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0"/>
  </p:notesMasterIdLst>
  <p:sldIdLst>
    <p:sldId id="609" r:id="rId2"/>
    <p:sldId id="293" r:id="rId3"/>
    <p:sldId id="809" r:id="rId4"/>
    <p:sldId id="615" r:id="rId5"/>
    <p:sldId id="757" r:id="rId6"/>
    <p:sldId id="727" r:id="rId7"/>
    <p:sldId id="738" r:id="rId8"/>
    <p:sldId id="739" r:id="rId9"/>
    <p:sldId id="728" r:id="rId10"/>
    <p:sldId id="729" r:id="rId11"/>
    <p:sldId id="730" r:id="rId12"/>
    <p:sldId id="731" r:id="rId13"/>
    <p:sldId id="732" r:id="rId14"/>
    <p:sldId id="733" r:id="rId15"/>
    <p:sldId id="734" r:id="rId16"/>
    <p:sldId id="735" r:id="rId17"/>
    <p:sldId id="736" r:id="rId18"/>
    <p:sldId id="737" r:id="rId19"/>
    <p:sldId id="740" r:id="rId20"/>
    <p:sldId id="741" r:id="rId21"/>
    <p:sldId id="743" r:id="rId22"/>
    <p:sldId id="742" r:id="rId23"/>
    <p:sldId id="744" r:id="rId24"/>
    <p:sldId id="745" r:id="rId25"/>
    <p:sldId id="746" r:id="rId26"/>
    <p:sldId id="747" r:id="rId27"/>
    <p:sldId id="748" r:id="rId28"/>
    <p:sldId id="749" r:id="rId29"/>
    <p:sldId id="750" r:id="rId30"/>
    <p:sldId id="756" r:id="rId31"/>
    <p:sldId id="753" r:id="rId32"/>
    <p:sldId id="754" r:id="rId33"/>
    <p:sldId id="755" r:id="rId34"/>
    <p:sldId id="751" r:id="rId35"/>
    <p:sldId id="752" r:id="rId36"/>
    <p:sldId id="758" r:id="rId37"/>
    <p:sldId id="759" r:id="rId38"/>
    <p:sldId id="760" r:id="rId39"/>
    <p:sldId id="761" r:id="rId40"/>
    <p:sldId id="765" r:id="rId41"/>
    <p:sldId id="766" r:id="rId42"/>
    <p:sldId id="767" r:id="rId43"/>
    <p:sldId id="762" r:id="rId44"/>
    <p:sldId id="763" r:id="rId45"/>
    <p:sldId id="768" r:id="rId46"/>
    <p:sldId id="769" r:id="rId47"/>
    <p:sldId id="770" r:id="rId48"/>
    <p:sldId id="771" r:id="rId49"/>
    <p:sldId id="772" r:id="rId50"/>
    <p:sldId id="773" r:id="rId51"/>
    <p:sldId id="774" r:id="rId52"/>
    <p:sldId id="775" r:id="rId53"/>
    <p:sldId id="776" r:id="rId54"/>
    <p:sldId id="777" r:id="rId55"/>
    <p:sldId id="778" r:id="rId56"/>
    <p:sldId id="779" r:id="rId57"/>
    <p:sldId id="780" r:id="rId58"/>
    <p:sldId id="781" r:id="rId59"/>
    <p:sldId id="782" r:id="rId60"/>
    <p:sldId id="783" r:id="rId61"/>
    <p:sldId id="784" r:id="rId62"/>
    <p:sldId id="786" r:id="rId63"/>
    <p:sldId id="785" r:id="rId64"/>
    <p:sldId id="787" r:id="rId65"/>
    <p:sldId id="788" r:id="rId66"/>
    <p:sldId id="789" r:id="rId67"/>
    <p:sldId id="790" r:id="rId68"/>
    <p:sldId id="793" r:id="rId69"/>
    <p:sldId id="794" r:id="rId70"/>
    <p:sldId id="791" r:id="rId71"/>
    <p:sldId id="792" r:id="rId72"/>
    <p:sldId id="798" r:id="rId73"/>
    <p:sldId id="799" r:id="rId74"/>
    <p:sldId id="800" r:id="rId75"/>
    <p:sldId id="801" r:id="rId76"/>
    <p:sldId id="802" r:id="rId77"/>
    <p:sldId id="795" r:id="rId78"/>
    <p:sldId id="796" r:id="rId79"/>
    <p:sldId id="804" r:id="rId80"/>
    <p:sldId id="797" r:id="rId81"/>
    <p:sldId id="803" r:id="rId82"/>
    <p:sldId id="805" r:id="rId83"/>
    <p:sldId id="806" r:id="rId84"/>
    <p:sldId id="807" r:id="rId85"/>
    <p:sldId id="808" r:id="rId86"/>
    <p:sldId id="811" r:id="rId87"/>
    <p:sldId id="812" r:id="rId88"/>
    <p:sldId id="813"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55B3"/>
    <a:srgbClr val="C977FF"/>
    <a:srgbClr val="FFD2E2"/>
    <a:srgbClr val="FF2100"/>
    <a:srgbClr val="A92100"/>
    <a:srgbClr val="7A2100"/>
    <a:srgbClr val="FF8D8B"/>
    <a:srgbClr val="FF4857"/>
    <a:srgbClr val="DE4921"/>
    <a:srgbClr val="FF7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03"/>
    <p:restoredTop sz="87347"/>
  </p:normalViewPr>
  <p:slideViewPr>
    <p:cSldViewPr snapToGrid="0" snapToObjects="1">
      <p:cViewPr>
        <p:scale>
          <a:sx n="100" d="100"/>
          <a:sy n="100" d="100"/>
        </p:scale>
        <p:origin x="328" y="8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4EB-2D9A-C542-A578-2B57E0FB18FF}" type="datetimeFigureOut">
              <a:rPr lang="en-US" smtClean="0"/>
              <a:t>9/6/21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1AF9-BBC8-D045-B571-D125776D9767}" type="slidenum">
              <a:rPr lang="en-US" smtClean="0"/>
              <a:t>‹#›</a:t>
            </a:fld>
            <a:endParaRPr lang="en-US"/>
          </a:p>
        </p:txBody>
      </p:sp>
    </p:spTree>
    <p:extLst>
      <p:ext uri="{BB962C8B-B14F-4D97-AF65-F5344CB8AC3E}">
        <p14:creationId xmlns:p14="http://schemas.microsoft.com/office/powerpoint/2010/main" val="36178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Perplexity" TargetMode="External"/><Relationship Id="rId3" Type="http://schemas.openxmlformats.org/officeDocument/2006/relationships/hyperlink" Target="https://en.wikipedia.org/wiki/Speech_recognition" TargetMode="External"/><Relationship Id="rId7" Type="http://schemas.openxmlformats.org/officeDocument/2006/relationships/hyperlink" Target="https://en.wikipedia.org/wiki/Frederick_Jelinek#cite_note-liberman-21"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Frederick_Jelinek#cite_note-jhu-18" TargetMode="External"/><Relationship Id="rId5" Type="http://schemas.openxmlformats.org/officeDocument/2006/relationships/hyperlink" Target="https://en.wikipedia.org/wiki/Frederick_Jelinek#cite_note-young-5" TargetMode="External"/><Relationship Id="rId4" Type="http://schemas.openxmlformats.org/officeDocument/2006/relationships/hyperlink" Target="https://en.wikipedia.org/wiki/Noisy_channe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a:t>
            </a:fld>
            <a:endParaRPr lang="en-US"/>
          </a:p>
        </p:txBody>
      </p:sp>
    </p:spTree>
    <p:extLst>
      <p:ext uri="{BB962C8B-B14F-4D97-AF65-F5344CB8AC3E}">
        <p14:creationId xmlns:p14="http://schemas.microsoft.com/office/powerpoint/2010/main" val="156231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11</a:t>
            </a:fld>
            <a:endParaRPr lang="en-US"/>
          </a:p>
        </p:txBody>
      </p:sp>
    </p:spTree>
    <p:extLst>
      <p:ext uri="{BB962C8B-B14F-4D97-AF65-F5344CB8AC3E}">
        <p14:creationId xmlns:p14="http://schemas.microsoft.com/office/powerpoint/2010/main" val="238177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12</a:t>
            </a:fld>
            <a:endParaRPr lang="en-US"/>
          </a:p>
        </p:txBody>
      </p:sp>
    </p:spTree>
    <p:extLst>
      <p:ext uri="{BB962C8B-B14F-4D97-AF65-F5344CB8AC3E}">
        <p14:creationId xmlns:p14="http://schemas.microsoft.com/office/powerpoint/2010/main" val="286875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13</a:t>
            </a:fld>
            <a:endParaRPr lang="en-US"/>
          </a:p>
        </p:txBody>
      </p:sp>
    </p:spTree>
    <p:extLst>
      <p:ext uri="{BB962C8B-B14F-4D97-AF65-F5344CB8AC3E}">
        <p14:creationId xmlns:p14="http://schemas.microsoft.com/office/powerpoint/2010/main" val="56183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language's most basic unit of meaning</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14</a:t>
            </a:fld>
            <a:endParaRPr lang="en-US"/>
          </a:p>
        </p:txBody>
      </p:sp>
    </p:spTree>
    <p:extLst>
      <p:ext uri="{BB962C8B-B14F-4D97-AF65-F5344CB8AC3E}">
        <p14:creationId xmlns:p14="http://schemas.microsoft.com/office/powerpoint/2010/main" val="274276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15</a:t>
            </a:fld>
            <a:endParaRPr lang="en-US"/>
          </a:p>
        </p:txBody>
      </p:sp>
    </p:spTree>
    <p:extLst>
      <p:ext uri="{BB962C8B-B14F-4D97-AF65-F5344CB8AC3E}">
        <p14:creationId xmlns:p14="http://schemas.microsoft.com/office/powerpoint/2010/main" val="72079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16</a:t>
            </a:fld>
            <a:endParaRPr lang="en-US"/>
          </a:p>
        </p:txBody>
      </p:sp>
    </p:spTree>
    <p:extLst>
      <p:ext uri="{BB962C8B-B14F-4D97-AF65-F5344CB8AC3E}">
        <p14:creationId xmlns:p14="http://schemas.microsoft.com/office/powerpoint/2010/main" val="113710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of HOW language is used. E.g., taking turns in conversation.</a:t>
            </a:r>
          </a:p>
        </p:txBody>
      </p:sp>
      <p:sp>
        <p:nvSpPr>
          <p:cNvPr id="4" name="Slide Number Placeholder 3"/>
          <p:cNvSpPr>
            <a:spLocks noGrp="1"/>
          </p:cNvSpPr>
          <p:nvPr>
            <p:ph type="sldNum" sz="quarter" idx="5"/>
          </p:nvPr>
        </p:nvSpPr>
        <p:spPr/>
        <p:txBody>
          <a:bodyPr/>
          <a:lstStyle/>
          <a:p>
            <a:fld id="{87371AF9-BBC8-D045-B571-D125776D9767}" type="slidenum">
              <a:rPr lang="en-US" smtClean="0"/>
              <a:t>17</a:t>
            </a:fld>
            <a:endParaRPr lang="en-US"/>
          </a:p>
        </p:txBody>
      </p:sp>
    </p:spTree>
    <p:extLst>
      <p:ext uri="{BB962C8B-B14F-4D97-AF65-F5344CB8AC3E}">
        <p14:creationId xmlns:p14="http://schemas.microsoft.com/office/powerpoint/2010/main" val="356893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18</a:t>
            </a:fld>
            <a:endParaRPr lang="en-US"/>
          </a:p>
        </p:txBody>
      </p:sp>
    </p:spTree>
    <p:extLst>
      <p:ext uri="{BB962C8B-B14F-4D97-AF65-F5344CB8AC3E}">
        <p14:creationId xmlns:p14="http://schemas.microsoft.com/office/powerpoint/2010/main" val="24346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19</a:t>
            </a:fld>
            <a:endParaRPr lang="en-US"/>
          </a:p>
        </p:txBody>
      </p:sp>
    </p:spTree>
    <p:extLst>
      <p:ext uri="{BB962C8B-B14F-4D97-AF65-F5344CB8AC3E}">
        <p14:creationId xmlns:p14="http://schemas.microsoft.com/office/powerpoint/2010/main" val="173094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20</a:t>
            </a:fld>
            <a:endParaRPr lang="en-US"/>
          </a:p>
        </p:txBody>
      </p:sp>
    </p:spTree>
    <p:extLst>
      <p:ext uri="{BB962C8B-B14F-4D97-AF65-F5344CB8AC3E}">
        <p14:creationId xmlns:p14="http://schemas.microsoft.com/office/powerpoint/2010/main" val="408244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a:t>
            </a:fld>
            <a:endParaRPr lang="en-US"/>
          </a:p>
        </p:txBody>
      </p:sp>
    </p:spTree>
    <p:extLst>
      <p:ext uri="{BB962C8B-B14F-4D97-AF65-F5344CB8AC3E}">
        <p14:creationId xmlns:p14="http://schemas.microsoft.com/office/powerpoint/2010/main" val="112616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21</a:t>
            </a:fld>
            <a:endParaRPr lang="en-US"/>
          </a:p>
        </p:txBody>
      </p:sp>
    </p:spTree>
    <p:extLst>
      <p:ext uri="{BB962C8B-B14F-4D97-AF65-F5344CB8AC3E}">
        <p14:creationId xmlns:p14="http://schemas.microsoft.com/office/powerpoint/2010/main" val="398923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22</a:t>
            </a:fld>
            <a:endParaRPr lang="en-US"/>
          </a:p>
        </p:txBody>
      </p:sp>
    </p:spTree>
    <p:extLst>
      <p:ext uri="{BB962C8B-B14F-4D97-AF65-F5344CB8AC3E}">
        <p14:creationId xmlns:p14="http://schemas.microsoft.com/office/powerpoint/2010/main" val="129259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23</a:t>
            </a:fld>
            <a:endParaRPr lang="en-US"/>
          </a:p>
        </p:txBody>
      </p:sp>
    </p:spTree>
    <p:extLst>
      <p:ext uri="{BB962C8B-B14F-4D97-AF65-F5344CB8AC3E}">
        <p14:creationId xmlns:p14="http://schemas.microsoft.com/office/powerpoint/2010/main" val="1173584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24</a:t>
            </a:fld>
            <a:endParaRPr lang="en-US"/>
          </a:p>
        </p:txBody>
      </p:sp>
    </p:spTree>
    <p:extLst>
      <p:ext uri="{BB962C8B-B14F-4D97-AF65-F5344CB8AC3E}">
        <p14:creationId xmlns:p14="http://schemas.microsoft.com/office/powerpoint/2010/main" val="2921016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Jelinek regarded </a:t>
            </a:r>
            <a:r>
              <a:rPr lang="en-US" sz="1200" b="0" i="0" u="none" strike="noStrike" kern="1200" dirty="0">
                <a:solidFill>
                  <a:schemeClr val="tx1"/>
                </a:solidFill>
                <a:effectLst/>
                <a:latin typeface="+mn-lt"/>
                <a:ea typeface="+mn-ea"/>
                <a:cs typeface="+mn-cs"/>
                <a:hlinkClick r:id="rId3" tooltip="Speech recognition"/>
              </a:rPr>
              <a:t>speech recognition</a:t>
            </a:r>
            <a:r>
              <a:rPr lang="en-US" sz="1200" b="0" i="0" kern="1200" dirty="0">
                <a:solidFill>
                  <a:schemeClr val="tx1"/>
                </a:solidFill>
                <a:effectLst/>
                <a:latin typeface="+mn-lt"/>
                <a:ea typeface="+mn-ea"/>
                <a:cs typeface="+mn-cs"/>
              </a:rPr>
              <a:t> as an information theory problem—a </a:t>
            </a:r>
            <a:r>
              <a:rPr lang="en-US" sz="1200" b="0" i="0" u="none" strike="noStrike" kern="1200" dirty="0">
                <a:solidFill>
                  <a:schemeClr val="tx1"/>
                </a:solidFill>
                <a:effectLst/>
                <a:latin typeface="+mn-lt"/>
                <a:ea typeface="+mn-ea"/>
                <a:cs typeface="+mn-cs"/>
                <a:hlinkClick r:id="rId4" tooltip="Noisy channel"/>
              </a:rPr>
              <a:t>noisy channel</a:t>
            </a:r>
            <a:r>
              <a:rPr lang="en-US" sz="1200" b="0" i="0" kern="1200" dirty="0">
                <a:solidFill>
                  <a:schemeClr val="tx1"/>
                </a:solidFill>
                <a:effectLst/>
                <a:latin typeface="+mn-lt"/>
                <a:ea typeface="+mn-ea"/>
                <a:cs typeface="+mn-cs"/>
              </a:rPr>
              <a:t>, in this case the acoustic signal—which some observers considered a daring approach.</a:t>
            </a:r>
            <a:r>
              <a:rPr lang="en-US" sz="1200" b="0" i="0" u="none" strike="noStrike" kern="1200" baseline="30000" dirty="0">
                <a:solidFill>
                  <a:schemeClr val="tx1"/>
                </a:solidFill>
                <a:effectLst/>
                <a:latin typeface="+mn-lt"/>
                <a:ea typeface="+mn-ea"/>
                <a:cs typeface="+mn-cs"/>
                <a:hlinkClick r:id="rId5"/>
              </a:rPr>
              <a:t>[5]</a:t>
            </a:r>
            <a:r>
              <a:rPr lang="en-US" sz="1200" b="0" i="0" u="none" strike="noStrike" kern="1200" baseline="30000" dirty="0">
                <a:solidFill>
                  <a:schemeClr val="tx1"/>
                </a:solidFill>
                <a:effectLst/>
                <a:latin typeface="+mn-lt"/>
                <a:ea typeface="+mn-ea"/>
                <a:cs typeface="+mn-cs"/>
                <a:hlinkClick r:id="rId6"/>
              </a:rPr>
              <a:t>[16]</a:t>
            </a:r>
            <a:r>
              <a:rPr lang="en-US" sz="1200" b="0" i="0" u="none" strike="noStrike" kern="1200" baseline="30000" dirty="0">
                <a:solidFill>
                  <a:schemeClr val="tx1"/>
                </a:solidFill>
                <a:effectLst/>
                <a:latin typeface="+mn-lt"/>
                <a:ea typeface="+mn-ea"/>
                <a:cs typeface="+mn-cs"/>
                <a:hlinkClick r:id="rId7"/>
              </a:rPr>
              <a:t>[19]</a:t>
            </a:r>
            <a:r>
              <a:rPr lang="en-US" sz="1200" b="0" i="0" kern="1200" dirty="0">
                <a:solidFill>
                  <a:schemeClr val="tx1"/>
                </a:solidFill>
                <a:effectLst/>
                <a:latin typeface="+mn-lt"/>
                <a:ea typeface="+mn-ea"/>
                <a:cs typeface="+mn-cs"/>
              </a:rPr>
              <a:t> The concept of </a:t>
            </a:r>
            <a:r>
              <a:rPr lang="en-US" sz="1200" b="0" i="0" u="none" strike="noStrike" kern="1200" dirty="0">
                <a:solidFill>
                  <a:schemeClr val="tx1"/>
                </a:solidFill>
                <a:effectLst/>
                <a:latin typeface="+mn-lt"/>
                <a:ea typeface="+mn-ea"/>
                <a:cs typeface="+mn-cs"/>
                <a:hlinkClick r:id="rId8" tooltip="Perplexity"/>
              </a:rPr>
              <a:t>perplexity</a:t>
            </a:r>
            <a:r>
              <a:rPr lang="en-US" sz="1200" b="0" i="0" kern="1200" dirty="0">
                <a:solidFill>
                  <a:schemeClr val="tx1"/>
                </a:solidFill>
                <a:effectLst/>
                <a:latin typeface="+mn-lt"/>
                <a:ea typeface="+mn-ea"/>
                <a:cs typeface="+mn-cs"/>
              </a:rPr>
              <a:t> was introduced in their first model (1976).</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25</a:t>
            </a:fld>
            <a:endParaRPr lang="en-US"/>
          </a:p>
        </p:txBody>
      </p:sp>
    </p:spTree>
    <p:extLst>
      <p:ext uri="{BB962C8B-B14F-4D97-AF65-F5344CB8AC3E}">
        <p14:creationId xmlns:p14="http://schemas.microsoft.com/office/powerpoint/2010/main" val="3192736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26</a:t>
            </a:fld>
            <a:endParaRPr lang="en-US"/>
          </a:p>
        </p:txBody>
      </p:sp>
    </p:spTree>
    <p:extLst>
      <p:ext uri="{BB962C8B-B14F-4D97-AF65-F5344CB8AC3E}">
        <p14:creationId xmlns:p14="http://schemas.microsoft.com/office/powerpoint/2010/main" val="2446653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27</a:t>
            </a:fld>
            <a:endParaRPr lang="en-US"/>
          </a:p>
        </p:txBody>
      </p:sp>
    </p:spTree>
    <p:extLst>
      <p:ext uri="{BB962C8B-B14F-4D97-AF65-F5344CB8AC3E}">
        <p14:creationId xmlns:p14="http://schemas.microsoft.com/office/powerpoint/2010/main" val="2254336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28</a:t>
            </a:fld>
            <a:endParaRPr lang="en-US"/>
          </a:p>
        </p:txBody>
      </p:sp>
    </p:spTree>
    <p:extLst>
      <p:ext uri="{BB962C8B-B14F-4D97-AF65-F5344CB8AC3E}">
        <p14:creationId xmlns:p14="http://schemas.microsoft.com/office/powerpoint/2010/main" val="474208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29</a:t>
            </a:fld>
            <a:endParaRPr lang="en-US"/>
          </a:p>
        </p:txBody>
      </p:sp>
    </p:spTree>
    <p:extLst>
      <p:ext uri="{BB962C8B-B14F-4D97-AF65-F5344CB8AC3E}">
        <p14:creationId xmlns:p14="http://schemas.microsoft.com/office/powerpoint/2010/main" val="3564037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30</a:t>
            </a:fld>
            <a:endParaRPr lang="en-US"/>
          </a:p>
        </p:txBody>
      </p:sp>
    </p:spTree>
    <p:extLst>
      <p:ext uri="{BB962C8B-B14F-4D97-AF65-F5344CB8AC3E}">
        <p14:creationId xmlns:p14="http://schemas.microsoft.com/office/powerpoint/2010/main" val="199783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a:t>
            </a:fld>
            <a:endParaRPr lang="en-US"/>
          </a:p>
        </p:txBody>
      </p:sp>
    </p:spTree>
    <p:extLst>
      <p:ext uri="{BB962C8B-B14F-4D97-AF65-F5344CB8AC3E}">
        <p14:creationId xmlns:p14="http://schemas.microsoft.com/office/powerpoint/2010/main" val="748179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31</a:t>
            </a:fld>
            <a:endParaRPr lang="en-US"/>
          </a:p>
        </p:txBody>
      </p:sp>
    </p:spTree>
    <p:extLst>
      <p:ext uri="{BB962C8B-B14F-4D97-AF65-F5344CB8AC3E}">
        <p14:creationId xmlns:p14="http://schemas.microsoft.com/office/powerpoint/2010/main" val="2292925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32</a:t>
            </a:fld>
            <a:endParaRPr lang="en-US"/>
          </a:p>
        </p:txBody>
      </p:sp>
    </p:spTree>
    <p:extLst>
      <p:ext uri="{BB962C8B-B14F-4D97-AF65-F5344CB8AC3E}">
        <p14:creationId xmlns:p14="http://schemas.microsoft.com/office/powerpoint/2010/main" val="2905794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33</a:t>
            </a:fld>
            <a:endParaRPr lang="en-US"/>
          </a:p>
        </p:txBody>
      </p:sp>
    </p:spTree>
    <p:extLst>
      <p:ext uri="{BB962C8B-B14F-4D97-AF65-F5344CB8AC3E}">
        <p14:creationId xmlns:p14="http://schemas.microsoft.com/office/powerpoint/2010/main" val="212084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34</a:t>
            </a:fld>
            <a:endParaRPr lang="en-US"/>
          </a:p>
        </p:txBody>
      </p:sp>
    </p:spTree>
    <p:extLst>
      <p:ext uri="{BB962C8B-B14F-4D97-AF65-F5344CB8AC3E}">
        <p14:creationId xmlns:p14="http://schemas.microsoft.com/office/powerpoint/2010/main" val="319816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35</a:t>
            </a:fld>
            <a:endParaRPr lang="en-US"/>
          </a:p>
        </p:txBody>
      </p:sp>
    </p:spTree>
    <p:extLst>
      <p:ext uri="{BB962C8B-B14F-4D97-AF65-F5344CB8AC3E}">
        <p14:creationId xmlns:p14="http://schemas.microsoft.com/office/powerpoint/2010/main" val="1711822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36</a:t>
            </a:fld>
            <a:endParaRPr lang="en-US"/>
          </a:p>
        </p:txBody>
      </p:sp>
    </p:spTree>
    <p:extLst>
      <p:ext uri="{BB962C8B-B14F-4D97-AF65-F5344CB8AC3E}">
        <p14:creationId xmlns:p14="http://schemas.microsoft.com/office/powerpoint/2010/main" val="1106422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37</a:t>
            </a:fld>
            <a:endParaRPr lang="en-US"/>
          </a:p>
        </p:txBody>
      </p:sp>
    </p:spTree>
    <p:extLst>
      <p:ext uri="{BB962C8B-B14F-4D97-AF65-F5344CB8AC3E}">
        <p14:creationId xmlns:p14="http://schemas.microsoft.com/office/powerpoint/2010/main" val="957711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input is some #. You’re applying some transformations to it, which give you different numbers, and your model eventually makes a decision based on those #s. E.g., is the output value higher than 0.5 (in terms of a sigmoid, like in logistic regression).  Or what is the highest output value (in terms of </a:t>
            </a:r>
            <a:r>
              <a:rPr lang="en-US" dirty="0" err="1"/>
              <a:t>softmax</a:t>
            </a:r>
            <a:r>
              <a:rPr lang="en-US" dirty="0"/>
              <a:t>)?</a:t>
            </a:r>
          </a:p>
        </p:txBody>
      </p:sp>
      <p:sp>
        <p:nvSpPr>
          <p:cNvPr id="4" name="Slide Number Placeholder 3"/>
          <p:cNvSpPr>
            <a:spLocks noGrp="1"/>
          </p:cNvSpPr>
          <p:nvPr>
            <p:ph type="sldNum" sz="quarter" idx="5"/>
          </p:nvPr>
        </p:nvSpPr>
        <p:spPr/>
        <p:txBody>
          <a:bodyPr/>
          <a:lstStyle/>
          <a:p>
            <a:fld id="{87371AF9-BBC8-D045-B571-D125776D9767}" type="slidenum">
              <a:rPr lang="en-US" smtClean="0"/>
              <a:t>38</a:t>
            </a:fld>
            <a:endParaRPr lang="en-US"/>
          </a:p>
        </p:txBody>
      </p:sp>
    </p:spTree>
    <p:extLst>
      <p:ext uri="{BB962C8B-B14F-4D97-AF65-F5344CB8AC3E}">
        <p14:creationId xmlns:p14="http://schemas.microsoft.com/office/powerpoint/2010/main" val="1169934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Intensities are conveyed. Darker red. Lighter green. All colors are perfectly captured and we the relationships are perfectly captured. How much darker or lighter? A: half of the range darker.</a:t>
            </a:r>
          </a:p>
          <a:p>
            <a:endParaRPr lang="en-US" dirty="0"/>
          </a:p>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39</a:t>
            </a:fld>
            <a:endParaRPr lang="en-US"/>
          </a:p>
        </p:txBody>
      </p:sp>
    </p:spTree>
    <p:extLst>
      <p:ext uri="{BB962C8B-B14F-4D97-AF65-F5344CB8AC3E}">
        <p14:creationId xmlns:p14="http://schemas.microsoft.com/office/powerpoint/2010/main" val="274507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Intensities are conveyed. Darker red. Lighter green. All colors are perfectly captured and we the relationships are perfectly captured. How much darker or lighter? A: half of the range darker.</a:t>
            </a:r>
          </a:p>
          <a:p>
            <a:endParaRPr lang="en-US" dirty="0"/>
          </a:p>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40</a:t>
            </a:fld>
            <a:endParaRPr lang="en-US"/>
          </a:p>
        </p:txBody>
      </p:sp>
    </p:spTree>
    <p:extLst>
      <p:ext uri="{BB962C8B-B14F-4D97-AF65-F5344CB8AC3E}">
        <p14:creationId xmlns:p14="http://schemas.microsoft.com/office/powerpoint/2010/main" val="63309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a:t>
            </a:fld>
            <a:endParaRPr lang="en-US"/>
          </a:p>
        </p:txBody>
      </p:sp>
    </p:spTree>
    <p:extLst>
      <p:ext uri="{BB962C8B-B14F-4D97-AF65-F5344CB8AC3E}">
        <p14:creationId xmlns:p14="http://schemas.microsoft.com/office/powerpoint/2010/main" val="5786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Intensities are conveyed. Darker red. Lighter green. All colors are perfectly captured and we the relationships are perfectly captured. How much darker or lighter? A: half of the range darker.</a:t>
            </a:r>
          </a:p>
          <a:p>
            <a:endParaRPr lang="en-US" dirty="0"/>
          </a:p>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41</a:t>
            </a:fld>
            <a:endParaRPr lang="en-US"/>
          </a:p>
        </p:txBody>
      </p:sp>
    </p:spTree>
    <p:extLst>
      <p:ext uri="{BB962C8B-B14F-4D97-AF65-F5344CB8AC3E}">
        <p14:creationId xmlns:p14="http://schemas.microsoft.com/office/powerpoint/2010/main" val="1195677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42</a:t>
            </a:fld>
            <a:endParaRPr lang="en-US"/>
          </a:p>
        </p:txBody>
      </p:sp>
    </p:spTree>
    <p:extLst>
      <p:ext uri="{BB962C8B-B14F-4D97-AF65-F5344CB8AC3E}">
        <p14:creationId xmlns:p14="http://schemas.microsoft.com/office/powerpoint/2010/main" val="2321829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43</a:t>
            </a:fld>
            <a:endParaRPr lang="en-US"/>
          </a:p>
        </p:txBody>
      </p:sp>
    </p:spTree>
    <p:extLst>
      <p:ext uri="{BB962C8B-B14F-4D97-AF65-F5344CB8AC3E}">
        <p14:creationId xmlns:p14="http://schemas.microsoft.com/office/powerpoint/2010/main" val="3068083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atf</a:t>
            </a:r>
            <a:r>
              <a:rPr lang="en-US" dirty="0"/>
              <a:t>’ isn’t something that is slightly more than “ate” </a:t>
            </a:r>
          </a:p>
        </p:txBody>
      </p:sp>
      <p:sp>
        <p:nvSpPr>
          <p:cNvPr id="4" name="Slide Number Placeholder 3"/>
          <p:cNvSpPr>
            <a:spLocks noGrp="1"/>
          </p:cNvSpPr>
          <p:nvPr>
            <p:ph type="sldNum" sz="quarter" idx="5"/>
          </p:nvPr>
        </p:nvSpPr>
        <p:spPr/>
        <p:txBody>
          <a:bodyPr/>
          <a:lstStyle/>
          <a:p>
            <a:fld id="{87371AF9-BBC8-D045-B571-D125776D9767}" type="slidenum">
              <a:rPr lang="en-US" smtClean="0"/>
              <a:t>44</a:t>
            </a:fld>
            <a:endParaRPr lang="en-US"/>
          </a:p>
        </p:txBody>
      </p:sp>
    </p:spTree>
    <p:extLst>
      <p:ext uri="{BB962C8B-B14F-4D97-AF65-F5344CB8AC3E}">
        <p14:creationId xmlns:p14="http://schemas.microsoft.com/office/powerpoint/2010/main" val="3595649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45</a:t>
            </a:fld>
            <a:endParaRPr lang="en-US"/>
          </a:p>
        </p:txBody>
      </p:sp>
    </p:spTree>
    <p:extLst>
      <p:ext uri="{BB962C8B-B14F-4D97-AF65-F5344CB8AC3E}">
        <p14:creationId xmlns:p14="http://schemas.microsoft.com/office/powerpoint/2010/main" val="3658754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46</a:t>
            </a:fld>
            <a:endParaRPr lang="en-US"/>
          </a:p>
        </p:txBody>
      </p:sp>
    </p:spTree>
    <p:extLst>
      <p:ext uri="{BB962C8B-B14F-4D97-AF65-F5344CB8AC3E}">
        <p14:creationId xmlns:p14="http://schemas.microsoft.com/office/powerpoint/2010/main" val="220175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47</a:t>
            </a:fld>
            <a:endParaRPr lang="en-US"/>
          </a:p>
        </p:txBody>
      </p:sp>
    </p:spTree>
    <p:extLst>
      <p:ext uri="{BB962C8B-B14F-4D97-AF65-F5344CB8AC3E}">
        <p14:creationId xmlns:p14="http://schemas.microsoft.com/office/powerpoint/2010/main" val="848643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48</a:t>
            </a:fld>
            <a:endParaRPr lang="en-US"/>
          </a:p>
        </p:txBody>
      </p:sp>
    </p:spTree>
    <p:extLst>
      <p:ext uri="{BB962C8B-B14F-4D97-AF65-F5344CB8AC3E}">
        <p14:creationId xmlns:p14="http://schemas.microsoft.com/office/powerpoint/2010/main" val="83721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49</a:t>
            </a:fld>
            <a:endParaRPr lang="en-US"/>
          </a:p>
        </p:txBody>
      </p:sp>
    </p:spTree>
    <p:extLst>
      <p:ext uri="{BB962C8B-B14F-4D97-AF65-F5344CB8AC3E}">
        <p14:creationId xmlns:p14="http://schemas.microsoft.com/office/powerpoint/2010/main" val="2724160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50</a:t>
            </a:fld>
            <a:endParaRPr lang="en-US"/>
          </a:p>
        </p:txBody>
      </p:sp>
    </p:spTree>
    <p:extLst>
      <p:ext uri="{BB962C8B-B14F-4D97-AF65-F5344CB8AC3E}">
        <p14:creationId xmlns:p14="http://schemas.microsoft.com/office/powerpoint/2010/main" val="365966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a:t>
            </a:fld>
            <a:endParaRPr lang="en-US"/>
          </a:p>
        </p:txBody>
      </p:sp>
    </p:spTree>
    <p:extLst>
      <p:ext uri="{BB962C8B-B14F-4D97-AF65-F5344CB8AC3E}">
        <p14:creationId xmlns:p14="http://schemas.microsoft.com/office/powerpoint/2010/main" val="1644381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CD’s add to predicate-calculus by “recommending” predicates to be used</a:t>
            </a:r>
          </a:p>
        </p:txBody>
      </p:sp>
      <p:sp>
        <p:nvSpPr>
          <p:cNvPr id="4" name="Slide Number Placeholder 3"/>
          <p:cNvSpPr>
            <a:spLocks noGrp="1"/>
          </p:cNvSpPr>
          <p:nvPr>
            <p:ph type="sldNum" sz="quarter" idx="5"/>
          </p:nvPr>
        </p:nvSpPr>
        <p:spPr/>
        <p:txBody>
          <a:bodyPr/>
          <a:lstStyle/>
          <a:p>
            <a:fld id="{87371AF9-BBC8-D045-B571-D125776D9767}" type="slidenum">
              <a:rPr lang="en-US" smtClean="0"/>
              <a:t>51</a:t>
            </a:fld>
            <a:endParaRPr lang="en-US"/>
          </a:p>
        </p:txBody>
      </p:sp>
    </p:spTree>
    <p:extLst>
      <p:ext uri="{BB962C8B-B14F-4D97-AF65-F5344CB8AC3E}">
        <p14:creationId xmlns:p14="http://schemas.microsoft.com/office/powerpoint/2010/main" val="2902879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52</a:t>
            </a:fld>
            <a:endParaRPr lang="en-US"/>
          </a:p>
        </p:txBody>
      </p:sp>
    </p:spTree>
    <p:extLst>
      <p:ext uri="{BB962C8B-B14F-4D97-AF65-F5344CB8AC3E}">
        <p14:creationId xmlns:p14="http://schemas.microsoft.com/office/powerpoint/2010/main" val="1573459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53</a:t>
            </a:fld>
            <a:endParaRPr lang="en-US"/>
          </a:p>
        </p:txBody>
      </p:sp>
    </p:spTree>
    <p:extLst>
      <p:ext uri="{BB962C8B-B14F-4D97-AF65-F5344CB8AC3E}">
        <p14:creationId xmlns:p14="http://schemas.microsoft.com/office/powerpoint/2010/main" val="3140977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54</a:t>
            </a:fld>
            <a:endParaRPr lang="en-US"/>
          </a:p>
        </p:txBody>
      </p:sp>
    </p:spTree>
    <p:extLst>
      <p:ext uri="{BB962C8B-B14F-4D97-AF65-F5344CB8AC3E}">
        <p14:creationId xmlns:p14="http://schemas.microsoft.com/office/powerpoint/2010/main" val="2127706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55</a:t>
            </a:fld>
            <a:endParaRPr lang="en-US"/>
          </a:p>
        </p:txBody>
      </p:sp>
    </p:spTree>
    <p:extLst>
      <p:ext uri="{BB962C8B-B14F-4D97-AF65-F5344CB8AC3E}">
        <p14:creationId xmlns:p14="http://schemas.microsoft.com/office/powerpoint/2010/main" val="4252192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56</a:t>
            </a:fld>
            <a:endParaRPr lang="en-US"/>
          </a:p>
        </p:txBody>
      </p:sp>
    </p:spTree>
    <p:extLst>
      <p:ext uri="{BB962C8B-B14F-4D97-AF65-F5344CB8AC3E}">
        <p14:creationId xmlns:p14="http://schemas.microsoft.com/office/powerpoint/2010/main" val="2426488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57</a:t>
            </a:fld>
            <a:endParaRPr lang="en-US"/>
          </a:p>
        </p:txBody>
      </p:sp>
    </p:spTree>
    <p:extLst>
      <p:ext uri="{BB962C8B-B14F-4D97-AF65-F5344CB8AC3E}">
        <p14:creationId xmlns:p14="http://schemas.microsoft.com/office/powerpoint/2010/main" val="2075921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58</a:t>
            </a:fld>
            <a:endParaRPr lang="en-US"/>
          </a:p>
        </p:txBody>
      </p:sp>
    </p:spTree>
    <p:extLst>
      <p:ext uri="{BB962C8B-B14F-4D97-AF65-F5344CB8AC3E}">
        <p14:creationId xmlns:p14="http://schemas.microsoft.com/office/powerpoint/2010/main" val="60762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59</a:t>
            </a:fld>
            <a:endParaRPr lang="en-US"/>
          </a:p>
        </p:txBody>
      </p:sp>
    </p:spTree>
    <p:extLst>
      <p:ext uri="{BB962C8B-B14F-4D97-AF65-F5344CB8AC3E}">
        <p14:creationId xmlns:p14="http://schemas.microsoft.com/office/powerpoint/2010/main" val="2166902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60</a:t>
            </a:fld>
            <a:endParaRPr lang="en-US"/>
          </a:p>
        </p:txBody>
      </p:sp>
    </p:spTree>
    <p:extLst>
      <p:ext uri="{BB962C8B-B14F-4D97-AF65-F5344CB8AC3E}">
        <p14:creationId xmlns:p14="http://schemas.microsoft.com/office/powerpoint/2010/main" val="392324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a:t>
            </a:fld>
            <a:endParaRPr lang="en-US"/>
          </a:p>
        </p:txBody>
      </p:sp>
    </p:spTree>
    <p:extLst>
      <p:ext uri="{BB962C8B-B14F-4D97-AF65-F5344CB8AC3E}">
        <p14:creationId xmlns:p14="http://schemas.microsoft.com/office/powerpoint/2010/main" val="1910197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61</a:t>
            </a:fld>
            <a:endParaRPr lang="en-US"/>
          </a:p>
        </p:txBody>
      </p:sp>
    </p:spTree>
    <p:extLst>
      <p:ext uri="{BB962C8B-B14F-4D97-AF65-F5344CB8AC3E}">
        <p14:creationId xmlns:p14="http://schemas.microsoft.com/office/powerpoint/2010/main" val="16288780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62</a:t>
            </a:fld>
            <a:endParaRPr lang="en-US"/>
          </a:p>
        </p:txBody>
      </p:sp>
    </p:spTree>
    <p:extLst>
      <p:ext uri="{BB962C8B-B14F-4D97-AF65-F5344CB8AC3E}">
        <p14:creationId xmlns:p14="http://schemas.microsoft.com/office/powerpoint/2010/main" val="29560631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63</a:t>
            </a:fld>
            <a:endParaRPr lang="en-US"/>
          </a:p>
        </p:txBody>
      </p:sp>
    </p:spTree>
    <p:extLst>
      <p:ext uri="{BB962C8B-B14F-4D97-AF65-F5344CB8AC3E}">
        <p14:creationId xmlns:p14="http://schemas.microsoft.com/office/powerpoint/2010/main" val="18671469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64</a:t>
            </a:fld>
            <a:endParaRPr lang="en-US"/>
          </a:p>
        </p:txBody>
      </p:sp>
    </p:spTree>
    <p:extLst>
      <p:ext uri="{BB962C8B-B14F-4D97-AF65-F5344CB8AC3E}">
        <p14:creationId xmlns:p14="http://schemas.microsoft.com/office/powerpoint/2010/main" val="24817492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allow us to quantify words into numeric values!</a:t>
            </a:r>
          </a:p>
        </p:txBody>
      </p:sp>
      <p:sp>
        <p:nvSpPr>
          <p:cNvPr id="4" name="Slide Number Placeholder 3"/>
          <p:cNvSpPr>
            <a:spLocks noGrp="1"/>
          </p:cNvSpPr>
          <p:nvPr>
            <p:ph type="sldNum" sz="quarter" idx="5"/>
          </p:nvPr>
        </p:nvSpPr>
        <p:spPr/>
        <p:txBody>
          <a:bodyPr/>
          <a:lstStyle/>
          <a:p>
            <a:fld id="{87371AF9-BBC8-D045-B571-D125776D9767}" type="slidenum">
              <a:rPr lang="en-US" smtClean="0"/>
              <a:t>65</a:t>
            </a:fld>
            <a:endParaRPr lang="en-US"/>
          </a:p>
        </p:txBody>
      </p:sp>
    </p:spTree>
    <p:extLst>
      <p:ext uri="{BB962C8B-B14F-4D97-AF65-F5344CB8AC3E}">
        <p14:creationId xmlns:p14="http://schemas.microsoft.com/office/powerpoint/2010/main" val="24150053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One could imagine also adding other features to this vector. Perhaps document length, source of article, date, etc.</a:t>
            </a:r>
          </a:p>
        </p:txBody>
      </p:sp>
      <p:sp>
        <p:nvSpPr>
          <p:cNvPr id="4" name="Slide Number Placeholder 3"/>
          <p:cNvSpPr>
            <a:spLocks noGrp="1"/>
          </p:cNvSpPr>
          <p:nvPr>
            <p:ph type="sldNum" sz="quarter" idx="5"/>
          </p:nvPr>
        </p:nvSpPr>
        <p:spPr/>
        <p:txBody>
          <a:bodyPr/>
          <a:lstStyle/>
          <a:p>
            <a:fld id="{87371AF9-BBC8-D045-B571-D125776D9767}" type="slidenum">
              <a:rPr lang="en-US" smtClean="0"/>
              <a:t>66</a:t>
            </a:fld>
            <a:endParaRPr lang="en-US"/>
          </a:p>
        </p:txBody>
      </p:sp>
    </p:spTree>
    <p:extLst>
      <p:ext uri="{BB962C8B-B14F-4D97-AF65-F5344CB8AC3E}">
        <p14:creationId xmlns:p14="http://schemas.microsoft.com/office/powerpoint/2010/main" val="28053358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67</a:t>
            </a:fld>
            <a:endParaRPr lang="en-US"/>
          </a:p>
        </p:txBody>
      </p:sp>
    </p:spTree>
    <p:extLst>
      <p:ext uri="{BB962C8B-B14F-4D97-AF65-F5344CB8AC3E}">
        <p14:creationId xmlns:p14="http://schemas.microsoft.com/office/powerpoint/2010/main" val="13479518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68</a:t>
            </a:fld>
            <a:endParaRPr lang="en-US"/>
          </a:p>
        </p:txBody>
      </p:sp>
    </p:spTree>
    <p:extLst>
      <p:ext uri="{BB962C8B-B14F-4D97-AF65-F5344CB8AC3E}">
        <p14:creationId xmlns:p14="http://schemas.microsoft.com/office/powerpoint/2010/main" val="2817097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69</a:t>
            </a:fld>
            <a:endParaRPr lang="en-US"/>
          </a:p>
        </p:txBody>
      </p:sp>
    </p:spTree>
    <p:extLst>
      <p:ext uri="{BB962C8B-B14F-4D97-AF65-F5344CB8AC3E}">
        <p14:creationId xmlns:p14="http://schemas.microsoft.com/office/powerpoint/2010/main" val="4012019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70</a:t>
            </a:fld>
            <a:endParaRPr lang="en-US"/>
          </a:p>
        </p:txBody>
      </p:sp>
    </p:spTree>
    <p:extLst>
      <p:ext uri="{BB962C8B-B14F-4D97-AF65-F5344CB8AC3E}">
        <p14:creationId xmlns:p14="http://schemas.microsoft.com/office/powerpoint/2010/main" val="20896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a:t>
            </a:fld>
            <a:endParaRPr lang="en-US"/>
          </a:p>
        </p:txBody>
      </p:sp>
    </p:spTree>
    <p:extLst>
      <p:ext uri="{BB962C8B-B14F-4D97-AF65-F5344CB8AC3E}">
        <p14:creationId xmlns:p14="http://schemas.microsoft.com/office/powerpoint/2010/main" val="2178281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71</a:t>
            </a:fld>
            <a:endParaRPr lang="en-US"/>
          </a:p>
        </p:txBody>
      </p:sp>
    </p:spTree>
    <p:extLst>
      <p:ext uri="{BB962C8B-B14F-4D97-AF65-F5344CB8AC3E}">
        <p14:creationId xmlns:p14="http://schemas.microsoft.com/office/powerpoint/2010/main" val="2613128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72</a:t>
            </a:fld>
            <a:endParaRPr lang="en-US"/>
          </a:p>
        </p:txBody>
      </p:sp>
    </p:spTree>
    <p:extLst>
      <p:ext uri="{BB962C8B-B14F-4D97-AF65-F5344CB8AC3E}">
        <p14:creationId xmlns:p14="http://schemas.microsoft.com/office/powerpoint/2010/main" val="2847777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73</a:t>
            </a:fld>
            <a:endParaRPr lang="en-US"/>
          </a:p>
        </p:txBody>
      </p:sp>
    </p:spTree>
    <p:extLst>
      <p:ext uri="{BB962C8B-B14F-4D97-AF65-F5344CB8AC3E}">
        <p14:creationId xmlns:p14="http://schemas.microsoft.com/office/powerpoint/2010/main" val="20737121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just Boolean representation, it would be better if we had a signal as to how </a:t>
            </a:r>
            <a:r>
              <a:rPr lang="en-US" b="1" dirty="0"/>
              <a:t>frequent</a:t>
            </a:r>
            <a:r>
              <a:rPr lang="en-US" dirty="0"/>
              <a:t> the words appeared. Words that appear more often in a document are likely more important to the document and thus should be represented accordingly.</a:t>
            </a:r>
          </a:p>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74</a:t>
            </a:fld>
            <a:endParaRPr lang="en-US"/>
          </a:p>
        </p:txBody>
      </p:sp>
    </p:spTree>
    <p:extLst>
      <p:ext uri="{BB962C8B-B14F-4D97-AF65-F5344CB8AC3E}">
        <p14:creationId xmlns:p14="http://schemas.microsoft.com/office/powerpoint/2010/main" val="3337806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75</a:t>
            </a:fld>
            <a:endParaRPr lang="en-US"/>
          </a:p>
        </p:txBody>
      </p:sp>
    </p:spTree>
    <p:extLst>
      <p:ext uri="{BB962C8B-B14F-4D97-AF65-F5344CB8AC3E}">
        <p14:creationId xmlns:p14="http://schemas.microsoft.com/office/powerpoint/2010/main" val="17520675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76</a:t>
            </a:fld>
            <a:endParaRPr lang="en-US"/>
          </a:p>
        </p:txBody>
      </p:sp>
    </p:spTree>
    <p:extLst>
      <p:ext uri="{BB962C8B-B14F-4D97-AF65-F5344CB8AC3E}">
        <p14:creationId xmlns:p14="http://schemas.microsoft.com/office/powerpoint/2010/main" val="24199480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77</a:t>
            </a:fld>
            <a:endParaRPr lang="en-US"/>
          </a:p>
        </p:txBody>
      </p:sp>
    </p:spTree>
    <p:extLst>
      <p:ext uri="{BB962C8B-B14F-4D97-AF65-F5344CB8AC3E}">
        <p14:creationId xmlns:p14="http://schemas.microsoft.com/office/powerpoint/2010/main" val="3502915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78</a:t>
            </a:fld>
            <a:endParaRPr lang="en-US"/>
          </a:p>
        </p:txBody>
      </p:sp>
    </p:spTree>
    <p:extLst>
      <p:ext uri="{BB962C8B-B14F-4D97-AF65-F5344CB8AC3E}">
        <p14:creationId xmlns:p14="http://schemas.microsoft.com/office/powerpoint/2010/main" val="15429146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79</a:t>
            </a:fld>
            <a:endParaRPr lang="en-US"/>
          </a:p>
        </p:txBody>
      </p:sp>
    </p:spTree>
    <p:extLst>
      <p:ext uri="{BB962C8B-B14F-4D97-AF65-F5344CB8AC3E}">
        <p14:creationId xmlns:p14="http://schemas.microsoft.com/office/powerpoint/2010/main" val="8014681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80</a:t>
            </a:fld>
            <a:endParaRPr lang="en-US"/>
          </a:p>
        </p:txBody>
      </p:sp>
    </p:spTree>
    <p:extLst>
      <p:ext uri="{BB962C8B-B14F-4D97-AF65-F5344CB8AC3E}">
        <p14:creationId xmlns:p14="http://schemas.microsoft.com/office/powerpoint/2010/main" val="360391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9</a:t>
            </a:fld>
            <a:endParaRPr lang="en-US"/>
          </a:p>
        </p:txBody>
      </p:sp>
    </p:spTree>
    <p:extLst>
      <p:ext uri="{BB962C8B-B14F-4D97-AF65-F5344CB8AC3E}">
        <p14:creationId xmlns:p14="http://schemas.microsoft.com/office/powerpoint/2010/main" val="11374977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81</a:t>
            </a:fld>
            <a:endParaRPr lang="en-US"/>
          </a:p>
        </p:txBody>
      </p:sp>
    </p:spTree>
    <p:extLst>
      <p:ext uri="{BB962C8B-B14F-4D97-AF65-F5344CB8AC3E}">
        <p14:creationId xmlns:p14="http://schemas.microsoft.com/office/powerpoint/2010/main" val="17402797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if a word doesn’t appear in the corpus, then the </a:t>
            </a:r>
            <a:r>
              <a:rPr lang="en-US" dirty="0" err="1"/>
              <a:t>denom</a:t>
            </a:r>
            <a:r>
              <a:rPr lang="en-US" dirty="0"/>
              <a:t> is 0. The max value is if the item is very rare. The lowest value is 0, which is when the word is in every document.</a:t>
            </a:r>
          </a:p>
          <a:p>
            <a:r>
              <a:rPr lang="en-US" dirty="0"/>
              <a:t>There isn’t much of a theoretical justification for IDF.</a:t>
            </a:r>
          </a:p>
        </p:txBody>
      </p:sp>
      <p:sp>
        <p:nvSpPr>
          <p:cNvPr id="4" name="Slide Number Placeholder 3"/>
          <p:cNvSpPr>
            <a:spLocks noGrp="1"/>
          </p:cNvSpPr>
          <p:nvPr>
            <p:ph type="sldNum" sz="quarter" idx="5"/>
          </p:nvPr>
        </p:nvSpPr>
        <p:spPr/>
        <p:txBody>
          <a:bodyPr/>
          <a:lstStyle/>
          <a:p>
            <a:fld id="{87371AF9-BBC8-D045-B571-D125776D9767}" type="slidenum">
              <a:rPr lang="en-US" smtClean="0"/>
              <a:t>82</a:t>
            </a:fld>
            <a:endParaRPr lang="en-US"/>
          </a:p>
        </p:txBody>
      </p:sp>
    </p:spTree>
    <p:extLst>
      <p:ext uri="{BB962C8B-B14F-4D97-AF65-F5344CB8AC3E}">
        <p14:creationId xmlns:p14="http://schemas.microsoft.com/office/powerpoint/2010/main" val="21130194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83</a:t>
            </a:fld>
            <a:endParaRPr lang="en-US"/>
          </a:p>
        </p:txBody>
      </p:sp>
    </p:spTree>
    <p:extLst>
      <p:ext uri="{BB962C8B-B14F-4D97-AF65-F5344CB8AC3E}">
        <p14:creationId xmlns:p14="http://schemas.microsoft.com/office/powerpoint/2010/main" val="20739187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84</a:t>
            </a:fld>
            <a:endParaRPr lang="en-US"/>
          </a:p>
        </p:txBody>
      </p:sp>
    </p:spTree>
    <p:extLst>
      <p:ext uri="{BB962C8B-B14F-4D97-AF65-F5344CB8AC3E}">
        <p14:creationId xmlns:p14="http://schemas.microsoft.com/office/powerpoint/2010/main" val="14632938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85</a:t>
            </a:fld>
            <a:endParaRPr lang="en-US"/>
          </a:p>
        </p:txBody>
      </p:sp>
    </p:spTree>
    <p:extLst>
      <p:ext uri="{BB962C8B-B14F-4D97-AF65-F5344CB8AC3E}">
        <p14:creationId xmlns:p14="http://schemas.microsoft.com/office/powerpoint/2010/main" val="135619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a:t>
            </a:fld>
            <a:endParaRPr lang="en-US"/>
          </a:p>
        </p:txBody>
      </p:sp>
    </p:spTree>
    <p:extLst>
      <p:ext uri="{BB962C8B-B14F-4D97-AF65-F5344CB8AC3E}">
        <p14:creationId xmlns:p14="http://schemas.microsoft.com/office/powerpoint/2010/main" val="65333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C33-5988-D54F-BB26-5D5DAD4AF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BA848-FA4A-0346-83E1-44D13A16B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5C035-42E1-754D-AF29-0F9C97627D40}"/>
              </a:ext>
            </a:extLst>
          </p:cNvPr>
          <p:cNvSpPr>
            <a:spLocks noGrp="1"/>
          </p:cNvSpPr>
          <p:nvPr>
            <p:ph type="dt" sz="half" idx="10"/>
          </p:nvPr>
        </p:nvSpPr>
        <p:spPr/>
        <p:txBody>
          <a:bodyPr/>
          <a:lstStyle/>
          <a:p>
            <a:fld id="{1E0BB3E9-0CED-1B46-B041-1C2CC850E913}" type="datetime1">
              <a:rPr lang="en-US" smtClean="0"/>
              <a:t>9/6/21</a:t>
            </a:fld>
            <a:endParaRPr lang="en-US"/>
          </a:p>
        </p:txBody>
      </p:sp>
      <p:sp>
        <p:nvSpPr>
          <p:cNvPr id="5" name="Footer Placeholder 4">
            <a:extLst>
              <a:ext uri="{FF2B5EF4-FFF2-40B4-BE49-F238E27FC236}">
                <a16:creationId xmlns:a16="http://schemas.microsoft.com/office/drawing/2014/main" id="{8550DB20-4AFA-0443-8463-CC96FA03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9BBF5-37BB-9A42-966A-3111868254A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9745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5B8A-B85B-3A4C-A622-549F6B280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38235-253C-054A-863C-FEEF02C125D8}"/>
              </a:ext>
            </a:extLst>
          </p:cNvPr>
          <p:cNvSpPr>
            <a:spLocks noGrp="1"/>
          </p:cNvSpPr>
          <p:nvPr>
            <p:ph type="dt" sz="half" idx="10"/>
          </p:nvPr>
        </p:nvSpPr>
        <p:spPr/>
        <p:txBody>
          <a:bodyPr/>
          <a:lstStyle/>
          <a:p>
            <a:fld id="{682790A7-1731-0142-B22D-906FA7E5FD6F}" type="datetime1">
              <a:rPr lang="en-US" smtClean="0"/>
              <a:t>9/6/21</a:t>
            </a:fld>
            <a:endParaRPr lang="en-US"/>
          </a:p>
        </p:txBody>
      </p:sp>
      <p:sp>
        <p:nvSpPr>
          <p:cNvPr id="4" name="Footer Placeholder 3">
            <a:extLst>
              <a:ext uri="{FF2B5EF4-FFF2-40B4-BE49-F238E27FC236}">
                <a16:creationId xmlns:a16="http://schemas.microsoft.com/office/drawing/2014/main" id="{71C82665-4262-8347-AD55-38E1521E8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F5E5-C99B-3C42-B309-3F0AF7B7214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07651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5FFE0-C88F-AC4C-B413-4CA6766452EA}"/>
              </a:ext>
            </a:extLst>
          </p:cNvPr>
          <p:cNvSpPr>
            <a:spLocks noGrp="1"/>
          </p:cNvSpPr>
          <p:nvPr>
            <p:ph type="dt" sz="half" idx="10"/>
          </p:nvPr>
        </p:nvSpPr>
        <p:spPr/>
        <p:txBody>
          <a:bodyPr/>
          <a:lstStyle/>
          <a:p>
            <a:fld id="{CDD62F22-1847-3741-97A0-FBB6C40DDBE4}" type="datetime1">
              <a:rPr lang="en-US" smtClean="0"/>
              <a:t>9/6/21</a:t>
            </a:fld>
            <a:endParaRPr lang="en-US"/>
          </a:p>
        </p:txBody>
      </p:sp>
      <p:sp>
        <p:nvSpPr>
          <p:cNvPr id="3" name="Footer Placeholder 2">
            <a:extLst>
              <a:ext uri="{FF2B5EF4-FFF2-40B4-BE49-F238E27FC236}">
                <a16:creationId xmlns:a16="http://schemas.microsoft.com/office/drawing/2014/main" id="{F69AA98C-D40D-8D43-98C3-46A866A4A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8FF45-51F5-8141-9CC0-7DC330B6B0A1}"/>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29238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E2CB-80F8-D044-9E4B-F28537928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BA669-90B7-C24B-85DE-2B3AE23B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37B98-29BA-8C4A-92D6-327615463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D2CC34-7FA9-D642-B02C-D5F95E464962}"/>
              </a:ext>
            </a:extLst>
          </p:cNvPr>
          <p:cNvSpPr>
            <a:spLocks noGrp="1"/>
          </p:cNvSpPr>
          <p:nvPr>
            <p:ph type="dt" sz="half" idx="10"/>
          </p:nvPr>
        </p:nvSpPr>
        <p:spPr/>
        <p:txBody>
          <a:bodyPr/>
          <a:lstStyle/>
          <a:p>
            <a:fld id="{1B54A145-D001-0043-BDFD-43F84EC21D21}" type="datetime1">
              <a:rPr lang="en-US" smtClean="0"/>
              <a:t>9/6/21</a:t>
            </a:fld>
            <a:endParaRPr lang="en-US"/>
          </a:p>
        </p:txBody>
      </p:sp>
      <p:sp>
        <p:nvSpPr>
          <p:cNvPr id="6" name="Footer Placeholder 5">
            <a:extLst>
              <a:ext uri="{FF2B5EF4-FFF2-40B4-BE49-F238E27FC236}">
                <a16:creationId xmlns:a16="http://schemas.microsoft.com/office/drawing/2014/main" id="{B8A75B0C-13CF-B44D-AC2B-62756B96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29ACA-557C-D642-9221-716CB8856A9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0580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B498-A163-CC43-81E8-5B8BB1A5D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191C70-2BE4-4C4B-82E5-BDF2E7FCE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15BF7-13A1-7A4C-81CA-FF68AE17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6B23D8-BE98-3444-8236-7530A84FAE2D}"/>
              </a:ext>
            </a:extLst>
          </p:cNvPr>
          <p:cNvSpPr>
            <a:spLocks noGrp="1"/>
          </p:cNvSpPr>
          <p:nvPr>
            <p:ph type="dt" sz="half" idx="10"/>
          </p:nvPr>
        </p:nvSpPr>
        <p:spPr/>
        <p:txBody>
          <a:bodyPr/>
          <a:lstStyle/>
          <a:p>
            <a:fld id="{D8EDBB61-3F76-834E-931F-A09ADFED271D}" type="datetime1">
              <a:rPr lang="en-US" smtClean="0"/>
              <a:t>9/6/21</a:t>
            </a:fld>
            <a:endParaRPr lang="en-US"/>
          </a:p>
        </p:txBody>
      </p:sp>
      <p:sp>
        <p:nvSpPr>
          <p:cNvPr id="6" name="Footer Placeholder 5">
            <a:extLst>
              <a:ext uri="{FF2B5EF4-FFF2-40B4-BE49-F238E27FC236}">
                <a16:creationId xmlns:a16="http://schemas.microsoft.com/office/drawing/2014/main" id="{064F8367-2C30-414A-B7CB-0A1C4A79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8D990-6B2E-9840-8478-36F0D89AC03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81855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C8A-803B-724E-AECF-F9E466395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D74CA-2C44-7141-A60F-B722C70D0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3FFE-E161-C74A-BD5F-88AF473EB88C}"/>
              </a:ext>
            </a:extLst>
          </p:cNvPr>
          <p:cNvSpPr>
            <a:spLocks noGrp="1"/>
          </p:cNvSpPr>
          <p:nvPr>
            <p:ph type="dt" sz="half" idx="10"/>
          </p:nvPr>
        </p:nvSpPr>
        <p:spPr/>
        <p:txBody>
          <a:bodyPr/>
          <a:lstStyle/>
          <a:p>
            <a:fld id="{A27246D3-B105-C547-8D99-C7EF16289A44}" type="datetime1">
              <a:rPr lang="en-US" smtClean="0"/>
              <a:t>9/6/21</a:t>
            </a:fld>
            <a:endParaRPr lang="en-US"/>
          </a:p>
        </p:txBody>
      </p:sp>
      <p:sp>
        <p:nvSpPr>
          <p:cNvPr id="5" name="Footer Placeholder 4">
            <a:extLst>
              <a:ext uri="{FF2B5EF4-FFF2-40B4-BE49-F238E27FC236}">
                <a16:creationId xmlns:a16="http://schemas.microsoft.com/office/drawing/2014/main" id="{4F6345C2-A542-C644-9046-6C4684C7E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BCC9B-1D97-6E46-8F5C-D7A15AEFBEC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69662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55349-E760-A049-B782-49DD46AAC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F6423-2F3F-EE4C-9C5E-4D2744E35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C342-0932-3E49-AB8D-9E00037231BC}"/>
              </a:ext>
            </a:extLst>
          </p:cNvPr>
          <p:cNvSpPr>
            <a:spLocks noGrp="1"/>
          </p:cNvSpPr>
          <p:nvPr>
            <p:ph type="dt" sz="half" idx="10"/>
          </p:nvPr>
        </p:nvSpPr>
        <p:spPr/>
        <p:txBody>
          <a:bodyPr/>
          <a:lstStyle/>
          <a:p>
            <a:fld id="{14E2528B-01BC-DC4B-A165-7D762F3D6F95}" type="datetime1">
              <a:rPr lang="en-US" smtClean="0"/>
              <a:t>9/6/21</a:t>
            </a:fld>
            <a:endParaRPr lang="en-US"/>
          </a:p>
        </p:txBody>
      </p:sp>
      <p:sp>
        <p:nvSpPr>
          <p:cNvPr id="5" name="Footer Placeholder 4">
            <a:extLst>
              <a:ext uri="{FF2B5EF4-FFF2-40B4-BE49-F238E27FC236}">
                <a16:creationId xmlns:a16="http://schemas.microsoft.com/office/drawing/2014/main" id="{35C7E810-6B49-2448-9378-755458BB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4FFE0-7A6D-074A-AC35-C18BEA6DC9F6}"/>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95530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9/6/21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00B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5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ark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9/6/21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98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igh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9/6/21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4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light_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9/6/21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52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ght_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FFD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37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AB10-9C5B-3C49-B908-D60D65720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B2FF2-3514-7E4F-979B-7D465AE1B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229F0-20F9-7245-A8DF-ED91AF9AB9A9}"/>
              </a:ext>
            </a:extLst>
          </p:cNvPr>
          <p:cNvSpPr>
            <a:spLocks noGrp="1"/>
          </p:cNvSpPr>
          <p:nvPr>
            <p:ph type="dt" sz="half" idx="10"/>
          </p:nvPr>
        </p:nvSpPr>
        <p:spPr/>
        <p:txBody>
          <a:bodyPr/>
          <a:lstStyle/>
          <a:p>
            <a:fld id="{BCCA5D27-77B1-A446-B071-2F2327DE6C51}" type="datetime1">
              <a:rPr lang="en-US" smtClean="0"/>
              <a:t>9/6/21</a:t>
            </a:fld>
            <a:endParaRPr lang="en-US"/>
          </a:p>
        </p:txBody>
      </p:sp>
      <p:sp>
        <p:nvSpPr>
          <p:cNvPr id="5" name="Footer Placeholder 4">
            <a:extLst>
              <a:ext uri="{FF2B5EF4-FFF2-40B4-BE49-F238E27FC236}">
                <a16:creationId xmlns:a16="http://schemas.microsoft.com/office/drawing/2014/main" id="{5500ABE4-540A-8A46-BADB-D57CF3600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E289A-E7A6-7041-AC8D-F84B985203D2}"/>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21668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0083-B51B-F64B-AA55-08C12C451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269A8-BAB3-5047-9C68-7A1701E5C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138AC-E452-D440-864F-ECCBC3D383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6ABF0-DD3E-AB42-9B7A-29D73575CF6C}"/>
              </a:ext>
            </a:extLst>
          </p:cNvPr>
          <p:cNvSpPr>
            <a:spLocks noGrp="1"/>
          </p:cNvSpPr>
          <p:nvPr>
            <p:ph type="dt" sz="half" idx="10"/>
          </p:nvPr>
        </p:nvSpPr>
        <p:spPr/>
        <p:txBody>
          <a:bodyPr/>
          <a:lstStyle/>
          <a:p>
            <a:fld id="{7E1EE7FA-812F-EE4B-97B5-D6CE3F082AAD}" type="datetime1">
              <a:rPr lang="en-US" smtClean="0"/>
              <a:t>9/6/21</a:t>
            </a:fld>
            <a:endParaRPr lang="en-US"/>
          </a:p>
        </p:txBody>
      </p:sp>
      <p:sp>
        <p:nvSpPr>
          <p:cNvPr id="6" name="Footer Placeholder 5">
            <a:extLst>
              <a:ext uri="{FF2B5EF4-FFF2-40B4-BE49-F238E27FC236}">
                <a16:creationId xmlns:a16="http://schemas.microsoft.com/office/drawing/2014/main" id="{930F0AD2-EEAA-084E-86BF-5E9E486A6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EA0A6-0275-B747-9008-35F9B8FBEC6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85169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8F68-5C69-394B-8BCF-D20309B06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7271F-5514-F246-8093-A1E88A3AC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8AF8BF-D8FB-054F-AFB9-095D0F84E9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D8762-E4ED-944E-9C50-E6D1F7468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414A51-2447-9447-9E65-910F362E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532E-F973-AE4F-B307-9C4ABFDB41D3}"/>
              </a:ext>
            </a:extLst>
          </p:cNvPr>
          <p:cNvSpPr>
            <a:spLocks noGrp="1"/>
          </p:cNvSpPr>
          <p:nvPr>
            <p:ph type="dt" sz="half" idx="10"/>
          </p:nvPr>
        </p:nvSpPr>
        <p:spPr/>
        <p:txBody>
          <a:bodyPr/>
          <a:lstStyle/>
          <a:p>
            <a:fld id="{416D3C00-66B6-4A4A-A860-E1848453299D}" type="datetime1">
              <a:rPr lang="en-US" smtClean="0"/>
              <a:t>9/6/21</a:t>
            </a:fld>
            <a:endParaRPr lang="en-US"/>
          </a:p>
        </p:txBody>
      </p:sp>
      <p:sp>
        <p:nvSpPr>
          <p:cNvPr id="8" name="Footer Placeholder 7">
            <a:extLst>
              <a:ext uri="{FF2B5EF4-FFF2-40B4-BE49-F238E27FC236}">
                <a16:creationId xmlns:a16="http://schemas.microsoft.com/office/drawing/2014/main" id="{B0E3EA70-3106-774D-8323-DEFC4395D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0D810-CC25-514E-90F4-4DE901DD15F8}"/>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7568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6D1F4-47AB-674E-B7B4-644977D59212}"/>
              </a:ext>
            </a:extLst>
          </p:cNvPr>
          <p:cNvSpPr>
            <a:spLocks noGrp="1"/>
          </p:cNvSpPr>
          <p:nvPr>
            <p:ph type="title"/>
          </p:nvPr>
        </p:nvSpPr>
        <p:spPr>
          <a:xfrm>
            <a:off x="639956" y="277465"/>
            <a:ext cx="8941419" cy="116259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DA9934-6E1E-624F-92F4-CA26E392B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F979DC-2FF9-4F4E-A3A8-2BED888F8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472B0-F58B-A84F-B873-83B8FAE83B2D}" type="datetime1">
              <a:rPr lang="en-US" smtClean="0"/>
              <a:t>9/6/21</a:t>
            </a:fld>
            <a:endParaRPr lang="en-US"/>
          </a:p>
        </p:txBody>
      </p:sp>
      <p:sp>
        <p:nvSpPr>
          <p:cNvPr id="5" name="Footer Placeholder 4">
            <a:extLst>
              <a:ext uri="{FF2B5EF4-FFF2-40B4-BE49-F238E27FC236}">
                <a16:creationId xmlns:a16="http://schemas.microsoft.com/office/drawing/2014/main" id="{960DBD27-42C0-3542-A8C3-E254AF9A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D511D-0DCF-4D4D-8359-143BCAE24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73C5-4051-2D45-AC51-FD5A1C1C157A}" type="slidenum">
              <a:rPr lang="en-US" smtClean="0"/>
              <a:t>‹#›</a:t>
            </a:fld>
            <a:endParaRPr lang="en-US"/>
          </a:p>
        </p:txBody>
      </p:sp>
    </p:spTree>
    <p:extLst>
      <p:ext uri="{BB962C8B-B14F-4D97-AF65-F5344CB8AC3E}">
        <p14:creationId xmlns:p14="http://schemas.microsoft.com/office/powerpoint/2010/main" val="399461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Beware_of_Dog_(album)" TargetMode="External"/><Relationship Id="rId13" Type="http://schemas.openxmlformats.org/officeDocument/2006/relationships/hyperlink" Target="https://en.wikipedia.org/wiki/Mixtape" TargetMode="External"/><Relationship Id="rId3" Type="http://schemas.openxmlformats.org/officeDocument/2006/relationships/hyperlink" Target="https://en.wikipedia.org/wiki/Stage_name" TargetMode="External"/><Relationship Id="rId7" Type="http://schemas.openxmlformats.org/officeDocument/2006/relationships/hyperlink" Target="https://en.wikipedia.org/wiki/So_So_Def_Recordings" TargetMode="External"/><Relationship Id="rId12" Type="http://schemas.openxmlformats.org/officeDocument/2006/relationships/hyperlink" Target="https://en.wikipedia.org/wiki/Music_video" TargetMode="External"/><Relationship Id="rId17" Type="http://schemas.openxmlformats.org/officeDocument/2006/relationships/image" Target="../media/image3.jpeg"/><Relationship Id="rId2" Type="http://schemas.openxmlformats.org/officeDocument/2006/relationships/notesSlide" Target="../notesSlides/notesSlide2.xml"/><Relationship Id="rId16" Type="http://schemas.openxmlformats.org/officeDocument/2006/relationships/hyperlink" Target="https://en.wikipedia.org/wiki/Bow_Wow_discography#cite_note-1" TargetMode="External"/><Relationship Id="rId1" Type="http://schemas.openxmlformats.org/officeDocument/2006/relationships/slideLayout" Target="../slideLayouts/slideLayout2.xml"/><Relationship Id="rId6" Type="http://schemas.openxmlformats.org/officeDocument/2006/relationships/hyperlink" Target="https://en.wikipedia.org/wiki/Jermaine_Dupri" TargetMode="External"/><Relationship Id="rId11" Type="http://schemas.openxmlformats.org/officeDocument/2006/relationships/hyperlink" Target="https://en.wikipedia.org/wiki/Single_(music)" TargetMode="External"/><Relationship Id="rId5" Type="http://schemas.openxmlformats.org/officeDocument/2006/relationships/hyperlink" Target="https://en.wikipedia.org/wiki/Snoop_Dogg" TargetMode="External"/><Relationship Id="rId15" Type="http://schemas.openxmlformats.org/officeDocument/2006/relationships/hyperlink" Target="https://en.wikipedia.org/wiki/Billboard_Hot_100" TargetMode="External"/><Relationship Id="rId10" Type="http://schemas.openxmlformats.org/officeDocument/2006/relationships/hyperlink" Target="https://en.wikipedia.org/wiki/Studio_album" TargetMode="External"/><Relationship Id="rId4" Type="http://schemas.openxmlformats.org/officeDocument/2006/relationships/hyperlink" Target="https://en.wikipedia.org/wiki/Television_presenter" TargetMode="External"/><Relationship Id="rId9" Type="http://schemas.openxmlformats.org/officeDocument/2006/relationships/hyperlink" Target="https://en.wikipedia.org/wiki/Doggy_Bag" TargetMode="External"/><Relationship Id="rId14" Type="http://schemas.openxmlformats.org/officeDocument/2006/relationships/hyperlink" Target="https://en.wikipedia.org/wiki/Top_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2AC2B2-BE48-F147-B8F0-C4214DE57FF7}"/>
              </a:ext>
            </a:extLst>
          </p:cNvPr>
          <p:cNvSpPr>
            <a:spLocks noGrp="1"/>
          </p:cNvSpPr>
          <p:nvPr>
            <p:ph type="subTitle" idx="1"/>
          </p:nvPr>
        </p:nvSpPr>
        <p:spPr>
          <a:xfrm>
            <a:off x="2099818" y="3766079"/>
            <a:ext cx="9144000" cy="2054980"/>
          </a:xfrm>
        </p:spPr>
        <p:txBody>
          <a:bodyPr>
            <a:normAutofit/>
          </a:bodyPr>
          <a:lstStyle/>
          <a:p>
            <a:pPr algn="l"/>
            <a:r>
              <a:rPr lang="en-US" sz="3200" b="1" dirty="0">
                <a:solidFill>
                  <a:srgbClr val="C00000"/>
                </a:solidFill>
                <a:latin typeface="Avenir Medium" panose="02000503020000020003" pitchFamily="2" charset="0"/>
              </a:rPr>
              <a:t>Harvard</a:t>
            </a:r>
          </a:p>
          <a:p>
            <a:pPr algn="l"/>
            <a:r>
              <a:rPr lang="en-US" dirty="0">
                <a:solidFill>
                  <a:schemeClr val="tx1">
                    <a:lumMod val="75000"/>
                    <a:lumOff val="25000"/>
                  </a:schemeClr>
                </a:solidFill>
                <a:latin typeface="Avenir Medium" panose="02000503020000020003" pitchFamily="2" charset="0"/>
              </a:rPr>
              <a:t>AC295/CS287r/CSCI E-115B</a:t>
            </a:r>
          </a:p>
          <a:p>
            <a:pPr algn="l"/>
            <a:r>
              <a:rPr lang="en-US" dirty="0">
                <a:solidFill>
                  <a:schemeClr val="tx1">
                    <a:lumMod val="75000"/>
                    <a:lumOff val="25000"/>
                  </a:schemeClr>
                </a:solidFill>
                <a:latin typeface="Avenir Medium" panose="02000503020000020003" pitchFamily="2" charset="0"/>
              </a:rPr>
              <a:t>Chris Tanner</a:t>
            </a:r>
          </a:p>
        </p:txBody>
      </p:sp>
      <p:grpSp>
        <p:nvGrpSpPr>
          <p:cNvPr id="4" name="Group 3">
            <a:extLst>
              <a:ext uri="{FF2B5EF4-FFF2-40B4-BE49-F238E27FC236}">
                <a16:creationId xmlns:a16="http://schemas.microsoft.com/office/drawing/2014/main" id="{1F66A7DC-809D-3741-93BC-D14DE36F96EC}"/>
              </a:ext>
            </a:extLst>
          </p:cNvPr>
          <p:cNvGrpSpPr>
            <a:grpSpLocks noChangeAspect="1"/>
          </p:cNvGrpSpPr>
          <p:nvPr/>
        </p:nvGrpSpPr>
        <p:grpSpPr>
          <a:xfrm>
            <a:off x="7891509" y="3690215"/>
            <a:ext cx="1789742" cy="1001334"/>
            <a:chOff x="3383860" y="4092499"/>
            <a:chExt cx="1774304" cy="1102997"/>
          </a:xfrm>
        </p:grpSpPr>
        <p:pic>
          <p:nvPicPr>
            <p:cNvPr id="5" name="Picture 4" descr="iacs.png">
              <a:extLst>
                <a:ext uri="{FF2B5EF4-FFF2-40B4-BE49-F238E27FC236}">
                  <a16:creationId xmlns:a16="http://schemas.microsoft.com/office/drawing/2014/main" id="{9086F760-9B6C-E246-8627-D5679938DA1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6" name="Picture 5" descr="harvard.png">
              <a:extLst>
                <a:ext uri="{FF2B5EF4-FFF2-40B4-BE49-F238E27FC236}">
                  <a16:creationId xmlns:a16="http://schemas.microsoft.com/office/drawing/2014/main" id="{0F533E74-7ECE-6C40-86AD-66A084918B0E}"/>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7" name="Rectangle 6">
            <a:extLst>
              <a:ext uri="{FF2B5EF4-FFF2-40B4-BE49-F238E27FC236}">
                <a16:creationId xmlns:a16="http://schemas.microsoft.com/office/drawing/2014/main" id="{C00021C8-F00C-6C43-B330-F8BA8DD2CC26}"/>
              </a:ext>
            </a:extLst>
          </p:cNvPr>
          <p:cNvSpPr/>
          <p:nvPr/>
        </p:nvSpPr>
        <p:spPr>
          <a:xfrm>
            <a:off x="2009021" y="3303329"/>
            <a:ext cx="7806044" cy="9966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0095D9-816C-7842-801A-6D3B6EE1281A}"/>
              </a:ext>
            </a:extLst>
          </p:cNvPr>
          <p:cNvSpPr/>
          <p:nvPr/>
        </p:nvSpPr>
        <p:spPr>
          <a:xfrm>
            <a:off x="2009021" y="3392360"/>
            <a:ext cx="7806044" cy="86497"/>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EBC667-27E4-3A43-9E29-B8A44ADC4F14}"/>
              </a:ext>
            </a:extLst>
          </p:cNvPr>
          <p:cNvSpPr/>
          <p:nvPr/>
        </p:nvSpPr>
        <p:spPr>
          <a:xfrm>
            <a:off x="2009021" y="2360452"/>
            <a:ext cx="6320332" cy="461665"/>
          </a:xfrm>
          <a:prstGeom prst="rect">
            <a:avLst/>
          </a:prstGeom>
        </p:spPr>
        <p:txBody>
          <a:bodyPr wrap="square">
            <a:spAutoFit/>
          </a:bodyPr>
          <a:lstStyle/>
          <a:p>
            <a:r>
              <a:rPr lang="en-US" sz="2400" b="1" dirty="0">
                <a:solidFill>
                  <a:schemeClr val="tx1">
                    <a:lumMod val="65000"/>
                    <a:lumOff val="35000"/>
                  </a:schemeClr>
                </a:solidFill>
                <a:latin typeface="Avenir Book" panose="02000503020000020003" pitchFamily="2" charset="0"/>
              </a:rPr>
              <a:t>What is NLP + How to represent language</a:t>
            </a:r>
          </a:p>
        </p:txBody>
      </p:sp>
      <p:sp>
        <p:nvSpPr>
          <p:cNvPr id="12" name="Title 1">
            <a:extLst>
              <a:ext uri="{FF2B5EF4-FFF2-40B4-BE49-F238E27FC236}">
                <a16:creationId xmlns:a16="http://schemas.microsoft.com/office/drawing/2014/main" id="{3ED3A784-FA36-F34D-8D7C-D82D66A90F42}"/>
              </a:ext>
            </a:extLst>
          </p:cNvPr>
          <p:cNvSpPr txBox="1">
            <a:spLocks/>
          </p:cNvSpPr>
          <p:nvPr/>
        </p:nvSpPr>
        <p:spPr>
          <a:xfrm>
            <a:off x="2015533" y="1554710"/>
            <a:ext cx="9312569" cy="80574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b="0" i="0" kern="1200">
                <a:solidFill>
                  <a:schemeClr val="tx1"/>
                </a:solidFill>
                <a:latin typeface="Avenir Book" panose="02000503020000020003" pitchFamily="2" charset="0"/>
                <a:ea typeface="+mj-ea"/>
                <a:cs typeface="+mj-cs"/>
              </a:defRPr>
            </a:lvl1pPr>
          </a:lstStyle>
          <a:p>
            <a:pPr algn="l"/>
            <a:r>
              <a:rPr lang="en-US" sz="4000" dirty="0">
                <a:latin typeface="Avenir Medium" panose="02000503020000020003" pitchFamily="2" charset="0"/>
              </a:rPr>
              <a:t>Lecture 2: Language </a:t>
            </a:r>
            <a:r>
              <a:rPr lang="en-US" sz="4000" dirty="0">
                <a:solidFill>
                  <a:srgbClr val="002060"/>
                </a:solidFill>
                <a:latin typeface="Algerian" panose="020F0502020204030204" pitchFamily="34" charset="0"/>
                <a:cs typeface="Algerian" panose="020F0502020204030204" pitchFamily="34" charset="0"/>
              </a:rPr>
              <a:t>R</a:t>
            </a:r>
            <a:r>
              <a:rPr lang="en-US" sz="4000" dirty="0">
                <a:solidFill>
                  <a:srgbClr val="7030A0"/>
                </a:solidFill>
                <a:latin typeface="Apple Chancery" panose="03020702040506060504" pitchFamily="66" charset="-79"/>
                <a:cs typeface="Apple Chancery" panose="03020702040506060504" pitchFamily="66" charset="-79"/>
              </a:rPr>
              <a:t>e</a:t>
            </a:r>
            <a:r>
              <a:rPr lang="en-US" sz="4000" dirty="0">
                <a:solidFill>
                  <a:srgbClr val="FF6B6B"/>
                </a:solidFill>
                <a:latin typeface="Avenir Next Condensed" panose="020B0506020202020204" pitchFamily="34" charset="0"/>
              </a:rPr>
              <a:t>p</a:t>
            </a:r>
            <a:r>
              <a:rPr lang="en-US" sz="4000" dirty="0">
                <a:solidFill>
                  <a:srgbClr val="52DEE5"/>
                </a:solidFill>
                <a:latin typeface="Avenir Medium" panose="02000503020000020003" pitchFamily="2" charset="0"/>
              </a:rPr>
              <a:t>r</a:t>
            </a:r>
            <a:r>
              <a:rPr lang="en-US" sz="4000" dirty="0">
                <a:latin typeface="Calisto MT" panose="02040603050505030304" pitchFamily="18" charset="77"/>
              </a:rPr>
              <a:t>e</a:t>
            </a:r>
            <a:r>
              <a:rPr lang="en-US" sz="4000" dirty="0">
                <a:solidFill>
                  <a:srgbClr val="FF7F11"/>
                </a:solidFill>
                <a:latin typeface="Chalkduster" panose="03050602040202020205" pitchFamily="66" charset="77"/>
              </a:rPr>
              <a:t>s</a:t>
            </a:r>
            <a:r>
              <a:rPr lang="en-US" sz="4000" dirty="0">
                <a:solidFill>
                  <a:schemeClr val="accent4">
                    <a:lumMod val="75000"/>
                  </a:schemeClr>
                </a:solidFill>
                <a:latin typeface="Cooper Black" panose="0208090404030B020404" pitchFamily="18" charset="77"/>
              </a:rPr>
              <a:t>e</a:t>
            </a:r>
            <a:r>
              <a:rPr lang="en-US" sz="4000" b="1" dirty="0">
                <a:solidFill>
                  <a:schemeClr val="accent1">
                    <a:lumMod val="75000"/>
                  </a:schemeClr>
                </a:solidFill>
                <a:latin typeface="Harrington" pitchFamily="82" charset="77"/>
              </a:rPr>
              <a:t>n</a:t>
            </a:r>
            <a:r>
              <a:rPr lang="en-US" sz="4000" dirty="0">
                <a:solidFill>
                  <a:srgbClr val="FF0000"/>
                </a:solidFill>
                <a:latin typeface="Courier New" panose="02070309020205020404" pitchFamily="49" charset="0"/>
                <a:cs typeface="Courier New" panose="02070309020205020404" pitchFamily="49" charset="0"/>
              </a:rPr>
              <a:t>t</a:t>
            </a:r>
            <a:r>
              <a:rPr lang="en-US" sz="4000" dirty="0">
                <a:solidFill>
                  <a:schemeClr val="accent4">
                    <a:lumMod val="75000"/>
                  </a:schemeClr>
                </a:solidFill>
                <a:latin typeface="Desdemona" pitchFamily="82" charset="77"/>
              </a:rPr>
              <a:t>a</a:t>
            </a:r>
            <a:r>
              <a:rPr lang="en-US" sz="4000" dirty="0">
                <a:solidFill>
                  <a:schemeClr val="accent6">
                    <a:lumMod val="75000"/>
                  </a:schemeClr>
                </a:solidFill>
                <a:latin typeface="American Typewriter" panose="02090604020004020304" pitchFamily="18" charset="77"/>
              </a:rPr>
              <a:t>t</a:t>
            </a:r>
            <a:r>
              <a:rPr lang="en-US" sz="4000" dirty="0">
                <a:latin typeface="Andale Mono" panose="020B0509000000000004" pitchFamily="49" charset="0"/>
              </a:rPr>
              <a:t>i</a:t>
            </a:r>
            <a:r>
              <a:rPr lang="en-US" sz="4000" dirty="0">
                <a:solidFill>
                  <a:srgbClr val="C00000"/>
                </a:solidFill>
                <a:latin typeface="Chiller" panose="020F0502020204030204" pitchFamily="34" charset="0"/>
                <a:cs typeface="Chiller" panose="020F0502020204030204" pitchFamily="34" charset="0"/>
              </a:rPr>
              <a:t>o</a:t>
            </a:r>
            <a:r>
              <a:rPr lang="en-US" sz="4000" dirty="0">
                <a:solidFill>
                  <a:schemeClr val="accent2">
                    <a:lumMod val="75000"/>
                  </a:schemeClr>
                </a:solidFill>
                <a:latin typeface="Comic Sans MS" panose="030F0902030302020204" pitchFamily="66" charset="0"/>
              </a:rPr>
              <a:t>n</a:t>
            </a:r>
            <a:r>
              <a:rPr lang="en-US" sz="4000" dirty="0">
                <a:latin typeface="Karla" pitchFamily="2" charset="0"/>
                <a:ea typeface="Karla" pitchFamily="2" charset="0"/>
              </a:rPr>
              <a:t>s</a:t>
            </a:r>
            <a:endParaRPr lang="en-US" sz="2400" dirty="0">
              <a:latin typeface="Karla" pitchFamily="2" charset="0"/>
              <a:ea typeface="Karla" pitchFamily="2" charset="0"/>
            </a:endParaRPr>
          </a:p>
        </p:txBody>
      </p:sp>
    </p:spTree>
    <p:extLst>
      <p:ext uri="{BB962C8B-B14F-4D97-AF65-F5344CB8AC3E}">
        <p14:creationId xmlns:p14="http://schemas.microsoft.com/office/powerpoint/2010/main" val="73686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Content Placeholder 2">
            <a:extLst>
              <a:ext uri="{FF2B5EF4-FFF2-40B4-BE49-F238E27FC236}">
                <a16:creationId xmlns:a16="http://schemas.microsoft.com/office/drawing/2014/main" id="{819202FF-5B20-8E48-95A0-1A4A116BDA01}"/>
              </a:ext>
            </a:extLst>
          </p:cNvPr>
          <p:cNvSpPr txBox="1">
            <a:spLocks/>
          </p:cNvSpPr>
          <p:nvPr/>
        </p:nvSpPr>
        <p:spPr>
          <a:xfrm>
            <a:off x="1408276" y="6490386"/>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Chris Manning and Richard </a:t>
            </a:r>
            <a:r>
              <a:rPr lang="en-US" sz="1400" dirty="0" err="1">
                <a:solidFill>
                  <a:srgbClr val="FF0000"/>
                </a:solidFill>
                <a:latin typeface="Avenir Light" panose="020B0402020203020204" pitchFamily="34" charset="77"/>
              </a:rPr>
              <a:t>Socher</a:t>
            </a:r>
            <a:endParaRPr lang="en-US" sz="1400" dirty="0">
              <a:solidFill>
                <a:srgbClr val="FF0000"/>
              </a:solidFill>
              <a:latin typeface="Avenir Light" panose="020B0402020203020204" pitchFamily="34" charset="77"/>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19" name="Content Placeholder 2">
            <a:extLst>
              <a:ext uri="{FF2B5EF4-FFF2-40B4-BE49-F238E27FC236}">
                <a16:creationId xmlns:a16="http://schemas.microsoft.com/office/drawing/2014/main" id="{D357B39A-79D1-6E4F-A97C-EC1FC5679441}"/>
              </a:ext>
            </a:extLst>
          </p:cNvPr>
          <p:cNvSpPr txBox="1">
            <a:spLocks/>
          </p:cNvSpPr>
          <p:nvPr/>
        </p:nvSpPr>
        <p:spPr>
          <a:xfrm>
            <a:off x="6874793" y="458673"/>
            <a:ext cx="4907581" cy="2629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Inputs (words) are </a:t>
            </a:r>
            <a:r>
              <a:rPr lang="en-US" sz="2400" b="1" dirty="0">
                <a:solidFill>
                  <a:srgbClr val="C00000"/>
                </a:solidFill>
                <a:latin typeface="Avenir Light" panose="020B0402020203020204" pitchFamily="34" charset="77"/>
              </a:rPr>
              <a:t>noisy</a:t>
            </a:r>
          </a:p>
          <a:p>
            <a:pPr>
              <a:lnSpc>
                <a:spcPct val="120000"/>
              </a:lnSpc>
            </a:pPr>
            <a:r>
              <a:rPr lang="en-US" sz="2400" b="1" dirty="0">
                <a:solidFill>
                  <a:schemeClr val="accent5">
                    <a:lumMod val="50000"/>
                  </a:schemeClr>
                </a:solidFill>
                <a:latin typeface="Avenir Light" panose="020B0402020203020204" pitchFamily="34" charset="77"/>
              </a:rPr>
              <a:t>Capture theoretical concepts that are ~</a:t>
            </a:r>
            <a:r>
              <a:rPr lang="en-US" sz="2400" b="1" dirty="0">
                <a:solidFill>
                  <a:srgbClr val="C00000"/>
                </a:solidFill>
                <a:latin typeface="Avenir Light" panose="020B0402020203020204" pitchFamily="34" charset="77"/>
              </a:rPr>
              <a:t>latent variables</a:t>
            </a:r>
          </a:p>
          <a:p>
            <a:pPr>
              <a:lnSpc>
                <a:spcPct val="120000"/>
              </a:lnSpc>
            </a:pPr>
            <a:r>
              <a:rPr lang="en-US" sz="2400" b="1" dirty="0">
                <a:solidFill>
                  <a:srgbClr val="C00000"/>
                </a:solidFill>
                <a:latin typeface="Avenir Light" panose="020B0402020203020204" pitchFamily="34" charset="77"/>
              </a:rPr>
              <a:t>Ambiguity</a:t>
            </a:r>
            <a:r>
              <a:rPr lang="en-US" sz="2400" b="1" dirty="0">
                <a:solidFill>
                  <a:schemeClr val="accent5">
                    <a:lumMod val="50000"/>
                  </a:schemeClr>
                </a:solidFill>
                <a:latin typeface="Avenir Light" panose="020B0402020203020204" pitchFamily="34" charset="77"/>
              </a:rPr>
              <a:t> abound. Many interpretations at each level</a:t>
            </a:r>
          </a:p>
        </p:txBody>
      </p:sp>
      <p:sp>
        <p:nvSpPr>
          <p:cNvPr id="20" name="Slide Number Placeholder 9">
            <a:extLst>
              <a:ext uri="{FF2B5EF4-FFF2-40B4-BE49-F238E27FC236}">
                <a16:creationId xmlns:a16="http://schemas.microsoft.com/office/drawing/2014/main" id="{44DB8144-88BF-6649-805B-4F943D03D850}"/>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a:t>
            </a:fld>
            <a:endParaRPr lang="en-US"/>
          </a:p>
        </p:txBody>
      </p:sp>
    </p:spTree>
    <p:extLst>
      <p:ext uri="{BB962C8B-B14F-4D97-AF65-F5344CB8AC3E}">
        <p14:creationId xmlns:p14="http://schemas.microsoft.com/office/powerpoint/2010/main" val="166098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Content Placeholder 2">
            <a:extLst>
              <a:ext uri="{FF2B5EF4-FFF2-40B4-BE49-F238E27FC236}">
                <a16:creationId xmlns:a16="http://schemas.microsoft.com/office/drawing/2014/main" id="{819202FF-5B20-8E48-95A0-1A4A116BDA01}"/>
              </a:ext>
            </a:extLst>
          </p:cNvPr>
          <p:cNvSpPr txBox="1">
            <a:spLocks/>
          </p:cNvSpPr>
          <p:nvPr/>
        </p:nvSpPr>
        <p:spPr>
          <a:xfrm>
            <a:off x="1408276" y="6490386"/>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Chris Manning and Richard </a:t>
            </a:r>
            <a:r>
              <a:rPr lang="en-US" sz="1400" dirty="0" err="1">
                <a:solidFill>
                  <a:srgbClr val="FF0000"/>
                </a:solidFill>
                <a:latin typeface="Avenir Light" panose="020B0402020203020204" pitchFamily="34" charset="77"/>
              </a:rPr>
              <a:t>Socher</a:t>
            </a:r>
            <a:endParaRPr lang="en-US" sz="1400" dirty="0">
              <a:solidFill>
                <a:srgbClr val="FF0000"/>
              </a:solidFill>
              <a:latin typeface="Avenir Light" panose="020B0402020203020204" pitchFamily="34" charset="77"/>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20" name="Content Placeholder 2">
            <a:extLst>
              <a:ext uri="{FF2B5EF4-FFF2-40B4-BE49-F238E27FC236}">
                <a16:creationId xmlns:a16="http://schemas.microsoft.com/office/drawing/2014/main" id="{B4341C05-D416-6F43-925D-2D2ACD4C7DF4}"/>
              </a:ext>
            </a:extLst>
          </p:cNvPr>
          <p:cNvSpPr txBox="1">
            <a:spLocks/>
          </p:cNvSpPr>
          <p:nvPr/>
        </p:nvSpPr>
        <p:spPr>
          <a:xfrm>
            <a:off x="7450674" y="628241"/>
            <a:ext cx="4512726" cy="2343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Humans are very good at resolving linguistic ambiguity (e.g., </a:t>
            </a:r>
            <a:r>
              <a:rPr lang="en-US" sz="2400" b="1" dirty="0">
                <a:solidFill>
                  <a:srgbClr val="C00000"/>
                </a:solidFill>
                <a:latin typeface="Avenir Light" panose="020B0402020203020204" pitchFamily="34" charset="77"/>
              </a:rPr>
              <a:t>coreference resolution</a:t>
            </a:r>
            <a:r>
              <a:rPr lang="en-US" sz="2400" b="1" dirty="0">
                <a:solidFill>
                  <a:schemeClr val="accent5">
                    <a:lumMod val="50000"/>
                  </a:schemeClr>
                </a:solidFill>
                <a:latin typeface="Avenir Light" panose="020B0402020203020204" pitchFamily="34" charset="77"/>
              </a:rPr>
              <a:t>)</a:t>
            </a:r>
          </a:p>
          <a:p>
            <a:pPr>
              <a:lnSpc>
                <a:spcPct val="120000"/>
              </a:lnSpc>
            </a:pPr>
            <a:r>
              <a:rPr lang="en-US" sz="2400" b="1" dirty="0">
                <a:solidFill>
                  <a:schemeClr val="accent5">
                    <a:lumMod val="50000"/>
                  </a:schemeClr>
                </a:solidFill>
                <a:latin typeface="Avenir Light" panose="020B0402020203020204" pitchFamily="34" charset="77"/>
              </a:rPr>
              <a:t>Computer models aren’t</a:t>
            </a:r>
          </a:p>
        </p:txBody>
      </p:sp>
      <p:sp>
        <p:nvSpPr>
          <p:cNvPr id="30" name="Slide Number Placeholder 9">
            <a:extLst>
              <a:ext uri="{FF2B5EF4-FFF2-40B4-BE49-F238E27FC236}">
                <a16:creationId xmlns:a16="http://schemas.microsoft.com/office/drawing/2014/main" id="{991799E9-77A7-5E4D-9542-11621D506660}"/>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11</a:t>
            </a:fld>
            <a:endParaRPr lang="en-US"/>
          </a:p>
        </p:txBody>
      </p:sp>
    </p:spTree>
    <p:extLst>
      <p:ext uri="{BB962C8B-B14F-4D97-AF65-F5344CB8AC3E}">
        <p14:creationId xmlns:p14="http://schemas.microsoft.com/office/powerpoint/2010/main" val="161292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Content Placeholder 2">
            <a:extLst>
              <a:ext uri="{FF2B5EF4-FFF2-40B4-BE49-F238E27FC236}">
                <a16:creationId xmlns:a16="http://schemas.microsoft.com/office/drawing/2014/main" id="{819202FF-5B20-8E48-95A0-1A4A116BDA01}"/>
              </a:ext>
            </a:extLst>
          </p:cNvPr>
          <p:cNvSpPr txBox="1">
            <a:spLocks/>
          </p:cNvSpPr>
          <p:nvPr/>
        </p:nvSpPr>
        <p:spPr>
          <a:xfrm>
            <a:off x="1408276" y="6490386"/>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Chris Manning and Richard </a:t>
            </a:r>
            <a:r>
              <a:rPr lang="en-US" sz="1400" dirty="0" err="1">
                <a:solidFill>
                  <a:srgbClr val="FF0000"/>
                </a:solidFill>
                <a:latin typeface="Avenir Light" panose="020B0402020203020204" pitchFamily="34" charset="77"/>
              </a:rPr>
              <a:t>Socher</a:t>
            </a:r>
            <a:endParaRPr lang="en-US" sz="1400" dirty="0">
              <a:solidFill>
                <a:srgbClr val="FF0000"/>
              </a:solidFill>
              <a:latin typeface="Avenir Light" panose="020B0402020203020204" pitchFamily="34" charset="77"/>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627217" y="380286"/>
            <a:ext cx="527839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Slide Number Placeholder 9">
            <a:extLst>
              <a:ext uri="{FF2B5EF4-FFF2-40B4-BE49-F238E27FC236}">
                <a16:creationId xmlns:a16="http://schemas.microsoft.com/office/drawing/2014/main" id="{AFDB7FFE-04C2-5F45-9F03-E4124195C7FD}"/>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12</a:t>
            </a:fld>
            <a:endParaRPr lang="en-US"/>
          </a:p>
        </p:txBody>
      </p:sp>
    </p:spTree>
    <p:extLst>
      <p:ext uri="{BB962C8B-B14F-4D97-AF65-F5344CB8AC3E}">
        <p14:creationId xmlns:p14="http://schemas.microsoft.com/office/powerpoint/2010/main" val="160635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13</a:t>
            </a:fld>
            <a:endParaRPr lang="en-US"/>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996545" y="301392"/>
            <a:ext cx="496685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Rectangle 19">
            <a:extLst>
              <a:ext uri="{FF2B5EF4-FFF2-40B4-BE49-F238E27FC236}">
                <a16:creationId xmlns:a16="http://schemas.microsoft.com/office/drawing/2014/main" id="{C85E281C-1565-C349-BCEF-CB59D924792F}"/>
              </a:ext>
            </a:extLst>
          </p:cNvPr>
          <p:cNvSpPr/>
          <p:nvPr/>
        </p:nvSpPr>
        <p:spPr>
          <a:xfrm>
            <a:off x="373983" y="270453"/>
            <a:ext cx="11589418" cy="3986573"/>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B5219555-1CB9-8446-997F-AC3E252F8C08}"/>
              </a:ext>
            </a:extLst>
          </p:cNvPr>
          <p:cNvSpPr/>
          <p:nvPr/>
        </p:nvSpPr>
        <p:spPr>
          <a:xfrm>
            <a:off x="5563189" y="3536757"/>
            <a:ext cx="6494648" cy="3132055"/>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A308D1C2-12A3-3243-BD4E-633466FFB840}"/>
              </a:ext>
            </a:extLst>
          </p:cNvPr>
          <p:cNvSpPr/>
          <p:nvPr/>
        </p:nvSpPr>
        <p:spPr>
          <a:xfrm>
            <a:off x="437656" y="3532472"/>
            <a:ext cx="2806866" cy="3103549"/>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ular Callout 9">
            <a:extLst>
              <a:ext uri="{FF2B5EF4-FFF2-40B4-BE49-F238E27FC236}">
                <a16:creationId xmlns:a16="http://schemas.microsoft.com/office/drawing/2014/main" id="{967AD51E-D39B-A24A-B223-717CD4B9895B}"/>
              </a:ext>
            </a:extLst>
          </p:cNvPr>
          <p:cNvSpPr/>
          <p:nvPr/>
        </p:nvSpPr>
        <p:spPr>
          <a:xfrm flipH="1">
            <a:off x="2266265" y="1786635"/>
            <a:ext cx="8877394" cy="2508122"/>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a:extLst>
              <a:ext uri="{FF2B5EF4-FFF2-40B4-BE49-F238E27FC236}">
                <a16:creationId xmlns:a16="http://schemas.microsoft.com/office/drawing/2014/main" id="{A044690C-643F-F647-8084-A1E8FEC92ADB}"/>
              </a:ext>
            </a:extLst>
          </p:cNvPr>
          <p:cNvSpPr txBox="1">
            <a:spLocks/>
          </p:cNvSpPr>
          <p:nvPr/>
        </p:nvSpPr>
        <p:spPr>
          <a:xfrm>
            <a:off x="2596795" y="2062223"/>
            <a:ext cx="8104779" cy="16781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0"/>
              </a:spcBef>
            </a:pPr>
            <a:r>
              <a:rPr lang="en-US" b="1" dirty="0">
                <a:solidFill>
                  <a:schemeClr val="tx1"/>
                </a:solidFill>
                <a:sym typeface="Wingdings" pitchFamily="2" charset="2"/>
              </a:rPr>
              <a:t>The study of how sub-components form meaning</a:t>
            </a:r>
          </a:p>
          <a:p>
            <a:pPr algn="ctr">
              <a:spcBef>
                <a:spcPts val="2000"/>
              </a:spcBef>
            </a:pPr>
            <a:r>
              <a:rPr lang="en-US" sz="2400" dirty="0">
                <a:solidFill>
                  <a:schemeClr val="tx1"/>
                </a:solidFill>
                <a:sym typeface="Wingdings" pitchFamily="2" charset="2"/>
              </a:rPr>
              <a:t>(e.g., </a:t>
            </a:r>
            <a:r>
              <a:rPr lang="en-US" sz="2400" dirty="0">
                <a:solidFill>
                  <a:srgbClr val="C00000"/>
                </a:solidFill>
                <a:sym typeface="Wingdings" pitchFamily="2" charset="2"/>
              </a:rPr>
              <a:t>running, deactivate, Obamacare, Cassandra’s</a:t>
            </a:r>
            <a:r>
              <a:rPr lang="en-US" sz="2400" dirty="0">
                <a:solidFill>
                  <a:schemeClr val="tx1"/>
                </a:solidFill>
                <a:sym typeface="Wingdings" pitchFamily="2" charset="2"/>
              </a:rPr>
              <a:t>)</a:t>
            </a:r>
          </a:p>
        </p:txBody>
      </p:sp>
    </p:spTree>
    <p:extLst>
      <p:ext uri="{BB962C8B-B14F-4D97-AF65-F5344CB8AC3E}">
        <p14:creationId xmlns:p14="http://schemas.microsoft.com/office/powerpoint/2010/main" val="83697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14</a:t>
            </a:fld>
            <a:endParaRPr lang="en-US"/>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996545" y="301392"/>
            <a:ext cx="496685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Rectangle 19">
            <a:extLst>
              <a:ext uri="{FF2B5EF4-FFF2-40B4-BE49-F238E27FC236}">
                <a16:creationId xmlns:a16="http://schemas.microsoft.com/office/drawing/2014/main" id="{C85E281C-1565-C349-BCEF-CB59D924792F}"/>
              </a:ext>
            </a:extLst>
          </p:cNvPr>
          <p:cNvSpPr/>
          <p:nvPr/>
        </p:nvSpPr>
        <p:spPr>
          <a:xfrm>
            <a:off x="373983" y="270453"/>
            <a:ext cx="11589418" cy="3398671"/>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3D59D507-15FA-6A4E-A01D-995FB2444546}"/>
              </a:ext>
            </a:extLst>
          </p:cNvPr>
          <p:cNvSpPr/>
          <p:nvPr/>
        </p:nvSpPr>
        <p:spPr>
          <a:xfrm>
            <a:off x="5563465" y="2718350"/>
            <a:ext cx="6494646" cy="3955128"/>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7941846-108A-354C-BD0F-F8C23AD22759}"/>
              </a:ext>
            </a:extLst>
          </p:cNvPr>
          <p:cNvSpPr/>
          <p:nvPr/>
        </p:nvSpPr>
        <p:spPr>
          <a:xfrm>
            <a:off x="437656" y="4077655"/>
            <a:ext cx="5031098" cy="2558366"/>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ular Callout 9">
            <a:extLst>
              <a:ext uri="{FF2B5EF4-FFF2-40B4-BE49-F238E27FC236}">
                <a16:creationId xmlns:a16="http://schemas.microsoft.com/office/drawing/2014/main" id="{AAFCAC82-9BBD-7149-9DD8-E2FD0A8EFBBE}"/>
              </a:ext>
            </a:extLst>
          </p:cNvPr>
          <p:cNvSpPr/>
          <p:nvPr/>
        </p:nvSpPr>
        <p:spPr>
          <a:xfrm flipH="1">
            <a:off x="1992052" y="1209605"/>
            <a:ext cx="8877394" cy="2508122"/>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2">
            <a:extLst>
              <a:ext uri="{FF2B5EF4-FFF2-40B4-BE49-F238E27FC236}">
                <a16:creationId xmlns:a16="http://schemas.microsoft.com/office/drawing/2014/main" id="{C0D9D2E1-BFA5-0C4B-835C-B0F8C8A66678}"/>
              </a:ext>
            </a:extLst>
          </p:cNvPr>
          <p:cNvSpPr txBox="1">
            <a:spLocks/>
          </p:cNvSpPr>
          <p:nvPr/>
        </p:nvSpPr>
        <p:spPr>
          <a:xfrm>
            <a:off x="2378359" y="1555843"/>
            <a:ext cx="8104779" cy="16781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0"/>
              </a:spcBef>
            </a:pPr>
            <a:r>
              <a:rPr lang="en-US" b="1" dirty="0">
                <a:solidFill>
                  <a:schemeClr val="tx1"/>
                </a:solidFill>
                <a:sym typeface="Wingdings" pitchFamily="2" charset="2"/>
              </a:rPr>
              <a:t>Lexical analysis; normalize and disambiguate words</a:t>
            </a:r>
          </a:p>
          <a:p>
            <a:pPr algn="ctr">
              <a:spcBef>
                <a:spcPts val="2000"/>
              </a:spcBef>
            </a:pPr>
            <a:r>
              <a:rPr lang="en-US" sz="2400" dirty="0">
                <a:solidFill>
                  <a:schemeClr val="tx1"/>
                </a:solidFill>
                <a:sym typeface="Wingdings" pitchFamily="2" charset="2"/>
              </a:rPr>
              <a:t>(e.g., </a:t>
            </a:r>
            <a:r>
              <a:rPr lang="en-US" sz="2400" dirty="0">
                <a:solidFill>
                  <a:srgbClr val="C00000"/>
                </a:solidFill>
                <a:sym typeface="Wingdings" pitchFamily="2" charset="2"/>
              </a:rPr>
              <a:t>bank, mean, hand it to you, make up, take out</a:t>
            </a:r>
            <a:r>
              <a:rPr lang="en-US" sz="2400" dirty="0">
                <a:solidFill>
                  <a:schemeClr val="tx1"/>
                </a:solidFill>
                <a:sym typeface="Wingdings" pitchFamily="2" charset="2"/>
              </a:rPr>
              <a:t>)</a:t>
            </a:r>
          </a:p>
        </p:txBody>
      </p:sp>
    </p:spTree>
    <p:extLst>
      <p:ext uri="{BB962C8B-B14F-4D97-AF65-F5344CB8AC3E}">
        <p14:creationId xmlns:p14="http://schemas.microsoft.com/office/powerpoint/2010/main" val="204090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15</a:t>
            </a:fld>
            <a:endParaRPr lang="en-US"/>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996545" y="301392"/>
            <a:ext cx="496685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Rectangle 19">
            <a:extLst>
              <a:ext uri="{FF2B5EF4-FFF2-40B4-BE49-F238E27FC236}">
                <a16:creationId xmlns:a16="http://schemas.microsoft.com/office/drawing/2014/main" id="{C85E281C-1565-C349-BCEF-CB59D924792F}"/>
              </a:ext>
            </a:extLst>
          </p:cNvPr>
          <p:cNvSpPr/>
          <p:nvPr/>
        </p:nvSpPr>
        <p:spPr>
          <a:xfrm>
            <a:off x="373983" y="270454"/>
            <a:ext cx="11589418" cy="2581784"/>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3D59D507-15FA-6A4E-A01D-995FB2444546}"/>
              </a:ext>
            </a:extLst>
          </p:cNvPr>
          <p:cNvSpPr/>
          <p:nvPr/>
        </p:nvSpPr>
        <p:spPr>
          <a:xfrm>
            <a:off x="5563465" y="2718350"/>
            <a:ext cx="6494646" cy="3955128"/>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7941846-108A-354C-BD0F-F8C23AD22759}"/>
              </a:ext>
            </a:extLst>
          </p:cNvPr>
          <p:cNvSpPr/>
          <p:nvPr/>
        </p:nvSpPr>
        <p:spPr>
          <a:xfrm>
            <a:off x="437656" y="3594100"/>
            <a:ext cx="5031098" cy="3041921"/>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ular Callout 9">
            <a:extLst>
              <a:ext uri="{FF2B5EF4-FFF2-40B4-BE49-F238E27FC236}">
                <a16:creationId xmlns:a16="http://schemas.microsoft.com/office/drawing/2014/main" id="{6D18E6FB-F297-7E47-9934-4718E4C77294}"/>
              </a:ext>
            </a:extLst>
          </p:cNvPr>
          <p:cNvSpPr/>
          <p:nvPr/>
        </p:nvSpPr>
        <p:spPr>
          <a:xfrm flipH="1" flipV="1">
            <a:off x="1855247" y="3517866"/>
            <a:ext cx="8877394" cy="2591732"/>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1CD4CF67-AE3B-CD43-A912-C4F8A481B6C4}"/>
              </a:ext>
            </a:extLst>
          </p:cNvPr>
          <p:cNvSpPr txBox="1">
            <a:spLocks/>
          </p:cNvSpPr>
          <p:nvPr/>
        </p:nvSpPr>
        <p:spPr>
          <a:xfrm>
            <a:off x="2231974" y="4100344"/>
            <a:ext cx="8104779" cy="16781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0"/>
              </a:spcBef>
            </a:pPr>
            <a:r>
              <a:rPr lang="en-US" b="1" dirty="0">
                <a:solidFill>
                  <a:schemeClr val="tx1"/>
                </a:solidFill>
                <a:sym typeface="Wingdings" pitchFamily="2" charset="2"/>
              </a:rPr>
              <a:t>Transform a sequence of characters into a hierarchical/compositional structure</a:t>
            </a:r>
          </a:p>
          <a:p>
            <a:pPr algn="ctr">
              <a:spcBef>
                <a:spcPts val="2000"/>
              </a:spcBef>
            </a:pPr>
            <a:r>
              <a:rPr lang="en-US" sz="2400" dirty="0">
                <a:solidFill>
                  <a:schemeClr val="tx1"/>
                </a:solidFill>
                <a:sym typeface="Wingdings" pitchFamily="2" charset="2"/>
              </a:rPr>
              <a:t>(e.g., </a:t>
            </a:r>
            <a:r>
              <a:rPr lang="en-US" sz="2400" dirty="0">
                <a:solidFill>
                  <a:srgbClr val="C00000"/>
                </a:solidFill>
                <a:sym typeface="Wingdings" pitchFamily="2" charset="2"/>
              </a:rPr>
              <a:t>students hate annoying professors; Mary saw the old man with a telescope</a:t>
            </a:r>
            <a:r>
              <a:rPr lang="en-US" sz="2400" dirty="0">
                <a:solidFill>
                  <a:schemeClr val="tx1"/>
                </a:solidFill>
                <a:sym typeface="Wingdings" pitchFamily="2" charset="2"/>
              </a:rPr>
              <a:t>)</a:t>
            </a:r>
          </a:p>
        </p:txBody>
      </p:sp>
    </p:spTree>
    <p:extLst>
      <p:ext uri="{BB962C8B-B14F-4D97-AF65-F5344CB8AC3E}">
        <p14:creationId xmlns:p14="http://schemas.microsoft.com/office/powerpoint/2010/main" val="23031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16</a:t>
            </a:fld>
            <a:endParaRPr lang="en-US"/>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2"/>
            <a:ext cx="2771594" cy="1331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996545" y="301392"/>
            <a:ext cx="496685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Rectangle 19">
            <a:extLst>
              <a:ext uri="{FF2B5EF4-FFF2-40B4-BE49-F238E27FC236}">
                <a16:creationId xmlns:a16="http://schemas.microsoft.com/office/drawing/2014/main" id="{C85E281C-1565-C349-BCEF-CB59D924792F}"/>
              </a:ext>
            </a:extLst>
          </p:cNvPr>
          <p:cNvSpPr/>
          <p:nvPr/>
        </p:nvSpPr>
        <p:spPr>
          <a:xfrm>
            <a:off x="373983" y="270454"/>
            <a:ext cx="11589418" cy="2116767"/>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3D59D507-15FA-6A4E-A01D-995FB2444546}"/>
              </a:ext>
            </a:extLst>
          </p:cNvPr>
          <p:cNvSpPr/>
          <p:nvPr/>
        </p:nvSpPr>
        <p:spPr>
          <a:xfrm>
            <a:off x="5563465" y="2387221"/>
            <a:ext cx="6494646" cy="4286257"/>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7941846-108A-354C-BD0F-F8C23AD22759}"/>
              </a:ext>
            </a:extLst>
          </p:cNvPr>
          <p:cNvSpPr/>
          <p:nvPr/>
        </p:nvSpPr>
        <p:spPr>
          <a:xfrm>
            <a:off x="437656" y="3048000"/>
            <a:ext cx="5031098" cy="3588021"/>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ular Callout 9">
            <a:extLst>
              <a:ext uri="{FF2B5EF4-FFF2-40B4-BE49-F238E27FC236}">
                <a16:creationId xmlns:a16="http://schemas.microsoft.com/office/drawing/2014/main" id="{5E7EC79E-A513-CE46-9525-F32EAE050132}"/>
              </a:ext>
            </a:extLst>
          </p:cNvPr>
          <p:cNvSpPr/>
          <p:nvPr/>
        </p:nvSpPr>
        <p:spPr>
          <a:xfrm flipH="1" flipV="1">
            <a:off x="1852427" y="2881299"/>
            <a:ext cx="8877394" cy="2591732"/>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a:extLst>
              <a:ext uri="{FF2B5EF4-FFF2-40B4-BE49-F238E27FC236}">
                <a16:creationId xmlns:a16="http://schemas.microsoft.com/office/drawing/2014/main" id="{C48B8FC4-9E69-9849-AC29-DFF94BD567D2}"/>
              </a:ext>
            </a:extLst>
          </p:cNvPr>
          <p:cNvSpPr txBox="1">
            <a:spLocks/>
          </p:cNvSpPr>
          <p:nvPr/>
        </p:nvSpPr>
        <p:spPr>
          <a:xfrm>
            <a:off x="2238734" y="3480394"/>
            <a:ext cx="8104779" cy="16781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0"/>
              </a:spcBef>
            </a:pPr>
            <a:r>
              <a:rPr lang="en-US" b="1" dirty="0">
                <a:solidFill>
                  <a:schemeClr val="tx1"/>
                </a:solidFill>
                <a:sym typeface="Wingdings" pitchFamily="2" charset="2"/>
              </a:rPr>
              <a:t>Determines meaning</a:t>
            </a:r>
          </a:p>
          <a:p>
            <a:pPr algn="ctr">
              <a:spcBef>
                <a:spcPts val="2000"/>
              </a:spcBef>
            </a:pPr>
            <a:r>
              <a:rPr lang="en-US" sz="2400" dirty="0">
                <a:solidFill>
                  <a:schemeClr val="tx1"/>
                </a:solidFill>
                <a:sym typeface="Wingdings" pitchFamily="2" charset="2"/>
              </a:rPr>
              <a:t>(e.g., </a:t>
            </a:r>
            <a:r>
              <a:rPr lang="en-US" sz="2400" dirty="0">
                <a:solidFill>
                  <a:srgbClr val="C00000"/>
                </a:solidFill>
                <a:sym typeface="Wingdings" pitchFamily="2" charset="2"/>
              </a:rPr>
              <a:t>NLU / intent recognition; natural language inference; summarization; question-answering</a:t>
            </a:r>
            <a:r>
              <a:rPr lang="en-US" sz="2400" dirty="0">
                <a:solidFill>
                  <a:schemeClr val="tx1"/>
                </a:solidFill>
                <a:sym typeface="Wingdings" pitchFamily="2" charset="2"/>
              </a:rPr>
              <a:t>)</a:t>
            </a:r>
          </a:p>
        </p:txBody>
      </p:sp>
    </p:spTree>
    <p:extLst>
      <p:ext uri="{BB962C8B-B14F-4D97-AF65-F5344CB8AC3E}">
        <p14:creationId xmlns:p14="http://schemas.microsoft.com/office/powerpoint/2010/main" val="385597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17</a:t>
            </a:fld>
            <a:endParaRPr lang="en-US"/>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2"/>
            <a:ext cx="2771594" cy="1331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996545" y="301392"/>
            <a:ext cx="496685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Rectangle 19">
            <a:extLst>
              <a:ext uri="{FF2B5EF4-FFF2-40B4-BE49-F238E27FC236}">
                <a16:creationId xmlns:a16="http://schemas.microsoft.com/office/drawing/2014/main" id="{C85E281C-1565-C349-BCEF-CB59D924792F}"/>
              </a:ext>
            </a:extLst>
          </p:cNvPr>
          <p:cNvSpPr/>
          <p:nvPr/>
        </p:nvSpPr>
        <p:spPr>
          <a:xfrm>
            <a:off x="373983" y="270454"/>
            <a:ext cx="11589418" cy="1476143"/>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3D59D507-15FA-6A4E-A01D-995FB2444546}"/>
              </a:ext>
            </a:extLst>
          </p:cNvPr>
          <p:cNvSpPr/>
          <p:nvPr/>
        </p:nvSpPr>
        <p:spPr>
          <a:xfrm>
            <a:off x="5563465" y="1797719"/>
            <a:ext cx="6494646" cy="4875759"/>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7941846-108A-354C-BD0F-F8C23AD22759}"/>
              </a:ext>
            </a:extLst>
          </p:cNvPr>
          <p:cNvSpPr/>
          <p:nvPr/>
        </p:nvSpPr>
        <p:spPr>
          <a:xfrm>
            <a:off x="437656" y="2387222"/>
            <a:ext cx="5031098" cy="4248800"/>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ular Callout 9">
            <a:extLst>
              <a:ext uri="{FF2B5EF4-FFF2-40B4-BE49-F238E27FC236}">
                <a16:creationId xmlns:a16="http://schemas.microsoft.com/office/drawing/2014/main" id="{8510D87A-D7E1-1A4D-84A4-58587FA38A83}"/>
              </a:ext>
            </a:extLst>
          </p:cNvPr>
          <p:cNvSpPr/>
          <p:nvPr/>
        </p:nvSpPr>
        <p:spPr>
          <a:xfrm flipH="1" flipV="1">
            <a:off x="1842846" y="2383352"/>
            <a:ext cx="8877394" cy="2591732"/>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18289EE7-1ECF-9B49-81CD-BE09ACCB71AE}"/>
              </a:ext>
            </a:extLst>
          </p:cNvPr>
          <p:cNvSpPr txBox="1">
            <a:spLocks/>
          </p:cNvSpPr>
          <p:nvPr/>
        </p:nvSpPr>
        <p:spPr>
          <a:xfrm>
            <a:off x="2209865" y="3077442"/>
            <a:ext cx="8104779" cy="16781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0"/>
              </a:spcBef>
            </a:pPr>
            <a:r>
              <a:rPr lang="en-US" b="1" dirty="0">
                <a:solidFill>
                  <a:schemeClr val="tx1"/>
                </a:solidFill>
                <a:sym typeface="Wingdings" pitchFamily="2" charset="2"/>
              </a:rPr>
              <a:t>Understands how context affects meaning</a:t>
            </a:r>
          </a:p>
          <a:p>
            <a:pPr algn="ctr">
              <a:spcBef>
                <a:spcPts val="2000"/>
              </a:spcBef>
            </a:pPr>
            <a:r>
              <a:rPr lang="en-US" sz="2400" dirty="0">
                <a:solidFill>
                  <a:schemeClr val="tx1"/>
                </a:solidFill>
                <a:sym typeface="Wingdings" pitchFamily="2" charset="2"/>
              </a:rPr>
              <a:t>(i.e., </a:t>
            </a:r>
            <a:r>
              <a:rPr lang="en-US" sz="2400" dirty="0">
                <a:solidFill>
                  <a:srgbClr val="C00000"/>
                </a:solidFill>
                <a:sym typeface="Wingdings" pitchFamily="2" charset="2"/>
              </a:rPr>
              <a:t>not only concerns how meaning depends on structural and linguistic knowledge (grammar) of the speaker, but on the context of the utterance, too</a:t>
            </a:r>
            <a:r>
              <a:rPr lang="en-US" sz="2400" dirty="0">
                <a:solidFill>
                  <a:schemeClr val="tx1"/>
                </a:solidFill>
                <a:sym typeface="Wingdings" pitchFamily="2" charset="2"/>
              </a:rPr>
              <a:t>)</a:t>
            </a:r>
          </a:p>
        </p:txBody>
      </p:sp>
    </p:spTree>
    <p:extLst>
      <p:ext uri="{BB962C8B-B14F-4D97-AF65-F5344CB8AC3E}">
        <p14:creationId xmlns:p14="http://schemas.microsoft.com/office/powerpoint/2010/main" val="20858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18</a:t>
            </a:fld>
            <a:endParaRPr lang="en-US"/>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2"/>
            <a:ext cx="2771594" cy="3640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30" name="Content Placeholder 2">
            <a:extLst>
              <a:ext uri="{FF2B5EF4-FFF2-40B4-BE49-F238E27FC236}">
                <a16:creationId xmlns:a16="http://schemas.microsoft.com/office/drawing/2014/main" id="{417015BF-63D5-FD44-8C0E-BFE90CB418DD}"/>
              </a:ext>
            </a:extLst>
          </p:cNvPr>
          <p:cNvSpPr txBox="1">
            <a:spLocks/>
          </p:cNvSpPr>
          <p:nvPr/>
        </p:nvSpPr>
        <p:spPr>
          <a:xfrm>
            <a:off x="6996545" y="301392"/>
            <a:ext cx="4966855" cy="2999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solidFill>
                  <a:schemeClr val="accent5">
                    <a:lumMod val="50000"/>
                  </a:schemeClr>
                </a:solidFill>
                <a:latin typeface="Avenir Light" panose="020B0402020203020204" pitchFamily="34" charset="77"/>
              </a:rPr>
              <a:t>Many ways to express the </a:t>
            </a:r>
            <a:r>
              <a:rPr lang="en-US" sz="2400" b="1" dirty="0">
                <a:solidFill>
                  <a:srgbClr val="C00000"/>
                </a:solidFill>
                <a:latin typeface="Avenir Light" panose="020B0402020203020204" pitchFamily="34" charset="77"/>
              </a:rPr>
              <a:t>same meaning</a:t>
            </a:r>
          </a:p>
          <a:p>
            <a:pPr>
              <a:lnSpc>
                <a:spcPct val="120000"/>
              </a:lnSpc>
            </a:pPr>
            <a:r>
              <a:rPr lang="en-US" sz="2400" b="1" dirty="0">
                <a:solidFill>
                  <a:srgbClr val="C00000"/>
                </a:solidFill>
                <a:latin typeface="Avenir Light" panose="020B0402020203020204" pitchFamily="34" charset="77"/>
              </a:rPr>
              <a:t>Infinite meanings </a:t>
            </a:r>
            <a:r>
              <a:rPr lang="en-US" sz="2400" b="1" dirty="0">
                <a:solidFill>
                  <a:schemeClr val="accent5">
                    <a:lumMod val="50000"/>
                  </a:schemeClr>
                </a:solidFill>
                <a:latin typeface="Avenir Light" panose="020B0402020203020204" pitchFamily="34" charset="77"/>
              </a:rPr>
              <a:t>can be expressed</a:t>
            </a:r>
          </a:p>
          <a:p>
            <a:pPr>
              <a:lnSpc>
                <a:spcPct val="120000"/>
              </a:lnSpc>
            </a:pPr>
            <a:r>
              <a:rPr lang="en-US" sz="2400" b="1" dirty="0">
                <a:solidFill>
                  <a:schemeClr val="accent5">
                    <a:lumMod val="50000"/>
                  </a:schemeClr>
                </a:solidFill>
                <a:latin typeface="Avenir Light" panose="020B0402020203020204" pitchFamily="34" charset="77"/>
              </a:rPr>
              <a:t>Languages widely differ in these complex interactions</a:t>
            </a:r>
          </a:p>
        </p:txBody>
      </p:sp>
      <p:sp>
        <p:nvSpPr>
          <p:cNvPr id="20" name="Rectangle 19">
            <a:extLst>
              <a:ext uri="{FF2B5EF4-FFF2-40B4-BE49-F238E27FC236}">
                <a16:creationId xmlns:a16="http://schemas.microsoft.com/office/drawing/2014/main" id="{C85E281C-1565-C349-BCEF-CB59D924792F}"/>
              </a:ext>
            </a:extLst>
          </p:cNvPr>
          <p:cNvSpPr/>
          <p:nvPr/>
        </p:nvSpPr>
        <p:spPr>
          <a:xfrm>
            <a:off x="373983" y="270455"/>
            <a:ext cx="5679861" cy="837868"/>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3D59D507-15FA-6A4E-A01D-995FB2444546}"/>
              </a:ext>
            </a:extLst>
          </p:cNvPr>
          <p:cNvSpPr/>
          <p:nvPr/>
        </p:nvSpPr>
        <p:spPr>
          <a:xfrm>
            <a:off x="6378249" y="270455"/>
            <a:ext cx="5679861" cy="6403023"/>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7941846-108A-354C-BD0F-F8C23AD22759}"/>
              </a:ext>
            </a:extLst>
          </p:cNvPr>
          <p:cNvSpPr/>
          <p:nvPr/>
        </p:nvSpPr>
        <p:spPr>
          <a:xfrm>
            <a:off x="437655" y="1765300"/>
            <a:ext cx="6072867" cy="4870722"/>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ular Callout 9">
            <a:extLst>
              <a:ext uri="{FF2B5EF4-FFF2-40B4-BE49-F238E27FC236}">
                <a16:creationId xmlns:a16="http://schemas.microsoft.com/office/drawing/2014/main" id="{AD8A6ABF-1505-1444-A76A-9D06EC88B487}"/>
              </a:ext>
            </a:extLst>
          </p:cNvPr>
          <p:cNvSpPr/>
          <p:nvPr/>
        </p:nvSpPr>
        <p:spPr>
          <a:xfrm flipH="1" flipV="1">
            <a:off x="1853356" y="1758597"/>
            <a:ext cx="8877394" cy="2591732"/>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a:extLst>
              <a:ext uri="{FF2B5EF4-FFF2-40B4-BE49-F238E27FC236}">
                <a16:creationId xmlns:a16="http://schemas.microsoft.com/office/drawing/2014/main" id="{AC28BFC2-10CD-F740-B2AA-7202BF17A2F2}"/>
              </a:ext>
            </a:extLst>
          </p:cNvPr>
          <p:cNvSpPr txBox="1">
            <a:spLocks/>
          </p:cNvSpPr>
          <p:nvPr/>
        </p:nvSpPr>
        <p:spPr>
          <a:xfrm>
            <a:off x="2209865" y="2202267"/>
            <a:ext cx="8104779" cy="16781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0"/>
              </a:spcBef>
            </a:pPr>
            <a:r>
              <a:rPr lang="en-US" b="1" dirty="0">
                <a:solidFill>
                  <a:schemeClr val="tx1"/>
                </a:solidFill>
                <a:sym typeface="Wingdings" pitchFamily="2" charset="2"/>
              </a:rPr>
              <a:t>Understands structures and effects of interweaving dialog</a:t>
            </a:r>
          </a:p>
          <a:p>
            <a:pPr algn="ctr">
              <a:spcBef>
                <a:spcPts val="2000"/>
              </a:spcBef>
            </a:pPr>
            <a:r>
              <a:rPr lang="en-US" sz="2400" dirty="0">
                <a:solidFill>
                  <a:schemeClr val="tx1"/>
                </a:solidFill>
                <a:sym typeface="Wingdings" pitchFamily="2" charset="2"/>
              </a:rPr>
              <a:t>(i.e., </a:t>
            </a:r>
            <a:r>
              <a:rPr lang="en-US" sz="2400" dirty="0">
                <a:solidFill>
                  <a:srgbClr val="C00000"/>
                </a:solidFill>
                <a:sym typeface="Wingdings" pitchFamily="2" charset="2"/>
              </a:rPr>
              <a:t>Jhene tried to put the trophy in the suitcase but </a:t>
            </a:r>
            <a:r>
              <a:rPr lang="en-US" sz="2400" b="1" dirty="0">
                <a:solidFill>
                  <a:srgbClr val="C00000"/>
                </a:solidFill>
                <a:sym typeface="Wingdings" pitchFamily="2" charset="2"/>
              </a:rPr>
              <a:t>it</a:t>
            </a:r>
            <a:r>
              <a:rPr lang="en-US" sz="2400" dirty="0">
                <a:solidFill>
                  <a:srgbClr val="C00000"/>
                </a:solidFill>
                <a:sym typeface="Wingdings" pitchFamily="2" charset="2"/>
              </a:rPr>
              <a:t> was too big. She finally got </a:t>
            </a:r>
            <a:r>
              <a:rPr lang="en-US" sz="2400" b="1" dirty="0">
                <a:solidFill>
                  <a:srgbClr val="C00000"/>
                </a:solidFill>
                <a:sym typeface="Wingdings" pitchFamily="2" charset="2"/>
              </a:rPr>
              <a:t>it</a:t>
            </a:r>
            <a:r>
              <a:rPr lang="en-US" sz="2400" dirty="0">
                <a:solidFill>
                  <a:srgbClr val="C00000"/>
                </a:solidFill>
                <a:sym typeface="Wingdings" pitchFamily="2" charset="2"/>
              </a:rPr>
              <a:t> to close.</a:t>
            </a:r>
            <a:r>
              <a:rPr lang="en-US" sz="2400" dirty="0">
                <a:solidFill>
                  <a:schemeClr val="tx1"/>
                </a:solidFill>
                <a:sym typeface="Wingdings" pitchFamily="2" charset="2"/>
              </a:rPr>
              <a:t>)</a:t>
            </a:r>
          </a:p>
        </p:txBody>
      </p:sp>
    </p:spTree>
    <p:extLst>
      <p:ext uri="{BB962C8B-B14F-4D97-AF65-F5344CB8AC3E}">
        <p14:creationId xmlns:p14="http://schemas.microsoft.com/office/powerpoint/2010/main" val="74409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567F9D-8E37-2F41-B147-50FEAE92DA1F}"/>
              </a:ext>
            </a:extLst>
          </p:cNvPr>
          <p:cNvSpPr/>
          <p:nvPr/>
        </p:nvSpPr>
        <p:spPr>
          <a:xfrm>
            <a:off x="2650360" y="710377"/>
            <a:ext cx="6125339"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Content Placeholder 2">
            <a:extLst>
              <a:ext uri="{FF2B5EF4-FFF2-40B4-BE49-F238E27FC236}">
                <a16:creationId xmlns:a16="http://schemas.microsoft.com/office/drawing/2014/main" id="{63B45803-D59B-5F41-B6B8-913CD8B6BB78}"/>
              </a:ext>
            </a:extLst>
          </p:cNvPr>
          <p:cNvSpPr txBox="1">
            <a:spLocks/>
          </p:cNvSpPr>
          <p:nvPr/>
        </p:nvSpPr>
        <p:spPr>
          <a:xfrm>
            <a:off x="1077684" y="1485373"/>
            <a:ext cx="5776827" cy="436947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t>Morphology</a:t>
            </a:r>
          </a:p>
          <a:p>
            <a:pPr>
              <a:spcBef>
                <a:spcPts val="1200"/>
              </a:spcBef>
            </a:pPr>
            <a:r>
              <a:rPr lang="en-US" sz="2000" dirty="0">
                <a:sym typeface="Wingdings" pitchFamily="2" charset="2"/>
              </a:rPr>
              <a:t>Word Segmentation</a:t>
            </a:r>
          </a:p>
          <a:p>
            <a:pPr>
              <a:spcBef>
                <a:spcPts val="1200"/>
              </a:spcBef>
            </a:pPr>
            <a:r>
              <a:rPr lang="en-US" sz="2000" dirty="0">
                <a:sym typeface="Wingdings" pitchFamily="2" charset="2"/>
              </a:rPr>
              <a:t>Part-of-Speech Tagging</a:t>
            </a:r>
          </a:p>
          <a:p>
            <a:pPr>
              <a:spcBef>
                <a:spcPts val="1200"/>
              </a:spcBef>
            </a:pPr>
            <a:r>
              <a:rPr lang="en-US" sz="2000" dirty="0">
                <a:sym typeface="Wingdings" pitchFamily="2" charset="2"/>
              </a:rPr>
              <a:t>Parsing</a:t>
            </a:r>
          </a:p>
          <a:p>
            <a:pPr>
              <a:spcBef>
                <a:spcPts val="1200"/>
              </a:spcBef>
            </a:pPr>
            <a:r>
              <a:rPr lang="en-US" sz="2000" dirty="0">
                <a:sym typeface="Wingdings" pitchFamily="2" charset="2"/>
              </a:rPr>
              <a:t>	Constituency</a:t>
            </a:r>
          </a:p>
          <a:p>
            <a:pPr>
              <a:spcBef>
                <a:spcPts val="1200"/>
              </a:spcBef>
            </a:pPr>
            <a:r>
              <a:rPr lang="en-US" sz="2000" dirty="0">
                <a:sym typeface="Wingdings" pitchFamily="2" charset="2"/>
              </a:rPr>
              <a:t>	Dependency</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9" name="Content Placeholder 2">
            <a:extLst>
              <a:ext uri="{FF2B5EF4-FFF2-40B4-BE49-F238E27FC236}">
                <a16:creationId xmlns:a16="http://schemas.microsoft.com/office/drawing/2014/main" id="{C837B16A-5FB7-AD42-A645-236DA9802D25}"/>
              </a:ext>
            </a:extLst>
          </p:cNvPr>
          <p:cNvSpPr txBox="1">
            <a:spLocks/>
          </p:cNvSpPr>
          <p:nvPr/>
        </p:nvSpPr>
        <p:spPr>
          <a:xfrm>
            <a:off x="1077685"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Syntax</a:t>
            </a:r>
          </a:p>
        </p:txBody>
      </p:sp>
      <p:sp>
        <p:nvSpPr>
          <p:cNvPr id="10" name="Content Placeholder 2">
            <a:extLst>
              <a:ext uri="{FF2B5EF4-FFF2-40B4-BE49-F238E27FC236}">
                <a16:creationId xmlns:a16="http://schemas.microsoft.com/office/drawing/2014/main" id="{4654A67D-EFD0-A848-B496-640B80FF7045}"/>
              </a:ext>
            </a:extLst>
          </p:cNvPr>
          <p:cNvSpPr txBox="1">
            <a:spLocks/>
          </p:cNvSpPr>
          <p:nvPr/>
        </p:nvSpPr>
        <p:spPr>
          <a:xfrm>
            <a:off x="6187406" y="1498426"/>
            <a:ext cx="5776827" cy="510788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Sentiment Analysis</a:t>
            </a:r>
          </a:p>
          <a:p>
            <a:pPr>
              <a:spcBef>
                <a:spcPts val="1200"/>
              </a:spcBef>
            </a:pPr>
            <a:r>
              <a:rPr lang="en-US" sz="2000" dirty="0">
                <a:sym typeface="Wingdings" pitchFamily="2" charset="2"/>
              </a:rPr>
              <a:t>Topic Modelling</a:t>
            </a:r>
          </a:p>
          <a:p>
            <a:pPr>
              <a:spcBef>
                <a:spcPts val="1200"/>
              </a:spcBef>
            </a:pPr>
            <a:r>
              <a:rPr lang="en-US" sz="2000" dirty="0">
                <a:sym typeface="Wingdings" pitchFamily="2" charset="2"/>
              </a:rPr>
              <a:t>Named Entity Recognition (NER)</a:t>
            </a:r>
          </a:p>
          <a:p>
            <a:pPr>
              <a:spcBef>
                <a:spcPts val="1200"/>
              </a:spcBef>
            </a:pPr>
            <a:r>
              <a:rPr lang="en-US" sz="2000" dirty="0">
                <a:sym typeface="Wingdings" pitchFamily="2" charset="2"/>
              </a:rPr>
              <a:t>Relation Extraction</a:t>
            </a:r>
          </a:p>
          <a:p>
            <a:pPr>
              <a:spcBef>
                <a:spcPts val="1200"/>
              </a:spcBef>
            </a:pPr>
            <a:r>
              <a:rPr lang="en-US" sz="2000" dirty="0">
                <a:sym typeface="Wingdings" pitchFamily="2" charset="2"/>
              </a:rPr>
              <a:t>Word Sense Disambiguation</a:t>
            </a:r>
          </a:p>
          <a:p>
            <a:pPr>
              <a:spcBef>
                <a:spcPts val="1200"/>
              </a:spcBef>
            </a:pPr>
            <a:r>
              <a:rPr lang="en-US" sz="2000" dirty="0">
                <a:sym typeface="Wingdings" pitchFamily="2" charset="2"/>
              </a:rPr>
              <a:t>Natural Language Understanding (NLU)</a:t>
            </a:r>
          </a:p>
          <a:p>
            <a:pPr>
              <a:spcBef>
                <a:spcPts val="1200"/>
              </a:spcBef>
            </a:pPr>
            <a:r>
              <a:rPr lang="en-US" sz="2000" dirty="0">
                <a:sym typeface="Wingdings" pitchFamily="2" charset="2"/>
              </a:rPr>
              <a:t>Natural Language Generation (NLG)</a:t>
            </a:r>
          </a:p>
          <a:p>
            <a:pPr>
              <a:spcBef>
                <a:spcPts val="1200"/>
              </a:spcBef>
            </a:pPr>
            <a:r>
              <a:rPr lang="en-US" sz="2000" dirty="0">
                <a:sym typeface="Wingdings" pitchFamily="2" charset="2"/>
              </a:rPr>
              <a:t>Machine Translation</a:t>
            </a:r>
          </a:p>
          <a:p>
            <a:pPr>
              <a:spcBef>
                <a:spcPts val="1200"/>
              </a:spcBef>
            </a:pPr>
            <a:r>
              <a:rPr lang="en-US" sz="2000" dirty="0">
                <a:sym typeface="Wingdings" pitchFamily="2" charset="2"/>
              </a:rPr>
              <a:t>Entailment</a:t>
            </a:r>
          </a:p>
          <a:p>
            <a:pPr>
              <a:spcBef>
                <a:spcPts val="1200"/>
              </a:spcBef>
            </a:pPr>
            <a:r>
              <a:rPr lang="en-US" sz="2000" dirty="0">
                <a:sym typeface="Wingdings" pitchFamily="2" charset="2"/>
              </a:rPr>
              <a:t>Question Answering</a:t>
            </a:r>
          </a:p>
          <a:p>
            <a:pPr>
              <a:spcBef>
                <a:spcPts val="1200"/>
              </a:spcBef>
            </a:pPr>
            <a:r>
              <a:rPr lang="en-US" sz="2000" dirty="0">
                <a:sym typeface="Wingdings" pitchFamily="2" charset="2"/>
              </a:rPr>
              <a:t>Language Modelling</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11" name="Content Placeholder 2">
            <a:extLst>
              <a:ext uri="{FF2B5EF4-FFF2-40B4-BE49-F238E27FC236}">
                <a16:creationId xmlns:a16="http://schemas.microsoft.com/office/drawing/2014/main" id="{BB6C0117-6DFA-F441-8A8A-2B71631E76AD}"/>
              </a:ext>
            </a:extLst>
          </p:cNvPr>
          <p:cNvSpPr txBox="1">
            <a:spLocks/>
          </p:cNvSpPr>
          <p:nvPr/>
        </p:nvSpPr>
        <p:spPr>
          <a:xfrm>
            <a:off x="6183396"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Semantics</a:t>
            </a:r>
          </a:p>
        </p:txBody>
      </p:sp>
      <p:sp>
        <p:nvSpPr>
          <p:cNvPr id="12" name="Content Placeholder 2">
            <a:extLst>
              <a:ext uri="{FF2B5EF4-FFF2-40B4-BE49-F238E27FC236}">
                <a16:creationId xmlns:a16="http://schemas.microsoft.com/office/drawing/2014/main" id="{9DB3B341-26CD-A845-8681-62DC5FF16EDD}"/>
              </a:ext>
            </a:extLst>
          </p:cNvPr>
          <p:cNvSpPr txBox="1">
            <a:spLocks/>
          </p:cNvSpPr>
          <p:nvPr/>
        </p:nvSpPr>
        <p:spPr>
          <a:xfrm>
            <a:off x="1077685" y="4606565"/>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Discourse</a:t>
            </a:r>
          </a:p>
        </p:txBody>
      </p:sp>
      <p:sp>
        <p:nvSpPr>
          <p:cNvPr id="13" name="Content Placeholder 2">
            <a:extLst>
              <a:ext uri="{FF2B5EF4-FFF2-40B4-BE49-F238E27FC236}">
                <a16:creationId xmlns:a16="http://schemas.microsoft.com/office/drawing/2014/main" id="{87AE3B53-565E-9C40-A5E4-9B8373D67910}"/>
              </a:ext>
            </a:extLst>
          </p:cNvPr>
          <p:cNvSpPr txBox="1">
            <a:spLocks/>
          </p:cNvSpPr>
          <p:nvPr/>
        </p:nvSpPr>
        <p:spPr>
          <a:xfrm>
            <a:off x="1077684" y="5136710"/>
            <a:ext cx="5776827" cy="115346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Summarization</a:t>
            </a:r>
          </a:p>
          <a:p>
            <a:pPr>
              <a:spcBef>
                <a:spcPts val="1200"/>
              </a:spcBef>
            </a:pPr>
            <a:r>
              <a:rPr lang="en-US" sz="2000" dirty="0">
                <a:sym typeface="Wingdings" pitchFamily="2" charset="2"/>
              </a:rPr>
              <a:t>Coreference Resolution</a:t>
            </a:r>
          </a:p>
        </p:txBody>
      </p:sp>
      <p:sp>
        <p:nvSpPr>
          <p:cNvPr id="14" name="Content Placeholder 2">
            <a:extLst>
              <a:ext uri="{FF2B5EF4-FFF2-40B4-BE49-F238E27FC236}">
                <a16:creationId xmlns:a16="http://schemas.microsoft.com/office/drawing/2014/main" id="{867D43ED-C952-184D-9D03-78958EFEBD4F}"/>
              </a:ext>
            </a:extLst>
          </p:cNvPr>
          <p:cNvSpPr txBox="1">
            <a:spLocks/>
          </p:cNvSpPr>
          <p:nvPr/>
        </p:nvSpPr>
        <p:spPr>
          <a:xfrm>
            <a:off x="2650361" y="236931"/>
            <a:ext cx="7097485"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C00000"/>
                </a:solidFill>
              </a:rPr>
              <a:t>Common NLP Tasks (aka problems)</a:t>
            </a:r>
          </a:p>
        </p:txBody>
      </p:sp>
      <p:sp>
        <p:nvSpPr>
          <p:cNvPr id="16" name="Slide Number Placeholder 9">
            <a:extLst>
              <a:ext uri="{FF2B5EF4-FFF2-40B4-BE49-F238E27FC236}">
                <a16:creationId xmlns:a16="http://schemas.microsoft.com/office/drawing/2014/main" id="{51F7365B-E98D-E341-BFF9-8A54618B6375}"/>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19</a:t>
            </a:fld>
            <a:endParaRPr lang="en-US"/>
          </a:p>
        </p:txBody>
      </p:sp>
    </p:spTree>
    <p:extLst>
      <p:ext uri="{BB962C8B-B14F-4D97-AF65-F5344CB8AC3E}">
        <p14:creationId xmlns:p14="http://schemas.microsoft.com/office/powerpoint/2010/main" val="339422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DB92AA-4414-B04D-93DB-EB6D4E2E05AE}"/>
              </a:ext>
            </a:extLst>
          </p:cNvPr>
          <p:cNvSpPr/>
          <p:nvPr/>
        </p:nvSpPr>
        <p:spPr>
          <a:xfrm>
            <a:off x="0" y="0"/>
            <a:ext cx="12192000" cy="6858000"/>
          </a:xfrm>
          <a:prstGeom prst="rect">
            <a:avLst/>
          </a:prstGeom>
          <a:solidFill>
            <a:srgbClr val="DE4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E0CCD812-98E4-654D-AFB7-CCC7166FCDA5}"/>
              </a:ext>
            </a:extLst>
          </p:cNvPr>
          <p:cNvSpPr/>
          <p:nvPr/>
        </p:nvSpPr>
        <p:spPr>
          <a:xfrm>
            <a:off x="7042150" y="120402"/>
            <a:ext cx="4965700" cy="6617196"/>
          </a:xfrm>
          <a:prstGeom prst="rect">
            <a:avLst/>
          </a:prstGeom>
          <a:solidFill>
            <a:schemeClr val="bg1"/>
          </a:solidFill>
          <a:ln w="60325">
            <a:solidFill>
              <a:schemeClr val="accent1">
                <a:shade val="50000"/>
              </a:schemeClr>
            </a:solidFill>
          </a:ln>
        </p:spPr>
        <p:txBody>
          <a:bodyPr wrap="square">
            <a:spAutoFit/>
          </a:bodyPr>
          <a:lstStyle/>
          <a:p>
            <a:pPr algn="ctr"/>
            <a:r>
              <a:rPr lang="en-US" sz="2800" b="1" dirty="0"/>
              <a:t>Lil Bag-of-Words Wow (rapper)</a:t>
            </a:r>
          </a:p>
          <a:p>
            <a:r>
              <a:rPr lang="en-US" dirty="0"/>
              <a:t>--------------------------------------------------------------------</a:t>
            </a:r>
          </a:p>
          <a:p>
            <a:r>
              <a:rPr lang="en-US" b="1" dirty="0"/>
              <a:t>Shad Gregory Moss</a:t>
            </a:r>
            <a:r>
              <a:rPr lang="en-US" dirty="0"/>
              <a:t> (born March 9, 1987), better known by his </a:t>
            </a:r>
            <a:r>
              <a:rPr lang="en-US" dirty="0">
                <a:hlinkClick r:id="rId3" tooltip="Stage name"/>
              </a:rPr>
              <a:t>stage name</a:t>
            </a:r>
            <a:r>
              <a:rPr lang="en-US" dirty="0"/>
              <a:t> </a:t>
            </a:r>
            <a:r>
              <a:rPr lang="en-US" b="1" dirty="0"/>
              <a:t>Bow Wow</a:t>
            </a:r>
            <a:r>
              <a:rPr lang="en-US" dirty="0"/>
              <a:t> (formerly </a:t>
            </a:r>
            <a:r>
              <a:rPr lang="en-US" b="1" dirty="0"/>
              <a:t>Lil' Bow Wow</a:t>
            </a:r>
            <a:r>
              <a:rPr lang="en-US" dirty="0"/>
              <a:t>), is an American rapper, actor, and </a:t>
            </a:r>
            <a:r>
              <a:rPr lang="en-US" dirty="0">
                <a:hlinkClick r:id="rId4" tooltip="Television presenter"/>
              </a:rPr>
              <a:t>television presenter</a:t>
            </a:r>
            <a:r>
              <a:rPr lang="en-US" dirty="0"/>
              <a:t>. Moss' career began upon being discovered by rapper </a:t>
            </a:r>
            <a:r>
              <a:rPr lang="en-US" dirty="0">
                <a:hlinkClick r:id="rId5" tooltip="Snoop Dogg"/>
              </a:rPr>
              <a:t>Snoop Dogg</a:t>
            </a:r>
            <a:r>
              <a:rPr lang="en-US" dirty="0"/>
              <a:t> in the late 1990s, eventually being brought to record producer </a:t>
            </a:r>
            <a:r>
              <a:rPr lang="en-US" dirty="0">
                <a:hlinkClick r:id="rId6" tooltip="Jermaine Dupri"/>
              </a:rPr>
              <a:t>Jermaine Dupri</a:t>
            </a:r>
            <a:r>
              <a:rPr lang="en-US" dirty="0"/>
              <a:t> and signed to </a:t>
            </a:r>
            <a:r>
              <a:rPr lang="en-US" dirty="0">
                <a:hlinkClick r:id="rId7" tooltip="So So Def Recordings"/>
              </a:rPr>
              <a:t>So So Def Recordings</a:t>
            </a:r>
            <a:r>
              <a:rPr lang="en-US" dirty="0"/>
              <a:t>. As Lil' Bow Wow, he released his first album at age 13, </a:t>
            </a:r>
            <a:r>
              <a:rPr lang="en-US" i="1" dirty="0">
                <a:hlinkClick r:id="rId8" tooltip="Beware of Dog (album)"/>
              </a:rPr>
              <a:t>Beware of Dog</a:t>
            </a:r>
            <a:r>
              <a:rPr lang="en-US" dirty="0"/>
              <a:t>, in 2000, which was followed by </a:t>
            </a:r>
            <a:r>
              <a:rPr lang="en-US" i="1" dirty="0">
                <a:hlinkClick r:id="rId9" tooltip="Doggy Bag"/>
              </a:rPr>
              <a:t>Doggy Bag</a:t>
            </a:r>
            <a:r>
              <a:rPr lang="en-US" dirty="0"/>
              <a:t> a year later.</a:t>
            </a:r>
          </a:p>
          <a:p>
            <a:endParaRPr lang="en-US" dirty="0"/>
          </a:p>
          <a:p>
            <a:r>
              <a:rPr lang="en-US" dirty="0"/>
              <a:t>He has released six </a:t>
            </a:r>
            <a:r>
              <a:rPr lang="en-US" dirty="0">
                <a:hlinkClick r:id="rId10" tooltip="Studio album"/>
              </a:rPr>
              <a:t>studio albums</a:t>
            </a:r>
            <a:r>
              <a:rPr lang="en-US" dirty="0"/>
              <a:t>, twenty-six </a:t>
            </a:r>
            <a:r>
              <a:rPr lang="en-US" dirty="0">
                <a:hlinkClick r:id="rId11" tooltip="Single (music)"/>
              </a:rPr>
              <a:t>singles</a:t>
            </a:r>
            <a:r>
              <a:rPr lang="en-US" dirty="0"/>
              <a:t>, fifty-one </a:t>
            </a:r>
            <a:r>
              <a:rPr lang="en-US" dirty="0">
                <a:hlinkClick r:id="rId12" tooltip="Music video"/>
              </a:rPr>
              <a:t>music videos</a:t>
            </a:r>
            <a:r>
              <a:rPr lang="en-US" dirty="0"/>
              <a:t>, and eight </a:t>
            </a:r>
            <a:r>
              <a:rPr lang="en-US" dirty="0">
                <a:hlinkClick r:id="rId13" tooltip="Mixtape"/>
              </a:rPr>
              <a:t>mixtapes</a:t>
            </a:r>
            <a:r>
              <a:rPr lang="en-US" dirty="0"/>
              <a:t>.</a:t>
            </a:r>
          </a:p>
          <a:p>
            <a:endParaRPr lang="en-US" dirty="0"/>
          </a:p>
          <a:p>
            <a:r>
              <a:rPr lang="en-US" dirty="0"/>
              <a:t>In his career, Bow Wow has had a total of twelve </a:t>
            </a:r>
            <a:r>
              <a:rPr lang="en-US" dirty="0">
                <a:hlinkClick r:id="rId14" tooltip="Top 40"/>
              </a:rPr>
              <a:t>top 40 singles</a:t>
            </a:r>
            <a:r>
              <a:rPr lang="en-US" dirty="0"/>
              <a:t> (three of which were top ten hits) on the US </a:t>
            </a:r>
            <a:r>
              <a:rPr lang="en-US" i="1" dirty="0">
                <a:hlinkClick r:id="rId15" tooltip="Billboard Hot 100"/>
              </a:rPr>
              <a:t>Billboard</a:t>
            </a:r>
            <a:r>
              <a:rPr lang="en-US" dirty="0">
                <a:hlinkClick r:id="rId15" tooltip="Billboard Hot 100"/>
              </a:rPr>
              <a:t> Hot 100</a:t>
            </a:r>
            <a:r>
              <a:rPr lang="en-US" dirty="0"/>
              <a:t> chart. He has sold over 10 million copies and 14 million digital assets worldwide.</a:t>
            </a:r>
            <a:r>
              <a:rPr lang="en-US" baseline="30000" dirty="0">
                <a:hlinkClick r:id="rId16"/>
              </a:rPr>
              <a:t>[1]</a:t>
            </a:r>
            <a:endParaRPr lang="en-US" baseline="30000" dirty="0"/>
          </a:p>
          <a:p>
            <a:pPr algn="r"/>
            <a:r>
              <a:rPr lang="en-US" baseline="30000" dirty="0">
                <a:solidFill>
                  <a:srgbClr val="FF0000"/>
                </a:solidFill>
              </a:rPr>
              <a:t>-- https://</a:t>
            </a:r>
            <a:r>
              <a:rPr lang="en-US" baseline="30000" dirty="0" err="1">
                <a:solidFill>
                  <a:srgbClr val="FF0000"/>
                </a:solidFill>
              </a:rPr>
              <a:t>en.wikipedia.org</a:t>
            </a:r>
            <a:r>
              <a:rPr lang="en-US" baseline="30000" dirty="0">
                <a:solidFill>
                  <a:srgbClr val="FF0000"/>
                </a:solidFill>
              </a:rPr>
              <a:t>/wiki/</a:t>
            </a:r>
            <a:r>
              <a:rPr lang="en-US" baseline="30000" dirty="0" err="1">
                <a:solidFill>
                  <a:srgbClr val="FF0000"/>
                </a:solidFill>
              </a:rPr>
              <a:t>Bow_Wow</a:t>
            </a:r>
            <a:r>
              <a:rPr lang="en-US" baseline="30000" dirty="0">
                <a:solidFill>
                  <a:srgbClr val="FF0000"/>
                </a:solidFill>
              </a:rPr>
              <a:t>_(rapper)</a:t>
            </a:r>
            <a:endParaRPr lang="en-US" dirty="0">
              <a:solidFill>
                <a:srgbClr val="FF0000"/>
              </a:solidFill>
            </a:endParaRPr>
          </a:p>
        </p:txBody>
      </p:sp>
      <p:pic>
        <p:nvPicPr>
          <p:cNvPr id="1028" name="Picture 4" descr="Bow Wow Albums: songs, discography, biography, and listening guide - Rate  Your Music">
            <a:extLst>
              <a:ext uri="{FF2B5EF4-FFF2-40B4-BE49-F238E27FC236}">
                <a16:creationId xmlns:a16="http://schemas.microsoft.com/office/drawing/2014/main" id="{31FA5DC9-C8F9-AF4F-8D8F-A81DC02C636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1624F7-F0BA-DB4C-9F9A-529A225E6FDF}"/>
              </a:ext>
            </a:extLst>
          </p:cNvPr>
          <p:cNvSpPr/>
          <p:nvPr/>
        </p:nvSpPr>
        <p:spPr>
          <a:xfrm>
            <a:off x="794881" y="6368266"/>
            <a:ext cx="5268237" cy="369332"/>
          </a:xfrm>
          <a:prstGeom prst="rect">
            <a:avLst/>
          </a:prstGeom>
          <a:solidFill>
            <a:schemeClr val="bg1">
              <a:lumMod val="95000"/>
            </a:schemeClr>
          </a:solidFill>
        </p:spPr>
        <p:txBody>
          <a:bodyPr wrap="none">
            <a:spAutoFit/>
          </a:bodyPr>
          <a:lstStyle/>
          <a:p>
            <a:r>
              <a:rPr lang="en-US" b="1" dirty="0">
                <a:solidFill>
                  <a:srgbClr val="FF0000"/>
                </a:solidFill>
              </a:rPr>
              <a:t>Disclaimer: </a:t>
            </a:r>
            <a:r>
              <a:rPr lang="en-US" b="1" dirty="0"/>
              <a:t>I do not endorse listening to Lil Bow Wow</a:t>
            </a:r>
            <a:endParaRPr lang="en-US" dirty="0"/>
          </a:p>
        </p:txBody>
      </p:sp>
    </p:spTree>
    <p:extLst>
      <p:ext uri="{BB962C8B-B14F-4D97-AF65-F5344CB8AC3E}">
        <p14:creationId xmlns:p14="http://schemas.microsoft.com/office/powerpoint/2010/main" val="420133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567F9D-8E37-2F41-B147-50FEAE92DA1F}"/>
              </a:ext>
            </a:extLst>
          </p:cNvPr>
          <p:cNvSpPr/>
          <p:nvPr/>
        </p:nvSpPr>
        <p:spPr>
          <a:xfrm>
            <a:off x="2650360" y="710377"/>
            <a:ext cx="6125339"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Content Placeholder 2">
            <a:extLst>
              <a:ext uri="{FF2B5EF4-FFF2-40B4-BE49-F238E27FC236}">
                <a16:creationId xmlns:a16="http://schemas.microsoft.com/office/drawing/2014/main" id="{63B45803-D59B-5F41-B6B8-913CD8B6BB78}"/>
              </a:ext>
            </a:extLst>
          </p:cNvPr>
          <p:cNvSpPr txBox="1">
            <a:spLocks/>
          </p:cNvSpPr>
          <p:nvPr/>
        </p:nvSpPr>
        <p:spPr>
          <a:xfrm>
            <a:off x="1077684" y="1485373"/>
            <a:ext cx="5776827" cy="436947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t>Morphology</a:t>
            </a:r>
          </a:p>
          <a:p>
            <a:pPr>
              <a:spcBef>
                <a:spcPts val="1200"/>
              </a:spcBef>
            </a:pPr>
            <a:r>
              <a:rPr lang="en-US" sz="2000" dirty="0">
                <a:sym typeface="Wingdings" pitchFamily="2" charset="2"/>
              </a:rPr>
              <a:t>Word Segmentation</a:t>
            </a:r>
          </a:p>
          <a:p>
            <a:pPr>
              <a:spcBef>
                <a:spcPts val="1200"/>
              </a:spcBef>
            </a:pPr>
            <a:r>
              <a:rPr lang="en-US" sz="2000" dirty="0">
                <a:sym typeface="Wingdings" pitchFamily="2" charset="2"/>
              </a:rPr>
              <a:t>Part-of-Speech Tagging</a:t>
            </a:r>
          </a:p>
          <a:p>
            <a:pPr>
              <a:spcBef>
                <a:spcPts val="1200"/>
              </a:spcBef>
            </a:pPr>
            <a:r>
              <a:rPr lang="en-US" sz="2000" dirty="0">
                <a:sym typeface="Wingdings" pitchFamily="2" charset="2"/>
              </a:rPr>
              <a:t>Parsing</a:t>
            </a:r>
          </a:p>
          <a:p>
            <a:pPr>
              <a:spcBef>
                <a:spcPts val="1200"/>
              </a:spcBef>
            </a:pPr>
            <a:r>
              <a:rPr lang="en-US" sz="2000" dirty="0">
                <a:sym typeface="Wingdings" pitchFamily="2" charset="2"/>
              </a:rPr>
              <a:t>	Constituency</a:t>
            </a:r>
          </a:p>
          <a:p>
            <a:pPr>
              <a:spcBef>
                <a:spcPts val="1200"/>
              </a:spcBef>
            </a:pPr>
            <a:r>
              <a:rPr lang="en-US" sz="2000" dirty="0">
                <a:sym typeface="Wingdings" pitchFamily="2" charset="2"/>
              </a:rPr>
              <a:t>	Dependency</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9" name="Content Placeholder 2">
            <a:extLst>
              <a:ext uri="{FF2B5EF4-FFF2-40B4-BE49-F238E27FC236}">
                <a16:creationId xmlns:a16="http://schemas.microsoft.com/office/drawing/2014/main" id="{C837B16A-5FB7-AD42-A645-236DA9802D25}"/>
              </a:ext>
            </a:extLst>
          </p:cNvPr>
          <p:cNvSpPr txBox="1">
            <a:spLocks/>
          </p:cNvSpPr>
          <p:nvPr/>
        </p:nvSpPr>
        <p:spPr>
          <a:xfrm>
            <a:off x="1077685"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Syntax</a:t>
            </a:r>
          </a:p>
        </p:txBody>
      </p:sp>
      <p:sp>
        <p:nvSpPr>
          <p:cNvPr id="10" name="Content Placeholder 2">
            <a:extLst>
              <a:ext uri="{FF2B5EF4-FFF2-40B4-BE49-F238E27FC236}">
                <a16:creationId xmlns:a16="http://schemas.microsoft.com/office/drawing/2014/main" id="{4654A67D-EFD0-A848-B496-640B80FF7045}"/>
              </a:ext>
            </a:extLst>
          </p:cNvPr>
          <p:cNvSpPr txBox="1">
            <a:spLocks/>
          </p:cNvSpPr>
          <p:nvPr/>
        </p:nvSpPr>
        <p:spPr>
          <a:xfrm>
            <a:off x="6187406" y="1498426"/>
            <a:ext cx="5776827" cy="510788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Sentiment Analysis</a:t>
            </a:r>
          </a:p>
          <a:p>
            <a:pPr>
              <a:spcBef>
                <a:spcPts val="1200"/>
              </a:spcBef>
            </a:pPr>
            <a:r>
              <a:rPr lang="en-US" sz="2000" dirty="0">
                <a:sym typeface="Wingdings" pitchFamily="2" charset="2"/>
              </a:rPr>
              <a:t>Topic Modelling</a:t>
            </a:r>
          </a:p>
          <a:p>
            <a:pPr>
              <a:spcBef>
                <a:spcPts val="1200"/>
              </a:spcBef>
            </a:pPr>
            <a:r>
              <a:rPr lang="en-US" sz="2000" dirty="0">
                <a:sym typeface="Wingdings" pitchFamily="2" charset="2"/>
              </a:rPr>
              <a:t>Named Entity Recognition (NER)</a:t>
            </a:r>
          </a:p>
          <a:p>
            <a:pPr>
              <a:spcBef>
                <a:spcPts val="1200"/>
              </a:spcBef>
            </a:pPr>
            <a:r>
              <a:rPr lang="en-US" sz="2000" dirty="0">
                <a:sym typeface="Wingdings" pitchFamily="2" charset="2"/>
              </a:rPr>
              <a:t>Relation Extraction</a:t>
            </a:r>
          </a:p>
          <a:p>
            <a:pPr>
              <a:spcBef>
                <a:spcPts val="1200"/>
              </a:spcBef>
            </a:pPr>
            <a:r>
              <a:rPr lang="en-US" sz="2000" dirty="0">
                <a:sym typeface="Wingdings" pitchFamily="2" charset="2"/>
              </a:rPr>
              <a:t>Word Sense Disambiguation</a:t>
            </a:r>
          </a:p>
          <a:p>
            <a:pPr>
              <a:spcBef>
                <a:spcPts val="1200"/>
              </a:spcBef>
            </a:pPr>
            <a:r>
              <a:rPr lang="en-US" sz="2000" dirty="0">
                <a:sym typeface="Wingdings" pitchFamily="2" charset="2"/>
              </a:rPr>
              <a:t>Natural Language Understanding (NLU)</a:t>
            </a:r>
          </a:p>
          <a:p>
            <a:pPr>
              <a:spcBef>
                <a:spcPts val="1200"/>
              </a:spcBef>
            </a:pPr>
            <a:r>
              <a:rPr lang="en-US" sz="2000" dirty="0">
                <a:sym typeface="Wingdings" pitchFamily="2" charset="2"/>
              </a:rPr>
              <a:t>Natural Language Generation (NLG)</a:t>
            </a:r>
          </a:p>
          <a:p>
            <a:pPr>
              <a:spcBef>
                <a:spcPts val="1200"/>
              </a:spcBef>
            </a:pPr>
            <a:r>
              <a:rPr lang="en-US" sz="2000" dirty="0">
                <a:sym typeface="Wingdings" pitchFamily="2" charset="2"/>
              </a:rPr>
              <a:t>Machine Translation</a:t>
            </a:r>
          </a:p>
          <a:p>
            <a:pPr>
              <a:spcBef>
                <a:spcPts val="1200"/>
              </a:spcBef>
            </a:pPr>
            <a:r>
              <a:rPr lang="en-US" sz="2000" dirty="0">
                <a:sym typeface="Wingdings" pitchFamily="2" charset="2"/>
              </a:rPr>
              <a:t>Entailment</a:t>
            </a:r>
          </a:p>
          <a:p>
            <a:pPr>
              <a:spcBef>
                <a:spcPts val="1200"/>
              </a:spcBef>
            </a:pPr>
            <a:r>
              <a:rPr lang="en-US" sz="2000" dirty="0">
                <a:sym typeface="Wingdings" pitchFamily="2" charset="2"/>
              </a:rPr>
              <a:t>Question Answering</a:t>
            </a:r>
          </a:p>
          <a:p>
            <a:pPr>
              <a:spcBef>
                <a:spcPts val="1200"/>
              </a:spcBef>
            </a:pPr>
            <a:r>
              <a:rPr lang="en-US" sz="2000" dirty="0">
                <a:sym typeface="Wingdings" pitchFamily="2" charset="2"/>
              </a:rPr>
              <a:t>Language Modelling</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11" name="Content Placeholder 2">
            <a:extLst>
              <a:ext uri="{FF2B5EF4-FFF2-40B4-BE49-F238E27FC236}">
                <a16:creationId xmlns:a16="http://schemas.microsoft.com/office/drawing/2014/main" id="{BB6C0117-6DFA-F441-8A8A-2B71631E76AD}"/>
              </a:ext>
            </a:extLst>
          </p:cNvPr>
          <p:cNvSpPr txBox="1">
            <a:spLocks/>
          </p:cNvSpPr>
          <p:nvPr/>
        </p:nvSpPr>
        <p:spPr>
          <a:xfrm>
            <a:off x="6183396"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Semantics</a:t>
            </a:r>
          </a:p>
        </p:txBody>
      </p:sp>
      <p:sp>
        <p:nvSpPr>
          <p:cNvPr id="12" name="Content Placeholder 2">
            <a:extLst>
              <a:ext uri="{FF2B5EF4-FFF2-40B4-BE49-F238E27FC236}">
                <a16:creationId xmlns:a16="http://schemas.microsoft.com/office/drawing/2014/main" id="{9DB3B341-26CD-A845-8681-62DC5FF16EDD}"/>
              </a:ext>
            </a:extLst>
          </p:cNvPr>
          <p:cNvSpPr txBox="1">
            <a:spLocks/>
          </p:cNvSpPr>
          <p:nvPr/>
        </p:nvSpPr>
        <p:spPr>
          <a:xfrm>
            <a:off x="1077685" y="4606565"/>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Discourse</a:t>
            </a:r>
          </a:p>
        </p:txBody>
      </p:sp>
      <p:sp>
        <p:nvSpPr>
          <p:cNvPr id="13" name="Content Placeholder 2">
            <a:extLst>
              <a:ext uri="{FF2B5EF4-FFF2-40B4-BE49-F238E27FC236}">
                <a16:creationId xmlns:a16="http://schemas.microsoft.com/office/drawing/2014/main" id="{87AE3B53-565E-9C40-A5E4-9B8373D67910}"/>
              </a:ext>
            </a:extLst>
          </p:cNvPr>
          <p:cNvSpPr txBox="1">
            <a:spLocks/>
          </p:cNvSpPr>
          <p:nvPr/>
        </p:nvSpPr>
        <p:spPr>
          <a:xfrm>
            <a:off x="1077684" y="5136710"/>
            <a:ext cx="5776827" cy="115346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Summarization</a:t>
            </a:r>
          </a:p>
          <a:p>
            <a:pPr>
              <a:spcBef>
                <a:spcPts val="1200"/>
              </a:spcBef>
            </a:pPr>
            <a:r>
              <a:rPr lang="en-US" sz="2000" dirty="0">
                <a:sym typeface="Wingdings" pitchFamily="2" charset="2"/>
              </a:rPr>
              <a:t>Coreference Resolution</a:t>
            </a:r>
          </a:p>
        </p:txBody>
      </p:sp>
      <p:sp>
        <p:nvSpPr>
          <p:cNvPr id="14" name="Content Placeholder 2">
            <a:extLst>
              <a:ext uri="{FF2B5EF4-FFF2-40B4-BE49-F238E27FC236}">
                <a16:creationId xmlns:a16="http://schemas.microsoft.com/office/drawing/2014/main" id="{867D43ED-C952-184D-9D03-78958EFEBD4F}"/>
              </a:ext>
            </a:extLst>
          </p:cNvPr>
          <p:cNvSpPr txBox="1">
            <a:spLocks/>
          </p:cNvSpPr>
          <p:nvPr/>
        </p:nvSpPr>
        <p:spPr>
          <a:xfrm>
            <a:off x="2650361" y="236931"/>
            <a:ext cx="7097485"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C00000"/>
                </a:solidFill>
              </a:rPr>
              <a:t>Common NLP Tasks (aka problems)</a:t>
            </a:r>
          </a:p>
        </p:txBody>
      </p:sp>
      <p:sp>
        <p:nvSpPr>
          <p:cNvPr id="16" name="Rectangle 15">
            <a:extLst>
              <a:ext uri="{FF2B5EF4-FFF2-40B4-BE49-F238E27FC236}">
                <a16:creationId xmlns:a16="http://schemas.microsoft.com/office/drawing/2014/main" id="{1BE03D15-8595-DF41-82E9-A1598AAD150E}"/>
              </a:ext>
            </a:extLst>
          </p:cNvPr>
          <p:cNvSpPr/>
          <p:nvPr/>
        </p:nvSpPr>
        <p:spPr>
          <a:xfrm>
            <a:off x="6095999" y="955228"/>
            <a:ext cx="5018315" cy="5510882"/>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ular Callout 9">
            <a:extLst>
              <a:ext uri="{FF2B5EF4-FFF2-40B4-BE49-F238E27FC236}">
                <a16:creationId xmlns:a16="http://schemas.microsoft.com/office/drawing/2014/main" id="{7E974E37-6BBE-3644-BD6F-5B65920D4F3E}"/>
              </a:ext>
            </a:extLst>
          </p:cNvPr>
          <p:cNvSpPr/>
          <p:nvPr/>
        </p:nvSpPr>
        <p:spPr>
          <a:xfrm rot="5400000" flipH="1">
            <a:off x="5497621" y="430084"/>
            <a:ext cx="3058886" cy="7315001"/>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7399" h="6612636">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667959" y="5930349"/>
                </a:lnTo>
                <a:lnTo>
                  <a:pt x="325553" y="6612636"/>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C434450-9FFD-3141-BE45-67405C71D1DE}"/>
              </a:ext>
            </a:extLst>
          </p:cNvPr>
          <p:cNvPicPr>
            <a:picLocks noChangeAspect="1"/>
          </p:cNvPicPr>
          <p:nvPr/>
        </p:nvPicPr>
        <p:blipFill>
          <a:blip r:embed="rId3"/>
          <a:stretch>
            <a:fillRect/>
          </a:stretch>
        </p:blipFill>
        <p:spPr>
          <a:xfrm>
            <a:off x="4540244" y="3176310"/>
            <a:ext cx="1600910" cy="1644268"/>
          </a:xfrm>
          <a:prstGeom prst="rect">
            <a:avLst/>
          </a:prstGeom>
        </p:spPr>
      </p:pic>
      <p:sp>
        <p:nvSpPr>
          <p:cNvPr id="19" name="Rectangle 18">
            <a:extLst>
              <a:ext uri="{FF2B5EF4-FFF2-40B4-BE49-F238E27FC236}">
                <a16:creationId xmlns:a16="http://schemas.microsoft.com/office/drawing/2014/main" id="{0D1A0234-857D-0B49-B819-379B8D8EAA1C}"/>
              </a:ext>
            </a:extLst>
          </p:cNvPr>
          <p:cNvSpPr/>
          <p:nvPr/>
        </p:nvSpPr>
        <p:spPr>
          <a:xfrm>
            <a:off x="830704" y="955228"/>
            <a:ext cx="3124200" cy="3527090"/>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7357601-CDE8-FF48-815B-9AAC5F593D7E}"/>
              </a:ext>
            </a:extLst>
          </p:cNvPr>
          <p:cNvSpPr/>
          <p:nvPr/>
        </p:nvSpPr>
        <p:spPr>
          <a:xfrm>
            <a:off x="841897" y="5532790"/>
            <a:ext cx="3124200" cy="954409"/>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0ED7868A-02DC-414E-9EA5-9018E05B74D0}"/>
              </a:ext>
            </a:extLst>
          </p:cNvPr>
          <p:cNvSpPr/>
          <p:nvPr/>
        </p:nvSpPr>
        <p:spPr>
          <a:xfrm>
            <a:off x="7085405" y="3068179"/>
            <a:ext cx="3050389" cy="1718419"/>
          </a:xfrm>
          <a:prstGeom prst="rect">
            <a:avLst/>
          </a:prstGeom>
        </p:spPr>
        <p:txBody>
          <a:bodyPr wrap="square">
            <a:spAutoFit/>
          </a:bodyPr>
          <a:lstStyle/>
          <a:p>
            <a:pPr>
              <a:lnSpc>
                <a:spcPct val="150000"/>
              </a:lnSpc>
            </a:pPr>
            <a:r>
              <a:rPr lang="en-US" dirty="0">
                <a:latin typeface="Avenir Book" panose="02000503020000020003" pitchFamily="2" charset="0"/>
                <a:sym typeface="Wingdings" pitchFamily="2" charset="2"/>
              </a:rPr>
              <a:t>“Overall, Pfizer’s COVID-19 vaccine is very safe and one of the most effective vaccines ever produced”</a:t>
            </a:r>
            <a:endParaRPr lang="en-US" dirty="0">
              <a:latin typeface="Avenir Book" panose="02000503020000020003" pitchFamily="2" charset="0"/>
            </a:endParaRPr>
          </a:p>
        </p:txBody>
      </p:sp>
      <p:sp>
        <p:nvSpPr>
          <p:cNvPr id="22" name="Right Arrow 21">
            <a:extLst>
              <a:ext uri="{FF2B5EF4-FFF2-40B4-BE49-F238E27FC236}">
                <a16:creationId xmlns:a16="http://schemas.microsoft.com/office/drawing/2014/main" id="{B68FD3CD-2184-7F43-A541-68AA52B06E67}"/>
              </a:ext>
            </a:extLst>
          </p:cNvPr>
          <p:cNvSpPr/>
          <p:nvPr/>
        </p:nvSpPr>
        <p:spPr>
          <a:xfrm>
            <a:off x="6379676" y="375699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9">
            <a:extLst>
              <a:ext uri="{FF2B5EF4-FFF2-40B4-BE49-F238E27FC236}">
                <a16:creationId xmlns:a16="http://schemas.microsoft.com/office/drawing/2014/main" id="{199D8533-7617-EF4F-8A81-4D9916EA2E6A}"/>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20</a:t>
            </a:fld>
            <a:endParaRPr lang="en-US"/>
          </a:p>
        </p:txBody>
      </p:sp>
    </p:spTree>
    <p:extLst>
      <p:ext uri="{BB962C8B-B14F-4D97-AF65-F5344CB8AC3E}">
        <p14:creationId xmlns:p14="http://schemas.microsoft.com/office/powerpoint/2010/main" val="348379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567F9D-8E37-2F41-B147-50FEAE92DA1F}"/>
              </a:ext>
            </a:extLst>
          </p:cNvPr>
          <p:cNvSpPr/>
          <p:nvPr/>
        </p:nvSpPr>
        <p:spPr>
          <a:xfrm>
            <a:off x="2650360" y="710377"/>
            <a:ext cx="6125339"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Content Placeholder 2">
            <a:extLst>
              <a:ext uri="{FF2B5EF4-FFF2-40B4-BE49-F238E27FC236}">
                <a16:creationId xmlns:a16="http://schemas.microsoft.com/office/drawing/2014/main" id="{63B45803-D59B-5F41-B6B8-913CD8B6BB78}"/>
              </a:ext>
            </a:extLst>
          </p:cNvPr>
          <p:cNvSpPr txBox="1">
            <a:spLocks/>
          </p:cNvSpPr>
          <p:nvPr/>
        </p:nvSpPr>
        <p:spPr>
          <a:xfrm>
            <a:off x="1077684" y="1485373"/>
            <a:ext cx="5776827" cy="436947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t>Morphology</a:t>
            </a:r>
          </a:p>
          <a:p>
            <a:pPr>
              <a:spcBef>
                <a:spcPts val="1200"/>
              </a:spcBef>
            </a:pPr>
            <a:r>
              <a:rPr lang="en-US" sz="2000" dirty="0">
                <a:sym typeface="Wingdings" pitchFamily="2" charset="2"/>
              </a:rPr>
              <a:t>Word Segmentation</a:t>
            </a:r>
          </a:p>
          <a:p>
            <a:pPr>
              <a:spcBef>
                <a:spcPts val="1200"/>
              </a:spcBef>
            </a:pPr>
            <a:r>
              <a:rPr lang="en-US" sz="2000" dirty="0">
                <a:sym typeface="Wingdings" pitchFamily="2" charset="2"/>
              </a:rPr>
              <a:t>Part-of-Speech Tagging</a:t>
            </a:r>
          </a:p>
          <a:p>
            <a:pPr>
              <a:spcBef>
                <a:spcPts val="1200"/>
              </a:spcBef>
            </a:pPr>
            <a:r>
              <a:rPr lang="en-US" sz="2000" dirty="0">
                <a:sym typeface="Wingdings" pitchFamily="2" charset="2"/>
              </a:rPr>
              <a:t>Parsing</a:t>
            </a:r>
          </a:p>
          <a:p>
            <a:pPr>
              <a:spcBef>
                <a:spcPts val="1200"/>
              </a:spcBef>
            </a:pPr>
            <a:r>
              <a:rPr lang="en-US" sz="2000" dirty="0">
                <a:sym typeface="Wingdings" pitchFamily="2" charset="2"/>
              </a:rPr>
              <a:t>	Constituency</a:t>
            </a:r>
          </a:p>
          <a:p>
            <a:pPr>
              <a:spcBef>
                <a:spcPts val="1200"/>
              </a:spcBef>
            </a:pPr>
            <a:r>
              <a:rPr lang="en-US" sz="2000" dirty="0">
                <a:sym typeface="Wingdings" pitchFamily="2" charset="2"/>
              </a:rPr>
              <a:t>	Dependency</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9" name="Content Placeholder 2">
            <a:extLst>
              <a:ext uri="{FF2B5EF4-FFF2-40B4-BE49-F238E27FC236}">
                <a16:creationId xmlns:a16="http://schemas.microsoft.com/office/drawing/2014/main" id="{C837B16A-5FB7-AD42-A645-236DA9802D25}"/>
              </a:ext>
            </a:extLst>
          </p:cNvPr>
          <p:cNvSpPr txBox="1">
            <a:spLocks/>
          </p:cNvSpPr>
          <p:nvPr/>
        </p:nvSpPr>
        <p:spPr>
          <a:xfrm>
            <a:off x="1077685"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Syntax</a:t>
            </a:r>
          </a:p>
        </p:txBody>
      </p:sp>
      <p:sp>
        <p:nvSpPr>
          <p:cNvPr id="10" name="Content Placeholder 2">
            <a:extLst>
              <a:ext uri="{FF2B5EF4-FFF2-40B4-BE49-F238E27FC236}">
                <a16:creationId xmlns:a16="http://schemas.microsoft.com/office/drawing/2014/main" id="{4654A67D-EFD0-A848-B496-640B80FF7045}"/>
              </a:ext>
            </a:extLst>
          </p:cNvPr>
          <p:cNvSpPr txBox="1">
            <a:spLocks/>
          </p:cNvSpPr>
          <p:nvPr/>
        </p:nvSpPr>
        <p:spPr>
          <a:xfrm>
            <a:off x="6187406" y="1498426"/>
            <a:ext cx="5776827" cy="510788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Sentiment Analysis</a:t>
            </a:r>
          </a:p>
          <a:p>
            <a:pPr>
              <a:spcBef>
                <a:spcPts val="1200"/>
              </a:spcBef>
            </a:pPr>
            <a:r>
              <a:rPr lang="en-US" sz="2000" dirty="0">
                <a:sym typeface="Wingdings" pitchFamily="2" charset="2"/>
              </a:rPr>
              <a:t>Topic Modelling</a:t>
            </a:r>
          </a:p>
          <a:p>
            <a:pPr>
              <a:spcBef>
                <a:spcPts val="1200"/>
              </a:spcBef>
            </a:pPr>
            <a:r>
              <a:rPr lang="en-US" sz="2000" dirty="0">
                <a:sym typeface="Wingdings" pitchFamily="2" charset="2"/>
              </a:rPr>
              <a:t>Named Entity Recognition (NER)</a:t>
            </a:r>
          </a:p>
          <a:p>
            <a:pPr>
              <a:spcBef>
                <a:spcPts val="1200"/>
              </a:spcBef>
            </a:pPr>
            <a:r>
              <a:rPr lang="en-US" sz="2000" dirty="0">
                <a:sym typeface="Wingdings" pitchFamily="2" charset="2"/>
              </a:rPr>
              <a:t>Relation Extraction</a:t>
            </a:r>
          </a:p>
          <a:p>
            <a:pPr>
              <a:spcBef>
                <a:spcPts val="1200"/>
              </a:spcBef>
            </a:pPr>
            <a:r>
              <a:rPr lang="en-US" sz="2000" dirty="0">
                <a:sym typeface="Wingdings" pitchFamily="2" charset="2"/>
              </a:rPr>
              <a:t>Word Sense Disambiguation</a:t>
            </a:r>
          </a:p>
          <a:p>
            <a:pPr>
              <a:spcBef>
                <a:spcPts val="1200"/>
              </a:spcBef>
            </a:pPr>
            <a:r>
              <a:rPr lang="en-US" sz="2000" dirty="0">
                <a:sym typeface="Wingdings" pitchFamily="2" charset="2"/>
              </a:rPr>
              <a:t>Natural Language Understanding (NLU)</a:t>
            </a:r>
          </a:p>
          <a:p>
            <a:pPr>
              <a:spcBef>
                <a:spcPts val="1200"/>
              </a:spcBef>
            </a:pPr>
            <a:r>
              <a:rPr lang="en-US" sz="2000" dirty="0">
                <a:sym typeface="Wingdings" pitchFamily="2" charset="2"/>
              </a:rPr>
              <a:t>Natural Language Generation (NLG)</a:t>
            </a:r>
          </a:p>
          <a:p>
            <a:pPr>
              <a:spcBef>
                <a:spcPts val="1200"/>
              </a:spcBef>
            </a:pPr>
            <a:r>
              <a:rPr lang="en-US" sz="2000" dirty="0">
                <a:sym typeface="Wingdings" pitchFamily="2" charset="2"/>
              </a:rPr>
              <a:t>Machine Translation</a:t>
            </a:r>
          </a:p>
          <a:p>
            <a:pPr>
              <a:spcBef>
                <a:spcPts val="1200"/>
              </a:spcBef>
            </a:pPr>
            <a:r>
              <a:rPr lang="en-US" sz="2000" dirty="0">
                <a:sym typeface="Wingdings" pitchFamily="2" charset="2"/>
              </a:rPr>
              <a:t>Entailment</a:t>
            </a:r>
          </a:p>
          <a:p>
            <a:pPr>
              <a:spcBef>
                <a:spcPts val="1200"/>
              </a:spcBef>
            </a:pPr>
            <a:r>
              <a:rPr lang="en-US" sz="2000" dirty="0">
                <a:sym typeface="Wingdings" pitchFamily="2" charset="2"/>
              </a:rPr>
              <a:t>Question Answering</a:t>
            </a:r>
          </a:p>
          <a:p>
            <a:pPr>
              <a:spcBef>
                <a:spcPts val="1200"/>
              </a:spcBef>
            </a:pPr>
            <a:r>
              <a:rPr lang="en-US" sz="2000" dirty="0">
                <a:sym typeface="Wingdings" pitchFamily="2" charset="2"/>
              </a:rPr>
              <a:t>Language Modelling</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11" name="Content Placeholder 2">
            <a:extLst>
              <a:ext uri="{FF2B5EF4-FFF2-40B4-BE49-F238E27FC236}">
                <a16:creationId xmlns:a16="http://schemas.microsoft.com/office/drawing/2014/main" id="{BB6C0117-6DFA-F441-8A8A-2B71631E76AD}"/>
              </a:ext>
            </a:extLst>
          </p:cNvPr>
          <p:cNvSpPr txBox="1">
            <a:spLocks/>
          </p:cNvSpPr>
          <p:nvPr/>
        </p:nvSpPr>
        <p:spPr>
          <a:xfrm>
            <a:off x="6183396"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Semantics</a:t>
            </a:r>
          </a:p>
        </p:txBody>
      </p:sp>
      <p:sp>
        <p:nvSpPr>
          <p:cNvPr id="12" name="Content Placeholder 2">
            <a:extLst>
              <a:ext uri="{FF2B5EF4-FFF2-40B4-BE49-F238E27FC236}">
                <a16:creationId xmlns:a16="http://schemas.microsoft.com/office/drawing/2014/main" id="{9DB3B341-26CD-A845-8681-62DC5FF16EDD}"/>
              </a:ext>
            </a:extLst>
          </p:cNvPr>
          <p:cNvSpPr txBox="1">
            <a:spLocks/>
          </p:cNvSpPr>
          <p:nvPr/>
        </p:nvSpPr>
        <p:spPr>
          <a:xfrm>
            <a:off x="1077685" y="4606565"/>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Discourse</a:t>
            </a:r>
          </a:p>
        </p:txBody>
      </p:sp>
      <p:sp>
        <p:nvSpPr>
          <p:cNvPr id="13" name="Content Placeholder 2">
            <a:extLst>
              <a:ext uri="{FF2B5EF4-FFF2-40B4-BE49-F238E27FC236}">
                <a16:creationId xmlns:a16="http://schemas.microsoft.com/office/drawing/2014/main" id="{87AE3B53-565E-9C40-A5E4-9B8373D67910}"/>
              </a:ext>
            </a:extLst>
          </p:cNvPr>
          <p:cNvSpPr txBox="1">
            <a:spLocks/>
          </p:cNvSpPr>
          <p:nvPr/>
        </p:nvSpPr>
        <p:spPr>
          <a:xfrm>
            <a:off x="1077684" y="5136710"/>
            <a:ext cx="5776827" cy="115346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Summarization</a:t>
            </a:r>
          </a:p>
          <a:p>
            <a:pPr>
              <a:spcBef>
                <a:spcPts val="1200"/>
              </a:spcBef>
            </a:pPr>
            <a:r>
              <a:rPr lang="en-US" sz="2000" dirty="0">
                <a:sym typeface="Wingdings" pitchFamily="2" charset="2"/>
              </a:rPr>
              <a:t>Coreference Resolution</a:t>
            </a:r>
          </a:p>
        </p:txBody>
      </p:sp>
      <p:sp>
        <p:nvSpPr>
          <p:cNvPr id="14" name="Content Placeholder 2">
            <a:extLst>
              <a:ext uri="{FF2B5EF4-FFF2-40B4-BE49-F238E27FC236}">
                <a16:creationId xmlns:a16="http://schemas.microsoft.com/office/drawing/2014/main" id="{867D43ED-C952-184D-9D03-78958EFEBD4F}"/>
              </a:ext>
            </a:extLst>
          </p:cNvPr>
          <p:cNvSpPr txBox="1">
            <a:spLocks/>
          </p:cNvSpPr>
          <p:nvPr/>
        </p:nvSpPr>
        <p:spPr>
          <a:xfrm>
            <a:off x="2650361" y="236931"/>
            <a:ext cx="7097485"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C00000"/>
                </a:solidFill>
              </a:rPr>
              <a:t>Common NLP Tasks (aka problems)</a:t>
            </a:r>
          </a:p>
        </p:txBody>
      </p:sp>
      <p:sp>
        <p:nvSpPr>
          <p:cNvPr id="16" name="Content Placeholder 2">
            <a:extLst>
              <a:ext uri="{FF2B5EF4-FFF2-40B4-BE49-F238E27FC236}">
                <a16:creationId xmlns:a16="http://schemas.microsoft.com/office/drawing/2014/main" id="{5EBB26A1-BD66-2647-98ED-6684427EAC61}"/>
              </a:ext>
            </a:extLst>
          </p:cNvPr>
          <p:cNvSpPr txBox="1">
            <a:spLocks/>
          </p:cNvSpPr>
          <p:nvPr/>
        </p:nvSpPr>
        <p:spPr>
          <a:xfrm>
            <a:off x="1077685" y="4606565"/>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Discourse</a:t>
            </a:r>
          </a:p>
        </p:txBody>
      </p:sp>
      <p:sp>
        <p:nvSpPr>
          <p:cNvPr id="17" name="Content Placeholder 2">
            <a:extLst>
              <a:ext uri="{FF2B5EF4-FFF2-40B4-BE49-F238E27FC236}">
                <a16:creationId xmlns:a16="http://schemas.microsoft.com/office/drawing/2014/main" id="{007B1331-A53F-354A-B51B-142A3C5435AA}"/>
              </a:ext>
            </a:extLst>
          </p:cNvPr>
          <p:cNvSpPr txBox="1">
            <a:spLocks/>
          </p:cNvSpPr>
          <p:nvPr/>
        </p:nvSpPr>
        <p:spPr>
          <a:xfrm>
            <a:off x="1077684" y="5136710"/>
            <a:ext cx="5776827" cy="115346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Summarization</a:t>
            </a:r>
          </a:p>
          <a:p>
            <a:pPr>
              <a:spcBef>
                <a:spcPts val="1200"/>
              </a:spcBef>
            </a:pPr>
            <a:r>
              <a:rPr lang="en-US" sz="2000" dirty="0">
                <a:sym typeface="Wingdings" pitchFamily="2" charset="2"/>
              </a:rPr>
              <a:t>Coreference Resolution</a:t>
            </a:r>
          </a:p>
        </p:txBody>
      </p:sp>
      <p:sp>
        <p:nvSpPr>
          <p:cNvPr id="18" name="Rectangle 17">
            <a:extLst>
              <a:ext uri="{FF2B5EF4-FFF2-40B4-BE49-F238E27FC236}">
                <a16:creationId xmlns:a16="http://schemas.microsoft.com/office/drawing/2014/main" id="{3BCC4B36-76C6-3543-BD28-B8B8D4D31A55}"/>
              </a:ext>
            </a:extLst>
          </p:cNvPr>
          <p:cNvSpPr/>
          <p:nvPr/>
        </p:nvSpPr>
        <p:spPr>
          <a:xfrm>
            <a:off x="6095999" y="2367433"/>
            <a:ext cx="5018315" cy="4098677"/>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51AFB8D1-D814-4243-B476-AE1B2E2EE68F}"/>
              </a:ext>
            </a:extLst>
          </p:cNvPr>
          <p:cNvSpPr/>
          <p:nvPr/>
        </p:nvSpPr>
        <p:spPr>
          <a:xfrm>
            <a:off x="830704" y="915193"/>
            <a:ext cx="3124200" cy="5441157"/>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0A078286-9962-E249-BD96-45AD05BED95A}"/>
              </a:ext>
            </a:extLst>
          </p:cNvPr>
          <p:cNvSpPr/>
          <p:nvPr/>
        </p:nvSpPr>
        <p:spPr>
          <a:xfrm>
            <a:off x="6187406" y="1566973"/>
            <a:ext cx="5018315" cy="365125"/>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ular Callout 9">
            <a:extLst>
              <a:ext uri="{FF2B5EF4-FFF2-40B4-BE49-F238E27FC236}">
                <a16:creationId xmlns:a16="http://schemas.microsoft.com/office/drawing/2014/main" id="{2612C365-2ED3-C54D-AE2D-124A178B90F1}"/>
              </a:ext>
            </a:extLst>
          </p:cNvPr>
          <p:cNvSpPr/>
          <p:nvPr/>
        </p:nvSpPr>
        <p:spPr>
          <a:xfrm rot="10800000">
            <a:off x="3031434" y="2346914"/>
            <a:ext cx="7104358" cy="3595893"/>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7399" h="6686564">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1672035" y="5911868"/>
                </a:lnTo>
                <a:lnTo>
                  <a:pt x="1379252" y="5894227"/>
                </a:lnTo>
                <a:lnTo>
                  <a:pt x="1229621" y="6686564"/>
                </a:lnTo>
                <a:lnTo>
                  <a:pt x="1223239" y="6651981"/>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644C4C48-4F1D-2D41-A42D-D2F3FF9C01D9}"/>
              </a:ext>
            </a:extLst>
          </p:cNvPr>
          <p:cNvPicPr>
            <a:picLocks noChangeAspect="1"/>
          </p:cNvPicPr>
          <p:nvPr/>
        </p:nvPicPr>
        <p:blipFill>
          <a:blip r:embed="rId3"/>
          <a:stretch>
            <a:fillRect/>
          </a:stretch>
        </p:blipFill>
        <p:spPr>
          <a:xfrm>
            <a:off x="3396978" y="3463671"/>
            <a:ext cx="1600910" cy="1644268"/>
          </a:xfrm>
          <a:prstGeom prst="rect">
            <a:avLst/>
          </a:prstGeom>
        </p:spPr>
      </p:pic>
      <p:sp>
        <p:nvSpPr>
          <p:cNvPr id="23" name="Right Arrow 22">
            <a:extLst>
              <a:ext uri="{FF2B5EF4-FFF2-40B4-BE49-F238E27FC236}">
                <a16:creationId xmlns:a16="http://schemas.microsoft.com/office/drawing/2014/main" id="{F9E7B9E1-8856-2547-8FF3-E106EE427645}"/>
              </a:ext>
            </a:extLst>
          </p:cNvPr>
          <p:cNvSpPr/>
          <p:nvPr/>
        </p:nvSpPr>
        <p:spPr>
          <a:xfrm>
            <a:off x="5247424" y="410944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A0CBBF-8C88-CB47-883B-EB611C20051C}"/>
              </a:ext>
            </a:extLst>
          </p:cNvPr>
          <p:cNvSpPr/>
          <p:nvPr/>
        </p:nvSpPr>
        <p:spPr>
          <a:xfrm>
            <a:off x="6238010" y="4688587"/>
            <a:ext cx="764953" cy="369332"/>
          </a:xfrm>
          <a:prstGeom prst="rect">
            <a:avLst/>
          </a:prstGeom>
        </p:spPr>
        <p:txBody>
          <a:bodyPr wrap="none">
            <a:spAutoFit/>
          </a:bodyPr>
          <a:lstStyle/>
          <a:p>
            <a:r>
              <a:rPr lang="en-US" dirty="0"/>
              <a:t>sports</a:t>
            </a:r>
          </a:p>
        </p:txBody>
      </p:sp>
      <p:sp>
        <p:nvSpPr>
          <p:cNvPr id="25" name="Rectangle 24">
            <a:extLst>
              <a:ext uri="{FF2B5EF4-FFF2-40B4-BE49-F238E27FC236}">
                <a16:creationId xmlns:a16="http://schemas.microsoft.com/office/drawing/2014/main" id="{4901AF1C-5BD7-954F-809E-3A654699CA6A}"/>
              </a:ext>
            </a:extLst>
          </p:cNvPr>
          <p:cNvSpPr/>
          <p:nvPr/>
        </p:nvSpPr>
        <p:spPr>
          <a:xfrm>
            <a:off x="7013423" y="4675833"/>
            <a:ext cx="673582" cy="369332"/>
          </a:xfrm>
          <a:prstGeom prst="rect">
            <a:avLst/>
          </a:prstGeom>
        </p:spPr>
        <p:txBody>
          <a:bodyPr wrap="none">
            <a:spAutoFit/>
          </a:bodyPr>
          <a:lstStyle/>
          <a:p>
            <a:r>
              <a:rPr lang="en-US" dirty="0"/>
              <a:t>news</a:t>
            </a:r>
          </a:p>
        </p:txBody>
      </p:sp>
      <p:sp>
        <p:nvSpPr>
          <p:cNvPr id="26" name="Rectangle 25">
            <a:extLst>
              <a:ext uri="{FF2B5EF4-FFF2-40B4-BE49-F238E27FC236}">
                <a16:creationId xmlns:a16="http://schemas.microsoft.com/office/drawing/2014/main" id="{245FDB5C-18A9-3C41-9313-234B96869045}"/>
              </a:ext>
            </a:extLst>
          </p:cNvPr>
          <p:cNvSpPr/>
          <p:nvPr/>
        </p:nvSpPr>
        <p:spPr>
          <a:xfrm>
            <a:off x="7676968" y="4660956"/>
            <a:ext cx="851515" cy="369332"/>
          </a:xfrm>
          <a:prstGeom prst="rect">
            <a:avLst/>
          </a:prstGeom>
        </p:spPr>
        <p:txBody>
          <a:bodyPr wrap="none">
            <a:spAutoFit/>
          </a:bodyPr>
          <a:lstStyle/>
          <a:p>
            <a:r>
              <a:rPr lang="en-US" dirty="0"/>
              <a:t>politics</a:t>
            </a:r>
          </a:p>
        </p:txBody>
      </p:sp>
      <p:sp>
        <p:nvSpPr>
          <p:cNvPr id="27" name="Rectangle 26">
            <a:extLst>
              <a:ext uri="{FF2B5EF4-FFF2-40B4-BE49-F238E27FC236}">
                <a16:creationId xmlns:a16="http://schemas.microsoft.com/office/drawing/2014/main" id="{01848CE5-A7F5-3D42-8A86-8921619BE944}"/>
              </a:ext>
            </a:extLst>
          </p:cNvPr>
          <p:cNvSpPr/>
          <p:nvPr/>
        </p:nvSpPr>
        <p:spPr>
          <a:xfrm>
            <a:off x="8476631" y="4675833"/>
            <a:ext cx="869469" cy="369332"/>
          </a:xfrm>
          <a:prstGeom prst="rect">
            <a:avLst/>
          </a:prstGeom>
        </p:spPr>
        <p:txBody>
          <a:bodyPr wrap="none">
            <a:spAutoFit/>
          </a:bodyPr>
          <a:lstStyle/>
          <a:p>
            <a:r>
              <a:rPr lang="en-US" dirty="0"/>
              <a:t>fashion</a:t>
            </a:r>
          </a:p>
        </p:txBody>
      </p:sp>
      <p:sp>
        <p:nvSpPr>
          <p:cNvPr id="28" name="Rectangle 27">
            <a:extLst>
              <a:ext uri="{FF2B5EF4-FFF2-40B4-BE49-F238E27FC236}">
                <a16:creationId xmlns:a16="http://schemas.microsoft.com/office/drawing/2014/main" id="{A6E361B1-66C9-EE4A-B052-CA53F7900B34}"/>
              </a:ext>
            </a:extLst>
          </p:cNvPr>
          <p:cNvSpPr/>
          <p:nvPr/>
        </p:nvSpPr>
        <p:spPr>
          <a:xfrm>
            <a:off x="6501583" y="3356544"/>
            <a:ext cx="265044" cy="13293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8A7991F-271E-FA45-9ECA-F8DA2A2CE4E5}"/>
              </a:ext>
            </a:extLst>
          </p:cNvPr>
          <p:cNvSpPr/>
          <p:nvPr/>
        </p:nvSpPr>
        <p:spPr>
          <a:xfrm>
            <a:off x="7198408" y="3982592"/>
            <a:ext cx="265044" cy="682982"/>
          </a:xfrm>
          <a:prstGeom prst="rect">
            <a:avLst/>
          </a:prstGeom>
          <a:solidFill>
            <a:srgbClr val="FF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617278-B27D-8242-972E-E8228C827762}"/>
              </a:ext>
            </a:extLst>
          </p:cNvPr>
          <p:cNvSpPr/>
          <p:nvPr/>
        </p:nvSpPr>
        <p:spPr>
          <a:xfrm>
            <a:off x="7935696" y="3577391"/>
            <a:ext cx="265044" cy="1108499"/>
          </a:xfrm>
          <a:prstGeom prst="rect">
            <a:avLst/>
          </a:prstGeom>
          <a:solidFill>
            <a:srgbClr val="388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FA47D00-C9FA-0D43-B93D-1D08CD7E05D5}"/>
              </a:ext>
            </a:extLst>
          </p:cNvPr>
          <p:cNvSpPr/>
          <p:nvPr/>
        </p:nvSpPr>
        <p:spPr>
          <a:xfrm>
            <a:off x="8796053" y="4306501"/>
            <a:ext cx="265044" cy="369332"/>
          </a:xfrm>
          <a:prstGeom prst="rect">
            <a:avLst/>
          </a:prstGeom>
          <a:solidFill>
            <a:srgbClr val="957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9">
            <a:extLst>
              <a:ext uri="{FF2B5EF4-FFF2-40B4-BE49-F238E27FC236}">
                <a16:creationId xmlns:a16="http://schemas.microsoft.com/office/drawing/2014/main" id="{F8D484B9-E583-0D4E-8701-90CEE313F935}"/>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21</a:t>
            </a:fld>
            <a:endParaRPr lang="en-US"/>
          </a:p>
        </p:txBody>
      </p:sp>
    </p:spTree>
    <p:extLst>
      <p:ext uri="{BB962C8B-B14F-4D97-AF65-F5344CB8AC3E}">
        <p14:creationId xmlns:p14="http://schemas.microsoft.com/office/powerpoint/2010/main" val="31936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E0AEF1AF-3CE8-B94A-8E8A-94CA67E7EC79}"/>
              </a:ext>
            </a:extLst>
          </p:cNvPr>
          <p:cNvSpPr txBox="1">
            <a:spLocks/>
          </p:cNvSpPr>
          <p:nvPr/>
        </p:nvSpPr>
        <p:spPr>
          <a:xfrm>
            <a:off x="1077684" y="1485373"/>
            <a:ext cx="5776827" cy="436947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t>Morphology</a:t>
            </a:r>
          </a:p>
          <a:p>
            <a:pPr>
              <a:spcBef>
                <a:spcPts val="1200"/>
              </a:spcBef>
            </a:pPr>
            <a:r>
              <a:rPr lang="en-US" sz="2000" dirty="0">
                <a:sym typeface="Wingdings" pitchFamily="2" charset="2"/>
              </a:rPr>
              <a:t>Word Segmentation</a:t>
            </a:r>
          </a:p>
          <a:p>
            <a:pPr>
              <a:spcBef>
                <a:spcPts val="1200"/>
              </a:spcBef>
            </a:pPr>
            <a:r>
              <a:rPr lang="en-US" sz="2000" dirty="0">
                <a:sym typeface="Wingdings" pitchFamily="2" charset="2"/>
              </a:rPr>
              <a:t>Part-of-Speech Tagging</a:t>
            </a:r>
          </a:p>
          <a:p>
            <a:pPr>
              <a:spcBef>
                <a:spcPts val="1200"/>
              </a:spcBef>
            </a:pPr>
            <a:r>
              <a:rPr lang="en-US" sz="2000" dirty="0">
                <a:sym typeface="Wingdings" pitchFamily="2" charset="2"/>
              </a:rPr>
              <a:t>Parsing</a:t>
            </a:r>
          </a:p>
          <a:p>
            <a:pPr>
              <a:spcBef>
                <a:spcPts val="1200"/>
              </a:spcBef>
            </a:pPr>
            <a:r>
              <a:rPr lang="en-US" sz="2000" dirty="0">
                <a:sym typeface="Wingdings" pitchFamily="2" charset="2"/>
              </a:rPr>
              <a:t>	Constituency</a:t>
            </a:r>
          </a:p>
          <a:p>
            <a:pPr>
              <a:spcBef>
                <a:spcPts val="1200"/>
              </a:spcBef>
            </a:pPr>
            <a:r>
              <a:rPr lang="en-US" sz="2000" dirty="0">
                <a:sym typeface="Wingdings" pitchFamily="2" charset="2"/>
              </a:rPr>
              <a:t>	Dependency</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24" name="Content Placeholder 2">
            <a:extLst>
              <a:ext uri="{FF2B5EF4-FFF2-40B4-BE49-F238E27FC236}">
                <a16:creationId xmlns:a16="http://schemas.microsoft.com/office/drawing/2014/main" id="{0F97C330-ABA4-024A-8B1F-6AC881F8E961}"/>
              </a:ext>
            </a:extLst>
          </p:cNvPr>
          <p:cNvSpPr txBox="1">
            <a:spLocks/>
          </p:cNvSpPr>
          <p:nvPr/>
        </p:nvSpPr>
        <p:spPr>
          <a:xfrm>
            <a:off x="1077685"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Syntax</a:t>
            </a:r>
          </a:p>
        </p:txBody>
      </p:sp>
      <p:sp>
        <p:nvSpPr>
          <p:cNvPr id="25" name="Content Placeholder 2">
            <a:extLst>
              <a:ext uri="{FF2B5EF4-FFF2-40B4-BE49-F238E27FC236}">
                <a16:creationId xmlns:a16="http://schemas.microsoft.com/office/drawing/2014/main" id="{FCF87A89-0DC6-4E4D-BEA4-D2CC51868C51}"/>
              </a:ext>
            </a:extLst>
          </p:cNvPr>
          <p:cNvSpPr txBox="1">
            <a:spLocks/>
          </p:cNvSpPr>
          <p:nvPr/>
        </p:nvSpPr>
        <p:spPr>
          <a:xfrm>
            <a:off x="6187406" y="1498426"/>
            <a:ext cx="5776827" cy="510788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Sentiment Analysis</a:t>
            </a:r>
          </a:p>
          <a:p>
            <a:pPr>
              <a:spcBef>
                <a:spcPts val="1200"/>
              </a:spcBef>
            </a:pPr>
            <a:r>
              <a:rPr lang="en-US" sz="2000" dirty="0">
                <a:sym typeface="Wingdings" pitchFamily="2" charset="2"/>
              </a:rPr>
              <a:t>Topic Modelling</a:t>
            </a:r>
          </a:p>
          <a:p>
            <a:pPr>
              <a:spcBef>
                <a:spcPts val="1200"/>
              </a:spcBef>
            </a:pPr>
            <a:r>
              <a:rPr lang="en-US" sz="2000" dirty="0">
                <a:sym typeface="Wingdings" pitchFamily="2" charset="2"/>
              </a:rPr>
              <a:t>Named Entity Recognition (NER)</a:t>
            </a:r>
          </a:p>
          <a:p>
            <a:pPr>
              <a:spcBef>
                <a:spcPts val="1200"/>
              </a:spcBef>
            </a:pPr>
            <a:r>
              <a:rPr lang="en-US" sz="2000" dirty="0">
                <a:sym typeface="Wingdings" pitchFamily="2" charset="2"/>
              </a:rPr>
              <a:t>Relation Extraction</a:t>
            </a:r>
          </a:p>
          <a:p>
            <a:pPr>
              <a:spcBef>
                <a:spcPts val="1200"/>
              </a:spcBef>
            </a:pPr>
            <a:r>
              <a:rPr lang="en-US" sz="2000" dirty="0">
                <a:sym typeface="Wingdings" pitchFamily="2" charset="2"/>
              </a:rPr>
              <a:t>Word Sense Disambiguation</a:t>
            </a:r>
          </a:p>
          <a:p>
            <a:pPr>
              <a:spcBef>
                <a:spcPts val="1200"/>
              </a:spcBef>
            </a:pPr>
            <a:r>
              <a:rPr lang="en-US" sz="2000" dirty="0">
                <a:sym typeface="Wingdings" pitchFamily="2" charset="2"/>
              </a:rPr>
              <a:t>Natural Language Understanding (NLU)</a:t>
            </a:r>
          </a:p>
          <a:p>
            <a:pPr>
              <a:spcBef>
                <a:spcPts val="1200"/>
              </a:spcBef>
            </a:pPr>
            <a:r>
              <a:rPr lang="en-US" sz="2000" dirty="0">
                <a:sym typeface="Wingdings" pitchFamily="2" charset="2"/>
              </a:rPr>
              <a:t>Natural Language Generation (NLG)</a:t>
            </a:r>
          </a:p>
          <a:p>
            <a:pPr>
              <a:spcBef>
                <a:spcPts val="1200"/>
              </a:spcBef>
            </a:pPr>
            <a:r>
              <a:rPr lang="en-US" sz="2000" dirty="0">
                <a:sym typeface="Wingdings" pitchFamily="2" charset="2"/>
              </a:rPr>
              <a:t>Machine Translation</a:t>
            </a:r>
          </a:p>
          <a:p>
            <a:pPr>
              <a:spcBef>
                <a:spcPts val="1200"/>
              </a:spcBef>
            </a:pPr>
            <a:r>
              <a:rPr lang="en-US" sz="2000" dirty="0">
                <a:sym typeface="Wingdings" pitchFamily="2" charset="2"/>
              </a:rPr>
              <a:t>Entailment</a:t>
            </a:r>
          </a:p>
          <a:p>
            <a:pPr>
              <a:spcBef>
                <a:spcPts val="1200"/>
              </a:spcBef>
            </a:pPr>
            <a:r>
              <a:rPr lang="en-US" sz="2000" dirty="0">
                <a:sym typeface="Wingdings" pitchFamily="2" charset="2"/>
              </a:rPr>
              <a:t>Question Answering</a:t>
            </a:r>
          </a:p>
          <a:p>
            <a:pPr>
              <a:spcBef>
                <a:spcPts val="1200"/>
              </a:spcBef>
            </a:pPr>
            <a:r>
              <a:rPr lang="en-US" sz="2000" dirty="0">
                <a:sym typeface="Wingdings" pitchFamily="2" charset="2"/>
              </a:rPr>
              <a:t>Language Modelling</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26" name="Content Placeholder 2">
            <a:extLst>
              <a:ext uri="{FF2B5EF4-FFF2-40B4-BE49-F238E27FC236}">
                <a16:creationId xmlns:a16="http://schemas.microsoft.com/office/drawing/2014/main" id="{83B834B1-476D-4B4F-A163-1005E41332B7}"/>
              </a:ext>
            </a:extLst>
          </p:cNvPr>
          <p:cNvSpPr txBox="1">
            <a:spLocks/>
          </p:cNvSpPr>
          <p:nvPr/>
        </p:nvSpPr>
        <p:spPr>
          <a:xfrm>
            <a:off x="6183396"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Semantics</a:t>
            </a:r>
          </a:p>
        </p:txBody>
      </p:sp>
      <p:sp>
        <p:nvSpPr>
          <p:cNvPr id="27" name="Content Placeholder 2">
            <a:extLst>
              <a:ext uri="{FF2B5EF4-FFF2-40B4-BE49-F238E27FC236}">
                <a16:creationId xmlns:a16="http://schemas.microsoft.com/office/drawing/2014/main" id="{447EE01A-F7B7-A14B-87F6-870F9C28B9FD}"/>
              </a:ext>
            </a:extLst>
          </p:cNvPr>
          <p:cNvSpPr txBox="1">
            <a:spLocks/>
          </p:cNvSpPr>
          <p:nvPr/>
        </p:nvSpPr>
        <p:spPr>
          <a:xfrm>
            <a:off x="1077685" y="4606565"/>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Discourse</a:t>
            </a:r>
          </a:p>
        </p:txBody>
      </p:sp>
      <p:sp>
        <p:nvSpPr>
          <p:cNvPr id="28" name="Content Placeholder 2">
            <a:extLst>
              <a:ext uri="{FF2B5EF4-FFF2-40B4-BE49-F238E27FC236}">
                <a16:creationId xmlns:a16="http://schemas.microsoft.com/office/drawing/2014/main" id="{EFA54BAA-A870-9542-8669-9A75DC2DEBA1}"/>
              </a:ext>
            </a:extLst>
          </p:cNvPr>
          <p:cNvSpPr txBox="1">
            <a:spLocks/>
          </p:cNvSpPr>
          <p:nvPr/>
        </p:nvSpPr>
        <p:spPr>
          <a:xfrm>
            <a:off x="1077684" y="5136710"/>
            <a:ext cx="5776827" cy="115346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Summarization</a:t>
            </a:r>
          </a:p>
          <a:p>
            <a:pPr>
              <a:spcBef>
                <a:spcPts val="1200"/>
              </a:spcBef>
            </a:pPr>
            <a:r>
              <a:rPr lang="en-US" sz="2000" dirty="0">
                <a:sym typeface="Wingdings" pitchFamily="2" charset="2"/>
              </a:rPr>
              <a:t>Coreference Resolution</a:t>
            </a:r>
          </a:p>
        </p:txBody>
      </p:sp>
      <p:sp>
        <p:nvSpPr>
          <p:cNvPr id="29" name="Content Placeholder 2">
            <a:extLst>
              <a:ext uri="{FF2B5EF4-FFF2-40B4-BE49-F238E27FC236}">
                <a16:creationId xmlns:a16="http://schemas.microsoft.com/office/drawing/2014/main" id="{5EA7D142-E25E-A342-BC70-EBB6254BB8BB}"/>
              </a:ext>
            </a:extLst>
          </p:cNvPr>
          <p:cNvSpPr txBox="1">
            <a:spLocks/>
          </p:cNvSpPr>
          <p:nvPr/>
        </p:nvSpPr>
        <p:spPr>
          <a:xfrm>
            <a:off x="2650361" y="236931"/>
            <a:ext cx="7097485"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C00000"/>
                </a:solidFill>
              </a:rPr>
              <a:t>Common NLP Tasks (aka problems)</a:t>
            </a:r>
          </a:p>
        </p:txBody>
      </p:sp>
      <p:sp>
        <p:nvSpPr>
          <p:cNvPr id="30" name="Rectangle 29">
            <a:extLst>
              <a:ext uri="{FF2B5EF4-FFF2-40B4-BE49-F238E27FC236}">
                <a16:creationId xmlns:a16="http://schemas.microsoft.com/office/drawing/2014/main" id="{C88506EC-2967-8A45-BFEB-B4A79792CB8E}"/>
              </a:ext>
            </a:extLst>
          </p:cNvPr>
          <p:cNvSpPr/>
          <p:nvPr/>
        </p:nvSpPr>
        <p:spPr>
          <a:xfrm>
            <a:off x="6095999" y="4214191"/>
            <a:ext cx="5018315" cy="2251919"/>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5D565E1D-9FA8-2A4C-A71E-E41FBB805E04}"/>
              </a:ext>
            </a:extLst>
          </p:cNvPr>
          <p:cNvSpPr/>
          <p:nvPr/>
        </p:nvSpPr>
        <p:spPr>
          <a:xfrm>
            <a:off x="830704" y="763227"/>
            <a:ext cx="3124200" cy="5593123"/>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C49444E9-204B-6945-82DF-C7B2627659F0}"/>
              </a:ext>
            </a:extLst>
          </p:cNvPr>
          <p:cNvSpPr/>
          <p:nvPr/>
        </p:nvSpPr>
        <p:spPr>
          <a:xfrm>
            <a:off x="6114533" y="787595"/>
            <a:ext cx="5018315" cy="2940307"/>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ular Callout 9">
            <a:extLst>
              <a:ext uri="{FF2B5EF4-FFF2-40B4-BE49-F238E27FC236}">
                <a16:creationId xmlns:a16="http://schemas.microsoft.com/office/drawing/2014/main" id="{0E356FEA-F1A5-3444-83A6-AA3B33879B03}"/>
              </a:ext>
            </a:extLst>
          </p:cNvPr>
          <p:cNvSpPr/>
          <p:nvPr/>
        </p:nvSpPr>
        <p:spPr>
          <a:xfrm>
            <a:off x="2508967" y="1273884"/>
            <a:ext cx="7042538" cy="2510010"/>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33540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3031810" y="5931190"/>
                </a:lnTo>
                <a:lnTo>
                  <a:pt x="3012522" y="6335408"/>
                </a:lnTo>
                <a:lnTo>
                  <a:pt x="2801316" y="5911281"/>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a:extLst>
              <a:ext uri="{FF2B5EF4-FFF2-40B4-BE49-F238E27FC236}">
                <a16:creationId xmlns:a16="http://schemas.microsoft.com/office/drawing/2014/main" id="{E5AABCD7-838B-554A-B559-8FA53346CDBC}"/>
              </a:ext>
            </a:extLst>
          </p:cNvPr>
          <p:cNvSpPr/>
          <p:nvPr/>
        </p:nvSpPr>
        <p:spPr>
          <a:xfrm rot="5400000">
            <a:off x="5992028" y="214401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98EACAA-02AA-1F4D-BA49-5EF99D57E01D}"/>
              </a:ext>
            </a:extLst>
          </p:cNvPr>
          <p:cNvSpPr/>
          <p:nvPr/>
        </p:nvSpPr>
        <p:spPr>
          <a:xfrm>
            <a:off x="4324366" y="2638955"/>
            <a:ext cx="2148301" cy="367777"/>
          </a:xfrm>
          <a:prstGeom prst="rect">
            <a:avLst/>
          </a:prstGeom>
          <a:solidFill>
            <a:srgbClr val="FF7B79">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F72BB88-5DAC-0F47-B569-1E562539F29C}"/>
              </a:ext>
            </a:extLst>
          </p:cNvPr>
          <p:cNvSpPr/>
          <p:nvPr/>
        </p:nvSpPr>
        <p:spPr>
          <a:xfrm>
            <a:off x="6927384" y="2638955"/>
            <a:ext cx="2086756" cy="390728"/>
          </a:xfrm>
          <a:prstGeom prst="rect">
            <a:avLst/>
          </a:prstGeom>
          <a:solidFill>
            <a:srgbClr val="00B0F0">
              <a:alpha val="3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D3A1CC5-1F77-C249-B08D-9373F09F4880}"/>
              </a:ext>
            </a:extLst>
          </p:cNvPr>
          <p:cNvSpPr/>
          <p:nvPr/>
        </p:nvSpPr>
        <p:spPr>
          <a:xfrm>
            <a:off x="3608785" y="2653658"/>
            <a:ext cx="691680" cy="367777"/>
          </a:xfrm>
          <a:prstGeom prst="rect">
            <a:avLst/>
          </a:prstGeom>
          <a:solidFill>
            <a:schemeClr val="accent6">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Content Placeholder 2">
            <a:extLst>
              <a:ext uri="{FF2B5EF4-FFF2-40B4-BE49-F238E27FC236}">
                <a16:creationId xmlns:a16="http://schemas.microsoft.com/office/drawing/2014/main" id="{46ADB439-F9E6-2146-B6D2-463E0CDD544D}"/>
              </a:ext>
            </a:extLst>
          </p:cNvPr>
          <p:cNvSpPr txBox="1">
            <a:spLocks/>
          </p:cNvSpPr>
          <p:nvPr/>
        </p:nvSpPr>
        <p:spPr>
          <a:xfrm>
            <a:off x="3409830" y="3031335"/>
            <a:ext cx="1176919" cy="59599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accent5">
                    <a:lumMod val="75000"/>
                  </a:schemeClr>
                </a:solidFill>
                <a:latin typeface="Courier" pitchFamily="2" charset="0"/>
              </a:rPr>
              <a:t>INTENT</a:t>
            </a:r>
          </a:p>
        </p:txBody>
      </p:sp>
      <p:sp>
        <p:nvSpPr>
          <p:cNvPr id="39" name="Content Placeholder 2">
            <a:extLst>
              <a:ext uri="{FF2B5EF4-FFF2-40B4-BE49-F238E27FC236}">
                <a16:creationId xmlns:a16="http://schemas.microsoft.com/office/drawing/2014/main" id="{CF00EC07-591C-824E-8768-9A312C55C46E}"/>
              </a:ext>
            </a:extLst>
          </p:cNvPr>
          <p:cNvSpPr txBox="1">
            <a:spLocks/>
          </p:cNvSpPr>
          <p:nvPr/>
        </p:nvSpPr>
        <p:spPr>
          <a:xfrm>
            <a:off x="7331086" y="3021435"/>
            <a:ext cx="1215553" cy="39072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solidFill>
                  <a:schemeClr val="accent5">
                    <a:lumMod val="75000"/>
                  </a:schemeClr>
                </a:solidFill>
                <a:latin typeface="Courier" pitchFamily="2" charset="0"/>
              </a:rPr>
              <a:t>ARTIST</a:t>
            </a:r>
          </a:p>
        </p:txBody>
      </p:sp>
      <p:sp>
        <p:nvSpPr>
          <p:cNvPr id="40" name="Content Placeholder 2">
            <a:extLst>
              <a:ext uri="{FF2B5EF4-FFF2-40B4-BE49-F238E27FC236}">
                <a16:creationId xmlns:a16="http://schemas.microsoft.com/office/drawing/2014/main" id="{63AEBAA5-04DE-A647-80A5-91F1FDE99799}"/>
              </a:ext>
            </a:extLst>
          </p:cNvPr>
          <p:cNvSpPr txBox="1">
            <a:spLocks/>
          </p:cNvSpPr>
          <p:nvPr/>
        </p:nvSpPr>
        <p:spPr>
          <a:xfrm>
            <a:off x="4860571" y="3031335"/>
            <a:ext cx="733708" cy="38082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accent5">
                    <a:lumMod val="75000"/>
                  </a:schemeClr>
                </a:solidFill>
                <a:latin typeface="Courier" pitchFamily="2" charset="0"/>
              </a:rPr>
              <a:t>SONG</a:t>
            </a:r>
          </a:p>
        </p:txBody>
      </p:sp>
      <p:sp>
        <p:nvSpPr>
          <p:cNvPr id="41" name="Content Placeholder 2">
            <a:extLst>
              <a:ext uri="{FF2B5EF4-FFF2-40B4-BE49-F238E27FC236}">
                <a16:creationId xmlns:a16="http://schemas.microsoft.com/office/drawing/2014/main" id="{77417846-3552-484C-A5C2-BCC32E9FFAD0}"/>
              </a:ext>
            </a:extLst>
          </p:cNvPr>
          <p:cNvSpPr txBox="1">
            <a:spLocks/>
          </p:cNvSpPr>
          <p:nvPr/>
        </p:nvSpPr>
        <p:spPr>
          <a:xfrm>
            <a:off x="2544417" y="1505058"/>
            <a:ext cx="6690878" cy="40430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sym typeface="Wingdings" pitchFamily="2" charset="2"/>
              </a:rPr>
              <a:t>“Alexa, play Drivers License by Olivia Rodrigo”</a:t>
            </a:r>
          </a:p>
        </p:txBody>
      </p:sp>
      <p:sp>
        <p:nvSpPr>
          <p:cNvPr id="42" name="Content Placeholder 2">
            <a:extLst>
              <a:ext uri="{FF2B5EF4-FFF2-40B4-BE49-F238E27FC236}">
                <a16:creationId xmlns:a16="http://schemas.microsoft.com/office/drawing/2014/main" id="{0BE0AF79-75F9-8A48-B198-A0DC1841F303}"/>
              </a:ext>
            </a:extLst>
          </p:cNvPr>
          <p:cNvSpPr txBox="1">
            <a:spLocks/>
          </p:cNvSpPr>
          <p:nvPr/>
        </p:nvSpPr>
        <p:spPr>
          <a:xfrm>
            <a:off x="2508967" y="2642878"/>
            <a:ext cx="6690878" cy="40430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sym typeface="Wingdings" pitchFamily="2" charset="2"/>
              </a:rPr>
              <a:t>“Alexa, play Drivers License by Olivia Rodrigo”</a:t>
            </a:r>
          </a:p>
        </p:txBody>
      </p:sp>
      <p:sp>
        <p:nvSpPr>
          <p:cNvPr id="43" name="Rectangle 42">
            <a:extLst>
              <a:ext uri="{FF2B5EF4-FFF2-40B4-BE49-F238E27FC236}">
                <a16:creationId xmlns:a16="http://schemas.microsoft.com/office/drawing/2014/main" id="{F493224A-91E1-F546-9A4B-A3AA7BB5CC1F}"/>
              </a:ext>
            </a:extLst>
          </p:cNvPr>
          <p:cNvSpPr/>
          <p:nvPr/>
        </p:nvSpPr>
        <p:spPr>
          <a:xfrm>
            <a:off x="2650360" y="710377"/>
            <a:ext cx="6125339"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44" name="Slide Number Placeholder 9">
            <a:extLst>
              <a:ext uri="{FF2B5EF4-FFF2-40B4-BE49-F238E27FC236}">
                <a16:creationId xmlns:a16="http://schemas.microsoft.com/office/drawing/2014/main" id="{8F4DF8A6-903D-2344-B392-766BB3913E0B}"/>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22</a:t>
            </a:fld>
            <a:endParaRPr lang="en-US"/>
          </a:p>
        </p:txBody>
      </p:sp>
    </p:spTree>
    <p:extLst>
      <p:ext uri="{BB962C8B-B14F-4D97-AF65-F5344CB8AC3E}">
        <p14:creationId xmlns:p14="http://schemas.microsoft.com/office/powerpoint/2010/main" val="407228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a:extLst>
              <a:ext uri="{FF2B5EF4-FFF2-40B4-BE49-F238E27FC236}">
                <a16:creationId xmlns:a16="http://schemas.microsoft.com/office/drawing/2014/main" id="{7310C58F-767C-F940-8CBB-9AA173674881}"/>
              </a:ext>
            </a:extLst>
          </p:cNvPr>
          <p:cNvSpPr txBox="1">
            <a:spLocks/>
          </p:cNvSpPr>
          <p:nvPr/>
        </p:nvSpPr>
        <p:spPr>
          <a:xfrm>
            <a:off x="1077684" y="1485373"/>
            <a:ext cx="5776827" cy="436947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t>Morphology</a:t>
            </a:r>
          </a:p>
          <a:p>
            <a:pPr>
              <a:spcBef>
                <a:spcPts val="1200"/>
              </a:spcBef>
            </a:pPr>
            <a:r>
              <a:rPr lang="en-US" sz="2000" dirty="0">
                <a:sym typeface="Wingdings" pitchFamily="2" charset="2"/>
              </a:rPr>
              <a:t>Word Segmentation</a:t>
            </a:r>
          </a:p>
          <a:p>
            <a:pPr>
              <a:spcBef>
                <a:spcPts val="1200"/>
              </a:spcBef>
            </a:pPr>
            <a:r>
              <a:rPr lang="en-US" sz="2000" dirty="0">
                <a:sym typeface="Wingdings" pitchFamily="2" charset="2"/>
              </a:rPr>
              <a:t>Part-of-Speech Tagging</a:t>
            </a:r>
          </a:p>
          <a:p>
            <a:pPr>
              <a:spcBef>
                <a:spcPts val="1200"/>
              </a:spcBef>
            </a:pPr>
            <a:r>
              <a:rPr lang="en-US" sz="2000" dirty="0">
                <a:sym typeface="Wingdings" pitchFamily="2" charset="2"/>
              </a:rPr>
              <a:t>Parsing</a:t>
            </a:r>
          </a:p>
          <a:p>
            <a:pPr>
              <a:spcBef>
                <a:spcPts val="1200"/>
              </a:spcBef>
            </a:pPr>
            <a:r>
              <a:rPr lang="en-US" sz="2000" dirty="0">
                <a:sym typeface="Wingdings" pitchFamily="2" charset="2"/>
              </a:rPr>
              <a:t>	Constituency</a:t>
            </a:r>
          </a:p>
          <a:p>
            <a:pPr>
              <a:spcBef>
                <a:spcPts val="1200"/>
              </a:spcBef>
            </a:pPr>
            <a:r>
              <a:rPr lang="en-US" sz="2000" dirty="0">
                <a:sym typeface="Wingdings" pitchFamily="2" charset="2"/>
              </a:rPr>
              <a:t>	Dependency</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46" name="Content Placeholder 2">
            <a:extLst>
              <a:ext uri="{FF2B5EF4-FFF2-40B4-BE49-F238E27FC236}">
                <a16:creationId xmlns:a16="http://schemas.microsoft.com/office/drawing/2014/main" id="{77BEA26F-E8DF-AF49-8323-F80BCCC1ABFF}"/>
              </a:ext>
            </a:extLst>
          </p:cNvPr>
          <p:cNvSpPr txBox="1">
            <a:spLocks/>
          </p:cNvSpPr>
          <p:nvPr/>
        </p:nvSpPr>
        <p:spPr>
          <a:xfrm>
            <a:off x="1077685"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Syntax</a:t>
            </a:r>
          </a:p>
        </p:txBody>
      </p:sp>
      <p:sp>
        <p:nvSpPr>
          <p:cNvPr id="47" name="Content Placeholder 2">
            <a:extLst>
              <a:ext uri="{FF2B5EF4-FFF2-40B4-BE49-F238E27FC236}">
                <a16:creationId xmlns:a16="http://schemas.microsoft.com/office/drawing/2014/main" id="{BF577AD0-D019-EC43-B344-79566ED496A3}"/>
              </a:ext>
            </a:extLst>
          </p:cNvPr>
          <p:cNvSpPr txBox="1">
            <a:spLocks/>
          </p:cNvSpPr>
          <p:nvPr/>
        </p:nvSpPr>
        <p:spPr>
          <a:xfrm>
            <a:off x="6187406" y="1498426"/>
            <a:ext cx="5776827" cy="3186191"/>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Sentiment Analysis</a:t>
            </a:r>
          </a:p>
          <a:p>
            <a:pPr>
              <a:spcBef>
                <a:spcPts val="1200"/>
              </a:spcBef>
            </a:pPr>
            <a:r>
              <a:rPr lang="en-US" sz="2000" dirty="0">
                <a:sym typeface="Wingdings" pitchFamily="2" charset="2"/>
              </a:rPr>
              <a:t>Topic Modelling</a:t>
            </a:r>
          </a:p>
          <a:p>
            <a:pPr>
              <a:spcBef>
                <a:spcPts val="1200"/>
              </a:spcBef>
            </a:pPr>
            <a:r>
              <a:rPr lang="en-US" sz="2000" dirty="0">
                <a:sym typeface="Wingdings" pitchFamily="2" charset="2"/>
              </a:rPr>
              <a:t>Named Entity Recognition (NER)</a:t>
            </a:r>
          </a:p>
          <a:p>
            <a:pPr>
              <a:spcBef>
                <a:spcPts val="1200"/>
              </a:spcBef>
            </a:pPr>
            <a:r>
              <a:rPr lang="en-US" sz="2000" dirty="0">
                <a:sym typeface="Wingdings" pitchFamily="2" charset="2"/>
              </a:rPr>
              <a:t>Relation Extraction</a:t>
            </a:r>
          </a:p>
          <a:p>
            <a:pPr>
              <a:spcBef>
                <a:spcPts val="1200"/>
              </a:spcBef>
            </a:pPr>
            <a:r>
              <a:rPr lang="en-US" sz="2000" dirty="0">
                <a:sym typeface="Wingdings" pitchFamily="2" charset="2"/>
              </a:rPr>
              <a:t>Word Sense Disambiguation</a:t>
            </a:r>
          </a:p>
          <a:p>
            <a:pPr>
              <a:spcBef>
                <a:spcPts val="1200"/>
              </a:spcBef>
            </a:pPr>
            <a:r>
              <a:rPr lang="en-US" sz="2000" dirty="0">
                <a:sym typeface="Wingdings" pitchFamily="2" charset="2"/>
              </a:rPr>
              <a:t>Natural Language Understanding (NLU)</a:t>
            </a:r>
          </a:p>
          <a:p>
            <a:pPr>
              <a:spcBef>
                <a:spcPts val="1200"/>
              </a:spcBef>
            </a:pPr>
            <a:r>
              <a:rPr lang="en-US" sz="2000" dirty="0">
                <a:sym typeface="Wingdings" pitchFamily="2" charset="2"/>
              </a:rPr>
              <a:t>Natural Language Generation (NLG)</a:t>
            </a:r>
          </a:p>
          <a:p>
            <a:pPr>
              <a:spcBef>
                <a:spcPts val="1200"/>
              </a:spcBef>
            </a:pPr>
            <a:r>
              <a:rPr lang="en-US" sz="2000" dirty="0">
                <a:sym typeface="Wingdings" pitchFamily="2" charset="2"/>
              </a:rPr>
              <a:t>Machine Translation</a:t>
            </a:r>
          </a:p>
          <a:p>
            <a:pPr>
              <a:spcBef>
                <a:spcPts val="1200"/>
              </a:spcBef>
            </a:pPr>
            <a:r>
              <a:rPr lang="en-US" sz="2000" dirty="0">
                <a:sym typeface="Wingdings" pitchFamily="2" charset="2"/>
              </a:rPr>
              <a:t>Entailment</a:t>
            </a:r>
          </a:p>
          <a:p>
            <a:pPr>
              <a:spcBef>
                <a:spcPts val="1200"/>
              </a:spcBef>
            </a:pPr>
            <a:r>
              <a:rPr lang="en-US" sz="2000" dirty="0">
                <a:sym typeface="Wingdings" pitchFamily="2" charset="2"/>
              </a:rPr>
              <a:t>Question Answering</a:t>
            </a:r>
          </a:p>
          <a:p>
            <a:pPr>
              <a:spcBef>
                <a:spcPts val="1200"/>
              </a:spcBef>
            </a:pPr>
            <a:r>
              <a:rPr lang="en-US" sz="2000" dirty="0">
                <a:sym typeface="Wingdings" pitchFamily="2" charset="2"/>
              </a:rPr>
              <a:t>Language Modelling</a:t>
            </a:r>
          </a:p>
          <a:p>
            <a:pPr>
              <a:spcBef>
                <a:spcPts val="1200"/>
              </a:spcBef>
            </a:pPr>
            <a:endParaRPr lang="en-US" sz="2000" dirty="0">
              <a:sym typeface="Wingdings" pitchFamily="2" charset="2"/>
            </a:endParaRPr>
          </a:p>
          <a:p>
            <a:pPr>
              <a:spcBef>
                <a:spcPts val="1200"/>
              </a:spcBef>
            </a:pPr>
            <a:endParaRPr lang="en-US" sz="2000" dirty="0">
              <a:sym typeface="Wingdings" pitchFamily="2" charset="2"/>
            </a:endParaRPr>
          </a:p>
        </p:txBody>
      </p:sp>
      <p:sp>
        <p:nvSpPr>
          <p:cNvPr id="48" name="Content Placeholder 2">
            <a:extLst>
              <a:ext uri="{FF2B5EF4-FFF2-40B4-BE49-F238E27FC236}">
                <a16:creationId xmlns:a16="http://schemas.microsoft.com/office/drawing/2014/main" id="{D009BB9F-56F3-AA4D-91B7-FBA4631F0FFC}"/>
              </a:ext>
            </a:extLst>
          </p:cNvPr>
          <p:cNvSpPr txBox="1">
            <a:spLocks/>
          </p:cNvSpPr>
          <p:nvPr/>
        </p:nvSpPr>
        <p:spPr>
          <a:xfrm>
            <a:off x="6183396" y="955228"/>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Semantics</a:t>
            </a:r>
          </a:p>
        </p:txBody>
      </p:sp>
      <p:sp>
        <p:nvSpPr>
          <p:cNvPr id="49" name="Content Placeholder 2">
            <a:extLst>
              <a:ext uri="{FF2B5EF4-FFF2-40B4-BE49-F238E27FC236}">
                <a16:creationId xmlns:a16="http://schemas.microsoft.com/office/drawing/2014/main" id="{03655838-6BF6-AD4A-8DC6-D99969D80A15}"/>
              </a:ext>
            </a:extLst>
          </p:cNvPr>
          <p:cNvSpPr txBox="1">
            <a:spLocks/>
          </p:cNvSpPr>
          <p:nvPr/>
        </p:nvSpPr>
        <p:spPr>
          <a:xfrm>
            <a:off x="1077685" y="4606565"/>
            <a:ext cx="2427204"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5">
                    <a:lumMod val="75000"/>
                  </a:schemeClr>
                </a:solidFill>
              </a:rPr>
              <a:t>Discourse</a:t>
            </a:r>
          </a:p>
        </p:txBody>
      </p:sp>
      <p:sp>
        <p:nvSpPr>
          <p:cNvPr id="50" name="Content Placeholder 2">
            <a:extLst>
              <a:ext uri="{FF2B5EF4-FFF2-40B4-BE49-F238E27FC236}">
                <a16:creationId xmlns:a16="http://schemas.microsoft.com/office/drawing/2014/main" id="{4942836B-055D-3E4D-B439-D0FE37A74CEF}"/>
              </a:ext>
            </a:extLst>
          </p:cNvPr>
          <p:cNvSpPr txBox="1">
            <a:spLocks/>
          </p:cNvSpPr>
          <p:nvPr/>
        </p:nvSpPr>
        <p:spPr>
          <a:xfrm>
            <a:off x="1077684" y="5136710"/>
            <a:ext cx="5776827" cy="115346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000" dirty="0">
                <a:sym typeface="Wingdings" pitchFamily="2" charset="2"/>
              </a:rPr>
              <a:t>Summarization</a:t>
            </a:r>
          </a:p>
          <a:p>
            <a:pPr>
              <a:spcBef>
                <a:spcPts val="1200"/>
              </a:spcBef>
            </a:pPr>
            <a:r>
              <a:rPr lang="en-US" sz="2000" dirty="0">
                <a:sym typeface="Wingdings" pitchFamily="2" charset="2"/>
              </a:rPr>
              <a:t>Coreference Resolution</a:t>
            </a:r>
          </a:p>
        </p:txBody>
      </p:sp>
      <p:sp>
        <p:nvSpPr>
          <p:cNvPr id="51" name="Content Placeholder 2">
            <a:extLst>
              <a:ext uri="{FF2B5EF4-FFF2-40B4-BE49-F238E27FC236}">
                <a16:creationId xmlns:a16="http://schemas.microsoft.com/office/drawing/2014/main" id="{109CFD19-1416-9046-9677-3DCC7593FD7A}"/>
              </a:ext>
            </a:extLst>
          </p:cNvPr>
          <p:cNvSpPr txBox="1">
            <a:spLocks/>
          </p:cNvSpPr>
          <p:nvPr/>
        </p:nvSpPr>
        <p:spPr>
          <a:xfrm>
            <a:off x="2650361" y="236931"/>
            <a:ext cx="7097485" cy="55066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C00000"/>
                </a:solidFill>
              </a:rPr>
              <a:t>Common NLP Tasks (aka problems)</a:t>
            </a:r>
          </a:p>
        </p:txBody>
      </p:sp>
      <p:sp>
        <p:nvSpPr>
          <p:cNvPr id="52" name="Rectangle 51">
            <a:extLst>
              <a:ext uri="{FF2B5EF4-FFF2-40B4-BE49-F238E27FC236}">
                <a16:creationId xmlns:a16="http://schemas.microsoft.com/office/drawing/2014/main" id="{C7FA3262-311C-594F-AEAD-372075186804}"/>
              </a:ext>
            </a:extLst>
          </p:cNvPr>
          <p:cNvSpPr/>
          <p:nvPr/>
        </p:nvSpPr>
        <p:spPr>
          <a:xfrm>
            <a:off x="6095999" y="5119952"/>
            <a:ext cx="5018315" cy="1346158"/>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C984E1CF-BAFE-5343-9C63-1F92CC64F3CE}"/>
              </a:ext>
            </a:extLst>
          </p:cNvPr>
          <p:cNvSpPr/>
          <p:nvPr/>
        </p:nvSpPr>
        <p:spPr>
          <a:xfrm>
            <a:off x="830704" y="763227"/>
            <a:ext cx="3124200" cy="5593123"/>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A8B6FFD9-0C69-6948-B3ED-5475EC4FECBF}"/>
              </a:ext>
            </a:extLst>
          </p:cNvPr>
          <p:cNvSpPr/>
          <p:nvPr/>
        </p:nvSpPr>
        <p:spPr>
          <a:xfrm>
            <a:off x="5739554" y="800648"/>
            <a:ext cx="5323331" cy="3801709"/>
          </a:xfrm>
          <a:prstGeom prst="rect">
            <a:avLst/>
          </a:prstGeom>
          <a:solidFill>
            <a:schemeClr val="lt1">
              <a:alpha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Rectangular Callout 9">
            <a:extLst>
              <a:ext uri="{FF2B5EF4-FFF2-40B4-BE49-F238E27FC236}">
                <a16:creationId xmlns:a16="http://schemas.microsoft.com/office/drawing/2014/main" id="{9A87F4DA-4A03-E342-807F-39397421EE7A}"/>
              </a:ext>
            </a:extLst>
          </p:cNvPr>
          <p:cNvSpPr/>
          <p:nvPr/>
        </p:nvSpPr>
        <p:spPr>
          <a:xfrm>
            <a:off x="3332157" y="2788918"/>
            <a:ext cx="6490252" cy="1766204"/>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a:extLst>
              <a:ext uri="{FF2B5EF4-FFF2-40B4-BE49-F238E27FC236}">
                <a16:creationId xmlns:a16="http://schemas.microsoft.com/office/drawing/2014/main" id="{38AE4B6C-0828-C24B-8E10-7100D080EAA3}"/>
              </a:ext>
            </a:extLst>
          </p:cNvPr>
          <p:cNvSpPr/>
          <p:nvPr/>
        </p:nvSpPr>
        <p:spPr>
          <a:xfrm>
            <a:off x="6298040" y="327913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ntent Placeholder 2">
            <a:extLst>
              <a:ext uri="{FF2B5EF4-FFF2-40B4-BE49-F238E27FC236}">
                <a16:creationId xmlns:a16="http://schemas.microsoft.com/office/drawing/2014/main" id="{8F0D9181-6CB9-D541-83CB-57FD9F2D62D5}"/>
              </a:ext>
            </a:extLst>
          </p:cNvPr>
          <p:cNvSpPr txBox="1">
            <a:spLocks/>
          </p:cNvSpPr>
          <p:nvPr/>
        </p:nvSpPr>
        <p:spPr>
          <a:xfrm>
            <a:off x="4265240" y="3695818"/>
            <a:ext cx="1176919" cy="399534"/>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accent5">
                    <a:lumMod val="75000"/>
                  </a:schemeClr>
                </a:solidFill>
                <a:latin typeface="Courier" pitchFamily="2" charset="0"/>
              </a:rPr>
              <a:t>SPANISH</a:t>
            </a:r>
          </a:p>
        </p:txBody>
      </p:sp>
      <p:sp>
        <p:nvSpPr>
          <p:cNvPr id="58" name="Content Placeholder 2">
            <a:extLst>
              <a:ext uri="{FF2B5EF4-FFF2-40B4-BE49-F238E27FC236}">
                <a16:creationId xmlns:a16="http://schemas.microsoft.com/office/drawing/2014/main" id="{B81E9E73-4035-2445-B879-C93A62C6B7DA}"/>
              </a:ext>
            </a:extLst>
          </p:cNvPr>
          <p:cNvSpPr txBox="1">
            <a:spLocks/>
          </p:cNvSpPr>
          <p:nvPr/>
        </p:nvSpPr>
        <p:spPr>
          <a:xfrm>
            <a:off x="7473526" y="3684030"/>
            <a:ext cx="1215553" cy="39072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solidFill>
                  <a:schemeClr val="accent5">
                    <a:lumMod val="75000"/>
                  </a:schemeClr>
                </a:solidFill>
                <a:latin typeface="Courier" pitchFamily="2" charset="0"/>
              </a:rPr>
              <a:t>ENGLISH</a:t>
            </a:r>
          </a:p>
        </p:txBody>
      </p:sp>
      <p:sp>
        <p:nvSpPr>
          <p:cNvPr id="59" name="Content Placeholder 2">
            <a:extLst>
              <a:ext uri="{FF2B5EF4-FFF2-40B4-BE49-F238E27FC236}">
                <a16:creationId xmlns:a16="http://schemas.microsoft.com/office/drawing/2014/main" id="{74D3DA52-DB53-4A4F-A888-8E1151408379}"/>
              </a:ext>
            </a:extLst>
          </p:cNvPr>
          <p:cNvSpPr txBox="1">
            <a:spLocks/>
          </p:cNvSpPr>
          <p:nvPr/>
        </p:nvSpPr>
        <p:spPr>
          <a:xfrm>
            <a:off x="6818427" y="3207912"/>
            <a:ext cx="2489668" cy="40430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sym typeface="Wingdings" pitchFamily="2" charset="2"/>
              </a:rPr>
              <a:t>The brown dog</a:t>
            </a:r>
          </a:p>
        </p:txBody>
      </p:sp>
      <p:sp>
        <p:nvSpPr>
          <p:cNvPr id="60" name="Content Placeholder 2">
            <a:extLst>
              <a:ext uri="{FF2B5EF4-FFF2-40B4-BE49-F238E27FC236}">
                <a16:creationId xmlns:a16="http://schemas.microsoft.com/office/drawing/2014/main" id="{BFE8FA47-A432-7842-B1F2-839949B0C963}"/>
              </a:ext>
            </a:extLst>
          </p:cNvPr>
          <p:cNvSpPr txBox="1">
            <a:spLocks/>
          </p:cNvSpPr>
          <p:nvPr/>
        </p:nvSpPr>
        <p:spPr>
          <a:xfrm>
            <a:off x="3549948" y="3231276"/>
            <a:ext cx="2804332" cy="40430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sym typeface="Wingdings" pitchFamily="2" charset="2"/>
              </a:rPr>
              <a:t>El </a:t>
            </a:r>
            <a:r>
              <a:rPr lang="en-US" sz="2400" dirty="0" err="1">
                <a:solidFill>
                  <a:schemeClr val="tx1"/>
                </a:solidFill>
                <a:sym typeface="Wingdings" pitchFamily="2" charset="2"/>
              </a:rPr>
              <a:t>perro</a:t>
            </a:r>
            <a:r>
              <a:rPr lang="en-US" sz="2400" dirty="0">
                <a:solidFill>
                  <a:schemeClr val="tx1"/>
                </a:solidFill>
                <a:sym typeface="Wingdings" pitchFamily="2" charset="2"/>
              </a:rPr>
              <a:t> </a:t>
            </a:r>
            <a:r>
              <a:rPr lang="en-US" sz="2400" dirty="0" err="1">
                <a:solidFill>
                  <a:schemeClr val="tx1"/>
                </a:solidFill>
                <a:sym typeface="Wingdings" pitchFamily="2" charset="2"/>
              </a:rPr>
              <a:t>marrón</a:t>
            </a:r>
            <a:endParaRPr lang="en-US" sz="2400" dirty="0">
              <a:solidFill>
                <a:schemeClr val="tx1"/>
              </a:solidFill>
              <a:sym typeface="Wingdings" pitchFamily="2" charset="2"/>
            </a:endParaRPr>
          </a:p>
        </p:txBody>
      </p:sp>
      <p:sp>
        <p:nvSpPr>
          <p:cNvPr id="61" name="Rectangle 60">
            <a:extLst>
              <a:ext uri="{FF2B5EF4-FFF2-40B4-BE49-F238E27FC236}">
                <a16:creationId xmlns:a16="http://schemas.microsoft.com/office/drawing/2014/main" id="{AC55C323-C810-A941-860B-C00DB38DDB0F}"/>
              </a:ext>
            </a:extLst>
          </p:cNvPr>
          <p:cNvSpPr/>
          <p:nvPr/>
        </p:nvSpPr>
        <p:spPr>
          <a:xfrm>
            <a:off x="2650360" y="710377"/>
            <a:ext cx="6125339"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20" name="Slide Number Placeholder 9">
            <a:extLst>
              <a:ext uri="{FF2B5EF4-FFF2-40B4-BE49-F238E27FC236}">
                <a16:creationId xmlns:a16="http://schemas.microsoft.com/office/drawing/2014/main" id="{D0DD82B1-15E5-044F-9B76-814FF61A05FD}"/>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23</a:t>
            </a:fld>
            <a:endParaRPr lang="en-US"/>
          </a:p>
        </p:txBody>
      </p:sp>
    </p:spTree>
    <p:extLst>
      <p:ext uri="{BB962C8B-B14F-4D97-AF65-F5344CB8AC3E}">
        <p14:creationId xmlns:p14="http://schemas.microsoft.com/office/powerpoint/2010/main" val="245976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Very brief history of NLP</a:t>
            </a:r>
            <a:endParaRPr lang="en-US" dirty="0">
              <a:solidFill>
                <a:srgbClr val="C00000"/>
              </a:solidFill>
            </a:endParaRPr>
          </a:p>
        </p:txBody>
      </p:sp>
      <p:sp>
        <p:nvSpPr>
          <p:cNvPr id="6" name="Subtitle 2">
            <a:extLst>
              <a:ext uri="{FF2B5EF4-FFF2-40B4-BE49-F238E27FC236}">
                <a16:creationId xmlns:a16="http://schemas.microsoft.com/office/drawing/2014/main" id="{CAE20D59-0C8D-2642-B571-CEC46A7239E9}"/>
              </a:ext>
            </a:extLst>
          </p:cNvPr>
          <p:cNvSpPr txBox="1">
            <a:spLocks/>
          </p:cNvSpPr>
          <p:nvPr/>
        </p:nvSpPr>
        <p:spPr>
          <a:xfrm>
            <a:off x="659326" y="1133865"/>
            <a:ext cx="11302015" cy="5222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rgbClr val="C00000"/>
                </a:solidFill>
                <a:latin typeface="Avenir Medium" panose="02000503020000020003" pitchFamily="2" charset="0"/>
              </a:rPr>
              <a:t>1960s</a:t>
            </a:r>
            <a:r>
              <a:rPr lang="en-US" sz="2400" dirty="0">
                <a:solidFill>
                  <a:schemeClr val="bg2">
                    <a:lumMod val="25000"/>
                  </a:schemeClr>
                </a:solidFill>
                <a:latin typeface="Avenir Medium" panose="02000503020000020003" pitchFamily="2" charset="0"/>
              </a:rPr>
              <a:t>: pattern-matching and rules (highly limiting)</a:t>
            </a:r>
          </a:p>
          <a:p>
            <a:pPr>
              <a:lnSpc>
                <a:spcPct val="150000"/>
              </a:lnSpc>
            </a:pPr>
            <a:r>
              <a:rPr lang="en-US" sz="2400" dirty="0">
                <a:solidFill>
                  <a:srgbClr val="C00000"/>
                </a:solidFill>
                <a:latin typeface="Avenir Medium" panose="02000503020000020003" pitchFamily="2" charset="0"/>
              </a:rPr>
              <a:t>1970s – 1980s</a:t>
            </a:r>
            <a:r>
              <a:rPr lang="en-US" sz="2400" dirty="0">
                <a:solidFill>
                  <a:schemeClr val="bg2">
                    <a:lumMod val="25000"/>
                  </a:schemeClr>
                </a:solidFill>
                <a:latin typeface="Avenir Medium" panose="02000503020000020003" pitchFamily="2" charset="0"/>
              </a:rPr>
              <a:t>: linguistically rich, logic-driven systems; labor-intensive successes on a few, very specific tasks</a:t>
            </a:r>
          </a:p>
          <a:p>
            <a:pPr>
              <a:lnSpc>
                <a:spcPct val="150000"/>
              </a:lnSpc>
            </a:pPr>
            <a:r>
              <a:rPr lang="en-US" sz="2400" dirty="0">
                <a:solidFill>
                  <a:srgbClr val="C00000"/>
                </a:solidFill>
                <a:latin typeface="Avenir Medium" panose="02000503020000020003" pitchFamily="2" charset="0"/>
              </a:rPr>
              <a:t>1990s – 2000s</a:t>
            </a:r>
            <a:r>
              <a:rPr lang="en-US" sz="2400" dirty="0">
                <a:solidFill>
                  <a:schemeClr val="bg2">
                    <a:lumMod val="25000"/>
                  </a:schemeClr>
                </a:solidFill>
                <a:latin typeface="Avenir Medium" panose="02000503020000020003" pitchFamily="2" charset="0"/>
              </a:rPr>
              <a:t>: statistical modelling takeover! ML becomes a central component; some systems are deployed for practical use (e.g., speech to text)</a:t>
            </a:r>
          </a:p>
          <a:p>
            <a:pPr>
              <a:lnSpc>
                <a:spcPct val="150000"/>
              </a:lnSpc>
            </a:pPr>
            <a:r>
              <a:rPr lang="en-US" sz="2400" dirty="0">
                <a:solidFill>
                  <a:srgbClr val="C00000"/>
                </a:solidFill>
                <a:latin typeface="Avenir Medium" panose="02000503020000020003" pitchFamily="2" charset="0"/>
              </a:rPr>
              <a:t>2010s – 2020s</a:t>
            </a:r>
            <a:r>
              <a:rPr lang="en-US" sz="2400" dirty="0">
                <a:solidFill>
                  <a:schemeClr val="bg2">
                    <a:lumMod val="25000"/>
                  </a:schemeClr>
                </a:solidFill>
                <a:latin typeface="Avenir Medium" panose="02000503020000020003" pitchFamily="2" charset="0"/>
              </a:rPr>
              <a:t>: Deep Learning (neural nets) yields astronomical progress on nearly every NLP task; systems become fairly useful for consumers</a:t>
            </a:r>
          </a:p>
          <a:p>
            <a:pPr>
              <a:lnSpc>
                <a:spcPct val="150000"/>
              </a:lnSpc>
            </a:pPr>
            <a:r>
              <a:rPr lang="en-US" sz="2400" dirty="0">
                <a:solidFill>
                  <a:srgbClr val="C00000"/>
                </a:solidFill>
                <a:latin typeface="Avenir Medium" panose="02000503020000020003" pitchFamily="2" charset="0"/>
              </a:rPr>
              <a:t>2020s – 2030s</a:t>
            </a:r>
            <a:r>
              <a:rPr lang="en-US" sz="2400" dirty="0">
                <a:solidFill>
                  <a:schemeClr val="bg2">
                    <a:lumMod val="25000"/>
                  </a:schemeClr>
                </a:solidFill>
                <a:latin typeface="Avenir Medium" panose="02000503020000020003" pitchFamily="2" charset="0"/>
              </a:rPr>
              <a:t>:  ????       You can help drive the change</a:t>
            </a:r>
          </a:p>
        </p:txBody>
      </p:sp>
      <p:sp>
        <p:nvSpPr>
          <p:cNvPr id="7" name="Rectangle 6">
            <a:extLst>
              <a:ext uri="{FF2B5EF4-FFF2-40B4-BE49-F238E27FC236}">
                <a16:creationId xmlns:a16="http://schemas.microsoft.com/office/drawing/2014/main" id="{94567F9D-8E37-2F41-B147-50FEAE92DA1F}"/>
              </a:ext>
            </a:extLst>
          </p:cNvPr>
          <p:cNvSpPr/>
          <p:nvPr/>
        </p:nvSpPr>
        <p:spPr>
          <a:xfrm>
            <a:off x="754392" y="789056"/>
            <a:ext cx="3855707" cy="872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Content Placeholder 2">
            <a:extLst>
              <a:ext uri="{FF2B5EF4-FFF2-40B4-BE49-F238E27FC236}">
                <a16:creationId xmlns:a16="http://schemas.microsoft.com/office/drawing/2014/main" id="{89D372A0-ABB4-2849-AF95-CAA58A368A9A}"/>
              </a:ext>
            </a:extLst>
          </p:cNvPr>
          <p:cNvSpPr txBox="1">
            <a:spLocks/>
          </p:cNvSpPr>
          <p:nvPr/>
        </p:nvSpPr>
        <p:spPr>
          <a:xfrm>
            <a:off x="1396169" y="6446377"/>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Sam Bowman</a:t>
            </a:r>
          </a:p>
        </p:txBody>
      </p:sp>
      <p:sp>
        <p:nvSpPr>
          <p:cNvPr id="9" name="Slide Number Placeholder 9">
            <a:extLst>
              <a:ext uri="{FF2B5EF4-FFF2-40B4-BE49-F238E27FC236}">
                <a16:creationId xmlns:a16="http://schemas.microsoft.com/office/drawing/2014/main" id="{D5F5E4DC-90DA-954C-A6F7-8C9B692D0616}"/>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24</a:t>
            </a:fld>
            <a:endParaRPr lang="en-US"/>
          </a:p>
        </p:txBody>
      </p:sp>
    </p:spTree>
    <p:extLst>
      <p:ext uri="{BB962C8B-B14F-4D97-AF65-F5344CB8AC3E}">
        <p14:creationId xmlns:p14="http://schemas.microsoft.com/office/powerpoint/2010/main" val="7155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Very brief history of NLP</a:t>
            </a:r>
            <a:endParaRPr lang="en-US" dirty="0">
              <a:solidFill>
                <a:srgbClr val="C00000"/>
              </a:solidFill>
            </a:endParaRPr>
          </a:p>
        </p:txBody>
      </p:sp>
      <p:sp>
        <p:nvSpPr>
          <p:cNvPr id="6" name="Subtitle 2">
            <a:extLst>
              <a:ext uri="{FF2B5EF4-FFF2-40B4-BE49-F238E27FC236}">
                <a16:creationId xmlns:a16="http://schemas.microsoft.com/office/drawing/2014/main" id="{CAE20D59-0C8D-2642-B571-CEC46A7239E9}"/>
              </a:ext>
            </a:extLst>
          </p:cNvPr>
          <p:cNvSpPr txBox="1">
            <a:spLocks/>
          </p:cNvSpPr>
          <p:nvPr/>
        </p:nvSpPr>
        <p:spPr>
          <a:xfrm>
            <a:off x="659327" y="1133865"/>
            <a:ext cx="8725974" cy="1317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venir Medium" panose="02000503020000020003" pitchFamily="2" charset="0"/>
              </a:rPr>
              <a:t>First huge revolution: early 1990s (statistical approaches)</a:t>
            </a:r>
          </a:p>
        </p:txBody>
      </p:sp>
      <p:sp>
        <p:nvSpPr>
          <p:cNvPr id="7" name="Rectangle 6">
            <a:extLst>
              <a:ext uri="{FF2B5EF4-FFF2-40B4-BE49-F238E27FC236}">
                <a16:creationId xmlns:a16="http://schemas.microsoft.com/office/drawing/2014/main" id="{94567F9D-8E37-2F41-B147-50FEAE92DA1F}"/>
              </a:ext>
            </a:extLst>
          </p:cNvPr>
          <p:cNvSpPr/>
          <p:nvPr/>
        </p:nvSpPr>
        <p:spPr>
          <a:xfrm>
            <a:off x="754392" y="789056"/>
            <a:ext cx="3855707" cy="872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9" name="Subtitle 2">
            <a:extLst>
              <a:ext uri="{FF2B5EF4-FFF2-40B4-BE49-F238E27FC236}">
                <a16:creationId xmlns:a16="http://schemas.microsoft.com/office/drawing/2014/main" id="{9B3B6114-6F25-4F43-B939-29D6C6718406}"/>
              </a:ext>
            </a:extLst>
          </p:cNvPr>
          <p:cNvSpPr txBox="1">
            <a:spLocks/>
          </p:cNvSpPr>
          <p:nvPr/>
        </p:nvSpPr>
        <p:spPr>
          <a:xfrm>
            <a:off x="754392" y="2170306"/>
            <a:ext cx="10116808" cy="131723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venir Medium" panose="02000503020000020003" pitchFamily="2" charset="0"/>
              </a:rPr>
              <a:t>“But it must be recognized that the notion ‘probability of a sentence’ is an entirely useless one, under any known interpretation of this term”</a:t>
            </a:r>
          </a:p>
        </p:txBody>
      </p:sp>
      <p:sp>
        <p:nvSpPr>
          <p:cNvPr id="10" name="Subtitle 2">
            <a:extLst>
              <a:ext uri="{FF2B5EF4-FFF2-40B4-BE49-F238E27FC236}">
                <a16:creationId xmlns:a16="http://schemas.microsoft.com/office/drawing/2014/main" id="{AC07BD55-69E9-5A49-9D3E-9EAFB3EC242D}"/>
              </a:ext>
            </a:extLst>
          </p:cNvPr>
          <p:cNvSpPr txBox="1">
            <a:spLocks/>
          </p:cNvSpPr>
          <p:nvPr/>
        </p:nvSpPr>
        <p:spPr>
          <a:xfrm>
            <a:off x="754392" y="4523982"/>
            <a:ext cx="10116808" cy="76687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venir Medium" panose="02000503020000020003" pitchFamily="2" charset="0"/>
              </a:rPr>
              <a:t>“Anytime a linguist leaves the group, the recognition rate goes up”</a:t>
            </a:r>
          </a:p>
        </p:txBody>
      </p:sp>
      <p:sp>
        <p:nvSpPr>
          <p:cNvPr id="11" name="Subtitle 2">
            <a:extLst>
              <a:ext uri="{FF2B5EF4-FFF2-40B4-BE49-F238E27FC236}">
                <a16:creationId xmlns:a16="http://schemas.microsoft.com/office/drawing/2014/main" id="{9A4EA1D5-767C-B249-9C6F-CA44BBD3D58C}"/>
              </a:ext>
            </a:extLst>
          </p:cNvPr>
          <p:cNvSpPr txBox="1">
            <a:spLocks/>
          </p:cNvSpPr>
          <p:nvPr/>
        </p:nvSpPr>
        <p:spPr>
          <a:xfrm>
            <a:off x="7911564" y="3516597"/>
            <a:ext cx="2947473" cy="623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b="1" dirty="0">
                <a:solidFill>
                  <a:srgbClr val="C00000"/>
                </a:solidFill>
                <a:latin typeface="Avenir Medium" panose="02000503020000020003" pitchFamily="2" charset="0"/>
              </a:rPr>
              <a:t>-- Noam Chomsky (1969)</a:t>
            </a:r>
          </a:p>
        </p:txBody>
      </p:sp>
      <p:sp>
        <p:nvSpPr>
          <p:cNvPr id="12" name="Subtitle 2">
            <a:extLst>
              <a:ext uri="{FF2B5EF4-FFF2-40B4-BE49-F238E27FC236}">
                <a16:creationId xmlns:a16="http://schemas.microsoft.com/office/drawing/2014/main" id="{D5121B17-206F-544F-933E-F983D795D55D}"/>
              </a:ext>
            </a:extLst>
          </p:cNvPr>
          <p:cNvSpPr txBox="1">
            <a:spLocks/>
          </p:cNvSpPr>
          <p:nvPr/>
        </p:nvSpPr>
        <p:spPr>
          <a:xfrm>
            <a:off x="7771864" y="5319909"/>
            <a:ext cx="2947473" cy="623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b="1" dirty="0">
                <a:solidFill>
                  <a:srgbClr val="C00000"/>
                </a:solidFill>
                <a:latin typeface="Avenir Medium" panose="02000503020000020003" pitchFamily="2" charset="0"/>
              </a:rPr>
              <a:t>-- Frederick Jelinek (1988)</a:t>
            </a:r>
          </a:p>
        </p:txBody>
      </p:sp>
      <p:sp>
        <p:nvSpPr>
          <p:cNvPr id="13" name="Slide Number Placeholder 9">
            <a:extLst>
              <a:ext uri="{FF2B5EF4-FFF2-40B4-BE49-F238E27FC236}">
                <a16:creationId xmlns:a16="http://schemas.microsoft.com/office/drawing/2014/main" id="{42B44046-BDE4-2440-B3E3-61B307ECDE35}"/>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25</a:t>
            </a:fld>
            <a:endParaRPr lang="en-US"/>
          </a:p>
        </p:txBody>
      </p:sp>
    </p:spTree>
    <p:extLst>
      <p:ext uri="{BB962C8B-B14F-4D97-AF65-F5344CB8AC3E}">
        <p14:creationId xmlns:p14="http://schemas.microsoft.com/office/powerpoint/2010/main" val="120992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Very brief history of NLP</a:t>
            </a:r>
            <a:endParaRPr lang="en-US" dirty="0">
              <a:solidFill>
                <a:srgbClr val="C00000"/>
              </a:solidFill>
            </a:endParaRPr>
          </a:p>
        </p:txBody>
      </p:sp>
      <p:sp>
        <p:nvSpPr>
          <p:cNvPr id="6" name="Subtitle 2">
            <a:extLst>
              <a:ext uri="{FF2B5EF4-FFF2-40B4-BE49-F238E27FC236}">
                <a16:creationId xmlns:a16="http://schemas.microsoft.com/office/drawing/2014/main" id="{CAE20D59-0C8D-2642-B571-CEC46A7239E9}"/>
              </a:ext>
            </a:extLst>
          </p:cNvPr>
          <p:cNvSpPr txBox="1">
            <a:spLocks/>
          </p:cNvSpPr>
          <p:nvPr/>
        </p:nvSpPr>
        <p:spPr>
          <a:xfrm>
            <a:off x="659327" y="1133865"/>
            <a:ext cx="8725974" cy="1317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venir Medium" panose="02000503020000020003" pitchFamily="2" charset="0"/>
              </a:rPr>
              <a:t>First huge revolution: early 1990s (statistical approaches)</a:t>
            </a:r>
          </a:p>
        </p:txBody>
      </p:sp>
      <p:sp>
        <p:nvSpPr>
          <p:cNvPr id="7" name="Rectangle 6">
            <a:extLst>
              <a:ext uri="{FF2B5EF4-FFF2-40B4-BE49-F238E27FC236}">
                <a16:creationId xmlns:a16="http://schemas.microsoft.com/office/drawing/2014/main" id="{94567F9D-8E37-2F41-B147-50FEAE92DA1F}"/>
              </a:ext>
            </a:extLst>
          </p:cNvPr>
          <p:cNvSpPr/>
          <p:nvPr/>
        </p:nvSpPr>
        <p:spPr>
          <a:xfrm>
            <a:off x="754392" y="789056"/>
            <a:ext cx="3855707" cy="872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9" name="Subtitle 2">
            <a:extLst>
              <a:ext uri="{FF2B5EF4-FFF2-40B4-BE49-F238E27FC236}">
                <a16:creationId xmlns:a16="http://schemas.microsoft.com/office/drawing/2014/main" id="{9B3B6114-6F25-4F43-B939-29D6C6718406}"/>
              </a:ext>
            </a:extLst>
          </p:cNvPr>
          <p:cNvSpPr txBox="1">
            <a:spLocks/>
          </p:cNvSpPr>
          <p:nvPr/>
        </p:nvSpPr>
        <p:spPr>
          <a:xfrm>
            <a:off x="859796" y="4036599"/>
            <a:ext cx="10116808" cy="131723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venir Medium" panose="02000503020000020003" pitchFamily="2" charset="0"/>
              </a:rPr>
              <a:t>“I refer to all of my work before ~1990 as the B.S. era. That is, ‘before statistics’”</a:t>
            </a:r>
          </a:p>
        </p:txBody>
      </p:sp>
      <p:sp>
        <p:nvSpPr>
          <p:cNvPr id="11" name="Subtitle 2">
            <a:extLst>
              <a:ext uri="{FF2B5EF4-FFF2-40B4-BE49-F238E27FC236}">
                <a16:creationId xmlns:a16="http://schemas.microsoft.com/office/drawing/2014/main" id="{9A4EA1D5-767C-B249-9C6F-CA44BBD3D58C}"/>
              </a:ext>
            </a:extLst>
          </p:cNvPr>
          <p:cNvSpPr txBox="1">
            <a:spLocks/>
          </p:cNvSpPr>
          <p:nvPr/>
        </p:nvSpPr>
        <p:spPr>
          <a:xfrm>
            <a:off x="754392" y="5412289"/>
            <a:ext cx="10222213" cy="623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C00000"/>
                </a:solidFill>
                <a:latin typeface="Avenir Medium" panose="02000503020000020003" pitchFamily="2" charset="0"/>
              </a:rPr>
              <a:t>-- paraphrasing my PhD adviser, Eugene </a:t>
            </a:r>
            <a:r>
              <a:rPr lang="en-US" sz="1800" dirty="0" err="1">
                <a:solidFill>
                  <a:srgbClr val="C00000"/>
                </a:solidFill>
                <a:latin typeface="Avenir Medium" panose="02000503020000020003" pitchFamily="2" charset="0"/>
              </a:rPr>
              <a:t>Charniak</a:t>
            </a:r>
            <a:r>
              <a:rPr lang="en-US" sz="1800" dirty="0">
                <a:solidFill>
                  <a:srgbClr val="C00000"/>
                </a:solidFill>
                <a:latin typeface="Avenir Medium" panose="02000503020000020003" pitchFamily="2" charset="0"/>
              </a:rPr>
              <a:t> at his ACL Lifetime Achievement Award (2011)</a:t>
            </a:r>
          </a:p>
        </p:txBody>
      </p:sp>
      <p:pic>
        <p:nvPicPr>
          <p:cNvPr id="3" name="Picture 2">
            <a:extLst>
              <a:ext uri="{FF2B5EF4-FFF2-40B4-BE49-F238E27FC236}">
                <a16:creationId xmlns:a16="http://schemas.microsoft.com/office/drawing/2014/main" id="{1DA6C629-78F5-3446-9E10-EA6A8D0B3B9F}"/>
              </a:ext>
            </a:extLst>
          </p:cNvPr>
          <p:cNvPicPr>
            <a:picLocks noChangeAspect="1"/>
          </p:cNvPicPr>
          <p:nvPr/>
        </p:nvPicPr>
        <p:blipFill>
          <a:blip r:embed="rId3"/>
          <a:stretch>
            <a:fillRect/>
          </a:stretch>
        </p:blipFill>
        <p:spPr>
          <a:xfrm>
            <a:off x="9144000" y="1252255"/>
            <a:ext cx="1676400" cy="2514600"/>
          </a:xfrm>
          <a:prstGeom prst="rect">
            <a:avLst/>
          </a:prstGeom>
        </p:spPr>
      </p:pic>
      <p:sp>
        <p:nvSpPr>
          <p:cNvPr id="10" name="Slide Number Placeholder 9">
            <a:extLst>
              <a:ext uri="{FF2B5EF4-FFF2-40B4-BE49-F238E27FC236}">
                <a16:creationId xmlns:a16="http://schemas.microsoft.com/office/drawing/2014/main" id="{9D5DBA30-26D3-C240-9639-7F6B40E7A287}"/>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26</a:t>
            </a:fld>
            <a:endParaRPr lang="en-US"/>
          </a:p>
        </p:txBody>
      </p:sp>
    </p:spTree>
    <p:extLst>
      <p:ext uri="{BB962C8B-B14F-4D97-AF65-F5344CB8AC3E}">
        <p14:creationId xmlns:p14="http://schemas.microsoft.com/office/powerpoint/2010/main" val="185863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NLP nowadays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21"/>
            <a:ext cx="10955008" cy="1080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0" name="Rectangle 9">
            <a:extLst>
              <a:ext uri="{FF2B5EF4-FFF2-40B4-BE49-F238E27FC236}">
                <a16:creationId xmlns:a16="http://schemas.microsoft.com/office/drawing/2014/main" id="{5C136BD9-19FE-C142-8398-4D06D72FFB33}"/>
              </a:ext>
            </a:extLst>
          </p:cNvPr>
          <p:cNvSpPr/>
          <p:nvPr/>
        </p:nvSpPr>
        <p:spPr>
          <a:xfrm>
            <a:off x="3523128" y="109255"/>
            <a:ext cx="8300708" cy="598434"/>
          </a:xfrm>
          <a:prstGeom prst="rect">
            <a:avLst/>
          </a:prstGeom>
        </p:spPr>
        <p:txBody>
          <a:bodyPr wrap="square">
            <a:spAutoFit/>
          </a:bodyPr>
          <a:lstStyle/>
          <a:p>
            <a:pPr>
              <a:lnSpc>
                <a:spcPct val="150000"/>
              </a:lnSpc>
              <a:spcBef>
                <a:spcPts val="3000"/>
              </a:spcBef>
            </a:pPr>
            <a:r>
              <a:rPr lang="en-US" sz="2400" dirty="0">
                <a:latin typeface="Avenir Medium" panose="02000503020000020003" pitchFamily="2" charset="0"/>
              </a:rPr>
              <a:t>GPT-2 (generates text and can fine-tune on your own data)</a:t>
            </a:r>
          </a:p>
        </p:txBody>
      </p:sp>
      <p:sp>
        <p:nvSpPr>
          <p:cNvPr id="12" name="Rectangle 11">
            <a:extLst>
              <a:ext uri="{FF2B5EF4-FFF2-40B4-BE49-F238E27FC236}">
                <a16:creationId xmlns:a16="http://schemas.microsoft.com/office/drawing/2014/main" id="{8339612F-4710-3F4F-A150-1CB01F33FBAA}"/>
              </a:ext>
            </a:extLst>
          </p:cNvPr>
          <p:cNvSpPr/>
          <p:nvPr/>
        </p:nvSpPr>
        <p:spPr>
          <a:xfrm>
            <a:off x="903804" y="1564980"/>
            <a:ext cx="10805596" cy="5016758"/>
          </a:xfrm>
          <a:prstGeom prst="rect">
            <a:avLst/>
          </a:prstGeom>
        </p:spPr>
        <p:txBody>
          <a:bodyPr wrap="square">
            <a:spAutoFit/>
          </a:bodyPr>
          <a:lstStyle/>
          <a:p>
            <a:pPr fontAlgn="base"/>
            <a:r>
              <a:rPr lang="en-US" sz="2000" b="1" cap="all" dirty="0">
                <a:solidFill>
                  <a:srgbClr val="0070C0"/>
                </a:solidFill>
                <a:latin typeface="Avenir Book" panose="02000503020000020003" pitchFamily="2" charset="0"/>
              </a:rPr>
              <a:t>SYSTEM PROMPT (HUMAN-WRITTEN</a:t>
            </a:r>
            <a:r>
              <a:rPr lang="en-US" sz="2000" b="1" cap="all" dirty="0">
                <a:solidFill>
                  <a:schemeClr val="bg2">
                    <a:lumMod val="25000"/>
                  </a:schemeClr>
                </a:solidFill>
                <a:latin typeface="Avenir Book" panose="02000503020000020003" pitchFamily="2" charset="0"/>
              </a:rPr>
              <a:t>)</a:t>
            </a:r>
          </a:p>
          <a:p>
            <a:pPr fontAlgn="base"/>
            <a:r>
              <a:rPr lang="en-US" sz="2000" dirty="0">
                <a:solidFill>
                  <a:schemeClr val="bg2">
                    <a:lumMod val="25000"/>
                  </a:schemeClr>
                </a:solidFill>
                <a:latin typeface="Times" pitchFamily="2" charset="0"/>
              </a:rPr>
              <a:t>A train carriage containing controlled nuclear materials was stolen in Cincinnati today. Its whereabouts are unknown.</a:t>
            </a:r>
          </a:p>
          <a:p>
            <a:pPr fontAlgn="base"/>
            <a:endParaRPr lang="en-US" sz="2000" i="1" dirty="0">
              <a:solidFill>
                <a:schemeClr val="bg2">
                  <a:lumMod val="25000"/>
                </a:schemeClr>
              </a:solidFill>
              <a:latin typeface="Avenir Book" panose="02000503020000020003" pitchFamily="2" charset="0"/>
            </a:endParaRPr>
          </a:p>
          <a:p>
            <a:pPr fontAlgn="base"/>
            <a:r>
              <a:rPr lang="en-US" sz="2000" b="1" cap="all" dirty="0">
                <a:solidFill>
                  <a:srgbClr val="0070C0"/>
                </a:solidFill>
                <a:latin typeface="Avenir Book" panose="02000503020000020003" pitchFamily="2" charset="0"/>
              </a:rPr>
              <a:t>MODEL COMPLETION (MACHINE-WRITTEN, FIRST TRY)</a:t>
            </a:r>
          </a:p>
          <a:p>
            <a:pPr fontAlgn="base"/>
            <a:r>
              <a:rPr lang="en-US" sz="2000" dirty="0">
                <a:solidFill>
                  <a:schemeClr val="bg2">
                    <a:lumMod val="25000"/>
                  </a:schemeClr>
                </a:solidFill>
                <a:latin typeface="Times" pitchFamily="2" charset="0"/>
              </a:rPr>
              <a:t>The incident occurred on the downtown train line, which runs from Covington and Ashland stations.</a:t>
            </a:r>
          </a:p>
          <a:p>
            <a:pPr fontAlgn="base"/>
            <a:endParaRPr lang="en-US" sz="2000" dirty="0">
              <a:solidFill>
                <a:schemeClr val="bg2">
                  <a:lumMod val="25000"/>
                </a:schemeClr>
              </a:solidFill>
              <a:latin typeface="Times" pitchFamily="2" charset="0"/>
            </a:endParaRPr>
          </a:p>
          <a:p>
            <a:pPr fontAlgn="base"/>
            <a:r>
              <a:rPr lang="en-US" sz="2000" dirty="0">
                <a:solidFill>
                  <a:schemeClr val="bg2">
                    <a:lumMod val="25000"/>
                  </a:schemeClr>
                </a:solidFill>
                <a:latin typeface="Times" pitchFamily="2" charset="0"/>
              </a:rPr>
              <a:t>In an email to Ohio news outlets, the U.S. Department of Energy said it is working with the Federal Railroad Administration to find the thief.</a:t>
            </a:r>
          </a:p>
          <a:p>
            <a:pPr fontAlgn="base"/>
            <a:endParaRPr lang="en-US" sz="2000" dirty="0">
              <a:solidFill>
                <a:schemeClr val="bg2">
                  <a:lumMod val="25000"/>
                </a:schemeClr>
              </a:solidFill>
              <a:latin typeface="Times" pitchFamily="2" charset="0"/>
            </a:endParaRPr>
          </a:p>
          <a:p>
            <a:pPr fontAlgn="base"/>
            <a:r>
              <a:rPr lang="en-US" sz="2000" dirty="0">
                <a:solidFill>
                  <a:schemeClr val="bg2">
                    <a:lumMod val="25000"/>
                  </a:schemeClr>
                </a:solidFill>
                <a:latin typeface="Times" pitchFamily="2" charset="0"/>
              </a:rPr>
              <a:t>“The theft of this nuclear material will have significant negative consequences on public and environmental health, our workforce and the economy of our nation,” said Tom Hicks, the U.S. Energy Secretary, in a statement. “Our top priority is to secure the theft and ensure it doesn’t happen again.”</a:t>
            </a:r>
          </a:p>
          <a:p>
            <a:pPr fontAlgn="base"/>
            <a:r>
              <a:rPr lang="en-US" sz="2000" dirty="0">
                <a:solidFill>
                  <a:schemeClr val="bg2">
                    <a:lumMod val="25000"/>
                  </a:schemeClr>
                </a:solidFill>
                <a:latin typeface="Times" pitchFamily="2" charset="0"/>
              </a:rPr>
              <a:t>The stolen material was taken from the University of Cincinnati’s Research Triangle Park nuclear research site, according to a news release from Department officials.</a:t>
            </a:r>
          </a:p>
          <a:p>
            <a:pPr fontAlgn="base"/>
            <a:r>
              <a:rPr lang="en-US" sz="2000" dirty="0">
                <a:solidFill>
                  <a:schemeClr val="bg2">
                    <a:lumMod val="25000"/>
                  </a:schemeClr>
                </a:solidFill>
                <a:latin typeface="Times" pitchFamily="2" charset="0"/>
              </a:rPr>
              <a:t>The Nuclear Regulatory Commission did not immediately release any information.</a:t>
            </a:r>
            <a:endParaRPr lang="en-US" sz="2000" b="0" i="0" dirty="0">
              <a:solidFill>
                <a:schemeClr val="bg2">
                  <a:lumMod val="25000"/>
                </a:schemeClr>
              </a:solidFill>
              <a:effectLst/>
              <a:latin typeface="Times" pitchFamily="2" charset="0"/>
            </a:endParaRPr>
          </a:p>
        </p:txBody>
      </p:sp>
      <p:sp>
        <p:nvSpPr>
          <p:cNvPr id="8" name="Slide Number Placeholder 9">
            <a:extLst>
              <a:ext uri="{FF2B5EF4-FFF2-40B4-BE49-F238E27FC236}">
                <a16:creationId xmlns:a16="http://schemas.microsoft.com/office/drawing/2014/main" id="{6B49C00B-DEA1-B74D-A688-EA28C829577B}"/>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27</a:t>
            </a:fld>
            <a:endParaRPr lang="en-US"/>
          </a:p>
        </p:txBody>
      </p:sp>
    </p:spTree>
    <p:extLst>
      <p:ext uri="{BB962C8B-B14F-4D97-AF65-F5344CB8AC3E}">
        <p14:creationId xmlns:p14="http://schemas.microsoft.com/office/powerpoint/2010/main" val="67736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NLP nowadays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21"/>
            <a:ext cx="10955008" cy="1080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0" name="Rectangle 9">
            <a:extLst>
              <a:ext uri="{FF2B5EF4-FFF2-40B4-BE49-F238E27FC236}">
                <a16:creationId xmlns:a16="http://schemas.microsoft.com/office/drawing/2014/main" id="{5C136BD9-19FE-C142-8398-4D06D72FFB33}"/>
              </a:ext>
            </a:extLst>
          </p:cNvPr>
          <p:cNvSpPr/>
          <p:nvPr/>
        </p:nvSpPr>
        <p:spPr>
          <a:xfrm>
            <a:off x="3523128" y="109255"/>
            <a:ext cx="8300708" cy="598434"/>
          </a:xfrm>
          <a:prstGeom prst="rect">
            <a:avLst/>
          </a:prstGeom>
        </p:spPr>
        <p:txBody>
          <a:bodyPr wrap="square">
            <a:spAutoFit/>
          </a:bodyPr>
          <a:lstStyle/>
          <a:p>
            <a:pPr>
              <a:lnSpc>
                <a:spcPct val="150000"/>
              </a:lnSpc>
              <a:spcBef>
                <a:spcPts val="3000"/>
              </a:spcBef>
            </a:pPr>
            <a:r>
              <a:rPr lang="en-US" sz="2400" dirty="0">
                <a:latin typeface="Avenir Medium" panose="02000503020000020003" pitchFamily="2" charset="0"/>
              </a:rPr>
              <a:t>GPT-2 (generates text and can fine-tune on your own data)</a:t>
            </a:r>
          </a:p>
        </p:txBody>
      </p:sp>
      <p:pic>
        <p:nvPicPr>
          <p:cNvPr id="8" name="Picture 7">
            <a:extLst>
              <a:ext uri="{FF2B5EF4-FFF2-40B4-BE49-F238E27FC236}">
                <a16:creationId xmlns:a16="http://schemas.microsoft.com/office/drawing/2014/main" id="{F322EEC3-7341-F84B-ABCB-9FCF669C6C9A}"/>
              </a:ext>
            </a:extLst>
          </p:cNvPr>
          <p:cNvPicPr>
            <a:picLocks noChangeAspect="1"/>
          </p:cNvPicPr>
          <p:nvPr/>
        </p:nvPicPr>
        <p:blipFill>
          <a:blip r:embed="rId3"/>
          <a:stretch>
            <a:fillRect/>
          </a:stretch>
        </p:blipFill>
        <p:spPr>
          <a:xfrm>
            <a:off x="165100" y="1737753"/>
            <a:ext cx="11861800" cy="4445296"/>
          </a:xfrm>
          <a:prstGeom prst="rect">
            <a:avLst/>
          </a:prstGeom>
        </p:spPr>
      </p:pic>
      <p:sp>
        <p:nvSpPr>
          <p:cNvPr id="9" name="Slide Number Placeholder 9">
            <a:extLst>
              <a:ext uri="{FF2B5EF4-FFF2-40B4-BE49-F238E27FC236}">
                <a16:creationId xmlns:a16="http://schemas.microsoft.com/office/drawing/2014/main" id="{0ED7B6C9-B1D2-CD4F-82FF-74F67F303376}"/>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28</a:t>
            </a:fld>
            <a:endParaRPr lang="en-US"/>
          </a:p>
        </p:txBody>
      </p:sp>
    </p:spTree>
    <p:extLst>
      <p:ext uri="{BB962C8B-B14F-4D97-AF65-F5344CB8AC3E}">
        <p14:creationId xmlns:p14="http://schemas.microsoft.com/office/powerpoint/2010/main" val="18195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NLP nowadays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20"/>
            <a:ext cx="2382508" cy="746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0" name="Rectangle 9">
            <a:extLst>
              <a:ext uri="{FF2B5EF4-FFF2-40B4-BE49-F238E27FC236}">
                <a16:creationId xmlns:a16="http://schemas.microsoft.com/office/drawing/2014/main" id="{5C136BD9-19FE-C142-8398-4D06D72FFB33}"/>
              </a:ext>
            </a:extLst>
          </p:cNvPr>
          <p:cNvSpPr/>
          <p:nvPr/>
        </p:nvSpPr>
        <p:spPr>
          <a:xfrm>
            <a:off x="455874" y="6214643"/>
            <a:ext cx="11552044" cy="386196"/>
          </a:xfrm>
          <a:prstGeom prst="rect">
            <a:avLst/>
          </a:prstGeom>
        </p:spPr>
        <p:txBody>
          <a:bodyPr wrap="square">
            <a:spAutoFit/>
          </a:bodyPr>
          <a:lstStyle/>
          <a:p>
            <a:pPr>
              <a:lnSpc>
                <a:spcPct val="150000"/>
              </a:lnSpc>
              <a:spcBef>
                <a:spcPts val="3000"/>
              </a:spcBef>
            </a:pPr>
            <a:r>
              <a:rPr lang="en-US" sz="1400" dirty="0" err="1">
                <a:solidFill>
                  <a:srgbClr val="C00000"/>
                </a:solidFill>
                <a:latin typeface="Avenir Book" panose="02000503020000020003" pitchFamily="2" charset="0"/>
              </a:rPr>
              <a:t>VideoBERT</a:t>
            </a:r>
            <a:r>
              <a:rPr lang="en-US" sz="1400" dirty="0">
                <a:solidFill>
                  <a:srgbClr val="C00000"/>
                </a:solidFill>
                <a:latin typeface="Avenir Book" panose="02000503020000020003" pitchFamily="2" charset="0"/>
              </a:rPr>
              <a:t>: A Joint Model for Video and Language Representation Learning. Sun, et al. ICCV 2019.</a:t>
            </a:r>
          </a:p>
        </p:txBody>
      </p:sp>
      <p:pic>
        <p:nvPicPr>
          <p:cNvPr id="3" name="Picture 2">
            <a:extLst>
              <a:ext uri="{FF2B5EF4-FFF2-40B4-BE49-F238E27FC236}">
                <a16:creationId xmlns:a16="http://schemas.microsoft.com/office/drawing/2014/main" id="{A23FE714-63DA-EC44-AC0E-34ECB838E040}"/>
              </a:ext>
            </a:extLst>
          </p:cNvPr>
          <p:cNvPicPr>
            <a:picLocks noChangeAspect="1"/>
          </p:cNvPicPr>
          <p:nvPr/>
        </p:nvPicPr>
        <p:blipFill>
          <a:blip r:embed="rId3"/>
          <a:stretch>
            <a:fillRect/>
          </a:stretch>
        </p:blipFill>
        <p:spPr>
          <a:xfrm>
            <a:off x="1809750" y="876300"/>
            <a:ext cx="8572500" cy="5105400"/>
          </a:xfrm>
          <a:prstGeom prst="rect">
            <a:avLst/>
          </a:prstGeom>
        </p:spPr>
      </p:pic>
      <p:sp>
        <p:nvSpPr>
          <p:cNvPr id="8" name="Slide Number Placeholder 9">
            <a:extLst>
              <a:ext uri="{FF2B5EF4-FFF2-40B4-BE49-F238E27FC236}">
                <a16:creationId xmlns:a16="http://schemas.microsoft.com/office/drawing/2014/main" id="{301D4269-707F-9B43-BD83-8B7FA6DCCA1B}"/>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29</a:t>
            </a:fld>
            <a:endParaRPr lang="en-US"/>
          </a:p>
        </p:txBody>
      </p:sp>
    </p:spTree>
    <p:extLst>
      <p:ext uri="{BB962C8B-B14F-4D97-AF65-F5344CB8AC3E}">
        <p14:creationId xmlns:p14="http://schemas.microsoft.com/office/powerpoint/2010/main" val="33397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DE55B3"/>
                </a:solidFill>
                <a:latin typeface="Avenir Black" panose="02000503020000020003" pitchFamily="2" charset="0"/>
              </a:rPr>
              <a:t>ANNOUNCEMENTS</a:t>
            </a:r>
          </a:p>
        </p:txBody>
      </p:sp>
      <p:sp>
        <p:nvSpPr>
          <p:cNvPr id="8" name="Rectangle 7">
            <a:extLst>
              <a:ext uri="{FF2B5EF4-FFF2-40B4-BE49-F238E27FC236}">
                <a16:creationId xmlns:a16="http://schemas.microsoft.com/office/drawing/2014/main" id="{6DC880AC-9A27-734E-B6F8-26783E30FB60}"/>
              </a:ext>
            </a:extLst>
          </p:cNvPr>
          <p:cNvSpPr/>
          <p:nvPr/>
        </p:nvSpPr>
        <p:spPr>
          <a:xfrm>
            <a:off x="391887" y="1218757"/>
            <a:ext cx="11546114" cy="4430252"/>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b="1" dirty="0">
                <a:latin typeface="Avenir Light" panose="020B0402020203020204" pitchFamily="34" charset="77"/>
              </a:rPr>
              <a:t>Attendance</a:t>
            </a:r>
            <a:r>
              <a:rPr lang="en-US" sz="2400" dirty="0">
                <a:latin typeface="Avenir Light" panose="020B0402020203020204" pitchFamily="34" charset="77"/>
              </a:rPr>
              <a:t> is checked today. See a TF before you leave today.</a:t>
            </a:r>
          </a:p>
          <a:p>
            <a:pPr marL="342900" indent="-342900">
              <a:lnSpc>
                <a:spcPct val="200000"/>
              </a:lnSpc>
              <a:buFont typeface="Arial" panose="020B0604020202020204" pitchFamily="34" charset="0"/>
              <a:buChar char="•"/>
            </a:pPr>
            <a:r>
              <a:rPr lang="en-US" sz="2400" b="1" dirty="0">
                <a:latin typeface="Avenir Light" panose="020B0402020203020204" pitchFamily="34" charset="77"/>
              </a:rPr>
              <a:t>HW1</a:t>
            </a:r>
            <a:r>
              <a:rPr lang="en-US" sz="2400" dirty="0">
                <a:latin typeface="Avenir Light" panose="020B0402020203020204" pitchFamily="34" charset="77"/>
              </a:rPr>
              <a:t> was released at midnight. Due in 2 weeks (</a:t>
            </a:r>
            <a:r>
              <a:rPr lang="en-US" sz="2400" b="1" dirty="0">
                <a:latin typeface="Avenir Light" panose="020B0402020203020204" pitchFamily="34" charset="77"/>
              </a:rPr>
              <a:t>Mon @ 11:59pm</a:t>
            </a:r>
            <a:r>
              <a:rPr lang="en-US" sz="2400" dirty="0">
                <a:latin typeface="Avenir Light" panose="020B0402020203020204" pitchFamily="34" charset="77"/>
              </a:rPr>
              <a:t>). </a:t>
            </a:r>
            <a:r>
              <a:rPr lang="en-US" sz="2400" dirty="0">
                <a:highlight>
                  <a:srgbClr val="FFFF00"/>
                </a:highlight>
                <a:latin typeface="Avenir Light" panose="020B0402020203020204" pitchFamily="34" charset="77"/>
              </a:rPr>
              <a:t>Start now</a:t>
            </a:r>
            <a:r>
              <a:rPr lang="en-US" sz="2400" dirty="0">
                <a:latin typeface="Avenir Light" panose="020B0402020203020204" pitchFamily="34" charset="77"/>
              </a:rPr>
              <a:t>.</a:t>
            </a:r>
          </a:p>
          <a:p>
            <a:pPr marL="342900" indent="-342900">
              <a:lnSpc>
                <a:spcPct val="200000"/>
              </a:lnSpc>
              <a:buFont typeface="Arial" panose="020B0604020202020204" pitchFamily="34" charset="0"/>
              <a:buChar char="•"/>
            </a:pPr>
            <a:r>
              <a:rPr lang="en-US" sz="2400" b="1" dirty="0" err="1">
                <a:latin typeface="Avenir Light" panose="020B0402020203020204" pitchFamily="34" charset="77"/>
              </a:rPr>
              <a:t>PyTorch</a:t>
            </a:r>
            <a:r>
              <a:rPr lang="en-US" sz="2400" b="1" dirty="0">
                <a:latin typeface="Avenir Light" panose="020B0402020203020204" pitchFamily="34" charset="77"/>
              </a:rPr>
              <a:t> tutorial </a:t>
            </a:r>
            <a:r>
              <a:rPr lang="en-US" sz="2400" dirty="0">
                <a:latin typeface="Avenir Light" panose="020B0402020203020204" pitchFamily="34" charset="77"/>
              </a:rPr>
              <a:t>will be </a:t>
            </a:r>
            <a:r>
              <a:rPr lang="en-US" sz="2400" dirty="0">
                <a:solidFill>
                  <a:srgbClr val="C00000"/>
                </a:solidFill>
                <a:latin typeface="Avenir Light" panose="020B0402020203020204" pitchFamily="34" charset="77"/>
              </a:rPr>
              <a:t>tonight @ 6pm</a:t>
            </a:r>
            <a:r>
              <a:rPr lang="en-US" sz="2400" dirty="0">
                <a:latin typeface="Avenir Light" panose="020B0402020203020204" pitchFamily="34" charset="77"/>
              </a:rPr>
              <a:t>, in this room</a:t>
            </a:r>
          </a:p>
          <a:p>
            <a:pPr marL="342900" indent="-342900">
              <a:lnSpc>
                <a:spcPct val="200000"/>
              </a:lnSpc>
              <a:buFont typeface="Arial" panose="020B0604020202020204" pitchFamily="34" charset="0"/>
              <a:buChar char="•"/>
            </a:pPr>
            <a:r>
              <a:rPr lang="en-US" sz="2400" b="1" dirty="0">
                <a:latin typeface="Avenir Light" panose="020B0402020203020204" pitchFamily="34" charset="77"/>
              </a:rPr>
              <a:t>Lectures slides </a:t>
            </a:r>
            <a:r>
              <a:rPr lang="en-US" sz="2400" dirty="0">
                <a:latin typeface="Avenir Light" panose="020B0402020203020204" pitchFamily="34" charset="77"/>
              </a:rPr>
              <a:t>will be posted on the website and our Twitter </a:t>
            </a:r>
            <a:r>
              <a:rPr lang="en-US" sz="2400" b="1" dirty="0">
                <a:solidFill>
                  <a:srgbClr val="0070C0"/>
                </a:solidFill>
                <a:latin typeface="Avenir Light" panose="020B0402020203020204" pitchFamily="34" charset="77"/>
              </a:rPr>
              <a:t>@CS287_NLP</a:t>
            </a:r>
          </a:p>
          <a:p>
            <a:pPr marL="342900" indent="-342900">
              <a:lnSpc>
                <a:spcPct val="200000"/>
              </a:lnSpc>
              <a:buFont typeface="Arial" panose="020B0604020202020204" pitchFamily="34" charset="0"/>
              <a:buChar char="•"/>
            </a:pPr>
            <a:r>
              <a:rPr lang="en-US" sz="2400" b="1" dirty="0">
                <a:latin typeface="Avenir Light" panose="020B0402020203020204" pitchFamily="34" charset="77"/>
              </a:rPr>
              <a:t>Office Hours </a:t>
            </a:r>
            <a:r>
              <a:rPr lang="en-US" sz="2400" dirty="0">
                <a:latin typeface="Avenir Light" panose="020B0402020203020204" pitchFamily="34" charset="77"/>
              </a:rPr>
              <a:t>start tomorrow, </a:t>
            </a:r>
            <a:r>
              <a:rPr lang="en-US" sz="2400" dirty="0">
                <a:solidFill>
                  <a:srgbClr val="C00000"/>
                </a:solidFill>
                <a:latin typeface="Avenir Light" panose="020B0402020203020204" pitchFamily="34" charset="77"/>
              </a:rPr>
              <a:t>Wednesday @ 5pm </a:t>
            </a:r>
            <a:r>
              <a:rPr lang="en-US" sz="2400" dirty="0">
                <a:latin typeface="Avenir Light" panose="020B0402020203020204" pitchFamily="34" charset="77"/>
              </a:rPr>
              <a:t>(see website for all OH)</a:t>
            </a:r>
          </a:p>
          <a:p>
            <a:pPr marL="800100" lvl="1" indent="-342900">
              <a:lnSpc>
                <a:spcPct val="200000"/>
              </a:lnSpc>
              <a:buFont typeface="Arial" panose="020B0604020202020204" pitchFamily="34" charset="0"/>
              <a:buChar char="•"/>
            </a:pPr>
            <a:r>
              <a:rPr lang="en-US" sz="2400" b="1" dirty="0">
                <a:latin typeface="Avenir Light" panose="020B0402020203020204" pitchFamily="34" charset="77"/>
              </a:rPr>
              <a:t>Location</a:t>
            </a:r>
            <a:r>
              <a:rPr lang="en-US" sz="2400" dirty="0">
                <a:latin typeface="Avenir Light" panose="020B0402020203020204" pitchFamily="34" charset="77"/>
              </a:rPr>
              <a:t>: out back of SEC 1</a:t>
            </a:r>
            <a:r>
              <a:rPr lang="en-US" sz="2400" baseline="30000" dirty="0">
                <a:latin typeface="Avenir Light" panose="020B0402020203020204" pitchFamily="34" charset="77"/>
              </a:rPr>
              <a:t>st</a:t>
            </a:r>
            <a:r>
              <a:rPr lang="en-US" sz="2400" dirty="0">
                <a:latin typeface="Avenir Light" panose="020B0402020203020204" pitchFamily="34" charset="77"/>
              </a:rPr>
              <a:t> floor, or SEC 3.301-3.303 if weather isn’t good</a:t>
            </a:r>
          </a:p>
        </p:txBody>
      </p:sp>
    </p:spTree>
    <p:extLst>
      <p:ext uri="{BB962C8B-B14F-4D97-AF65-F5344CB8AC3E}">
        <p14:creationId xmlns:p14="http://schemas.microsoft.com/office/powerpoint/2010/main" val="281152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8173844" cy="750215"/>
          </a:xfrm>
        </p:spPr>
        <p:txBody>
          <a:bodyPr/>
          <a:lstStyle/>
          <a:p>
            <a:r>
              <a:rPr lang="en-US" b="1" dirty="0">
                <a:solidFill>
                  <a:srgbClr val="C00000"/>
                </a:solidFill>
              </a:rPr>
              <a:t>Deep Learning (breakthrough moment)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6217908" cy="1109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Title 1">
            <a:extLst>
              <a:ext uri="{FF2B5EF4-FFF2-40B4-BE49-F238E27FC236}">
                <a16:creationId xmlns:a16="http://schemas.microsoft.com/office/drawing/2014/main" id="{D20CB77A-34CC-0D4F-9666-583799DD63D7}"/>
              </a:ext>
            </a:extLst>
          </p:cNvPr>
          <p:cNvSpPr txBox="1">
            <a:spLocks/>
          </p:cNvSpPr>
          <p:nvPr/>
        </p:nvSpPr>
        <p:spPr>
          <a:xfrm>
            <a:off x="7171696" y="1724829"/>
            <a:ext cx="2877808" cy="45913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b="1" dirty="0" err="1">
                <a:solidFill>
                  <a:srgbClr val="C00000"/>
                </a:solidFill>
              </a:rPr>
              <a:t>AlexNet</a:t>
            </a:r>
            <a:r>
              <a:rPr lang="en-US" b="1" dirty="0">
                <a:solidFill>
                  <a:srgbClr val="C00000"/>
                </a:solidFill>
              </a:rPr>
              <a:t> Model</a:t>
            </a:r>
            <a:endParaRPr lang="en-US" dirty="0">
              <a:solidFill>
                <a:srgbClr val="C00000"/>
              </a:solidFill>
            </a:endParaRPr>
          </a:p>
        </p:txBody>
      </p:sp>
      <p:sp>
        <p:nvSpPr>
          <p:cNvPr id="5" name="Rectangle 4">
            <a:extLst>
              <a:ext uri="{FF2B5EF4-FFF2-40B4-BE49-F238E27FC236}">
                <a16:creationId xmlns:a16="http://schemas.microsoft.com/office/drawing/2014/main" id="{3F174366-13C2-B74F-BEFE-BF4ECEB2721E}"/>
              </a:ext>
            </a:extLst>
          </p:cNvPr>
          <p:cNvSpPr/>
          <p:nvPr/>
        </p:nvSpPr>
        <p:spPr>
          <a:xfrm>
            <a:off x="1939296" y="5645654"/>
            <a:ext cx="9359900" cy="369332"/>
          </a:xfrm>
          <a:prstGeom prst="rect">
            <a:avLst/>
          </a:prstGeom>
        </p:spPr>
        <p:txBody>
          <a:bodyPr wrap="square">
            <a:spAutoFit/>
          </a:bodyPr>
          <a:lstStyle/>
          <a:p>
            <a:r>
              <a:rPr lang="en-US" dirty="0"/>
              <a:t>ImageNet Classification with Deep Convolutional Neural Networks. </a:t>
            </a:r>
            <a:r>
              <a:rPr lang="en-US" dirty="0" err="1"/>
              <a:t>Krizhevsky</a:t>
            </a:r>
            <a:r>
              <a:rPr lang="en-US" dirty="0"/>
              <a:t>, et al. (2012)</a:t>
            </a:r>
          </a:p>
        </p:txBody>
      </p:sp>
      <p:sp>
        <p:nvSpPr>
          <p:cNvPr id="11" name="Title 1">
            <a:extLst>
              <a:ext uri="{FF2B5EF4-FFF2-40B4-BE49-F238E27FC236}">
                <a16:creationId xmlns:a16="http://schemas.microsoft.com/office/drawing/2014/main" id="{567BD7C9-A897-E045-A385-EC1C81A9C837}"/>
              </a:ext>
            </a:extLst>
          </p:cNvPr>
          <p:cNvSpPr txBox="1">
            <a:spLocks/>
          </p:cNvSpPr>
          <p:nvPr/>
        </p:nvSpPr>
        <p:spPr>
          <a:xfrm>
            <a:off x="1050296" y="1495261"/>
            <a:ext cx="2877808" cy="45913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b="1" dirty="0">
                <a:solidFill>
                  <a:srgbClr val="C00000"/>
                </a:solidFill>
              </a:rPr>
              <a:t>Data</a:t>
            </a:r>
            <a:endParaRPr lang="en-US" dirty="0">
              <a:solidFill>
                <a:srgbClr val="C00000"/>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1050296" y="1994623"/>
            <a:ext cx="3534404" cy="124387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400" dirty="0"/>
              <a:t>14 million images. 20,000 distinct categories (e.g., shoes).</a:t>
            </a:r>
          </a:p>
        </p:txBody>
      </p:sp>
      <p:sp>
        <p:nvSpPr>
          <p:cNvPr id="13" name="Title 1">
            <a:extLst>
              <a:ext uri="{FF2B5EF4-FFF2-40B4-BE49-F238E27FC236}">
                <a16:creationId xmlns:a16="http://schemas.microsoft.com/office/drawing/2014/main" id="{0BB121D0-5E0A-B54E-9051-CCE126BAC22D}"/>
              </a:ext>
            </a:extLst>
          </p:cNvPr>
          <p:cNvSpPr txBox="1">
            <a:spLocks/>
          </p:cNvSpPr>
          <p:nvPr/>
        </p:nvSpPr>
        <p:spPr>
          <a:xfrm>
            <a:off x="1050296" y="3442423"/>
            <a:ext cx="2877808" cy="45913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b="1" dirty="0">
                <a:solidFill>
                  <a:srgbClr val="C00000"/>
                </a:solidFill>
              </a:rPr>
              <a:t>Task</a:t>
            </a:r>
            <a:endParaRPr lang="en-US" dirty="0">
              <a:solidFill>
                <a:srgbClr val="C00000"/>
              </a:solidFill>
            </a:endParaRPr>
          </a:p>
        </p:txBody>
      </p:sp>
      <p:sp>
        <p:nvSpPr>
          <p:cNvPr id="14" name="Title 1">
            <a:extLst>
              <a:ext uri="{FF2B5EF4-FFF2-40B4-BE49-F238E27FC236}">
                <a16:creationId xmlns:a16="http://schemas.microsoft.com/office/drawing/2014/main" id="{D35F3BE9-BBCA-9247-83C8-787D7803F64C}"/>
              </a:ext>
            </a:extLst>
          </p:cNvPr>
          <p:cNvSpPr txBox="1">
            <a:spLocks/>
          </p:cNvSpPr>
          <p:nvPr/>
        </p:nvSpPr>
        <p:spPr>
          <a:xfrm>
            <a:off x="1050296" y="3941785"/>
            <a:ext cx="3534404" cy="124387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400" dirty="0"/>
              <a:t>Given an image, correctly predict which category it belongs to</a:t>
            </a:r>
          </a:p>
        </p:txBody>
      </p:sp>
      <p:sp>
        <p:nvSpPr>
          <p:cNvPr id="6" name="Rectangle 5">
            <a:extLst>
              <a:ext uri="{FF2B5EF4-FFF2-40B4-BE49-F238E27FC236}">
                <a16:creationId xmlns:a16="http://schemas.microsoft.com/office/drawing/2014/main" id="{96F723CC-A290-6E47-8BD6-EEBC2CCF5499}"/>
              </a:ext>
            </a:extLst>
          </p:cNvPr>
          <p:cNvSpPr/>
          <p:nvPr/>
        </p:nvSpPr>
        <p:spPr>
          <a:xfrm>
            <a:off x="7171696" y="2183964"/>
            <a:ext cx="2877808" cy="2677656"/>
          </a:xfrm>
          <a:prstGeom prst="rect">
            <a:avLst/>
          </a:prstGeom>
        </p:spPr>
        <p:txBody>
          <a:bodyPr wrap="square">
            <a:spAutoFit/>
          </a:bodyPr>
          <a:lstStyle/>
          <a:p>
            <a:r>
              <a:rPr lang="en-US" sz="2400" dirty="0">
                <a:solidFill>
                  <a:srgbClr val="202122"/>
                </a:solidFill>
                <a:latin typeface="Avenir Book" panose="02000503020000020003" pitchFamily="2" charset="0"/>
              </a:rPr>
              <a:t>The network achieved a top-5 error of 15.3%, more than 10.8 percentage points lower than that of the runner up.</a:t>
            </a:r>
            <a:endParaRPr lang="en-US" sz="2400" dirty="0">
              <a:latin typeface="Avenir Book" panose="02000503020000020003" pitchFamily="2" charset="0"/>
            </a:endParaRPr>
          </a:p>
        </p:txBody>
      </p:sp>
      <p:sp>
        <p:nvSpPr>
          <p:cNvPr id="16" name="Slide Number Placeholder 9">
            <a:extLst>
              <a:ext uri="{FF2B5EF4-FFF2-40B4-BE49-F238E27FC236}">
                <a16:creationId xmlns:a16="http://schemas.microsoft.com/office/drawing/2014/main" id="{15BACEFE-F5E3-7F4E-B673-7A882B717FD2}"/>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30</a:t>
            </a:fld>
            <a:endParaRPr lang="en-US"/>
          </a:p>
        </p:txBody>
      </p:sp>
    </p:spTree>
    <p:extLst>
      <p:ext uri="{BB962C8B-B14F-4D97-AF65-F5344CB8AC3E}">
        <p14:creationId xmlns:p14="http://schemas.microsoft.com/office/powerpoint/2010/main" val="3642402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8173844" cy="750215"/>
          </a:xfrm>
        </p:spPr>
        <p:txBody>
          <a:bodyPr/>
          <a:lstStyle/>
          <a:p>
            <a:r>
              <a:rPr lang="en-US" b="1" dirty="0">
                <a:solidFill>
                  <a:srgbClr val="C00000"/>
                </a:solidFill>
              </a:rPr>
              <a:t>Deep Learning (recent breakthrough)</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6217908" cy="1109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pic>
        <p:nvPicPr>
          <p:cNvPr id="9" name="Picture 8">
            <a:extLst>
              <a:ext uri="{FF2B5EF4-FFF2-40B4-BE49-F238E27FC236}">
                <a16:creationId xmlns:a16="http://schemas.microsoft.com/office/drawing/2014/main" id="{280F5986-3EB8-FF40-AFDE-F6E6C2BF2AF4}"/>
              </a:ext>
            </a:extLst>
          </p:cNvPr>
          <p:cNvPicPr>
            <a:picLocks noChangeAspect="1"/>
          </p:cNvPicPr>
          <p:nvPr/>
        </p:nvPicPr>
        <p:blipFill>
          <a:blip r:embed="rId3"/>
          <a:stretch>
            <a:fillRect/>
          </a:stretch>
        </p:blipFill>
        <p:spPr>
          <a:xfrm>
            <a:off x="2946139" y="1287172"/>
            <a:ext cx="5477717" cy="4103120"/>
          </a:xfrm>
          <a:prstGeom prst="rect">
            <a:avLst/>
          </a:prstGeom>
        </p:spPr>
      </p:pic>
      <p:pic>
        <p:nvPicPr>
          <p:cNvPr id="4" name="Picture 3">
            <a:extLst>
              <a:ext uri="{FF2B5EF4-FFF2-40B4-BE49-F238E27FC236}">
                <a16:creationId xmlns:a16="http://schemas.microsoft.com/office/drawing/2014/main" id="{9FF5E1E5-53D1-CF4D-AD22-980F9A632348}"/>
              </a:ext>
            </a:extLst>
          </p:cNvPr>
          <p:cNvPicPr>
            <a:picLocks noChangeAspect="1"/>
          </p:cNvPicPr>
          <p:nvPr/>
        </p:nvPicPr>
        <p:blipFill>
          <a:blip r:embed="rId4"/>
          <a:stretch>
            <a:fillRect/>
          </a:stretch>
        </p:blipFill>
        <p:spPr>
          <a:xfrm>
            <a:off x="3583147" y="5310535"/>
            <a:ext cx="4203700" cy="1270000"/>
          </a:xfrm>
          <a:prstGeom prst="rect">
            <a:avLst/>
          </a:prstGeom>
        </p:spPr>
      </p:pic>
      <p:pic>
        <p:nvPicPr>
          <p:cNvPr id="3" name="Picture 2">
            <a:extLst>
              <a:ext uri="{FF2B5EF4-FFF2-40B4-BE49-F238E27FC236}">
                <a16:creationId xmlns:a16="http://schemas.microsoft.com/office/drawing/2014/main" id="{E32B6DD1-4D32-124C-B2A1-F4740A1D2065}"/>
              </a:ext>
            </a:extLst>
          </p:cNvPr>
          <p:cNvPicPr>
            <a:picLocks noChangeAspect="1"/>
          </p:cNvPicPr>
          <p:nvPr/>
        </p:nvPicPr>
        <p:blipFill>
          <a:blip r:embed="rId5"/>
          <a:stretch>
            <a:fillRect/>
          </a:stretch>
        </p:blipFill>
        <p:spPr>
          <a:xfrm>
            <a:off x="8301551" y="185401"/>
            <a:ext cx="3712103" cy="1319177"/>
          </a:xfrm>
          <a:prstGeom prst="rect">
            <a:avLst/>
          </a:prstGeom>
        </p:spPr>
      </p:pic>
      <p:sp>
        <p:nvSpPr>
          <p:cNvPr id="8" name="Slide Number Placeholder 9">
            <a:extLst>
              <a:ext uri="{FF2B5EF4-FFF2-40B4-BE49-F238E27FC236}">
                <a16:creationId xmlns:a16="http://schemas.microsoft.com/office/drawing/2014/main" id="{58E42535-BD94-4E45-9D8D-EE9A4E09CCC6}"/>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31</a:t>
            </a:fld>
            <a:endParaRPr lang="en-US"/>
          </a:p>
        </p:txBody>
      </p:sp>
    </p:spTree>
    <p:extLst>
      <p:ext uri="{BB962C8B-B14F-4D97-AF65-F5344CB8AC3E}">
        <p14:creationId xmlns:p14="http://schemas.microsoft.com/office/powerpoint/2010/main" val="63162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8173844" cy="750215"/>
          </a:xfrm>
        </p:spPr>
        <p:txBody>
          <a:bodyPr/>
          <a:lstStyle/>
          <a:p>
            <a:r>
              <a:rPr lang="en-US" b="1" dirty="0">
                <a:solidFill>
                  <a:srgbClr val="C00000"/>
                </a:solidFill>
              </a:rPr>
              <a:t>Deep Learning (recent breakthrough)</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6217908" cy="1109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pic>
        <p:nvPicPr>
          <p:cNvPr id="4" name="Picture 3">
            <a:extLst>
              <a:ext uri="{FF2B5EF4-FFF2-40B4-BE49-F238E27FC236}">
                <a16:creationId xmlns:a16="http://schemas.microsoft.com/office/drawing/2014/main" id="{A0DA72BC-D50D-6441-84BF-FD206DD18193}"/>
              </a:ext>
            </a:extLst>
          </p:cNvPr>
          <p:cNvPicPr>
            <a:picLocks noChangeAspect="1"/>
          </p:cNvPicPr>
          <p:nvPr/>
        </p:nvPicPr>
        <p:blipFill>
          <a:blip r:embed="rId3"/>
          <a:stretch>
            <a:fillRect/>
          </a:stretch>
        </p:blipFill>
        <p:spPr>
          <a:xfrm>
            <a:off x="1758950" y="1051882"/>
            <a:ext cx="8045450" cy="5407267"/>
          </a:xfrm>
          <a:prstGeom prst="rect">
            <a:avLst/>
          </a:prstGeom>
        </p:spPr>
      </p:pic>
      <p:sp>
        <p:nvSpPr>
          <p:cNvPr id="6" name="Slide Number Placeholder 9">
            <a:extLst>
              <a:ext uri="{FF2B5EF4-FFF2-40B4-BE49-F238E27FC236}">
                <a16:creationId xmlns:a16="http://schemas.microsoft.com/office/drawing/2014/main" id="{1CA9D43F-89C8-BE41-983E-649538B1A624}"/>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32</a:t>
            </a:fld>
            <a:endParaRPr lang="en-US"/>
          </a:p>
        </p:txBody>
      </p:sp>
    </p:spTree>
    <p:extLst>
      <p:ext uri="{BB962C8B-B14F-4D97-AF65-F5344CB8AC3E}">
        <p14:creationId xmlns:p14="http://schemas.microsoft.com/office/powerpoint/2010/main" val="2421345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8173844" cy="750215"/>
          </a:xfrm>
        </p:spPr>
        <p:txBody>
          <a:bodyPr/>
          <a:lstStyle/>
          <a:p>
            <a:r>
              <a:rPr lang="en-US" b="1" dirty="0">
                <a:solidFill>
                  <a:srgbClr val="C00000"/>
                </a:solidFill>
              </a:rPr>
              <a:t>Deep Learning (recent breakthrough)</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6217908" cy="1109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pic>
        <p:nvPicPr>
          <p:cNvPr id="3" name="Picture 2">
            <a:extLst>
              <a:ext uri="{FF2B5EF4-FFF2-40B4-BE49-F238E27FC236}">
                <a16:creationId xmlns:a16="http://schemas.microsoft.com/office/drawing/2014/main" id="{E0ED51D5-6E54-9243-BEB9-BC7B6AB5B013}"/>
              </a:ext>
            </a:extLst>
          </p:cNvPr>
          <p:cNvPicPr>
            <a:picLocks noChangeAspect="1"/>
          </p:cNvPicPr>
          <p:nvPr/>
        </p:nvPicPr>
        <p:blipFill>
          <a:blip r:embed="rId3"/>
          <a:stretch>
            <a:fillRect/>
          </a:stretch>
        </p:blipFill>
        <p:spPr>
          <a:xfrm>
            <a:off x="366712" y="2149475"/>
            <a:ext cx="11279188" cy="1866900"/>
          </a:xfrm>
          <a:prstGeom prst="rect">
            <a:avLst/>
          </a:prstGeom>
        </p:spPr>
      </p:pic>
      <p:sp>
        <p:nvSpPr>
          <p:cNvPr id="6" name="Slide Number Placeholder 9">
            <a:extLst>
              <a:ext uri="{FF2B5EF4-FFF2-40B4-BE49-F238E27FC236}">
                <a16:creationId xmlns:a16="http://schemas.microsoft.com/office/drawing/2014/main" id="{49AB2DE3-98BD-E54D-9482-A57634D0FBD9}"/>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33</a:t>
            </a:fld>
            <a:endParaRPr lang="en-US"/>
          </a:p>
        </p:txBody>
      </p:sp>
    </p:spTree>
    <p:extLst>
      <p:ext uri="{BB962C8B-B14F-4D97-AF65-F5344CB8AC3E}">
        <p14:creationId xmlns:p14="http://schemas.microsoft.com/office/powerpoint/2010/main" val="191084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8173844" cy="750215"/>
          </a:xfrm>
        </p:spPr>
        <p:txBody>
          <a:bodyPr/>
          <a:lstStyle/>
          <a:p>
            <a:r>
              <a:rPr lang="en-US" b="1" dirty="0">
                <a:solidFill>
                  <a:srgbClr val="C00000"/>
                </a:solidFill>
              </a:rPr>
              <a:t>Deep Learning</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6217908" cy="1109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961396" y="1244408"/>
            <a:ext cx="9757404" cy="466109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Deep Learning </a:t>
            </a:r>
            <a:r>
              <a:rPr lang="en-US" sz="2400" dirty="0"/>
              <a:t>is just neural networks with more than 1 hidden layer (non-linear activation functions).</a:t>
            </a:r>
          </a:p>
          <a:p>
            <a:pPr marL="342900" indent="-342900">
              <a:lnSpc>
                <a:spcPct val="150000"/>
              </a:lnSpc>
              <a:spcBef>
                <a:spcPts val="2000"/>
              </a:spcBef>
              <a:buFont typeface="Arial" panose="020B0604020202020204" pitchFamily="34" charset="0"/>
              <a:buChar char="•"/>
            </a:pPr>
            <a:r>
              <a:rPr lang="en-US" sz="2400" dirty="0"/>
              <a:t>For the 1</a:t>
            </a:r>
            <a:r>
              <a:rPr lang="en-US" sz="2400" baseline="30000" dirty="0"/>
              <a:t>st</a:t>
            </a:r>
            <a:r>
              <a:rPr lang="en-US" sz="2400" dirty="0"/>
              <a:t> time ever, one paradigm of modelling (deep learning) yields the best results across nearly every domain of problems</a:t>
            </a:r>
          </a:p>
          <a:p>
            <a:pPr marL="342900" indent="-342900">
              <a:lnSpc>
                <a:spcPct val="150000"/>
              </a:lnSpc>
              <a:spcBef>
                <a:spcPts val="2000"/>
              </a:spcBef>
              <a:buFont typeface="Arial" panose="020B0604020202020204" pitchFamily="34" charset="0"/>
              <a:buChar char="•"/>
            </a:pPr>
            <a:r>
              <a:rPr lang="en-US" sz="2400" dirty="0"/>
              <a:t>Our understanding of why and how the results are so compelling is very surface-level.</a:t>
            </a:r>
          </a:p>
          <a:p>
            <a:pPr marL="342900" indent="-342900">
              <a:lnSpc>
                <a:spcPct val="150000"/>
              </a:lnSpc>
              <a:spcBef>
                <a:spcPts val="2000"/>
              </a:spcBef>
              <a:buFont typeface="Arial" panose="020B0604020202020204" pitchFamily="34" charset="0"/>
              <a:buChar char="•"/>
            </a:pPr>
            <a:r>
              <a:rPr lang="en-US" sz="2400" dirty="0"/>
              <a:t>Much work lies ahead (e.g., bias/fairness, </a:t>
            </a:r>
            <a:r>
              <a:rPr lang="en-US" sz="2400" dirty="0" err="1"/>
              <a:t>explainability</a:t>
            </a:r>
            <a:r>
              <a:rPr lang="en-US" sz="2400" dirty="0"/>
              <a:t>, robustness)</a:t>
            </a:r>
          </a:p>
          <a:p>
            <a:pPr marL="342900" indent="-342900">
              <a:lnSpc>
                <a:spcPct val="150000"/>
              </a:lnSpc>
              <a:spcBef>
                <a:spcPts val="2000"/>
              </a:spcBef>
              <a:buFont typeface="Arial" panose="020B0604020202020204" pitchFamily="34" charset="0"/>
              <a:buChar char="•"/>
            </a:pPr>
            <a:endParaRPr lang="en-US" sz="2400" dirty="0"/>
          </a:p>
          <a:p>
            <a:pPr marL="342900" indent="-342900">
              <a:lnSpc>
                <a:spcPct val="150000"/>
              </a:lnSpc>
              <a:spcBef>
                <a:spcPts val="2000"/>
              </a:spcBef>
              <a:buFont typeface="Arial" panose="020B0604020202020204" pitchFamily="34" charset="0"/>
              <a:buChar char="•"/>
            </a:pPr>
            <a:endParaRPr lang="en-US" sz="2400" dirty="0"/>
          </a:p>
        </p:txBody>
      </p:sp>
      <p:sp>
        <p:nvSpPr>
          <p:cNvPr id="6" name="Slide Number Placeholder 9">
            <a:extLst>
              <a:ext uri="{FF2B5EF4-FFF2-40B4-BE49-F238E27FC236}">
                <a16:creationId xmlns:a16="http://schemas.microsoft.com/office/drawing/2014/main" id="{82BC4460-A9EB-614D-969E-3D86E2CE7D2B}"/>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34</a:t>
            </a:fld>
            <a:endParaRPr lang="en-US"/>
          </a:p>
        </p:txBody>
      </p:sp>
    </p:spTree>
    <p:extLst>
      <p:ext uri="{BB962C8B-B14F-4D97-AF65-F5344CB8AC3E}">
        <p14:creationId xmlns:p14="http://schemas.microsoft.com/office/powerpoint/2010/main" val="314579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4" cy="750215"/>
          </a:xfrm>
        </p:spPr>
        <p:txBody>
          <a:bodyPr/>
          <a:lstStyle/>
          <a:p>
            <a:r>
              <a:rPr lang="en-US" b="1" dirty="0">
                <a:solidFill>
                  <a:srgbClr val="C00000"/>
                </a:solidFill>
              </a:rPr>
              <a:t>The Two Cornerstones of NLP</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4782808" cy="1408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821628" y="1431235"/>
            <a:ext cx="10548744" cy="7502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400" dirty="0"/>
              <a:t>How do we get </a:t>
            </a:r>
            <a:r>
              <a:rPr lang="en-US" sz="2400" i="1" dirty="0">
                <a:solidFill>
                  <a:srgbClr val="C00000"/>
                </a:solidFill>
              </a:rPr>
              <a:t>any</a:t>
            </a:r>
            <a:r>
              <a:rPr lang="en-US" sz="2400" dirty="0"/>
              <a:t> system to process, ”understand”, leverage language?</a:t>
            </a:r>
          </a:p>
        </p:txBody>
      </p:sp>
      <p:sp>
        <p:nvSpPr>
          <p:cNvPr id="16" name="Title 1">
            <a:extLst>
              <a:ext uri="{FF2B5EF4-FFF2-40B4-BE49-F238E27FC236}">
                <a16:creationId xmlns:a16="http://schemas.microsoft.com/office/drawing/2014/main" id="{691C42F2-7FE2-1A45-B7F0-60B113C9B374}"/>
              </a:ext>
            </a:extLst>
          </p:cNvPr>
          <p:cNvSpPr txBox="1">
            <a:spLocks/>
          </p:cNvSpPr>
          <p:nvPr/>
        </p:nvSpPr>
        <p:spPr>
          <a:xfrm>
            <a:off x="754392" y="2491896"/>
            <a:ext cx="10548744" cy="25048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solidFill>
                  <a:srgbClr val="C00000"/>
                </a:solidFill>
              </a:rPr>
              <a:t>Representation</a:t>
            </a:r>
            <a:r>
              <a:rPr lang="en-US" sz="2400" dirty="0"/>
              <a:t>: how do we transform symbolic meaning (e.g., words, signs, braille, speech audio) into something the computer can use</a:t>
            </a:r>
          </a:p>
          <a:p>
            <a:pPr marL="342900" indent="-342900">
              <a:lnSpc>
                <a:spcPct val="150000"/>
              </a:lnSpc>
              <a:spcBef>
                <a:spcPts val="2000"/>
              </a:spcBef>
              <a:buFont typeface="Arial" panose="020B0604020202020204" pitchFamily="34" charset="0"/>
              <a:buChar char="•"/>
            </a:pPr>
            <a:r>
              <a:rPr lang="en-US" sz="2400" b="1" dirty="0">
                <a:solidFill>
                  <a:srgbClr val="C00000"/>
                </a:solidFill>
              </a:rPr>
              <a:t>Modelling</a:t>
            </a:r>
            <a:r>
              <a:rPr lang="en-US" sz="2400" dirty="0"/>
              <a:t>: given these represented symbols, how do we use them to model the task at hand?</a:t>
            </a:r>
          </a:p>
        </p:txBody>
      </p:sp>
      <p:sp>
        <p:nvSpPr>
          <p:cNvPr id="8" name="Slide Number Placeholder 9">
            <a:extLst>
              <a:ext uri="{FF2B5EF4-FFF2-40B4-BE49-F238E27FC236}">
                <a16:creationId xmlns:a16="http://schemas.microsoft.com/office/drawing/2014/main" id="{65884005-A467-E14A-85DB-1F5B955F5B52}"/>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35</a:t>
            </a:fld>
            <a:endParaRPr lang="en-US"/>
          </a:p>
        </p:txBody>
      </p:sp>
    </p:spTree>
    <p:extLst>
      <p:ext uri="{BB962C8B-B14F-4D97-AF65-F5344CB8AC3E}">
        <p14:creationId xmlns:p14="http://schemas.microsoft.com/office/powerpoint/2010/main" val="17949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1358593"/>
            <a:ext cx="3466169"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1416310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2226956"/>
            <a:ext cx="4075796"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4" name="Subtitle 2">
            <a:extLst>
              <a:ext uri="{FF2B5EF4-FFF2-40B4-BE49-F238E27FC236}">
                <a16:creationId xmlns:a16="http://schemas.microsoft.com/office/drawing/2014/main" id="{E1AB3931-3690-5140-9BC5-24F70226495C}"/>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758474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Numbers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3"/>
            <a:ext cx="3716008" cy="9500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986796" y="1404570"/>
            <a:ext cx="9757404" cy="401222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Remember, </a:t>
            </a:r>
            <a:r>
              <a:rPr lang="en-US" sz="2400" dirty="0"/>
              <a:t>a computer only has </a:t>
            </a:r>
            <a:r>
              <a:rPr lang="en-US" sz="2400" dirty="0">
                <a:solidFill>
                  <a:srgbClr val="C00000"/>
                </a:solidFill>
              </a:rPr>
              <a:t>bits</a:t>
            </a:r>
            <a:r>
              <a:rPr lang="en-US" sz="2400" dirty="0"/>
              <a:t>: 0’s and 1’s</a:t>
            </a:r>
          </a:p>
          <a:p>
            <a:pPr marL="342900" indent="-342900">
              <a:lnSpc>
                <a:spcPct val="150000"/>
              </a:lnSpc>
              <a:spcBef>
                <a:spcPts val="2000"/>
              </a:spcBef>
              <a:buFont typeface="Arial" panose="020B0604020202020204" pitchFamily="34" charset="0"/>
              <a:buChar char="•"/>
            </a:pPr>
            <a:r>
              <a:rPr lang="en-US" sz="2400" dirty="0"/>
              <a:t>Computer architecture allows us to perform basic arithmetic operations (</a:t>
            </a:r>
            <a:r>
              <a:rPr lang="en-US" sz="2400" dirty="0">
                <a:solidFill>
                  <a:srgbClr val="C00000"/>
                </a:solidFill>
              </a:rPr>
              <a:t>+ - * / </a:t>
            </a:r>
            <a:r>
              <a:rPr lang="en-US" sz="2400" dirty="0"/>
              <a:t>)</a:t>
            </a:r>
          </a:p>
          <a:p>
            <a:pPr marL="342900" indent="-342900">
              <a:lnSpc>
                <a:spcPct val="150000"/>
              </a:lnSpc>
              <a:spcBef>
                <a:spcPts val="2000"/>
              </a:spcBef>
              <a:buFont typeface="Arial" panose="020B0604020202020204" pitchFamily="34" charset="0"/>
              <a:buChar char="•"/>
            </a:pPr>
            <a:r>
              <a:rPr lang="en-US" sz="2400" dirty="0"/>
              <a:t>Computational models “need” numeric data. The relationship of numbers is natural (e.g., </a:t>
            </a:r>
            <a:r>
              <a:rPr lang="en-US" sz="2400" dirty="0">
                <a:solidFill>
                  <a:srgbClr val="C00000"/>
                </a:solidFill>
              </a:rPr>
              <a:t>&lt;  &gt;  ==</a:t>
            </a:r>
            <a:r>
              <a:rPr lang="en-US" sz="2400" dirty="0"/>
              <a:t>). Think of logistic regression.</a:t>
            </a:r>
          </a:p>
          <a:p>
            <a:pPr marL="342900" indent="-342900">
              <a:lnSpc>
                <a:spcPct val="150000"/>
              </a:lnSpc>
              <a:spcBef>
                <a:spcPts val="2000"/>
              </a:spcBef>
              <a:buFont typeface="Arial" panose="020B0604020202020204" pitchFamily="34" charset="0"/>
              <a:buChar char="•"/>
            </a:pPr>
            <a:r>
              <a:rPr lang="en-US" sz="2400" dirty="0">
                <a:solidFill>
                  <a:srgbClr val="0070C0"/>
                </a:solidFill>
              </a:rPr>
              <a:t>Numeric data? </a:t>
            </a:r>
            <a:r>
              <a:rPr lang="en-US" sz="2400" dirty="0"/>
              <a:t>No problem</a:t>
            </a:r>
          </a:p>
        </p:txBody>
      </p:sp>
      <p:sp>
        <p:nvSpPr>
          <p:cNvPr id="8" name="Slide Number Placeholder 9">
            <a:extLst>
              <a:ext uri="{FF2B5EF4-FFF2-40B4-BE49-F238E27FC236}">
                <a16:creationId xmlns:a16="http://schemas.microsoft.com/office/drawing/2014/main" id="{165C5928-F32C-F244-8620-2BA172267ED0}"/>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38</a:t>
            </a:fld>
            <a:endParaRPr lang="en-US"/>
          </a:p>
        </p:txBody>
      </p:sp>
    </p:spTree>
    <p:extLst>
      <p:ext uri="{BB962C8B-B14F-4D97-AF65-F5344CB8AC3E}">
        <p14:creationId xmlns:p14="http://schemas.microsoft.com/office/powerpoint/2010/main" val="1291361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Images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2"/>
            <a:ext cx="3462008" cy="950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8"/>
            <a:ext cx="10370808" cy="40122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Images </a:t>
            </a:r>
            <a:r>
              <a:rPr lang="en-US" sz="2400" dirty="0"/>
              <a:t>(like language) capture tons of real-world concepts</a:t>
            </a:r>
          </a:p>
          <a:p>
            <a:pPr marL="342900" indent="-342900">
              <a:lnSpc>
                <a:spcPct val="150000"/>
              </a:lnSpc>
              <a:spcBef>
                <a:spcPts val="2000"/>
              </a:spcBef>
              <a:buFont typeface="Arial" panose="020B0604020202020204" pitchFamily="34" charset="0"/>
              <a:buChar char="•"/>
            </a:pPr>
            <a:r>
              <a:rPr lang="en-US" sz="2400" dirty="0"/>
              <a:t>The data itself is well-represented and captured by pixel values (</a:t>
            </a:r>
            <a:r>
              <a:rPr lang="en-US" sz="2400" dirty="0">
                <a:solidFill>
                  <a:srgbClr val="C00000"/>
                </a:solidFill>
              </a:rPr>
              <a:t>0-255</a:t>
            </a:r>
            <a:r>
              <a:rPr lang="en-US" sz="2400" dirty="0"/>
              <a:t>)</a:t>
            </a:r>
          </a:p>
          <a:p>
            <a:pPr marL="342900" indent="-342900">
              <a:lnSpc>
                <a:spcPct val="150000"/>
              </a:lnSpc>
              <a:spcBef>
                <a:spcPts val="2000"/>
              </a:spcBef>
              <a:buFont typeface="Arial" panose="020B0604020202020204" pitchFamily="34" charset="0"/>
              <a:buChar char="•"/>
            </a:pPr>
            <a:r>
              <a:rPr lang="en-US" sz="2400" dirty="0"/>
              <a:t>Little cumbersome to capture spatial information (</a:t>
            </a:r>
            <a:r>
              <a:rPr lang="en-US" sz="2400" dirty="0">
                <a:solidFill>
                  <a:srgbClr val="C00000"/>
                </a:solidFill>
              </a:rPr>
              <a:t>LBP </a:t>
            </a:r>
            <a:r>
              <a:rPr lang="en-US" sz="2400" dirty="0"/>
              <a:t>and</a:t>
            </a:r>
            <a:r>
              <a:rPr lang="en-US" sz="2400" dirty="0">
                <a:solidFill>
                  <a:srgbClr val="C00000"/>
                </a:solidFill>
              </a:rPr>
              <a:t> CNNs</a:t>
            </a:r>
            <a:r>
              <a:rPr lang="en-US" sz="2400" dirty="0"/>
              <a:t>)</a:t>
            </a:r>
          </a:p>
          <a:p>
            <a:pPr marL="342900" indent="-342900">
              <a:lnSpc>
                <a:spcPct val="150000"/>
              </a:lnSpc>
              <a:spcBef>
                <a:spcPts val="2000"/>
              </a:spcBef>
              <a:buFont typeface="Arial" panose="020B0604020202020204" pitchFamily="34" charset="0"/>
              <a:buChar char="•"/>
            </a:pPr>
            <a:r>
              <a:rPr lang="en-US" sz="2400" dirty="0">
                <a:solidFill>
                  <a:srgbClr val="0070C0"/>
                </a:solidFill>
              </a:rPr>
              <a:t>Image data? </a:t>
            </a:r>
            <a:r>
              <a:rPr lang="en-US" sz="2400" dirty="0"/>
              <a:t>Not too difficult to </a:t>
            </a:r>
            <a:r>
              <a:rPr lang="en-US" sz="2400" i="1" dirty="0"/>
              <a:t>represent</a:t>
            </a:r>
            <a:r>
              <a:rPr lang="en-US" sz="2400" dirty="0"/>
              <a:t>.</a:t>
            </a:r>
          </a:p>
          <a:p>
            <a:pPr marL="800100" lvl="1" indent="-342900">
              <a:lnSpc>
                <a:spcPct val="150000"/>
              </a:lnSpc>
              <a:spcBef>
                <a:spcPts val="2000"/>
              </a:spcBef>
              <a:buFont typeface="Arial" panose="020B0604020202020204" pitchFamily="34" charset="0"/>
              <a:buChar char="•"/>
            </a:pPr>
            <a:r>
              <a:rPr lang="en-US" sz="2400" dirty="0">
                <a:latin typeface="Avenir Book" panose="02000503020000020003" pitchFamily="2" charset="0"/>
              </a:rPr>
              <a:t>I am making no claims about the modelling</a:t>
            </a:r>
          </a:p>
        </p:txBody>
      </p:sp>
      <p:pic>
        <p:nvPicPr>
          <p:cNvPr id="2052" name="Picture 4">
            <a:extLst>
              <a:ext uri="{FF2B5EF4-FFF2-40B4-BE49-F238E27FC236}">
                <a16:creationId xmlns:a16="http://schemas.microsoft.com/office/drawing/2014/main" id="{5FE38A0F-5DA6-C14F-8FB0-DBEDD0D08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846166"/>
            <a:ext cx="3336651" cy="222443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9">
            <a:extLst>
              <a:ext uri="{FF2B5EF4-FFF2-40B4-BE49-F238E27FC236}">
                <a16:creationId xmlns:a16="http://schemas.microsoft.com/office/drawing/2014/main" id="{66832E4A-1F3C-1447-B152-B82C33CB9F92}"/>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39</a:t>
            </a:fld>
            <a:endParaRPr lang="en-US"/>
          </a:p>
        </p:txBody>
      </p:sp>
    </p:spTree>
    <p:extLst>
      <p:ext uri="{BB962C8B-B14F-4D97-AF65-F5344CB8AC3E}">
        <p14:creationId xmlns:p14="http://schemas.microsoft.com/office/powerpoint/2010/main" val="317566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1421216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Images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2"/>
            <a:ext cx="3462008" cy="950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2292739" y="4644461"/>
            <a:ext cx="8186408" cy="8367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Meaningful relation between the </a:t>
            </a:r>
            <a:r>
              <a:rPr lang="en-US" sz="2400" dirty="0">
                <a:solidFill>
                  <a:srgbClr val="C00000"/>
                </a:solidFill>
              </a:rPr>
              <a:t>byte</a:t>
            </a:r>
            <a:r>
              <a:rPr lang="en-US" sz="2400" dirty="0"/>
              <a:t> values and color.</a:t>
            </a:r>
          </a:p>
        </p:txBody>
      </p:sp>
      <p:sp>
        <p:nvSpPr>
          <p:cNvPr id="8" name="Rectangle 7">
            <a:extLst>
              <a:ext uri="{FF2B5EF4-FFF2-40B4-BE49-F238E27FC236}">
                <a16:creationId xmlns:a16="http://schemas.microsoft.com/office/drawing/2014/main" id="{A6F43809-2568-7A43-91E2-D0429BBFC7B0}"/>
              </a:ext>
            </a:extLst>
          </p:cNvPr>
          <p:cNvSpPr/>
          <p:nvPr/>
        </p:nvSpPr>
        <p:spPr>
          <a:xfrm>
            <a:off x="4733250" y="2843541"/>
            <a:ext cx="826347" cy="461665"/>
          </a:xfrm>
          <a:prstGeom prst="rect">
            <a:avLst/>
          </a:prstGeom>
        </p:spPr>
        <p:txBody>
          <a:bodyPr wrap="square">
            <a:spAutoFit/>
          </a:bodyPr>
          <a:lstStyle/>
          <a:p>
            <a:pPr algn="ctr"/>
            <a:r>
              <a:rPr lang="en-US" sz="2400" b="1" dirty="0">
                <a:latin typeface="Avenir Book" panose="02000503020000020003" pitchFamily="2" charset="0"/>
              </a:rPr>
              <a:t>170</a:t>
            </a:r>
          </a:p>
        </p:txBody>
      </p:sp>
      <p:sp>
        <p:nvSpPr>
          <p:cNvPr id="9" name="Rectangle 8">
            <a:extLst>
              <a:ext uri="{FF2B5EF4-FFF2-40B4-BE49-F238E27FC236}">
                <a16:creationId xmlns:a16="http://schemas.microsoft.com/office/drawing/2014/main" id="{23963122-5928-E84B-A781-3F5FE70FCA41}"/>
              </a:ext>
            </a:extLst>
          </p:cNvPr>
          <p:cNvSpPr/>
          <p:nvPr/>
        </p:nvSpPr>
        <p:spPr>
          <a:xfrm>
            <a:off x="5559597" y="2843540"/>
            <a:ext cx="826347" cy="461665"/>
          </a:xfrm>
          <a:prstGeom prst="rect">
            <a:avLst/>
          </a:prstGeom>
        </p:spPr>
        <p:txBody>
          <a:bodyPr wrap="square">
            <a:spAutoFit/>
          </a:bodyPr>
          <a:lstStyle/>
          <a:p>
            <a:pPr algn="ctr"/>
            <a:r>
              <a:rPr lang="en-US" sz="2400" b="1" dirty="0">
                <a:latin typeface="Avenir Book" panose="02000503020000020003" pitchFamily="2" charset="0"/>
              </a:rPr>
              <a:t>33</a:t>
            </a:r>
          </a:p>
        </p:txBody>
      </p:sp>
      <p:sp>
        <p:nvSpPr>
          <p:cNvPr id="10" name="Rectangle 9">
            <a:extLst>
              <a:ext uri="{FF2B5EF4-FFF2-40B4-BE49-F238E27FC236}">
                <a16:creationId xmlns:a16="http://schemas.microsoft.com/office/drawing/2014/main" id="{DAF15A25-B91B-A24C-9731-0E1C7D656ACC}"/>
              </a:ext>
            </a:extLst>
          </p:cNvPr>
          <p:cNvSpPr/>
          <p:nvPr/>
        </p:nvSpPr>
        <p:spPr>
          <a:xfrm>
            <a:off x="6385944" y="2843540"/>
            <a:ext cx="826347" cy="461665"/>
          </a:xfrm>
          <a:prstGeom prst="rect">
            <a:avLst/>
          </a:prstGeom>
        </p:spPr>
        <p:txBody>
          <a:bodyPr wrap="square">
            <a:spAutoFit/>
          </a:bodyPr>
          <a:lstStyle/>
          <a:p>
            <a:pPr algn="ctr"/>
            <a:r>
              <a:rPr lang="en-US" sz="2400" b="1" dirty="0">
                <a:latin typeface="Avenir Book" panose="02000503020000020003" pitchFamily="2" charset="0"/>
              </a:rPr>
              <a:t>71</a:t>
            </a:r>
          </a:p>
        </p:txBody>
      </p:sp>
      <p:sp>
        <p:nvSpPr>
          <p:cNvPr id="11" name="Rectangle 10">
            <a:extLst>
              <a:ext uri="{FF2B5EF4-FFF2-40B4-BE49-F238E27FC236}">
                <a16:creationId xmlns:a16="http://schemas.microsoft.com/office/drawing/2014/main" id="{8FA2718B-FDD3-F64B-9393-AB4B9C31D2B6}"/>
              </a:ext>
            </a:extLst>
          </p:cNvPr>
          <p:cNvSpPr/>
          <p:nvPr/>
        </p:nvSpPr>
        <p:spPr>
          <a:xfrm>
            <a:off x="4720549" y="3428712"/>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r</a:t>
            </a:r>
          </a:p>
        </p:txBody>
      </p:sp>
      <p:sp>
        <p:nvSpPr>
          <p:cNvPr id="13" name="Rectangle 12">
            <a:extLst>
              <a:ext uri="{FF2B5EF4-FFF2-40B4-BE49-F238E27FC236}">
                <a16:creationId xmlns:a16="http://schemas.microsoft.com/office/drawing/2014/main" id="{35222A88-18DE-364B-A8FE-3DAD9384B52B}"/>
              </a:ext>
            </a:extLst>
          </p:cNvPr>
          <p:cNvSpPr/>
          <p:nvPr/>
        </p:nvSpPr>
        <p:spPr>
          <a:xfrm>
            <a:off x="5559596" y="3403311"/>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g</a:t>
            </a:r>
          </a:p>
        </p:txBody>
      </p:sp>
      <p:sp>
        <p:nvSpPr>
          <p:cNvPr id="14" name="Rectangle 13">
            <a:extLst>
              <a:ext uri="{FF2B5EF4-FFF2-40B4-BE49-F238E27FC236}">
                <a16:creationId xmlns:a16="http://schemas.microsoft.com/office/drawing/2014/main" id="{CFBF1FF3-9BAB-7B4E-BFA3-F4A9E414C236}"/>
              </a:ext>
            </a:extLst>
          </p:cNvPr>
          <p:cNvSpPr/>
          <p:nvPr/>
        </p:nvSpPr>
        <p:spPr>
          <a:xfrm>
            <a:off x="6366893" y="3429000"/>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b</a:t>
            </a:r>
          </a:p>
        </p:txBody>
      </p:sp>
      <p:sp>
        <p:nvSpPr>
          <p:cNvPr id="16" name="Rectangle 15">
            <a:extLst>
              <a:ext uri="{FF2B5EF4-FFF2-40B4-BE49-F238E27FC236}">
                <a16:creationId xmlns:a16="http://schemas.microsoft.com/office/drawing/2014/main" id="{A8B03F7B-2542-D340-B94D-014F05C1FED6}"/>
              </a:ext>
            </a:extLst>
          </p:cNvPr>
          <p:cNvSpPr/>
          <p:nvPr/>
        </p:nvSpPr>
        <p:spPr>
          <a:xfrm flipV="1">
            <a:off x="4961829" y="1165424"/>
            <a:ext cx="1950708" cy="1401212"/>
          </a:xfrm>
          <a:prstGeom prst="rect">
            <a:avLst/>
          </a:prstGeom>
          <a:solidFill>
            <a:srgbClr val="A9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4921"/>
              </a:solidFill>
            </a:endParaRPr>
          </a:p>
        </p:txBody>
      </p:sp>
      <p:sp>
        <p:nvSpPr>
          <p:cNvPr id="17" name="Slide Number Placeholder 9">
            <a:extLst>
              <a:ext uri="{FF2B5EF4-FFF2-40B4-BE49-F238E27FC236}">
                <a16:creationId xmlns:a16="http://schemas.microsoft.com/office/drawing/2014/main" id="{CBD18D3E-F444-6240-BDED-745CC546FCA1}"/>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40</a:t>
            </a:fld>
            <a:endParaRPr lang="en-US"/>
          </a:p>
        </p:txBody>
      </p:sp>
    </p:spTree>
    <p:extLst>
      <p:ext uri="{BB962C8B-B14F-4D97-AF65-F5344CB8AC3E}">
        <p14:creationId xmlns:p14="http://schemas.microsoft.com/office/powerpoint/2010/main" val="3902868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Images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2"/>
            <a:ext cx="3462008" cy="950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2292739" y="4644461"/>
            <a:ext cx="8186408" cy="8367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Meaningful relation between the </a:t>
            </a:r>
            <a:r>
              <a:rPr lang="en-US" sz="2400" dirty="0">
                <a:solidFill>
                  <a:srgbClr val="C00000"/>
                </a:solidFill>
              </a:rPr>
              <a:t>byte</a:t>
            </a:r>
            <a:r>
              <a:rPr lang="en-US" sz="2400" dirty="0"/>
              <a:t> values and color.</a:t>
            </a:r>
          </a:p>
        </p:txBody>
      </p:sp>
      <p:sp>
        <p:nvSpPr>
          <p:cNvPr id="8" name="Rectangle 7">
            <a:extLst>
              <a:ext uri="{FF2B5EF4-FFF2-40B4-BE49-F238E27FC236}">
                <a16:creationId xmlns:a16="http://schemas.microsoft.com/office/drawing/2014/main" id="{A6F43809-2568-7A43-91E2-D0429BBFC7B0}"/>
              </a:ext>
            </a:extLst>
          </p:cNvPr>
          <p:cNvSpPr/>
          <p:nvPr/>
        </p:nvSpPr>
        <p:spPr>
          <a:xfrm>
            <a:off x="4733250" y="2843541"/>
            <a:ext cx="826347" cy="461665"/>
          </a:xfrm>
          <a:prstGeom prst="rect">
            <a:avLst/>
          </a:prstGeom>
        </p:spPr>
        <p:txBody>
          <a:bodyPr wrap="square">
            <a:spAutoFit/>
          </a:bodyPr>
          <a:lstStyle/>
          <a:p>
            <a:pPr algn="ctr"/>
            <a:r>
              <a:rPr lang="en-US" sz="2400" b="1" dirty="0">
                <a:latin typeface="Avenir Book" panose="02000503020000020003" pitchFamily="2" charset="0"/>
              </a:rPr>
              <a:t>255</a:t>
            </a:r>
          </a:p>
        </p:txBody>
      </p:sp>
      <p:sp>
        <p:nvSpPr>
          <p:cNvPr id="9" name="Rectangle 8">
            <a:extLst>
              <a:ext uri="{FF2B5EF4-FFF2-40B4-BE49-F238E27FC236}">
                <a16:creationId xmlns:a16="http://schemas.microsoft.com/office/drawing/2014/main" id="{23963122-5928-E84B-A781-3F5FE70FCA41}"/>
              </a:ext>
            </a:extLst>
          </p:cNvPr>
          <p:cNvSpPr/>
          <p:nvPr/>
        </p:nvSpPr>
        <p:spPr>
          <a:xfrm>
            <a:off x="5559597" y="2843540"/>
            <a:ext cx="826347" cy="461665"/>
          </a:xfrm>
          <a:prstGeom prst="rect">
            <a:avLst/>
          </a:prstGeom>
        </p:spPr>
        <p:txBody>
          <a:bodyPr wrap="square">
            <a:spAutoFit/>
          </a:bodyPr>
          <a:lstStyle/>
          <a:p>
            <a:pPr algn="ctr"/>
            <a:r>
              <a:rPr lang="en-US" sz="2400" b="1" dirty="0">
                <a:latin typeface="Avenir Book" panose="02000503020000020003" pitchFamily="2" charset="0"/>
              </a:rPr>
              <a:t>33</a:t>
            </a:r>
          </a:p>
        </p:txBody>
      </p:sp>
      <p:sp>
        <p:nvSpPr>
          <p:cNvPr id="10" name="Rectangle 9">
            <a:extLst>
              <a:ext uri="{FF2B5EF4-FFF2-40B4-BE49-F238E27FC236}">
                <a16:creationId xmlns:a16="http://schemas.microsoft.com/office/drawing/2014/main" id="{DAF15A25-B91B-A24C-9731-0E1C7D656ACC}"/>
              </a:ext>
            </a:extLst>
          </p:cNvPr>
          <p:cNvSpPr/>
          <p:nvPr/>
        </p:nvSpPr>
        <p:spPr>
          <a:xfrm>
            <a:off x="6385944" y="2843540"/>
            <a:ext cx="826347" cy="461665"/>
          </a:xfrm>
          <a:prstGeom prst="rect">
            <a:avLst/>
          </a:prstGeom>
        </p:spPr>
        <p:txBody>
          <a:bodyPr wrap="square">
            <a:spAutoFit/>
          </a:bodyPr>
          <a:lstStyle/>
          <a:p>
            <a:pPr algn="ctr"/>
            <a:r>
              <a:rPr lang="en-US" sz="2400" b="1" dirty="0">
                <a:latin typeface="Avenir Book" panose="02000503020000020003" pitchFamily="2" charset="0"/>
              </a:rPr>
              <a:t>71</a:t>
            </a:r>
          </a:p>
        </p:txBody>
      </p:sp>
      <p:sp>
        <p:nvSpPr>
          <p:cNvPr id="11" name="Rectangle 10">
            <a:extLst>
              <a:ext uri="{FF2B5EF4-FFF2-40B4-BE49-F238E27FC236}">
                <a16:creationId xmlns:a16="http://schemas.microsoft.com/office/drawing/2014/main" id="{8FA2718B-FDD3-F64B-9393-AB4B9C31D2B6}"/>
              </a:ext>
            </a:extLst>
          </p:cNvPr>
          <p:cNvSpPr/>
          <p:nvPr/>
        </p:nvSpPr>
        <p:spPr>
          <a:xfrm>
            <a:off x="4720549" y="3428712"/>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r</a:t>
            </a:r>
          </a:p>
        </p:txBody>
      </p:sp>
      <p:sp>
        <p:nvSpPr>
          <p:cNvPr id="13" name="Rectangle 12">
            <a:extLst>
              <a:ext uri="{FF2B5EF4-FFF2-40B4-BE49-F238E27FC236}">
                <a16:creationId xmlns:a16="http://schemas.microsoft.com/office/drawing/2014/main" id="{35222A88-18DE-364B-A8FE-3DAD9384B52B}"/>
              </a:ext>
            </a:extLst>
          </p:cNvPr>
          <p:cNvSpPr/>
          <p:nvPr/>
        </p:nvSpPr>
        <p:spPr>
          <a:xfrm>
            <a:off x="5559596" y="3403311"/>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g</a:t>
            </a:r>
          </a:p>
        </p:txBody>
      </p:sp>
      <p:sp>
        <p:nvSpPr>
          <p:cNvPr id="14" name="Rectangle 13">
            <a:extLst>
              <a:ext uri="{FF2B5EF4-FFF2-40B4-BE49-F238E27FC236}">
                <a16:creationId xmlns:a16="http://schemas.microsoft.com/office/drawing/2014/main" id="{CFBF1FF3-9BAB-7B4E-BFA3-F4A9E414C236}"/>
              </a:ext>
            </a:extLst>
          </p:cNvPr>
          <p:cNvSpPr/>
          <p:nvPr/>
        </p:nvSpPr>
        <p:spPr>
          <a:xfrm>
            <a:off x="6366893" y="3429000"/>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b</a:t>
            </a:r>
          </a:p>
        </p:txBody>
      </p:sp>
      <p:sp>
        <p:nvSpPr>
          <p:cNvPr id="16" name="Rectangle 15">
            <a:extLst>
              <a:ext uri="{FF2B5EF4-FFF2-40B4-BE49-F238E27FC236}">
                <a16:creationId xmlns:a16="http://schemas.microsoft.com/office/drawing/2014/main" id="{A8B03F7B-2542-D340-B94D-014F05C1FED6}"/>
              </a:ext>
            </a:extLst>
          </p:cNvPr>
          <p:cNvSpPr/>
          <p:nvPr/>
        </p:nvSpPr>
        <p:spPr>
          <a:xfrm flipV="1">
            <a:off x="4961829" y="1165424"/>
            <a:ext cx="1950708" cy="1401212"/>
          </a:xfrm>
          <a:prstGeom prst="rect">
            <a:avLst/>
          </a:prstGeom>
          <a:solidFill>
            <a:srgbClr val="FF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4921"/>
              </a:solidFill>
            </a:endParaRPr>
          </a:p>
        </p:txBody>
      </p:sp>
      <p:sp>
        <p:nvSpPr>
          <p:cNvPr id="17" name="Slide Number Placeholder 9">
            <a:extLst>
              <a:ext uri="{FF2B5EF4-FFF2-40B4-BE49-F238E27FC236}">
                <a16:creationId xmlns:a16="http://schemas.microsoft.com/office/drawing/2014/main" id="{BBC2A6E4-3517-9842-8BFA-A33ABA96B837}"/>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41</a:t>
            </a:fld>
            <a:endParaRPr lang="en-US"/>
          </a:p>
        </p:txBody>
      </p:sp>
    </p:spTree>
    <p:extLst>
      <p:ext uri="{BB962C8B-B14F-4D97-AF65-F5344CB8AC3E}">
        <p14:creationId xmlns:p14="http://schemas.microsoft.com/office/powerpoint/2010/main" val="896598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Images</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2"/>
            <a:ext cx="3462008" cy="950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2292739" y="4644461"/>
            <a:ext cx="8186408" cy="8367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Meaningful relation between the </a:t>
            </a:r>
            <a:r>
              <a:rPr lang="en-US" sz="2400" dirty="0">
                <a:solidFill>
                  <a:srgbClr val="C00000"/>
                </a:solidFill>
              </a:rPr>
              <a:t>byte</a:t>
            </a:r>
            <a:r>
              <a:rPr lang="en-US" sz="2400" dirty="0"/>
              <a:t> values and color.</a:t>
            </a:r>
          </a:p>
        </p:txBody>
      </p:sp>
      <p:sp>
        <p:nvSpPr>
          <p:cNvPr id="8" name="Rectangle 7">
            <a:extLst>
              <a:ext uri="{FF2B5EF4-FFF2-40B4-BE49-F238E27FC236}">
                <a16:creationId xmlns:a16="http://schemas.microsoft.com/office/drawing/2014/main" id="{A6F43809-2568-7A43-91E2-D0429BBFC7B0}"/>
              </a:ext>
            </a:extLst>
          </p:cNvPr>
          <p:cNvSpPr/>
          <p:nvPr/>
        </p:nvSpPr>
        <p:spPr>
          <a:xfrm>
            <a:off x="4733250" y="2843541"/>
            <a:ext cx="826347" cy="461665"/>
          </a:xfrm>
          <a:prstGeom prst="rect">
            <a:avLst/>
          </a:prstGeom>
        </p:spPr>
        <p:txBody>
          <a:bodyPr wrap="square">
            <a:spAutoFit/>
          </a:bodyPr>
          <a:lstStyle/>
          <a:p>
            <a:pPr algn="ctr"/>
            <a:r>
              <a:rPr lang="en-US" sz="2400" b="1" dirty="0">
                <a:latin typeface="Avenir Book" panose="02000503020000020003" pitchFamily="2" charset="0"/>
              </a:rPr>
              <a:t>255</a:t>
            </a:r>
          </a:p>
        </p:txBody>
      </p:sp>
      <p:sp>
        <p:nvSpPr>
          <p:cNvPr id="9" name="Rectangle 8">
            <a:extLst>
              <a:ext uri="{FF2B5EF4-FFF2-40B4-BE49-F238E27FC236}">
                <a16:creationId xmlns:a16="http://schemas.microsoft.com/office/drawing/2014/main" id="{23963122-5928-E84B-A781-3F5FE70FCA41}"/>
              </a:ext>
            </a:extLst>
          </p:cNvPr>
          <p:cNvSpPr/>
          <p:nvPr/>
        </p:nvSpPr>
        <p:spPr>
          <a:xfrm>
            <a:off x="5559597" y="2843540"/>
            <a:ext cx="826347" cy="461665"/>
          </a:xfrm>
          <a:prstGeom prst="rect">
            <a:avLst/>
          </a:prstGeom>
        </p:spPr>
        <p:txBody>
          <a:bodyPr wrap="square">
            <a:spAutoFit/>
          </a:bodyPr>
          <a:lstStyle/>
          <a:p>
            <a:pPr algn="ctr"/>
            <a:r>
              <a:rPr lang="en-US" sz="2400" b="1" dirty="0">
                <a:latin typeface="Avenir Book" panose="02000503020000020003" pitchFamily="2" charset="0"/>
              </a:rPr>
              <a:t>33</a:t>
            </a:r>
          </a:p>
        </p:txBody>
      </p:sp>
      <p:sp>
        <p:nvSpPr>
          <p:cNvPr id="10" name="Rectangle 9">
            <a:extLst>
              <a:ext uri="{FF2B5EF4-FFF2-40B4-BE49-F238E27FC236}">
                <a16:creationId xmlns:a16="http://schemas.microsoft.com/office/drawing/2014/main" id="{DAF15A25-B91B-A24C-9731-0E1C7D656ACC}"/>
              </a:ext>
            </a:extLst>
          </p:cNvPr>
          <p:cNvSpPr/>
          <p:nvPr/>
        </p:nvSpPr>
        <p:spPr>
          <a:xfrm>
            <a:off x="6385944" y="2843540"/>
            <a:ext cx="826347" cy="461665"/>
          </a:xfrm>
          <a:prstGeom prst="rect">
            <a:avLst/>
          </a:prstGeom>
        </p:spPr>
        <p:txBody>
          <a:bodyPr wrap="square">
            <a:spAutoFit/>
          </a:bodyPr>
          <a:lstStyle/>
          <a:p>
            <a:pPr algn="ctr"/>
            <a:r>
              <a:rPr lang="en-US" sz="2400" b="1" dirty="0">
                <a:latin typeface="Avenir Book" panose="02000503020000020003" pitchFamily="2" charset="0"/>
              </a:rPr>
              <a:t>71</a:t>
            </a:r>
          </a:p>
        </p:txBody>
      </p:sp>
      <p:sp>
        <p:nvSpPr>
          <p:cNvPr id="11" name="Rectangle 10">
            <a:extLst>
              <a:ext uri="{FF2B5EF4-FFF2-40B4-BE49-F238E27FC236}">
                <a16:creationId xmlns:a16="http://schemas.microsoft.com/office/drawing/2014/main" id="{8FA2718B-FDD3-F64B-9393-AB4B9C31D2B6}"/>
              </a:ext>
            </a:extLst>
          </p:cNvPr>
          <p:cNvSpPr/>
          <p:nvPr/>
        </p:nvSpPr>
        <p:spPr>
          <a:xfrm>
            <a:off x="4720549" y="3428712"/>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r</a:t>
            </a:r>
          </a:p>
        </p:txBody>
      </p:sp>
      <p:sp>
        <p:nvSpPr>
          <p:cNvPr id="13" name="Rectangle 12">
            <a:extLst>
              <a:ext uri="{FF2B5EF4-FFF2-40B4-BE49-F238E27FC236}">
                <a16:creationId xmlns:a16="http://schemas.microsoft.com/office/drawing/2014/main" id="{35222A88-18DE-364B-A8FE-3DAD9384B52B}"/>
              </a:ext>
            </a:extLst>
          </p:cNvPr>
          <p:cNvSpPr/>
          <p:nvPr/>
        </p:nvSpPr>
        <p:spPr>
          <a:xfrm>
            <a:off x="5559596" y="3403311"/>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g</a:t>
            </a:r>
          </a:p>
        </p:txBody>
      </p:sp>
      <p:sp>
        <p:nvSpPr>
          <p:cNvPr id="14" name="Rectangle 13">
            <a:extLst>
              <a:ext uri="{FF2B5EF4-FFF2-40B4-BE49-F238E27FC236}">
                <a16:creationId xmlns:a16="http://schemas.microsoft.com/office/drawing/2014/main" id="{CFBF1FF3-9BAB-7B4E-BFA3-F4A9E414C236}"/>
              </a:ext>
            </a:extLst>
          </p:cNvPr>
          <p:cNvSpPr/>
          <p:nvPr/>
        </p:nvSpPr>
        <p:spPr>
          <a:xfrm>
            <a:off x="6366893" y="3429000"/>
            <a:ext cx="826347" cy="461665"/>
          </a:xfrm>
          <a:prstGeom prst="rect">
            <a:avLst/>
          </a:prstGeom>
        </p:spPr>
        <p:txBody>
          <a:bodyPr wrap="square">
            <a:spAutoFit/>
          </a:bodyPr>
          <a:lstStyle/>
          <a:p>
            <a:pPr algn="ctr"/>
            <a:r>
              <a:rPr lang="en-US" sz="2400" b="1" dirty="0">
                <a:solidFill>
                  <a:srgbClr val="0070C0"/>
                </a:solidFill>
                <a:latin typeface="Avenir Book" panose="02000503020000020003" pitchFamily="2" charset="0"/>
              </a:rPr>
              <a:t>b</a:t>
            </a:r>
          </a:p>
        </p:txBody>
      </p:sp>
      <p:sp>
        <p:nvSpPr>
          <p:cNvPr id="16" name="Rectangle 15">
            <a:extLst>
              <a:ext uri="{FF2B5EF4-FFF2-40B4-BE49-F238E27FC236}">
                <a16:creationId xmlns:a16="http://schemas.microsoft.com/office/drawing/2014/main" id="{A8B03F7B-2542-D340-B94D-014F05C1FED6}"/>
              </a:ext>
            </a:extLst>
          </p:cNvPr>
          <p:cNvSpPr/>
          <p:nvPr/>
        </p:nvSpPr>
        <p:spPr>
          <a:xfrm flipV="1">
            <a:off x="4961829" y="1165424"/>
            <a:ext cx="1950708" cy="1401212"/>
          </a:xfrm>
          <a:prstGeom prst="rect">
            <a:avLst/>
          </a:prstGeom>
          <a:solidFill>
            <a:srgbClr val="FF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4921"/>
              </a:solidFill>
            </a:endParaRPr>
          </a:p>
        </p:txBody>
      </p:sp>
      <p:sp>
        <p:nvSpPr>
          <p:cNvPr id="17" name="Title 1">
            <a:extLst>
              <a:ext uri="{FF2B5EF4-FFF2-40B4-BE49-F238E27FC236}">
                <a16:creationId xmlns:a16="http://schemas.microsoft.com/office/drawing/2014/main" id="{D313982A-9472-B043-9CC6-08F4BD4B8369}"/>
              </a:ext>
            </a:extLst>
          </p:cNvPr>
          <p:cNvSpPr txBox="1">
            <a:spLocks/>
          </p:cNvSpPr>
          <p:nvPr/>
        </p:nvSpPr>
        <p:spPr>
          <a:xfrm>
            <a:off x="2366586" y="5434635"/>
            <a:ext cx="8987214" cy="9959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b="1" dirty="0">
                <a:solidFill>
                  <a:srgbClr val="0070C0"/>
                </a:solidFill>
              </a:rPr>
              <a:t>Thus, colors, and images at large, are well-represented.</a:t>
            </a:r>
          </a:p>
        </p:txBody>
      </p:sp>
      <p:sp>
        <p:nvSpPr>
          <p:cNvPr id="18" name="Slide Number Placeholder 9">
            <a:extLst>
              <a:ext uri="{FF2B5EF4-FFF2-40B4-BE49-F238E27FC236}">
                <a16:creationId xmlns:a16="http://schemas.microsoft.com/office/drawing/2014/main" id="{67BEF9AF-6431-994D-8808-40D8ED8E8C2D}"/>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42</a:t>
            </a:fld>
            <a:endParaRPr lang="en-US"/>
          </a:p>
        </p:txBody>
      </p:sp>
    </p:spTree>
    <p:extLst>
      <p:ext uri="{BB962C8B-B14F-4D97-AF65-F5344CB8AC3E}">
        <p14:creationId xmlns:p14="http://schemas.microsoft.com/office/powerpoint/2010/main" val="413429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2B803E-C63D-AD47-9A3A-2AF9265483BD}"/>
              </a:ext>
            </a:extLst>
          </p:cNvPr>
          <p:cNvSpPr/>
          <p:nvPr/>
        </p:nvSpPr>
        <p:spPr>
          <a:xfrm>
            <a:off x="6080573" y="3472151"/>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77DFAD-1B7D-B74A-B055-ACEFE876FC41}"/>
              </a:ext>
            </a:extLst>
          </p:cNvPr>
          <p:cNvSpPr/>
          <p:nvPr/>
        </p:nvSpPr>
        <p:spPr>
          <a:xfrm>
            <a:off x="558715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07F77-B779-BA49-8EC0-6C468D9381D4}"/>
              </a:ext>
            </a:extLst>
          </p:cNvPr>
          <p:cNvSpPr/>
          <p:nvPr/>
        </p:nvSpPr>
        <p:spPr>
          <a:xfrm>
            <a:off x="5071125" y="3472158"/>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Language</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1"/>
            <a:ext cx="3817608" cy="950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9"/>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Words </a:t>
            </a:r>
            <a:r>
              <a:rPr lang="en-US" sz="2400" dirty="0"/>
              <a:t>are represented by Strings</a:t>
            </a:r>
          </a:p>
        </p:txBody>
      </p:sp>
      <p:sp>
        <p:nvSpPr>
          <p:cNvPr id="3" name="Rectangle 2">
            <a:extLst>
              <a:ext uri="{FF2B5EF4-FFF2-40B4-BE49-F238E27FC236}">
                <a16:creationId xmlns:a16="http://schemas.microsoft.com/office/drawing/2014/main" id="{94D90E53-08EC-FC4B-8D7C-C5B679A5BE07}"/>
              </a:ext>
            </a:extLst>
          </p:cNvPr>
          <p:cNvSpPr/>
          <p:nvPr/>
        </p:nvSpPr>
        <p:spPr>
          <a:xfrm>
            <a:off x="5071125" y="2656646"/>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a</a:t>
            </a:r>
          </a:p>
        </p:txBody>
      </p:sp>
      <p:sp>
        <p:nvSpPr>
          <p:cNvPr id="8" name="Rectangle 7">
            <a:extLst>
              <a:ext uri="{FF2B5EF4-FFF2-40B4-BE49-F238E27FC236}">
                <a16:creationId xmlns:a16="http://schemas.microsoft.com/office/drawing/2014/main" id="{E76D8F09-0C1D-B647-89E8-1DDA83C28120}"/>
              </a:ext>
            </a:extLst>
          </p:cNvPr>
          <p:cNvSpPr/>
          <p:nvPr/>
        </p:nvSpPr>
        <p:spPr>
          <a:xfrm>
            <a:off x="5603199" y="2656641"/>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t</a:t>
            </a:r>
          </a:p>
        </p:txBody>
      </p:sp>
      <p:sp>
        <p:nvSpPr>
          <p:cNvPr id="9" name="Rectangle 8">
            <a:extLst>
              <a:ext uri="{FF2B5EF4-FFF2-40B4-BE49-F238E27FC236}">
                <a16:creationId xmlns:a16="http://schemas.microsoft.com/office/drawing/2014/main" id="{733C3BF3-5507-4249-891F-65883C308105}"/>
              </a:ext>
            </a:extLst>
          </p:cNvPr>
          <p:cNvSpPr/>
          <p:nvPr/>
        </p:nvSpPr>
        <p:spPr>
          <a:xfrm>
            <a:off x="6096000" y="2656645"/>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e</a:t>
            </a:r>
          </a:p>
        </p:txBody>
      </p:sp>
      <p:sp>
        <p:nvSpPr>
          <p:cNvPr id="10" name="Rectangle 9">
            <a:extLst>
              <a:ext uri="{FF2B5EF4-FFF2-40B4-BE49-F238E27FC236}">
                <a16:creationId xmlns:a16="http://schemas.microsoft.com/office/drawing/2014/main" id="{0BC292CC-1F99-5C4A-BC98-A56910F9C67E}"/>
              </a:ext>
            </a:extLst>
          </p:cNvPr>
          <p:cNvSpPr/>
          <p:nvPr/>
        </p:nvSpPr>
        <p:spPr>
          <a:xfrm>
            <a:off x="4912374" y="3472160"/>
            <a:ext cx="826347" cy="461665"/>
          </a:xfrm>
          <a:prstGeom prst="rect">
            <a:avLst/>
          </a:prstGeom>
        </p:spPr>
        <p:txBody>
          <a:bodyPr wrap="square">
            <a:spAutoFit/>
          </a:bodyPr>
          <a:lstStyle/>
          <a:p>
            <a:pPr algn="ctr"/>
            <a:r>
              <a:rPr lang="en-US" sz="2400" b="1" dirty="0">
                <a:latin typeface="Avenir Book" panose="02000503020000020003" pitchFamily="2" charset="0"/>
              </a:rPr>
              <a:t>61</a:t>
            </a:r>
          </a:p>
        </p:txBody>
      </p:sp>
      <p:sp>
        <p:nvSpPr>
          <p:cNvPr id="11" name="Rectangle 10">
            <a:extLst>
              <a:ext uri="{FF2B5EF4-FFF2-40B4-BE49-F238E27FC236}">
                <a16:creationId xmlns:a16="http://schemas.microsoft.com/office/drawing/2014/main" id="{6C4AFF84-3DA1-084E-B0A7-1D90FFAC4049}"/>
              </a:ext>
            </a:extLst>
          </p:cNvPr>
          <p:cNvSpPr/>
          <p:nvPr/>
        </p:nvSpPr>
        <p:spPr>
          <a:xfrm>
            <a:off x="5431750" y="3484856"/>
            <a:ext cx="826347" cy="461665"/>
          </a:xfrm>
          <a:prstGeom prst="rect">
            <a:avLst/>
          </a:prstGeom>
        </p:spPr>
        <p:txBody>
          <a:bodyPr wrap="square">
            <a:spAutoFit/>
          </a:bodyPr>
          <a:lstStyle/>
          <a:p>
            <a:pPr algn="ctr"/>
            <a:r>
              <a:rPr lang="en-US" sz="2400" b="1" dirty="0">
                <a:latin typeface="Avenir Book" panose="02000503020000020003" pitchFamily="2" charset="0"/>
              </a:rPr>
              <a:t>74</a:t>
            </a:r>
          </a:p>
        </p:txBody>
      </p:sp>
      <p:sp>
        <p:nvSpPr>
          <p:cNvPr id="13" name="Rectangle 12">
            <a:extLst>
              <a:ext uri="{FF2B5EF4-FFF2-40B4-BE49-F238E27FC236}">
                <a16:creationId xmlns:a16="http://schemas.microsoft.com/office/drawing/2014/main" id="{738AE4EF-9ADC-3443-B4BB-21B1FB623C0B}"/>
              </a:ext>
            </a:extLst>
          </p:cNvPr>
          <p:cNvSpPr/>
          <p:nvPr/>
        </p:nvSpPr>
        <p:spPr>
          <a:xfrm>
            <a:off x="5928378" y="3484852"/>
            <a:ext cx="826347" cy="461665"/>
          </a:xfrm>
          <a:prstGeom prst="rect">
            <a:avLst/>
          </a:prstGeom>
        </p:spPr>
        <p:txBody>
          <a:bodyPr wrap="square">
            <a:spAutoFit/>
          </a:bodyPr>
          <a:lstStyle/>
          <a:p>
            <a:pPr algn="ctr"/>
            <a:r>
              <a:rPr lang="en-US" sz="2400" b="1" dirty="0">
                <a:latin typeface="Avenir Book" panose="02000503020000020003" pitchFamily="2" charset="0"/>
              </a:rPr>
              <a:t>65</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206523" y="4679627"/>
            <a:ext cx="944370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Each </a:t>
            </a:r>
            <a:r>
              <a:rPr lang="en-US" sz="2400" dirty="0">
                <a:solidFill>
                  <a:srgbClr val="C00000"/>
                </a:solidFill>
              </a:rPr>
              <a:t>byte</a:t>
            </a:r>
            <a:r>
              <a:rPr lang="en-US" sz="2400" dirty="0"/>
              <a:t> corresponds to language’s smallest meaningful unit! Yay!</a:t>
            </a:r>
          </a:p>
        </p:txBody>
      </p:sp>
      <p:sp>
        <p:nvSpPr>
          <p:cNvPr id="18" name="Slide Number Placeholder 9">
            <a:extLst>
              <a:ext uri="{FF2B5EF4-FFF2-40B4-BE49-F238E27FC236}">
                <a16:creationId xmlns:a16="http://schemas.microsoft.com/office/drawing/2014/main" id="{1DD42A7C-3604-F64D-B17B-2CA0F1D21A1F}"/>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43</a:t>
            </a:fld>
            <a:endParaRPr lang="en-US"/>
          </a:p>
        </p:txBody>
      </p:sp>
    </p:spTree>
    <p:extLst>
      <p:ext uri="{BB962C8B-B14F-4D97-AF65-F5344CB8AC3E}">
        <p14:creationId xmlns:p14="http://schemas.microsoft.com/office/powerpoint/2010/main" val="2570799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2B803E-C63D-AD47-9A3A-2AF9265483BD}"/>
              </a:ext>
            </a:extLst>
          </p:cNvPr>
          <p:cNvSpPr/>
          <p:nvPr/>
        </p:nvSpPr>
        <p:spPr>
          <a:xfrm>
            <a:off x="6080573" y="3472151"/>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77DFAD-1B7D-B74A-B055-ACEFE876FC41}"/>
              </a:ext>
            </a:extLst>
          </p:cNvPr>
          <p:cNvSpPr/>
          <p:nvPr/>
        </p:nvSpPr>
        <p:spPr>
          <a:xfrm>
            <a:off x="558715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07F77-B779-BA49-8EC0-6C468D9381D4}"/>
              </a:ext>
            </a:extLst>
          </p:cNvPr>
          <p:cNvSpPr/>
          <p:nvPr/>
        </p:nvSpPr>
        <p:spPr>
          <a:xfrm>
            <a:off x="5071125" y="3472158"/>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Language</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1"/>
            <a:ext cx="3817608" cy="950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9"/>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Words </a:t>
            </a:r>
            <a:r>
              <a:rPr lang="en-US" sz="2400" dirty="0"/>
              <a:t>are represented by Strings</a:t>
            </a:r>
          </a:p>
        </p:txBody>
      </p:sp>
      <p:sp>
        <p:nvSpPr>
          <p:cNvPr id="3" name="Rectangle 2">
            <a:extLst>
              <a:ext uri="{FF2B5EF4-FFF2-40B4-BE49-F238E27FC236}">
                <a16:creationId xmlns:a16="http://schemas.microsoft.com/office/drawing/2014/main" id="{94D90E53-08EC-FC4B-8D7C-C5B679A5BE07}"/>
              </a:ext>
            </a:extLst>
          </p:cNvPr>
          <p:cNvSpPr/>
          <p:nvPr/>
        </p:nvSpPr>
        <p:spPr>
          <a:xfrm>
            <a:off x="5071125" y="2656646"/>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a</a:t>
            </a:r>
          </a:p>
        </p:txBody>
      </p:sp>
      <p:sp>
        <p:nvSpPr>
          <p:cNvPr id="8" name="Rectangle 7">
            <a:extLst>
              <a:ext uri="{FF2B5EF4-FFF2-40B4-BE49-F238E27FC236}">
                <a16:creationId xmlns:a16="http://schemas.microsoft.com/office/drawing/2014/main" id="{E76D8F09-0C1D-B647-89E8-1DDA83C28120}"/>
              </a:ext>
            </a:extLst>
          </p:cNvPr>
          <p:cNvSpPr/>
          <p:nvPr/>
        </p:nvSpPr>
        <p:spPr>
          <a:xfrm>
            <a:off x="5603199" y="2656641"/>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t</a:t>
            </a:r>
          </a:p>
        </p:txBody>
      </p:sp>
      <p:sp>
        <p:nvSpPr>
          <p:cNvPr id="9" name="Rectangle 8">
            <a:extLst>
              <a:ext uri="{FF2B5EF4-FFF2-40B4-BE49-F238E27FC236}">
                <a16:creationId xmlns:a16="http://schemas.microsoft.com/office/drawing/2014/main" id="{733C3BF3-5507-4249-891F-65883C308105}"/>
              </a:ext>
            </a:extLst>
          </p:cNvPr>
          <p:cNvSpPr/>
          <p:nvPr/>
        </p:nvSpPr>
        <p:spPr>
          <a:xfrm>
            <a:off x="6096000" y="2656645"/>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f</a:t>
            </a:r>
          </a:p>
        </p:txBody>
      </p:sp>
      <p:sp>
        <p:nvSpPr>
          <p:cNvPr id="10" name="Rectangle 9">
            <a:extLst>
              <a:ext uri="{FF2B5EF4-FFF2-40B4-BE49-F238E27FC236}">
                <a16:creationId xmlns:a16="http://schemas.microsoft.com/office/drawing/2014/main" id="{0BC292CC-1F99-5C4A-BC98-A56910F9C67E}"/>
              </a:ext>
            </a:extLst>
          </p:cNvPr>
          <p:cNvSpPr/>
          <p:nvPr/>
        </p:nvSpPr>
        <p:spPr>
          <a:xfrm>
            <a:off x="4912374" y="3472160"/>
            <a:ext cx="826347" cy="461665"/>
          </a:xfrm>
          <a:prstGeom prst="rect">
            <a:avLst/>
          </a:prstGeom>
        </p:spPr>
        <p:txBody>
          <a:bodyPr wrap="square">
            <a:spAutoFit/>
          </a:bodyPr>
          <a:lstStyle/>
          <a:p>
            <a:pPr algn="ctr"/>
            <a:r>
              <a:rPr lang="en-US" sz="2400" b="1" dirty="0">
                <a:latin typeface="Avenir Book" panose="02000503020000020003" pitchFamily="2" charset="0"/>
              </a:rPr>
              <a:t>61</a:t>
            </a:r>
          </a:p>
        </p:txBody>
      </p:sp>
      <p:sp>
        <p:nvSpPr>
          <p:cNvPr id="11" name="Rectangle 10">
            <a:extLst>
              <a:ext uri="{FF2B5EF4-FFF2-40B4-BE49-F238E27FC236}">
                <a16:creationId xmlns:a16="http://schemas.microsoft.com/office/drawing/2014/main" id="{6C4AFF84-3DA1-084E-B0A7-1D90FFAC4049}"/>
              </a:ext>
            </a:extLst>
          </p:cNvPr>
          <p:cNvSpPr/>
          <p:nvPr/>
        </p:nvSpPr>
        <p:spPr>
          <a:xfrm>
            <a:off x="5431750" y="3484856"/>
            <a:ext cx="826347" cy="461665"/>
          </a:xfrm>
          <a:prstGeom prst="rect">
            <a:avLst/>
          </a:prstGeom>
        </p:spPr>
        <p:txBody>
          <a:bodyPr wrap="square">
            <a:spAutoFit/>
          </a:bodyPr>
          <a:lstStyle/>
          <a:p>
            <a:pPr algn="ctr"/>
            <a:r>
              <a:rPr lang="en-US" sz="2400" b="1" dirty="0">
                <a:latin typeface="Avenir Book" panose="02000503020000020003" pitchFamily="2" charset="0"/>
              </a:rPr>
              <a:t>74</a:t>
            </a:r>
          </a:p>
        </p:txBody>
      </p:sp>
      <p:sp>
        <p:nvSpPr>
          <p:cNvPr id="13" name="Rectangle 12">
            <a:extLst>
              <a:ext uri="{FF2B5EF4-FFF2-40B4-BE49-F238E27FC236}">
                <a16:creationId xmlns:a16="http://schemas.microsoft.com/office/drawing/2014/main" id="{738AE4EF-9ADC-3443-B4BB-21B1FB623C0B}"/>
              </a:ext>
            </a:extLst>
          </p:cNvPr>
          <p:cNvSpPr/>
          <p:nvPr/>
        </p:nvSpPr>
        <p:spPr>
          <a:xfrm>
            <a:off x="5928378" y="3484852"/>
            <a:ext cx="826347" cy="461665"/>
          </a:xfrm>
          <a:prstGeom prst="rect">
            <a:avLst/>
          </a:prstGeom>
        </p:spPr>
        <p:txBody>
          <a:bodyPr wrap="square">
            <a:spAutoFit/>
          </a:bodyPr>
          <a:lstStyle/>
          <a:p>
            <a:pPr algn="ctr"/>
            <a:r>
              <a:rPr lang="en-US" sz="2400" b="1" dirty="0">
                <a:latin typeface="Avenir Book" panose="02000503020000020003" pitchFamily="2" charset="0"/>
              </a:rPr>
              <a:t>66</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937289" y="4679627"/>
            <a:ext cx="9982177"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No meaningful relation between the </a:t>
            </a:r>
            <a:r>
              <a:rPr lang="en-US" sz="2400" dirty="0">
                <a:solidFill>
                  <a:srgbClr val="C00000"/>
                </a:solidFill>
              </a:rPr>
              <a:t>byte</a:t>
            </a:r>
            <a:r>
              <a:rPr lang="en-US" sz="2400" dirty="0"/>
              <a:t> values and language!</a:t>
            </a:r>
          </a:p>
        </p:txBody>
      </p:sp>
      <p:sp>
        <p:nvSpPr>
          <p:cNvPr id="18" name="Slide Number Placeholder 9">
            <a:extLst>
              <a:ext uri="{FF2B5EF4-FFF2-40B4-BE49-F238E27FC236}">
                <a16:creationId xmlns:a16="http://schemas.microsoft.com/office/drawing/2014/main" id="{52D10A64-CC55-3843-973C-AF1E8BB437F5}"/>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44</a:t>
            </a:fld>
            <a:endParaRPr lang="en-US"/>
          </a:p>
        </p:txBody>
      </p:sp>
    </p:spTree>
    <p:extLst>
      <p:ext uri="{BB962C8B-B14F-4D97-AF65-F5344CB8AC3E}">
        <p14:creationId xmlns:p14="http://schemas.microsoft.com/office/powerpoint/2010/main" val="788356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2B803E-C63D-AD47-9A3A-2AF9265483BD}"/>
              </a:ext>
            </a:extLst>
          </p:cNvPr>
          <p:cNvSpPr/>
          <p:nvPr/>
        </p:nvSpPr>
        <p:spPr>
          <a:xfrm>
            <a:off x="6080573" y="3472151"/>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77DFAD-1B7D-B74A-B055-ACEFE876FC41}"/>
              </a:ext>
            </a:extLst>
          </p:cNvPr>
          <p:cNvSpPr/>
          <p:nvPr/>
        </p:nvSpPr>
        <p:spPr>
          <a:xfrm>
            <a:off x="558715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07F77-B779-BA49-8EC0-6C468D9381D4}"/>
              </a:ext>
            </a:extLst>
          </p:cNvPr>
          <p:cNvSpPr/>
          <p:nvPr/>
        </p:nvSpPr>
        <p:spPr>
          <a:xfrm>
            <a:off x="5071125" y="3472158"/>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Language</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1"/>
            <a:ext cx="3817608" cy="950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9"/>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Words </a:t>
            </a:r>
            <a:r>
              <a:rPr lang="en-US" sz="2400" dirty="0"/>
              <a:t>are represented by Strings</a:t>
            </a:r>
          </a:p>
        </p:txBody>
      </p:sp>
      <p:sp>
        <p:nvSpPr>
          <p:cNvPr id="3" name="Rectangle 2">
            <a:extLst>
              <a:ext uri="{FF2B5EF4-FFF2-40B4-BE49-F238E27FC236}">
                <a16:creationId xmlns:a16="http://schemas.microsoft.com/office/drawing/2014/main" id="{94D90E53-08EC-FC4B-8D7C-C5B679A5BE07}"/>
              </a:ext>
            </a:extLst>
          </p:cNvPr>
          <p:cNvSpPr/>
          <p:nvPr/>
        </p:nvSpPr>
        <p:spPr>
          <a:xfrm>
            <a:off x="5071125" y="2656646"/>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a</a:t>
            </a:r>
          </a:p>
        </p:txBody>
      </p:sp>
      <p:sp>
        <p:nvSpPr>
          <p:cNvPr id="8" name="Rectangle 7">
            <a:extLst>
              <a:ext uri="{FF2B5EF4-FFF2-40B4-BE49-F238E27FC236}">
                <a16:creationId xmlns:a16="http://schemas.microsoft.com/office/drawing/2014/main" id="{E76D8F09-0C1D-B647-89E8-1DDA83C28120}"/>
              </a:ext>
            </a:extLst>
          </p:cNvPr>
          <p:cNvSpPr/>
          <p:nvPr/>
        </p:nvSpPr>
        <p:spPr>
          <a:xfrm>
            <a:off x="5603199" y="2656641"/>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t</a:t>
            </a:r>
          </a:p>
        </p:txBody>
      </p:sp>
      <p:sp>
        <p:nvSpPr>
          <p:cNvPr id="9" name="Rectangle 8">
            <a:extLst>
              <a:ext uri="{FF2B5EF4-FFF2-40B4-BE49-F238E27FC236}">
                <a16:creationId xmlns:a16="http://schemas.microsoft.com/office/drawing/2014/main" id="{733C3BF3-5507-4249-891F-65883C308105}"/>
              </a:ext>
            </a:extLst>
          </p:cNvPr>
          <p:cNvSpPr/>
          <p:nvPr/>
        </p:nvSpPr>
        <p:spPr>
          <a:xfrm>
            <a:off x="6096000" y="2656645"/>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g</a:t>
            </a:r>
          </a:p>
        </p:txBody>
      </p:sp>
      <p:sp>
        <p:nvSpPr>
          <p:cNvPr id="10" name="Rectangle 9">
            <a:extLst>
              <a:ext uri="{FF2B5EF4-FFF2-40B4-BE49-F238E27FC236}">
                <a16:creationId xmlns:a16="http://schemas.microsoft.com/office/drawing/2014/main" id="{0BC292CC-1F99-5C4A-BC98-A56910F9C67E}"/>
              </a:ext>
            </a:extLst>
          </p:cNvPr>
          <p:cNvSpPr/>
          <p:nvPr/>
        </p:nvSpPr>
        <p:spPr>
          <a:xfrm>
            <a:off x="4912374" y="3472160"/>
            <a:ext cx="826347" cy="461665"/>
          </a:xfrm>
          <a:prstGeom prst="rect">
            <a:avLst/>
          </a:prstGeom>
        </p:spPr>
        <p:txBody>
          <a:bodyPr wrap="square">
            <a:spAutoFit/>
          </a:bodyPr>
          <a:lstStyle/>
          <a:p>
            <a:pPr algn="ctr"/>
            <a:r>
              <a:rPr lang="en-US" sz="2400" b="1" dirty="0">
                <a:latin typeface="Avenir Book" panose="02000503020000020003" pitchFamily="2" charset="0"/>
              </a:rPr>
              <a:t>61</a:t>
            </a:r>
          </a:p>
        </p:txBody>
      </p:sp>
      <p:sp>
        <p:nvSpPr>
          <p:cNvPr id="11" name="Rectangle 10">
            <a:extLst>
              <a:ext uri="{FF2B5EF4-FFF2-40B4-BE49-F238E27FC236}">
                <a16:creationId xmlns:a16="http://schemas.microsoft.com/office/drawing/2014/main" id="{6C4AFF84-3DA1-084E-B0A7-1D90FFAC4049}"/>
              </a:ext>
            </a:extLst>
          </p:cNvPr>
          <p:cNvSpPr/>
          <p:nvPr/>
        </p:nvSpPr>
        <p:spPr>
          <a:xfrm>
            <a:off x="5431750" y="3484856"/>
            <a:ext cx="826347" cy="461665"/>
          </a:xfrm>
          <a:prstGeom prst="rect">
            <a:avLst/>
          </a:prstGeom>
        </p:spPr>
        <p:txBody>
          <a:bodyPr wrap="square">
            <a:spAutoFit/>
          </a:bodyPr>
          <a:lstStyle/>
          <a:p>
            <a:pPr algn="ctr"/>
            <a:r>
              <a:rPr lang="en-US" sz="2400" b="1" dirty="0">
                <a:latin typeface="Avenir Book" panose="02000503020000020003" pitchFamily="2" charset="0"/>
              </a:rPr>
              <a:t>74</a:t>
            </a:r>
          </a:p>
        </p:txBody>
      </p:sp>
      <p:sp>
        <p:nvSpPr>
          <p:cNvPr id="13" name="Rectangle 12">
            <a:extLst>
              <a:ext uri="{FF2B5EF4-FFF2-40B4-BE49-F238E27FC236}">
                <a16:creationId xmlns:a16="http://schemas.microsoft.com/office/drawing/2014/main" id="{738AE4EF-9ADC-3443-B4BB-21B1FB623C0B}"/>
              </a:ext>
            </a:extLst>
          </p:cNvPr>
          <p:cNvSpPr/>
          <p:nvPr/>
        </p:nvSpPr>
        <p:spPr>
          <a:xfrm>
            <a:off x="5928378" y="3484852"/>
            <a:ext cx="826347" cy="461665"/>
          </a:xfrm>
          <a:prstGeom prst="rect">
            <a:avLst/>
          </a:prstGeom>
        </p:spPr>
        <p:txBody>
          <a:bodyPr wrap="square">
            <a:spAutoFit/>
          </a:bodyPr>
          <a:lstStyle/>
          <a:p>
            <a:pPr algn="ctr"/>
            <a:r>
              <a:rPr lang="en-US" sz="2400" b="1" dirty="0">
                <a:latin typeface="Avenir Book" panose="02000503020000020003" pitchFamily="2" charset="0"/>
              </a:rPr>
              <a:t>67</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937289" y="4679627"/>
            <a:ext cx="9982177"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A.T.G. is, however, more intense. Never mind. Ignore this slide.</a:t>
            </a:r>
          </a:p>
        </p:txBody>
      </p:sp>
      <p:pic>
        <p:nvPicPr>
          <p:cNvPr id="11266" name="Picture 2" descr="How Deep Should You Squat ? - Fitness and Power">
            <a:extLst>
              <a:ext uri="{FF2B5EF4-FFF2-40B4-BE49-F238E27FC236}">
                <a16:creationId xmlns:a16="http://schemas.microsoft.com/office/drawing/2014/main" id="{1E2CD44A-9A68-AD4B-85D9-FE8BDAF39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2" y="284412"/>
            <a:ext cx="4217247" cy="218869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9">
            <a:extLst>
              <a:ext uri="{FF2B5EF4-FFF2-40B4-BE49-F238E27FC236}">
                <a16:creationId xmlns:a16="http://schemas.microsoft.com/office/drawing/2014/main" id="{A47AC0EE-A24B-D74F-93CE-6EDFE54BAEAF}"/>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45</a:t>
            </a:fld>
            <a:endParaRPr lang="en-US"/>
          </a:p>
        </p:txBody>
      </p:sp>
    </p:spTree>
    <p:extLst>
      <p:ext uri="{BB962C8B-B14F-4D97-AF65-F5344CB8AC3E}">
        <p14:creationId xmlns:p14="http://schemas.microsoft.com/office/powerpoint/2010/main" val="2160585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2B803E-C63D-AD47-9A3A-2AF9265483BD}"/>
              </a:ext>
            </a:extLst>
          </p:cNvPr>
          <p:cNvSpPr/>
          <p:nvPr/>
        </p:nvSpPr>
        <p:spPr>
          <a:xfrm>
            <a:off x="6080573" y="3472151"/>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77DFAD-1B7D-B74A-B055-ACEFE876FC41}"/>
              </a:ext>
            </a:extLst>
          </p:cNvPr>
          <p:cNvSpPr/>
          <p:nvPr/>
        </p:nvSpPr>
        <p:spPr>
          <a:xfrm>
            <a:off x="558715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07F77-B779-BA49-8EC0-6C468D9381D4}"/>
              </a:ext>
            </a:extLst>
          </p:cNvPr>
          <p:cNvSpPr/>
          <p:nvPr/>
        </p:nvSpPr>
        <p:spPr>
          <a:xfrm>
            <a:off x="5071125" y="3472158"/>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Language</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1"/>
            <a:ext cx="3817608" cy="950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9"/>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Words </a:t>
            </a:r>
            <a:r>
              <a:rPr lang="en-US" sz="2400" dirty="0"/>
              <a:t>are represented by Strings</a:t>
            </a:r>
          </a:p>
        </p:txBody>
      </p:sp>
      <p:sp>
        <p:nvSpPr>
          <p:cNvPr id="3" name="Rectangle 2">
            <a:extLst>
              <a:ext uri="{FF2B5EF4-FFF2-40B4-BE49-F238E27FC236}">
                <a16:creationId xmlns:a16="http://schemas.microsoft.com/office/drawing/2014/main" id="{94D90E53-08EC-FC4B-8D7C-C5B679A5BE07}"/>
              </a:ext>
            </a:extLst>
          </p:cNvPr>
          <p:cNvSpPr/>
          <p:nvPr/>
        </p:nvSpPr>
        <p:spPr>
          <a:xfrm>
            <a:off x="5071125" y="2656646"/>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a</a:t>
            </a:r>
          </a:p>
        </p:txBody>
      </p:sp>
      <p:sp>
        <p:nvSpPr>
          <p:cNvPr id="8" name="Rectangle 7">
            <a:extLst>
              <a:ext uri="{FF2B5EF4-FFF2-40B4-BE49-F238E27FC236}">
                <a16:creationId xmlns:a16="http://schemas.microsoft.com/office/drawing/2014/main" id="{E76D8F09-0C1D-B647-89E8-1DDA83C28120}"/>
              </a:ext>
            </a:extLst>
          </p:cNvPr>
          <p:cNvSpPr/>
          <p:nvPr/>
        </p:nvSpPr>
        <p:spPr>
          <a:xfrm>
            <a:off x="5603199" y="2656641"/>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t</a:t>
            </a:r>
          </a:p>
        </p:txBody>
      </p:sp>
      <p:sp>
        <p:nvSpPr>
          <p:cNvPr id="9" name="Rectangle 8">
            <a:extLst>
              <a:ext uri="{FF2B5EF4-FFF2-40B4-BE49-F238E27FC236}">
                <a16:creationId xmlns:a16="http://schemas.microsoft.com/office/drawing/2014/main" id="{733C3BF3-5507-4249-891F-65883C308105}"/>
              </a:ext>
            </a:extLst>
          </p:cNvPr>
          <p:cNvSpPr/>
          <p:nvPr/>
        </p:nvSpPr>
        <p:spPr>
          <a:xfrm>
            <a:off x="6096000" y="2656645"/>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e</a:t>
            </a:r>
          </a:p>
        </p:txBody>
      </p:sp>
      <p:sp>
        <p:nvSpPr>
          <p:cNvPr id="10" name="Rectangle 9">
            <a:extLst>
              <a:ext uri="{FF2B5EF4-FFF2-40B4-BE49-F238E27FC236}">
                <a16:creationId xmlns:a16="http://schemas.microsoft.com/office/drawing/2014/main" id="{0BC292CC-1F99-5C4A-BC98-A56910F9C67E}"/>
              </a:ext>
            </a:extLst>
          </p:cNvPr>
          <p:cNvSpPr/>
          <p:nvPr/>
        </p:nvSpPr>
        <p:spPr>
          <a:xfrm>
            <a:off x="4912374" y="3472160"/>
            <a:ext cx="826347" cy="461665"/>
          </a:xfrm>
          <a:prstGeom prst="rect">
            <a:avLst/>
          </a:prstGeom>
        </p:spPr>
        <p:txBody>
          <a:bodyPr wrap="square">
            <a:spAutoFit/>
          </a:bodyPr>
          <a:lstStyle/>
          <a:p>
            <a:pPr algn="ctr"/>
            <a:r>
              <a:rPr lang="en-US" sz="2400" b="1" dirty="0">
                <a:latin typeface="Avenir Book" panose="02000503020000020003" pitchFamily="2" charset="0"/>
              </a:rPr>
              <a:t>61</a:t>
            </a:r>
          </a:p>
        </p:txBody>
      </p:sp>
      <p:sp>
        <p:nvSpPr>
          <p:cNvPr id="11" name="Rectangle 10">
            <a:extLst>
              <a:ext uri="{FF2B5EF4-FFF2-40B4-BE49-F238E27FC236}">
                <a16:creationId xmlns:a16="http://schemas.microsoft.com/office/drawing/2014/main" id="{6C4AFF84-3DA1-084E-B0A7-1D90FFAC4049}"/>
              </a:ext>
            </a:extLst>
          </p:cNvPr>
          <p:cNvSpPr/>
          <p:nvPr/>
        </p:nvSpPr>
        <p:spPr>
          <a:xfrm>
            <a:off x="5431750" y="3484856"/>
            <a:ext cx="826347" cy="461665"/>
          </a:xfrm>
          <a:prstGeom prst="rect">
            <a:avLst/>
          </a:prstGeom>
        </p:spPr>
        <p:txBody>
          <a:bodyPr wrap="square">
            <a:spAutoFit/>
          </a:bodyPr>
          <a:lstStyle/>
          <a:p>
            <a:pPr algn="ctr"/>
            <a:r>
              <a:rPr lang="en-US" sz="2400" b="1" dirty="0">
                <a:latin typeface="Avenir Book" panose="02000503020000020003" pitchFamily="2" charset="0"/>
              </a:rPr>
              <a:t>74</a:t>
            </a:r>
          </a:p>
        </p:txBody>
      </p:sp>
      <p:sp>
        <p:nvSpPr>
          <p:cNvPr id="13" name="Rectangle 12">
            <a:extLst>
              <a:ext uri="{FF2B5EF4-FFF2-40B4-BE49-F238E27FC236}">
                <a16:creationId xmlns:a16="http://schemas.microsoft.com/office/drawing/2014/main" id="{738AE4EF-9ADC-3443-B4BB-21B1FB623C0B}"/>
              </a:ext>
            </a:extLst>
          </p:cNvPr>
          <p:cNvSpPr/>
          <p:nvPr/>
        </p:nvSpPr>
        <p:spPr>
          <a:xfrm>
            <a:off x="5928378" y="3484852"/>
            <a:ext cx="826347" cy="461665"/>
          </a:xfrm>
          <a:prstGeom prst="rect">
            <a:avLst/>
          </a:prstGeom>
        </p:spPr>
        <p:txBody>
          <a:bodyPr wrap="square">
            <a:spAutoFit/>
          </a:bodyPr>
          <a:lstStyle/>
          <a:p>
            <a:pPr algn="ctr"/>
            <a:r>
              <a:rPr lang="en-US" sz="2400" b="1" dirty="0">
                <a:latin typeface="Avenir Book" panose="02000503020000020003" pitchFamily="2" charset="0"/>
              </a:rPr>
              <a:t>65</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912217" y="4679626"/>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solidFill>
                  <a:srgbClr val="C00000"/>
                </a:solidFill>
              </a:rPr>
              <a:t>hate</a:t>
            </a:r>
            <a:r>
              <a:rPr lang="en-US" sz="2400" dirty="0"/>
              <a:t> and </a:t>
            </a:r>
            <a:r>
              <a:rPr lang="en-US" sz="2400" dirty="0">
                <a:solidFill>
                  <a:srgbClr val="C00000"/>
                </a:solidFill>
              </a:rPr>
              <a:t>ate</a:t>
            </a:r>
            <a:r>
              <a:rPr lang="en-US" sz="2400" dirty="0"/>
              <a:t>. No relation but similar byte values.</a:t>
            </a:r>
          </a:p>
        </p:txBody>
      </p:sp>
      <p:sp>
        <p:nvSpPr>
          <p:cNvPr id="18" name="Rectangle 17">
            <a:extLst>
              <a:ext uri="{FF2B5EF4-FFF2-40B4-BE49-F238E27FC236}">
                <a16:creationId xmlns:a16="http://schemas.microsoft.com/office/drawing/2014/main" id="{EF13A387-1442-E745-BC5A-347346C26790}"/>
              </a:ext>
            </a:extLst>
          </p:cNvPr>
          <p:cNvSpPr/>
          <p:nvPr/>
        </p:nvSpPr>
        <p:spPr>
          <a:xfrm>
            <a:off x="456312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95FE1A-F0DB-7245-AE70-6692ED78C810}"/>
              </a:ext>
            </a:extLst>
          </p:cNvPr>
          <p:cNvSpPr/>
          <p:nvPr/>
        </p:nvSpPr>
        <p:spPr>
          <a:xfrm>
            <a:off x="4404372" y="3472158"/>
            <a:ext cx="826347" cy="461665"/>
          </a:xfrm>
          <a:prstGeom prst="rect">
            <a:avLst/>
          </a:prstGeom>
        </p:spPr>
        <p:txBody>
          <a:bodyPr wrap="square">
            <a:spAutoFit/>
          </a:bodyPr>
          <a:lstStyle/>
          <a:p>
            <a:pPr algn="ctr"/>
            <a:r>
              <a:rPr lang="en-US" sz="2400" b="1" dirty="0">
                <a:latin typeface="Avenir Book" panose="02000503020000020003" pitchFamily="2" charset="0"/>
              </a:rPr>
              <a:t>68</a:t>
            </a:r>
          </a:p>
        </p:txBody>
      </p:sp>
      <p:sp>
        <p:nvSpPr>
          <p:cNvPr id="20" name="Rectangle 19">
            <a:extLst>
              <a:ext uri="{FF2B5EF4-FFF2-40B4-BE49-F238E27FC236}">
                <a16:creationId xmlns:a16="http://schemas.microsoft.com/office/drawing/2014/main" id="{52B84395-FAAD-A647-89F3-5DB0162BB51E}"/>
              </a:ext>
            </a:extLst>
          </p:cNvPr>
          <p:cNvSpPr/>
          <p:nvPr/>
        </p:nvSpPr>
        <p:spPr>
          <a:xfrm>
            <a:off x="4506796" y="2656640"/>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h</a:t>
            </a:r>
          </a:p>
        </p:txBody>
      </p:sp>
      <p:sp>
        <p:nvSpPr>
          <p:cNvPr id="21" name="Slide Number Placeholder 9">
            <a:extLst>
              <a:ext uri="{FF2B5EF4-FFF2-40B4-BE49-F238E27FC236}">
                <a16:creationId xmlns:a16="http://schemas.microsoft.com/office/drawing/2014/main" id="{C7FA8C5A-1722-7A4E-BA76-44944755447F}"/>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46</a:t>
            </a:fld>
            <a:endParaRPr lang="en-US"/>
          </a:p>
        </p:txBody>
      </p:sp>
    </p:spTree>
    <p:extLst>
      <p:ext uri="{BB962C8B-B14F-4D97-AF65-F5344CB8AC3E}">
        <p14:creationId xmlns:p14="http://schemas.microsoft.com/office/powerpoint/2010/main" val="993072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7DFAD-1B7D-B74A-B055-ACEFE876FC41}"/>
              </a:ext>
            </a:extLst>
          </p:cNvPr>
          <p:cNvSpPr/>
          <p:nvPr/>
        </p:nvSpPr>
        <p:spPr>
          <a:xfrm>
            <a:off x="558715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07F77-B779-BA49-8EC0-6C468D9381D4}"/>
              </a:ext>
            </a:extLst>
          </p:cNvPr>
          <p:cNvSpPr/>
          <p:nvPr/>
        </p:nvSpPr>
        <p:spPr>
          <a:xfrm>
            <a:off x="5071125" y="3472158"/>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Language</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1"/>
            <a:ext cx="3817608" cy="950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9"/>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Words </a:t>
            </a:r>
            <a:r>
              <a:rPr lang="en-US" sz="2400" dirty="0"/>
              <a:t>are represented by Strings</a:t>
            </a:r>
          </a:p>
        </p:txBody>
      </p:sp>
      <p:sp>
        <p:nvSpPr>
          <p:cNvPr id="3" name="Rectangle 2">
            <a:extLst>
              <a:ext uri="{FF2B5EF4-FFF2-40B4-BE49-F238E27FC236}">
                <a16:creationId xmlns:a16="http://schemas.microsoft.com/office/drawing/2014/main" id="{94D90E53-08EC-FC4B-8D7C-C5B679A5BE07}"/>
              </a:ext>
            </a:extLst>
          </p:cNvPr>
          <p:cNvSpPr/>
          <p:nvPr/>
        </p:nvSpPr>
        <p:spPr>
          <a:xfrm>
            <a:off x="5071125" y="2656646"/>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a</a:t>
            </a:r>
          </a:p>
        </p:txBody>
      </p:sp>
      <p:sp>
        <p:nvSpPr>
          <p:cNvPr id="8" name="Rectangle 7">
            <a:extLst>
              <a:ext uri="{FF2B5EF4-FFF2-40B4-BE49-F238E27FC236}">
                <a16:creationId xmlns:a16="http://schemas.microsoft.com/office/drawing/2014/main" id="{E76D8F09-0C1D-B647-89E8-1DDA83C28120}"/>
              </a:ext>
            </a:extLst>
          </p:cNvPr>
          <p:cNvSpPr/>
          <p:nvPr/>
        </p:nvSpPr>
        <p:spPr>
          <a:xfrm>
            <a:off x="5603199" y="2656641"/>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t</a:t>
            </a:r>
          </a:p>
        </p:txBody>
      </p:sp>
      <p:sp>
        <p:nvSpPr>
          <p:cNvPr id="10" name="Rectangle 9">
            <a:extLst>
              <a:ext uri="{FF2B5EF4-FFF2-40B4-BE49-F238E27FC236}">
                <a16:creationId xmlns:a16="http://schemas.microsoft.com/office/drawing/2014/main" id="{0BC292CC-1F99-5C4A-BC98-A56910F9C67E}"/>
              </a:ext>
            </a:extLst>
          </p:cNvPr>
          <p:cNvSpPr/>
          <p:nvPr/>
        </p:nvSpPr>
        <p:spPr>
          <a:xfrm>
            <a:off x="4912374" y="3472160"/>
            <a:ext cx="826347" cy="461665"/>
          </a:xfrm>
          <a:prstGeom prst="rect">
            <a:avLst/>
          </a:prstGeom>
        </p:spPr>
        <p:txBody>
          <a:bodyPr wrap="square">
            <a:spAutoFit/>
          </a:bodyPr>
          <a:lstStyle/>
          <a:p>
            <a:pPr algn="ctr"/>
            <a:r>
              <a:rPr lang="en-US" sz="2400" b="1" dirty="0">
                <a:latin typeface="Avenir Book" panose="02000503020000020003" pitchFamily="2" charset="0"/>
              </a:rPr>
              <a:t>61</a:t>
            </a:r>
          </a:p>
        </p:txBody>
      </p:sp>
      <p:sp>
        <p:nvSpPr>
          <p:cNvPr id="11" name="Rectangle 10">
            <a:extLst>
              <a:ext uri="{FF2B5EF4-FFF2-40B4-BE49-F238E27FC236}">
                <a16:creationId xmlns:a16="http://schemas.microsoft.com/office/drawing/2014/main" id="{6C4AFF84-3DA1-084E-B0A7-1D90FFAC4049}"/>
              </a:ext>
            </a:extLst>
          </p:cNvPr>
          <p:cNvSpPr/>
          <p:nvPr/>
        </p:nvSpPr>
        <p:spPr>
          <a:xfrm>
            <a:off x="5431750" y="3484856"/>
            <a:ext cx="826347" cy="461665"/>
          </a:xfrm>
          <a:prstGeom prst="rect">
            <a:avLst/>
          </a:prstGeom>
        </p:spPr>
        <p:txBody>
          <a:bodyPr wrap="square">
            <a:spAutoFit/>
          </a:bodyPr>
          <a:lstStyle/>
          <a:p>
            <a:pPr algn="ctr"/>
            <a:r>
              <a:rPr lang="en-US" sz="2400" b="1" dirty="0">
                <a:latin typeface="Avenir Book" panose="02000503020000020003" pitchFamily="2" charset="0"/>
              </a:rPr>
              <a:t>74</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816101" y="4679626"/>
            <a:ext cx="7467600"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solidFill>
                  <a:srgbClr val="C00000"/>
                </a:solidFill>
              </a:rPr>
              <a:t>hate</a:t>
            </a:r>
            <a:r>
              <a:rPr lang="en-US" sz="2400" dirty="0"/>
              <a:t> and </a:t>
            </a:r>
            <a:r>
              <a:rPr lang="en-US" sz="2400" dirty="0">
                <a:solidFill>
                  <a:srgbClr val="C00000"/>
                </a:solidFill>
              </a:rPr>
              <a:t>hat</a:t>
            </a:r>
            <a:r>
              <a:rPr lang="en-US" sz="2400" dirty="0"/>
              <a:t>. No relation but similar byte values.</a:t>
            </a:r>
          </a:p>
        </p:txBody>
      </p:sp>
      <p:sp>
        <p:nvSpPr>
          <p:cNvPr id="18" name="Rectangle 17">
            <a:extLst>
              <a:ext uri="{FF2B5EF4-FFF2-40B4-BE49-F238E27FC236}">
                <a16:creationId xmlns:a16="http://schemas.microsoft.com/office/drawing/2014/main" id="{EF13A387-1442-E745-BC5A-347346C26790}"/>
              </a:ext>
            </a:extLst>
          </p:cNvPr>
          <p:cNvSpPr/>
          <p:nvPr/>
        </p:nvSpPr>
        <p:spPr>
          <a:xfrm>
            <a:off x="456312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95FE1A-F0DB-7245-AE70-6692ED78C810}"/>
              </a:ext>
            </a:extLst>
          </p:cNvPr>
          <p:cNvSpPr/>
          <p:nvPr/>
        </p:nvSpPr>
        <p:spPr>
          <a:xfrm>
            <a:off x="4404372" y="3472158"/>
            <a:ext cx="826347" cy="461665"/>
          </a:xfrm>
          <a:prstGeom prst="rect">
            <a:avLst/>
          </a:prstGeom>
        </p:spPr>
        <p:txBody>
          <a:bodyPr wrap="square">
            <a:spAutoFit/>
          </a:bodyPr>
          <a:lstStyle/>
          <a:p>
            <a:pPr algn="ctr"/>
            <a:r>
              <a:rPr lang="en-US" sz="2400" b="1" dirty="0">
                <a:latin typeface="Avenir Book" panose="02000503020000020003" pitchFamily="2" charset="0"/>
              </a:rPr>
              <a:t>68</a:t>
            </a:r>
          </a:p>
        </p:txBody>
      </p:sp>
      <p:sp>
        <p:nvSpPr>
          <p:cNvPr id="20" name="Rectangle 19">
            <a:extLst>
              <a:ext uri="{FF2B5EF4-FFF2-40B4-BE49-F238E27FC236}">
                <a16:creationId xmlns:a16="http://schemas.microsoft.com/office/drawing/2014/main" id="{52B84395-FAAD-A647-89F3-5DB0162BB51E}"/>
              </a:ext>
            </a:extLst>
          </p:cNvPr>
          <p:cNvSpPr/>
          <p:nvPr/>
        </p:nvSpPr>
        <p:spPr>
          <a:xfrm>
            <a:off x="4506796" y="2656640"/>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h</a:t>
            </a:r>
          </a:p>
        </p:txBody>
      </p:sp>
      <p:sp>
        <p:nvSpPr>
          <p:cNvPr id="21" name="Slide Number Placeholder 9">
            <a:extLst>
              <a:ext uri="{FF2B5EF4-FFF2-40B4-BE49-F238E27FC236}">
                <a16:creationId xmlns:a16="http://schemas.microsoft.com/office/drawing/2014/main" id="{571F2AF5-8450-154C-A13C-F9613711A23A}"/>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47</a:t>
            </a:fld>
            <a:endParaRPr lang="en-US"/>
          </a:p>
        </p:txBody>
      </p:sp>
    </p:spTree>
    <p:extLst>
      <p:ext uri="{BB962C8B-B14F-4D97-AF65-F5344CB8AC3E}">
        <p14:creationId xmlns:p14="http://schemas.microsoft.com/office/powerpoint/2010/main" val="473139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7DFAD-1B7D-B74A-B055-ACEFE876FC41}"/>
              </a:ext>
            </a:extLst>
          </p:cNvPr>
          <p:cNvSpPr/>
          <p:nvPr/>
        </p:nvSpPr>
        <p:spPr>
          <a:xfrm>
            <a:off x="558715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07F77-B779-BA49-8EC0-6C468D9381D4}"/>
              </a:ext>
            </a:extLst>
          </p:cNvPr>
          <p:cNvSpPr/>
          <p:nvPr/>
        </p:nvSpPr>
        <p:spPr>
          <a:xfrm>
            <a:off x="5071125" y="3472158"/>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Representing Language</a:t>
            </a: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48</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93511"/>
            <a:ext cx="3817608" cy="950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1295889"/>
            <a:ext cx="76530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b="1" dirty="0"/>
              <a:t>Words </a:t>
            </a:r>
            <a:r>
              <a:rPr lang="en-US" sz="2400" dirty="0"/>
              <a:t>are represented by Strings</a:t>
            </a:r>
          </a:p>
        </p:txBody>
      </p:sp>
      <p:sp>
        <p:nvSpPr>
          <p:cNvPr id="3" name="Rectangle 2">
            <a:extLst>
              <a:ext uri="{FF2B5EF4-FFF2-40B4-BE49-F238E27FC236}">
                <a16:creationId xmlns:a16="http://schemas.microsoft.com/office/drawing/2014/main" id="{94D90E53-08EC-FC4B-8D7C-C5B679A5BE07}"/>
              </a:ext>
            </a:extLst>
          </p:cNvPr>
          <p:cNvSpPr/>
          <p:nvPr/>
        </p:nvSpPr>
        <p:spPr>
          <a:xfrm>
            <a:off x="5071125" y="2656646"/>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a</a:t>
            </a:r>
          </a:p>
        </p:txBody>
      </p:sp>
      <p:sp>
        <p:nvSpPr>
          <p:cNvPr id="8" name="Rectangle 7">
            <a:extLst>
              <a:ext uri="{FF2B5EF4-FFF2-40B4-BE49-F238E27FC236}">
                <a16:creationId xmlns:a16="http://schemas.microsoft.com/office/drawing/2014/main" id="{E76D8F09-0C1D-B647-89E8-1DDA83C28120}"/>
              </a:ext>
            </a:extLst>
          </p:cNvPr>
          <p:cNvSpPr/>
          <p:nvPr/>
        </p:nvSpPr>
        <p:spPr>
          <a:xfrm>
            <a:off x="5603199" y="2656641"/>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t</a:t>
            </a:r>
          </a:p>
        </p:txBody>
      </p:sp>
      <p:sp>
        <p:nvSpPr>
          <p:cNvPr id="10" name="Rectangle 9">
            <a:extLst>
              <a:ext uri="{FF2B5EF4-FFF2-40B4-BE49-F238E27FC236}">
                <a16:creationId xmlns:a16="http://schemas.microsoft.com/office/drawing/2014/main" id="{0BC292CC-1F99-5C4A-BC98-A56910F9C67E}"/>
              </a:ext>
            </a:extLst>
          </p:cNvPr>
          <p:cNvSpPr/>
          <p:nvPr/>
        </p:nvSpPr>
        <p:spPr>
          <a:xfrm>
            <a:off x="4912374" y="3472160"/>
            <a:ext cx="826347" cy="461665"/>
          </a:xfrm>
          <a:prstGeom prst="rect">
            <a:avLst/>
          </a:prstGeom>
        </p:spPr>
        <p:txBody>
          <a:bodyPr wrap="square">
            <a:spAutoFit/>
          </a:bodyPr>
          <a:lstStyle/>
          <a:p>
            <a:pPr algn="ctr"/>
            <a:r>
              <a:rPr lang="en-US" sz="2400" b="1" dirty="0">
                <a:latin typeface="Avenir Book" panose="02000503020000020003" pitchFamily="2" charset="0"/>
              </a:rPr>
              <a:t>61</a:t>
            </a:r>
          </a:p>
        </p:txBody>
      </p:sp>
      <p:sp>
        <p:nvSpPr>
          <p:cNvPr id="11" name="Rectangle 10">
            <a:extLst>
              <a:ext uri="{FF2B5EF4-FFF2-40B4-BE49-F238E27FC236}">
                <a16:creationId xmlns:a16="http://schemas.microsoft.com/office/drawing/2014/main" id="{6C4AFF84-3DA1-084E-B0A7-1D90FFAC4049}"/>
              </a:ext>
            </a:extLst>
          </p:cNvPr>
          <p:cNvSpPr/>
          <p:nvPr/>
        </p:nvSpPr>
        <p:spPr>
          <a:xfrm>
            <a:off x="5431750" y="3484856"/>
            <a:ext cx="826347" cy="461665"/>
          </a:xfrm>
          <a:prstGeom prst="rect">
            <a:avLst/>
          </a:prstGeom>
        </p:spPr>
        <p:txBody>
          <a:bodyPr wrap="square">
            <a:spAutoFit/>
          </a:bodyPr>
          <a:lstStyle/>
          <a:p>
            <a:pPr algn="ctr"/>
            <a:r>
              <a:rPr lang="en-US" sz="2400" b="1" dirty="0">
                <a:latin typeface="Avenir Book" panose="02000503020000020003" pitchFamily="2" charset="0"/>
              </a:rPr>
              <a:t>74</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816100" y="4679626"/>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solidFill>
                  <a:srgbClr val="C00000"/>
                </a:solidFill>
              </a:rPr>
              <a:t>Hat</a:t>
            </a:r>
            <a:r>
              <a:rPr lang="en-US" sz="2400" dirty="0"/>
              <a:t> and </a:t>
            </a:r>
            <a:r>
              <a:rPr lang="en-US" sz="2400" dirty="0">
                <a:solidFill>
                  <a:srgbClr val="C00000"/>
                </a:solidFill>
              </a:rPr>
              <a:t>hat</a:t>
            </a:r>
            <a:r>
              <a:rPr lang="en-US" sz="2400" dirty="0"/>
              <a:t>. Identical concept but different byte values.</a:t>
            </a:r>
          </a:p>
        </p:txBody>
      </p:sp>
      <p:sp>
        <p:nvSpPr>
          <p:cNvPr id="18" name="Rectangle 17">
            <a:extLst>
              <a:ext uri="{FF2B5EF4-FFF2-40B4-BE49-F238E27FC236}">
                <a16:creationId xmlns:a16="http://schemas.microsoft.com/office/drawing/2014/main" id="{EF13A387-1442-E745-BC5A-347346C26790}"/>
              </a:ext>
            </a:extLst>
          </p:cNvPr>
          <p:cNvSpPr/>
          <p:nvPr/>
        </p:nvSpPr>
        <p:spPr>
          <a:xfrm>
            <a:off x="4563123" y="3472156"/>
            <a:ext cx="508847" cy="46166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95FE1A-F0DB-7245-AE70-6692ED78C810}"/>
              </a:ext>
            </a:extLst>
          </p:cNvPr>
          <p:cNvSpPr/>
          <p:nvPr/>
        </p:nvSpPr>
        <p:spPr>
          <a:xfrm>
            <a:off x="4404372" y="3472158"/>
            <a:ext cx="826347" cy="461665"/>
          </a:xfrm>
          <a:prstGeom prst="rect">
            <a:avLst/>
          </a:prstGeom>
        </p:spPr>
        <p:txBody>
          <a:bodyPr wrap="square">
            <a:spAutoFit/>
          </a:bodyPr>
          <a:lstStyle/>
          <a:p>
            <a:pPr algn="ctr"/>
            <a:r>
              <a:rPr lang="en-US" sz="2400" b="1" dirty="0">
                <a:latin typeface="Avenir Book" panose="02000503020000020003" pitchFamily="2" charset="0"/>
              </a:rPr>
              <a:t>48</a:t>
            </a:r>
          </a:p>
        </p:txBody>
      </p:sp>
      <p:sp>
        <p:nvSpPr>
          <p:cNvPr id="20" name="Rectangle 19">
            <a:extLst>
              <a:ext uri="{FF2B5EF4-FFF2-40B4-BE49-F238E27FC236}">
                <a16:creationId xmlns:a16="http://schemas.microsoft.com/office/drawing/2014/main" id="{52B84395-FAAD-A647-89F3-5DB0162BB51E}"/>
              </a:ext>
            </a:extLst>
          </p:cNvPr>
          <p:cNvSpPr/>
          <p:nvPr/>
        </p:nvSpPr>
        <p:spPr>
          <a:xfrm>
            <a:off x="4506796" y="2656640"/>
            <a:ext cx="508847" cy="646331"/>
          </a:xfrm>
          <a:prstGeom prst="rect">
            <a:avLst/>
          </a:prstGeom>
        </p:spPr>
        <p:txBody>
          <a:bodyPr wrap="square">
            <a:spAutoFit/>
          </a:bodyPr>
          <a:lstStyle/>
          <a:p>
            <a:pPr algn="ctr"/>
            <a:r>
              <a:rPr lang="en-US" sz="3600" b="1" dirty="0">
                <a:solidFill>
                  <a:srgbClr val="C00000"/>
                </a:solidFill>
                <a:latin typeface="Avenir Book" panose="02000503020000020003" pitchFamily="2" charset="0"/>
              </a:rPr>
              <a:t>H</a:t>
            </a:r>
          </a:p>
        </p:txBody>
      </p:sp>
    </p:spTree>
    <p:extLst>
      <p:ext uri="{BB962C8B-B14F-4D97-AF65-F5344CB8AC3E}">
        <p14:creationId xmlns:p14="http://schemas.microsoft.com/office/powerpoint/2010/main" val="2118246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8643744" cy="611056"/>
          </a:xfrm>
        </p:spPr>
        <p:txBody>
          <a:bodyPr/>
          <a:lstStyle/>
          <a:p>
            <a:r>
              <a:rPr lang="en-US" b="1" dirty="0">
                <a:solidFill>
                  <a:srgbClr val="C00000"/>
                </a:solidFill>
              </a:rPr>
              <a:t>Symbolic Representations?</a:t>
            </a: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49</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4261251" cy="950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819592" y="1189498"/>
            <a:ext cx="107882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The earliest approaches used symbolic representations. Active research still.</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816100" y="4679626"/>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endParaRPr lang="en-US" sz="2400" dirty="0"/>
          </a:p>
        </p:txBody>
      </p:sp>
      <p:sp>
        <p:nvSpPr>
          <p:cNvPr id="16" name="Title 1">
            <a:extLst>
              <a:ext uri="{FF2B5EF4-FFF2-40B4-BE49-F238E27FC236}">
                <a16:creationId xmlns:a16="http://schemas.microsoft.com/office/drawing/2014/main" id="{248B1136-F536-A648-94E5-1D400442C92C}"/>
              </a:ext>
            </a:extLst>
          </p:cNvPr>
          <p:cNvSpPr txBox="1">
            <a:spLocks/>
          </p:cNvSpPr>
          <p:nvPr/>
        </p:nvSpPr>
        <p:spPr>
          <a:xfrm>
            <a:off x="819592" y="2195518"/>
            <a:ext cx="10496108" cy="40696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solidFill>
                  <a:srgbClr val="0070C0"/>
                </a:solidFill>
              </a:rPr>
              <a:t>Conceptual Dependency Theory (1972) </a:t>
            </a:r>
            <a:r>
              <a:rPr lang="en-US" sz="2400" dirty="0"/>
              <a:t>asserted two assumptions:</a:t>
            </a:r>
          </a:p>
          <a:p>
            <a:pPr marL="914400" lvl="1" indent="-457200">
              <a:lnSpc>
                <a:spcPct val="150000"/>
              </a:lnSpc>
              <a:spcBef>
                <a:spcPts val="2000"/>
              </a:spcBef>
              <a:buFont typeface="+mj-lt"/>
              <a:buAutoNum type="arabicPeriod"/>
            </a:pPr>
            <a:r>
              <a:rPr lang="en-US" sz="2400" dirty="0">
                <a:latin typeface="Avenir Book" panose="02000503020000020003" pitchFamily="2" charset="0"/>
              </a:rPr>
              <a:t>If two sentences have the same meaning, they should be represented the same, regardless of the particular words used.</a:t>
            </a:r>
          </a:p>
          <a:p>
            <a:pPr marL="914400" lvl="1" indent="-457200">
              <a:lnSpc>
                <a:spcPct val="150000"/>
              </a:lnSpc>
              <a:spcBef>
                <a:spcPts val="2000"/>
              </a:spcBef>
              <a:buFont typeface="+mj-lt"/>
              <a:buAutoNum type="arabicPeriod"/>
            </a:pPr>
            <a:r>
              <a:rPr lang="en-US" sz="2400" dirty="0">
                <a:latin typeface="Avenir Book" panose="02000503020000020003" pitchFamily="2" charset="0"/>
              </a:rPr>
              <a:t>Information </a:t>
            </a:r>
            <a:r>
              <a:rPr lang="en-US" sz="2400" u="sng" dirty="0">
                <a:latin typeface="Avenir Book" panose="02000503020000020003" pitchFamily="2" charset="0"/>
              </a:rPr>
              <a:t>implicitly</a:t>
            </a:r>
            <a:r>
              <a:rPr lang="en-US" sz="2400" dirty="0">
                <a:latin typeface="Avenir Book" panose="02000503020000020003" pitchFamily="2" charset="0"/>
              </a:rPr>
              <a:t> stated or inferred from the sentence should be represented </a:t>
            </a:r>
            <a:r>
              <a:rPr lang="en-US" sz="2400" u="sng" dirty="0">
                <a:latin typeface="Avenir Book" panose="02000503020000020003" pitchFamily="2" charset="0"/>
              </a:rPr>
              <a:t>explicitly</a:t>
            </a:r>
            <a:r>
              <a:rPr lang="en-US" sz="2400" dirty="0">
                <a:latin typeface="Avenir Book" panose="02000503020000020003" pitchFamily="2" charset="0"/>
              </a:rPr>
              <a:t>.</a:t>
            </a:r>
          </a:p>
        </p:txBody>
      </p:sp>
    </p:spTree>
    <p:extLst>
      <p:ext uri="{BB962C8B-B14F-4D97-AF65-F5344CB8AC3E}">
        <p14:creationId xmlns:p14="http://schemas.microsoft.com/office/powerpoint/2010/main" val="402583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1358593"/>
            <a:ext cx="3466169"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845943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b="1" dirty="0">
                <a:solidFill>
                  <a:srgbClr val="C00000"/>
                </a:solidFill>
              </a:rPr>
              <a:t>Conceptual Dependencies</a:t>
            </a: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50</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4261251" cy="950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1160792" y="4672792"/>
            <a:ext cx="9215108"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Everything centered around </a:t>
            </a:r>
            <a:r>
              <a:rPr lang="en-US" sz="2400" dirty="0">
                <a:solidFill>
                  <a:srgbClr val="0070C0"/>
                </a:solidFill>
              </a:rPr>
              <a:t>primitives</a:t>
            </a:r>
            <a:r>
              <a:rPr lang="en-US" sz="2400" dirty="0"/>
              <a:t>, </a:t>
            </a:r>
            <a:r>
              <a:rPr lang="en-US" sz="2400" dirty="0">
                <a:solidFill>
                  <a:srgbClr val="0070C0"/>
                </a:solidFill>
              </a:rPr>
              <a:t>states</a:t>
            </a:r>
            <a:r>
              <a:rPr lang="en-US" sz="2400" dirty="0"/>
              <a:t>, and </a:t>
            </a:r>
            <a:r>
              <a:rPr lang="en-US" sz="2400" dirty="0">
                <a:solidFill>
                  <a:srgbClr val="0070C0"/>
                </a:solidFill>
              </a:rPr>
              <a:t>dependencies</a:t>
            </a:r>
            <a:r>
              <a:rPr lang="en-US" sz="2400" dirty="0"/>
              <a:t>.</a:t>
            </a: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816100" y="4679626"/>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endParaRPr lang="en-US" sz="2400" dirty="0"/>
          </a:p>
        </p:txBody>
      </p:sp>
      <p:pic>
        <p:nvPicPr>
          <p:cNvPr id="3" name="Picture 2">
            <a:extLst>
              <a:ext uri="{FF2B5EF4-FFF2-40B4-BE49-F238E27FC236}">
                <a16:creationId xmlns:a16="http://schemas.microsoft.com/office/drawing/2014/main" id="{CDCA1501-CBD2-BB48-851C-9598AD548F8A}"/>
              </a:ext>
            </a:extLst>
          </p:cNvPr>
          <p:cNvPicPr>
            <a:picLocks noChangeAspect="1"/>
          </p:cNvPicPr>
          <p:nvPr/>
        </p:nvPicPr>
        <p:blipFill>
          <a:blip r:embed="rId3"/>
          <a:stretch>
            <a:fillRect/>
          </a:stretch>
        </p:blipFill>
        <p:spPr>
          <a:xfrm>
            <a:off x="2178050" y="1671182"/>
            <a:ext cx="7835900" cy="2222500"/>
          </a:xfrm>
          <a:prstGeom prst="rect">
            <a:avLst/>
          </a:prstGeom>
        </p:spPr>
      </p:pic>
      <p:sp>
        <p:nvSpPr>
          <p:cNvPr id="4" name="Rectangle 3">
            <a:extLst>
              <a:ext uri="{FF2B5EF4-FFF2-40B4-BE49-F238E27FC236}">
                <a16:creationId xmlns:a16="http://schemas.microsoft.com/office/drawing/2014/main" id="{9AF326BA-E3FC-2042-8815-08AF1B1B4328}"/>
              </a:ext>
            </a:extLst>
          </p:cNvPr>
          <p:cNvSpPr/>
          <p:nvPr/>
        </p:nvSpPr>
        <p:spPr>
          <a:xfrm>
            <a:off x="165099" y="6353308"/>
            <a:ext cx="7436331" cy="276999"/>
          </a:xfrm>
          <a:prstGeom prst="rect">
            <a:avLst/>
          </a:prstGeom>
        </p:spPr>
        <p:txBody>
          <a:bodyPr wrap="none">
            <a:spAutoFit/>
          </a:bodyPr>
          <a:lstStyle/>
          <a:p>
            <a:r>
              <a:rPr lang="en-US" sz="1200" dirty="0">
                <a:solidFill>
                  <a:srgbClr val="FF0000"/>
                </a:solidFill>
                <a:latin typeface="Arial" panose="020B0604020202020204" pitchFamily="34" charset="0"/>
              </a:rPr>
              <a:t>Conceptual Dependency and its Descendants. </a:t>
            </a:r>
            <a:r>
              <a:rPr lang="en-US" sz="1200" dirty="0" err="1">
                <a:solidFill>
                  <a:srgbClr val="FF0000"/>
                </a:solidFill>
                <a:latin typeface="Arial" panose="020B0604020202020204" pitchFamily="34" charset="0"/>
              </a:rPr>
              <a:t>Lytinen</a:t>
            </a:r>
            <a:r>
              <a:rPr lang="en-US" sz="1200" dirty="0">
                <a:solidFill>
                  <a:srgbClr val="FF0000"/>
                </a:solidFill>
                <a:latin typeface="Arial" panose="020B0604020202020204" pitchFamily="34" charset="0"/>
              </a:rPr>
              <a:t>, S.L. </a:t>
            </a:r>
            <a:r>
              <a:rPr lang="en-US" sz="1200" i="1" dirty="0">
                <a:solidFill>
                  <a:srgbClr val="FF0000"/>
                </a:solidFill>
              </a:rPr>
              <a:t>Computers, Mathematics, and Applications</a:t>
            </a:r>
            <a:r>
              <a:rPr lang="en-US" sz="1200" dirty="0">
                <a:solidFill>
                  <a:srgbClr val="FF0000"/>
                </a:solidFill>
                <a:latin typeface="Arial" panose="020B0604020202020204" pitchFamily="34" charset="0"/>
              </a:rPr>
              <a:t> (1992)</a:t>
            </a:r>
            <a:endParaRPr lang="en-US" sz="1200" dirty="0">
              <a:solidFill>
                <a:srgbClr val="FF0000"/>
              </a:solidFill>
            </a:endParaRPr>
          </a:p>
        </p:txBody>
      </p:sp>
    </p:spTree>
    <p:extLst>
      <p:ext uri="{BB962C8B-B14F-4D97-AF65-F5344CB8AC3E}">
        <p14:creationId xmlns:p14="http://schemas.microsoft.com/office/powerpoint/2010/main" val="1130528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b="1" dirty="0">
                <a:solidFill>
                  <a:srgbClr val="C00000"/>
                </a:solidFill>
              </a:rPr>
              <a:t>Conceptual Dependencies</a:t>
            </a:r>
            <a:endParaRPr lang="en-US"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51</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4261251" cy="950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651000" y="3435834"/>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endParaRPr lang="en-US" sz="2400" dirty="0"/>
          </a:p>
        </p:txBody>
      </p:sp>
      <p:sp>
        <p:nvSpPr>
          <p:cNvPr id="4" name="Rectangle 3">
            <a:extLst>
              <a:ext uri="{FF2B5EF4-FFF2-40B4-BE49-F238E27FC236}">
                <a16:creationId xmlns:a16="http://schemas.microsoft.com/office/drawing/2014/main" id="{9AF326BA-E3FC-2042-8815-08AF1B1B4328}"/>
              </a:ext>
            </a:extLst>
          </p:cNvPr>
          <p:cNvSpPr/>
          <p:nvPr/>
        </p:nvSpPr>
        <p:spPr>
          <a:xfrm>
            <a:off x="165099" y="6353308"/>
            <a:ext cx="7436331" cy="276999"/>
          </a:xfrm>
          <a:prstGeom prst="rect">
            <a:avLst/>
          </a:prstGeom>
        </p:spPr>
        <p:txBody>
          <a:bodyPr wrap="none">
            <a:spAutoFit/>
          </a:bodyPr>
          <a:lstStyle/>
          <a:p>
            <a:r>
              <a:rPr lang="en-US" sz="1200" dirty="0">
                <a:solidFill>
                  <a:srgbClr val="FF0000"/>
                </a:solidFill>
                <a:latin typeface="Arial" panose="020B0604020202020204" pitchFamily="34" charset="0"/>
              </a:rPr>
              <a:t>Conceptual Dependency and its Descendants. </a:t>
            </a:r>
            <a:r>
              <a:rPr lang="en-US" sz="1200" dirty="0" err="1">
                <a:solidFill>
                  <a:srgbClr val="FF0000"/>
                </a:solidFill>
                <a:latin typeface="Arial" panose="020B0604020202020204" pitchFamily="34" charset="0"/>
              </a:rPr>
              <a:t>Lytinen</a:t>
            </a:r>
            <a:r>
              <a:rPr lang="en-US" sz="1200" dirty="0">
                <a:solidFill>
                  <a:srgbClr val="FF0000"/>
                </a:solidFill>
                <a:latin typeface="Arial" panose="020B0604020202020204" pitchFamily="34" charset="0"/>
              </a:rPr>
              <a:t>, S.L. </a:t>
            </a:r>
            <a:r>
              <a:rPr lang="en-US" sz="1200" i="1" dirty="0">
                <a:solidFill>
                  <a:srgbClr val="FF0000"/>
                </a:solidFill>
              </a:rPr>
              <a:t>Computers, Mathematics, and Applications</a:t>
            </a:r>
            <a:r>
              <a:rPr lang="en-US" sz="1200" dirty="0">
                <a:solidFill>
                  <a:srgbClr val="FF0000"/>
                </a:solidFill>
                <a:latin typeface="Arial" panose="020B0604020202020204" pitchFamily="34" charset="0"/>
              </a:rPr>
              <a:t> (1992)</a:t>
            </a:r>
            <a:endParaRPr lang="en-US" sz="1200" dirty="0">
              <a:solidFill>
                <a:srgbClr val="FF0000"/>
              </a:solidFill>
            </a:endParaRPr>
          </a:p>
        </p:txBody>
      </p:sp>
      <p:pic>
        <p:nvPicPr>
          <p:cNvPr id="8" name="Picture 7">
            <a:extLst>
              <a:ext uri="{FF2B5EF4-FFF2-40B4-BE49-F238E27FC236}">
                <a16:creationId xmlns:a16="http://schemas.microsoft.com/office/drawing/2014/main" id="{BE89FFCE-515C-5A4C-8AD9-39149920D64D}"/>
              </a:ext>
            </a:extLst>
          </p:cNvPr>
          <p:cNvPicPr>
            <a:picLocks noChangeAspect="1"/>
          </p:cNvPicPr>
          <p:nvPr/>
        </p:nvPicPr>
        <p:blipFill>
          <a:blip r:embed="rId3"/>
          <a:stretch>
            <a:fillRect/>
          </a:stretch>
        </p:blipFill>
        <p:spPr>
          <a:xfrm>
            <a:off x="165099" y="1117871"/>
            <a:ext cx="11734800" cy="4829835"/>
          </a:xfrm>
          <a:prstGeom prst="rect">
            <a:avLst/>
          </a:prstGeom>
        </p:spPr>
      </p:pic>
    </p:spTree>
    <p:extLst>
      <p:ext uri="{BB962C8B-B14F-4D97-AF65-F5344CB8AC3E}">
        <p14:creationId xmlns:p14="http://schemas.microsoft.com/office/powerpoint/2010/main" val="129792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dirty="0">
                <a:solidFill>
                  <a:srgbClr val="C00000"/>
                </a:solidFill>
              </a:rPr>
              <a:t>External Resources</a:t>
            </a: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52</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3004809" cy="10243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651000" y="3435834"/>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endParaRPr lang="en-US" sz="2400" dirty="0"/>
          </a:p>
        </p:txBody>
      </p:sp>
      <p:sp>
        <p:nvSpPr>
          <p:cNvPr id="9" name="Content Placeholder 2">
            <a:extLst>
              <a:ext uri="{FF2B5EF4-FFF2-40B4-BE49-F238E27FC236}">
                <a16:creationId xmlns:a16="http://schemas.microsoft.com/office/drawing/2014/main" id="{B0275567-1355-F246-A373-6830DF8D9D6F}"/>
              </a:ext>
            </a:extLst>
          </p:cNvPr>
          <p:cNvSpPr txBox="1">
            <a:spLocks/>
          </p:cNvSpPr>
          <p:nvPr/>
        </p:nvSpPr>
        <p:spPr>
          <a:xfrm>
            <a:off x="1483590" y="1851442"/>
            <a:ext cx="9829801" cy="2938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0"/>
              </a:spcBef>
              <a:buNone/>
            </a:pPr>
            <a:r>
              <a:rPr lang="en-US" b="1" dirty="0">
                <a:latin typeface="Avenir Light" panose="020B0402020203020204" pitchFamily="34" charset="77"/>
              </a:rPr>
              <a:t>There are rich, external resources that define real-world relationships and concepts</a:t>
            </a:r>
          </a:p>
          <a:p>
            <a:pPr marL="0" indent="0">
              <a:lnSpc>
                <a:spcPct val="120000"/>
              </a:lnSpc>
              <a:spcBef>
                <a:spcPts val="3000"/>
              </a:spcBef>
              <a:buNone/>
            </a:pPr>
            <a:r>
              <a:rPr lang="en-US" sz="2400" dirty="0">
                <a:latin typeface="Avenir Light" panose="020B0402020203020204" pitchFamily="34" charset="77"/>
              </a:rPr>
              <a:t>(e.g., WordNet, </a:t>
            </a:r>
            <a:r>
              <a:rPr lang="en-US" sz="2400" dirty="0" err="1">
                <a:latin typeface="Avenir Light" panose="020B0402020203020204" pitchFamily="34" charset="77"/>
              </a:rPr>
              <a:t>BabelNet</a:t>
            </a:r>
            <a:r>
              <a:rPr lang="en-US" sz="2400" dirty="0">
                <a:latin typeface="Avenir Light" panose="020B0402020203020204" pitchFamily="34" charset="77"/>
              </a:rPr>
              <a:t>, </a:t>
            </a:r>
            <a:r>
              <a:rPr lang="en-US" sz="2400" dirty="0" err="1">
                <a:latin typeface="Avenir Light" panose="020B0402020203020204" pitchFamily="34" charset="77"/>
              </a:rPr>
              <a:t>PropBank</a:t>
            </a:r>
            <a:r>
              <a:rPr lang="en-US" sz="2400" dirty="0">
                <a:latin typeface="Avenir Light" panose="020B0402020203020204" pitchFamily="34" charset="77"/>
              </a:rPr>
              <a:t>, </a:t>
            </a:r>
            <a:r>
              <a:rPr lang="en-US" sz="2400" dirty="0" err="1">
                <a:latin typeface="Avenir Light" panose="020B0402020203020204" pitchFamily="34" charset="77"/>
              </a:rPr>
              <a:t>VerbNet</a:t>
            </a:r>
            <a:r>
              <a:rPr lang="en-US" sz="2400" dirty="0">
                <a:latin typeface="Avenir Light" panose="020B0402020203020204" pitchFamily="34" charset="77"/>
              </a:rPr>
              <a:t>, </a:t>
            </a:r>
            <a:r>
              <a:rPr lang="en-US" sz="2400" dirty="0" err="1">
                <a:latin typeface="Avenir Light" panose="020B0402020203020204" pitchFamily="34" charset="77"/>
              </a:rPr>
              <a:t>FrameNet</a:t>
            </a:r>
            <a:r>
              <a:rPr lang="en-US" sz="2400" dirty="0">
                <a:latin typeface="Avenir Light" panose="020B0402020203020204" pitchFamily="34" charset="77"/>
              </a:rPr>
              <a:t>, </a:t>
            </a:r>
            <a:r>
              <a:rPr lang="en-US" sz="2400" dirty="0" err="1">
                <a:latin typeface="Avenir Light" panose="020B0402020203020204" pitchFamily="34" charset="77"/>
              </a:rPr>
              <a:t>ConceptNet</a:t>
            </a:r>
            <a:r>
              <a:rPr lang="en-US" sz="2400" dirty="0">
                <a:latin typeface="Avenir Light" panose="020B0402020203020204" pitchFamily="34" charset="77"/>
              </a:rPr>
              <a:t>)</a:t>
            </a:r>
          </a:p>
          <a:p>
            <a:pPr marL="0" indent="0">
              <a:lnSpc>
                <a:spcPct val="120000"/>
              </a:lnSpc>
              <a:spcBef>
                <a:spcPts val="3000"/>
              </a:spcBef>
              <a:buNone/>
            </a:pPr>
            <a:endParaRPr lang="en-US" b="1" dirty="0">
              <a:solidFill>
                <a:schemeClr val="accent5">
                  <a:lumMod val="50000"/>
                </a:schemeClr>
              </a:solidFill>
              <a:latin typeface="Avenir Light" panose="020B0402020203020204" pitchFamily="34" charset="77"/>
            </a:endParaRPr>
          </a:p>
          <a:p>
            <a:pPr>
              <a:lnSpc>
                <a:spcPct val="120000"/>
              </a:lnSpc>
              <a:spcBef>
                <a:spcPts val="3000"/>
              </a:spcBef>
            </a:pPr>
            <a:endParaRPr lang="en-US" b="1" dirty="0">
              <a:solidFill>
                <a:schemeClr val="accent5">
                  <a:lumMod val="50000"/>
                </a:schemeClr>
              </a:solidFill>
              <a:latin typeface="Avenir Light" panose="020B0402020203020204" pitchFamily="34" charset="77"/>
            </a:endParaRPr>
          </a:p>
        </p:txBody>
      </p:sp>
    </p:spTree>
    <p:extLst>
      <p:ext uri="{BB962C8B-B14F-4D97-AF65-F5344CB8AC3E}">
        <p14:creationId xmlns:p14="http://schemas.microsoft.com/office/powerpoint/2010/main" val="2322400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b="1" dirty="0">
                <a:solidFill>
                  <a:srgbClr val="C00000"/>
                </a:solidFill>
              </a:rPr>
              <a:t>WordNet</a:t>
            </a: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53</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1531609" cy="8880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651000" y="3435834"/>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endParaRPr lang="en-US" sz="2400" dirty="0"/>
          </a:p>
        </p:txBody>
      </p:sp>
      <p:sp>
        <p:nvSpPr>
          <p:cNvPr id="8" name="Content Placeholder 2">
            <a:extLst>
              <a:ext uri="{FF2B5EF4-FFF2-40B4-BE49-F238E27FC236}">
                <a16:creationId xmlns:a16="http://schemas.microsoft.com/office/drawing/2014/main" id="{43B6B666-9E81-CC47-A3FB-32838630197C}"/>
              </a:ext>
            </a:extLst>
          </p:cNvPr>
          <p:cNvSpPr txBox="1">
            <a:spLocks/>
          </p:cNvSpPr>
          <p:nvPr/>
        </p:nvSpPr>
        <p:spPr>
          <a:xfrm>
            <a:off x="762000" y="1262232"/>
            <a:ext cx="10958945" cy="2561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latin typeface="Avenir Light" panose="020B0402020203020204" pitchFamily="34" charset="77"/>
              </a:rPr>
              <a:t>A large lexical database with English nouns, verbs, adjectives, and adverbs grouped into over 100,000 sets of </a:t>
            </a:r>
            <a:r>
              <a:rPr lang="en-US" dirty="0">
                <a:solidFill>
                  <a:srgbClr val="C00000"/>
                </a:solidFill>
                <a:latin typeface="Avenir Light" panose="020B0402020203020204" pitchFamily="34" charset="77"/>
              </a:rPr>
              <a:t>cognitive synonyms </a:t>
            </a:r>
            <a:r>
              <a:rPr lang="en-US" dirty="0">
                <a:latin typeface="Avenir Light" panose="020B0402020203020204" pitchFamily="34" charset="77"/>
              </a:rPr>
              <a:t>(</a:t>
            </a:r>
            <a:r>
              <a:rPr lang="en-US" i="1" dirty="0" err="1">
                <a:solidFill>
                  <a:srgbClr val="C00000"/>
                </a:solidFill>
                <a:latin typeface="Avenir Light" panose="020B0402020203020204" pitchFamily="34" charset="77"/>
              </a:rPr>
              <a:t>synsets</a:t>
            </a:r>
            <a:r>
              <a:rPr lang="en-US" dirty="0">
                <a:latin typeface="Avenir Light" panose="020B0402020203020204" pitchFamily="34" charset="77"/>
              </a:rPr>
              <a:t>) – each expressing a different concept.</a:t>
            </a:r>
          </a:p>
        </p:txBody>
      </p:sp>
      <p:sp>
        <p:nvSpPr>
          <p:cNvPr id="10" name="Content Placeholder 2">
            <a:extLst>
              <a:ext uri="{FF2B5EF4-FFF2-40B4-BE49-F238E27FC236}">
                <a16:creationId xmlns:a16="http://schemas.microsoft.com/office/drawing/2014/main" id="{C64AB01C-B5CE-7840-8FD2-D3DFE6CFFC67}"/>
              </a:ext>
            </a:extLst>
          </p:cNvPr>
          <p:cNvSpPr txBox="1">
            <a:spLocks/>
          </p:cNvSpPr>
          <p:nvPr/>
        </p:nvSpPr>
        <p:spPr>
          <a:xfrm>
            <a:off x="685799" y="3273740"/>
            <a:ext cx="5555673" cy="3292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latin typeface="Avenir Light" panose="020B0402020203020204" pitchFamily="34" charset="77"/>
              </a:rPr>
              <a:t>Most frequent relation</a:t>
            </a:r>
            <a:r>
              <a:rPr lang="en-US" sz="2400" dirty="0">
                <a:latin typeface="Avenir Light" panose="020B0402020203020204" pitchFamily="34" charset="77"/>
              </a:rPr>
              <a:t>: super-subordinate relation (”is-a” relations).</a:t>
            </a:r>
          </a:p>
          <a:p>
            <a:pPr marL="0" indent="0">
              <a:lnSpc>
                <a:spcPct val="120000"/>
              </a:lnSpc>
              <a:buNone/>
            </a:pPr>
            <a:r>
              <a:rPr lang="en-US" sz="2400" dirty="0">
                <a:solidFill>
                  <a:srgbClr val="C00000"/>
                </a:solidFill>
                <a:latin typeface="Avenir Light" panose="020B0402020203020204" pitchFamily="34" charset="77"/>
              </a:rPr>
              <a:t>{furniture, </a:t>
            </a:r>
            <a:r>
              <a:rPr lang="en-US" sz="2400" dirty="0" err="1">
                <a:solidFill>
                  <a:srgbClr val="C00000"/>
                </a:solidFill>
                <a:latin typeface="Avenir Light" panose="020B0402020203020204" pitchFamily="34" charset="77"/>
              </a:rPr>
              <a:t>piece_of_furniture</a:t>
            </a:r>
            <a:r>
              <a:rPr lang="en-US" sz="2400" dirty="0">
                <a:solidFill>
                  <a:srgbClr val="C00000"/>
                </a:solidFill>
                <a:latin typeface="Avenir Light" panose="020B0402020203020204" pitchFamily="34" charset="77"/>
              </a:rPr>
              <a:t>}</a:t>
            </a:r>
          </a:p>
          <a:p>
            <a:pPr marL="0" indent="0">
              <a:lnSpc>
                <a:spcPct val="120000"/>
              </a:lnSpc>
              <a:buNone/>
            </a:pPr>
            <a:endParaRPr lang="en-US" sz="2400" dirty="0">
              <a:latin typeface="Avenir Light" panose="020B0402020203020204" pitchFamily="34" charset="77"/>
            </a:endParaRPr>
          </a:p>
          <a:p>
            <a:pPr marL="0" indent="0">
              <a:lnSpc>
                <a:spcPct val="120000"/>
              </a:lnSpc>
              <a:buNone/>
            </a:pPr>
            <a:r>
              <a:rPr lang="en-US" sz="2400" b="1" dirty="0">
                <a:latin typeface="Avenir Light" panose="020B0402020203020204" pitchFamily="34" charset="77"/>
              </a:rPr>
              <a:t>Fine-grained relations</a:t>
            </a:r>
            <a:r>
              <a:rPr lang="en-US" sz="2400" dirty="0">
                <a:latin typeface="Avenir Light" panose="020B0402020203020204" pitchFamily="34" charset="77"/>
              </a:rPr>
              <a:t>:</a:t>
            </a:r>
            <a:br>
              <a:rPr lang="en-US" sz="2400" dirty="0">
                <a:latin typeface="Avenir Light" panose="020B0402020203020204" pitchFamily="34" charset="77"/>
              </a:rPr>
            </a:br>
            <a:r>
              <a:rPr lang="en-US" sz="2400" dirty="0">
                <a:solidFill>
                  <a:srgbClr val="C00000"/>
                </a:solidFill>
                <a:latin typeface="Avenir Light" panose="020B0402020203020204" pitchFamily="34" charset="77"/>
              </a:rPr>
              <a:t>{bed, bunkbed}</a:t>
            </a:r>
          </a:p>
        </p:txBody>
      </p:sp>
      <p:sp>
        <p:nvSpPr>
          <p:cNvPr id="11" name="Content Placeholder 2">
            <a:extLst>
              <a:ext uri="{FF2B5EF4-FFF2-40B4-BE49-F238E27FC236}">
                <a16:creationId xmlns:a16="http://schemas.microsoft.com/office/drawing/2014/main" id="{9CAE2E36-353B-9846-B195-E80A4A1D79B5}"/>
              </a:ext>
            </a:extLst>
          </p:cNvPr>
          <p:cNvSpPr txBox="1">
            <a:spLocks/>
          </p:cNvSpPr>
          <p:nvPr/>
        </p:nvSpPr>
        <p:spPr>
          <a:xfrm>
            <a:off x="6317674" y="3273740"/>
            <a:ext cx="5403271" cy="3292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latin typeface="Avenir Light" panose="020B0402020203020204" pitchFamily="34" charset="77"/>
              </a:rPr>
              <a:t>Part-whole relations:</a:t>
            </a:r>
            <a:br>
              <a:rPr lang="en-US" sz="2400" b="1" dirty="0">
                <a:latin typeface="Avenir Light" panose="020B0402020203020204" pitchFamily="34" charset="77"/>
              </a:rPr>
            </a:br>
            <a:r>
              <a:rPr lang="en-US" sz="2400" dirty="0">
                <a:solidFill>
                  <a:srgbClr val="C00000"/>
                </a:solidFill>
                <a:latin typeface="Avenir Light" panose="020B0402020203020204" pitchFamily="34" charset="77"/>
              </a:rPr>
              <a:t>{chair, backrest}</a:t>
            </a:r>
          </a:p>
          <a:p>
            <a:pPr marL="0" indent="0">
              <a:lnSpc>
                <a:spcPct val="120000"/>
              </a:lnSpc>
              <a:buNone/>
            </a:pPr>
            <a:endParaRPr lang="en-US" sz="2400" dirty="0">
              <a:solidFill>
                <a:srgbClr val="C00000"/>
              </a:solidFill>
              <a:latin typeface="Avenir Light" panose="020B0402020203020204" pitchFamily="34" charset="77"/>
            </a:endParaRPr>
          </a:p>
          <a:p>
            <a:pPr marL="0" indent="0">
              <a:lnSpc>
                <a:spcPct val="120000"/>
              </a:lnSpc>
              <a:buNone/>
            </a:pPr>
            <a:r>
              <a:rPr lang="en-US" sz="2400" b="1" dirty="0">
                <a:latin typeface="Avenir Light" panose="020B0402020203020204" pitchFamily="34" charset="77"/>
              </a:rPr>
              <a:t>Synonyms:</a:t>
            </a:r>
            <a:br>
              <a:rPr lang="en-US" sz="2400" b="1" dirty="0">
                <a:latin typeface="Avenir Light" panose="020B0402020203020204" pitchFamily="34" charset="77"/>
              </a:rPr>
            </a:br>
            <a:r>
              <a:rPr lang="en-US" sz="2400" dirty="0">
                <a:solidFill>
                  <a:srgbClr val="C00000"/>
                </a:solidFill>
                <a:latin typeface="Avenir Light" panose="020B0402020203020204" pitchFamily="34" charset="77"/>
              </a:rPr>
              <a:t>{adept, expert, good, practiced, proficient}</a:t>
            </a:r>
          </a:p>
          <a:p>
            <a:pPr marL="0" indent="0">
              <a:lnSpc>
                <a:spcPct val="120000"/>
              </a:lnSpc>
              <a:buNone/>
            </a:pPr>
            <a:endParaRPr lang="en-US" sz="2400" dirty="0">
              <a:solidFill>
                <a:srgbClr val="C00000"/>
              </a:solidFill>
              <a:latin typeface="Avenir Light" panose="020B0402020203020204" pitchFamily="34" charset="77"/>
            </a:endParaRPr>
          </a:p>
        </p:txBody>
      </p:sp>
      <p:cxnSp>
        <p:nvCxnSpPr>
          <p:cNvPr id="12" name="Straight Connector 11">
            <a:extLst>
              <a:ext uri="{FF2B5EF4-FFF2-40B4-BE49-F238E27FC236}">
                <a16:creationId xmlns:a16="http://schemas.microsoft.com/office/drawing/2014/main" id="{FDCD56B0-D389-3A4C-9A1A-E0A715C1E5BB}"/>
              </a:ext>
            </a:extLst>
          </p:cNvPr>
          <p:cNvCxnSpPr>
            <a:cxnSpLocks/>
          </p:cNvCxnSpPr>
          <p:nvPr/>
        </p:nvCxnSpPr>
        <p:spPr>
          <a:xfrm flipH="1">
            <a:off x="409627" y="3055918"/>
            <a:ext cx="11376559" cy="0"/>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138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b="1" dirty="0" err="1">
                <a:solidFill>
                  <a:srgbClr val="C00000"/>
                </a:solidFill>
              </a:rPr>
              <a:t>ConceptNet</a:t>
            </a:r>
            <a:endParaRPr lang="en-US" b="1"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54</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1988809" cy="9501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Title 1">
            <a:extLst>
              <a:ext uri="{FF2B5EF4-FFF2-40B4-BE49-F238E27FC236}">
                <a16:creationId xmlns:a16="http://schemas.microsoft.com/office/drawing/2014/main" id="{42AE9B32-D1E9-CC43-95ED-5062642DFFA2}"/>
              </a:ext>
            </a:extLst>
          </p:cNvPr>
          <p:cNvSpPr txBox="1">
            <a:spLocks/>
          </p:cNvSpPr>
          <p:nvPr/>
        </p:nvSpPr>
        <p:spPr>
          <a:xfrm>
            <a:off x="1651000" y="3435834"/>
            <a:ext cx="8153399" cy="799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endParaRPr lang="en-US" sz="2400" dirty="0"/>
          </a:p>
        </p:txBody>
      </p:sp>
      <p:sp>
        <p:nvSpPr>
          <p:cNvPr id="13" name="Content Placeholder 2">
            <a:extLst>
              <a:ext uri="{FF2B5EF4-FFF2-40B4-BE49-F238E27FC236}">
                <a16:creationId xmlns:a16="http://schemas.microsoft.com/office/drawing/2014/main" id="{801674E2-67C9-1B42-BCE4-9196A7E618DB}"/>
              </a:ext>
            </a:extLst>
          </p:cNvPr>
          <p:cNvSpPr txBox="1">
            <a:spLocks/>
          </p:cNvSpPr>
          <p:nvPr/>
        </p:nvSpPr>
        <p:spPr>
          <a:xfrm>
            <a:off x="754391" y="1644622"/>
            <a:ext cx="10958945" cy="1281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latin typeface="Avenir Light" panose="020B0402020203020204" pitchFamily="34" charset="77"/>
              </a:rPr>
              <a:t>A multilingual </a:t>
            </a:r>
            <a:r>
              <a:rPr lang="en-US" dirty="0">
                <a:solidFill>
                  <a:srgbClr val="C00000"/>
                </a:solidFill>
                <a:latin typeface="Avenir Light" panose="020B0402020203020204" pitchFamily="34" charset="77"/>
              </a:rPr>
              <a:t>semantic</a:t>
            </a:r>
            <a:r>
              <a:rPr lang="en-US" dirty="0">
                <a:latin typeface="Avenir Light" panose="020B0402020203020204" pitchFamily="34" charset="77"/>
              </a:rPr>
              <a:t> knowledge graph, designed to help computers understand the meaning of words that people use.</a:t>
            </a:r>
          </a:p>
        </p:txBody>
      </p:sp>
      <p:sp>
        <p:nvSpPr>
          <p:cNvPr id="14" name="Content Placeholder 2">
            <a:extLst>
              <a:ext uri="{FF2B5EF4-FFF2-40B4-BE49-F238E27FC236}">
                <a16:creationId xmlns:a16="http://schemas.microsoft.com/office/drawing/2014/main" id="{4C5D4C9D-3F69-4749-8491-C00E174240F4}"/>
              </a:ext>
            </a:extLst>
          </p:cNvPr>
          <p:cNvSpPr txBox="1">
            <a:spLocks/>
          </p:cNvSpPr>
          <p:nvPr/>
        </p:nvSpPr>
        <p:spPr>
          <a:xfrm>
            <a:off x="1755381" y="3723026"/>
            <a:ext cx="8388928" cy="17138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latin typeface="Avenir Light" panose="020B0402020203020204" pitchFamily="34" charset="77"/>
              </a:rPr>
              <a:t>Started in </a:t>
            </a:r>
            <a:r>
              <a:rPr lang="en-US" sz="2400" b="1" dirty="0">
                <a:latin typeface="Avenir Light" panose="020B0402020203020204" pitchFamily="34" charset="77"/>
              </a:rPr>
              <a:t>1999</a:t>
            </a:r>
            <a:r>
              <a:rPr lang="en-US" sz="2400" dirty="0">
                <a:latin typeface="Avenir Light" panose="020B0402020203020204" pitchFamily="34" charset="77"/>
              </a:rPr>
              <a:t>. Pretty large now.</a:t>
            </a:r>
          </a:p>
          <a:p>
            <a:pPr>
              <a:lnSpc>
                <a:spcPct val="120000"/>
              </a:lnSpc>
            </a:pPr>
            <a:r>
              <a:rPr lang="en-US" sz="2400" dirty="0">
                <a:latin typeface="Avenir Light" panose="020B0402020203020204" pitchFamily="34" charset="77"/>
              </a:rPr>
              <a:t>Finally becoming useful (</a:t>
            </a:r>
            <a:r>
              <a:rPr lang="en-US" sz="2400" dirty="0" err="1">
                <a:latin typeface="Avenir Light" panose="020B0402020203020204" pitchFamily="34" charset="77"/>
              </a:rPr>
              <a:t>e.g</a:t>
            </a:r>
            <a:r>
              <a:rPr lang="en-US" sz="2400" dirty="0">
                <a:latin typeface="Avenir Light" panose="020B0402020203020204" pitchFamily="34" charset="77"/>
              </a:rPr>
              <a:t>, </a:t>
            </a:r>
            <a:r>
              <a:rPr lang="en-US" sz="2400" i="1" dirty="0">
                <a:latin typeface="Avenir Light" panose="020B0402020203020204" pitchFamily="34" charset="77"/>
              </a:rPr>
              <a:t>commonsense reasoning</a:t>
            </a:r>
            <a:r>
              <a:rPr lang="en-US" sz="2400" dirty="0">
                <a:latin typeface="Avenir Light" panose="020B0402020203020204" pitchFamily="34" charset="77"/>
              </a:rPr>
              <a:t>)</a:t>
            </a:r>
          </a:p>
          <a:p>
            <a:pPr>
              <a:lnSpc>
                <a:spcPct val="120000"/>
              </a:lnSpc>
            </a:pPr>
            <a:r>
              <a:rPr lang="en-US" sz="2400" dirty="0">
                <a:latin typeface="Avenir Light" panose="020B0402020203020204" pitchFamily="34" charset="77"/>
              </a:rPr>
              <a:t>Has synonyms, ways-of, related terms, derived terms</a:t>
            </a:r>
          </a:p>
          <a:p>
            <a:pPr>
              <a:lnSpc>
                <a:spcPct val="120000"/>
              </a:lnSpc>
            </a:pPr>
            <a:endParaRPr lang="en-US" sz="2400" dirty="0">
              <a:latin typeface="Avenir Light" panose="020B0402020203020204" pitchFamily="34" charset="77"/>
            </a:endParaRPr>
          </a:p>
        </p:txBody>
      </p:sp>
      <p:cxnSp>
        <p:nvCxnSpPr>
          <p:cNvPr id="16" name="Straight Connector 15">
            <a:extLst>
              <a:ext uri="{FF2B5EF4-FFF2-40B4-BE49-F238E27FC236}">
                <a16:creationId xmlns:a16="http://schemas.microsoft.com/office/drawing/2014/main" id="{94D255A0-9D48-3E44-8BC5-DDEA6D9DC873}"/>
              </a:ext>
            </a:extLst>
          </p:cNvPr>
          <p:cNvCxnSpPr>
            <a:cxnSpLocks/>
          </p:cNvCxnSpPr>
          <p:nvPr/>
        </p:nvCxnSpPr>
        <p:spPr>
          <a:xfrm flipH="1">
            <a:off x="422799" y="2925682"/>
            <a:ext cx="11376559" cy="0"/>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726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b="1" dirty="0" err="1">
                <a:solidFill>
                  <a:srgbClr val="C00000"/>
                </a:solidFill>
              </a:rPr>
              <a:t>ConceptNet</a:t>
            </a:r>
            <a:endParaRPr lang="en-US" b="1" dirty="0">
              <a:solidFill>
                <a:srgbClr val="C00000"/>
              </a:solidFill>
            </a:endParaRP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55</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10"/>
            <a:ext cx="1988809" cy="9501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pic>
        <p:nvPicPr>
          <p:cNvPr id="9" name="Picture 8">
            <a:extLst>
              <a:ext uri="{FF2B5EF4-FFF2-40B4-BE49-F238E27FC236}">
                <a16:creationId xmlns:a16="http://schemas.microsoft.com/office/drawing/2014/main" id="{2FF39DFE-9DFD-5B43-967F-87300E9CF850}"/>
              </a:ext>
            </a:extLst>
          </p:cNvPr>
          <p:cNvPicPr>
            <a:picLocks noChangeAspect="1"/>
          </p:cNvPicPr>
          <p:nvPr/>
        </p:nvPicPr>
        <p:blipFill rotWithShape="1">
          <a:blip r:embed="rId3"/>
          <a:srcRect t="-2392" r="-2392"/>
          <a:stretch/>
        </p:blipFill>
        <p:spPr>
          <a:xfrm>
            <a:off x="228600" y="1674557"/>
            <a:ext cx="12192000" cy="4681792"/>
          </a:xfrm>
          <a:prstGeom prst="rect">
            <a:avLst/>
          </a:prstGeom>
        </p:spPr>
      </p:pic>
      <p:sp>
        <p:nvSpPr>
          <p:cNvPr id="10" name="Rectangle 9">
            <a:extLst>
              <a:ext uri="{FF2B5EF4-FFF2-40B4-BE49-F238E27FC236}">
                <a16:creationId xmlns:a16="http://schemas.microsoft.com/office/drawing/2014/main" id="{97CDC1AC-6324-4442-81E6-7EA6E4F07E68}"/>
              </a:ext>
            </a:extLst>
          </p:cNvPr>
          <p:cNvSpPr/>
          <p:nvPr/>
        </p:nvSpPr>
        <p:spPr>
          <a:xfrm>
            <a:off x="5149723" y="429736"/>
            <a:ext cx="3218422" cy="461665"/>
          </a:xfrm>
          <a:prstGeom prst="rect">
            <a:avLst/>
          </a:prstGeom>
        </p:spPr>
        <p:txBody>
          <a:bodyPr wrap="square">
            <a:spAutoFit/>
          </a:bodyPr>
          <a:lstStyle/>
          <a:p>
            <a:r>
              <a:rPr lang="en-US" sz="2400" b="1" dirty="0">
                <a:latin typeface="Avenir Light" panose="020B0402020203020204" pitchFamily="34" charset="77"/>
              </a:rPr>
              <a:t>Entry for </a:t>
            </a:r>
            <a:r>
              <a:rPr lang="en-US" sz="2400" b="1" dirty="0">
                <a:highlight>
                  <a:srgbClr val="FFFF00"/>
                </a:highlight>
                <a:latin typeface="Avenir Light" panose="020B0402020203020204" pitchFamily="34" charset="77"/>
              </a:rPr>
              <a:t>“teach”</a:t>
            </a:r>
            <a:r>
              <a:rPr lang="en-US" sz="2400" dirty="0">
                <a:highlight>
                  <a:srgbClr val="FFFF00"/>
                </a:highlight>
                <a:latin typeface="Avenir Light" panose="020B0402020203020204" pitchFamily="34" charset="77"/>
              </a:rPr>
              <a:t> </a:t>
            </a:r>
            <a:endParaRPr lang="en-US" sz="2400" dirty="0">
              <a:highlight>
                <a:srgbClr val="FFFF00"/>
              </a:highlight>
            </a:endParaRPr>
          </a:p>
        </p:txBody>
      </p:sp>
    </p:spTree>
    <p:extLst>
      <p:ext uri="{BB962C8B-B14F-4D97-AF65-F5344CB8AC3E}">
        <p14:creationId xmlns:p14="http://schemas.microsoft.com/office/powerpoint/2010/main" val="2498720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5151243" cy="611056"/>
          </a:xfrm>
        </p:spPr>
        <p:txBody>
          <a:bodyPr/>
          <a:lstStyle/>
          <a:p>
            <a:r>
              <a:rPr lang="en-US" b="1" dirty="0">
                <a:solidFill>
                  <a:srgbClr val="C00000"/>
                </a:solidFill>
              </a:rPr>
              <a:t>Limitations</a:t>
            </a:r>
          </a:p>
        </p:txBody>
      </p:sp>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56</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1" y="793509"/>
            <a:ext cx="1818387" cy="9501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Content Placeholder 2">
            <a:extLst>
              <a:ext uri="{FF2B5EF4-FFF2-40B4-BE49-F238E27FC236}">
                <a16:creationId xmlns:a16="http://schemas.microsoft.com/office/drawing/2014/main" id="{ADB99268-90E3-474D-B217-707331D4CCA1}"/>
              </a:ext>
            </a:extLst>
          </p:cNvPr>
          <p:cNvSpPr txBox="1">
            <a:spLocks/>
          </p:cNvSpPr>
          <p:nvPr/>
        </p:nvSpPr>
        <p:spPr>
          <a:xfrm>
            <a:off x="1182255" y="1306228"/>
            <a:ext cx="10217727" cy="4515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500"/>
              </a:spcBef>
            </a:pPr>
            <a:r>
              <a:rPr lang="en-US" sz="2400" dirty="0">
                <a:latin typeface="Avenir Light" panose="020B0402020203020204" pitchFamily="34" charset="77"/>
              </a:rPr>
              <a:t>Great resources but ultimately </a:t>
            </a:r>
            <a:r>
              <a:rPr lang="en-US" sz="2400" b="1" dirty="0">
                <a:solidFill>
                  <a:schemeClr val="accent5">
                    <a:lumMod val="50000"/>
                  </a:schemeClr>
                </a:solidFill>
                <a:latin typeface="Avenir Light" panose="020B0402020203020204" pitchFamily="34" charset="77"/>
              </a:rPr>
              <a:t>finite</a:t>
            </a:r>
          </a:p>
          <a:p>
            <a:pPr>
              <a:lnSpc>
                <a:spcPct val="120000"/>
              </a:lnSpc>
              <a:spcBef>
                <a:spcPts val="1500"/>
              </a:spcBef>
            </a:pPr>
            <a:r>
              <a:rPr lang="en-US" sz="2400" dirty="0">
                <a:latin typeface="Avenir Light" panose="020B0402020203020204" pitchFamily="34" charset="77"/>
              </a:rPr>
              <a:t>Can’t perfectly capture </a:t>
            </a:r>
            <a:r>
              <a:rPr lang="en-US" sz="2400" b="1" dirty="0">
                <a:solidFill>
                  <a:schemeClr val="accent5">
                    <a:lumMod val="50000"/>
                  </a:schemeClr>
                </a:solidFill>
                <a:latin typeface="Avenir Light" panose="020B0402020203020204" pitchFamily="34" charset="77"/>
              </a:rPr>
              <a:t>nuance</a:t>
            </a:r>
            <a:r>
              <a:rPr lang="en-US" sz="2400" dirty="0">
                <a:latin typeface="Avenir Light" panose="020B0402020203020204" pitchFamily="34" charset="77"/>
              </a:rPr>
              <a:t> (especially context-sensitive)</a:t>
            </a:r>
            <a:br>
              <a:rPr lang="en-US" sz="2400" dirty="0">
                <a:latin typeface="Avenir Light" panose="020B0402020203020204" pitchFamily="34" charset="77"/>
              </a:rPr>
            </a:br>
            <a:r>
              <a:rPr lang="en-US" sz="2400" dirty="0">
                <a:latin typeface="Avenir Light" panose="020B0402020203020204" pitchFamily="34" charset="77"/>
              </a:rPr>
              <a:t>	(e.g., ‘proficient’ is grouped with ‘good’, which isn’t always true)</a:t>
            </a:r>
          </a:p>
          <a:p>
            <a:pPr>
              <a:lnSpc>
                <a:spcPct val="120000"/>
              </a:lnSpc>
              <a:spcBef>
                <a:spcPts val="1500"/>
              </a:spcBef>
            </a:pPr>
            <a:r>
              <a:rPr lang="en-US" sz="2400" dirty="0">
                <a:latin typeface="Avenir Light" panose="020B0402020203020204" pitchFamily="34" charset="77"/>
              </a:rPr>
              <a:t>Will always have many </a:t>
            </a:r>
            <a:r>
              <a:rPr lang="en-US" sz="2400" b="1" dirty="0">
                <a:solidFill>
                  <a:schemeClr val="accent5">
                    <a:lumMod val="50000"/>
                  </a:schemeClr>
                </a:solidFill>
                <a:latin typeface="Avenir Light" panose="020B0402020203020204" pitchFamily="34" charset="77"/>
              </a:rPr>
              <a:t>out-of-vocabulary terms </a:t>
            </a:r>
            <a:r>
              <a:rPr lang="en-US" sz="2400" dirty="0">
                <a:latin typeface="Avenir Light" panose="020B0402020203020204" pitchFamily="34" charset="77"/>
              </a:rPr>
              <a:t>(OOV)</a:t>
            </a:r>
            <a:br>
              <a:rPr lang="en-US" sz="2400" dirty="0">
                <a:latin typeface="Avenir Light" panose="020B0402020203020204" pitchFamily="34" charset="77"/>
              </a:rPr>
            </a:br>
            <a:r>
              <a:rPr lang="en-US" sz="2400" dirty="0">
                <a:latin typeface="Avenir Light" panose="020B0402020203020204" pitchFamily="34" charset="77"/>
              </a:rPr>
              <a:t>	(e.g., COVID19, Brexit, bet, wicked, </a:t>
            </a:r>
            <a:r>
              <a:rPr lang="en-US" sz="2400" dirty="0" err="1">
                <a:latin typeface="Avenir Light" panose="020B0402020203020204" pitchFamily="34" charset="77"/>
              </a:rPr>
              <a:t>stankface</a:t>
            </a:r>
            <a:r>
              <a:rPr lang="en-US" sz="2400" dirty="0">
                <a:latin typeface="Avenir Light" panose="020B0402020203020204" pitchFamily="34" charset="77"/>
              </a:rPr>
              <a:t>, “no cap”)</a:t>
            </a:r>
          </a:p>
          <a:p>
            <a:pPr>
              <a:lnSpc>
                <a:spcPct val="120000"/>
              </a:lnSpc>
              <a:spcBef>
                <a:spcPts val="1500"/>
              </a:spcBef>
            </a:pPr>
            <a:r>
              <a:rPr lang="en-US" sz="2400" dirty="0">
                <a:latin typeface="Avenir Light" panose="020B0402020203020204" pitchFamily="34" charset="77"/>
              </a:rPr>
              <a:t>Subjective</a:t>
            </a:r>
          </a:p>
          <a:p>
            <a:pPr>
              <a:lnSpc>
                <a:spcPct val="120000"/>
              </a:lnSpc>
              <a:spcBef>
                <a:spcPts val="1500"/>
              </a:spcBef>
            </a:pPr>
            <a:r>
              <a:rPr lang="en-US" sz="2400" dirty="0">
                <a:latin typeface="Avenir Light" panose="020B0402020203020204" pitchFamily="34" charset="77"/>
              </a:rPr>
              <a:t>Laborious to annotate</a:t>
            </a:r>
          </a:p>
          <a:p>
            <a:pPr>
              <a:lnSpc>
                <a:spcPct val="120000"/>
              </a:lnSpc>
              <a:spcBef>
                <a:spcPts val="1500"/>
              </a:spcBef>
            </a:pPr>
            <a:r>
              <a:rPr lang="en-US" sz="2400" dirty="0">
                <a:latin typeface="Avenir Light" panose="020B0402020203020204" pitchFamily="34" charset="77"/>
              </a:rPr>
              <a:t>Words with the same spelling are doomed to be imprecise</a:t>
            </a:r>
          </a:p>
          <a:p>
            <a:pPr>
              <a:lnSpc>
                <a:spcPct val="120000"/>
              </a:lnSpc>
              <a:spcBef>
                <a:spcPts val="1500"/>
              </a:spcBef>
            </a:pPr>
            <a:endParaRPr lang="en-US" sz="2400" dirty="0">
              <a:latin typeface="Avenir Light" panose="020B0402020203020204" pitchFamily="34" charset="77"/>
            </a:endParaRPr>
          </a:p>
        </p:txBody>
      </p:sp>
    </p:spTree>
    <p:extLst>
      <p:ext uri="{BB962C8B-B14F-4D97-AF65-F5344CB8AC3E}">
        <p14:creationId xmlns:p14="http://schemas.microsoft.com/office/powerpoint/2010/main" val="852158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2226956"/>
            <a:ext cx="4075796"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4" name="Subtitle 2">
            <a:extLst>
              <a:ext uri="{FF2B5EF4-FFF2-40B4-BE49-F238E27FC236}">
                <a16:creationId xmlns:a16="http://schemas.microsoft.com/office/drawing/2014/main" id="{E1AB3931-3690-5140-9BC5-24F70226495C}"/>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656756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3090556"/>
            <a:ext cx="2404957"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7" name="Subtitle 2">
            <a:extLst>
              <a:ext uri="{FF2B5EF4-FFF2-40B4-BE49-F238E27FC236}">
                <a16:creationId xmlns:a16="http://schemas.microsoft.com/office/drawing/2014/main" id="{2663F13A-C17C-C149-A72B-C2B8B4665E1B}"/>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3282831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Text Classification</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681019"/>
            <a:ext cx="2839708" cy="1063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2423798" y="1154687"/>
            <a:ext cx="7545702" cy="27996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dirty="0"/>
              <a:t>Let’s zoom out for a bit and first address coarse-grain processing at the document level</a:t>
            </a: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59</a:t>
            </a:fld>
            <a:endParaRPr lang="en-US"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F572724A-CC25-A449-94C4-FE8BBEBF74E3}"/>
                  </a:ext>
                </a:extLst>
              </p:cNvPr>
              <p:cNvSpPr txBox="1">
                <a:spLocks/>
              </p:cNvSpPr>
              <p:nvPr/>
            </p:nvSpPr>
            <p:spPr>
              <a:xfrm>
                <a:off x="2423798" y="3082599"/>
                <a:ext cx="7801671" cy="1748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500"/>
                  </a:spcBef>
                </a:pPr>
                <a:r>
                  <a:rPr lang="en-US" sz="2400" b="1" dirty="0">
                    <a:latin typeface="Avenir Light" panose="020B0402020203020204" pitchFamily="34" charset="77"/>
                  </a:rPr>
                  <a:t>Input: </a:t>
                </a:r>
                <a:r>
                  <a:rPr lang="en-US" sz="2400" dirty="0">
                    <a:latin typeface="Avenir Light" panose="020B0402020203020204" pitchFamily="34" charset="77"/>
                  </a:rPr>
                  <a:t>document </a:t>
                </a:r>
                <a14:m>
                  <m:oMath xmlns:m="http://schemas.openxmlformats.org/officeDocument/2006/math">
                    <m:r>
                      <a:rPr lang="en-US" sz="2400" i="1" dirty="0" smtClean="0">
                        <a:solidFill>
                          <a:srgbClr val="C00000"/>
                        </a:solidFill>
                        <a:latin typeface="Cambria Math" panose="02040503050406030204" pitchFamily="18" charset="0"/>
                      </a:rPr>
                      <m:t>𝑑</m:t>
                    </m:r>
                  </m:oMath>
                </a14:m>
                <a:endParaRPr lang="en-US" sz="2400" dirty="0">
                  <a:latin typeface="Avenir Light" panose="020B0402020203020204" pitchFamily="34" charset="77"/>
                </a:endParaRPr>
              </a:p>
              <a:p>
                <a:pPr>
                  <a:lnSpc>
                    <a:spcPct val="150000"/>
                  </a:lnSpc>
                  <a:spcBef>
                    <a:spcPts val="1500"/>
                  </a:spcBef>
                </a:pPr>
                <a:r>
                  <a:rPr lang="en-US" sz="2400" b="1" dirty="0">
                    <a:latin typeface="Avenir Light" panose="020B0402020203020204" pitchFamily="34" charset="77"/>
                  </a:rPr>
                  <a:t>Output: </a:t>
                </a:r>
                <a:r>
                  <a:rPr lang="en-US" sz="2400" dirty="0">
                    <a:latin typeface="Avenir Light" panose="020B0402020203020204" pitchFamily="34" charset="77"/>
                  </a:rPr>
                  <a:t>predicted class </a:t>
                </a:r>
                <a14:m>
                  <m:oMath xmlns:m="http://schemas.openxmlformats.org/officeDocument/2006/math">
                    <m:r>
                      <a:rPr lang="en-US" sz="2400" b="0" i="1" smtClean="0">
                        <a:solidFill>
                          <a:srgbClr val="C00000"/>
                        </a:solidFill>
                        <a:latin typeface="Cambria Math" panose="02040503050406030204" pitchFamily="18" charset="0"/>
                      </a:rPr>
                      <m:t>𝑐</m:t>
                    </m:r>
                    <m:r>
                      <a:rPr lang="en-US" sz="2400" b="0" i="1" smtClean="0">
                        <a:solidFill>
                          <a:srgbClr val="C00000"/>
                        </a:solidFill>
                        <a:latin typeface="Cambria Math" panose="02040503050406030204" pitchFamily="18" charset="0"/>
                      </a:rPr>
                      <m:t> ∈</m:t>
                    </m:r>
                    <m:d>
                      <m:dPr>
                        <m:begChr m:val="{"/>
                        <m:endChr m:val="}"/>
                        <m:ctrlPr>
                          <a:rPr lang="en-US" sz="2400" b="0" i="1" smtClean="0">
                            <a:solidFill>
                              <a:srgbClr val="C00000"/>
                            </a:solidFill>
                            <a:latin typeface="Cambria Math" panose="02040503050406030204" pitchFamily="18" charset="0"/>
                            <a:ea typeface="Cambria Math" panose="02040503050406030204" pitchFamily="18" charset="0"/>
                          </a:rPr>
                        </m:ctrlPr>
                      </m:dPr>
                      <m:e>
                        <m:sSub>
                          <m:sSubPr>
                            <m:ctrlPr>
                              <a:rPr lang="en-US" sz="2400" b="0" i="1" smtClean="0">
                                <a:solidFill>
                                  <a:srgbClr val="C00000"/>
                                </a:solidFill>
                                <a:latin typeface="Cambria Math" panose="02040503050406030204" pitchFamily="18" charset="0"/>
                                <a:ea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𝑐</m:t>
                            </m:r>
                          </m:e>
                          <m:sub>
                            <m:r>
                              <a:rPr lang="en-US" sz="2400" b="0" i="1" smtClean="0">
                                <a:solidFill>
                                  <a:srgbClr val="C00000"/>
                                </a:solidFill>
                                <a:latin typeface="Cambria Math" panose="02040503050406030204" pitchFamily="18" charset="0"/>
                                <a:ea typeface="Cambria Math" panose="02040503050406030204" pitchFamily="18" charset="0"/>
                              </a:rPr>
                              <m:t>1</m:t>
                            </m:r>
                          </m:sub>
                        </m:sSub>
                        <m:r>
                          <a:rPr lang="en-US" sz="2400" b="0" i="1" smtClean="0">
                            <a:solidFill>
                              <a:srgbClr val="C00000"/>
                            </a:solidFill>
                            <a:latin typeface="Cambria Math" panose="02040503050406030204" pitchFamily="18" charset="0"/>
                            <a:ea typeface="Cambria Math" panose="02040503050406030204" pitchFamily="18" charset="0"/>
                          </a:rPr>
                          <m:t>,</m:t>
                        </m:r>
                        <m:sSub>
                          <m:sSubPr>
                            <m:ctrlPr>
                              <a:rPr lang="en-US" sz="2400" b="0" i="1" smtClean="0">
                                <a:solidFill>
                                  <a:srgbClr val="C00000"/>
                                </a:solidFill>
                                <a:latin typeface="Cambria Math" panose="02040503050406030204" pitchFamily="18" charset="0"/>
                                <a:ea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𝑐</m:t>
                            </m:r>
                          </m:e>
                          <m:sub>
                            <m:r>
                              <a:rPr lang="en-US" sz="2400" b="0" i="1" smtClean="0">
                                <a:solidFill>
                                  <a:srgbClr val="C00000"/>
                                </a:solidFill>
                                <a:latin typeface="Cambria Math" panose="02040503050406030204" pitchFamily="18" charset="0"/>
                                <a:ea typeface="Cambria Math" panose="02040503050406030204" pitchFamily="18" charset="0"/>
                              </a:rPr>
                              <m:t>2</m:t>
                            </m:r>
                          </m:sub>
                        </m:sSub>
                        <m:r>
                          <a:rPr lang="en-US" sz="2400" b="0" i="1" smtClean="0">
                            <a:solidFill>
                              <a:srgbClr val="C00000"/>
                            </a:solidFill>
                            <a:latin typeface="Cambria Math" panose="02040503050406030204" pitchFamily="18" charset="0"/>
                            <a:ea typeface="Cambria Math" panose="02040503050406030204" pitchFamily="18" charset="0"/>
                          </a:rPr>
                          <m:t>,…, </m:t>
                        </m:r>
                        <m:sSub>
                          <m:sSubPr>
                            <m:ctrlPr>
                              <a:rPr lang="en-US" sz="2400" b="0" i="1" smtClean="0">
                                <a:solidFill>
                                  <a:srgbClr val="C00000"/>
                                </a:solidFill>
                                <a:latin typeface="Cambria Math" panose="02040503050406030204" pitchFamily="18" charset="0"/>
                                <a:ea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𝑐</m:t>
                            </m:r>
                          </m:e>
                          <m:sub>
                            <m:r>
                              <a:rPr lang="en-US" sz="2400" b="0" i="1" smtClean="0">
                                <a:solidFill>
                                  <a:srgbClr val="C00000"/>
                                </a:solidFill>
                                <a:latin typeface="Cambria Math" panose="02040503050406030204" pitchFamily="18" charset="0"/>
                                <a:ea typeface="Cambria Math" panose="02040503050406030204" pitchFamily="18" charset="0"/>
                              </a:rPr>
                              <m:t>𝑛</m:t>
                            </m:r>
                          </m:sub>
                        </m:sSub>
                      </m:e>
                    </m:d>
                  </m:oMath>
                </a14:m>
                <a:endParaRPr lang="en-US" sz="2400" b="0" dirty="0">
                  <a:latin typeface="Avenir Light" panose="020B0402020203020204" pitchFamily="34" charset="77"/>
                  <a:ea typeface="Cambria Math" panose="02040503050406030204" pitchFamily="18" charset="0"/>
                </a:endParaRPr>
              </a:p>
              <a:p>
                <a:pPr>
                  <a:lnSpc>
                    <a:spcPct val="150000"/>
                  </a:lnSpc>
                  <a:spcBef>
                    <a:spcPts val="1500"/>
                  </a:spcBef>
                </a:pPr>
                <a:endParaRPr lang="en-US" sz="2400" dirty="0">
                  <a:latin typeface="Avenir Light" panose="020B0402020203020204" pitchFamily="34" charset="77"/>
                </a:endParaRPr>
              </a:p>
            </p:txBody>
          </p:sp>
        </mc:Choice>
        <mc:Fallback>
          <p:sp>
            <p:nvSpPr>
              <p:cNvPr id="9" name="Content Placeholder 2">
                <a:extLst>
                  <a:ext uri="{FF2B5EF4-FFF2-40B4-BE49-F238E27FC236}">
                    <a16:creationId xmlns:a16="http://schemas.microsoft.com/office/drawing/2014/main" id="{F572724A-CC25-A449-94C4-FE8BBEBF74E3}"/>
                  </a:ext>
                </a:extLst>
              </p:cNvPr>
              <p:cNvSpPr txBox="1">
                <a:spLocks noRot="1" noChangeAspect="1" noMove="1" noResize="1" noEditPoints="1" noAdjustHandles="1" noChangeArrowheads="1" noChangeShapeType="1" noTextEdit="1"/>
              </p:cNvSpPr>
              <p:nvPr/>
            </p:nvSpPr>
            <p:spPr>
              <a:xfrm>
                <a:off x="2423798" y="3082599"/>
                <a:ext cx="7801671" cy="1748968"/>
              </a:xfrm>
              <a:prstGeom prst="rect">
                <a:avLst/>
              </a:prstGeom>
              <a:blipFill>
                <a:blip r:embed="rId3"/>
                <a:stretch>
                  <a:fillRect l="-1140"/>
                </a:stretch>
              </a:blipFill>
            </p:spPr>
            <p:txBody>
              <a:bodyPr/>
              <a:lstStyle/>
              <a:p>
                <a:r>
                  <a:rPr lang="en-US">
                    <a:noFill/>
                  </a:rPr>
                  <a:t> </a:t>
                </a:r>
              </a:p>
            </p:txBody>
          </p:sp>
        </mc:Fallback>
      </mc:AlternateContent>
    </p:spTree>
    <p:extLst>
      <p:ext uri="{BB962C8B-B14F-4D97-AF65-F5344CB8AC3E}">
        <p14:creationId xmlns:p14="http://schemas.microsoft.com/office/powerpoint/2010/main" val="42741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7" y="277465"/>
            <a:ext cx="2357244" cy="750215"/>
          </a:xfrm>
        </p:spPr>
        <p:txBody>
          <a:bodyPr/>
          <a:lstStyle/>
          <a:p>
            <a:r>
              <a:rPr lang="en-US" b="1" dirty="0">
                <a:solidFill>
                  <a:srgbClr val="C00000"/>
                </a:solidFill>
              </a:rPr>
              <a:t>Language</a:t>
            </a:r>
            <a:endParaRPr lang="en-US" dirty="0">
              <a:solidFill>
                <a:srgbClr val="C00000"/>
              </a:solidFill>
            </a:endParaRPr>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1709407" cy="9365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Content Placeholder 2">
            <a:extLst>
              <a:ext uri="{FF2B5EF4-FFF2-40B4-BE49-F238E27FC236}">
                <a16:creationId xmlns:a16="http://schemas.microsoft.com/office/drawing/2014/main" id="{819202FF-5B20-8E48-95A0-1A4A116BDA01}"/>
              </a:ext>
            </a:extLst>
          </p:cNvPr>
          <p:cNvSpPr txBox="1">
            <a:spLocks/>
          </p:cNvSpPr>
          <p:nvPr/>
        </p:nvSpPr>
        <p:spPr>
          <a:xfrm>
            <a:off x="1408276" y="6490386"/>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Chris Manning and Richard </a:t>
            </a:r>
            <a:r>
              <a:rPr lang="en-US" sz="1400" dirty="0" err="1">
                <a:solidFill>
                  <a:srgbClr val="FF0000"/>
                </a:solidFill>
                <a:latin typeface="Avenir Light" panose="020B0402020203020204" pitchFamily="34" charset="77"/>
              </a:rPr>
              <a:t>Socher</a:t>
            </a:r>
            <a:endParaRPr lang="en-US" sz="1400" dirty="0">
              <a:solidFill>
                <a:srgbClr val="FF0000"/>
              </a:solidFill>
              <a:latin typeface="Avenir Light" panose="020B0402020203020204" pitchFamily="34" charset="77"/>
            </a:endParaRPr>
          </a:p>
        </p:txBody>
      </p:sp>
      <p:pic>
        <p:nvPicPr>
          <p:cNvPr id="10" name="Picture 2">
            <a:extLst>
              <a:ext uri="{FF2B5EF4-FFF2-40B4-BE49-F238E27FC236}">
                <a16:creationId xmlns:a16="http://schemas.microsoft.com/office/drawing/2014/main" id="{3EF52897-6813-2148-BD4E-40D00A831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78" y="2239281"/>
            <a:ext cx="5973167" cy="381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coustic Signal Stock Illustrations – 912 Acoustic Signal Stock  Illustrations, Vectors &amp; Clipart - Dreamstime">
            <a:extLst>
              <a:ext uri="{FF2B5EF4-FFF2-40B4-BE49-F238E27FC236}">
                <a16:creationId xmlns:a16="http://schemas.microsoft.com/office/drawing/2014/main" id="{086DCB58-3A8B-514E-8061-BA3854CBD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09" y="262972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C955F28-1B56-B445-A70A-62E03BF1BCBE}"/>
              </a:ext>
            </a:extLst>
          </p:cNvPr>
          <p:cNvPicPr>
            <a:picLocks noChangeAspect="1"/>
          </p:cNvPicPr>
          <p:nvPr/>
        </p:nvPicPr>
        <p:blipFill>
          <a:blip r:embed="rId5"/>
          <a:stretch>
            <a:fillRect/>
          </a:stretch>
        </p:blipFill>
        <p:spPr>
          <a:xfrm>
            <a:off x="8721673" y="2807526"/>
            <a:ext cx="3060700" cy="2679700"/>
          </a:xfrm>
          <a:prstGeom prst="rect">
            <a:avLst/>
          </a:prstGeom>
        </p:spPr>
      </p:pic>
      <p:sp>
        <p:nvSpPr>
          <p:cNvPr id="20" name="Content Placeholder 2">
            <a:extLst>
              <a:ext uri="{FF2B5EF4-FFF2-40B4-BE49-F238E27FC236}">
                <a16:creationId xmlns:a16="http://schemas.microsoft.com/office/drawing/2014/main" id="{0E0B995A-5C71-8D43-A6C0-D6032FA196E3}"/>
              </a:ext>
            </a:extLst>
          </p:cNvPr>
          <p:cNvSpPr txBox="1">
            <a:spLocks/>
          </p:cNvSpPr>
          <p:nvPr/>
        </p:nvSpPr>
        <p:spPr>
          <a:xfrm>
            <a:off x="505692" y="1108360"/>
            <a:ext cx="11457708" cy="1482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Language </a:t>
            </a:r>
            <a:r>
              <a:rPr lang="en-US" b="1" dirty="0">
                <a:solidFill>
                  <a:srgbClr val="C00000"/>
                </a:solidFill>
                <a:latin typeface="Avenir Light" panose="020B0402020203020204" pitchFamily="34" charset="77"/>
              </a:rPr>
              <a:t>symbols</a:t>
            </a:r>
            <a:r>
              <a:rPr lang="en-US" b="1" dirty="0">
                <a:latin typeface="Avenir Light" panose="020B0402020203020204" pitchFamily="34" charset="77"/>
              </a:rPr>
              <a:t> are encoded as continuous communication signals, and are invariant across different encodings (</a:t>
            </a:r>
            <a:r>
              <a:rPr lang="en-US" b="1" dirty="0">
                <a:solidFill>
                  <a:srgbClr val="C00000"/>
                </a:solidFill>
                <a:latin typeface="Avenir Light" panose="020B0402020203020204" pitchFamily="34" charset="77"/>
              </a:rPr>
              <a:t>same underlying concept, different surface forms</a:t>
            </a:r>
            <a:r>
              <a:rPr lang="en-US" b="1" dirty="0">
                <a:latin typeface="Avenir Light" panose="020B0402020203020204" pitchFamily="34" charset="77"/>
              </a:rPr>
              <a:t>)</a:t>
            </a:r>
          </a:p>
        </p:txBody>
      </p:sp>
      <p:sp>
        <p:nvSpPr>
          <p:cNvPr id="11" name="Slide Number Placeholder 9">
            <a:extLst>
              <a:ext uri="{FF2B5EF4-FFF2-40B4-BE49-F238E27FC236}">
                <a16:creationId xmlns:a16="http://schemas.microsoft.com/office/drawing/2014/main" id="{6A8B9A7F-A11B-A04D-BBBB-6D39015DC5D9}"/>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a:t>
            </a:fld>
            <a:endParaRPr lang="en-US"/>
          </a:p>
        </p:txBody>
      </p:sp>
    </p:spTree>
    <p:extLst>
      <p:ext uri="{BB962C8B-B14F-4D97-AF65-F5344CB8AC3E}">
        <p14:creationId xmlns:p14="http://schemas.microsoft.com/office/powerpoint/2010/main" val="1023910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Spam Detection</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06419"/>
            <a:ext cx="2839708" cy="1063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pic>
        <p:nvPicPr>
          <p:cNvPr id="8" name="Picture 7">
            <a:extLst>
              <a:ext uri="{FF2B5EF4-FFF2-40B4-BE49-F238E27FC236}">
                <a16:creationId xmlns:a16="http://schemas.microsoft.com/office/drawing/2014/main" id="{4F976F6D-E89A-4B41-A26F-2400F8A01BC7}"/>
              </a:ext>
            </a:extLst>
          </p:cNvPr>
          <p:cNvPicPr>
            <a:picLocks noChangeAspect="1"/>
          </p:cNvPicPr>
          <p:nvPr/>
        </p:nvPicPr>
        <p:blipFill>
          <a:blip r:embed="rId3"/>
          <a:stretch>
            <a:fillRect/>
          </a:stretch>
        </p:blipFill>
        <p:spPr>
          <a:xfrm>
            <a:off x="4006986" y="568460"/>
            <a:ext cx="7709408" cy="5354699"/>
          </a:xfrm>
          <a:prstGeom prst="rect">
            <a:avLst/>
          </a:prstGeom>
        </p:spPr>
      </p:pic>
      <p:sp>
        <p:nvSpPr>
          <p:cNvPr id="9" name="Title 1">
            <a:extLst>
              <a:ext uri="{FF2B5EF4-FFF2-40B4-BE49-F238E27FC236}">
                <a16:creationId xmlns:a16="http://schemas.microsoft.com/office/drawing/2014/main" id="{CC3D12F6-B86E-994B-AE9F-8B58C6FF5141}"/>
              </a:ext>
            </a:extLst>
          </p:cNvPr>
          <p:cNvSpPr txBox="1">
            <a:spLocks/>
          </p:cNvSpPr>
          <p:nvPr/>
        </p:nvSpPr>
        <p:spPr>
          <a:xfrm>
            <a:off x="754392" y="2789257"/>
            <a:ext cx="2707002" cy="7502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Is this spam?</a:t>
            </a:r>
          </a:p>
        </p:txBody>
      </p:sp>
      <p:sp>
        <p:nvSpPr>
          <p:cNvPr id="10" name="Slide Number Placeholder 9">
            <a:extLst>
              <a:ext uri="{FF2B5EF4-FFF2-40B4-BE49-F238E27FC236}">
                <a16:creationId xmlns:a16="http://schemas.microsoft.com/office/drawing/2014/main" id="{F93A6EE5-7079-6746-BCF4-AFF71C9D4785}"/>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60</a:t>
            </a:fld>
            <a:endParaRPr lang="en-US" dirty="0"/>
          </a:p>
        </p:txBody>
      </p:sp>
    </p:spTree>
    <p:extLst>
      <p:ext uri="{BB962C8B-B14F-4D97-AF65-F5344CB8AC3E}">
        <p14:creationId xmlns:p14="http://schemas.microsoft.com/office/powerpoint/2010/main" val="3490130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Spam Detection</a:t>
            </a:r>
            <a:endParaRPr lang="en-US" dirty="0">
              <a:solidFill>
                <a:srgbClr val="C00000"/>
              </a:solidFill>
            </a:endParaRPr>
          </a:p>
        </p:txBody>
      </p:sp>
      <p:sp>
        <p:nvSpPr>
          <p:cNvPr id="6" name="Slide Number Placeholder 9">
            <a:extLst>
              <a:ext uri="{FF2B5EF4-FFF2-40B4-BE49-F238E27FC236}">
                <a16:creationId xmlns:a16="http://schemas.microsoft.com/office/drawing/2014/main" id="{82BC4460-A9EB-614D-969E-3D86E2CE7D2B}"/>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61</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754392" y="706419"/>
            <a:ext cx="2839708" cy="1063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754392" y="2789257"/>
            <a:ext cx="2707002" cy="7502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Is this spam?</a:t>
            </a:r>
          </a:p>
        </p:txBody>
      </p:sp>
      <p:pic>
        <p:nvPicPr>
          <p:cNvPr id="9" name="Picture 8">
            <a:extLst>
              <a:ext uri="{FF2B5EF4-FFF2-40B4-BE49-F238E27FC236}">
                <a16:creationId xmlns:a16="http://schemas.microsoft.com/office/drawing/2014/main" id="{171A8384-4932-A447-A05F-CC11F66B7767}"/>
              </a:ext>
            </a:extLst>
          </p:cNvPr>
          <p:cNvPicPr>
            <a:picLocks noChangeAspect="1"/>
          </p:cNvPicPr>
          <p:nvPr/>
        </p:nvPicPr>
        <p:blipFill>
          <a:blip r:embed="rId3"/>
          <a:stretch>
            <a:fillRect/>
          </a:stretch>
        </p:blipFill>
        <p:spPr>
          <a:xfrm>
            <a:off x="4445000" y="227693"/>
            <a:ext cx="7205557" cy="6477083"/>
          </a:xfrm>
          <a:prstGeom prst="rect">
            <a:avLst/>
          </a:prstGeom>
        </p:spPr>
      </p:pic>
      <p:sp>
        <p:nvSpPr>
          <p:cNvPr id="13" name="Slide Number Placeholder 9">
            <a:extLst>
              <a:ext uri="{FF2B5EF4-FFF2-40B4-BE49-F238E27FC236}">
                <a16:creationId xmlns:a16="http://schemas.microsoft.com/office/drawing/2014/main" id="{ABA656E9-EF2C-5F4C-8540-1D0833CDF550}"/>
              </a:ext>
            </a:extLst>
          </p:cNvPr>
          <p:cNvSpPr txBox="1">
            <a:spLocks/>
          </p:cNvSpPr>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61</a:t>
            </a:fld>
            <a:endParaRPr lang="en-US" dirty="0"/>
          </a:p>
        </p:txBody>
      </p:sp>
    </p:spTree>
    <p:extLst>
      <p:ext uri="{BB962C8B-B14F-4D97-AF65-F5344CB8AC3E}">
        <p14:creationId xmlns:p14="http://schemas.microsoft.com/office/powerpoint/2010/main" val="1475159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500392" y="254000"/>
            <a:ext cx="8941419" cy="1162592"/>
          </a:xfrm>
        </p:spPr>
        <p:txBody>
          <a:bodyPr/>
          <a:lstStyle/>
          <a:p>
            <a:r>
              <a:rPr lang="en-US" b="1" dirty="0">
                <a:solidFill>
                  <a:srgbClr val="C00000"/>
                </a:solidFill>
              </a:rPr>
              <a:t>Authorship Identification</a:t>
            </a:r>
            <a:endParaRPr lang="en-US" dirty="0">
              <a:solidFill>
                <a:srgbClr val="C00000"/>
              </a:solidFill>
            </a:endParaRPr>
          </a:p>
        </p:txBody>
      </p:sp>
      <p:sp>
        <p:nvSpPr>
          <p:cNvPr id="6" name="Slide Number Placeholder 9">
            <a:extLst>
              <a:ext uri="{FF2B5EF4-FFF2-40B4-BE49-F238E27FC236}">
                <a16:creationId xmlns:a16="http://schemas.microsoft.com/office/drawing/2014/main" id="{82BC4460-A9EB-614D-969E-3D86E2CE7D2B}"/>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62</a:t>
            </a:fld>
            <a:endParaRPr lang="en-US"/>
          </a:p>
        </p:txBody>
      </p:sp>
      <p:sp>
        <p:nvSpPr>
          <p:cNvPr id="7" name="Rectangle 6">
            <a:extLst>
              <a:ext uri="{FF2B5EF4-FFF2-40B4-BE49-F238E27FC236}">
                <a16:creationId xmlns:a16="http://schemas.microsoft.com/office/drawing/2014/main" id="{94567F9D-8E37-2F41-B147-50FEAE92DA1F}"/>
              </a:ext>
            </a:extLst>
          </p:cNvPr>
          <p:cNvSpPr/>
          <p:nvPr/>
        </p:nvSpPr>
        <p:spPr>
          <a:xfrm flipV="1">
            <a:off x="500392" y="688736"/>
            <a:ext cx="3972486" cy="1063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683322" y="2785278"/>
            <a:ext cx="3718486" cy="12874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Did Plato really write this?</a:t>
            </a:r>
          </a:p>
        </p:txBody>
      </p:sp>
      <p:pic>
        <p:nvPicPr>
          <p:cNvPr id="4" name="Picture 3">
            <a:extLst>
              <a:ext uri="{FF2B5EF4-FFF2-40B4-BE49-F238E27FC236}">
                <a16:creationId xmlns:a16="http://schemas.microsoft.com/office/drawing/2014/main" id="{D85AC627-1109-634E-9DD7-946A23A95927}"/>
              </a:ext>
            </a:extLst>
          </p:cNvPr>
          <p:cNvPicPr>
            <a:picLocks noChangeAspect="1"/>
          </p:cNvPicPr>
          <p:nvPr/>
        </p:nvPicPr>
        <p:blipFill>
          <a:blip r:embed="rId3"/>
          <a:stretch>
            <a:fillRect/>
          </a:stretch>
        </p:blipFill>
        <p:spPr>
          <a:xfrm>
            <a:off x="4726878" y="192435"/>
            <a:ext cx="6781800" cy="6388100"/>
          </a:xfrm>
          <a:prstGeom prst="rect">
            <a:avLst/>
          </a:prstGeom>
        </p:spPr>
      </p:pic>
      <p:sp>
        <p:nvSpPr>
          <p:cNvPr id="8" name="Slide Number Placeholder 9">
            <a:extLst>
              <a:ext uri="{FF2B5EF4-FFF2-40B4-BE49-F238E27FC236}">
                <a16:creationId xmlns:a16="http://schemas.microsoft.com/office/drawing/2014/main" id="{902095EE-508C-A245-B899-A7DFFE1598DE}"/>
              </a:ext>
            </a:extLst>
          </p:cNvPr>
          <p:cNvSpPr txBox="1">
            <a:spLocks/>
          </p:cNvSpPr>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62</a:t>
            </a:fld>
            <a:endParaRPr lang="en-US" dirty="0"/>
          </a:p>
        </p:txBody>
      </p:sp>
    </p:spTree>
    <p:extLst>
      <p:ext uri="{BB962C8B-B14F-4D97-AF65-F5344CB8AC3E}">
        <p14:creationId xmlns:p14="http://schemas.microsoft.com/office/powerpoint/2010/main" val="3047083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F4BACDA-64EF-5C4A-83BC-4A68B0228296}"/>
              </a:ext>
            </a:extLst>
          </p:cNvPr>
          <p:cNvSpPr txBox="1">
            <a:spLocks/>
          </p:cNvSpPr>
          <p:nvPr/>
        </p:nvSpPr>
        <p:spPr>
          <a:xfrm>
            <a:off x="6686186" y="800777"/>
            <a:ext cx="4702871" cy="750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dirty="0">
                <a:latin typeface="Avenir Light" panose="020B0402020203020204" pitchFamily="34" charset="77"/>
              </a:rPr>
              <a:t>What’s the subject of this article?</a:t>
            </a:r>
          </a:p>
        </p:txBody>
      </p:sp>
      <p:sp>
        <p:nvSpPr>
          <p:cNvPr id="15" name="Rectangle 14">
            <a:extLst>
              <a:ext uri="{FF2B5EF4-FFF2-40B4-BE49-F238E27FC236}">
                <a16:creationId xmlns:a16="http://schemas.microsoft.com/office/drawing/2014/main" id="{48174B80-EC80-2743-882C-9A67B8D24BED}"/>
              </a:ext>
            </a:extLst>
          </p:cNvPr>
          <p:cNvSpPr/>
          <p:nvPr/>
        </p:nvSpPr>
        <p:spPr>
          <a:xfrm>
            <a:off x="165099" y="6413726"/>
            <a:ext cx="7192803" cy="276999"/>
          </a:xfrm>
          <a:prstGeom prst="rect">
            <a:avLst/>
          </a:prstGeom>
        </p:spPr>
        <p:txBody>
          <a:bodyPr wrap="none">
            <a:spAutoFit/>
          </a:bodyPr>
          <a:lstStyle/>
          <a:p>
            <a:r>
              <a:rPr lang="en-US" sz="1200" dirty="0">
                <a:solidFill>
                  <a:srgbClr val="FF0000"/>
                </a:solidFill>
                <a:latin typeface="Arial" panose="020B0604020202020204" pitchFamily="34" charset="0"/>
              </a:rPr>
              <a:t>Slide inspired by or adapted from Dan </a:t>
            </a:r>
            <a:r>
              <a:rPr lang="en-US" sz="1200" dirty="0" err="1">
                <a:solidFill>
                  <a:srgbClr val="FF0000"/>
                </a:solidFill>
                <a:latin typeface="Arial" panose="020B0604020202020204" pitchFamily="34" charset="0"/>
              </a:rPr>
              <a:t>Jurafsky</a:t>
            </a:r>
            <a:r>
              <a:rPr lang="en-US" sz="1200" dirty="0">
                <a:solidFill>
                  <a:srgbClr val="FF0000"/>
                </a:solidFill>
                <a:latin typeface="Arial" panose="020B0604020202020204" pitchFamily="34" charset="0"/>
              </a:rPr>
              <a:t>. https://</a:t>
            </a:r>
            <a:r>
              <a:rPr lang="en-US" sz="1200" dirty="0" err="1">
                <a:solidFill>
                  <a:srgbClr val="FF0000"/>
                </a:solidFill>
                <a:latin typeface="Arial" panose="020B0604020202020204" pitchFamily="34" charset="0"/>
              </a:rPr>
              <a:t>web.stanford.edu</a:t>
            </a:r>
            <a:r>
              <a:rPr lang="en-US" sz="1200" dirty="0">
                <a:solidFill>
                  <a:srgbClr val="FF0000"/>
                </a:solidFill>
                <a:latin typeface="Arial" panose="020B0604020202020204" pitchFamily="34" charset="0"/>
              </a:rPr>
              <a:t>/~</a:t>
            </a:r>
            <a:r>
              <a:rPr lang="en-US" sz="1200" dirty="0" err="1">
                <a:solidFill>
                  <a:srgbClr val="FF0000"/>
                </a:solidFill>
                <a:latin typeface="Arial" panose="020B0604020202020204" pitchFamily="34" charset="0"/>
              </a:rPr>
              <a:t>jurafsky</a:t>
            </a:r>
            <a:r>
              <a:rPr lang="en-US" sz="1200" dirty="0">
                <a:solidFill>
                  <a:srgbClr val="FF0000"/>
                </a:solidFill>
                <a:latin typeface="Arial" panose="020B0604020202020204" pitchFamily="34" charset="0"/>
              </a:rPr>
              <a:t>/slp3/slides/7_NB.pdf</a:t>
            </a:r>
            <a:endParaRPr lang="en-US" sz="1200" dirty="0">
              <a:solidFill>
                <a:srgbClr val="FF0000"/>
              </a:solidFill>
            </a:endParaRPr>
          </a:p>
        </p:txBody>
      </p:sp>
      <p:pic>
        <p:nvPicPr>
          <p:cNvPr id="16" name="Picture 15">
            <a:extLst>
              <a:ext uri="{FF2B5EF4-FFF2-40B4-BE49-F238E27FC236}">
                <a16:creationId xmlns:a16="http://schemas.microsoft.com/office/drawing/2014/main" id="{EE3650EA-D97E-4D4A-96B6-9D8E842D9D08}"/>
              </a:ext>
            </a:extLst>
          </p:cNvPr>
          <p:cNvPicPr>
            <a:picLocks noChangeAspect="1"/>
          </p:cNvPicPr>
          <p:nvPr/>
        </p:nvPicPr>
        <p:blipFill>
          <a:blip r:embed="rId3"/>
          <a:stretch>
            <a:fillRect/>
          </a:stretch>
        </p:blipFill>
        <p:spPr>
          <a:xfrm>
            <a:off x="523545" y="393066"/>
            <a:ext cx="5198171" cy="5872116"/>
          </a:xfrm>
          <a:prstGeom prst="rect">
            <a:avLst/>
          </a:prstGeom>
          <a:ln w="47625">
            <a:solidFill>
              <a:schemeClr val="tx1">
                <a:lumMod val="75000"/>
                <a:lumOff val="25000"/>
              </a:schemeClr>
            </a:solidFill>
          </a:ln>
        </p:spPr>
      </p:pic>
      <p:sp>
        <p:nvSpPr>
          <p:cNvPr id="19" name="Content Placeholder 2">
            <a:extLst>
              <a:ext uri="{FF2B5EF4-FFF2-40B4-BE49-F238E27FC236}">
                <a16:creationId xmlns:a16="http://schemas.microsoft.com/office/drawing/2014/main" id="{052A1668-E26C-B54A-BCE8-540D6C3B6D5E}"/>
              </a:ext>
            </a:extLst>
          </p:cNvPr>
          <p:cNvSpPr txBox="1">
            <a:spLocks/>
          </p:cNvSpPr>
          <p:nvPr/>
        </p:nvSpPr>
        <p:spPr>
          <a:xfrm>
            <a:off x="6887964" y="1661100"/>
            <a:ext cx="4299314" cy="4565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000" b="1" dirty="0" err="1">
                <a:latin typeface="Avenir Light" panose="020B0402020203020204" pitchFamily="34" charset="77"/>
              </a:rPr>
              <a:t>MeSH</a:t>
            </a:r>
            <a:r>
              <a:rPr lang="en-US" sz="2000" b="1" dirty="0">
                <a:latin typeface="Avenir Light" panose="020B0402020203020204" pitchFamily="34" charset="77"/>
              </a:rPr>
              <a:t> Subject Category Hierarchy</a:t>
            </a:r>
          </a:p>
          <a:p>
            <a:pPr>
              <a:lnSpc>
                <a:spcPct val="100000"/>
              </a:lnSpc>
              <a:spcBef>
                <a:spcPts val="1500"/>
              </a:spcBef>
            </a:pPr>
            <a:r>
              <a:rPr lang="en-US" sz="2000" b="1" dirty="0" err="1">
                <a:solidFill>
                  <a:schemeClr val="accent1">
                    <a:lumMod val="75000"/>
                  </a:schemeClr>
                </a:solidFill>
                <a:latin typeface="Avenir Light" panose="020B0402020203020204" pitchFamily="34" charset="77"/>
              </a:rPr>
              <a:t>Antogonists</a:t>
            </a:r>
            <a:r>
              <a:rPr lang="en-US" sz="2000" b="1" dirty="0">
                <a:solidFill>
                  <a:schemeClr val="accent1">
                    <a:lumMod val="75000"/>
                  </a:schemeClr>
                </a:solidFill>
                <a:latin typeface="Avenir Light" panose="020B0402020203020204" pitchFamily="34" charset="77"/>
              </a:rPr>
              <a:t> and Inhibitors</a:t>
            </a:r>
          </a:p>
          <a:p>
            <a:pPr>
              <a:lnSpc>
                <a:spcPct val="100000"/>
              </a:lnSpc>
              <a:spcBef>
                <a:spcPts val="1500"/>
              </a:spcBef>
            </a:pPr>
            <a:r>
              <a:rPr lang="en-US" sz="2000" b="1" dirty="0">
                <a:solidFill>
                  <a:schemeClr val="accent1">
                    <a:lumMod val="75000"/>
                  </a:schemeClr>
                </a:solidFill>
                <a:latin typeface="Avenir Light" panose="020B0402020203020204" pitchFamily="34" charset="77"/>
              </a:rPr>
              <a:t>Blood Supply</a:t>
            </a:r>
          </a:p>
          <a:p>
            <a:pPr>
              <a:lnSpc>
                <a:spcPct val="100000"/>
              </a:lnSpc>
              <a:spcBef>
                <a:spcPts val="1500"/>
              </a:spcBef>
            </a:pPr>
            <a:r>
              <a:rPr lang="en-US" sz="2000" b="1" dirty="0">
                <a:solidFill>
                  <a:schemeClr val="accent1">
                    <a:lumMod val="75000"/>
                  </a:schemeClr>
                </a:solidFill>
                <a:latin typeface="Avenir Light" panose="020B0402020203020204" pitchFamily="34" charset="77"/>
              </a:rPr>
              <a:t>Chemistry</a:t>
            </a:r>
          </a:p>
          <a:p>
            <a:pPr>
              <a:lnSpc>
                <a:spcPct val="100000"/>
              </a:lnSpc>
              <a:spcBef>
                <a:spcPts val="1500"/>
              </a:spcBef>
            </a:pPr>
            <a:r>
              <a:rPr lang="en-US" sz="2000" b="1" dirty="0">
                <a:solidFill>
                  <a:schemeClr val="accent1">
                    <a:lumMod val="75000"/>
                  </a:schemeClr>
                </a:solidFill>
                <a:latin typeface="Avenir Light" panose="020B0402020203020204" pitchFamily="34" charset="77"/>
              </a:rPr>
              <a:t>Drug Therapy</a:t>
            </a:r>
          </a:p>
          <a:p>
            <a:pPr>
              <a:lnSpc>
                <a:spcPct val="100000"/>
              </a:lnSpc>
              <a:spcBef>
                <a:spcPts val="1500"/>
              </a:spcBef>
            </a:pPr>
            <a:r>
              <a:rPr lang="en-US" sz="2000" b="1" dirty="0">
                <a:solidFill>
                  <a:schemeClr val="accent1">
                    <a:lumMod val="75000"/>
                  </a:schemeClr>
                </a:solidFill>
                <a:latin typeface="Avenir Light" panose="020B0402020203020204" pitchFamily="34" charset="77"/>
              </a:rPr>
              <a:t>Embryology</a:t>
            </a:r>
          </a:p>
          <a:p>
            <a:pPr>
              <a:lnSpc>
                <a:spcPct val="100000"/>
              </a:lnSpc>
              <a:spcBef>
                <a:spcPts val="1500"/>
              </a:spcBef>
            </a:pPr>
            <a:r>
              <a:rPr lang="en-US" sz="2000" b="1" dirty="0">
                <a:solidFill>
                  <a:schemeClr val="accent1">
                    <a:lumMod val="75000"/>
                  </a:schemeClr>
                </a:solidFill>
                <a:latin typeface="Avenir Light" panose="020B0402020203020204" pitchFamily="34" charset="77"/>
              </a:rPr>
              <a:t>Epidemiology</a:t>
            </a:r>
          </a:p>
          <a:p>
            <a:pPr>
              <a:lnSpc>
                <a:spcPct val="100000"/>
              </a:lnSpc>
              <a:spcBef>
                <a:spcPts val="1500"/>
              </a:spcBef>
            </a:pPr>
            <a:r>
              <a:rPr lang="en-US" sz="2000" b="1" dirty="0">
                <a:solidFill>
                  <a:schemeClr val="accent1">
                    <a:lumMod val="75000"/>
                  </a:schemeClr>
                </a:solidFill>
                <a:latin typeface="Avenir Light" panose="020B0402020203020204" pitchFamily="34" charset="77"/>
              </a:rPr>
              <a:t>…</a:t>
            </a:r>
          </a:p>
        </p:txBody>
      </p:sp>
      <p:sp>
        <p:nvSpPr>
          <p:cNvPr id="22" name="Slide Number Placeholder 9">
            <a:extLst>
              <a:ext uri="{FF2B5EF4-FFF2-40B4-BE49-F238E27FC236}">
                <a16:creationId xmlns:a16="http://schemas.microsoft.com/office/drawing/2014/main" id="{9113304A-BEEA-8D41-8E35-495509B2B086}"/>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63</a:t>
            </a:fld>
            <a:endParaRPr lang="en-US" dirty="0"/>
          </a:p>
        </p:txBody>
      </p:sp>
    </p:spTree>
    <p:extLst>
      <p:ext uri="{BB962C8B-B14F-4D97-AF65-F5344CB8AC3E}">
        <p14:creationId xmlns:p14="http://schemas.microsoft.com/office/powerpoint/2010/main" val="2740695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483888" y="276916"/>
            <a:ext cx="8941419" cy="1162592"/>
          </a:xfrm>
        </p:spPr>
        <p:txBody>
          <a:bodyPr/>
          <a:lstStyle/>
          <a:p>
            <a:r>
              <a:rPr lang="en-US" b="1" dirty="0">
                <a:solidFill>
                  <a:srgbClr val="C00000"/>
                </a:solidFill>
              </a:rPr>
              <a:t>Yelp Sentiments</a:t>
            </a:r>
            <a:endParaRPr lang="en-US" dirty="0">
              <a:solidFill>
                <a:srgbClr val="C00000"/>
              </a:solidFill>
            </a:endParaRPr>
          </a:p>
        </p:txBody>
      </p:sp>
      <p:sp>
        <p:nvSpPr>
          <p:cNvPr id="6" name="Slide Number Placeholder 9">
            <a:extLst>
              <a:ext uri="{FF2B5EF4-FFF2-40B4-BE49-F238E27FC236}">
                <a16:creationId xmlns:a16="http://schemas.microsoft.com/office/drawing/2014/main" id="{82BC4460-A9EB-614D-969E-3D86E2CE7D2B}"/>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64</a:t>
            </a:fld>
            <a:endParaRPr lang="en-US" dirty="0"/>
          </a:p>
        </p:txBody>
      </p:sp>
      <p:sp>
        <p:nvSpPr>
          <p:cNvPr id="7" name="Rectangle 6">
            <a:extLst>
              <a:ext uri="{FF2B5EF4-FFF2-40B4-BE49-F238E27FC236}">
                <a16:creationId xmlns:a16="http://schemas.microsoft.com/office/drawing/2014/main" id="{94567F9D-8E37-2F41-B147-50FEAE92DA1F}"/>
              </a:ext>
            </a:extLst>
          </p:cNvPr>
          <p:cNvSpPr/>
          <p:nvPr/>
        </p:nvSpPr>
        <p:spPr>
          <a:xfrm flipV="1">
            <a:off x="513092" y="752236"/>
            <a:ext cx="2623808" cy="9866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0" name="Content Placeholder 2">
            <a:extLst>
              <a:ext uri="{FF2B5EF4-FFF2-40B4-BE49-F238E27FC236}">
                <a16:creationId xmlns:a16="http://schemas.microsoft.com/office/drawing/2014/main" id="{1F4BACDA-64EF-5C4A-83BC-4A68B0228296}"/>
              </a:ext>
            </a:extLst>
          </p:cNvPr>
          <p:cNvSpPr txBox="1">
            <a:spLocks/>
          </p:cNvSpPr>
          <p:nvPr/>
        </p:nvSpPr>
        <p:spPr>
          <a:xfrm>
            <a:off x="1393129" y="1680032"/>
            <a:ext cx="9897172" cy="3015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500"/>
              </a:spcBef>
            </a:pPr>
            <a:r>
              <a:rPr lang="en-US" sz="2400" dirty="0">
                <a:latin typeface="Avenir Light" panose="020B0402020203020204" pitchFamily="34" charset="77"/>
              </a:rPr>
              <a:t>Really slow wait. Took forever to get food.</a:t>
            </a:r>
          </a:p>
          <a:p>
            <a:pPr>
              <a:lnSpc>
                <a:spcPct val="150000"/>
              </a:lnSpc>
              <a:spcBef>
                <a:spcPts val="1500"/>
              </a:spcBef>
            </a:pPr>
            <a:r>
              <a:rPr lang="en-US" sz="2400" dirty="0">
                <a:latin typeface="Avenir Light" panose="020B0402020203020204" pitchFamily="34" charset="77"/>
              </a:rPr>
              <a:t>Freshest ingredients ever. New favorite restaurant. Will be back!</a:t>
            </a:r>
          </a:p>
          <a:p>
            <a:pPr>
              <a:lnSpc>
                <a:spcPct val="150000"/>
              </a:lnSpc>
              <a:spcBef>
                <a:spcPts val="1500"/>
              </a:spcBef>
            </a:pPr>
            <a:r>
              <a:rPr lang="en-US" sz="2400" dirty="0">
                <a:latin typeface="Avenir Light" panose="020B0402020203020204" pitchFamily="34" charset="77"/>
              </a:rPr>
              <a:t>Found a hair in the food. Horrible.</a:t>
            </a:r>
          </a:p>
          <a:p>
            <a:pPr>
              <a:lnSpc>
                <a:spcPct val="150000"/>
              </a:lnSpc>
              <a:spcBef>
                <a:spcPts val="1500"/>
              </a:spcBef>
            </a:pPr>
            <a:r>
              <a:rPr lang="en-US" sz="2400" dirty="0">
                <a:latin typeface="Avenir Light" panose="020B0402020203020204" pitchFamily="34" charset="77"/>
              </a:rPr>
              <a:t>Waited 6 months to get a reservation at this place. Totally worth it.</a:t>
            </a:r>
          </a:p>
        </p:txBody>
      </p:sp>
      <p:pic>
        <p:nvPicPr>
          <p:cNvPr id="11" name="Picture 10">
            <a:extLst>
              <a:ext uri="{FF2B5EF4-FFF2-40B4-BE49-F238E27FC236}">
                <a16:creationId xmlns:a16="http://schemas.microsoft.com/office/drawing/2014/main" id="{3FCDBED5-74CF-8F48-B9DD-AE720D16EC5E}"/>
              </a:ext>
            </a:extLst>
          </p:cNvPr>
          <p:cNvPicPr>
            <a:picLocks noChangeAspect="1"/>
          </p:cNvPicPr>
          <p:nvPr/>
        </p:nvPicPr>
        <p:blipFill>
          <a:blip r:embed="rId3"/>
          <a:stretch>
            <a:fillRect/>
          </a:stretch>
        </p:blipFill>
        <p:spPr>
          <a:xfrm>
            <a:off x="629165" y="3970676"/>
            <a:ext cx="599553" cy="586462"/>
          </a:xfrm>
          <a:prstGeom prst="rect">
            <a:avLst/>
          </a:prstGeom>
        </p:spPr>
      </p:pic>
      <p:pic>
        <p:nvPicPr>
          <p:cNvPr id="13" name="Picture 12">
            <a:extLst>
              <a:ext uri="{FF2B5EF4-FFF2-40B4-BE49-F238E27FC236}">
                <a16:creationId xmlns:a16="http://schemas.microsoft.com/office/drawing/2014/main" id="{351148F7-444B-8D4C-AAC8-26690249FDE1}"/>
              </a:ext>
            </a:extLst>
          </p:cNvPr>
          <p:cNvPicPr>
            <a:picLocks noChangeAspect="1"/>
          </p:cNvPicPr>
          <p:nvPr/>
        </p:nvPicPr>
        <p:blipFill>
          <a:blip r:embed="rId3"/>
          <a:stretch>
            <a:fillRect/>
          </a:stretch>
        </p:blipFill>
        <p:spPr>
          <a:xfrm>
            <a:off x="601920" y="2494540"/>
            <a:ext cx="599553" cy="586462"/>
          </a:xfrm>
          <a:prstGeom prst="rect">
            <a:avLst/>
          </a:prstGeom>
        </p:spPr>
      </p:pic>
      <p:pic>
        <p:nvPicPr>
          <p:cNvPr id="8" name="Picture 7">
            <a:extLst>
              <a:ext uri="{FF2B5EF4-FFF2-40B4-BE49-F238E27FC236}">
                <a16:creationId xmlns:a16="http://schemas.microsoft.com/office/drawing/2014/main" id="{B4E79BA3-AEA8-DC40-8B9E-D30FAA8FFE03}"/>
              </a:ext>
            </a:extLst>
          </p:cNvPr>
          <p:cNvPicPr>
            <a:picLocks noChangeAspect="1"/>
          </p:cNvPicPr>
          <p:nvPr/>
        </p:nvPicPr>
        <p:blipFill>
          <a:blip r:embed="rId4"/>
          <a:stretch>
            <a:fillRect/>
          </a:stretch>
        </p:blipFill>
        <p:spPr>
          <a:xfrm>
            <a:off x="629168" y="1767056"/>
            <a:ext cx="545056" cy="565150"/>
          </a:xfrm>
          <a:prstGeom prst="rect">
            <a:avLst/>
          </a:prstGeom>
        </p:spPr>
      </p:pic>
      <p:pic>
        <p:nvPicPr>
          <p:cNvPr id="14" name="Picture 13">
            <a:extLst>
              <a:ext uri="{FF2B5EF4-FFF2-40B4-BE49-F238E27FC236}">
                <a16:creationId xmlns:a16="http://schemas.microsoft.com/office/drawing/2014/main" id="{70838749-4767-D14E-A1A7-F15814210B44}"/>
              </a:ext>
            </a:extLst>
          </p:cNvPr>
          <p:cNvPicPr>
            <a:picLocks noChangeAspect="1"/>
          </p:cNvPicPr>
          <p:nvPr/>
        </p:nvPicPr>
        <p:blipFill>
          <a:blip r:embed="rId4"/>
          <a:stretch>
            <a:fillRect/>
          </a:stretch>
        </p:blipFill>
        <p:spPr>
          <a:xfrm>
            <a:off x="643713" y="3243264"/>
            <a:ext cx="545056" cy="565150"/>
          </a:xfrm>
          <a:prstGeom prst="rect">
            <a:avLst/>
          </a:prstGeom>
        </p:spPr>
      </p:pic>
    </p:spTree>
    <p:extLst>
      <p:ext uri="{BB962C8B-B14F-4D97-AF65-F5344CB8AC3E}">
        <p14:creationId xmlns:p14="http://schemas.microsoft.com/office/powerpoint/2010/main" val="260476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Text Classification (supervised ML)</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8"/>
            <a:ext cx="5443208" cy="936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2" name="Title 1">
            <a:extLst>
              <a:ext uri="{FF2B5EF4-FFF2-40B4-BE49-F238E27FC236}">
                <a16:creationId xmlns:a16="http://schemas.microsoft.com/office/drawing/2014/main" id="{BF84D62A-6CE2-D047-A6DD-401F041A394F}"/>
              </a:ext>
            </a:extLst>
          </p:cNvPr>
          <p:cNvSpPr txBox="1">
            <a:spLocks/>
          </p:cNvSpPr>
          <p:nvPr/>
        </p:nvSpPr>
        <p:spPr>
          <a:xfrm>
            <a:off x="1399478" y="3056439"/>
            <a:ext cx="9647044" cy="20305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b="1" dirty="0"/>
              <a:t>Simple idea: </a:t>
            </a:r>
            <a:r>
              <a:rPr lang="en-US" sz="2400" dirty="0"/>
              <a:t>let’s represent each document as a </a:t>
            </a:r>
            <a:r>
              <a:rPr lang="en-US" sz="2400" u="sng" dirty="0"/>
              <a:t>feature vector</a:t>
            </a:r>
            <a:r>
              <a:rPr lang="en-US" sz="2400" dirty="0"/>
              <a:t>, which can serve as the input to any of your favorite supervised ML models</a:t>
            </a: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65</a:t>
            </a:fld>
            <a:endParaRPr lang="en-US"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F572724A-CC25-A449-94C4-FE8BBEBF74E3}"/>
                  </a:ext>
                </a:extLst>
              </p:cNvPr>
              <p:cNvSpPr txBox="1">
                <a:spLocks/>
              </p:cNvSpPr>
              <p:nvPr/>
            </p:nvSpPr>
            <p:spPr>
              <a:xfrm>
                <a:off x="3246377" y="1534255"/>
                <a:ext cx="6212202" cy="1217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b="1" dirty="0">
                    <a:latin typeface="Avenir Light" panose="020B0402020203020204" pitchFamily="34" charset="77"/>
                  </a:rPr>
                  <a:t>Training Data: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𝑑</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𝑐</m:t>
                        </m:r>
                      </m:e>
                      <m:sub>
                        <m:r>
                          <a:rPr lang="en-US" sz="2400" b="0" i="1" dirty="0" smtClean="0">
                            <a:solidFill>
                              <a:srgbClr val="C00000"/>
                            </a:solidFill>
                            <a:latin typeface="Cambria Math" panose="02040503050406030204" pitchFamily="18" charset="0"/>
                          </a:rPr>
                          <m:t>1</m:t>
                        </m:r>
                      </m:sub>
                    </m:sSub>
                    <m:r>
                      <a:rPr lang="en-US" sz="2400" b="0" i="1" dirty="0" smtClean="0">
                        <a:solidFill>
                          <a:schemeClr val="tx1"/>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𝑑</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𝑐</m:t>
                        </m:r>
                      </m:e>
                      <m:sub>
                        <m:r>
                          <a:rPr lang="en-US" sz="2400" b="0" i="1" dirty="0" smtClean="0">
                            <a:solidFill>
                              <a:srgbClr val="C00000"/>
                            </a:solidFill>
                            <a:latin typeface="Cambria Math" panose="02040503050406030204" pitchFamily="18" charset="0"/>
                          </a:rPr>
                          <m:t>2</m:t>
                        </m:r>
                      </m:sub>
                    </m:sSub>
                  </m:oMath>
                </a14:m>
                <a:r>
                  <a:rPr lang="en-US" sz="2400" dirty="0">
                    <a:latin typeface="Avenir Light" panose="020B0402020203020204" pitchFamily="34" charset="77"/>
                  </a:rPr>
                  <a:t>,…,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𝑑</m:t>
                        </m:r>
                      </m:e>
                      <m:sub>
                        <m:r>
                          <a:rPr lang="en-US" sz="2400" b="0" i="1" dirty="0" smtClean="0">
                            <a:solidFill>
                              <a:srgbClr val="C00000"/>
                            </a:solidFill>
                            <a:latin typeface="Cambria Math" panose="02040503050406030204" pitchFamily="18" charset="0"/>
                          </a:rPr>
                          <m:t>𝑀</m:t>
                        </m:r>
                      </m:sub>
                    </m:sSub>
                    <m:r>
                      <a:rPr lang="en-US" sz="2400" i="1" dirty="0">
                        <a:solidFill>
                          <a:srgbClr val="C00000"/>
                        </a:solidFill>
                        <a:latin typeface="Cambria Math" panose="02040503050406030204" pitchFamily="18" charset="0"/>
                      </a:rPr>
                      <m:t>,</m:t>
                    </m:r>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𝑐</m:t>
                        </m:r>
                      </m:e>
                      <m:sub>
                        <m:r>
                          <a:rPr lang="en-US" sz="2400" b="0" i="1" dirty="0" smtClean="0">
                            <a:solidFill>
                              <a:srgbClr val="C00000"/>
                            </a:solidFill>
                            <a:latin typeface="Cambria Math" panose="02040503050406030204" pitchFamily="18" charset="0"/>
                          </a:rPr>
                          <m:t>𝑀</m:t>
                        </m:r>
                      </m:sub>
                    </m:sSub>
                  </m:oMath>
                </a14:m>
                <a:r>
                  <a:rPr lang="en-US" sz="2400" dirty="0">
                    <a:latin typeface="Avenir Light" panose="020B0402020203020204" pitchFamily="34" charset="77"/>
                  </a:rPr>
                  <a:t>)</a:t>
                </a:r>
                <a:endParaRPr lang="en-US" sz="2400" b="0" dirty="0">
                  <a:latin typeface="Avenir Light" panose="020B0402020203020204" pitchFamily="34" charset="77"/>
                  <a:ea typeface="Cambria Math" panose="02040503050406030204" pitchFamily="18" charset="0"/>
                </a:endParaRPr>
              </a:p>
              <a:p>
                <a:pPr algn="ctr">
                  <a:lnSpc>
                    <a:spcPct val="150000"/>
                  </a:lnSpc>
                  <a:spcBef>
                    <a:spcPts val="1500"/>
                  </a:spcBef>
                </a:pPr>
                <a:endParaRPr lang="en-US" sz="2400" dirty="0">
                  <a:latin typeface="Avenir Light" panose="020B0402020203020204" pitchFamily="34" charset="77"/>
                </a:endParaRPr>
              </a:p>
            </p:txBody>
          </p:sp>
        </mc:Choice>
        <mc:Fallback>
          <p:sp>
            <p:nvSpPr>
              <p:cNvPr id="9" name="Content Placeholder 2">
                <a:extLst>
                  <a:ext uri="{FF2B5EF4-FFF2-40B4-BE49-F238E27FC236}">
                    <a16:creationId xmlns:a16="http://schemas.microsoft.com/office/drawing/2014/main" id="{F572724A-CC25-A449-94C4-FE8BBEBF74E3}"/>
                  </a:ext>
                </a:extLst>
              </p:cNvPr>
              <p:cNvSpPr txBox="1">
                <a:spLocks noRot="1" noChangeAspect="1" noMove="1" noResize="1" noEditPoints="1" noAdjustHandles="1" noChangeArrowheads="1" noChangeShapeType="1" noTextEdit="1"/>
              </p:cNvSpPr>
              <p:nvPr/>
            </p:nvSpPr>
            <p:spPr>
              <a:xfrm>
                <a:off x="3246377" y="1534255"/>
                <a:ext cx="6212202" cy="121738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9605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66</a:t>
            </a:fld>
            <a:endParaRPr lang="en-US" dirty="0"/>
          </a:p>
        </p:txBody>
      </p:sp>
      <p:sp>
        <p:nvSpPr>
          <p:cNvPr id="10" name="Title 1">
            <a:extLst>
              <a:ext uri="{FF2B5EF4-FFF2-40B4-BE49-F238E27FC236}">
                <a16:creationId xmlns:a16="http://schemas.microsoft.com/office/drawing/2014/main" id="{0A0A47A0-7B0B-994F-9344-C0DE5C92A4E0}"/>
              </a:ext>
            </a:extLst>
          </p:cNvPr>
          <p:cNvSpPr txBox="1">
            <a:spLocks/>
          </p:cNvSpPr>
          <p:nvPr/>
        </p:nvSpPr>
        <p:spPr>
          <a:xfrm>
            <a:off x="1323941" y="1440057"/>
            <a:ext cx="9544118" cy="13185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Let’s say our dataset’s entire </a:t>
            </a:r>
            <a:r>
              <a:rPr lang="en-US" sz="2400" i="1" dirty="0"/>
              <a:t>vocabulary</a:t>
            </a:r>
            <a:r>
              <a:rPr lang="en-US" sz="2400" dirty="0"/>
              <a:t> is just 10 words.</a:t>
            </a:r>
            <a:br>
              <a:rPr lang="en-US" sz="2400" dirty="0"/>
            </a:br>
            <a:r>
              <a:rPr lang="en-US" sz="2400" dirty="0"/>
              <a:t>Each unique word can have its own dimension (feature index).</a:t>
            </a:r>
          </a:p>
        </p:txBody>
      </p:sp>
      <p:sp>
        <p:nvSpPr>
          <p:cNvPr id="3" name="Rectangle 2">
            <a:extLst>
              <a:ext uri="{FF2B5EF4-FFF2-40B4-BE49-F238E27FC236}">
                <a16:creationId xmlns:a16="http://schemas.microsoft.com/office/drawing/2014/main" id="{4AD736AA-9D27-194F-9220-7AA6341024B1}"/>
              </a:ext>
            </a:extLst>
          </p:cNvPr>
          <p:cNvSpPr/>
          <p:nvPr/>
        </p:nvSpPr>
        <p:spPr>
          <a:xfrm>
            <a:off x="2396496" y="3044279"/>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0  0  0  0  0  0  0  0  0  0 </a:t>
            </a:r>
            <a:r>
              <a:rPr lang="en-US" sz="4400" b="1" spc="300" dirty="0">
                <a:latin typeface="Avenir Light" panose="020B0402020203020204" pitchFamily="34" charset="77"/>
              </a:rPr>
              <a:t>] </a:t>
            </a:r>
            <a:endParaRPr lang="en-US" sz="4400" spc="300" dirty="0"/>
          </a:p>
        </p:txBody>
      </p:sp>
      <p:sp>
        <p:nvSpPr>
          <p:cNvPr id="14" name="Rectangle 13">
            <a:extLst>
              <a:ext uri="{FF2B5EF4-FFF2-40B4-BE49-F238E27FC236}">
                <a16:creationId xmlns:a16="http://schemas.microsoft.com/office/drawing/2014/main" id="{41E8A940-7A55-2845-926B-F95450C20BB8}"/>
              </a:ext>
            </a:extLst>
          </p:cNvPr>
          <p:cNvSpPr/>
          <p:nvPr/>
        </p:nvSpPr>
        <p:spPr>
          <a:xfrm rot="16200000">
            <a:off x="5293889" y="1932168"/>
            <a:ext cx="1604223" cy="5437386"/>
          </a:xfrm>
          <a:prstGeom prst="rect">
            <a:avLst/>
          </a:prstGeom>
        </p:spPr>
        <p:txBody>
          <a:bodyPr wrap="square">
            <a:spAutoFit/>
          </a:bodyPr>
          <a:lstStyle/>
          <a:p>
            <a:pPr algn="r">
              <a:spcBef>
                <a:spcPts val="1000"/>
              </a:spcBef>
            </a:pPr>
            <a:r>
              <a:rPr lang="en-US" sz="2400" dirty="0">
                <a:solidFill>
                  <a:srgbClr val="C00000"/>
                </a:solidFill>
              </a:rPr>
              <a:t>dog</a:t>
            </a:r>
          </a:p>
          <a:p>
            <a:pPr algn="r">
              <a:spcBef>
                <a:spcPts val="1000"/>
              </a:spcBef>
            </a:pPr>
            <a:r>
              <a:rPr lang="en-US" sz="2400" dirty="0">
                <a:solidFill>
                  <a:srgbClr val="C00000"/>
                </a:solidFill>
              </a:rPr>
              <a:t>the</a:t>
            </a:r>
          </a:p>
          <a:p>
            <a:pPr algn="r">
              <a:spcBef>
                <a:spcPts val="1000"/>
              </a:spcBef>
            </a:pPr>
            <a:r>
              <a:rPr lang="en-US" sz="2400" dirty="0">
                <a:solidFill>
                  <a:srgbClr val="C00000"/>
                </a:solidFill>
              </a:rPr>
              <a:t>quick</a:t>
            </a:r>
          </a:p>
          <a:p>
            <a:pPr algn="r">
              <a:spcBef>
                <a:spcPts val="1000"/>
              </a:spcBef>
            </a:pPr>
            <a:r>
              <a:rPr lang="en-US" sz="2400" dirty="0">
                <a:solidFill>
                  <a:srgbClr val="C00000"/>
                </a:solidFill>
              </a:rPr>
              <a:t>went</a:t>
            </a:r>
          </a:p>
          <a:p>
            <a:pPr algn="r">
              <a:spcBef>
                <a:spcPts val="1000"/>
              </a:spcBef>
            </a:pPr>
            <a:r>
              <a:rPr lang="en-US" sz="2400" dirty="0">
                <a:solidFill>
                  <a:srgbClr val="C00000"/>
                </a:solidFill>
              </a:rPr>
              <a:t>brown</a:t>
            </a:r>
          </a:p>
          <a:p>
            <a:pPr algn="r">
              <a:spcBef>
                <a:spcPts val="1000"/>
              </a:spcBef>
            </a:pPr>
            <a:r>
              <a:rPr lang="en-US" sz="2400" dirty="0">
                <a:solidFill>
                  <a:srgbClr val="C00000"/>
                </a:solidFill>
              </a:rPr>
              <a:t>a</a:t>
            </a:r>
          </a:p>
          <a:p>
            <a:pPr algn="r">
              <a:spcBef>
                <a:spcPts val="1000"/>
              </a:spcBef>
            </a:pPr>
            <a:r>
              <a:rPr lang="en-US" sz="2400" dirty="0">
                <a:solidFill>
                  <a:srgbClr val="C00000"/>
                </a:solidFill>
              </a:rPr>
              <a:t>jumped</a:t>
            </a:r>
          </a:p>
          <a:p>
            <a:pPr algn="r">
              <a:spcBef>
                <a:spcPts val="1000"/>
              </a:spcBef>
            </a:pPr>
            <a:r>
              <a:rPr lang="en-US" sz="2400" dirty="0">
                <a:solidFill>
                  <a:srgbClr val="C00000"/>
                </a:solidFill>
              </a:rPr>
              <a:t>fast</a:t>
            </a:r>
          </a:p>
          <a:p>
            <a:pPr algn="r">
              <a:spcBef>
                <a:spcPts val="1000"/>
              </a:spcBef>
            </a:pPr>
            <a:r>
              <a:rPr lang="en-US" sz="2400" dirty="0">
                <a:solidFill>
                  <a:srgbClr val="C00000"/>
                </a:solidFill>
              </a:rPr>
              <a:t>over</a:t>
            </a:r>
          </a:p>
          <a:p>
            <a:pPr algn="r">
              <a:spcBef>
                <a:spcPts val="1000"/>
              </a:spcBef>
            </a:pPr>
            <a:r>
              <a:rPr lang="en-US" sz="2400" dirty="0">
                <a:solidFill>
                  <a:srgbClr val="C00000"/>
                </a:solidFill>
              </a:rPr>
              <a:t>store</a:t>
            </a:r>
          </a:p>
          <a:p>
            <a:pPr algn="r">
              <a:spcBef>
                <a:spcPts val="1000"/>
              </a:spcBef>
            </a:pPr>
            <a:endParaRPr lang="en-US" sz="2400" dirty="0">
              <a:solidFill>
                <a:srgbClr val="C00000"/>
              </a:solidFill>
            </a:endParaRPr>
          </a:p>
        </p:txBody>
      </p:sp>
      <p:sp>
        <p:nvSpPr>
          <p:cNvPr id="5" name="Rectangle 4">
            <a:extLst>
              <a:ext uri="{FF2B5EF4-FFF2-40B4-BE49-F238E27FC236}">
                <a16:creationId xmlns:a16="http://schemas.microsoft.com/office/drawing/2014/main" id="{DD8F979D-B18F-4E45-AA93-0F523433ADBE}"/>
              </a:ext>
            </a:extLst>
          </p:cNvPr>
          <p:cNvSpPr/>
          <p:nvPr/>
        </p:nvSpPr>
        <p:spPr>
          <a:xfrm>
            <a:off x="254000" y="6221624"/>
            <a:ext cx="8003281" cy="369332"/>
          </a:xfrm>
          <a:prstGeom prst="rect">
            <a:avLst/>
          </a:prstGeom>
        </p:spPr>
        <p:txBody>
          <a:bodyPr wrap="none">
            <a:spAutoFit/>
          </a:bodyPr>
          <a:lstStyle/>
          <a:p>
            <a:r>
              <a:rPr lang="en-US" dirty="0"/>
              <a:t>NOTE: This is the Boolean version, which isn’t the most popular </a:t>
            </a:r>
            <a:r>
              <a:rPr lang="en-US" dirty="0" err="1"/>
              <a:t>BoW</a:t>
            </a:r>
            <a:r>
              <a:rPr lang="en-US" dirty="0"/>
              <a:t> representation</a:t>
            </a:r>
          </a:p>
        </p:txBody>
      </p:sp>
    </p:spTree>
    <p:extLst>
      <p:ext uri="{BB962C8B-B14F-4D97-AF65-F5344CB8AC3E}">
        <p14:creationId xmlns:p14="http://schemas.microsoft.com/office/powerpoint/2010/main" val="2905386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67</a:t>
            </a:fld>
            <a:endParaRPr lang="en-US" dirty="0"/>
          </a:p>
        </p:txBody>
      </p:sp>
      <p:sp>
        <p:nvSpPr>
          <p:cNvPr id="10" name="Title 1">
            <a:extLst>
              <a:ext uri="{FF2B5EF4-FFF2-40B4-BE49-F238E27FC236}">
                <a16:creationId xmlns:a16="http://schemas.microsoft.com/office/drawing/2014/main" id="{0A0A47A0-7B0B-994F-9344-C0DE5C92A4E0}"/>
              </a:ext>
            </a:extLst>
          </p:cNvPr>
          <p:cNvSpPr txBox="1">
            <a:spLocks/>
          </p:cNvSpPr>
          <p:nvPr/>
        </p:nvSpPr>
        <p:spPr>
          <a:xfrm>
            <a:off x="1323941" y="1106022"/>
            <a:ext cx="9544118" cy="8010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Each document’s vector has a </a:t>
            </a:r>
            <a:r>
              <a:rPr lang="en-US" sz="2400" dirty="0">
                <a:solidFill>
                  <a:schemeClr val="accent5">
                    <a:lumMod val="75000"/>
                  </a:schemeClr>
                </a:solidFill>
              </a:rPr>
              <a:t>1</a:t>
            </a:r>
            <a:r>
              <a:rPr lang="en-US" sz="2400" dirty="0"/>
              <a:t> if the word is present. Otherwise, 0.</a:t>
            </a:r>
          </a:p>
        </p:txBody>
      </p:sp>
      <p:sp>
        <p:nvSpPr>
          <p:cNvPr id="3" name="Rectangle 2">
            <a:extLst>
              <a:ext uri="{FF2B5EF4-FFF2-40B4-BE49-F238E27FC236}">
                <a16:creationId xmlns:a16="http://schemas.microsoft.com/office/drawing/2014/main" id="{4AD736AA-9D27-194F-9220-7AA6341024B1}"/>
              </a:ext>
            </a:extLst>
          </p:cNvPr>
          <p:cNvSpPr/>
          <p:nvPr/>
        </p:nvSpPr>
        <p:spPr>
          <a:xfrm>
            <a:off x="2345696" y="4099364"/>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1  1  </a:t>
            </a:r>
            <a:r>
              <a:rPr lang="en-US" sz="2800" b="1" spc="300" dirty="0">
                <a:latin typeface="Avenir Light" panose="020B0402020203020204" pitchFamily="34" charset="77"/>
              </a:rPr>
              <a:t>0  0  0  0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0  0  0 </a:t>
            </a:r>
            <a:r>
              <a:rPr lang="en-US" sz="4400" b="1" spc="300" dirty="0">
                <a:latin typeface="Avenir Light" panose="020B0402020203020204" pitchFamily="34" charset="77"/>
              </a:rPr>
              <a:t>] </a:t>
            </a:r>
            <a:endParaRPr lang="en-US" sz="4400" spc="300" dirty="0"/>
          </a:p>
        </p:txBody>
      </p:sp>
      <p:sp>
        <p:nvSpPr>
          <p:cNvPr id="9" name="Title 1">
            <a:extLst>
              <a:ext uri="{FF2B5EF4-FFF2-40B4-BE49-F238E27FC236}">
                <a16:creationId xmlns:a16="http://schemas.microsoft.com/office/drawing/2014/main" id="{37EC2F03-2084-FB43-9C5C-1E26C2FD2597}"/>
              </a:ext>
            </a:extLst>
          </p:cNvPr>
          <p:cNvSpPr txBox="1">
            <a:spLocks/>
          </p:cNvSpPr>
          <p:nvPr/>
        </p:nvSpPr>
        <p:spPr>
          <a:xfrm>
            <a:off x="968341" y="2536973"/>
            <a:ext cx="9544118" cy="8010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e.g., “</a:t>
            </a:r>
            <a:r>
              <a:rPr lang="en-US" sz="2400" dirty="0">
                <a:solidFill>
                  <a:schemeClr val="accent5">
                    <a:lumMod val="75000"/>
                  </a:schemeClr>
                </a:solidFill>
              </a:rPr>
              <a:t>the dog jumped</a:t>
            </a:r>
            <a:r>
              <a:rPr lang="en-US" sz="2400" dirty="0"/>
              <a:t>” is represented as</a:t>
            </a:r>
          </a:p>
        </p:txBody>
      </p:sp>
      <p:sp>
        <p:nvSpPr>
          <p:cNvPr id="11" name="Rectangle 10">
            <a:extLst>
              <a:ext uri="{FF2B5EF4-FFF2-40B4-BE49-F238E27FC236}">
                <a16:creationId xmlns:a16="http://schemas.microsoft.com/office/drawing/2014/main" id="{69E6047B-5187-9B47-A085-D357A97D0E62}"/>
              </a:ext>
            </a:extLst>
          </p:cNvPr>
          <p:cNvSpPr/>
          <p:nvPr/>
        </p:nvSpPr>
        <p:spPr>
          <a:xfrm rot="16200000">
            <a:off x="5293888" y="2952224"/>
            <a:ext cx="1604223" cy="5437386"/>
          </a:xfrm>
          <a:prstGeom prst="rect">
            <a:avLst/>
          </a:prstGeom>
        </p:spPr>
        <p:txBody>
          <a:bodyPr wrap="square">
            <a:spAutoFit/>
          </a:bodyPr>
          <a:lstStyle/>
          <a:p>
            <a:pPr algn="r">
              <a:spcBef>
                <a:spcPts val="1000"/>
              </a:spcBef>
            </a:pPr>
            <a:r>
              <a:rPr lang="en-US" sz="2400" dirty="0">
                <a:solidFill>
                  <a:srgbClr val="C00000"/>
                </a:solidFill>
              </a:rPr>
              <a:t>dog</a:t>
            </a:r>
          </a:p>
          <a:p>
            <a:pPr algn="r">
              <a:spcBef>
                <a:spcPts val="1000"/>
              </a:spcBef>
            </a:pPr>
            <a:r>
              <a:rPr lang="en-US" sz="2400" dirty="0">
                <a:solidFill>
                  <a:srgbClr val="C00000"/>
                </a:solidFill>
              </a:rPr>
              <a:t>the</a:t>
            </a:r>
          </a:p>
          <a:p>
            <a:pPr algn="r">
              <a:spcBef>
                <a:spcPts val="1000"/>
              </a:spcBef>
            </a:pPr>
            <a:r>
              <a:rPr lang="en-US" sz="2400" dirty="0">
                <a:solidFill>
                  <a:srgbClr val="C00000"/>
                </a:solidFill>
              </a:rPr>
              <a:t>quick</a:t>
            </a:r>
          </a:p>
          <a:p>
            <a:pPr algn="r">
              <a:spcBef>
                <a:spcPts val="1000"/>
              </a:spcBef>
            </a:pPr>
            <a:r>
              <a:rPr lang="en-US" sz="2400" dirty="0">
                <a:solidFill>
                  <a:srgbClr val="C00000"/>
                </a:solidFill>
              </a:rPr>
              <a:t>went</a:t>
            </a:r>
          </a:p>
          <a:p>
            <a:pPr algn="r">
              <a:spcBef>
                <a:spcPts val="1000"/>
              </a:spcBef>
            </a:pPr>
            <a:r>
              <a:rPr lang="en-US" sz="2400" dirty="0">
                <a:solidFill>
                  <a:srgbClr val="C00000"/>
                </a:solidFill>
              </a:rPr>
              <a:t>brown</a:t>
            </a:r>
          </a:p>
          <a:p>
            <a:pPr algn="r">
              <a:spcBef>
                <a:spcPts val="1000"/>
              </a:spcBef>
            </a:pPr>
            <a:r>
              <a:rPr lang="en-US" sz="2400" dirty="0">
                <a:solidFill>
                  <a:srgbClr val="C00000"/>
                </a:solidFill>
              </a:rPr>
              <a:t>a</a:t>
            </a:r>
          </a:p>
          <a:p>
            <a:pPr algn="r">
              <a:spcBef>
                <a:spcPts val="1000"/>
              </a:spcBef>
            </a:pPr>
            <a:r>
              <a:rPr lang="en-US" sz="2400" dirty="0">
                <a:solidFill>
                  <a:srgbClr val="C00000"/>
                </a:solidFill>
              </a:rPr>
              <a:t>jumped</a:t>
            </a:r>
          </a:p>
          <a:p>
            <a:pPr algn="r">
              <a:spcBef>
                <a:spcPts val="1000"/>
              </a:spcBef>
            </a:pPr>
            <a:r>
              <a:rPr lang="en-US" sz="2400" dirty="0">
                <a:solidFill>
                  <a:srgbClr val="C00000"/>
                </a:solidFill>
              </a:rPr>
              <a:t>fast</a:t>
            </a:r>
          </a:p>
          <a:p>
            <a:pPr algn="r">
              <a:spcBef>
                <a:spcPts val="1000"/>
              </a:spcBef>
            </a:pPr>
            <a:r>
              <a:rPr lang="en-US" sz="2400" dirty="0">
                <a:solidFill>
                  <a:srgbClr val="C00000"/>
                </a:solidFill>
              </a:rPr>
              <a:t>over</a:t>
            </a:r>
          </a:p>
          <a:p>
            <a:pPr algn="r">
              <a:spcBef>
                <a:spcPts val="1000"/>
              </a:spcBef>
            </a:pPr>
            <a:r>
              <a:rPr lang="en-US" sz="2400" dirty="0">
                <a:solidFill>
                  <a:srgbClr val="C00000"/>
                </a:solidFill>
              </a:rPr>
              <a:t>store</a:t>
            </a:r>
          </a:p>
          <a:p>
            <a:pPr algn="r">
              <a:spcBef>
                <a:spcPts val="1000"/>
              </a:spcBef>
            </a:pPr>
            <a:endParaRPr lang="en-US" sz="2400" dirty="0">
              <a:solidFill>
                <a:srgbClr val="C00000"/>
              </a:solidFill>
            </a:endParaRPr>
          </a:p>
        </p:txBody>
      </p:sp>
      <p:sp>
        <p:nvSpPr>
          <p:cNvPr id="12" name="Rectangle 11">
            <a:extLst>
              <a:ext uri="{FF2B5EF4-FFF2-40B4-BE49-F238E27FC236}">
                <a16:creationId xmlns:a16="http://schemas.microsoft.com/office/drawing/2014/main" id="{ECD54064-5348-DC4C-B3AF-19AE773B4F1B}"/>
              </a:ext>
            </a:extLst>
          </p:cNvPr>
          <p:cNvSpPr/>
          <p:nvPr/>
        </p:nvSpPr>
        <p:spPr>
          <a:xfrm>
            <a:off x="254000" y="6221624"/>
            <a:ext cx="8003281" cy="369332"/>
          </a:xfrm>
          <a:prstGeom prst="rect">
            <a:avLst/>
          </a:prstGeom>
        </p:spPr>
        <p:txBody>
          <a:bodyPr wrap="none">
            <a:spAutoFit/>
          </a:bodyPr>
          <a:lstStyle/>
          <a:p>
            <a:r>
              <a:rPr lang="en-US" dirty="0"/>
              <a:t>NOTE: This is the Boolean version, which isn’t the most popular </a:t>
            </a:r>
            <a:r>
              <a:rPr lang="en-US" dirty="0" err="1"/>
              <a:t>BoW</a:t>
            </a:r>
            <a:r>
              <a:rPr lang="en-US" dirty="0"/>
              <a:t> representation</a:t>
            </a:r>
          </a:p>
        </p:txBody>
      </p:sp>
    </p:spTree>
    <p:extLst>
      <p:ext uri="{BB962C8B-B14F-4D97-AF65-F5344CB8AC3E}">
        <p14:creationId xmlns:p14="http://schemas.microsoft.com/office/powerpoint/2010/main" val="2100820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68</a:t>
            </a:fld>
            <a:endParaRPr lang="en-US" dirty="0"/>
          </a:p>
        </p:txBody>
      </p:sp>
      <p:sp>
        <p:nvSpPr>
          <p:cNvPr id="10" name="Title 1">
            <a:extLst>
              <a:ext uri="{FF2B5EF4-FFF2-40B4-BE49-F238E27FC236}">
                <a16:creationId xmlns:a16="http://schemas.microsoft.com/office/drawing/2014/main" id="{0A0A47A0-7B0B-994F-9344-C0DE5C92A4E0}"/>
              </a:ext>
            </a:extLst>
          </p:cNvPr>
          <p:cNvSpPr txBox="1">
            <a:spLocks/>
          </p:cNvSpPr>
          <p:nvPr/>
        </p:nvSpPr>
        <p:spPr>
          <a:xfrm>
            <a:off x="1323941" y="1106022"/>
            <a:ext cx="9544118" cy="8010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Each document’s vector has a </a:t>
            </a:r>
            <a:r>
              <a:rPr lang="en-US" sz="2400" dirty="0">
                <a:solidFill>
                  <a:schemeClr val="accent5">
                    <a:lumMod val="75000"/>
                  </a:schemeClr>
                </a:solidFill>
              </a:rPr>
              <a:t>1</a:t>
            </a:r>
            <a:r>
              <a:rPr lang="en-US" sz="2400" dirty="0"/>
              <a:t> if the word is present. Otherwise, 0.</a:t>
            </a:r>
          </a:p>
        </p:txBody>
      </p:sp>
      <p:sp>
        <p:nvSpPr>
          <p:cNvPr id="3" name="Rectangle 2">
            <a:extLst>
              <a:ext uri="{FF2B5EF4-FFF2-40B4-BE49-F238E27FC236}">
                <a16:creationId xmlns:a16="http://schemas.microsoft.com/office/drawing/2014/main" id="{4AD736AA-9D27-194F-9220-7AA6341024B1}"/>
              </a:ext>
            </a:extLst>
          </p:cNvPr>
          <p:cNvSpPr/>
          <p:nvPr/>
        </p:nvSpPr>
        <p:spPr>
          <a:xfrm>
            <a:off x="2345696" y="4099364"/>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1  1  </a:t>
            </a:r>
            <a:r>
              <a:rPr lang="en-US" sz="2800" b="1" spc="300" dirty="0">
                <a:latin typeface="Avenir Light" panose="020B0402020203020204" pitchFamily="34" charset="77"/>
              </a:rPr>
              <a:t>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0  0 </a:t>
            </a:r>
            <a:r>
              <a:rPr lang="en-US" sz="4400" b="1" spc="300" dirty="0">
                <a:latin typeface="Avenir Light" panose="020B0402020203020204" pitchFamily="34" charset="77"/>
              </a:rPr>
              <a:t>] </a:t>
            </a:r>
            <a:endParaRPr lang="en-US" sz="4400" spc="300" dirty="0"/>
          </a:p>
        </p:txBody>
      </p:sp>
      <p:sp>
        <p:nvSpPr>
          <p:cNvPr id="9" name="Title 1">
            <a:extLst>
              <a:ext uri="{FF2B5EF4-FFF2-40B4-BE49-F238E27FC236}">
                <a16:creationId xmlns:a16="http://schemas.microsoft.com/office/drawing/2014/main" id="{37EC2F03-2084-FB43-9C5C-1E26C2FD2597}"/>
              </a:ext>
            </a:extLst>
          </p:cNvPr>
          <p:cNvSpPr txBox="1">
            <a:spLocks/>
          </p:cNvSpPr>
          <p:nvPr/>
        </p:nvSpPr>
        <p:spPr>
          <a:xfrm>
            <a:off x="968341" y="2536973"/>
            <a:ext cx="9544118" cy="8010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e.g., “</a:t>
            </a:r>
            <a:r>
              <a:rPr lang="en-US" sz="2400" dirty="0">
                <a:solidFill>
                  <a:schemeClr val="accent5">
                    <a:lumMod val="75000"/>
                  </a:schemeClr>
                </a:solidFill>
              </a:rPr>
              <a:t>the dog went fast</a:t>
            </a:r>
            <a:r>
              <a:rPr lang="en-US" sz="2400" dirty="0"/>
              <a:t>” is represented as</a:t>
            </a:r>
          </a:p>
        </p:txBody>
      </p:sp>
      <p:sp>
        <p:nvSpPr>
          <p:cNvPr id="11" name="Rectangle 10">
            <a:extLst>
              <a:ext uri="{FF2B5EF4-FFF2-40B4-BE49-F238E27FC236}">
                <a16:creationId xmlns:a16="http://schemas.microsoft.com/office/drawing/2014/main" id="{6CD2DBA3-9995-EA48-A6B7-BD1A91B026AC}"/>
              </a:ext>
            </a:extLst>
          </p:cNvPr>
          <p:cNvSpPr/>
          <p:nvPr/>
        </p:nvSpPr>
        <p:spPr>
          <a:xfrm rot="16200000">
            <a:off x="5293888" y="2952224"/>
            <a:ext cx="1604223" cy="5437386"/>
          </a:xfrm>
          <a:prstGeom prst="rect">
            <a:avLst/>
          </a:prstGeom>
        </p:spPr>
        <p:txBody>
          <a:bodyPr wrap="square">
            <a:spAutoFit/>
          </a:bodyPr>
          <a:lstStyle/>
          <a:p>
            <a:pPr algn="r">
              <a:spcBef>
                <a:spcPts val="1000"/>
              </a:spcBef>
            </a:pPr>
            <a:r>
              <a:rPr lang="en-US" sz="2400" dirty="0">
                <a:solidFill>
                  <a:srgbClr val="C00000"/>
                </a:solidFill>
              </a:rPr>
              <a:t>dog</a:t>
            </a:r>
          </a:p>
          <a:p>
            <a:pPr algn="r">
              <a:spcBef>
                <a:spcPts val="1000"/>
              </a:spcBef>
            </a:pPr>
            <a:r>
              <a:rPr lang="en-US" sz="2400" dirty="0">
                <a:solidFill>
                  <a:srgbClr val="C00000"/>
                </a:solidFill>
              </a:rPr>
              <a:t>the</a:t>
            </a:r>
          </a:p>
          <a:p>
            <a:pPr algn="r">
              <a:spcBef>
                <a:spcPts val="1000"/>
              </a:spcBef>
            </a:pPr>
            <a:r>
              <a:rPr lang="en-US" sz="2400" dirty="0">
                <a:solidFill>
                  <a:srgbClr val="C00000"/>
                </a:solidFill>
              </a:rPr>
              <a:t>quick</a:t>
            </a:r>
          </a:p>
          <a:p>
            <a:pPr algn="r">
              <a:spcBef>
                <a:spcPts val="1000"/>
              </a:spcBef>
            </a:pPr>
            <a:r>
              <a:rPr lang="en-US" sz="2400" dirty="0">
                <a:solidFill>
                  <a:srgbClr val="C00000"/>
                </a:solidFill>
              </a:rPr>
              <a:t>went</a:t>
            </a:r>
          </a:p>
          <a:p>
            <a:pPr algn="r">
              <a:spcBef>
                <a:spcPts val="1000"/>
              </a:spcBef>
            </a:pPr>
            <a:r>
              <a:rPr lang="en-US" sz="2400" dirty="0">
                <a:solidFill>
                  <a:srgbClr val="C00000"/>
                </a:solidFill>
              </a:rPr>
              <a:t>brown</a:t>
            </a:r>
          </a:p>
          <a:p>
            <a:pPr algn="r">
              <a:spcBef>
                <a:spcPts val="1000"/>
              </a:spcBef>
            </a:pPr>
            <a:r>
              <a:rPr lang="en-US" sz="2400" dirty="0">
                <a:solidFill>
                  <a:srgbClr val="C00000"/>
                </a:solidFill>
              </a:rPr>
              <a:t>a</a:t>
            </a:r>
          </a:p>
          <a:p>
            <a:pPr algn="r">
              <a:spcBef>
                <a:spcPts val="1000"/>
              </a:spcBef>
            </a:pPr>
            <a:r>
              <a:rPr lang="en-US" sz="2400" dirty="0">
                <a:solidFill>
                  <a:srgbClr val="C00000"/>
                </a:solidFill>
              </a:rPr>
              <a:t>jumped</a:t>
            </a:r>
          </a:p>
          <a:p>
            <a:pPr algn="r">
              <a:spcBef>
                <a:spcPts val="1000"/>
              </a:spcBef>
            </a:pPr>
            <a:r>
              <a:rPr lang="en-US" sz="2400" dirty="0">
                <a:solidFill>
                  <a:srgbClr val="C00000"/>
                </a:solidFill>
              </a:rPr>
              <a:t>fast</a:t>
            </a:r>
          </a:p>
          <a:p>
            <a:pPr algn="r">
              <a:spcBef>
                <a:spcPts val="1000"/>
              </a:spcBef>
            </a:pPr>
            <a:r>
              <a:rPr lang="en-US" sz="2400" dirty="0">
                <a:solidFill>
                  <a:srgbClr val="C00000"/>
                </a:solidFill>
              </a:rPr>
              <a:t>over</a:t>
            </a:r>
          </a:p>
          <a:p>
            <a:pPr algn="r">
              <a:spcBef>
                <a:spcPts val="1000"/>
              </a:spcBef>
            </a:pPr>
            <a:r>
              <a:rPr lang="en-US" sz="2400" dirty="0">
                <a:solidFill>
                  <a:srgbClr val="C00000"/>
                </a:solidFill>
              </a:rPr>
              <a:t>store</a:t>
            </a:r>
          </a:p>
          <a:p>
            <a:pPr algn="r">
              <a:spcBef>
                <a:spcPts val="1000"/>
              </a:spcBef>
            </a:pPr>
            <a:endParaRPr lang="en-US" sz="2400" dirty="0">
              <a:solidFill>
                <a:srgbClr val="C00000"/>
              </a:solidFill>
            </a:endParaRPr>
          </a:p>
        </p:txBody>
      </p:sp>
      <p:sp>
        <p:nvSpPr>
          <p:cNvPr id="12" name="Rectangle 11">
            <a:extLst>
              <a:ext uri="{FF2B5EF4-FFF2-40B4-BE49-F238E27FC236}">
                <a16:creationId xmlns:a16="http://schemas.microsoft.com/office/drawing/2014/main" id="{778086E7-56C9-7741-A799-5132DA8C8EA0}"/>
              </a:ext>
            </a:extLst>
          </p:cNvPr>
          <p:cNvSpPr/>
          <p:nvPr/>
        </p:nvSpPr>
        <p:spPr>
          <a:xfrm>
            <a:off x="254000" y="6221624"/>
            <a:ext cx="8003281" cy="369332"/>
          </a:xfrm>
          <a:prstGeom prst="rect">
            <a:avLst/>
          </a:prstGeom>
        </p:spPr>
        <p:txBody>
          <a:bodyPr wrap="none">
            <a:spAutoFit/>
          </a:bodyPr>
          <a:lstStyle/>
          <a:p>
            <a:r>
              <a:rPr lang="en-US" dirty="0"/>
              <a:t>NOTE: This is the Boolean version, which isn’t the most popular </a:t>
            </a:r>
            <a:r>
              <a:rPr lang="en-US" dirty="0" err="1"/>
              <a:t>BoW</a:t>
            </a:r>
            <a:r>
              <a:rPr lang="en-US" dirty="0"/>
              <a:t> representation</a:t>
            </a:r>
          </a:p>
        </p:txBody>
      </p:sp>
    </p:spTree>
    <p:extLst>
      <p:ext uri="{BB962C8B-B14F-4D97-AF65-F5344CB8AC3E}">
        <p14:creationId xmlns:p14="http://schemas.microsoft.com/office/powerpoint/2010/main" val="566354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69</a:t>
            </a:fld>
            <a:endParaRPr lang="en-US" dirty="0"/>
          </a:p>
        </p:txBody>
      </p:sp>
      <p:sp>
        <p:nvSpPr>
          <p:cNvPr id="6" name="Content Placeholder 2">
            <a:extLst>
              <a:ext uri="{FF2B5EF4-FFF2-40B4-BE49-F238E27FC236}">
                <a16:creationId xmlns:a16="http://schemas.microsoft.com/office/drawing/2014/main" id="{307338D0-55B1-8942-875F-7339054AF64E}"/>
              </a:ext>
            </a:extLst>
          </p:cNvPr>
          <p:cNvSpPr txBox="1">
            <a:spLocks/>
          </p:cNvSpPr>
          <p:nvPr/>
        </p:nvSpPr>
        <p:spPr>
          <a:xfrm>
            <a:off x="1155700" y="1440056"/>
            <a:ext cx="10536043" cy="4262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NOTE: </a:t>
            </a:r>
            <a:r>
              <a:rPr lang="en-US" sz="2400" dirty="0">
                <a:latin typeface="Avenir Light" panose="020B0402020203020204" pitchFamily="34" charset="77"/>
              </a:rPr>
              <a:t>The most common way of referring to this is as a “</a:t>
            </a:r>
            <a:r>
              <a:rPr lang="en-US" sz="2400" dirty="0">
                <a:solidFill>
                  <a:srgbClr val="C00000"/>
                </a:solidFill>
                <a:latin typeface="Avenir Light" panose="020B0402020203020204" pitchFamily="34" charset="77"/>
              </a:rPr>
              <a:t>bag-of-words model</a:t>
            </a:r>
            <a:r>
              <a:rPr lang="en-US" sz="2400" dirty="0">
                <a:latin typeface="Avenir Light" panose="020B0402020203020204" pitchFamily="34" charset="77"/>
              </a:rPr>
              <a:t>”. Technically, the “bag-of-words” is referring to the </a:t>
            </a:r>
            <a:r>
              <a:rPr lang="en-US" sz="2400" u="sng" dirty="0">
                <a:latin typeface="Avenir Light" panose="020B0402020203020204" pitchFamily="34" charset="77"/>
              </a:rPr>
              <a:t>representation</a:t>
            </a:r>
            <a:r>
              <a:rPr lang="en-US" sz="2400" dirty="0">
                <a:latin typeface="Avenir Light" panose="020B0402020203020204" pitchFamily="34" charset="77"/>
              </a:rPr>
              <a:t>, not the </a:t>
            </a:r>
            <a:r>
              <a:rPr lang="en-US" sz="2400" u="sng" dirty="0">
                <a:latin typeface="Avenir Light" panose="020B0402020203020204" pitchFamily="34" charset="77"/>
              </a:rPr>
              <a:t>model</a:t>
            </a:r>
            <a:r>
              <a:rPr lang="en-US" sz="2400" dirty="0">
                <a:latin typeface="Avenir Light" panose="020B0402020203020204" pitchFamily="34" charset="77"/>
              </a:rPr>
              <a:t>.</a:t>
            </a:r>
          </a:p>
          <a:p>
            <a:pPr marL="0" indent="0">
              <a:lnSpc>
                <a:spcPct val="150000"/>
              </a:lnSpc>
              <a:spcBef>
                <a:spcPts val="1500"/>
              </a:spcBef>
              <a:buNone/>
            </a:pPr>
            <a:endParaRPr lang="en-US" sz="2400" dirty="0">
              <a:latin typeface="Avenir Light" panose="020B0402020203020204" pitchFamily="34" charset="77"/>
            </a:endParaRPr>
          </a:p>
          <a:p>
            <a:pPr marL="0" indent="0">
              <a:lnSpc>
                <a:spcPct val="150000"/>
              </a:lnSpc>
              <a:spcBef>
                <a:spcPts val="1500"/>
              </a:spcBef>
              <a:buNone/>
            </a:pPr>
            <a:r>
              <a:rPr lang="en-US" sz="2400" dirty="0">
                <a:latin typeface="Avenir Light" panose="020B0402020203020204" pitchFamily="34" charset="77"/>
              </a:rPr>
              <a:t>“</a:t>
            </a:r>
            <a:r>
              <a:rPr lang="en-US" sz="2400" dirty="0">
                <a:solidFill>
                  <a:srgbClr val="C00000"/>
                </a:solidFill>
                <a:latin typeface="Avenir Light" panose="020B0402020203020204" pitchFamily="34" charset="77"/>
              </a:rPr>
              <a:t>bag-of-words model</a:t>
            </a:r>
            <a:r>
              <a:rPr lang="en-US" sz="2400" dirty="0">
                <a:latin typeface="Avenir Light" panose="020B0402020203020204" pitchFamily="34" charset="77"/>
              </a:rPr>
              <a:t>” actually means “</a:t>
            </a:r>
            <a:r>
              <a:rPr lang="en-US" sz="2400" dirty="0">
                <a:solidFill>
                  <a:schemeClr val="accent6">
                    <a:lumMod val="50000"/>
                  </a:schemeClr>
                </a:solidFill>
                <a:latin typeface="Avenir Light" panose="020B0402020203020204" pitchFamily="34" charset="77"/>
              </a:rPr>
              <a:t>Model that uses a bag-of-words representation</a:t>
            </a:r>
            <a:r>
              <a:rPr lang="en-US" sz="2400" dirty="0">
                <a:latin typeface="Avenir Light" panose="020B0402020203020204" pitchFamily="34" charset="77"/>
              </a:rPr>
              <a:t>”</a:t>
            </a:r>
          </a:p>
        </p:txBody>
      </p:sp>
    </p:spTree>
    <p:extLst>
      <p:ext uri="{BB962C8B-B14F-4D97-AF65-F5344CB8AC3E}">
        <p14:creationId xmlns:p14="http://schemas.microsoft.com/office/powerpoint/2010/main" val="301748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3563743" cy="750215"/>
          </a:xfrm>
        </p:spPr>
        <p:txBody>
          <a:bodyPr/>
          <a:lstStyle/>
          <a:p>
            <a:r>
              <a:rPr lang="en-US" b="1" dirty="0">
                <a:solidFill>
                  <a:srgbClr val="C00000"/>
                </a:solidFill>
              </a:rPr>
              <a:t>Language is funny</a:t>
            </a:r>
            <a:endParaRPr lang="en-US" dirty="0">
              <a:solidFill>
                <a:srgbClr val="C00000"/>
              </a:solidFill>
            </a:endParaRPr>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7"/>
            <a:ext cx="2943312"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0" name="Subtitle 2">
            <a:extLst>
              <a:ext uri="{FF2B5EF4-FFF2-40B4-BE49-F238E27FC236}">
                <a16:creationId xmlns:a16="http://schemas.microsoft.com/office/drawing/2014/main" id="{CBD1F48E-5E9B-2143-B578-69E425353546}"/>
              </a:ext>
            </a:extLst>
          </p:cNvPr>
          <p:cNvSpPr txBox="1">
            <a:spLocks/>
          </p:cNvSpPr>
          <p:nvPr/>
        </p:nvSpPr>
        <p:spPr>
          <a:xfrm>
            <a:off x="808529" y="1245075"/>
            <a:ext cx="10151914" cy="5155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“Red tape holds up new bridges”</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“Hospitals are sued by 7 foot doctors”</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“Local high school dropouts cut in half”</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“Tesla crashed today”</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“Obama announced that he will run again”</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“Kipchoge announced that he will run again”</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“She made him duck”</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“Will you visit the bank across from the river bank? You can bank on it”</a:t>
            </a:r>
          </a:p>
          <a:p>
            <a:pPr marL="0" indent="0">
              <a:lnSpc>
                <a:spcPct val="100000"/>
              </a:lnSpc>
              <a:spcBef>
                <a:spcPts val="1500"/>
              </a:spcBef>
              <a:buNone/>
            </a:pPr>
            <a:r>
              <a:rPr lang="en-US" sz="2400" dirty="0">
                <a:solidFill>
                  <a:schemeClr val="bg2">
                    <a:lumMod val="25000"/>
                  </a:schemeClr>
                </a:solidFill>
                <a:latin typeface="Avenir Medium" panose="02000503020000020003" pitchFamily="2" charset="0"/>
              </a:rPr>
              <a:t>“Yes” vs “Yes.” vs “YES” vs “YES!” vs “YAS” vs “Yea”</a:t>
            </a:r>
          </a:p>
        </p:txBody>
      </p:sp>
      <p:sp>
        <p:nvSpPr>
          <p:cNvPr id="6" name="Slide Number Placeholder 9">
            <a:extLst>
              <a:ext uri="{FF2B5EF4-FFF2-40B4-BE49-F238E27FC236}">
                <a16:creationId xmlns:a16="http://schemas.microsoft.com/office/drawing/2014/main" id="{D030DEC3-2256-6C46-8D29-36AD480087BE}"/>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a:t>
            </a:fld>
            <a:endParaRPr lang="en-US"/>
          </a:p>
        </p:txBody>
      </p:sp>
    </p:spTree>
    <p:extLst>
      <p:ext uri="{BB962C8B-B14F-4D97-AF65-F5344CB8AC3E}">
        <p14:creationId xmlns:p14="http://schemas.microsoft.com/office/powerpoint/2010/main" val="654765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70</a:t>
            </a:fld>
            <a:endParaRPr lang="en-US" dirty="0"/>
          </a:p>
        </p:txBody>
      </p:sp>
      <p:sp>
        <p:nvSpPr>
          <p:cNvPr id="10" name="Title 1">
            <a:extLst>
              <a:ext uri="{FF2B5EF4-FFF2-40B4-BE49-F238E27FC236}">
                <a16:creationId xmlns:a16="http://schemas.microsoft.com/office/drawing/2014/main" id="{0A0A47A0-7B0B-994F-9344-C0DE5C92A4E0}"/>
              </a:ext>
            </a:extLst>
          </p:cNvPr>
          <p:cNvSpPr txBox="1">
            <a:spLocks/>
          </p:cNvSpPr>
          <p:nvPr/>
        </p:nvSpPr>
        <p:spPr>
          <a:xfrm>
            <a:off x="1323941" y="2199209"/>
            <a:ext cx="9544118" cy="116259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lnSpc>
                <a:spcPct val="150000"/>
              </a:lnSpc>
              <a:spcBef>
                <a:spcPts val="2000"/>
              </a:spcBef>
            </a:pPr>
            <a:r>
              <a:rPr lang="en-US" sz="2400" dirty="0"/>
              <a:t>Are there any weaknesses with this type of representation?</a:t>
            </a:r>
          </a:p>
        </p:txBody>
      </p:sp>
    </p:spTree>
    <p:extLst>
      <p:ext uri="{BB962C8B-B14F-4D97-AF65-F5344CB8AC3E}">
        <p14:creationId xmlns:p14="http://schemas.microsoft.com/office/powerpoint/2010/main" val="2417887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71</a:t>
            </a:fld>
            <a:endParaRPr lang="en-US" dirty="0"/>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307338D0-55B1-8942-875F-7339054AF64E}"/>
                  </a:ext>
                </a:extLst>
              </p:cNvPr>
              <p:cNvSpPr txBox="1">
                <a:spLocks/>
              </p:cNvSpPr>
              <p:nvPr/>
            </p:nvSpPr>
            <p:spPr>
              <a:xfrm>
                <a:off x="1253429" y="1310207"/>
                <a:ext cx="10298615" cy="4803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Weaknesses:</a:t>
                </a:r>
              </a:p>
              <a:p>
                <a:pPr>
                  <a:lnSpc>
                    <a:spcPct val="150000"/>
                  </a:lnSpc>
                  <a:spcBef>
                    <a:spcPts val="1500"/>
                  </a:spcBef>
                </a:pPr>
                <a:r>
                  <a:rPr lang="en-US" sz="2400" dirty="0">
                    <a:latin typeface="Avenir Light" panose="020B0402020203020204" pitchFamily="34" charset="77"/>
                  </a:rPr>
                  <a:t>Flattened view of the document</a:t>
                </a:r>
              </a:p>
              <a:p>
                <a:pPr>
                  <a:lnSpc>
                    <a:spcPct val="150000"/>
                  </a:lnSpc>
                  <a:spcBef>
                    <a:spcPts val="1500"/>
                  </a:spcBef>
                </a:pPr>
                <a:r>
                  <a:rPr lang="en-US" sz="2400" dirty="0">
                    <a:latin typeface="Avenir Light" panose="020B0402020203020204" pitchFamily="34" charset="77"/>
                  </a:rPr>
                  <a:t>Context-insensitive (“</a:t>
                </a:r>
                <a:r>
                  <a:rPr lang="en-US" sz="2400" dirty="0">
                    <a:solidFill>
                      <a:schemeClr val="accent5">
                        <a:lumMod val="75000"/>
                      </a:schemeClr>
                    </a:solidFill>
                    <a:latin typeface="Avenir Light" panose="020B0402020203020204" pitchFamily="34" charset="77"/>
                  </a:rPr>
                  <a:t>the horse ate</a:t>
                </a:r>
                <a:r>
                  <a:rPr lang="en-US" sz="2400" dirty="0">
                    <a:latin typeface="Avenir Light" panose="020B0402020203020204" pitchFamily="34" charset="77"/>
                  </a:rPr>
                  <a:t>” = “</a:t>
                </a:r>
                <a:r>
                  <a:rPr lang="en-US" sz="2400" dirty="0">
                    <a:solidFill>
                      <a:schemeClr val="accent5">
                        <a:lumMod val="75000"/>
                      </a:schemeClr>
                    </a:solidFill>
                    <a:latin typeface="Avenir Light" panose="020B0402020203020204" pitchFamily="34" charset="77"/>
                  </a:rPr>
                  <a:t>ate the horse</a:t>
                </a:r>
                <a:r>
                  <a:rPr lang="en-US" sz="2400" dirty="0">
                    <a:latin typeface="Avenir Light" panose="020B0402020203020204" pitchFamily="34" charset="77"/>
                  </a:rPr>
                  <a:t>”)</a:t>
                </a:r>
              </a:p>
              <a:p>
                <a:pPr>
                  <a:lnSpc>
                    <a:spcPct val="150000"/>
                  </a:lnSpc>
                  <a:spcBef>
                    <a:spcPts val="1500"/>
                  </a:spcBef>
                </a:pPr>
                <a:r>
                  <a:rPr lang="en-US" sz="2400" dirty="0">
                    <a:latin typeface="Avenir Light" panose="020B0402020203020204" pitchFamily="34" charset="77"/>
                  </a:rPr>
                  <a:t>Curse of Dimensionality (</a:t>
                </a:r>
                <a:r>
                  <a:rPr lang="en-US" sz="2400" dirty="0">
                    <a:solidFill>
                      <a:schemeClr val="accent5">
                        <a:lumMod val="75000"/>
                      </a:schemeClr>
                    </a:solidFill>
                    <a:latin typeface="Avenir Light" panose="020B0402020203020204" pitchFamily="34" charset="77"/>
                  </a:rPr>
                  <a:t>vocab could be over 100k</a:t>
                </a:r>
                <a:r>
                  <a:rPr lang="en-US" sz="2400" dirty="0">
                    <a:latin typeface="Avenir Light" panose="020B0402020203020204" pitchFamily="34" charset="77"/>
                  </a:rPr>
                  <a:t>)</a:t>
                </a:r>
                <a:endParaRPr lang="en-US" sz="2400" dirty="0">
                  <a:solidFill>
                    <a:srgbClr val="C00000"/>
                  </a:solidFill>
                  <a:latin typeface="Avenir Light" panose="020B0402020203020204" pitchFamily="34" charset="77"/>
                </a:endParaRPr>
              </a:p>
              <a:p>
                <a:pPr>
                  <a:lnSpc>
                    <a:spcPct val="150000"/>
                  </a:lnSpc>
                  <a:spcBef>
                    <a:spcPts val="1500"/>
                  </a:spcBef>
                </a:pPr>
                <a:r>
                  <a:rPr lang="en-US" sz="2400" dirty="0">
                    <a:latin typeface="Avenir Light" panose="020B0402020203020204" pitchFamily="34" charset="77"/>
                  </a:rPr>
                  <a:t>Orthogonality: no concept of semantic similarity at the word-level</a:t>
                </a:r>
              </a:p>
              <a:p>
                <a:pPr lvl="1">
                  <a:lnSpc>
                    <a:spcPct val="150000"/>
                  </a:lnSpc>
                  <a:spcBef>
                    <a:spcPts val="1500"/>
                  </a:spcBef>
                </a:pPr>
                <a:r>
                  <a:rPr lang="en-US" sz="2000" dirty="0"/>
                  <a:t>e</a:t>
                </a:r>
                <a:r>
                  <a:rPr lang="en-US" sz="2000" b="0" dirty="0">
                    <a:solidFill>
                      <a:schemeClr val="tx1"/>
                    </a:solidFill>
                  </a:rPr>
                  <a:t>.g., </a:t>
                </a:r>
                <a14:m>
                  <m:oMath xmlns:m="http://schemas.openxmlformats.org/officeDocument/2006/math">
                    <m:r>
                      <a:rPr lang="en-US" sz="2000" b="0" i="1" smtClean="0">
                        <a:solidFill>
                          <a:schemeClr val="tx1"/>
                        </a:solidFill>
                        <a:latin typeface="Cambria Math" panose="02040503050406030204" pitchFamily="18" charset="0"/>
                      </a:rPr>
                      <m:t>𝑑</m:t>
                    </m:r>
                    <m:r>
                      <a:rPr lang="en-US" sz="2000" b="0" i="0" smtClean="0">
                        <a:solidFill>
                          <a:schemeClr val="tx1"/>
                        </a:solidFill>
                        <a:latin typeface="Cambria Math" panose="02040503050406030204" pitchFamily="18" charset="0"/>
                      </a:rPr>
                      <m:t>(</m:t>
                    </m:r>
                  </m:oMath>
                </a14:m>
                <a:r>
                  <a:rPr lang="en-US" sz="2000" dirty="0">
                    <a:solidFill>
                      <a:srgbClr val="C00000"/>
                    </a:solidFill>
                    <a:latin typeface="Avenir Light" panose="020B0402020203020204" pitchFamily="34" charset="77"/>
                  </a:rPr>
                  <a:t>dog, cat</a:t>
                </a:r>
                <a:r>
                  <a:rPr lang="en-US" sz="2000" dirty="0">
                    <a:latin typeface="Avenir Light" panose="020B0402020203020204" pitchFamily="34" charset="77"/>
                  </a:rPr>
                  <a:t>)</a:t>
                </a:r>
                <a:r>
                  <a:rPr lang="en-US" sz="2000" dirty="0">
                    <a:solidFill>
                      <a:srgbClr val="C00000"/>
                    </a:solidFill>
                    <a:latin typeface="Avenir Light" panose="020B0402020203020204" pitchFamily="34" charset="77"/>
                  </a:rPr>
                  <a:t> =</a:t>
                </a:r>
                <a14:m>
                  <m:oMath xmlns:m="http://schemas.openxmlformats.org/officeDocument/2006/math">
                    <m:r>
                      <a:rPr lang="en-US" sz="2000" i="1">
                        <a:latin typeface="Cambria Math" panose="02040503050406030204" pitchFamily="18" charset="0"/>
                      </a:rPr>
                      <m:t>𝑑</m:t>
                    </m:r>
                    <m:r>
                      <a:rPr lang="en-US" sz="2000">
                        <a:latin typeface="Cambria Math" panose="02040503050406030204" pitchFamily="18" charset="0"/>
                      </a:rPr>
                      <m:t>(</m:t>
                    </m:r>
                  </m:oMath>
                </a14:m>
                <a:r>
                  <a:rPr lang="en-US" sz="2000" dirty="0">
                    <a:solidFill>
                      <a:srgbClr val="C00000"/>
                    </a:solidFill>
                    <a:latin typeface="Avenir Light" panose="020B0402020203020204" pitchFamily="34" charset="77"/>
                  </a:rPr>
                  <a:t>dog, chair</a:t>
                </a:r>
                <a:r>
                  <a:rPr lang="en-US" sz="2000" dirty="0">
                    <a:latin typeface="Avenir Light" panose="020B0402020203020204" pitchFamily="34" charset="77"/>
                  </a:rPr>
                  <a:t>)</a:t>
                </a:r>
                <a:endParaRPr lang="en-US" sz="2000" dirty="0">
                  <a:solidFill>
                    <a:srgbClr val="C00000"/>
                  </a:solidFill>
                  <a:latin typeface="Avenir Light" panose="020B0402020203020204" pitchFamily="34" charset="77"/>
                </a:endParaRPr>
              </a:p>
              <a:p>
                <a:pPr>
                  <a:lnSpc>
                    <a:spcPct val="150000"/>
                  </a:lnSpc>
                  <a:spcBef>
                    <a:spcPts val="1500"/>
                  </a:spcBef>
                </a:pPr>
                <a:endParaRPr lang="en-US" sz="2000" dirty="0">
                  <a:latin typeface="Avenir Light" panose="020B0402020203020204" pitchFamily="34" charset="77"/>
                </a:endParaRPr>
              </a:p>
            </p:txBody>
          </p:sp>
        </mc:Choice>
        <mc:Fallback>
          <p:sp>
            <p:nvSpPr>
              <p:cNvPr id="6" name="Content Placeholder 2">
                <a:extLst>
                  <a:ext uri="{FF2B5EF4-FFF2-40B4-BE49-F238E27FC236}">
                    <a16:creationId xmlns:a16="http://schemas.microsoft.com/office/drawing/2014/main" id="{307338D0-55B1-8942-875F-7339054AF64E}"/>
                  </a:ext>
                </a:extLst>
              </p:cNvPr>
              <p:cNvSpPr txBox="1">
                <a:spLocks noRot="1" noChangeAspect="1" noMove="1" noResize="1" noEditPoints="1" noAdjustHandles="1" noChangeArrowheads="1" noChangeShapeType="1" noTextEdit="1"/>
              </p:cNvSpPr>
              <p:nvPr/>
            </p:nvSpPr>
            <p:spPr>
              <a:xfrm>
                <a:off x="1253429" y="1310207"/>
                <a:ext cx="10298615" cy="4803275"/>
              </a:xfrm>
              <a:prstGeom prst="rect">
                <a:avLst/>
              </a:prstGeom>
              <a:blipFill>
                <a:blip r:embed="rId3"/>
                <a:stretch>
                  <a:fillRect l="-862"/>
                </a:stretch>
              </a:blipFill>
            </p:spPr>
            <p:txBody>
              <a:bodyPr/>
              <a:lstStyle/>
              <a:p>
                <a:r>
                  <a:rPr lang="en-US">
                    <a:noFill/>
                  </a:rPr>
                  <a:t> </a:t>
                </a:r>
              </a:p>
            </p:txBody>
          </p:sp>
        </mc:Fallback>
      </mc:AlternateContent>
    </p:spTree>
    <p:extLst>
      <p:ext uri="{BB962C8B-B14F-4D97-AF65-F5344CB8AC3E}">
        <p14:creationId xmlns:p14="http://schemas.microsoft.com/office/powerpoint/2010/main" val="4147057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72</a:t>
            </a:fld>
            <a:endParaRPr lang="en-US" dirty="0"/>
          </a:p>
        </p:txBody>
      </p:sp>
      <p:sp>
        <p:nvSpPr>
          <p:cNvPr id="9" name="Content Placeholder 2">
            <a:extLst>
              <a:ext uri="{FF2B5EF4-FFF2-40B4-BE49-F238E27FC236}">
                <a16:creationId xmlns:a16="http://schemas.microsoft.com/office/drawing/2014/main" id="{E44D746B-012A-084C-8FA8-D498B0994592}"/>
              </a:ext>
            </a:extLst>
          </p:cNvPr>
          <p:cNvSpPr txBox="1">
            <a:spLocks/>
          </p:cNvSpPr>
          <p:nvPr/>
        </p:nvSpPr>
        <p:spPr>
          <a:xfrm>
            <a:off x="1270000" y="1808356"/>
            <a:ext cx="9652000" cy="985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Let’s address the “flattened view of the document” </a:t>
            </a:r>
          </a:p>
          <a:p>
            <a:pPr marL="0" indent="0" algn="ctr">
              <a:lnSpc>
                <a:spcPct val="150000"/>
              </a:lnSpc>
              <a:spcBef>
                <a:spcPts val="1500"/>
              </a:spcBef>
              <a:buNone/>
            </a:pPr>
            <a:endParaRPr lang="en-US" sz="2400" dirty="0">
              <a:latin typeface="Avenir Light" panose="020B0402020203020204" pitchFamily="34" charset="77"/>
            </a:endParaRPr>
          </a:p>
        </p:txBody>
      </p:sp>
    </p:spTree>
    <p:extLst>
      <p:ext uri="{BB962C8B-B14F-4D97-AF65-F5344CB8AC3E}">
        <p14:creationId xmlns:p14="http://schemas.microsoft.com/office/powerpoint/2010/main" val="2135155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73</a:t>
            </a:fld>
            <a:endParaRPr lang="en-US" dirty="0"/>
          </a:p>
        </p:txBody>
      </p:sp>
      <p:sp>
        <p:nvSpPr>
          <p:cNvPr id="9" name="Content Placeholder 2">
            <a:extLst>
              <a:ext uri="{FF2B5EF4-FFF2-40B4-BE49-F238E27FC236}">
                <a16:creationId xmlns:a16="http://schemas.microsoft.com/office/drawing/2014/main" id="{E44D746B-012A-084C-8FA8-D498B0994592}"/>
              </a:ext>
            </a:extLst>
          </p:cNvPr>
          <p:cNvSpPr txBox="1">
            <a:spLocks/>
          </p:cNvSpPr>
          <p:nvPr/>
        </p:nvSpPr>
        <p:spPr>
          <a:xfrm>
            <a:off x="1193800" y="1329628"/>
            <a:ext cx="9804400" cy="1561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Imagine a document is a sports broadcast transcript, which concerns a few teams but mostly discusses the local home team, the Cubs</a:t>
            </a:r>
          </a:p>
        </p:txBody>
      </p:sp>
      <p:sp>
        <p:nvSpPr>
          <p:cNvPr id="10" name="Rectangle 9">
            <a:extLst>
              <a:ext uri="{FF2B5EF4-FFF2-40B4-BE49-F238E27FC236}">
                <a16:creationId xmlns:a16="http://schemas.microsoft.com/office/drawing/2014/main" id="{5D2A839E-7A37-9C45-87E0-B4D4662A5663}"/>
              </a:ext>
            </a:extLst>
          </p:cNvPr>
          <p:cNvSpPr/>
          <p:nvPr/>
        </p:nvSpPr>
        <p:spPr>
          <a:xfrm>
            <a:off x="2129796" y="3558260"/>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 1  1</a:t>
            </a:r>
            <a:r>
              <a:rPr lang="en-US" sz="2800" b="1" spc="300" dirty="0">
                <a:latin typeface="Avenir Light" panose="020B0402020203020204" pitchFamily="34" charset="77"/>
              </a:rPr>
              <a:t>  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a:t>
            </a:r>
            <a:r>
              <a:rPr lang="en-US" sz="4400" b="1" spc="300" dirty="0">
                <a:latin typeface="Avenir Light" panose="020B0402020203020204" pitchFamily="34" charset="77"/>
              </a:rPr>
              <a:t>] </a:t>
            </a:r>
            <a:endParaRPr lang="en-US" sz="4400" spc="300" dirty="0"/>
          </a:p>
        </p:txBody>
      </p:sp>
      <p:sp>
        <p:nvSpPr>
          <p:cNvPr id="11" name="Rectangle 10">
            <a:extLst>
              <a:ext uri="{FF2B5EF4-FFF2-40B4-BE49-F238E27FC236}">
                <a16:creationId xmlns:a16="http://schemas.microsoft.com/office/drawing/2014/main" id="{4804C5C0-82B9-2041-A1F1-C57C5652B1F3}"/>
              </a:ext>
            </a:extLst>
          </p:cNvPr>
          <p:cNvSpPr/>
          <p:nvPr/>
        </p:nvSpPr>
        <p:spPr>
          <a:xfrm rot="16200000">
            <a:off x="5077988" y="2411120"/>
            <a:ext cx="1604223" cy="5437386"/>
          </a:xfrm>
          <a:prstGeom prst="rect">
            <a:avLst/>
          </a:prstGeom>
        </p:spPr>
        <p:txBody>
          <a:bodyPr wrap="square">
            <a:spAutoFit/>
          </a:bodyPr>
          <a:lstStyle/>
          <a:p>
            <a:pPr algn="r">
              <a:spcBef>
                <a:spcPts val="1000"/>
              </a:spcBef>
            </a:pPr>
            <a:r>
              <a:rPr lang="en-US" sz="2400" dirty="0">
                <a:solidFill>
                  <a:srgbClr val="C00000"/>
                </a:solidFill>
              </a:rPr>
              <a:t>baseball</a:t>
            </a:r>
          </a:p>
          <a:p>
            <a:pPr algn="r">
              <a:spcBef>
                <a:spcPts val="1000"/>
              </a:spcBef>
            </a:pPr>
            <a:r>
              <a:rPr lang="en-US" sz="2400" dirty="0" err="1">
                <a:solidFill>
                  <a:srgbClr val="C00000"/>
                </a:solidFill>
              </a:rPr>
              <a:t>chicago</a:t>
            </a:r>
            <a:endParaRPr lang="en-US" sz="2400" dirty="0">
              <a:solidFill>
                <a:srgbClr val="C00000"/>
              </a:solidFill>
            </a:endParaRPr>
          </a:p>
          <a:p>
            <a:pPr algn="r">
              <a:spcBef>
                <a:spcPts val="1000"/>
              </a:spcBef>
            </a:pPr>
            <a:r>
              <a:rPr lang="en-US" sz="2400" dirty="0">
                <a:solidFill>
                  <a:srgbClr val="C00000"/>
                </a:solidFill>
              </a:rPr>
              <a:t>cubs</a:t>
            </a:r>
          </a:p>
          <a:p>
            <a:pPr algn="r">
              <a:spcBef>
                <a:spcPts val="1000"/>
              </a:spcBef>
            </a:pPr>
            <a:r>
              <a:rPr lang="en-US" sz="2400" dirty="0">
                <a:solidFill>
                  <a:srgbClr val="C00000"/>
                </a:solidFill>
              </a:rPr>
              <a:t>the</a:t>
            </a:r>
          </a:p>
          <a:p>
            <a:pPr algn="r">
              <a:spcBef>
                <a:spcPts val="1000"/>
              </a:spcBef>
            </a:pPr>
            <a:r>
              <a:rPr lang="en-US" sz="2400" dirty="0" err="1">
                <a:solidFill>
                  <a:srgbClr val="C00000"/>
                </a:solidFill>
              </a:rPr>
              <a:t>wringley</a:t>
            </a:r>
            <a:endParaRPr lang="en-US" sz="2400" dirty="0">
              <a:solidFill>
                <a:srgbClr val="C00000"/>
              </a:solidFill>
            </a:endParaRPr>
          </a:p>
          <a:p>
            <a:pPr algn="r">
              <a:spcBef>
                <a:spcPts val="1000"/>
              </a:spcBef>
            </a:pPr>
            <a:r>
              <a:rPr lang="en-US" sz="2400" dirty="0">
                <a:solidFill>
                  <a:srgbClr val="C00000"/>
                </a:solidFill>
              </a:rPr>
              <a:t>padres</a:t>
            </a:r>
          </a:p>
          <a:p>
            <a:pPr algn="r">
              <a:spcBef>
                <a:spcPts val="1000"/>
              </a:spcBef>
            </a:pPr>
            <a:r>
              <a:rPr lang="en-US" sz="2400" dirty="0" err="1">
                <a:solidFill>
                  <a:srgbClr val="C00000"/>
                </a:solidFill>
              </a:rPr>
              <a:t>shohei</a:t>
            </a:r>
            <a:endParaRPr lang="en-US" sz="2400" dirty="0">
              <a:solidFill>
                <a:srgbClr val="C00000"/>
              </a:solidFill>
            </a:endParaRPr>
          </a:p>
          <a:p>
            <a:pPr algn="r">
              <a:spcBef>
                <a:spcPts val="1000"/>
              </a:spcBef>
            </a:pPr>
            <a:r>
              <a:rPr lang="en-US" sz="2400" dirty="0" err="1">
                <a:solidFill>
                  <a:srgbClr val="C00000"/>
                </a:solidFill>
              </a:rPr>
              <a:t>mvp</a:t>
            </a:r>
            <a:endParaRPr lang="en-US" sz="2400" dirty="0">
              <a:solidFill>
                <a:srgbClr val="C00000"/>
              </a:solidFill>
            </a:endParaRPr>
          </a:p>
          <a:p>
            <a:pPr algn="r">
              <a:spcBef>
                <a:spcPts val="1000"/>
              </a:spcBef>
            </a:pPr>
            <a:r>
              <a:rPr lang="en-US" sz="2400" dirty="0">
                <a:solidFill>
                  <a:srgbClr val="C00000"/>
                </a:solidFill>
              </a:rPr>
              <a:t>homerun</a:t>
            </a:r>
          </a:p>
          <a:p>
            <a:pPr algn="r">
              <a:spcBef>
                <a:spcPts val="1000"/>
              </a:spcBef>
            </a:pPr>
            <a:r>
              <a:rPr lang="en-US" sz="2400" dirty="0">
                <a:solidFill>
                  <a:srgbClr val="C00000"/>
                </a:solidFill>
              </a:rPr>
              <a:t>crowd</a:t>
            </a:r>
          </a:p>
          <a:p>
            <a:pPr algn="r">
              <a:spcBef>
                <a:spcPts val="1000"/>
              </a:spcBef>
            </a:pPr>
            <a:endParaRPr lang="en-US" sz="2400" dirty="0">
              <a:solidFill>
                <a:srgbClr val="C00000"/>
              </a:solidFill>
            </a:endParaRPr>
          </a:p>
        </p:txBody>
      </p:sp>
    </p:spTree>
    <p:extLst>
      <p:ext uri="{BB962C8B-B14F-4D97-AF65-F5344CB8AC3E}">
        <p14:creationId xmlns:p14="http://schemas.microsoft.com/office/powerpoint/2010/main" val="7310646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74</a:t>
            </a:fld>
            <a:endParaRPr lang="en-US" dirty="0"/>
          </a:p>
        </p:txBody>
      </p:sp>
      <p:sp>
        <p:nvSpPr>
          <p:cNvPr id="9" name="Content Placeholder 2">
            <a:extLst>
              <a:ext uri="{FF2B5EF4-FFF2-40B4-BE49-F238E27FC236}">
                <a16:creationId xmlns:a16="http://schemas.microsoft.com/office/drawing/2014/main" id="{E44D746B-012A-084C-8FA8-D498B0994592}"/>
              </a:ext>
            </a:extLst>
          </p:cNvPr>
          <p:cNvSpPr txBox="1">
            <a:spLocks/>
          </p:cNvSpPr>
          <p:nvPr/>
        </p:nvSpPr>
        <p:spPr>
          <a:xfrm>
            <a:off x="1193800" y="1329628"/>
            <a:ext cx="9804400" cy="1561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We have no indication of </a:t>
            </a:r>
            <a:r>
              <a:rPr lang="en-US" sz="2400" i="1" dirty="0">
                <a:latin typeface="Avenir Light" panose="020B0402020203020204" pitchFamily="34" charset="77"/>
              </a:rPr>
              <a:t>how much </a:t>
            </a:r>
            <a:r>
              <a:rPr lang="en-US" sz="2400" dirty="0">
                <a:latin typeface="Avenir Light" panose="020B0402020203020204" pitchFamily="34" charset="77"/>
              </a:rPr>
              <a:t>the document is about the Cubs.</a:t>
            </a:r>
          </a:p>
        </p:txBody>
      </p:sp>
      <p:sp>
        <p:nvSpPr>
          <p:cNvPr id="10" name="Rectangle 9">
            <a:extLst>
              <a:ext uri="{FF2B5EF4-FFF2-40B4-BE49-F238E27FC236}">
                <a16:creationId xmlns:a16="http://schemas.microsoft.com/office/drawing/2014/main" id="{5D2A839E-7A37-9C45-87E0-B4D4662A5663}"/>
              </a:ext>
            </a:extLst>
          </p:cNvPr>
          <p:cNvSpPr/>
          <p:nvPr/>
        </p:nvSpPr>
        <p:spPr>
          <a:xfrm>
            <a:off x="2129796" y="3558260"/>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 1  1</a:t>
            </a:r>
            <a:r>
              <a:rPr lang="en-US" sz="2800" b="1" spc="300" dirty="0">
                <a:latin typeface="Avenir Light" panose="020B0402020203020204" pitchFamily="34" charset="77"/>
              </a:rPr>
              <a:t>  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1</a:t>
            </a:r>
            <a:r>
              <a:rPr lang="en-US" sz="2800" b="1" spc="300" dirty="0">
                <a:latin typeface="Avenir Light" panose="020B0402020203020204" pitchFamily="34" charset="77"/>
              </a:rPr>
              <a:t> </a:t>
            </a:r>
            <a:r>
              <a:rPr lang="en-US" sz="4400" b="1" spc="300" dirty="0">
                <a:latin typeface="Avenir Light" panose="020B0402020203020204" pitchFamily="34" charset="77"/>
              </a:rPr>
              <a:t>] </a:t>
            </a:r>
            <a:endParaRPr lang="en-US" sz="4400" spc="300" dirty="0"/>
          </a:p>
        </p:txBody>
      </p:sp>
      <p:sp>
        <p:nvSpPr>
          <p:cNvPr id="11" name="Rectangle 10">
            <a:extLst>
              <a:ext uri="{FF2B5EF4-FFF2-40B4-BE49-F238E27FC236}">
                <a16:creationId xmlns:a16="http://schemas.microsoft.com/office/drawing/2014/main" id="{4804C5C0-82B9-2041-A1F1-C57C5652B1F3}"/>
              </a:ext>
            </a:extLst>
          </p:cNvPr>
          <p:cNvSpPr/>
          <p:nvPr/>
        </p:nvSpPr>
        <p:spPr>
          <a:xfrm rot="16200000">
            <a:off x="5077988" y="2411120"/>
            <a:ext cx="1604223" cy="5437386"/>
          </a:xfrm>
          <a:prstGeom prst="rect">
            <a:avLst/>
          </a:prstGeom>
        </p:spPr>
        <p:txBody>
          <a:bodyPr wrap="square">
            <a:spAutoFit/>
          </a:bodyPr>
          <a:lstStyle/>
          <a:p>
            <a:pPr algn="r">
              <a:spcBef>
                <a:spcPts val="1000"/>
              </a:spcBef>
            </a:pPr>
            <a:r>
              <a:rPr lang="en-US" sz="2400" dirty="0">
                <a:solidFill>
                  <a:srgbClr val="C00000"/>
                </a:solidFill>
              </a:rPr>
              <a:t>baseball</a:t>
            </a:r>
          </a:p>
          <a:p>
            <a:pPr algn="r">
              <a:spcBef>
                <a:spcPts val="1000"/>
              </a:spcBef>
            </a:pPr>
            <a:r>
              <a:rPr lang="en-US" sz="2400" dirty="0" err="1">
                <a:solidFill>
                  <a:srgbClr val="C00000"/>
                </a:solidFill>
              </a:rPr>
              <a:t>chicago</a:t>
            </a:r>
            <a:endParaRPr lang="en-US" sz="2400" dirty="0">
              <a:solidFill>
                <a:srgbClr val="C00000"/>
              </a:solidFill>
            </a:endParaRPr>
          </a:p>
          <a:p>
            <a:pPr algn="r">
              <a:spcBef>
                <a:spcPts val="1000"/>
              </a:spcBef>
            </a:pPr>
            <a:r>
              <a:rPr lang="en-US" sz="2400" dirty="0">
                <a:solidFill>
                  <a:srgbClr val="C00000"/>
                </a:solidFill>
              </a:rPr>
              <a:t>cubs</a:t>
            </a:r>
          </a:p>
          <a:p>
            <a:pPr algn="r">
              <a:spcBef>
                <a:spcPts val="1000"/>
              </a:spcBef>
            </a:pPr>
            <a:r>
              <a:rPr lang="en-US" sz="2400" dirty="0">
                <a:solidFill>
                  <a:srgbClr val="C00000"/>
                </a:solidFill>
              </a:rPr>
              <a:t>the</a:t>
            </a:r>
          </a:p>
          <a:p>
            <a:pPr algn="r">
              <a:spcBef>
                <a:spcPts val="1000"/>
              </a:spcBef>
            </a:pPr>
            <a:r>
              <a:rPr lang="en-US" sz="2400" dirty="0" err="1">
                <a:solidFill>
                  <a:srgbClr val="C00000"/>
                </a:solidFill>
              </a:rPr>
              <a:t>wringley</a:t>
            </a:r>
            <a:endParaRPr lang="en-US" sz="2400" dirty="0">
              <a:solidFill>
                <a:srgbClr val="C00000"/>
              </a:solidFill>
            </a:endParaRPr>
          </a:p>
          <a:p>
            <a:pPr algn="r">
              <a:spcBef>
                <a:spcPts val="1000"/>
              </a:spcBef>
            </a:pPr>
            <a:r>
              <a:rPr lang="en-US" sz="2400" dirty="0">
                <a:solidFill>
                  <a:srgbClr val="C00000"/>
                </a:solidFill>
              </a:rPr>
              <a:t>padres</a:t>
            </a:r>
          </a:p>
          <a:p>
            <a:pPr algn="r">
              <a:spcBef>
                <a:spcPts val="1000"/>
              </a:spcBef>
            </a:pPr>
            <a:r>
              <a:rPr lang="en-US" sz="2400" dirty="0" err="1">
                <a:solidFill>
                  <a:srgbClr val="C00000"/>
                </a:solidFill>
              </a:rPr>
              <a:t>shohei</a:t>
            </a:r>
            <a:endParaRPr lang="en-US" sz="2400" dirty="0">
              <a:solidFill>
                <a:srgbClr val="C00000"/>
              </a:solidFill>
            </a:endParaRPr>
          </a:p>
          <a:p>
            <a:pPr algn="r">
              <a:spcBef>
                <a:spcPts val="1000"/>
              </a:spcBef>
            </a:pPr>
            <a:r>
              <a:rPr lang="en-US" sz="2400" dirty="0" err="1">
                <a:solidFill>
                  <a:srgbClr val="C00000"/>
                </a:solidFill>
              </a:rPr>
              <a:t>mvp</a:t>
            </a:r>
            <a:endParaRPr lang="en-US" sz="2400" dirty="0">
              <a:solidFill>
                <a:srgbClr val="C00000"/>
              </a:solidFill>
            </a:endParaRPr>
          </a:p>
          <a:p>
            <a:pPr algn="r">
              <a:spcBef>
                <a:spcPts val="1000"/>
              </a:spcBef>
            </a:pPr>
            <a:r>
              <a:rPr lang="en-US" sz="2400" dirty="0">
                <a:solidFill>
                  <a:srgbClr val="C00000"/>
                </a:solidFill>
              </a:rPr>
              <a:t>homerun</a:t>
            </a:r>
          </a:p>
          <a:p>
            <a:pPr algn="r">
              <a:spcBef>
                <a:spcPts val="1000"/>
              </a:spcBef>
            </a:pPr>
            <a:r>
              <a:rPr lang="en-US" sz="2400" dirty="0">
                <a:solidFill>
                  <a:srgbClr val="C00000"/>
                </a:solidFill>
              </a:rPr>
              <a:t>crowd</a:t>
            </a:r>
          </a:p>
          <a:p>
            <a:pPr algn="r">
              <a:spcBef>
                <a:spcPts val="1000"/>
              </a:spcBef>
            </a:pPr>
            <a:endParaRPr lang="en-US" sz="2400" dirty="0">
              <a:solidFill>
                <a:srgbClr val="C00000"/>
              </a:solidFill>
            </a:endParaRPr>
          </a:p>
        </p:txBody>
      </p:sp>
    </p:spTree>
    <p:extLst>
      <p:ext uri="{BB962C8B-B14F-4D97-AF65-F5344CB8AC3E}">
        <p14:creationId xmlns:p14="http://schemas.microsoft.com/office/powerpoint/2010/main" val="1380832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75</a:t>
            </a:fld>
            <a:endParaRPr lang="en-US" dirty="0"/>
          </a:p>
        </p:txBody>
      </p:sp>
      <p:sp>
        <p:nvSpPr>
          <p:cNvPr id="9" name="Content Placeholder 2">
            <a:extLst>
              <a:ext uri="{FF2B5EF4-FFF2-40B4-BE49-F238E27FC236}">
                <a16:creationId xmlns:a16="http://schemas.microsoft.com/office/drawing/2014/main" id="{E44D746B-012A-084C-8FA8-D498B0994592}"/>
              </a:ext>
            </a:extLst>
          </p:cNvPr>
          <p:cNvSpPr txBox="1">
            <a:spLocks/>
          </p:cNvSpPr>
          <p:nvPr/>
        </p:nvSpPr>
        <p:spPr>
          <a:xfrm>
            <a:off x="1193800" y="1329628"/>
            <a:ext cx="9804400" cy="1561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Now we can see that it’s much more about the </a:t>
            </a:r>
            <a:r>
              <a:rPr lang="en-US" sz="2400" b="1" dirty="0">
                <a:solidFill>
                  <a:schemeClr val="accent5">
                    <a:lumMod val="75000"/>
                  </a:schemeClr>
                </a:solidFill>
                <a:latin typeface="Avenir Light" panose="020B0402020203020204" pitchFamily="34" charset="77"/>
              </a:rPr>
              <a:t>Chicago Cubs </a:t>
            </a:r>
            <a:r>
              <a:rPr lang="en-US" sz="2400" dirty="0">
                <a:latin typeface="Avenir Light" panose="020B0402020203020204" pitchFamily="34" charset="77"/>
              </a:rPr>
              <a:t>than the </a:t>
            </a:r>
            <a:r>
              <a:rPr lang="en-US" sz="2400" b="1" dirty="0">
                <a:solidFill>
                  <a:schemeClr val="accent4">
                    <a:lumMod val="75000"/>
                  </a:schemeClr>
                </a:solidFill>
                <a:latin typeface="Avenir Light" panose="020B0402020203020204" pitchFamily="34" charset="77"/>
              </a:rPr>
              <a:t>Padres</a:t>
            </a:r>
            <a:r>
              <a:rPr lang="en-US" sz="2400" dirty="0">
                <a:latin typeface="Avenir Light" panose="020B0402020203020204" pitchFamily="34" charset="77"/>
              </a:rPr>
              <a:t>.</a:t>
            </a:r>
          </a:p>
        </p:txBody>
      </p:sp>
      <p:sp>
        <p:nvSpPr>
          <p:cNvPr id="10" name="Rectangle 9">
            <a:extLst>
              <a:ext uri="{FF2B5EF4-FFF2-40B4-BE49-F238E27FC236}">
                <a16:creationId xmlns:a16="http://schemas.microsoft.com/office/drawing/2014/main" id="{5D2A839E-7A37-9C45-87E0-B4D4662A5663}"/>
              </a:ext>
            </a:extLst>
          </p:cNvPr>
          <p:cNvSpPr/>
          <p:nvPr/>
        </p:nvSpPr>
        <p:spPr>
          <a:xfrm>
            <a:off x="2129796" y="3558260"/>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9</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 17  8</a:t>
            </a:r>
            <a:r>
              <a:rPr lang="en-US" sz="2800" b="1" spc="300" dirty="0">
                <a:latin typeface="Avenir Light" panose="020B0402020203020204" pitchFamily="34" charset="77"/>
              </a:rPr>
              <a:t>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4400" b="1" spc="300" dirty="0">
                <a:latin typeface="Avenir Light" panose="020B0402020203020204" pitchFamily="34" charset="77"/>
              </a:rPr>
              <a:t>] </a:t>
            </a:r>
            <a:endParaRPr lang="en-US" sz="4400" spc="300" dirty="0"/>
          </a:p>
        </p:txBody>
      </p:sp>
      <p:sp>
        <p:nvSpPr>
          <p:cNvPr id="11" name="Rectangle 10">
            <a:extLst>
              <a:ext uri="{FF2B5EF4-FFF2-40B4-BE49-F238E27FC236}">
                <a16:creationId xmlns:a16="http://schemas.microsoft.com/office/drawing/2014/main" id="{4804C5C0-82B9-2041-A1F1-C57C5652B1F3}"/>
              </a:ext>
            </a:extLst>
          </p:cNvPr>
          <p:cNvSpPr/>
          <p:nvPr/>
        </p:nvSpPr>
        <p:spPr>
          <a:xfrm rot="16200000">
            <a:off x="5077988" y="2411120"/>
            <a:ext cx="1604223" cy="5437386"/>
          </a:xfrm>
          <a:prstGeom prst="rect">
            <a:avLst/>
          </a:prstGeom>
        </p:spPr>
        <p:txBody>
          <a:bodyPr wrap="square">
            <a:spAutoFit/>
          </a:bodyPr>
          <a:lstStyle/>
          <a:p>
            <a:pPr algn="r">
              <a:spcBef>
                <a:spcPts val="1000"/>
              </a:spcBef>
            </a:pPr>
            <a:r>
              <a:rPr lang="en-US" sz="2400" dirty="0">
                <a:solidFill>
                  <a:srgbClr val="C00000"/>
                </a:solidFill>
              </a:rPr>
              <a:t>baseball</a:t>
            </a:r>
          </a:p>
          <a:p>
            <a:pPr algn="r">
              <a:spcBef>
                <a:spcPts val="1000"/>
              </a:spcBef>
            </a:pPr>
            <a:r>
              <a:rPr lang="en-US" sz="2400" dirty="0" err="1">
                <a:solidFill>
                  <a:srgbClr val="C00000"/>
                </a:solidFill>
              </a:rPr>
              <a:t>chicago</a:t>
            </a:r>
            <a:endParaRPr lang="en-US" sz="2400" dirty="0">
              <a:solidFill>
                <a:srgbClr val="C00000"/>
              </a:solidFill>
            </a:endParaRPr>
          </a:p>
          <a:p>
            <a:pPr algn="r">
              <a:spcBef>
                <a:spcPts val="1000"/>
              </a:spcBef>
            </a:pPr>
            <a:r>
              <a:rPr lang="en-US" sz="2400" dirty="0">
                <a:solidFill>
                  <a:srgbClr val="C00000"/>
                </a:solidFill>
              </a:rPr>
              <a:t>cubs</a:t>
            </a:r>
          </a:p>
          <a:p>
            <a:pPr algn="r">
              <a:spcBef>
                <a:spcPts val="1000"/>
              </a:spcBef>
            </a:pPr>
            <a:r>
              <a:rPr lang="en-US" sz="2400" dirty="0">
                <a:solidFill>
                  <a:srgbClr val="C00000"/>
                </a:solidFill>
              </a:rPr>
              <a:t>the</a:t>
            </a:r>
          </a:p>
          <a:p>
            <a:pPr algn="r">
              <a:spcBef>
                <a:spcPts val="1000"/>
              </a:spcBef>
            </a:pPr>
            <a:r>
              <a:rPr lang="en-US" sz="2400" dirty="0" err="1">
                <a:solidFill>
                  <a:srgbClr val="C00000"/>
                </a:solidFill>
              </a:rPr>
              <a:t>wringley</a:t>
            </a:r>
            <a:endParaRPr lang="en-US" sz="2400" dirty="0">
              <a:solidFill>
                <a:srgbClr val="C00000"/>
              </a:solidFill>
            </a:endParaRPr>
          </a:p>
          <a:p>
            <a:pPr algn="r">
              <a:spcBef>
                <a:spcPts val="1000"/>
              </a:spcBef>
            </a:pPr>
            <a:r>
              <a:rPr lang="en-US" sz="2400" dirty="0">
                <a:solidFill>
                  <a:srgbClr val="C00000"/>
                </a:solidFill>
              </a:rPr>
              <a:t>padres</a:t>
            </a:r>
          </a:p>
          <a:p>
            <a:pPr algn="r">
              <a:spcBef>
                <a:spcPts val="1000"/>
              </a:spcBef>
            </a:pPr>
            <a:r>
              <a:rPr lang="en-US" sz="2400" dirty="0" err="1">
                <a:solidFill>
                  <a:srgbClr val="C00000"/>
                </a:solidFill>
              </a:rPr>
              <a:t>shohei</a:t>
            </a:r>
            <a:endParaRPr lang="en-US" sz="2400" dirty="0">
              <a:solidFill>
                <a:srgbClr val="C00000"/>
              </a:solidFill>
            </a:endParaRPr>
          </a:p>
          <a:p>
            <a:pPr algn="r">
              <a:spcBef>
                <a:spcPts val="1000"/>
              </a:spcBef>
            </a:pPr>
            <a:r>
              <a:rPr lang="en-US" sz="2400" dirty="0" err="1">
                <a:solidFill>
                  <a:srgbClr val="C00000"/>
                </a:solidFill>
              </a:rPr>
              <a:t>mvp</a:t>
            </a:r>
            <a:endParaRPr lang="en-US" sz="2400" dirty="0">
              <a:solidFill>
                <a:srgbClr val="C00000"/>
              </a:solidFill>
            </a:endParaRPr>
          </a:p>
          <a:p>
            <a:pPr algn="r">
              <a:spcBef>
                <a:spcPts val="1000"/>
              </a:spcBef>
            </a:pPr>
            <a:r>
              <a:rPr lang="en-US" sz="2400" dirty="0">
                <a:solidFill>
                  <a:srgbClr val="C00000"/>
                </a:solidFill>
              </a:rPr>
              <a:t>homerun</a:t>
            </a:r>
          </a:p>
          <a:p>
            <a:pPr algn="r">
              <a:spcBef>
                <a:spcPts val="1000"/>
              </a:spcBef>
            </a:pPr>
            <a:r>
              <a:rPr lang="en-US" sz="2400" dirty="0">
                <a:solidFill>
                  <a:srgbClr val="C00000"/>
                </a:solidFill>
              </a:rPr>
              <a:t>crowd</a:t>
            </a:r>
          </a:p>
          <a:p>
            <a:pPr algn="r">
              <a:spcBef>
                <a:spcPts val="1000"/>
              </a:spcBef>
            </a:pPr>
            <a:endParaRPr lang="en-US" sz="2400" dirty="0">
              <a:solidFill>
                <a:srgbClr val="C00000"/>
              </a:solidFill>
            </a:endParaRPr>
          </a:p>
        </p:txBody>
      </p:sp>
    </p:spTree>
    <p:extLst>
      <p:ext uri="{BB962C8B-B14F-4D97-AF65-F5344CB8AC3E}">
        <p14:creationId xmlns:p14="http://schemas.microsoft.com/office/powerpoint/2010/main" val="3595358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b="1" dirty="0">
                <a:solidFill>
                  <a:srgbClr val="C00000"/>
                </a:solidFill>
              </a:rPr>
              <a:t>Bag-of-words (</a:t>
            </a:r>
            <a:r>
              <a:rPr lang="en-US" b="1" dirty="0" err="1">
                <a:solidFill>
                  <a:srgbClr val="C00000"/>
                </a:solidFill>
              </a:rPr>
              <a:t>BoW</a:t>
            </a:r>
            <a:r>
              <a:rPr lang="en-US" b="1"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flipV="1">
            <a:off x="779792" y="744517"/>
            <a:ext cx="3233408" cy="106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xfrm>
            <a:off x="9296400" y="6398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76</a:t>
            </a:fld>
            <a:endParaRPr lang="en-US" dirty="0"/>
          </a:p>
        </p:txBody>
      </p:sp>
      <p:sp>
        <p:nvSpPr>
          <p:cNvPr id="9" name="Content Placeholder 2">
            <a:extLst>
              <a:ext uri="{FF2B5EF4-FFF2-40B4-BE49-F238E27FC236}">
                <a16:creationId xmlns:a16="http://schemas.microsoft.com/office/drawing/2014/main" id="{E44D746B-012A-084C-8FA8-D498B0994592}"/>
              </a:ext>
            </a:extLst>
          </p:cNvPr>
          <p:cNvSpPr txBox="1">
            <a:spLocks/>
          </p:cNvSpPr>
          <p:nvPr/>
        </p:nvSpPr>
        <p:spPr>
          <a:xfrm>
            <a:off x="1193800" y="1329628"/>
            <a:ext cx="9804400" cy="1561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Now we can see that it’s much more about the </a:t>
            </a:r>
            <a:r>
              <a:rPr lang="en-US" sz="2400" b="1" dirty="0">
                <a:solidFill>
                  <a:schemeClr val="accent5">
                    <a:lumMod val="75000"/>
                  </a:schemeClr>
                </a:solidFill>
                <a:latin typeface="Avenir Light" panose="020B0402020203020204" pitchFamily="34" charset="77"/>
              </a:rPr>
              <a:t>Chicago Cubs </a:t>
            </a:r>
            <a:r>
              <a:rPr lang="en-US" sz="2400" dirty="0">
                <a:latin typeface="Avenir Light" panose="020B0402020203020204" pitchFamily="34" charset="77"/>
              </a:rPr>
              <a:t>than the </a:t>
            </a:r>
            <a:r>
              <a:rPr lang="en-US" sz="2400" b="1" dirty="0">
                <a:solidFill>
                  <a:schemeClr val="accent4">
                    <a:lumMod val="75000"/>
                  </a:schemeClr>
                </a:solidFill>
                <a:latin typeface="Avenir Light" panose="020B0402020203020204" pitchFamily="34" charset="77"/>
              </a:rPr>
              <a:t>Padres</a:t>
            </a:r>
            <a:r>
              <a:rPr lang="en-US" sz="2400" dirty="0">
                <a:latin typeface="Avenir Light" panose="020B0402020203020204" pitchFamily="34" charset="77"/>
              </a:rPr>
              <a:t>.</a:t>
            </a:r>
          </a:p>
        </p:txBody>
      </p:sp>
      <p:sp>
        <p:nvSpPr>
          <p:cNvPr id="10" name="Rectangle 9">
            <a:extLst>
              <a:ext uri="{FF2B5EF4-FFF2-40B4-BE49-F238E27FC236}">
                <a16:creationId xmlns:a16="http://schemas.microsoft.com/office/drawing/2014/main" id="{5D2A839E-7A37-9C45-87E0-B4D4662A5663}"/>
              </a:ext>
            </a:extLst>
          </p:cNvPr>
          <p:cNvSpPr/>
          <p:nvPr/>
        </p:nvSpPr>
        <p:spPr>
          <a:xfrm>
            <a:off x="2129796" y="3558260"/>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9</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 17  8</a:t>
            </a:r>
            <a:r>
              <a:rPr lang="en-US" sz="2800" b="1" spc="300" dirty="0">
                <a:latin typeface="Avenir Light" panose="020B0402020203020204" pitchFamily="34" charset="77"/>
              </a:rPr>
              <a:t>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4400" b="1" spc="300" dirty="0">
                <a:latin typeface="Avenir Light" panose="020B0402020203020204" pitchFamily="34" charset="77"/>
              </a:rPr>
              <a:t>] </a:t>
            </a:r>
            <a:endParaRPr lang="en-US" sz="4400" spc="300" dirty="0"/>
          </a:p>
        </p:txBody>
      </p:sp>
      <p:sp>
        <p:nvSpPr>
          <p:cNvPr id="11" name="Rectangle 10">
            <a:extLst>
              <a:ext uri="{FF2B5EF4-FFF2-40B4-BE49-F238E27FC236}">
                <a16:creationId xmlns:a16="http://schemas.microsoft.com/office/drawing/2014/main" id="{4804C5C0-82B9-2041-A1F1-C57C5652B1F3}"/>
              </a:ext>
            </a:extLst>
          </p:cNvPr>
          <p:cNvSpPr/>
          <p:nvPr/>
        </p:nvSpPr>
        <p:spPr>
          <a:xfrm rot="16200000">
            <a:off x="5077988" y="2411120"/>
            <a:ext cx="1604223" cy="5437386"/>
          </a:xfrm>
          <a:prstGeom prst="rect">
            <a:avLst/>
          </a:prstGeom>
        </p:spPr>
        <p:txBody>
          <a:bodyPr wrap="square">
            <a:spAutoFit/>
          </a:bodyPr>
          <a:lstStyle/>
          <a:p>
            <a:pPr algn="r">
              <a:spcBef>
                <a:spcPts val="1000"/>
              </a:spcBef>
            </a:pPr>
            <a:r>
              <a:rPr lang="en-US" sz="2400" dirty="0">
                <a:solidFill>
                  <a:srgbClr val="C00000"/>
                </a:solidFill>
              </a:rPr>
              <a:t>baseball</a:t>
            </a:r>
          </a:p>
          <a:p>
            <a:pPr algn="r">
              <a:spcBef>
                <a:spcPts val="1000"/>
              </a:spcBef>
            </a:pPr>
            <a:r>
              <a:rPr lang="en-US" sz="2400" dirty="0" err="1">
                <a:solidFill>
                  <a:srgbClr val="C00000"/>
                </a:solidFill>
              </a:rPr>
              <a:t>chicago</a:t>
            </a:r>
            <a:endParaRPr lang="en-US" sz="2400" dirty="0">
              <a:solidFill>
                <a:srgbClr val="C00000"/>
              </a:solidFill>
            </a:endParaRPr>
          </a:p>
          <a:p>
            <a:pPr algn="r">
              <a:spcBef>
                <a:spcPts val="1000"/>
              </a:spcBef>
            </a:pPr>
            <a:r>
              <a:rPr lang="en-US" sz="2400" dirty="0">
                <a:solidFill>
                  <a:srgbClr val="C00000"/>
                </a:solidFill>
              </a:rPr>
              <a:t>cubs</a:t>
            </a:r>
          </a:p>
          <a:p>
            <a:pPr algn="r">
              <a:spcBef>
                <a:spcPts val="1000"/>
              </a:spcBef>
            </a:pPr>
            <a:r>
              <a:rPr lang="en-US" sz="2400" dirty="0">
                <a:solidFill>
                  <a:srgbClr val="C00000"/>
                </a:solidFill>
              </a:rPr>
              <a:t>the</a:t>
            </a:r>
          </a:p>
          <a:p>
            <a:pPr algn="r">
              <a:spcBef>
                <a:spcPts val="1000"/>
              </a:spcBef>
            </a:pPr>
            <a:r>
              <a:rPr lang="en-US" sz="2400" dirty="0" err="1">
                <a:solidFill>
                  <a:srgbClr val="C00000"/>
                </a:solidFill>
              </a:rPr>
              <a:t>wringley</a:t>
            </a:r>
            <a:endParaRPr lang="en-US" sz="2400" dirty="0">
              <a:solidFill>
                <a:srgbClr val="C00000"/>
              </a:solidFill>
            </a:endParaRPr>
          </a:p>
          <a:p>
            <a:pPr algn="r">
              <a:spcBef>
                <a:spcPts val="1000"/>
              </a:spcBef>
            </a:pPr>
            <a:r>
              <a:rPr lang="en-US" sz="2400" dirty="0">
                <a:solidFill>
                  <a:srgbClr val="C00000"/>
                </a:solidFill>
              </a:rPr>
              <a:t>padres</a:t>
            </a:r>
          </a:p>
          <a:p>
            <a:pPr algn="r">
              <a:spcBef>
                <a:spcPts val="1000"/>
              </a:spcBef>
            </a:pPr>
            <a:r>
              <a:rPr lang="en-US" sz="2400" dirty="0" err="1">
                <a:solidFill>
                  <a:srgbClr val="C00000"/>
                </a:solidFill>
              </a:rPr>
              <a:t>shohei</a:t>
            </a:r>
            <a:endParaRPr lang="en-US" sz="2400" dirty="0">
              <a:solidFill>
                <a:srgbClr val="C00000"/>
              </a:solidFill>
            </a:endParaRPr>
          </a:p>
          <a:p>
            <a:pPr algn="r">
              <a:spcBef>
                <a:spcPts val="1000"/>
              </a:spcBef>
            </a:pPr>
            <a:r>
              <a:rPr lang="en-US" sz="2400" dirty="0" err="1">
                <a:solidFill>
                  <a:srgbClr val="C00000"/>
                </a:solidFill>
              </a:rPr>
              <a:t>mvp</a:t>
            </a:r>
            <a:endParaRPr lang="en-US" sz="2400" dirty="0">
              <a:solidFill>
                <a:srgbClr val="C00000"/>
              </a:solidFill>
            </a:endParaRPr>
          </a:p>
          <a:p>
            <a:pPr algn="r">
              <a:spcBef>
                <a:spcPts val="1000"/>
              </a:spcBef>
            </a:pPr>
            <a:r>
              <a:rPr lang="en-US" sz="2400" dirty="0">
                <a:solidFill>
                  <a:srgbClr val="C00000"/>
                </a:solidFill>
              </a:rPr>
              <a:t>homerun</a:t>
            </a:r>
          </a:p>
          <a:p>
            <a:pPr algn="r">
              <a:spcBef>
                <a:spcPts val="1000"/>
              </a:spcBef>
            </a:pPr>
            <a:r>
              <a:rPr lang="en-US" sz="2400" dirty="0">
                <a:solidFill>
                  <a:srgbClr val="C00000"/>
                </a:solidFill>
              </a:rPr>
              <a:t>crowd</a:t>
            </a:r>
          </a:p>
          <a:p>
            <a:pPr algn="r">
              <a:spcBef>
                <a:spcPts val="1000"/>
              </a:spcBef>
            </a:pPr>
            <a:endParaRPr lang="en-US" sz="2400" dirty="0">
              <a:solidFill>
                <a:srgbClr val="C00000"/>
              </a:solidFill>
            </a:endParaRPr>
          </a:p>
        </p:txBody>
      </p:sp>
      <p:sp>
        <p:nvSpPr>
          <p:cNvPr id="14" name="Rectangle 13">
            <a:extLst>
              <a:ext uri="{FF2B5EF4-FFF2-40B4-BE49-F238E27FC236}">
                <a16:creationId xmlns:a16="http://schemas.microsoft.com/office/drawing/2014/main" id="{3946D7E3-08F7-4C48-8311-83B2513B221E}"/>
              </a:ext>
            </a:extLst>
          </p:cNvPr>
          <p:cNvSpPr/>
          <p:nvPr/>
        </p:nvSpPr>
        <p:spPr>
          <a:xfrm>
            <a:off x="578348" y="277465"/>
            <a:ext cx="11194551" cy="328079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B00B51-A2CE-384D-8493-995F98385C53}"/>
              </a:ext>
            </a:extLst>
          </p:cNvPr>
          <p:cNvSpPr/>
          <p:nvPr/>
        </p:nvSpPr>
        <p:spPr>
          <a:xfrm>
            <a:off x="925704" y="2038236"/>
            <a:ext cx="10591037" cy="1261504"/>
          </a:xfrm>
          <a:prstGeom prst="rect">
            <a:avLst/>
          </a:prstGeom>
          <a:solidFill>
            <a:srgbClr val="FFC3C4"/>
          </a:solidFill>
          <a:ln w="66675">
            <a:solidFill>
              <a:schemeClr val="tx1"/>
            </a:solidFill>
          </a:ln>
          <a:effectLst>
            <a:outerShdw blurRad="2667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5FD894-E2BF-BC40-8F43-B80F56EDDE30}"/>
              </a:ext>
            </a:extLst>
          </p:cNvPr>
          <p:cNvSpPr/>
          <p:nvPr/>
        </p:nvSpPr>
        <p:spPr>
          <a:xfrm>
            <a:off x="1307385" y="2221681"/>
            <a:ext cx="9655848" cy="830997"/>
          </a:xfrm>
          <a:prstGeom prst="rect">
            <a:avLst/>
          </a:prstGeom>
        </p:spPr>
        <p:txBody>
          <a:bodyPr wrap="square">
            <a:spAutoFit/>
          </a:bodyPr>
          <a:lstStyle/>
          <a:p>
            <a:pPr algn="ctr"/>
            <a:r>
              <a:rPr lang="en-US" sz="2400" dirty="0">
                <a:latin typeface="Avenir Book" panose="02000503020000020003" pitchFamily="2" charset="0"/>
              </a:rPr>
              <a:t>This count-based approach is the most common </a:t>
            </a:r>
            <a:r>
              <a:rPr lang="en-US" sz="2400" dirty="0" err="1">
                <a:latin typeface="Avenir Book" panose="02000503020000020003" pitchFamily="2" charset="0"/>
              </a:rPr>
              <a:t>BoW</a:t>
            </a:r>
            <a:r>
              <a:rPr lang="en-US" sz="2400" dirty="0">
                <a:latin typeface="Avenir Book" panose="02000503020000020003" pitchFamily="2" charset="0"/>
              </a:rPr>
              <a:t> representation, and it’s what we expect in HW1</a:t>
            </a:r>
          </a:p>
        </p:txBody>
      </p:sp>
    </p:spTree>
    <p:extLst>
      <p:ext uri="{BB962C8B-B14F-4D97-AF65-F5344CB8AC3E}">
        <p14:creationId xmlns:p14="http://schemas.microsoft.com/office/powerpoint/2010/main" val="3625709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3090556"/>
            <a:ext cx="2404957"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7" name="Subtitle 2">
            <a:extLst>
              <a:ext uri="{FF2B5EF4-FFF2-40B4-BE49-F238E27FC236}">
                <a16:creationId xmlns:a16="http://schemas.microsoft.com/office/drawing/2014/main" id="{2663F13A-C17C-C149-A72B-C2B8B4665E1B}"/>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23476486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509AF6-DF1D-D14F-A425-FE4EE7CFBA8B}"/>
              </a:ext>
            </a:extLst>
          </p:cNvPr>
          <p:cNvSpPr/>
          <p:nvPr/>
        </p:nvSpPr>
        <p:spPr>
          <a:xfrm>
            <a:off x="2154343" y="3944502"/>
            <a:ext cx="1300057"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9E158-9647-2740-9C84-883B1825963A}"/>
              </a:ext>
            </a:extLst>
          </p:cNvPr>
          <p:cNvSpPr/>
          <p:nvPr/>
        </p:nvSpPr>
        <p:spPr>
          <a:xfrm>
            <a:off x="1046406" y="2423661"/>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68751-04E9-FC44-99C5-D9888C7CD4D1}"/>
              </a:ext>
            </a:extLst>
          </p:cNvPr>
          <p:cNvSpPr/>
          <p:nvPr/>
        </p:nvSpPr>
        <p:spPr>
          <a:xfrm>
            <a:off x="1046406" y="2514376"/>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46406" y="3287261"/>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46406" y="3377976"/>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628C4-8725-2649-B0BF-2729C9F7E11D}"/>
              </a:ext>
            </a:extLst>
          </p:cNvPr>
          <p:cNvSpPr/>
          <p:nvPr/>
        </p:nvSpPr>
        <p:spPr>
          <a:xfrm>
            <a:off x="1046406" y="1574537"/>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336D41-8477-A045-A8D2-C520B334CCA4}"/>
              </a:ext>
            </a:extLst>
          </p:cNvPr>
          <p:cNvSpPr/>
          <p:nvPr/>
        </p:nvSpPr>
        <p:spPr>
          <a:xfrm>
            <a:off x="1046406" y="1665252"/>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1046406" y="4095850"/>
            <a:ext cx="771242" cy="90715"/>
          </a:xfrm>
          <a:prstGeom prst="rect">
            <a:avLst/>
          </a:prstGeom>
          <a:solidFill>
            <a:srgbClr val="FF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1046406" y="4186567"/>
            <a:ext cx="771242" cy="90714"/>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4" name="Subtitle 2">
            <a:extLst>
              <a:ext uri="{FF2B5EF4-FFF2-40B4-BE49-F238E27FC236}">
                <a16:creationId xmlns:a16="http://schemas.microsoft.com/office/drawing/2014/main" id="{67294A74-54E5-6A46-81D6-22DBE25E4DDC}"/>
              </a:ext>
            </a:extLst>
          </p:cNvPr>
          <p:cNvSpPr txBox="1">
            <a:spLocks/>
          </p:cNvSpPr>
          <p:nvPr/>
        </p:nvSpPr>
        <p:spPr>
          <a:xfrm>
            <a:off x="2154343" y="1053178"/>
            <a:ext cx="6111833" cy="363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NLP: what and why?</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Representing Language</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Bag-of-Words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TF-IDF</a:t>
            </a:r>
          </a:p>
        </p:txBody>
      </p:sp>
    </p:spTree>
    <p:extLst>
      <p:ext uri="{BB962C8B-B14F-4D97-AF65-F5344CB8AC3E}">
        <p14:creationId xmlns:p14="http://schemas.microsoft.com/office/powerpoint/2010/main" val="3702976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79</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6" name="Content Placeholder 2">
            <a:extLst>
              <a:ext uri="{FF2B5EF4-FFF2-40B4-BE49-F238E27FC236}">
                <a16:creationId xmlns:a16="http://schemas.microsoft.com/office/drawing/2014/main" id="{307338D0-55B1-8942-875F-7339054AF64E}"/>
              </a:ext>
            </a:extLst>
          </p:cNvPr>
          <p:cNvSpPr txBox="1">
            <a:spLocks/>
          </p:cNvSpPr>
          <p:nvPr/>
        </p:nvSpPr>
        <p:spPr>
          <a:xfrm>
            <a:off x="1270000" y="1513514"/>
            <a:ext cx="9652000" cy="985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Notice that longer documents will naturally have higher counts than shorter documents.</a:t>
            </a:r>
          </a:p>
          <a:p>
            <a:pPr marL="0" indent="0" algn="ctr">
              <a:lnSpc>
                <a:spcPct val="150000"/>
              </a:lnSpc>
              <a:spcBef>
                <a:spcPts val="1500"/>
              </a:spcBef>
              <a:buNone/>
            </a:pPr>
            <a:endParaRPr lang="en-US" sz="2400" dirty="0">
              <a:latin typeface="Avenir Light" panose="020B0402020203020204" pitchFamily="34" charset="77"/>
            </a:endParaRPr>
          </a:p>
        </p:txBody>
      </p:sp>
      <p:sp>
        <p:nvSpPr>
          <p:cNvPr id="11" name="Rectangle 10">
            <a:extLst>
              <a:ext uri="{FF2B5EF4-FFF2-40B4-BE49-F238E27FC236}">
                <a16:creationId xmlns:a16="http://schemas.microsoft.com/office/drawing/2014/main" id="{8BCBEFB0-C100-9B4A-88C4-FC34F9499751}"/>
              </a:ext>
            </a:extLst>
          </p:cNvPr>
          <p:cNvSpPr/>
          <p:nvPr/>
        </p:nvSpPr>
        <p:spPr>
          <a:xfrm>
            <a:off x="2129796" y="3558260"/>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9</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 17  8</a:t>
            </a:r>
            <a:r>
              <a:rPr lang="en-US" sz="2800" b="1" spc="300" dirty="0">
                <a:latin typeface="Avenir Light" panose="020B0402020203020204" pitchFamily="34" charset="77"/>
              </a:rPr>
              <a:t>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4400" b="1" spc="300" dirty="0">
                <a:latin typeface="Avenir Light" panose="020B0402020203020204" pitchFamily="34" charset="77"/>
              </a:rPr>
              <a:t>] </a:t>
            </a:r>
            <a:endParaRPr lang="en-US" sz="4400" spc="300" dirty="0"/>
          </a:p>
        </p:txBody>
      </p:sp>
      <p:sp>
        <p:nvSpPr>
          <p:cNvPr id="12" name="Rectangle 11">
            <a:extLst>
              <a:ext uri="{FF2B5EF4-FFF2-40B4-BE49-F238E27FC236}">
                <a16:creationId xmlns:a16="http://schemas.microsoft.com/office/drawing/2014/main" id="{CC146DC5-EF44-7D4D-B75C-9A346A5BAE7A}"/>
              </a:ext>
            </a:extLst>
          </p:cNvPr>
          <p:cNvSpPr/>
          <p:nvPr/>
        </p:nvSpPr>
        <p:spPr>
          <a:xfrm rot="16200000">
            <a:off x="5077988" y="2411120"/>
            <a:ext cx="1604223" cy="5437386"/>
          </a:xfrm>
          <a:prstGeom prst="rect">
            <a:avLst/>
          </a:prstGeom>
        </p:spPr>
        <p:txBody>
          <a:bodyPr wrap="square">
            <a:spAutoFit/>
          </a:bodyPr>
          <a:lstStyle/>
          <a:p>
            <a:pPr algn="r">
              <a:spcBef>
                <a:spcPts val="1000"/>
              </a:spcBef>
            </a:pPr>
            <a:r>
              <a:rPr lang="en-US" sz="2400" dirty="0">
                <a:solidFill>
                  <a:srgbClr val="C00000"/>
                </a:solidFill>
              </a:rPr>
              <a:t>baseball</a:t>
            </a:r>
          </a:p>
          <a:p>
            <a:pPr algn="r">
              <a:spcBef>
                <a:spcPts val="1000"/>
              </a:spcBef>
            </a:pPr>
            <a:r>
              <a:rPr lang="en-US" sz="2400" dirty="0" err="1">
                <a:solidFill>
                  <a:srgbClr val="C00000"/>
                </a:solidFill>
              </a:rPr>
              <a:t>chicago</a:t>
            </a:r>
            <a:endParaRPr lang="en-US" sz="2400" dirty="0">
              <a:solidFill>
                <a:srgbClr val="C00000"/>
              </a:solidFill>
            </a:endParaRPr>
          </a:p>
          <a:p>
            <a:pPr algn="r">
              <a:spcBef>
                <a:spcPts val="1000"/>
              </a:spcBef>
            </a:pPr>
            <a:r>
              <a:rPr lang="en-US" sz="2400" dirty="0">
                <a:solidFill>
                  <a:srgbClr val="C00000"/>
                </a:solidFill>
              </a:rPr>
              <a:t>cubs</a:t>
            </a:r>
          </a:p>
          <a:p>
            <a:pPr algn="r">
              <a:spcBef>
                <a:spcPts val="1000"/>
              </a:spcBef>
            </a:pPr>
            <a:r>
              <a:rPr lang="en-US" sz="2400" dirty="0">
                <a:solidFill>
                  <a:srgbClr val="C00000"/>
                </a:solidFill>
              </a:rPr>
              <a:t>the</a:t>
            </a:r>
          </a:p>
          <a:p>
            <a:pPr algn="r">
              <a:spcBef>
                <a:spcPts val="1000"/>
              </a:spcBef>
            </a:pPr>
            <a:r>
              <a:rPr lang="en-US" sz="2400" dirty="0" err="1">
                <a:solidFill>
                  <a:srgbClr val="C00000"/>
                </a:solidFill>
              </a:rPr>
              <a:t>wringley</a:t>
            </a:r>
            <a:endParaRPr lang="en-US" sz="2400" dirty="0">
              <a:solidFill>
                <a:srgbClr val="C00000"/>
              </a:solidFill>
            </a:endParaRPr>
          </a:p>
          <a:p>
            <a:pPr algn="r">
              <a:spcBef>
                <a:spcPts val="1000"/>
              </a:spcBef>
            </a:pPr>
            <a:r>
              <a:rPr lang="en-US" sz="2400" dirty="0">
                <a:solidFill>
                  <a:srgbClr val="C00000"/>
                </a:solidFill>
              </a:rPr>
              <a:t>padres</a:t>
            </a:r>
          </a:p>
          <a:p>
            <a:pPr algn="r">
              <a:spcBef>
                <a:spcPts val="1000"/>
              </a:spcBef>
            </a:pPr>
            <a:r>
              <a:rPr lang="en-US" sz="2400" dirty="0" err="1">
                <a:solidFill>
                  <a:srgbClr val="C00000"/>
                </a:solidFill>
              </a:rPr>
              <a:t>shohei</a:t>
            </a:r>
            <a:endParaRPr lang="en-US" sz="2400" dirty="0">
              <a:solidFill>
                <a:srgbClr val="C00000"/>
              </a:solidFill>
            </a:endParaRPr>
          </a:p>
          <a:p>
            <a:pPr algn="r">
              <a:spcBef>
                <a:spcPts val="1000"/>
              </a:spcBef>
            </a:pPr>
            <a:r>
              <a:rPr lang="en-US" sz="2400" dirty="0" err="1">
                <a:solidFill>
                  <a:srgbClr val="C00000"/>
                </a:solidFill>
              </a:rPr>
              <a:t>mvp</a:t>
            </a:r>
            <a:endParaRPr lang="en-US" sz="2400" dirty="0">
              <a:solidFill>
                <a:srgbClr val="C00000"/>
              </a:solidFill>
            </a:endParaRPr>
          </a:p>
          <a:p>
            <a:pPr algn="r">
              <a:spcBef>
                <a:spcPts val="1000"/>
              </a:spcBef>
            </a:pPr>
            <a:r>
              <a:rPr lang="en-US" sz="2400" dirty="0">
                <a:solidFill>
                  <a:srgbClr val="C00000"/>
                </a:solidFill>
              </a:rPr>
              <a:t>homerun</a:t>
            </a:r>
          </a:p>
          <a:p>
            <a:pPr algn="r">
              <a:spcBef>
                <a:spcPts val="1000"/>
              </a:spcBef>
            </a:pPr>
            <a:r>
              <a:rPr lang="en-US" sz="2400" dirty="0">
                <a:solidFill>
                  <a:srgbClr val="C00000"/>
                </a:solidFill>
              </a:rPr>
              <a:t>crowd</a:t>
            </a:r>
          </a:p>
          <a:p>
            <a:pPr algn="r">
              <a:spcBef>
                <a:spcPts val="1000"/>
              </a:spcBef>
            </a:pPr>
            <a:endParaRPr lang="en-US" sz="2400" dirty="0">
              <a:solidFill>
                <a:srgbClr val="C00000"/>
              </a:solidFill>
            </a:endParaRPr>
          </a:p>
        </p:txBody>
      </p:sp>
    </p:spTree>
    <p:extLst>
      <p:ext uri="{BB962C8B-B14F-4D97-AF65-F5344CB8AC3E}">
        <p14:creationId xmlns:p14="http://schemas.microsoft.com/office/powerpoint/2010/main" val="21867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AE20D59-0C8D-2642-B571-CEC46A7239E9}"/>
              </a:ext>
            </a:extLst>
          </p:cNvPr>
          <p:cNvSpPr txBox="1">
            <a:spLocks/>
          </p:cNvSpPr>
          <p:nvPr/>
        </p:nvSpPr>
        <p:spPr>
          <a:xfrm>
            <a:off x="659326" y="1133865"/>
            <a:ext cx="11302015" cy="5496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solidFill>
                  <a:schemeClr val="bg2">
                    <a:lumMod val="25000"/>
                  </a:schemeClr>
                </a:solidFill>
                <a:latin typeface="Avenir Medium" panose="02000503020000020003" pitchFamily="2" charset="0"/>
              </a:rPr>
              <a:t>“Maria likes May”</a:t>
            </a:r>
          </a:p>
          <a:p>
            <a:pPr marL="0" indent="0">
              <a:lnSpc>
                <a:spcPct val="150000"/>
              </a:lnSpc>
              <a:buNone/>
            </a:pPr>
            <a:r>
              <a:rPr lang="en-US" sz="2400" dirty="0">
                <a:solidFill>
                  <a:schemeClr val="bg2">
                    <a:lumMod val="25000"/>
                  </a:schemeClr>
                </a:solidFill>
                <a:latin typeface="Avenir Medium" panose="02000503020000020003" pitchFamily="2" charset="0"/>
              </a:rPr>
              <a:t>“Maria likes May and Joe”</a:t>
            </a:r>
          </a:p>
          <a:p>
            <a:pPr marL="0" indent="0">
              <a:lnSpc>
                <a:spcPct val="150000"/>
              </a:lnSpc>
              <a:buNone/>
            </a:pPr>
            <a:r>
              <a:rPr lang="en-US" sz="2400" dirty="0">
                <a:solidFill>
                  <a:schemeClr val="bg2">
                    <a:lumMod val="25000"/>
                  </a:schemeClr>
                </a:solidFill>
                <a:latin typeface="Avenir Medium" panose="02000503020000020003" pitchFamily="2" charset="0"/>
              </a:rPr>
              <a:t>“Maria likes May and June”</a:t>
            </a:r>
          </a:p>
          <a:p>
            <a:pPr marL="0" indent="0">
              <a:lnSpc>
                <a:spcPct val="150000"/>
              </a:lnSpc>
              <a:buNone/>
            </a:pPr>
            <a:r>
              <a:rPr lang="en-US" sz="2400" dirty="0">
                <a:solidFill>
                  <a:schemeClr val="bg2">
                    <a:lumMod val="25000"/>
                  </a:schemeClr>
                </a:solidFill>
                <a:latin typeface="Avenir Medium" panose="02000503020000020003" pitchFamily="2" charset="0"/>
              </a:rPr>
              <a:t>“May likes Maria”</a:t>
            </a:r>
          </a:p>
          <a:p>
            <a:pPr marL="0" indent="0">
              <a:lnSpc>
                <a:spcPct val="150000"/>
              </a:lnSpc>
              <a:buNone/>
            </a:pPr>
            <a:r>
              <a:rPr lang="en-US" sz="2400" dirty="0">
                <a:solidFill>
                  <a:schemeClr val="bg2">
                    <a:lumMod val="25000"/>
                  </a:schemeClr>
                </a:solidFill>
                <a:latin typeface="Avenir Medium" panose="02000503020000020003" pitchFamily="2" charset="0"/>
              </a:rPr>
              <a:t>“Maria hit May, then she [fell/ran]”</a:t>
            </a:r>
          </a:p>
          <a:p>
            <a:pPr marL="0" indent="0">
              <a:lnSpc>
                <a:spcPct val="150000"/>
              </a:lnSpc>
              <a:buNone/>
            </a:pPr>
            <a:r>
              <a:rPr lang="en-US" sz="2400" dirty="0">
                <a:solidFill>
                  <a:schemeClr val="bg2">
                    <a:lumMod val="25000"/>
                  </a:schemeClr>
                </a:solidFill>
                <a:latin typeface="Avenir Medium" panose="02000503020000020003" pitchFamily="2" charset="0"/>
              </a:rPr>
              <a:t>“Maria and Anqi bullied May, so they got in trouble”</a:t>
            </a:r>
          </a:p>
          <a:p>
            <a:pPr marL="0" indent="0">
              <a:lnSpc>
                <a:spcPct val="150000"/>
              </a:lnSpc>
              <a:buNone/>
            </a:pPr>
            <a:r>
              <a:rPr lang="en-US" sz="2400" dirty="0">
                <a:solidFill>
                  <a:schemeClr val="bg2">
                    <a:lumMod val="25000"/>
                  </a:schemeClr>
                </a:solidFill>
                <a:latin typeface="Avenir Medium" panose="02000503020000020003" pitchFamily="2" charset="0"/>
              </a:rPr>
              <a:t>“Maria and Anqi convinced May to prank the teacher, so they got in trouble”</a:t>
            </a:r>
          </a:p>
          <a:p>
            <a:pPr marL="0" indent="0">
              <a:lnSpc>
                <a:spcPct val="150000"/>
              </a:lnSpc>
              <a:buNone/>
            </a:pPr>
            <a:r>
              <a:rPr lang="en-US" sz="2400" dirty="0">
                <a:solidFill>
                  <a:schemeClr val="bg2">
                    <a:lumMod val="25000"/>
                  </a:schemeClr>
                </a:solidFill>
                <a:latin typeface="Avenir Medium" panose="02000503020000020003" pitchFamily="2" charset="0"/>
              </a:rPr>
              <a:t>“May may like May, but she really likes June.”</a:t>
            </a:r>
          </a:p>
          <a:p>
            <a:pPr marL="0" indent="0">
              <a:lnSpc>
                <a:spcPct val="150000"/>
              </a:lnSpc>
              <a:buNone/>
            </a:pPr>
            <a:endParaRPr lang="en-US" sz="2400" dirty="0">
              <a:solidFill>
                <a:schemeClr val="bg2">
                  <a:lumMod val="25000"/>
                </a:schemeClr>
              </a:solidFill>
              <a:latin typeface="Avenir Medium" panose="02000503020000020003" pitchFamily="2" charset="0"/>
            </a:endParaRPr>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3563743" cy="750215"/>
          </a:xfrm>
        </p:spPr>
        <p:txBody>
          <a:bodyPr/>
          <a:lstStyle/>
          <a:p>
            <a:r>
              <a:rPr lang="en-US" b="1" dirty="0">
                <a:solidFill>
                  <a:srgbClr val="C00000"/>
                </a:solidFill>
              </a:rPr>
              <a:t>Language is funny</a:t>
            </a:r>
            <a:endParaRPr lang="en-US" dirty="0">
              <a:solidFill>
                <a:srgbClr val="C00000"/>
              </a:solidFill>
            </a:endParaRPr>
          </a:p>
        </p:txBody>
      </p:sp>
      <p:sp>
        <p:nvSpPr>
          <p:cNvPr id="7" name="Rectangle 6">
            <a:extLst>
              <a:ext uri="{FF2B5EF4-FFF2-40B4-BE49-F238E27FC236}">
                <a16:creationId xmlns:a16="http://schemas.microsoft.com/office/drawing/2014/main" id="{94567F9D-8E37-2F41-B147-50FEAE92DA1F}"/>
              </a:ext>
            </a:extLst>
          </p:cNvPr>
          <p:cNvSpPr/>
          <p:nvPr/>
        </p:nvSpPr>
        <p:spPr>
          <a:xfrm>
            <a:off x="754393" y="789057"/>
            <a:ext cx="2943312" cy="772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C37B0793-0808-1948-8319-D3B9A7718266}"/>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a:t>
            </a:fld>
            <a:endParaRPr lang="en-US"/>
          </a:p>
        </p:txBody>
      </p:sp>
    </p:spTree>
    <p:extLst>
      <p:ext uri="{BB962C8B-B14F-4D97-AF65-F5344CB8AC3E}">
        <p14:creationId xmlns:p14="http://schemas.microsoft.com/office/powerpoint/2010/main" val="630833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80</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6" name="Content Placeholder 2">
            <a:extLst>
              <a:ext uri="{FF2B5EF4-FFF2-40B4-BE49-F238E27FC236}">
                <a16:creationId xmlns:a16="http://schemas.microsoft.com/office/drawing/2014/main" id="{307338D0-55B1-8942-875F-7339054AF64E}"/>
              </a:ext>
            </a:extLst>
          </p:cNvPr>
          <p:cNvSpPr txBox="1">
            <a:spLocks/>
          </p:cNvSpPr>
          <p:nvPr/>
        </p:nvSpPr>
        <p:spPr>
          <a:xfrm>
            <a:off x="1054099" y="1617849"/>
            <a:ext cx="9652000" cy="985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500"/>
              </a:spcBef>
              <a:buNone/>
            </a:pPr>
            <a:r>
              <a:rPr lang="en-US" sz="2400" dirty="0">
                <a:latin typeface="Avenir Light" panose="020B0402020203020204" pitchFamily="34" charset="77"/>
              </a:rPr>
              <a:t>Also notice that “</a:t>
            </a:r>
            <a:r>
              <a:rPr lang="en-US" sz="2400" dirty="0">
                <a:solidFill>
                  <a:schemeClr val="accent5">
                    <a:lumMod val="75000"/>
                  </a:schemeClr>
                </a:solidFill>
                <a:latin typeface="Avenir Light" panose="020B0402020203020204" pitchFamily="34" charset="77"/>
              </a:rPr>
              <a:t>the</a:t>
            </a:r>
            <a:r>
              <a:rPr lang="en-US" sz="2400" dirty="0">
                <a:latin typeface="Avenir Light" panose="020B0402020203020204" pitchFamily="34" charset="77"/>
              </a:rPr>
              <a:t>” has a fairly high count, too.</a:t>
            </a:r>
          </a:p>
          <a:p>
            <a:pPr marL="0" indent="0" algn="ctr">
              <a:lnSpc>
                <a:spcPct val="150000"/>
              </a:lnSpc>
              <a:spcBef>
                <a:spcPts val="1500"/>
              </a:spcBef>
              <a:buNone/>
            </a:pPr>
            <a:endParaRPr lang="en-US" sz="2400" dirty="0">
              <a:latin typeface="Avenir Light" panose="020B0402020203020204" pitchFamily="34" charset="77"/>
            </a:endParaRPr>
          </a:p>
        </p:txBody>
      </p:sp>
      <p:sp>
        <p:nvSpPr>
          <p:cNvPr id="11" name="Rectangle 10">
            <a:extLst>
              <a:ext uri="{FF2B5EF4-FFF2-40B4-BE49-F238E27FC236}">
                <a16:creationId xmlns:a16="http://schemas.microsoft.com/office/drawing/2014/main" id="{8BCBEFB0-C100-9B4A-88C4-FC34F9499751}"/>
              </a:ext>
            </a:extLst>
          </p:cNvPr>
          <p:cNvSpPr/>
          <p:nvPr/>
        </p:nvSpPr>
        <p:spPr>
          <a:xfrm>
            <a:off x="2129796" y="3558260"/>
            <a:ext cx="7040844" cy="769441"/>
          </a:xfrm>
          <a:prstGeom prst="rect">
            <a:avLst/>
          </a:prstGeom>
        </p:spPr>
        <p:txBody>
          <a:bodyPr wrap="square" anchor="ctr">
            <a:spAutoFit/>
          </a:bodyPr>
          <a:lstStyle/>
          <a:p>
            <a:pPr algn="ctr"/>
            <a:r>
              <a:rPr lang="en-US" sz="4400" b="1" spc="300" dirty="0">
                <a:latin typeface="Avenir Light" panose="020B0402020203020204" pitchFamily="34" charset="77"/>
              </a:rPr>
              <a:t>[</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9</a:t>
            </a:r>
            <a:r>
              <a:rPr lang="en-US" sz="2800" b="1" spc="300" dirty="0">
                <a:latin typeface="Avenir Light" panose="020B0402020203020204" pitchFamily="34" charset="77"/>
              </a:rPr>
              <a:t> </a:t>
            </a:r>
            <a:r>
              <a:rPr lang="en-US" sz="2800" b="1" spc="300" dirty="0">
                <a:solidFill>
                  <a:schemeClr val="accent5">
                    <a:lumMod val="75000"/>
                  </a:schemeClr>
                </a:solidFill>
                <a:latin typeface="Avenir Light" panose="020B0402020203020204" pitchFamily="34" charset="77"/>
              </a:rPr>
              <a:t> 17  8</a:t>
            </a:r>
            <a:r>
              <a:rPr lang="en-US" sz="2800" b="1" spc="300" dirty="0">
                <a:latin typeface="Avenir Light" panose="020B0402020203020204" pitchFamily="34" charset="77"/>
              </a:rPr>
              <a:t>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0  0  0  </a:t>
            </a:r>
            <a:r>
              <a:rPr lang="en-US" sz="2800" b="1" spc="300" dirty="0">
                <a:solidFill>
                  <a:schemeClr val="accent5">
                    <a:lumMod val="75000"/>
                  </a:schemeClr>
                </a:solidFill>
                <a:latin typeface="Avenir Light" panose="020B0402020203020204" pitchFamily="34" charset="77"/>
              </a:rPr>
              <a:t>2</a:t>
            </a:r>
            <a:r>
              <a:rPr lang="en-US" sz="2800" b="1" spc="300" dirty="0">
                <a:latin typeface="Avenir Light" panose="020B0402020203020204" pitchFamily="34" charset="77"/>
              </a:rPr>
              <a:t> </a:t>
            </a:r>
            <a:r>
              <a:rPr lang="en-US" sz="4400" b="1" spc="300" dirty="0">
                <a:latin typeface="Avenir Light" panose="020B0402020203020204" pitchFamily="34" charset="77"/>
              </a:rPr>
              <a:t>] </a:t>
            </a:r>
            <a:endParaRPr lang="en-US" sz="4400" spc="300" dirty="0"/>
          </a:p>
        </p:txBody>
      </p:sp>
      <p:sp>
        <p:nvSpPr>
          <p:cNvPr id="12" name="Rectangle 11">
            <a:extLst>
              <a:ext uri="{FF2B5EF4-FFF2-40B4-BE49-F238E27FC236}">
                <a16:creationId xmlns:a16="http://schemas.microsoft.com/office/drawing/2014/main" id="{CC146DC5-EF44-7D4D-B75C-9A346A5BAE7A}"/>
              </a:ext>
            </a:extLst>
          </p:cNvPr>
          <p:cNvSpPr/>
          <p:nvPr/>
        </p:nvSpPr>
        <p:spPr>
          <a:xfrm rot="16200000">
            <a:off x="5077988" y="2411120"/>
            <a:ext cx="1604223" cy="5437386"/>
          </a:xfrm>
          <a:prstGeom prst="rect">
            <a:avLst/>
          </a:prstGeom>
        </p:spPr>
        <p:txBody>
          <a:bodyPr wrap="square">
            <a:spAutoFit/>
          </a:bodyPr>
          <a:lstStyle/>
          <a:p>
            <a:pPr algn="r">
              <a:spcBef>
                <a:spcPts val="1000"/>
              </a:spcBef>
            </a:pPr>
            <a:r>
              <a:rPr lang="en-US" sz="2400" dirty="0">
                <a:solidFill>
                  <a:srgbClr val="C00000"/>
                </a:solidFill>
              </a:rPr>
              <a:t>baseball</a:t>
            </a:r>
          </a:p>
          <a:p>
            <a:pPr algn="r">
              <a:spcBef>
                <a:spcPts val="1000"/>
              </a:spcBef>
            </a:pPr>
            <a:r>
              <a:rPr lang="en-US" sz="2400" dirty="0" err="1">
                <a:solidFill>
                  <a:srgbClr val="C00000"/>
                </a:solidFill>
              </a:rPr>
              <a:t>chicago</a:t>
            </a:r>
            <a:endParaRPr lang="en-US" sz="2400" dirty="0">
              <a:solidFill>
                <a:srgbClr val="C00000"/>
              </a:solidFill>
            </a:endParaRPr>
          </a:p>
          <a:p>
            <a:pPr algn="r">
              <a:spcBef>
                <a:spcPts val="1000"/>
              </a:spcBef>
            </a:pPr>
            <a:r>
              <a:rPr lang="en-US" sz="2400" dirty="0">
                <a:solidFill>
                  <a:srgbClr val="C00000"/>
                </a:solidFill>
              </a:rPr>
              <a:t>cubs</a:t>
            </a:r>
          </a:p>
          <a:p>
            <a:pPr algn="r">
              <a:spcBef>
                <a:spcPts val="1000"/>
              </a:spcBef>
            </a:pPr>
            <a:r>
              <a:rPr lang="en-US" sz="2400" dirty="0">
                <a:solidFill>
                  <a:srgbClr val="C00000"/>
                </a:solidFill>
              </a:rPr>
              <a:t>the</a:t>
            </a:r>
          </a:p>
          <a:p>
            <a:pPr algn="r">
              <a:spcBef>
                <a:spcPts val="1000"/>
              </a:spcBef>
            </a:pPr>
            <a:r>
              <a:rPr lang="en-US" sz="2400" dirty="0" err="1">
                <a:solidFill>
                  <a:srgbClr val="C00000"/>
                </a:solidFill>
              </a:rPr>
              <a:t>wringley</a:t>
            </a:r>
            <a:endParaRPr lang="en-US" sz="2400" dirty="0">
              <a:solidFill>
                <a:srgbClr val="C00000"/>
              </a:solidFill>
            </a:endParaRPr>
          </a:p>
          <a:p>
            <a:pPr algn="r">
              <a:spcBef>
                <a:spcPts val="1000"/>
              </a:spcBef>
            </a:pPr>
            <a:r>
              <a:rPr lang="en-US" sz="2400" dirty="0">
                <a:solidFill>
                  <a:srgbClr val="C00000"/>
                </a:solidFill>
              </a:rPr>
              <a:t>padres</a:t>
            </a:r>
          </a:p>
          <a:p>
            <a:pPr algn="r">
              <a:spcBef>
                <a:spcPts val="1000"/>
              </a:spcBef>
            </a:pPr>
            <a:r>
              <a:rPr lang="en-US" sz="2400" dirty="0" err="1">
                <a:solidFill>
                  <a:srgbClr val="C00000"/>
                </a:solidFill>
              </a:rPr>
              <a:t>shohei</a:t>
            </a:r>
            <a:endParaRPr lang="en-US" sz="2400" dirty="0">
              <a:solidFill>
                <a:srgbClr val="C00000"/>
              </a:solidFill>
            </a:endParaRPr>
          </a:p>
          <a:p>
            <a:pPr algn="r">
              <a:spcBef>
                <a:spcPts val="1000"/>
              </a:spcBef>
            </a:pPr>
            <a:r>
              <a:rPr lang="en-US" sz="2400" dirty="0" err="1">
                <a:solidFill>
                  <a:srgbClr val="C00000"/>
                </a:solidFill>
              </a:rPr>
              <a:t>mvp</a:t>
            </a:r>
            <a:endParaRPr lang="en-US" sz="2400" dirty="0">
              <a:solidFill>
                <a:srgbClr val="C00000"/>
              </a:solidFill>
            </a:endParaRPr>
          </a:p>
          <a:p>
            <a:pPr algn="r">
              <a:spcBef>
                <a:spcPts val="1000"/>
              </a:spcBef>
            </a:pPr>
            <a:r>
              <a:rPr lang="en-US" sz="2400" dirty="0">
                <a:solidFill>
                  <a:srgbClr val="C00000"/>
                </a:solidFill>
              </a:rPr>
              <a:t>homerun</a:t>
            </a:r>
          </a:p>
          <a:p>
            <a:pPr algn="r">
              <a:spcBef>
                <a:spcPts val="1000"/>
              </a:spcBef>
            </a:pPr>
            <a:r>
              <a:rPr lang="en-US" sz="2400" dirty="0">
                <a:solidFill>
                  <a:srgbClr val="C00000"/>
                </a:solidFill>
              </a:rPr>
              <a:t>crowd</a:t>
            </a:r>
          </a:p>
          <a:p>
            <a:pPr algn="r">
              <a:spcBef>
                <a:spcPts val="1000"/>
              </a:spcBef>
            </a:pPr>
            <a:endParaRPr lang="en-US" sz="2400" dirty="0">
              <a:solidFill>
                <a:srgbClr val="C00000"/>
              </a:solidFill>
            </a:endParaRPr>
          </a:p>
        </p:txBody>
      </p:sp>
    </p:spTree>
    <p:extLst>
      <p:ext uri="{BB962C8B-B14F-4D97-AF65-F5344CB8AC3E}">
        <p14:creationId xmlns:p14="http://schemas.microsoft.com/office/powerpoint/2010/main" val="3079864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81</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6" name="Content Placeholder 2">
            <a:extLst>
              <a:ext uri="{FF2B5EF4-FFF2-40B4-BE49-F238E27FC236}">
                <a16:creationId xmlns:a16="http://schemas.microsoft.com/office/drawing/2014/main" id="{307338D0-55B1-8942-875F-7339054AF64E}"/>
              </a:ext>
            </a:extLst>
          </p:cNvPr>
          <p:cNvSpPr txBox="1">
            <a:spLocks/>
          </p:cNvSpPr>
          <p:nvPr/>
        </p:nvSpPr>
        <p:spPr>
          <a:xfrm>
            <a:off x="1460500" y="1343807"/>
            <a:ext cx="9652000" cy="3355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Simple ideas. Let’s:</a:t>
            </a:r>
            <a:endParaRPr lang="en-US" sz="2400" dirty="0">
              <a:latin typeface="Avenir Light" panose="020B0402020203020204" pitchFamily="34" charset="77"/>
            </a:endParaRPr>
          </a:p>
          <a:p>
            <a:pPr>
              <a:lnSpc>
                <a:spcPct val="150000"/>
              </a:lnSpc>
              <a:spcBef>
                <a:spcPts val="1500"/>
              </a:spcBef>
            </a:pPr>
            <a:r>
              <a:rPr lang="en-US" sz="2400" dirty="0">
                <a:latin typeface="Avenir Light" panose="020B0402020203020204" pitchFamily="34" charset="77"/>
              </a:rPr>
              <a:t>disproportionately weight the common words that appear in many documents</a:t>
            </a:r>
          </a:p>
          <a:p>
            <a:pPr>
              <a:lnSpc>
                <a:spcPct val="150000"/>
              </a:lnSpc>
              <a:spcBef>
                <a:spcPts val="1500"/>
              </a:spcBef>
            </a:pPr>
            <a:r>
              <a:rPr lang="en-US" sz="2400" dirty="0">
                <a:latin typeface="Avenir Light" panose="020B0402020203020204" pitchFamily="34" charset="77"/>
              </a:rPr>
              <a:t>Use that info and combine it with the word frequency info</a:t>
            </a:r>
          </a:p>
        </p:txBody>
      </p:sp>
    </p:spTree>
    <p:extLst>
      <p:ext uri="{BB962C8B-B14F-4D97-AF65-F5344CB8AC3E}">
        <p14:creationId xmlns:p14="http://schemas.microsoft.com/office/powerpoint/2010/main" val="1359934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E8552-54CA-EE46-9087-48C42A2E26D0}"/>
              </a:ext>
            </a:extLst>
          </p:cNvPr>
          <p:cNvSpPr/>
          <p:nvPr/>
        </p:nvSpPr>
        <p:spPr>
          <a:xfrm flipV="1">
            <a:off x="2882900" y="4109035"/>
            <a:ext cx="6294108" cy="1731682"/>
          </a:xfrm>
          <a:prstGeom prst="rect">
            <a:avLst/>
          </a:prstGeom>
          <a:solidFill>
            <a:schemeClr val="accent4">
              <a:lumMod val="20000"/>
              <a:lumOff val="8000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82</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307338D0-55B1-8942-875F-7339054AF64E}"/>
                  </a:ext>
                </a:extLst>
              </p:cNvPr>
              <p:cNvSpPr txBox="1">
                <a:spLocks/>
              </p:cNvSpPr>
              <p:nvPr/>
            </p:nvSpPr>
            <p:spPr>
              <a:xfrm>
                <a:off x="1270000" y="1562101"/>
                <a:ext cx="9969500" cy="2336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TF (term frequency) = </a:t>
                </a:r>
                <a14:m>
                  <m:oMath xmlns:m="http://schemas.openxmlformats.org/officeDocument/2006/math">
                    <m:r>
                      <a:rPr lang="en-US" sz="2400" i="1" dirty="0">
                        <a:solidFill>
                          <a:srgbClr val="C00000"/>
                        </a:solidFill>
                        <a:latin typeface="Cambria Math" panose="02040503050406030204" pitchFamily="18" charset="0"/>
                      </a:rPr>
                      <m:t>𝑓</m:t>
                    </m:r>
                    <m:sSub>
                      <m:sSubPr>
                        <m:ctrlPr>
                          <a:rPr lang="en-US" sz="2400" i="1" baseline="-25000" dirty="0">
                            <a:solidFill>
                              <a:srgbClr val="C00000"/>
                            </a:solidFill>
                            <a:latin typeface="Cambria Math" panose="02040503050406030204" pitchFamily="18" charset="0"/>
                          </a:rPr>
                        </m:ctrlPr>
                      </m:sSubPr>
                      <m:e>
                        <m:r>
                          <a:rPr lang="en-US" sz="2400" i="1" baseline="-25000" dirty="0">
                            <a:solidFill>
                              <a:srgbClr val="C00000"/>
                            </a:solidFill>
                            <a:latin typeface="Cambria Math" panose="02040503050406030204" pitchFamily="18" charset="0"/>
                          </a:rPr>
                          <m:t>𝑤</m:t>
                        </m:r>
                      </m:e>
                      <m:sub>
                        <m:r>
                          <a:rPr lang="en-US" sz="2400" i="1" baseline="-25000" dirty="0">
                            <a:solidFill>
                              <a:srgbClr val="C00000"/>
                            </a:solidFill>
                            <a:latin typeface="Cambria Math" panose="02040503050406030204" pitchFamily="18" charset="0"/>
                          </a:rPr>
                          <m:t>𝑖</m:t>
                        </m:r>
                      </m:sub>
                    </m:sSub>
                    <m:r>
                      <a:rPr lang="en-US" sz="2400" i="1" baseline="-25000" dirty="0">
                        <a:solidFill>
                          <a:srgbClr val="C00000"/>
                        </a:solidFill>
                        <a:latin typeface="Cambria Math" panose="02040503050406030204" pitchFamily="18" charset="0"/>
                      </a:rPr>
                      <m:t> </m:t>
                    </m:r>
                  </m:oMath>
                </a14:m>
                <a:r>
                  <a:rPr lang="en-US" sz="2400" dirty="0">
                    <a:latin typeface="Avenir Light" panose="020B0402020203020204" pitchFamily="34" charset="77"/>
                  </a:rPr>
                  <a:t> = # times word </a:t>
                </a:r>
                <a14:m>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𝑤</m:t>
                        </m:r>
                      </m:e>
                      <m:sub>
                        <m:r>
                          <a:rPr lang="en-US" sz="2400" b="0" i="1" dirty="0" smtClean="0">
                            <a:solidFill>
                              <a:srgbClr val="C00000"/>
                            </a:solidFill>
                            <a:latin typeface="Cambria Math" panose="02040503050406030204" pitchFamily="18" charset="0"/>
                          </a:rPr>
                          <m:t>𝑖</m:t>
                        </m:r>
                      </m:sub>
                    </m:sSub>
                  </m:oMath>
                </a14:m>
                <a:r>
                  <a:rPr lang="en-US" sz="2400" dirty="0">
                    <a:solidFill>
                      <a:srgbClr val="C00000"/>
                    </a:solidFill>
                    <a:latin typeface="Avenir Light" panose="020B0402020203020204" pitchFamily="34" charset="77"/>
                  </a:rPr>
                  <a:t> </a:t>
                </a:r>
                <a:r>
                  <a:rPr lang="en-US" sz="2400" dirty="0">
                    <a:latin typeface="Avenir Light" panose="020B0402020203020204" pitchFamily="34" charset="77"/>
                  </a:rPr>
                  <a:t>appeared in the document </a:t>
                </a:r>
              </a:p>
              <a:p>
                <a:pPr marL="0" indent="0">
                  <a:lnSpc>
                    <a:spcPct val="150000"/>
                  </a:lnSpc>
                  <a:spcBef>
                    <a:spcPts val="1500"/>
                  </a:spcBef>
                  <a:buNone/>
                </a:pPr>
                <a:r>
                  <a:rPr lang="en-US" sz="2400" b="1" dirty="0">
                    <a:latin typeface="Avenir Light" panose="020B0402020203020204" pitchFamily="34" charset="77"/>
                  </a:rPr>
                  <a:t>IDF (inverse document frequency)</a:t>
                </a:r>
                <a:r>
                  <a:rPr lang="en-US" sz="2400" dirty="0">
                    <a:latin typeface="Avenir Light" panose="020B0402020203020204" pitchFamily="34" charset="77"/>
                  </a:rPr>
                  <a:t> = </a:t>
                </a:r>
                <a14:m>
                  <m:oMath xmlns:m="http://schemas.openxmlformats.org/officeDocument/2006/math">
                    <m:r>
                      <a:rPr lang="en-US" sz="2400" b="0" i="1" dirty="0" smtClean="0">
                        <a:latin typeface="Cambria Math" panose="02040503050406030204" pitchFamily="18" charset="0"/>
                      </a:rPr>
                      <m:t>𝑙𝑜𝑔</m:t>
                    </m:r>
                    <m:r>
                      <a:rPr lang="en-US" sz="2400" b="0" i="1" dirty="0" smtClean="0">
                        <a:latin typeface="Cambria Math" panose="02040503050406030204" pitchFamily="18" charset="0"/>
                      </a:rPr>
                      <m:t>⁡</m:t>
                    </m:r>
                  </m:oMath>
                </a14:m>
                <a:r>
                  <a:rPr lang="en-US" sz="4800" dirty="0">
                    <a:latin typeface="Avenir Light" panose="020B0402020203020204" pitchFamily="34" charset="77"/>
                  </a:rPr>
                  <a:t>(</a:t>
                </a:r>
                <a14:m>
                  <m:oMath xmlns:m="http://schemas.openxmlformats.org/officeDocument/2006/math">
                    <m:f>
                      <m:fPr>
                        <m:ctrlPr>
                          <a:rPr lang="en-US" sz="2400" i="1" smtClean="0">
                            <a:latin typeface="Cambria Math" panose="02040503050406030204" pitchFamily="18" charset="0"/>
                          </a:rPr>
                        </m:ctrlPr>
                      </m:fPr>
                      <m:num>
                        <m:r>
                          <m:rPr>
                            <m:nor/>
                          </m:rPr>
                          <a:rPr lang="en-US" sz="2400" i="0" smtClean="0">
                            <a:latin typeface="Cambria Math" panose="02040503050406030204" pitchFamily="18" charset="0"/>
                          </a:rPr>
                          <m:t># </m:t>
                        </m:r>
                        <m:r>
                          <m:rPr>
                            <m:nor/>
                          </m:rPr>
                          <a:rPr lang="en-US" sz="2400" i="0" smtClean="0">
                            <a:latin typeface="Cambria Math" panose="02040503050406030204" pitchFamily="18" charset="0"/>
                          </a:rPr>
                          <m:t>docs</m:t>
                        </m:r>
                        <m:r>
                          <m:rPr>
                            <m:nor/>
                          </m:rPr>
                          <a:rPr lang="en-US" sz="2400" i="0" smtClean="0">
                            <a:latin typeface="Cambria Math" panose="02040503050406030204" pitchFamily="18" charset="0"/>
                          </a:rPr>
                          <m:t> </m:t>
                        </m:r>
                        <m:r>
                          <m:rPr>
                            <m:nor/>
                          </m:rPr>
                          <a:rPr lang="en-US" sz="2400" i="0" smtClean="0">
                            <a:latin typeface="Cambria Math" panose="02040503050406030204" pitchFamily="18" charset="0"/>
                          </a:rPr>
                          <m:t>in</m:t>
                        </m:r>
                        <m:r>
                          <m:rPr>
                            <m:nor/>
                          </m:rPr>
                          <a:rPr lang="en-US" sz="2400" i="0" smtClean="0">
                            <a:latin typeface="Cambria Math" panose="02040503050406030204" pitchFamily="18" charset="0"/>
                          </a:rPr>
                          <m:t> </m:t>
                        </m:r>
                        <m:r>
                          <m:rPr>
                            <m:nor/>
                          </m:rPr>
                          <a:rPr lang="en-US" sz="2400" i="0" smtClean="0">
                            <a:latin typeface="Cambria Math" panose="02040503050406030204" pitchFamily="18" charset="0"/>
                          </a:rPr>
                          <m:t>corpus</m:t>
                        </m:r>
                      </m:num>
                      <m:den>
                        <m:r>
                          <m:rPr>
                            <m:nor/>
                          </m:rPr>
                          <a:rPr lang="en-US" sz="2400" i="0" smtClean="0">
                            <a:latin typeface="Cambria Math" panose="02040503050406030204" pitchFamily="18" charset="0"/>
                          </a:rPr>
                          <m:t># </m:t>
                        </m:r>
                        <m:r>
                          <m:rPr>
                            <m:nor/>
                          </m:rPr>
                          <a:rPr lang="en-US" sz="2400" i="0" smtClean="0">
                            <a:latin typeface="Cambria Math" panose="02040503050406030204" pitchFamily="18" charset="0"/>
                          </a:rPr>
                          <m:t>docs</m:t>
                        </m:r>
                        <m:r>
                          <m:rPr>
                            <m:nor/>
                          </m:rPr>
                          <a:rPr lang="en-US" sz="2400" i="0" smtClean="0">
                            <a:latin typeface="Cambria Math" panose="02040503050406030204" pitchFamily="18" charset="0"/>
                          </a:rPr>
                          <m:t> </m:t>
                        </m:r>
                        <m:r>
                          <m:rPr>
                            <m:nor/>
                          </m:rPr>
                          <a:rPr lang="en-US" sz="2400" i="0" smtClean="0">
                            <a:latin typeface="Cambria Math" panose="02040503050406030204" pitchFamily="18" charset="0"/>
                          </a:rPr>
                          <m:t>containing</m:t>
                        </m:r>
                        <m:sSub>
                          <m:sSubPr>
                            <m:ctrlPr>
                              <a:rPr lang="en-US" sz="2400" i="1" dirty="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 </m:t>
                            </m:r>
                            <m:r>
                              <a:rPr lang="en-US" sz="2400" b="0" i="1" dirty="0">
                                <a:solidFill>
                                  <a:srgbClr val="C00000"/>
                                </a:solidFill>
                                <a:latin typeface="Cambria Math" panose="02040503050406030204" pitchFamily="18" charset="0"/>
                              </a:rPr>
                              <m:t>𝑤</m:t>
                            </m:r>
                          </m:e>
                          <m:sub>
                            <m:r>
                              <a:rPr lang="en-US" sz="2400" b="0" i="1" dirty="0">
                                <a:solidFill>
                                  <a:srgbClr val="C00000"/>
                                </a:solidFill>
                                <a:latin typeface="Cambria Math" panose="02040503050406030204" pitchFamily="18" charset="0"/>
                              </a:rPr>
                              <m:t>𝑖</m:t>
                            </m:r>
                          </m:sub>
                        </m:sSub>
                      </m:den>
                    </m:f>
                  </m:oMath>
                </a14:m>
                <a:r>
                  <a:rPr lang="en-US" sz="4800" dirty="0">
                    <a:latin typeface="Avenir Light" panose="020B0402020203020204" pitchFamily="34" charset="77"/>
                  </a:rPr>
                  <a:t>)</a:t>
                </a:r>
              </a:p>
            </p:txBody>
          </p:sp>
        </mc:Choice>
        <mc:Fallback>
          <p:sp>
            <p:nvSpPr>
              <p:cNvPr id="6" name="Content Placeholder 2">
                <a:extLst>
                  <a:ext uri="{FF2B5EF4-FFF2-40B4-BE49-F238E27FC236}">
                    <a16:creationId xmlns:a16="http://schemas.microsoft.com/office/drawing/2014/main" id="{307338D0-55B1-8942-875F-7339054AF64E}"/>
                  </a:ext>
                </a:extLst>
              </p:cNvPr>
              <p:cNvSpPr txBox="1">
                <a:spLocks noRot="1" noChangeAspect="1" noMove="1" noResize="1" noEditPoints="1" noAdjustHandles="1" noChangeArrowheads="1" noChangeShapeType="1" noTextEdit="1"/>
              </p:cNvSpPr>
              <p:nvPr/>
            </p:nvSpPr>
            <p:spPr>
              <a:xfrm>
                <a:off x="1270000" y="1562101"/>
                <a:ext cx="9969500" cy="2336102"/>
              </a:xfrm>
              <a:prstGeom prst="rect">
                <a:avLst/>
              </a:prstGeom>
              <a:blipFill>
                <a:blip r:embed="rId3"/>
                <a:stretch>
                  <a:fillRect l="-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70BE79CE-4C2B-3E43-8804-E47E9787785D}"/>
                  </a:ext>
                </a:extLst>
              </p:cNvPr>
              <p:cNvSpPr txBox="1">
                <a:spLocks/>
              </p:cNvSpPr>
              <p:nvPr/>
            </p:nvSpPr>
            <p:spPr>
              <a:xfrm>
                <a:off x="3403600" y="4252912"/>
                <a:ext cx="5905500" cy="1443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TFIDF = </a:t>
                </a:r>
                <a14:m>
                  <m:oMath xmlns:m="http://schemas.openxmlformats.org/officeDocument/2006/math">
                    <m:r>
                      <a:rPr lang="en-US" sz="2400" i="1" dirty="0">
                        <a:solidFill>
                          <a:srgbClr val="C00000"/>
                        </a:solidFill>
                        <a:latin typeface="Cambria Math" panose="02040503050406030204" pitchFamily="18" charset="0"/>
                      </a:rPr>
                      <m:t>𝑓</m:t>
                    </m:r>
                    <m:sSub>
                      <m:sSubPr>
                        <m:ctrlPr>
                          <a:rPr lang="en-US" sz="2400" i="1" baseline="-25000" dirty="0">
                            <a:solidFill>
                              <a:srgbClr val="C00000"/>
                            </a:solidFill>
                            <a:latin typeface="Cambria Math" panose="02040503050406030204" pitchFamily="18" charset="0"/>
                          </a:rPr>
                        </m:ctrlPr>
                      </m:sSubPr>
                      <m:e>
                        <m:r>
                          <a:rPr lang="en-US" sz="2400" i="1" baseline="-25000" dirty="0">
                            <a:solidFill>
                              <a:srgbClr val="C00000"/>
                            </a:solidFill>
                            <a:latin typeface="Cambria Math" panose="02040503050406030204" pitchFamily="18" charset="0"/>
                          </a:rPr>
                          <m:t>𝑤</m:t>
                        </m:r>
                      </m:e>
                      <m:sub>
                        <m:r>
                          <a:rPr lang="en-US" sz="2400" i="1" baseline="-25000" dirty="0">
                            <a:solidFill>
                              <a:srgbClr val="C00000"/>
                            </a:solidFill>
                            <a:latin typeface="Cambria Math" panose="02040503050406030204" pitchFamily="18" charset="0"/>
                          </a:rPr>
                          <m:t>𝑖</m:t>
                        </m:r>
                      </m:sub>
                    </m:sSub>
                  </m:oMath>
                </a14:m>
                <a:r>
                  <a:rPr lang="en-US" sz="2400" dirty="0">
                    <a:latin typeface="Avenir Light" panose="020B0402020203020204" pitchFamily="34" charset="77"/>
                  </a:rPr>
                  <a:t> * </a:t>
                </a:r>
                <a14:m>
                  <m:oMath xmlns:m="http://schemas.openxmlformats.org/officeDocument/2006/math">
                    <m:r>
                      <a:rPr lang="en-US" sz="2400" i="1" dirty="0">
                        <a:latin typeface="Cambria Math" panose="02040503050406030204" pitchFamily="18" charset="0"/>
                      </a:rPr>
                      <m:t>𝑙𝑜𝑔</m:t>
                    </m:r>
                    <m:r>
                      <a:rPr lang="en-US" sz="2400" i="1" dirty="0">
                        <a:latin typeface="Cambria Math" panose="02040503050406030204" pitchFamily="18" charset="0"/>
                      </a:rPr>
                      <m:t>⁡</m:t>
                    </m:r>
                  </m:oMath>
                </a14:m>
                <a:r>
                  <a:rPr lang="en-US" sz="4800" dirty="0">
                    <a:latin typeface="Avenir Light" panose="020B0402020203020204" pitchFamily="34" charset="77"/>
                  </a:rPr>
                  <a:t>(</a:t>
                </a:r>
                <a14:m>
                  <m:oMath xmlns:m="http://schemas.openxmlformats.org/officeDocument/2006/math">
                    <m:f>
                      <m:fPr>
                        <m:ctrlPr>
                          <a:rPr lang="en-US" sz="2400" i="1">
                            <a:latin typeface="Cambria Math" panose="02040503050406030204" pitchFamily="18" charset="0"/>
                          </a:rPr>
                        </m:ctrlPr>
                      </m:fPr>
                      <m:num>
                        <m:r>
                          <m:rPr>
                            <m:nor/>
                          </m:rPr>
                          <a:rPr lang="en-US" sz="2400">
                            <a:latin typeface="Cambria Math" panose="02040503050406030204" pitchFamily="18" charset="0"/>
                          </a:rPr>
                          <m:t># </m:t>
                        </m:r>
                        <m:r>
                          <m:rPr>
                            <m:nor/>
                          </m:rPr>
                          <a:rPr lang="en-US" sz="2400">
                            <a:latin typeface="Cambria Math" panose="02040503050406030204" pitchFamily="18" charset="0"/>
                          </a:rPr>
                          <m:t>docs</m:t>
                        </m:r>
                        <m:r>
                          <m:rPr>
                            <m:nor/>
                          </m:rPr>
                          <a:rPr lang="en-US" sz="2400">
                            <a:latin typeface="Cambria Math" panose="02040503050406030204" pitchFamily="18" charset="0"/>
                          </a:rPr>
                          <m:t> </m:t>
                        </m:r>
                        <m:r>
                          <m:rPr>
                            <m:nor/>
                          </m:rPr>
                          <a:rPr lang="en-US" sz="2400">
                            <a:latin typeface="Cambria Math" panose="02040503050406030204" pitchFamily="18" charset="0"/>
                          </a:rPr>
                          <m:t>in</m:t>
                        </m:r>
                        <m:r>
                          <m:rPr>
                            <m:nor/>
                          </m:rPr>
                          <a:rPr lang="en-US" sz="2400">
                            <a:latin typeface="Cambria Math" panose="02040503050406030204" pitchFamily="18" charset="0"/>
                          </a:rPr>
                          <m:t> </m:t>
                        </m:r>
                        <m:r>
                          <m:rPr>
                            <m:nor/>
                          </m:rPr>
                          <a:rPr lang="en-US" sz="2400">
                            <a:latin typeface="Cambria Math" panose="02040503050406030204" pitchFamily="18" charset="0"/>
                          </a:rPr>
                          <m:t>corpus</m:t>
                        </m:r>
                      </m:num>
                      <m:den>
                        <m:r>
                          <m:rPr>
                            <m:nor/>
                          </m:rPr>
                          <a:rPr lang="en-US" sz="2400">
                            <a:latin typeface="Cambria Math" panose="02040503050406030204" pitchFamily="18" charset="0"/>
                          </a:rPr>
                          <m:t># </m:t>
                        </m:r>
                        <m:r>
                          <m:rPr>
                            <m:nor/>
                          </m:rPr>
                          <a:rPr lang="en-US" sz="2400">
                            <a:latin typeface="Cambria Math" panose="02040503050406030204" pitchFamily="18" charset="0"/>
                          </a:rPr>
                          <m:t>docs</m:t>
                        </m:r>
                        <m:r>
                          <m:rPr>
                            <m:nor/>
                          </m:rPr>
                          <a:rPr lang="en-US" sz="2400">
                            <a:latin typeface="Cambria Math" panose="02040503050406030204" pitchFamily="18" charset="0"/>
                          </a:rPr>
                          <m:t> </m:t>
                        </m:r>
                        <m:r>
                          <m:rPr>
                            <m:nor/>
                          </m:rPr>
                          <a:rPr lang="en-US" sz="2400">
                            <a:latin typeface="Cambria Math" panose="02040503050406030204" pitchFamily="18" charset="0"/>
                          </a:rPr>
                          <m:t>containing</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𝑤</m:t>
                            </m:r>
                          </m:e>
                          <m:sub>
                            <m:r>
                              <a:rPr lang="en-US" sz="2400" i="1" dirty="0">
                                <a:solidFill>
                                  <a:srgbClr val="C00000"/>
                                </a:solidFill>
                                <a:latin typeface="Cambria Math" panose="02040503050406030204" pitchFamily="18" charset="0"/>
                              </a:rPr>
                              <m:t>𝑖</m:t>
                            </m:r>
                          </m:sub>
                        </m:sSub>
                      </m:den>
                    </m:f>
                  </m:oMath>
                </a14:m>
                <a:r>
                  <a:rPr lang="en-US" sz="4800" dirty="0">
                    <a:latin typeface="Avenir Light" panose="020B0402020203020204" pitchFamily="34" charset="77"/>
                  </a:rPr>
                  <a:t>)</a:t>
                </a:r>
                <a:endParaRPr lang="en-US" sz="2400" dirty="0">
                  <a:latin typeface="Avenir Light" panose="020B0402020203020204" pitchFamily="34" charset="77"/>
                </a:endParaRPr>
              </a:p>
            </p:txBody>
          </p:sp>
        </mc:Choice>
        <mc:Fallback>
          <p:sp>
            <p:nvSpPr>
              <p:cNvPr id="9" name="Content Placeholder 2">
                <a:extLst>
                  <a:ext uri="{FF2B5EF4-FFF2-40B4-BE49-F238E27FC236}">
                    <a16:creationId xmlns:a16="http://schemas.microsoft.com/office/drawing/2014/main" id="{70BE79CE-4C2B-3E43-8804-E47E9787785D}"/>
                  </a:ext>
                </a:extLst>
              </p:cNvPr>
              <p:cNvSpPr txBox="1">
                <a:spLocks noRot="1" noChangeAspect="1" noMove="1" noResize="1" noEditPoints="1" noAdjustHandles="1" noChangeArrowheads="1" noChangeShapeType="1" noTextEdit="1"/>
              </p:cNvSpPr>
              <p:nvPr/>
            </p:nvSpPr>
            <p:spPr>
              <a:xfrm>
                <a:off x="3403600" y="4252912"/>
                <a:ext cx="5905500" cy="1443928"/>
              </a:xfrm>
              <a:prstGeom prst="rect">
                <a:avLst/>
              </a:prstGeom>
              <a:blipFill>
                <a:blip r:embed="rId4"/>
                <a:stretch>
                  <a:fillRect l="-1502"/>
                </a:stretch>
              </a:blipFill>
            </p:spPr>
            <p:txBody>
              <a:bodyPr/>
              <a:lstStyle/>
              <a:p>
                <a:r>
                  <a:rPr lang="en-US">
                    <a:noFill/>
                  </a:rPr>
                  <a:t> </a:t>
                </a:r>
              </a:p>
            </p:txBody>
          </p:sp>
        </mc:Fallback>
      </mc:AlternateContent>
    </p:spTree>
    <p:extLst>
      <p:ext uri="{BB962C8B-B14F-4D97-AF65-F5344CB8AC3E}">
        <p14:creationId xmlns:p14="http://schemas.microsoft.com/office/powerpoint/2010/main" val="3602834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83</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6E346B12-F87C-7F48-BE6F-CEBF5649FA3A}"/>
                  </a:ext>
                </a:extLst>
              </p:cNvPr>
              <p:cNvSpPr txBox="1">
                <a:spLocks/>
              </p:cNvSpPr>
              <p:nvPr/>
            </p:nvSpPr>
            <p:spPr>
              <a:xfrm>
                <a:off x="1253429" y="1310207"/>
                <a:ext cx="10298615" cy="4803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Weaknesses:</a:t>
                </a:r>
              </a:p>
              <a:p>
                <a:pPr>
                  <a:lnSpc>
                    <a:spcPct val="150000"/>
                  </a:lnSpc>
                  <a:spcBef>
                    <a:spcPts val="1500"/>
                  </a:spcBef>
                </a:pPr>
                <a:r>
                  <a:rPr lang="en-US" sz="2400" strike="sngStrike" dirty="0">
                    <a:latin typeface="Avenir Light" panose="020B0402020203020204" pitchFamily="34" charset="77"/>
                  </a:rPr>
                  <a:t>Flattened view of the document</a:t>
                </a:r>
              </a:p>
              <a:p>
                <a:pPr>
                  <a:lnSpc>
                    <a:spcPct val="150000"/>
                  </a:lnSpc>
                  <a:spcBef>
                    <a:spcPts val="1500"/>
                  </a:spcBef>
                </a:pPr>
                <a:r>
                  <a:rPr lang="en-US" sz="2400" dirty="0">
                    <a:latin typeface="Avenir Light" panose="020B0402020203020204" pitchFamily="34" charset="77"/>
                  </a:rPr>
                  <a:t>Context-insensitive (“</a:t>
                </a:r>
                <a:r>
                  <a:rPr lang="en-US" sz="2400" dirty="0">
                    <a:solidFill>
                      <a:schemeClr val="accent5">
                        <a:lumMod val="75000"/>
                      </a:schemeClr>
                    </a:solidFill>
                    <a:latin typeface="Avenir Light" panose="020B0402020203020204" pitchFamily="34" charset="77"/>
                  </a:rPr>
                  <a:t>the horse ate</a:t>
                </a:r>
                <a:r>
                  <a:rPr lang="en-US" sz="2400" dirty="0">
                    <a:latin typeface="Avenir Light" panose="020B0402020203020204" pitchFamily="34" charset="77"/>
                  </a:rPr>
                  <a:t>” = “</a:t>
                </a:r>
                <a:r>
                  <a:rPr lang="en-US" sz="2400" dirty="0">
                    <a:solidFill>
                      <a:schemeClr val="accent5">
                        <a:lumMod val="75000"/>
                      </a:schemeClr>
                    </a:solidFill>
                    <a:latin typeface="Avenir Light" panose="020B0402020203020204" pitchFamily="34" charset="77"/>
                  </a:rPr>
                  <a:t>ate the horse</a:t>
                </a:r>
                <a:r>
                  <a:rPr lang="en-US" sz="2400" dirty="0">
                    <a:latin typeface="Avenir Light" panose="020B0402020203020204" pitchFamily="34" charset="77"/>
                  </a:rPr>
                  <a:t>”)</a:t>
                </a:r>
              </a:p>
              <a:p>
                <a:pPr>
                  <a:lnSpc>
                    <a:spcPct val="150000"/>
                  </a:lnSpc>
                  <a:spcBef>
                    <a:spcPts val="1500"/>
                  </a:spcBef>
                </a:pPr>
                <a:r>
                  <a:rPr lang="en-US" sz="2400" dirty="0">
                    <a:latin typeface="Avenir Light" panose="020B0402020203020204" pitchFamily="34" charset="77"/>
                  </a:rPr>
                  <a:t>Curse of Dimensionality (</a:t>
                </a:r>
                <a:r>
                  <a:rPr lang="en-US" sz="2400" dirty="0">
                    <a:solidFill>
                      <a:schemeClr val="accent5">
                        <a:lumMod val="75000"/>
                      </a:schemeClr>
                    </a:solidFill>
                    <a:latin typeface="Avenir Light" panose="020B0402020203020204" pitchFamily="34" charset="77"/>
                  </a:rPr>
                  <a:t>vocab could be over 100k</a:t>
                </a:r>
                <a:r>
                  <a:rPr lang="en-US" sz="2400" dirty="0">
                    <a:latin typeface="Avenir Light" panose="020B0402020203020204" pitchFamily="34" charset="77"/>
                  </a:rPr>
                  <a:t>)</a:t>
                </a:r>
                <a:endParaRPr lang="en-US" sz="2400" dirty="0">
                  <a:solidFill>
                    <a:srgbClr val="C00000"/>
                  </a:solidFill>
                  <a:latin typeface="Avenir Light" panose="020B0402020203020204" pitchFamily="34" charset="77"/>
                </a:endParaRPr>
              </a:p>
              <a:p>
                <a:pPr>
                  <a:lnSpc>
                    <a:spcPct val="150000"/>
                  </a:lnSpc>
                  <a:spcBef>
                    <a:spcPts val="1500"/>
                  </a:spcBef>
                </a:pPr>
                <a:r>
                  <a:rPr lang="en-US" sz="2400" dirty="0">
                    <a:latin typeface="Avenir Light" panose="020B0402020203020204" pitchFamily="34" charset="77"/>
                  </a:rPr>
                  <a:t>Orthogonality: no concept of semantic similarity at the word-level</a:t>
                </a:r>
              </a:p>
              <a:p>
                <a:pPr lvl="1">
                  <a:lnSpc>
                    <a:spcPct val="150000"/>
                  </a:lnSpc>
                  <a:spcBef>
                    <a:spcPts val="1500"/>
                  </a:spcBef>
                </a:pPr>
                <a:r>
                  <a:rPr lang="en-US" sz="2000" dirty="0"/>
                  <a:t>e</a:t>
                </a:r>
                <a:r>
                  <a:rPr lang="en-US" sz="2000" b="0" dirty="0">
                    <a:solidFill>
                      <a:schemeClr val="tx1"/>
                    </a:solidFill>
                  </a:rPr>
                  <a:t>.g., </a:t>
                </a:r>
                <a14:m>
                  <m:oMath xmlns:m="http://schemas.openxmlformats.org/officeDocument/2006/math">
                    <m:r>
                      <a:rPr lang="en-US" sz="2000" b="0" i="1" smtClean="0">
                        <a:solidFill>
                          <a:schemeClr val="tx1"/>
                        </a:solidFill>
                        <a:latin typeface="Cambria Math" panose="02040503050406030204" pitchFamily="18" charset="0"/>
                      </a:rPr>
                      <m:t>𝑑</m:t>
                    </m:r>
                    <m:r>
                      <a:rPr lang="en-US" sz="2000" b="0" i="0" smtClean="0">
                        <a:solidFill>
                          <a:schemeClr val="tx1"/>
                        </a:solidFill>
                        <a:latin typeface="Cambria Math" panose="02040503050406030204" pitchFamily="18" charset="0"/>
                      </a:rPr>
                      <m:t>(</m:t>
                    </m:r>
                  </m:oMath>
                </a14:m>
                <a:r>
                  <a:rPr lang="en-US" sz="2000" dirty="0">
                    <a:solidFill>
                      <a:srgbClr val="C00000"/>
                    </a:solidFill>
                    <a:latin typeface="Avenir Light" panose="020B0402020203020204" pitchFamily="34" charset="77"/>
                  </a:rPr>
                  <a:t>dog, cat</a:t>
                </a:r>
                <a:r>
                  <a:rPr lang="en-US" sz="2000" dirty="0">
                    <a:latin typeface="Avenir Light" panose="020B0402020203020204" pitchFamily="34" charset="77"/>
                  </a:rPr>
                  <a:t>)</a:t>
                </a:r>
                <a:r>
                  <a:rPr lang="en-US" sz="2000" dirty="0">
                    <a:solidFill>
                      <a:srgbClr val="C00000"/>
                    </a:solidFill>
                    <a:latin typeface="Avenir Light" panose="020B0402020203020204" pitchFamily="34" charset="77"/>
                  </a:rPr>
                  <a:t> =</a:t>
                </a:r>
                <a14:m>
                  <m:oMath xmlns:m="http://schemas.openxmlformats.org/officeDocument/2006/math">
                    <m:r>
                      <a:rPr lang="en-US" sz="2000" i="1">
                        <a:latin typeface="Cambria Math" panose="02040503050406030204" pitchFamily="18" charset="0"/>
                      </a:rPr>
                      <m:t>𝑑</m:t>
                    </m:r>
                    <m:r>
                      <a:rPr lang="en-US" sz="2000">
                        <a:latin typeface="Cambria Math" panose="02040503050406030204" pitchFamily="18" charset="0"/>
                      </a:rPr>
                      <m:t>(</m:t>
                    </m:r>
                  </m:oMath>
                </a14:m>
                <a:r>
                  <a:rPr lang="en-US" sz="2000" dirty="0">
                    <a:solidFill>
                      <a:srgbClr val="C00000"/>
                    </a:solidFill>
                    <a:latin typeface="Avenir Light" panose="020B0402020203020204" pitchFamily="34" charset="77"/>
                  </a:rPr>
                  <a:t>dog, chair</a:t>
                </a:r>
                <a:r>
                  <a:rPr lang="en-US" sz="2000" dirty="0">
                    <a:latin typeface="Avenir Light" panose="020B0402020203020204" pitchFamily="34" charset="77"/>
                  </a:rPr>
                  <a:t>)</a:t>
                </a:r>
                <a:endParaRPr lang="en-US" sz="2000" dirty="0">
                  <a:solidFill>
                    <a:srgbClr val="C00000"/>
                  </a:solidFill>
                  <a:latin typeface="Avenir Light" panose="020B0402020203020204" pitchFamily="34" charset="77"/>
                </a:endParaRPr>
              </a:p>
              <a:p>
                <a:pPr>
                  <a:lnSpc>
                    <a:spcPct val="150000"/>
                  </a:lnSpc>
                  <a:spcBef>
                    <a:spcPts val="1500"/>
                  </a:spcBef>
                </a:pPr>
                <a:endParaRPr lang="en-US" sz="2000" dirty="0">
                  <a:latin typeface="Avenir Light" panose="020B0402020203020204" pitchFamily="34" charset="77"/>
                </a:endParaRPr>
              </a:p>
            </p:txBody>
          </p:sp>
        </mc:Choice>
        <mc:Fallback>
          <p:sp>
            <p:nvSpPr>
              <p:cNvPr id="11" name="Content Placeholder 2">
                <a:extLst>
                  <a:ext uri="{FF2B5EF4-FFF2-40B4-BE49-F238E27FC236}">
                    <a16:creationId xmlns:a16="http://schemas.microsoft.com/office/drawing/2014/main" id="{6E346B12-F87C-7F48-BE6F-CEBF5649FA3A}"/>
                  </a:ext>
                </a:extLst>
              </p:cNvPr>
              <p:cNvSpPr txBox="1">
                <a:spLocks noRot="1" noChangeAspect="1" noMove="1" noResize="1" noEditPoints="1" noAdjustHandles="1" noChangeArrowheads="1" noChangeShapeType="1" noTextEdit="1"/>
              </p:cNvSpPr>
              <p:nvPr/>
            </p:nvSpPr>
            <p:spPr>
              <a:xfrm>
                <a:off x="1253429" y="1310207"/>
                <a:ext cx="10298615" cy="4803275"/>
              </a:xfrm>
              <a:prstGeom prst="rect">
                <a:avLst/>
              </a:prstGeom>
              <a:blipFill>
                <a:blip r:embed="rId3"/>
                <a:stretch>
                  <a:fillRect l="-862"/>
                </a:stretch>
              </a:blipFill>
            </p:spPr>
            <p:txBody>
              <a:bodyPr/>
              <a:lstStyle/>
              <a:p>
                <a:r>
                  <a:rPr lang="en-US">
                    <a:noFill/>
                  </a:rPr>
                  <a:t> </a:t>
                </a:r>
              </a:p>
            </p:txBody>
          </p:sp>
        </mc:Fallback>
      </mc:AlternateContent>
    </p:spTree>
    <p:extLst>
      <p:ext uri="{BB962C8B-B14F-4D97-AF65-F5344CB8AC3E}">
        <p14:creationId xmlns:p14="http://schemas.microsoft.com/office/powerpoint/2010/main" val="4261165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84</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6E346B12-F87C-7F48-BE6F-CEBF5649FA3A}"/>
                  </a:ext>
                </a:extLst>
              </p:cNvPr>
              <p:cNvSpPr txBox="1">
                <a:spLocks/>
              </p:cNvSpPr>
              <p:nvPr/>
            </p:nvSpPr>
            <p:spPr>
              <a:xfrm>
                <a:off x="1253429" y="1310207"/>
                <a:ext cx="10298615" cy="4803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Weaknesses:</a:t>
                </a:r>
              </a:p>
              <a:p>
                <a:pPr>
                  <a:lnSpc>
                    <a:spcPct val="150000"/>
                  </a:lnSpc>
                  <a:spcBef>
                    <a:spcPts val="1500"/>
                  </a:spcBef>
                </a:pPr>
                <a:r>
                  <a:rPr lang="en-US" sz="2400" strike="sngStrike" dirty="0">
                    <a:latin typeface="Avenir Light" panose="020B0402020203020204" pitchFamily="34" charset="77"/>
                  </a:rPr>
                  <a:t>Flattened view of the document</a:t>
                </a:r>
              </a:p>
              <a:p>
                <a:pPr>
                  <a:lnSpc>
                    <a:spcPct val="150000"/>
                  </a:lnSpc>
                  <a:spcBef>
                    <a:spcPts val="1500"/>
                  </a:spcBef>
                </a:pPr>
                <a:r>
                  <a:rPr lang="en-US" sz="2400" dirty="0">
                    <a:latin typeface="Avenir Light" panose="020B0402020203020204" pitchFamily="34" charset="77"/>
                  </a:rPr>
                  <a:t>Context-insensitive (“</a:t>
                </a:r>
                <a:r>
                  <a:rPr lang="en-US" sz="2400" dirty="0">
                    <a:solidFill>
                      <a:schemeClr val="accent5">
                        <a:lumMod val="75000"/>
                      </a:schemeClr>
                    </a:solidFill>
                    <a:latin typeface="Avenir Light" panose="020B0402020203020204" pitchFamily="34" charset="77"/>
                  </a:rPr>
                  <a:t>the horse ate</a:t>
                </a:r>
                <a:r>
                  <a:rPr lang="en-US" sz="2400" dirty="0">
                    <a:latin typeface="Avenir Light" panose="020B0402020203020204" pitchFamily="34" charset="77"/>
                  </a:rPr>
                  <a:t>” = “</a:t>
                </a:r>
                <a:r>
                  <a:rPr lang="en-US" sz="2400" dirty="0">
                    <a:solidFill>
                      <a:schemeClr val="accent5">
                        <a:lumMod val="75000"/>
                      </a:schemeClr>
                    </a:solidFill>
                    <a:latin typeface="Avenir Light" panose="020B0402020203020204" pitchFamily="34" charset="77"/>
                  </a:rPr>
                  <a:t>ate the horse</a:t>
                </a:r>
                <a:r>
                  <a:rPr lang="en-US" sz="2400" dirty="0">
                    <a:latin typeface="Avenir Light" panose="020B0402020203020204" pitchFamily="34" charset="77"/>
                  </a:rPr>
                  <a:t>”)</a:t>
                </a:r>
              </a:p>
              <a:p>
                <a:pPr>
                  <a:lnSpc>
                    <a:spcPct val="150000"/>
                  </a:lnSpc>
                  <a:spcBef>
                    <a:spcPts val="1500"/>
                  </a:spcBef>
                </a:pPr>
                <a:r>
                  <a:rPr lang="en-US" sz="2400" dirty="0">
                    <a:latin typeface="Avenir Light" panose="020B0402020203020204" pitchFamily="34" charset="77"/>
                  </a:rPr>
                  <a:t>Curse of Dimensionality (</a:t>
                </a:r>
                <a:r>
                  <a:rPr lang="en-US" sz="2400" dirty="0">
                    <a:solidFill>
                      <a:schemeClr val="accent5">
                        <a:lumMod val="75000"/>
                      </a:schemeClr>
                    </a:solidFill>
                    <a:latin typeface="Avenir Light" panose="020B0402020203020204" pitchFamily="34" charset="77"/>
                  </a:rPr>
                  <a:t>vocab could be over 100k</a:t>
                </a:r>
                <a:r>
                  <a:rPr lang="en-US" sz="2400" dirty="0">
                    <a:latin typeface="Avenir Light" panose="020B0402020203020204" pitchFamily="34" charset="77"/>
                  </a:rPr>
                  <a:t>)</a:t>
                </a:r>
                <a:endParaRPr lang="en-US" sz="2400" dirty="0">
                  <a:solidFill>
                    <a:srgbClr val="C00000"/>
                  </a:solidFill>
                  <a:latin typeface="Avenir Light" panose="020B0402020203020204" pitchFamily="34" charset="77"/>
                </a:endParaRPr>
              </a:p>
              <a:p>
                <a:pPr>
                  <a:lnSpc>
                    <a:spcPct val="150000"/>
                  </a:lnSpc>
                  <a:spcBef>
                    <a:spcPts val="1500"/>
                  </a:spcBef>
                </a:pPr>
                <a:r>
                  <a:rPr lang="en-US" sz="2400" dirty="0">
                    <a:latin typeface="Avenir Light" panose="020B0402020203020204" pitchFamily="34" charset="77"/>
                  </a:rPr>
                  <a:t>Orthogonality: no concept of semantic similarity at the word-level</a:t>
                </a:r>
              </a:p>
              <a:p>
                <a:pPr lvl="1">
                  <a:lnSpc>
                    <a:spcPct val="150000"/>
                  </a:lnSpc>
                  <a:spcBef>
                    <a:spcPts val="1500"/>
                  </a:spcBef>
                </a:pPr>
                <a:r>
                  <a:rPr lang="en-US" sz="2000" dirty="0"/>
                  <a:t>e</a:t>
                </a:r>
                <a:r>
                  <a:rPr lang="en-US" sz="2000" b="0" dirty="0">
                    <a:solidFill>
                      <a:schemeClr val="tx1"/>
                    </a:solidFill>
                  </a:rPr>
                  <a:t>.g., </a:t>
                </a:r>
                <a14:m>
                  <m:oMath xmlns:m="http://schemas.openxmlformats.org/officeDocument/2006/math">
                    <m:r>
                      <a:rPr lang="en-US" sz="2000" b="0" i="1" smtClean="0">
                        <a:solidFill>
                          <a:schemeClr val="tx1"/>
                        </a:solidFill>
                        <a:latin typeface="Cambria Math" panose="02040503050406030204" pitchFamily="18" charset="0"/>
                      </a:rPr>
                      <m:t>𝑑</m:t>
                    </m:r>
                    <m:r>
                      <a:rPr lang="en-US" sz="2000" b="0" i="0" smtClean="0">
                        <a:solidFill>
                          <a:schemeClr val="tx1"/>
                        </a:solidFill>
                        <a:latin typeface="Cambria Math" panose="02040503050406030204" pitchFamily="18" charset="0"/>
                      </a:rPr>
                      <m:t>(</m:t>
                    </m:r>
                  </m:oMath>
                </a14:m>
                <a:r>
                  <a:rPr lang="en-US" sz="2000" dirty="0">
                    <a:solidFill>
                      <a:srgbClr val="C00000"/>
                    </a:solidFill>
                    <a:latin typeface="Avenir Light" panose="020B0402020203020204" pitchFamily="34" charset="77"/>
                  </a:rPr>
                  <a:t>dog, cat</a:t>
                </a:r>
                <a:r>
                  <a:rPr lang="en-US" sz="2000" dirty="0">
                    <a:latin typeface="Avenir Light" panose="020B0402020203020204" pitchFamily="34" charset="77"/>
                  </a:rPr>
                  <a:t>)</a:t>
                </a:r>
                <a:r>
                  <a:rPr lang="en-US" sz="2000" dirty="0">
                    <a:solidFill>
                      <a:srgbClr val="C00000"/>
                    </a:solidFill>
                    <a:latin typeface="Avenir Light" panose="020B0402020203020204" pitchFamily="34" charset="77"/>
                  </a:rPr>
                  <a:t> =</a:t>
                </a:r>
                <a14:m>
                  <m:oMath xmlns:m="http://schemas.openxmlformats.org/officeDocument/2006/math">
                    <m:r>
                      <a:rPr lang="en-US" sz="2000" i="1">
                        <a:latin typeface="Cambria Math" panose="02040503050406030204" pitchFamily="18" charset="0"/>
                      </a:rPr>
                      <m:t>𝑑</m:t>
                    </m:r>
                    <m:r>
                      <a:rPr lang="en-US" sz="2000">
                        <a:latin typeface="Cambria Math" panose="02040503050406030204" pitchFamily="18" charset="0"/>
                      </a:rPr>
                      <m:t>(</m:t>
                    </m:r>
                  </m:oMath>
                </a14:m>
                <a:r>
                  <a:rPr lang="en-US" sz="2000" dirty="0">
                    <a:solidFill>
                      <a:srgbClr val="C00000"/>
                    </a:solidFill>
                    <a:latin typeface="Avenir Light" panose="020B0402020203020204" pitchFamily="34" charset="77"/>
                  </a:rPr>
                  <a:t>dog, chair</a:t>
                </a:r>
                <a:r>
                  <a:rPr lang="en-US" sz="2000" dirty="0">
                    <a:latin typeface="Avenir Light" panose="020B0402020203020204" pitchFamily="34" charset="77"/>
                  </a:rPr>
                  <a:t>)</a:t>
                </a:r>
                <a:endParaRPr lang="en-US" sz="2000" dirty="0">
                  <a:solidFill>
                    <a:srgbClr val="C00000"/>
                  </a:solidFill>
                  <a:latin typeface="Avenir Light" panose="020B0402020203020204" pitchFamily="34" charset="77"/>
                </a:endParaRPr>
              </a:p>
              <a:p>
                <a:pPr>
                  <a:lnSpc>
                    <a:spcPct val="150000"/>
                  </a:lnSpc>
                  <a:spcBef>
                    <a:spcPts val="1500"/>
                  </a:spcBef>
                </a:pPr>
                <a:endParaRPr lang="en-US" sz="2000" dirty="0">
                  <a:latin typeface="Avenir Light" panose="020B0402020203020204" pitchFamily="34" charset="77"/>
                </a:endParaRPr>
              </a:p>
            </p:txBody>
          </p:sp>
        </mc:Choice>
        <mc:Fallback>
          <p:sp>
            <p:nvSpPr>
              <p:cNvPr id="11" name="Content Placeholder 2">
                <a:extLst>
                  <a:ext uri="{FF2B5EF4-FFF2-40B4-BE49-F238E27FC236}">
                    <a16:creationId xmlns:a16="http://schemas.microsoft.com/office/drawing/2014/main" id="{6E346B12-F87C-7F48-BE6F-CEBF5649FA3A}"/>
                  </a:ext>
                </a:extLst>
              </p:cNvPr>
              <p:cNvSpPr txBox="1">
                <a:spLocks noRot="1" noChangeAspect="1" noMove="1" noResize="1" noEditPoints="1" noAdjustHandles="1" noChangeArrowheads="1" noChangeShapeType="1" noTextEdit="1"/>
              </p:cNvSpPr>
              <p:nvPr/>
            </p:nvSpPr>
            <p:spPr>
              <a:xfrm>
                <a:off x="1253429" y="1310207"/>
                <a:ext cx="10298615" cy="4803275"/>
              </a:xfrm>
              <a:prstGeom prst="rect">
                <a:avLst/>
              </a:prstGeom>
              <a:blipFill>
                <a:blip r:embed="rId3"/>
                <a:stretch>
                  <a:fillRect l="-862"/>
                </a:stretch>
              </a:blipFill>
            </p:spPr>
            <p:txBody>
              <a:bodyPr/>
              <a:lstStyle/>
              <a:p>
                <a:r>
                  <a:rPr lang="en-US">
                    <a:noFill/>
                  </a:rPr>
                  <a:t> </a:t>
                </a:r>
              </a:p>
            </p:txBody>
          </p:sp>
        </mc:Fallback>
      </mc:AlternateContent>
      <p:sp>
        <p:nvSpPr>
          <p:cNvPr id="6" name="Rectangular Callout 9">
            <a:extLst>
              <a:ext uri="{FF2B5EF4-FFF2-40B4-BE49-F238E27FC236}">
                <a16:creationId xmlns:a16="http://schemas.microsoft.com/office/drawing/2014/main" id="{6A7F6AC3-84C3-174D-B839-6BDC72BA5304}"/>
              </a:ext>
            </a:extLst>
          </p:cNvPr>
          <p:cNvSpPr/>
          <p:nvPr/>
        </p:nvSpPr>
        <p:spPr>
          <a:xfrm flipH="1">
            <a:off x="3200398" y="1067340"/>
            <a:ext cx="5684955" cy="1854330"/>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7390142"/>
              <a:gd name="connsiteX1" fmla="*/ 554567 w 3327399"/>
              <a:gd name="connsiteY1" fmla="*/ 0 h 7390142"/>
              <a:gd name="connsiteX2" fmla="*/ 554567 w 3327399"/>
              <a:gd name="connsiteY2" fmla="*/ 0 h 7390142"/>
              <a:gd name="connsiteX3" fmla="*/ 1386416 w 3327399"/>
              <a:gd name="connsiteY3" fmla="*/ 0 h 7390142"/>
              <a:gd name="connsiteX4" fmla="*/ 3327399 w 3327399"/>
              <a:gd name="connsiteY4" fmla="*/ 0 h 7390142"/>
              <a:gd name="connsiteX5" fmla="*/ 3327399 w 3327399"/>
              <a:gd name="connsiteY5" fmla="*/ 3459370 h 7390142"/>
              <a:gd name="connsiteX6" fmla="*/ 3327399 w 3327399"/>
              <a:gd name="connsiteY6" fmla="*/ 3459370 h 7390142"/>
              <a:gd name="connsiteX7" fmla="*/ 3327399 w 3327399"/>
              <a:gd name="connsiteY7" fmla="*/ 4941958 h 7390142"/>
              <a:gd name="connsiteX8" fmla="*/ 3327399 w 3327399"/>
              <a:gd name="connsiteY8" fmla="*/ 5930349 h 7390142"/>
              <a:gd name="connsiteX9" fmla="*/ 3031810 w 3327399"/>
              <a:gd name="connsiteY9" fmla="*/ 5931190 h 7390142"/>
              <a:gd name="connsiteX10" fmla="*/ 3042255 w 3327399"/>
              <a:gd name="connsiteY10" fmla="*/ 7390142 h 7390142"/>
              <a:gd name="connsiteX11" fmla="*/ 2801316 w 3327399"/>
              <a:gd name="connsiteY11" fmla="*/ 5911281 h 7390142"/>
              <a:gd name="connsiteX12" fmla="*/ 1103230 w 3327399"/>
              <a:gd name="connsiteY12" fmla="*/ 5931190 h 7390142"/>
              <a:gd name="connsiteX13" fmla="*/ 227995 w 3327399"/>
              <a:gd name="connsiteY13" fmla="*/ 5930349 h 7390142"/>
              <a:gd name="connsiteX14" fmla="*/ 0 w 3327399"/>
              <a:gd name="connsiteY14" fmla="*/ 5930349 h 7390142"/>
              <a:gd name="connsiteX15" fmla="*/ 0 w 3327399"/>
              <a:gd name="connsiteY15" fmla="*/ 4941958 h 7390142"/>
              <a:gd name="connsiteX16" fmla="*/ 0 w 3327399"/>
              <a:gd name="connsiteY16" fmla="*/ 3459370 h 7390142"/>
              <a:gd name="connsiteX17" fmla="*/ 0 w 3327399"/>
              <a:gd name="connsiteY17" fmla="*/ 3459370 h 7390142"/>
              <a:gd name="connsiteX18" fmla="*/ 0 w 3327399"/>
              <a:gd name="connsiteY18" fmla="*/ 0 h 73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7390142">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3031810" y="5931190"/>
                </a:lnTo>
                <a:cubicBezTo>
                  <a:pt x="3035292" y="6417507"/>
                  <a:pt x="3038773" y="6903825"/>
                  <a:pt x="3042255" y="7390142"/>
                </a:cubicBezTo>
                <a:lnTo>
                  <a:pt x="2801316" y="5911281"/>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B3533D42-BC22-D940-8850-ED3D8F553E45}"/>
              </a:ext>
            </a:extLst>
          </p:cNvPr>
          <p:cNvSpPr txBox="1">
            <a:spLocks/>
          </p:cNvSpPr>
          <p:nvPr/>
        </p:nvSpPr>
        <p:spPr>
          <a:xfrm flipH="1">
            <a:off x="3200398" y="1574404"/>
            <a:ext cx="5232401" cy="40430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sym typeface="Wingdings" pitchFamily="2" charset="2"/>
              </a:rPr>
              <a:t>Next lecture, we’ll address this</a:t>
            </a:r>
          </a:p>
        </p:txBody>
      </p:sp>
    </p:spTree>
    <p:extLst>
      <p:ext uri="{BB962C8B-B14F-4D97-AF65-F5344CB8AC3E}">
        <p14:creationId xmlns:p14="http://schemas.microsoft.com/office/powerpoint/2010/main" val="6885253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E08A6C55-7514-A943-ACB5-491AC234A48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85</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500257" y="278006"/>
            <a:ext cx="8942388" cy="1162050"/>
          </a:xfrm>
        </p:spPr>
        <p:txBody>
          <a:bodyPr/>
          <a:lstStyle/>
          <a:p>
            <a:r>
              <a:rPr lang="en-US" b="1" dirty="0">
                <a:solidFill>
                  <a:srgbClr val="C00000"/>
                </a:solidFill>
              </a:rPr>
              <a:t>TF-IDF</a:t>
            </a:r>
          </a:p>
        </p:txBody>
      </p:sp>
      <p:sp>
        <p:nvSpPr>
          <p:cNvPr id="7" name="Rectangle 6">
            <a:extLst>
              <a:ext uri="{FF2B5EF4-FFF2-40B4-BE49-F238E27FC236}">
                <a16:creationId xmlns:a16="http://schemas.microsoft.com/office/drawing/2014/main" id="{94567F9D-8E37-2F41-B147-50FEAE92DA1F}"/>
              </a:ext>
            </a:extLst>
          </p:cNvPr>
          <p:cNvSpPr/>
          <p:nvPr/>
        </p:nvSpPr>
        <p:spPr>
          <a:xfrm flipV="1">
            <a:off x="627392" y="732814"/>
            <a:ext cx="1061708" cy="156185"/>
          </a:xfrm>
          <a:prstGeom prst="rect">
            <a:avLst/>
          </a:prstGeom>
          <a:solidFill>
            <a:srgbClr val="DE5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6E346B12-F87C-7F48-BE6F-CEBF5649FA3A}"/>
                  </a:ext>
                </a:extLst>
              </p:cNvPr>
              <p:cNvSpPr txBox="1">
                <a:spLocks/>
              </p:cNvSpPr>
              <p:nvPr/>
            </p:nvSpPr>
            <p:spPr>
              <a:xfrm>
                <a:off x="1253429" y="1310207"/>
                <a:ext cx="10298615" cy="4803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400" b="1" dirty="0">
                    <a:latin typeface="Avenir Light" panose="020B0402020203020204" pitchFamily="34" charset="77"/>
                  </a:rPr>
                  <a:t>Weaknesses:</a:t>
                </a:r>
              </a:p>
              <a:p>
                <a:pPr>
                  <a:lnSpc>
                    <a:spcPct val="150000"/>
                  </a:lnSpc>
                  <a:spcBef>
                    <a:spcPts val="1500"/>
                  </a:spcBef>
                </a:pPr>
                <a:r>
                  <a:rPr lang="en-US" sz="2400" strike="sngStrike" dirty="0">
                    <a:latin typeface="Avenir Light" panose="020B0402020203020204" pitchFamily="34" charset="77"/>
                  </a:rPr>
                  <a:t>Flattened view of the document</a:t>
                </a:r>
              </a:p>
              <a:p>
                <a:pPr>
                  <a:lnSpc>
                    <a:spcPct val="150000"/>
                  </a:lnSpc>
                  <a:spcBef>
                    <a:spcPts val="1500"/>
                  </a:spcBef>
                </a:pPr>
                <a:r>
                  <a:rPr lang="en-US" sz="2400" dirty="0">
                    <a:latin typeface="Avenir Light" panose="020B0402020203020204" pitchFamily="34" charset="77"/>
                  </a:rPr>
                  <a:t>Context-insensitive (“</a:t>
                </a:r>
                <a:r>
                  <a:rPr lang="en-US" sz="2400" dirty="0">
                    <a:solidFill>
                      <a:schemeClr val="accent5">
                        <a:lumMod val="75000"/>
                      </a:schemeClr>
                    </a:solidFill>
                    <a:latin typeface="Avenir Light" panose="020B0402020203020204" pitchFamily="34" charset="77"/>
                  </a:rPr>
                  <a:t>the horse ate</a:t>
                </a:r>
                <a:r>
                  <a:rPr lang="en-US" sz="2400" dirty="0">
                    <a:latin typeface="Avenir Light" panose="020B0402020203020204" pitchFamily="34" charset="77"/>
                  </a:rPr>
                  <a:t>” = “</a:t>
                </a:r>
                <a:r>
                  <a:rPr lang="en-US" sz="2400" dirty="0">
                    <a:solidFill>
                      <a:schemeClr val="accent5">
                        <a:lumMod val="75000"/>
                      </a:schemeClr>
                    </a:solidFill>
                    <a:latin typeface="Avenir Light" panose="020B0402020203020204" pitchFamily="34" charset="77"/>
                  </a:rPr>
                  <a:t>ate the horse</a:t>
                </a:r>
                <a:r>
                  <a:rPr lang="en-US" sz="2400" dirty="0">
                    <a:latin typeface="Avenir Light" panose="020B0402020203020204" pitchFamily="34" charset="77"/>
                  </a:rPr>
                  <a:t>”)</a:t>
                </a:r>
              </a:p>
              <a:p>
                <a:pPr>
                  <a:lnSpc>
                    <a:spcPct val="150000"/>
                  </a:lnSpc>
                  <a:spcBef>
                    <a:spcPts val="1500"/>
                  </a:spcBef>
                </a:pPr>
                <a:r>
                  <a:rPr lang="en-US" sz="2400" dirty="0">
                    <a:latin typeface="Avenir Light" panose="020B0402020203020204" pitchFamily="34" charset="77"/>
                  </a:rPr>
                  <a:t>Curse of Dimensionality (</a:t>
                </a:r>
                <a:r>
                  <a:rPr lang="en-US" sz="2400" dirty="0">
                    <a:solidFill>
                      <a:schemeClr val="accent5">
                        <a:lumMod val="75000"/>
                      </a:schemeClr>
                    </a:solidFill>
                    <a:latin typeface="Avenir Light" panose="020B0402020203020204" pitchFamily="34" charset="77"/>
                  </a:rPr>
                  <a:t>vocab could be over 100k</a:t>
                </a:r>
                <a:r>
                  <a:rPr lang="en-US" sz="2400" dirty="0">
                    <a:latin typeface="Avenir Light" panose="020B0402020203020204" pitchFamily="34" charset="77"/>
                  </a:rPr>
                  <a:t>)</a:t>
                </a:r>
                <a:endParaRPr lang="en-US" sz="2400" dirty="0">
                  <a:solidFill>
                    <a:srgbClr val="C00000"/>
                  </a:solidFill>
                  <a:latin typeface="Avenir Light" panose="020B0402020203020204" pitchFamily="34" charset="77"/>
                </a:endParaRPr>
              </a:p>
              <a:p>
                <a:pPr>
                  <a:lnSpc>
                    <a:spcPct val="150000"/>
                  </a:lnSpc>
                  <a:spcBef>
                    <a:spcPts val="1500"/>
                  </a:spcBef>
                </a:pPr>
                <a:r>
                  <a:rPr lang="en-US" sz="2400" dirty="0">
                    <a:latin typeface="Avenir Light" panose="020B0402020203020204" pitchFamily="34" charset="77"/>
                  </a:rPr>
                  <a:t>Orthogonality: no concept of semantic similarity at the word-level</a:t>
                </a:r>
              </a:p>
              <a:p>
                <a:pPr lvl="1">
                  <a:lnSpc>
                    <a:spcPct val="150000"/>
                  </a:lnSpc>
                  <a:spcBef>
                    <a:spcPts val="1500"/>
                  </a:spcBef>
                </a:pPr>
                <a:r>
                  <a:rPr lang="en-US" sz="2000" dirty="0"/>
                  <a:t>e</a:t>
                </a:r>
                <a:r>
                  <a:rPr lang="en-US" sz="2000" b="0" dirty="0">
                    <a:solidFill>
                      <a:schemeClr val="tx1"/>
                    </a:solidFill>
                  </a:rPr>
                  <a:t>.g., </a:t>
                </a:r>
                <a14:m>
                  <m:oMath xmlns:m="http://schemas.openxmlformats.org/officeDocument/2006/math">
                    <m:r>
                      <a:rPr lang="en-US" sz="2000" b="0" i="1" smtClean="0">
                        <a:solidFill>
                          <a:schemeClr val="tx1"/>
                        </a:solidFill>
                        <a:latin typeface="Cambria Math" panose="02040503050406030204" pitchFamily="18" charset="0"/>
                      </a:rPr>
                      <m:t>𝑑</m:t>
                    </m:r>
                    <m:r>
                      <a:rPr lang="en-US" sz="2000" b="0" i="0" smtClean="0">
                        <a:solidFill>
                          <a:schemeClr val="tx1"/>
                        </a:solidFill>
                        <a:latin typeface="Cambria Math" panose="02040503050406030204" pitchFamily="18" charset="0"/>
                      </a:rPr>
                      <m:t>(</m:t>
                    </m:r>
                  </m:oMath>
                </a14:m>
                <a:r>
                  <a:rPr lang="en-US" sz="2000" dirty="0">
                    <a:solidFill>
                      <a:srgbClr val="C00000"/>
                    </a:solidFill>
                    <a:latin typeface="Avenir Light" panose="020B0402020203020204" pitchFamily="34" charset="77"/>
                  </a:rPr>
                  <a:t>dog, cat</a:t>
                </a:r>
                <a:r>
                  <a:rPr lang="en-US" sz="2000" dirty="0">
                    <a:latin typeface="Avenir Light" panose="020B0402020203020204" pitchFamily="34" charset="77"/>
                  </a:rPr>
                  <a:t>)</a:t>
                </a:r>
                <a:r>
                  <a:rPr lang="en-US" sz="2000" dirty="0">
                    <a:solidFill>
                      <a:srgbClr val="C00000"/>
                    </a:solidFill>
                    <a:latin typeface="Avenir Light" panose="020B0402020203020204" pitchFamily="34" charset="77"/>
                  </a:rPr>
                  <a:t> =</a:t>
                </a:r>
                <a14:m>
                  <m:oMath xmlns:m="http://schemas.openxmlformats.org/officeDocument/2006/math">
                    <m:r>
                      <a:rPr lang="en-US" sz="2000" i="1">
                        <a:latin typeface="Cambria Math" panose="02040503050406030204" pitchFamily="18" charset="0"/>
                      </a:rPr>
                      <m:t>𝑑</m:t>
                    </m:r>
                    <m:r>
                      <a:rPr lang="en-US" sz="2000">
                        <a:latin typeface="Cambria Math" panose="02040503050406030204" pitchFamily="18" charset="0"/>
                      </a:rPr>
                      <m:t>(</m:t>
                    </m:r>
                  </m:oMath>
                </a14:m>
                <a:r>
                  <a:rPr lang="en-US" sz="2000" dirty="0">
                    <a:solidFill>
                      <a:srgbClr val="C00000"/>
                    </a:solidFill>
                    <a:latin typeface="Avenir Light" panose="020B0402020203020204" pitchFamily="34" charset="77"/>
                  </a:rPr>
                  <a:t>dog, chair</a:t>
                </a:r>
                <a:r>
                  <a:rPr lang="en-US" sz="2000" dirty="0">
                    <a:latin typeface="Avenir Light" panose="020B0402020203020204" pitchFamily="34" charset="77"/>
                  </a:rPr>
                  <a:t>)</a:t>
                </a:r>
                <a:endParaRPr lang="en-US" sz="2000" dirty="0">
                  <a:solidFill>
                    <a:srgbClr val="C00000"/>
                  </a:solidFill>
                  <a:latin typeface="Avenir Light" panose="020B0402020203020204" pitchFamily="34" charset="77"/>
                </a:endParaRPr>
              </a:p>
              <a:p>
                <a:pPr>
                  <a:lnSpc>
                    <a:spcPct val="150000"/>
                  </a:lnSpc>
                  <a:spcBef>
                    <a:spcPts val="1500"/>
                  </a:spcBef>
                </a:pPr>
                <a:endParaRPr lang="en-US" sz="2000" dirty="0">
                  <a:latin typeface="Avenir Light" panose="020B0402020203020204" pitchFamily="34" charset="77"/>
                </a:endParaRPr>
              </a:p>
            </p:txBody>
          </p:sp>
        </mc:Choice>
        <mc:Fallback>
          <p:sp>
            <p:nvSpPr>
              <p:cNvPr id="11" name="Content Placeholder 2">
                <a:extLst>
                  <a:ext uri="{FF2B5EF4-FFF2-40B4-BE49-F238E27FC236}">
                    <a16:creationId xmlns:a16="http://schemas.microsoft.com/office/drawing/2014/main" id="{6E346B12-F87C-7F48-BE6F-CEBF5649FA3A}"/>
                  </a:ext>
                </a:extLst>
              </p:cNvPr>
              <p:cNvSpPr txBox="1">
                <a:spLocks noRot="1" noChangeAspect="1" noMove="1" noResize="1" noEditPoints="1" noAdjustHandles="1" noChangeArrowheads="1" noChangeShapeType="1" noTextEdit="1"/>
              </p:cNvSpPr>
              <p:nvPr/>
            </p:nvSpPr>
            <p:spPr>
              <a:xfrm>
                <a:off x="1253429" y="1310207"/>
                <a:ext cx="10298615" cy="4803275"/>
              </a:xfrm>
              <a:prstGeom prst="rect">
                <a:avLst/>
              </a:prstGeom>
              <a:blipFill>
                <a:blip r:embed="rId3"/>
                <a:stretch>
                  <a:fillRect l="-862"/>
                </a:stretch>
              </a:blipFill>
            </p:spPr>
            <p:txBody>
              <a:bodyPr/>
              <a:lstStyle/>
              <a:p>
                <a:r>
                  <a:rPr lang="en-US">
                    <a:noFill/>
                  </a:rPr>
                  <a:t> </a:t>
                </a:r>
              </a:p>
            </p:txBody>
          </p:sp>
        </mc:Fallback>
      </mc:AlternateContent>
      <p:sp>
        <p:nvSpPr>
          <p:cNvPr id="6" name="Rectangular Callout 9">
            <a:extLst>
              <a:ext uri="{FF2B5EF4-FFF2-40B4-BE49-F238E27FC236}">
                <a16:creationId xmlns:a16="http://schemas.microsoft.com/office/drawing/2014/main" id="{6A7F6AC3-84C3-174D-B839-6BDC72BA5304}"/>
              </a:ext>
            </a:extLst>
          </p:cNvPr>
          <p:cNvSpPr/>
          <p:nvPr/>
        </p:nvSpPr>
        <p:spPr>
          <a:xfrm flipH="1">
            <a:off x="3086099" y="1777097"/>
            <a:ext cx="6256454" cy="2605640"/>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7390142"/>
              <a:gd name="connsiteX1" fmla="*/ 554567 w 3327399"/>
              <a:gd name="connsiteY1" fmla="*/ 0 h 7390142"/>
              <a:gd name="connsiteX2" fmla="*/ 554567 w 3327399"/>
              <a:gd name="connsiteY2" fmla="*/ 0 h 7390142"/>
              <a:gd name="connsiteX3" fmla="*/ 1386416 w 3327399"/>
              <a:gd name="connsiteY3" fmla="*/ 0 h 7390142"/>
              <a:gd name="connsiteX4" fmla="*/ 3327399 w 3327399"/>
              <a:gd name="connsiteY4" fmla="*/ 0 h 7390142"/>
              <a:gd name="connsiteX5" fmla="*/ 3327399 w 3327399"/>
              <a:gd name="connsiteY5" fmla="*/ 3459370 h 7390142"/>
              <a:gd name="connsiteX6" fmla="*/ 3327399 w 3327399"/>
              <a:gd name="connsiteY6" fmla="*/ 3459370 h 7390142"/>
              <a:gd name="connsiteX7" fmla="*/ 3327399 w 3327399"/>
              <a:gd name="connsiteY7" fmla="*/ 4941958 h 7390142"/>
              <a:gd name="connsiteX8" fmla="*/ 3327399 w 3327399"/>
              <a:gd name="connsiteY8" fmla="*/ 5930349 h 7390142"/>
              <a:gd name="connsiteX9" fmla="*/ 3031810 w 3327399"/>
              <a:gd name="connsiteY9" fmla="*/ 5931190 h 7390142"/>
              <a:gd name="connsiteX10" fmla="*/ 3042255 w 3327399"/>
              <a:gd name="connsiteY10" fmla="*/ 7390142 h 7390142"/>
              <a:gd name="connsiteX11" fmla="*/ 2801316 w 3327399"/>
              <a:gd name="connsiteY11" fmla="*/ 5911281 h 7390142"/>
              <a:gd name="connsiteX12" fmla="*/ 1103230 w 3327399"/>
              <a:gd name="connsiteY12" fmla="*/ 5931190 h 7390142"/>
              <a:gd name="connsiteX13" fmla="*/ 227995 w 3327399"/>
              <a:gd name="connsiteY13" fmla="*/ 5930349 h 7390142"/>
              <a:gd name="connsiteX14" fmla="*/ 0 w 3327399"/>
              <a:gd name="connsiteY14" fmla="*/ 5930349 h 7390142"/>
              <a:gd name="connsiteX15" fmla="*/ 0 w 3327399"/>
              <a:gd name="connsiteY15" fmla="*/ 4941958 h 7390142"/>
              <a:gd name="connsiteX16" fmla="*/ 0 w 3327399"/>
              <a:gd name="connsiteY16" fmla="*/ 3459370 h 7390142"/>
              <a:gd name="connsiteX17" fmla="*/ 0 w 3327399"/>
              <a:gd name="connsiteY17" fmla="*/ 3459370 h 7390142"/>
              <a:gd name="connsiteX18" fmla="*/ 0 w 3327399"/>
              <a:gd name="connsiteY18" fmla="*/ 0 h 7390142"/>
              <a:gd name="connsiteX0" fmla="*/ 0 w 3661897"/>
              <a:gd name="connsiteY0" fmla="*/ 0 h 10384370"/>
              <a:gd name="connsiteX1" fmla="*/ 554567 w 3661897"/>
              <a:gd name="connsiteY1" fmla="*/ 0 h 10384370"/>
              <a:gd name="connsiteX2" fmla="*/ 554567 w 3661897"/>
              <a:gd name="connsiteY2" fmla="*/ 0 h 10384370"/>
              <a:gd name="connsiteX3" fmla="*/ 1386416 w 3661897"/>
              <a:gd name="connsiteY3" fmla="*/ 0 h 10384370"/>
              <a:gd name="connsiteX4" fmla="*/ 3327399 w 3661897"/>
              <a:gd name="connsiteY4" fmla="*/ 0 h 10384370"/>
              <a:gd name="connsiteX5" fmla="*/ 3327399 w 3661897"/>
              <a:gd name="connsiteY5" fmla="*/ 3459370 h 10384370"/>
              <a:gd name="connsiteX6" fmla="*/ 3327399 w 3661897"/>
              <a:gd name="connsiteY6" fmla="*/ 3459370 h 10384370"/>
              <a:gd name="connsiteX7" fmla="*/ 3327399 w 3661897"/>
              <a:gd name="connsiteY7" fmla="*/ 4941958 h 10384370"/>
              <a:gd name="connsiteX8" fmla="*/ 3661897 w 3661897"/>
              <a:gd name="connsiteY8" fmla="*/ 10384370 h 10384370"/>
              <a:gd name="connsiteX9" fmla="*/ 3031810 w 3661897"/>
              <a:gd name="connsiteY9" fmla="*/ 5931190 h 10384370"/>
              <a:gd name="connsiteX10" fmla="*/ 3042255 w 3661897"/>
              <a:gd name="connsiteY10" fmla="*/ 7390142 h 10384370"/>
              <a:gd name="connsiteX11" fmla="*/ 2801316 w 3661897"/>
              <a:gd name="connsiteY11" fmla="*/ 5911281 h 10384370"/>
              <a:gd name="connsiteX12" fmla="*/ 1103230 w 3661897"/>
              <a:gd name="connsiteY12" fmla="*/ 5931190 h 10384370"/>
              <a:gd name="connsiteX13" fmla="*/ 227995 w 3661897"/>
              <a:gd name="connsiteY13" fmla="*/ 5930349 h 10384370"/>
              <a:gd name="connsiteX14" fmla="*/ 0 w 3661897"/>
              <a:gd name="connsiteY14" fmla="*/ 5930349 h 10384370"/>
              <a:gd name="connsiteX15" fmla="*/ 0 w 3661897"/>
              <a:gd name="connsiteY15" fmla="*/ 4941958 h 10384370"/>
              <a:gd name="connsiteX16" fmla="*/ 0 w 3661897"/>
              <a:gd name="connsiteY16" fmla="*/ 3459370 h 10384370"/>
              <a:gd name="connsiteX17" fmla="*/ 0 w 3661897"/>
              <a:gd name="connsiteY17" fmla="*/ 3459370 h 10384370"/>
              <a:gd name="connsiteX18" fmla="*/ 0 w 3661897"/>
              <a:gd name="connsiteY18" fmla="*/ 0 h 1038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1897" h="10384370">
                <a:moveTo>
                  <a:pt x="0" y="0"/>
                </a:moveTo>
                <a:lnTo>
                  <a:pt x="554567" y="0"/>
                </a:lnTo>
                <a:lnTo>
                  <a:pt x="554567" y="0"/>
                </a:lnTo>
                <a:lnTo>
                  <a:pt x="1386416" y="0"/>
                </a:lnTo>
                <a:lnTo>
                  <a:pt x="3327399" y="0"/>
                </a:lnTo>
                <a:lnTo>
                  <a:pt x="3327399" y="3459370"/>
                </a:lnTo>
                <a:lnTo>
                  <a:pt x="3327399" y="3459370"/>
                </a:lnTo>
                <a:lnTo>
                  <a:pt x="3327399" y="4941958"/>
                </a:lnTo>
                <a:lnTo>
                  <a:pt x="3661897" y="10384370"/>
                </a:lnTo>
                <a:lnTo>
                  <a:pt x="3031810" y="5931190"/>
                </a:lnTo>
                <a:cubicBezTo>
                  <a:pt x="3035292" y="6417507"/>
                  <a:pt x="3038773" y="6903825"/>
                  <a:pt x="3042255" y="7390142"/>
                </a:cubicBezTo>
                <a:lnTo>
                  <a:pt x="2801316" y="5911281"/>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B3533D42-BC22-D940-8850-ED3D8F553E45}"/>
              </a:ext>
            </a:extLst>
          </p:cNvPr>
          <p:cNvSpPr txBox="1">
            <a:spLocks/>
          </p:cNvSpPr>
          <p:nvPr/>
        </p:nvSpPr>
        <p:spPr>
          <a:xfrm flipH="1">
            <a:off x="4402485" y="2067677"/>
            <a:ext cx="4000502" cy="1361323"/>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sym typeface="Wingdings" pitchFamily="2" charset="2"/>
              </a:rPr>
              <a:t>In the following lecture, we’ll address these points</a:t>
            </a:r>
          </a:p>
        </p:txBody>
      </p:sp>
    </p:spTree>
    <p:extLst>
      <p:ext uri="{BB962C8B-B14F-4D97-AF65-F5344CB8AC3E}">
        <p14:creationId xmlns:p14="http://schemas.microsoft.com/office/powerpoint/2010/main" val="3077479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86</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368300" y="349347"/>
            <a:ext cx="5613400" cy="612775"/>
          </a:xfrm>
        </p:spPr>
        <p:txBody>
          <a:bodyPr>
            <a:noAutofit/>
          </a:bodyPr>
          <a:lstStyle/>
          <a:p>
            <a:r>
              <a:rPr lang="en-US" sz="4000" b="1" dirty="0">
                <a:solidFill>
                  <a:srgbClr val="002060"/>
                </a:solidFill>
                <a:latin typeface="Avenir Black" panose="02000503020000020003" pitchFamily="2" charset="0"/>
              </a:rPr>
              <a:t>EXTRA</a:t>
            </a:r>
          </a:p>
        </p:txBody>
      </p:sp>
      <p:sp>
        <p:nvSpPr>
          <p:cNvPr id="8" name="Rectangle 7">
            <a:extLst>
              <a:ext uri="{FF2B5EF4-FFF2-40B4-BE49-F238E27FC236}">
                <a16:creationId xmlns:a16="http://schemas.microsoft.com/office/drawing/2014/main" id="{6DC880AC-9A27-734E-B6F8-26783E30FB60}"/>
              </a:ext>
            </a:extLst>
          </p:cNvPr>
          <p:cNvSpPr/>
          <p:nvPr/>
        </p:nvSpPr>
        <p:spPr>
          <a:xfrm>
            <a:off x="483326" y="1167957"/>
            <a:ext cx="11546114" cy="736933"/>
          </a:xfrm>
          <a:prstGeom prst="rect">
            <a:avLst/>
          </a:prstGeom>
        </p:spPr>
        <p:txBody>
          <a:bodyPr wrap="square">
            <a:spAutoFit/>
          </a:bodyPr>
          <a:lstStyle/>
          <a:p>
            <a:pPr>
              <a:lnSpc>
                <a:spcPct val="200000"/>
              </a:lnSpc>
            </a:pPr>
            <a:r>
              <a:rPr lang="en-US" sz="2400" dirty="0">
                <a:latin typeface="Avenir Light" panose="020B0402020203020204" pitchFamily="34" charset="77"/>
              </a:rPr>
              <a:t>The</a:t>
            </a:r>
            <a:r>
              <a:rPr lang="en-US" sz="2400" b="1" dirty="0">
                <a:latin typeface="Avenir Light" panose="020B0402020203020204" pitchFamily="34" charset="77"/>
              </a:rPr>
              <a:t> Naïve Bayes Classifier </a:t>
            </a:r>
            <a:r>
              <a:rPr lang="en-US" sz="2400" dirty="0">
                <a:latin typeface="Avenir Light" panose="020B0402020203020204" pitchFamily="34" charset="77"/>
              </a:rPr>
              <a:t>often used while assuming </a:t>
            </a:r>
            <a:r>
              <a:rPr lang="en-US" sz="2400" u="sng" dirty="0">
                <a:latin typeface="Avenir Light" panose="020B0402020203020204" pitchFamily="34" charset="77"/>
              </a:rPr>
              <a:t>word independence</a:t>
            </a:r>
            <a:endParaRPr lang="en-US" sz="2400" b="1" u="sng" dirty="0">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E9DF3BE-34E9-454B-A761-C4FADF676880}"/>
                  </a:ext>
                </a:extLst>
              </p:cNvPr>
              <p:cNvSpPr/>
              <p:nvPr/>
            </p:nvSpPr>
            <p:spPr>
              <a:xfrm>
                <a:off x="483326" y="2531022"/>
                <a:ext cx="10679974" cy="1472326"/>
              </a:xfrm>
              <a:prstGeom prst="rect">
                <a:avLst/>
              </a:prstGeom>
            </p:spPr>
            <p:txBody>
              <a:bodyPr wrap="square">
                <a:spAutoFit/>
              </a:bodyPr>
              <a:lstStyle/>
              <a:p>
                <a:pPr>
                  <a:lnSpc>
                    <a:spcPct val="200000"/>
                  </a:lnSpc>
                </a:pPr>
                <a:r>
                  <a:rPr lang="en-US" sz="2400" dirty="0">
                    <a:latin typeface="Avenir Light" panose="020B0402020203020204" pitchFamily="34" charset="77"/>
                  </a:rPr>
                  <a:t>When performing text classification, we’re interested in predicting class </a:t>
                </a:r>
                <a14:m>
                  <m:oMath xmlns:m="http://schemas.openxmlformats.org/officeDocument/2006/math">
                    <m:r>
                      <a:rPr lang="en-US" sz="2400" i="1">
                        <a:solidFill>
                          <a:schemeClr val="accent5">
                            <a:lumMod val="75000"/>
                          </a:schemeClr>
                        </a:solidFill>
                        <a:latin typeface="Cambria Math" panose="02040503050406030204" pitchFamily="18" charset="0"/>
                      </a:rPr>
                      <m:t>𝑐</m:t>
                    </m:r>
                  </m:oMath>
                </a14:m>
                <a:r>
                  <a:rPr lang="en-US" sz="2400" dirty="0">
                    <a:latin typeface="Avenir Light" panose="020B0402020203020204" pitchFamily="34" charset="77"/>
                  </a:rPr>
                  <a:t> for a given document </a:t>
                </a:r>
                <a14:m>
                  <m:oMath xmlns:m="http://schemas.openxmlformats.org/officeDocument/2006/math">
                    <m:r>
                      <a:rPr lang="en-US" sz="2400" i="1">
                        <a:latin typeface="Cambria Math" panose="02040503050406030204" pitchFamily="18" charset="0"/>
                      </a:rPr>
                      <m:t>𝑑</m:t>
                    </m:r>
                  </m:oMath>
                </a14:m>
                <a:endParaRPr lang="en-US" sz="2400" b="1" dirty="0">
                  <a:latin typeface="Avenir Light" panose="020B0402020203020204" pitchFamily="34" charset="77"/>
                </a:endParaRPr>
              </a:p>
            </p:txBody>
          </p:sp>
        </mc:Choice>
        <mc:Fallback>
          <p:sp>
            <p:nvSpPr>
              <p:cNvPr id="5" name="Rectangle 4">
                <a:extLst>
                  <a:ext uri="{FF2B5EF4-FFF2-40B4-BE49-F238E27FC236}">
                    <a16:creationId xmlns:a16="http://schemas.microsoft.com/office/drawing/2014/main" id="{FE9DF3BE-34E9-454B-A761-C4FADF676880}"/>
                  </a:ext>
                </a:extLst>
              </p:cNvPr>
              <p:cNvSpPr>
                <a:spLocks noRot="1" noChangeAspect="1" noMove="1" noResize="1" noEditPoints="1" noAdjustHandles="1" noChangeArrowheads="1" noChangeShapeType="1" noTextEdit="1"/>
              </p:cNvSpPr>
              <p:nvPr/>
            </p:nvSpPr>
            <p:spPr>
              <a:xfrm>
                <a:off x="483326" y="2531022"/>
                <a:ext cx="10679974" cy="1472326"/>
              </a:xfrm>
              <a:prstGeom prst="rect">
                <a:avLst/>
              </a:prstGeom>
              <a:blipFill>
                <a:blip r:embed="rId2"/>
                <a:stretch>
                  <a:fillRect l="-831" b="-85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5CDA944-C2FC-8143-946E-EC2514AE25A0}"/>
                  </a:ext>
                </a:extLst>
              </p:cNvPr>
              <p:cNvSpPr txBox="1"/>
              <p:nvPr/>
            </p:nvSpPr>
            <p:spPr>
              <a:xfrm>
                <a:off x="3741254" y="4415017"/>
                <a:ext cx="4869346" cy="130381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solidFill>
                                <a:schemeClr val="accent5">
                                  <a:lumMod val="75000"/>
                                </a:schemeClr>
                              </a:solidFill>
                              <a:latin typeface="Cambria Math" panose="02040503050406030204" pitchFamily="18" charset="0"/>
                            </a:rPr>
                            <m:t>𝑐</m:t>
                          </m:r>
                        </m:e>
                        <m:e>
                          <m:r>
                            <a:rPr lang="en-US" sz="4000" b="0" i="1" smtClean="0">
                              <a:latin typeface="Cambria Math" panose="02040503050406030204" pitchFamily="18" charset="0"/>
                            </a:rPr>
                            <m:t>𝑑</m:t>
                          </m:r>
                        </m:e>
                      </m:d>
                      <m:r>
                        <a:rPr lang="en-US" sz="4000" b="0" i="1" smtClean="0">
                          <a:latin typeface="Cambria Math" panose="02040503050406030204" pitchFamily="18" charset="0"/>
                        </a:rPr>
                        <m:t>= </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𝑑</m:t>
                              </m:r>
                            </m:e>
                            <m:e>
                              <m:r>
                                <a:rPr lang="en-US" sz="4000" b="0" i="1" smtClean="0">
                                  <a:solidFill>
                                    <a:schemeClr val="accent5">
                                      <a:lumMod val="75000"/>
                                    </a:schemeClr>
                                  </a:solidFill>
                                  <a:latin typeface="Cambria Math" panose="02040503050406030204" pitchFamily="18" charset="0"/>
                                </a:rPr>
                                <m:t>𝑐</m:t>
                              </m:r>
                            </m:e>
                          </m:d>
                          <m:r>
                            <a:rPr lang="en-US" sz="4000" b="0" i="1" smtClean="0">
                              <a:latin typeface="Cambria Math" panose="02040503050406030204" pitchFamily="18" charset="0"/>
                            </a:rPr>
                            <m:t>𝑃</m:t>
                          </m:r>
                          <m:r>
                            <a:rPr lang="en-US" sz="4000" b="0" i="1" smtClean="0">
                              <a:latin typeface="Cambria Math" panose="02040503050406030204" pitchFamily="18" charset="0"/>
                            </a:rPr>
                            <m:t>(</m:t>
                          </m:r>
                          <m:r>
                            <a:rPr lang="en-US" sz="4000" b="0" i="1" smtClean="0">
                              <a:solidFill>
                                <a:schemeClr val="accent5">
                                  <a:lumMod val="75000"/>
                                </a:schemeClr>
                              </a:solidFill>
                              <a:latin typeface="Cambria Math" panose="02040503050406030204" pitchFamily="18" charset="0"/>
                            </a:rPr>
                            <m:t>𝑐</m:t>
                          </m:r>
                          <m:r>
                            <a:rPr lang="en-US" sz="4000" b="0" i="1" smtClean="0">
                              <a:latin typeface="Cambria Math" panose="02040503050406030204" pitchFamily="18" charset="0"/>
                            </a:rPr>
                            <m:t>)</m:t>
                          </m:r>
                        </m:num>
                        <m:den>
                          <m:r>
                            <a:rPr lang="en-US" sz="4000" b="0" i="1" smtClean="0">
                              <a:latin typeface="Cambria Math" panose="02040503050406030204" pitchFamily="18" charset="0"/>
                            </a:rPr>
                            <m:t>𝑃</m:t>
                          </m:r>
                          <m:r>
                            <a:rPr lang="en-US" sz="4000" b="0" i="1" smtClean="0">
                              <a:latin typeface="Cambria Math" panose="02040503050406030204" pitchFamily="18" charset="0"/>
                            </a:rPr>
                            <m:t>(</m:t>
                          </m:r>
                          <m:r>
                            <a:rPr lang="en-US" sz="4000" b="0" i="1" smtClean="0">
                              <a:latin typeface="Cambria Math" panose="02040503050406030204" pitchFamily="18" charset="0"/>
                            </a:rPr>
                            <m:t>𝑑</m:t>
                          </m:r>
                          <m:r>
                            <a:rPr lang="en-US" sz="4000" b="0" i="1" smtClean="0">
                              <a:latin typeface="Cambria Math" panose="02040503050406030204" pitchFamily="18" charset="0"/>
                            </a:rPr>
                            <m:t>)</m:t>
                          </m:r>
                        </m:den>
                      </m:f>
                    </m:oMath>
                  </m:oMathPara>
                </a14:m>
                <a:endParaRPr lang="en-US" sz="4000" dirty="0"/>
              </a:p>
            </p:txBody>
          </p:sp>
        </mc:Choice>
        <mc:Fallback>
          <p:sp>
            <p:nvSpPr>
              <p:cNvPr id="2" name="TextBox 1">
                <a:extLst>
                  <a:ext uri="{FF2B5EF4-FFF2-40B4-BE49-F238E27FC236}">
                    <a16:creationId xmlns:a16="http://schemas.microsoft.com/office/drawing/2014/main" id="{E5CDA944-C2FC-8143-946E-EC2514AE25A0}"/>
                  </a:ext>
                </a:extLst>
              </p:cNvPr>
              <p:cNvSpPr txBox="1">
                <a:spLocks noRot="1" noChangeAspect="1" noMove="1" noResize="1" noEditPoints="1" noAdjustHandles="1" noChangeArrowheads="1" noChangeShapeType="1" noTextEdit="1"/>
              </p:cNvSpPr>
              <p:nvPr/>
            </p:nvSpPr>
            <p:spPr>
              <a:xfrm>
                <a:off x="3741254" y="4415017"/>
                <a:ext cx="4869346" cy="1303818"/>
              </a:xfrm>
              <a:prstGeom prst="rect">
                <a:avLst/>
              </a:prstGeom>
              <a:blipFill>
                <a:blip r:embed="rId3"/>
                <a:stretch>
                  <a:fillRect l="-1818" t="-962" r="-3117" b="-17308"/>
                </a:stretch>
              </a:blipFill>
            </p:spPr>
            <p:txBody>
              <a:bodyPr/>
              <a:lstStyle/>
              <a:p>
                <a:r>
                  <a:rPr lang="en-US">
                    <a:noFill/>
                  </a:rPr>
                  <a:t> </a:t>
                </a:r>
              </a:p>
            </p:txBody>
          </p:sp>
        </mc:Fallback>
      </mc:AlternateContent>
    </p:spTree>
    <p:extLst>
      <p:ext uri="{BB962C8B-B14F-4D97-AF65-F5344CB8AC3E}">
        <p14:creationId xmlns:p14="http://schemas.microsoft.com/office/powerpoint/2010/main" val="40779908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87</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368300" y="349347"/>
            <a:ext cx="5613400" cy="612775"/>
          </a:xfrm>
        </p:spPr>
        <p:txBody>
          <a:bodyPr>
            <a:noAutofit/>
          </a:bodyPr>
          <a:lstStyle/>
          <a:p>
            <a:r>
              <a:rPr lang="en-US" sz="4000" b="1" dirty="0">
                <a:solidFill>
                  <a:srgbClr val="002060"/>
                </a:solidFill>
                <a:latin typeface="Avenir Black" panose="02000503020000020003" pitchFamily="2" charset="0"/>
              </a:rPr>
              <a:t>Naïve Bayes Classifier</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5CDA944-C2FC-8143-946E-EC2514AE25A0}"/>
                  </a:ext>
                </a:extLst>
              </p:cNvPr>
              <p:cNvSpPr txBox="1"/>
              <p:nvPr/>
            </p:nvSpPr>
            <p:spPr>
              <a:xfrm>
                <a:off x="3906196" y="1659117"/>
                <a:ext cx="4151008" cy="9176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𝑀𝐴𝑃</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argmax</m:t>
                              </m:r>
                            </m:e>
                            <m:lim>
                              <m:r>
                                <a:rPr lang="en-US" sz="2400" b="0" i="1" smtClean="0">
                                  <a:latin typeface="Cambria Math" panose="02040503050406030204" pitchFamily="18" charset="0"/>
                                </a:rPr>
                                <m:t>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lim>
                          </m:limLow>
                        </m:fName>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e>
                      </m:func>
                    </m:oMath>
                  </m:oMathPara>
                </a14:m>
                <a:endParaRPr lang="en-US" sz="2400" b="0" dirty="0"/>
              </a:p>
              <a:p>
                <a:endParaRPr lang="en-US" sz="2400" dirty="0"/>
              </a:p>
            </p:txBody>
          </p:sp>
        </mc:Choice>
        <mc:Fallback>
          <p:sp>
            <p:nvSpPr>
              <p:cNvPr id="2" name="TextBox 1">
                <a:extLst>
                  <a:ext uri="{FF2B5EF4-FFF2-40B4-BE49-F238E27FC236}">
                    <a16:creationId xmlns:a16="http://schemas.microsoft.com/office/drawing/2014/main" id="{E5CDA944-C2FC-8143-946E-EC2514AE25A0}"/>
                  </a:ext>
                </a:extLst>
              </p:cNvPr>
              <p:cNvSpPr txBox="1">
                <a:spLocks noRot="1" noChangeAspect="1" noMove="1" noResize="1" noEditPoints="1" noAdjustHandles="1" noChangeArrowheads="1" noChangeShapeType="1" noTextEdit="1"/>
              </p:cNvSpPr>
              <p:nvPr/>
            </p:nvSpPr>
            <p:spPr>
              <a:xfrm>
                <a:off x="3906196" y="1659117"/>
                <a:ext cx="4151008" cy="9176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CDBC6D3-7D3B-6B4B-8480-B5EEC0D1B51A}"/>
                  </a:ext>
                </a:extLst>
              </p:cNvPr>
              <p:cNvSpPr/>
              <p:nvPr/>
            </p:nvSpPr>
            <p:spPr>
              <a:xfrm>
                <a:off x="4452593" y="2264936"/>
                <a:ext cx="4272149" cy="87459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argmax</m:t>
                              </m:r>
                            </m:e>
                            <m:lim>
                              <m:r>
                                <a:rPr lang="en-US" sz="2400" i="1">
                                  <a:latin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lim>
                          </m:limLow>
                        </m:fName>
                        <m:e>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𝑑</m:t>
                                  </m:r>
                                </m:e>
                                <m:e>
                                  <m:r>
                                    <a:rPr lang="en-US" sz="2400" b="0" i="1" smtClean="0">
                                      <a:latin typeface="Cambria Math" panose="02040503050406030204" pitchFamily="18" charset="0"/>
                                      <a:ea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den>
                          </m:f>
                        </m:e>
                      </m:func>
                    </m:oMath>
                  </m:oMathPara>
                </a14:m>
                <a:endParaRPr lang="en-US" sz="2400" dirty="0"/>
              </a:p>
            </p:txBody>
          </p:sp>
        </mc:Choice>
        <mc:Fallback>
          <p:sp>
            <p:nvSpPr>
              <p:cNvPr id="3" name="Rectangle 2">
                <a:extLst>
                  <a:ext uri="{FF2B5EF4-FFF2-40B4-BE49-F238E27FC236}">
                    <a16:creationId xmlns:a16="http://schemas.microsoft.com/office/drawing/2014/main" id="{2CDBC6D3-7D3B-6B4B-8480-B5EEC0D1B51A}"/>
                  </a:ext>
                </a:extLst>
              </p:cNvPr>
              <p:cNvSpPr>
                <a:spLocks noRot="1" noChangeAspect="1" noMove="1" noResize="1" noEditPoints="1" noAdjustHandles="1" noChangeArrowheads="1" noChangeShapeType="1" noTextEdit="1"/>
              </p:cNvSpPr>
              <p:nvPr/>
            </p:nvSpPr>
            <p:spPr>
              <a:xfrm>
                <a:off x="4452593" y="2264936"/>
                <a:ext cx="4272149" cy="874598"/>
              </a:xfrm>
              <a:prstGeom prst="rect">
                <a:avLst/>
              </a:prstGeom>
              <a:blipFill>
                <a:blip r:embed="rId3"/>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9096725-5B04-324E-94A4-A3A682C4578E}"/>
                  </a:ext>
                </a:extLst>
              </p:cNvPr>
              <p:cNvSpPr/>
              <p:nvPr/>
            </p:nvSpPr>
            <p:spPr>
              <a:xfrm>
                <a:off x="4452593" y="3362656"/>
                <a:ext cx="4272149" cy="64068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argmax</m:t>
                              </m:r>
                            </m:e>
                            <m:lim>
                              <m:r>
                                <a:rPr lang="en-US" sz="2400" i="1">
                                  <a:latin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lim>
                          </m:limLow>
                        </m:fName>
                        <m:e>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𝑑</m:t>
                              </m:r>
                            </m:e>
                            <m:e>
                              <m:r>
                                <a:rPr lang="en-US" sz="2400" b="0" i="1" smtClean="0">
                                  <a:latin typeface="Cambria Math" panose="02040503050406030204" pitchFamily="18" charset="0"/>
                                </a:rPr>
                                <m:t>𝑐</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e>
                      </m:func>
                    </m:oMath>
                  </m:oMathPara>
                </a14:m>
                <a:endParaRPr lang="en-US" sz="2400" dirty="0"/>
              </a:p>
            </p:txBody>
          </p:sp>
        </mc:Choice>
        <mc:Fallback>
          <p:sp>
            <p:nvSpPr>
              <p:cNvPr id="9" name="Rectangle 8">
                <a:extLst>
                  <a:ext uri="{FF2B5EF4-FFF2-40B4-BE49-F238E27FC236}">
                    <a16:creationId xmlns:a16="http://schemas.microsoft.com/office/drawing/2014/main" id="{19096725-5B04-324E-94A4-A3A682C4578E}"/>
                  </a:ext>
                </a:extLst>
              </p:cNvPr>
              <p:cNvSpPr>
                <a:spLocks noRot="1" noChangeAspect="1" noMove="1" noResize="1" noEditPoints="1" noAdjustHandles="1" noChangeArrowheads="1" noChangeShapeType="1" noTextEdit="1"/>
              </p:cNvSpPr>
              <p:nvPr/>
            </p:nvSpPr>
            <p:spPr>
              <a:xfrm>
                <a:off x="4452593" y="3362656"/>
                <a:ext cx="4272149" cy="640688"/>
              </a:xfrm>
              <a:prstGeom prst="rect">
                <a:avLst/>
              </a:prstGeom>
              <a:blipFill>
                <a:blip r:embed="rId4"/>
                <a:stretch>
                  <a:fillRect b="-19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5AE33740-9F98-9442-95A5-39B15FB01F52}"/>
                  </a:ext>
                </a:extLst>
              </p:cNvPr>
              <p:cNvSpPr/>
              <p:nvPr/>
            </p:nvSpPr>
            <p:spPr>
              <a:xfrm>
                <a:off x="5011393" y="4328066"/>
                <a:ext cx="4272149" cy="64068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argmax</m:t>
                              </m:r>
                            </m:e>
                            <m:lim>
                              <m:r>
                                <a:rPr lang="en-US" sz="2400" i="1">
                                  <a:latin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lim>
                          </m:limLow>
                        </m:fName>
                        <m:e>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e>
                            <m:e>
                              <m:r>
                                <a:rPr lang="en-US" sz="2400" b="0" i="1" smtClean="0">
                                  <a:latin typeface="Cambria Math" panose="02040503050406030204" pitchFamily="18" charset="0"/>
                                </a:rPr>
                                <m:t>𝑐</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e>
                      </m:func>
                    </m:oMath>
                  </m:oMathPara>
                </a14:m>
                <a:endParaRPr lang="en-US" sz="2400" dirty="0"/>
              </a:p>
            </p:txBody>
          </p:sp>
        </mc:Choice>
        <mc:Fallback>
          <p:sp>
            <p:nvSpPr>
              <p:cNvPr id="10" name="Rectangle 9">
                <a:extLst>
                  <a:ext uri="{FF2B5EF4-FFF2-40B4-BE49-F238E27FC236}">
                    <a16:creationId xmlns:a16="http://schemas.microsoft.com/office/drawing/2014/main" id="{5AE33740-9F98-9442-95A5-39B15FB01F52}"/>
                  </a:ext>
                </a:extLst>
              </p:cNvPr>
              <p:cNvSpPr>
                <a:spLocks noRot="1" noChangeAspect="1" noMove="1" noResize="1" noEditPoints="1" noAdjustHandles="1" noChangeArrowheads="1" noChangeShapeType="1" noTextEdit="1"/>
              </p:cNvSpPr>
              <p:nvPr/>
            </p:nvSpPr>
            <p:spPr>
              <a:xfrm>
                <a:off x="5011393" y="4328066"/>
                <a:ext cx="4272149" cy="640688"/>
              </a:xfrm>
              <a:prstGeom prst="rect">
                <a:avLst/>
              </a:prstGeom>
              <a:blipFill>
                <a:blip r:embed="rId5"/>
                <a:stretch>
                  <a:fillRect r="-6509" b="-3846"/>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0ADB0ABC-3829-F64F-A0BA-830CF027E47E}"/>
              </a:ext>
            </a:extLst>
          </p:cNvPr>
          <p:cNvSpPr/>
          <p:nvPr/>
        </p:nvSpPr>
        <p:spPr>
          <a:xfrm>
            <a:off x="4069404" y="5354552"/>
            <a:ext cx="5925338" cy="461665"/>
          </a:xfrm>
          <a:prstGeom prst="rect">
            <a:avLst/>
          </a:prstGeom>
        </p:spPr>
        <p:txBody>
          <a:bodyPr wrap="square" anchor="t">
            <a:spAutoFit/>
          </a:bodyPr>
          <a:lstStyle/>
          <a:p>
            <a:r>
              <a:rPr lang="en-US" sz="2400" dirty="0">
                <a:solidFill>
                  <a:srgbClr val="C00000"/>
                </a:solidFill>
                <a:latin typeface="Avenir Light" panose="020B0402020203020204" pitchFamily="34" charset="77"/>
              </a:rPr>
              <a:t>We assume word order doesn’t matter.</a:t>
            </a:r>
            <a:endParaRPr lang="en-US" sz="2400" b="1" dirty="0">
              <a:solidFill>
                <a:srgbClr val="C00000"/>
              </a:solidFill>
              <a:latin typeface="Avenir Light" panose="020B0402020203020204" pitchFamily="34" charset="77"/>
            </a:endParaRPr>
          </a:p>
        </p:txBody>
      </p:sp>
    </p:spTree>
    <p:extLst>
      <p:ext uri="{BB962C8B-B14F-4D97-AF65-F5344CB8AC3E}">
        <p14:creationId xmlns:p14="http://schemas.microsoft.com/office/powerpoint/2010/main" val="516938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88</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368300" y="349347"/>
            <a:ext cx="5613400" cy="612775"/>
          </a:xfrm>
        </p:spPr>
        <p:txBody>
          <a:bodyPr>
            <a:noAutofit/>
          </a:bodyPr>
          <a:lstStyle/>
          <a:p>
            <a:r>
              <a:rPr lang="en-US" sz="4000" b="1" dirty="0">
                <a:solidFill>
                  <a:srgbClr val="002060"/>
                </a:solidFill>
                <a:latin typeface="Avenir Black" panose="02000503020000020003" pitchFamily="2" charset="0"/>
              </a:rPr>
              <a:t>Naïve Bayes Classifier</a:t>
            </a:r>
          </a:p>
        </p:txBody>
      </p:sp>
      <p:sp>
        <p:nvSpPr>
          <p:cNvPr id="11" name="Rectangle 10">
            <a:extLst>
              <a:ext uri="{FF2B5EF4-FFF2-40B4-BE49-F238E27FC236}">
                <a16:creationId xmlns:a16="http://schemas.microsoft.com/office/drawing/2014/main" id="{0ADB0ABC-3829-F64F-A0BA-830CF027E47E}"/>
              </a:ext>
            </a:extLst>
          </p:cNvPr>
          <p:cNvSpPr/>
          <p:nvPr/>
        </p:nvSpPr>
        <p:spPr>
          <a:xfrm>
            <a:off x="3501631" y="1417552"/>
            <a:ext cx="5925338" cy="461665"/>
          </a:xfrm>
          <a:prstGeom prst="rect">
            <a:avLst/>
          </a:prstGeom>
        </p:spPr>
        <p:txBody>
          <a:bodyPr wrap="square" anchor="t">
            <a:spAutoFit/>
          </a:bodyPr>
          <a:lstStyle/>
          <a:p>
            <a:r>
              <a:rPr lang="en-US" sz="2400" dirty="0">
                <a:solidFill>
                  <a:srgbClr val="C00000"/>
                </a:solidFill>
                <a:latin typeface="Avenir Light" panose="020B0402020203020204" pitchFamily="34" charset="77"/>
              </a:rPr>
              <a:t>We assume word order doesn’t matter.</a:t>
            </a:r>
            <a:endParaRPr lang="en-US" sz="2400" b="1" dirty="0">
              <a:solidFill>
                <a:srgbClr val="C00000"/>
              </a:solidFill>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EF19C78-7946-2246-91BA-5B93BEF2B7A9}"/>
                  </a:ext>
                </a:extLst>
              </p:cNvPr>
              <p:cNvSpPr/>
              <p:nvPr/>
            </p:nvSpPr>
            <p:spPr>
              <a:xfrm>
                <a:off x="2273300" y="2075934"/>
                <a:ext cx="8382000" cy="461665"/>
              </a:xfrm>
              <a:prstGeom prst="rect">
                <a:avLst/>
              </a:prstGeom>
            </p:spPr>
            <p:txBody>
              <a:bodyPr wrap="square">
                <a:spAutoFit/>
              </a:bodyPr>
              <a:lstStyle/>
              <a:p>
                <a14:m>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i="1">
                                <a:latin typeface="Cambria Math" panose="02040503050406030204" pitchFamily="18" charset="0"/>
                              </a:rPr>
                              <m:t>𝑛</m:t>
                            </m:r>
                          </m:sub>
                        </m:sSub>
                      </m:e>
                      <m:e>
                        <m:r>
                          <a:rPr lang="en-US" sz="2400" i="1">
                            <a:latin typeface="Cambria Math" panose="02040503050406030204" pitchFamily="18" charset="0"/>
                          </a:rPr>
                          <m:t>𝑐</m:t>
                        </m:r>
                      </m:e>
                    </m:d>
                    <m:r>
                      <a:rPr lang="en-US" sz="2400" b="0" i="1" smtClean="0">
                        <a:latin typeface="Cambria Math" panose="02040503050406030204" pitchFamily="18" charset="0"/>
                      </a:rPr>
                      <m:t>= </m:t>
                    </m:r>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e>
                      <m:e>
                        <m:r>
                          <a:rPr lang="en-US" sz="2400" i="1">
                            <a:latin typeface="Cambria Math" panose="02040503050406030204" pitchFamily="18" charset="0"/>
                          </a:rPr>
                          <m:t>𝑐</m:t>
                        </m:r>
                      </m:e>
                    </m:d>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e>
                      <m:e>
                        <m:r>
                          <a:rPr lang="en-US" sz="2400" i="1">
                            <a:latin typeface="Cambria Math" panose="02040503050406030204" pitchFamily="18" charset="0"/>
                          </a:rPr>
                          <m:t>𝑐</m:t>
                        </m:r>
                      </m:e>
                    </m:d>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e>
                      <m:e>
                        <m:r>
                          <a:rPr lang="en-US" sz="2400" i="1">
                            <a:latin typeface="Cambria Math" panose="02040503050406030204" pitchFamily="18" charset="0"/>
                          </a:rPr>
                          <m:t>𝑐</m:t>
                        </m:r>
                      </m:e>
                    </m:d>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e>
                      <m:e>
                        <m:r>
                          <a:rPr lang="en-US" sz="2400" i="1">
                            <a:latin typeface="Cambria Math" panose="02040503050406030204" pitchFamily="18" charset="0"/>
                          </a:rPr>
                          <m:t>𝑐</m:t>
                        </m:r>
                      </m:e>
                    </m:d>
                  </m:oMath>
                </a14:m>
                <a:endParaRPr lang="en-US" sz="2400" dirty="0"/>
              </a:p>
            </p:txBody>
          </p:sp>
        </mc:Choice>
        <mc:Fallback>
          <p:sp>
            <p:nvSpPr>
              <p:cNvPr id="4" name="Rectangle 3">
                <a:extLst>
                  <a:ext uri="{FF2B5EF4-FFF2-40B4-BE49-F238E27FC236}">
                    <a16:creationId xmlns:a16="http://schemas.microsoft.com/office/drawing/2014/main" id="{9EF19C78-7946-2246-91BA-5B93BEF2B7A9}"/>
                  </a:ext>
                </a:extLst>
              </p:cNvPr>
              <p:cNvSpPr>
                <a:spLocks noRot="1" noChangeAspect="1" noMove="1" noResize="1" noEditPoints="1" noAdjustHandles="1" noChangeArrowheads="1" noChangeShapeType="1" noTextEdit="1"/>
              </p:cNvSpPr>
              <p:nvPr/>
            </p:nvSpPr>
            <p:spPr>
              <a:xfrm>
                <a:off x="2273300" y="2075934"/>
                <a:ext cx="8382000" cy="461665"/>
              </a:xfrm>
              <a:prstGeom prst="rect">
                <a:avLst/>
              </a:prstGeom>
              <a:blipFill>
                <a:blip r:embed="rId2"/>
                <a:stretch>
                  <a:fillRect l="-151" t="-8108" b="-297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FD9D942-A79F-8948-A4FC-05FD7DB5F199}"/>
                  </a:ext>
                </a:extLst>
              </p:cNvPr>
              <p:cNvSpPr txBox="1"/>
              <p:nvPr/>
            </p:nvSpPr>
            <p:spPr>
              <a:xfrm>
                <a:off x="2273300" y="2920645"/>
                <a:ext cx="5689600" cy="15325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𝑁𝐵</m:t>
                          </m:r>
                        </m:sub>
                      </m:sSub>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argmax</m:t>
                              </m:r>
                            </m:e>
                            <m:li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𝑗</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𝐶</m:t>
                              </m:r>
                            </m:lim>
                          </m:limLow>
                        </m:fName>
                        <m:e>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𝑗</m:t>
                                  </m:r>
                                </m:sub>
                              </m:sSub>
                            </m:e>
                          </m:d>
                        </m:e>
                      </m:func>
                      <m:nary>
                        <m:naryPr>
                          <m:chr m:val="∏"/>
                          <m:supHide m:val="on"/>
                          <m:ctrlPr>
                            <a:rPr lang="en-US" sz="2800" b="0" i="1" smtClean="0">
                              <a:latin typeface="Cambria Math" panose="02040503050406030204" pitchFamily="18" charset="0"/>
                            </a:rPr>
                          </m:ctrlPr>
                        </m:naryPr>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m:rPr>
                                  <m:brk m:alnAt="7"/>
                                </m:rPr>
                                <a:rPr lang="en-US" sz="2800" b="0" i="1" smtClean="0">
                                  <a:latin typeface="Cambria Math" panose="02040503050406030204" pitchFamily="18" charset="0"/>
                                </a:rPr>
                                <m:t>𝑖</m:t>
                              </m:r>
                            </m:sub>
                          </m:sSub>
                          <m:r>
                            <m:rPr>
                              <m:brk m:alnAt="7"/>
                            </m:rP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sub>
                        <m:sup/>
                        <m:e>
                          <m:r>
                            <a:rPr lang="en-US" sz="2800" b="0" i="1" smtClean="0">
                              <a:latin typeface="Cambria Math" panose="02040503050406030204" pitchFamily="18" charset="0"/>
                            </a:rPr>
                            <m:t>𝑃</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m:t>
                          </m:r>
                        </m:e>
                      </m:nary>
                    </m:oMath>
                  </m:oMathPara>
                </a14:m>
                <a:endParaRPr lang="en-US" sz="2800" b="0" dirty="0"/>
              </a:p>
              <a:p>
                <a:endParaRPr lang="en-US" sz="2800" dirty="0"/>
              </a:p>
            </p:txBody>
          </p:sp>
        </mc:Choice>
        <mc:Fallback>
          <p:sp>
            <p:nvSpPr>
              <p:cNvPr id="12" name="TextBox 11">
                <a:extLst>
                  <a:ext uri="{FF2B5EF4-FFF2-40B4-BE49-F238E27FC236}">
                    <a16:creationId xmlns:a16="http://schemas.microsoft.com/office/drawing/2014/main" id="{EFD9D942-A79F-8948-A4FC-05FD7DB5F199}"/>
                  </a:ext>
                </a:extLst>
              </p:cNvPr>
              <p:cNvSpPr txBox="1">
                <a:spLocks noRot="1" noChangeAspect="1" noMove="1" noResize="1" noEditPoints="1" noAdjustHandles="1" noChangeArrowheads="1" noChangeShapeType="1" noTextEdit="1"/>
              </p:cNvSpPr>
              <p:nvPr/>
            </p:nvSpPr>
            <p:spPr>
              <a:xfrm>
                <a:off x="2273300" y="2920645"/>
                <a:ext cx="5689600" cy="1532599"/>
              </a:xfrm>
              <a:prstGeom prst="rect">
                <a:avLst/>
              </a:prstGeom>
              <a:blipFill>
                <a:blip r:embed="rId3"/>
                <a:stretch>
                  <a:fillRect t="-99180" b="-10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ACE1F14-8CE9-374A-BE71-FDFBBDFAB2AB}"/>
                  </a:ext>
                </a:extLst>
              </p:cNvPr>
              <p:cNvSpPr/>
              <p:nvPr/>
            </p:nvSpPr>
            <p:spPr>
              <a:xfrm>
                <a:off x="5118100" y="4257331"/>
                <a:ext cx="6200223" cy="104708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2800" i="1" smtClean="0">
                          <a:solidFill>
                            <a:srgbClr val="C00000"/>
                          </a:solidFill>
                          <a:latin typeface="Cambria Math" panose="02040503050406030204" pitchFamily="18" charset="0"/>
                        </a:rPr>
                        <m:t>w</m:t>
                      </m:r>
                      <m:r>
                        <m:rPr>
                          <m:nor/>
                        </m:rPr>
                        <a:rPr lang="en-US" sz="2800" b="0" i="0" smtClean="0">
                          <a:solidFill>
                            <a:srgbClr val="C00000"/>
                          </a:solidFill>
                          <a:latin typeface="Cambria Math" panose="02040503050406030204" pitchFamily="18" charset="0"/>
                        </a:rPr>
                        <m:t>here</m:t>
                      </m:r>
                      <m:r>
                        <m:rPr>
                          <m:nor/>
                        </m:rPr>
                        <a:rPr lang="en-US" sz="2800" b="0" i="0" smtClean="0">
                          <a:latin typeface="Cambria Math" panose="02040503050406030204" pitchFamily="18" charset="0"/>
                        </a:rPr>
                        <m:t>,   </m:t>
                      </m:r>
                      <m:r>
                        <a:rPr lang="en-US" sz="2800" smtClean="0">
                          <a:latin typeface="Cambria Math" panose="02040503050406030204" pitchFamily="18" charset="0"/>
                        </a:rPr>
                        <m:t>𝑃</m:t>
                      </m:r>
                      <m:d>
                        <m:dPr>
                          <m:ctrlPr>
                            <a:rPr lang="en-US" sz="2800">
                              <a:latin typeface="Cambria Math" panose="02040503050406030204" pitchFamily="18" charset="0"/>
                            </a:rPr>
                          </m:ctrlPr>
                        </m:dPr>
                        <m:e>
                          <m:sSub>
                            <m:sSubPr>
                              <m:ctrlPr>
                                <a:rPr lang="en-US" sz="2800">
                                  <a:latin typeface="Cambria Math" panose="02040503050406030204" pitchFamily="18" charset="0"/>
                                </a:rPr>
                              </m:ctrlPr>
                            </m:sSubPr>
                            <m:e>
                              <m:r>
                                <a:rPr lang="en-US" sz="2800">
                                  <a:latin typeface="Cambria Math" panose="02040503050406030204" pitchFamily="18" charset="0"/>
                                </a:rPr>
                                <m:t>𝑤</m:t>
                              </m:r>
                            </m:e>
                            <m:sub>
                              <m:r>
                                <a:rPr lang="en-US" sz="2800">
                                  <a:latin typeface="Cambria Math" panose="02040503050406030204" pitchFamily="18" charset="0"/>
                                </a:rPr>
                                <m:t>𝑖</m:t>
                              </m:r>
                            </m:sub>
                          </m:sSub>
                        </m:e>
                        <m:e>
                          <m:sSub>
                            <m:sSubPr>
                              <m:ctrlPr>
                                <a:rPr lang="en-US" sz="2800">
                                  <a:latin typeface="Cambria Math" panose="02040503050406030204" pitchFamily="18" charset="0"/>
                                </a:rPr>
                              </m:ctrlPr>
                            </m:sSubPr>
                            <m:e>
                              <m:r>
                                <a:rPr lang="en-US" sz="2800">
                                  <a:latin typeface="Cambria Math" panose="02040503050406030204" pitchFamily="18" charset="0"/>
                                </a:rPr>
                                <m:t>𝑐</m:t>
                              </m:r>
                            </m:e>
                            <m:sub>
                              <m:r>
                                <a:rPr lang="en-US" sz="2800">
                                  <a:latin typeface="Cambria Math" panose="02040503050406030204" pitchFamily="18" charset="0"/>
                                </a:rPr>
                                <m:t>𝑗</m:t>
                              </m:r>
                            </m:sub>
                          </m:sSub>
                        </m:e>
                      </m:d>
                      <m:r>
                        <a:rPr lang="en-US" sz="2800">
                          <a:latin typeface="Cambria Math" panose="02040503050406030204" pitchFamily="18" charset="0"/>
                        </a:rPr>
                        <m:t>= </m:t>
                      </m:r>
                      <m:f>
                        <m:fPr>
                          <m:ctrlPr>
                            <a:rPr lang="en-US" sz="2800">
                              <a:latin typeface="Cambria Math" panose="02040503050406030204" pitchFamily="18" charset="0"/>
                            </a:rPr>
                          </m:ctrlPr>
                        </m:fPr>
                        <m:num>
                          <m:r>
                            <m:rPr>
                              <m:nor/>
                            </m:rPr>
                            <a:rPr lang="en-US" sz="2800">
                              <a:latin typeface="Cambria Math" panose="02040503050406030204" pitchFamily="18" charset="0"/>
                            </a:rPr>
                            <m:t>count</m:t>
                          </m:r>
                          <m:r>
                            <a:rPr lang="en-US" sz="2800" i="1" smtClean="0">
                              <a:latin typeface="Cambria Math" panose="02040503050406030204" pitchFamily="18" charset="0"/>
                            </a:rPr>
                            <m:t>(</m:t>
                          </m:r>
                          <m:r>
                            <a:rPr lang="en-US" sz="2800" i="1">
                              <a:latin typeface="Cambria Math" panose="02040503050406030204" pitchFamily="18" charset="0"/>
                            </a:rPr>
                            <m:t>𝑤</m:t>
                          </m:r>
                          <m:r>
                            <a:rPr lang="en-US" sz="2800" b="0" i="1" baseline="-25000" smtClean="0">
                              <a:latin typeface="Cambria Math" panose="02040503050406030204" pitchFamily="18" charset="0"/>
                            </a:rPr>
                            <m:t>𝑖</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𝑗</m:t>
                              </m:r>
                            </m:sub>
                          </m:sSub>
                          <m:r>
                            <m:rPr>
                              <m:nor/>
                            </m:rPr>
                            <a:rPr lang="en-US" sz="2800">
                              <a:latin typeface="Cambria Math" panose="02040503050406030204" pitchFamily="18" charset="0"/>
                            </a:rPr>
                            <m:t>)</m:t>
                          </m:r>
                        </m:num>
                        <m:den>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sub>
                            <m:sup/>
                            <m:e>
                              <m:r>
                                <m:rPr>
                                  <m:nor/>
                                </m:rPr>
                                <a:rPr lang="en-US" sz="2800" b="0" i="0" smtClean="0">
                                  <a:latin typeface="Cambria Math" panose="02040503050406030204" pitchFamily="18" charset="0"/>
                                </a:rPr>
                                <m:t>count</m:t>
                              </m:r>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m:t>
                              </m:r>
                            </m:e>
                          </m:nary>
                        </m:den>
                      </m:f>
                    </m:oMath>
                  </m:oMathPara>
                </a14:m>
                <a:endParaRPr lang="en-US" sz="2800" dirty="0">
                  <a:latin typeface="Cambria Math" panose="02040503050406030204" pitchFamily="18" charset="0"/>
                </a:endParaRPr>
              </a:p>
            </p:txBody>
          </p:sp>
        </mc:Choice>
        <mc:Fallback>
          <p:sp>
            <p:nvSpPr>
              <p:cNvPr id="5" name="Rectangle 4">
                <a:extLst>
                  <a:ext uri="{FF2B5EF4-FFF2-40B4-BE49-F238E27FC236}">
                    <a16:creationId xmlns:a16="http://schemas.microsoft.com/office/drawing/2014/main" id="{7ACE1F14-8CE9-374A-BE71-FDFBBDFAB2AB}"/>
                  </a:ext>
                </a:extLst>
              </p:cNvPr>
              <p:cNvSpPr>
                <a:spLocks noRot="1" noChangeAspect="1" noMove="1" noResize="1" noEditPoints="1" noAdjustHandles="1" noChangeArrowheads="1" noChangeShapeType="1" noTextEdit="1"/>
              </p:cNvSpPr>
              <p:nvPr/>
            </p:nvSpPr>
            <p:spPr>
              <a:xfrm>
                <a:off x="5118100" y="4257331"/>
                <a:ext cx="6200223" cy="1047082"/>
              </a:xfrm>
              <a:prstGeom prst="rect">
                <a:avLst/>
              </a:prstGeom>
              <a:blipFill>
                <a:blip r:embed="rId4"/>
                <a:stretch>
                  <a:fillRect t="-18072" b="-93976"/>
                </a:stretch>
              </a:blipFill>
            </p:spPr>
            <p:txBody>
              <a:bodyPr/>
              <a:lstStyle/>
              <a:p>
                <a:r>
                  <a:rPr lang="en-US">
                    <a:noFill/>
                  </a:rPr>
                  <a:t> </a:t>
                </a:r>
              </a:p>
            </p:txBody>
          </p:sp>
        </mc:Fallback>
      </mc:AlternateContent>
    </p:spTree>
    <p:extLst>
      <p:ext uri="{BB962C8B-B14F-4D97-AF65-F5344CB8AC3E}">
        <p14:creationId xmlns:p14="http://schemas.microsoft.com/office/powerpoint/2010/main" val="350213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639956" y="277465"/>
            <a:ext cx="5456043" cy="750215"/>
          </a:xfrm>
        </p:spPr>
        <p:txBody>
          <a:bodyPr>
            <a:normAutofit fontScale="90000"/>
          </a:bodyPr>
          <a:lstStyle/>
          <a:p>
            <a:r>
              <a:rPr lang="en-US" b="1" dirty="0">
                <a:latin typeface="Avenir Light" panose="020B0402020203020204" pitchFamily="34" charset="77"/>
              </a:rPr>
              <a:t>Multiple levels</a:t>
            </a:r>
            <a:r>
              <a:rPr lang="en-US" b="1" dirty="0">
                <a:solidFill>
                  <a:srgbClr val="C00000"/>
                </a:solidFill>
                <a:latin typeface="Avenir Light" panose="020B0402020203020204" pitchFamily="34" charset="77"/>
              </a:rPr>
              <a:t>*</a:t>
            </a:r>
            <a:r>
              <a:rPr lang="en-US" b="1" dirty="0">
                <a:latin typeface="Avenir Light" panose="020B0402020203020204" pitchFamily="34" charset="77"/>
              </a:rPr>
              <a:t> to a single word</a:t>
            </a:r>
            <a:br>
              <a:rPr lang="en-US" b="1" dirty="0">
                <a:latin typeface="Avenir Light" panose="020B0402020203020204" pitchFamily="34" charset="77"/>
              </a:rPr>
            </a:br>
            <a:endParaRPr lang="en-US" dirty="0">
              <a:solidFill>
                <a:srgbClr val="C00000"/>
              </a:solidFill>
            </a:endParaRPr>
          </a:p>
        </p:txBody>
      </p:sp>
      <p:sp>
        <p:nvSpPr>
          <p:cNvPr id="13" name="Rectangle 12">
            <a:extLst>
              <a:ext uri="{FF2B5EF4-FFF2-40B4-BE49-F238E27FC236}">
                <a16:creationId xmlns:a16="http://schemas.microsoft.com/office/drawing/2014/main" id="{2D26D248-0AC7-5A40-B0F8-88F4BE4B76D7}"/>
              </a:ext>
            </a:extLst>
          </p:cNvPr>
          <p:cNvSpPr/>
          <p:nvPr/>
        </p:nvSpPr>
        <p:spPr>
          <a:xfrm>
            <a:off x="754393" y="789056"/>
            <a:ext cx="5201907" cy="125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p:sp>
        <p:nvSpPr>
          <p:cNvPr id="17" name="Content Placeholder 2">
            <a:extLst>
              <a:ext uri="{FF2B5EF4-FFF2-40B4-BE49-F238E27FC236}">
                <a16:creationId xmlns:a16="http://schemas.microsoft.com/office/drawing/2014/main" id="{819202FF-5B20-8E48-95A0-1A4A116BDA01}"/>
              </a:ext>
            </a:extLst>
          </p:cNvPr>
          <p:cNvSpPr txBox="1">
            <a:spLocks/>
          </p:cNvSpPr>
          <p:nvPr/>
        </p:nvSpPr>
        <p:spPr>
          <a:xfrm>
            <a:off x="1408276" y="6490386"/>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Chris Manning and Richard </a:t>
            </a:r>
            <a:r>
              <a:rPr lang="en-US" sz="1400" dirty="0" err="1">
                <a:solidFill>
                  <a:srgbClr val="FF0000"/>
                </a:solidFill>
                <a:latin typeface="Avenir Light" panose="020B0402020203020204" pitchFamily="34" charset="77"/>
              </a:rPr>
              <a:t>Socher</a:t>
            </a:r>
            <a:endParaRPr lang="en-US" sz="1400" dirty="0">
              <a:solidFill>
                <a:srgbClr val="FF0000"/>
              </a:solidFill>
              <a:latin typeface="Avenir Light" panose="020B0402020203020204" pitchFamily="34" charset="77"/>
            </a:endParaRPr>
          </a:p>
        </p:txBody>
      </p:sp>
      <p:sp>
        <p:nvSpPr>
          <p:cNvPr id="11" name="Content Placeholder 2">
            <a:extLst>
              <a:ext uri="{FF2B5EF4-FFF2-40B4-BE49-F238E27FC236}">
                <a16:creationId xmlns:a16="http://schemas.microsoft.com/office/drawing/2014/main" id="{44E361A6-F023-984A-91F0-FEA916519542}"/>
              </a:ext>
            </a:extLst>
          </p:cNvPr>
          <p:cNvSpPr txBox="1">
            <a:spLocks/>
          </p:cNvSpPr>
          <p:nvPr/>
        </p:nvSpPr>
        <p:spPr>
          <a:xfrm>
            <a:off x="1157290" y="6066620"/>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speech</a:t>
            </a:r>
          </a:p>
        </p:txBody>
      </p:sp>
      <p:sp>
        <p:nvSpPr>
          <p:cNvPr id="12" name="Content Placeholder 2">
            <a:extLst>
              <a:ext uri="{FF2B5EF4-FFF2-40B4-BE49-F238E27FC236}">
                <a16:creationId xmlns:a16="http://schemas.microsoft.com/office/drawing/2014/main" id="{EACC6E37-3159-6845-96F2-F609187843C9}"/>
              </a:ext>
            </a:extLst>
          </p:cNvPr>
          <p:cNvSpPr txBox="1">
            <a:spLocks/>
          </p:cNvSpPr>
          <p:nvPr/>
        </p:nvSpPr>
        <p:spPr>
          <a:xfrm>
            <a:off x="6096000" y="5721968"/>
            <a:ext cx="1557587"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highlight>
                  <a:srgbClr val="FFFF00"/>
                </a:highlight>
                <a:latin typeface="Avenir Light" panose="020B0402020203020204" pitchFamily="34" charset="77"/>
              </a:rPr>
              <a:t>text</a:t>
            </a:r>
          </a:p>
        </p:txBody>
      </p:sp>
      <p:sp>
        <p:nvSpPr>
          <p:cNvPr id="14" name="Content Placeholder 2">
            <a:extLst>
              <a:ext uri="{FF2B5EF4-FFF2-40B4-BE49-F238E27FC236}">
                <a16:creationId xmlns:a16="http://schemas.microsoft.com/office/drawing/2014/main" id="{B927FC9F-E0D2-4644-A289-03DE8FBBDE26}"/>
              </a:ext>
            </a:extLst>
          </p:cNvPr>
          <p:cNvSpPr txBox="1">
            <a:spLocks/>
          </p:cNvSpPr>
          <p:nvPr/>
        </p:nvSpPr>
        <p:spPr>
          <a:xfrm>
            <a:off x="953951" y="5436042"/>
            <a:ext cx="1964264"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phonetics</a:t>
            </a:r>
          </a:p>
        </p:txBody>
      </p:sp>
      <p:sp>
        <p:nvSpPr>
          <p:cNvPr id="16" name="Content Placeholder 2">
            <a:extLst>
              <a:ext uri="{FF2B5EF4-FFF2-40B4-BE49-F238E27FC236}">
                <a16:creationId xmlns:a16="http://schemas.microsoft.com/office/drawing/2014/main" id="{5170A6D1-F41A-524B-9D05-3F5CB31D1638}"/>
              </a:ext>
            </a:extLst>
          </p:cNvPr>
          <p:cNvSpPr txBox="1">
            <a:spLocks/>
          </p:cNvSpPr>
          <p:nvPr/>
        </p:nvSpPr>
        <p:spPr>
          <a:xfrm>
            <a:off x="953951" y="4654962"/>
            <a:ext cx="2350899" cy="481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phonology</a:t>
            </a:r>
          </a:p>
        </p:txBody>
      </p:sp>
      <p:sp>
        <p:nvSpPr>
          <p:cNvPr id="21" name="Content Placeholder 2">
            <a:extLst>
              <a:ext uri="{FF2B5EF4-FFF2-40B4-BE49-F238E27FC236}">
                <a16:creationId xmlns:a16="http://schemas.microsoft.com/office/drawing/2014/main" id="{6DABEEA0-94B7-3A4E-AD29-4FF59506C4D1}"/>
              </a:ext>
            </a:extLst>
          </p:cNvPr>
          <p:cNvSpPr txBox="1">
            <a:spLocks/>
          </p:cNvSpPr>
          <p:nvPr/>
        </p:nvSpPr>
        <p:spPr>
          <a:xfrm>
            <a:off x="5527963" y="4654961"/>
            <a:ext cx="2350908" cy="5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orthography</a:t>
            </a:r>
          </a:p>
        </p:txBody>
      </p:sp>
      <p:cxnSp>
        <p:nvCxnSpPr>
          <p:cNvPr id="22" name="Straight Connector 21">
            <a:extLst>
              <a:ext uri="{FF2B5EF4-FFF2-40B4-BE49-F238E27FC236}">
                <a16:creationId xmlns:a16="http://schemas.microsoft.com/office/drawing/2014/main" id="{1CD00B48-BB95-E74A-A58C-36E4CCC59034}"/>
              </a:ext>
            </a:extLst>
          </p:cNvPr>
          <p:cNvCxnSpPr>
            <a:cxnSpLocks/>
          </p:cNvCxnSpPr>
          <p:nvPr/>
        </p:nvCxnSpPr>
        <p:spPr>
          <a:xfrm flipH="1" flipV="1">
            <a:off x="5563465" y="4357781"/>
            <a:ext cx="1031299" cy="28972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6CBB22-336C-4B4E-99DB-F6F1862D6E5D}"/>
              </a:ext>
            </a:extLst>
          </p:cNvPr>
          <p:cNvCxnSpPr>
            <a:cxnSpLocks/>
          </p:cNvCxnSpPr>
          <p:nvPr/>
        </p:nvCxnSpPr>
        <p:spPr>
          <a:xfrm flipH="1">
            <a:off x="2330932" y="4351827"/>
            <a:ext cx="819558" cy="344087"/>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905FA-1842-F64D-BB92-DB264395CEDF}"/>
              </a:ext>
            </a:extLst>
          </p:cNvPr>
          <p:cNvCxnSpPr>
            <a:cxnSpLocks/>
          </p:cNvCxnSpPr>
          <p:nvPr/>
        </p:nvCxnSpPr>
        <p:spPr>
          <a:xfrm flipV="1">
            <a:off x="6874793" y="5241870"/>
            <a:ext cx="0" cy="507808"/>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8D3A48D-C4A3-E549-93F9-E7027AB5459A}"/>
              </a:ext>
            </a:extLst>
          </p:cNvPr>
          <p:cNvSpPr txBox="1">
            <a:spLocks/>
          </p:cNvSpPr>
          <p:nvPr/>
        </p:nvSpPr>
        <p:spPr>
          <a:xfrm>
            <a:off x="2968794" y="1055801"/>
            <a:ext cx="2771594" cy="3201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Avenir Light" panose="020B0402020203020204" pitchFamily="34" charset="77"/>
              </a:rPr>
              <a:t>Discourse</a:t>
            </a:r>
          </a:p>
          <a:p>
            <a:pPr marL="0" indent="0" algn="ctr">
              <a:lnSpc>
                <a:spcPct val="120000"/>
              </a:lnSpc>
              <a:buNone/>
            </a:pPr>
            <a:r>
              <a:rPr lang="en-US" b="1" dirty="0">
                <a:latin typeface="Avenir Light" panose="020B0402020203020204" pitchFamily="34" charset="77"/>
              </a:rPr>
              <a:t>Pragmatics</a:t>
            </a:r>
          </a:p>
          <a:p>
            <a:pPr marL="0" indent="0" algn="ctr">
              <a:lnSpc>
                <a:spcPct val="120000"/>
              </a:lnSpc>
              <a:buNone/>
            </a:pPr>
            <a:r>
              <a:rPr lang="en-US" b="1" dirty="0">
                <a:latin typeface="Avenir Light" panose="020B0402020203020204" pitchFamily="34" charset="77"/>
              </a:rPr>
              <a:t>Semantics</a:t>
            </a:r>
          </a:p>
          <a:p>
            <a:pPr marL="0" indent="0" algn="ctr">
              <a:lnSpc>
                <a:spcPct val="120000"/>
              </a:lnSpc>
              <a:buNone/>
            </a:pPr>
            <a:r>
              <a:rPr lang="en-US" b="1" dirty="0">
                <a:latin typeface="Avenir Light" panose="020B0402020203020204" pitchFamily="34" charset="77"/>
              </a:rPr>
              <a:t>Syntax</a:t>
            </a:r>
          </a:p>
          <a:p>
            <a:pPr marL="0" indent="0" algn="ctr">
              <a:lnSpc>
                <a:spcPct val="120000"/>
              </a:lnSpc>
              <a:buNone/>
            </a:pPr>
            <a:r>
              <a:rPr lang="en-US" b="1" dirty="0">
                <a:latin typeface="Avenir Light" panose="020B0402020203020204" pitchFamily="34" charset="77"/>
              </a:rPr>
              <a:t>Lexemes</a:t>
            </a:r>
          </a:p>
          <a:p>
            <a:pPr marL="0" indent="0" algn="ctr">
              <a:lnSpc>
                <a:spcPct val="120000"/>
              </a:lnSpc>
              <a:buNone/>
            </a:pPr>
            <a:r>
              <a:rPr lang="en-US" b="1" dirty="0">
                <a:latin typeface="Avenir Light" panose="020B0402020203020204" pitchFamily="34" charset="77"/>
              </a:rPr>
              <a:t>Morphology</a:t>
            </a:r>
          </a:p>
          <a:p>
            <a:pPr marL="0" indent="0" algn="ctr">
              <a:lnSpc>
                <a:spcPct val="120000"/>
              </a:lnSpc>
              <a:buNone/>
            </a:pPr>
            <a:endParaRPr lang="en-US" b="1" dirty="0">
              <a:latin typeface="Avenir Light" panose="020B0402020203020204" pitchFamily="34" charset="77"/>
            </a:endParaRPr>
          </a:p>
        </p:txBody>
      </p:sp>
      <p:cxnSp>
        <p:nvCxnSpPr>
          <p:cNvPr id="26" name="Straight Connector 25">
            <a:extLst>
              <a:ext uri="{FF2B5EF4-FFF2-40B4-BE49-F238E27FC236}">
                <a16:creationId xmlns:a16="http://schemas.microsoft.com/office/drawing/2014/main" id="{FFCEE03E-A79E-B64C-B87F-DA4CE4D2ECC8}"/>
              </a:ext>
            </a:extLst>
          </p:cNvPr>
          <p:cNvCxnSpPr>
            <a:cxnSpLocks/>
          </p:cNvCxnSpPr>
          <p:nvPr/>
        </p:nvCxnSpPr>
        <p:spPr>
          <a:xfrm flipV="1">
            <a:off x="1936083" y="5209847"/>
            <a:ext cx="0" cy="38796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49EF4B-F834-6646-B439-9C7F9D770F31}"/>
              </a:ext>
            </a:extLst>
          </p:cNvPr>
          <p:cNvCxnSpPr>
            <a:cxnSpLocks/>
          </p:cNvCxnSpPr>
          <p:nvPr/>
        </p:nvCxnSpPr>
        <p:spPr>
          <a:xfrm flipV="1">
            <a:off x="1918675" y="5889137"/>
            <a:ext cx="0" cy="285926"/>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2" descr="Meek Mill's Conviction Overturned: What Happens Next?">
            <a:extLst>
              <a:ext uri="{FF2B5EF4-FFF2-40B4-BE49-F238E27FC236}">
                <a16:creationId xmlns:a16="http://schemas.microsoft.com/office/drawing/2014/main" id="{4B53A0B8-158C-4048-8A74-3225A41C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706" y="4167842"/>
            <a:ext cx="2152530" cy="21480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C5E4780-4638-9E41-90CB-EB2FEC203BD4}"/>
              </a:ext>
            </a:extLst>
          </p:cNvPr>
          <p:cNvSpPr/>
          <p:nvPr/>
        </p:nvSpPr>
        <p:spPr>
          <a:xfrm>
            <a:off x="9695376" y="3769879"/>
            <a:ext cx="262659" cy="523220"/>
          </a:xfrm>
          <a:prstGeom prst="rect">
            <a:avLst/>
          </a:prstGeom>
        </p:spPr>
        <p:txBody>
          <a:bodyPr wrap="square">
            <a:spAutoFit/>
          </a:bodyPr>
          <a:lstStyle/>
          <a:p>
            <a:r>
              <a:rPr lang="en-US" sz="2800" b="1" dirty="0">
                <a:solidFill>
                  <a:srgbClr val="C00000"/>
                </a:solidFill>
                <a:latin typeface="Avenir Light" panose="020B0402020203020204" pitchFamily="34" charset="77"/>
              </a:rPr>
              <a:t>*</a:t>
            </a:r>
            <a:endParaRPr lang="en-US" sz="2800" dirty="0">
              <a:solidFill>
                <a:srgbClr val="C00000"/>
              </a:solidFill>
            </a:endParaRPr>
          </a:p>
        </p:txBody>
      </p:sp>
      <p:sp>
        <p:nvSpPr>
          <p:cNvPr id="19" name="Slide Number Placeholder 9">
            <a:extLst>
              <a:ext uri="{FF2B5EF4-FFF2-40B4-BE49-F238E27FC236}">
                <a16:creationId xmlns:a16="http://schemas.microsoft.com/office/drawing/2014/main" id="{1B8299DC-857E-EE4B-9AEF-1A649BB24513}"/>
              </a:ext>
            </a:extLst>
          </p:cNvPr>
          <p:cNvSpPr>
            <a:spLocks noGrp="1"/>
          </p:cNvSpPr>
          <p:nvPr>
            <p:ph type="sldNum" sz="quarter" idx="12"/>
          </p:nvPr>
        </p:nvSpPr>
        <p:spPr>
          <a:xfrm>
            <a:off x="9283701" y="6265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a:t>
            </a:fld>
            <a:endParaRPr lang="en-US"/>
          </a:p>
        </p:txBody>
      </p:sp>
    </p:spTree>
    <p:extLst>
      <p:ext uri="{BB962C8B-B14F-4D97-AF65-F5344CB8AC3E}">
        <p14:creationId xmlns:p14="http://schemas.microsoft.com/office/powerpoint/2010/main" val="837156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10323</TotalTime>
  <Words>4671</Words>
  <Application>Microsoft Macintosh PowerPoint</Application>
  <PresentationFormat>Widescreen</PresentationFormat>
  <Paragraphs>964</Paragraphs>
  <Slides>88</Slides>
  <Notes>84</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88</vt:i4>
      </vt:variant>
    </vt:vector>
  </HeadingPairs>
  <TitlesOfParts>
    <vt:vector size="114" baseType="lpstr">
      <vt:lpstr>Algerian</vt:lpstr>
      <vt:lpstr>American Typewriter</vt:lpstr>
      <vt:lpstr>Andale Mono</vt:lpstr>
      <vt:lpstr>Apple Chancery</vt:lpstr>
      <vt:lpstr>Arial</vt:lpstr>
      <vt:lpstr>Avenir</vt:lpstr>
      <vt:lpstr>Avenir Black</vt:lpstr>
      <vt:lpstr>Avenir Book</vt:lpstr>
      <vt:lpstr>Avenir Light</vt:lpstr>
      <vt:lpstr>Avenir Medium</vt:lpstr>
      <vt:lpstr>Avenir Next</vt:lpstr>
      <vt:lpstr>Avenir Next Condensed</vt:lpstr>
      <vt:lpstr>Calibri</vt:lpstr>
      <vt:lpstr>Calisto MT</vt:lpstr>
      <vt:lpstr>Cambria Math</vt:lpstr>
      <vt:lpstr>Chalkduster</vt:lpstr>
      <vt:lpstr>Chiller</vt:lpstr>
      <vt:lpstr>Comic Sans MS</vt:lpstr>
      <vt:lpstr>Cooper Black</vt:lpstr>
      <vt:lpstr>Courier</vt:lpstr>
      <vt:lpstr>Courier New</vt:lpstr>
      <vt:lpstr>Desdemona</vt:lpstr>
      <vt:lpstr>Harrington</vt:lpstr>
      <vt:lpstr>Karla</vt:lpstr>
      <vt:lpstr>Times</vt:lpstr>
      <vt:lpstr>Office Theme</vt:lpstr>
      <vt:lpstr>PowerPoint Presentation</vt:lpstr>
      <vt:lpstr>PowerPoint Presentation</vt:lpstr>
      <vt:lpstr>ANNOUNCEMENTS</vt:lpstr>
      <vt:lpstr>PowerPoint Presentation</vt:lpstr>
      <vt:lpstr>PowerPoint Presentation</vt:lpstr>
      <vt:lpstr>Language</vt:lpstr>
      <vt:lpstr>Language is funny</vt:lpstr>
      <vt:lpstr>Language is funny</vt:lpstr>
      <vt:lpstr>Multiple levels* to a single word </vt:lpstr>
      <vt:lpstr>Multiple levels* to a single word </vt:lpstr>
      <vt:lpstr>Multiple levels* to a single word </vt:lpstr>
      <vt:lpstr>Multiple levels* to a single word </vt:lpstr>
      <vt:lpstr>Multiple levels* to a single word </vt:lpstr>
      <vt:lpstr>Multiple levels* to a single word </vt:lpstr>
      <vt:lpstr>Multiple levels* to a single word </vt:lpstr>
      <vt:lpstr>Multiple levels* to a single word </vt:lpstr>
      <vt:lpstr>Multiple levels* to a single word </vt:lpstr>
      <vt:lpstr>Multiple levels* to a single word </vt:lpstr>
      <vt:lpstr>PowerPoint Presentation</vt:lpstr>
      <vt:lpstr>PowerPoint Presentation</vt:lpstr>
      <vt:lpstr>PowerPoint Presentation</vt:lpstr>
      <vt:lpstr>PowerPoint Presentation</vt:lpstr>
      <vt:lpstr>PowerPoint Presentation</vt:lpstr>
      <vt:lpstr>Very brief history of NLP</vt:lpstr>
      <vt:lpstr>Very brief history of NLP</vt:lpstr>
      <vt:lpstr>Very brief history of NLP</vt:lpstr>
      <vt:lpstr>NLP nowadays</vt:lpstr>
      <vt:lpstr>NLP nowadays</vt:lpstr>
      <vt:lpstr>NLP nowadays</vt:lpstr>
      <vt:lpstr>Deep Learning (breakthrough moment)</vt:lpstr>
      <vt:lpstr>Deep Learning (recent breakthrough)</vt:lpstr>
      <vt:lpstr>Deep Learning (recent breakthrough)</vt:lpstr>
      <vt:lpstr>Deep Learning (recent breakthrough)</vt:lpstr>
      <vt:lpstr>Deep Learning</vt:lpstr>
      <vt:lpstr>The Two Cornerstones of NLP</vt:lpstr>
      <vt:lpstr>PowerPoint Presentation</vt:lpstr>
      <vt:lpstr>PowerPoint Presentation</vt:lpstr>
      <vt:lpstr>Representing Numbers</vt:lpstr>
      <vt:lpstr>Representing Images</vt:lpstr>
      <vt:lpstr>Representing Images</vt:lpstr>
      <vt:lpstr>Representing Images</vt:lpstr>
      <vt:lpstr>Representing Images</vt:lpstr>
      <vt:lpstr>Representing Language</vt:lpstr>
      <vt:lpstr>Representing Language</vt:lpstr>
      <vt:lpstr>Representing Language</vt:lpstr>
      <vt:lpstr>Representing Language</vt:lpstr>
      <vt:lpstr>Representing Language</vt:lpstr>
      <vt:lpstr>Representing Language</vt:lpstr>
      <vt:lpstr>Symbolic Representations?</vt:lpstr>
      <vt:lpstr>Conceptual Dependencies</vt:lpstr>
      <vt:lpstr>Conceptual Dependencies</vt:lpstr>
      <vt:lpstr>External Resources</vt:lpstr>
      <vt:lpstr>WordNet</vt:lpstr>
      <vt:lpstr>ConceptNet</vt:lpstr>
      <vt:lpstr>ConceptNet</vt:lpstr>
      <vt:lpstr>Limitations</vt:lpstr>
      <vt:lpstr>PowerPoint Presentation</vt:lpstr>
      <vt:lpstr>PowerPoint Presentation</vt:lpstr>
      <vt:lpstr>Text Classification</vt:lpstr>
      <vt:lpstr>Spam Detection</vt:lpstr>
      <vt:lpstr>Spam Detection</vt:lpstr>
      <vt:lpstr>Authorship Identification</vt:lpstr>
      <vt:lpstr>PowerPoint Presentation</vt:lpstr>
      <vt:lpstr>Yelp Sentiments</vt:lpstr>
      <vt:lpstr>Text Classification (supervised ML)</vt:lpstr>
      <vt:lpstr>Bag-of-words (BoW)</vt:lpstr>
      <vt:lpstr>Bag-of-words (BoW)</vt:lpstr>
      <vt:lpstr>Bag-of-words (BoW)</vt:lpstr>
      <vt:lpstr>Bag-of-words (BoW)</vt:lpstr>
      <vt:lpstr>Bag-of-words (BoW)</vt:lpstr>
      <vt:lpstr>Bag-of-words (BoW)</vt:lpstr>
      <vt:lpstr>Bag-of-words (BoW)</vt:lpstr>
      <vt:lpstr>Bag-of-words (BoW)</vt:lpstr>
      <vt:lpstr>Bag-of-words (BoW)</vt:lpstr>
      <vt:lpstr>Bag-of-words (BoW)</vt:lpstr>
      <vt:lpstr>Bag-of-words (BoW)</vt:lpstr>
      <vt:lpstr>PowerPoint Presentation</vt:lpstr>
      <vt:lpstr>PowerPoint Presentation</vt:lpstr>
      <vt:lpstr>TF-IDF</vt:lpstr>
      <vt:lpstr>TF-IDF</vt:lpstr>
      <vt:lpstr>TF-IDF</vt:lpstr>
      <vt:lpstr>TF-IDF</vt:lpstr>
      <vt:lpstr>TF-IDF</vt:lpstr>
      <vt:lpstr>TF-IDF</vt:lpstr>
      <vt:lpstr>TF-IDF</vt:lpstr>
      <vt:lpstr>EXTRA</vt:lpstr>
      <vt:lpstr>Naïve Bayes Classifier</vt:lpstr>
      <vt:lpstr>Naïve Bayes Classifier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Sequential Data with ELMo, BERT, Transformers, and other childhood heroes</dc:title>
  <dc:creator>Microsoft Office User</dc:creator>
  <cp:lastModifiedBy>Tanner, Christopher W.</cp:lastModifiedBy>
  <cp:revision>494</cp:revision>
  <cp:lastPrinted>2020-01-23T07:18:22Z</cp:lastPrinted>
  <dcterms:created xsi:type="dcterms:W3CDTF">2020-01-21T14:53:13Z</dcterms:created>
  <dcterms:modified xsi:type="dcterms:W3CDTF">2021-09-07T21:26:53Z</dcterms:modified>
</cp:coreProperties>
</file>