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5" r:id="rId2"/>
    <p:sldMasterId id="2147483735" r:id="rId3"/>
  </p:sldMasterIdLst>
  <p:notesMasterIdLst>
    <p:notesMasterId r:id="rId32"/>
  </p:notesMasterIdLst>
  <p:sldIdLst>
    <p:sldId id="256" r:id="rId4"/>
    <p:sldId id="262" r:id="rId5"/>
    <p:sldId id="314" r:id="rId6"/>
    <p:sldId id="461" r:id="rId7"/>
    <p:sldId id="468" r:id="rId8"/>
    <p:sldId id="470" r:id="rId9"/>
    <p:sldId id="471" r:id="rId10"/>
    <p:sldId id="472" r:id="rId11"/>
    <p:sldId id="473" r:id="rId12"/>
    <p:sldId id="485" r:id="rId13"/>
    <p:sldId id="486" r:id="rId14"/>
    <p:sldId id="474" r:id="rId15"/>
    <p:sldId id="475" r:id="rId16"/>
    <p:sldId id="476" r:id="rId17"/>
    <p:sldId id="484" r:id="rId18"/>
    <p:sldId id="478" r:id="rId19"/>
    <p:sldId id="479" r:id="rId20"/>
    <p:sldId id="412" r:id="rId21"/>
    <p:sldId id="456" r:id="rId22"/>
    <p:sldId id="477" r:id="rId23"/>
    <p:sldId id="481" r:id="rId24"/>
    <p:sldId id="482" r:id="rId25"/>
    <p:sldId id="466" r:id="rId26"/>
    <p:sldId id="459" r:id="rId27"/>
    <p:sldId id="465" r:id="rId28"/>
    <p:sldId id="458" r:id="rId29"/>
    <p:sldId id="417" r:id="rId30"/>
    <p:sldId id="25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porelli" initials="ap"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8C7"/>
    <a:srgbClr val="A6A6A6"/>
    <a:srgbClr val="ED1B34"/>
    <a:srgbClr val="4DB848"/>
    <a:srgbClr val="940D23"/>
    <a:srgbClr val="F765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5" autoAdjust="0"/>
    <p:restoredTop sz="95353" autoAdjust="0"/>
  </p:normalViewPr>
  <p:slideViewPr>
    <p:cSldViewPr snapToGrid="0">
      <p:cViewPr varScale="1">
        <p:scale>
          <a:sx n="155" d="100"/>
          <a:sy n="155" d="100"/>
        </p:scale>
        <p:origin x="208" y="102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171B0-F5FF-A145-A5EA-3A0526418D11}" type="datetimeFigureOut">
              <a:rPr lang="en-US" smtClean="0"/>
              <a:t>11/2/20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0EF01-42B1-6243-84B4-3AEE3B87B250}" type="slidenum">
              <a:rPr lang="en-US" smtClean="0"/>
              <a:t>‹#›</a:t>
            </a:fld>
            <a:endParaRPr lang="en-US"/>
          </a:p>
        </p:txBody>
      </p:sp>
    </p:spTree>
    <p:extLst>
      <p:ext uri="{BB962C8B-B14F-4D97-AF65-F5344CB8AC3E}">
        <p14:creationId xmlns:p14="http://schemas.microsoft.com/office/powerpoint/2010/main" val="1947048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20EF01-42B1-6243-84B4-3AEE3B87B250}" type="slidenum">
              <a:rPr lang="en-US" smtClean="0"/>
              <a:t>2</a:t>
            </a:fld>
            <a:endParaRPr lang="en-US"/>
          </a:p>
        </p:txBody>
      </p:sp>
    </p:spTree>
    <p:extLst>
      <p:ext uri="{BB962C8B-B14F-4D97-AF65-F5344CB8AC3E}">
        <p14:creationId xmlns:p14="http://schemas.microsoft.com/office/powerpoint/2010/main" val="2180435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02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418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00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53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27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axolotl </a:t>
            </a:r>
            <a:r>
              <a:rPr lang="en-US" dirty="0" err="1"/>
              <a:t>mexican</a:t>
            </a:r>
            <a:r>
              <a:rPr lang="en-US" dirty="0"/>
              <a:t>,</a:t>
            </a:r>
            <a:r>
              <a:rPr lang="en-US" baseline="0" dirty="0"/>
              <a:t>  </a:t>
            </a:r>
            <a:r>
              <a:rPr lang="en-US" baseline="0" dirty="0" err="1"/>
              <a:t>pudu</a:t>
            </a:r>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18</a:t>
            </a:fld>
            <a:endParaRPr lang="en-US"/>
          </a:p>
        </p:txBody>
      </p:sp>
    </p:spTree>
    <p:extLst>
      <p:ext uri="{BB962C8B-B14F-4D97-AF65-F5344CB8AC3E}">
        <p14:creationId xmlns:p14="http://schemas.microsoft.com/office/powerpoint/2010/main" val="1783619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516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axolotl </a:t>
            </a:r>
            <a:r>
              <a:rPr lang="en-US" dirty="0" err="1"/>
              <a:t>mexican</a:t>
            </a:r>
            <a:r>
              <a:rPr lang="en-US" dirty="0"/>
              <a:t>,</a:t>
            </a:r>
            <a:r>
              <a:rPr lang="en-US" baseline="0" dirty="0"/>
              <a:t>  </a:t>
            </a:r>
            <a:r>
              <a:rPr lang="en-US" baseline="0" dirty="0" err="1"/>
              <a:t>pudu</a:t>
            </a:r>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21</a:t>
            </a:fld>
            <a:endParaRPr lang="en-US"/>
          </a:p>
        </p:txBody>
      </p:sp>
    </p:spTree>
    <p:extLst>
      <p:ext uri="{BB962C8B-B14F-4D97-AF65-F5344CB8AC3E}">
        <p14:creationId xmlns:p14="http://schemas.microsoft.com/office/powerpoint/2010/main" val="4282427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axolotl </a:t>
            </a:r>
            <a:r>
              <a:rPr lang="en-US" dirty="0" err="1"/>
              <a:t>mexican</a:t>
            </a:r>
            <a:r>
              <a:rPr lang="en-US" dirty="0"/>
              <a:t>,</a:t>
            </a:r>
            <a:r>
              <a:rPr lang="en-US" baseline="0" dirty="0"/>
              <a:t>  </a:t>
            </a:r>
            <a:r>
              <a:rPr lang="en-US" baseline="0" dirty="0" err="1"/>
              <a:t>pudu</a:t>
            </a:r>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22</a:t>
            </a:fld>
            <a:endParaRPr lang="en-US"/>
          </a:p>
        </p:txBody>
      </p:sp>
    </p:spTree>
    <p:extLst>
      <p:ext uri="{BB962C8B-B14F-4D97-AF65-F5344CB8AC3E}">
        <p14:creationId xmlns:p14="http://schemas.microsoft.com/office/powerpoint/2010/main" val="231253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656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5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60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614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136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474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5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A4B1-176E-48FF-B628-6B591A0F28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1D827-73CB-467B-B19C-B9ACC9F719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9EE301-9C3D-4633-999F-EA38382898A5}"/>
              </a:ext>
            </a:extLst>
          </p:cNvPr>
          <p:cNvSpPr>
            <a:spLocks noGrp="1"/>
          </p:cNvSpPr>
          <p:nvPr>
            <p:ph type="dt" sz="half" idx="10"/>
          </p:nvPr>
        </p:nvSpPr>
        <p:spPr/>
        <p:txBody>
          <a:bodyPr/>
          <a:lstStyle/>
          <a:p>
            <a:fld id="{F1DB05E7-376B-42E9-BFB9-A2253E2039EB}" type="datetimeFigureOut">
              <a:rPr lang="en-US" smtClean="0"/>
              <a:t>11/2/20</a:t>
            </a:fld>
            <a:endParaRPr lang="en-US"/>
          </a:p>
        </p:txBody>
      </p:sp>
      <p:sp>
        <p:nvSpPr>
          <p:cNvPr id="5" name="Footer Placeholder 4">
            <a:extLst>
              <a:ext uri="{FF2B5EF4-FFF2-40B4-BE49-F238E27FC236}">
                <a16:creationId xmlns:a16="http://schemas.microsoft.com/office/drawing/2014/main" id="{BF9EED86-1C8C-4811-BDED-2A534000B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863B0-A980-4C69-9412-A65F41219032}"/>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425935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F658B-B5FC-4BF2-BC9A-7B639FA823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6A781-9941-4453-95FF-A4EBF952E0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75A8B-9EFA-4D9F-848C-CA2C4E26877C}"/>
              </a:ext>
            </a:extLst>
          </p:cNvPr>
          <p:cNvSpPr>
            <a:spLocks noGrp="1"/>
          </p:cNvSpPr>
          <p:nvPr>
            <p:ph type="dt" sz="half" idx="10"/>
          </p:nvPr>
        </p:nvSpPr>
        <p:spPr/>
        <p:txBody>
          <a:bodyPr/>
          <a:lstStyle/>
          <a:p>
            <a:fld id="{F1DB05E7-376B-42E9-BFB9-A2253E2039EB}" type="datetimeFigureOut">
              <a:rPr lang="en-US" smtClean="0"/>
              <a:t>11/2/20</a:t>
            </a:fld>
            <a:endParaRPr lang="en-US"/>
          </a:p>
        </p:txBody>
      </p:sp>
      <p:sp>
        <p:nvSpPr>
          <p:cNvPr id="5" name="Footer Placeholder 4">
            <a:extLst>
              <a:ext uri="{FF2B5EF4-FFF2-40B4-BE49-F238E27FC236}">
                <a16:creationId xmlns:a16="http://schemas.microsoft.com/office/drawing/2014/main" id="{D2522827-3030-423A-80CA-2F14C435C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0C98C-009C-4AAD-A3DA-8034CCB8238A}"/>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700606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5A0F50-FA69-437C-8BE2-888C9484C3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C5C50B-22F0-4727-AD93-4F93DFB7F4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3FBA5-7A61-4004-A386-D4942DE347DE}"/>
              </a:ext>
            </a:extLst>
          </p:cNvPr>
          <p:cNvSpPr>
            <a:spLocks noGrp="1"/>
          </p:cNvSpPr>
          <p:nvPr>
            <p:ph type="dt" sz="half" idx="10"/>
          </p:nvPr>
        </p:nvSpPr>
        <p:spPr/>
        <p:txBody>
          <a:bodyPr/>
          <a:lstStyle/>
          <a:p>
            <a:fld id="{F1DB05E7-376B-42E9-BFB9-A2253E2039EB}" type="datetimeFigureOut">
              <a:rPr lang="en-US" smtClean="0"/>
              <a:t>11/2/20</a:t>
            </a:fld>
            <a:endParaRPr lang="en-US"/>
          </a:p>
        </p:txBody>
      </p:sp>
      <p:sp>
        <p:nvSpPr>
          <p:cNvPr id="5" name="Footer Placeholder 4">
            <a:extLst>
              <a:ext uri="{FF2B5EF4-FFF2-40B4-BE49-F238E27FC236}">
                <a16:creationId xmlns:a16="http://schemas.microsoft.com/office/drawing/2014/main" id="{7D35B490-D0F7-4698-98E5-19A3C9374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4B467-A8D1-46B1-8FD7-1E7E45990FEF}"/>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07726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0F96-B884-4783-8546-5B63C1923F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ABE59A-B973-4914-A87A-160681FAC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C56467-0E80-4186-B483-A2D6C28B9987}"/>
              </a:ext>
            </a:extLst>
          </p:cNvPr>
          <p:cNvSpPr>
            <a:spLocks noGrp="1"/>
          </p:cNvSpPr>
          <p:nvPr>
            <p:ph type="dt" sz="half" idx="10"/>
          </p:nvPr>
        </p:nvSpPr>
        <p:spPr/>
        <p:txBody>
          <a:bodyPr/>
          <a:lstStyle/>
          <a:p>
            <a:fld id="{24935935-76DD-4851-A117-087A288262AA}" type="datetimeFigureOut">
              <a:rPr lang="en-US" smtClean="0"/>
              <a:t>11/2/20</a:t>
            </a:fld>
            <a:endParaRPr lang="en-US"/>
          </a:p>
        </p:txBody>
      </p:sp>
      <p:sp>
        <p:nvSpPr>
          <p:cNvPr id="5" name="Footer Placeholder 4">
            <a:extLst>
              <a:ext uri="{FF2B5EF4-FFF2-40B4-BE49-F238E27FC236}">
                <a16:creationId xmlns:a16="http://schemas.microsoft.com/office/drawing/2014/main" id="{157B770E-6257-4619-9715-6632B46F0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BF21C-B65B-4C6C-8492-0E5ADB6B3FCA}"/>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4138245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9822-BE94-474F-B0E5-995B335C3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96DE3C-6D02-485D-AF4A-E6A65A2D5E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06F97-9BE6-4032-BC81-3B063889003C}"/>
              </a:ext>
            </a:extLst>
          </p:cNvPr>
          <p:cNvSpPr>
            <a:spLocks noGrp="1"/>
          </p:cNvSpPr>
          <p:nvPr>
            <p:ph type="dt" sz="half" idx="10"/>
          </p:nvPr>
        </p:nvSpPr>
        <p:spPr/>
        <p:txBody>
          <a:bodyPr/>
          <a:lstStyle/>
          <a:p>
            <a:fld id="{24935935-76DD-4851-A117-087A288262AA}" type="datetimeFigureOut">
              <a:rPr lang="en-US" smtClean="0"/>
              <a:t>11/2/20</a:t>
            </a:fld>
            <a:endParaRPr lang="en-US"/>
          </a:p>
        </p:txBody>
      </p:sp>
      <p:sp>
        <p:nvSpPr>
          <p:cNvPr id="5" name="Footer Placeholder 4">
            <a:extLst>
              <a:ext uri="{FF2B5EF4-FFF2-40B4-BE49-F238E27FC236}">
                <a16:creationId xmlns:a16="http://schemas.microsoft.com/office/drawing/2014/main" id="{DF404F1D-63FD-4AB3-988B-87D055103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74033-16EF-464C-B147-12F5EFEDB211}"/>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976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B084-0E32-42FD-A7A0-6104CFA23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43D040-A17D-469A-996A-7C552B7C3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9A30B-7613-4730-A675-A2115A735AFD}"/>
              </a:ext>
            </a:extLst>
          </p:cNvPr>
          <p:cNvSpPr>
            <a:spLocks noGrp="1"/>
          </p:cNvSpPr>
          <p:nvPr>
            <p:ph type="dt" sz="half" idx="10"/>
          </p:nvPr>
        </p:nvSpPr>
        <p:spPr/>
        <p:txBody>
          <a:bodyPr/>
          <a:lstStyle/>
          <a:p>
            <a:fld id="{24935935-76DD-4851-A117-087A288262AA}" type="datetimeFigureOut">
              <a:rPr lang="en-US" smtClean="0"/>
              <a:t>11/2/20</a:t>
            </a:fld>
            <a:endParaRPr lang="en-US"/>
          </a:p>
        </p:txBody>
      </p:sp>
      <p:sp>
        <p:nvSpPr>
          <p:cNvPr id="5" name="Footer Placeholder 4">
            <a:extLst>
              <a:ext uri="{FF2B5EF4-FFF2-40B4-BE49-F238E27FC236}">
                <a16:creationId xmlns:a16="http://schemas.microsoft.com/office/drawing/2014/main" id="{74C5DDBD-CB47-416E-8175-3FBF6AB23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E6DB7-CAE2-4FCD-B3E8-6231B1C850E7}"/>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4144666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F328-E252-40D9-BC3D-3282F6445B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2F339-E578-4FF1-8D6F-6B84F06CB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9D6ED0-638B-46D3-A1C0-24FEE8341C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179BD2-BF0C-42C9-AEAA-7C7A2247CE7F}"/>
              </a:ext>
            </a:extLst>
          </p:cNvPr>
          <p:cNvSpPr>
            <a:spLocks noGrp="1"/>
          </p:cNvSpPr>
          <p:nvPr>
            <p:ph type="dt" sz="half" idx="10"/>
          </p:nvPr>
        </p:nvSpPr>
        <p:spPr/>
        <p:txBody>
          <a:bodyPr/>
          <a:lstStyle/>
          <a:p>
            <a:fld id="{24935935-76DD-4851-A117-087A288262AA}" type="datetimeFigureOut">
              <a:rPr lang="en-US" smtClean="0"/>
              <a:t>11/2/20</a:t>
            </a:fld>
            <a:endParaRPr lang="en-US"/>
          </a:p>
        </p:txBody>
      </p:sp>
      <p:sp>
        <p:nvSpPr>
          <p:cNvPr id="6" name="Footer Placeholder 5">
            <a:extLst>
              <a:ext uri="{FF2B5EF4-FFF2-40B4-BE49-F238E27FC236}">
                <a16:creationId xmlns:a16="http://schemas.microsoft.com/office/drawing/2014/main" id="{006C923F-A0AF-43AE-B008-729389A1F4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A6CF54-6A81-4EC1-8A76-D27D031CD323}"/>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39454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4C8E-2EFC-4160-AABE-1FF7214245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F18FF6-67F1-4B6A-AF69-552500442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05621C-D772-41A9-806A-403FAAB45D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53A51E-99BD-4C1A-A074-5C6CE9368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5D48C7-AFED-4305-86D0-D795E3EB76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D0C76-7E10-4917-A0FC-0E0870F729BC}"/>
              </a:ext>
            </a:extLst>
          </p:cNvPr>
          <p:cNvSpPr>
            <a:spLocks noGrp="1"/>
          </p:cNvSpPr>
          <p:nvPr>
            <p:ph type="dt" sz="half" idx="10"/>
          </p:nvPr>
        </p:nvSpPr>
        <p:spPr/>
        <p:txBody>
          <a:bodyPr/>
          <a:lstStyle/>
          <a:p>
            <a:fld id="{24935935-76DD-4851-A117-087A288262AA}" type="datetimeFigureOut">
              <a:rPr lang="en-US" smtClean="0"/>
              <a:t>11/2/20</a:t>
            </a:fld>
            <a:endParaRPr lang="en-US"/>
          </a:p>
        </p:txBody>
      </p:sp>
      <p:sp>
        <p:nvSpPr>
          <p:cNvPr id="8" name="Footer Placeholder 7">
            <a:extLst>
              <a:ext uri="{FF2B5EF4-FFF2-40B4-BE49-F238E27FC236}">
                <a16:creationId xmlns:a16="http://schemas.microsoft.com/office/drawing/2014/main" id="{89B9EDB8-6EFB-4747-B5B6-22B76F32F1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3B12DB-AFBB-405F-BA53-B2770D4A9AEA}"/>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258242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9320-B6A0-4392-B66E-7FE222630F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70D717-5251-4854-BB14-F871590E80EC}"/>
              </a:ext>
            </a:extLst>
          </p:cNvPr>
          <p:cNvSpPr>
            <a:spLocks noGrp="1"/>
          </p:cNvSpPr>
          <p:nvPr>
            <p:ph type="dt" sz="half" idx="10"/>
          </p:nvPr>
        </p:nvSpPr>
        <p:spPr/>
        <p:txBody>
          <a:bodyPr/>
          <a:lstStyle/>
          <a:p>
            <a:fld id="{24935935-76DD-4851-A117-087A288262AA}" type="datetimeFigureOut">
              <a:rPr lang="en-US" smtClean="0"/>
              <a:t>11/2/20</a:t>
            </a:fld>
            <a:endParaRPr lang="en-US"/>
          </a:p>
        </p:txBody>
      </p:sp>
      <p:sp>
        <p:nvSpPr>
          <p:cNvPr id="4" name="Footer Placeholder 3">
            <a:extLst>
              <a:ext uri="{FF2B5EF4-FFF2-40B4-BE49-F238E27FC236}">
                <a16:creationId xmlns:a16="http://schemas.microsoft.com/office/drawing/2014/main" id="{91B6AF8B-F435-48B2-9AC7-FF1B8D0C1C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24DEE1-F5F4-473C-885D-60A0ABE39D6A}"/>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241562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CB896E-3D03-41C8-B360-0471B89FB3DF}"/>
              </a:ext>
            </a:extLst>
          </p:cNvPr>
          <p:cNvSpPr>
            <a:spLocks noGrp="1"/>
          </p:cNvSpPr>
          <p:nvPr>
            <p:ph type="dt" sz="half" idx="10"/>
          </p:nvPr>
        </p:nvSpPr>
        <p:spPr/>
        <p:txBody>
          <a:bodyPr/>
          <a:lstStyle/>
          <a:p>
            <a:fld id="{24935935-76DD-4851-A117-087A288262AA}" type="datetimeFigureOut">
              <a:rPr lang="en-US" smtClean="0"/>
              <a:t>11/2/20</a:t>
            </a:fld>
            <a:endParaRPr lang="en-US"/>
          </a:p>
        </p:txBody>
      </p:sp>
      <p:sp>
        <p:nvSpPr>
          <p:cNvPr id="3" name="Footer Placeholder 2">
            <a:extLst>
              <a:ext uri="{FF2B5EF4-FFF2-40B4-BE49-F238E27FC236}">
                <a16:creationId xmlns:a16="http://schemas.microsoft.com/office/drawing/2014/main" id="{B2C90461-7C0C-445A-9850-E1DB8A0227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5486F7-6405-4102-BA7C-FFB9D70F90EC}"/>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1155654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C97AF-36CE-4124-984C-A7BF922477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8F9A7A-2E99-4C4B-ABD7-5510175A70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5AAA68-FAC5-4F49-9D56-C0A2D10AA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470BAD-71B5-49E4-A40D-2007CBD9EBEA}"/>
              </a:ext>
            </a:extLst>
          </p:cNvPr>
          <p:cNvSpPr>
            <a:spLocks noGrp="1"/>
          </p:cNvSpPr>
          <p:nvPr>
            <p:ph type="dt" sz="half" idx="10"/>
          </p:nvPr>
        </p:nvSpPr>
        <p:spPr/>
        <p:txBody>
          <a:bodyPr/>
          <a:lstStyle/>
          <a:p>
            <a:fld id="{24935935-76DD-4851-A117-087A288262AA}" type="datetimeFigureOut">
              <a:rPr lang="en-US" smtClean="0"/>
              <a:t>11/2/20</a:t>
            </a:fld>
            <a:endParaRPr lang="en-US"/>
          </a:p>
        </p:txBody>
      </p:sp>
      <p:sp>
        <p:nvSpPr>
          <p:cNvPr id="6" name="Footer Placeholder 5">
            <a:extLst>
              <a:ext uri="{FF2B5EF4-FFF2-40B4-BE49-F238E27FC236}">
                <a16:creationId xmlns:a16="http://schemas.microsoft.com/office/drawing/2014/main" id="{6B295AC7-DDFE-45F9-AF74-ED2BF5141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17491-FF63-4589-BD29-E347DD916547}"/>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1677448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AB10-7FA3-4503-8DBF-1DBBD987D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78EB3F-BC9C-4CB3-BBD1-8F35F93FCA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1FE0B-89BA-4C65-BAD4-893E4CF8F3C0}"/>
              </a:ext>
            </a:extLst>
          </p:cNvPr>
          <p:cNvSpPr>
            <a:spLocks noGrp="1"/>
          </p:cNvSpPr>
          <p:nvPr>
            <p:ph type="dt" sz="half" idx="10"/>
          </p:nvPr>
        </p:nvSpPr>
        <p:spPr/>
        <p:txBody>
          <a:bodyPr/>
          <a:lstStyle/>
          <a:p>
            <a:fld id="{F1DB05E7-376B-42E9-BFB9-A2253E2039EB}" type="datetimeFigureOut">
              <a:rPr lang="en-US" smtClean="0"/>
              <a:t>11/2/20</a:t>
            </a:fld>
            <a:endParaRPr lang="en-US"/>
          </a:p>
        </p:txBody>
      </p:sp>
      <p:sp>
        <p:nvSpPr>
          <p:cNvPr id="5" name="Footer Placeholder 4">
            <a:extLst>
              <a:ext uri="{FF2B5EF4-FFF2-40B4-BE49-F238E27FC236}">
                <a16:creationId xmlns:a16="http://schemas.microsoft.com/office/drawing/2014/main" id="{4D4509CC-D797-42C5-B117-606DE2BD3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8E99D-8351-46EB-BB50-58441E214437}"/>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545823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4232-CC6E-45E9-8D06-14B26BBFCA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8E7B1D-2455-4EC7-B316-622029CA07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DC3B0E-BD3D-4894-9317-4AE56E24C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B79ED9-E7FF-4ABD-AF2B-36A68B859562}"/>
              </a:ext>
            </a:extLst>
          </p:cNvPr>
          <p:cNvSpPr>
            <a:spLocks noGrp="1"/>
          </p:cNvSpPr>
          <p:nvPr>
            <p:ph type="dt" sz="half" idx="10"/>
          </p:nvPr>
        </p:nvSpPr>
        <p:spPr/>
        <p:txBody>
          <a:bodyPr/>
          <a:lstStyle/>
          <a:p>
            <a:fld id="{24935935-76DD-4851-A117-087A288262AA}" type="datetimeFigureOut">
              <a:rPr lang="en-US" smtClean="0"/>
              <a:t>11/2/20</a:t>
            </a:fld>
            <a:endParaRPr lang="en-US"/>
          </a:p>
        </p:txBody>
      </p:sp>
      <p:sp>
        <p:nvSpPr>
          <p:cNvPr id="6" name="Footer Placeholder 5">
            <a:extLst>
              <a:ext uri="{FF2B5EF4-FFF2-40B4-BE49-F238E27FC236}">
                <a16:creationId xmlns:a16="http://schemas.microsoft.com/office/drawing/2014/main" id="{F966FB14-B30B-439D-9D8E-5782CD14C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192CD-1497-469A-8AFD-5312509820A5}"/>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3559118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3DCE4-2746-4ED9-9DD4-E09C31E37C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F3E9CE-C5CD-4F70-9F96-AFC989D13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543F3-C6B0-402D-98E9-C5509B403DC2}"/>
              </a:ext>
            </a:extLst>
          </p:cNvPr>
          <p:cNvSpPr>
            <a:spLocks noGrp="1"/>
          </p:cNvSpPr>
          <p:nvPr>
            <p:ph type="dt" sz="half" idx="10"/>
          </p:nvPr>
        </p:nvSpPr>
        <p:spPr/>
        <p:txBody>
          <a:bodyPr/>
          <a:lstStyle/>
          <a:p>
            <a:fld id="{24935935-76DD-4851-A117-087A288262AA}" type="datetimeFigureOut">
              <a:rPr lang="en-US" smtClean="0"/>
              <a:t>11/2/20</a:t>
            </a:fld>
            <a:endParaRPr lang="en-US"/>
          </a:p>
        </p:txBody>
      </p:sp>
      <p:sp>
        <p:nvSpPr>
          <p:cNvPr id="5" name="Footer Placeholder 4">
            <a:extLst>
              <a:ext uri="{FF2B5EF4-FFF2-40B4-BE49-F238E27FC236}">
                <a16:creationId xmlns:a16="http://schemas.microsoft.com/office/drawing/2014/main" id="{049D4596-099F-4050-B8B0-2DAD883D6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9931A-EEB6-4EAB-8AFA-38FE3176A184}"/>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453422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B2A112-4197-46E0-9ECA-A89E4D51E1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1BA8C7-A039-446C-9936-9FCEF4A667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6D427-AC0A-4820-8935-166B3233FD22}"/>
              </a:ext>
            </a:extLst>
          </p:cNvPr>
          <p:cNvSpPr>
            <a:spLocks noGrp="1"/>
          </p:cNvSpPr>
          <p:nvPr>
            <p:ph type="dt" sz="half" idx="10"/>
          </p:nvPr>
        </p:nvSpPr>
        <p:spPr/>
        <p:txBody>
          <a:bodyPr/>
          <a:lstStyle/>
          <a:p>
            <a:fld id="{24935935-76DD-4851-A117-087A288262AA}" type="datetimeFigureOut">
              <a:rPr lang="en-US" smtClean="0"/>
              <a:t>11/2/20</a:t>
            </a:fld>
            <a:endParaRPr lang="en-US"/>
          </a:p>
        </p:txBody>
      </p:sp>
      <p:sp>
        <p:nvSpPr>
          <p:cNvPr id="5" name="Footer Placeholder 4">
            <a:extLst>
              <a:ext uri="{FF2B5EF4-FFF2-40B4-BE49-F238E27FC236}">
                <a16:creationId xmlns:a16="http://schemas.microsoft.com/office/drawing/2014/main" id="{36FDF01E-C1DB-4C4A-852C-AA435D89A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98AAF-CB35-4C05-A61C-2EAD743198D6}"/>
              </a:ext>
            </a:extLst>
          </p:cNvPr>
          <p:cNvSpPr>
            <a:spLocks noGrp="1"/>
          </p:cNvSpPr>
          <p:nvPr>
            <p:ph type="sldNum" sz="quarter" idx="12"/>
          </p:nvPr>
        </p:nvSpPr>
        <p:spPr/>
        <p:txBody>
          <a:bodyPr/>
          <a:lstStyle/>
          <a:p>
            <a:fld id="{EADA8C59-5646-4C06-BE98-351097875ED0}" type="slidenum">
              <a:rPr lang="en-US" smtClean="0"/>
              <a:t>‹#›</a:t>
            </a:fld>
            <a:endParaRPr lang="en-US"/>
          </a:p>
        </p:txBody>
      </p:sp>
    </p:spTree>
    <p:extLst>
      <p:ext uri="{BB962C8B-B14F-4D97-AF65-F5344CB8AC3E}">
        <p14:creationId xmlns:p14="http://schemas.microsoft.com/office/powerpoint/2010/main" val="1176754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chemeClr val="tx1">
                    <a:lumMod val="95000"/>
                    <a:lumOff val="5000"/>
                  </a:schemeClr>
                </a:solidFill>
                <a:latin typeface="Karla" charset="0"/>
                <a:ea typeface="Karla" charset="0"/>
                <a:cs typeface="Karla" charset="0"/>
              </a:defRPr>
            </a:lvl1pPr>
          </a:lstStyle>
          <a:p>
            <a:r>
              <a:rPr lang="en-US" dirty="0"/>
              <a:t>Talk Title</a:t>
            </a:r>
          </a:p>
        </p:txBody>
      </p:sp>
      <p:sp>
        <p:nvSpPr>
          <p:cNvPr id="4" name="Date Placeholder 3"/>
          <p:cNvSpPr>
            <a:spLocks noGrp="1"/>
          </p:cNvSpPr>
          <p:nvPr>
            <p:ph type="dt" sz="half" idx="10"/>
          </p:nvPr>
        </p:nvSpPr>
        <p:spPr/>
        <p:txBody>
          <a:bodyPr/>
          <a:lstStyle/>
          <a:p>
            <a:fld id="{BD43FDEE-31B2-4A81-9764-6BBEE99A1C59}" type="datetimeFigureOut">
              <a:rPr lang="en-US" smtClean="0"/>
              <a:t>11/2/20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
        <p:nvSpPr>
          <p:cNvPr id="7" name="TextBox 6"/>
          <p:cNvSpPr txBox="1"/>
          <p:nvPr/>
        </p:nvSpPr>
        <p:spPr>
          <a:xfrm>
            <a:off x="914400" y="4215645"/>
            <a:ext cx="10192871" cy="707886"/>
          </a:xfrm>
          <a:prstGeom prst="rect">
            <a:avLst/>
          </a:prstGeom>
          <a:noFill/>
        </p:spPr>
        <p:txBody>
          <a:bodyPr wrap="square" rtlCol="0">
            <a:spAutoFit/>
          </a:bodyPr>
          <a:lstStyle/>
          <a:p>
            <a:pPr algn="ctr"/>
            <a:r>
              <a:rPr lang="en-US" sz="2400" b="0" i="0" dirty="0">
                <a:solidFill>
                  <a:schemeClr val="tx1">
                    <a:lumMod val="95000"/>
                    <a:lumOff val="5000"/>
                  </a:schemeClr>
                </a:solidFill>
                <a:latin typeface="Karla" charset="0"/>
                <a:ea typeface="Karla" charset="0"/>
                <a:cs typeface="Karla" charset="0"/>
              </a:rPr>
              <a:t>Pavlos Protopapas</a:t>
            </a:r>
          </a:p>
          <a:p>
            <a:pPr algn="ctr"/>
            <a:r>
              <a:rPr lang="en-US" sz="1600" b="0" i="0" dirty="0">
                <a:solidFill>
                  <a:schemeClr val="tx1">
                    <a:lumMod val="95000"/>
                    <a:lumOff val="5000"/>
                  </a:schemeClr>
                </a:solidFill>
                <a:latin typeface="Karla" charset="0"/>
                <a:ea typeface="Karla" charset="0"/>
                <a:cs typeface="Karla" charset="0"/>
              </a:rPr>
              <a:t>Institute for Applied</a:t>
            </a:r>
            <a:r>
              <a:rPr lang="en-US" sz="1600" b="0" i="0" baseline="0" dirty="0">
                <a:solidFill>
                  <a:schemeClr val="tx1">
                    <a:lumMod val="95000"/>
                    <a:lumOff val="5000"/>
                  </a:schemeClr>
                </a:solidFill>
                <a:latin typeface="Karla" charset="0"/>
                <a:ea typeface="Karla" charset="0"/>
                <a:cs typeface="Karla" charset="0"/>
              </a:rPr>
              <a:t> Computational Science, Harvard</a:t>
            </a:r>
            <a:endParaRPr lang="en-US" sz="1600" b="0" i="0" dirty="0">
              <a:solidFill>
                <a:schemeClr val="tx1">
                  <a:lumMod val="95000"/>
                  <a:lumOff val="5000"/>
                </a:schemeClr>
              </a:solidFill>
              <a:latin typeface="Karla" charset="0"/>
              <a:ea typeface="Karla" charset="0"/>
              <a:cs typeface="Karla" charset="0"/>
            </a:endParaRPr>
          </a:p>
        </p:txBody>
      </p:sp>
      <p:grpSp>
        <p:nvGrpSpPr>
          <p:cNvPr id="12" name="Group 11"/>
          <p:cNvGrpSpPr>
            <a:grpSpLocks noChangeAspect="1"/>
          </p:cNvGrpSpPr>
          <p:nvPr/>
        </p:nvGrpSpPr>
        <p:grpSpPr>
          <a:xfrm>
            <a:off x="4866931" y="5190565"/>
            <a:ext cx="2409984" cy="1348350"/>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
        <p:nvSpPr>
          <p:cNvPr id="10" name="Rectangle 9">
            <a:extLst>
              <a:ext uri="{FF2B5EF4-FFF2-40B4-BE49-F238E27FC236}">
                <a16:creationId xmlns:a16="http://schemas.microsoft.com/office/drawing/2014/main" id="{1637FB94-059C-4EA6-A553-1FB978C79D3F}"/>
              </a:ext>
            </a:extLst>
          </p:cNvPr>
          <p:cNvSpPr/>
          <p:nvPr/>
        </p:nvSpPr>
        <p:spPr>
          <a:xfrm>
            <a:off x="5387184" y="3459656"/>
            <a:ext cx="1295898" cy="647949"/>
          </a:xfrm>
          <a:prstGeom prst="rect">
            <a:avLst/>
          </a:prstGeom>
          <a:solidFill>
            <a:srgbClr val="94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Karla" charset="0"/>
                <a:ea typeface="Karla" charset="0"/>
                <a:cs typeface="Karla" charset="0"/>
              </a:rPr>
              <a:t>AC295</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ctr">
              <a:defRPr b="1">
                <a:solidFill>
                  <a:schemeClr val="tx1">
                    <a:lumMod val="95000"/>
                    <a:lumOff val="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chemeClr val="tx1">
                    <a:lumMod val="95000"/>
                    <a:lumOff val="5000"/>
                  </a:schemeClr>
                </a:solidFill>
                <a:latin typeface="Karla"/>
                <a:cs typeface="Karla"/>
              </a:defRPr>
            </a:lvl1pPr>
            <a:lvl2pPr>
              <a:defRPr sz="2400">
                <a:solidFill>
                  <a:schemeClr val="tx1">
                    <a:lumMod val="95000"/>
                    <a:lumOff val="5000"/>
                  </a:schemeClr>
                </a:solidFill>
                <a:latin typeface="Karla"/>
                <a:cs typeface="Karla"/>
              </a:defRPr>
            </a:lvl2pPr>
            <a:lvl3pPr>
              <a:defRPr sz="2000">
                <a:solidFill>
                  <a:schemeClr val="tx1">
                    <a:lumMod val="95000"/>
                    <a:lumOff val="5000"/>
                  </a:schemeClr>
                </a:solidFill>
                <a:latin typeface="Karla"/>
                <a:cs typeface="Karla"/>
              </a:defRPr>
            </a:lvl3pPr>
            <a:lvl4pPr>
              <a:defRPr sz="1800">
                <a:solidFill>
                  <a:schemeClr val="tx1">
                    <a:lumMod val="95000"/>
                    <a:lumOff val="5000"/>
                  </a:schemeClr>
                </a:solidFill>
                <a:latin typeface="Karla"/>
                <a:cs typeface="Karla"/>
              </a:defRPr>
            </a:lvl4pPr>
            <a:lvl5pPr>
              <a:defRPr sz="1800">
                <a:solidFill>
                  <a:schemeClr val="tx1">
                    <a:lumMod val="95000"/>
                    <a:lumOff val="5000"/>
                  </a:schemeClr>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248388" y="6397361"/>
            <a:ext cx="2844800" cy="365125"/>
          </a:xfrm>
        </p:spPr>
        <p:txBody>
          <a:bodyPr/>
          <a:lstStyle>
            <a:lvl1pPr algn="r">
              <a:defRPr/>
            </a:lvl1pPr>
          </a:lstStyle>
          <a:p>
            <a:fld id="{1E1A4202-1854-4A8C-A63F-7D5E2F547B29}" type="slidenum">
              <a:rPr lang="en-US" smtClean="0"/>
              <a:t>‹#›</a:t>
            </a:fld>
            <a:endParaRPr lang="en-US"/>
          </a:p>
        </p:txBody>
      </p:sp>
      <p:cxnSp>
        <p:nvCxnSpPr>
          <p:cNvPr id="12" name="Straight Connector 11">
            <a:extLst>
              <a:ext uri="{FF2B5EF4-FFF2-40B4-BE49-F238E27FC236}">
                <a16:creationId xmlns:a16="http://schemas.microsoft.com/office/drawing/2014/main" id="{2BB05C14-85FE-410B-8AD5-1D038FDD03F1}"/>
              </a:ext>
            </a:extLst>
          </p:cNvPr>
          <p:cNvCxnSpPr>
            <a:cxnSpLocks/>
          </p:cNvCxnSpPr>
          <p:nvPr/>
        </p:nvCxnSpPr>
        <p:spPr>
          <a:xfrm>
            <a:off x="3930650" y="987254"/>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A0BBE32-C829-4534-92AA-0A9402AC06A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grpSp>
        <p:nvGrpSpPr>
          <p:cNvPr id="15" name="Group 14">
            <a:extLst>
              <a:ext uri="{FF2B5EF4-FFF2-40B4-BE49-F238E27FC236}">
                <a16:creationId xmlns:a16="http://schemas.microsoft.com/office/drawing/2014/main" id="{A3D46243-E60C-4C42-8F85-FC3B9343AFAF}"/>
              </a:ext>
            </a:extLst>
          </p:cNvPr>
          <p:cNvGrpSpPr/>
          <p:nvPr/>
        </p:nvGrpSpPr>
        <p:grpSpPr>
          <a:xfrm>
            <a:off x="0" y="6238082"/>
            <a:ext cx="3302003" cy="589321"/>
            <a:chOff x="464927" y="6019573"/>
            <a:chExt cx="3302003" cy="589321"/>
          </a:xfrm>
        </p:grpSpPr>
        <p:sp>
          <p:nvSpPr>
            <p:cNvPr id="16" name="Rectangle 15">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8"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ctr">
              <a:defRPr b="1">
                <a:solidFill>
                  <a:schemeClr val="tx1">
                    <a:lumMod val="95000"/>
                    <a:lumOff val="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chemeClr val="tx1">
                    <a:lumMod val="95000"/>
                    <a:lumOff val="5000"/>
                  </a:schemeClr>
                </a:solidFill>
                <a:latin typeface="Karla"/>
                <a:cs typeface="Karla"/>
              </a:defRPr>
            </a:lvl1pPr>
            <a:lvl2pPr>
              <a:defRPr sz="2400">
                <a:solidFill>
                  <a:schemeClr val="tx1">
                    <a:lumMod val="95000"/>
                    <a:lumOff val="5000"/>
                  </a:schemeClr>
                </a:solidFill>
                <a:latin typeface="Karla"/>
                <a:cs typeface="Karla"/>
              </a:defRPr>
            </a:lvl2pPr>
            <a:lvl3pPr>
              <a:defRPr sz="2000">
                <a:solidFill>
                  <a:schemeClr val="tx1">
                    <a:lumMod val="95000"/>
                    <a:lumOff val="5000"/>
                  </a:schemeClr>
                </a:solidFill>
                <a:latin typeface="Karla"/>
                <a:cs typeface="Karla"/>
              </a:defRPr>
            </a:lvl3pPr>
            <a:lvl4pPr>
              <a:defRPr sz="1800">
                <a:solidFill>
                  <a:schemeClr val="tx1">
                    <a:lumMod val="95000"/>
                    <a:lumOff val="5000"/>
                  </a:schemeClr>
                </a:solidFill>
                <a:latin typeface="Karla"/>
                <a:cs typeface="Karla"/>
              </a:defRPr>
            </a:lvl4pPr>
            <a:lvl5pPr>
              <a:defRPr sz="1800">
                <a:solidFill>
                  <a:schemeClr val="tx1">
                    <a:lumMod val="95000"/>
                    <a:lumOff val="5000"/>
                  </a:schemeClr>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248388" y="6397361"/>
            <a:ext cx="2844800" cy="365125"/>
          </a:xfrm>
        </p:spPr>
        <p:txBody>
          <a:bodyPr/>
          <a:lstStyle>
            <a:lvl1pPr algn="r">
              <a:defRPr/>
            </a:lvl1pPr>
          </a:lstStyle>
          <a:p>
            <a:fld id="{DB3D23A1-04A6-4C00-8381-DADA2D40653F}" type="slidenum">
              <a:rPr lang="en-US" smtClean="0"/>
              <a:t>‹#›</a:t>
            </a:fld>
            <a:endParaRPr lang="en-US"/>
          </a:p>
        </p:txBody>
      </p:sp>
      <p:cxnSp>
        <p:nvCxnSpPr>
          <p:cNvPr id="12" name="Straight Connector 11">
            <a:extLst>
              <a:ext uri="{FF2B5EF4-FFF2-40B4-BE49-F238E27FC236}">
                <a16:creationId xmlns:a16="http://schemas.microsoft.com/office/drawing/2014/main" id="{2BB05C14-85FE-410B-8AD5-1D038FDD03F1}"/>
              </a:ext>
            </a:extLst>
          </p:cNvPr>
          <p:cNvCxnSpPr>
            <a:cxnSpLocks/>
          </p:cNvCxnSpPr>
          <p:nvPr/>
        </p:nvCxnSpPr>
        <p:spPr>
          <a:xfrm>
            <a:off x="3930650" y="987254"/>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570258" y="6331054"/>
            <a:ext cx="2844800" cy="365125"/>
          </a:xfrm>
        </p:spPr>
        <p:txBody>
          <a:bodyPr/>
          <a:lstStyle>
            <a:lvl1pPr algn="r">
              <a:defRPr/>
            </a:lvl1pPr>
          </a:lstStyle>
          <a:p>
            <a:fld id="{1E1A4202-1854-4A8C-A63F-7D5E2F547B29}" type="slidenum">
              <a:rPr lang="en-US" smtClean="0"/>
              <a:t>‹#›</a:t>
            </a:fld>
            <a:endParaRPr lang="en-US"/>
          </a:p>
        </p:txBody>
      </p:sp>
      <p:grpSp>
        <p:nvGrpSpPr>
          <p:cNvPr id="9" name="Group 8"/>
          <p:cNvGrpSpPr>
            <a:grpSpLocks/>
          </p:cNvGrpSpPr>
          <p:nvPr/>
        </p:nvGrpSpPr>
        <p:grpSpPr>
          <a:xfrm>
            <a:off x="667462" y="6153741"/>
            <a:ext cx="812363" cy="461756"/>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2" name="TextBox 11"/>
          <p:cNvSpPr txBox="1"/>
          <p:nvPr/>
        </p:nvSpPr>
        <p:spPr>
          <a:xfrm>
            <a:off x="4846866" y="6355080"/>
            <a:ext cx="2428870"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FIUBA, June 2018</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43FDEE-31B2-4A81-9764-6BBEE99A1C59}" type="datetimeFigureOut">
              <a:rPr lang="en-US" smtClean="0"/>
              <a:t>11/2/20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43FDEE-31B2-4A81-9764-6BBEE99A1C59}" type="datetimeFigureOut">
              <a:rPr lang="en-US" smtClean="0"/>
              <a:t>11/2/20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A4202-1854-4A8C-A63F-7D5E2F547B29}" type="slidenum">
              <a:rPr lang="en-US" smtClean="0"/>
              <a:t>‹#›</a:t>
            </a:fld>
            <a:endParaRPr lang="en-US"/>
          </a:p>
        </p:txBody>
      </p:sp>
      <p:grpSp>
        <p:nvGrpSpPr>
          <p:cNvPr id="8" name="Group 7"/>
          <p:cNvGrpSpPr>
            <a:grpSpLocks/>
          </p:cNvGrpSpPr>
          <p:nvPr/>
        </p:nvGrpSpPr>
        <p:grpSpPr>
          <a:xfrm>
            <a:off x="667462" y="6153741"/>
            <a:ext cx="812363" cy="461756"/>
            <a:chOff x="8442646" y="6356350"/>
            <a:chExt cx="482609" cy="274320"/>
          </a:xfrm>
        </p:grpSpPr>
        <p:pic>
          <p:nvPicPr>
            <p:cNvPr id="9" name="Picture 8"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0" name="Picture 9"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43FDEE-31B2-4A81-9764-6BBEE99A1C59}" type="datetimeFigureOut">
              <a:rPr lang="en-US" smtClean="0"/>
              <a:t>11/2/20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1A4202-1854-4A8C-A63F-7D5E2F547B29}" type="slidenum">
              <a:rPr lang="en-US" smtClean="0"/>
              <a:t>‹#›</a:t>
            </a:fld>
            <a:endParaRPr lang="en-US"/>
          </a:p>
        </p:txBody>
      </p:sp>
      <p:grpSp>
        <p:nvGrpSpPr>
          <p:cNvPr id="10" name="Group 9"/>
          <p:cNvGrpSpPr>
            <a:grpSpLocks/>
          </p:cNvGrpSpPr>
          <p:nvPr/>
        </p:nvGrpSpPr>
        <p:grpSpPr>
          <a:xfrm>
            <a:off x="667462" y="6153741"/>
            <a:ext cx="812363" cy="461756"/>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2" name="Picture 11"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3" name="TextBox 12"/>
          <p:cNvSpPr txBox="1"/>
          <p:nvPr/>
        </p:nvSpPr>
        <p:spPr>
          <a:xfrm>
            <a:off x="10109057" y="6109785"/>
            <a:ext cx="1289135"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endParaRPr lang="en-US" sz="1100" cap="small" baseline="0" dirty="0">
              <a:solidFill>
                <a:schemeClr val="tx1">
                  <a:lumMod val="50000"/>
                  <a:lumOff val="50000"/>
                </a:schemeClr>
              </a:solidFill>
              <a:latin typeface="Karla" charset="0"/>
              <a:ea typeface="Karla" charset="0"/>
              <a:cs typeface="Karla"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45E2-B05B-417F-A808-39B23536D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8B6301-CE95-481A-8E07-6D136FD07F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E904A7-C088-4DA7-8A0C-08AE432B9655}"/>
              </a:ext>
            </a:extLst>
          </p:cNvPr>
          <p:cNvSpPr>
            <a:spLocks noGrp="1"/>
          </p:cNvSpPr>
          <p:nvPr>
            <p:ph type="dt" sz="half" idx="10"/>
          </p:nvPr>
        </p:nvSpPr>
        <p:spPr/>
        <p:txBody>
          <a:bodyPr/>
          <a:lstStyle/>
          <a:p>
            <a:fld id="{F1DB05E7-376B-42E9-BFB9-A2253E2039EB}" type="datetimeFigureOut">
              <a:rPr lang="en-US" smtClean="0"/>
              <a:t>11/2/20</a:t>
            </a:fld>
            <a:endParaRPr lang="en-US"/>
          </a:p>
        </p:txBody>
      </p:sp>
      <p:sp>
        <p:nvSpPr>
          <p:cNvPr id="5" name="Footer Placeholder 4">
            <a:extLst>
              <a:ext uri="{FF2B5EF4-FFF2-40B4-BE49-F238E27FC236}">
                <a16:creationId xmlns:a16="http://schemas.microsoft.com/office/drawing/2014/main" id="{EB9FC91C-1512-41F2-ABA7-00C1D6A4F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96D90-74B5-467C-83E1-AD10429F60CF}"/>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1235433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067608"/>
            <a:ext cx="10972800" cy="767276"/>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43FDEE-31B2-4A81-9764-6BBEE99A1C59}" type="datetimeFigureOut">
              <a:rPr lang="en-US" smtClean="0"/>
              <a:t>11/2/20</a:t>
            </a:fld>
            <a:endParaRPr lang="en-US"/>
          </a:p>
        </p:txBody>
      </p:sp>
      <p:sp>
        <p:nvSpPr>
          <p:cNvPr id="5" name="Slide Number Placeholder 4"/>
          <p:cNvSpPr>
            <a:spLocks noGrp="1"/>
          </p:cNvSpPr>
          <p:nvPr>
            <p:ph type="sldNum" sz="quarter" idx="12"/>
          </p:nvPr>
        </p:nvSpPr>
        <p:spPr>
          <a:xfrm>
            <a:off x="8737600" y="6352247"/>
            <a:ext cx="2844800" cy="365125"/>
          </a:xfrm>
        </p:spPr>
        <p:txBody>
          <a:bodyPr/>
          <a:lstStyle/>
          <a:p>
            <a:fld id="{1E1A4202-1854-4A8C-A63F-7D5E2F547B29}" type="slidenum">
              <a:rPr lang="en-US" smtClean="0"/>
              <a:t>‹#›</a:t>
            </a:fld>
            <a:endParaRPr lang="en-US"/>
          </a:p>
        </p:txBody>
      </p:sp>
      <p:grpSp>
        <p:nvGrpSpPr>
          <p:cNvPr id="6" name="Group 5"/>
          <p:cNvGrpSpPr>
            <a:grpSpLocks/>
          </p:cNvGrpSpPr>
          <p:nvPr/>
        </p:nvGrpSpPr>
        <p:grpSpPr>
          <a:xfrm>
            <a:off x="667462" y="6153741"/>
            <a:ext cx="812363" cy="461756"/>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0" name="TextBox 9"/>
          <p:cNvSpPr txBox="1"/>
          <p:nvPr/>
        </p:nvSpPr>
        <p:spPr>
          <a:xfrm>
            <a:off x="4846320" y="6359122"/>
            <a:ext cx="2428870" cy="261610"/>
          </a:xfrm>
          <a:prstGeom prst="rect">
            <a:avLst/>
          </a:prstGeom>
          <a:noFill/>
        </p:spPr>
        <p:txBody>
          <a:bodyPr wrap="none" rtlCol="0">
            <a:spAutoFit/>
          </a:bodyPr>
          <a:lstStyle/>
          <a:p>
            <a:r>
              <a:rPr lang="en-US" sz="1100" cap="small" baseline="0" dirty="0" err="1">
                <a:solidFill>
                  <a:schemeClr val="tx1">
                    <a:lumMod val="50000"/>
                    <a:lumOff val="50000"/>
                  </a:schemeClr>
                </a:solidFill>
                <a:latin typeface="Karla" charset="0"/>
                <a:ea typeface="Karla" charset="0"/>
                <a:cs typeface="Karla" charset="0"/>
              </a:rPr>
              <a:t>Pavlos</a:t>
            </a:r>
            <a:r>
              <a:rPr lang="en-US" sz="1100" cap="small" baseline="0" dirty="0">
                <a:solidFill>
                  <a:schemeClr val="tx1">
                    <a:lumMod val="50000"/>
                    <a:lumOff val="50000"/>
                  </a:schemeClr>
                </a:solidFill>
                <a:latin typeface="Karla" charset="0"/>
                <a:ea typeface="Karla" charset="0"/>
                <a:cs typeface="Karla" charset="0"/>
              </a:rPr>
              <a:t>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FIUBA, June 2018</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43FDEE-31B2-4A81-9764-6BBEE99A1C59}" type="datetimeFigureOut">
              <a:rPr lang="en-US" smtClean="0"/>
              <a:t>11/2/20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43FDEE-31B2-4A81-9764-6BBEE99A1C59}" type="datetimeFigureOut">
              <a:rPr lang="en-US" smtClean="0"/>
              <a:t>11/2/20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43FDEE-31B2-4A81-9764-6BBEE99A1C59}" type="datetimeFigureOut">
              <a:rPr lang="en-US" smtClean="0"/>
              <a:t>11/2/20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3FDEE-31B2-4A81-9764-6BBEE99A1C59}" type="datetimeFigureOut">
              <a:rPr lang="en-US" smtClean="0"/>
              <a:t>11/2/20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3FDEE-31B2-4A81-9764-6BBEE99A1C59}" type="datetimeFigureOut">
              <a:rPr lang="en-US" smtClean="0"/>
              <a:t>11/2/20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A4202-1854-4A8C-A63F-7D5E2F547B29}"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D16A-4BE1-4324-9465-EA5372E5473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4A4463-C390-4D80-8900-E3783BBAEF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9F748D-A959-4741-B0CB-E2258A828813}"/>
              </a:ext>
            </a:extLst>
          </p:cNvPr>
          <p:cNvSpPr>
            <a:spLocks noGrp="1"/>
          </p:cNvSpPr>
          <p:nvPr>
            <p:ph type="dt" sz="half" idx="10"/>
          </p:nvPr>
        </p:nvSpPr>
        <p:spPr/>
        <p:txBody>
          <a:bodyPr/>
          <a:lstStyle/>
          <a:p>
            <a:fld id="{BD43FDEE-31B2-4A81-9764-6BBEE99A1C59}" type="datetimeFigureOut">
              <a:rPr lang="en-US" smtClean="0"/>
              <a:t>11/2/20</a:t>
            </a:fld>
            <a:endParaRPr lang="en-US"/>
          </a:p>
        </p:txBody>
      </p:sp>
      <p:sp>
        <p:nvSpPr>
          <p:cNvPr id="5" name="Footer Placeholder 4">
            <a:extLst>
              <a:ext uri="{FF2B5EF4-FFF2-40B4-BE49-F238E27FC236}">
                <a16:creationId xmlns:a16="http://schemas.microsoft.com/office/drawing/2014/main" id="{35989003-AAF3-4BFC-A67F-DF6F95393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010D9-9443-435E-BA0D-07B5F6E35A7E}"/>
              </a:ext>
            </a:extLst>
          </p:cNvPr>
          <p:cNvSpPr>
            <a:spLocks noGrp="1"/>
          </p:cNvSpPr>
          <p:nvPr>
            <p:ph type="sldNum" sz="quarter" idx="12"/>
          </p:nvPr>
        </p:nvSpPr>
        <p:spPr/>
        <p:txBody>
          <a:bodyPr/>
          <a:lstStyle/>
          <a:p>
            <a:fld id="{1E1A4202-1854-4A8C-A63F-7D5E2F547B29}" type="slidenum">
              <a:rPr lang="en-US" smtClean="0"/>
              <a:t>‹#›</a:t>
            </a:fld>
            <a:endParaRPr lang="en-US"/>
          </a:p>
        </p:txBody>
      </p:sp>
    </p:spTree>
    <p:extLst>
      <p:ext uri="{BB962C8B-B14F-4D97-AF65-F5344CB8AC3E}">
        <p14:creationId xmlns:p14="http://schemas.microsoft.com/office/powerpoint/2010/main" val="466687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outlin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D21F40-B884-4EB9-990B-7ACFD96EAC60}"/>
              </a:ext>
            </a:extLst>
          </p:cNvPr>
          <p:cNvSpPr>
            <a:spLocks noGrp="1"/>
          </p:cNvSpPr>
          <p:nvPr>
            <p:ph type="sldNum" sz="quarter" idx="12"/>
          </p:nvPr>
        </p:nvSpPr>
        <p:spPr>
          <a:xfrm>
            <a:off x="8462893" y="6389362"/>
            <a:ext cx="2743200" cy="365125"/>
          </a:xfrm>
        </p:spPr>
        <p:txBody>
          <a:bodyPr/>
          <a:lstStyle/>
          <a:p>
            <a:fld id="{1E1A4202-1854-4A8C-A63F-7D5E2F547B29}" type="slidenum">
              <a:rPr lang="en-US" smtClean="0"/>
              <a:t>‹#›</a:t>
            </a:fld>
            <a:endParaRPr lang="en-US"/>
          </a:p>
        </p:txBody>
      </p:sp>
      <p:pic>
        <p:nvPicPr>
          <p:cNvPr id="8" name="Picture 7">
            <a:extLst>
              <a:ext uri="{FF2B5EF4-FFF2-40B4-BE49-F238E27FC236}">
                <a16:creationId xmlns:a16="http://schemas.microsoft.com/office/drawing/2014/main" id="{6A0BBE32-C829-4534-92AA-0A9402AC06A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cxnSp>
        <p:nvCxnSpPr>
          <p:cNvPr id="10" name="Straight Connector 9">
            <a:extLst>
              <a:ext uri="{FF2B5EF4-FFF2-40B4-BE49-F238E27FC236}">
                <a16:creationId xmlns:a16="http://schemas.microsoft.com/office/drawing/2014/main" id="{2BB05C14-85FE-410B-8AD5-1D038FDD03F1}"/>
              </a:ext>
            </a:extLst>
          </p:cNvPr>
          <p:cNvCxnSpPr>
            <a:cxnSpLocks/>
          </p:cNvCxnSpPr>
          <p:nvPr userDrawn="1"/>
        </p:nvCxnSpPr>
        <p:spPr>
          <a:xfrm>
            <a:off x="3930650" y="987254"/>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3D46243-E60C-4C42-8F85-FC3B9343AFAF}"/>
              </a:ext>
            </a:extLst>
          </p:cNvPr>
          <p:cNvGrpSpPr/>
          <p:nvPr userDrawn="1"/>
        </p:nvGrpSpPr>
        <p:grpSpPr>
          <a:xfrm>
            <a:off x="0" y="6238082"/>
            <a:ext cx="3302003" cy="589321"/>
            <a:chOff x="464927" y="6019573"/>
            <a:chExt cx="3302003" cy="589321"/>
          </a:xfrm>
        </p:grpSpPr>
        <p:sp>
          <p:nvSpPr>
            <p:cNvPr id="12" name="Rectangle 11">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4"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
        <p:nvSpPr>
          <p:cNvPr id="18" name="Text Placeholder 17">
            <a:extLst>
              <a:ext uri="{FF2B5EF4-FFF2-40B4-BE49-F238E27FC236}">
                <a16:creationId xmlns:a16="http://schemas.microsoft.com/office/drawing/2014/main" id="{34EE5573-A9CB-4BD1-BEAD-BE9DA2AD4B65}"/>
              </a:ext>
            </a:extLst>
          </p:cNvPr>
          <p:cNvSpPr>
            <a:spLocks noGrp="1"/>
          </p:cNvSpPr>
          <p:nvPr>
            <p:ph type="body" sz="quarter" idx="13" hasCustomPrompt="1"/>
          </p:nvPr>
        </p:nvSpPr>
        <p:spPr>
          <a:xfrm>
            <a:off x="2743200" y="1821235"/>
            <a:ext cx="6794500" cy="4049477"/>
          </a:xfrm>
          <a:prstGeom prst="rect">
            <a:avLst/>
          </a:prstGeom>
        </p:spPr>
        <p:txBody>
          <a:bodyPr/>
          <a:lstStyle>
            <a:lvl1pPr marL="0" indent="0" algn="ctr">
              <a:buNone/>
              <a:defRPr>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15" name="Text Placeholder 17">
            <a:extLst>
              <a:ext uri="{FF2B5EF4-FFF2-40B4-BE49-F238E27FC236}">
                <a16:creationId xmlns:a16="http://schemas.microsoft.com/office/drawing/2014/main" id="{34EE5573-A9CB-4BD1-BEAD-BE9DA2AD4B65}"/>
              </a:ext>
            </a:extLst>
          </p:cNvPr>
          <p:cNvSpPr>
            <a:spLocks noGrp="1"/>
          </p:cNvSpPr>
          <p:nvPr>
            <p:ph type="body" sz="quarter" idx="14" hasCustomPrompt="1"/>
          </p:nvPr>
        </p:nvSpPr>
        <p:spPr>
          <a:xfrm>
            <a:off x="2517913" y="174690"/>
            <a:ext cx="7172187" cy="644999"/>
          </a:xfrm>
          <a:prstGeom prst="rect">
            <a:avLst/>
          </a:prstGeom>
        </p:spPr>
        <p:txBody>
          <a:bodyPr>
            <a:normAutofit/>
          </a:bodyPr>
          <a:lstStyle>
            <a:lvl1pPr marL="0" indent="0" algn="ctr">
              <a:buNone/>
              <a:defRPr sz="3800" b="1">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Slide Title</a:t>
            </a:r>
          </a:p>
        </p:txBody>
      </p:sp>
    </p:spTree>
    <p:extLst>
      <p:ext uri="{BB962C8B-B14F-4D97-AF65-F5344CB8AC3E}">
        <p14:creationId xmlns:p14="http://schemas.microsoft.com/office/powerpoint/2010/main" val="1007827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a_slide_w_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D21F40-B884-4EB9-990B-7ACFD96EAC60}"/>
              </a:ext>
            </a:extLst>
          </p:cNvPr>
          <p:cNvSpPr>
            <a:spLocks noGrp="1"/>
          </p:cNvSpPr>
          <p:nvPr>
            <p:ph type="sldNum" sz="quarter" idx="12"/>
          </p:nvPr>
        </p:nvSpPr>
        <p:spPr>
          <a:xfrm>
            <a:off x="8462893" y="6389362"/>
            <a:ext cx="2743200" cy="365125"/>
          </a:xfrm>
        </p:spPr>
        <p:txBody>
          <a:bodyPr/>
          <a:lstStyle/>
          <a:p>
            <a:fld id="{1E1A4202-1854-4A8C-A63F-7D5E2F547B29}" type="slidenum">
              <a:rPr lang="en-US" smtClean="0"/>
              <a:t>‹#›</a:t>
            </a:fld>
            <a:endParaRPr lang="en-US"/>
          </a:p>
        </p:txBody>
      </p:sp>
      <p:sp>
        <p:nvSpPr>
          <p:cNvPr id="7" name="Title 1">
            <a:extLst>
              <a:ext uri="{FF2B5EF4-FFF2-40B4-BE49-F238E27FC236}">
                <a16:creationId xmlns:a16="http://schemas.microsoft.com/office/drawing/2014/main" id="{03B777CA-3AD4-4055-A6F3-D229173E3BA8}"/>
              </a:ext>
            </a:extLst>
          </p:cNvPr>
          <p:cNvSpPr txBox="1">
            <a:spLocks/>
          </p:cNvSpPr>
          <p:nvPr userDrawn="1"/>
        </p:nvSpPr>
        <p:spPr>
          <a:xfrm>
            <a:off x="2743738" y="401358"/>
            <a:ext cx="6793424" cy="647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dirty="0">
              <a:latin typeface="Karla" panose="020F0502020204030204" pitchFamily="2" charset="0"/>
              <a:ea typeface="Futura" panose="02020800000000000000" pitchFamily="18" charset="0"/>
              <a:cs typeface="Futura" panose="02020800000000000000" pitchFamily="18" charset="0"/>
            </a:endParaRPr>
          </a:p>
        </p:txBody>
      </p:sp>
      <p:pic>
        <p:nvPicPr>
          <p:cNvPr id="8" name="Picture 7">
            <a:extLst>
              <a:ext uri="{FF2B5EF4-FFF2-40B4-BE49-F238E27FC236}">
                <a16:creationId xmlns:a16="http://schemas.microsoft.com/office/drawing/2014/main" id="{6A0BBE32-C829-4534-92AA-0A9402AC06A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cxnSp>
        <p:nvCxnSpPr>
          <p:cNvPr id="10" name="Straight Connector 9">
            <a:extLst>
              <a:ext uri="{FF2B5EF4-FFF2-40B4-BE49-F238E27FC236}">
                <a16:creationId xmlns:a16="http://schemas.microsoft.com/office/drawing/2014/main" id="{2BB05C14-85FE-410B-8AD5-1D038FDD03F1}"/>
              </a:ext>
            </a:extLst>
          </p:cNvPr>
          <p:cNvCxnSpPr>
            <a:cxnSpLocks/>
          </p:cNvCxnSpPr>
          <p:nvPr userDrawn="1"/>
        </p:nvCxnSpPr>
        <p:spPr>
          <a:xfrm>
            <a:off x="3930650" y="1199286"/>
            <a:ext cx="4419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3D46243-E60C-4C42-8F85-FC3B9343AFAF}"/>
              </a:ext>
            </a:extLst>
          </p:cNvPr>
          <p:cNvGrpSpPr/>
          <p:nvPr userDrawn="1"/>
        </p:nvGrpSpPr>
        <p:grpSpPr>
          <a:xfrm>
            <a:off x="0" y="6238082"/>
            <a:ext cx="3302003" cy="589321"/>
            <a:chOff x="464927" y="6019573"/>
            <a:chExt cx="3302003" cy="589321"/>
          </a:xfrm>
        </p:grpSpPr>
        <p:sp>
          <p:nvSpPr>
            <p:cNvPr id="12" name="Rectangle 11">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4"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
        <p:nvSpPr>
          <p:cNvPr id="18" name="Text Placeholder 17">
            <a:extLst>
              <a:ext uri="{FF2B5EF4-FFF2-40B4-BE49-F238E27FC236}">
                <a16:creationId xmlns:a16="http://schemas.microsoft.com/office/drawing/2014/main" id="{34EE5573-A9CB-4BD1-BEAD-BE9DA2AD4B65}"/>
              </a:ext>
            </a:extLst>
          </p:cNvPr>
          <p:cNvSpPr>
            <a:spLocks noGrp="1"/>
          </p:cNvSpPr>
          <p:nvPr>
            <p:ph type="body" sz="quarter" idx="13" hasCustomPrompt="1"/>
          </p:nvPr>
        </p:nvSpPr>
        <p:spPr>
          <a:xfrm>
            <a:off x="533400" y="1821235"/>
            <a:ext cx="5705475" cy="3837477"/>
          </a:xfrm>
          <a:prstGeom prst="rect">
            <a:avLst/>
          </a:prstGeom>
        </p:spPr>
        <p:txBody>
          <a:bodyPr/>
          <a:lstStyle>
            <a:lvl1pPr marL="0" indent="0" algn="l">
              <a:buNone/>
              <a:defRPr strike="noStrike">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Text slide</a:t>
            </a:r>
          </a:p>
        </p:txBody>
      </p:sp>
      <p:sp>
        <p:nvSpPr>
          <p:cNvPr id="20" name="Text Placeholder 17">
            <a:extLst>
              <a:ext uri="{FF2B5EF4-FFF2-40B4-BE49-F238E27FC236}">
                <a16:creationId xmlns:a16="http://schemas.microsoft.com/office/drawing/2014/main" id="{D405074A-E0C4-4294-A5E4-68039E1DF60D}"/>
              </a:ext>
            </a:extLst>
          </p:cNvPr>
          <p:cNvSpPr>
            <a:spLocks noGrp="1"/>
          </p:cNvSpPr>
          <p:nvPr>
            <p:ph type="body" sz="quarter" idx="15" hasCustomPrompt="1"/>
          </p:nvPr>
        </p:nvSpPr>
        <p:spPr>
          <a:xfrm>
            <a:off x="2743200" y="401607"/>
            <a:ext cx="6794500" cy="647700"/>
          </a:xfrm>
          <a:prstGeom prst="rect">
            <a:avLst/>
          </a:prstGeom>
        </p:spPr>
        <p:txBody>
          <a:bodyPr>
            <a:normAutofit/>
          </a:bodyPr>
          <a:lstStyle>
            <a:lvl1pPr marL="0" indent="0" algn="ctr">
              <a:buNone/>
              <a:defRPr sz="3600" b="1">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Title</a:t>
            </a:r>
          </a:p>
        </p:txBody>
      </p:sp>
      <p:sp>
        <p:nvSpPr>
          <p:cNvPr id="3" name="Picture Placeholder 2">
            <a:extLst>
              <a:ext uri="{FF2B5EF4-FFF2-40B4-BE49-F238E27FC236}">
                <a16:creationId xmlns:a16="http://schemas.microsoft.com/office/drawing/2014/main" id="{2F14F5B9-510A-4D5A-82FC-79B9376B2E70}"/>
              </a:ext>
            </a:extLst>
          </p:cNvPr>
          <p:cNvSpPr>
            <a:spLocks noGrp="1"/>
          </p:cNvSpPr>
          <p:nvPr>
            <p:ph type="pic" sz="quarter" idx="16"/>
          </p:nvPr>
        </p:nvSpPr>
        <p:spPr>
          <a:xfrm>
            <a:off x="7388480" y="1820862"/>
            <a:ext cx="4297363" cy="3837475"/>
          </a:xfrm>
          <a:prstGeom prst="rect">
            <a:avLst/>
          </a:prstGeom>
        </p:spPr>
        <p:txBody>
          <a:bodyPr/>
          <a:lstStyle/>
          <a:p>
            <a:endParaRPr lang="en-US"/>
          </a:p>
        </p:txBody>
      </p:sp>
    </p:spTree>
    <p:extLst>
      <p:ext uri="{BB962C8B-B14F-4D97-AF65-F5344CB8AC3E}">
        <p14:creationId xmlns:p14="http://schemas.microsoft.com/office/powerpoint/2010/main" val="3123596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b_slide_without_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D21F40-B884-4EB9-990B-7ACFD96EAC60}"/>
              </a:ext>
            </a:extLst>
          </p:cNvPr>
          <p:cNvSpPr>
            <a:spLocks noGrp="1"/>
          </p:cNvSpPr>
          <p:nvPr>
            <p:ph type="sldNum" sz="quarter" idx="12"/>
          </p:nvPr>
        </p:nvSpPr>
        <p:spPr>
          <a:xfrm>
            <a:off x="8462893" y="6389362"/>
            <a:ext cx="2743200" cy="365125"/>
          </a:xfrm>
        </p:spPr>
        <p:txBody>
          <a:bodyPr/>
          <a:lstStyle/>
          <a:p>
            <a:fld id="{1E1A4202-1854-4A8C-A63F-7D5E2F547B29}" type="slidenum">
              <a:rPr lang="en-US" smtClean="0"/>
              <a:t>‹#›</a:t>
            </a:fld>
            <a:endParaRPr lang="en-US"/>
          </a:p>
        </p:txBody>
      </p:sp>
      <p:sp>
        <p:nvSpPr>
          <p:cNvPr id="7" name="Title 1">
            <a:extLst>
              <a:ext uri="{FF2B5EF4-FFF2-40B4-BE49-F238E27FC236}">
                <a16:creationId xmlns:a16="http://schemas.microsoft.com/office/drawing/2014/main" id="{03B777CA-3AD4-4055-A6F3-D229173E3BA8}"/>
              </a:ext>
            </a:extLst>
          </p:cNvPr>
          <p:cNvSpPr txBox="1">
            <a:spLocks/>
          </p:cNvSpPr>
          <p:nvPr userDrawn="1"/>
        </p:nvSpPr>
        <p:spPr>
          <a:xfrm>
            <a:off x="2743738" y="401358"/>
            <a:ext cx="6793424" cy="647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dirty="0">
              <a:latin typeface="Karla" panose="020F0502020204030204" pitchFamily="2" charset="0"/>
              <a:ea typeface="Futura" panose="02020800000000000000" pitchFamily="18" charset="0"/>
              <a:cs typeface="Futura" panose="02020800000000000000" pitchFamily="18" charset="0"/>
            </a:endParaRPr>
          </a:p>
        </p:txBody>
      </p:sp>
      <p:pic>
        <p:nvPicPr>
          <p:cNvPr id="8" name="Picture 7">
            <a:extLst>
              <a:ext uri="{FF2B5EF4-FFF2-40B4-BE49-F238E27FC236}">
                <a16:creationId xmlns:a16="http://schemas.microsoft.com/office/drawing/2014/main" id="{6A0BBE32-C829-4534-92AA-0A9402AC06A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06093" y="6238082"/>
            <a:ext cx="844809" cy="510957"/>
          </a:xfrm>
          <a:prstGeom prst="rect">
            <a:avLst/>
          </a:prstGeom>
        </p:spPr>
      </p:pic>
      <p:grpSp>
        <p:nvGrpSpPr>
          <p:cNvPr id="11" name="Group 10">
            <a:extLst>
              <a:ext uri="{FF2B5EF4-FFF2-40B4-BE49-F238E27FC236}">
                <a16:creationId xmlns:a16="http://schemas.microsoft.com/office/drawing/2014/main" id="{A3D46243-E60C-4C42-8F85-FC3B9343AFAF}"/>
              </a:ext>
            </a:extLst>
          </p:cNvPr>
          <p:cNvGrpSpPr/>
          <p:nvPr userDrawn="1"/>
        </p:nvGrpSpPr>
        <p:grpSpPr>
          <a:xfrm>
            <a:off x="0" y="6238082"/>
            <a:ext cx="3302003" cy="589321"/>
            <a:chOff x="464927" y="6019573"/>
            <a:chExt cx="3302003" cy="589321"/>
          </a:xfrm>
        </p:grpSpPr>
        <p:sp>
          <p:nvSpPr>
            <p:cNvPr id="12" name="Rectangle 11">
              <a:extLst>
                <a:ext uri="{FF2B5EF4-FFF2-40B4-BE49-F238E27FC236}">
                  <a16:creationId xmlns:a16="http://schemas.microsoft.com/office/drawing/2014/main" id="{329F7269-A063-44EA-B098-36C03E952B4A}"/>
                </a:ext>
              </a:extLst>
            </p:cNvPr>
            <p:cNvSpPr/>
            <p:nvPr/>
          </p:nvSpPr>
          <p:spPr>
            <a:xfrm>
              <a:off x="675860" y="6019573"/>
              <a:ext cx="874035" cy="43701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FC20886B-EE56-477E-B213-33D73F60992C}"/>
                </a:ext>
              </a:extLst>
            </p:cNvPr>
            <p:cNvSpPr txBox="1">
              <a:spLocks/>
            </p:cNvSpPr>
            <p:nvPr/>
          </p:nvSpPr>
          <p:spPr>
            <a:xfrm>
              <a:off x="464927" y="6097938"/>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bg1"/>
                  </a:solidFill>
                  <a:latin typeface="Karla" charset="0"/>
                </a:rPr>
                <a:t>AC295</a:t>
              </a:r>
              <a:endParaRPr lang="en-US" sz="1800" b="1" dirty="0">
                <a:solidFill>
                  <a:schemeClr val="bg1"/>
                </a:solidFill>
                <a:latin typeface="Karla" charset="0"/>
              </a:endParaRPr>
            </a:p>
          </p:txBody>
        </p:sp>
        <p:sp>
          <p:nvSpPr>
            <p:cNvPr id="14" name="Rectangle 13">
              <a:extLst>
                <a:ext uri="{FF2B5EF4-FFF2-40B4-BE49-F238E27FC236}">
                  <a16:creationId xmlns:a16="http://schemas.microsoft.com/office/drawing/2014/main" id="{41B169CF-1DA2-49FF-A171-CA3011076EC0}"/>
                </a:ext>
              </a:extLst>
            </p:cNvPr>
            <p:cNvSpPr/>
            <p:nvPr/>
          </p:nvSpPr>
          <p:spPr>
            <a:xfrm>
              <a:off x="1549897" y="6041219"/>
              <a:ext cx="2217033" cy="400110"/>
            </a:xfrm>
            <a:custGeom>
              <a:avLst/>
              <a:gdLst>
                <a:gd name="connsiteX0" fmla="*/ 0 w 2217033"/>
                <a:gd name="connsiteY0" fmla="*/ 0 h 400110"/>
                <a:gd name="connsiteX1" fmla="*/ 532088 w 2217033"/>
                <a:gd name="connsiteY1" fmla="*/ 0 h 400110"/>
                <a:gd name="connsiteX2" fmla="*/ 1086346 w 2217033"/>
                <a:gd name="connsiteY2" fmla="*/ 0 h 400110"/>
                <a:gd name="connsiteX3" fmla="*/ 1640604 w 2217033"/>
                <a:gd name="connsiteY3" fmla="*/ 0 h 400110"/>
                <a:gd name="connsiteX4" fmla="*/ 2217033 w 2217033"/>
                <a:gd name="connsiteY4" fmla="*/ 0 h 400110"/>
                <a:gd name="connsiteX5" fmla="*/ 2217033 w 2217033"/>
                <a:gd name="connsiteY5" fmla="*/ 400110 h 400110"/>
                <a:gd name="connsiteX6" fmla="*/ 1662775 w 2217033"/>
                <a:gd name="connsiteY6" fmla="*/ 400110 h 400110"/>
                <a:gd name="connsiteX7" fmla="*/ 1152857 w 2217033"/>
                <a:gd name="connsiteY7" fmla="*/ 400110 h 400110"/>
                <a:gd name="connsiteX8" fmla="*/ 642940 w 2217033"/>
                <a:gd name="connsiteY8" fmla="*/ 400110 h 400110"/>
                <a:gd name="connsiteX9" fmla="*/ 0 w 2217033"/>
                <a:gd name="connsiteY9" fmla="*/ 400110 h 400110"/>
                <a:gd name="connsiteX10" fmla="*/ 0 w 2217033"/>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7033" h="400110" fill="none" extrusionOk="0">
                  <a:moveTo>
                    <a:pt x="0" y="0"/>
                  </a:moveTo>
                  <a:cubicBezTo>
                    <a:pt x="263038" y="-7925"/>
                    <a:pt x="420560" y="1517"/>
                    <a:pt x="532088" y="0"/>
                  </a:cubicBezTo>
                  <a:cubicBezTo>
                    <a:pt x="643616" y="-1517"/>
                    <a:pt x="935144" y="292"/>
                    <a:pt x="1086346" y="0"/>
                  </a:cubicBezTo>
                  <a:cubicBezTo>
                    <a:pt x="1237548" y="-292"/>
                    <a:pt x="1501094" y="11016"/>
                    <a:pt x="1640604" y="0"/>
                  </a:cubicBezTo>
                  <a:cubicBezTo>
                    <a:pt x="1780114" y="-11016"/>
                    <a:pt x="1938923" y="9180"/>
                    <a:pt x="2217033" y="0"/>
                  </a:cubicBezTo>
                  <a:cubicBezTo>
                    <a:pt x="2212614" y="151559"/>
                    <a:pt x="2204076" y="313461"/>
                    <a:pt x="2217033" y="400110"/>
                  </a:cubicBezTo>
                  <a:cubicBezTo>
                    <a:pt x="2047578" y="378810"/>
                    <a:pt x="1914228" y="388589"/>
                    <a:pt x="1662775" y="400110"/>
                  </a:cubicBezTo>
                  <a:cubicBezTo>
                    <a:pt x="1411322" y="411631"/>
                    <a:pt x="1285485" y="408772"/>
                    <a:pt x="1152857" y="400110"/>
                  </a:cubicBezTo>
                  <a:cubicBezTo>
                    <a:pt x="1020229" y="391448"/>
                    <a:pt x="848944" y="401236"/>
                    <a:pt x="642940" y="400110"/>
                  </a:cubicBezTo>
                  <a:cubicBezTo>
                    <a:pt x="436936" y="398984"/>
                    <a:pt x="274007" y="426601"/>
                    <a:pt x="0" y="400110"/>
                  </a:cubicBezTo>
                  <a:cubicBezTo>
                    <a:pt x="14541" y="299461"/>
                    <a:pt x="-743" y="112982"/>
                    <a:pt x="0" y="0"/>
                  </a:cubicBezTo>
                  <a:close/>
                </a:path>
                <a:path w="2217033" h="400110" stroke="0" extrusionOk="0">
                  <a:moveTo>
                    <a:pt x="0" y="0"/>
                  </a:moveTo>
                  <a:cubicBezTo>
                    <a:pt x="207304" y="10404"/>
                    <a:pt x="309475" y="21847"/>
                    <a:pt x="532088" y="0"/>
                  </a:cubicBezTo>
                  <a:cubicBezTo>
                    <a:pt x="754701" y="-21847"/>
                    <a:pt x="777942" y="-4739"/>
                    <a:pt x="1019835" y="0"/>
                  </a:cubicBezTo>
                  <a:cubicBezTo>
                    <a:pt x="1261728" y="4739"/>
                    <a:pt x="1468228" y="-23737"/>
                    <a:pt x="1618434" y="0"/>
                  </a:cubicBezTo>
                  <a:cubicBezTo>
                    <a:pt x="1768640" y="23737"/>
                    <a:pt x="2032619" y="4821"/>
                    <a:pt x="2217033" y="0"/>
                  </a:cubicBezTo>
                  <a:cubicBezTo>
                    <a:pt x="2228653" y="88236"/>
                    <a:pt x="2227179" y="309932"/>
                    <a:pt x="2217033" y="400110"/>
                  </a:cubicBezTo>
                  <a:cubicBezTo>
                    <a:pt x="1978161" y="393684"/>
                    <a:pt x="1830757" y="404926"/>
                    <a:pt x="1707115" y="400110"/>
                  </a:cubicBezTo>
                  <a:cubicBezTo>
                    <a:pt x="1583473" y="395294"/>
                    <a:pt x="1347118" y="414480"/>
                    <a:pt x="1197198" y="400110"/>
                  </a:cubicBezTo>
                  <a:cubicBezTo>
                    <a:pt x="1047278" y="385740"/>
                    <a:pt x="777614" y="377421"/>
                    <a:pt x="598599" y="400110"/>
                  </a:cubicBezTo>
                  <a:cubicBezTo>
                    <a:pt x="419584" y="422799"/>
                    <a:pt x="177415" y="426553"/>
                    <a:pt x="0" y="400110"/>
                  </a:cubicBezTo>
                  <a:cubicBezTo>
                    <a:pt x="4306" y="228309"/>
                    <a:pt x="-14020" y="145186"/>
                    <a:pt x="0" y="0"/>
                  </a:cubicBezTo>
                  <a:close/>
                </a:path>
              </a:pathLst>
            </a:custGeom>
            <a:ln w="19050">
              <a:solidFill>
                <a:schemeClr val="bg1">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1000" b="1" dirty="0">
                  <a:solidFill>
                    <a:schemeClr val="bg1">
                      <a:lumMod val="50000"/>
                    </a:schemeClr>
                  </a:solidFill>
                  <a:latin typeface="Karla" charset="0"/>
                </a:rPr>
                <a:t>Advanced Practical Data Science</a:t>
              </a:r>
            </a:p>
            <a:p>
              <a:r>
                <a:rPr lang="en-US" sz="1000" b="1" dirty="0" err="1">
                  <a:solidFill>
                    <a:schemeClr val="bg1">
                      <a:lumMod val="50000"/>
                    </a:schemeClr>
                  </a:solidFill>
                  <a:latin typeface="Karla" charset="0"/>
                </a:rPr>
                <a:t>Pavlos</a:t>
              </a:r>
              <a:r>
                <a:rPr lang="en-US" sz="1000" b="1" dirty="0">
                  <a:solidFill>
                    <a:schemeClr val="bg1">
                      <a:lumMod val="50000"/>
                    </a:schemeClr>
                  </a:solidFill>
                  <a:latin typeface="Karla" charset="0"/>
                </a:rPr>
                <a:t> </a:t>
              </a:r>
              <a:r>
                <a:rPr lang="en-US" sz="1000" b="1" dirty="0" err="1">
                  <a:solidFill>
                    <a:schemeClr val="bg1">
                      <a:lumMod val="50000"/>
                    </a:schemeClr>
                  </a:solidFill>
                  <a:latin typeface="Karla" charset="0"/>
                </a:rPr>
                <a:t>Protopapas</a:t>
              </a:r>
              <a:endParaRPr lang="en-US" sz="1000" b="1" dirty="0">
                <a:solidFill>
                  <a:schemeClr val="bg1">
                    <a:lumMod val="50000"/>
                  </a:schemeClr>
                </a:solidFill>
              </a:endParaRPr>
            </a:p>
          </p:txBody>
        </p:sp>
      </p:grpSp>
      <p:sp>
        <p:nvSpPr>
          <p:cNvPr id="18" name="Text Placeholder 17">
            <a:extLst>
              <a:ext uri="{FF2B5EF4-FFF2-40B4-BE49-F238E27FC236}">
                <a16:creationId xmlns:a16="http://schemas.microsoft.com/office/drawing/2014/main" id="{34EE5573-A9CB-4BD1-BEAD-BE9DA2AD4B65}"/>
              </a:ext>
            </a:extLst>
          </p:cNvPr>
          <p:cNvSpPr>
            <a:spLocks noGrp="1"/>
          </p:cNvSpPr>
          <p:nvPr>
            <p:ph type="body" sz="quarter" idx="13" hasCustomPrompt="1"/>
          </p:nvPr>
        </p:nvSpPr>
        <p:spPr>
          <a:xfrm>
            <a:off x="533400" y="1068789"/>
            <a:ext cx="5705475" cy="3837477"/>
          </a:xfrm>
          <a:prstGeom prst="rect">
            <a:avLst/>
          </a:prstGeom>
        </p:spPr>
        <p:txBody>
          <a:bodyPr/>
          <a:lstStyle>
            <a:lvl1pPr marL="0" indent="0" algn="l">
              <a:buNone/>
              <a:defRPr>
                <a:latin typeface="Karla" pitchFamily="2" charset="0"/>
              </a:defRPr>
            </a:lvl1pPr>
            <a:lvl2pPr marL="457200" indent="0" algn="ctr">
              <a:buNone/>
              <a:defRPr>
                <a:latin typeface="Karla" pitchFamily="2" charset="0"/>
              </a:defRPr>
            </a:lvl2pPr>
            <a:lvl3pPr marL="914400" indent="0" algn="ctr">
              <a:buNone/>
              <a:defRPr>
                <a:latin typeface="Karla" pitchFamily="2" charset="0"/>
              </a:defRPr>
            </a:lvl3pPr>
            <a:lvl4pPr marL="1371600" indent="0" algn="ctr">
              <a:buNone/>
              <a:defRPr>
                <a:latin typeface="Karla" pitchFamily="2" charset="0"/>
              </a:defRPr>
            </a:lvl4pPr>
            <a:lvl5pPr marL="1828800" indent="0" algn="ctr">
              <a:buNone/>
              <a:defRPr>
                <a:latin typeface="Karla" pitchFamily="2" charset="0"/>
              </a:defRPr>
            </a:lvl5pPr>
          </a:lstStyle>
          <a:p>
            <a:pPr lvl="0"/>
            <a:r>
              <a:rPr lang="en-US" dirty="0"/>
              <a:t>Text slide</a:t>
            </a:r>
          </a:p>
        </p:txBody>
      </p:sp>
      <p:sp>
        <p:nvSpPr>
          <p:cNvPr id="3" name="Picture Placeholder 2">
            <a:extLst>
              <a:ext uri="{FF2B5EF4-FFF2-40B4-BE49-F238E27FC236}">
                <a16:creationId xmlns:a16="http://schemas.microsoft.com/office/drawing/2014/main" id="{2F14F5B9-510A-4D5A-82FC-79B9376B2E70}"/>
              </a:ext>
            </a:extLst>
          </p:cNvPr>
          <p:cNvSpPr>
            <a:spLocks noGrp="1"/>
          </p:cNvSpPr>
          <p:nvPr>
            <p:ph type="pic" sz="quarter" idx="16"/>
          </p:nvPr>
        </p:nvSpPr>
        <p:spPr>
          <a:xfrm>
            <a:off x="7388480" y="1068416"/>
            <a:ext cx="4297363" cy="3837475"/>
          </a:xfrm>
          <a:prstGeom prst="rect">
            <a:avLst/>
          </a:prstGeom>
        </p:spPr>
        <p:txBody>
          <a:bodyPr/>
          <a:lstStyle/>
          <a:p>
            <a:endParaRPr lang="en-US"/>
          </a:p>
        </p:txBody>
      </p:sp>
    </p:spTree>
    <p:extLst>
      <p:ext uri="{BB962C8B-B14F-4D97-AF65-F5344CB8AC3E}">
        <p14:creationId xmlns:p14="http://schemas.microsoft.com/office/powerpoint/2010/main" val="246070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DE40-4BCA-4C56-93FF-F8764A08C0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9D98C-6468-4128-B47F-A8D94FCEE6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BEEB5D-817C-45C5-B6D7-BC06D4592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CAFE06-E0F6-433B-B431-DB140A8FA4A3}"/>
              </a:ext>
            </a:extLst>
          </p:cNvPr>
          <p:cNvSpPr>
            <a:spLocks noGrp="1"/>
          </p:cNvSpPr>
          <p:nvPr>
            <p:ph type="dt" sz="half" idx="10"/>
          </p:nvPr>
        </p:nvSpPr>
        <p:spPr/>
        <p:txBody>
          <a:bodyPr/>
          <a:lstStyle/>
          <a:p>
            <a:fld id="{F1DB05E7-376B-42E9-BFB9-A2253E2039EB}" type="datetimeFigureOut">
              <a:rPr lang="en-US" smtClean="0"/>
              <a:t>11/2/20</a:t>
            </a:fld>
            <a:endParaRPr lang="en-US"/>
          </a:p>
        </p:txBody>
      </p:sp>
      <p:sp>
        <p:nvSpPr>
          <p:cNvPr id="6" name="Footer Placeholder 5">
            <a:extLst>
              <a:ext uri="{FF2B5EF4-FFF2-40B4-BE49-F238E27FC236}">
                <a16:creationId xmlns:a16="http://schemas.microsoft.com/office/drawing/2014/main" id="{6619226A-A3B3-4461-8A66-B33065D90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507117-1063-44AD-BD8B-B27F964139D6}"/>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941373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CEB9-76FD-4489-A547-D148A97CD0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0821FA-BDBB-44CE-925E-6F98DAAAF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A987B2-92A3-49EA-B1F2-FAE564DF32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9275FB-9B9D-43F6-9B2D-9DEFE7C72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0EAD8C-7AC9-4618-80AF-C45AB35677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3315E4-EE7E-48CE-9952-4BE6A8C50260}"/>
              </a:ext>
            </a:extLst>
          </p:cNvPr>
          <p:cNvSpPr>
            <a:spLocks noGrp="1"/>
          </p:cNvSpPr>
          <p:nvPr>
            <p:ph type="dt" sz="half" idx="10"/>
          </p:nvPr>
        </p:nvSpPr>
        <p:spPr/>
        <p:txBody>
          <a:bodyPr/>
          <a:lstStyle/>
          <a:p>
            <a:fld id="{F1DB05E7-376B-42E9-BFB9-A2253E2039EB}" type="datetimeFigureOut">
              <a:rPr lang="en-US" smtClean="0"/>
              <a:t>11/2/20</a:t>
            </a:fld>
            <a:endParaRPr lang="en-US"/>
          </a:p>
        </p:txBody>
      </p:sp>
      <p:sp>
        <p:nvSpPr>
          <p:cNvPr id="8" name="Footer Placeholder 7">
            <a:extLst>
              <a:ext uri="{FF2B5EF4-FFF2-40B4-BE49-F238E27FC236}">
                <a16:creationId xmlns:a16="http://schemas.microsoft.com/office/drawing/2014/main" id="{E81804EE-6320-4D09-AA4E-17A5D5EC80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3D3369-B232-4B10-9152-AE9E72299889}"/>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257498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ECC1D-978C-4656-926C-7005F7C24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22DB57-28C0-4337-B98F-4880BC5F9EF0}"/>
              </a:ext>
            </a:extLst>
          </p:cNvPr>
          <p:cNvSpPr>
            <a:spLocks noGrp="1"/>
          </p:cNvSpPr>
          <p:nvPr>
            <p:ph type="dt" sz="half" idx="10"/>
          </p:nvPr>
        </p:nvSpPr>
        <p:spPr/>
        <p:txBody>
          <a:bodyPr/>
          <a:lstStyle/>
          <a:p>
            <a:fld id="{F1DB05E7-376B-42E9-BFB9-A2253E2039EB}" type="datetimeFigureOut">
              <a:rPr lang="en-US" smtClean="0"/>
              <a:t>11/2/20</a:t>
            </a:fld>
            <a:endParaRPr lang="en-US"/>
          </a:p>
        </p:txBody>
      </p:sp>
      <p:sp>
        <p:nvSpPr>
          <p:cNvPr id="4" name="Footer Placeholder 3">
            <a:extLst>
              <a:ext uri="{FF2B5EF4-FFF2-40B4-BE49-F238E27FC236}">
                <a16:creationId xmlns:a16="http://schemas.microsoft.com/office/drawing/2014/main" id="{7C9A6C94-5C84-4C4D-8E46-BBCA87D091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31DCEC-5A87-4EC1-8C3D-3834F06B255D}"/>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64178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F1389-A811-4CC3-9757-E404BCCDAB91}"/>
              </a:ext>
            </a:extLst>
          </p:cNvPr>
          <p:cNvSpPr>
            <a:spLocks noGrp="1"/>
          </p:cNvSpPr>
          <p:nvPr>
            <p:ph type="dt" sz="half" idx="10"/>
          </p:nvPr>
        </p:nvSpPr>
        <p:spPr/>
        <p:txBody>
          <a:bodyPr/>
          <a:lstStyle/>
          <a:p>
            <a:fld id="{F1DB05E7-376B-42E9-BFB9-A2253E2039EB}" type="datetimeFigureOut">
              <a:rPr lang="en-US" smtClean="0"/>
              <a:t>11/2/20</a:t>
            </a:fld>
            <a:endParaRPr lang="en-US"/>
          </a:p>
        </p:txBody>
      </p:sp>
      <p:sp>
        <p:nvSpPr>
          <p:cNvPr id="3" name="Footer Placeholder 2">
            <a:extLst>
              <a:ext uri="{FF2B5EF4-FFF2-40B4-BE49-F238E27FC236}">
                <a16:creationId xmlns:a16="http://schemas.microsoft.com/office/drawing/2014/main" id="{9F5D00A7-E11B-4283-80FC-E96FC47FE1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DDECAC-1BA0-45DD-9410-D7C82A52BCEC}"/>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481692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9B95-E114-4974-ACFC-32C726FECC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85E4DD-5A43-422E-8374-D240F26B1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51926F-A9C9-425F-AE43-144A72CF4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62D3E-3BB5-4FE4-9797-5CE62527EFA2}"/>
              </a:ext>
            </a:extLst>
          </p:cNvPr>
          <p:cNvSpPr>
            <a:spLocks noGrp="1"/>
          </p:cNvSpPr>
          <p:nvPr>
            <p:ph type="dt" sz="half" idx="10"/>
          </p:nvPr>
        </p:nvSpPr>
        <p:spPr/>
        <p:txBody>
          <a:bodyPr/>
          <a:lstStyle/>
          <a:p>
            <a:fld id="{F1DB05E7-376B-42E9-BFB9-A2253E2039EB}" type="datetimeFigureOut">
              <a:rPr lang="en-US" smtClean="0"/>
              <a:t>11/2/20</a:t>
            </a:fld>
            <a:endParaRPr lang="en-US"/>
          </a:p>
        </p:txBody>
      </p:sp>
      <p:sp>
        <p:nvSpPr>
          <p:cNvPr id="6" name="Footer Placeholder 5">
            <a:extLst>
              <a:ext uri="{FF2B5EF4-FFF2-40B4-BE49-F238E27FC236}">
                <a16:creationId xmlns:a16="http://schemas.microsoft.com/office/drawing/2014/main" id="{CF10E72E-180F-4EF1-84EB-73F7A487B6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1A70E-C0D7-4B23-AFCC-8A4BF5F3B612}"/>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3785041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93A6-9CB5-47D8-BD15-81410E149B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16FBD3-9EDD-49CE-B404-D47738AF9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93F8D6-E106-40B4-874C-6717036C5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2A0EA-C3FA-4D14-8EB9-FBE2E9799A76}"/>
              </a:ext>
            </a:extLst>
          </p:cNvPr>
          <p:cNvSpPr>
            <a:spLocks noGrp="1"/>
          </p:cNvSpPr>
          <p:nvPr>
            <p:ph type="dt" sz="half" idx="10"/>
          </p:nvPr>
        </p:nvSpPr>
        <p:spPr/>
        <p:txBody>
          <a:bodyPr/>
          <a:lstStyle/>
          <a:p>
            <a:fld id="{F1DB05E7-376B-42E9-BFB9-A2253E2039EB}" type="datetimeFigureOut">
              <a:rPr lang="en-US" smtClean="0"/>
              <a:t>11/2/20</a:t>
            </a:fld>
            <a:endParaRPr lang="en-US"/>
          </a:p>
        </p:txBody>
      </p:sp>
      <p:sp>
        <p:nvSpPr>
          <p:cNvPr id="6" name="Footer Placeholder 5">
            <a:extLst>
              <a:ext uri="{FF2B5EF4-FFF2-40B4-BE49-F238E27FC236}">
                <a16:creationId xmlns:a16="http://schemas.microsoft.com/office/drawing/2014/main" id="{3F44ADC1-9EAA-416C-952A-4D941E4A7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A87F3-3F76-44AD-8E43-0F584B922842}"/>
              </a:ext>
            </a:extLst>
          </p:cNvPr>
          <p:cNvSpPr>
            <a:spLocks noGrp="1"/>
          </p:cNvSpPr>
          <p:nvPr>
            <p:ph type="sldNum" sz="quarter" idx="12"/>
          </p:nvPr>
        </p:nvSpPr>
        <p:spPr/>
        <p:txBody>
          <a:bodyPr/>
          <a:lstStyle/>
          <a:p>
            <a:fld id="{DB3D23A1-04A6-4C00-8381-DADA2D40653F}" type="slidenum">
              <a:rPr lang="en-US" smtClean="0"/>
              <a:t>‹#›</a:t>
            </a:fld>
            <a:endParaRPr lang="en-US"/>
          </a:p>
        </p:txBody>
      </p:sp>
    </p:spTree>
    <p:extLst>
      <p:ext uri="{BB962C8B-B14F-4D97-AF65-F5344CB8AC3E}">
        <p14:creationId xmlns:p14="http://schemas.microsoft.com/office/powerpoint/2010/main" val="46553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1AB2E-16A6-4887-876A-49594E615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E453CE-7404-45C9-A80F-8105D4ECD8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D16C9-27E9-4B12-92AD-979B07A03E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05E7-376B-42E9-BFB9-A2253E2039EB}" type="datetimeFigureOut">
              <a:rPr lang="en-US" smtClean="0"/>
              <a:t>11/2/20</a:t>
            </a:fld>
            <a:endParaRPr lang="en-US"/>
          </a:p>
        </p:txBody>
      </p:sp>
      <p:sp>
        <p:nvSpPr>
          <p:cNvPr id="5" name="Footer Placeholder 4">
            <a:extLst>
              <a:ext uri="{FF2B5EF4-FFF2-40B4-BE49-F238E27FC236}">
                <a16:creationId xmlns:a16="http://schemas.microsoft.com/office/drawing/2014/main" id="{0DBEED2D-1472-47E7-AEE6-C6BE70184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F294B9-EA6D-4E37-B34E-497AE0FE8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23A1-04A6-4C00-8381-DADA2D40653F}" type="slidenum">
              <a:rPr lang="en-US" smtClean="0"/>
              <a:t>‹#›</a:t>
            </a:fld>
            <a:endParaRPr lang="en-US"/>
          </a:p>
        </p:txBody>
      </p:sp>
    </p:spTree>
    <p:extLst>
      <p:ext uri="{BB962C8B-B14F-4D97-AF65-F5344CB8AC3E}">
        <p14:creationId xmlns:p14="http://schemas.microsoft.com/office/powerpoint/2010/main" val="335366802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97276-5F48-4683-897F-DD89001092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3852B7-E958-4F5F-A92B-C22521B5A7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69767-0449-4280-96CA-821753CCB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35935-76DD-4851-A117-087A288262AA}" type="datetimeFigureOut">
              <a:rPr lang="en-US" smtClean="0"/>
              <a:t>11/2/20</a:t>
            </a:fld>
            <a:endParaRPr lang="en-US"/>
          </a:p>
        </p:txBody>
      </p:sp>
      <p:sp>
        <p:nvSpPr>
          <p:cNvPr id="5" name="Footer Placeholder 4">
            <a:extLst>
              <a:ext uri="{FF2B5EF4-FFF2-40B4-BE49-F238E27FC236}">
                <a16:creationId xmlns:a16="http://schemas.microsoft.com/office/drawing/2014/main" id="{CF066207-82C9-416B-AE5C-16B9B98142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2A124F-25E6-4367-96C7-45506538E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A8C59-5646-4C06-BE98-351097875ED0}" type="slidenum">
              <a:rPr lang="en-US" smtClean="0"/>
              <a:t>‹#›</a:t>
            </a:fld>
            <a:endParaRPr lang="en-US"/>
          </a:p>
        </p:txBody>
      </p:sp>
    </p:spTree>
    <p:extLst>
      <p:ext uri="{BB962C8B-B14F-4D97-AF65-F5344CB8AC3E}">
        <p14:creationId xmlns:p14="http://schemas.microsoft.com/office/powerpoint/2010/main" val="11800488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05E7-376B-42E9-BFB9-A2253E2039EB}" type="datetimeFigureOut">
              <a:rPr lang="en-US" smtClean="0"/>
              <a:t>11/2/20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23A1-04A6-4C00-8381-DADA2D40653F}" type="slidenum">
              <a:rPr lang="en-US" smtClean="0"/>
              <a:t>‹#›</a:t>
            </a:fld>
            <a:endParaRPr lang="en-US"/>
          </a:p>
        </p:txBody>
      </p:sp>
    </p:spTree>
    <p:extLst>
      <p:ext uri="{BB962C8B-B14F-4D97-AF65-F5344CB8AC3E}">
        <p14:creationId xmlns:p14="http://schemas.microsoft.com/office/powerpoint/2010/main" val="10569617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660" r:id="rId16"/>
    <p:sldLayoutId id="2147483661" r:id="rId17"/>
  </p:sldLayoutIdLst>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hyperlink" Target="https://mc.ai/quantization-in-deep-learning-using-tensorflow-2-x/"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pdf/1510.00149.pdf"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pdf/1510.00149.pdf"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www.cv-foundation.org/openaccess/content_cvpr_2013/papers/Rigamonti_Learning_Separable_Filters_2013_CVPR_paper.pdf"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pdf/1511.06530.pdf"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s.cornell.edu/~caruana/compression.kdd06.pdf"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arxiv.org/pdf/1503.02531.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hyperlink" Target="https://www.ttic.edu/dl/dark14.pdf" TargetMode="Externa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hyperlink" Target="https://www.ttic.edu/dl/dark14.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hyperlink" Target="https://colab.research.google.com/drive/1A0SWlfcd6ISzsc0gLBIr4N_vECHhUAst#scrollTo=6v59Uu9pb_wM" TargetMode="Externa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hyperlink" Target="https://medium.com/gsi-technology/an-overview-of-model-compression-techniques-for-deep-learning-in-space-3fd8d4ce84e5"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s://www.technologyreview.com/2019/06/06/239031/training-a-single-ai-model-can-emit-as-much-carbon-as-five-cars-in-their-lifetimes/"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s://heartbeat.fritz.ai/research-guide-pruning-techniques-for-neural-networks-d9b8440ab10d"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hyperlink" Target="https://arxiv.org/pdf/2003.03033.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mc.ai/quantization-in-deep-learning-using-tensorflow-2-x/"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37FB94-059C-4EA6-A553-1FB978C79D3F}"/>
              </a:ext>
            </a:extLst>
          </p:cNvPr>
          <p:cNvSpPr/>
          <p:nvPr/>
        </p:nvSpPr>
        <p:spPr>
          <a:xfrm>
            <a:off x="5448051" y="2228862"/>
            <a:ext cx="1295898" cy="647949"/>
          </a:xfrm>
          <a:prstGeom prst="rect">
            <a:avLst/>
          </a:prstGeom>
          <a:solidFill>
            <a:srgbClr val="94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Karla" charset="0"/>
                <a:ea typeface="Karla" charset="0"/>
                <a:cs typeface="Karla" charset="0"/>
              </a:rPr>
              <a:t>AC295</a:t>
            </a:r>
            <a:endParaRPr lang="en-US" b="1" dirty="0">
              <a:latin typeface="Karla" charset="0"/>
              <a:ea typeface="Karla" charset="0"/>
              <a:cs typeface="Karla" charset="0"/>
            </a:endParaRPr>
          </a:p>
        </p:txBody>
      </p:sp>
      <p:sp>
        <p:nvSpPr>
          <p:cNvPr id="2" name="Title 1">
            <a:extLst>
              <a:ext uri="{FF2B5EF4-FFF2-40B4-BE49-F238E27FC236}">
                <a16:creationId xmlns:a16="http://schemas.microsoft.com/office/drawing/2014/main" id="{411CDA50-CF96-4EC0-B465-54F452A3A102}"/>
              </a:ext>
            </a:extLst>
          </p:cNvPr>
          <p:cNvSpPr>
            <a:spLocks noGrp="1"/>
          </p:cNvSpPr>
          <p:nvPr>
            <p:ph type="ctrTitle"/>
          </p:nvPr>
        </p:nvSpPr>
        <p:spPr>
          <a:xfrm>
            <a:off x="493159" y="368886"/>
            <a:ext cx="11219379" cy="1388361"/>
          </a:xfrm>
        </p:spPr>
        <p:txBody>
          <a:bodyPr anchor="ctr">
            <a:noAutofit/>
          </a:bodyPr>
          <a:lstStyle/>
          <a:p>
            <a:r>
              <a:rPr lang="en-US" sz="4000" dirty="0">
                <a:latin typeface="Karla" panose="020F0502020204030204" pitchFamily="2" charset="0"/>
                <a:ea typeface="Futura" panose="02020800000000000000" pitchFamily="18" charset="0"/>
                <a:cs typeface="Futura" panose="02020800000000000000" pitchFamily="18" charset="0"/>
              </a:rPr>
              <a:t>Lecture 9: Compression Techniques and Distillation</a:t>
            </a:r>
          </a:p>
        </p:txBody>
      </p:sp>
      <p:sp>
        <p:nvSpPr>
          <p:cNvPr id="3" name="Subtitle 2">
            <a:extLst>
              <a:ext uri="{FF2B5EF4-FFF2-40B4-BE49-F238E27FC236}">
                <a16:creationId xmlns:a16="http://schemas.microsoft.com/office/drawing/2014/main" id="{7E285106-558C-4A6C-94DC-B85D920FDF44}"/>
              </a:ext>
            </a:extLst>
          </p:cNvPr>
          <p:cNvSpPr>
            <a:spLocks noGrp="1"/>
          </p:cNvSpPr>
          <p:nvPr>
            <p:ph type="subTitle" idx="1"/>
          </p:nvPr>
        </p:nvSpPr>
        <p:spPr>
          <a:xfrm>
            <a:off x="2869766" y="2843265"/>
            <a:ext cx="6452461" cy="1688980"/>
          </a:xfrm>
        </p:spPr>
        <p:txBody>
          <a:bodyPr>
            <a:normAutofit/>
          </a:bodyPr>
          <a:lstStyle/>
          <a:p>
            <a:r>
              <a:rPr lang="en-US" b="1" dirty="0">
                <a:solidFill>
                  <a:schemeClr val="bg1"/>
                </a:solidFill>
                <a:latin typeface="Karla" charset="0"/>
              </a:rPr>
              <a:t>AC295</a:t>
            </a:r>
          </a:p>
          <a:p>
            <a:r>
              <a:rPr lang="en-US" b="1" dirty="0">
                <a:latin typeface="Karla" charset="0"/>
              </a:rPr>
              <a:t> </a:t>
            </a:r>
            <a:r>
              <a:rPr lang="en-US" dirty="0">
                <a:latin typeface="Karla" charset="0"/>
              </a:rPr>
              <a:t>Advanced Practical Data Science</a:t>
            </a:r>
          </a:p>
          <a:p>
            <a:r>
              <a:rPr lang="en-US" sz="2000" dirty="0" err="1">
                <a:latin typeface="Karla" charset="0"/>
              </a:rPr>
              <a:t>Pavlos</a:t>
            </a:r>
            <a:r>
              <a:rPr lang="en-US" sz="2000" dirty="0">
                <a:latin typeface="Karla" charset="0"/>
              </a:rPr>
              <a:t> </a:t>
            </a:r>
            <a:r>
              <a:rPr lang="en-US" sz="2000" dirty="0" err="1">
                <a:latin typeface="Karla" charset="0"/>
              </a:rPr>
              <a:t>Protopapas</a:t>
            </a:r>
            <a:endParaRPr lang="en-US" sz="1200" dirty="0"/>
          </a:p>
          <a:p>
            <a:endParaRPr lang="en-US" dirty="0"/>
          </a:p>
        </p:txBody>
      </p:sp>
      <p:pic>
        <p:nvPicPr>
          <p:cNvPr id="8" name="Picture 7">
            <a:extLst>
              <a:ext uri="{FF2B5EF4-FFF2-40B4-BE49-F238E27FC236}">
                <a16:creationId xmlns:a16="http://schemas.microsoft.com/office/drawing/2014/main" id="{092DDC66-5920-460A-8C3C-6792EA7969BB}"/>
              </a:ext>
            </a:extLst>
          </p:cNvPr>
          <p:cNvPicPr>
            <a:picLocks noChangeAspect="1"/>
          </p:cNvPicPr>
          <p:nvPr/>
        </p:nvPicPr>
        <p:blipFill>
          <a:blip r:embed="rId2"/>
          <a:stretch>
            <a:fillRect/>
          </a:stretch>
        </p:blipFill>
        <p:spPr>
          <a:xfrm>
            <a:off x="4558370" y="4532245"/>
            <a:ext cx="3075258" cy="1859976"/>
          </a:xfrm>
          <a:prstGeom prst="rect">
            <a:avLst/>
          </a:prstGeom>
        </p:spPr>
      </p:pic>
    </p:spTree>
    <p:extLst>
      <p:ext uri="{BB962C8B-B14F-4D97-AF65-F5344CB8AC3E}">
        <p14:creationId xmlns:p14="http://schemas.microsoft.com/office/powerpoint/2010/main" val="4040593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Compression Techniques: </a:t>
            </a:r>
            <a:r>
              <a:rPr lang="en" sz="4000" dirty="0"/>
              <a:t>Quantization</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10</a:t>
            </a:fld>
            <a:endParaRPr lang="en-US" dirty="0"/>
          </a:p>
        </p:txBody>
      </p:sp>
      <p:sp>
        <p:nvSpPr>
          <p:cNvPr id="12" name="Rectangle 11">
            <a:extLst>
              <a:ext uri="{FF2B5EF4-FFF2-40B4-BE49-F238E27FC236}">
                <a16:creationId xmlns:a16="http://schemas.microsoft.com/office/drawing/2014/main" id="{506BBE94-6102-4747-A305-168960E3B3F8}"/>
              </a:ext>
            </a:extLst>
          </p:cNvPr>
          <p:cNvSpPr/>
          <p:nvPr/>
        </p:nvSpPr>
        <p:spPr>
          <a:xfrm>
            <a:off x="5210548" y="6179813"/>
            <a:ext cx="5882640" cy="800219"/>
          </a:xfrm>
          <a:prstGeom prst="rect">
            <a:avLst/>
          </a:prstGeom>
        </p:spPr>
        <p:txBody>
          <a:bodyPr wrap="square">
            <a:spAutoFit/>
          </a:bodyPr>
          <a:lstStyle/>
          <a:p>
            <a:r>
              <a:rPr lang="en-US" sz="1400" dirty="0">
                <a:solidFill>
                  <a:srgbClr val="292929"/>
                </a:solidFill>
                <a:latin typeface="Karla" pitchFamily="2" charset="0"/>
              </a:rPr>
              <a:t>To implement quantization with </a:t>
            </a:r>
            <a:r>
              <a:rPr lang="en-US" sz="1400" dirty="0" err="1">
                <a:solidFill>
                  <a:srgbClr val="292929"/>
                </a:solidFill>
                <a:latin typeface="Karla" pitchFamily="2" charset="0"/>
              </a:rPr>
              <a:t>Tensorflow</a:t>
            </a:r>
            <a:r>
              <a:rPr lang="en-US" sz="1400" dirty="0">
                <a:solidFill>
                  <a:srgbClr val="292929"/>
                </a:solidFill>
                <a:latin typeface="Karla" pitchFamily="2" charset="0"/>
              </a:rPr>
              <a:t>: MC.AI,</a:t>
            </a:r>
            <a:r>
              <a:rPr lang="en-US" sz="1400" b="0" i="0" dirty="0">
                <a:solidFill>
                  <a:srgbClr val="292929"/>
                </a:solidFill>
                <a:effectLst/>
                <a:latin typeface="Karla" pitchFamily="2" charset="0"/>
              </a:rPr>
              <a:t> </a:t>
            </a:r>
            <a:r>
              <a:rPr lang="en-US" sz="1400" i="1" u="none" strike="noStrike" dirty="0">
                <a:solidFill>
                  <a:srgbClr val="000000"/>
                </a:solidFill>
                <a:effectLst/>
                <a:latin typeface="Karla" pitchFamily="2" charset="0"/>
                <a:hlinkClick r:id="rId3"/>
              </a:rPr>
              <a:t>Quantization in Deep Learning using TensorFlow 2.X</a:t>
            </a:r>
            <a:r>
              <a:rPr lang="en-US" sz="1400" dirty="0">
                <a:solidFill>
                  <a:srgbClr val="292929"/>
                </a:solidFill>
                <a:latin typeface="Karla" pitchFamily="2" charset="0"/>
              </a:rPr>
              <a:t>, May 2020</a:t>
            </a:r>
          </a:p>
          <a:p>
            <a:endParaRPr lang="en-US" dirty="0">
              <a:latin typeface="Karla" pitchFamily="2" charset="0"/>
            </a:endParaRPr>
          </a:p>
        </p:txBody>
      </p:sp>
      <p:sp>
        <p:nvSpPr>
          <p:cNvPr id="11" name="TextBox 10">
            <a:extLst>
              <a:ext uri="{FF2B5EF4-FFF2-40B4-BE49-F238E27FC236}">
                <a16:creationId xmlns:a16="http://schemas.microsoft.com/office/drawing/2014/main" id="{8AEB53EE-F265-4B1C-9791-D3B3CD5A8800}"/>
              </a:ext>
            </a:extLst>
          </p:cNvPr>
          <p:cNvSpPr txBox="1"/>
          <p:nvPr/>
        </p:nvSpPr>
        <p:spPr>
          <a:xfrm>
            <a:off x="945166" y="1320731"/>
            <a:ext cx="10811601" cy="2108269"/>
          </a:xfrm>
          <a:prstGeom prst="rect">
            <a:avLst/>
          </a:prstGeom>
          <a:noFill/>
        </p:spPr>
        <p:txBody>
          <a:bodyPr wrap="square">
            <a:spAutoFit/>
          </a:bodyPr>
          <a:lstStyle/>
          <a:p>
            <a:pPr>
              <a:spcBef>
                <a:spcPts val="2133"/>
              </a:spcBef>
            </a:pPr>
            <a:r>
              <a:rPr lang="en-US" sz="2400" dirty="0">
                <a:solidFill>
                  <a:schemeClr val="tx1">
                    <a:lumMod val="95000"/>
                    <a:lumOff val="5000"/>
                  </a:schemeClr>
                </a:solidFill>
                <a:latin typeface="Karla"/>
              </a:rPr>
              <a:t>Quantization can be achieved by changing the </a:t>
            </a:r>
            <a:r>
              <a:rPr lang="en-US" sz="2400" dirty="0">
                <a:solidFill>
                  <a:schemeClr val="tx2">
                    <a:lumMod val="60000"/>
                    <a:lumOff val="40000"/>
                  </a:schemeClr>
                </a:solidFill>
                <a:latin typeface="Karla"/>
              </a:rPr>
              <a:t>output</a:t>
            </a:r>
            <a:r>
              <a:rPr lang="en-US" sz="2400" dirty="0">
                <a:solidFill>
                  <a:schemeClr val="tx1">
                    <a:lumMod val="95000"/>
                    <a:lumOff val="5000"/>
                  </a:schemeClr>
                </a:solidFill>
                <a:latin typeface="Karla"/>
              </a:rPr>
              <a:t> or NN architecture:</a:t>
            </a:r>
          </a:p>
          <a:p>
            <a:pPr marL="342900" indent="-342900">
              <a:spcBef>
                <a:spcPts val="2133"/>
              </a:spcBef>
              <a:buFont typeface="Arial" panose="020B0604020202020204" pitchFamily="34" charset="0"/>
              <a:buChar char="•"/>
            </a:pPr>
            <a:r>
              <a:rPr lang="en-US" sz="2400" b="1" dirty="0">
                <a:solidFill>
                  <a:schemeClr val="tx2">
                    <a:lumMod val="60000"/>
                    <a:lumOff val="40000"/>
                  </a:schemeClr>
                </a:solidFill>
                <a:latin typeface="Karla"/>
              </a:rPr>
              <a:t>Post Training Quantization: </a:t>
            </a:r>
            <a:r>
              <a:rPr lang="en-US" sz="2400" dirty="0">
                <a:solidFill>
                  <a:schemeClr val="tx1">
                    <a:lumMod val="95000"/>
                    <a:lumOff val="5000"/>
                  </a:schemeClr>
                </a:solidFill>
                <a:latin typeface="Karla"/>
              </a:rPr>
              <a:t>reducing the size of the weights stored (e.g. from 32-bit floating point numbers to 8-bit)</a:t>
            </a:r>
          </a:p>
          <a:p>
            <a:pPr>
              <a:spcBef>
                <a:spcPts val="2133"/>
              </a:spcBef>
            </a:pPr>
            <a:endParaRPr lang="en-US" sz="2400" b="1" dirty="0">
              <a:solidFill>
                <a:schemeClr val="accent2">
                  <a:lumMod val="75000"/>
                </a:schemeClr>
              </a:solidFill>
              <a:latin typeface="Karla"/>
            </a:endParaRPr>
          </a:p>
        </p:txBody>
      </p:sp>
      <p:pic>
        <p:nvPicPr>
          <p:cNvPr id="4098" name="Picture 2">
            <a:extLst>
              <a:ext uri="{FF2B5EF4-FFF2-40B4-BE49-F238E27FC236}">
                <a16:creationId xmlns:a16="http://schemas.microsoft.com/office/drawing/2014/main" id="{2025F466-B380-9846-8BEE-450B49148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216" y="3258527"/>
            <a:ext cx="9267568" cy="202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8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Compression Techniques: </a:t>
            </a:r>
            <a:r>
              <a:rPr lang="en" sz="4000" dirty="0"/>
              <a:t>Quantization &lt;cont&gt;</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11</a:t>
            </a:fld>
            <a:endParaRPr lang="en-US" dirty="0"/>
          </a:p>
        </p:txBody>
      </p:sp>
      <p:sp>
        <p:nvSpPr>
          <p:cNvPr id="5" name="Content Placeholder 4">
            <a:extLst>
              <a:ext uri="{FF2B5EF4-FFF2-40B4-BE49-F238E27FC236}">
                <a16:creationId xmlns:a16="http://schemas.microsoft.com/office/drawing/2014/main" id="{56EA6787-CA5A-4412-8F59-61F98A04D237}"/>
              </a:ext>
            </a:extLst>
          </p:cNvPr>
          <p:cNvSpPr>
            <a:spLocks noGrp="1"/>
          </p:cNvSpPr>
          <p:nvPr>
            <p:ph idx="1"/>
          </p:nvPr>
        </p:nvSpPr>
        <p:spPr>
          <a:xfrm>
            <a:off x="621265" y="1727855"/>
            <a:ext cx="5235838" cy="2519680"/>
          </a:xfrm>
        </p:spPr>
        <p:txBody>
          <a:bodyPr/>
          <a:lstStyle/>
          <a:p>
            <a:r>
              <a:rPr lang="en-US" sz="2400" b="1" dirty="0">
                <a:solidFill>
                  <a:schemeClr val="tx2">
                    <a:lumMod val="60000"/>
                    <a:lumOff val="40000"/>
                  </a:schemeClr>
                </a:solidFill>
              </a:rPr>
              <a:t>Quantization-Aware Training: </a:t>
            </a:r>
          </a:p>
          <a:p>
            <a:r>
              <a:rPr lang="en-US" sz="2000" dirty="0"/>
              <a:t>There could be an accuracy loss in a post-training model quantization and to avoid this and if you don’t want to compromise the model accuracy we do quantization aware training. </a:t>
            </a:r>
            <a:r>
              <a:rPr lang="en-US" dirty="0"/>
              <a:t> </a:t>
            </a:r>
          </a:p>
          <a:p>
            <a:endParaRPr lang="en-US" sz="2000" dirty="0"/>
          </a:p>
          <a:p>
            <a:r>
              <a:rPr lang="en-US" sz="2000" dirty="0"/>
              <a:t>This technique ensures that the forward pass matches precision for both training and inference.</a:t>
            </a:r>
          </a:p>
        </p:txBody>
      </p:sp>
      <p:sp>
        <p:nvSpPr>
          <p:cNvPr id="3" name="Rectangle 2">
            <a:extLst>
              <a:ext uri="{FF2B5EF4-FFF2-40B4-BE49-F238E27FC236}">
                <a16:creationId xmlns:a16="http://schemas.microsoft.com/office/drawing/2014/main" id="{79D4398E-5185-4815-84DD-6C341377EB0C}"/>
              </a:ext>
            </a:extLst>
          </p:cNvPr>
          <p:cNvSpPr/>
          <p:nvPr/>
        </p:nvSpPr>
        <p:spPr>
          <a:xfrm>
            <a:off x="5960068" y="5841250"/>
            <a:ext cx="5882640" cy="800219"/>
          </a:xfrm>
          <a:prstGeom prst="rect">
            <a:avLst/>
          </a:prstGeom>
        </p:spPr>
        <p:txBody>
          <a:bodyPr wrap="square">
            <a:spAutoFit/>
          </a:bodyPr>
          <a:lstStyle/>
          <a:p>
            <a:r>
              <a:rPr lang="en-US" sz="1400" dirty="0">
                <a:solidFill>
                  <a:srgbClr val="292929"/>
                </a:solidFill>
                <a:latin typeface="Karla" pitchFamily="2" charset="0"/>
              </a:rPr>
              <a:t>Han S. et al, </a:t>
            </a:r>
            <a:r>
              <a:rPr lang="en-US" sz="1400" i="1" dirty="0">
                <a:latin typeface="Karla" pitchFamily="2" charset="0"/>
                <a:hlinkClick r:id="rId3"/>
              </a:rPr>
              <a:t>Deep compression: compressing deep neural networks with pruning, trained quantization and </a:t>
            </a:r>
            <a:r>
              <a:rPr lang="en-US" sz="1400" i="1" dirty="0" err="1">
                <a:latin typeface="Karla" pitchFamily="2" charset="0"/>
                <a:hlinkClick r:id="rId3"/>
              </a:rPr>
              <a:t>huffman</a:t>
            </a:r>
            <a:r>
              <a:rPr lang="en-US" sz="1400" i="1" dirty="0">
                <a:latin typeface="Karla" pitchFamily="2" charset="0"/>
                <a:hlinkClick r:id="rId3"/>
              </a:rPr>
              <a:t> coding</a:t>
            </a:r>
            <a:r>
              <a:rPr lang="en-US" sz="1400" dirty="0">
                <a:latin typeface="Karla" pitchFamily="2" charset="0"/>
              </a:rPr>
              <a:t>, 2016</a:t>
            </a:r>
            <a:endParaRPr lang="en-US" sz="1400" dirty="0">
              <a:solidFill>
                <a:srgbClr val="292929"/>
              </a:solidFill>
              <a:latin typeface="Karla" pitchFamily="2" charset="0"/>
            </a:endParaRPr>
          </a:p>
          <a:p>
            <a:endParaRPr lang="en-US" dirty="0">
              <a:latin typeface="Karla" pitchFamily="2" charset="0"/>
            </a:endParaRPr>
          </a:p>
        </p:txBody>
      </p:sp>
      <p:pic>
        <p:nvPicPr>
          <p:cNvPr id="8" name="Picture 7">
            <a:extLst>
              <a:ext uri="{FF2B5EF4-FFF2-40B4-BE49-F238E27FC236}">
                <a16:creationId xmlns:a16="http://schemas.microsoft.com/office/drawing/2014/main" id="{1CDD4087-BA40-4D18-9562-1EA527C44708}"/>
              </a:ext>
            </a:extLst>
          </p:cNvPr>
          <p:cNvPicPr>
            <a:picLocks noChangeAspect="1"/>
          </p:cNvPicPr>
          <p:nvPr/>
        </p:nvPicPr>
        <p:blipFill>
          <a:blip r:embed="rId4"/>
          <a:stretch>
            <a:fillRect/>
          </a:stretch>
        </p:blipFill>
        <p:spPr>
          <a:xfrm>
            <a:off x="6244771" y="1619083"/>
            <a:ext cx="3814193" cy="2519679"/>
          </a:xfrm>
          <a:prstGeom prst="rect">
            <a:avLst/>
          </a:prstGeom>
        </p:spPr>
      </p:pic>
      <p:sp>
        <p:nvSpPr>
          <p:cNvPr id="9" name="Rectangle 8">
            <a:extLst>
              <a:ext uri="{FF2B5EF4-FFF2-40B4-BE49-F238E27FC236}">
                <a16:creationId xmlns:a16="http://schemas.microsoft.com/office/drawing/2014/main" id="{39E854CE-A424-1F4D-B96F-AAB4E128D323}"/>
              </a:ext>
            </a:extLst>
          </p:cNvPr>
          <p:cNvSpPr/>
          <p:nvPr/>
        </p:nvSpPr>
        <p:spPr>
          <a:xfrm>
            <a:off x="621265" y="5424709"/>
            <a:ext cx="5046367" cy="584775"/>
          </a:xfrm>
          <a:prstGeom prst="rect">
            <a:avLst/>
          </a:prstGeom>
        </p:spPr>
        <p:txBody>
          <a:bodyPr wrap="square">
            <a:spAutoFit/>
          </a:bodyPr>
          <a:lstStyle/>
          <a:p>
            <a:r>
              <a:rPr lang="en-US" sz="1600" dirty="0">
                <a:solidFill>
                  <a:schemeClr val="tx1">
                    <a:lumMod val="65000"/>
                    <a:lumOff val="35000"/>
                  </a:schemeClr>
                </a:solidFill>
              </a:rPr>
              <a:t>https://</a:t>
            </a:r>
            <a:r>
              <a:rPr lang="en-US" sz="1600" dirty="0" err="1">
                <a:solidFill>
                  <a:schemeClr val="tx1">
                    <a:lumMod val="65000"/>
                    <a:lumOff val="35000"/>
                  </a:schemeClr>
                </a:solidFill>
              </a:rPr>
              <a:t>www.tensorflow.org</a:t>
            </a:r>
            <a:r>
              <a:rPr lang="en-US" sz="1600" dirty="0">
                <a:solidFill>
                  <a:schemeClr val="tx1">
                    <a:lumMod val="65000"/>
                    <a:lumOff val="35000"/>
                  </a:schemeClr>
                </a:solidFill>
              </a:rPr>
              <a:t>/</a:t>
            </a:r>
            <a:r>
              <a:rPr lang="en-US" sz="1600" dirty="0" err="1">
                <a:solidFill>
                  <a:schemeClr val="tx1">
                    <a:lumMod val="65000"/>
                    <a:lumOff val="35000"/>
                  </a:schemeClr>
                </a:solidFill>
              </a:rPr>
              <a:t>model_optimization</a:t>
            </a:r>
            <a:r>
              <a:rPr lang="en-US" sz="1600" dirty="0">
                <a:solidFill>
                  <a:schemeClr val="tx1">
                    <a:lumMod val="65000"/>
                    <a:lumOff val="35000"/>
                  </a:schemeClr>
                </a:solidFill>
              </a:rPr>
              <a:t>/guide/quantization/training</a:t>
            </a:r>
          </a:p>
        </p:txBody>
      </p:sp>
    </p:spTree>
    <p:extLst>
      <p:ext uri="{BB962C8B-B14F-4D97-AF65-F5344CB8AC3E}">
        <p14:creationId xmlns:p14="http://schemas.microsoft.com/office/powerpoint/2010/main" val="632524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Compression Techniques: </a:t>
            </a:r>
            <a:r>
              <a:rPr lang="en" sz="4000" dirty="0"/>
              <a:t>Quantization &lt;cont&gt;</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12</a:t>
            </a:fld>
            <a:endParaRPr lang="en-US" dirty="0"/>
          </a:p>
        </p:txBody>
      </p:sp>
      <p:sp>
        <p:nvSpPr>
          <p:cNvPr id="5" name="Content Placeholder 4">
            <a:extLst>
              <a:ext uri="{FF2B5EF4-FFF2-40B4-BE49-F238E27FC236}">
                <a16:creationId xmlns:a16="http://schemas.microsoft.com/office/drawing/2014/main" id="{56EA6787-CA5A-4412-8F59-61F98A04D237}"/>
              </a:ext>
            </a:extLst>
          </p:cNvPr>
          <p:cNvSpPr>
            <a:spLocks noGrp="1"/>
          </p:cNvSpPr>
          <p:nvPr>
            <p:ph idx="1"/>
          </p:nvPr>
        </p:nvSpPr>
        <p:spPr>
          <a:xfrm>
            <a:off x="596552" y="1209040"/>
            <a:ext cx="11067128" cy="2519680"/>
          </a:xfrm>
        </p:spPr>
        <p:txBody>
          <a:bodyPr/>
          <a:lstStyle/>
          <a:p>
            <a:r>
              <a:rPr lang="en-US" sz="2400" dirty="0"/>
              <a:t>Quantization can be </a:t>
            </a:r>
            <a:r>
              <a:rPr lang="en-US" sz="2400" b="1" dirty="0">
                <a:solidFill>
                  <a:schemeClr val="tx2">
                    <a:lumMod val="60000"/>
                    <a:lumOff val="40000"/>
                  </a:schemeClr>
                </a:solidFill>
              </a:rPr>
              <a:t>tricky:</a:t>
            </a:r>
            <a:endParaRPr lang="en-US" sz="2400" dirty="0">
              <a:solidFill>
                <a:schemeClr val="tx2">
                  <a:lumMod val="60000"/>
                  <a:lumOff val="40000"/>
                </a:schemeClr>
              </a:solidFill>
            </a:endParaRPr>
          </a:p>
          <a:p>
            <a:pPr marL="342900" indent="-342900">
              <a:buFont typeface="Arial" panose="020B0604020202020204" pitchFamily="34" charset="0"/>
              <a:buChar char="•"/>
            </a:pPr>
            <a:r>
              <a:rPr lang="en-US" sz="2400" dirty="0">
                <a:solidFill>
                  <a:schemeClr val="tx1"/>
                </a:solidFill>
              </a:rPr>
              <a:t>Requires having a decent </a:t>
            </a:r>
            <a:r>
              <a:rPr lang="en-US" sz="2400" b="1" dirty="0">
                <a:solidFill>
                  <a:schemeClr val="tx1"/>
                </a:solidFill>
              </a:rPr>
              <a:t>understanding of hardware and bit-wise computations</a:t>
            </a:r>
            <a:endParaRPr lang="en-US" sz="2400" dirty="0">
              <a:solidFill>
                <a:schemeClr val="tx1"/>
              </a:solidFill>
            </a:endParaRPr>
          </a:p>
          <a:p>
            <a:pPr marL="342900" indent="-342900">
              <a:buFont typeface="Arial" panose="020B0604020202020204" pitchFamily="34" charset="0"/>
              <a:buChar char="•"/>
            </a:pPr>
            <a:r>
              <a:rPr lang="en-US" sz="2400" b="1" dirty="0">
                <a:solidFill>
                  <a:schemeClr val="tx1"/>
                </a:solidFill>
              </a:rPr>
              <a:t>Savings</a:t>
            </a:r>
            <a:r>
              <a:rPr lang="en-US" sz="2400" dirty="0">
                <a:solidFill>
                  <a:schemeClr val="tx1"/>
                </a:solidFill>
              </a:rPr>
              <a:t> </a:t>
            </a:r>
            <a:r>
              <a:rPr lang="en-US" sz="2400" b="1" dirty="0">
                <a:solidFill>
                  <a:schemeClr val="tx1"/>
                </a:solidFill>
              </a:rPr>
              <a:t>are tied to the features of the hardware </a:t>
            </a:r>
            <a:r>
              <a:rPr lang="en-US" sz="2400" dirty="0">
                <a:solidFill>
                  <a:schemeClr val="tx1"/>
                </a:solidFill>
              </a:rPr>
              <a:t>being used</a:t>
            </a:r>
          </a:p>
        </p:txBody>
      </p:sp>
      <p:sp>
        <p:nvSpPr>
          <p:cNvPr id="3" name="Rectangle 2">
            <a:extLst>
              <a:ext uri="{FF2B5EF4-FFF2-40B4-BE49-F238E27FC236}">
                <a16:creationId xmlns:a16="http://schemas.microsoft.com/office/drawing/2014/main" id="{79D4398E-5185-4815-84DD-6C341377EB0C}"/>
              </a:ext>
            </a:extLst>
          </p:cNvPr>
          <p:cNvSpPr/>
          <p:nvPr/>
        </p:nvSpPr>
        <p:spPr>
          <a:xfrm>
            <a:off x="5210548" y="6179813"/>
            <a:ext cx="5882640" cy="800219"/>
          </a:xfrm>
          <a:prstGeom prst="rect">
            <a:avLst/>
          </a:prstGeom>
        </p:spPr>
        <p:txBody>
          <a:bodyPr wrap="square">
            <a:spAutoFit/>
          </a:bodyPr>
          <a:lstStyle/>
          <a:p>
            <a:r>
              <a:rPr lang="en-US" sz="1400" dirty="0">
                <a:solidFill>
                  <a:srgbClr val="292929"/>
                </a:solidFill>
                <a:latin typeface="Karla" pitchFamily="2" charset="0"/>
              </a:rPr>
              <a:t>Han S. et al, </a:t>
            </a:r>
            <a:r>
              <a:rPr lang="en-US" sz="1400" i="1" dirty="0">
                <a:latin typeface="Karla" pitchFamily="2" charset="0"/>
                <a:hlinkClick r:id="rId3"/>
              </a:rPr>
              <a:t>Deep compression: compressing deep neural networks with pruning, trained quantization and </a:t>
            </a:r>
            <a:r>
              <a:rPr lang="en-US" sz="1400" i="1" dirty="0" err="1">
                <a:latin typeface="Karla" pitchFamily="2" charset="0"/>
                <a:hlinkClick r:id="rId3"/>
              </a:rPr>
              <a:t>huffman</a:t>
            </a:r>
            <a:r>
              <a:rPr lang="en-US" sz="1400" i="1" dirty="0">
                <a:latin typeface="Karla" pitchFamily="2" charset="0"/>
                <a:hlinkClick r:id="rId3"/>
              </a:rPr>
              <a:t> coding</a:t>
            </a:r>
            <a:r>
              <a:rPr lang="en-US" sz="1400" dirty="0">
                <a:latin typeface="Karla" pitchFamily="2" charset="0"/>
              </a:rPr>
              <a:t>, 2016</a:t>
            </a:r>
            <a:endParaRPr lang="en-US" sz="1400" dirty="0">
              <a:solidFill>
                <a:srgbClr val="292929"/>
              </a:solidFill>
              <a:latin typeface="Karla" pitchFamily="2" charset="0"/>
            </a:endParaRPr>
          </a:p>
          <a:p>
            <a:endParaRPr lang="en-US" dirty="0">
              <a:latin typeface="Karla" pitchFamily="2" charset="0"/>
            </a:endParaRPr>
          </a:p>
        </p:txBody>
      </p:sp>
      <p:pic>
        <p:nvPicPr>
          <p:cNvPr id="7" name="Picture 6">
            <a:extLst>
              <a:ext uri="{FF2B5EF4-FFF2-40B4-BE49-F238E27FC236}">
                <a16:creationId xmlns:a16="http://schemas.microsoft.com/office/drawing/2014/main" id="{E8BF7410-1412-496E-9800-BFDFD2D6460F}"/>
              </a:ext>
            </a:extLst>
          </p:cNvPr>
          <p:cNvPicPr>
            <a:picLocks noChangeAspect="1"/>
          </p:cNvPicPr>
          <p:nvPr/>
        </p:nvPicPr>
        <p:blipFill>
          <a:blip r:embed="rId4"/>
          <a:stretch>
            <a:fillRect/>
          </a:stretch>
        </p:blipFill>
        <p:spPr>
          <a:xfrm>
            <a:off x="5059467" y="3164848"/>
            <a:ext cx="6184801" cy="2906191"/>
          </a:xfrm>
          <a:prstGeom prst="rect">
            <a:avLst/>
          </a:prstGeom>
        </p:spPr>
      </p:pic>
    </p:spTree>
    <p:extLst>
      <p:ext uri="{BB962C8B-B14F-4D97-AF65-F5344CB8AC3E}">
        <p14:creationId xmlns:p14="http://schemas.microsoft.com/office/powerpoint/2010/main" val="463904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sz="4000" dirty="0"/>
              <a:t>Low Rank Approximantion</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13</a:t>
            </a:fld>
            <a:endParaRPr lang="en-US" dirty="0"/>
          </a:p>
        </p:txBody>
      </p:sp>
      <p:sp>
        <p:nvSpPr>
          <p:cNvPr id="12" name="Rectangle 11">
            <a:extLst>
              <a:ext uri="{FF2B5EF4-FFF2-40B4-BE49-F238E27FC236}">
                <a16:creationId xmlns:a16="http://schemas.microsoft.com/office/drawing/2014/main" id="{506BBE94-6102-4747-A305-168960E3B3F8}"/>
              </a:ext>
            </a:extLst>
          </p:cNvPr>
          <p:cNvSpPr/>
          <p:nvPr/>
        </p:nvSpPr>
        <p:spPr>
          <a:xfrm>
            <a:off x="6908800" y="6179813"/>
            <a:ext cx="4184387" cy="584775"/>
          </a:xfrm>
          <a:prstGeom prst="rect">
            <a:avLst/>
          </a:prstGeom>
        </p:spPr>
        <p:txBody>
          <a:bodyPr wrap="square">
            <a:spAutoFit/>
          </a:bodyPr>
          <a:lstStyle/>
          <a:p>
            <a:r>
              <a:rPr lang="en-US" sz="1400" dirty="0" err="1"/>
              <a:t>Rigamonti</a:t>
            </a:r>
            <a:r>
              <a:rPr lang="en-US" sz="1400" dirty="0"/>
              <a:t> R. et al.</a:t>
            </a:r>
            <a:r>
              <a:rPr lang="en-US" sz="1400" dirty="0">
                <a:solidFill>
                  <a:srgbClr val="292929"/>
                </a:solidFill>
                <a:latin typeface="Karla" pitchFamily="2" charset="0"/>
              </a:rPr>
              <a:t>,</a:t>
            </a:r>
            <a:r>
              <a:rPr lang="en-US" sz="1400" b="0" i="0" dirty="0">
                <a:solidFill>
                  <a:srgbClr val="292929"/>
                </a:solidFill>
                <a:effectLst/>
                <a:latin typeface="fell"/>
              </a:rPr>
              <a:t> </a:t>
            </a:r>
            <a:r>
              <a:rPr lang="en-US" sz="1400" i="1" dirty="0">
                <a:hlinkClick r:id="rId3"/>
              </a:rPr>
              <a:t>Learning Separable Filters</a:t>
            </a:r>
            <a:r>
              <a:rPr lang="en-US" sz="1400" dirty="0">
                <a:solidFill>
                  <a:srgbClr val="292929"/>
                </a:solidFill>
                <a:latin typeface="Karla" pitchFamily="2" charset="0"/>
              </a:rPr>
              <a:t>, 2013</a:t>
            </a:r>
          </a:p>
          <a:p>
            <a:endParaRPr lang="en-US" dirty="0">
              <a:latin typeface="Karla" pitchFamily="2" charset="0"/>
            </a:endParaRPr>
          </a:p>
        </p:txBody>
      </p:sp>
      <p:sp>
        <p:nvSpPr>
          <p:cNvPr id="13" name="Content Placeholder 2">
            <a:extLst>
              <a:ext uri="{FF2B5EF4-FFF2-40B4-BE49-F238E27FC236}">
                <a16:creationId xmlns:a16="http://schemas.microsoft.com/office/drawing/2014/main" id="{C24630B2-142B-4442-B4FF-197C0089070B}"/>
              </a:ext>
            </a:extLst>
          </p:cNvPr>
          <p:cNvSpPr>
            <a:spLocks noGrp="1"/>
          </p:cNvSpPr>
          <p:nvPr>
            <p:ph idx="1"/>
          </p:nvPr>
        </p:nvSpPr>
        <p:spPr>
          <a:xfrm>
            <a:off x="833415" y="1177758"/>
            <a:ext cx="10536987" cy="4232352"/>
          </a:xfrm>
        </p:spPr>
        <p:txBody>
          <a:bodyPr/>
          <a:lstStyle/>
          <a:p>
            <a:pPr>
              <a:spcBef>
                <a:spcPts val="2133"/>
              </a:spcBef>
            </a:pPr>
            <a:r>
              <a:rPr lang="en-US" sz="2400" dirty="0"/>
              <a:t>Main idea  is to </a:t>
            </a:r>
            <a:r>
              <a:rPr lang="en-US" sz="2400" b="1" dirty="0">
                <a:solidFill>
                  <a:schemeClr val="accent2">
                    <a:lumMod val="75000"/>
                  </a:schemeClr>
                </a:solidFill>
                <a:cs typeface="+mn-cs"/>
              </a:rPr>
              <a:t>approximate the redundant filters of a layer </a:t>
            </a:r>
            <a:r>
              <a:rPr lang="en-US" sz="2400" dirty="0"/>
              <a:t>using a linear combination of fewer filters. Compressing layers in this way reduces the network’s memory footprint, the computational complexity of convolutional operations and can yield significant </a:t>
            </a:r>
            <a:r>
              <a:rPr lang="en-US" sz="2400" b="1" dirty="0">
                <a:solidFill>
                  <a:schemeClr val="accent2">
                    <a:lumMod val="75000"/>
                  </a:schemeClr>
                </a:solidFill>
                <a:cs typeface="+mn-cs"/>
              </a:rPr>
              <a:t>speedups</a:t>
            </a:r>
            <a:r>
              <a:rPr lang="en-US" sz="2400" dirty="0"/>
              <a:t>.</a:t>
            </a:r>
          </a:p>
          <a:p>
            <a:pPr>
              <a:spcBef>
                <a:spcPts val="2133"/>
              </a:spcBef>
            </a:pPr>
            <a:r>
              <a:rPr lang="en-US" sz="2400" b="1" dirty="0">
                <a:solidFill>
                  <a:schemeClr val="accent2">
                    <a:lumMod val="75000"/>
                  </a:schemeClr>
                </a:solidFill>
                <a:cs typeface="+mn-cs"/>
              </a:rPr>
              <a:t>Examples:</a:t>
            </a:r>
          </a:p>
          <a:p>
            <a:pPr marL="342900" indent="-342900">
              <a:spcBef>
                <a:spcPts val="2133"/>
              </a:spcBef>
              <a:buFont typeface="Arial" panose="020B0604020202020204" pitchFamily="34" charset="0"/>
              <a:buChar char="•"/>
            </a:pPr>
            <a:r>
              <a:rPr lang="en-US" sz="2400" dirty="0"/>
              <a:t>Singular Value Decomposition</a:t>
            </a:r>
          </a:p>
          <a:p>
            <a:pPr marL="342900" indent="-342900">
              <a:spcBef>
                <a:spcPts val="2133"/>
              </a:spcBef>
              <a:buFont typeface="Arial" panose="020B0604020202020204" pitchFamily="34" charset="0"/>
              <a:buChar char="•"/>
            </a:pPr>
            <a:r>
              <a:rPr lang="en-US" sz="2400" dirty="0"/>
              <a:t>Tucker decomposition</a:t>
            </a:r>
          </a:p>
          <a:p>
            <a:pPr marL="342900" indent="-342900">
              <a:spcBef>
                <a:spcPts val="2133"/>
              </a:spcBef>
              <a:buFont typeface="Arial" panose="020B0604020202020204" pitchFamily="34" charset="0"/>
              <a:buChar char="•"/>
            </a:pPr>
            <a:r>
              <a:rPr lang="en-US" sz="2400" dirty="0"/>
              <a:t>Canonical Polyadic decomposition</a:t>
            </a:r>
          </a:p>
        </p:txBody>
      </p:sp>
      <p:pic>
        <p:nvPicPr>
          <p:cNvPr id="7" name="Picture 6">
            <a:extLst>
              <a:ext uri="{FF2B5EF4-FFF2-40B4-BE49-F238E27FC236}">
                <a16:creationId xmlns:a16="http://schemas.microsoft.com/office/drawing/2014/main" id="{CEB5ED41-5E1D-4113-AF00-A0A9F4C9C927}"/>
              </a:ext>
            </a:extLst>
          </p:cNvPr>
          <p:cNvPicPr>
            <a:picLocks noChangeAspect="1"/>
          </p:cNvPicPr>
          <p:nvPr/>
        </p:nvPicPr>
        <p:blipFill>
          <a:blip r:embed="rId4"/>
          <a:stretch>
            <a:fillRect/>
          </a:stretch>
        </p:blipFill>
        <p:spPr>
          <a:xfrm>
            <a:off x="6908799" y="2980524"/>
            <a:ext cx="4780361" cy="3197187"/>
          </a:xfrm>
          <a:prstGeom prst="rect">
            <a:avLst/>
          </a:prstGeom>
        </p:spPr>
      </p:pic>
    </p:spTree>
    <p:extLst>
      <p:ext uri="{BB962C8B-B14F-4D97-AF65-F5344CB8AC3E}">
        <p14:creationId xmlns:p14="http://schemas.microsoft.com/office/powerpoint/2010/main" val="75526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sz="4000" dirty="0"/>
              <a:t>Low Rank Approximantion &lt;cont&gt;</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14</a:t>
            </a:fld>
            <a:endParaRPr lang="en-US" dirty="0"/>
          </a:p>
        </p:txBody>
      </p:sp>
      <p:sp>
        <p:nvSpPr>
          <p:cNvPr id="5" name="Content Placeholder 4">
            <a:extLst>
              <a:ext uri="{FF2B5EF4-FFF2-40B4-BE49-F238E27FC236}">
                <a16:creationId xmlns:a16="http://schemas.microsoft.com/office/drawing/2014/main" id="{56EA6787-CA5A-4412-8F59-61F98A04D237}"/>
              </a:ext>
            </a:extLst>
          </p:cNvPr>
          <p:cNvSpPr>
            <a:spLocks noGrp="1"/>
          </p:cNvSpPr>
          <p:nvPr>
            <p:ph idx="1"/>
          </p:nvPr>
        </p:nvSpPr>
        <p:spPr>
          <a:xfrm>
            <a:off x="349292" y="1209040"/>
            <a:ext cx="11595448" cy="2519680"/>
          </a:xfrm>
        </p:spPr>
        <p:txBody>
          <a:bodyPr/>
          <a:lstStyle/>
          <a:p>
            <a:r>
              <a:rPr lang="en-US" sz="2300" dirty="0">
                <a:latin typeface="Karla" pitchFamily="2" charset="0"/>
              </a:rPr>
              <a:t>Kim et al. use Tucker decomposition to </a:t>
            </a:r>
            <a:r>
              <a:rPr lang="en-US" sz="2300" b="0" i="0" dirty="0">
                <a:solidFill>
                  <a:srgbClr val="292929"/>
                </a:solidFill>
                <a:effectLst/>
                <a:latin typeface="Karla" pitchFamily="2" charset="0"/>
              </a:rPr>
              <a:t>determine the ranks that the compressed layers should have</a:t>
            </a:r>
            <a:r>
              <a:rPr lang="en-US" sz="2300" dirty="0">
                <a:latin typeface="Karla" pitchFamily="2" charset="0"/>
              </a:rPr>
              <a:t>. They</a:t>
            </a:r>
            <a:r>
              <a:rPr lang="en-US" sz="2300" b="0" i="0" dirty="0">
                <a:solidFill>
                  <a:srgbClr val="292929"/>
                </a:solidFill>
                <a:effectLst/>
                <a:latin typeface="Karla" pitchFamily="2" charset="0"/>
              </a:rPr>
              <a:t> apply the </a:t>
            </a:r>
            <a:r>
              <a:rPr lang="en-US" sz="2300" dirty="0">
                <a:solidFill>
                  <a:srgbClr val="292929"/>
                </a:solidFill>
                <a:latin typeface="Karla" pitchFamily="2" charset="0"/>
              </a:rPr>
              <a:t>compression to various models for image classification tasks and run them on both a Titan X and Samsung Galaxy S6 phone*: </a:t>
            </a:r>
            <a:endParaRPr lang="en-US" sz="2300" dirty="0">
              <a:solidFill>
                <a:schemeClr val="tx1"/>
              </a:solidFill>
              <a:latin typeface="Karla" pitchFamily="2" charset="0"/>
            </a:endParaRPr>
          </a:p>
        </p:txBody>
      </p:sp>
      <p:sp>
        <p:nvSpPr>
          <p:cNvPr id="3" name="Rectangle 2">
            <a:extLst>
              <a:ext uri="{FF2B5EF4-FFF2-40B4-BE49-F238E27FC236}">
                <a16:creationId xmlns:a16="http://schemas.microsoft.com/office/drawing/2014/main" id="{79D4398E-5185-4815-84DD-6C341377EB0C}"/>
              </a:ext>
            </a:extLst>
          </p:cNvPr>
          <p:cNvSpPr/>
          <p:nvPr/>
        </p:nvSpPr>
        <p:spPr>
          <a:xfrm>
            <a:off x="5210548" y="6179813"/>
            <a:ext cx="5882640" cy="800219"/>
          </a:xfrm>
          <a:prstGeom prst="rect">
            <a:avLst/>
          </a:prstGeom>
        </p:spPr>
        <p:txBody>
          <a:bodyPr wrap="square">
            <a:spAutoFit/>
          </a:bodyPr>
          <a:lstStyle/>
          <a:p>
            <a:r>
              <a:rPr lang="en-US" sz="1400" dirty="0">
                <a:solidFill>
                  <a:srgbClr val="292929"/>
                </a:solidFill>
                <a:latin typeface="Karla" pitchFamily="2" charset="0"/>
              </a:rPr>
              <a:t>Kim et al, </a:t>
            </a:r>
            <a:r>
              <a:rPr lang="en-US" sz="1400" i="1" dirty="0">
                <a:latin typeface="Karla" pitchFamily="2" charset="0"/>
                <a:hlinkClick r:id="rId3"/>
              </a:rPr>
              <a:t>Compression of deep convolutional neural networks for fast and low power mobile applications</a:t>
            </a:r>
            <a:r>
              <a:rPr lang="en-US" sz="1400" dirty="0">
                <a:latin typeface="Karla" pitchFamily="2" charset="0"/>
              </a:rPr>
              <a:t>, 2016</a:t>
            </a:r>
            <a:endParaRPr lang="en-US" sz="1400" dirty="0">
              <a:solidFill>
                <a:srgbClr val="292929"/>
              </a:solidFill>
              <a:latin typeface="Karla" pitchFamily="2" charset="0"/>
            </a:endParaRPr>
          </a:p>
          <a:p>
            <a:endParaRPr lang="en-US" dirty="0">
              <a:latin typeface="Karla" pitchFamily="2" charset="0"/>
            </a:endParaRPr>
          </a:p>
        </p:txBody>
      </p:sp>
      <p:pic>
        <p:nvPicPr>
          <p:cNvPr id="6" name="Picture 5">
            <a:extLst>
              <a:ext uri="{FF2B5EF4-FFF2-40B4-BE49-F238E27FC236}">
                <a16:creationId xmlns:a16="http://schemas.microsoft.com/office/drawing/2014/main" id="{60A2C61E-018B-41A1-8B72-D5800C6CE5A6}"/>
              </a:ext>
            </a:extLst>
          </p:cNvPr>
          <p:cNvPicPr>
            <a:picLocks noChangeAspect="1"/>
          </p:cNvPicPr>
          <p:nvPr/>
        </p:nvPicPr>
        <p:blipFill rotWithShape="1">
          <a:blip r:embed="rId4"/>
          <a:srcRect l="9952" t="20605" r="10206"/>
          <a:stretch/>
        </p:blipFill>
        <p:spPr>
          <a:xfrm>
            <a:off x="5210548" y="2597792"/>
            <a:ext cx="6170371" cy="2844887"/>
          </a:xfrm>
          <a:prstGeom prst="rect">
            <a:avLst/>
          </a:prstGeom>
        </p:spPr>
      </p:pic>
      <p:sp>
        <p:nvSpPr>
          <p:cNvPr id="12" name="TextBox 11">
            <a:extLst>
              <a:ext uri="{FF2B5EF4-FFF2-40B4-BE49-F238E27FC236}">
                <a16:creationId xmlns:a16="http://schemas.microsoft.com/office/drawing/2014/main" id="{0C7975E3-79B9-42B1-A901-D5F1D5735641}"/>
              </a:ext>
            </a:extLst>
          </p:cNvPr>
          <p:cNvSpPr txBox="1"/>
          <p:nvPr/>
        </p:nvSpPr>
        <p:spPr>
          <a:xfrm>
            <a:off x="349292" y="2597792"/>
            <a:ext cx="4464532" cy="3277820"/>
          </a:xfrm>
          <a:prstGeom prst="rect">
            <a:avLst/>
          </a:prstGeom>
          <a:noFill/>
        </p:spPr>
        <p:txBody>
          <a:bodyPr wrap="square">
            <a:spAutoFit/>
          </a:bodyPr>
          <a:lstStyle/>
          <a:p>
            <a:pPr marL="342900" indent="-342900">
              <a:buFont typeface="Arial" panose="020B0604020202020204" pitchFamily="34" charset="0"/>
              <a:buChar char="•"/>
            </a:pPr>
            <a:r>
              <a:rPr lang="en-US" sz="2300" dirty="0">
                <a:solidFill>
                  <a:srgbClr val="292929"/>
                </a:solidFill>
                <a:latin typeface="Karla" pitchFamily="2" charset="0"/>
              </a:rPr>
              <a:t>Low-rank approximation achieve significant size and latency reductions </a:t>
            </a:r>
          </a:p>
          <a:p>
            <a:pPr marL="342900" indent="-342900">
              <a:buFont typeface="Arial" panose="020B0604020202020204" pitchFamily="34" charset="0"/>
              <a:buChar char="•"/>
            </a:pPr>
            <a:r>
              <a:rPr lang="en-US" sz="2300" dirty="0">
                <a:solidFill>
                  <a:srgbClr val="292929"/>
                </a:solidFill>
                <a:latin typeface="Karla" pitchFamily="2" charset="0"/>
              </a:rPr>
              <a:t>Prove potential deployment on mobile devices</a:t>
            </a:r>
          </a:p>
          <a:p>
            <a:pPr marL="342900" indent="-342900">
              <a:buFont typeface="Arial" panose="020B0604020202020204" pitchFamily="34" charset="0"/>
              <a:buChar char="•"/>
            </a:pPr>
            <a:r>
              <a:rPr lang="en-US" sz="2300" dirty="0">
                <a:solidFill>
                  <a:srgbClr val="292929"/>
                </a:solidFill>
                <a:latin typeface="Karla" pitchFamily="2" charset="0"/>
              </a:rPr>
              <a:t>Reduce parameters simplifying model structure </a:t>
            </a:r>
          </a:p>
          <a:p>
            <a:pPr marL="342900" indent="-342900">
              <a:buFont typeface="Arial" panose="020B0604020202020204" pitchFamily="34" charset="0"/>
              <a:buChar char="•"/>
            </a:pPr>
            <a:r>
              <a:rPr lang="en-US" sz="2300" dirty="0">
                <a:solidFill>
                  <a:srgbClr val="292929"/>
                </a:solidFill>
                <a:latin typeface="Karla" pitchFamily="2" charset="0"/>
              </a:rPr>
              <a:t>Does not require specialized hardware to implement</a:t>
            </a:r>
          </a:p>
        </p:txBody>
      </p:sp>
      <p:sp>
        <p:nvSpPr>
          <p:cNvPr id="14" name="TextBox 13">
            <a:extLst>
              <a:ext uri="{FF2B5EF4-FFF2-40B4-BE49-F238E27FC236}">
                <a16:creationId xmlns:a16="http://schemas.microsoft.com/office/drawing/2014/main" id="{6B7869A9-DB64-42B6-87E4-BA757C967D4A}"/>
              </a:ext>
            </a:extLst>
          </p:cNvPr>
          <p:cNvSpPr txBox="1"/>
          <p:nvPr/>
        </p:nvSpPr>
        <p:spPr>
          <a:xfrm>
            <a:off x="5192988" y="5583225"/>
            <a:ext cx="6649720" cy="584775"/>
          </a:xfrm>
          <a:prstGeom prst="rect">
            <a:avLst/>
          </a:prstGeom>
          <a:noFill/>
        </p:spPr>
        <p:txBody>
          <a:bodyPr wrap="square">
            <a:spAutoFit/>
          </a:bodyPr>
          <a:lstStyle/>
          <a:p>
            <a:r>
              <a:rPr lang="en-US" sz="1600" dirty="0">
                <a:solidFill>
                  <a:srgbClr val="292929"/>
                </a:solidFill>
                <a:latin typeface="Karla" pitchFamily="2" charset="0"/>
              </a:rPr>
              <a:t>* S6 has a GPU with 35× lower computing ability and 13× smaller memory bandwidth than Titan</a:t>
            </a:r>
            <a:endParaRPr lang="en-US" sz="1600" dirty="0">
              <a:latin typeface="Karla" pitchFamily="2" charset="0"/>
            </a:endParaRPr>
          </a:p>
        </p:txBody>
      </p:sp>
    </p:spTree>
    <p:extLst>
      <p:ext uri="{BB962C8B-B14F-4D97-AF65-F5344CB8AC3E}">
        <p14:creationId xmlns:p14="http://schemas.microsoft.com/office/powerpoint/2010/main" val="3519270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_20201003_164641.mp4" descr="VID_20201003_164641.mp4">
            <a:hlinkClick r:id="" action="ppaction://media"/>
            <a:extLst>
              <a:ext uri="{FF2B5EF4-FFF2-40B4-BE49-F238E27FC236}">
                <a16:creationId xmlns:a16="http://schemas.microsoft.com/office/drawing/2014/main" id="{E64DEE3D-D1B7-A14E-8B24-9A6562354E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5050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Compression Technique: Distillation</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16</a:t>
            </a:fld>
            <a:endParaRPr lang="en-US" dirty="0"/>
          </a:p>
        </p:txBody>
      </p:sp>
      <p:sp>
        <p:nvSpPr>
          <p:cNvPr id="13" name="Content Placeholder 2">
            <a:extLst>
              <a:ext uri="{FF2B5EF4-FFF2-40B4-BE49-F238E27FC236}">
                <a16:creationId xmlns:a16="http://schemas.microsoft.com/office/drawing/2014/main" id="{C24630B2-142B-4442-B4FF-197C0089070B}"/>
              </a:ext>
            </a:extLst>
          </p:cNvPr>
          <p:cNvSpPr>
            <a:spLocks noGrp="1"/>
          </p:cNvSpPr>
          <p:nvPr>
            <p:ph idx="1"/>
          </p:nvPr>
        </p:nvSpPr>
        <p:spPr>
          <a:xfrm>
            <a:off x="833415" y="1177758"/>
            <a:ext cx="10536987" cy="4232352"/>
          </a:xfrm>
        </p:spPr>
        <p:txBody>
          <a:bodyPr/>
          <a:lstStyle/>
          <a:p>
            <a:pPr>
              <a:spcBef>
                <a:spcPts val="2133"/>
              </a:spcBef>
            </a:pPr>
            <a:r>
              <a:rPr lang="en-US" sz="2400" b="1" dirty="0">
                <a:solidFill>
                  <a:schemeClr val="tx2">
                    <a:lumMod val="60000"/>
                    <a:lumOff val="40000"/>
                  </a:schemeClr>
                </a:solidFill>
                <a:cs typeface="+mn-cs"/>
              </a:rPr>
              <a:t>Problem: </a:t>
            </a:r>
          </a:p>
          <a:p>
            <a:pPr marL="342900" indent="-342900">
              <a:spcBef>
                <a:spcPts val="2133"/>
              </a:spcBef>
              <a:buFont typeface="Arial" panose="020B0604020202020204" pitchFamily="34" charset="0"/>
              <a:buChar char="•"/>
            </a:pPr>
            <a:r>
              <a:rPr lang="en-US" sz="2400" dirty="0"/>
              <a:t>During </a:t>
            </a:r>
            <a:r>
              <a:rPr lang="en-US" sz="2400" dirty="0">
                <a:solidFill>
                  <a:schemeClr val="tx2">
                    <a:lumMod val="60000"/>
                    <a:lumOff val="40000"/>
                  </a:schemeClr>
                </a:solidFill>
                <a:cs typeface="+mn-cs"/>
              </a:rPr>
              <a:t>training</a:t>
            </a:r>
            <a:r>
              <a:rPr lang="en-US" sz="2400" dirty="0"/>
              <a:t>, a model does not have to operate in real time and does not necessarily face restrictions on computational resources, as its primary goal is simply to extract as much structure from the given data as possible.</a:t>
            </a:r>
          </a:p>
          <a:p>
            <a:pPr marL="342900" indent="-342900">
              <a:spcBef>
                <a:spcPts val="2133"/>
              </a:spcBef>
              <a:buFont typeface="Arial" panose="020B0604020202020204" pitchFamily="34" charset="0"/>
              <a:buChar char="•"/>
            </a:pPr>
            <a:r>
              <a:rPr lang="en-US" sz="2400" dirty="0"/>
              <a:t>But latency and resource consumption do become of concern if it is to be deployed for </a:t>
            </a:r>
            <a:r>
              <a:rPr lang="en-US" sz="2400" dirty="0">
                <a:solidFill>
                  <a:schemeClr val="tx2">
                    <a:lumMod val="60000"/>
                    <a:lumOff val="40000"/>
                  </a:schemeClr>
                </a:solidFill>
              </a:rPr>
              <a:t>inference</a:t>
            </a:r>
            <a:r>
              <a:rPr lang="en-US" sz="2400" dirty="0"/>
              <a:t>.</a:t>
            </a:r>
          </a:p>
          <a:p>
            <a:pPr>
              <a:spcBef>
                <a:spcPts val="2133"/>
              </a:spcBef>
            </a:pPr>
            <a:r>
              <a:rPr lang="en-US" sz="2400" b="1" dirty="0">
                <a:solidFill>
                  <a:schemeClr val="accent2">
                    <a:lumMod val="75000"/>
                  </a:schemeClr>
                </a:solidFill>
                <a:cs typeface="+mn-cs"/>
              </a:rPr>
              <a:t>So what? </a:t>
            </a:r>
            <a:r>
              <a:rPr lang="en-US" sz="2400" dirty="0"/>
              <a:t>we must develop ways to compress model for inference.</a:t>
            </a:r>
          </a:p>
        </p:txBody>
      </p:sp>
    </p:spTree>
    <p:extLst>
      <p:ext uri="{BB962C8B-B14F-4D97-AF65-F5344CB8AC3E}">
        <p14:creationId xmlns:p14="http://schemas.microsoft.com/office/powerpoint/2010/main" val="126107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C24630B2-142B-4442-B4FF-197C0089070B}"/>
              </a:ext>
            </a:extLst>
          </p:cNvPr>
          <p:cNvSpPr>
            <a:spLocks noGrp="1"/>
          </p:cNvSpPr>
          <p:nvPr>
            <p:ph idx="1"/>
          </p:nvPr>
        </p:nvSpPr>
        <p:spPr>
          <a:xfrm>
            <a:off x="833415" y="1177758"/>
            <a:ext cx="10536987" cy="2398562"/>
          </a:xfrm>
        </p:spPr>
        <p:txBody>
          <a:bodyPr/>
          <a:lstStyle/>
          <a:p>
            <a:pPr>
              <a:spcBef>
                <a:spcPts val="2133"/>
              </a:spcBef>
            </a:pPr>
            <a:r>
              <a:rPr lang="en-US" sz="2400" b="1" dirty="0">
                <a:solidFill>
                  <a:schemeClr val="tx2">
                    <a:lumMod val="60000"/>
                    <a:lumOff val="40000"/>
                  </a:schemeClr>
                </a:solidFill>
                <a:cs typeface="+mn-cs"/>
              </a:rPr>
              <a:t>Idea:</a:t>
            </a:r>
          </a:p>
          <a:p>
            <a:pPr marL="342900" indent="-342900">
              <a:spcBef>
                <a:spcPts val="2133"/>
              </a:spcBef>
              <a:buFont typeface="Arial" panose="020B0604020202020204" pitchFamily="34" charset="0"/>
              <a:buChar char="•"/>
            </a:pPr>
            <a:r>
              <a:rPr lang="en-US" sz="2400" dirty="0"/>
              <a:t>In 2006, </a:t>
            </a:r>
            <a:r>
              <a:rPr lang="en-US" sz="2400" dirty="0" err="1">
                <a:latin typeface="Karla" pitchFamily="2" charset="0"/>
              </a:rPr>
              <a:t>Buciluă</a:t>
            </a:r>
            <a:r>
              <a:rPr lang="en-US" sz="2400" dirty="0">
                <a:latin typeface="Karla" pitchFamily="2" charset="0"/>
              </a:rPr>
              <a:t> et al.</a:t>
            </a:r>
            <a:r>
              <a:rPr lang="en-US" sz="2400" dirty="0">
                <a:solidFill>
                  <a:srgbClr val="292929"/>
                </a:solidFill>
                <a:latin typeface="Karla" pitchFamily="2" charset="0"/>
              </a:rPr>
              <a:t> showed that it was possible to</a:t>
            </a:r>
            <a:r>
              <a:rPr lang="en-US" sz="2400" dirty="0"/>
              <a:t> transfer knowledge from a large trained model (or ensemble of models) to a smaller model for deployment by </a:t>
            </a:r>
            <a:r>
              <a:rPr lang="en-US" sz="2400" b="1" dirty="0">
                <a:solidFill>
                  <a:schemeClr val="tx2">
                    <a:lumMod val="60000"/>
                    <a:lumOff val="40000"/>
                  </a:schemeClr>
                </a:solidFill>
                <a:cs typeface="+mn-cs"/>
              </a:rPr>
              <a:t>training it to mimic the larger model’s output.</a:t>
            </a:r>
          </a:p>
          <a:p>
            <a:pPr marL="342900" indent="-342900">
              <a:spcBef>
                <a:spcPts val="2133"/>
              </a:spcBef>
              <a:buFont typeface="Arial" panose="020B0604020202020204" pitchFamily="34" charset="0"/>
              <a:buChar char="•"/>
            </a:pPr>
            <a:r>
              <a:rPr lang="en-US" sz="2400" dirty="0"/>
              <a:t>In 2014 Hinton et al generalized the process and gave the name </a:t>
            </a:r>
            <a:r>
              <a:rPr lang="en-US" sz="2400" b="1" dirty="0">
                <a:solidFill>
                  <a:schemeClr val="tx2">
                    <a:lumMod val="60000"/>
                    <a:lumOff val="40000"/>
                  </a:schemeClr>
                </a:solidFill>
                <a:cs typeface="+mn-cs"/>
              </a:rPr>
              <a:t>Distillation.</a:t>
            </a:r>
            <a:endParaRPr lang="en-US" sz="2400" dirty="0">
              <a:solidFill>
                <a:schemeClr val="tx2">
                  <a:lumMod val="60000"/>
                  <a:lumOff val="40000"/>
                </a:schemeClr>
              </a:solidFill>
            </a:endParaRPr>
          </a:p>
          <a:p>
            <a:pPr>
              <a:spcBef>
                <a:spcPts val="2133"/>
              </a:spcBef>
            </a:pPr>
            <a:r>
              <a:rPr lang="en-US" sz="2400" dirty="0"/>
              <a:t>Main idea of distillation is that </a:t>
            </a:r>
            <a:r>
              <a:rPr lang="en-US" sz="2400" b="1" dirty="0">
                <a:solidFill>
                  <a:schemeClr val="accent2">
                    <a:lumMod val="75000"/>
                  </a:schemeClr>
                </a:solidFill>
              </a:rPr>
              <a:t>training and inference are 2 different tasks; </a:t>
            </a:r>
            <a:r>
              <a:rPr lang="en-US" sz="2400" dirty="0"/>
              <a:t>thus </a:t>
            </a:r>
            <a:r>
              <a:rPr lang="en-US" sz="2400" b="1" dirty="0">
                <a:solidFill>
                  <a:schemeClr val="accent2">
                    <a:lumMod val="75000"/>
                  </a:schemeClr>
                </a:solidFill>
              </a:rPr>
              <a:t>a</a:t>
            </a:r>
            <a:r>
              <a:rPr lang="en-US" sz="2400" dirty="0"/>
              <a:t> </a:t>
            </a:r>
            <a:r>
              <a:rPr lang="en-US" sz="2400" b="1" dirty="0">
                <a:solidFill>
                  <a:schemeClr val="accent2">
                    <a:lumMod val="75000"/>
                  </a:schemeClr>
                </a:solidFill>
              </a:rPr>
              <a:t>different model should be used</a:t>
            </a:r>
            <a:r>
              <a:rPr lang="en-US" sz="2400" dirty="0"/>
              <a:t>.</a:t>
            </a:r>
          </a:p>
          <a:p>
            <a:pPr>
              <a:spcBef>
                <a:spcPts val="2133"/>
              </a:spcBef>
            </a:pPr>
            <a:endParaRPr lang="en-US" sz="2400" dirty="0"/>
          </a:p>
          <a:p>
            <a:pPr marL="342900" indent="-342900">
              <a:spcBef>
                <a:spcPts val="2133"/>
              </a:spcBef>
              <a:buFont typeface="Arial" panose="020B0604020202020204" pitchFamily="34" charset="0"/>
              <a:buChar char="•"/>
            </a:pPr>
            <a:endParaRPr lang="en-US" sz="2400" dirty="0"/>
          </a:p>
          <a:p>
            <a:pPr marL="342900" indent="-342900">
              <a:spcBef>
                <a:spcPts val="2133"/>
              </a:spcBef>
              <a:buFont typeface="Arial" panose="020B0604020202020204" pitchFamily="34" charset="0"/>
              <a:buChar char="•"/>
            </a:pPr>
            <a:endParaRPr lang="en-US" sz="2400" dirty="0"/>
          </a:p>
        </p:txBody>
      </p:sp>
      <p:sp>
        <p:nvSpPr>
          <p:cNvPr id="2" name="Title 1"/>
          <p:cNvSpPr>
            <a:spLocks noGrp="1"/>
          </p:cNvSpPr>
          <p:nvPr>
            <p:ph type="title"/>
          </p:nvPr>
        </p:nvSpPr>
        <p:spPr/>
        <p:txBody>
          <a:bodyPr/>
          <a:lstStyle/>
          <a:p>
            <a:r>
              <a:rPr lang="en-US" sz="4000" dirty="0"/>
              <a:t>Compression Technique: Distillation &lt;</a:t>
            </a:r>
            <a:r>
              <a:rPr lang="en-US" sz="4000" dirty="0" err="1"/>
              <a:t>cont</a:t>
            </a:r>
            <a:r>
              <a:rPr lang="en-US" sz="4000" dirty="0"/>
              <a:t>&gt;</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17</a:t>
            </a:fld>
            <a:endParaRPr lang="en-US" dirty="0"/>
          </a:p>
        </p:txBody>
      </p:sp>
      <p:sp>
        <p:nvSpPr>
          <p:cNvPr id="12" name="Rectangle 11">
            <a:extLst>
              <a:ext uri="{FF2B5EF4-FFF2-40B4-BE49-F238E27FC236}">
                <a16:creationId xmlns:a16="http://schemas.microsoft.com/office/drawing/2014/main" id="{506BBE94-6102-4747-A305-168960E3B3F8}"/>
              </a:ext>
            </a:extLst>
          </p:cNvPr>
          <p:cNvSpPr/>
          <p:nvPr/>
        </p:nvSpPr>
        <p:spPr>
          <a:xfrm>
            <a:off x="5699761" y="6179813"/>
            <a:ext cx="5393427" cy="800219"/>
          </a:xfrm>
          <a:prstGeom prst="rect">
            <a:avLst/>
          </a:prstGeom>
        </p:spPr>
        <p:txBody>
          <a:bodyPr wrap="square">
            <a:spAutoFit/>
          </a:bodyPr>
          <a:lstStyle/>
          <a:p>
            <a:r>
              <a:rPr lang="en-US" sz="1400" dirty="0" err="1">
                <a:latin typeface="Karla" pitchFamily="2" charset="0"/>
              </a:rPr>
              <a:t>Buciluă</a:t>
            </a:r>
            <a:r>
              <a:rPr lang="en-US" sz="1400" dirty="0">
                <a:latin typeface="Karla" pitchFamily="2" charset="0"/>
              </a:rPr>
              <a:t> et al.</a:t>
            </a:r>
            <a:r>
              <a:rPr lang="en-US" sz="1400" dirty="0">
                <a:solidFill>
                  <a:srgbClr val="292929"/>
                </a:solidFill>
                <a:latin typeface="Karla" pitchFamily="2" charset="0"/>
              </a:rPr>
              <a:t>,</a:t>
            </a:r>
            <a:r>
              <a:rPr lang="en-US" sz="1400" i="1" dirty="0">
                <a:latin typeface="Karla" pitchFamily="2" charset="0"/>
              </a:rPr>
              <a:t> </a:t>
            </a:r>
            <a:r>
              <a:rPr lang="en-US" sz="1400" i="1" dirty="0">
                <a:latin typeface="Karla" pitchFamily="2" charset="0"/>
                <a:hlinkClick r:id="rId3"/>
              </a:rPr>
              <a:t>Model Compression</a:t>
            </a:r>
            <a:r>
              <a:rPr lang="en-US" sz="1400" dirty="0">
                <a:solidFill>
                  <a:srgbClr val="292929"/>
                </a:solidFill>
                <a:latin typeface="Karla" pitchFamily="2" charset="0"/>
              </a:rPr>
              <a:t>, 2006</a:t>
            </a:r>
          </a:p>
          <a:p>
            <a:r>
              <a:rPr lang="en-US" sz="1400" dirty="0">
                <a:solidFill>
                  <a:srgbClr val="292929"/>
                </a:solidFill>
                <a:latin typeface="Karla" pitchFamily="2" charset="0"/>
              </a:rPr>
              <a:t>Hinton et al., </a:t>
            </a:r>
            <a:r>
              <a:rPr lang="en-US" sz="1400" i="1" dirty="0">
                <a:solidFill>
                  <a:srgbClr val="292929"/>
                </a:solidFill>
                <a:latin typeface="Karla" pitchFamily="2" charset="0"/>
                <a:hlinkClick r:id="rId4"/>
              </a:rPr>
              <a:t>Distilling the Knowledge in a Neural Network</a:t>
            </a:r>
            <a:r>
              <a:rPr lang="en-US" sz="1400" dirty="0">
                <a:solidFill>
                  <a:srgbClr val="292929"/>
                </a:solidFill>
                <a:latin typeface="Karla" pitchFamily="2" charset="0"/>
              </a:rPr>
              <a:t>, 2014</a:t>
            </a:r>
          </a:p>
          <a:p>
            <a:endParaRPr lang="en-US" dirty="0">
              <a:latin typeface="Karla" pitchFamily="2" charset="0"/>
            </a:endParaRPr>
          </a:p>
        </p:txBody>
      </p:sp>
    </p:spTree>
    <p:extLst>
      <p:ext uri="{BB962C8B-B14F-4D97-AF65-F5344CB8AC3E}">
        <p14:creationId xmlns:p14="http://schemas.microsoft.com/office/powerpoint/2010/main" val="183866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Distillation: Teacher Student &lt;</a:t>
            </a:r>
            <a:r>
              <a:rPr lang="en-US" sz="3800" dirty="0" err="1"/>
              <a:t>cont</a:t>
            </a:r>
            <a:r>
              <a:rPr lang="en-US" sz="3800" dirty="0"/>
              <a:t>&gt;</a:t>
            </a:r>
          </a:p>
        </p:txBody>
      </p:sp>
      <p:sp>
        <p:nvSpPr>
          <p:cNvPr id="4" name="Slide Number Placeholder 3"/>
          <p:cNvSpPr>
            <a:spLocks noGrp="1"/>
          </p:cNvSpPr>
          <p:nvPr>
            <p:ph type="sldNum" sz="quarter" idx="12"/>
          </p:nvPr>
        </p:nvSpPr>
        <p:spPr/>
        <p:txBody>
          <a:bodyPr/>
          <a:lstStyle/>
          <a:p>
            <a:fld id="{A13833A1-46C9-FB45-812F-A8AC7B5136EB}" type="slidenum">
              <a:rPr lang="en-US" smtClean="0"/>
              <a:t>18</a:t>
            </a:fld>
            <a:endParaRPr lang="en-US"/>
          </a:p>
        </p:txBody>
      </p:sp>
      <p:sp>
        <p:nvSpPr>
          <p:cNvPr id="5" name="Rectangle 4">
            <a:extLst>
              <a:ext uri="{FF2B5EF4-FFF2-40B4-BE49-F238E27FC236}">
                <a16:creationId xmlns:a16="http://schemas.microsoft.com/office/drawing/2014/main" id="{8FA1D7FD-3B75-8641-9F92-67E6A7D76A9B}"/>
              </a:ext>
            </a:extLst>
          </p:cNvPr>
          <p:cNvSpPr/>
          <p:nvPr/>
        </p:nvSpPr>
        <p:spPr>
          <a:xfrm>
            <a:off x="3426940" y="6241369"/>
            <a:ext cx="8240156" cy="338554"/>
          </a:xfrm>
          <a:prstGeom prst="rect">
            <a:avLst/>
          </a:prstGeom>
        </p:spPr>
        <p:txBody>
          <a:bodyPr wrap="square">
            <a:spAutoFit/>
          </a:bodyPr>
          <a:lstStyle/>
          <a:p>
            <a:r>
              <a:rPr lang="en-US" sz="1600" dirty="0">
                <a:solidFill>
                  <a:schemeClr val="tx1">
                    <a:lumMod val="65000"/>
                    <a:lumOff val="35000"/>
                  </a:schemeClr>
                </a:solidFill>
              </a:rPr>
              <a:t>Source: https://</a:t>
            </a:r>
            <a:r>
              <a:rPr lang="en-US" sz="1600" dirty="0" err="1">
                <a:solidFill>
                  <a:schemeClr val="tx1">
                    <a:lumMod val="65000"/>
                    <a:lumOff val="35000"/>
                  </a:schemeClr>
                </a:solidFill>
              </a:rPr>
              <a:t>towardsdatascience.com</a:t>
            </a:r>
            <a:r>
              <a:rPr lang="en-US" sz="1600" dirty="0">
                <a:solidFill>
                  <a:schemeClr val="tx1">
                    <a:lumMod val="65000"/>
                    <a:lumOff val="35000"/>
                  </a:schemeClr>
                </a:solidFill>
              </a:rPr>
              <a:t>/knowledge-distillation-simplified-dd4973dbc764</a:t>
            </a:r>
          </a:p>
        </p:txBody>
      </p:sp>
      <p:pic>
        <p:nvPicPr>
          <p:cNvPr id="2050" name="Picture 2" descr="Image for post">
            <a:extLst>
              <a:ext uri="{FF2B5EF4-FFF2-40B4-BE49-F238E27FC236}">
                <a16:creationId xmlns:a16="http://schemas.microsoft.com/office/drawing/2014/main" id="{B4194F39-B3DF-2D4D-94FC-55174B771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19" y="1194486"/>
            <a:ext cx="7187685" cy="4469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497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Distillation</a:t>
            </a:r>
            <a:r>
              <a:rPr lang="en-US" dirty="0"/>
              <a:t>: </a:t>
            </a:r>
            <a:r>
              <a:rPr lang="en-US" sz="3800" dirty="0"/>
              <a:t>Teacher Student</a:t>
            </a:r>
          </a:p>
        </p:txBody>
      </p:sp>
      <p:sp>
        <p:nvSpPr>
          <p:cNvPr id="4" name="Slide Number Placeholder 3"/>
          <p:cNvSpPr>
            <a:spLocks noGrp="1"/>
          </p:cNvSpPr>
          <p:nvPr>
            <p:ph type="sldNum" sz="quarter" idx="12"/>
          </p:nvPr>
        </p:nvSpPr>
        <p:spPr/>
        <p:txBody>
          <a:bodyPr/>
          <a:lstStyle/>
          <a:p>
            <a:fld id="{A13833A1-46C9-FB45-812F-A8AC7B5136EB}" type="slidenum">
              <a:rPr lang="en-US" smtClean="0"/>
              <a:t>19</a:t>
            </a:fld>
            <a:endParaRPr lang="en-US"/>
          </a:p>
        </p:txBody>
      </p:sp>
      <p:sp>
        <p:nvSpPr>
          <p:cNvPr id="7" name="Content Placeholder 2">
            <a:extLst>
              <a:ext uri="{FF2B5EF4-FFF2-40B4-BE49-F238E27FC236}">
                <a16:creationId xmlns:a16="http://schemas.microsoft.com/office/drawing/2014/main" id="{DB335EB4-2EF2-4F0B-9852-DCDA0D2AE093}"/>
              </a:ext>
            </a:extLst>
          </p:cNvPr>
          <p:cNvSpPr>
            <a:spLocks noGrp="1"/>
          </p:cNvSpPr>
          <p:nvPr>
            <p:ph idx="1"/>
          </p:nvPr>
        </p:nvSpPr>
        <p:spPr>
          <a:xfrm>
            <a:off x="833415" y="1177758"/>
            <a:ext cx="10473214" cy="5037062"/>
          </a:xfrm>
        </p:spPr>
        <p:txBody>
          <a:bodyPr/>
          <a:lstStyle/>
          <a:p>
            <a:pPr>
              <a:spcBef>
                <a:spcPts val="2133"/>
              </a:spcBef>
            </a:pPr>
            <a:r>
              <a:rPr lang="en" sz="2400" b="1" dirty="0">
                <a:solidFill>
                  <a:schemeClr val="accent2">
                    <a:lumMod val="75000"/>
                  </a:schemeClr>
                </a:solidFill>
              </a:rPr>
              <a:t>Assumption: </a:t>
            </a:r>
            <a:r>
              <a:rPr lang="en-US" sz="2400" dirty="0"/>
              <a:t>if we can achieve similar convergence using a smaller network, then the convergence space of the Teacher Network should overlap with the solution space of the Student Network. (design diagram again if needed)</a:t>
            </a:r>
            <a:endParaRPr lang="en" sz="2400" dirty="0"/>
          </a:p>
        </p:txBody>
      </p:sp>
      <p:grpSp>
        <p:nvGrpSpPr>
          <p:cNvPr id="8" name="Group 7">
            <a:extLst>
              <a:ext uri="{FF2B5EF4-FFF2-40B4-BE49-F238E27FC236}">
                <a16:creationId xmlns:a16="http://schemas.microsoft.com/office/drawing/2014/main" id="{C0005DC4-7F12-4BE6-BF96-CE4E8F735114}"/>
              </a:ext>
            </a:extLst>
          </p:cNvPr>
          <p:cNvGrpSpPr/>
          <p:nvPr/>
        </p:nvGrpSpPr>
        <p:grpSpPr>
          <a:xfrm>
            <a:off x="1136554" y="2828187"/>
            <a:ext cx="10350554" cy="3264713"/>
            <a:chOff x="1492154" y="2848507"/>
            <a:chExt cx="10350554" cy="3264713"/>
          </a:xfrm>
        </p:grpSpPr>
        <p:pic>
          <p:nvPicPr>
            <p:cNvPr id="3" name="Picture 2">
              <a:extLst>
                <a:ext uri="{FF2B5EF4-FFF2-40B4-BE49-F238E27FC236}">
                  <a16:creationId xmlns:a16="http://schemas.microsoft.com/office/drawing/2014/main" id="{7CADC709-D47A-411D-B482-D81B3F97613C}"/>
                </a:ext>
              </a:extLst>
            </p:cNvPr>
            <p:cNvPicPr>
              <a:picLocks noChangeAspect="1"/>
            </p:cNvPicPr>
            <p:nvPr/>
          </p:nvPicPr>
          <p:blipFill rotWithShape="1">
            <a:blip r:embed="rId3"/>
            <a:srcRect b="21403"/>
            <a:stretch/>
          </p:blipFill>
          <p:spPr>
            <a:xfrm>
              <a:off x="1492154" y="2848507"/>
              <a:ext cx="6181993" cy="3264713"/>
            </a:xfrm>
            <a:prstGeom prst="rect">
              <a:avLst/>
            </a:prstGeom>
          </p:spPr>
        </p:pic>
        <p:pic>
          <p:nvPicPr>
            <p:cNvPr id="5" name="Picture 4">
              <a:extLst>
                <a:ext uri="{FF2B5EF4-FFF2-40B4-BE49-F238E27FC236}">
                  <a16:creationId xmlns:a16="http://schemas.microsoft.com/office/drawing/2014/main" id="{73188B6C-CBD1-4CFF-B30D-57793A1A23F2}"/>
                </a:ext>
              </a:extLst>
            </p:cNvPr>
            <p:cNvPicPr>
              <a:picLocks noChangeAspect="1"/>
            </p:cNvPicPr>
            <p:nvPr/>
          </p:nvPicPr>
          <p:blipFill rotWithShape="1">
            <a:blip r:embed="rId3"/>
            <a:srcRect l="10803" t="78257" r="23111" b="132"/>
            <a:stretch/>
          </p:blipFill>
          <p:spPr>
            <a:xfrm>
              <a:off x="7638795" y="5189504"/>
              <a:ext cx="4203913" cy="923716"/>
            </a:xfrm>
            <a:prstGeom prst="rect">
              <a:avLst/>
            </a:prstGeom>
          </p:spPr>
        </p:pic>
      </p:grpSp>
    </p:spTree>
    <p:extLst>
      <p:ext uri="{BB962C8B-B14F-4D97-AF65-F5344CB8AC3E}">
        <p14:creationId xmlns:p14="http://schemas.microsoft.com/office/powerpoint/2010/main" val="383313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1023968" y="294031"/>
            <a:ext cx="10357954" cy="677519"/>
          </a:xfrm>
        </p:spPr>
        <p:txBody>
          <a:bodyPr/>
          <a:lstStyle/>
          <a:p>
            <a:pPr marL="0" indent="0" algn="ctr">
              <a:buNone/>
            </a:pPr>
            <a:r>
              <a:rPr lang="en-US" b="1" dirty="0">
                <a:latin typeface="Karla" charset="0"/>
                <a:ea typeface="Karla" charset="0"/>
                <a:cs typeface="Karla" charset="0"/>
              </a:rPr>
              <a:t>Outline</a:t>
            </a:r>
          </a:p>
        </p:txBody>
      </p:sp>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515697"/>
            <a:ext cx="8867355" cy="4052791"/>
          </a:xfrm>
        </p:spPr>
        <p:txBody>
          <a:bodyPr>
            <a:normAutofit/>
          </a:bodyPr>
          <a:lstStyle/>
          <a:p>
            <a:pPr>
              <a:spcAft>
                <a:spcPts val="600"/>
              </a:spcAft>
            </a:pPr>
            <a:r>
              <a:rPr lang="en-US" sz="2600" dirty="0"/>
              <a:t>1: Communications</a:t>
            </a:r>
          </a:p>
          <a:p>
            <a:pPr>
              <a:spcAft>
                <a:spcPts val="600"/>
              </a:spcAft>
            </a:pPr>
            <a:r>
              <a:rPr lang="en-US" sz="2600" dirty="0"/>
              <a:t>2: Motivations and what is Compression</a:t>
            </a:r>
          </a:p>
          <a:p>
            <a:r>
              <a:rPr lang="en-US" sz="2600" dirty="0"/>
              <a:t>3: Compression Techniques</a:t>
            </a:r>
          </a:p>
          <a:p>
            <a:r>
              <a:rPr lang="en-US" sz="2600" dirty="0"/>
              <a:t>4: Distillation</a:t>
            </a:r>
          </a:p>
          <a:p>
            <a:endParaRPr lang="en-US" sz="2600" dirty="0"/>
          </a:p>
          <a:p>
            <a:endParaRPr lang="en-US" sz="2600" dirty="0"/>
          </a:p>
        </p:txBody>
      </p:sp>
    </p:spTree>
    <p:extLst>
      <p:ext uri="{BB962C8B-B14F-4D97-AF65-F5344CB8AC3E}">
        <p14:creationId xmlns:p14="http://schemas.microsoft.com/office/powerpoint/2010/main" val="115239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Teacher Student Model: Training &lt;</a:t>
            </a:r>
            <a:r>
              <a:rPr lang="en-US" sz="3800" dirty="0" err="1"/>
              <a:t>cont</a:t>
            </a:r>
            <a:r>
              <a:rPr lang="en-US" sz="3800" dirty="0"/>
              <a:t>&gt;</a:t>
            </a:r>
          </a:p>
        </p:txBody>
      </p:sp>
      <p:sp>
        <p:nvSpPr>
          <p:cNvPr id="4" name="Slide Number Placeholder 3"/>
          <p:cNvSpPr>
            <a:spLocks noGrp="1"/>
          </p:cNvSpPr>
          <p:nvPr>
            <p:ph type="sldNum" sz="quarter" idx="12"/>
          </p:nvPr>
        </p:nvSpPr>
        <p:spPr/>
        <p:txBody>
          <a:bodyPr/>
          <a:lstStyle/>
          <a:p>
            <a:fld id="{A13833A1-46C9-FB45-812F-A8AC7B5136EB}" type="slidenum">
              <a:rPr lang="en-US" smtClean="0"/>
              <a:t>20</a:t>
            </a:fld>
            <a:endParaRPr lang="en-US"/>
          </a:p>
        </p:txBody>
      </p:sp>
      <p:sp>
        <p:nvSpPr>
          <p:cNvPr id="7" name="Content Placeholder 2">
            <a:extLst>
              <a:ext uri="{FF2B5EF4-FFF2-40B4-BE49-F238E27FC236}">
                <a16:creationId xmlns:a16="http://schemas.microsoft.com/office/drawing/2014/main" id="{DB335EB4-2EF2-4F0B-9852-DCDA0D2AE093}"/>
              </a:ext>
            </a:extLst>
          </p:cNvPr>
          <p:cNvSpPr>
            <a:spLocks noGrp="1"/>
          </p:cNvSpPr>
          <p:nvPr>
            <p:ph idx="1"/>
          </p:nvPr>
        </p:nvSpPr>
        <p:spPr>
          <a:xfrm>
            <a:off x="820824" y="1177758"/>
            <a:ext cx="10550351" cy="5037062"/>
          </a:xfrm>
        </p:spPr>
        <p:txBody>
          <a:bodyPr/>
          <a:lstStyle/>
          <a:p>
            <a:pPr marL="514350" indent="-514350">
              <a:spcBef>
                <a:spcPts val="2133"/>
              </a:spcBef>
              <a:buFont typeface="+mj-lt"/>
              <a:buAutoNum type="arabicPeriod"/>
            </a:pPr>
            <a:r>
              <a:rPr lang="en-US" dirty="0"/>
              <a:t>Train the </a:t>
            </a:r>
            <a:r>
              <a:rPr lang="en-US" dirty="0">
                <a:solidFill>
                  <a:schemeClr val="tx2">
                    <a:lumMod val="60000"/>
                    <a:lumOff val="40000"/>
                  </a:schemeClr>
                </a:solidFill>
              </a:rPr>
              <a:t>Teacher Network.</a:t>
            </a:r>
          </a:p>
          <a:p>
            <a:pPr marL="514350" indent="-514350">
              <a:spcBef>
                <a:spcPts val="2133"/>
              </a:spcBef>
              <a:buFont typeface="+mj-lt"/>
              <a:buAutoNum type="arabicPeriod"/>
            </a:pPr>
            <a:r>
              <a:rPr lang="en-US" dirty="0"/>
              <a:t>Establish correspondence among intermediate outputs of the student network and the teacher network.</a:t>
            </a:r>
            <a:endParaRPr lang="en" dirty="0"/>
          </a:p>
          <a:p>
            <a:pPr marL="514350" indent="-514350">
              <a:spcBef>
                <a:spcPts val="2133"/>
              </a:spcBef>
              <a:buFont typeface="+mj-lt"/>
              <a:buAutoNum type="arabicPeriod"/>
            </a:pPr>
            <a:r>
              <a:rPr lang="en-US" dirty="0"/>
              <a:t>Pass the data through the Teacher Network to get all intermediate outputs.</a:t>
            </a:r>
          </a:p>
          <a:p>
            <a:pPr marL="514350" indent="-514350">
              <a:spcBef>
                <a:spcPts val="2133"/>
              </a:spcBef>
              <a:buFont typeface="+mj-lt"/>
              <a:buAutoNum type="arabicPeriod"/>
            </a:pPr>
            <a:r>
              <a:rPr lang="en-US" dirty="0"/>
              <a:t>Backpropagation through the Student Network. Use the outputs from the Teacher Network and the correspondence relation to backpropagate error in the Student Network.</a:t>
            </a:r>
            <a:endParaRPr lang="en" dirty="0"/>
          </a:p>
        </p:txBody>
      </p:sp>
    </p:spTree>
    <p:extLst>
      <p:ext uri="{BB962C8B-B14F-4D97-AF65-F5344CB8AC3E}">
        <p14:creationId xmlns:p14="http://schemas.microsoft.com/office/powerpoint/2010/main" val="116742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E2B4C7F-BC84-4144-AEC6-A0977D05E87E}"/>
              </a:ext>
            </a:extLst>
          </p:cNvPr>
          <p:cNvSpPr txBox="1"/>
          <p:nvPr/>
        </p:nvSpPr>
        <p:spPr>
          <a:xfrm>
            <a:off x="962025" y="1651179"/>
            <a:ext cx="4371975" cy="4154984"/>
          </a:xfrm>
          <a:prstGeom prst="rect">
            <a:avLst/>
          </a:prstGeom>
          <a:noFill/>
        </p:spPr>
        <p:txBody>
          <a:bodyPr wrap="square">
            <a:spAutoFit/>
          </a:bodyPr>
          <a:lstStyle/>
          <a:p>
            <a:r>
              <a:rPr lang="en-US" sz="2400" b="0" i="0" dirty="0">
                <a:solidFill>
                  <a:srgbClr val="292929"/>
                </a:solidFill>
                <a:effectLst/>
                <a:latin typeface="Karla" pitchFamily="2" charset="0"/>
              </a:rPr>
              <a:t>Modified </a:t>
            </a:r>
            <a:r>
              <a:rPr lang="en-US" sz="2400" b="0" i="0" dirty="0" err="1">
                <a:solidFill>
                  <a:srgbClr val="292929"/>
                </a:solidFill>
                <a:effectLst/>
                <a:latin typeface="Karla" pitchFamily="2" charset="0"/>
              </a:rPr>
              <a:t>softmax</a:t>
            </a:r>
            <a:r>
              <a:rPr lang="en-US" sz="2400" b="0" i="0" dirty="0">
                <a:solidFill>
                  <a:srgbClr val="292929"/>
                </a:solidFill>
                <a:effectLst/>
                <a:latin typeface="Karla" pitchFamily="2" charset="0"/>
              </a:rPr>
              <a:t> function with Temperature:</a:t>
            </a:r>
          </a:p>
          <a:p>
            <a:endParaRPr lang="en-US" sz="2400" dirty="0">
              <a:solidFill>
                <a:srgbClr val="292929"/>
              </a:solidFill>
              <a:latin typeface="Karla" pitchFamily="2" charset="0"/>
            </a:endParaRPr>
          </a:p>
          <a:p>
            <a:endParaRPr lang="en-US" sz="2400" b="0" i="0" dirty="0">
              <a:solidFill>
                <a:srgbClr val="292929"/>
              </a:solidFill>
              <a:effectLst/>
              <a:latin typeface="Karla" pitchFamily="2" charset="0"/>
            </a:endParaRPr>
          </a:p>
          <a:p>
            <a:endParaRPr lang="en-US" sz="2400" dirty="0">
              <a:solidFill>
                <a:srgbClr val="292929"/>
              </a:solidFill>
              <a:latin typeface="Karla" pitchFamily="2" charset="0"/>
            </a:endParaRPr>
          </a:p>
          <a:p>
            <a:endParaRPr lang="en-US" sz="2400" b="0" i="0" dirty="0">
              <a:solidFill>
                <a:srgbClr val="292929"/>
              </a:solidFill>
              <a:effectLst/>
              <a:latin typeface="Karla" pitchFamily="2" charset="0"/>
            </a:endParaRPr>
          </a:p>
          <a:p>
            <a:endParaRPr lang="en-US" sz="2400" dirty="0">
              <a:solidFill>
                <a:srgbClr val="292929"/>
              </a:solidFill>
              <a:latin typeface="Karla" pitchFamily="2" charset="0"/>
            </a:endParaRPr>
          </a:p>
          <a:p>
            <a:endParaRPr lang="en-US" sz="2400" dirty="0">
              <a:solidFill>
                <a:srgbClr val="292929"/>
              </a:solidFill>
              <a:latin typeface="Karla" pitchFamily="2" charset="0"/>
            </a:endParaRPr>
          </a:p>
          <a:p>
            <a:pPr algn="l"/>
            <a:r>
              <a:rPr lang="en-US" dirty="0">
                <a:solidFill>
                  <a:srgbClr val="292929"/>
                </a:solidFill>
                <a:latin typeface="Karla" pitchFamily="2" charset="0"/>
              </a:rPr>
              <a:t>q ᵢ : resulting probability</a:t>
            </a:r>
          </a:p>
          <a:p>
            <a:pPr algn="l"/>
            <a:r>
              <a:rPr lang="en-US" dirty="0">
                <a:solidFill>
                  <a:srgbClr val="292929"/>
                </a:solidFill>
                <a:latin typeface="Karla" pitchFamily="2" charset="0"/>
              </a:rPr>
              <a:t>z ᵢ : logit of a class</a:t>
            </a:r>
          </a:p>
          <a:p>
            <a:pPr algn="l"/>
            <a:r>
              <a:rPr lang="en-US" dirty="0">
                <a:solidFill>
                  <a:srgbClr val="292929"/>
                </a:solidFill>
                <a:latin typeface="Karla" pitchFamily="2" charset="0"/>
              </a:rPr>
              <a:t>z ⱼ : other logits</a:t>
            </a:r>
          </a:p>
          <a:p>
            <a:r>
              <a:rPr lang="en-US" b="0" i="0" dirty="0">
                <a:solidFill>
                  <a:srgbClr val="292929"/>
                </a:solidFill>
                <a:effectLst/>
                <a:latin typeface="Karla" pitchFamily="2" charset="0"/>
              </a:rPr>
              <a:t>T: temperature (T=1, “hard output” )</a:t>
            </a:r>
          </a:p>
        </p:txBody>
      </p:sp>
      <p:sp>
        <p:nvSpPr>
          <p:cNvPr id="2" name="Title 1"/>
          <p:cNvSpPr>
            <a:spLocks noGrp="1"/>
          </p:cNvSpPr>
          <p:nvPr>
            <p:ph type="title"/>
          </p:nvPr>
        </p:nvSpPr>
        <p:spPr/>
        <p:txBody>
          <a:bodyPr/>
          <a:lstStyle/>
          <a:p>
            <a:r>
              <a:rPr lang="en-US" sz="3800" dirty="0"/>
              <a:t>Distillation: Teacher Student Loss &lt;</a:t>
            </a:r>
            <a:r>
              <a:rPr lang="en-US" sz="3800" dirty="0" err="1"/>
              <a:t>cont</a:t>
            </a:r>
            <a:r>
              <a:rPr lang="en-US" sz="3800" dirty="0"/>
              <a:t>&gt;</a:t>
            </a:r>
          </a:p>
        </p:txBody>
      </p:sp>
      <p:sp>
        <p:nvSpPr>
          <p:cNvPr id="4" name="Slide Number Placeholder 3"/>
          <p:cNvSpPr>
            <a:spLocks noGrp="1"/>
          </p:cNvSpPr>
          <p:nvPr>
            <p:ph type="sldNum" sz="quarter" idx="12"/>
          </p:nvPr>
        </p:nvSpPr>
        <p:spPr/>
        <p:txBody>
          <a:bodyPr/>
          <a:lstStyle/>
          <a:p>
            <a:fld id="{A13833A1-46C9-FB45-812F-A8AC7B5136EB}" type="slidenum">
              <a:rPr lang="en-US" smtClean="0"/>
              <a:t>21</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5FB2C78-1A21-42B6-ACA3-7575B52DFCE0}"/>
                  </a:ext>
                </a:extLst>
              </p:cNvPr>
              <p:cNvSpPr txBox="1"/>
              <p:nvPr/>
            </p:nvSpPr>
            <p:spPr>
              <a:xfrm>
                <a:off x="1390650" y="2727093"/>
                <a:ext cx="3200400" cy="16371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𝑞𝑖</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exp</m:t>
                              </m:r>
                            </m:fName>
                            <m:e>
                              <m:d>
                                <m:dPr>
                                  <m:ctrlPr>
                                    <a:rPr lang="en-US" sz="3200" b="0" i="1" smtClean="0">
                                      <a:latin typeface="Cambria Math" panose="02040503050406030204" pitchFamily="18" charset="0"/>
                                    </a:rPr>
                                  </m:ctrlPr>
                                </m:dPr>
                                <m:e>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𝑧</m:t>
                                      </m:r>
                                      <m:r>
                                        <m:rPr>
                                          <m:nor/>
                                        </m:rPr>
                                        <a:rPr lang="en-US" sz="3200" dirty="0">
                                          <a:solidFill>
                                            <a:srgbClr val="292929"/>
                                          </a:solidFill>
                                          <a:latin typeface="Karla" pitchFamily="2" charset="0"/>
                                        </a:rPr>
                                        <m:t>ᵢ</m:t>
                                      </m:r>
                                    </m:num>
                                    <m:den>
                                      <m:r>
                                        <a:rPr lang="en-US" sz="3200" b="0" i="1" smtClean="0">
                                          <a:latin typeface="Cambria Math" panose="02040503050406030204" pitchFamily="18" charset="0"/>
                                        </a:rPr>
                                        <m:t>𝑇</m:t>
                                      </m:r>
                                    </m:den>
                                  </m:f>
                                </m:e>
                              </m:d>
                            </m:e>
                          </m:func>
                        </m:num>
                        <m:den>
                          <m:r>
                            <m:rPr>
                              <m:nor/>
                            </m:rPr>
                            <a:rPr lang="en-US" sz="3200" dirty="0">
                              <a:solidFill>
                                <a:srgbClr val="000000"/>
                              </a:solidFill>
                              <a:latin typeface="MathJax_Size1"/>
                            </a:rPr>
                            <m:t>∑</m:t>
                          </m:r>
                          <m:r>
                            <m:rPr>
                              <m:nor/>
                            </m:rPr>
                            <a:rPr lang="en-US" sz="3200" dirty="0">
                              <a:solidFill>
                                <a:srgbClr val="292929"/>
                              </a:solidFill>
                              <a:latin typeface="Karla" pitchFamily="2" charset="0"/>
                            </a:rPr>
                            <m:t>ⱼ</m:t>
                          </m:r>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exp</m:t>
                              </m:r>
                            </m:fName>
                            <m:e>
                              <m:d>
                                <m:dPr>
                                  <m:ctrlPr>
                                    <a:rPr lang="en-US" sz="3200" i="1">
                                      <a:latin typeface="Cambria Math" panose="02040503050406030204" pitchFamily="18" charset="0"/>
                                    </a:rPr>
                                  </m:ctrlPr>
                                </m:dPr>
                                <m:e>
                                  <m:f>
                                    <m:fPr>
                                      <m:ctrlPr>
                                        <a:rPr lang="en-US" sz="3200" i="1">
                                          <a:latin typeface="Cambria Math" panose="02040503050406030204" pitchFamily="18" charset="0"/>
                                        </a:rPr>
                                      </m:ctrlPr>
                                    </m:fPr>
                                    <m:num>
                                      <m:r>
                                        <a:rPr lang="en-US" sz="3200" i="1">
                                          <a:latin typeface="Cambria Math" panose="02040503050406030204" pitchFamily="18" charset="0"/>
                                        </a:rPr>
                                        <m:t>𝑧</m:t>
                                      </m:r>
                                      <m:r>
                                        <m:rPr>
                                          <m:nor/>
                                        </m:rPr>
                                        <a:rPr lang="en-US" sz="3200" dirty="0">
                                          <a:solidFill>
                                            <a:srgbClr val="292929"/>
                                          </a:solidFill>
                                          <a:latin typeface="Karla" pitchFamily="2" charset="0"/>
                                        </a:rPr>
                                        <m:t>ⱼ</m:t>
                                      </m:r>
                                    </m:num>
                                    <m:den>
                                      <m:r>
                                        <a:rPr lang="en-US" sz="3200" b="0" i="1" smtClean="0">
                                          <a:latin typeface="Cambria Math" panose="02040503050406030204" pitchFamily="18" charset="0"/>
                                        </a:rPr>
                                        <m:t>𝑇</m:t>
                                      </m:r>
                                    </m:den>
                                  </m:f>
                                </m:e>
                              </m:d>
                            </m:e>
                          </m:func>
                        </m:den>
                      </m:f>
                    </m:oMath>
                  </m:oMathPara>
                </a14:m>
                <a:endParaRPr lang="en-US" sz="2800" b="0" dirty="0"/>
              </a:p>
            </p:txBody>
          </p:sp>
        </mc:Choice>
        <mc:Fallback xmlns="">
          <p:sp>
            <p:nvSpPr>
              <p:cNvPr id="7" name="TextBox 6">
                <a:extLst>
                  <a:ext uri="{FF2B5EF4-FFF2-40B4-BE49-F238E27FC236}">
                    <a16:creationId xmlns:a16="http://schemas.microsoft.com/office/drawing/2014/main" id="{A5FB2C78-1A21-42B6-ACA3-7575B52DFCE0}"/>
                  </a:ext>
                </a:extLst>
              </p:cNvPr>
              <p:cNvSpPr txBox="1">
                <a:spLocks noRot="1" noChangeAspect="1" noMove="1" noResize="1" noEditPoints="1" noAdjustHandles="1" noChangeArrowheads="1" noChangeShapeType="1" noTextEdit="1"/>
              </p:cNvSpPr>
              <p:nvPr/>
            </p:nvSpPr>
            <p:spPr>
              <a:xfrm>
                <a:off x="1390650" y="2727093"/>
                <a:ext cx="3200400" cy="1637115"/>
              </a:xfrm>
              <a:prstGeom prst="rect">
                <a:avLst/>
              </a:prstGeom>
              <a:blipFill>
                <a:blip r:embed="rId3"/>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330ABEF5-0CD3-4CE9-92F0-BE631B1521FA}"/>
              </a:ext>
            </a:extLst>
          </p:cNvPr>
          <p:cNvPicPr>
            <a:picLocks noChangeAspect="1"/>
          </p:cNvPicPr>
          <p:nvPr/>
        </p:nvPicPr>
        <p:blipFill>
          <a:blip r:embed="rId4"/>
          <a:stretch>
            <a:fillRect/>
          </a:stretch>
        </p:blipFill>
        <p:spPr>
          <a:xfrm>
            <a:off x="6096000" y="1555929"/>
            <a:ext cx="5278854" cy="3979444"/>
          </a:xfrm>
          <a:prstGeom prst="rect">
            <a:avLst/>
          </a:prstGeom>
        </p:spPr>
      </p:pic>
      <p:sp>
        <p:nvSpPr>
          <p:cNvPr id="5" name="Rectangle 4">
            <a:extLst>
              <a:ext uri="{FF2B5EF4-FFF2-40B4-BE49-F238E27FC236}">
                <a16:creationId xmlns:a16="http://schemas.microsoft.com/office/drawing/2014/main" id="{9514A0F1-BADC-4CC1-8B5A-4BB2C969C772}"/>
              </a:ext>
            </a:extLst>
          </p:cNvPr>
          <p:cNvSpPr/>
          <p:nvPr/>
        </p:nvSpPr>
        <p:spPr>
          <a:xfrm>
            <a:off x="5699761" y="6243472"/>
            <a:ext cx="5393427" cy="307777"/>
          </a:xfrm>
          <a:prstGeom prst="rect">
            <a:avLst/>
          </a:prstGeom>
        </p:spPr>
        <p:txBody>
          <a:bodyPr wrap="square">
            <a:spAutoFit/>
          </a:bodyPr>
          <a:lstStyle/>
          <a:p>
            <a:r>
              <a:rPr lang="en-US" sz="1400" dirty="0">
                <a:latin typeface="Karla" pitchFamily="2" charset="0"/>
              </a:rPr>
              <a:t>Geoffrey Hinton, Oriol </a:t>
            </a:r>
            <a:r>
              <a:rPr lang="en-US" sz="1400" dirty="0" err="1">
                <a:latin typeface="Karla" pitchFamily="2" charset="0"/>
              </a:rPr>
              <a:t>Vinyals</a:t>
            </a:r>
            <a:r>
              <a:rPr lang="en-US" sz="1400" dirty="0">
                <a:latin typeface="Karla" pitchFamily="2" charset="0"/>
              </a:rPr>
              <a:t> &amp; Jeff Dean, </a:t>
            </a:r>
            <a:r>
              <a:rPr lang="en-US" sz="1400" i="1" dirty="0">
                <a:latin typeface="Karla" pitchFamily="2" charset="0"/>
                <a:hlinkClick r:id="rId5"/>
              </a:rPr>
              <a:t>Dark Knowledge</a:t>
            </a:r>
            <a:endParaRPr lang="en-US" sz="1400" i="1" dirty="0">
              <a:solidFill>
                <a:srgbClr val="292929"/>
              </a:solidFill>
              <a:latin typeface="Karla" pitchFamily="2" charset="0"/>
            </a:endParaRPr>
          </a:p>
        </p:txBody>
      </p:sp>
    </p:spTree>
    <p:extLst>
      <p:ext uri="{BB962C8B-B14F-4D97-AF65-F5344CB8AC3E}">
        <p14:creationId xmlns:p14="http://schemas.microsoft.com/office/powerpoint/2010/main" val="3296509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75954C-1D91-46C4-8751-6A2941FC8620}"/>
              </a:ext>
            </a:extLst>
          </p:cNvPr>
          <p:cNvPicPr>
            <a:picLocks noChangeAspect="1"/>
          </p:cNvPicPr>
          <p:nvPr/>
        </p:nvPicPr>
        <p:blipFill rotWithShape="1">
          <a:blip r:embed="rId3"/>
          <a:srcRect l="50209" t="4474" r="3009" b="2794"/>
          <a:stretch/>
        </p:blipFill>
        <p:spPr>
          <a:xfrm>
            <a:off x="5699761" y="1651179"/>
            <a:ext cx="6064968" cy="4030159"/>
          </a:xfrm>
          <a:prstGeom prst="rect">
            <a:avLst/>
          </a:prstGeom>
        </p:spPr>
      </p:pic>
      <p:sp>
        <p:nvSpPr>
          <p:cNvPr id="2" name="Title 1"/>
          <p:cNvSpPr>
            <a:spLocks noGrp="1"/>
          </p:cNvSpPr>
          <p:nvPr>
            <p:ph type="title"/>
          </p:nvPr>
        </p:nvSpPr>
        <p:spPr/>
        <p:txBody>
          <a:bodyPr/>
          <a:lstStyle/>
          <a:p>
            <a:r>
              <a:rPr lang="en-US" sz="3800" dirty="0"/>
              <a:t>Distillation: Teacher Student Training &lt;</a:t>
            </a:r>
            <a:r>
              <a:rPr lang="en-US" sz="3800" dirty="0" err="1"/>
              <a:t>cont</a:t>
            </a:r>
            <a:r>
              <a:rPr lang="en-US" sz="3800" dirty="0"/>
              <a:t>&gt;</a:t>
            </a:r>
          </a:p>
        </p:txBody>
      </p:sp>
      <p:sp>
        <p:nvSpPr>
          <p:cNvPr id="4" name="Slide Number Placeholder 3"/>
          <p:cNvSpPr>
            <a:spLocks noGrp="1"/>
          </p:cNvSpPr>
          <p:nvPr>
            <p:ph type="sldNum" sz="quarter" idx="12"/>
          </p:nvPr>
        </p:nvSpPr>
        <p:spPr/>
        <p:txBody>
          <a:bodyPr/>
          <a:lstStyle/>
          <a:p>
            <a:fld id="{A13833A1-46C9-FB45-812F-A8AC7B5136EB}" type="slidenum">
              <a:rPr lang="en-US" smtClean="0"/>
              <a:t>22</a:t>
            </a:fld>
            <a:endParaRPr lang="en-US"/>
          </a:p>
        </p:txBody>
      </p:sp>
      <p:sp>
        <p:nvSpPr>
          <p:cNvPr id="5" name="Rectangle 4">
            <a:extLst>
              <a:ext uri="{FF2B5EF4-FFF2-40B4-BE49-F238E27FC236}">
                <a16:creationId xmlns:a16="http://schemas.microsoft.com/office/drawing/2014/main" id="{9514A0F1-BADC-4CC1-8B5A-4BB2C969C772}"/>
              </a:ext>
            </a:extLst>
          </p:cNvPr>
          <p:cNvSpPr/>
          <p:nvPr/>
        </p:nvSpPr>
        <p:spPr>
          <a:xfrm>
            <a:off x="5699761" y="6243472"/>
            <a:ext cx="5393427" cy="307777"/>
          </a:xfrm>
          <a:prstGeom prst="rect">
            <a:avLst/>
          </a:prstGeom>
        </p:spPr>
        <p:txBody>
          <a:bodyPr wrap="square">
            <a:spAutoFit/>
          </a:bodyPr>
          <a:lstStyle/>
          <a:p>
            <a:r>
              <a:rPr lang="en-US" sz="1400" dirty="0">
                <a:latin typeface="Karla" pitchFamily="2" charset="0"/>
              </a:rPr>
              <a:t>Geoffrey Hinton, Oriol </a:t>
            </a:r>
            <a:r>
              <a:rPr lang="en-US" sz="1400" dirty="0" err="1">
                <a:latin typeface="Karla" pitchFamily="2" charset="0"/>
              </a:rPr>
              <a:t>Vinyals</a:t>
            </a:r>
            <a:r>
              <a:rPr lang="en-US" sz="1400" dirty="0">
                <a:latin typeface="Karla" pitchFamily="2" charset="0"/>
              </a:rPr>
              <a:t> &amp; Jeff Dean, </a:t>
            </a:r>
            <a:r>
              <a:rPr lang="en-US" sz="1400" i="1" dirty="0">
                <a:latin typeface="Karla" pitchFamily="2" charset="0"/>
                <a:hlinkClick r:id="rId4"/>
              </a:rPr>
              <a:t>Dark Knowledge</a:t>
            </a:r>
            <a:endParaRPr lang="en-US" sz="1400" i="1" dirty="0">
              <a:solidFill>
                <a:srgbClr val="292929"/>
              </a:solidFill>
              <a:latin typeface="Karla" pitchFamily="2" charset="0"/>
            </a:endParaRPr>
          </a:p>
        </p:txBody>
      </p:sp>
      <p:sp>
        <p:nvSpPr>
          <p:cNvPr id="9" name="TextBox 8">
            <a:extLst>
              <a:ext uri="{FF2B5EF4-FFF2-40B4-BE49-F238E27FC236}">
                <a16:creationId xmlns:a16="http://schemas.microsoft.com/office/drawing/2014/main" id="{9E2B4C7F-BC84-4144-AEC6-A0977D05E87E}"/>
              </a:ext>
            </a:extLst>
          </p:cNvPr>
          <p:cNvSpPr txBox="1"/>
          <p:nvPr/>
        </p:nvSpPr>
        <p:spPr>
          <a:xfrm>
            <a:off x="962026" y="1651179"/>
            <a:ext cx="4152900" cy="3416320"/>
          </a:xfrm>
          <a:prstGeom prst="rect">
            <a:avLst/>
          </a:prstGeom>
          <a:noFill/>
        </p:spPr>
        <p:txBody>
          <a:bodyPr wrap="square">
            <a:spAutoFit/>
          </a:bodyPr>
          <a:lstStyle/>
          <a:p>
            <a:r>
              <a:rPr lang="en-US" sz="2400" dirty="0">
                <a:solidFill>
                  <a:srgbClr val="292929"/>
                </a:solidFill>
                <a:latin typeface="Karla" pitchFamily="2" charset="0"/>
              </a:rPr>
              <a:t>T</a:t>
            </a:r>
            <a:r>
              <a:rPr lang="en-US" sz="2400" b="0" i="0" dirty="0">
                <a:solidFill>
                  <a:srgbClr val="292929"/>
                </a:solidFill>
                <a:effectLst/>
                <a:latin typeface="Karla" pitchFamily="2" charset="0"/>
              </a:rPr>
              <a:t>rained to minimize the sum of two different cross entropy functions: </a:t>
            </a:r>
          </a:p>
          <a:p>
            <a:endParaRPr lang="en-US" sz="2400" b="0" i="0" dirty="0">
              <a:solidFill>
                <a:srgbClr val="292929"/>
              </a:solidFill>
              <a:effectLst/>
              <a:latin typeface="Karla" pitchFamily="2" charset="0"/>
            </a:endParaRPr>
          </a:p>
          <a:p>
            <a:pPr marL="342900" indent="-342900">
              <a:buFont typeface="Arial" panose="020B0604020202020204" pitchFamily="34" charset="0"/>
              <a:buChar char="•"/>
            </a:pPr>
            <a:r>
              <a:rPr lang="en-US" sz="2400" b="0" i="0" dirty="0">
                <a:solidFill>
                  <a:srgbClr val="292929"/>
                </a:solidFill>
                <a:effectLst/>
                <a:latin typeface="Karla" pitchFamily="2" charset="0"/>
              </a:rPr>
              <a:t>one involving the original hard labels obtained using a </a:t>
            </a:r>
            <a:r>
              <a:rPr lang="en-US" sz="2400" b="0" i="0" dirty="0" err="1">
                <a:solidFill>
                  <a:srgbClr val="292929"/>
                </a:solidFill>
                <a:effectLst/>
                <a:latin typeface="Karla" pitchFamily="2" charset="0"/>
              </a:rPr>
              <a:t>softmax</a:t>
            </a:r>
            <a:r>
              <a:rPr lang="en-US" sz="2400" b="0" i="0" dirty="0">
                <a:solidFill>
                  <a:srgbClr val="292929"/>
                </a:solidFill>
                <a:effectLst/>
                <a:latin typeface="Karla" pitchFamily="2" charset="0"/>
              </a:rPr>
              <a:t> with </a:t>
            </a:r>
            <a:r>
              <a:rPr lang="en-US" sz="2400" b="0" i="1" dirty="0">
                <a:solidFill>
                  <a:srgbClr val="292929"/>
                </a:solidFill>
                <a:effectLst/>
                <a:latin typeface="Karla" pitchFamily="2" charset="0"/>
              </a:rPr>
              <a:t>T</a:t>
            </a:r>
            <a:r>
              <a:rPr lang="en-US" sz="2400" b="0" i="0" dirty="0">
                <a:solidFill>
                  <a:srgbClr val="292929"/>
                </a:solidFill>
                <a:effectLst/>
                <a:latin typeface="Karla" pitchFamily="2" charset="0"/>
              </a:rPr>
              <a:t>=1</a:t>
            </a:r>
          </a:p>
          <a:p>
            <a:pPr marL="342900" indent="-342900">
              <a:buFont typeface="Arial" panose="020B0604020202020204" pitchFamily="34" charset="0"/>
              <a:buChar char="•"/>
            </a:pPr>
            <a:r>
              <a:rPr lang="en-US" sz="2400" b="0" i="0" dirty="0">
                <a:solidFill>
                  <a:srgbClr val="292929"/>
                </a:solidFill>
                <a:effectLst/>
                <a:latin typeface="Karla" pitchFamily="2" charset="0"/>
              </a:rPr>
              <a:t>one involving the softened targets, T&gt;1</a:t>
            </a:r>
            <a:endParaRPr lang="en-US" sz="2400" dirty="0">
              <a:latin typeface="Karla" pitchFamily="2" charset="0"/>
            </a:endParaRPr>
          </a:p>
        </p:txBody>
      </p:sp>
    </p:spTree>
    <p:extLst>
      <p:ext uri="{BB962C8B-B14F-4D97-AF65-F5344CB8AC3E}">
        <p14:creationId xmlns:p14="http://schemas.microsoft.com/office/powerpoint/2010/main" val="428955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Distillation: Teacher Student Training</a:t>
            </a:r>
          </a:p>
        </p:txBody>
      </p:sp>
      <p:sp>
        <p:nvSpPr>
          <p:cNvPr id="4" name="Slide Number Placeholder 3"/>
          <p:cNvSpPr>
            <a:spLocks noGrp="1"/>
          </p:cNvSpPr>
          <p:nvPr>
            <p:ph type="sldNum" sz="quarter" idx="12"/>
          </p:nvPr>
        </p:nvSpPr>
        <p:spPr/>
        <p:txBody>
          <a:bodyPr/>
          <a:lstStyle/>
          <a:p>
            <a:fld id="{A13833A1-46C9-FB45-812F-A8AC7B5136EB}" type="slidenum">
              <a:rPr lang="en-US" smtClean="0"/>
              <a:t>23</a:t>
            </a:fld>
            <a:endParaRPr lang="en-US"/>
          </a:p>
        </p:txBody>
      </p:sp>
      <p:pic>
        <p:nvPicPr>
          <p:cNvPr id="1026" name="Picture 2" descr="Image for post">
            <a:extLst>
              <a:ext uri="{FF2B5EF4-FFF2-40B4-BE49-F238E27FC236}">
                <a16:creationId xmlns:a16="http://schemas.microsoft.com/office/drawing/2014/main" id="{2EE6E740-0A87-8C40-8308-9934D3E95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14" y="1662155"/>
            <a:ext cx="9967784" cy="45062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D0B7764-79A6-E34D-B430-CF132914A268}"/>
              </a:ext>
            </a:extLst>
          </p:cNvPr>
          <p:cNvSpPr/>
          <p:nvPr/>
        </p:nvSpPr>
        <p:spPr>
          <a:xfrm>
            <a:off x="3680000" y="6354654"/>
            <a:ext cx="7053903" cy="338554"/>
          </a:xfrm>
          <a:prstGeom prst="rect">
            <a:avLst/>
          </a:prstGeom>
        </p:spPr>
        <p:txBody>
          <a:bodyPr wrap="square">
            <a:spAutoFit/>
          </a:bodyPr>
          <a:lstStyle/>
          <a:p>
            <a:r>
              <a:rPr lang="en-US" sz="1600" dirty="0">
                <a:solidFill>
                  <a:schemeClr val="tx1">
                    <a:lumMod val="65000"/>
                    <a:lumOff val="35000"/>
                  </a:schemeClr>
                </a:solidFill>
              </a:rPr>
              <a:t>Source: https://</a:t>
            </a:r>
            <a:r>
              <a:rPr lang="en-US" sz="1600" dirty="0" err="1">
                <a:solidFill>
                  <a:schemeClr val="tx1">
                    <a:lumMod val="65000"/>
                    <a:lumOff val="35000"/>
                  </a:schemeClr>
                </a:solidFill>
              </a:rPr>
              <a:t>medium.com</a:t>
            </a:r>
            <a:r>
              <a:rPr lang="en-US" sz="1600" dirty="0">
                <a:solidFill>
                  <a:schemeClr val="tx1">
                    <a:lumMod val="65000"/>
                    <a:lumOff val="35000"/>
                  </a:schemeClr>
                </a:solidFill>
              </a:rPr>
              <a:t>/</a:t>
            </a:r>
            <a:r>
              <a:rPr lang="en-US" sz="1600" dirty="0" err="1">
                <a:solidFill>
                  <a:schemeClr val="tx1">
                    <a:lumMod val="65000"/>
                    <a:lumOff val="35000"/>
                  </a:schemeClr>
                </a:solidFill>
              </a:rPr>
              <a:t>neuralmachine</a:t>
            </a:r>
            <a:r>
              <a:rPr lang="en-US" sz="1600" dirty="0">
                <a:solidFill>
                  <a:schemeClr val="tx1">
                    <a:lumMod val="65000"/>
                    <a:lumOff val="35000"/>
                  </a:schemeClr>
                </a:solidFill>
              </a:rPr>
              <a:t>/knowledge-distillation-dc241d7c2322</a:t>
            </a:r>
          </a:p>
        </p:txBody>
      </p:sp>
    </p:spTree>
    <p:extLst>
      <p:ext uri="{BB962C8B-B14F-4D97-AF65-F5344CB8AC3E}">
        <p14:creationId xmlns:p14="http://schemas.microsoft.com/office/powerpoint/2010/main" val="1714582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Distillation: Teacher Student Training &lt;</a:t>
            </a:r>
            <a:r>
              <a:rPr lang="en-US" sz="3800" dirty="0" err="1"/>
              <a:t>cont</a:t>
            </a:r>
            <a:r>
              <a:rPr lang="en-US" sz="3800" dirty="0"/>
              <a:t>&gt;</a:t>
            </a:r>
          </a:p>
        </p:txBody>
      </p:sp>
      <p:sp>
        <p:nvSpPr>
          <p:cNvPr id="4" name="Slide Number Placeholder 3"/>
          <p:cNvSpPr>
            <a:spLocks noGrp="1"/>
          </p:cNvSpPr>
          <p:nvPr>
            <p:ph type="sldNum" sz="quarter" idx="12"/>
          </p:nvPr>
        </p:nvSpPr>
        <p:spPr/>
        <p:txBody>
          <a:bodyPr/>
          <a:lstStyle/>
          <a:p>
            <a:fld id="{A13833A1-46C9-FB45-812F-A8AC7B5136EB}" type="slidenum">
              <a:rPr lang="en-US" smtClean="0"/>
              <a:t>24</a:t>
            </a:fld>
            <a:endParaRPr lang="en-US"/>
          </a:p>
        </p:txBody>
      </p:sp>
      <p:sp>
        <p:nvSpPr>
          <p:cNvPr id="7" name="Content Placeholder 2">
            <a:extLst>
              <a:ext uri="{FF2B5EF4-FFF2-40B4-BE49-F238E27FC236}">
                <a16:creationId xmlns:a16="http://schemas.microsoft.com/office/drawing/2014/main" id="{DB335EB4-2EF2-4F0B-9852-DCDA0D2AE093}"/>
              </a:ext>
            </a:extLst>
          </p:cNvPr>
          <p:cNvSpPr>
            <a:spLocks noGrp="1"/>
          </p:cNvSpPr>
          <p:nvPr>
            <p:ph idx="1"/>
          </p:nvPr>
        </p:nvSpPr>
        <p:spPr>
          <a:xfrm>
            <a:off x="833415" y="1177758"/>
            <a:ext cx="10415156" cy="5037062"/>
          </a:xfrm>
        </p:spPr>
        <p:txBody>
          <a:bodyPr/>
          <a:lstStyle/>
          <a:p>
            <a:pPr>
              <a:spcBef>
                <a:spcPts val="2133"/>
              </a:spcBef>
            </a:pPr>
            <a:r>
              <a:rPr lang="en" b="1" dirty="0">
                <a:solidFill>
                  <a:schemeClr val="accent2">
                    <a:lumMod val="75000"/>
                  </a:schemeClr>
                </a:solidFill>
              </a:rPr>
              <a:t>2: Example of Establishing Correspondence (reproduce image if needed)</a:t>
            </a:r>
            <a:endParaRPr lang="en" dirty="0"/>
          </a:p>
        </p:txBody>
      </p:sp>
      <p:pic>
        <p:nvPicPr>
          <p:cNvPr id="6" name="Picture 5">
            <a:extLst>
              <a:ext uri="{FF2B5EF4-FFF2-40B4-BE49-F238E27FC236}">
                <a16:creationId xmlns:a16="http://schemas.microsoft.com/office/drawing/2014/main" id="{488AC6D7-2C70-48F8-B57B-199EFAFFB54A}"/>
              </a:ext>
            </a:extLst>
          </p:cNvPr>
          <p:cNvPicPr>
            <a:picLocks noChangeAspect="1"/>
          </p:cNvPicPr>
          <p:nvPr/>
        </p:nvPicPr>
        <p:blipFill rotWithShape="1">
          <a:blip r:embed="rId3"/>
          <a:srcRect b="8940"/>
          <a:stretch/>
        </p:blipFill>
        <p:spPr>
          <a:xfrm>
            <a:off x="2665435" y="1740213"/>
            <a:ext cx="8693150" cy="4368153"/>
          </a:xfrm>
          <a:prstGeom prst="rect">
            <a:avLst/>
          </a:prstGeom>
        </p:spPr>
      </p:pic>
    </p:spTree>
    <p:extLst>
      <p:ext uri="{BB962C8B-B14F-4D97-AF65-F5344CB8AC3E}">
        <p14:creationId xmlns:p14="http://schemas.microsoft.com/office/powerpoint/2010/main" val="332400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D202B-8D4A-46BF-8B1B-0DF1CF5303BB}"/>
              </a:ext>
            </a:extLst>
          </p:cNvPr>
          <p:cNvPicPr>
            <a:picLocks noChangeAspect="1"/>
          </p:cNvPicPr>
          <p:nvPr/>
        </p:nvPicPr>
        <p:blipFill>
          <a:blip r:embed="rId3"/>
          <a:stretch>
            <a:fillRect/>
          </a:stretch>
        </p:blipFill>
        <p:spPr>
          <a:xfrm>
            <a:off x="1903229" y="1098051"/>
            <a:ext cx="7850372" cy="5061007"/>
          </a:xfrm>
          <a:prstGeom prst="rect">
            <a:avLst/>
          </a:prstGeom>
        </p:spPr>
      </p:pic>
      <p:sp>
        <p:nvSpPr>
          <p:cNvPr id="2" name="Title 1"/>
          <p:cNvSpPr>
            <a:spLocks noGrp="1"/>
          </p:cNvSpPr>
          <p:nvPr>
            <p:ph type="title"/>
          </p:nvPr>
        </p:nvSpPr>
        <p:spPr/>
        <p:txBody>
          <a:bodyPr/>
          <a:lstStyle/>
          <a:p>
            <a:r>
              <a:rPr lang="en-US" sz="3800" dirty="0"/>
              <a:t>Distillation: Teacher Student Training</a:t>
            </a:r>
          </a:p>
        </p:txBody>
      </p:sp>
      <p:sp>
        <p:nvSpPr>
          <p:cNvPr id="4" name="Slide Number Placeholder 3"/>
          <p:cNvSpPr>
            <a:spLocks noGrp="1"/>
          </p:cNvSpPr>
          <p:nvPr>
            <p:ph type="sldNum" sz="quarter" idx="12"/>
          </p:nvPr>
        </p:nvSpPr>
        <p:spPr/>
        <p:txBody>
          <a:bodyPr/>
          <a:lstStyle/>
          <a:p>
            <a:fld id="{A13833A1-46C9-FB45-812F-A8AC7B5136EB}" type="slidenum">
              <a:rPr lang="en-US" smtClean="0"/>
              <a:t>25</a:t>
            </a:fld>
            <a:endParaRPr lang="en-US"/>
          </a:p>
        </p:txBody>
      </p:sp>
    </p:spTree>
    <p:extLst>
      <p:ext uri="{BB962C8B-B14F-4D97-AF65-F5344CB8AC3E}">
        <p14:creationId xmlns:p14="http://schemas.microsoft.com/office/powerpoint/2010/main" val="3364205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What is next in Distillation?</a:t>
            </a:r>
          </a:p>
        </p:txBody>
      </p:sp>
      <p:sp>
        <p:nvSpPr>
          <p:cNvPr id="4" name="Slide Number Placeholder 3"/>
          <p:cNvSpPr>
            <a:spLocks noGrp="1"/>
          </p:cNvSpPr>
          <p:nvPr>
            <p:ph type="sldNum" sz="quarter" idx="12"/>
          </p:nvPr>
        </p:nvSpPr>
        <p:spPr/>
        <p:txBody>
          <a:bodyPr/>
          <a:lstStyle/>
          <a:p>
            <a:fld id="{A13833A1-46C9-FB45-812F-A8AC7B5136EB}" type="slidenum">
              <a:rPr lang="en-US" smtClean="0"/>
              <a:t>26</a:t>
            </a:fld>
            <a:endParaRPr lang="en-US"/>
          </a:p>
        </p:txBody>
      </p:sp>
      <p:sp>
        <p:nvSpPr>
          <p:cNvPr id="7" name="Content Placeholder 2">
            <a:extLst>
              <a:ext uri="{FF2B5EF4-FFF2-40B4-BE49-F238E27FC236}">
                <a16:creationId xmlns:a16="http://schemas.microsoft.com/office/drawing/2014/main" id="{DB335EB4-2EF2-4F0B-9852-DCDA0D2AE093}"/>
              </a:ext>
            </a:extLst>
          </p:cNvPr>
          <p:cNvSpPr>
            <a:spLocks noGrp="1"/>
          </p:cNvSpPr>
          <p:nvPr>
            <p:ph idx="1"/>
          </p:nvPr>
        </p:nvSpPr>
        <p:spPr>
          <a:xfrm>
            <a:off x="707220" y="1177758"/>
            <a:ext cx="10777560" cy="5037062"/>
          </a:xfrm>
        </p:spPr>
        <p:txBody>
          <a:bodyPr/>
          <a:lstStyle/>
          <a:p>
            <a:pPr>
              <a:spcBef>
                <a:spcPts val="2133"/>
              </a:spcBef>
            </a:pPr>
            <a:r>
              <a:rPr lang="en" b="1" dirty="0">
                <a:solidFill>
                  <a:schemeClr val="accent2">
                    <a:lumMod val="75000"/>
                  </a:schemeClr>
                </a:solidFill>
              </a:rPr>
              <a:t>1: </a:t>
            </a:r>
            <a:r>
              <a:rPr lang="en-US" dirty="0"/>
              <a:t>Multiple teacher (i.e. converting an ensemble into a single network).</a:t>
            </a:r>
          </a:p>
          <a:p>
            <a:pPr>
              <a:spcBef>
                <a:spcPts val="2133"/>
              </a:spcBef>
            </a:pPr>
            <a:r>
              <a:rPr lang="en" b="1" dirty="0">
                <a:solidFill>
                  <a:schemeClr val="accent2">
                    <a:lumMod val="75000"/>
                  </a:schemeClr>
                </a:solidFill>
              </a:rPr>
              <a:t>2: </a:t>
            </a:r>
            <a:r>
              <a:rPr lang="en-US" dirty="0"/>
              <a:t>Introducing a teaching assistant (the teacher first teaches the TA, who then in turn teaches the student) etc. </a:t>
            </a:r>
          </a:p>
          <a:p>
            <a:pPr>
              <a:spcBef>
                <a:spcPts val="2133"/>
              </a:spcBef>
            </a:pPr>
            <a:r>
              <a:rPr lang="en" b="1" dirty="0">
                <a:solidFill>
                  <a:schemeClr val="accent2">
                    <a:lumMod val="75000"/>
                  </a:schemeClr>
                </a:solidFill>
              </a:rPr>
              <a:t>3: </a:t>
            </a:r>
            <a:r>
              <a:rPr lang="en-US" dirty="0"/>
              <a:t>Quite young field</a:t>
            </a:r>
          </a:p>
          <a:p>
            <a:pPr>
              <a:spcBef>
                <a:spcPts val="2133"/>
              </a:spcBef>
            </a:pPr>
            <a:r>
              <a:rPr lang="en-US" dirty="0"/>
              <a:t>A </a:t>
            </a:r>
            <a:r>
              <a:rPr lang="en-US" b="1" dirty="0">
                <a:solidFill>
                  <a:schemeClr val="tx2">
                    <a:lumMod val="60000"/>
                    <a:lumOff val="40000"/>
                  </a:schemeClr>
                </a:solidFill>
              </a:rPr>
              <a:t>drawback</a:t>
            </a:r>
            <a:r>
              <a:rPr lang="en-US" b="1" dirty="0">
                <a:solidFill>
                  <a:schemeClr val="accent2">
                    <a:lumMod val="75000"/>
                  </a:schemeClr>
                </a:solidFill>
              </a:rPr>
              <a:t> </a:t>
            </a:r>
            <a:r>
              <a:rPr lang="en-US" dirty="0"/>
              <a:t>of knowledge distillation as a compression technique, therefore, is that there are </a:t>
            </a:r>
            <a:r>
              <a:rPr lang="en-US" dirty="0">
                <a:solidFill>
                  <a:schemeClr val="tx2">
                    <a:lumMod val="60000"/>
                    <a:lumOff val="40000"/>
                  </a:schemeClr>
                </a:solidFill>
              </a:rPr>
              <a:t>many decisions </a:t>
            </a:r>
            <a:r>
              <a:rPr lang="en-US" dirty="0">
                <a:solidFill>
                  <a:schemeClr val="tx1">
                    <a:lumMod val="75000"/>
                    <a:lumOff val="25000"/>
                  </a:schemeClr>
                </a:solidFill>
              </a:rPr>
              <a:t>that must be made up-front by the user to implement it </a:t>
            </a:r>
            <a:r>
              <a:rPr lang="en-US" dirty="0"/>
              <a:t>(student network doesn’t even need to have a similar structure to the teacher).</a:t>
            </a:r>
          </a:p>
          <a:p>
            <a:pPr>
              <a:spcBef>
                <a:spcPts val="2133"/>
              </a:spcBef>
            </a:pPr>
            <a:endParaRPr lang="en-US" dirty="0"/>
          </a:p>
        </p:txBody>
      </p:sp>
    </p:spTree>
    <p:extLst>
      <p:ext uri="{BB962C8B-B14F-4D97-AF65-F5344CB8AC3E}">
        <p14:creationId xmlns:p14="http://schemas.microsoft.com/office/powerpoint/2010/main" val="13041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the notebook</a:t>
            </a:r>
          </a:p>
        </p:txBody>
      </p:sp>
      <p:sp>
        <p:nvSpPr>
          <p:cNvPr id="12" name="TextBox 11">
            <a:extLst>
              <a:ext uri="{FF2B5EF4-FFF2-40B4-BE49-F238E27FC236}">
                <a16:creationId xmlns:a16="http://schemas.microsoft.com/office/drawing/2014/main" id="{9D77F98A-0C37-4D1F-A6D1-D377E7CD270C}"/>
              </a:ext>
            </a:extLst>
          </p:cNvPr>
          <p:cNvSpPr txBox="1"/>
          <p:nvPr/>
        </p:nvSpPr>
        <p:spPr>
          <a:xfrm>
            <a:off x="1702593" y="2044184"/>
            <a:ext cx="8786813" cy="523220"/>
          </a:xfrm>
          <a:prstGeom prst="rect">
            <a:avLst/>
          </a:prstGeom>
          <a:noFill/>
        </p:spPr>
        <p:txBody>
          <a:bodyPr wrap="square">
            <a:spAutoFit/>
          </a:bodyPr>
          <a:lstStyle/>
          <a:p>
            <a:pPr>
              <a:spcBef>
                <a:spcPts val="2133"/>
              </a:spcBef>
            </a:pPr>
            <a:r>
              <a:rPr lang="en-US" sz="2800" dirty="0">
                <a:latin typeface="Karla" pitchFamily="2" charset="0"/>
                <a:hlinkClick r:id="rId2"/>
              </a:rPr>
              <a:t>LECTURE 9: Compression Techniques and Distillation</a:t>
            </a:r>
            <a:endParaRPr lang="en" sz="2800" dirty="0">
              <a:latin typeface="Karla" pitchFamily="2" charset="0"/>
            </a:endParaRPr>
          </a:p>
        </p:txBody>
      </p:sp>
    </p:spTree>
    <p:extLst>
      <p:ext uri="{BB962C8B-B14F-4D97-AF65-F5344CB8AC3E}">
        <p14:creationId xmlns:p14="http://schemas.microsoft.com/office/powerpoint/2010/main" val="1052301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79E9732-DC5F-4E31-AE99-47AF6D30A725}"/>
              </a:ext>
            </a:extLst>
          </p:cNvPr>
          <p:cNvGrpSpPr/>
          <p:nvPr/>
        </p:nvGrpSpPr>
        <p:grpSpPr>
          <a:xfrm>
            <a:off x="4005599" y="5376276"/>
            <a:ext cx="5124700" cy="647949"/>
            <a:chOff x="3708399" y="5562182"/>
            <a:chExt cx="5124700" cy="647949"/>
          </a:xfrm>
        </p:grpSpPr>
        <p:sp>
          <p:nvSpPr>
            <p:cNvPr id="18" name="Rectangle 17">
              <a:extLst>
                <a:ext uri="{FF2B5EF4-FFF2-40B4-BE49-F238E27FC236}">
                  <a16:creationId xmlns:a16="http://schemas.microsoft.com/office/drawing/2014/main" id="{A7CF9C45-FF07-4721-888A-CDC8D2C9F429}"/>
                </a:ext>
              </a:extLst>
            </p:cNvPr>
            <p:cNvSpPr/>
            <p:nvPr/>
          </p:nvSpPr>
          <p:spPr>
            <a:xfrm>
              <a:off x="3708400" y="5562182"/>
              <a:ext cx="1295898" cy="647949"/>
            </a:xfrm>
            <a:prstGeom prst="rect">
              <a:avLst/>
            </a:prstGeom>
            <a:solidFill>
              <a:srgbClr val="94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ubtitle 2">
              <a:extLst>
                <a:ext uri="{FF2B5EF4-FFF2-40B4-BE49-F238E27FC236}">
                  <a16:creationId xmlns:a16="http://schemas.microsoft.com/office/drawing/2014/main" id="{EEC03D37-031E-4AFA-B1FF-7E1E0DB75EDA}"/>
                </a:ext>
              </a:extLst>
            </p:cNvPr>
            <p:cNvSpPr txBox="1">
              <a:spLocks/>
            </p:cNvSpPr>
            <p:nvPr/>
          </p:nvSpPr>
          <p:spPr>
            <a:xfrm>
              <a:off x="3708399" y="5699174"/>
              <a:ext cx="1295899" cy="510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bg1"/>
                  </a:solidFill>
                  <a:latin typeface="Karla" charset="0"/>
                </a:rPr>
                <a:t>AC295</a:t>
              </a:r>
              <a:endParaRPr lang="en-US" b="1" dirty="0">
                <a:solidFill>
                  <a:schemeClr val="bg1"/>
                </a:solidFill>
                <a:latin typeface="Karla" charset="0"/>
              </a:endParaRPr>
            </a:p>
          </p:txBody>
        </p:sp>
        <p:sp>
          <p:nvSpPr>
            <p:cNvPr id="20" name="Rectangle 19">
              <a:extLst>
                <a:ext uri="{FF2B5EF4-FFF2-40B4-BE49-F238E27FC236}">
                  <a16:creationId xmlns:a16="http://schemas.microsoft.com/office/drawing/2014/main" id="{9F8140DE-DF19-4E67-BA8B-FDEFA75CDC53}"/>
                </a:ext>
              </a:extLst>
            </p:cNvPr>
            <p:cNvSpPr/>
            <p:nvPr/>
          </p:nvSpPr>
          <p:spPr>
            <a:xfrm>
              <a:off x="5004298" y="5593768"/>
              <a:ext cx="3828801" cy="584775"/>
            </a:xfrm>
            <a:custGeom>
              <a:avLst/>
              <a:gdLst>
                <a:gd name="connsiteX0" fmla="*/ 0 w 3828801"/>
                <a:gd name="connsiteY0" fmla="*/ 0 h 584775"/>
                <a:gd name="connsiteX1" fmla="*/ 714710 w 3828801"/>
                <a:gd name="connsiteY1" fmla="*/ 0 h 584775"/>
                <a:gd name="connsiteX2" fmla="*/ 1391131 w 3828801"/>
                <a:gd name="connsiteY2" fmla="*/ 0 h 584775"/>
                <a:gd name="connsiteX3" fmla="*/ 2067553 w 3828801"/>
                <a:gd name="connsiteY3" fmla="*/ 0 h 584775"/>
                <a:gd name="connsiteX4" fmla="*/ 2590822 w 3828801"/>
                <a:gd name="connsiteY4" fmla="*/ 0 h 584775"/>
                <a:gd name="connsiteX5" fmla="*/ 3152379 w 3828801"/>
                <a:gd name="connsiteY5" fmla="*/ 0 h 584775"/>
                <a:gd name="connsiteX6" fmla="*/ 3828801 w 3828801"/>
                <a:gd name="connsiteY6" fmla="*/ 0 h 584775"/>
                <a:gd name="connsiteX7" fmla="*/ 3828801 w 3828801"/>
                <a:gd name="connsiteY7" fmla="*/ 584775 h 584775"/>
                <a:gd name="connsiteX8" fmla="*/ 3190668 w 3828801"/>
                <a:gd name="connsiteY8" fmla="*/ 584775 h 584775"/>
                <a:gd name="connsiteX9" fmla="*/ 2667398 w 3828801"/>
                <a:gd name="connsiteY9" fmla="*/ 584775 h 584775"/>
                <a:gd name="connsiteX10" fmla="*/ 2144129 w 3828801"/>
                <a:gd name="connsiteY10" fmla="*/ 584775 h 584775"/>
                <a:gd name="connsiteX11" fmla="*/ 1467707 w 3828801"/>
                <a:gd name="connsiteY11" fmla="*/ 584775 h 584775"/>
                <a:gd name="connsiteX12" fmla="*/ 906150 w 3828801"/>
                <a:gd name="connsiteY12" fmla="*/ 584775 h 584775"/>
                <a:gd name="connsiteX13" fmla="*/ 0 w 3828801"/>
                <a:gd name="connsiteY13" fmla="*/ 584775 h 584775"/>
                <a:gd name="connsiteX14" fmla="*/ 0 w 382880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28801" h="584775" fill="none" extrusionOk="0">
                  <a:moveTo>
                    <a:pt x="0" y="0"/>
                  </a:moveTo>
                  <a:cubicBezTo>
                    <a:pt x="348003" y="-20745"/>
                    <a:pt x="367434" y="27532"/>
                    <a:pt x="714710" y="0"/>
                  </a:cubicBezTo>
                  <a:cubicBezTo>
                    <a:pt x="1061986" y="-27532"/>
                    <a:pt x="1066457" y="-7668"/>
                    <a:pt x="1391131" y="0"/>
                  </a:cubicBezTo>
                  <a:cubicBezTo>
                    <a:pt x="1715805" y="7668"/>
                    <a:pt x="1897352" y="-31783"/>
                    <a:pt x="2067553" y="0"/>
                  </a:cubicBezTo>
                  <a:cubicBezTo>
                    <a:pt x="2237754" y="31783"/>
                    <a:pt x="2443578" y="9100"/>
                    <a:pt x="2590822" y="0"/>
                  </a:cubicBezTo>
                  <a:cubicBezTo>
                    <a:pt x="2738066" y="-9100"/>
                    <a:pt x="2948803" y="21392"/>
                    <a:pt x="3152379" y="0"/>
                  </a:cubicBezTo>
                  <a:cubicBezTo>
                    <a:pt x="3355955" y="-21392"/>
                    <a:pt x="3531707" y="-32995"/>
                    <a:pt x="3828801" y="0"/>
                  </a:cubicBezTo>
                  <a:cubicBezTo>
                    <a:pt x="3847120" y="145862"/>
                    <a:pt x="3808109" y="433896"/>
                    <a:pt x="3828801" y="584775"/>
                  </a:cubicBezTo>
                  <a:cubicBezTo>
                    <a:pt x="3633808" y="585971"/>
                    <a:pt x="3497714" y="596897"/>
                    <a:pt x="3190668" y="584775"/>
                  </a:cubicBezTo>
                  <a:cubicBezTo>
                    <a:pt x="2883622" y="572653"/>
                    <a:pt x="2788161" y="585870"/>
                    <a:pt x="2667398" y="584775"/>
                  </a:cubicBezTo>
                  <a:cubicBezTo>
                    <a:pt x="2546635" y="583681"/>
                    <a:pt x="2313184" y="572839"/>
                    <a:pt x="2144129" y="584775"/>
                  </a:cubicBezTo>
                  <a:cubicBezTo>
                    <a:pt x="1975074" y="596711"/>
                    <a:pt x="1798810" y="567035"/>
                    <a:pt x="1467707" y="584775"/>
                  </a:cubicBezTo>
                  <a:cubicBezTo>
                    <a:pt x="1136604" y="602515"/>
                    <a:pt x="1135156" y="604702"/>
                    <a:pt x="906150" y="584775"/>
                  </a:cubicBezTo>
                  <a:cubicBezTo>
                    <a:pt x="677144" y="564848"/>
                    <a:pt x="375882" y="604932"/>
                    <a:pt x="0" y="584775"/>
                  </a:cubicBezTo>
                  <a:cubicBezTo>
                    <a:pt x="-6303" y="445539"/>
                    <a:pt x="-13732" y="241777"/>
                    <a:pt x="0" y="0"/>
                  </a:cubicBezTo>
                  <a:close/>
                </a:path>
                <a:path w="3828801" h="584775" stroke="0" extrusionOk="0">
                  <a:moveTo>
                    <a:pt x="0" y="0"/>
                  </a:moveTo>
                  <a:cubicBezTo>
                    <a:pt x="244066" y="-18668"/>
                    <a:pt x="315116" y="-7371"/>
                    <a:pt x="599845" y="0"/>
                  </a:cubicBezTo>
                  <a:cubicBezTo>
                    <a:pt x="884574" y="7371"/>
                    <a:pt x="862043" y="6614"/>
                    <a:pt x="1123115" y="0"/>
                  </a:cubicBezTo>
                  <a:cubicBezTo>
                    <a:pt x="1384187" y="-6614"/>
                    <a:pt x="1496465" y="-14535"/>
                    <a:pt x="1837824" y="0"/>
                  </a:cubicBezTo>
                  <a:cubicBezTo>
                    <a:pt x="2179183" y="14535"/>
                    <a:pt x="2141354" y="-17438"/>
                    <a:pt x="2437670" y="0"/>
                  </a:cubicBezTo>
                  <a:cubicBezTo>
                    <a:pt x="2733986" y="17438"/>
                    <a:pt x="2873325" y="11806"/>
                    <a:pt x="3037515" y="0"/>
                  </a:cubicBezTo>
                  <a:cubicBezTo>
                    <a:pt x="3201705" y="-11806"/>
                    <a:pt x="3439546" y="-5188"/>
                    <a:pt x="3828801" y="0"/>
                  </a:cubicBezTo>
                  <a:cubicBezTo>
                    <a:pt x="3826040" y="282673"/>
                    <a:pt x="3828418" y="341227"/>
                    <a:pt x="3828801" y="584775"/>
                  </a:cubicBezTo>
                  <a:cubicBezTo>
                    <a:pt x="3651954" y="582316"/>
                    <a:pt x="3387391" y="614455"/>
                    <a:pt x="3190668" y="584775"/>
                  </a:cubicBezTo>
                  <a:cubicBezTo>
                    <a:pt x="2993945" y="555095"/>
                    <a:pt x="2793334" y="604406"/>
                    <a:pt x="2667398" y="584775"/>
                  </a:cubicBezTo>
                  <a:cubicBezTo>
                    <a:pt x="2541462" y="565145"/>
                    <a:pt x="2207504" y="585378"/>
                    <a:pt x="2029265" y="584775"/>
                  </a:cubicBezTo>
                  <a:cubicBezTo>
                    <a:pt x="1851026" y="584172"/>
                    <a:pt x="1632137" y="595298"/>
                    <a:pt x="1391131" y="584775"/>
                  </a:cubicBezTo>
                  <a:cubicBezTo>
                    <a:pt x="1150125" y="574252"/>
                    <a:pt x="1026340" y="581042"/>
                    <a:pt x="791286" y="584775"/>
                  </a:cubicBezTo>
                  <a:cubicBezTo>
                    <a:pt x="556233" y="588508"/>
                    <a:pt x="235797" y="598758"/>
                    <a:pt x="0" y="584775"/>
                  </a:cubicBezTo>
                  <a:cubicBezTo>
                    <a:pt x="8947" y="456293"/>
                    <a:pt x="29051" y="250004"/>
                    <a:pt x="0" y="0"/>
                  </a:cubicBezTo>
                  <a:close/>
                </a:path>
              </a:pathLst>
            </a:custGeom>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b="1" dirty="0">
                  <a:latin typeface="Karla" charset="0"/>
                </a:rPr>
                <a:t>Advanced Practical Data Science</a:t>
              </a:r>
            </a:p>
            <a:p>
              <a:r>
                <a:rPr lang="en-US" sz="1400" b="1" dirty="0" err="1">
                  <a:latin typeface="Karla" charset="0"/>
                </a:rPr>
                <a:t>Pavlos</a:t>
              </a:r>
              <a:r>
                <a:rPr lang="en-US" sz="1400" b="1" dirty="0">
                  <a:latin typeface="Karla" charset="0"/>
                </a:rPr>
                <a:t> </a:t>
              </a:r>
              <a:r>
                <a:rPr lang="en-US" sz="1400" b="1" dirty="0" err="1">
                  <a:latin typeface="Karla" charset="0"/>
                </a:rPr>
                <a:t>Protopapas</a:t>
              </a:r>
              <a:endParaRPr lang="en-US" sz="1000" b="1" dirty="0"/>
            </a:p>
          </p:txBody>
        </p:sp>
      </p:grpSp>
      <p:sp>
        <p:nvSpPr>
          <p:cNvPr id="2" name="TextBox 1"/>
          <p:cNvSpPr txBox="1"/>
          <p:nvPr/>
        </p:nvSpPr>
        <p:spPr>
          <a:xfrm>
            <a:off x="1297859" y="1061884"/>
            <a:ext cx="10132142" cy="2123658"/>
          </a:xfrm>
          <a:prstGeom prst="rect">
            <a:avLst/>
          </a:prstGeom>
          <a:noFill/>
        </p:spPr>
        <p:txBody>
          <a:bodyPr wrap="square" rtlCol="0">
            <a:spAutoFit/>
          </a:bodyPr>
          <a:lstStyle/>
          <a:p>
            <a:endParaRPr lang="en-US" sz="2400" dirty="0"/>
          </a:p>
          <a:p>
            <a:endParaRPr lang="en-US" sz="2400" dirty="0"/>
          </a:p>
          <a:p>
            <a:pPr algn="ctr"/>
            <a:r>
              <a:rPr lang="en-US" sz="3600" dirty="0">
                <a:latin typeface="Karla" charset="0"/>
                <a:ea typeface="Karla" charset="0"/>
                <a:cs typeface="Karla" charset="0"/>
              </a:rPr>
              <a:t>THANK YOU </a:t>
            </a:r>
          </a:p>
          <a:p>
            <a:br>
              <a:rPr lang="en-US" sz="2400" dirty="0"/>
            </a:br>
            <a:endParaRPr lang="en-US" sz="2400" dirty="0"/>
          </a:p>
        </p:txBody>
      </p:sp>
    </p:spTree>
    <p:extLst>
      <p:ext uri="{BB962C8B-B14F-4D97-AF65-F5344CB8AC3E}">
        <p14:creationId xmlns:p14="http://schemas.microsoft.com/office/powerpoint/2010/main" val="4285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A12FB9-5FAE-4342-BE2F-559B191D9485}"/>
              </a:ext>
            </a:extLst>
          </p:cNvPr>
          <p:cNvSpPr>
            <a:spLocks noGrp="1"/>
          </p:cNvSpPr>
          <p:nvPr>
            <p:ph type="body" sz="quarter" idx="14"/>
          </p:nvPr>
        </p:nvSpPr>
        <p:spPr>
          <a:xfrm>
            <a:off x="1023968" y="294031"/>
            <a:ext cx="10357954" cy="677519"/>
          </a:xfrm>
        </p:spPr>
        <p:txBody>
          <a:bodyPr/>
          <a:lstStyle/>
          <a:p>
            <a:pPr marL="0" indent="0" algn="ctr">
              <a:buNone/>
            </a:pPr>
            <a:r>
              <a:rPr lang="en-US" b="1" dirty="0">
                <a:latin typeface="Karla" charset="0"/>
                <a:ea typeface="Karla" charset="0"/>
                <a:cs typeface="Karla" charset="0"/>
              </a:rPr>
              <a:t>Communications</a:t>
            </a:r>
          </a:p>
        </p:txBody>
      </p:sp>
      <p:sp>
        <p:nvSpPr>
          <p:cNvPr id="2" name="Text Placeholder 1">
            <a:extLst>
              <a:ext uri="{FF2B5EF4-FFF2-40B4-BE49-F238E27FC236}">
                <a16:creationId xmlns:a16="http://schemas.microsoft.com/office/drawing/2014/main" id="{C4DD40E0-632F-425B-B5E9-5E8CC8FCE6EF}"/>
              </a:ext>
            </a:extLst>
          </p:cNvPr>
          <p:cNvSpPr>
            <a:spLocks noGrp="1"/>
          </p:cNvSpPr>
          <p:nvPr>
            <p:ph type="body" sz="quarter" idx="13"/>
          </p:nvPr>
        </p:nvSpPr>
        <p:spPr>
          <a:xfrm>
            <a:off x="1769268" y="1754000"/>
            <a:ext cx="8867355" cy="4052791"/>
          </a:xfrm>
        </p:spPr>
        <p:txBody>
          <a:bodyPr>
            <a:normAutofit/>
          </a:bodyPr>
          <a:lstStyle/>
          <a:p>
            <a:pPr marL="457200" indent="-457200">
              <a:spcAft>
                <a:spcPts val="600"/>
              </a:spcAft>
              <a:buFont typeface="Arial" panose="020B0604020202020204" pitchFamily="34" charset="0"/>
              <a:buChar char="•"/>
            </a:pPr>
            <a:r>
              <a:rPr lang="en-US" sz="2200" dirty="0"/>
              <a:t>Exercise 7 was due 10:15 AM. </a:t>
            </a:r>
          </a:p>
          <a:p>
            <a:pPr marL="457200" indent="-457200">
              <a:spcAft>
                <a:spcPts val="600"/>
              </a:spcAft>
              <a:buFont typeface="Arial" panose="020B0604020202020204" pitchFamily="34" charset="0"/>
              <a:buChar char="•"/>
            </a:pPr>
            <a:r>
              <a:rPr lang="en-US" sz="2200" dirty="0"/>
              <a:t>Exercise 8 will be released today - due (11/10 10:15 AM )</a:t>
            </a:r>
          </a:p>
          <a:p>
            <a:pPr marL="457200" indent="-457200">
              <a:spcAft>
                <a:spcPts val="600"/>
              </a:spcAft>
              <a:buFont typeface="Arial" panose="020B0604020202020204" pitchFamily="34" charset="0"/>
              <a:buChar char="•"/>
            </a:pPr>
            <a:r>
              <a:rPr lang="en-US" sz="2200" dirty="0"/>
              <a:t>  Reading questions due tomorrow 11/04 noon on Ed. </a:t>
            </a:r>
          </a:p>
          <a:p>
            <a:pPr marL="457200" indent="-457200">
              <a:spcAft>
                <a:spcPts val="600"/>
              </a:spcAft>
              <a:buFont typeface="Arial" panose="020B0604020202020204" pitchFamily="34" charset="0"/>
              <a:buChar char="•"/>
            </a:pPr>
            <a:r>
              <a:rPr lang="en-US" sz="2200" dirty="0"/>
              <a:t>Last set of presentations this Thursday - 11/05  </a:t>
            </a:r>
          </a:p>
          <a:p>
            <a:pPr marL="457200" indent="-457200">
              <a:spcAft>
                <a:spcPts val="600"/>
              </a:spcAft>
              <a:buFont typeface="Arial" panose="020B0604020202020204" pitchFamily="34" charset="0"/>
              <a:buChar char="•"/>
            </a:pPr>
            <a:r>
              <a:rPr lang="en-US" sz="2200" dirty="0"/>
              <a:t>Practicum will be released by Sunday - due 11/17 </a:t>
            </a:r>
          </a:p>
          <a:p>
            <a:pPr marL="457200" indent="-457200">
              <a:spcAft>
                <a:spcPts val="600"/>
              </a:spcAft>
              <a:buFont typeface="Arial" panose="020B0604020202020204" pitchFamily="34" charset="0"/>
              <a:buChar char="•"/>
            </a:pPr>
            <a:r>
              <a:rPr lang="en-US" sz="2200" dirty="0"/>
              <a:t>Practicum week - No lectures on 11/10 Tue and 11/12 Thursday </a:t>
            </a:r>
          </a:p>
          <a:p>
            <a:pPr marL="457200" indent="-457200">
              <a:spcAft>
                <a:spcPts val="600"/>
              </a:spcAft>
              <a:buFont typeface="Arial" panose="020B0604020202020204" pitchFamily="34" charset="0"/>
              <a:buChar char="•"/>
            </a:pPr>
            <a:r>
              <a:rPr lang="en-US" sz="2200" dirty="0">
                <a:solidFill>
                  <a:schemeClr val="tx2">
                    <a:lumMod val="60000"/>
                    <a:lumOff val="40000"/>
                  </a:schemeClr>
                </a:solidFill>
              </a:rPr>
              <a:t>Three</a:t>
            </a:r>
            <a:r>
              <a:rPr lang="en-US" sz="2200" dirty="0"/>
              <a:t> lectures remaining in the semester - 11/17, 11/19 and 11/24</a:t>
            </a:r>
          </a:p>
        </p:txBody>
      </p:sp>
    </p:spTree>
    <p:extLst>
      <p:ext uri="{BB962C8B-B14F-4D97-AF65-F5344CB8AC3E}">
        <p14:creationId xmlns:p14="http://schemas.microsoft.com/office/powerpoint/2010/main" val="247158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Why do we need it?</a:t>
            </a:r>
          </a:p>
        </p:txBody>
      </p:sp>
      <p:sp>
        <p:nvSpPr>
          <p:cNvPr id="4" name="Slide Number Placeholder 3"/>
          <p:cNvSpPr>
            <a:spLocks noGrp="1"/>
          </p:cNvSpPr>
          <p:nvPr>
            <p:ph type="sldNum" sz="quarter" idx="12"/>
          </p:nvPr>
        </p:nvSpPr>
        <p:spPr/>
        <p:txBody>
          <a:bodyPr/>
          <a:lstStyle/>
          <a:p>
            <a:fld id="{A13833A1-46C9-FB45-812F-A8AC7B5136EB}" type="slidenum">
              <a:rPr lang="en-US" smtClean="0"/>
              <a:t>4</a:t>
            </a:fld>
            <a:endParaRPr lang="en-US" dirty="0"/>
          </a:p>
        </p:txBody>
      </p:sp>
      <p:sp>
        <p:nvSpPr>
          <p:cNvPr id="7" name="Content Placeholder 2">
            <a:extLst>
              <a:ext uri="{FF2B5EF4-FFF2-40B4-BE49-F238E27FC236}">
                <a16:creationId xmlns:a16="http://schemas.microsoft.com/office/drawing/2014/main" id="{DB335EB4-2EF2-4F0B-9852-DCDA0D2AE093}"/>
              </a:ext>
            </a:extLst>
          </p:cNvPr>
          <p:cNvSpPr>
            <a:spLocks noGrp="1"/>
          </p:cNvSpPr>
          <p:nvPr>
            <p:ph idx="1"/>
          </p:nvPr>
        </p:nvSpPr>
        <p:spPr>
          <a:xfrm>
            <a:off x="833415" y="1177758"/>
            <a:ext cx="10473214" cy="5037062"/>
          </a:xfrm>
        </p:spPr>
        <p:txBody>
          <a:bodyPr/>
          <a:lstStyle/>
          <a:p>
            <a:pPr>
              <a:spcBef>
                <a:spcPts val="2133"/>
              </a:spcBef>
            </a:pPr>
            <a:r>
              <a:rPr lang="en-US" sz="2400" dirty="0"/>
              <a:t>We want to process data (ideally a lot) and we do not have enough computing resources. For example:</a:t>
            </a:r>
          </a:p>
          <a:p>
            <a:pPr marL="1200120" lvl="1" indent="-457200">
              <a:spcBef>
                <a:spcPts val="2133"/>
              </a:spcBef>
              <a:buFont typeface="+mj-lt"/>
              <a:buAutoNum type="arabicPeriod"/>
            </a:pPr>
            <a:r>
              <a:rPr lang="en-US" sz="2000" dirty="0"/>
              <a:t>your phone can’t run </a:t>
            </a:r>
            <a:r>
              <a:rPr lang="en-US" sz="2000" dirty="0" err="1">
                <a:solidFill>
                  <a:schemeClr val="tx2">
                    <a:lumMod val="60000"/>
                    <a:lumOff val="40000"/>
                  </a:schemeClr>
                </a:solidFill>
              </a:rPr>
              <a:t>GoogleNet</a:t>
            </a:r>
            <a:r>
              <a:rPr lang="en-US" sz="2000" dirty="0"/>
              <a:t> to assist you in some tasks</a:t>
            </a:r>
          </a:p>
          <a:p>
            <a:pPr marL="1200120" lvl="1" indent="-457200">
              <a:spcBef>
                <a:spcPts val="2133"/>
              </a:spcBef>
              <a:buFont typeface="+mj-lt"/>
              <a:buAutoNum type="arabicPeriod"/>
            </a:pPr>
            <a:r>
              <a:rPr lang="en-US" sz="2000" dirty="0"/>
              <a:t>you can’t compress ginormous images coming from the space (8Kx8K pixels from 3K satellites) </a:t>
            </a:r>
          </a:p>
          <a:p>
            <a:pPr>
              <a:spcBef>
                <a:spcPts val="2133"/>
              </a:spcBef>
            </a:pPr>
            <a:r>
              <a:rPr lang="en-US" sz="2400" dirty="0"/>
              <a:t>Using </a:t>
            </a:r>
            <a:r>
              <a:rPr lang="en-US" sz="2400" dirty="0">
                <a:solidFill>
                  <a:schemeClr val="tx2">
                    <a:lumMod val="60000"/>
                    <a:lumOff val="40000"/>
                  </a:schemeClr>
                </a:solidFill>
              </a:rPr>
              <a:t>machine learning is resource intensive</a:t>
            </a:r>
            <a:r>
              <a:rPr lang="en-US" sz="2400" dirty="0"/>
              <a:t>: </a:t>
            </a:r>
          </a:p>
          <a:p>
            <a:pPr marL="1257270" lvl="1" indent="-514350">
              <a:spcBef>
                <a:spcPts val="2133"/>
              </a:spcBef>
              <a:buFont typeface="+mj-lt"/>
              <a:buAutoNum type="romanLcPeriod"/>
            </a:pPr>
            <a:r>
              <a:rPr lang="en-US" sz="2000" dirty="0"/>
              <a:t>computing power to train M/B parameters</a:t>
            </a:r>
          </a:p>
          <a:p>
            <a:pPr marL="1257270" lvl="1" indent="-514350">
              <a:spcBef>
                <a:spcPts val="2133"/>
              </a:spcBef>
              <a:buFont typeface="+mj-lt"/>
              <a:buAutoNum type="romanLcPeriod"/>
            </a:pPr>
            <a:r>
              <a:rPr lang="en-US" sz="2000" dirty="0"/>
              <a:t>limited bandwidth (you could use)</a:t>
            </a:r>
          </a:p>
          <a:p>
            <a:pPr>
              <a:spcBef>
                <a:spcPts val="2133"/>
              </a:spcBef>
            </a:pPr>
            <a:r>
              <a:rPr lang="en-US" sz="2400" b="1" dirty="0">
                <a:solidFill>
                  <a:schemeClr val="accent2">
                    <a:lumMod val="75000"/>
                  </a:schemeClr>
                </a:solidFill>
              </a:rPr>
              <a:t>So what? </a:t>
            </a:r>
            <a:r>
              <a:rPr lang="en-US" sz="2400" dirty="0"/>
              <a:t>Model compression techniques</a:t>
            </a:r>
            <a:endParaRPr lang="en" sz="2400" dirty="0"/>
          </a:p>
        </p:txBody>
      </p:sp>
      <p:sp>
        <p:nvSpPr>
          <p:cNvPr id="3" name="Rectangle 2">
            <a:extLst>
              <a:ext uri="{FF2B5EF4-FFF2-40B4-BE49-F238E27FC236}">
                <a16:creationId xmlns:a16="http://schemas.microsoft.com/office/drawing/2014/main" id="{44FFBD06-CFD3-4EDF-99B2-ADC0CD0DE451}"/>
              </a:ext>
            </a:extLst>
          </p:cNvPr>
          <p:cNvSpPr/>
          <p:nvPr/>
        </p:nvSpPr>
        <p:spPr>
          <a:xfrm>
            <a:off x="5210548" y="6179813"/>
            <a:ext cx="5882640" cy="800219"/>
          </a:xfrm>
          <a:prstGeom prst="rect">
            <a:avLst/>
          </a:prstGeom>
        </p:spPr>
        <p:txBody>
          <a:bodyPr wrap="square">
            <a:spAutoFit/>
          </a:bodyPr>
          <a:lstStyle/>
          <a:p>
            <a:r>
              <a:rPr lang="en-US" sz="1400" dirty="0">
                <a:solidFill>
                  <a:srgbClr val="292929"/>
                </a:solidFill>
                <a:latin typeface="Karla" pitchFamily="2" charset="0"/>
              </a:rPr>
              <a:t>Hannah Peterson and George Williams, </a:t>
            </a:r>
            <a:r>
              <a:rPr lang="en-US" sz="1400" i="1" dirty="0">
                <a:solidFill>
                  <a:srgbClr val="292929"/>
                </a:solidFill>
                <a:latin typeface="Karla" pitchFamily="2" charset="0"/>
                <a:hlinkClick r:id="rId3"/>
              </a:rPr>
              <a:t>An Overview of Model Compression Techniques for Deep Learning in Space</a:t>
            </a:r>
            <a:r>
              <a:rPr lang="en-US" sz="1400" dirty="0">
                <a:solidFill>
                  <a:srgbClr val="292929"/>
                </a:solidFill>
                <a:latin typeface="Karla" pitchFamily="2" charset="0"/>
              </a:rPr>
              <a:t>, August 2020</a:t>
            </a:r>
          </a:p>
          <a:p>
            <a:endParaRPr lang="en-US" dirty="0">
              <a:latin typeface="Karla" pitchFamily="2" charset="0"/>
            </a:endParaRPr>
          </a:p>
        </p:txBody>
      </p:sp>
    </p:spTree>
    <p:extLst>
      <p:ext uri="{BB962C8B-B14F-4D97-AF65-F5344CB8AC3E}">
        <p14:creationId xmlns:p14="http://schemas.microsoft.com/office/powerpoint/2010/main" val="340920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What is Model Compression?</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5</a:t>
            </a:fld>
            <a:endParaRPr lang="en-US" dirty="0"/>
          </a:p>
        </p:txBody>
      </p:sp>
      <p:sp>
        <p:nvSpPr>
          <p:cNvPr id="7" name="Content Placeholder 2">
            <a:extLst>
              <a:ext uri="{FF2B5EF4-FFF2-40B4-BE49-F238E27FC236}">
                <a16:creationId xmlns:a16="http://schemas.microsoft.com/office/drawing/2014/main" id="{DB335EB4-2EF2-4F0B-9852-DCDA0D2AE093}"/>
              </a:ext>
            </a:extLst>
          </p:cNvPr>
          <p:cNvSpPr>
            <a:spLocks noGrp="1"/>
          </p:cNvSpPr>
          <p:nvPr>
            <p:ph idx="1"/>
          </p:nvPr>
        </p:nvSpPr>
        <p:spPr>
          <a:xfrm>
            <a:off x="833415" y="1177758"/>
            <a:ext cx="10473214" cy="5037062"/>
          </a:xfrm>
        </p:spPr>
        <p:txBody>
          <a:bodyPr/>
          <a:lstStyle/>
          <a:p>
            <a:r>
              <a:rPr lang="en-US" sz="2400" dirty="0"/>
              <a:t>The main idea is to </a:t>
            </a:r>
            <a:r>
              <a:rPr lang="en-US" sz="2400" dirty="0">
                <a:solidFill>
                  <a:schemeClr val="tx2">
                    <a:lumMod val="60000"/>
                    <a:lumOff val="40000"/>
                  </a:schemeClr>
                </a:solidFill>
              </a:rPr>
              <a:t>simplify</a:t>
            </a:r>
            <a:r>
              <a:rPr lang="en-US" sz="2400" dirty="0"/>
              <a:t> the model without </a:t>
            </a:r>
            <a:r>
              <a:rPr lang="en-US" sz="2400" dirty="0">
                <a:solidFill>
                  <a:schemeClr val="tx2">
                    <a:lumMod val="60000"/>
                    <a:lumOff val="40000"/>
                  </a:schemeClr>
                </a:solidFill>
              </a:rPr>
              <a:t>diminishing</a:t>
            </a:r>
            <a:r>
              <a:rPr lang="en-US" sz="2400" dirty="0"/>
              <a:t> accuracy. A simplified model means reduced in size and/or latency from the original. Both types of reduction are desirable.</a:t>
            </a:r>
          </a:p>
          <a:p>
            <a:pPr marL="342900" indent="-342900">
              <a:spcBef>
                <a:spcPts val="1776"/>
              </a:spcBef>
              <a:buFont typeface="Arial" panose="020B0604020202020204" pitchFamily="34" charset="0"/>
              <a:buChar char="•"/>
            </a:pPr>
            <a:r>
              <a:rPr lang="en-US" sz="2400" dirty="0">
                <a:solidFill>
                  <a:schemeClr val="tx2">
                    <a:lumMod val="60000"/>
                    <a:lumOff val="40000"/>
                  </a:schemeClr>
                </a:solidFill>
              </a:rPr>
              <a:t>Size</a:t>
            </a:r>
            <a:r>
              <a:rPr lang="en-US" sz="2400" dirty="0"/>
              <a:t> reduction can be achieved by reducing the model parameters and thus using less RAM.</a:t>
            </a:r>
          </a:p>
          <a:p>
            <a:pPr marL="342900" indent="-342900">
              <a:spcBef>
                <a:spcPts val="1776"/>
              </a:spcBef>
              <a:buFont typeface="Arial" panose="020B0604020202020204" pitchFamily="34" charset="0"/>
              <a:buChar char="•"/>
            </a:pPr>
            <a:r>
              <a:rPr lang="en-US" sz="2400" dirty="0">
                <a:solidFill>
                  <a:schemeClr val="tx2">
                    <a:lumMod val="60000"/>
                    <a:lumOff val="40000"/>
                  </a:schemeClr>
                </a:solidFill>
              </a:rPr>
              <a:t>Latency</a:t>
            </a:r>
            <a:r>
              <a:rPr lang="en-US" sz="2400" dirty="0"/>
              <a:t> reduction can be achieved by decreasing the time it takes for the model to make a prediction, and thus lowering energy consumption at runtime (and carbon footprint).</a:t>
            </a:r>
          </a:p>
          <a:p>
            <a:pPr>
              <a:spcBef>
                <a:spcPts val="2133"/>
              </a:spcBef>
            </a:pPr>
            <a:endParaRPr lang="en-US" sz="2400" b="1" dirty="0">
              <a:solidFill>
                <a:schemeClr val="accent2">
                  <a:lumMod val="75000"/>
                </a:schemeClr>
              </a:solidFill>
            </a:endParaRPr>
          </a:p>
        </p:txBody>
      </p:sp>
      <p:sp>
        <p:nvSpPr>
          <p:cNvPr id="3" name="Rectangle 2">
            <a:extLst>
              <a:ext uri="{FF2B5EF4-FFF2-40B4-BE49-F238E27FC236}">
                <a16:creationId xmlns:a16="http://schemas.microsoft.com/office/drawing/2014/main" id="{44FFBD06-CFD3-4EDF-99B2-ADC0CD0DE451}"/>
              </a:ext>
            </a:extLst>
          </p:cNvPr>
          <p:cNvSpPr/>
          <p:nvPr/>
        </p:nvSpPr>
        <p:spPr>
          <a:xfrm>
            <a:off x="5210548" y="6179813"/>
            <a:ext cx="5882640" cy="800219"/>
          </a:xfrm>
          <a:prstGeom prst="rect">
            <a:avLst/>
          </a:prstGeom>
        </p:spPr>
        <p:txBody>
          <a:bodyPr wrap="square">
            <a:spAutoFit/>
          </a:bodyPr>
          <a:lstStyle/>
          <a:p>
            <a:r>
              <a:rPr lang="en-US" sz="1400" dirty="0">
                <a:solidFill>
                  <a:srgbClr val="292929"/>
                </a:solidFill>
                <a:latin typeface="Karla" pitchFamily="2" charset="0"/>
              </a:rPr>
              <a:t>Karen Hao, </a:t>
            </a:r>
            <a:r>
              <a:rPr lang="en-US" sz="1400" i="1" dirty="0">
                <a:solidFill>
                  <a:srgbClr val="000000"/>
                </a:solidFill>
                <a:effectLst/>
                <a:latin typeface="Karla" pitchFamily="2" charset="0"/>
                <a:hlinkClick r:id="rId3"/>
              </a:rPr>
              <a:t>Training a single AI model can emit as much carbon as five cars in their lifetimes</a:t>
            </a:r>
            <a:r>
              <a:rPr lang="en-US" sz="1400" dirty="0">
                <a:solidFill>
                  <a:srgbClr val="292929"/>
                </a:solidFill>
                <a:latin typeface="Karla" pitchFamily="2" charset="0"/>
              </a:rPr>
              <a:t>, June 2019</a:t>
            </a:r>
          </a:p>
          <a:p>
            <a:endParaRPr lang="en-US" dirty="0">
              <a:latin typeface="Karla" pitchFamily="2" charset="0"/>
            </a:endParaRPr>
          </a:p>
        </p:txBody>
      </p:sp>
    </p:spTree>
    <p:extLst>
      <p:ext uri="{BB962C8B-B14F-4D97-AF65-F5344CB8AC3E}">
        <p14:creationId xmlns:p14="http://schemas.microsoft.com/office/powerpoint/2010/main" val="74579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Compression Techniques (Algos)</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6</a:t>
            </a:fld>
            <a:endParaRPr lang="en-US" dirty="0"/>
          </a:p>
        </p:txBody>
      </p:sp>
      <p:sp>
        <p:nvSpPr>
          <p:cNvPr id="7" name="Content Placeholder 2">
            <a:extLst>
              <a:ext uri="{FF2B5EF4-FFF2-40B4-BE49-F238E27FC236}">
                <a16:creationId xmlns:a16="http://schemas.microsoft.com/office/drawing/2014/main" id="{DB335EB4-2EF2-4F0B-9852-DCDA0D2AE093}"/>
              </a:ext>
            </a:extLst>
          </p:cNvPr>
          <p:cNvSpPr>
            <a:spLocks noGrp="1"/>
          </p:cNvSpPr>
          <p:nvPr>
            <p:ph idx="1"/>
          </p:nvPr>
        </p:nvSpPr>
        <p:spPr>
          <a:xfrm>
            <a:off x="859393" y="1554079"/>
            <a:ext cx="10473214" cy="3749842"/>
          </a:xfrm>
        </p:spPr>
        <p:txBody>
          <a:bodyPr/>
          <a:lstStyle/>
          <a:p>
            <a:pPr marL="457200" indent="-457200">
              <a:spcBef>
                <a:spcPts val="2133"/>
              </a:spcBef>
              <a:buFont typeface="+mj-lt"/>
              <a:buAutoNum type="arabicPeriod"/>
            </a:pPr>
            <a:r>
              <a:rPr lang="en" sz="2400" dirty="0"/>
              <a:t> Pruning</a:t>
            </a:r>
          </a:p>
          <a:p>
            <a:pPr marL="457200" indent="-457200">
              <a:spcBef>
                <a:spcPts val="2133"/>
              </a:spcBef>
              <a:buFont typeface="+mj-lt"/>
              <a:buAutoNum type="arabicPeriod"/>
            </a:pPr>
            <a:r>
              <a:rPr lang="en" sz="2400" dirty="0"/>
              <a:t>Quantization</a:t>
            </a:r>
          </a:p>
          <a:p>
            <a:pPr marL="457200" indent="-457200">
              <a:spcBef>
                <a:spcPts val="2133"/>
              </a:spcBef>
              <a:buFont typeface="+mj-lt"/>
              <a:buAutoNum type="arabicPeriod"/>
            </a:pPr>
            <a:r>
              <a:rPr lang="en-US" sz="2400" dirty="0"/>
              <a:t>Low-rank approximation and sparsity </a:t>
            </a:r>
          </a:p>
          <a:p>
            <a:pPr marL="457200" indent="-457200">
              <a:spcBef>
                <a:spcPts val="2133"/>
              </a:spcBef>
              <a:buFont typeface="+mj-lt"/>
              <a:buAutoNum type="arabicPeriod"/>
            </a:pPr>
            <a:r>
              <a:rPr lang="en" sz="2400" dirty="0"/>
              <a:t>Knowledge distillation</a:t>
            </a:r>
          </a:p>
          <a:p>
            <a:pPr marL="457200" indent="-457200">
              <a:spcBef>
                <a:spcPts val="2133"/>
              </a:spcBef>
              <a:buFont typeface="+mj-lt"/>
              <a:buAutoNum type="arabicPeriod"/>
            </a:pPr>
            <a:r>
              <a:rPr lang="en-US" sz="2400" dirty="0"/>
              <a:t>Low-rank approximation and sparsity</a:t>
            </a:r>
          </a:p>
          <a:p>
            <a:pPr marL="457200" indent="-457200">
              <a:spcBef>
                <a:spcPts val="2133"/>
              </a:spcBef>
              <a:buFont typeface="+mj-lt"/>
              <a:buAutoNum type="arabicPeriod"/>
            </a:pPr>
            <a:r>
              <a:rPr lang="en-US" sz="2400" dirty="0"/>
              <a:t>Neural Architecture Search (NAS) [another class]</a:t>
            </a:r>
          </a:p>
        </p:txBody>
      </p:sp>
    </p:spTree>
    <p:extLst>
      <p:ext uri="{BB962C8B-B14F-4D97-AF65-F5344CB8AC3E}">
        <p14:creationId xmlns:p14="http://schemas.microsoft.com/office/powerpoint/2010/main" val="352315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Compression Techniques: </a:t>
            </a:r>
            <a:r>
              <a:rPr lang="en" sz="4000" dirty="0"/>
              <a:t>Pruning</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7</a:t>
            </a:fld>
            <a:endParaRPr lang="en-US" dirty="0"/>
          </a:p>
        </p:txBody>
      </p:sp>
      <p:sp>
        <p:nvSpPr>
          <p:cNvPr id="12" name="Rectangle 11">
            <a:extLst>
              <a:ext uri="{FF2B5EF4-FFF2-40B4-BE49-F238E27FC236}">
                <a16:creationId xmlns:a16="http://schemas.microsoft.com/office/drawing/2014/main" id="{506BBE94-6102-4747-A305-168960E3B3F8}"/>
              </a:ext>
            </a:extLst>
          </p:cNvPr>
          <p:cNvSpPr/>
          <p:nvPr/>
        </p:nvSpPr>
        <p:spPr>
          <a:xfrm>
            <a:off x="5210548" y="6179813"/>
            <a:ext cx="5882640" cy="800219"/>
          </a:xfrm>
          <a:prstGeom prst="rect">
            <a:avLst/>
          </a:prstGeom>
        </p:spPr>
        <p:txBody>
          <a:bodyPr wrap="square">
            <a:spAutoFit/>
          </a:bodyPr>
          <a:lstStyle/>
          <a:p>
            <a:r>
              <a:rPr lang="en-US" sz="1400" dirty="0">
                <a:solidFill>
                  <a:srgbClr val="292929"/>
                </a:solidFill>
                <a:latin typeface="Karla" pitchFamily="2" charset="0"/>
              </a:rPr>
              <a:t>To learn more about pruning: Derrick </a:t>
            </a:r>
            <a:r>
              <a:rPr lang="en-US" sz="1400" dirty="0" err="1">
                <a:solidFill>
                  <a:srgbClr val="292929"/>
                </a:solidFill>
                <a:latin typeface="Karla" pitchFamily="2" charset="0"/>
              </a:rPr>
              <a:t>Mwiti</a:t>
            </a:r>
            <a:r>
              <a:rPr lang="en-US" sz="1400" dirty="0">
                <a:solidFill>
                  <a:srgbClr val="292929"/>
                </a:solidFill>
                <a:latin typeface="Karla" pitchFamily="2" charset="0"/>
              </a:rPr>
              <a:t>,</a:t>
            </a:r>
            <a:r>
              <a:rPr lang="en-US" sz="1400" b="0" i="0" dirty="0">
                <a:solidFill>
                  <a:srgbClr val="292929"/>
                </a:solidFill>
                <a:effectLst/>
                <a:latin typeface="Karla" pitchFamily="2" charset="0"/>
              </a:rPr>
              <a:t> </a:t>
            </a:r>
            <a:r>
              <a:rPr lang="en-US" sz="1400" b="0" i="1" dirty="0">
                <a:solidFill>
                  <a:srgbClr val="292929"/>
                </a:solidFill>
                <a:effectLst/>
                <a:latin typeface="Karla" pitchFamily="2" charset="0"/>
                <a:hlinkClick r:id="rId3"/>
              </a:rPr>
              <a:t>Research Guide: Pruning Techniques for Neural Networks</a:t>
            </a:r>
            <a:r>
              <a:rPr lang="en-US" sz="1400" dirty="0">
                <a:solidFill>
                  <a:srgbClr val="292929"/>
                </a:solidFill>
                <a:latin typeface="Karla" pitchFamily="2" charset="0"/>
              </a:rPr>
              <a:t>, November 2019</a:t>
            </a:r>
          </a:p>
          <a:p>
            <a:endParaRPr lang="en-US" dirty="0">
              <a:latin typeface="Karla" pitchFamily="2" charset="0"/>
            </a:endParaRPr>
          </a:p>
        </p:txBody>
      </p:sp>
      <p:sp>
        <p:nvSpPr>
          <p:cNvPr id="13" name="Content Placeholder 2">
            <a:extLst>
              <a:ext uri="{FF2B5EF4-FFF2-40B4-BE49-F238E27FC236}">
                <a16:creationId xmlns:a16="http://schemas.microsoft.com/office/drawing/2014/main" id="{C24630B2-142B-4442-B4FF-197C0089070B}"/>
              </a:ext>
            </a:extLst>
          </p:cNvPr>
          <p:cNvSpPr>
            <a:spLocks noGrp="1"/>
          </p:cNvSpPr>
          <p:nvPr>
            <p:ph idx="1"/>
          </p:nvPr>
        </p:nvSpPr>
        <p:spPr>
          <a:xfrm>
            <a:off x="833415" y="1177758"/>
            <a:ext cx="10473214" cy="5037062"/>
          </a:xfrm>
        </p:spPr>
        <p:txBody>
          <a:bodyPr/>
          <a:lstStyle/>
          <a:p>
            <a:pPr>
              <a:spcBef>
                <a:spcPts val="2133"/>
              </a:spcBef>
            </a:pPr>
            <a:r>
              <a:rPr lang="en-US" sz="2400" dirty="0"/>
              <a:t>The main idea is to </a:t>
            </a:r>
            <a:r>
              <a:rPr lang="en-US" sz="2400" dirty="0">
                <a:solidFill>
                  <a:schemeClr val="tx2">
                    <a:lumMod val="60000"/>
                    <a:lumOff val="40000"/>
                  </a:schemeClr>
                </a:solidFill>
              </a:rPr>
              <a:t>remove </a:t>
            </a:r>
            <a:r>
              <a:rPr lang="en-US" sz="2400" dirty="0"/>
              <a:t>features with nearly the same information. </a:t>
            </a:r>
          </a:p>
          <a:p>
            <a:pPr>
              <a:spcBef>
                <a:spcPts val="2133"/>
              </a:spcBef>
            </a:pPr>
            <a:r>
              <a:rPr lang="en-US" sz="2400" dirty="0"/>
              <a:t>Pruning involves removing connections between neurons,  channels, or filters from a trained network. To prune a connection, we set a weight in the matrix to zero. To prune a neuron, we set all values of a column to zero.</a:t>
            </a:r>
          </a:p>
          <a:p>
            <a:pPr>
              <a:spcBef>
                <a:spcPts val="2133"/>
              </a:spcBef>
            </a:pPr>
            <a:r>
              <a:rPr lang="en-US" sz="2400" b="1" dirty="0"/>
              <a:t>2 types of pruning:</a:t>
            </a:r>
          </a:p>
          <a:p>
            <a:pPr marL="342900" indent="-342900">
              <a:spcBef>
                <a:spcPts val="2133"/>
              </a:spcBef>
              <a:buFont typeface="Arial" panose="020B0604020202020204" pitchFamily="34" charset="0"/>
              <a:buChar char="•"/>
            </a:pPr>
            <a:r>
              <a:rPr lang="en-US" sz="2000" dirty="0"/>
              <a:t>Unstructured removes connections or neurons </a:t>
            </a:r>
          </a:p>
          <a:p>
            <a:pPr marL="342900" indent="-342900">
              <a:spcBef>
                <a:spcPts val="2133"/>
              </a:spcBef>
              <a:buFont typeface="Arial" panose="020B0604020202020204" pitchFamily="34" charset="0"/>
              <a:buChar char="•"/>
            </a:pPr>
            <a:r>
              <a:rPr lang="en-US" sz="2000" dirty="0"/>
              <a:t>Structured removes filters or channels </a:t>
            </a:r>
          </a:p>
        </p:txBody>
      </p:sp>
      <p:pic>
        <p:nvPicPr>
          <p:cNvPr id="15" name="Picture 14">
            <a:extLst>
              <a:ext uri="{FF2B5EF4-FFF2-40B4-BE49-F238E27FC236}">
                <a16:creationId xmlns:a16="http://schemas.microsoft.com/office/drawing/2014/main" id="{140CB191-005B-4CA1-94DA-BFADEC243A43}"/>
              </a:ext>
            </a:extLst>
          </p:cNvPr>
          <p:cNvPicPr>
            <a:picLocks noChangeAspect="1"/>
          </p:cNvPicPr>
          <p:nvPr/>
        </p:nvPicPr>
        <p:blipFill>
          <a:blip r:embed="rId4"/>
          <a:stretch>
            <a:fillRect/>
          </a:stretch>
        </p:blipFill>
        <p:spPr>
          <a:xfrm>
            <a:off x="6999557" y="3251182"/>
            <a:ext cx="4467231" cy="2611940"/>
          </a:xfrm>
          <a:prstGeom prst="rect">
            <a:avLst/>
          </a:prstGeom>
        </p:spPr>
      </p:pic>
    </p:spTree>
    <p:extLst>
      <p:ext uri="{BB962C8B-B14F-4D97-AF65-F5344CB8AC3E}">
        <p14:creationId xmlns:p14="http://schemas.microsoft.com/office/powerpoint/2010/main" val="411245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Compression Techniques: </a:t>
            </a:r>
            <a:r>
              <a:rPr lang="en" sz="4000" dirty="0"/>
              <a:t>Pruning &lt;cont&gt;</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8</a:t>
            </a:fld>
            <a:endParaRPr lang="en-US" dirty="0"/>
          </a:p>
        </p:txBody>
      </p:sp>
      <p:sp>
        <p:nvSpPr>
          <p:cNvPr id="5" name="Content Placeholder 4">
            <a:extLst>
              <a:ext uri="{FF2B5EF4-FFF2-40B4-BE49-F238E27FC236}">
                <a16:creationId xmlns:a16="http://schemas.microsoft.com/office/drawing/2014/main" id="{56EA6787-CA5A-4412-8F59-61F98A04D237}"/>
              </a:ext>
            </a:extLst>
          </p:cNvPr>
          <p:cNvSpPr>
            <a:spLocks noGrp="1"/>
          </p:cNvSpPr>
          <p:nvPr>
            <p:ph idx="1"/>
          </p:nvPr>
        </p:nvSpPr>
        <p:spPr>
          <a:xfrm>
            <a:off x="596552" y="1209040"/>
            <a:ext cx="5770585" cy="4972314"/>
          </a:xfrm>
        </p:spPr>
        <p:txBody>
          <a:bodyPr/>
          <a:lstStyle/>
          <a:p>
            <a:r>
              <a:rPr lang="en-US" sz="2400" dirty="0"/>
              <a:t>Pruning has a few potential </a:t>
            </a:r>
            <a:r>
              <a:rPr lang="en-US" sz="2400" b="1" dirty="0">
                <a:solidFill>
                  <a:schemeClr val="tx2">
                    <a:lumMod val="60000"/>
                    <a:lumOff val="40000"/>
                  </a:schemeClr>
                </a:solidFill>
              </a:rPr>
              <a:t>drawbacks:</a:t>
            </a:r>
          </a:p>
          <a:p>
            <a:endParaRPr lang="en-US" sz="2400" dirty="0"/>
          </a:p>
          <a:p>
            <a:pPr marL="342900" indent="-342900">
              <a:buFont typeface="Arial" panose="020B0604020202020204" pitchFamily="34" charset="0"/>
              <a:buChar char="•"/>
            </a:pPr>
            <a:r>
              <a:rPr lang="en-US" sz="2400" b="1" dirty="0">
                <a:solidFill>
                  <a:schemeClr val="tx1"/>
                </a:solidFill>
              </a:rPr>
              <a:t>Unclear how well given methods generalize </a:t>
            </a:r>
            <a:r>
              <a:rPr lang="en-US" sz="2400" dirty="0">
                <a:solidFill>
                  <a:schemeClr val="tx1"/>
                </a:solidFill>
              </a:rPr>
              <a:t>across different architectures. </a:t>
            </a:r>
          </a:p>
          <a:p>
            <a:pPr marL="342900" indent="-342900">
              <a:buFont typeface="Arial" panose="020B0604020202020204" pitchFamily="34" charset="0"/>
              <a:buChar char="•"/>
            </a:pPr>
            <a:r>
              <a:rPr lang="en-US" sz="2400" b="1" dirty="0">
                <a:solidFill>
                  <a:schemeClr val="tx1"/>
                </a:solidFill>
              </a:rPr>
              <a:t>Fine-tuning is </a:t>
            </a:r>
            <a:r>
              <a:rPr lang="en-US" sz="2400" b="1" dirty="0">
                <a:solidFill>
                  <a:schemeClr val="tx2">
                    <a:lumMod val="60000"/>
                    <a:lumOff val="40000"/>
                  </a:schemeClr>
                </a:solidFill>
              </a:rPr>
              <a:t>cumbersome</a:t>
            </a:r>
            <a:r>
              <a:rPr lang="en-US" sz="2400" b="1" dirty="0">
                <a:solidFill>
                  <a:schemeClr val="tx1"/>
                </a:solidFill>
              </a:rPr>
              <a:t> </a:t>
            </a:r>
            <a:r>
              <a:rPr lang="en-US" sz="2400" dirty="0">
                <a:solidFill>
                  <a:schemeClr val="tx1"/>
                </a:solidFill>
              </a:rPr>
              <a:t>and can slow down implementation.</a:t>
            </a:r>
          </a:p>
          <a:p>
            <a:pPr marL="342900" indent="-342900">
              <a:buFont typeface="Arial" panose="020B0604020202020204" pitchFamily="34" charset="0"/>
              <a:buChar char="•"/>
            </a:pPr>
            <a:r>
              <a:rPr lang="en-US" sz="2400" dirty="0">
                <a:solidFill>
                  <a:schemeClr val="tx1"/>
                </a:solidFill>
              </a:rPr>
              <a:t>May be more effective to simply use a </a:t>
            </a:r>
            <a:r>
              <a:rPr lang="en-US" sz="2400" b="1" dirty="0">
                <a:solidFill>
                  <a:schemeClr val="tx1"/>
                </a:solidFill>
              </a:rPr>
              <a:t>more efficient architecture than to prune a suboptimal one.</a:t>
            </a:r>
          </a:p>
        </p:txBody>
      </p:sp>
      <p:pic>
        <p:nvPicPr>
          <p:cNvPr id="6" name="Picture 5">
            <a:extLst>
              <a:ext uri="{FF2B5EF4-FFF2-40B4-BE49-F238E27FC236}">
                <a16:creationId xmlns:a16="http://schemas.microsoft.com/office/drawing/2014/main" id="{7A62BE56-06EC-46B3-B09C-91EE38AD942D}"/>
              </a:ext>
            </a:extLst>
          </p:cNvPr>
          <p:cNvPicPr>
            <a:picLocks noChangeAspect="1"/>
          </p:cNvPicPr>
          <p:nvPr/>
        </p:nvPicPr>
        <p:blipFill>
          <a:blip r:embed="rId3"/>
          <a:stretch>
            <a:fillRect/>
          </a:stretch>
        </p:blipFill>
        <p:spPr>
          <a:xfrm>
            <a:off x="6876157" y="1163399"/>
            <a:ext cx="4912339" cy="5016414"/>
          </a:xfrm>
          <a:prstGeom prst="rect">
            <a:avLst/>
          </a:prstGeom>
        </p:spPr>
      </p:pic>
      <p:sp>
        <p:nvSpPr>
          <p:cNvPr id="3" name="Rectangle 2">
            <a:extLst>
              <a:ext uri="{FF2B5EF4-FFF2-40B4-BE49-F238E27FC236}">
                <a16:creationId xmlns:a16="http://schemas.microsoft.com/office/drawing/2014/main" id="{79D4398E-5185-4815-84DD-6C341377EB0C}"/>
              </a:ext>
            </a:extLst>
          </p:cNvPr>
          <p:cNvSpPr/>
          <p:nvPr/>
        </p:nvSpPr>
        <p:spPr>
          <a:xfrm>
            <a:off x="5210548" y="6179813"/>
            <a:ext cx="5882640" cy="584775"/>
          </a:xfrm>
          <a:prstGeom prst="rect">
            <a:avLst/>
          </a:prstGeom>
        </p:spPr>
        <p:txBody>
          <a:bodyPr wrap="square">
            <a:spAutoFit/>
          </a:bodyPr>
          <a:lstStyle/>
          <a:p>
            <a:r>
              <a:rPr lang="en-US" sz="1400" dirty="0">
                <a:solidFill>
                  <a:srgbClr val="292929"/>
                </a:solidFill>
                <a:latin typeface="Karla" pitchFamily="2" charset="0"/>
              </a:rPr>
              <a:t>Blalock D. et al, </a:t>
            </a:r>
            <a:r>
              <a:rPr lang="en-US" sz="1400" i="1" dirty="0">
                <a:latin typeface="Karla" pitchFamily="2" charset="0"/>
                <a:hlinkClick r:id="rId4"/>
              </a:rPr>
              <a:t>What is the state of neural network pruning?</a:t>
            </a:r>
            <a:r>
              <a:rPr lang="en-US" sz="1400" dirty="0">
                <a:solidFill>
                  <a:srgbClr val="292929"/>
                </a:solidFill>
                <a:latin typeface="Karla" pitchFamily="2" charset="0"/>
              </a:rPr>
              <a:t>, March 2020</a:t>
            </a:r>
          </a:p>
          <a:p>
            <a:endParaRPr lang="en-US" dirty="0">
              <a:latin typeface="Karla" pitchFamily="2" charset="0"/>
            </a:endParaRPr>
          </a:p>
        </p:txBody>
      </p:sp>
    </p:spTree>
    <p:extLst>
      <p:ext uri="{BB962C8B-B14F-4D97-AF65-F5344CB8AC3E}">
        <p14:creationId xmlns:p14="http://schemas.microsoft.com/office/powerpoint/2010/main" val="1484973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Compression Techniques: </a:t>
            </a:r>
            <a:r>
              <a:rPr lang="en" sz="4000" dirty="0"/>
              <a:t>Quantization</a:t>
            </a:r>
            <a:endParaRPr lang="en-US" sz="3800" dirty="0"/>
          </a:p>
        </p:txBody>
      </p:sp>
      <p:sp>
        <p:nvSpPr>
          <p:cNvPr id="4" name="Slide Number Placeholder 3"/>
          <p:cNvSpPr>
            <a:spLocks noGrp="1"/>
          </p:cNvSpPr>
          <p:nvPr>
            <p:ph type="sldNum" sz="quarter" idx="12"/>
          </p:nvPr>
        </p:nvSpPr>
        <p:spPr/>
        <p:txBody>
          <a:bodyPr/>
          <a:lstStyle/>
          <a:p>
            <a:fld id="{A13833A1-46C9-FB45-812F-A8AC7B5136EB}" type="slidenum">
              <a:rPr lang="en-US" smtClean="0"/>
              <a:t>9</a:t>
            </a:fld>
            <a:endParaRPr lang="en-US" dirty="0"/>
          </a:p>
        </p:txBody>
      </p:sp>
      <p:sp>
        <p:nvSpPr>
          <p:cNvPr id="12" name="Rectangle 11">
            <a:extLst>
              <a:ext uri="{FF2B5EF4-FFF2-40B4-BE49-F238E27FC236}">
                <a16:creationId xmlns:a16="http://schemas.microsoft.com/office/drawing/2014/main" id="{506BBE94-6102-4747-A305-168960E3B3F8}"/>
              </a:ext>
            </a:extLst>
          </p:cNvPr>
          <p:cNvSpPr/>
          <p:nvPr/>
        </p:nvSpPr>
        <p:spPr>
          <a:xfrm>
            <a:off x="5210548" y="6179813"/>
            <a:ext cx="5882640" cy="800219"/>
          </a:xfrm>
          <a:prstGeom prst="rect">
            <a:avLst/>
          </a:prstGeom>
        </p:spPr>
        <p:txBody>
          <a:bodyPr wrap="square">
            <a:spAutoFit/>
          </a:bodyPr>
          <a:lstStyle/>
          <a:p>
            <a:r>
              <a:rPr lang="en-US" sz="1400" dirty="0">
                <a:solidFill>
                  <a:srgbClr val="292929"/>
                </a:solidFill>
                <a:latin typeface="Karla" pitchFamily="2" charset="0"/>
              </a:rPr>
              <a:t>To implement quantization with </a:t>
            </a:r>
            <a:r>
              <a:rPr lang="en-US" sz="1400" dirty="0" err="1">
                <a:solidFill>
                  <a:srgbClr val="292929"/>
                </a:solidFill>
                <a:latin typeface="Karla" pitchFamily="2" charset="0"/>
              </a:rPr>
              <a:t>Tensorflow</a:t>
            </a:r>
            <a:r>
              <a:rPr lang="en-US" sz="1400" dirty="0">
                <a:solidFill>
                  <a:srgbClr val="292929"/>
                </a:solidFill>
                <a:latin typeface="Karla" pitchFamily="2" charset="0"/>
              </a:rPr>
              <a:t>: MC.AI,</a:t>
            </a:r>
            <a:r>
              <a:rPr lang="en-US" sz="1400" b="0" i="0" dirty="0">
                <a:solidFill>
                  <a:srgbClr val="292929"/>
                </a:solidFill>
                <a:effectLst/>
                <a:latin typeface="Karla" pitchFamily="2" charset="0"/>
              </a:rPr>
              <a:t> </a:t>
            </a:r>
            <a:r>
              <a:rPr lang="en-US" sz="1400" i="1" u="none" strike="noStrike" dirty="0">
                <a:solidFill>
                  <a:srgbClr val="000000"/>
                </a:solidFill>
                <a:effectLst/>
                <a:latin typeface="Karla" pitchFamily="2" charset="0"/>
                <a:hlinkClick r:id="rId3"/>
              </a:rPr>
              <a:t>Quantization in Deep Learning using TensorFlow 2.X</a:t>
            </a:r>
            <a:r>
              <a:rPr lang="en-US" sz="1400" dirty="0">
                <a:solidFill>
                  <a:srgbClr val="292929"/>
                </a:solidFill>
                <a:latin typeface="Karla" pitchFamily="2" charset="0"/>
              </a:rPr>
              <a:t>, May 2020</a:t>
            </a:r>
          </a:p>
          <a:p>
            <a:endParaRPr lang="en-US" dirty="0">
              <a:latin typeface="Karla" pitchFamily="2" charset="0"/>
            </a:endParaRPr>
          </a:p>
        </p:txBody>
      </p:sp>
      <p:sp>
        <p:nvSpPr>
          <p:cNvPr id="13" name="Content Placeholder 2">
            <a:extLst>
              <a:ext uri="{FF2B5EF4-FFF2-40B4-BE49-F238E27FC236}">
                <a16:creationId xmlns:a16="http://schemas.microsoft.com/office/drawing/2014/main" id="{C24630B2-142B-4442-B4FF-197C0089070B}"/>
              </a:ext>
            </a:extLst>
          </p:cNvPr>
          <p:cNvSpPr>
            <a:spLocks noGrp="1"/>
          </p:cNvSpPr>
          <p:nvPr>
            <p:ph idx="1"/>
          </p:nvPr>
        </p:nvSpPr>
        <p:spPr>
          <a:xfrm>
            <a:off x="774797" y="1738184"/>
            <a:ext cx="6021419" cy="2930873"/>
          </a:xfrm>
        </p:spPr>
        <p:txBody>
          <a:bodyPr/>
          <a:lstStyle/>
          <a:p>
            <a:pPr>
              <a:spcBef>
                <a:spcPts val="2133"/>
              </a:spcBef>
            </a:pPr>
            <a:r>
              <a:rPr lang="en-US" sz="2400" dirty="0"/>
              <a:t>Main idea is to </a:t>
            </a:r>
            <a:r>
              <a:rPr lang="en-US" sz="2400" dirty="0">
                <a:solidFill>
                  <a:schemeClr val="tx2">
                    <a:lumMod val="60000"/>
                    <a:lumOff val="40000"/>
                  </a:schemeClr>
                </a:solidFill>
              </a:rPr>
              <a:t>map</a:t>
            </a:r>
            <a:r>
              <a:rPr lang="en-US" sz="2400" dirty="0"/>
              <a:t> values from a </a:t>
            </a:r>
            <a:r>
              <a:rPr lang="en-US" sz="2400" dirty="0">
                <a:solidFill>
                  <a:schemeClr val="tx2">
                    <a:lumMod val="60000"/>
                    <a:lumOff val="40000"/>
                  </a:schemeClr>
                </a:solidFill>
              </a:rPr>
              <a:t>large</a:t>
            </a:r>
            <a:r>
              <a:rPr lang="en-US" sz="2400" dirty="0"/>
              <a:t> set to values in a </a:t>
            </a:r>
            <a:r>
              <a:rPr lang="en-US" sz="2400" dirty="0">
                <a:solidFill>
                  <a:schemeClr val="tx2">
                    <a:lumMod val="60000"/>
                    <a:lumOff val="40000"/>
                  </a:schemeClr>
                </a:solidFill>
              </a:rPr>
              <a:t>smaller</a:t>
            </a:r>
            <a:r>
              <a:rPr lang="en-US" sz="2400" dirty="0"/>
              <a:t> set without losing too much information in the process. So by reducing the number of pixels, the image below should still be clear.</a:t>
            </a:r>
            <a:endParaRPr lang="en-US" sz="2000" dirty="0"/>
          </a:p>
        </p:txBody>
      </p:sp>
      <p:pic>
        <p:nvPicPr>
          <p:cNvPr id="5" name="Picture 4">
            <a:extLst>
              <a:ext uri="{FF2B5EF4-FFF2-40B4-BE49-F238E27FC236}">
                <a16:creationId xmlns:a16="http://schemas.microsoft.com/office/drawing/2014/main" id="{4B93D648-EFE6-40C1-B6EF-457A83A233E6}"/>
              </a:ext>
            </a:extLst>
          </p:cNvPr>
          <p:cNvPicPr>
            <a:picLocks noChangeAspect="1"/>
          </p:cNvPicPr>
          <p:nvPr/>
        </p:nvPicPr>
        <p:blipFill>
          <a:blip r:embed="rId4"/>
          <a:stretch>
            <a:fillRect/>
          </a:stretch>
        </p:blipFill>
        <p:spPr>
          <a:xfrm>
            <a:off x="7145642" y="1812324"/>
            <a:ext cx="4048044" cy="2450626"/>
          </a:xfrm>
          <a:prstGeom prst="rect">
            <a:avLst/>
          </a:prstGeom>
        </p:spPr>
      </p:pic>
    </p:spTree>
    <p:extLst>
      <p:ext uri="{BB962C8B-B14F-4D97-AF65-F5344CB8AC3E}">
        <p14:creationId xmlns:p14="http://schemas.microsoft.com/office/powerpoint/2010/main" val="13520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ctureTemplate" id="{B34C016E-0C6D-1F44-AAEA-E9B93A3FD154}" vid="{3C94EAC1-1335-F549-90CC-70892BD4532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13360</TotalTime>
  <Words>1588</Words>
  <Application>Microsoft Macintosh PowerPoint</Application>
  <PresentationFormat>Widescreen</PresentationFormat>
  <Paragraphs>177</Paragraphs>
  <Slides>28</Slides>
  <Notes>23</Notes>
  <HiddenSlides>3</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Calibri</vt:lpstr>
      <vt:lpstr>Calibri Light</vt:lpstr>
      <vt:lpstr>Cambria Math</vt:lpstr>
      <vt:lpstr>fell</vt:lpstr>
      <vt:lpstr>Karla</vt:lpstr>
      <vt:lpstr>MathJax_Size1</vt:lpstr>
      <vt:lpstr>Custom Design</vt:lpstr>
      <vt:lpstr>1_Custom Design</vt:lpstr>
      <vt:lpstr>GEC_template</vt:lpstr>
      <vt:lpstr>Lecture 9: Compression Techniques and Distillation</vt:lpstr>
      <vt:lpstr>PowerPoint Presentation</vt:lpstr>
      <vt:lpstr>PowerPoint Presentation</vt:lpstr>
      <vt:lpstr>Why do we need it?</vt:lpstr>
      <vt:lpstr>What is Model Compression?</vt:lpstr>
      <vt:lpstr>Compression Techniques (Algos)</vt:lpstr>
      <vt:lpstr>Compression Techniques: Pruning</vt:lpstr>
      <vt:lpstr>Compression Techniques: Pruning &lt;cont&gt;</vt:lpstr>
      <vt:lpstr>Compression Techniques: Quantization</vt:lpstr>
      <vt:lpstr>Compression Techniques: Quantization</vt:lpstr>
      <vt:lpstr>Compression Techniques: Quantization &lt;cont&gt;</vt:lpstr>
      <vt:lpstr>Compression Techniques: Quantization &lt;cont&gt;</vt:lpstr>
      <vt:lpstr>Low Rank Approximantion</vt:lpstr>
      <vt:lpstr>Low Rank Approximantion &lt;cont&gt;</vt:lpstr>
      <vt:lpstr>PowerPoint Presentation</vt:lpstr>
      <vt:lpstr>Compression Technique: Distillation</vt:lpstr>
      <vt:lpstr>Compression Technique: Distillation &lt;cont&gt;</vt:lpstr>
      <vt:lpstr>Distillation: Teacher Student &lt;cont&gt;</vt:lpstr>
      <vt:lpstr>Distillation: Teacher Student</vt:lpstr>
      <vt:lpstr>Teacher Student Model: Training &lt;cont&gt;</vt:lpstr>
      <vt:lpstr>Distillation: Teacher Student Loss &lt;cont&gt;</vt:lpstr>
      <vt:lpstr>Distillation: Teacher Student Training &lt;cont&gt;</vt:lpstr>
      <vt:lpstr>Distillation: Teacher Student Training</vt:lpstr>
      <vt:lpstr>Distillation: Teacher Student Training &lt;cont&gt;</vt:lpstr>
      <vt:lpstr>Distillation: Teacher Student Training</vt:lpstr>
      <vt:lpstr>What is next in Distillation?</vt:lpstr>
      <vt:lpstr>To the notebook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INTRODUCTION</dc:title>
  <dc:creator>andrea porelli</dc:creator>
  <cp:lastModifiedBy>Protopapas, Pavlos</cp:lastModifiedBy>
  <cp:revision>418</cp:revision>
  <cp:lastPrinted>2020-01-30T04:24:14Z</cp:lastPrinted>
  <dcterms:created xsi:type="dcterms:W3CDTF">2020-01-23T20:36:42Z</dcterms:created>
  <dcterms:modified xsi:type="dcterms:W3CDTF">2020-11-03T15:13:00Z</dcterms:modified>
</cp:coreProperties>
</file>