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6" r:id="rId1"/>
    <p:sldMasterId id="2147483696" r:id="rId2"/>
    <p:sldMasterId id="2147483708" r:id="rId3"/>
  </p:sldMasterIdLst>
  <p:notesMasterIdLst>
    <p:notesMasterId r:id="rId46"/>
  </p:notesMasterIdLst>
  <p:sldIdLst>
    <p:sldId id="469" r:id="rId4"/>
    <p:sldId id="641" r:id="rId5"/>
    <p:sldId id="470" r:id="rId6"/>
    <p:sldId id="642" r:id="rId7"/>
    <p:sldId id="514" r:id="rId8"/>
    <p:sldId id="515" r:id="rId9"/>
    <p:sldId id="516" r:id="rId10"/>
    <p:sldId id="593" r:id="rId11"/>
    <p:sldId id="594" r:id="rId12"/>
    <p:sldId id="595" r:id="rId13"/>
    <p:sldId id="610" r:id="rId14"/>
    <p:sldId id="611" r:id="rId15"/>
    <p:sldId id="612" r:id="rId16"/>
    <p:sldId id="599" r:id="rId17"/>
    <p:sldId id="600" r:id="rId18"/>
    <p:sldId id="601" r:id="rId19"/>
    <p:sldId id="602" r:id="rId20"/>
    <p:sldId id="603" r:id="rId21"/>
    <p:sldId id="604" r:id="rId22"/>
    <p:sldId id="613" r:id="rId23"/>
    <p:sldId id="614" r:id="rId24"/>
    <p:sldId id="522" r:id="rId25"/>
    <p:sldId id="608" r:id="rId26"/>
    <p:sldId id="643" r:id="rId27"/>
    <p:sldId id="609" r:id="rId28"/>
    <p:sldId id="645" r:id="rId29"/>
    <p:sldId id="646" r:id="rId30"/>
    <p:sldId id="647" r:id="rId31"/>
    <p:sldId id="648" r:id="rId32"/>
    <p:sldId id="649" r:id="rId33"/>
    <p:sldId id="650" r:id="rId34"/>
    <p:sldId id="651" r:id="rId35"/>
    <p:sldId id="652" r:id="rId36"/>
    <p:sldId id="653" r:id="rId37"/>
    <p:sldId id="654" r:id="rId38"/>
    <p:sldId id="655" r:id="rId39"/>
    <p:sldId id="656" r:id="rId40"/>
    <p:sldId id="661" r:id="rId41"/>
    <p:sldId id="658" r:id="rId42"/>
    <p:sldId id="659" r:id="rId43"/>
    <p:sldId id="657" r:id="rId44"/>
    <p:sldId id="660"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49C"/>
    <a:srgbClr val="FFF2CC"/>
    <a:srgbClr val="FF7FD3"/>
    <a:srgbClr val="FF7F99"/>
    <a:srgbClr val="890104"/>
    <a:srgbClr val="990103"/>
    <a:srgbClr val="AA0001"/>
    <a:srgbClr val="F47F83"/>
    <a:srgbClr val="CC6384"/>
    <a:srgbClr val="FF0F4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042"/>
    <p:restoredTop sz="95782"/>
  </p:normalViewPr>
  <p:slideViewPr>
    <p:cSldViewPr snapToGrid="0" snapToObjects="1">
      <p:cViewPr varScale="1">
        <p:scale>
          <a:sx n="115" d="100"/>
          <a:sy n="115" d="100"/>
        </p:scale>
        <p:origin x="240" y="264"/>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notesMaster" Target="notesMasters/notesMaster1.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DBC4EB-2D9A-C542-A578-2B57E0FB18FF}" type="datetimeFigureOut">
              <a:rPr lang="en-US" smtClean="0"/>
              <a:t>10/27/20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371AF9-BBC8-D045-B571-D125776D9767}" type="slidenum">
              <a:rPr lang="en-US" smtClean="0"/>
              <a:t>‹#›</a:t>
            </a:fld>
            <a:endParaRPr lang="en-US"/>
          </a:p>
        </p:txBody>
      </p:sp>
    </p:spTree>
    <p:extLst>
      <p:ext uri="{BB962C8B-B14F-4D97-AF65-F5344CB8AC3E}">
        <p14:creationId xmlns:p14="http://schemas.microsoft.com/office/powerpoint/2010/main" val="3617868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 reminder, this is where we are.</a:t>
            </a:r>
          </a:p>
        </p:txBody>
      </p:sp>
      <p:sp>
        <p:nvSpPr>
          <p:cNvPr id="4" name="Slide Number Placeholder 3"/>
          <p:cNvSpPr>
            <a:spLocks noGrp="1"/>
          </p:cNvSpPr>
          <p:nvPr>
            <p:ph type="sldNum" sz="quarter" idx="5"/>
          </p:nvPr>
        </p:nvSpPr>
        <p:spPr/>
        <p:txBody>
          <a:bodyPr/>
          <a:lstStyle/>
          <a:p>
            <a:fld id="{87371AF9-BBC8-D045-B571-D125776D9767}" type="slidenum">
              <a:rPr lang="en-US" smtClean="0"/>
              <a:t>3</a:t>
            </a:fld>
            <a:endParaRPr lang="en-US"/>
          </a:p>
        </p:txBody>
      </p:sp>
    </p:spTree>
    <p:extLst>
      <p:ext uri="{BB962C8B-B14F-4D97-AF65-F5344CB8AC3E}">
        <p14:creationId xmlns:p14="http://schemas.microsoft.com/office/powerpoint/2010/main" val="20432578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71AF9-BBC8-D045-B571-D125776D9767}" type="slidenum">
              <a:rPr lang="en-US" smtClean="0"/>
              <a:t>12</a:t>
            </a:fld>
            <a:endParaRPr lang="en-US"/>
          </a:p>
        </p:txBody>
      </p:sp>
    </p:spTree>
    <p:extLst>
      <p:ext uri="{BB962C8B-B14F-4D97-AF65-F5344CB8AC3E}">
        <p14:creationId xmlns:p14="http://schemas.microsoft.com/office/powerpoint/2010/main" val="32407194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71AF9-BBC8-D045-B571-D125776D9767}" type="slidenum">
              <a:rPr lang="en-US" smtClean="0"/>
              <a:t>13</a:t>
            </a:fld>
            <a:endParaRPr lang="en-US"/>
          </a:p>
        </p:txBody>
      </p:sp>
    </p:spTree>
    <p:extLst>
      <p:ext uri="{BB962C8B-B14F-4D97-AF65-F5344CB8AC3E}">
        <p14:creationId xmlns:p14="http://schemas.microsoft.com/office/powerpoint/2010/main" val="3950330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71AF9-BBC8-D045-B571-D125776D9767}" type="slidenum">
              <a:rPr lang="en-US" smtClean="0"/>
              <a:t>14</a:t>
            </a:fld>
            <a:endParaRPr lang="en-US"/>
          </a:p>
        </p:txBody>
      </p:sp>
    </p:spTree>
    <p:extLst>
      <p:ext uri="{BB962C8B-B14F-4D97-AF65-F5344CB8AC3E}">
        <p14:creationId xmlns:p14="http://schemas.microsoft.com/office/powerpoint/2010/main" val="22205580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71AF9-BBC8-D045-B571-D125776D9767}" type="slidenum">
              <a:rPr lang="en-US" smtClean="0"/>
              <a:t>15</a:t>
            </a:fld>
            <a:endParaRPr lang="en-US"/>
          </a:p>
        </p:txBody>
      </p:sp>
    </p:spTree>
    <p:extLst>
      <p:ext uri="{BB962C8B-B14F-4D97-AF65-F5344CB8AC3E}">
        <p14:creationId xmlns:p14="http://schemas.microsoft.com/office/powerpoint/2010/main" val="16114976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71AF9-BBC8-D045-B571-D125776D9767}" type="slidenum">
              <a:rPr lang="en-US" smtClean="0"/>
              <a:t>16</a:t>
            </a:fld>
            <a:endParaRPr lang="en-US"/>
          </a:p>
        </p:txBody>
      </p:sp>
    </p:spTree>
    <p:extLst>
      <p:ext uri="{BB962C8B-B14F-4D97-AF65-F5344CB8AC3E}">
        <p14:creationId xmlns:p14="http://schemas.microsoft.com/office/powerpoint/2010/main" val="26682050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71AF9-BBC8-D045-B571-D125776D9767}" type="slidenum">
              <a:rPr lang="en-US" smtClean="0"/>
              <a:t>17</a:t>
            </a:fld>
            <a:endParaRPr lang="en-US"/>
          </a:p>
        </p:txBody>
      </p:sp>
    </p:spTree>
    <p:extLst>
      <p:ext uri="{BB962C8B-B14F-4D97-AF65-F5344CB8AC3E}">
        <p14:creationId xmlns:p14="http://schemas.microsoft.com/office/powerpoint/2010/main" val="30886408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71AF9-BBC8-D045-B571-D125776D9767}" type="slidenum">
              <a:rPr lang="en-US" smtClean="0"/>
              <a:t>18</a:t>
            </a:fld>
            <a:endParaRPr lang="en-US"/>
          </a:p>
        </p:txBody>
      </p:sp>
    </p:spTree>
    <p:extLst>
      <p:ext uri="{BB962C8B-B14F-4D97-AF65-F5344CB8AC3E}">
        <p14:creationId xmlns:p14="http://schemas.microsoft.com/office/powerpoint/2010/main" val="16651815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71AF9-BBC8-D045-B571-D125776D9767}" type="slidenum">
              <a:rPr lang="en-US" smtClean="0"/>
              <a:t>19</a:t>
            </a:fld>
            <a:endParaRPr lang="en-US"/>
          </a:p>
        </p:txBody>
      </p:sp>
    </p:spTree>
    <p:extLst>
      <p:ext uri="{BB962C8B-B14F-4D97-AF65-F5344CB8AC3E}">
        <p14:creationId xmlns:p14="http://schemas.microsoft.com/office/powerpoint/2010/main" val="11528541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71AF9-BBC8-D045-B571-D125776D9767}" type="slidenum">
              <a:rPr lang="en-US" smtClean="0"/>
              <a:t>20</a:t>
            </a:fld>
            <a:endParaRPr lang="en-US"/>
          </a:p>
        </p:txBody>
      </p:sp>
    </p:spTree>
    <p:extLst>
      <p:ext uri="{BB962C8B-B14F-4D97-AF65-F5344CB8AC3E}">
        <p14:creationId xmlns:p14="http://schemas.microsoft.com/office/powerpoint/2010/main" val="39762745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71AF9-BBC8-D045-B571-D125776D9767}" type="slidenum">
              <a:rPr lang="en-US" smtClean="0"/>
              <a:t>21</a:t>
            </a:fld>
            <a:endParaRPr lang="en-US"/>
          </a:p>
        </p:txBody>
      </p:sp>
    </p:spTree>
    <p:extLst>
      <p:ext uri="{BB962C8B-B14F-4D97-AF65-F5344CB8AC3E}">
        <p14:creationId xmlns:p14="http://schemas.microsoft.com/office/powerpoint/2010/main" val="1892950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 reminder, this is where we are.</a:t>
            </a:r>
          </a:p>
        </p:txBody>
      </p:sp>
      <p:sp>
        <p:nvSpPr>
          <p:cNvPr id="4" name="Slide Number Placeholder 3"/>
          <p:cNvSpPr>
            <a:spLocks noGrp="1"/>
          </p:cNvSpPr>
          <p:nvPr>
            <p:ph type="sldNum" sz="quarter" idx="5"/>
          </p:nvPr>
        </p:nvSpPr>
        <p:spPr/>
        <p:txBody>
          <a:bodyPr/>
          <a:lstStyle/>
          <a:p>
            <a:fld id="{87371AF9-BBC8-D045-B571-D125776D9767}" type="slidenum">
              <a:rPr lang="en-US" smtClean="0"/>
              <a:t>4</a:t>
            </a:fld>
            <a:endParaRPr lang="en-US"/>
          </a:p>
        </p:txBody>
      </p:sp>
    </p:spTree>
    <p:extLst>
      <p:ext uri="{BB962C8B-B14F-4D97-AF65-F5344CB8AC3E}">
        <p14:creationId xmlns:p14="http://schemas.microsoft.com/office/powerpoint/2010/main" val="19144902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71AF9-BBC8-D045-B571-D125776D9767}" type="slidenum">
              <a:rPr lang="en-US" smtClean="0"/>
              <a:t>22</a:t>
            </a:fld>
            <a:endParaRPr lang="en-US"/>
          </a:p>
        </p:txBody>
      </p:sp>
    </p:spTree>
    <p:extLst>
      <p:ext uri="{BB962C8B-B14F-4D97-AF65-F5344CB8AC3E}">
        <p14:creationId xmlns:p14="http://schemas.microsoft.com/office/powerpoint/2010/main" val="26175154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 reminder, this is where we are.</a:t>
            </a:r>
          </a:p>
        </p:txBody>
      </p:sp>
      <p:sp>
        <p:nvSpPr>
          <p:cNvPr id="4" name="Slide Number Placeholder 3"/>
          <p:cNvSpPr>
            <a:spLocks noGrp="1"/>
          </p:cNvSpPr>
          <p:nvPr>
            <p:ph type="sldNum" sz="quarter" idx="5"/>
          </p:nvPr>
        </p:nvSpPr>
        <p:spPr/>
        <p:txBody>
          <a:bodyPr/>
          <a:lstStyle/>
          <a:p>
            <a:fld id="{87371AF9-BBC8-D045-B571-D125776D9767}" type="slidenum">
              <a:rPr lang="en-US" smtClean="0"/>
              <a:t>24</a:t>
            </a:fld>
            <a:endParaRPr lang="en-US"/>
          </a:p>
        </p:txBody>
      </p:sp>
    </p:spTree>
    <p:extLst>
      <p:ext uri="{BB962C8B-B14F-4D97-AF65-F5344CB8AC3E}">
        <p14:creationId xmlns:p14="http://schemas.microsoft.com/office/powerpoint/2010/main" val="206374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 reminder, this is where we are.</a:t>
            </a:r>
          </a:p>
        </p:txBody>
      </p:sp>
      <p:sp>
        <p:nvSpPr>
          <p:cNvPr id="4" name="Slide Number Placeholder 3"/>
          <p:cNvSpPr>
            <a:spLocks noGrp="1"/>
          </p:cNvSpPr>
          <p:nvPr>
            <p:ph type="sldNum" sz="quarter" idx="5"/>
          </p:nvPr>
        </p:nvSpPr>
        <p:spPr/>
        <p:txBody>
          <a:bodyPr/>
          <a:lstStyle/>
          <a:p>
            <a:fld id="{87371AF9-BBC8-D045-B571-D125776D9767}" type="slidenum">
              <a:rPr lang="en-US" smtClean="0"/>
              <a:t>38</a:t>
            </a:fld>
            <a:endParaRPr lang="en-US"/>
          </a:p>
        </p:txBody>
      </p:sp>
    </p:spTree>
    <p:extLst>
      <p:ext uri="{BB962C8B-B14F-4D97-AF65-F5344CB8AC3E}">
        <p14:creationId xmlns:p14="http://schemas.microsoft.com/office/powerpoint/2010/main" val="11050843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71AF9-BBC8-D045-B571-D125776D9767}" type="slidenum">
              <a:rPr lang="en-US" smtClean="0"/>
              <a:t>5</a:t>
            </a:fld>
            <a:endParaRPr lang="en-US"/>
          </a:p>
        </p:txBody>
      </p:sp>
    </p:spTree>
    <p:extLst>
      <p:ext uri="{BB962C8B-B14F-4D97-AF65-F5344CB8AC3E}">
        <p14:creationId xmlns:p14="http://schemas.microsoft.com/office/powerpoint/2010/main" val="42521937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71AF9-BBC8-D045-B571-D125776D9767}" type="slidenum">
              <a:rPr lang="en-US" smtClean="0"/>
              <a:t>6</a:t>
            </a:fld>
            <a:endParaRPr lang="en-US"/>
          </a:p>
        </p:txBody>
      </p:sp>
    </p:spTree>
    <p:extLst>
      <p:ext uri="{BB962C8B-B14F-4D97-AF65-F5344CB8AC3E}">
        <p14:creationId xmlns:p14="http://schemas.microsoft.com/office/powerpoint/2010/main" val="9983875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71AF9-BBC8-D045-B571-D125776D9767}" type="slidenum">
              <a:rPr lang="en-US" smtClean="0"/>
              <a:t>7</a:t>
            </a:fld>
            <a:endParaRPr lang="en-US"/>
          </a:p>
        </p:txBody>
      </p:sp>
    </p:spTree>
    <p:extLst>
      <p:ext uri="{BB962C8B-B14F-4D97-AF65-F5344CB8AC3E}">
        <p14:creationId xmlns:p14="http://schemas.microsoft.com/office/powerpoint/2010/main" val="22739080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71AF9-BBC8-D045-B571-D125776D9767}" type="slidenum">
              <a:rPr lang="en-US" smtClean="0"/>
              <a:t>8</a:t>
            </a:fld>
            <a:endParaRPr lang="en-US"/>
          </a:p>
        </p:txBody>
      </p:sp>
    </p:spTree>
    <p:extLst>
      <p:ext uri="{BB962C8B-B14F-4D97-AF65-F5344CB8AC3E}">
        <p14:creationId xmlns:p14="http://schemas.microsoft.com/office/powerpoint/2010/main" val="5845952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71AF9-BBC8-D045-B571-D125776D9767}" type="slidenum">
              <a:rPr lang="en-US" smtClean="0"/>
              <a:t>9</a:t>
            </a:fld>
            <a:endParaRPr lang="en-US"/>
          </a:p>
        </p:txBody>
      </p:sp>
    </p:spTree>
    <p:extLst>
      <p:ext uri="{BB962C8B-B14F-4D97-AF65-F5344CB8AC3E}">
        <p14:creationId xmlns:p14="http://schemas.microsoft.com/office/powerpoint/2010/main" val="13509911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71AF9-BBC8-D045-B571-D125776D9767}" type="slidenum">
              <a:rPr lang="en-US" smtClean="0"/>
              <a:t>10</a:t>
            </a:fld>
            <a:endParaRPr lang="en-US"/>
          </a:p>
        </p:txBody>
      </p:sp>
    </p:spTree>
    <p:extLst>
      <p:ext uri="{BB962C8B-B14F-4D97-AF65-F5344CB8AC3E}">
        <p14:creationId xmlns:p14="http://schemas.microsoft.com/office/powerpoint/2010/main" val="33414007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71AF9-BBC8-D045-B571-D125776D9767}" type="slidenum">
              <a:rPr lang="en-US" smtClean="0"/>
              <a:t>11</a:t>
            </a:fld>
            <a:endParaRPr lang="en-US"/>
          </a:p>
        </p:txBody>
      </p:sp>
    </p:spTree>
    <p:extLst>
      <p:ext uri="{BB962C8B-B14F-4D97-AF65-F5344CB8AC3E}">
        <p14:creationId xmlns:p14="http://schemas.microsoft.com/office/powerpoint/2010/main" val="36675935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1694902"/>
            <a:ext cx="10363200" cy="1470025"/>
          </a:xfrm>
          <a:prstGeom prst="rect">
            <a:avLst/>
          </a:prstGeom>
        </p:spPr>
        <p:txBody>
          <a:bodyPr/>
          <a:lstStyle>
            <a:lvl1pPr>
              <a:defRPr sz="3400" b="0" i="0" baseline="0">
                <a:solidFill>
                  <a:schemeClr val="tx1">
                    <a:lumMod val="95000"/>
                    <a:lumOff val="5000"/>
                  </a:schemeClr>
                </a:solidFill>
                <a:latin typeface="Karla" charset="0"/>
                <a:ea typeface="Karla" charset="0"/>
                <a:cs typeface="Karla" charset="0"/>
              </a:defRPr>
            </a:lvl1pPr>
          </a:lstStyle>
          <a:p>
            <a:r>
              <a:rPr lang="en-US" dirty="0"/>
              <a:t>Talk Title</a:t>
            </a:r>
          </a:p>
        </p:txBody>
      </p:sp>
      <p:sp>
        <p:nvSpPr>
          <p:cNvPr id="4" name="Date Placeholder 3"/>
          <p:cNvSpPr>
            <a:spLocks noGrp="1"/>
          </p:cNvSpPr>
          <p:nvPr>
            <p:ph type="dt" sz="half" idx="10"/>
          </p:nvPr>
        </p:nvSpPr>
        <p:spPr/>
        <p:txBody>
          <a:bodyPr/>
          <a:lstStyle/>
          <a:p>
            <a:fld id="{4B86E0F3-851B-D04D-8388-F0082F0B8354}" type="datetime1">
              <a:rPr lang="en-US" smtClean="0"/>
              <a:t>10/27/20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CA73C5-4051-2D45-AC51-FD5A1C1C157A}" type="slidenum">
              <a:rPr lang="en-US" smtClean="0"/>
              <a:t>‹#›</a:t>
            </a:fld>
            <a:endParaRPr lang="en-US"/>
          </a:p>
        </p:txBody>
      </p:sp>
      <p:sp>
        <p:nvSpPr>
          <p:cNvPr id="7" name="TextBox 6"/>
          <p:cNvSpPr txBox="1"/>
          <p:nvPr/>
        </p:nvSpPr>
        <p:spPr>
          <a:xfrm>
            <a:off x="914400" y="4215645"/>
            <a:ext cx="10192871" cy="707886"/>
          </a:xfrm>
          <a:prstGeom prst="rect">
            <a:avLst/>
          </a:prstGeom>
          <a:noFill/>
        </p:spPr>
        <p:txBody>
          <a:bodyPr wrap="square" rtlCol="0">
            <a:spAutoFit/>
          </a:bodyPr>
          <a:lstStyle/>
          <a:p>
            <a:pPr algn="ctr"/>
            <a:r>
              <a:rPr lang="en-US" sz="2400" b="0" i="0" dirty="0">
                <a:solidFill>
                  <a:schemeClr val="tx1">
                    <a:lumMod val="95000"/>
                    <a:lumOff val="5000"/>
                  </a:schemeClr>
                </a:solidFill>
                <a:latin typeface="Karla" charset="0"/>
                <a:ea typeface="Karla" charset="0"/>
                <a:cs typeface="Karla" charset="0"/>
              </a:rPr>
              <a:t>Pavlos Protopapas</a:t>
            </a:r>
          </a:p>
          <a:p>
            <a:pPr algn="ctr"/>
            <a:r>
              <a:rPr lang="en-US" sz="1600" b="0" i="0" dirty="0">
                <a:solidFill>
                  <a:schemeClr val="tx1">
                    <a:lumMod val="95000"/>
                    <a:lumOff val="5000"/>
                  </a:schemeClr>
                </a:solidFill>
                <a:latin typeface="Karla" charset="0"/>
                <a:ea typeface="Karla" charset="0"/>
                <a:cs typeface="Karla" charset="0"/>
              </a:rPr>
              <a:t>Institute for Applied</a:t>
            </a:r>
            <a:r>
              <a:rPr lang="en-US" sz="1600" b="0" i="0" baseline="0" dirty="0">
                <a:solidFill>
                  <a:schemeClr val="tx1">
                    <a:lumMod val="95000"/>
                    <a:lumOff val="5000"/>
                  </a:schemeClr>
                </a:solidFill>
                <a:latin typeface="Karla" charset="0"/>
                <a:ea typeface="Karla" charset="0"/>
                <a:cs typeface="Karla" charset="0"/>
              </a:rPr>
              <a:t> Computational Science, Harvard</a:t>
            </a:r>
            <a:endParaRPr lang="en-US" sz="1600" b="0" i="0" dirty="0">
              <a:solidFill>
                <a:schemeClr val="tx1">
                  <a:lumMod val="95000"/>
                  <a:lumOff val="5000"/>
                </a:schemeClr>
              </a:solidFill>
              <a:latin typeface="Karla" charset="0"/>
              <a:ea typeface="Karla" charset="0"/>
              <a:cs typeface="Karla" charset="0"/>
            </a:endParaRPr>
          </a:p>
        </p:txBody>
      </p:sp>
      <p:grpSp>
        <p:nvGrpSpPr>
          <p:cNvPr id="12" name="Group 11"/>
          <p:cNvGrpSpPr>
            <a:grpSpLocks noChangeAspect="1"/>
          </p:cNvGrpSpPr>
          <p:nvPr/>
        </p:nvGrpSpPr>
        <p:grpSpPr>
          <a:xfrm>
            <a:off x="4866931" y="5190565"/>
            <a:ext cx="2409984" cy="1348350"/>
            <a:chOff x="3383860" y="4092499"/>
            <a:chExt cx="1774304" cy="1102997"/>
          </a:xfrm>
        </p:grpSpPr>
        <p:pic>
          <p:nvPicPr>
            <p:cNvPr id="13" name="Picture 12" descr="iacs.png"/>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3383860" y="4092501"/>
              <a:ext cx="874886" cy="1102995"/>
            </a:xfrm>
            <a:prstGeom prst="rect">
              <a:avLst/>
            </a:prstGeom>
          </p:spPr>
        </p:pic>
        <p:pic>
          <p:nvPicPr>
            <p:cNvPr id="14" name="Picture 13" descr="harvard.png"/>
            <p:cNvPicPr>
              <a:picLocks/>
            </p:cNvPicPr>
            <p:nvPr userDrawn="1"/>
          </p:nvPicPr>
          <p:blipFill>
            <a:blip r:embed="rId3">
              <a:extLst>
                <a:ext uri="{28A0092B-C50C-407E-A947-70E740481C1C}">
                  <a14:useLocalDpi xmlns:a14="http://schemas.microsoft.com/office/drawing/2010/main" val="0"/>
                </a:ext>
              </a:extLst>
            </a:blip>
            <a:stretch>
              <a:fillRect/>
            </a:stretch>
          </p:blipFill>
          <p:spPr>
            <a:xfrm>
              <a:off x="4283769" y="4092499"/>
              <a:ext cx="874395" cy="1102995"/>
            </a:xfrm>
            <a:prstGeom prst="rect">
              <a:avLst/>
            </a:prstGeom>
          </p:spPr>
        </p:pic>
      </p:grpSp>
      <p:sp>
        <p:nvSpPr>
          <p:cNvPr id="10" name="Rectangle 9">
            <a:extLst>
              <a:ext uri="{FF2B5EF4-FFF2-40B4-BE49-F238E27FC236}">
                <a16:creationId xmlns:a16="http://schemas.microsoft.com/office/drawing/2014/main" id="{1637FB94-059C-4EA6-A553-1FB978C79D3F}"/>
              </a:ext>
            </a:extLst>
          </p:cNvPr>
          <p:cNvSpPr/>
          <p:nvPr/>
        </p:nvSpPr>
        <p:spPr>
          <a:xfrm>
            <a:off x="5387184" y="3459656"/>
            <a:ext cx="1295898" cy="647949"/>
          </a:xfrm>
          <a:prstGeom prst="rect">
            <a:avLst/>
          </a:prstGeom>
          <a:solidFill>
            <a:srgbClr val="940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Karla" charset="0"/>
                <a:ea typeface="Karla" charset="0"/>
                <a:cs typeface="Karla" charset="0"/>
              </a:rPr>
              <a:t>AC295</a:t>
            </a:r>
          </a:p>
        </p:txBody>
      </p:sp>
    </p:spTree>
    <p:extLst>
      <p:ext uri="{BB962C8B-B14F-4D97-AF65-F5344CB8AC3E}">
        <p14:creationId xmlns:p14="http://schemas.microsoft.com/office/powerpoint/2010/main" val="2673388004"/>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AA4B1-176E-48FF-B628-6B591A0F28E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291D827-73CB-467B-B19C-B9ACC9F7191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39EE301-9C3D-4633-999F-EA38382898A5}"/>
              </a:ext>
            </a:extLst>
          </p:cNvPr>
          <p:cNvSpPr>
            <a:spLocks noGrp="1"/>
          </p:cNvSpPr>
          <p:nvPr>
            <p:ph type="dt" sz="half" idx="10"/>
          </p:nvPr>
        </p:nvSpPr>
        <p:spPr/>
        <p:txBody>
          <a:bodyPr/>
          <a:lstStyle/>
          <a:p>
            <a:fld id="{F1DB05E7-376B-42E9-BFB9-A2253E2039EB}" type="datetimeFigureOut">
              <a:rPr lang="en-US" smtClean="0"/>
              <a:t>10/27/20</a:t>
            </a:fld>
            <a:endParaRPr lang="en-US"/>
          </a:p>
        </p:txBody>
      </p:sp>
      <p:sp>
        <p:nvSpPr>
          <p:cNvPr id="5" name="Footer Placeholder 4">
            <a:extLst>
              <a:ext uri="{FF2B5EF4-FFF2-40B4-BE49-F238E27FC236}">
                <a16:creationId xmlns:a16="http://schemas.microsoft.com/office/drawing/2014/main" id="{BF9EED86-1C8C-4811-BDED-2A534000B5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C863B0-A980-4C69-9412-A65F41219032}"/>
              </a:ext>
            </a:extLst>
          </p:cNvPr>
          <p:cNvSpPr>
            <a:spLocks noGrp="1"/>
          </p:cNvSpPr>
          <p:nvPr>
            <p:ph type="sldNum" sz="quarter" idx="12"/>
          </p:nvPr>
        </p:nvSpPr>
        <p:spPr/>
        <p:txBody>
          <a:bodyPr/>
          <a:lstStyle/>
          <a:p>
            <a:fld id="{DB3D23A1-04A6-4C00-8381-DADA2D40653F}" type="slidenum">
              <a:rPr lang="en-US" smtClean="0"/>
              <a:t>‹#›</a:t>
            </a:fld>
            <a:endParaRPr lang="en-US"/>
          </a:p>
        </p:txBody>
      </p:sp>
    </p:spTree>
    <p:extLst>
      <p:ext uri="{BB962C8B-B14F-4D97-AF65-F5344CB8AC3E}">
        <p14:creationId xmlns:p14="http://schemas.microsoft.com/office/powerpoint/2010/main" val="24575675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1AB10-7FA3-4503-8DBF-1DBBD987DDC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878EB3F-BC9C-4CB3-BBD1-8F35F93FCA7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91FE0B-89BA-4C65-BAD4-893E4CF8F3C0}"/>
              </a:ext>
            </a:extLst>
          </p:cNvPr>
          <p:cNvSpPr>
            <a:spLocks noGrp="1"/>
          </p:cNvSpPr>
          <p:nvPr>
            <p:ph type="dt" sz="half" idx="10"/>
          </p:nvPr>
        </p:nvSpPr>
        <p:spPr/>
        <p:txBody>
          <a:bodyPr/>
          <a:lstStyle/>
          <a:p>
            <a:fld id="{F1DB05E7-376B-42E9-BFB9-A2253E2039EB}" type="datetimeFigureOut">
              <a:rPr lang="en-US" smtClean="0"/>
              <a:t>10/27/20</a:t>
            </a:fld>
            <a:endParaRPr lang="en-US"/>
          </a:p>
        </p:txBody>
      </p:sp>
      <p:sp>
        <p:nvSpPr>
          <p:cNvPr id="5" name="Footer Placeholder 4">
            <a:extLst>
              <a:ext uri="{FF2B5EF4-FFF2-40B4-BE49-F238E27FC236}">
                <a16:creationId xmlns:a16="http://schemas.microsoft.com/office/drawing/2014/main" id="{4D4509CC-D797-42C5-B117-606DE2BD3C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C8E99D-8351-46EB-BB50-58441E214437}"/>
              </a:ext>
            </a:extLst>
          </p:cNvPr>
          <p:cNvSpPr>
            <a:spLocks noGrp="1"/>
          </p:cNvSpPr>
          <p:nvPr>
            <p:ph type="sldNum" sz="quarter" idx="12"/>
          </p:nvPr>
        </p:nvSpPr>
        <p:spPr/>
        <p:txBody>
          <a:bodyPr/>
          <a:lstStyle/>
          <a:p>
            <a:fld id="{DB3D23A1-04A6-4C00-8381-DADA2D40653F}" type="slidenum">
              <a:rPr lang="en-US" smtClean="0"/>
              <a:t>‹#›</a:t>
            </a:fld>
            <a:endParaRPr lang="en-US"/>
          </a:p>
        </p:txBody>
      </p:sp>
    </p:spTree>
    <p:extLst>
      <p:ext uri="{BB962C8B-B14F-4D97-AF65-F5344CB8AC3E}">
        <p14:creationId xmlns:p14="http://schemas.microsoft.com/office/powerpoint/2010/main" val="1430326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545E2-B05B-417F-A808-39B23536D0A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D8B6301-CE95-481A-8E07-6D136FD07F8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2E904A7-C088-4DA7-8A0C-08AE432B9655}"/>
              </a:ext>
            </a:extLst>
          </p:cNvPr>
          <p:cNvSpPr>
            <a:spLocks noGrp="1"/>
          </p:cNvSpPr>
          <p:nvPr>
            <p:ph type="dt" sz="half" idx="10"/>
          </p:nvPr>
        </p:nvSpPr>
        <p:spPr/>
        <p:txBody>
          <a:bodyPr/>
          <a:lstStyle/>
          <a:p>
            <a:fld id="{F1DB05E7-376B-42E9-BFB9-A2253E2039EB}" type="datetimeFigureOut">
              <a:rPr lang="en-US" smtClean="0"/>
              <a:t>10/27/20</a:t>
            </a:fld>
            <a:endParaRPr lang="en-US"/>
          </a:p>
        </p:txBody>
      </p:sp>
      <p:sp>
        <p:nvSpPr>
          <p:cNvPr id="5" name="Footer Placeholder 4">
            <a:extLst>
              <a:ext uri="{FF2B5EF4-FFF2-40B4-BE49-F238E27FC236}">
                <a16:creationId xmlns:a16="http://schemas.microsoft.com/office/drawing/2014/main" id="{EB9FC91C-1512-41F2-ABA7-00C1D6A4FC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C96D90-74B5-467C-83E1-AD10429F60CF}"/>
              </a:ext>
            </a:extLst>
          </p:cNvPr>
          <p:cNvSpPr>
            <a:spLocks noGrp="1"/>
          </p:cNvSpPr>
          <p:nvPr>
            <p:ph type="sldNum" sz="quarter" idx="12"/>
          </p:nvPr>
        </p:nvSpPr>
        <p:spPr/>
        <p:txBody>
          <a:bodyPr/>
          <a:lstStyle/>
          <a:p>
            <a:fld id="{DB3D23A1-04A6-4C00-8381-DADA2D40653F}" type="slidenum">
              <a:rPr lang="en-US" smtClean="0"/>
              <a:t>‹#›</a:t>
            </a:fld>
            <a:endParaRPr lang="en-US"/>
          </a:p>
        </p:txBody>
      </p:sp>
    </p:spTree>
    <p:extLst>
      <p:ext uri="{BB962C8B-B14F-4D97-AF65-F5344CB8AC3E}">
        <p14:creationId xmlns:p14="http://schemas.microsoft.com/office/powerpoint/2010/main" val="41395589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BDE40-4BCA-4C56-93FF-F8764A08C03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29D98C-6468-4128-B47F-A8D94FCEE6D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CBEEB5D-817C-45C5-B6D7-BC06D459228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9CAFE06-E0F6-433B-B431-DB140A8FA4A3}"/>
              </a:ext>
            </a:extLst>
          </p:cNvPr>
          <p:cNvSpPr>
            <a:spLocks noGrp="1"/>
          </p:cNvSpPr>
          <p:nvPr>
            <p:ph type="dt" sz="half" idx="10"/>
          </p:nvPr>
        </p:nvSpPr>
        <p:spPr/>
        <p:txBody>
          <a:bodyPr/>
          <a:lstStyle/>
          <a:p>
            <a:fld id="{F1DB05E7-376B-42E9-BFB9-A2253E2039EB}" type="datetimeFigureOut">
              <a:rPr lang="en-US" smtClean="0"/>
              <a:t>10/27/20</a:t>
            </a:fld>
            <a:endParaRPr lang="en-US"/>
          </a:p>
        </p:txBody>
      </p:sp>
      <p:sp>
        <p:nvSpPr>
          <p:cNvPr id="6" name="Footer Placeholder 5">
            <a:extLst>
              <a:ext uri="{FF2B5EF4-FFF2-40B4-BE49-F238E27FC236}">
                <a16:creationId xmlns:a16="http://schemas.microsoft.com/office/drawing/2014/main" id="{6619226A-A3B3-4461-8A66-B33065D90C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D507117-1063-44AD-BD8B-B27F964139D6}"/>
              </a:ext>
            </a:extLst>
          </p:cNvPr>
          <p:cNvSpPr>
            <a:spLocks noGrp="1"/>
          </p:cNvSpPr>
          <p:nvPr>
            <p:ph type="sldNum" sz="quarter" idx="12"/>
          </p:nvPr>
        </p:nvSpPr>
        <p:spPr/>
        <p:txBody>
          <a:bodyPr/>
          <a:lstStyle/>
          <a:p>
            <a:fld id="{DB3D23A1-04A6-4C00-8381-DADA2D40653F}" type="slidenum">
              <a:rPr lang="en-US" smtClean="0"/>
              <a:t>‹#›</a:t>
            </a:fld>
            <a:endParaRPr lang="en-US"/>
          </a:p>
        </p:txBody>
      </p:sp>
    </p:spTree>
    <p:extLst>
      <p:ext uri="{BB962C8B-B14F-4D97-AF65-F5344CB8AC3E}">
        <p14:creationId xmlns:p14="http://schemas.microsoft.com/office/powerpoint/2010/main" val="6516045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7CEB9-76FD-4489-A547-D148A97CD09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F0821FA-BDBB-44CE-925E-6F98DAAAF7B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4A987B2-92A3-49EA-B1F2-FAE564DF321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29275FB-9B9D-43F6-9B2D-9DEFE7C72D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80EAD8C-7AC9-4618-80AF-C45AB356773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03315E4-EE7E-48CE-9952-4BE6A8C50260}"/>
              </a:ext>
            </a:extLst>
          </p:cNvPr>
          <p:cNvSpPr>
            <a:spLocks noGrp="1"/>
          </p:cNvSpPr>
          <p:nvPr>
            <p:ph type="dt" sz="half" idx="10"/>
          </p:nvPr>
        </p:nvSpPr>
        <p:spPr/>
        <p:txBody>
          <a:bodyPr/>
          <a:lstStyle/>
          <a:p>
            <a:fld id="{F1DB05E7-376B-42E9-BFB9-A2253E2039EB}" type="datetimeFigureOut">
              <a:rPr lang="en-US" smtClean="0"/>
              <a:t>10/27/20</a:t>
            </a:fld>
            <a:endParaRPr lang="en-US"/>
          </a:p>
        </p:txBody>
      </p:sp>
      <p:sp>
        <p:nvSpPr>
          <p:cNvPr id="8" name="Footer Placeholder 7">
            <a:extLst>
              <a:ext uri="{FF2B5EF4-FFF2-40B4-BE49-F238E27FC236}">
                <a16:creationId xmlns:a16="http://schemas.microsoft.com/office/drawing/2014/main" id="{E81804EE-6320-4D09-AA4E-17A5D5EC800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73D3369-B232-4B10-9152-AE9E72299889}"/>
              </a:ext>
            </a:extLst>
          </p:cNvPr>
          <p:cNvSpPr>
            <a:spLocks noGrp="1"/>
          </p:cNvSpPr>
          <p:nvPr>
            <p:ph type="sldNum" sz="quarter" idx="12"/>
          </p:nvPr>
        </p:nvSpPr>
        <p:spPr/>
        <p:txBody>
          <a:bodyPr/>
          <a:lstStyle/>
          <a:p>
            <a:fld id="{DB3D23A1-04A6-4C00-8381-DADA2D40653F}" type="slidenum">
              <a:rPr lang="en-US" smtClean="0"/>
              <a:t>‹#›</a:t>
            </a:fld>
            <a:endParaRPr lang="en-US"/>
          </a:p>
        </p:txBody>
      </p:sp>
    </p:spTree>
    <p:extLst>
      <p:ext uri="{BB962C8B-B14F-4D97-AF65-F5344CB8AC3E}">
        <p14:creationId xmlns:p14="http://schemas.microsoft.com/office/powerpoint/2010/main" val="16319670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ECC1D-978C-4656-926C-7005F7C24A6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922DB57-28C0-4337-B98F-4880BC5F9EF0}"/>
              </a:ext>
            </a:extLst>
          </p:cNvPr>
          <p:cNvSpPr>
            <a:spLocks noGrp="1"/>
          </p:cNvSpPr>
          <p:nvPr>
            <p:ph type="dt" sz="half" idx="10"/>
          </p:nvPr>
        </p:nvSpPr>
        <p:spPr/>
        <p:txBody>
          <a:bodyPr/>
          <a:lstStyle/>
          <a:p>
            <a:fld id="{F1DB05E7-376B-42E9-BFB9-A2253E2039EB}" type="datetimeFigureOut">
              <a:rPr lang="en-US" smtClean="0"/>
              <a:t>10/27/20</a:t>
            </a:fld>
            <a:endParaRPr lang="en-US"/>
          </a:p>
        </p:txBody>
      </p:sp>
      <p:sp>
        <p:nvSpPr>
          <p:cNvPr id="4" name="Footer Placeholder 3">
            <a:extLst>
              <a:ext uri="{FF2B5EF4-FFF2-40B4-BE49-F238E27FC236}">
                <a16:creationId xmlns:a16="http://schemas.microsoft.com/office/drawing/2014/main" id="{7C9A6C94-5C84-4C4D-8E46-BBCA87D0916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E31DCEC-5A87-4EC1-8C3D-3834F06B255D}"/>
              </a:ext>
            </a:extLst>
          </p:cNvPr>
          <p:cNvSpPr>
            <a:spLocks noGrp="1"/>
          </p:cNvSpPr>
          <p:nvPr>
            <p:ph type="sldNum" sz="quarter" idx="12"/>
          </p:nvPr>
        </p:nvSpPr>
        <p:spPr/>
        <p:txBody>
          <a:bodyPr/>
          <a:lstStyle/>
          <a:p>
            <a:fld id="{DB3D23A1-04A6-4C00-8381-DADA2D40653F}" type="slidenum">
              <a:rPr lang="en-US" smtClean="0"/>
              <a:t>‹#›</a:t>
            </a:fld>
            <a:endParaRPr lang="en-US"/>
          </a:p>
        </p:txBody>
      </p:sp>
    </p:spTree>
    <p:extLst>
      <p:ext uri="{BB962C8B-B14F-4D97-AF65-F5344CB8AC3E}">
        <p14:creationId xmlns:p14="http://schemas.microsoft.com/office/powerpoint/2010/main" val="7111486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ECF1389-A811-4CC3-9757-E404BCCDAB91}"/>
              </a:ext>
            </a:extLst>
          </p:cNvPr>
          <p:cNvSpPr>
            <a:spLocks noGrp="1"/>
          </p:cNvSpPr>
          <p:nvPr>
            <p:ph type="dt" sz="half" idx="10"/>
          </p:nvPr>
        </p:nvSpPr>
        <p:spPr/>
        <p:txBody>
          <a:bodyPr/>
          <a:lstStyle/>
          <a:p>
            <a:fld id="{F1DB05E7-376B-42E9-BFB9-A2253E2039EB}" type="datetimeFigureOut">
              <a:rPr lang="en-US" smtClean="0"/>
              <a:t>10/27/20</a:t>
            </a:fld>
            <a:endParaRPr lang="en-US"/>
          </a:p>
        </p:txBody>
      </p:sp>
      <p:sp>
        <p:nvSpPr>
          <p:cNvPr id="3" name="Footer Placeholder 2">
            <a:extLst>
              <a:ext uri="{FF2B5EF4-FFF2-40B4-BE49-F238E27FC236}">
                <a16:creationId xmlns:a16="http://schemas.microsoft.com/office/drawing/2014/main" id="{9F5D00A7-E11B-4283-80FC-E96FC47FE1B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9DDECAC-1BA0-45DD-9410-D7C82A52BCEC}"/>
              </a:ext>
            </a:extLst>
          </p:cNvPr>
          <p:cNvSpPr>
            <a:spLocks noGrp="1"/>
          </p:cNvSpPr>
          <p:nvPr>
            <p:ph type="sldNum" sz="quarter" idx="12"/>
          </p:nvPr>
        </p:nvSpPr>
        <p:spPr/>
        <p:txBody>
          <a:bodyPr/>
          <a:lstStyle/>
          <a:p>
            <a:fld id="{DB3D23A1-04A6-4C00-8381-DADA2D40653F}" type="slidenum">
              <a:rPr lang="en-US" smtClean="0"/>
              <a:t>‹#›</a:t>
            </a:fld>
            <a:endParaRPr lang="en-US"/>
          </a:p>
        </p:txBody>
      </p:sp>
    </p:spTree>
    <p:extLst>
      <p:ext uri="{BB962C8B-B14F-4D97-AF65-F5344CB8AC3E}">
        <p14:creationId xmlns:p14="http://schemas.microsoft.com/office/powerpoint/2010/main" val="37215279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79B95-E114-4974-ACFC-32C726FECCB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D85E4DD-5A43-422E-8374-D240F26B105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E51926F-A9C9-425F-AE43-144A72CF43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0F62D3E-3BB5-4FE4-9797-5CE62527EFA2}"/>
              </a:ext>
            </a:extLst>
          </p:cNvPr>
          <p:cNvSpPr>
            <a:spLocks noGrp="1"/>
          </p:cNvSpPr>
          <p:nvPr>
            <p:ph type="dt" sz="half" idx="10"/>
          </p:nvPr>
        </p:nvSpPr>
        <p:spPr/>
        <p:txBody>
          <a:bodyPr/>
          <a:lstStyle/>
          <a:p>
            <a:fld id="{F1DB05E7-376B-42E9-BFB9-A2253E2039EB}" type="datetimeFigureOut">
              <a:rPr lang="en-US" smtClean="0"/>
              <a:t>10/27/20</a:t>
            </a:fld>
            <a:endParaRPr lang="en-US"/>
          </a:p>
        </p:txBody>
      </p:sp>
      <p:sp>
        <p:nvSpPr>
          <p:cNvPr id="6" name="Footer Placeholder 5">
            <a:extLst>
              <a:ext uri="{FF2B5EF4-FFF2-40B4-BE49-F238E27FC236}">
                <a16:creationId xmlns:a16="http://schemas.microsoft.com/office/drawing/2014/main" id="{CF10E72E-180F-4EF1-84EB-73F7A487B61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4F1A70E-C0D7-4B23-AFCC-8A4BF5F3B612}"/>
              </a:ext>
            </a:extLst>
          </p:cNvPr>
          <p:cNvSpPr>
            <a:spLocks noGrp="1"/>
          </p:cNvSpPr>
          <p:nvPr>
            <p:ph type="sldNum" sz="quarter" idx="12"/>
          </p:nvPr>
        </p:nvSpPr>
        <p:spPr/>
        <p:txBody>
          <a:bodyPr/>
          <a:lstStyle/>
          <a:p>
            <a:fld id="{DB3D23A1-04A6-4C00-8381-DADA2D40653F}" type="slidenum">
              <a:rPr lang="en-US" smtClean="0"/>
              <a:t>‹#›</a:t>
            </a:fld>
            <a:endParaRPr lang="en-US"/>
          </a:p>
        </p:txBody>
      </p:sp>
    </p:spTree>
    <p:extLst>
      <p:ext uri="{BB962C8B-B14F-4D97-AF65-F5344CB8AC3E}">
        <p14:creationId xmlns:p14="http://schemas.microsoft.com/office/powerpoint/2010/main" val="9878423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293A6-9CB5-47D8-BD15-81410E149BF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A16FBD3-9EDD-49CE-B404-D47738AF9B6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A93F8D6-E106-40B4-874C-6717036C5C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42A0EA-C3FA-4D14-8EB9-FBE2E9799A76}"/>
              </a:ext>
            </a:extLst>
          </p:cNvPr>
          <p:cNvSpPr>
            <a:spLocks noGrp="1"/>
          </p:cNvSpPr>
          <p:nvPr>
            <p:ph type="dt" sz="half" idx="10"/>
          </p:nvPr>
        </p:nvSpPr>
        <p:spPr/>
        <p:txBody>
          <a:bodyPr/>
          <a:lstStyle/>
          <a:p>
            <a:fld id="{F1DB05E7-376B-42E9-BFB9-A2253E2039EB}" type="datetimeFigureOut">
              <a:rPr lang="en-US" smtClean="0"/>
              <a:t>10/27/20</a:t>
            </a:fld>
            <a:endParaRPr lang="en-US"/>
          </a:p>
        </p:txBody>
      </p:sp>
      <p:sp>
        <p:nvSpPr>
          <p:cNvPr id="6" name="Footer Placeholder 5">
            <a:extLst>
              <a:ext uri="{FF2B5EF4-FFF2-40B4-BE49-F238E27FC236}">
                <a16:creationId xmlns:a16="http://schemas.microsoft.com/office/drawing/2014/main" id="{3F44ADC1-9EAA-416C-952A-4D941E4A73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3BA87F3-3F76-44AD-8E43-0F584B922842}"/>
              </a:ext>
            </a:extLst>
          </p:cNvPr>
          <p:cNvSpPr>
            <a:spLocks noGrp="1"/>
          </p:cNvSpPr>
          <p:nvPr>
            <p:ph type="sldNum" sz="quarter" idx="12"/>
          </p:nvPr>
        </p:nvSpPr>
        <p:spPr/>
        <p:txBody>
          <a:bodyPr/>
          <a:lstStyle/>
          <a:p>
            <a:fld id="{DB3D23A1-04A6-4C00-8381-DADA2D40653F}" type="slidenum">
              <a:rPr lang="en-US" smtClean="0"/>
              <a:t>‹#›</a:t>
            </a:fld>
            <a:endParaRPr lang="en-US"/>
          </a:p>
        </p:txBody>
      </p:sp>
    </p:spTree>
    <p:extLst>
      <p:ext uri="{BB962C8B-B14F-4D97-AF65-F5344CB8AC3E}">
        <p14:creationId xmlns:p14="http://schemas.microsoft.com/office/powerpoint/2010/main" val="26550763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F658B-B5FC-4BF2-BC9A-7B639FA823E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796A781-9941-4453-95FF-A4EBF952E09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C75A8B-9EFA-4D9F-848C-CA2C4E26877C}"/>
              </a:ext>
            </a:extLst>
          </p:cNvPr>
          <p:cNvSpPr>
            <a:spLocks noGrp="1"/>
          </p:cNvSpPr>
          <p:nvPr>
            <p:ph type="dt" sz="half" idx="10"/>
          </p:nvPr>
        </p:nvSpPr>
        <p:spPr/>
        <p:txBody>
          <a:bodyPr/>
          <a:lstStyle/>
          <a:p>
            <a:fld id="{F1DB05E7-376B-42E9-BFB9-A2253E2039EB}" type="datetimeFigureOut">
              <a:rPr lang="en-US" smtClean="0"/>
              <a:t>10/27/20</a:t>
            </a:fld>
            <a:endParaRPr lang="en-US"/>
          </a:p>
        </p:txBody>
      </p:sp>
      <p:sp>
        <p:nvSpPr>
          <p:cNvPr id="5" name="Footer Placeholder 4">
            <a:extLst>
              <a:ext uri="{FF2B5EF4-FFF2-40B4-BE49-F238E27FC236}">
                <a16:creationId xmlns:a16="http://schemas.microsoft.com/office/drawing/2014/main" id="{D2522827-3030-423A-80CA-2F14C435CD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E0C98C-009C-4AAD-A3DA-8034CCB8238A}"/>
              </a:ext>
            </a:extLst>
          </p:cNvPr>
          <p:cNvSpPr>
            <a:spLocks noGrp="1"/>
          </p:cNvSpPr>
          <p:nvPr>
            <p:ph type="sldNum" sz="quarter" idx="12"/>
          </p:nvPr>
        </p:nvSpPr>
        <p:spPr/>
        <p:txBody>
          <a:bodyPr/>
          <a:lstStyle/>
          <a:p>
            <a:fld id="{DB3D23A1-04A6-4C00-8381-DADA2D40653F}" type="slidenum">
              <a:rPr lang="en-US" smtClean="0"/>
              <a:t>‹#›</a:t>
            </a:fld>
            <a:endParaRPr lang="en-US"/>
          </a:p>
        </p:txBody>
      </p:sp>
    </p:spTree>
    <p:extLst>
      <p:ext uri="{BB962C8B-B14F-4D97-AF65-F5344CB8AC3E}">
        <p14:creationId xmlns:p14="http://schemas.microsoft.com/office/powerpoint/2010/main" val="36725217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2">
    <p:spTree>
      <p:nvGrpSpPr>
        <p:cNvPr id="1" name=""/>
        <p:cNvGrpSpPr/>
        <p:nvPr/>
      </p:nvGrpSpPr>
      <p:grpSpPr>
        <a:xfrm>
          <a:off x="0" y="0"/>
          <a:ext cx="0" cy="0"/>
          <a:chOff x="0" y="0"/>
          <a:chExt cx="0" cy="0"/>
        </a:xfrm>
      </p:grpSpPr>
      <p:sp>
        <p:nvSpPr>
          <p:cNvPr id="2" name="Title 1"/>
          <p:cNvSpPr>
            <a:spLocks noGrp="1"/>
          </p:cNvSpPr>
          <p:nvPr>
            <p:ph type="title"/>
          </p:nvPr>
        </p:nvSpPr>
        <p:spPr>
          <a:xfrm>
            <a:off x="349292" y="216531"/>
            <a:ext cx="11493416" cy="767276"/>
          </a:xfrm>
          <a:prstGeom prst="rect">
            <a:avLst/>
          </a:prstGeom>
          <a:ln>
            <a:noFill/>
          </a:ln>
        </p:spPr>
        <p:txBody>
          <a:bodyPr/>
          <a:lstStyle>
            <a:lvl1pPr algn="ctr">
              <a:defRPr b="1">
                <a:solidFill>
                  <a:schemeClr val="tx1">
                    <a:lumMod val="95000"/>
                    <a:lumOff val="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833415" y="1177758"/>
            <a:ext cx="10327008" cy="2111143"/>
          </a:xfrm>
          <a:prstGeom prst="rect">
            <a:avLst/>
          </a:prstGeom>
          <a:ln>
            <a:noFill/>
          </a:ln>
        </p:spPr>
        <p:txBody>
          <a:bodyPr/>
          <a:lstStyle>
            <a:lvl1pPr marL="0" indent="0">
              <a:buNone/>
              <a:defRPr sz="2800">
                <a:solidFill>
                  <a:schemeClr val="tx1">
                    <a:lumMod val="95000"/>
                    <a:lumOff val="5000"/>
                  </a:schemeClr>
                </a:solidFill>
                <a:latin typeface="Karla"/>
                <a:cs typeface="Karla"/>
              </a:defRPr>
            </a:lvl1pPr>
            <a:lvl2pPr>
              <a:defRPr sz="2400">
                <a:solidFill>
                  <a:schemeClr val="tx1">
                    <a:lumMod val="95000"/>
                    <a:lumOff val="5000"/>
                  </a:schemeClr>
                </a:solidFill>
                <a:latin typeface="Karla"/>
                <a:cs typeface="Karla"/>
              </a:defRPr>
            </a:lvl2pPr>
            <a:lvl3pPr>
              <a:defRPr sz="2000">
                <a:solidFill>
                  <a:schemeClr val="tx1">
                    <a:lumMod val="95000"/>
                    <a:lumOff val="5000"/>
                  </a:schemeClr>
                </a:solidFill>
                <a:latin typeface="Karla"/>
                <a:cs typeface="Karla"/>
              </a:defRPr>
            </a:lvl3pPr>
            <a:lvl4pPr>
              <a:defRPr sz="1800">
                <a:solidFill>
                  <a:schemeClr val="tx1">
                    <a:lumMod val="95000"/>
                    <a:lumOff val="5000"/>
                  </a:schemeClr>
                </a:solidFill>
                <a:latin typeface="Karla"/>
                <a:cs typeface="Karla"/>
              </a:defRPr>
            </a:lvl4pPr>
            <a:lvl5pPr>
              <a:defRPr sz="1800">
                <a:solidFill>
                  <a:schemeClr val="tx1">
                    <a:lumMod val="95000"/>
                    <a:lumOff val="5000"/>
                  </a:schemeClr>
                </a:solidFill>
                <a:latin typeface="Karla"/>
                <a:cs typeface="Karla"/>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8248388" y="6397361"/>
            <a:ext cx="2844800" cy="365125"/>
          </a:xfrm>
        </p:spPr>
        <p:txBody>
          <a:bodyPr/>
          <a:lstStyle>
            <a:lvl1pPr algn="r">
              <a:defRPr/>
            </a:lvl1pPr>
          </a:lstStyle>
          <a:p>
            <a:fld id="{6BCA73C5-4051-2D45-AC51-FD5A1C1C157A}" type="slidenum">
              <a:rPr lang="en-US" smtClean="0"/>
              <a:t>‹#›</a:t>
            </a:fld>
            <a:endParaRPr lang="en-US"/>
          </a:p>
        </p:txBody>
      </p:sp>
      <p:cxnSp>
        <p:nvCxnSpPr>
          <p:cNvPr id="12" name="Straight Connector 11">
            <a:extLst>
              <a:ext uri="{FF2B5EF4-FFF2-40B4-BE49-F238E27FC236}">
                <a16:creationId xmlns:a16="http://schemas.microsoft.com/office/drawing/2014/main" id="{2BB05C14-85FE-410B-8AD5-1D038FDD03F1}"/>
              </a:ext>
            </a:extLst>
          </p:cNvPr>
          <p:cNvCxnSpPr>
            <a:cxnSpLocks/>
          </p:cNvCxnSpPr>
          <p:nvPr/>
        </p:nvCxnSpPr>
        <p:spPr>
          <a:xfrm>
            <a:off x="3930650" y="987254"/>
            <a:ext cx="4419600" cy="0"/>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6A0BBE32-C829-4534-92AA-0A9402AC06A8}"/>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1206093" y="6238082"/>
            <a:ext cx="844809" cy="510957"/>
          </a:xfrm>
          <a:prstGeom prst="rect">
            <a:avLst/>
          </a:prstGeom>
        </p:spPr>
      </p:pic>
      <p:grpSp>
        <p:nvGrpSpPr>
          <p:cNvPr id="15" name="Group 14">
            <a:extLst>
              <a:ext uri="{FF2B5EF4-FFF2-40B4-BE49-F238E27FC236}">
                <a16:creationId xmlns:a16="http://schemas.microsoft.com/office/drawing/2014/main" id="{A3D46243-E60C-4C42-8F85-FC3B9343AFAF}"/>
              </a:ext>
            </a:extLst>
          </p:cNvPr>
          <p:cNvGrpSpPr/>
          <p:nvPr/>
        </p:nvGrpSpPr>
        <p:grpSpPr>
          <a:xfrm>
            <a:off x="0" y="6238082"/>
            <a:ext cx="3302003" cy="589321"/>
            <a:chOff x="464927" y="6019573"/>
            <a:chExt cx="3302003" cy="589321"/>
          </a:xfrm>
        </p:grpSpPr>
        <p:sp>
          <p:nvSpPr>
            <p:cNvPr id="16" name="Rectangle 15">
              <a:extLst>
                <a:ext uri="{FF2B5EF4-FFF2-40B4-BE49-F238E27FC236}">
                  <a16:creationId xmlns:a16="http://schemas.microsoft.com/office/drawing/2014/main" id="{329F7269-A063-44EA-B098-36C03E952B4A}"/>
                </a:ext>
              </a:extLst>
            </p:cNvPr>
            <p:cNvSpPr/>
            <p:nvPr/>
          </p:nvSpPr>
          <p:spPr>
            <a:xfrm>
              <a:off x="675860" y="6019573"/>
              <a:ext cx="874035" cy="43701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Subtitle 2">
              <a:extLst>
                <a:ext uri="{FF2B5EF4-FFF2-40B4-BE49-F238E27FC236}">
                  <a16:creationId xmlns:a16="http://schemas.microsoft.com/office/drawing/2014/main" id="{FC20886B-EE56-477E-B213-33D73F60992C}"/>
                </a:ext>
              </a:extLst>
            </p:cNvPr>
            <p:cNvSpPr txBox="1">
              <a:spLocks/>
            </p:cNvSpPr>
            <p:nvPr/>
          </p:nvSpPr>
          <p:spPr>
            <a:xfrm>
              <a:off x="464927" y="6097938"/>
              <a:ext cx="1295899" cy="51095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400" b="1" dirty="0">
                  <a:solidFill>
                    <a:schemeClr val="bg1"/>
                  </a:solidFill>
                  <a:latin typeface="Karla" charset="0"/>
                </a:rPr>
                <a:t>AC295</a:t>
              </a:r>
              <a:endParaRPr lang="en-US" sz="1800" b="1" dirty="0">
                <a:solidFill>
                  <a:schemeClr val="bg1"/>
                </a:solidFill>
                <a:latin typeface="Karla" charset="0"/>
              </a:endParaRPr>
            </a:p>
          </p:txBody>
        </p:sp>
        <p:sp>
          <p:nvSpPr>
            <p:cNvPr id="18" name="Rectangle 13">
              <a:extLst>
                <a:ext uri="{FF2B5EF4-FFF2-40B4-BE49-F238E27FC236}">
                  <a16:creationId xmlns:a16="http://schemas.microsoft.com/office/drawing/2014/main" id="{41B169CF-1DA2-49FF-A171-CA3011076EC0}"/>
                </a:ext>
              </a:extLst>
            </p:cNvPr>
            <p:cNvSpPr/>
            <p:nvPr/>
          </p:nvSpPr>
          <p:spPr>
            <a:xfrm>
              <a:off x="1549897" y="6041219"/>
              <a:ext cx="2217033" cy="400110"/>
            </a:xfrm>
            <a:custGeom>
              <a:avLst/>
              <a:gdLst>
                <a:gd name="connsiteX0" fmla="*/ 0 w 2217033"/>
                <a:gd name="connsiteY0" fmla="*/ 0 h 400110"/>
                <a:gd name="connsiteX1" fmla="*/ 532088 w 2217033"/>
                <a:gd name="connsiteY1" fmla="*/ 0 h 400110"/>
                <a:gd name="connsiteX2" fmla="*/ 1086346 w 2217033"/>
                <a:gd name="connsiteY2" fmla="*/ 0 h 400110"/>
                <a:gd name="connsiteX3" fmla="*/ 1640604 w 2217033"/>
                <a:gd name="connsiteY3" fmla="*/ 0 h 400110"/>
                <a:gd name="connsiteX4" fmla="*/ 2217033 w 2217033"/>
                <a:gd name="connsiteY4" fmla="*/ 0 h 400110"/>
                <a:gd name="connsiteX5" fmla="*/ 2217033 w 2217033"/>
                <a:gd name="connsiteY5" fmla="*/ 400110 h 400110"/>
                <a:gd name="connsiteX6" fmla="*/ 1662775 w 2217033"/>
                <a:gd name="connsiteY6" fmla="*/ 400110 h 400110"/>
                <a:gd name="connsiteX7" fmla="*/ 1152857 w 2217033"/>
                <a:gd name="connsiteY7" fmla="*/ 400110 h 400110"/>
                <a:gd name="connsiteX8" fmla="*/ 642940 w 2217033"/>
                <a:gd name="connsiteY8" fmla="*/ 400110 h 400110"/>
                <a:gd name="connsiteX9" fmla="*/ 0 w 2217033"/>
                <a:gd name="connsiteY9" fmla="*/ 400110 h 400110"/>
                <a:gd name="connsiteX10" fmla="*/ 0 w 2217033"/>
                <a:gd name="connsiteY10" fmla="*/ 0 h 400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17033" h="400110" fill="none" extrusionOk="0">
                  <a:moveTo>
                    <a:pt x="0" y="0"/>
                  </a:moveTo>
                  <a:cubicBezTo>
                    <a:pt x="263038" y="-7925"/>
                    <a:pt x="420560" y="1517"/>
                    <a:pt x="532088" y="0"/>
                  </a:cubicBezTo>
                  <a:cubicBezTo>
                    <a:pt x="643616" y="-1517"/>
                    <a:pt x="935144" y="292"/>
                    <a:pt x="1086346" y="0"/>
                  </a:cubicBezTo>
                  <a:cubicBezTo>
                    <a:pt x="1237548" y="-292"/>
                    <a:pt x="1501094" y="11016"/>
                    <a:pt x="1640604" y="0"/>
                  </a:cubicBezTo>
                  <a:cubicBezTo>
                    <a:pt x="1780114" y="-11016"/>
                    <a:pt x="1938923" y="9180"/>
                    <a:pt x="2217033" y="0"/>
                  </a:cubicBezTo>
                  <a:cubicBezTo>
                    <a:pt x="2212614" y="151559"/>
                    <a:pt x="2204076" y="313461"/>
                    <a:pt x="2217033" y="400110"/>
                  </a:cubicBezTo>
                  <a:cubicBezTo>
                    <a:pt x="2047578" y="378810"/>
                    <a:pt x="1914228" y="388589"/>
                    <a:pt x="1662775" y="400110"/>
                  </a:cubicBezTo>
                  <a:cubicBezTo>
                    <a:pt x="1411322" y="411631"/>
                    <a:pt x="1285485" y="408772"/>
                    <a:pt x="1152857" y="400110"/>
                  </a:cubicBezTo>
                  <a:cubicBezTo>
                    <a:pt x="1020229" y="391448"/>
                    <a:pt x="848944" y="401236"/>
                    <a:pt x="642940" y="400110"/>
                  </a:cubicBezTo>
                  <a:cubicBezTo>
                    <a:pt x="436936" y="398984"/>
                    <a:pt x="274007" y="426601"/>
                    <a:pt x="0" y="400110"/>
                  </a:cubicBezTo>
                  <a:cubicBezTo>
                    <a:pt x="14541" y="299461"/>
                    <a:pt x="-743" y="112982"/>
                    <a:pt x="0" y="0"/>
                  </a:cubicBezTo>
                  <a:close/>
                </a:path>
                <a:path w="2217033" h="400110" stroke="0" extrusionOk="0">
                  <a:moveTo>
                    <a:pt x="0" y="0"/>
                  </a:moveTo>
                  <a:cubicBezTo>
                    <a:pt x="207304" y="10404"/>
                    <a:pt x="309475" y="21847"/>
                    <a:pt x="532088" y="0"/>
                  </a:cubicBezTo>
                  <a:cubicBezTo>
                    <a:pt x="754701" y="-21847"/>
                    <a:pt x="777942" y="-4739"/>
                    <a:pt x="1019835" y="0"/>
                  </a:cubicBezTo>
                  <a:cubicBezTo>
                    <a:pt x="1261728" y="4739"/>
                    <a:pt x="1468228" y="-23737"/>
                    <a:pt x="1618434" y="0"/>
                  </a:cubicBezTo>
                  <a:cubicBezTo>
                    <a:pt x="1768640" y="23737"/>
                    <a:pt x="2032619" y="4821"/>
                    <a:pt x="2217033" y="0"/>
                  </a:cubicBezTo>
                  <a:cubicBezTo>
                    <a:pt x="2228653" y="88236"/>
                    <a:pt x="2227179" y="309932"/>
                    <a:pt x="2217033" y="400110"/>
                  </a:cubicBezTo>
                  <a:cubicBezTo>
                    <a:pt x="1978161" y="393684"/>
                    <a:pt x="1830757" y="404926"/>
                    <a:pt x="1707115" y="400110"/>
                  </a:cubicBezTo>
                  <a:cubicBezTo>
                    <a:pt x="1583473" y="395294"/>
                    <a:pt x="1347118" y="414480"/>
                    <a:pt x="1197198" y="400110"/>
                  </a:cubicBezTo>
                  <a:cubicBezTo>
                    <a:pt x="1047278" y="385740"/>
                    <a:pt x="777614" y="377421"/>
                    <a:pt x="598599" y="400110"/>
                  </a:cubicBezTo>
                  <a:cubicBezTo>
                    <a:pt x="419584" y="422799"/>
                    <a:pt x="177415" y="426553"/>
                    <a:pt x="0" y="400110"/>
                  </a:cubicBezTo>
                  <a:cubicBezTo>
                    <a:pt x="4306" y="228309"/>
                    <a:pt x="-14020" y="145186"/>
                    <a:pt x="0" y="0"/>
                  </a:cubicBezTo>
                  <a:close/>
                </a:path>
              </a:pathLst>
            </a:custGeom>
            <a:ln w="19050">
              <a:solidFill>
                <a:schemeClr val="bg1">
                  <a:lumMod val="50000"/>
                </a:schemeClr>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txBody>
            <a:bodyPr wrap="square">
              <a:spAutoFit/>
            </a:bodyPr>
            <a:lstStyle/>
            <a:p>
              <a:r>
                <a:rPr lang="en-US" sz="1000" b="1" dirty="0">
                  <a:solidFill>
                    <a:schemeClr val="bg1">
                      <a:lumMod val="50000"/>
                    </a:schemeClr>
                  </a:solidFill>
                  <a:latin typeface="Karla" charset="0"/>
                </a:rPr>
                <a:t>Advanced Practical Data Science</a:t>
              </a:r>
            </a:p>
            <a:p>
              <a:r>
                <a:rPr lang="en-US" sz="1000" b="1" dirty="0" err="1">
                  <a:solidFill>
                    <a:schemeClr val="bg1">
                      <a:lumMod val="50000"/>
                    </a:schemeClr>
                  </a:solidFill>
                  <a:latin typeface="Karla" charset="0"/>
                </a:rPr>
                <a:t>Pavlos</a:t>
              </a:r>
              <a:r>
                <a:rPr lang="en-US" sz="1000" b="1" dirty="0">
                  <a:solidFill>
                    <a:schemeClr val="bg1">
                      <a:lumMod val="50000"/>
                    </a:schemeClr>
                  </a:solidFill>
                  <a:latin typeface="Karla" charset="0"/>
                </a:rPr>
                <a:t> </a:t>
              </a:r>
              <a:r>
                <a:rPr lang="en-US" sz="1000" b="1" dirty="0" err="1">
                  <a:solidFill>
                    <a:schemeClr val="bg1">
                      <a:lumMod val="50000"/>
                    </a:schemeClr>
                  </a:solidFill>
                  <a:latin typeface="Karla" charset="0"/>
                </a:rPr>
                <a:t>Protopapas</a:t>
              </a:r>
              <a:endParaRPr lang="en-US" sz="1000" b="1" dirty="0">
                <a:solidFill>
                  <a:schemeClr val="bg1">
                    <a:lumMod val="50000"/>
                  </a:schemeClr>
                </a:solidFill>
              </a:endParaRPr>
            </a:p>
          </p:txBody>
        </p:sp>
      </p:grpSp>
      <p:sp>
        <p:nvSpPr>
          <p:cNvPr id="11" name="Slide Number Placeholder 5">
            <a:extLst>
              <a:ext uri="{FF2B5EF4-FFF2-40B4-BE49-F238E27FC236}">
                <a16:creationId xmlns:a16="http://schemas.microsoft.com/office/drawing/2014/main" id="{BE2D2E0A-2AE0-5542-8F3E-6F4DCD7D3FD1}"/>
              </a:ext>
            </a:extLst>
          </p:cNvPr>
          <p:cNvSpPr txBox="1">
            <a:spLocks/>
          </p:cNvSpPr>
          <p:nvPr/>
        </p:nvSpPr>
        <p:spPr>
          <a:xfrm>
            <a:off x="8248388" y="6399522"/>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B3D23A1-04A6-4C00-8381-DADA2D40653F}" type="slidenum">
              <a:rPr lang="en-US" smtClean="0"/>
              <a:pPr/>
              <a:t>‹#›</a:t>
            </a:fld>
            <a:endParaRPr lang="en-US"/>
          </a:p>
        </p:txBody>
      </p:sp>
    </p:spTree>
    <p:extLst>
      <p:ext uri="{BB962C8B-B14F-4D97-AF65-F5344CB8AC3E}">
        <p14:creationId xmlns:p14="http://schemas.microsoft.com/office/powerpoint/2010/main" val="1442214782"/>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85A0F50-FA69-437C-8BE2-888C9484C3A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1C5C50B-22F0-4727-AD93-4F93DFB7F46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A3FBA5-7A61-4004-A386-D4942DE347DE}"/>
              </a:ext>
            </a:extLst>
          </p:cNvPr>
          <p:cNvSpPr>
            <a:spLocks noGrp="1"/>
          </p:cNvSpPr>
          <p:nvPr>
            <p:ph type="dt" sz="half" idx="10"/>
          </p:nvPr>
        </p:nvSpPr>
        <p:spPr/>
        <p:txBody>
          <a:bodyPr/>
          <a:lstStyle/>
          <a:p>
            <a:fld id="{F1DB05E7-376B-42E9-BFB9-A2253E2039EB}" type="datetimeFigureOut">
              <a:rPr lang="en-US" smtClean="0"/>
              <a:t>10/27/20</a:t>
            </a:fld>
            <a:endParaRPr lang="en-US"/>
          </a:p>
        </p:txBody>
      </p:sp>
      <p:sp>
        <p:nvSpPr>
          <p:cNvPr id="5" name="Footer Placeholder 4">
            <a:extLst>
              <a:ext uri="{FF2B5EF4-FFF2-40B4-BE49-F238E27FC236}">
                <a16:creationId xmlns:a16="http://schemas.microsoft.com/office/drawing/2014/main" id="{7D35B490-D0F7-4698-98E5-19A3C93748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44B467-A8D1-46B1-8FD7-1E7E45990FEF}"/>
              </a:ext>
            </a:extLst>
          </p:cNvPr>
          <p:cNvSpPr>
            <a:spLocks noGrp="1"/>
          </p:cNvSpPr>
          <p:nvPr>
            <p:ph type="sldNum" sz="quarter" idx="12"/>
          </p:nvPr>
        </p:nvSpPr>
        <p:spPr/>
        <p:txBody>
          <a:bodyPr/>
          <a:lstStyle/>
          <a:p>
            <a:fld id="{DB3D23A1-04A6-4C00-8381-DADA2D40653F}" type="slidenum">
              <a:rPr lang="en-US" smtClean="0"/>
              <a:t>‹#›</a:t>
            </a:fld>
            <a:endParaRPr lang="en-US"/>
          </a:p>
        </p:txBody>
      </p:sp>
    </p:spTree>
    <p:extLst>
      <p:ext uri="{BB962C8B-B14F-4D97-AF65-F5344CB8AC3E}">
        <p14:creationId xmlns:p14="http://schemas.microsoft.com/office/powerpoint/2010/main" val="7420307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C0F96-B884-4783-8546-5B63C1923F3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0ABE59A-B973-4914-A87A-160681FAC9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BC56467-0E80-4186-B483-A2D6C28B9987}"/>
              </a:ext>
            </a:extLst>
          </p:cNvPr>
          <p:cNvSpPr>
            <a:spLocks noGrp="1"/>
          </p:cNvSpPr>
          <p:nvPr>
            <p:ph type="dt" sz="half" idx="10"/>
          </p:nvPr>
        </p:nvSpPr>
        <p:spPr/>
        <p:txBody>
          <a:bodyPr/>
          <a:lstStyle/>
          <a:p>
            <a:fld id="{24935935-76DD-4851-A117-087A288262AA}" type="datetimeFigureOut">
              <a:rPr lang="en-US" smtClean="0"/>
              <a:t>10/27/20</a:t>
            </a:fld>
            <a:endParaRPr lang="en-US"/>
          </a:p>
        </p:txBody>
      </p:sp>
      <p:sp>
        <p:nvSpPr>
          <p:cNvPr id="5" name="Footer Placeholder 4">
            <a:extLst>
              <a:ext uri="{FF2B5EF4-FFF2-40B4-BE49-F238E27FC236}">
                <a16:creationId xmlns:a16="http://schemas.microsoft.com/office/drawing/2014/main" id="{157B770E-6257-4619-9715-6632B46F01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CBF21C-B65B-4C6C-8492-0E5ADB6B3FCA}"/>
              </a:ext>
            </a:extLst>
          </p:cNvPr>
          <p:cNvSpPr>
            <a:spLocks noGrp="1"/>
          </p:cNvSpPr>
          <p:nvPr>
            <p:ph type="sldNum" sz="quarter" idx="12"/>
          </p:nvPr>
        </p:nvSpPr>
        <p:spPr/>
        <p:txBody>
          <a:bodyPr/>
          <a:lstStyle/>
          <a:p>
            <a:fld id="{EADA8C59-5646-4C06-BE98-351097875ED0}" type="slidenum">
              <a:rPr lang="en-US" smtClean="0"/>
              <a:t>‹#›</a:t>
            </a:fld>
            <a:endParaRPr lang="en-US"/>
          </a:p>
        </p:txBody>
      </p:sp>
    </p:spTree>
    <p:extLst>
      <p:ext uri="{BB962C8B-B14F-4D97-AF65-F5344CB8AC3E}">
        <p14:creationId xmlns:p14="http://schemas.microsoft.com/office/powerpoint/2010/main" val="34646576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29822-BE94-474F-B0E5-995B335C3E1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796DE3C-6D02-485D-AF4A-E6A65A2D5E0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006F97-9BE6-4032-BC81-3B063889003C}"/>
              </a:ext>
            </a:extLst>
          </p:cNvPr>
          <p:cNvSpPr>
            <a:spLocks noGrp="1"/>
          </p:cNvSpPr>
          <p:nvPr>
            <p:ph type="dt" sz="half" idx="10"/>
          </p:nvPr>
        </p:nvSpPr>
        <p:spPr/>
        <p:txBody>
          <a:bodyPr/>
          <a:lstStyle/>
          <a:p>
            <a:fld id="{24935935-76DD-4851-A117-087A288262AA}" type="datetimeFigureOut">
              <a:rPr lang="en-US" smtClean="0"/>
              <a:t>10/27/20</a:t>
            </a:fld>
            <a:endParaRPr lang="en-US"/>
          </a:p>
        </p:txBody>
      </p:sp>
      <p:sp>
        <p:nvSpPr>
          <p:cNvPr id="5" name="Footer Placeholder 4">
            <a:extLst>
              <a:ext uri="{FF2B5EF4-FFF2-40B4-BE49-F238E27FC236}">
                <a16:creationId xmlns:a16="http://schemas.microsoft.com/office/drawing/2014/main" id="{DF404F1D-63FD-4AB3-988B-87D0551039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F74033-16EF-464C-B147-12F5EFEDB211}"/>
              </a:ext>
            </a:extLst>
          </p:cNvPr>
          <p:cNvSpPr>
            <a:spLocks noGrp="1"/>
          </p:cNvSpPr>
          <p:nvPr>
            <p:ph type="sldNum" sz="quarter" idx="12"/>
          </p:nvPr>
        </p:nvSpPr>
        <p:spPr/>
        <p:txBody>
          <a:bodyPr/>
          <a:lstStyle/>
          <a:p>
            <a:fld id="{EADA8C59-5646-4C06-BE98-351097875ED0}" type="slidenum">
              <a:rPr lang="en-US" smtClean="0"/>
              <a:t>‹#›</a:t>
            </a:fld>
            <a:endParaRPr lang="en-US"/>
          </a:p>
        </p:txBody>
      </p:sp>
    </p:spTree>
    <p:extLst>
      <p:ext uri="{BB962C8B-B14F-4D97-AF65-F5344CB8AC3E}">
        <p14:creationId xmlns:p14="http://schemas.microsoft.com/office/powerpoint/2010/main" val="17892554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3B084-0E32-42FD-A7A0-6104CFA23BE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043D040-A17D-469A-996A-7C552B7C34E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779A30B-7613-4730-A675-A2115A735AFD}"/>
              </a:ext>
            </a:extLst>
          </p:cNvPr>
          <p:cNvSpPr>
            <a:spLocks noGrp="1"/>
          </p:cNvSpPr>
          <p:nvPr>
            <p:ph type="dt" sz="half" idx="10"/>
          </p:nvPr>
        </p:nvSpPr>
        <p:spPr/>
        <p:txBody>
          <a:bodyPr/>
          <a:lstStyle/>
          <a:p>
            <a:fld id="{24935935-76DD-4851-A117-087A288262AA}" type="datetimeFigureOut">
              <a:rPr lang="en-US" smtClean="0"/>
              <a:t>10/27/20</a:t>
            </a:fld>
            <a:endParaRPr lang="en-US"/>
          </a:p>
        </p:txBody>
      </p:sp>
      <p:sp>
        <p:nvSpPr>
          <p:cNvPr id="5" name="Footer Placeholder 4">
            <a:extLst>
              <a:ext uri="{FF2B5EF4-FFF2-40B4-BE49-F238E27FC236}">
                <a16:creationId xmlns:a16="http://schemas.microsoft.com/office/drawing/2014/main" id="{74C5DDBD-CB47-416E-8175-3FBF6AB238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7E6DB7-CAE2-4FCD-B3E8-6231B1C850E7}"/>
              </a:ext>
            </a:extLst>
          </p:cNvPr>
          <p:cNvSpPr>
            <a:spLocks noGrp="1"/>
          </p:cNvSpPr>
          <p:nvPr>
            <p:ph type="sldNum" sz="quarter" idx="12"/>
          </p:nvPr>
        </p:nvSpPr>
        <p:spPr/>
        <p:txBody>
          <a:bodyPr/>
          <a:lstStyle/>
          <a:p>
            <a:fld id="{EADA8C59-5646-4C06-BE98-351097875ED0}" type="slidenum">
              <a:rPr lang="en-US" smtClean="0"/>
              <a:t>‹#›</a:t>
            </a:fld>
            <a:endParaRPr lang="en-US"/>
          </a:p>
        </p:txBody>
      </p:sp>
    </p:spTree>
    <p:extLst>
      <p:ext uri="{BB962C8B-B14F-4D97-AF65-F5344CB8AC3E}">
        <p14:creationId xmlns:p14="http://schemas.microsoft.com/office/powerpoint/2010/main" val="42574123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9F328-E252-40D9-BC3D-3282F6445B8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7B2F339-E578-4FF1-8D6F-6B84F06CB81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39D6ED0-638B-46D3-A1C0-24FEE8341C9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0179BD2-BF0C-42C9-AEAA-7C7A2247CE7F}"/>
              </a:ext>
            </a:extLst>
          </p:cNvPr>
          <p:cNvSpPr>
            <a:spLocks noGrp="1"/>
          </p:cNvSpPr>
          <p:nvPr>
            <p:ph type="dt" sz="half" idx="10"/>
          </p:nvPr>
        </p:nvSpPr>
        <p:spPr/>
        <p:txBody>
          <a:bodyPr/>
          <a:lstStyle/>
          <a:p>
            <a:fld id="{24935935-76DD-4851-A117-087A288262AA}" type="datetimeFigureOut">
              <a:rPr lang="en-US" smtClean="0"/>
              <a:t>10/27/20</a:t>
            </a:fld>
            <a:endParaRPr lang="en-US"/>
          </a:p>
        </p:txBody>
      </p:sp>
      <p:sp>
        <p:nvSpPr>
          <p:cNvPr id="6" name="Footer Placeholder 5">
            <a:extLst>
              <a:ext uri="{FF2B5EF4-FFF2-40B4-BE49-F238E27FC236}">
                <a16:creationId xmlns:a16="http://schemas.microsoft.com/office/drawing/2014/main" id="{006C923F-A0AF-43AE-B008-729389A1F4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A6CF54-6A81-4EC1-8A76-D27D031CD323}"/>
              </a:ext>
            </a:extLst>
          </p:cNvPr>
          <p:cNvSpPr>
            <a:spLocks noGrp="1"/>
          </p:cNvSpPr>
          <p:nvPr>
            <p:ph type="sldNum" sz="quarter" idx="12"/>
          </p:nvPr>
        </p:nvSpPr>
        <p:spPr/>
        <p:txBody>
          <a:bodyPr/>
          <a:lstStyle/>
          <a:p>
            <a:fld id="{EADA8C59-5646-4C06-BE98-351097875ED0}" type="slidenum">
              <a:rPr lang="en-US" smtClean="0"/>
              <a:t>‹#›</a:t>
            </a:fld>
            <a:endParaRPr lang="en-US"/>
          </a:p>
        </p:txBody>
      </p:sp>
    </p:spTree>
    <p:extLst>
      <p:ext uri="{BB962C8B-B14F-4D97-AF65-F5344CB8AC3E}">
        <p14:creationId xmlns:p14="http://schemas.microsoft.com/office/powerpoint/2010/main" val="35153027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74C8E-2EFC-4160-AABE-1FF72142458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9F18FF6-67F1-4B6A-AF69-55250044214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05621C-D772-41A9-806A-403FAAB45DE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B53A51E-99BD-4C1A-A074-5C6CE93681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95D48C7-AFED-4305-86D0-D795E3EB766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48D0C76-7E10-4917-A0FC-0E0870F729BC}"/>
              </a:ext>
            </a:extLst>
          </p:cNvPr>
          <p:cNvSpPr>
            <a:spLocks noGrp="1"/>
          </p:cNvSpPr>
          <p:nvPr>
            <p:ph type="dt" sz="half" idx="10"/>
          </p:nvPr>
        </p:nvSpPr>
        <p:spPr/>
        <p:txBody>
          <a:bodyPr/>
          <a:lstStyle/>
          <a:p>
            <a:fld id="{24935935-76DD-4851-A117-087A288262AA}" type="datetimeFigureOut">
              <a:rPr lang="en-US" smtClean="0"/>
              <a:t>10/27/20</a:t>
            </a:fld>
            <a:endParaRPr lang="en-US"/>
          </a:p>
        </p:txBody>
      </p:sp>
      <p:sp>
        <p:nvSpPr>
          <p:cNvPr id="8" name="Footer Placeholder 7">
            <a:extLst>
              <a:ext uri="{FF2B5EF4-FFF2-40B4-BE49-F238E27FC236}">
                <a16:creationId xmlns:a16="http://schemas.microsoft.com/office/drawing/2014/main" id="{89B9EDB8-6EFB-4747-B5B6-22B76F32F1D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E3B12DB-AFBB-405F-BA53-B2770D4A9AEA}"/>
              </a:ext>
            </a:extLst>
          </p:cNvPr>
          <p:cNvSpPr>
            <a:spLocks noGrp="1"/>
          </p:cNvSpPr>
          <p:nvPr>
            <p:ph type="sldNum" sz="quarter" idx="12"/>
          </p:nvPr>
        </p:nvSpPr>
        <p:spPr/>
        <p:txBody>
          <a:bodyPr/>
          <a:lstStyle/>
          <a:p>
            <a:fld id="{EADA8C59-5646-4C06-BE98-351097875ED0}" type="slidenum">
              <a:rPr lang="en-US" smtClean="0"/>
              <a:t>‹#›</a:t>
            </a:fld>
            <a:endParaRPr lang="en-US"/>
          </a:p>
        </p:txBody>
      </p:sp>
    </p:spTree>
    <p:extLst>
      <p:ext uri="{BB962C8B-B14F-4D97-AF65-F5344CB8AC3E}">
        <p14:creationId xmlns:p14="http://schemas.microsoft.com/office/powerpoint/2010/main" val="6533092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29320-B6A0-4392-B66E-7FE222630F1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E70D717-5251-4854-BB14-F871590E80EC}"/>
              </a:ext>
            </a:extLst>
          </p:cNvPr>
          <p:cNvSpPr>
            <a:spLocks noGrp="1"/>
          </p:cNvSpPr>
          <p:nvPr>
            <p:ph type="dt" sz="half" idx="10"/>
          </p:nvPr>
        </p:nvSpPr>
        <p:spPr/>
        <p:txBody>
          <a:bodyPr/>
          <a:lstStyle/>
          <a:p>
            <a:fld id="{24935935-76DD-4851-A117-087A288262AA}" type="datetimeFigureOut">
              <a:rPr lang="en-US" smtClean="0"/>
              <a:t>10/27/20</a:t>
            </a:fld>
            <a:endParaRPr lang="en-US"/>
          </a:p>
        </p:txBody>
      </p:sp>
      <p:sp>
        <p:nvSpPr>
          <p:cNvPr id="4" name="Footer Placeholder 3">
            <a:extLst>
              <a:ext uri="{FF2B5EF4-FFF2-40B4-BE49-F238E27FC236}">
                <a16:creationId xmlns:a16="http://schemas.microsoft.com/office/drawing/2014/main" id="{91B6AF8B-F435-48B2-9AC7-FF1B8D0C1CB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B24DEE1-F5F4-473C-885D-60A0ABE39D6A}"/>
              </a:ext>
            </a:extLst>
          </p:cNvPr>
          <p:cNvSpPr>
            <a:spLocks noGrp="1"/>
          </p:cNvSpPr>
          <p:nvPr>
            <p:ph type="sldNum" sz="quarter" idx="12"/>
          </p:nvPr>
        </p:nvSpPr>
        <p:spPr/>
        <p:txBody>
          <a:bodyPr/>
          <a:lstStyle/>
          <a:p>
            <a:fld id="{EADA8C59-5646-4C06-BE98-351097875ED0}" type="slidenum">
              <a:rPr lang="en-US" smtClean="0"/>
              <a:t>‹#›</a:t>
            </a:fld>
            <a:endParaRPr lang="en-US"/>
          </a:p>
        </p:txBody>
      </p:sp>
    </p:spTree>
    <p:extLst>
      <p:ext uri="{BB962C8B-B14F-4D97-AF65-F5344CB8AC3E}">
        <p14:creationId xmlns:p14="http://schemas.microsoft.com/office/powerpoint/2010/main" val="25908955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BCB896E-3D03-41C8-B360-0471B89FB3DF}"/>
              </a:ext>
            </a:extLst>
          </p:cNvPr>
          <p:cNvSpPr>
            <a:spLocks noGrp="1"/>
          </p:cNvSpPr>
          <p:nvPr>
            <p:ph type="dt" sz="half" idx="10"/>
          </p:nvPr>
        </p:nvSpPr>
        <p:spPr/>
        <p:txBody>
          <a:bodyPr/>
          <a:lstStyle/>
          <a:p>
            <a:fld id="{24935935-76DD-4851-A117-087A288262AA}" type="datetimeFigureOut">
              <a:rPr lang="en-US" smtClean="0"/>
              <a:t>10/27/20</a:t>
            </a:fld>
            <a:endParaRPr lang="en-US"/>
          </a:p>
        </p:txBody>
      </p:sp>
      <p:sp>
        <p:nvSpPr>
          <p:cNvPr id="3" name="Footer Placeholder 2">
            <a:extLst>
              <a:ext uri="{FF2B5EF4-FFF2-40B4-BE49-F238E27FC236}">
                <a16:creationId xmlns:a16="http://schemas.microsoft.com/office/drawing/2014/main" id="{B2C90461-7C0C-445A-9850-E1DB8A02270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05486F7-6405-4102-BA7C-FFB9D70F90EC}"/>
              </a:ext>
            </a:extLst>
          </p:cNvPr>
          <p:cNvSpPr>
            <a:spLocks noGrp="1"/>
          </p:cNvSpPr>
          <p:nvPr>
            <p:ph type="sldNum" sz="quarter" idx="12"/>
          </p:nvPr>
        </p:nvSpPr>
        <p:spPr/>
        <p:txBody>
          <a:bodyPr/>
          <a:lstStyle/>
          <a:p>
            <a:fld id="{EADA8C59-5646-4C06-BE98-351097875ED0}" type="slidenum">
              <a:rPr lang="en-US" smtClean="0"/>
              <a:t>‹#›</a:t>
            </a:fld>
            <a:endParaRPr lang="en-US"/>
          </a:p>
        </p:txBody>
      </p:sp>
    </p:spTree>
    <p:extLst>
      <p:ext uri="{BB962C8B-B14F-4D97-AF65-F5344CB8AC3E}">
        <p14:creationId xmlns:p14="http://schemas.microsoft.com/office/powerpoint/2010/main" val="37544435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C97AF-36CE-4124-984C-A7BF9224778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D8F9A7A-2E99-4C4B-ABD7-5510175A70E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75AAA68-FAC5-4F49-9D56-C0A2D10AA0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8470BAD-71B5-49E4-A40D-2007CBD9EBEA}"/>
              </a:ext>
            </a:extLst>
          </p:cNvPr>
          <p:cNvSpPr>
            <a:spLocks noGrp="1"/>
          </p:cNvSpPr>
          <p:nvPr>
            <p:ph type="dt" sz="half" idx="10"/>
          </p:nvPr>
        </p:nvSpPr>
        <p:spPr/>
        <p:txBody>
          <a:bodyPr/>
          <a:lstStyle/>
          <a:p>
            <a:fld id="{24935935-76DD-4851-A117-087A288262AA}" type="datetimeFigureOut">
              <a:rPr lang="en-US" smtClean="0"/>
              <a:t>10/27/20</a:t>
            </a:fld>
            <a:endParaRPr lang="en-US"/>
          </a:p>
        </p:txBody>
      </p:sp>
      <p:sp>
        <p:nvSpPr>
          <p:cNvPr id="6" name="Footer Placeholder 5">
            <a:extLst>
              <a:ext uri="{FF2B5EF4-FFF2-40B4-BE49-F238E27FC236}">
                <a16:creationId xmlns:a16="http://schemas.microsoft.com/office/drawing/2014/main" id="{6B295AC7-DDFE-45F9-AF74-ED2BF514134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E017491-FF63-4589-BD29-E347DD916547}"/>
              </a:ext>
            </a:extLst>
          </p:cNvPr>
          <p:cNvSpPr>
            <a:spLocks noGrp="1"/>
          </p:cNvSpPr>
          <p:nvPr>
            <p:ph type="sldNum" sz="quarter" idx="12"/>
          </p:nvPr>
        </p:nvSpPr>
        <p:spPr/>
        <p:txBody>
          <a:bodyPr/>
          <a:lstStyle/>
          <a:p>
            <a:fld id="{EADA8C59-5646-4C06-BE98-351097875ED0}" type="slidenum">
              <a:rPr lang="en-US" smtClean="0"/>
              <a:t>‹#›</a:t>
            </a:fld>
            <a:endParaRPr lang="en-US"/>
          </a:p>
        </p:txBody>
      </p:sp>
    </p:spTree>
    <p:extLst>
      <p:ext uri="{BB962C8B-B14F-4D97-AF65-F5344CB8AC3E}">
        <p14:creationId xmlns:p14="http://schemas.microsoft.com/office/powerpoint/2010/main" val="3789490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84232-CC6E-45E9-8D06-14B26BBFCA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D8E7B1D-2455-4EC7-B316-622029CA077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6DC3B0E-BD3D-4894-9317-4AE56E24C4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3B79ED9-E7FF-4ABD-AF2B-36A68B859562}"/>
              </a:ext>
            </a:extLst>
          </p:cNvPr>
          <p:cNvSpPr>
            <a:spLocks noGrp="1"/>
          </p:cNvSpPr>
          <p:nvPr>
            <p:ph type="dt" sz="half" idx="10"/>
          </p:nvPr>
        </p:nvSpPr>
        <p:spPr/>
        <p:txBody>
          <a:bodyPr/>
          <a:lstStyle/>
          <a:p>
            <a:fld id="{24935935-76DD-4851-A117-087A288262AA}" type="datetimeFigureOut">
              <a:rPr lang="en-US" smtClean="0"/>
              <a:t>10/27/20</a:t>
            </a:fld>
            <a:endParaRPr lang="en-US"/>
          </a:p>
        </p:txBody>
      </p:sp>
      <p:sp>
        <p:nvSpPr>
          <p:cNvPr id="6" name="Footer Placeholder 5">
            <a:extLst>
              <a:ext uri="{FF2B5EF4-FFF2-40B4-BE49-F238E27FC236}">
                <a16:creationId xmlns:a16="http://schemas.microsoft.com/office/drawing/2014/main" id="{F966FB14-B30B-439D-9D8E-5782CD14CA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5F192CD-1497-469A-8AFD-5312509820A5}"/>
              </a:ext>
            </a:extLst>
          </p:cNvPr>
          <p:cNvSpPr>
            <a:spLocks noGrp="1"/>
          </p:cNvSpPr>
          <p:nvPr>
            <p:ph type="sldNum" sz="quarter" idx="12"/>
          </p:nvPr>
        </p:nvSpPr>
        <p:spPr/>
        <p:txBody>
          <a:bodyPr/>
          <a:lstStyle/>
          <a:p>
            <a:fld id="{EADA8C59-5646-4C06-BE98-351097875ED0}" type="slidenum">
              <a:rPr lang="en-US" smtClean="0"/>
              <a:t>‹#›</a:t>
            </a:fld>
            <a:endParaRPr lang="en-US"/>
          </a:p>
        </p:txBody>
      </p:sp>
    </p:spTree>
    <p:extLst>
      <p:ext uri="{BB962C8B-B14F-4D97-AF65-F5344CB8AC3E}">
        <p14:creationId xmlns:p14="http://schemas.microsoft.com/office/powerpoint/2010/main" val="3945353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Only Content ">
    <p:spTree>
      <p:nvGrpSpPr>
        <p:cNvPr id="1" name=""/>
        <p:cNvGrpSpPr/>
        <p:nvPr/>
      </p:nvGrpSpPr>
      <p:grpSpPr>
        <a:xfrm>
          <a:off x="0" y="0"/>
          <a:ext cx="0" cy="0"/>
          <a:chOff x="0" y="0"/>
          <a:chExt cx="0" cy="0"/>
        </a:xfrm>
      </p:grpSpPr>
      <p:sp>
        <p:nvSpPr>
          <p:cNvPr id="3" name="Content Placeholder 2"/>
          <p:cNvSpPr>
            <a:spLocks noGrp="1"/>
          </p:cNvSpPr>
          <p:nvPr>
            <p:ph idx="1"/>
          </p:nvPr>
        </p:nvSpPr>
        <p:spPr>
          <a:xfrm>
            <a:off x="872951" y="357487"/>
            <a:ext cx="10327008" cy="2111143"/>
          </a:xfrm>
          <a:prstGeom prst="rect">
            <a:avLst/>
          </a:prstGeom>
          <a:ln>
            <a:noFill/>
          </a:ln>
        </p:spPr>
        <p:txBody>
          <a:bodyPr/>
          <a:lstStyle>
            <a:lvl1pPr marL="0" indent="0">
              <a:buNone/>
              <a:defRPr sz="2800">
                <a:solidFill>
                  <a:srgbClr val="464646"/>
                </a:solidFill>
                <a:latin typeface="Karla"/>
                <a:cs typeface="Karla"/>
              </a:defRPr>
            </a:lvl1pPr>
            <a:lvl2pPr>
              <a:defRPr sz="2400">
                <a:solidFill>
                  <a:srgbClr val="464646"/>
                </a:solidFill>
                <a:latin typeface="Karla"/>
                <a:cs typeface="Karla"/>
              </a:defRPr>
            </a:lvl2pPr>
            <a:lvl3pPr>
              <a:defRPr sz="2000">
                <a:solidFill>
                  <a:srgbClr val="464646"/>
                </a:solidFill>
                <a:latin typeface="Karla"/>
                <a:cs typeface="Karla"/>
              </a:defRPr>
            </a:lvl3pPr>
            <a:lvl4pPr>
              <a:defRPr sz="1800">
                <a:solidFill>
                  <a:srgbClr val="464646"/>
                </a:solidFill>
                <a:latin typeface="Karla"/>
                <a:cs typeface="Karla"/>
              </a:defRPr>
            </a:lvl4pPr>
            <a:lvl5pPr>
              <a:defRPr sz="1800">
                <a:solidFill>
                  <a:srgbClr val="464646"/>
                </a:solidFill>
                <a:latin typeface="Karla"/>
                <a:cs typeface="Karla"/>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a:extLst>
              <a:ext uri="{FF2B5EF4-FFF2-40B4-BE49-F238E27FC236}">
                <a16:creationId xmlns:a16="http://schemas.microsoft.com/office/drawing/2014/main" id="{155DCE74-36BE-8641-9C20-CC400C10E865}"/>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1206093" y="6238082"/>
            <a:ext cx="844809" cy="510957"/>
          </a:xfrm>
          <a:prstGeom prst="rect">
            <a:avLst/>
          </a:prstGeom>
        </p:spPr>
      </p:pic>
      <p:grpSp>
        <p:nvGrpSpPr>
          <p:cNvPr id="11" name="Group 10">
            <a:extLst>
              <a:ext uri="{FF2B5EF4-FFF2-40B4-BE49-F238E27FC236}">
                <a16:creationId xmlns:a16="http://schemas.microsoft.com/office/drawing/2014/main" id="{C9E01B0E-0A33-4A40-BFDB-437EB4081E01}"/>
              </a:ext>
            </a:extLst>
          </p:cNvPr>
          <p:cNvGrpSpPr/>
          <p:nvPr/>
        </p:nvGrpSpPr>
        <p:grpSpPr>
          <a:xfrm>
            <a:off x="0" y="6238082"/>
            <a:ext cx="3302003" cy="589321"/>
            <a:chOff x="464927" y="6019573"/>
            <a:chExt cx="3302003" cy="589321"/>
          </a:xfrm>
        </p:grpSpPr>
        <p:sp>
          <p:nvSpPr>
            <p:cNvPr id="13" name="Rectangle 12">
              <a:extLst>
                <a:ext uri="{FF2B5EF4-FFF2-40B4-BE49-F238E27FC236}">
                  <a16:creationId xmlns:a16="http://schemas.microsoft.com/office/drawing/2014/main" id="{CE1BB0E0-EF22-AE48-BFCB-C2A5B43D9C2B}"/>
                </a:ext>
              </a:extLst>
            </p:cNvPr>
            <p:cNvSpPr/>
            <p:nvPr/>
          </p:nvSpPr>
          <p:spPr>
            <a:xfrm>
              <a:off x="675860" y="6019573"/>
              <a:ext cx="874035" cy="43701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Subtitle 2">
              <a:extLst>
                <a:ext uri="{FF2B5EF4-FFF2-40B4-BE49-F238E27FC236}">
                  <a16:creationId xmlns:a16="http://schemas.microsoft.com/office/drawing/2014/main" id="{2B882BFF-BCCA-6D4E-A916-936E619CD6E1}"/>
                </a:ext>
              </a:extLst>
            </p:cNvPr>
            <p:cNvSpPr txBox="1">
              <a:spLocks/>
            </p:cNvSpPr>
            <p:nvPr/>
          </p:nvSpPr>
          <p:spPr>
            <a:xfrm>
              <a:off x="464927" y="6097938"/>
              <a:ext cx="1295899" cy="51095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400" b="1" dirty="0">
                  <a:solidFill>
                    <a:schemeClr val="bg1"/>
                  </a:solidFill>
                  <a:latin typeface="Karla" charset="0"/>
                </a:rPr>
                <a:t>AC295</a:t>
              </a:r>
              <a:endParaRPr lang="en-US" sz="1800" b="1" dirty="0">
                <a:solidFill>
                  <a:schemeClr val="bg1"/>
                </a:solidFill>
                <a:latin typeface="Karla" charset="0"/>
              </a:endParaRPr>
            </a:p>
          </p:txBody>
        </p:sp>
        <p:sp>
          <p:nvSpPr>
            <p:cNvPr id="15" name="Rectangle 13">
              <a:extLst>
                <a:ext uri="{FF2B5EF4-FFF2-40B4-BE49-F238E27FC236}">
                  <a16:creationId xmlns:a16="http://schemas.microsoft.com/office/drawing/2014/main" id="{5FDACEC2-55EA-5143-8BF1-41D8AB4CB474}"/>
                </a:ext>
              </a:extLst>
            </p:cNvPr>
            <p:cNvSpPr/>
            <p:nvPr/>
          </p:nvSpPr>
          <p:spPr>
            <a:xfrm>
              <a:off x="1549897" y="6041219"/>
              <a:ext cx="2217033" cy="400110"/>
            </a:xfrm>
            <a:custGeom>
              <a:avLst/>
              <a:gdLst>
                <a:gd name="connsiteX0" fmla="*/ 0 w 2217033"/>
                <a:gd name="connsiteY0" fmla="*/ 0 h 400110"/>
                <a:gd name="connsiteX1" fmla="*/ 532088 w 2217033"/>
                <a:gd name="connsiteY1" fmla="*/ 0 h 400110"/>
                <a:gd name="connsiteX2" fmla="*/ 1086346 w 2217033"/>
                <a:gd name="connsiteY2" fmla="*/ 0 h 400110"/>
                <a:gd name="connsiteX3" fmla="*/ 1640604 w 2217033"/>
                <a:gd name="connsiteY3" fmla="*/ 0 h 400110"/>
                <a:gd name="connsiteX4" fmla="*/ 2217033 w 2217033"/>
                <a:gd name="connsiteY4" fmla="*/ 0 h 400110"/>
                <a:gd name="connsiteX5" fmla="*/ 2217033 w 2217033"/>
                <a:gd name="connsiteY5" fmla="*/ 400110 h 400110"/>
                <a:gd name="connsiteX6" fmla="*/ 1662775 w 2217033"/>
                <a:gd name="connsiteY6" fmla="*/ 400110 h 400110"/>
                <a:gd name="connsiteX7" fmla="*/ 1152857 w 2217033"/>
                <a:gd name="connsiteY7" fmla="*/ 400110 h 400110"/>
                <a:gd name="connsiteX8" fmla="*/ 642940 w 2217033"/>
                <a:gd name="connsiteY8" fmla="*/ 400110 h 400110"/>
                <a:gd name="connsiteX9" fmla="*/ 0 w 2217033"/>
                <a:gd name="connsiteY9" fmla="*/ 400110 h 400110"/>
                <a:gd name="connsiteX10" fmla="*/ 0 w 2217033"/>
                <a:gd name="connsiteY10" fmla="*/ 0 h 400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17033" h="400110" fill="none" extrusionOk="0">
                  <a:moveTo>
                    <a:pt x="0" y="0"/>
                  </a:moveTo>
                  <a:cubicBezTo>
                    <a:pt x="263038" y="-7925"/>
                    <a:pt x="420560" y="1517"/>
                    <a:pt x="532088" y="0"/>
                  </a:cubicBezTo>
                  <a:cubicBezTo>
                    <a:pt x="643616" y="-1517"/>
                    <a:pt x="935144" y="292"/>
                    <a:pt x="1086346" y="0"/>
                  </a:cubicBezTo>
                  <a:cubicBezTo>
                    <a:pt x="1237548" y="-292"/>
                    <a:pt x="1501094" y="11016"/>
                    <a:pt x="1640604" y="0"/>
                  </a:cubicBezTo>
                  <a:cubicBezTo>
                    <a:pt x="1780114" y="-11016"/>
                    <a:pt x="1938923" y="9180"/>
                    <a:pt x="2217033" y="0"/>
                  </a:cubicBezTo>
                  <a:cubicBezTo>
                    <a:pt x="2212614" y="151559"/>
                    <a:pt x="2204076" y="313461"/>
                    <a:pt x="2217033" y="400110"/>
                  </a:cubicBezTo>
                  <a:cubicBezTo>
                    <a:pt x="2047578" y="378810"/>
                    <a:pt x="1914228" y="388589"/>
                    <a:pt x="1662775" y="400110"/>
                  </a:cubicBezTo>
                  <a:cubicBezTo>
                    <a:pt x="1411322" y="411631"/>
                    <a:pt x="1285485" y="408772"/>
                    <a:pt x="1152857" y="400110"/>
                  </a:cubicBezTo>
                  <a:cubicBezTo>
                    <a:pt x="1020229" y="391448"/>
                    <a:pt x="848944" y="401236"/>
                    <a:pt x="642940" y="400110"/>
                  </a:cubicBezTo>
                  <a:cubicBezTo>
                    <a:pt x="436936" y="398984"/>
                    <a:pt x="274007" y="426601"/>
                    <a:pt x="0" y="400110"/>
                  </a:cubicBezTo>
                  <a:cubicBezTo>
                    <a:pt x="14541" y="299461"/>
                    <a:pt x="-743" y="112982"/>
                    <a:pt x="0" y="0"/>
                  </a:cubicBezTo>
                  <a:close/>
                </a:path>
                <a:path w="2217033" h="400110" stroke="0" extrusionOk="0">
                  <a:moveTo>
                    <a:pt x="0" y="0"/>
                  </a:moveTo>
                  <a:cubicBezTo>
                    <a:pt x="207304" y="10404"/>
                    <a:pt x="309475" y="21847"/>
                    <a:pt x="532088" y="0"/>
                  </a:cubicBezTo>
                  <a:cubicBezTo>
                    <a:pt x="754701" y="-21847"/>
                    <a:pt x="777942" y="-4739"/>
                    <a:pt x="1019835" y="0"/>
                  </a:cubicBezTo>
                  <a:cubicBezTo>
                    <a:pt x="1261728" y="4739"/>
                    <a:pt x="1468228" y="-23737"/>
                    <a:pt x="1618434" y="0"/>
                  </a:cubicBezTo>
                  <a:cubicBezTo>
                    <a:pt x="1768640" y="23737"/>
                    <a:pt x="2032619" y="4821"/>
                    <a:pt x="2217033" y="0"/>
                  </a:cubicBezTo>
                  <a:cubicBezTo>
                    <a:pt x="2228653" y="88236"/>
                    <a:pt x="2227179" y="309932"/>
                    <a:pt x="2217033" y="400110"/>
                  </a:cubicBezTo>
                  <a:cubicBezTo>
                    <a:pt x="1978161" y="393684"/>
                    <a:pt x="1830757" y="404926"/>
                    <a:pt x="1707115" y="400110"/>
                  </a:cubicBezTo>
                  <a:cubicBezTo>
                    <a:pt x="1583473" y="395294"/>
                    <a:pt x="1347118" y="414480"/>
                    <a:pt x="1197198" y="400110"/>
                  </a:cubicBezTo>
                  <a:cubicBezTo>
                    <a:pt x="1047278" y="385740"/>
                    <a:pt x="777614" y="377421"/>
                    <a:pt x="598599" y="400110"/>
                  </a:cubicBezTo>
                  <a:cubicBezTo>
                    <a:pt x="419584" y="422799"/>
                    <a:pt x="177415" y="426553"/>
                    <a:pt x="0" y="400110"/>
                  </a:cubicBezTo>
                  <a:cubicBezTo>
                    <a:pt x="4306" y="228309"/>
                    <a:pt x="-14020" y="145186"/>
                    <a:pt x="0" y="0"/>
                  </a:cubicBezTo>
                  <a:close/>
                </a:path>
              </a:pathLst>
            </a:custGeom>
            <a:ln w="19050">
              <a:solidFill>
                <a:schemeClr val="bg1">
                  <a:lumMod val="50000"/>
                </a:schemeClr>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txBody>
            <a:bodyPr wrap="square">
              <a:spAutoFit/>
            </a:bodyPr>
            <a:lstStyle/>
            <a:p>
              <a:r>
                <a:rPr lang="en-US" sz="1000" b="1" dirty="0">
                  <a:solidFill>
                    <a:schemeClr val="bg1">
                      <a:lumMod val="50000"/>
                    </a:schemeClr>
                  </a:solidFill>
                  <a:latin typeface="Karla" charset="0"/>
                </a:rPr>
                <a:t>Advanced Practical Data Science</a:t>
              </a:r>
            </a:p>
            <a:p>
              <a:r>
                <a:rPr lang="en-US" sz="1000" b="1" dirty="0" err="1">
                  <a:solidFill>
                    <a:schemeClr val="bg1">
                      <a:lumMod val="50000"/>
                    </a:schemeClr>
                  </a:solidFill>
                  <a:latin typeface="Karla" charset="0"/>
                </a:rPr>
                <a:t>Pavlos</a:t>
              </a:r>
              <a:r>
                <a:rPr lang="en-US" sz="1000" b="1" dirty="0">
                  <a:solidFill>
                    <a:schemeClr val="bg1">
                      <a:lumMod val="50000"/>
                    </a:schemeClr>
                  </a:solidFill>
                  <a:latin typeface="Karla" charset="0"/>
                </a:rPr>
                <a:t> </a:t>
              </a:r>
              <a:r>
                <a:rPr lang="en-US" sz="1000" b="1" dirty="0" err="1">
                  <a:solidFill>
                    <a:schemeClr val="bg1">
                      <a:lumMod val="50000"/>
                    </a:schemeClr>
                  </a:solidFill>
                  <a:latin typeface="Karla" charset="0"/>
                </a:rPr>
                <a:t>Protopapas</a:t>
              </a:r>
              <a:endParaRPr lang="en-US" sz="1000" b="1" dirty="0">
                <a:solidFill>
                  <a:schemeClr val="bg1">
                    <a:lumMod val="50000"/>
                  </a:schemeClr>
                </a:solidFill>
              </a:endParaRPr>
            </a:p>
          </p:txBody>
        </p:sp>
      </p:grpSp>
      <p:sp>
        <p:nvSpPr>
          <p:cNvPr id="16" name="Slide Number Placeholder 5">
            <a:extLst>
              <a:ext uri="{FF2B5EF4-FFF2-40B4-BE49-F238E27FC236}">
                <a16:creationId xmlns:a16="http://schemas.microsoft.com/office/drawing/2014/main" id="{B98187A1-8E28-AA40-99F0-9F1286CF6D11}"/>
              </a:ext>
            </a:extLst>
          </p:cNvPr>
          <p:cNvSpPr txBox="1">
            <a:spLocks/>
          </p:cNvSpPr>
          <p:nvPr/>
        </p:nvSpPr>
        <p:spPr>
          <a:xfrm>
            <a:off x="8248388" y="6397361"/>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B3D23A1-04A6-4C00-8381-DADA2D40653F}" type="slidenum">
              <a:rPr lang="en-US" smtClean="0"/>
              <a:pPr/>
              <a:t>‹#›</a:t>
            </a:fld>
            <a:endParaRPr lang="en-US"/>
          </a:p>
        </p:txBody>
      </p:sp>
    </p:spTree>
    <p:extLst>
      <p:ext uri="{BB962C8B-B14F-4D97-AF65-F5344CB8AC3E}">
        <p14:creationId xmlns:p14="http://schemas.microsoft.com/office/powerpoint/2010/main" val="917415897"/>
      </p:ext>
    </p:extLst>
  </p:cSld>
  <p:clrMapOvr>
    <a:masterClrMapping/>
  </p:clrMapOvr>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3DCE4-2746-4ED9-9DD4-E09C31E37CC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9F3E9CE-C5CD-4F70-9F96-AFC989D139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2543F3-C6B0-402D-98E9-C5509B403DC2}"/>
              </a:ext>
            </a:extLst>
          </p:cNvPr>
          <p:cNvSpPr>
            <a:spLocks noGrp="1"/>
          </p:cNvSpPr>
          <p:nvPr>
            <p:ph type="dt" sz="half" idx="10"/>
          </p:nvPr>
        </p:nvSpPr>
        <p:spPr/>
        <p:txBody>
          <a:bodyPr/>
          <a:lstStyle/>
          <a:p>
            <a:fld id="{24935935-76DD-4851-A117-087A288262AA}" type="datetimeFigureOut">
              <a:rPr lang="en-US" smtClean="0"/>
              <a:t>10/27/20</a:t>
            </a:fld>
            <a:endParaRPr lang="en-US"/>
          </a:p>
        </p:txBody>
      </p:sp>
      <p:sp>
        <p:nvSpPr>
          <p:cNvPr id="5" name="Footer Placeholder 4">
            <a:extLst>
              <a:ext uri="{FF2B5EF4-FFF2-40B4-BE49-F238E27FC236}">
                <a16:creationId xmlns:a16="http://schemas.microsoft.com/office/drawing/2014/main" id="{049D4596-099F-4050-B8B0-2DAD883D6A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19931A-EEB6-4EAB-8AFA-38FE3176A184}"/>
              </a:ext>
            </a:extLst>
          </p:cNvPr>
          <p:cNvSpPr>
            <a:spLocks noGrp="1"/>
          </p:cNvSpPr>
          <p:nvPr>
            <p:ph type="sldNum" sz="quarter" idx="12"/>
          </p:nvPr>
        </p:nvSpPr>
        <p:spPr/>
        <p:txBody>
          <a:bodyPr/>
          <a:lstStyle/>
          <a:p>
            <a:fld id="{EADA8C59-5646-4C06-BE98-351097875ED0}" type="slidenum">
              <a:rPr lang="en-US" smtClean="0"/>
              <a:t>‹#›</a:t>
            </a:fld>
            <a:endParaRPr lang="en-US"/>
          </a:p>
        </p:txBody>
      </p:sp>
    </p:spTree>
    <p:extLst>
      <p:ext uri="{BB962C8B-B14F-4D97-AF65-F5344CB8AC3E}">
        <p14:creationId xmlns:p14="http://schemas.microsoft.com/office/powerpoint/2010/main" val="11592475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2B2A112-4197-46E0-9ECA-A89E4D51E16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C1BA8C7-A039-446C-9936-9FCEF4A667F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46D427-AC0A-4820-8935-166B3233FD22}"/>
              </a:ext>
            </a:extLst>
          </p:cNvPr>
          <p:cNvSpPr>
            <a:spLocks noGrp="1"/>
          </p:cNvSpPr>
          <p:nvPr>
            <p:ph type="dt" sz="half" idx="10"/>
          </p:nvPr>
        </p:nvSpPr>
        <p:spPr/>
        <p:txBody>
          <a:bodyPr/>
          <a:lstStyle/>
          <a:p>
            <a:fld id="{24935935-76DD-4851-A117-087A288262AA}" type="datetimeFigureOut">
              <a:rPr lang="en-US" smtClean="0"/>
              <a:t>10/27/20</a:t>
            </a:fld>
            <a:endParaRPr lang="en-US"/>
          </a:p>
        </p:txBody>
      </p:sp>
      <p:sp>
        <p:nvSpPr>
          <p:cNvPr id="5" name="Footer Placeholder 4">
            <a:extLst>
              <a:ext uri="{FF2B5EF4-FFF2-40B4-BE49-F238E27FC236}">
                <a16:creationId xmlns:a16="http://schemas.microsoft.com/office/drawing/2014/main" id="{36FDF01E-C1DB-4C4A-852C-AA435D89A0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898AAF-CB35-4C05-A61C-2EAD743198D6}"/>
              </a:ext>
            </a:extLst>
          </p:cNvPr>
          <p:cNvSpPr>
            <a:spLocks noGrp="1"/>
          </p:cNvSpPr>
          <p:nvPr>
            <p:ph type="sldNum" sz="quarter" idx="12"/>
          </p:nvPr>
        </p:nvSpPr>
        <p:spPr/>
        <p:txBody>
          <a:bodyPr/>
          <a:lstStyle/>
          <a:p>
            <a:fld id="{EADA8C59-5646-4C06-BE98-351097875ED0}" type="slidenum">
              <a:rPr lang="en-US" smtClean="0"/>
              <a:t>‹#›</a:t>
            </a:fld>
            <a:endParaRPr lang="en-US"/>
          </a:p>
        </p:txBody>
      </p:sp>
    </p:spTree>
    <p:extLst>
      <p:ext uri="{BB962C8B-B14F-4D97-AF65-F5344CB8AC3E}">
        <p14:creationId xmlns:p14="http://schemas.microsoft.com/office/powerpoint/2010/main" val="31860982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6"/>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solidFill>
                  <a:schemeClr val="tx1">
                    <a:tint val="75000"/>
                  </a:schemeClr>
                </a:solidFill>
              </a:defRPr>
            </a:lvl1pPr>
            <a:lvl2pPr marL="457182" indent="0">
              <a:buNone/>
              <a:defRPr sz="1800">
                <a:solidFill>
                  <a:schemeClr val="tx1">
                    <a:tint val="75000"/>
                  </a:schemeClr>
                </a:solidFill>
              </a:defRPr>
            </a:lvl2pPr>
            <a:lvl3pPr marL="914364" indent="0">
              <a:buNone/>
              <a:defRPr sz="1600">
                <a:solidFill>
                  <a:schemeClr val="tx1">
                    <a:tint val="75000"/>
                  </a:schemeClr>
                </a:solidFill>
              </a:defRPr>
            </a:lvl3pPr>
            <a:lvl4pPr marL="1371545" indent="0">
              <a:buNone/>
              <a:defRPr sz="1400">
                <a:solidFill>
                  <a:schemeClr val="tx1">
                    <a:tint val="75000"/>
                  </a:schemeClr>
                </a:solidFill>
              </a:defRPr>
            </a:lvl4pPr>
            <a:lvl5pPr marL="1828727" indent="0">
              <a:buNone/>
              <a:defRPr sz="1400">
                <a:solidFill>
                  <a:schemeClr val="tx1">
                    <a:tint val="75000"/>
                  </a:schemeClr>
                </a:solidFill>
              </a:defRPr>
            </a:lvl5pPr>
            <a:lvl6pPr marL="2285909" indent="0">
              <a:buNone/>
              <a:defRPr sz="1400">
                <a:solidFill>
                  <a:schemeClr val="tx1">
                    <a:tint val="75000"/>
                  </a:schemeClr>
                </a:solidFill>
              </a:defRPr>
            </a:lvl6pPr>
            <a:lvl7pPr marL="2743091" indent="0">
              <a:buNone/>
              <a:defRPr sz="1400">
                <a:solidFill>
                  <a:schemeClr val="tx1">
                    <a:tint val="75000"/>
                  </a:schemeClr>
                </a:solidFill>
              </a:defRPr>
            </a:lvl7pPr>
            <a:lvl8pPr marL="3200272" indent="0">
              <a:buNone/>
              <a:defRPr sz="1400">
                <a:solidFill>
                  <a:schemeClr val="tx1">
                    <a:tint val="75000"/>
                  </a:schemeClr>
                </a:solidFill>
              </a:defRPr>
            </a:lvl8pPr>
            <a:lvl9pPr marL="3657454"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DB05E7-376B-42E9-BFB9-A2253E2039EB}" type="datetimeFigureOut">
              <a:rPr lang="en-US" smtClean="0"/>
              <a:t>10/27/20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CA73C5-4051-2D45-AC51-FD5A1C1C157A}" type="slidenum">
              <a:rPr lang="en-US" smtClean="0"/>
              <a:t>‹#›</a:t>
            </a:fld>
            <a:endParaRPr lang="en-US"/>
          </a:p>
        </p:txBody>
      </p:sp>
    </p:spTree>
    <p:extLst>
      <p:ext uri="{BB962C8B-B14F-4D97-AF65-F5344CB8AC3E}">
        <p14:creationId xmlns:p14="http://schemas.microsoft.com/office/powerpoint/2010/main" val="12744799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0D16A-4BE1-4324-9465-EA5372E5473F}"/>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54A4463-C390-4D80-8900-E3783BBAEFD3}"/>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B9F748D-A959-4741-B0CB-E2258A828813}"/>
              </a:ext>
            </a:extLst>
          </p:cNvPr>
          <p:cNvSpPr>
            <a:spLocks noGrp="1"/>
          </p:cNvSpPr>
          <p:nvPr>
            <p:ph type="dt" sz="half" idx="10"/>
          </p:nvPr>
        </p:nvSpPr>
        <p:spPr/>
        <p:txBody>
          <a:bodyPr/>
          <a:lstStyle/>
          <a:p>
            <a:fld id="{4B86E0F3-851B-D04D-8388-F0082F0B8354}" type="datetime1">
              <a:rPr lang="en-US" smtClean="0"/>
              <a:t>10/27/20</a:t>
            </a:fld>
            <a:endParaRPr lang="en-US"/>
          </a:p>
        </p:txBody>
      </p:sp>
      <p:sp>
        <p:nvSpPr>
          <p:cNvPr id="5" name="Footer Placeholder 4">
            <a:extLst>
              <a:ext uri="{FF2B5EF4-FFF2-40B4-BE49-F238E27FC236}">
                <a16:creationId xmlns:a16="http://schemas.microsoft.com/office/drawing/2014/main" id="{35989003-AAF3-4BFC-A67F-DF6F95393A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2010D9-9443-435E-BA0D-07B5F6E35A7E}"/>
              </a:ext>
            </a:extLst>
          </p:cNvPr>
          <p:cNvSpPr>
            <a:spLocks noGrp="1"/>
          </p:cNvSpPr>
          <p:nvPr>
            <p:ph type="sldNum" sz="quarter" idx="12"/>
          </p:nvPr>
        </p:nvSpPr>
        <p:spPr/>
        <p:txBody>
          <a:bodyPr/>
          <a:lstStyle/>
          <a:p>
            <a:fld id="{6BCA73C5-4051-2D45-AC51-FD5A1C1C157A}" type="slidenum">
              <a:rPr lang="en-US" smtClean="0"/>
              <a:t>‹#›</a:t>
            </a:fld>
            <a:endParaRPr lang="en-US"/>
          </a:p>
        </p:txBody>
      </p:sp>
    </p:spTree>
    <p:extLst>
      <p:ext uri="{BB962C8B-B14F-4D97-AF65-F5344CB8AC3E}">
        <p14:creationId xmlns:p14="http://schemas.microsoft.com/office/powerpoint/2010/main" val="962258918"/>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cSld name="1_outlin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07D21F40-B884-4EB9-990B-7ACFD96EAC60}"/>
              </a:ext>
            </a:extLst>
          </p:cNvPr>
          <p:cNvSpPr>
            <a:spLocks noGrp="1"/>
          </p:cNvSpPr>
          <p:nvPr>
            <p:ph type="sldNum" sz="quarter" idx="12"/>
          </p:nvPr>
        </p:nvSpPr>
        <p:spPr>
          <a:xfrm>
            <a:off x="8462893" y="6389362"/>
            <a:ext cx="2743200" cy="365125"/>
          </a:xfrm>
        </p:spPr>
        <p:txBody>
          <a:bodyPr/>
          <a:lstStyle/>
          <a:p>
            <a:fld id="{6BCA73C5-4051-2D45-AC51-FD5A1C1C157A}" type="slidenum">
              <a:rPr lang="en-US" smtClean="0"/>
              <a:t>‹#›</a:t>
            </a:fld>
            <a:endParaRPr lang="en-US"/>
          </a:p>
        </p:txBody>
      </p:sp>
      <p:pic>
        <p:nvPicPr>
          <p:cNvPr id="8" name="Picture 7">
            <a:extLst>
              <a:ext uri="{FF2B5EF4-FFF2-40B4-BE49-F238E27FC236}">
                <a16:creationId xmlns:a16="http://schemas.microsoft.com/office/drawing/2014/main" id="{6A0BBE32-C829-4534-92AA-0A9402AC06A8}"/>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1206093" y="6238082"/>
            <a:ext cx="844809" cy="510957"/>
          </a:xfrm>
          <a:prstGeom prst="rect">
            <a:avLst/>
          </a:prstGeom>
        </p:spPr>
      </p:pic>
      <p:cxnSp>
        <p:nvCxnSpPr>
          <p:cNvPr id="10" name="Straight Connector 9">
            <a:extLst>
              <a:ext uri="{FF2B5EF4-FFF2-40B4-BE49-F238E27FC236}">
                <a16:creationId xmlns:a16="http://schemas.microsoft.com/office/drawing/2014/main" id="{2BB05C14-85FE-410B-8AD5-1D038FDD03F1}"/>
              </a:ext>
            </a:extLst>
          </p:cNvPr>
          <p:cNvCxnSpPr>
            <a:cxnSpLocks/>
          </p:cNvCxnSpPr>
          <p:nvPr/>
        </p:nvCxnSpPr>
        <p:spPr>
          <a:xfrm>
            <a:off x="3930650" y="987254"/>
            <a:ext cx="4419600" cy="0"/>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A3D46243-E60C-4C42-8F85-FC3B9343AFAF}"/>
              </a:ext>
            </a:extLst>
          </p:cNvPr>
          <p:cNvGrpSpPr/>
          <p:nvPr/>
        </p:nvGrpSpPr>
        <p:grpSpPr>
          <a:xfrm>
            <a:off x="0" y="6238082"/>
            <a:ext cx="3302003" cy="589321"/>
            <a:chOff x="464927" y="6019573"/>
            <a:chExt cx="3302003" cy="589321"/>
          </a:xfrm>
        </p:grpSpPr>
        <p:sp>
          <p:nvSpPr>
            <p:cNvPr id="12" name="Rectangle 11">
              <a:extLst>
                <a:ext uri="{FF2B5EF4-FFF2-40B4-BE49-F238E27FC236}">
                  <a16:creationId xmlns:a16="http://schemas.microsoft.com/office/drawing/2014/main" id="{329F7269-A063-44EA-B098-36C03E952B4A}"/>
                </a:ext>
              </a:extLst>
            </p:cNvPr>
            <p:cNvSpPr/>
            <p:nvPr/>
          </p:nvSpPr>
          <p:spPr>
            <a:xfrm>
              <a:off x="675860" y="6019573"/>
              <a:ext cx="874035" cy="43701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Subtitle 2">
              <a:extLst>
                <a:ext uri="{FF2B5EF4-FFF2-40B4-BE49-F238E27FC236}">
                  <a16:creationId xmlns:a16="http://schemas.microsoft.com/office/drawing/2014/main" id="{FC20886B-EE56-477E-B213-33D73F60992C}"/>
                </a:ext>
              </a:extLst>
            </p:cNvPr>
            <p:cNvSpPr txBox="1">
              <a:spLocks/>
            </p:cNvSpPr>
            <p:nvPr/>
          </p:nvSpPr>
          <p:spPr>
            <a:xfrm>
              <a:off x="464927" y="6097938"/>
              <a:ext cx="1295899" cy="51095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400" b="1" dirty="0">
                  <a:solidFill>
                    <a:schemeClr val="bg1"/>
                  </a:solidFill>
                  <a:latin typeface="Karla" charset="0"/>
                </a:rPr>
                <a:t>AC295</a:t>
              </a:r>
              <a:endParaRPr lang="en-US" sz="1800" b="1" dirty="0">
                <a:solidFill>
                  <a:schemeClr val="bg1"/>
                </a:solidFill>
                <a:latin typeface="Karla" charset="0"/>
              </a:endParaRPr>
            </a:p>
          </p:txBody>
        </p:sp>
        <p:sp>
          <p:nvSpPr>
            <p:cNvPr id="14" name="Rectangle 13">
              <a:extLst>
                <a:ext uri="{FF2B5EF4-FFF2-40B4-BE49-F238E27FC236}">
                  <a16:creationId xmlns:a16="http://schemas.microsoft.com/office/drawing/2014/main" id="{41B169CF-1DA2-49FF-A171-CA3011076EC0}"/>
                </a:ext>
              </a:extLst>
            </p:cNvPr>
            <p:cNvSpPr/>
            <p:nvPr/>
          </p:nvSpPr>
          <p:spPr>
            <a:xfrm>
              <a:off x="1549897" y="6041219"/>
              <a:ext cx="2217033" cy="400110"/>
            </a:xfrm>
            <a:custGeom>
              <a:avLst/>
              <a:gdLst>
                <a:gd name="connsiteX0" fmla="*/ 0 w 2217033"/>
                <a:gd name="connsiteY0" fmla="*/ 0 h 400110"/>
                <a:gd name="connsiteX1" fmla="*/ 532088 w 2217033"/>
                <a:gd name="connsiteY1" fmla="*/ 0 h 400110"/>
                <a:gd name="connsiteX2" fmla="*/ 1086346 w 2217033"/>
                <a:gd name="connsiteY2" fmla="*/ 0 h 400110"/>
                <a:gd name="connsiteX3" fmla="*/ 1640604 w 2217033"/>
                <a:gd name="connsiteY3" fmla="*/ 0 h 400110"/>
                <a:gd name="connsiteX4" fmla="*/ 2217033 w 2217033"/>
                <a:gd name="connsiteY4" fmla="*/ 0 h 400110"/>
                <a:gd name="connsiteX5" fmla="*/ 2217033 w 2217033"/>
                <a:gd name="connsiteY5" fmla="*/ 400110 h 400110"/>
                <a:gd name="connsiteX6" fmla="*/ 1662775 w 2217033"/>
                <a:gd name="connsiteY6" fmla="*/ 400110 h 400110"/>
                <a:gd name="connsiteX7" fmla="*/ 1152857 w 2217033"/>
                <a:gd name="connsiteY7" fmla="*/ 400110 h 400110"/>
                <a:gd name="connsiteX8" fmla="*/ 642940 w 2217033"/>
                <a:gd name="connsiteY8" fmla="*/ 400110 h 400110"/>
                <a:gd name="connsiteX9" fmla="*/ 0 w 2217033"/>
                <a:gd name="connsiteY9" fmla="*/ 400110 h 400110"/>
                <a:gd name="connsiteX10" fmla="*/ 0 w 2217033"/>
                <a:gd name="connsiteY10" fmla="*/ 0 h 400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17033" h="400110" fill="none" extrusionOk="0">
                  <a:moveTo>
                    <a:pt x="0" y="0"/>
                  </a:moveTo>
                  <a:cubicBezTo>
                    <a:pt x="263038" y="-7925"/>
                    <a:pt x="420560" y="1517"/>
                    <a:pt x="532088" y="0"/>
                  </a:cubicBezTo>
                  <a:cubicBezTo>
                    <a:pt x="643616" y="-1517"/>
                    <a:pt x="935144" y="292"/>
                    <a:pt x="1086346" y="0"/>
                  </a:cubicBezTo>
                  <a:cubicBezTo>
                    <a:pt x="1237548" y="-292"/>
                    <a:pt x="1501094" y="11016"/>
                    <a:pt x="1640604" y="0"/>
                  </a:cubicBezTo>
                  <a:cubicBezTo>
                    <a:pt x="1780114" y="-11016"/>
                    <a:pt x="1938923" y="9180"/>
                    <a:pt x="2217033" y="0"/>
                  </a:cubicBezTo>
                  <a:cubicBezTo>
                    <a:pt x="2212614" y="151559"/>
                    <a:pt x="2204076" y="313461"/>
                    <a:pt x="2217033" y="400110"/>
                  </a:cubicBezTo>
                  <a:cubicBezTo>
                    <a:pt x="2047578" y="378810"/>
                    <a:pt x="1914228" y="388589"/>
                    <a:pt x="1662775" y="400110"/>
                  </a:cubicBezTo>
                  <a:cubicBezTo>
                    <a:pt x="1411322" y="411631"/>
                    <a:pt x="1285485" y="408772"/>
                    <a:pt x="1152857" y="400110"/>
                  </a:cubicBezTo>
                  <a:cubicBezTo>
                    <a:pt x="1020229" y="391448"/>
                    <a:pt x="848944" y="401236"/>
                    <a:pt x="642940" y="400110"/>
                  </a:cubicBezTo>
                  <a:cubicBezTo>
                    <a:pt x="436936" y="398984"/>
                    <a:pt x="274007" y="426601"/>
                    <a:pt x="0" y="400110"/>
                  </a:cubicBezTo>
                  <a:cubicBezTo>
                    <a:pt x="14541" y="299461"/>
                    <a:pt x="-743" y="112982"/>
                    <a:pt x="0" y="0"/>
                  </a:cubicBezTo>
                  <a:close/>
                </a:path>
                <a:path w="2217033" h="400110" stroke="0" extrusionOk="0">
                  <a:moveTo>
                    <a:pt x="0" y="0"/>
                  </a:moveTo>
                  <a:cubicBezTo>
                    <a:pt x="207304" y="10404"/>
                    <a:pt x="309475" y="21847"/>
                    <a:pt x="532088" y="0"/>
                  </a:cubicBezTo>
                  <a:cubicBezTo>
                    <a:pt x="754701" y="-21847"/>
                    <a:pt x="777942" y="-4739"/>
                    <a:pt x="1019835" y="0"/>
                  </a:cubicBezTo>
                  <a:cubicBezTo>
                    <a:pt x="1261728" y="4739"/>
                    <a:pt x="1468228" y="-23737"/>
                    <a:pt x="1618434" y="0"/>
                  </a:cubicBezTo>
                  <a:cubicBezTo>
                    <a:pt x="1768640" y="23737"/>
                    <a:pt x="2032619" y="4821"/>
                    <a:pt x="2217033" y="0"/>
                  </a:cubicBezTo>
                  <a:cubicBezTo>
                    <a:pt x="2228653" y="88236"/>
                    <a:pt x="2227179" y="309932"/>
                    <a:pt x="2217033" y="400110"/>
                  </a:cubicBezTo>
                  <a:cubicBezTo>
                    <a:pt x="1978161" y="393684"/>
                    <a:pt x="1830757" y="404926"/>
                    <a:pt x="1707115" y="400110"/>
                  </a:cubicBezTo>
                  <a:cubicBezTo>
                    <a:pt x="1583473" y="395294"/>
                    <a:pt x="1347118" y="414480"/>
                    <a:pt x="1197198" y="400110"/>
                  </a:cubicBezTo>
                  <a:cubicBezTo>
                    <a:pt x="1047278" y="385740"/>
                    <a:pt x="777614" y="377421"/>
                    <a:pt x="598599" y="400110"/>
                  </a:cubicBezTo>
                  <a:cubicBezTo>
                    <a:pt x="419584" y="422799"/>
                    <a:pt x="177415" y="426553"/>
                    <a:pt x="0" y="400110"/>
                  </a:cubicBezTo>
                  <a:cubicBezTo>
                    <a:pt x="4306" y="228309"/>
                    <a:pt x="-14020" y="145186"/>
                    <a:pt x="0" y="0"/>
                  </a:cubicBezTo>
                  <a:close/>
                </a:path>
              </a:pathLst>
            </a:custGeom>
            <a:ln w="19050">
              <a:solidFill>
                <a:schemeClr val="bg1">
                  <a:lumMod val="50000"/>
                </a:schemeClr>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txBody>
            <a:bodyPr wrap="square">
              <a:spAutoFit/>
            </a:bodyPr>
            <a:lstStyle/>
            <a:p>
              <a:r>
                <a:rPr lang="en-US" sz="1000" b="1" dirty="0">
                  <a:solidFill>
                    <a:schemeClr val="bg1">
                      <a:lumMod val="50000"/>
                    </a:schemeClr>
                  </a:solidFill>
                  <a:latin typeface="Karla" charset="0"/>
                </a:rPr>
                <a:t>Advanced Practical Data Science</a:t>
              </a:r>
            </a:p>
            <a:p>
              <a:r>
                <a:rPr lang="en-US" sz="1000" b="1" dirty="0" err="1">
                  <a:solidFill>
                    <a:schemeClr val="bg1">
                      <a:lumMod val="50000"/>
                    </a:schemeClr>
                  </a:solidFill>
                  <a:latin typeface="Karla" charset="0"/>
                </a:rPr>
                <a:t>Pavlos</a:t>
              </a:r>
              <a:r>
                <a:rPr lang="en-US" sz="1000" b="1" dirty="0">
                  <a:solidFill>
                    <a:schemeClr val="bg1">
                      <a:lumMod val="50000"/>
                    </a:schemeClr>
                  </a:solidFill>
                  <a:latin typeface="Karla" charset="0"/>
                </a:rPr>
                <a:t> </a:t>
              </a:r>
              <a:r>
                <a:rPr lang="en-US" sz="1000" b="1" dirty="0" err="1">
                  <a:solidFill>
                    <a:schemeClr val="bg1">
                      <a:lumMod val="50000"/>
                    </a:schemeClr>
                  </a:solidFill>
                  <a:latin typeface="Karla" charset="0"/>
                </a:rPr>
                <a:t>Protopapas</a:t>
              </a:r>
              <a:endParaRPr lang="en-US" sz="1000" b="1" dirty="0">
                <a:solidFill>
                  <a:schemeClr val="bg1">
                    <a:lumMod val="50000"/>
                  </a:schemeClr>
                </a:solidFill>
              </a:endParaRPr>
            </a:p>
          </p:txBody>
        </p:sp>
      </p:grpSp>
      <p:sp>
        <p:nvSpPr>
          <p:cNvPr id="18" name="Text Placeholder 17">
            <a:extLst>
              <a:ext uri="{FF2B5EF4-FFF2-40B4-BE49-F238E27FC236}">
                <a16:creationId xmlns:a16="http://schemas.microsoft.com/office/drawing/2014/main" id="{34EE5573-A9CB-4BD1-BEAD-BE9DA2AD4B65}"/>
              </a:ext>
            </a:extLst>
          </p:cNvPr>
          <p:cNvSpPr>
            <a:spLocks noGrp="1"/>
          </p:cNvSpPr>
          <p:nvPr>
            <p:ph type="body" sz="quarter" idx="13" hasCustomPrompt="1"/>
          </p:nvPr>
        </p:nvSpPr>
        <p:spPr>
          <a:xfrm>
            <a:off x="2743200" y="1821235"/>
            <a:ext cx="6794500" cy="4049477"/>
          </a:xfrm>
          <a:prstGeom prst="rect">
            <a:avLst/>
          </a:prstGeom>
        </p:spPr>
        <p:txBody>
          <a:bodyPr/>
          <a:lstStyle>
            <a:lvl1pPr marL="0" indent="0" algn="ctr">
              <a:buNone/>
              <a:defRPr>
                <a:latin typeface="Karla" pitchFamily="2" charset="0"/>
              </a:defRPr>
            </a:lvl1pPr>
            <a:lvl2pPr marL="457200" indent="0" algn="ctr">
              <a:buNone/>
              <a:defRPr>
                <a:latin typeface="Karla" pitchFamily="2" charset="0"/>
              </a:defRPr>
            </a:lvl2pPr>
            <a:lvl3pPr marL="914400" indent="0" algn="ctr">
              <a:buNone/>
              <a:defRPr>
                <a:latin typeface="Karla" pitchFamily="2" charset="0"/>
              </a:defRPr>
            </a:lvl3pPr>
            <a:lvl4pPr marL="1371600" indent="0" algn="ctr">
              <a:buNone/>
              <a:defRPr>
                <a:latin typeface="Karla" pitchFamily="2" charset="0"/>
              </a:defRPr>
            </a:lvl4pPr>
            <a:lvl5pPr marL="1828800" indent="0" algn="ctr">
              <a:buNone/>
              <a:defRPr>
                <a:latin typeface="Karla" pitchFamily="2" charset="0"/>
              </a:defRPr>
            </a:lvl5pPr>
          </a:lstStyle>
          <a:p>
            <a:pPr lvl="0"/>
            <a:r>
              <a:rPr lang="en-US" dirty="0"/>
              <a:t>Master text styles</a:t>
            </a:r>
          </a:p>
          <a:p>
            <a:pPr lvl="0"/>
            <a:r>
              <a:rPr lang="en-US" dirty="0"/>
              <a:t>Second level</a:t>
            </a:r>
          </a:p>
          <a:p>
            <a:pPr lvl="0"/>
            <a:r>
              <a:rPr lang="en-US" dirty="0"/>
              <a:t>Third level</a:t>
            </a:r>
          </a:p>
          <a:p>
            <a:pPr lvl="0"/>
            <a:r>
              <a:rPr lang="en-US" dirty="0"/>
              <a:t>Fourth level</a:t>
            </a:r>
          </a:p>
          <a:p>
            <a:pPr lvl="0"/>
            <a:r>
              <a:rPr lang="en-US" dirty="0"/>
              <a:t>Fifth level</a:t>
            </a:r>
          </a:p>
        </p:txBody>
      </p:sp>
      <p:sp>
        <p:nvSpPr>
          <p:cNvPr id="15" name="Text Placeholder 17">
            <a:extLst>
              <a:ext uri="{FF2B5EF4-FFF2-40B4-BE49-F238E27FC236}">
                <a16:creationId xmlns:a16="http://schemas.microsoft.com/office/drawing/2014/main" id="{34EE5573-A9CB-4BD1-BEAD-BE9DA2AD4B65}"/>
              </a:ext>
            </a:extLst>
          </p:cNvPr>
          <p:cNvSpPr>
            <a:spLocks noGrp="1"/>
          </p:cNvSpPr>
          <p:nvPr>
            <p:ph type="body" sz="quarter" idx="14" hasCustomPrompt="1"/>
          </p:nvPr>
        </p:nvSpPr>
        <p:spPr>
          <a:xfrm>
            <a:off x="2517913" y="174690"/>
            <a:ext cx="7172187" cy="644999"/>
          </a:xfrm>
          <a:prstGeom prst="rect">
            <a:avLst/>
          </a:prstGeom>
        </p:spPr>
        <p:txBody>
          <a:bodyPr>
            <a:normAutofit/>
          </a:bodyPr>
          <a:lstStyle>
            <a:lvl1pPr marL="0" indent="0" algn="ctr">
              <a:buNone/>
              <a:defRPr sz="3800" b="1">
                <a:latin typeface="Karla" pitchFamily="2" charset="0"/>
              </a:defRPr>
            </a:lvl1pPr>
            <a:lvl2pPr marL="457200" indent="0" algn="ctr">
              <a:buNone/>
              <a:defRPr>
                <a:latin typeface="Karla" pitchFamily="2" charset="0"/>
              </a:defRPr>
            </a:lvl2pPr>
            <a:lvl3pPr marL="914400" indent="0" algn="ctr">
              <a:buNone/>
              <a:defRPr>
                <a:latin typeface="Karla" pitchFamily="2" charset="0"/>
              </a:defRPr>
            </a:lvl3pPr>
            <a:lvl4pPr marL="1371600" indent="0" algn="ctr">
              <a:buNone/>
              <a:defRPr>
                <a:latin typeface="Karla" pitchFamily="2" charset="0"/>
              </a:defRPr>
            </a:lvl4pPr>
            <a:lvl5pPr marL="1828800" indent="0" algn="ctr">
              <a:buNone/>
              <a:defRPr>
                <a:latin typeface="Karla" pitchFamily="2" charset="0"/>
              </a:defRPr>
            </a:lvl5pPr>
          </a:lstStyle>
          <a:p>
            <a:pPr lvl="0"/>
            <a:r>
              <a:rPr lang="en-US" dirty="0"/>
              <a:t>Slide Title</a:t>
            </a:r>
          </a:p>
        </p:txBody>
      </p:sp>
      <p:sp>
        <p:nvSpPr>
          <p:cNvPr id="16" name="Slide Number Placeholder 5">
            <a:extLst>
              <a:ext uri="{FF2B5EF4-FFF2-40B4-BE49-F238E27FC236}">
                <a16:creationId xmlns:a16="http://schemas.microsoft.com/office/drawing/2014/main" id="{C5D2E59C-BE16-AC41-ABF7-13B9E1F9CA04}"/>
              </a:ext>
            </a:extLst>
          </p:cNvPr>
          <p:cNvSpPr txBox="1">
            <a:spLocks/>
          </p:cNvSpPr>
          <p:nvPr/>
        </p:nvSpPr>
        <p:spPr>
          <a:xfrm>
            <a:off x="8462893" y="6396271"/>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E1A4202-1854-4A8C-A63F-7D5E2F547B29}" type="slidenum">
              <a:rPr lang="en-US" smtClean="0"/>
              <a:pPr/>
              <a:t>‹#›</a:t>
            </a:fld>
            <a:endParaRPr lang="en-US"/>
          </a:p>
        </p:txBody>
      </p:sp>
      <p:pic>
        <p:nvPicPr>
          <p:cNvPr id="17" name="Picture 16">
            <a:extLst>
              <a:ext uri="{FF2B5EF4-FFF2-40B4-BE49-F238E27FC236}">
                <a16:creationId xmlns:a16="http://schemas.microsoft.com/office/drawing/2014/main" id="{E37F2AAA-CD77-F14F-8321-2123D90A4ABC}"/>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1206093" y="6238082"/>
            <a:ext cx="844809" cy="510957"/>
          </a:xfrm>
          <a:prstGeom prst="rect">
            <a:avLst/>
          </a:prstGeom>
        </p:spPr>
      </p:pic>
      <p:cxnSp>
        <p:nvCxnSpPr>
          <p:cNvPr id="19" name="Straight Connector 18">
            <a:extLst>
              <a:ext uri="{FF2B5EF4-FFF2-40B4-BE49-F238E27FC236}">
                <a16:creationId xmlns:a16="http://schemas.microsoft.com/office/drawing/2014/main" id="{4B1990A6-E186-D54A-A2A3-6F8C0C3504F9}"/>
              </a:ext>
            </a:extLst>
          </p:cNvPr>
          <p:cNvCxnSpPr>
            <a:cxnSpLocks/>
          </p:cNvCxnSpPr>
          <p:nvPr/>
        </p:nvCxnSpPr>
        <p:spPr>
          <a:xfrm>
            <a:off x="3930650" y="987254"/>
            <a:ext cx="4419600" cy="0"/>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586B15FF-7DA2-2E4A-A61A-6D6EF708F9AC}"/>
              </a:ext>
            </a:extLst>
          </p:cNvPr>
          <p:cNvGrpSpPr/>
          <p:nvPr/>
        </p:nvGrpSpPr>
        <p:grpSpPr>
          <a:xfrm>
            <a:off x="0" y="6238082"/>
            <a:ext cx="3302003" cy="589321"/>
            <a:chOff x="464927" y="6019573"/>
            <a:chExt cx="3302003" cy="589321"/>
          </a:xfrm>
        </p:grpSpPr>
        <p:sp>
          <p:nvSpPr>
            <p:cNvPr id="21" name="Rectangle 20">
              <a:extLst>
                <a:ext uri="{FF2B5EF4-FFF2-40B4-BE49-F238E27FC236}">
                  <a16:creationId xmlns:a16="http://schemas.microsoft.com/office/drawing/2014/main" id="{9FE40879-7C30-4B45-AB1B-FABC4C908904}"/>
                </a:ext>
              </a:extLst>
            </p:cNvPr>
            <p:cNvSpPr/>
            <p:nvPr/>
          </p:nvSpPr>
          <p:spPr>
            <a:xfrm>
              <a:off x="675860" y="6019573"/>
              <a:ext cx="874035" cy="43701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Subtitle 2">
              <a:extLst>
                <a:ext uri="{FF2B5EF4-FFF2-40B4-BE49-F238E27FC236}">
                  <a16:creationId xmlns:a16="http://schemas.microsoft.com/office/drawing/2014/main" id="{55740913-B2D3-774C-87B1-9AB407055721}"/>
                </a:ext>
              </a:extLst>
            </p:cNvPr>
            <p:cNvSpPr txBox="1">
              <a:spLocks/>
            </p:cNvSpPr>
            <p:nvPr/>
          </p:nvSpPr>
          <p:spPr>
            <a:xfrm>
              <a:off x="464927" y="6097938"/>
              <a:ext cx="1295899" cy="51095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400" b="1" dirty="0">
                  <a:solidFill>
                    <a:schemeClr val="bg1"/>
                  </a:solidFill>
                  <a:latin typeface="Karla" charset="0"/>
                </a:rPr>
                <a:t>AC295</a:t>
              </a:r>
              <a:endParaRPr lang="en-US" sz="1800" b="1" dirty="0">
                <a:solidFill>
                  <a:schemeClr val="bg1"/>
                </a:solidFill>
                <a:latin typeface="Karla" charset="0"/>
              </a:endParaRPr>
            </a:p>
          </p:txBody>
        </p:sp>
        <p:sp>
          <p:nvSpPr>
            <p:cNvPr id="23" name="Rectangle 22">
              <a:extLst>
                <a:ext uri="{FF2B5EF4-FFF2-40B4-BE49-F238E27FC236}">
                  <a16:creationId xmlns:a16="http://schemas.microsoft.com/office/drawing/2014/main" id="{D2663E3A-DB4E-524E-8A0A-EA38E6A7089F}"/>
                </a:ext>
              </a:extLst>
            </p:cNvPr>
            <p:cNvSpPr/>
            <p:nvPr/>
          </p:nvSpPr>
          <p:spPr>
            <a:xfrm>
              <a:off x="1549897" y="6041219"/>
              <a:ext cx="2217033" cy="400110"/>
            </a:xfrm>
            <a:custGeom>
              <a:avLst/>
              <a:gdLst>
                <a:gd name="connsiteX0" fmla="*/ 0 w 2217033"/>
                <a:gd name="connsiteY0" fmla="*/ 0 h 400110"/>
                <a:gd name="connsiteX1" fmla="*/ 532088 w 2217033"/>
                <a:gd name="connsiteY1" fmla="*/ 0 h 400110"/>
                <a:gd name="connsiteX2" fmla="*/ 1086346 w 2217033"/>
                <a:gd name="connsiteY2" fmla="*/ 0 h 400110"/>
                <a:gd name="connsiteX3" fmla="*/ 1640604 w 2217033"/>
                <a:gd name="connsiteY3" fmla="*/ 0 h 400110"/>
                <a:gd name="connsiteX4" fmla="*/ 2217033 w 2217033"/>
                <a:gd name="connsiteY4" fmla="*/ 0 h 400110"/>
                <a:gd name="connsiteX5" fmla="*/ 2217033 w 2217033"/>
                <a:gd name="connsiteY5" fmla="*/ 400110 h 400110"/>
                <a:gd name="connsiteX6" fmla="*/ 1662775 w 2217033"/>
                <a:gd name="connsiteY6" fmla="*/ 400110 h 400110"/>
                <a:gd name="connsiteX7" fmla="*/ 1152857 w 2217033"/>
                <a:gd name="connsiteY7" fmla="*/ 400110 h 400110"/>
                <a:gd name="connsiteX8" fmla="*/ 642940 w 2217033"/>
                <a:gd name="connsiteY8" fmla="*/ 400110 h 400110"/>
                <a:gd name="connsiteX9" fmla="*/ 0 w 2217033"/>
                <a:gd name="connsiteY9" fmla="*/ 400110 h 400110"/>
                <a:gd name="connsiteX10" fmla="*/ 0 w 2217033"/>
                <a:gd name="connsiteY10" fmla="*/ 0 h 400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17033" h="400110" fill="none" extrusionOk="0">
                  <a:moveTo>
                    <a:pt x="0" y="0"/>
                  </a:moveTo>
                  <a:cubicBezTo>
                    <a:pt x="263038" y="-7925"/>
                    <a:pt x="420560" y="1517"/>
                    <a:pt x="532088" y="0"/>
                  </a:cubicBezTo>
                  <a:cubicBezTo>
                    <a:pt x="643616" y="-1517"/>
                    <a:pt x="935144" y="292"/>
                    <a:pt x="1086346" y="0"/>
                  </a:cubicBezTo>
                  <a:cubicBezTo>
                    <a:pt x="1237548" y="-292"/>
                    <a:pt x="1501094" y="11016"/>
                    <a:pt x="1640604" y="0"/>
                  </a:cubicBezTo>
                  <a:cubicBezTo>
                    <a:pt x="1780114" y="-11016"/>
                    <a:pt x="1938923" y="9180"/>
                    <a:pt x="2217033" y="0"/>
                  </a:cubicBezTo>
                  <a:cubicBezTo>
                    <a:pt x="2212614" y="151559"/>
                    <a:pt x="2204076" y="313461"/>
                    <a:pt x="2217033" y="400110"/>
                  </a:cubicBezTo>
                  <a:cubicBezTo>
                    <a:pt x="2047578" y="378810"/>
                    <a:pt x="1914228" y="388589"/>
                    <a:pt x="1662775" y="400110"/>
                  </a:cubicBezTo>
                  <a:cubicBezTo>
                    <a:pt x="1411322" y="411631"/>
                    <a:pt x="1285485" y="408772"/>
                    <a:pt x="1152857" y="400110"/>
                  </a:cubicBezTo>
                  <a:cubicBezTo>
                    <a:pt x="1020229" y="391448"/>
                    <a:pt x="848944" y="401236"/>
                    <a:pt x="642940" y="400110"/>
                  </a:cubicBezTo>
                  <a:cubicBezTo>
                    <a:pt x="436936" y="398984"/>
                    <a:pt x="274007" y="426601"/>
                    <a:pt x="0" y="400110"/>
                  </a:cubicBezTo>
                  <a:cubicBezTo>
                    <a:pt x="14541" y="299461"/>
                    <a:pt x="-743" y="112982"/>
                    <a:pt x="0" y="0"/>
                  </a:cubicBezTo>
                  <a:close/>
                </a:path>
                <a:path w="2217033" h="400110" stroke="0" extrusionOk="0">
                  <a:moveTo>
                    <a:pt x="0" y="0"/>
                  </a:moveTo>
                  <a:cubicBezTo>
                    <a:pt x="207304" y="10404"/>
                    <a:pt x="309475" y="21847"/>
                    <a:pt x="532088" y="0"/>
                  </a:cubicBezTo>
                  <a:cubicBezTo>
                    <a:pt x="754701" y="-21847"/>
                    <a:pt x="777942" y="-4739"/>
                    <a:pt x="1019835" y="0"/>
                  </a:cubicBezTo>
                  <a:cubicBezTo>
                    <a:pt x="1261728" y="4739"/>
                    <a:pt x="1468228" y="-23737"/>
                    <a:pt x="1618434" y="0"/>
                  </a:cubicBezTo>
                  <a:cubicBezTo>
                    <a:pt x="1768640" y="23737"/>
                    <a:pt x="2032619" y="4821"/>
                    <a:pt x="2217033" y="0"/>
                  </a:cubicBezTo>
                  <a:cubicBezTo>
                    <a:pt x="2228653" y="88236"/>
                    <a:pt x="2227179" y="309932"/>
                    <a:pt x="2217033" y="400110"/>
                  </a:cubicBezTo>
                  <a:cubicBezTo>
                    <a:pt x="1978161" y="393684"/>
                    <a:pt x="1830757" y="404926"/>
                    <a:pt x="1707115" y="400110"/>
                  </a:cubicBezTo>
                  <a:cubicBezTo>
                    <a:pt x="1583473" y="395294"/>
                    <a:pt x="1347118" y="414480"/>
                    <a:pt x="1197198" y="400110"/>
                  </a:cubicBezTo>
                  <a:cubicBezTo>
                    <a:pt x="1047278" y="385740"/>
                    <a:pt x="777614" y="377421"/>
                    <a:pt x="598599" y="400110"/>
                  </a:cubicBezTo>
                  <a:cubicBezTo>
                    <a:pt x="419584" y="422799"/>
                    <a:pt x="177415" y="426553"/>
                    <a:pt x="0" y="400110"/>
                  </a:cubicBezTo>
                  <a:cubicBezTo>
                    <a:pt x="4306" y="228309"/>
                    <a:pt x="-14020" y="145186"/>
                    <a:pt x="0" y="0"/>
                  </a:cubicBezTo>
                  <a:close/>
                </a:path>
              </a:pathLst>
            </a:custGeom>
            <a:ln w="19050">
              <a:solidFill>
                <a:schemeClr val="bg1">
                  <a:lumMod val="50000"/>
                </a:schemeClr>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txBody>
            <a:bodyPr wrap="square">
              <a:spAutoFit/>
            </a:bodyPr>
            <a:lstStyle/>
            <a:p>
              <a:r>
                <a:rPr lang="en-US" sz="1000" b="1" dirty="0">
                  <a:solidFill>
                    <a:schemeClr val="bg1">
                      <a:lumMod val="50000"/>
                    </a:schemeClr>
                  </a:solidFill>
                  <a:latin typeface="Karla" charset="0"/>
                </a:rPr>
                <a:t>Advanced Practical Data Science</a:t>
              </a:r>
            </a:p>
            <a:p>
              <a:r>
                <a:rPr lang="en-US" sz="1000" b="1" dirty="0" err="1">
                  <a:solidFill>
                    <a:schemeClr val="bg1">
                      <a:lumMod val="50000"/>
                    </a:schemeClr>
                  </a:solidFill>
                  <a:latin typeface="Karla" charset="0"/>
                </a:rPr>
                <a:t>Pavlos</a:t>
              </a:r>
              <a:r>
                <a:rPr lang="en-US" sz="1000" b="1" dirty="0">
                  <a:solidFill>
                    <a:schemeClr val="bg1">
                      <a:lumMod val="50000"/>
                    </a:schemeClr>
                  </a:solidFill>
                  <a:latin typeface="Karla" charset="0"/>
                </a:rPr>
                <a:t> </a:t>
              </a:r>
              <a:r>
                <a:rPr lang="en-US" sz="1000" b="1" dirty="0" err="1">
                  <a:solidFill>
                    <a:schemeClr val="bg1">
                      <a:lumMod val="50000"/>
                    </a:schemeClr>
                  </a:solidFill>
                  <a:latin typeface="Karla" charset="0"/>
                </a:rPr>
                <a:t>Protopapas</a:t>
              </a:r>
              <a:endParaRPr lang="en-US" sz="1000" b="1" dirty="0">
                <a:solidFill>
                  <a:schemeClr val="bg1">
                    <a:lumMod val="50000"/>
                  </a:schemeClr>
                </a:solidFill>
              </a:endParaRPr>
            </a:p>
          </p:txBody>
        </p:sp>
      </p:grpSp>
    </p:spTree>
    <p:extLst>
      <p:ext uri="{BB962C8B-B14F-4D97-AF65-F5344CB8AC3E}">
        <p14:creationId xmlns:p14="http://schemas.microsoft.com/office/powerpoint/2010/main" val="2638393384"/>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a_slide_w_titl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07D21F40-B884-4EB9-990B-7ACFD96EAC60}"/>
              </a:ext>
            </a:extLst>
          </p:cNvPr>
          <p:cNvSpPr>
            <a:spLocks noGrp="1"/>
          </p:cNvSpPr>
          <p:nvPr>
            <p:ph type="sldNum" sz="quarter" idx="12"/>
          </p:nvPr>
        </p:nvSpPr>
        <p:spPr>
          <a:xfrm>
            <a:off x="8462893" y="6389362"/>
            <a:ext cx="2743200" cy="365125"/>
          </a:xfrm>
        </p:spPr>
        <p:txBody>
          <a:bodyPr/>
          <a:lstStyle/>
          <a:p>
            <a:fld id="{6BCA73C5-4051-2D45-AC51-FD5A1C1C157A}" type="slidenum">
              <a:rPr lang="en-US" smtClean="0"/>
              <a:t>‹#›</a:t>
            </a:fld>
            <a:endParaRPr lang="en-US"/>
          </a:p>
        </p:txBody>
      </p:sp>
      <p:sp>
        <p:nvSpPr>
          <p:cNvPr id="7" name="Title 1">
            <a:extLst>
              <a:ext uri="{FF2B5EF4-FFF2-40B4-BE49-F238E27FC236}">
                <a16:creationId xmlns:a16="http://schemas.microsoft.com/office/drawing/2014/main" id="{03B777CA-3AD4-4055-A6F3-D229173E3BA8}"/>
              </a:ext>
            </a:extLst>
          </p:cNvPr>
          <p:cNvSpPr txBox="1">
            <a:spLocks/>
          </p:cNvSpPr>
          <p:nvPr/>
        </p:nvSpPr>
        <p:spPr>
          <a:xfrm>
            <a:off x="2743738" y="401358"/>
            <a:ext cx="6793424" cy="64794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5400" b="1" dirty="0">
              <a:latin typeface="Karla" panose="020F0502020204030204" pitchFamily="2" charset="0"/>
              <a:ea typeface="Futura" panose="02020800000000000000" pitchFamily="18" charset="0"/>
              <a:cs typeface="Futura" panose="02020800000000000000" pitchFamily="18" charset="0"/>
            </a:endParaRPr>
          </a:p>
        </p:txBody>
      </p:sp>
      <p:pic>
        <p:nvPicPr>
          <p:cNvPr id="8" name="Picture 7">
            <a:extLst>
              <a:ext uri="{FF2B5EF4-FFF2-40B4-BE49-F238E27FC236}">
                <a16:creationId xmlns:a16="http://schemas.microsoft.com/office/drawing/2014/main" id="{6A0BBE32-C829-4534-92AA-0A9402AC06A8}"/>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1206093" y="6238082"/>
            <a:ext cx="844809" cy="510957"/>
          </a:xfrm>
          <a:prstGeom prst="rect">
            <a:avLst/>
          </a:prstGeom>
        </p:spPr>
      </p:pic>
      <p:cxnSp>
        <p:nvCxnSpPr>
          <p:cNvPr id="10" name="Straight Connector 9">
            <a:extLst>
              <a:ext uri="{FF2B5EF4-FFF2-40B4-BE49-F238E27FC236}">
                <a16:creationId xmlns:a16="http://schemas.microsoft.com/office/drawing/2014/main" id="{2BB05C14-85FE-410B-8AD5-1D038FDD03F1}"/>
              </a:ext>
            </a:extLst>
          </p:cNvPr>
          <p:cNvCxnSpPr>
            <a:cxnSpLocks/>
          </p:cNvCxnSpPr>
          <p:nvPr/>
        </p:nvCxnSpPr>
        <p:spPr>
          <a:xfrm>
            <a:off x="3930650" y="1199286"/>
            <a:ext cx="4419600" cy="0"/>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A3D46243-E60C-4C42-8F85-FC3B9343AFAF}"/>
              </a:ext>
            </a:extLst>
          </p:cNvPr>
          <p:cNvGrpSpPr/>
          <p:nvPr/>
        </p:nvGrpSpPr>
        <p:grpSpPr>
          <a:xfrm>
            <a:off x="0" y="6238082"/>
            <a:ext cx="3302003" cy="589321"/>
            <a:chOff x="464927" y="6019573"/>
            <a:chExt cx="3302003" cy="589321"/>
          </a:xfrm>
        </p:grpSpPr>
        <p:sp>
          <p:nvSpPr>
            <p:cNvPr id="12" name="Rectangle 11">
              <a:extLst>
                <a:ext uri="{FF2B5EF4-FFF2-40B4-BE49-F238E27FC236}">
                  <a16:creationId xmlns:a16="http://schemas.microsoft.com/office/drawing/2014/main" id="{329F7269-A063-44EA-B098-36C03E952B4A}"/>
                </a:ext>
              </a:extLst>
            </p:cNvPr>
            <p:cNvSpPr/>
            <p:nvPr/>
          </p:nvSpPr>
          <p:spPr>
            <a:xfrm>
              <a:off x="675860" y="6019573"/>
              <a:ext cx="874035" cy="43701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Subtitle 2">
              <a:extLst>
                <a:ext uri="{FF2B5EF4-FFF2-40B4-BE49-F238E27FC236}">
                  <a16:creationId xmlns:a16="http://schemas.microsoft.com/office/drawing/2014/main" id="{FC20886B-EE56-477E-B213-33D73F60992C}"/>
                </a:ext>
              </a:extLst>
            </p:cNvPr>
            <p:cNvSpPr txBox="1">
              <a:spLocks/>
            </p:cNvSpPr>
            <p:nvPr/>
          </p:nvSpPr>
          <p:spPr>
            <a:xfrm>
              <a:off x="464927" y="6097938"/>
              <a:ext cx="1295899" cy="51095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400" b="1" dirty="0">
                  <a:solidFill>
                    <a:schemeClr val="bg1"/>
                  </a:solidFill>
                  <a:latin typeface="Karla" charset="0"/>
                </a:rPr>
                <a:t>AC295</a:t>
              </a:r>
              <a:endParaRPr lang="en-US" sz="1800" b="1" dirty="0">
                <a:solidFill>
                  <a:schemeClr val="bg1"/>
                </a:solidFill>
                <a:latin typeface="Karla" charset="0"/>
              </a:endParaRPr>
            </a:p>
          </p:txBody>
        </p:sp>
        <p:sp>
          <p:nvSpPr>
            <p:cNvPr id="14" name="Rectangle 13">
              <a:extLst>
                <a:ext uri="{FF2B5EF4-FFF2-40B4-BE49-F238E27FC236}">
                  <a16:creationId xmlns:a16="http://schemas.microsoft.com/office/drawing/2014/main" id="{41B169CF-1DA2-49FF-A171-CA3011076EC0}"/>
                </a:ext>
              </a:extLst>
            </p:cNvPr>
            <p:cNvSpPr/>
            <p:nvPr/>
          </p:nvSpPr>
          <p:spPr>
            <a:xfrm>
              <a:off x="1549897" y="6041219"/>
              <a:ext cx="2217033" cy="400110"/>
            </a:xfrm>
            <a:custGeom>
              <a:avLst/>
              <a:gdLst>
                <a:gd name="connsiteX0" fmla="*/ 0 w 2217033"/>
                <a:gd name="connsiteY0" fmla="*/ 0 h 400110"/>
                <a:gd name="connsiteX1" fmla="*/ 532088 w 2217033"/>
                <a:gd name="connsiteY1" fmla="*/ 0 h 400110"/>
                <a:gd name="connsiteX2" fmla="*/ 1086346 w 2217033"/>
                <a:gd name="connsiteY2" fmla="*/ 0 h 400110"/>
                <a:gd name="connsiteX3" fmla="*/ 1640604 w 2217033"/>
                <a:gd name="connsiteY3" fmla="*/ 0 h 400110"/>
                <a:gd name="connsiteX4" fmla="*/ 2217033 w 2217033"/>
                <a:gd name="connsiteY4" fmla="*/ 0 h 400110"/>
                <a:gd name="connsiteX5" fmla="*/ 2217033 w 2217033"/>
                <a:gd name="connsiteY5" fmla="*/ 400110 h 400110"/>
                <a:gd name="connsiteX6" fmla="*/ 1662775 w 2217033"/>
                <a:gd name="connsiteY6" fmla="*/ 400110 h 400110"/>
                <a:gd name="connsiteX7" fmla="*/ 1152857 w 2217033"/>
                <a:gd name="connsiteY7" fmla="*/ 400110 h 400110"/>
                <a:gd name="connsiteX8" fmla="*/ 642940 w 2217033"/>
                <a:gd name="connsiteY8" fmla="*/ 400110 h 400110"/>
                <a:gd name="connsiteX9" fmla="*/ 0 w 2217033"/>
                <a:gd name="connsiteY9" fmla="*/ 400110 h 400110"/>
                <a:gd name="connsiteX10" fmla="*/ 0 w 2217033"/>
                <a:gd name="connsiteY10" fmla="*/ 0 h 400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17033" h="400110" fill="none" extrusionOk="0">
                  <a:moveTo>
                    <a:pt x="0" y="0"/>
                  </a:moveTo>
                  <a:cubicBezTo>
                    <a:pt x="263038" y="-7925"/>
                    <a:pt x="420560" y="1517"/>
                    <a:pt x="532088" y="0"/>
                  </a:cubicBezTo>
                  <a:cubicBezTo>
                    <a:pt x="643616" y="-1517"/>
                    <a:pt x="935144" y="292"/>
                    <a:pt x="1086346" y="0"/>
                  </a:cubicBezTo>
                  <a:cubicBezTo>
                    <a:pt x="1237548" y="-292"/>
                    <a:pt x="1501094" y="11016"/>
                    <a:pt x="1640604" y="0"/>
                  </a:cubicBezTo>
                  <a:cubicBezTo>
                    <a:pt x="1780114" y="-11016"/>
                    <a:pt x="1938923" y="9180"/>
                    <a:pt x="2217033" y="0"/>
                  </a:cubicBezTo>
                  <a:cubicBezTo>
                    <a:pt x="2212614" y="151559"/>
                    <a:pt x="2204076" y="313461"/>
                    <a:pt x="2217033" y="400110"/>
                  </a:cubicBezTo>
                  <a:cubicBezTo>
                    <a:pt x="2047578" y="378810"/>
                    <a:pt x="1914228" y="388589"/>
                    <a:pt x="1662775" y="400110"/>
                  </a:cubicBezTo>
                  <a:cubicBezTo>
                    <a:pt x="1411322" y="411631"/>
                    <a:pt x="1285485" y="408772"/>
                    <a:pt x="1152857" y="400110"/>
                  </a:cubicBezTo>
                  <a:cubicBezTo>
                    <a:pt x="1020229" y="391448"/>
                    <a:pt x="848944" y="401236"/>
                    <a:pt x="642940" y="400110"/>
                  </a:cubicBezTo>
                  <a:cubicBezTo>
                    <a:pt x="436936" y="398984"/>
                    <a:pt x="274007" y="426601"/>
                    <a:pt x="0" y="400110"/>
                  </a:cubicBezTo>
                  <a:cubicBezTo>
                    <a:pt x="14541" y="299461"/>
                    <a:pt x="-743" y="112982"/>
                    <a:pt x="0" y="0"/>
                  </a:cubicBezTo>
                  <a:close/>
                </a:path>
                <a:path w="2217033" h="400110" stroke="0" extrusionOk="0">
                  <a:moveTo>
                    <a:pt x="0" y="0"/>
                  </a:moveTo>
                  <a:cubicBezTo>
                    <a:pt x="207304" y="10404"/>
                    <a:pt x="309475" y="21847"/>
                    <a:pt x="532088" y="0"/>
                  </a:cubicBezTo>
                  <a:cubicBezTo>
                    <a:pt x="754701" y="-21847"/>
                    <a:pt x="777942" y="-4739"/>
                    <a:pt x="1019835" y="0"/>
                  </a:cubicBezTo>
                  <a:cubicBezTo>
                    <a:pt x="1261728" y="4739"/>
                    <a:pt x="1468228" y="-23737"/>
                    <a:pt x="1618434" y="0"/>
                  </a:cubicBezTo>
                  <a:cubicBezTo>
                    <a:pt x="1768640" y="23737"/>
                    <a:pt x="2032619" y="4821"/>
                    <a:pt x="2217033" y="0"/>
                  </a:cubicBezTo>
                  <a:cubicBezTo>
                    <a:pt x="2228653" y="88236"/>
                    <a:pt x="2227179" y="309932"/>
                    <a:pt x="2217033" y="400110"/>
                  </a:cubicBezTo>
                  <a:cubicBezTo>
                    <a:pt x="1978161" y="393684"/>
                    <a:pt x="1830757" y="404926"/>
                    <a:pt x="1707115" y="400110"/>
                  </a:cubicBezTo>
                  <a:cubicBezTo>
                    <a:pt x="1583473" y="395294"/>
                    <a:pt x="1347118" y="414480"/>
                    <a:pt x="1197198" y="400110"/>
                  </a:cubicBezTo>
                  <a:cubicBezTo>
                    <a:pt x="1047278" y="385740"/>
                    <a:pt x="777614" y="377421"/>
                    <a:pt x="598599" y="400110"/>
                  </a:cubicBezTo>
                  <a:cubicBezTo>
                    <a:pt x="419584" y="422799"/>
                    <a:pt x="177415" y="426553"/>
                    <a:pt x="0" y="400110"/>
                  </a:cubicBezTo>
                  <a:cubicBezTo>
                    <a:pt x="4306" y="228309"/>
                    <a:pt x="-14020" y="145186"/>
                    <a:pt x="0" y="0"/>
                  </a:cubicBezTo>
                  <a:close/>
                </a:path>
              </a:pathLst>
            </a:custGeom>
            <a:ln w="19050">
              <a:solidFill>
                <a:schemeClr val="bg1">
                  <a:lumMod val="50000"/>
                </a:schemeClr>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txBody>
            <a:bodyPr wrap="square">
              <a:spAutoFit/>
            </a:bodyPr>
            <a:lstStyle/>
            <a:p>
              <a:r>
                <a:rPr lang="en-US" sz="1000" b="1" dirty="0">
                  <a:solidFill>
                    <a:schemeClr val="bg1">
                      <a:lumMod val="50000"/>
                    </a:schemeClr>
                  </a:solidFill>
                  <a:latin typeface="Karla" charset="0"/>
                </a:rPr>
                <a:t>Advanced Practical Data Science</a:t>
              </a:r>
            </a:p>
            <a:p>
              <a:r>
                <a:rPr lang="en-US" sz="1000" b="1" dirty="0" err="1">
                  <a:solidFill>
                    <a:schemeClr val="bg1">
                      <a:lumMod val="50000"/>
                    </a:schemeClr>
                  </a:solidFill>
                  <a:latin typeface="Karla" charset="0"/>
                </a:rPr>
                <a:t>Pavlos</a:t>
              </a:r>
              <a:r>
                <a:rPr lang="en-US" sz="1000" b="1" dirty="0">
                  <a:solidFill>
                    <a:schemeClr val="bg1">
                      <a:lumMod val="50000"/>
                    </a:schemeClr>
                  </a:solidFill>
                  <a:latin typeface="Karla" charset="0"/>
                </a:rPr>
                <a:t> </a:t>
              </a:r>
              <a:r>
                <a:rPr lang="en-US" sz="1000" b="1" dirty="0" err="1">
                  <a:solidFill>
                    <a:schemeClr val="bg1">
                      <a:lumMod val="50000"/>
                    </a:schemeClr>
                  </a:solidFill>
                  <a:latin typeface="Karla" charset="0"/>
                </a:rPr>
                <a:t>Protopapas</a:t>
              </a:r>
              <a:endParaRPr lang="en-US" sz="1000" b="1" dirty="0">
                <a:solidFill>
                  <a:schemeClr val="bg1">
                    <a:lumMod val="50000"/>
                  </a:schemeClr>
                </a:solidFill>
              </a:endParaRPr>
            </a:p>
          </p:txBody>
        </p:sp>
      </p:grpSp>
      <p:sp>
        <p:nvSpPr>
          <p:cNvPr id="18" name="Text Placeholder 17">
            <a:extLst>
              <a:ext uri="{FF2B5EF4-FFF2-40B4-BE49-F238E27FC236}">
                <a16:creationId xmlns:a16="http://schemas.microsoft.com/office/drawing/2014/main" id="{34EE5573-A9CB-4BD1-BEAD-BE9DA2AD4B65}"/>
              </a:ext>
            </a:extLst>
          </p:cNvPr>
          <p:cNvSpPr>
            <a:spLocks noGrp="1"/>
          </p:cNvSpPr>
          <p:nvPr>
            <p:ph type="body" sz="quarter" idx="13" hasCustomPrompt="1"/>
          </p:nvPr>
        </p:nvSpPr>
        <p:spPr>
          <a:xfrm>
            <a:off x="533400" y="1821235"/>
            <a:ext cx="5705475" cy="3837477"/>
          </a:xfrm>
          <a:prstGeom prst="rect">
            <a:avLst/>
          </a:prstGeom>
        </p:spPr>
        <p:txBody>
          <a:bodyPr/>
          <a:lstStyle>
            <a:lvl1pPr marL="0" indent="0" algn="l">
              <a:buNone/>
              <a:defRPr strike="noStrike">
                <a:latin typeface="Karla" pitchFamily="2" charset="0"/>
              </a:defRPr>
            </a:lvl1pPr>
            <a:lvl2pPr marL="457200" indent="0" algn="ctr">
              <a:buNone/>
              <a:defRPr>
                <a:latin typeface="Karla" pitchFamily="2" charset="0"/>
              </a:defRPr>
            </a:lvl2pPr>
            <a:lvl3pPr marL="914400" indent="0" algn="ctr">
              <a:buNone/>
              <a:defRPr>
                <a:latin typeface="Karla" pitchFamily="2" charset="0"/>
              </a:defRPr>
            </a:lvl3pPr>
            <a:lvl4pPr marL="1371600" indent="0" algn="ctr">
              <a:buNone/>
              <a:defRPr>
                <a:latin typeface="Karla" pitchFamily="2" charset="0"/>
              </a:defRPr>
            </a:lvl4pPr>
            <a:lvl5pPr marL="1828800" indent="0" algn="ctr">
              <a:buNone/>
              <a:defRPr>
                <a:latin typeface="Karla" pitchFamily="2" charset="0"/>
              </a:defRPr>
            </a:lvl5pPr>
          </a:lstStyle>
          <a:p>
            <a:pPr lvl="0"/>
            <a:r>
              <a:rPr lang="en-US" dirty="0"/>
              <a:t>Text slide</a:t>
            </a:r>
          </a:p>
        </p:txBody>
      </p:sp>
      <p:sp>
        <p:nvSpPr>
          <p:cNvPr id="20" name="Text Placeholder 17">
            <a:extLst>
              <a:ext uri="{FF2B5EF4-FFF2-40B4-BE49-F238E27FC236}">
                <a16:creationId xmlns:a16="http://schemas.microsoft.com/office/drawing/2014/main" id="{D405074A-E0C4-4294-A5E4-68039E1DF60D}"/>
              </a:ext>
            </a:extLst>
          </p:cNvPr>
          <p:cNvSpPr>
            <a:spLocks noGrp="1"/>
          </p:cNvSpPr>
          <p:nvPr>
            <p:ph type="body" sz="quarter" idx="15" hasCustomPrompt="1"/>
          </p:nvPr>
        </p:nvSpPr>
        <p:spPr>
          <a:xfrm>
            <a:off x="2743200" y="401607"/>
            <a:ext cx="6794500" cy="647700"/>
          </a:xfrm>
          <a:prstGeom prst="rect">
            <a:avLst/>
          </a:prstGeom>
        </p:spPr>
        <p:txBody>
          <a:bodyPr>
            <a:normAutofit/>
          </a:bodyPr>
          <a:lstStyle>
            <a:lvl1pPr marL="0" indent="0" algn="ctr">
              <a:buNone/>
              <a:defRPr sz="3600" b="1">
                <a:latin typeface="Karla" pitchFamily="2" charset="0"/>
              </a:defRPr>
            </a:lvl1pPr>
            <a:lvl2pPr marL="457200" indent="0" algn="ctr">
              <a:buNone/>
              <a:defRPr>
                <a:latin typeface="Karla" pitchFamily="2" charset="0"/>
              </a:defRPr>
            </a:lvl2pPr>
            <a:lvl3pPr marL="914400" indent="0" algn="ctr">
              <a:buNone/>
              <a:defRPr>
                <a:latin typeface="Karla" pitchFamily="2" charset="0"/>
              </a:defRPr>
            </a:lvl3pPr>
            <a:lvl4pPr marL="1371600" indent="0" algn="ctr">
              <a:buNone/>
              <a:defRPr>
                <a:latin typeface="Karla" pitchFamily="2" charset="0"/>
              </a:defRPr>
            </a:lvl4pPr>
            <a:lvl5pPr marL="1828800" indent="0" algn="ctr">
              <a:buNone/>
              <a:defRPr>
                <a:latin typeface="Karla" pitchFamily="2" charset="0"/>
              </a:defRPr>
            </a:lvl5pPr>
          </a:lstStyle>
          <a:p>
            <a:pPr lvl="0"/>
            <a:r>
              <a:rPr lang="en-US" dirty="0"/>
              <a:t>Title</a:t>
            </a:r>
          </a:p>
        </p:txBody>
      </p:sp>
      <p:sp>
        <p:nvSpPr>
          <p:cNvPr id="3" name="Picture Placeholder 2">
            <a:extLst>
              <a:ext uri="{FF2B5EF4-FFF2-40B4-BE49-F238E27FC236}">
                <a16:creationId xmlns:a16="http://schemas.microsoft.com/office/drawing/2014/main" id="{2F14F5B9-510A-4D5A-82FC-79B9376B2E70}"/>
              </a:ext>
            </a:extLst>
          </p:cNvPr>
          <p:cNvSpPr>
            <a:spLocks noGrp="1"/>
          </p:cNvSpPr>
          <p:nvPr>
            <p:ph type="pic" sz="quarter" idx="16"/>
          </p:nvPr>
        </p:nvSpPr>
        <p:spPr>
          <a:xfrm>
            <a:off x="7388480" y="1820862"/>
            <a:ext cx="4297363" cy="3837475"/>
          </a:xfrm>
          <a:prstGeom prst="rect">
            <a:avLst/>
          </a:prstGeom>
        </p:spPr>
        <p:txBody>
          <a:bodyPr/>
          <a:lstStyle/>
          <a:p>
            <a:r>
              <a:rPr lang="en-US"/>
              <a:t>Click icon to add picture</a:t>
            </a:r>
          </a:p>
        </p:txBody>
      </p:sp>
      <p:sp>
        <p:nvSpPr>
          <p:cNvPr id="15" name="Title 1">
            <a:extLst>
              <a:ext uri="{FF2B5EF4-FFF2-40B4-BE49-F238E27FC236}">
                <a16:creationId xmlns:a16="http://schemas.microsoft.com/office/drawing/2014/main" id="{3BAC430B-5C1F-5E43-82DF-80F681F65B61}"/>
              </a:ext>
            </a:extLst>
          </p:cNvPr>
          <p:cNvSpPr txBox="1">
            <a:spLocks/>
          </p:cNvSpPr>
          <p:nvPr/>
        </p:nvSpPr>
        <p:spPr>
          <a:xfrm>
            <a:off x="2743738" y="401358"/>
            <a:ext cx="6793424" cy="64794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5400" b="1" dirty="0">
              <a:latin typeface="Karla" panose="020F0502020204030204" pitchFamily="2" charset="0"/>
              <a:ea typeface="Futura" panose="02020800000000000000" pitchFamily="18" charset="0"/>
              <a:cs typeface="Futura" panose="02020800000000000000" pitchFamily="18" charset="0"/>
            </a:endParaRPr>
          </a:p>
        </p:txBody>
      </p:sp>
      <p:pic>
        <p:nvPicPr>
          <p:cNvPr id="16" name="Picture 15">
            <a:extLst>
              <a:ext uri="{FF2B5EF4-FFF2-40B4-BE49-F238E27FC236}">
                <a16:creationId xmlns:a16="http://schemas.microsoft.com/office/drawing/2014/main" id="{2639E1AD-7B88-B84F-98F7-2840BEAC2E23}"/>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1206093" y="6238082"/>
            <a:ext cx="844809" cy="510957"/>
          </a:xfrm>
          <a:prstGeom prst="rect">
            <a:avLst/>
          </a:prstGeom>
        </p:spPr>
      </p:pic>
      <p:cxnSp>
        <p:nvCxnSpPr>
          <p:cNvPr id="17" name="Straight Connector 16">
            <a:extLst>
              <a:ext uri="{FF2B5EF4-FFF2-40B4-BE49-F238E27FC236}">
                <a16:creationId xmlns:a16="http://schemas.microsoft.com/office/drawing/2014/main" id="{FB8C5953-3142-BE43-96E9-D11F7BEC7CF8}"/>
              </a:ext>
            </a:extLst>
          </p:cNvPr>
          <p:cNvCxnSpPr>
            <a:cxnSpLocks/>
          </p:cNvCxnSpPr>
          <p:nvPr/>
        </p:nvCxnSpPr>
        <p:spPr>
          <a:xfrm>
            <a:off x="3930650" y="1199286"/>
            <a:ext cx="4419600" cy="0"/>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E28D3A3B-D31B-784A-8505-5C18EF0E7580}"/>
              </a:ext>
            </a:extLst>
          </p:cNvPr>
          <p:cNvGrpSpPr/>
          <p:nvPr/>
        </p:nvGrpSpPr>
        <p:grpSpPr>
          <a:xfrm>
            <a:off x="0" y="6238082"/>
            <a:ext cx="3302003" cy="589321"/>
            <a:chOff x="464927" y="6019573"/>
            <a:chExt cx="3302003" cy="589321"/>
          </a:xfrm>
        </p:grpSpPr>
        <p:sp>
          <p:nvSpPr>
            <p:cNvPr id="21" name="Rectangle 20">
              <a:extLst>
                <a:ext uri="{FF2B5EF4-FFF2-40B4-BE49-F238E27FC236}">
                  <a16:creationId xmlns:a16="http://schemas.microsoft.com/office/drawing/2014/main" id="{AB7F8443-3920-504A-87EF-05B5ABECCD32}"/>
                </a:ext>
              </a:extLst>
            </p:cNvPr>
            <p:cNvSpPr/>
            <p:nvPr/>
          </p:nvSpPr>
          <p:spPr>
            <a:xfrm>
              <a:off x="675860" y="6019573"/>
              <a:ext cx="874035" cy="43701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Subtitle 2">
              <a:extLst>
                <a:ext uri="{FF2B5EF4-FFF2-40B4-BE49-F238E27FC236}">
                  <a16:creationId xmlns:a16="http://schemas.microsoft.com/office/drawing/2014/main" id="{023F2E4C-9751-8348-83AC-773C66C7851C}"/>
                </a:ext>
              </a:extLst>
            </p:cNvPr>
            <p:cNvSpPr txBox="1">
              <a:spLocks/>
            </p:cNvSpPr>
            <p:nvPr/>
          </p:nvSpPr>
          <p:spPr>
            <a:xfrm>
              <a:off x="464927" y="6097938"/>
              <a:ext cx="1295899" cy="51095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400" b="1" dirty="0">
                  <a:solidFill>
                    <a:schemeClr val="bg1"/>
                  </a:solidFill>
                  <a:latin typeface="Karla" charset="0"/>
                </a:rPr>
                <a:t>AC295</a:t>
              </a:r>
              <a:endParaRPr lang="en-US" sz="1800" b="1" dirty="0">
                <a:solidFill>
                  <a:schemeClr val="bg1"/>
                </a:solidFill>
                <a:latin typeface="Karla" charset="0"/>
              </a:endParaRPr>
            </a:p>
          </p:txBody>
        </p:sp>
        <p:sp>
          <p:nvSpPr>
            <p:cNvPr id="23" name="Rectangle 22">
              <a:extLst>
                <a:ext uri="{FF2B5EF4-FFF2-40B4-BE49-F238E27FC236}">
                  <a16:creationId xmlns:a16="http://schemas.microsoft.com/office/drawing/2014/main" id="{EC2CB2C8-6C84-A840-89CF-F2D44B244363}"/>
                </a:ext>
              </a:extLst>
            </p:cNvPr>
            <p:cNvSpPr/>
            <p:nvPr/>
          </p:nvSpPr>
          <p:spPr>
            <a:xfrm>
              <a:off x="1549897" y="6041219"/>
              <a:ext cx="2217033" cy="400110"/>
            </a:xfrm>
            <a:custGeom>
              <a:avLst/>
              <a:gdLst>
                <a:gd name="connsiteX0" fmla="*/ 0 w 2217033"/>
                <a:gd name="connsiteY0" fmla="*/ 0 h 400110"/>
                <a:gd name="connsiteX1" fmla="*/ 532088 w 2217033"/>
                <a:gd name="connsiteY1" fmla="*/ 0 h 400110"/>
                <a:gd name="connsiteX2" fmla="*/ 1086346 w 2217033"/>
                <a:gd name="connsiteY2" fmla="*/ 0 h 400110"/>
                <a:gd name="connsiteX3" fmla="*/ 1640604 w 2217033"/>
                <a:gd name="connsiteY3" fmla="*/ 0 h 400110"/>
                <a:gd name="connsiteX4" fmla="*/ 2217033 w 2217033"/>
                <a:gd name="connsiteY4" fmla="*/ 0 h 400110"/>
                <a:gd name="connsiteX5" fmla="*/ 2217033 w 2217033"/>
                <a:gd name="connsiteY5" fmla="*/ 400110 h 400110"/>
                <a:gd name="connsiteX6" fmla="*/ 1662775 w 2217033"/>
                <a:gd name="connsiteY6" fmla="*/ 400110 h 400110"/>
                <a:gd name="connsiteX7" fmla="*/ 1152857 w 2217033"/>
                <a:gd name="connsiteY7" fmla="*/ 400110 h 400110"/>
                <a:gd name="connsiteX8" fmla="*/ 642940 w 2217033"/>
                <a:gd name="connsiteY8" fmla="*/ 400110 h 400110"/>
                <a:gd name="connsiteX9" fmla="*/ 0 w 2217033"/>
                <a:gd name="connsiteY9" fmla="*/ 400110 h 400110"/>
                <a:gd name="connsiteX10" fmla="*/ 0 w 2217033"/>
                <a:gd name="connsiteY10" fmla="*/ 0 h 400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17033" h="400110" fill="none" extrusionOk="0">
                  <a:moveTo>
                    <a:pt x="0" y="0"/>
                  </a:moveTo>
                  <a:cubicBezTo>
                    <a:pt x="263038" y="-7925"/>
                    <a:pt x="420560" y="1517"/>
                    <a:pt x="532088" y="0"/>
                  </a:cubicBezTo>
                  <a:cubicBezTo>
                    <a:pt x="643616" y="-1517"/>
                    <a:pt x="935144" y="292"/>
                    <a:pt x="1086346" y="0"/>
                  </a:cubicBezTo>
                  <a:cubicBezTo>
                    <a:pt x="1237548" y="-292"/>
                    <a:pt x="1501094" y="11016"/>
                    <a:pt x="1640604" y="0"/>
                  </a:cubicBezTo>
                  <a:cubicBezTo>
                    <a:pt x="1780114" y="-11016"/>
                    <a:pt x="1938923" y="9180"/>
                    <a:pt x="2217033" y="0"/>
                  </a:cubicBezTo>
                  <a:cubicBezTo>
                    <a:pt x="2212614" y="151559"/>
                    <a:pt x="2204076" y="313461"/>
                    <a:pt x="2217033" y="400110"/>
                  </a:cubicBezTo>
                  <a:cubicBezTo>
                    <a:pt x="2047578" y="378810"/>
                    <a:pt x="1914228" y="388589"/>
                    <a:pt x="1662775" y="400110"/>
                  </a:cubicBezTo>
                  <a:cubicBezTo>
                    <a:pt x="1411322" y="411631"/>
                    <a:pt x="1285485" y="408772"/>
                    <a:pt x="1152857" y="400110"/>
                  </a:cubicBezTo>
                  <a:cubicBezTo>
                    <a:pt x="1020229" y="391448"/>
                    <a:pt x="848944" y="401236"/>
                    <a:pt x="642940" y="400110"/>
                  </a:cubicBezTo>
                  <a:cubicBezTo>
                    <a:pt x="436936" y="398984"/>
                    <a:pt x="274007" y="426601"/>
                    <a:pt x="0" y="400110"/>
                  </a:cubicBezTo>
                  <a:cubicBezTo>
                    <a:pt x="14541" y="299461"/>
                    <a:pt x="-743" y="112982"/>
                    <a:pt x="0" y="0"/>
                  </a:cubicBezTo>
                  <a:close/>
                </a:path>
                <a:path w="2217033" h="400110" stroke="0" extrusionOk="0">
                  <a:moveTo>
                    <a:pt x="0" y="0"/>
                  </a:moveTo>
                  <a:cubicBezTo>
                    <a:pt x="207304" y="10404"/>
                    <a:pt x="309475" y="21847"/>
                    <a:pt x="532088" y="0"/>
                  </a:cubicBezTo>
                  <a:cubicBezTo>
                    <a:pt x="754701" y="-21847"/>
                    <a:pt x="777942" y="-4739"/>
                    <a:pt x="1019835" y="0"/>
                  </a:cubicBezTo>
                  <a:cubicBezTo>
                    <a:pt x="1261728" y="4739"/>
                    <a:pt x="1468228" y="-23737"/>
                    <a:pt x="1618434" y="0"/>
                  </a:cubicBezTo>
                  <a:cubicBezTo>
                    <a:pt x="1768640" y="23737"/>
                    <a:pt x="2032619" y="4821"/>
                    <a:pt x="2217033" y="0"/>
                  </a:cubicBezTo>
                  <a:cubicBezTo>
                    <a:pt x="2228653" y="88236"/>
                    <a:pt x="2227179" y="309932"/>
                    <a:pt x="2217033" y="400110"/>
                  </a:cubicBezTo>
                  <a:cubicBezTo>
                    <a:pt x="1978161" y="393684"/>
                    <a:pt x="1830757" y="404926"/>
                    <a:pt x="1707115" y="400110"/>
                  </a:cubicBezTo>
                  <a:cubicBezTo>
                    <a:pt x="1583473" y="395294"/>
                    <a:pt x="1347118" y="414480"/>
                    <a:pt x="1197198" y="400110"/>
                  </a:cubicBezTo>
                  <a:cubicBezTo>
                    <a:pt x="1047278" y="385740"/>
                    <a:pt x="777614" y="377421"/>
                    <a:pt x="598599" y="400110"/>
                  </a:cubicBezTo>
                  <a:cubicBezTo>
                    <a:pt x="419584" y="422799"/>
                    <a:pt x="177415" y="426553"/>
                    <a:pt x="0" y="400110"/>
                  </a:cubicBezTo>
                  <a:cubicBezTo>
                    <a:pt x="4306" y="228309"/>
                    <a:pt x="-14020" y="145186"/>
                    <a:pt x="0" y="0"/>
                  </a:cubicBezTo>
                  <a:close/>
                </a:path>
              </a:pathLst>
            </a:custGeom>
            <a:ln w="19050">
              <a:solidFill>
                <a:schemeClr val="bg1">
                  <a:lumMod val="50000"/>
                </a:schemeClr>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txBody>
            <a:bodyPr wrap="square">
              <a:spAutoFit/>
            </a:bodyPr>
            <a:lstStyle/>
            <a:p>
              <a:r>
                <a:rPr lang="en-US" sz="1000" b="1" dirty="0">
                  <a:solidFill>
                    <a:schemeClr val="bg1">
                      <a:lumMod val="50000"/>
                    </a:schemeClr>
                  </a:solidFill>
                  <a:latin typeface="Karla" charset="0"/>
                </a:rPr>
                <a:t>Advanced Practical Data Science</a:t>
              </a:r>
            </a:p>
            <a:p>
              <a:r>
                <a:rPr lang="en-US" sz="1000" b="1" dirty="0" err="1">
                  <a:solidFill>
                    <a:schemeClr val="bg1">
                      <a:lumMod val="50000"/>
                    </a:schemeClr>
                  </a:solidFill>
                  <a:latin typeface="Karla" charset="0"/>
                </a:rPr>
                <a:t>Pavlos</a:t>
              </a:r>
              <a:r>
                <a:rPr lang="en-US" sz="1000" b="1" dirty="0">
                  <a:solidFill>
                    <a:schemeClr val="bg1">
                      <a:lumMod val="50000"/>
                    </a:schemeClr>
                  </a:solidFill>
                  <a:latin typeface="Karla" charset="0"/>
                </a:rPr>
                <a:t> </a:t>
              </a:r>
              <a:r>
                <a:rPr lang="en-US" sz="1000" b="1" dirty="0" err="1">
                  <a:solidFill>
                    <a:schemeClr val="bg1">
                      <a:lumMod val="50000"/>
                    </a:schemeClr>
                  </a:solidFill>
                  <a:latin typeface="Karla" charset="0"/>
                </a:rPr>
                <a:t>Protopapas</a:t>
              </a:r>
              <a:endParaRPr lang="en-US" sz="1000" b="1" dirty="0">
                <a:solidFill>
                  <a:schemeClr val="bg1">
                    <a:lumMod val="50000"/>
                  </a:schemeClr>
                </a:solidFill>
              </a:endParaRPr>
            </a:p>
          </p:txBody>
        </p:sp>
      </p:grpSp>
    </p:spTree>
    <p:extLst>
      <p:ext uri="{BB962C8B-B14F-4D97-AF65-F5344CB8AC3E}">
        <p14:creationId xmlns:p14="http://schemas.microsoft.com/office/powerpoint/2010/main" val="1168695645"/>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b_slide_without_titl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07D21F40-B884-4EB9-990B-7ACFD96EAC60}"/>
              </a:ext>
            </a:extLst>
          </p:cNvPr>
          <p:cNvSpPr>
            <a:spLocks noGrp="1"/>
          </p:cNvSpPr>
          <p:nvPr>
            <p:ph type="sldNum" sz="quarter" idx="12"/>
          </p:nvPr>
        </p:nvSpPr>
        <p:spPr>
          <a:xfrm>
            <a:off x="8462893" y="6389362"/>
            <a:ext cx="2743200" cy="365125"/>
          </a:xfrm>
        </p:spPr>
        <p:txBody>
          <a:bodyPr/>
          <a:lstStyle/>
          <a:p>
            <a:fld id="{6BCA73C5-4051-2D45-AC51-FD5A1C1C157A}" type="slidenum">
              <a:rPr lang="en-US" smtClean="0"/>
              <a:t>‹#›</a:t>
            </a:fld>
            <a:endParaRPr lang="en-US"/>
          </a:p>
        </p:txBody>
      </p:sp>
      <p:sp>
        <p:nvSpPr>
          <p:cNvPr id="7" name="Title 1">
            <a:extLst>
              <a:ext uri="{FF2B5EF4-FFF2-40B4-BE49-F238E27FC236}">
                <a16:creationId xmlns:a16="http://schemas.microsoft.com/office/drawing/2014/main" id="{03B777CA-3AD4-4055-A6F3-D229173E3BA8}"/>
              </a:ext>
            </a:extLst>
          </p:cNvPr>
          <p:cNvSpPr txBox="1">
            <a:spLocks/>
          </p:cNvSpPr>
          <p:nvPr/>
        </p:nvSpPr>
        <p:spPr>
          <a:xfrm>
            <a:off x="2743738" y="401358"/>
            <a:ext cx="6793424" cy="64794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5400" b="1" dirty="0">
              <a:latin typeface="Karla" panose="020F0502020204030204" pitchFamily="2" charset="0"/>
              <a:ea typeface="Futura" panose="02020800000000000000" pitchFamily="18" charset="0"/>
              <a:cs typeface="Futura" panose="02020800000000000000" pitchFamily="18" charset="0"/>
            </a:endParaRPr>
          </a:p>
        </p:txBody>
      </p:sp>
      <p:pic>
        <p:nvPicPr>
          <p:cNvPr id="8" name="Picture 7">
            <a:extLst>
              <a:ext uri="{FF2B5EF4-FFF2-40B4-BE49-F238E27FC236}">
                <a16:creationId xmlns:a16="http://schemas.microsoft.com/office/drawing/2014/main" id="{6A0BBE32-C829-4534-92AA-0A9402AC06A8}"/>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1206093" y="6238082"/>
            <a:ext cx="844809" cy="510957"/>
          </a:xfrm>
          <a:prstGeom prst="rect">
            <a:avLst/>
          </a:prstGeom>
        </p:spPr>
      </p:pic>
      <p:grpSp>
        <p:nvGrpSpPr>
          <p:cNvPr id="11" name="Group 10">
            <a:extLst>
              <a:ext uri="{FF2B5EF4-FFF2-40B4-BE49-F238E27FC236}">
                <a16:creationId xmlns:a16="http://schemas.microsoft.com/office/drawing/2014/main" id="{A3D46243-E60C-4C42-8F85-FC3B9343AFAF}"/>
              </a:ext>
            </a:extLst>
          </p:cNvPr>
          <p:cNvGrpSpPr/>
          <p:nvPr/>
        </p:nvGrpSpPr>
        <p:grpSpPr>
          <a:xfrm>
            <a:off x="0" y="6238082"/>
            <a:ext cx="3302003" cy="589321"/>
            <a:chOff x="464927" y="6019573"/>
            <a:chExt cx="3302003" cy="589321"/>
          </a:xfrm>
        </p:grpSpPr>
        <p:sp>
          <p:nvSpPr>
            <p:cNvPr id="12" name="Rectangle 11">
              <a:extLst>
                <a:ext uri="{FF2B5EF4-FFF2-40B4-BE49-F238E27FC236}">
                  <a16:creationId xmlns:a16="http://schemas.microsoft.com/office/drawing/2014/main" id="{329F7269-A063-44EA-B098-36C03E952B4A}"/>
                </a:ext>
              </a:extLst>
            </p:cNvPr>
            <p:cNvSpPr/>
            <p:nvPr/>
          </p:nvSpPr>
          <p:spPr>
            <a:xfrm>
              <a:off x="675860" y="6019573"/>
              <a:ext cx="874035" cy="43701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Subtitle 2">
              <a:extLst>
                <a:ext uri="{FF2B5EF4-FFF2-40B4-BE49-F238E27FC236}">
                  <a16:creationId xmlns:a16="http://schemas.microsoft.com/office/drawing/2014/main" id="{FC20886B-EE56-477E-B213-33D73F60992C}"/>
                </a:ext>
              </a:extLst>
            </p:cNvPr>
            <p:cNvSpPr txBox="1">
              <a:spLocks/>
            </p:cNvSpPr>
            <p:nvPr/>
          </p:nvSpPr>
          <p:spPr>
            <a:xfrm>
              <a:off x="464927" y="6097938"/>
              <a:ext cx="1295899" cy="51095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400" b="1" dirty="0">
                  <a:solidFill>
                    <a:schemeClr val="bg1"/>
                  </a:solidFill>
                  <a:latin typeface="Karla" charset="0"/>
                </a:rPr>
                <a:t>AC295</a:t>
              </a:r>
              <a:endParaRPr lang="en-US" sz="1800" b="1" dirty="0">
                <a:solidFill>
                  <a:schemeClr val="bg1"/>
                </a:solidFill>
                <a:latin typeface="Karla" charset="0"/>
              </a:endParaRPr>
            </a:p>
          </p:txBody>
        </p:sp>
        <p:sp>
          <p:nvSpPr>
            <p:cNvPr id="14" name="Rectangle 13">
              <a:extLst>
                <a:ext uri="{FF2B5EF4-FFF2-40B4-BE49-F238E27FC236}">
                  <a16:creationId xmlns:a16="http://schemas.microsoft.com/office/drawing/2014/main" id="{41B169CF-1DA2-49FF-A171-CA3011076EC0}"/>
                </a:ext>
              </a:extLst>
            </p:cNvPr>
            <p:cNvSpPr/>
            <p:nvPr/>
          </p:nvSpPr>
          <p:spPr>
            <a:xfrm>
              <a:off x="1549897" y="6041219"/>
              <a:ext cx="2217033" cy="400110"/>
            </a:xfrm>
            <a:custGeom>
              <a:avLst/>
              <a:gdLst>
                <a:gd name="connsiteX0" fmla="*/ 0 w 2217033"/>
                <a:gd name="connsiteY0" fmla="*/ 0 h 400110"/>
                <a:gd name="connsiteX1" fmla="*/ 532088 w 2217033"/>
                <a:gd name="connsiteY1" fmla="*/ 0 h 400110"/>
                <a:gd name="connsiteX2" fmla="*/ 1086346 w 2217033"/>
                <a:gd name="connsiteY2" fmla="*/ 0 h 400110"/>
                <a:gd name="connsiteX3" fmla="*/ 1640604 w 2217033"/>
                <a:gd name="connsiteY3" fmla="*/ 0 h 400110"/>
                <a:gd name="connsiteX4" fmla="*/ 2217033 w 2217033"/>
                <a:gd name="connsiteY4" fmla="*/ 0 h 400110"/>
                <a:gd name="connsiteX5" fmla="*/ 2217033 w 2217033"/>
                <a:gd name="connsiteY5" fmla="*/ 400110 h 400110"/>
                <a:gd name="connsiteX6" fmla="*/ 1662775 w 2217033"/>
                <a:gd name="connsiteY6" fmla="*/ 400110 h 400110"/>
                <a:gd name="connsiteX7" fmla="*/ 1152857 w 2217033"/>
                <a:gd name="connsiteY7" fmla="*/ 400110 h 400110"/>
                <a:gd name="connsiteX8" fmla="*/ 642940 w 2217033"/>
                <a:gd name="connsiteY8" fmla="*/ 400110 h 400110"/>
                <a:gd name="connsiteX9" fmla="*/ 0 w 2217033"/>
                <a:gd name="connsiteY9" fmla="*/ 400110 h 400110"/>
                <a:gd name="connsiteX10" fmla="*/ 0 w 2217033"/>
                <a:gd name="connsiteY10" fmla="*/ 0 h 400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17033" h="400110" fill="none" extrusionOk="0">
                  <a:moveTo>
                    <a:pt x="0" y="0"/>
                  </a:moveTo>
                  <a:cubicBezTo>
                    <a:pt x="263038" y="-7925"/>
                    <a:pt x="420560" y="1517"/>
                    <a:pt x="532088" y="0"/>
                  </a:cubicBezTo>
                  <a:cubicBezTo>
                    <a:pt x="643616" y="-1517"/>
                    <a:pt x="935144" y="292"/>
                    <a:pt x="1086346" y="0"/>
                  </a:cubicBezTo>
                  <a:cubicBezTo>
                    <a:pt x="1237548" y="-292"/>
                    <a:pt x="1501094" y="11016"/>
                    <a:pt x="1640604" y="0"/>
                  </a:cubicBezTo>
                  <a:cubicBezTo>
                    <a:pt x="1780114" y="-11016"/>
                    <a:pt x="1938923" y="9180"/>
                    <a:pt x="2217033" y="0"/>
                  </a:cubicBezTo>
                  <a:cubicBezTo>
                    <a:pt x="2212614" y="151559"/>
                    <a:pt x="2204076" y="313461"/>
                    <a:pt x="2217033" y="400110"/>
                  </a:cubicBezTo>
                  <a:cubicBezTo>
                    <a:pt x="2047578" y="378810"/>
                    <a:pt x="1914228" y="388589"/>
                    <a:pt x="1662775" y="400110"/>
                  </a:cubicBezTo>
                  <a:cubicBezTo>
                    <a:pt x="1411322" y="411631"/>
                    <a:pt x="1285485" y="408772"/>
                    <a:pt x="1152857" y="400110"/>
                  </a:cubicBezTo>
                  <a:cubicBezTo>
                    <a:pt x="1020229" y="391448"/>
                    <a:pt x="848944" y="401236"/>
                    <a:pt x="642940" y="400110"/>
                  </a:cubicBezTo>
                  <a:cubicBezTo>
                    <a:pt x="436936" y="398984"/>
                    <a:pt x="274007" y="426601"/>
                    <a:pt x="0" y="400110"/>
                  </a:cubicBezTo>
                  <a:cubicBezTo>
                    <a:pt x="14541" y="299461"/>
                    <a:pt x="-743" y="112982"/>
                    <a:pt x="0" y="0"/>
                  </a:cubicBezTo>
                  <a:close/>
                </a:path>
                <a:path w="2217033" h="400110" stroke="0" extrusionOk="0">
                  <a:moveTo>
                    <a:pt x="0" y="0"/>
                  </a:moveTo>
                  <a:cubicBezTo>
                    <a:pt x="207304" y="10404"/>
                    <a:pt x="309475" y="21847"/>
                    <a:pt x="532088" y="0"/>
                  </a:cubicBezTo>
                  <a:cubicBezTo>
                    <a:pt x="754701" y="-21847"/>
                    <a:pt x="777942" y="-4739"/>
                    <a:pt x="1019835" y="0"/>
                  </a:cubicBezTo>
                  <a:cubicBezTo>
                    <a:pt x="1261728" y="4739"/>
                    <a:pt x="1468228" y="-23737"/>
                    <a:pt x="1618434" y="0"/>
                  </a:cubicBezTo>
                  <a:cubicBezTo>
                    <a:pt x="1768640" y="23737"/>
                    <a:pt x="2032619" y="4821"/>
                    <a:pt x="2217033" y="0"/>
                  </a:cubicBezTo>
                  <a:cubicBezTo>
                    <a:pt x="2228653" y="88236"/>
                    <a:pt x="2227179" y="309932"/>
                    <a:pt x="2217033" y="400110"/>
                  </a:cubicBezTo>
                  <a:cubicBezTo>
                    <a:pt x="1978161" y="393684"/>
                    <a:pt x="1830757" y="404926"/>
                    <a:pt x="1707115" y="400110"/>
                  </a:cubicBezTo>
                  <a:cubicBezTo>
                    <a:pt x="1583473" y="395294"/>
                    <a:pt x="1347118" y="414480"/>
                    <a:pt x="1197198" y="400110"/>
                  </a:cubicBezTo>
                  <a:cubicBezTo>
                    <a:pt x="1047278" y="385740"/>
                    <a:pt x="777614" y="377421"/>
                    <a:pt x="598599" y="400110"/>
                  </a:cubicBezTo>
                  <a:cubicBezTo>
                    <a:pt x="419584" y="422799"/>
                    <a:pt x="177415" y="426553"/>
                    <a:pt x="0" y="400110"/>
                  </a:cubicBezTo>
                  <a:cubicBezTo>
                    <a:pt x="4306" y="228309"/>
                    <a:pt x="-14020" y="145186"/>
                    <a:pt x="0" y="0"/>
                  </a:cubicBezTo>
                  <a:close/>
                </a:path>
              </a:pathLst>
            </a:custGeom>
            <a:ln w="19050">
              <a:solidFill>
                <a:schemeClr val="bg1">
                  <a:lumMod val="50000"/>
                </a:schemeClr>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txBody>
            <a:bodyPr wrap="square">
              <a:spAutoFit/>
            </a:bodyPr>
            <a:lstStyle/>
            <a:p>
              <a:r>
                <a:rPr lang="en-US" sz="1000" b="1" dirty="0">
                  <a:solidFill>
                    <a:schemeClr val="bg1">
                      <a:lumMod val="50000"/>
                    </a:schemeClr>
                  </a:solidFill>
                  <a:latin typeface="Karla" charset="0"/>
                </a:rPr>
                <a:t>Advanced Practical Data Science</a:t>
              </a:r>
            </a:p>
            <a:p>
              <a:r>
                <a:rPr lang="en-US" sz="1000" b="1" dirty="0" err="1">
                  <a:solidFill>
                    <a:schemeClr val="bg1">
                      <a:lumMod val="50000"/>
                    </a:schemeClr>
                  </a:solidFill>
                  <a:latin typeface="Karla" charset="0"/>
                </a:rPr>
                <a:t>Pavlos</a:t>
              </a:r>
              <a:r>
                <a:rPr lang="en-US" sz="1000" b="1" dirty="0">
                  <a:solidFill>
                    <a:schemeClr val="bg1">
                      <a:lumMod val="50000"/>
                    </a:schemeClr>
                  </a:solidFill>
                  <a:latin typeface="Karla" charset="0"/>
                </a:rPr>
                <a:t> </a:t>
              </a:r>
              <a:r>
                <a:rPr lang="en-US" sz="1000" b="1" dirty="0" err="1">
                  <a:solidFill>
                    <a:schemeClr val="bg1">
                      <a:lumMod val="50000"/>
                    </a:schemeClr>
                  </a:solidFill>
                  <a:latin typeface="Karla" charset="0"/>
                </a:rPr>
                <a:t>Protopapas</a:t>
              </a:r>
              <a:endParaRPr lang="en-US" sz="1000" b="1" dirty="0">
                <a:solidFill>
                  <a:schemeClr val="bg1">
                    <a:lumMod val="50000"/>
                  </a:schemeClr>
                </a:solidFill>
              </a:endParaRPr>
            </a:p>
          </p:txBody>
        </p:sp>
      </p:grpSp>
      <p:sp>
        <p:nvSpPr>
          <p:cNvPr id="18" name="Text Placeholder 17">
            <a:extLst>
              <a:ext uri="{FF2B5EF4-FFF2-40B4-BE49-F238E27FC236}">
                <a16:creationId xmlns:a16="http://schemas.microsoft.com/office/drawing/2014/main" id="{34EE5573-A9CB-4BD1-BEAD-BE9DA2AD4B65}"/>
              </a:ext>
            </a:extLst>
          </p:cNvPr>
          <p:cNvSpPr>
            <a:spLocks noGrp="1"/>
          </p:cNvSpPr>
          <p:nvPr>
            <p:ph type="body" sz="quarter" idx="13" hasCustomPrompt="1"/>
          </p:nvPr>
        </p:nvSpPr>
        <p:spPr>
          <a:xfrm>
            <a:off x="533400" y="1068789"/>
            <a:ext cx="5705475" cy="3837477"/>
          </a:xfrm>
          <a:prstGeom prst="rect">
            <a:avLst/>
          </a:prstGeom>
        </p:spPr>
        <p:txBody>
          <a:bodyPr/>
          <a:lstStyle>
            <a:lvl1pPr marL="0" indent="0" algn="l">
              <a:buNone/>
              <a:defRPr>
                <a:latin typeface="Karla" pitchFamily="2" charset="0"/>
              </a:defRPr>
            </a:lvl1pPr>
            <a:lvl2pPr marL="457200" indent="0" algn="ctr">
              <a:buNone/>
              <a:defRPr>
                <a:latin typeface="Karla" pitchFamily="2" charset="0"/>
              </a:defRPr>
            </a:lvl2pPr>
            <a:lvl3pPr marL="914400" indent="0" algn="ctr">
              <a:buNone/>
              <a:defRPr>
                <a:latin typeface="Karla" pitchFamily="2" charset="0"/>
              </a:defRPr>
            </a:lvl3pPr>
            <a:lvl4pPr marL="1371600" indent="0" algn="ctr">
              <a:buNone/>
              <a:defRPr>
                <a:latin typeface="Karla" pitchFamily="2" charset="0"/>
              </a:defRPr>
            </a:lvl4pPr>
            <a:lvl5pPr marL="1828800" indent="0" algn="ctr">
              <a:buNone/>
              <a:defRPr>
                <a:latin typeface="Karla" pitchFamily="2" charset="0"/>
              </a:defRPr>
            </a:lvl5pPr>
          </a:lstStyle>
          <a:p>
            <a:pPr lvl="0"/>
            <a:r>
              <a:rPr lang="en-US" dirty="0"/>
              <a:t>Text slide</a:t>
            </a:r>
          </a:p>
        </p:txBody>
      </p:sp>
      <p:sp>
        <p:nvSpPr>
          <p:cNvPr id="3" name="Picture Placeholder 2">
            <a:extLst>
              <a:ext uri="{FF2B5EF4-FFF2-40B4-BE49-F238E27FC236}">
                <a16:creationId xmlns:a16="http://schemas.microsoft.com/office/drawing/2014/main" id="{2F14F5B9-510A-4D5A-82FC-79B9376B2E70}"/>
              </a:ext>
            </a:extLst>
          </p:cNvPr>
          <p:cNvSpPr>
            <a:spLocks noGrp="1"/>
          </p:cNvSpPr>
          <p:nvPr>
            <p:ph type="pic" sz="quarter" idx="16"/>
          </p:nvPr>
        </p:nvSpPr>
        <p:spPr>
          <a:xfrm>
            <a:off x="7388480" y="1068416"/>
            <a:ext cx="4297363" cy="3837475"/>
          </a:xfrm>
          <a:prstGeom prst="rect">
            <a:avLst/>
          </a:prstGeom>
        </p:spPr>
        <p:txBody>
          <a:bodyPr/>
          <a:lstStyle/>
          <a:p>
            <a:r>
              <a:rPr lang="en-US"/>
              <a:t>Click icon to add picture</a:t>
            </a:r>
          </a:p>
        </p:txBody>
      </p:sp>
      <p:sp>
        <p:nvSpPr>
          <p:cNvPr id="15" name="Title 1">
            <a:extLst>
              <a:ext uri="{FF2B5EF4-FFF2-40B4-BE49-F238E27FC236}">
                <a16:creationId xmlns:a16="http://schemas.microsoft.com/office/drawing/2014/main" id="{3BE0DB81-E207-4642-8DB9-0A73B2C4296E}"/>
              </a:ext>
            </a:extLst>
          </p:cNvPr>
          <p:cNvSpPr txBox="1">
            <a:spLocks/>
          </p:cNvSpPr>
          <p:nvPr/>
        </p:nvSpPr>
        <p:spPr>
          <a:xfrm>
            <a:off x="2743738" y="401358"/>
            <a:ext cx="6793424" cy="64794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5400" b="1" dirty="0">
              <a:latin typeface="Karla" panose="020F0502020204030204" pitchFamily="2" charset="0"/>
              <a:ea typeface="Futura" panose="02020800000000000000" pitchFamily="18" charset="0"/>
              <a:cs typeface="Futura" panose="02020800000000000000" pitchFamily="18" charset="0"/>
            </a:endParaRPr>
          </a:p>
        </p:txBody>
      </p:sp>
      <p:pic>
        <p:nvPicPr>
          <p:cNvPr id="16" name="Picture 15">
            <a:extLst>
              <a:ext uri="{FF2B5EF4-FFF2-40B4-BE49-F238E27FC236}">
                <a16:creationId xmlns:a16="http://schemas.microsoft.com/office/drawing/2014/main" id="{5C1EC1DA-9F94-4943-9F32-AD2651EC693F}"/>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1206093" y="6238082"/>
            <a:ext cx="844809" cy="510957"/>
          </a:xfrm>
          <a:prstGeom prst="rect">
            <a:avLst/>
          </a:prstGeom>
        </p:spPr>
      </p:pic>
      <p:grpSp>
        <p:nvGrpSpPr>
          <p:cNvPr id="17" name="Group 16">
            <a:extLst>
              <a:ext uri="{FF2B5EF4-FFF2-40B4-BE49-F238E27FC236}">
                <a16:creationId xmlns:a16="http://schemas.microsoft.com/office/drawing/2014/main" id="{79F63086-8B65-E744-A1DF-259594D0FD65}"/>
              </a:ext>
            </a:extLst>
          </p:cNvPr>
          <p:cNvGrpSpPr/>
          <p:nvPr/>
        </p:nvGrpSpPr>
        <p:grpSpPr>
          <a:xfrm>
            <a:off x="0" y="6238082"/>
            <a:ext cx="3302003" cy="589321"/>
            <a:chOff x="464927" y="6019573"/>
            <a:chExt cx="3302003" cy="589321"/>
          </a:xfrm>
        </p:grpSpPr>
        <p:sp>
          <p:nvSpPr>
            <p:cNvPr id="19" name="Rectangle 18">
              <a:extLst>
                <a:ext uri="{FF2B5EF4-FFF2-40B4-BE49-F238E27FC236}">
                  <a16:creationId xmlns:a16="http://schemas.microsoft.com/office/drawing/2014/main" id="{1013957E-1EB5-5140-A65B-4EA56CD69B1E}"/>
                </a:ext>
              </a:extLst>
            </p:cNvPr>
            <p:cNvSpPr/>
            <p:nvPr/>
          </p:nvSpPr>
          <p:spPr>
            <a:xfrm>
              <a:off x="675860" y="6019573"/>
              <a:ext cx="874035" cy="43701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Subtitle 2">
              <a:extLst>
                <a:ext uri="{FF2B5EF4-FFF2-40B4-BE49-F238E27FC236}">
                  <a16:creationId xmlns:a16="http://schemas.microsoft.com/office/drawing/2014/main" id="{410BE002-9496-0444-9BAE-CD2A8FD0B15F}"/>
                </a:ext>
              </a:extLst>
            </p:cNvPr>
            <p:cNvSpPr txBox="1">
              <a:spLocks/>
            </p:cNvSpPr>
            <p:nvPr/>
          </p:nvSpPr>
          <p:spPr>
            <a:xfrm>
              <a:off x="464927" y="6097938"/>
              <a:ext cx="1295899" cy="51095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400" b="1" dirty="0">
                  <a:solidFill>
                    <a:schemeClr val="bg1"/>
                  </a:solidFill>
                  <a:latin typeface="Karla" charset="0"/>
                </a:rPr>
                <a:t>AC295</a:t>
              </a:r>
              <a:endParaRPr lang="en-US" sz="1800" b="1" dirty="0">
                <a:solidFill>
                  <a:schemeClr val="bg1"/>
                </a:solidFill>
                <a:latin typeface="Karla" charset="0"/>
              </a:endParaRPr>
            </a:p>
          </p:txBody>
        </p:sp>
        <p:sp>
          <p:nvSpPr>
            <p:cNvPr id="21" name="Rectangle 20">
              <a:extLst>
                <a:ext uri="{FF2B5EF4-FFF2-40B4-BE49-F238E27FC236}">
                  <a16:creationId xmlns:a16="http://schemas.microsoft.com/office/drawing/2014/main" id="{5113C30F-B12C-6B4C-846D-9478E9C9D580}"/>
                </a:ext>
              </a:extLst>
            </p:cNvPr>
            <p:cNvSpPr/>
            <p:nvPr/>
          </p:nvSpPr>
          <p:spPr>
            <a:xfrm>
              <a:off x="1549897" y="6041219"/>
              <a:ext cx="2217033" cy="400110"/>
            </a:xfrm>
            <a:custGeom>
              <a:avLst/>
              <a:gdLst>
                <a:gd name="connsiteX0" fmla="*/ 0 w 2217033"/>
                <a:gd name="connsiteY0" fmla="*/ 0 h 400110"/>
                <a:gd name="connsiteX1" fmla="*/ 532088 w 2217033"/>
                <a:gd name="connsiteY1" fmla="*/ 0 h 400110"/>
                <a:gd name="connsiteX2" fmla="*/ 1086346 w 2217033"/>
                <a:gd name="connsiteY2" fmla="*/ 0 h 400110"/>
                <a:gd name="connsiteX3" fmla="*/ 1640604 w 2217033"/>
                <a:gd name="connsiteY3" fmla="*/ 0 h 400110"/>
                <a:gd name="connsiteX4" fmla="*/ 2217033 w 2217033"/>
                <a:gd name="connsiteY4" fmla="*/ 0 h 400110"/>
                <a:gd name="connsiteX5" fmla="*/ 2217033 w 2217033"/>
                <a:gd name="connsiteY5" fmla="*/ 400110 h 400110"/>
                <a:gd name="connsiteX6" fmla="*/ 1662775 w 2217033"/>
                <a:gd name="connsiteY6" fmla="*/ 400110 h 400110"/>
                <a:gd name="connsiteX7" fmla="*/ 1152857 w 2217033"/>
                <a:gd name="connsiteY7" fmla="*/ 400110 h 400110"/>
                <a:gd name="connsiteX8" fmla="*/ 642940 w 2217033"/>
                <a:gd name="connsiteY8" fmla="*/ 400110 h 400110"/>
                <a:gd name="connsiteX9" fmla="*/ 0 w 2217033"/>
                <a:gd name="connsiteY9" fmla="*/ 400110 h 400110"/>
                <a:gd name="connsiteX10" fmla="*/ 0 w 2217033"/>
                <a:gd name="connsiteY10" fmla="*/ 0 h 400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17033" h="400110" fill="none" extrusionOk="0">
                  <a:moveTo>
                    <a:pt x="0" y="0"/>
                  </a:moveTo>
                  <a:cubicBezTo>
                    <a:pt x="263038" y="-7925"/>
                    <a:pt x="420560" y="1517"/>
                    <a:pt x="532088" y="0"/>
                  </a:cubicBezTo>
                  <a:cubicBezTo>
                    <a:pt x="643616" y="-1517"/>
                    <a:pt x="935144" y="292"/>
                    <a:pt x="1086346" y="0"/>
                  </a:cubicBezTo>
                  <a:cubicBezTo>
                    <a:pt x="1237548" y="-292"/>
                    <a:pt x="1501094" y="11016"/>
                    <a:pt x="1640604" y="0"/>
                  </a:cubicBezTo>
                  <a:cubicBezTo>
                    <a:pt x="1780114" y="-11016"/>
                    <a:pt x="1938923" y="9180"/>
                    <a:pt x="2217033" y="0"/>
                  </a:cubicBezTo>
                  <a:cubicBezTo>
                    <a:pt x="2212614" y="151559"/>
                    <a:pt x="2204076" y="313461"/>
                    <a:pt x="2217033" y="400110"/>
                  </a:cubicBezTo>
                  <a:cubicBezTo>
                    <a:pt x="2047578" y="378810"/>
                    <a:pt x="1914228" y="388589"/>
                    <a:pt x="1662775" y="400110"/>
                  </a:cubicBezTo>
                  <a:cubicBezTo>
                    <a:pt x="1411322" y="411631"/>
                    <a:pt x="1285485" y="408772"/>
                    <a:pt x="1152857" y="400110"/>
                  </a:cubicBezTo>
                  <a:cubicBezTo>
                    <a:pt x="1020229" y="391448"/>
                    <a:pt x="848944" y="401236"/>
                    <a:pt x="642940" y="400110"/>
                  </a:cubicBezTo>
                  <a:cubicBezTo>
                    <a:pt x="436936" y="398984"/>
                    <a:pt x="274007" y="426601"/>
                    <a:pt x="0" y="400110"/>
                  </a:cubicBezTo>
                  <a:cubicBezTo>
                    <a:pt x="14541" y="299461"/>
                    <a:pt x="-743" y="112982"/>
                    <a:pt x="0" y="0"/>
                  </a:cubicBezTo>
                  <a:close/>
                </a:path>
                <a:path w="2217033" h="400110" stroke="0" extrusionOk="0">
                  <a:moveTo>
                    <a:pt x="0" y="0"/>
                  </a:moveTo>
                  <a:cubicBezTo>
                    <a:pt x="207304" y="10404"/>
                    <a:pt x="309475" y="21847"/>
                    <a:pt x="532088" y="0"/>
                  </a:cubicBezTo>
                  <a:cubicBezTo>
                    <a:pt x="754701" y="-21847"/>
                    <a:pt x="777942" y="-4739"/>
                    <a:pt x="1019835" y="0"/>
                  </a:cubicBezTo>
                  <a:cubicBezTo>
                    <a:pt x="1261728" y="4739"/>
                    <a:pt x="1468228" y="-23737"/>
                    <a:pt x="1618434" y="0"/>
                  </a:cubicBezTo>
                  <a:cubicBezTo>
                    <a:pt x="1768640" y="23737"/>
                    <a:pt x="2032619" y="4821"/>
                    <a:pt x="2217033" y="0"/>
                  </a:cubicBezTo>
                  <a:cubicBezTo>
                    <a:pt x="2228653" y="88236"/>
                    <a:pt x="2227179" y="309932"/>
                    <a:pt x="2217033" y="400110"/>
                  </a:cubicBezTo>
                  <a:cubicBezTo>
                    <a:pt x="1978161" y="393684"/>
                    <a:pt x="1830757" y="404926"/>
                    <a:pt x="1707115" y="400110"/>
                  </a:cubicBezTo>
                  <a:cubicBezTo>
                    <a:pt x="1583473" y="395294"/>
                    <a:pt x="1347118" y="414480"/>
                    <a:pt x="1197198" y="400110"/>
                  </a:cubicBezTo>
                  <a:cubicBezTo>
                    <a:pt x="1047278" y="385740"/>
                    <a:pt x="777614" y="377421"/>
                    <a:pt x="598599" y="400110"/>
                  </a:cubicBezTo>
                  <a:cubicBezTo>
                    <a:pt x="419584" y="422799"/>
                    <a:pt x="177415" y="426553"/>
                    <a:pt x="0" y="400110"/>
                  </a:cubicBezTo>
                  <a:cubicBezTo>
                    <a:pt x="4306" y="228309"/>
                    <a:pt x="-14020" y="145186"/>
                    <a:pt x="0" y="0"/>
                  </a:cubicBezTo>
                  <a:close/>
                </a:path>
              </a:pathLst>
            </a:custGeom>
            <a:ln w="19050">
              <a:solidFill>
                <a:schemeClr val="bg1">
                  <a:lumMod val="50000"/>
                </a:schemeClr>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txBody>
            <a:bodyPr wrap="square">
              <a:spAutoFit/>
            </a:bodyPr>
            <a:lstStyle/>
            <a:p>
              <a:r>
                <a:rPr lang="en-US" sz="1000" b="1" dirty="0">
                  <a:solidFill>
                    <a:schemeClr val="bg1">
                      <a:lumMod val="50000"/>
                    </a:schemeClr>
                  </a:solidFill>
                  <a:latin typeface="Karla" charset="0"/>
                </a:rPr>
                <a:t>Advanced Practical Data Science</a:t>
              </a:r>
            </a:p>
            <a:p>
              <a:r>
                <a:rPr lang="en-US" sz="1000" b="1" dirty="0" err="1">
                  <a:solidFill>
                    <a:schemeClr val="bg1">
                      <a:lumMod val="50000"/>
                    </a:schemeClr>
                  </a:solidFill>
                  <a:latin typeface="Karla" charset="0"/>
                </a:rPr>
                <a:t>Pavlos</a:t>
              </a:r>
              <a:r>
                <a:rPr lang="en-US" sz="1000" b="1" dirty="0">
                  <a:solidFill>
                    <a:schemeClr val="bg1">
                      <a:lumMod val="50000"/>
                    </a:schemeClr>
                  </a:solidFill>
                  <a:latin typeface="Karla" charset="0"/>
                </a:rPr>
                <a:t> </a:t>
              </a:r>
              <a:r>
                <a:rPr lang="en-US" sz="1000" b="1" dirty="0" err="1">
                  <a:solidFill>
                    <a:schemeClr val="bg1">
                      <a:lumMod val="50000"/>
                    </a:schemeClr>
                  </a:solidFill>
                  <a:latin typeface="Karla" charset="0"/>
                </a:rPr>
                <a:t>Protopapas</a:t>
              </a:r>
              <a:endParaRPr lang="en-US" sz="1000" b="1" dirty="0">
                <a:solidFill>
                  <a:schemeClr val="bg1">
                    <a:lumMod val="50000"/>
                  </a:schemeClr>
                </a:solidFill>
              </a:endParaRPr>
            </a:p>
          </p:txBody>
        </p:sp>
      </p:grpSp>
    </p:spTree>
    <p:extLst>
      <p:ext uri="{BB962C8B-B14F-4D97-AF65-F5344CB8AC3E}">
        <p14:creationId xmlns:p14="http://schemas.microsoft.com/office/powerpoint/2010/main" val="3919041220"/>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9144000" y="6400800"/>
            <a:ext cx="2844800" cy="365125"/>
          </a:xfrm>
        </p:spPr>
        <p:txBody>
          <a:bodyPr/>
          <a:lstStyle/>
          <a:p>
            <a:fld id="{6BCA73C5-4051-2D45-AC51-FD5A1C1C157A}" type="slidenum">
              <a:rPr lang="en-US" smtClean="0"/>
              <a:t>‹#›</a:t>
            </a:fld>
            <a:endParaRPr lang="en-US"/>
          </a:p>
        </p:txBody>
      </p:sp>
    </p:spTree>
    <p:extLst>
      <p:ext uri="{BB962C8B-B14F-4D97-AF65-F5344CB8AC3E}">
        <p14:creationId xmlns:p14="http://schemas.microsoft.com/office/powerpoint/2010/main" val="1386234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86E0F3-851B-D04D-8388-F0082F0B8354}" type="datetime1">
              <a:rPr lang="en-US" smtClean="0"/>
              <a:t>10/27/20</a:t>
            </a:fld>
            <a:endParaRPr lang="en-US"/>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CA73C5-4051-2D45-AC51-FD5A1C1C157A}" type="slidenum">
              <a:rPr lang="en-US" smtClean="0"/>
              <a:t>‹#›</a:t>
            </a:fld>
            <a:endParaRPr lang="en-US"/>
          </a:p>
        </p:txBody>
      </p:sp>
    </p:spTree>
    <p:extLst>
      <p:ext uri="{BB962C8B-B14F-4D97-AF65-F5344CB8AC3E}">
        <p14:creationId xmlns:p14="http://schemas.microsoft.com/office/powerpoint/2010/main" val="293116032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Lst>
  <p:hf hdr="0" ftr="0" dt="0"/>
  <p:txStyles>
    <p:titleStyle>
      <a:lvl1pPr algn="ctr" defTabSz="457182" rtl="0" eaLnBrk="1" latinLnBrk="0" hangingPunct="1">
        <a:spcBef>
          <a:spcPct val="0"/>
        </a:spcBef>
        <a:buNone/>
        <a:defRPr sz="3200" kern="1200" baseline="0">
          <a:solidFill>
            <a:schemeClr val="tx1"/>
          </a:solidFill>
          <a:latin typeface="Karla"/>
          <a:ea typeface="+mj-ea"/>
          <a:cs typeface="Karla"/>
        </a:defRPr>
      </a:lvl1pPr>
    </p:titleStyle>
    <p:bodyStyle>
      <a:lvl1pPr marL="342887" indent="-342887" algn="l" defTabSz="457182" rtl="0" eaLnBrk="1" latinLnBrk="0" hangingPunct="1">
        <a:spcBef>
          <a:spcPct val="20000"/>
        </a:spcBef>
        <a:buFont typeface="Arial"/>
        <a:buChar char="•"/>
        <a:defRPr sz="3200" kern="1200">
          <a:solidFill>
            <a:schemeClr val="tx1"/>
          </a:solidFill>
          <a:latin typeface="+mn-lt"/>
          <a:ea typeface="+mn-ea"/>
          <a:cs typeface="+mn-cs"/>
        </a:defRPr>
      </a:lvl1pPr>
      <a:lvl2pPr marL="742920" indent="-285738" algn="l" defTabSz="457182" rtl="0" eaLnBrk="1" latinLnBrk="0" hangingPunct="1">
        <a:spcBef>
          <a:spcPct val="20000"/>
        </a:spcBef>
        <a:buFont typeface="Arial"/>
        <a:buChar char="–"/>
        <a:defRPr sz="2800" kern="1200">
          <a:solidFill>
            <a:schemeClr val="tx1"/>
          </a:solidFill>
          <a:latin typeface="+mn-lt"/>
          <a:ea typeface="+mn-ea"/>
          <a:cs typeface="+mn-cs"/>
        </a:defRPr>
      </a:lvl2pPr>
      <a:lvl3pPr marL="1142954" indent="-228590" algn="l" defTabSz="457182" rtl="0" eaLnBrk="1" latinLnBrk="0" hangingPunct="1">
        <a:spcBef>
          <a:spcPct val="20000"/>
        </a:spcBef>
        <a:buFont typeface="Arial"/>
        <a:buChar char="•"/>
        <a:defRPr sz="2400" kern="1200">
          <a:solidFill>
            <a:schemeClr val="tx1"/>
          </a:solidFill>
          <a:latin typeface="+mn-lt"/>
          <a:ea typeface="+mn-ea"/>
          <a:cs typeface="+mn-cs"/>
        </a:defRPr>
      </a:lvl3pPr>
      <a:lvl4pPr marL="1600136" indent="-228590" algn="l" defTabSz="457182" rtl="0" eaLnBrk="1" latinLnBrk="0" hangingPunct="1">
        <a:spcBef>
          <a:spcPct val="20000"/>
        </a:spcBef>
        <a:buFont typeface="Arial"/>
        <a:buChar char="–"/>
        <a:defRPr sz="2000" kern="1200">
          <a:solidFill>
            <a:schemeClr val="tx1"/>
          </a:solidFill>
          <a:latin typeface="+mn-lt"/>
          <a:ea typeface="+mn-ea"/>
          <a:cs typeface="+mn-cs"/>
        </a:defRPr>
      </a:lvl4pPr>
      <a:lvl5pPr marL="2057317" indent="-228590" algn="l" defTabSz="457182" rtl="0" eaLnBrk="1" latinLnBrk="0" hangingPunct="1">
        <a:spcBef>
          <a:spcPct val="20000"/>
        </a:spcBef>
        <a:buFont typeface="Arial"/>
        <a:buChar char="»"/>
        <a:defRPr sz="2000" kern="1200">
          <a:solidFill>
            <a:schemeClr val="tx1"/>
          </a:solidFill>
          <a:latin typeface="+mn-lt"/>
          <a:ea typeface="+mn-ea"/>
          <a:cs typeface="+mn-cs"/>
        </a:defRPr>
      </a:lvl5pPr>
      <a:lvl6pPr marL="2514499" indent="-228590" algn="l" defTabSz="457182" rtl="0" eaLnBrk="1" latinLnBrk="0" hangingPunct="1">
        <a:spcBef>
          <a:spcPct val="20000"/>
        </a:spcBef>
        <a:buFont typeface="Arial"/>
        <a:buChar char="•"/>
        <a:defRPr sz="2000" kern="1200">
          <a:solidFill>
            <a:schemeClr val="tx1"/>
          </a:solidFill>
          <a:latin typeface="+mn-lt"/>
          <a:ea typeface="+mn-ea"/>
          <a:cs typeface="+mn-cs"/>
        </a:defRPr>
      </a:lvl6pPr>
      <a:lvl7pPr marL="2971681" indent="-228590" algn="l" defTabSz="457182" rtl="0" eaLnBrk="1" latinLnBrk="0" hangingPunct="1">
        <a:spcBef>
          <a:spcPct val="20000"/>
        </a:spcBef>
        <a:buFont typeface="Arial"/>
        <a:buChar char="•"/>
        <a:defRPr sz="2000" kern="1200">
          <a:solidFill>
            <a:schemeClr val="tx1"/>
          </a:solidFill>
          <a:latin typeface="+mn-lt"/>
          <a:ea typeface="+mn-ea"/>
          <a:cs typeface="+mn-cs"/>
        </a:defRPr>
      </a:lvl7pPr>
      <a:lvl8pPr marL="3428863" indent="-228590" algn="l" defTabSz="457182" rtl="0" eaLnBrk="1" latinLnBrk="0" hangingPunct="1">
        <a:spcBef>
          <a:spcPct val="20000"/>
        </a:spcBef>
        <a:buFont typeface="Arial"/>
        <a:buChar char="•"/>
        <a:defRPr sz="2000" kern="1200">
          <a:solidFill>
            <a:schemeClr val="tx1"/>
          </a:solidFill>
          <a:latin typeface="+mn-lt"/>
          <a:ea typeface="+mn-ea"/>
          <a:cs typeface="+mn-cs"/>
        </a:defRPr>
      </a:lvl8pPr>
      <a:lvl9pPr marL="3886044" indent="-228590" algn="l" defTabSz="457182"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2" rtl="0" eaLnBrk="1" latinLnBrk="0" hangingPunct="1">
        <a:defRPr sz="1800" kern="1200">
          <a:solidFill>
            <a:schemeClr val="tx1"/>
          </a:solidFill>
          <a:latin typeface="+mn-lt"/>
          <a:ea typeface="+mn-ea"/>
          <a:cs typeface="+mn-cs"/>
        </a:defRPr>
      </a:lvl1pPr>
      <a:lvl2pPr marL="457182" algn="l" defTabSz="457182" rtl="0" eaLnBrk="1" latinLnBrk="0" hangingPunct="1">
        <a:defRPr sz="1800" kern="1200">
          <a:solidFill>
            <a:schemeClr val="tx1"/>
          </a:solidFill>
          <a:latin typeface="+mn-lt"/>
          <a:ea typeface="+mn-ea"/>
          <a:cs typeface="+mn-cs"/>
        </a:defRPr>
      </a:lvl2pPr>
      <a:lvl3pPr marL="914364" algn="l" defTabSz="457182" rtl="0" eaLnBrk="1" latinLnBrk="0" hangingPunct="1">
        <a:defRPr sz="1800" kern="1200">
          <a:solidFill>
            <a:schemeClr val="tx1"/>
          </a:solidFill>
          <a:latin typeface="+mn-lt"/>
          <a:ea typeface="+mn-ea"/>
          <a:cs typeface="+mn-cs"/>
        </a:defRPr>
      </a:lvl3pPr>
      <a:lvl4pPr marL="1371545" algn="l" defTabSz="457182" rtl="0" eaLnBrk="1" latinLnBrk="0" hangingPunct="1">
        <a:defRPr sz="1800" kern="1200">
          <a:solidFill>
            <a:schemeClr val="tx1"/>
          </a:solidFill>
          <a:latin typeface="+mn-lt"/>
          <a:ea typeface="+mn-ea"/>
          <a:cs typeface="+mn-cs"/>
        </a:defRPr>
      </a:lvl4pPr>
      <a:lvl5pPr marL="1828727" algn="l" defTabSz="457182" rtl="0" eaLnBrk="1" latinLnBrk="0" hangingPunct="1">
        <a:defRPr sz="1800" kern="1200">
          <a:solidFill>
            <a:schemeClr val="tx1"/>
          </a:solidFill>
          <a:latin typeface="+mn-lt"/>
          <a:ea typeface="+mn-ea"/>
          <a:cs typeface="+mn-cs"/>
        </a:defRPr>
      </a:lvl5pPr>
      <a:lvl6pPr marL="2285909" algn="l" defTabSz="457182" rtl="0" eaLnBrk="1" latinLnBrk="0" hangingPunct="1">
        <a:defRPr sz="1800" kern="1200">
          <a:solidFill>
            <a:schemeClr val="tx1"/>
          </a:solidFill>
          <a:latin typeface="+mn-lt"/>
          <a:ea typeface="+mn-ea"/>
          <a:cs typeface="+mn-cs"/>
        </a:defRPr>
      </a:lvl6pPr>
      <a:lvl7pPr marL="2743091" algn="l" defTabSz="457182" rtl="0" eaLnBrk="1" latinLnBrk="0" hangingPunct="1">
        <a:defRPr sz="1800" kern="1200">
          <a:solidFill>
            <a:schemeClr val="tx1"/>
          </a:solidFill>
          <a:latin typeface="+mn-lt"/>
          <a:ea typeface="+mn-ea"/>
          <a:cs typeface="+mn-cs"/>
        </a:defRPr>
      </a:lvl7pPr>
      <a:lvl8pPr marL="3200272" algn="l" defTabSz="457182" rtl="0" eaLnBrk="1" latinLnBrk="0" hangingPunct="1">
        <a:defRPr sz="1800" kern="1200">
          <a:solidFill>
            <a:schemeClr val="tx1"/>
          </a:solidFill>
          <a:latin typeface="+mn-lt"/>
          <a:ea typeface="+mn-ea"/>
          <a:cs typeface="+mn-cs"/>
        </a:defRPr>
      </a:lvl8pPr>
      <a:lvl9pPr marL="3657454" algn="l" defTabSz="457182"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0A1AB2E-16A6-4887-876A-49594E6150C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2E453CE-7404-45C9-A80F-8105D4ECD86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1D16C9-27E9-4B12-92AD-979B07A03EB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DB05E7-376B-42E9-BFB9-A2253E2039EB}" type="datetimeFigureOut">
              <a:rPr lang="en-US" smtClean="0"/>
              <a:t>10/27/20</a:t>
            </a:fld>
            <a:endParaRPr lang="en-US"/>
          </a:p>
        </p:txBody>
      </p:sp>
      <p:sp>
        <p:nvSpPr>
          <p:cNvPr id="5" name="Footer Placeholder 4">
            <a:extLst>
              <a:ext uri="{FF2B5EF4-FFF2-40B4-BE49-F238E27FC236}">
                <a16:creationId xmlns:a16="http://schemas.microsoft.com/office/drawing/2014/main" id="{0DBEED2D-1472-47E7-AEE6-C6BE70184C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3F294B9-EA6D-4E37-B34E-497AE0FE814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3D23A1-04A6-4C00-8381-DADA2D40653F}" type="slidenum">
              <a:rPr lang="en-US" smtClean="0"/>
              <a:t>‹#›</a:t>
            </a:fld>
            <a:endParaRPr lang="en-US"/>
          </a:p>
        </p:txBody>
      </p:sp>
    </p:spTree>
    <p:extLst>
      <p:ext uri="{BB962C8B-B14F-4D97-AF65-F5344CB8AC3E}">
        <p14:creationId xmlns:p14="http://schemas.microsoft.com/office/powerpoint/2010/main" val="260857016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0097276-5F48-4683-897F-DD89001092E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13852B7-E958-4F5F-A92B-C22521B5A7D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B69767-0449-4280-96CA-821753CCB30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935935-76DD-4851-A117-087A288262AA}" type="datetimeFigureOut">
              <a:rPr lang="en-US" smtClean="0"/>
              <a:t>10/27/20</a:t>
            </a:fld>
            <a:endParaRPr lang="en-US"/>
          </a:p>
        </p:txBody>
      </p:sp>
      <p:sp>
        <p:nvSpPr>
          <p:cNvPr id="5" name="Footer Placeholder 4">
            <a:extLst>
              <a:ext uri="{FF2B5EF4-FFF2-40B4-BE49-F238E27FC236}">
                <a16:creationId xmlns:a16="http://schemas.microsoft.com/office/drawing/2014/main" id="{CF066207-82C9-416B-AE5C-16B9B98142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C2A124F-25E6-4367-96C7-45506538E7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DA8C59-5646-4C06-BE98-351097875ED0}" type="slidenum">
              <a:rPr lang="en-US" smtClean="0"/>
              <a:t>‹#›</a:t>
            </a:fld>
            <a:endParaRPr lang="en-US"/>
          </a:p>
        </p:txBody>
      </p:sp>
    </p:spTree>
    <p:extLst>
      <p:ext uri="{BB962C8B-B14F-4D97-AF65-F5344CB8AC3E}">
        <p14:creationId xmlns:p14="http://schemas.microsoft.com/office/powerpoint/2010/main" val="35451266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00.png"/><Relationship Id="rId7"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10.png"/><Relationship Id="rId10" Type="http://schemas.openxmlformats.org/officeDocument/2006/relationships/image" Target="../media/image25.png"/><Relationship Id="rId4" Type="http://schemas.openxmlformats.org/officeDocument/2006/relationships/image" Target="../media/image194.png"/><Relationship Id="rId9" Type="http://schemas.openxmlformats.org/officeDocument/2006/relationships/image" Target="../media/image24.png"/></Relationships>
</file>

<file path=ppt/slides/_rels/slide1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1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5.png"/><Relationship Id="rId4" Type="http://schemas.openxmlformats.org/officeDocument/2006/relationships/image" Target="../media/image5.png"/><Relationship Id="rId9" Type="http://schemas.openxmlformats.org/officeDocument/2006/relationships/image" Target="../media/image13.png"/></Relationships>
</file>

<file path=ppt/slides/_rels/slide1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9.png"/><Relationship Id="rId4" Type="http://schemas.openxmlformats.org/officeDocument/2006/relationships/image" Target="../media/image5.png"/><Relationship Id="rId9" Type="http://schemas.openxmlformats.org/officeDocument/2006/relationships/image" Target="../media/image17.png"/></Relationships>
</file>

<file path=ppt/slides/_rels/slide14.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0.png"/><Relationship Id="rId3" Type="http://schemas.openxmlformats.org/officeDocument/2006/relationships/image" Target="../media/image1800.png"/><Relationship Id="rId7" Type="http://schemas.openxmlformats.org/officeDocument/2006/relationships/image" Target="../media/image22.png"/><Relationship Id="rId12" Type="http://schemas.openxmlformats.org/officeDocument/2006/relationships/image" Target="../media/image39.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38.png"/><Relationship Id="rId5" Type="http://schemas.openxmlformats.org/officeDocument/2006/relationships/image" Target="../media/image2010.png"/><Relationship Id="rId15" Type="http://schemas.openxmlformats.org/officeDocument/2006/relationships/image" Target="../media/image42.png"/><Relationship Id="rId10" Type="http://schemas.openxmlformats.org/officeDocument/2006/relationships/image" Target="../media/image37.png"/><Relationship Id="rId4" Type="http://schemas.openxmlformats.org/officeDocument/2006/relationships/image" Target="../media/image194.png"/><Relationship Id="rId9" Type="http://schemas.openxmlformats.org/officeDocument/2006/relationships/image" Target="../media/image36.png"/><Relationship Id="rId14" Type="http://schemas.openxmlformats.org/officeDocument/2006/relationships/image" Target="../media/image41.png"/></Relationships>
</file>

<file path=ppt/slides/_rels/slide15.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0.png"/><Relationship Id="rId3" Type="http://schemas.openxmlformats.org/officeDocument/2006/relationships/image" Target="../media/image1800.png"/><Relationship Id="rId7" Type="http://schemas.openxmlformats.org/officeDocument/2006/relationships/image" Target="../media/image22.png"/><Relationship Id="rId12" Type="http://schemas.openxmlformats.org/officeDocument/2006/relationships/image" Target="../media/image39.png"/><Relationship Id="rId2" Type="http://schemas.openxmlformats.org/officeDocument/2006/relationships/notesSlide" Target="../notesSlides/notesSlide13.xml"/><Relationship Id="rId16"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38.png"/><Relationship Id="rId5" Type="http://schemas.openxmlformats.org/officeDocument/2006/relationships/image" Target="../media/image2010.png"/><Relationship Id="rId15" Type="http://schemas.openxmlformats.org/officeDocument/2006/relationships/image" Target="../media/image42.png"/><Relationship Id="rId10" Type="http://schemas.openxmlformats.org/officeDocument/2006/relationships/image" Target="../media/image37.png"/><Relationship Id="rId4" Type="http://schemas.openxmlformats.org/officeDocument/2006/relationships/image" Target="../media/image194.png"/><Relationship Id="rId9" Type="http://schemas.openxmlformats.org/officeDocument/2006/relationships/image" Target="../media/image36.png"/><Relationship Id="rId14" Type="http://schemas.openxmlformats.org/officeDocument/2006/relationships/image" Target="../media/image41.png"/></Relationships>
</file>

<file path=ppt/slides/_rels/slide16.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0.png"/><Relationship Id="rId18" Type="http://schemas.openxmlformats.org/officeDocument/2006/relationships/image" Target="../media/image46.png"/><Relationship Id="rId3" Type="http://schemas.openxmlformats.org/officeDocument/2006/relationships/image" Target="../media/image1800.png"/><Relationship Id="rId7" Type="http://schemas.openxmlformats.org/officeDocument/2006/relationships/image" Target="../media/image22.png"/><Relationship Id="rId12" Type="http://schemas.openxmlformats.org/officeDocument/2006/relationships/image" Target="../media/image39.png"/><Relationship Id="rId17" Type="http://schemas.openxmlformats.org/officeDocument/2006/relationships/image" Target="../media/image45.png"/><Relationship Id="rId2" Type="http://schemas.openxmlformats.org/officeDocument/2006/relationships/notesSlide" Target="../notesSlides/notesSlide14.xml"/><Relationship Id="rId16"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38.png"/><Relationship Id="rId5" Type="http://schemas.openxmlformats.org/officeDocument/2006/relationships/image" Target="../media/image2010.png"/><Relationship Id="rId15" Type="http://schemas.openxmlformats.org/officeDocument/2006/relationships/image" Target="../media/image42.png"/><Relationship Id="rId10" Type="http://schemas.openxmlformats.org/officeDocument/2006/relationships/image" Target="../media/image37.png"/><Relationship Id="rId19" Type="http://schemas.openxmlformats.org/officeDocument/2006/relationships/image" Target="../media/image47.png"/><Relationship Id="rId4" Type="http://schemas.openxmlformats.org/officeDocument/2006/relationships/image" Target="../media/image194.png"/><Relationship Id="rId9" Type="http://schemas.openxmlformats.org/officeDocument/2006/relationships/image" Target="../media/image36.png"/><Relationship Id="rId14" Type="http://schemas.openxmlformats.org/officeDocument/2006/relationships/image" Target="../media/image41.png"/></Relationships>
</file>

<file path=ppt/slides/_rels/slide17.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28.png"/><Relationship Id="rId18" Type="http://schemas.openxmlformats.org/officeDocument/2006/relationships/image" Target="../media/image33.png"/><Relationship Id="rId3" Type="http://schemas.openxmlformats.org/officeDocument/2006/relationships/image" Target="../media/image1800.png"/><Relationship Id="rId7" Type="http://schemas.openxmlformats.org/officeDocument/2006/relationships/image" Target="../media/image22.png"/><Relationship Id="rId12" Type="http://schemas.openxmlformats.org/officeDocument/2006/relationships/image" Target="../media/image27.png"/><Relationship Id="rId17" Type="http://schemas.openxmlformats.org/officeDocument/2006/relationships/image" Target="../media/image32.png"/><Relationship Id="rId2" Type="http://schemas.openxmlformats.org/officeDocument/2006/relationships/notesSlide" Target="../notesSlides/notesSlide15.xml"/><Relationship Id="rId16"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480.png"/><Relationship Id="rId5" Type="http://schemas.openxmlformats.org/officeDocument/2006/relationships/image" Target="../media/image2010.png"/><Relationship Id="rId15" Type="http://schemas.openxmlformats.org/officeDocument/2006/relationships/image" Target="../media/image30.png"/><Relationship Id="rId10" Type="http://schemas.openxmlformats.org/officeDocument/2006/relationships/image" Target="../media/image46.png"/><Relationship Id="rId19" Type="http://schemas.openxmlformats.org/officeDocument/2006/relationships/image" Target="../media/image34.svg"/><Relationship Id="rId4" Type="http://schemas.openxmlformats.org/officeDocument/2006/relationships/image" Target="../media/image194.png"/><Relationship Id="rId9" Type="http://schemas.openxmlformats.org/officeDocument/2006/relationships/image" Target="../media/image45.png"/><Relationship Id="rId14" Type="http://schemas.openxmlformats.org/officeDocument/2006/relationships/image" Target="../media/image29.png"/></Relationships>
</file>

<file path=ppt/slides/_rels/slide18.xml.rels><?xml version="1.0" encoding="UTF-8" standalone="yes"?>
<Relationships xmlns="http://schemas.openxmlformats.org/package/2006/relationships"><Relationship Id="rId13" Type="http://schemas.openxmlformats.org/officeDocument/2006/relationships/image" Target="../media/image49.png"/><Relationship Id="rId18" Type="http://schemas.openxmlformats.org/officeDocument/2006/relationships/image" Target="../media/image34.svg"/><Relationship Id="rId12" Type="http://schemas.openxmlformats.org/officeDocument/2006/relationships/image" Target="../media/image48.png"/><Relationship Id="rId17" Type="http://schemas.openxmlformats.org/officeDocument/2006/relationships/image" Target="../media/image33.png"/><Relationship Id="rId2" Type="http://schemas.openxmlformats.org/officeDocument/2006/relationships/notesSlide" Target="../notesSlides/notesSlide16.xml"/><Relationship Id="rId16" Type="http://schemas.openxmlformats.org/officeDocument/2006/relationships/image" Target="../media/image52.png"/><Relationship Id="rId1" Type="http://schemas.openxmlformats.org/officeDocument/2006/relationships/slideLayout" Target="../slideLayouts/slideLayout2.xml"/><Relationship Id="rId11" Type="http://schemas.openxmlformats.org/officeDocument/2006/relationships/image" Target="../media/image551.png"/><Relationship Id="rId15" Type="http://schemas.openxmlformats.org/officeDocument/2006/relationships/image" Target="../media/image51.png"/><Relationship Id="rId19" Type="http://schemas.openxmlformats.org/officeDocument/2006/relationships/image" Target="../media/image43.png"/><Relationship Id="rId4" Type="http://schemas.openxmlformats.org/officeDocument/2006/relationships/image" Target="../media/image253.png"/><Relationship Id="rId14" Type="http://schemas.openxmlformats.org/officeDocument/2006/relationships/image" Target="../media/image50.png"/></Relationships>
</file>

<file path=ppt/slides/_rels/slide19.xml.rels><?xml version="1.0" encoding="UTF-8" standalone="yes"?>
<Relationships xmlns="http://schemas.openxmlformats.org/package/2006/relationships"><Relationship Id="rId8" Type="http://schemas.openxmlformats.org/officeDocument/2006/relationships/image" Target="../media/image551.png"/><Relationship Id="rId13" Type="http://schemas.openxmlformats.org/officeDocument/2006/relationships/image" Target="../media/image48.png"/><Relationship Id="rId18" Type="http://schemas.openxmlformats.org/officeDocument/2006/relationships/image" Target="../media/image33.png"/><Relationship Id="rId17" Type="http://schemas.openxmlformats.org/officeDocument/2006/relationships/image" Target="../media/image52.png"/><Relationship Id="rId2" Type="http://schemas.openxmlformats.org/officeDocument/2006/relationships/notesSlide" Target="../notesSlides/notesSlide17.xml"/><Relationship Id="rId16" Type="http://schemas.openxmlformats.org/officeDocument/2006/relationships/image" Target="../media/image51.png"/><Relationship Id="rId20" Type="http://schemas.openxmlformats.org/officeDocument/2006/relationships/image" Target="../media/image43.png"/><Relationship Id="rId1" Type="http://schemas.openxmlformats.org/officeDocument/2006/relationships/slideLayout" Target="../slideLayouts/slideLayout2.xml"/><Relationship Id="rId11" Type="http://schemas.openxmlformats.org/officeDocument/2006/relationships/image" Target="../media/image266.png"/><Relationship Id="rId15" Type="http://schemas.openxmlformats.org/officeDocument/2006/relationships/image" Target="../media/image50.png"/><Relationship Id="rId10" Type="http://schemas.openxmlformats.org/officeDocument/2006/relationships/image" Target="../media/image265.png"/><Relationship Id="rId19" Type="http://schemas.openxmlformats.org/officeDocument/2006/relationships/image" Target="../media/image34.svg"/><Relationship Id="rId9" Type="http://schemas.openxmlformats.org/officeDocument/2006/relationships/image" Target="../media/image253.png"/><Relationship Id="rId14" Type="http://schemas.openxmlformats.org/officeDocument/2006/relationships/image" Target="../media/image4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image" Target="../media/image33.png"/><Relationship Id="rId3" Type="http://schemas.openxmlformats.org/officeDocument/2006/relationships/image" Target="../media/image54.png"/><Relationship Id="rId12" Type="http://schemas.openxmlformats.org/officeDocument/2006/relationships/image" Target="../media/image52.png"/><Relationship Id="rId17" Type="http://schemas.openxmlformats.org/officeDocument/2006/relationships/image" Target="../media/image43.png"/><Relationship Id="rId2" Type="http://schemas.openxmlformats.org/officeDocument/2006/relationships/notesSlide" Target="../notesSlides/notesSlide18.xml"/><Relationship Id="rId16" Type="http://schemas.openxmlformats.org/officeDocument/2006/relationships/image" Target="../media/image59.png"/><Relationship Id="rId1" Type="http://schemas.openxmlformats.org/officeDocument/2006/relationships/slideLayout" Target="../slideLayouts/slideLayout2.xml"/><Relationship Id="rId6" Type="http://schemas.openxmlformats.org/officeDocument/2006/relationships/image" Target="../media/image57.png"/><Relationship Id="rId11" Type="http://schemas.openxmlformats.org/officeDocument/2006/relationships/image" Target="../media/image51.png"/><Relationship Id="rId5" Type="http://schemas.openxmlformats.org/officeDocument/2006/relationships/image" Target="../media/image56.png"/><Relationship Id="rId15" Type="http://schemas.openxmlformats.org/officeDocument/2006/relationships/image" Target="../media/image58.png"/><Relationship Id="rId10" Type="http://schemas.openxmlformats.org/officeDocument/2006/relationships/image" Target="../media/image50.png"/><Relationship Id="rId4" Type="http://schemas.openxmlformats.org/officeDocument/2006/relationships/image" Target="../media/image55.png"/><Relationship Id="rId9" Type="http://schemas.openxmlformats.org/officeDocument/2006/relationships/image" Target="../media/image49.png"/><Relationship Id="rId14" Type="http://schemas.openxmlformats.org/officeDocument/2006/relationships/image" Target="../media/image34.svg"/></Relationships>
</file>

<file path=ppt/slides/_rels/slide21.xml.rels><?xml version="1.0" encoding="UTF-8" standalone="yes"?>
<Relationships xmlns="http://schemas.openxmlformats.org/package/2006/relationships"><Relationship Id="rId8" Type="http://schemas.openxmlformats.org/officeDocument/2006/relationships/image" Target="../media/image63.png"/><Relationship Id="rId13" Type="http://schemas.openxmlformats.org/officeDocument/2006/relationships/image" Target="../media/image33.png"/><Relationship Id="rId18" Type="http://schemas.openxmlformats.org/officeDocument/2006/relationships/image" Target="../media/image71.png"/><Relationship Id="rId3" Type="http://schemas.openxmlformats.org/officeDocument/2006/relationships/image" Target="../media/image53.png"/><Relationship Id="rId7" Type="http://schemas.openxmlformats.org/officeDocument/2006/relationships/image" Target="../media/image43.png"/><Relationship Id="rId12" Type="http://schemas.openxmlformats.org/officeDocument/2006/relationships/image" Target="../media/image67.png"/><Relationship Id="rId17" Type="http://schemas.openxmlformats.org/officeDocument/2006/relationships/image" Target="../media/image70.png"/><Relationship Id="rId2" Type="http://schemas.openxmlformats.org/officeDocument/2006/relationships/notesSlide" Target="../notesSlides/notesSlide19.xml"/><Relationship Id="rId16" Type="http://schemas.openxmlformats.org/officeDocument/2006/relationships/image" Target="../media/image69.png"/><Relationship Id="rId1" Type="http://schemas.openxmlformats.org/officeDocument/2006/relationships/slideLayout" Target="../slideLayouts/slideLayout2.xml"/><Relationship Id="rId6" Type="http://schemas.openxmlformats.org/officeDocument/2006/relationships/image" Target="../media/image62.png"/><Relationship Id="rId11" Type="http://schemas.openxmlformats.org/officeDocument/2006/relationships/image" Target="../media/image66.png"/><Relationship Id="rId5" Type="http://schemas.openxmlformats.org/officeDocument/2006/relationships/image" Target="../media/image61.png"/><Relationship Id="rId15" Type="http://schemas.openxmlformats.org/officeDocument/2006/relationships/image" Target="../media/image68.png"/><Relationship Id="rId10" Type="http://schemas.openxmlformats.org/officeDocument/2006/relationships/image" Target="../media/image65.png"/><Relationship Id="rId4" Type="http://schemas.openxmlformats.org/officeDocument/2006/relationships/image" Target="../media/image60.png"/><Relationship Id="rId9" Type="http://schemas.openxmlformats.org/officeDocument/2006/relationships/image" Target="../media/image64.png"/><Relationship Id="rId14" Type="http://schemas.openxmlformats.org/officeDocument/2006/relationships/image" Target="../media/image34.svg"/></Relationships>
</file>

<file path=ppt/slides/_rels/slide22.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s://arxiv.org/pdf/1409.0473.pdf"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arxiv.org/abs/1409.3215" TargetMode="External"/><Relationship Id="rId7" Type="http://schemas.openxmlformats.org/officeDocument/2006/relationships/hyperlink" Target="https://arxiv.org/pdf/1609.08144.pdf" TargetMode="External"/><Relationship Id="rId2" Type="http://schemas.openxmlformats.org/officeDocument/2006/relationships/hyperlink" Target="https://www.aclweb.org/anthology/D13-1176" TargetMode="External"/><Relationship Id="rId1" Type="http://schemas.openxmlformats.org/officeDocument/2006/relationships/slideLayout" Target="../slideLayouts/slideLayout2.xml"/><Relationship Id="rId6" Type="http://schemas.openxmlformats.org/officeDocument/2006/relationships/hyperlink" Target="https://arxiv.org/abs/1508.04025" TargetMode="External"/><Relationship Id="rId5" Type="http://schemas.openxmlformats.org/officeDocument/2006/relationships/hyperlink" Target="https://arxiv.org/abs/1409.0473" TargetMode="External"/><Relationship Id="rId4" Type="http://schemas.openxmlformats.org/officeDocument/2006/relationships/hyperlink" Target="https://arxiv.org/abs/1409.1259"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3.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4.emf"/><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76.emf"/><Relationship Id="rId2" Type="http://schemas.openxmlformats.org/officeDocument/2006/relationships/image" Target="../media/image75.emf"/><Relationship Id="rId1" Type="http://schemas.openxmlformats.org/officeDocument/2006/relationships/slideLayout" Target="../slideLayouts/slideLayout9.xml"/><Relationship Id="rId4" Type="http://schemas.openxmlformats.org/officeDocument/2006/relationships/hyperlink" Target="https://jalammar.github.io/visualizing-neural-machine-translation-mechanics-of-seq2seq-models-with-attention/" TargetMode="External"/></Relationships>
</file>

<file path=ppt/slides/_rels/slide28.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image" Target="../media/image78.jpeg"/><Relationship Id="rId1" Type="http://schemas.openxmlformats.org/officeDocument/2006/relationships/slideLayout" Target="../slideLayouts/slideLayout9.xml"/><Relationship Id="rId4" Type="http://schemas.openxmlformats.org/officeDocument/2006/relationships/image" Target="../media/image80.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image" Target="../media/image81.emf"/><Relationship Id="rId1" Type="http://schemas.openxmlformats.org/officeDocument/2006/relationships/slideLayout" Target="../slideLayouts/slideLayout9.xml"/><Relationship Id="rId4" Type="http://schemas.openxmlformats.org/officeDocument/2006/relationships/image" Target="../media/image83.jpeg"/></Relationships>
</file>

<file path=ppt/slides/_rels/slide31.xml.rels><?xml version="1.0" encoding="UTF-8" standalone="yes"?>
<Relationships xmlns="http://schemas.openxmlformats.org/package/2006/relationships"><Relationship Id="rId2" Type="http://schemas.openxmlformats.org/officeDocument/2006/relationships/image" Target="../media/image84.emf"/><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image" Target="../media/image86.jpeg"/><Relationship Id="rId1" Type="http://schemas.openxmlformats.org/officeDocument/2006/relationships/slideLayout" Target="../slideLayouts/slideLayout9.xml"/><Relationship Id="rId4" Type="http://schemas.openxmlformats.org/officeDocument/2006/relationships/image" Target="../media/image88.png"/></Relationships>
</file>

<file path=ppt/slides/_rels/slide34.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emf"/><Relationship Id="rId1" Type="http://schemas.openxmlformats.org/officeDocument/2006/relationships/slideLayout" Target="../slideLayouts/slideLayout9.xml"/><Relationship Id="rId4" Type="http://schemas.openxmlformats.org/officeDocument/2006/relationships/image" Target="../media/image92.svg"/></Relationships>
</file>

<file path=ppt/slides/_rels/slide36.xml.rels><?xml version="1.0" encoding="UTF-8" standalone="yes"?>
<Relationships xmlns="http://schemas.openxmlformats.org/package/2006/relationships"><Relationship Id="rId3" Type="http://schemas.openxmlformats.org/officeDocument/2006/relationships/image" Target="../media/image94.emf"/><Relationship Id="rId2" Type="http://schemas.openxmlformats.org/officeDocument/2006/relationships/image" Target="../media/image93.emf"/><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image" Target="../media/image95.jpeg"/><Relationship Id="rId1" Type="http://schemas.openxmlformats.org/officeDocument/2006/relationships/slideLayout" Target="../slideLayouts/slideLayout9.xml"/><Relationship Id="rId4" Type="http://schemas.openxmlformats.org/officeDocument/2006/relationships/image" Target="../media/image97.emf"/></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98.emf"/><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3" Type="http://schemas.openxmlformats.org/officeDocument/2006/relationships/image" Target="../media/image100.jpeg"/><Relationship Id="rId2" Type="http://schemas.openxmlformats.org/officeDocument/2006/relationships/image" Target="../media/image99.emf"/><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2" Type="http://schemas.openxmlformats.org/officeDocument/2006/relationships/image" Target="../media/image101.emf"/><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243.png"/><Relationship Id="rId13" Type="http://schemas.openxmlformats.org/officeDocument/2006/relationships/image" Target="../media/image1510.png"/><Relationship Id="rId3" Type="http://schemas.openxmlformats.org/officeDocument/2006/relationships/image" Target="../media/image238.png"/><Relationship Id="rId7" Type="http://schemas.openxmlformats.org/officeDocument/2006/relationships/image" Target="../media/image242.png"/><Relationship Id="rId12" Type="http://schemas.openxmlformats.org/officeDocument/2006/relationships/image" Target="../media/image14.png"/><Relationship Id="rId2" Type="http://schemas.openxmlformats.org/officeDocument/2006/relationships/notesSlide" Target="../notesSlides/notesSlide4.xml"/><Relationship Id="rId16"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41.png"/><Relationship Id="rId11" Type="http://schemas.openxmlformats.org/officeDocument/2006/relationships/image" Target="../media/image246.png"/><Relationship Id="rId5" Type="http://schemas.openxmlformats.org/officeDocument/2006/relationships/image" Target="../media/image240.png"/><Relationship Id="rId15" Type="http://schemas.openxmlformats.org/officeDocument/2006/relationships/image" Target="../media/image1710.png"/><Relationship Id="rId10" Type="http://schemas.openxmlformats.org/officeDocument/2006/relationships/image" Target="../media/image245.png"/><Relationship Id="rId4" Type="http://schemas.openxmlformats.org/officeDocument/2006/relationships/image" Target="../media/image239.png"/><Relationship Id="rId9" Type="http://schemas.openxmlformats.org/officeDocument/2006/relationships/image" Target="../media/image244.png"/><Relationship Id="rId14" Type="http://schemas.openxmlformats.org/officeDocument/2006/relationships/image" Target="../media/image161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94.png"/><Relationship Id="rId3" Type="http://schemas.openxmlformats.org/officeDocument/2006/relationships/image" Target="../media/image1470.png"/><Relationship Id="rId7" Type="http://schemas.openxmlformats.org/officeDocument/2006/relationships/image" Target="../media/image180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700.png"/><Relationship Id="rId5" Type="http://schemas.openxmlformats.org/officeDocument/2006/relationships/image" Target="../media/image1600.png"/><Relationship Id="rId10" Type="http://schemas.openxmlformats.org/officeDocument/2006/relationships/image" Target="../media/image21.png"/><Relationship Id="rId4" Type="http://schemas.openxmlformats.org/officeDocument/2006/relationships/image" Target="../media/image1500.png"/><Relationship Id="rId9" Type="http://schemas.openxmlformats.org/officeDocument/2006/relationships/image" Target="../media/image2010.png"/></Relationships>
</file>

<file path=ppt/slides/_rels/slide9.xml.rels><?xml version="1.0" encoding="UTF-8" standalone="yes"?>
<Relationships xmlns="http://schemas.openxmlformats.org/package/2006/relationships"><Relationship Id="rId3" Type="http://schemas.openxmlformats.org/officeDocument/2006/relationships/image" Target="../media/image1800.png"/><Relationship Id="rId7"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10.png"/><Relationship Id="rId4" Type="http://schemas.openxmlformats.org/officeDocument/2006/relationships/image" Target="../media/image19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Attention I</a:t>
            </a:r>
          </a:p>
        </p:txBody>
      </p:sp>
      <p:pic>
        <p:nvPicPr>
          <p:cNvPr id="6" name="Picture 2" descr="ELMo Meet BERT: Recent Advances in Natural Language Embeddings - Bensen AI">
            <a:extLst>
              <a:ext uri="{FF2B5EF4-FFF2-40B4-BE49-F238E27FC236}">
                <a16:creationId xmlns:a16="http://schemas.microsoft.com/office/drawing/2014/main" id="{A00AAFD8-E3F2-EC41-BC12-45D47F2DFC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82509" y="216767"/>
            <a:ext cx="3109491" cy="23818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78194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1A543A3-FD97-9B45-B10B-B411CB0263B4}"/>
              </a:ext>
            </a:extLst>
          </p:cNvPr>
          <p:cNvSpPr>
            <a:spLocks noGrp="1"/>
          </p:cNvSpPr>
          <p:nvPr>
            <p:ph type="title"/>
          </p:nvPr>
        </p:nvSpPr>
        <p:spPr>
          <a:xfrm>
            <a:off x="838200" y="276262"/>
            <a:ext cx="8941419" cy="683531"/>
          </a:xfrm>
        </p:spPr>
        <p:txBody>
          <a:bodyPr/>
          <a:lstStyle/>
          <a:p>
            <a:r>
              <a:rPr lang="en-US" dirty="0"/>
              <a:t>seq2seq + Attention</a:t>
            </a:r>
            <a:endParaRPr lang="en-US" dirty="0">
              <a:solidFill>
                <a:srgbClr val="7030A0"/>
              </a:solidFill>
            </a:endParaRPr>
          </a:p>
        </p:txBody>
      </p:sp>
      <p:sp>
        <p:nvSpPr>
          <p:cNvPr id="7" name="Content Placeholder 2">
            <a:extLst>
              <a:ext uri="{FF2B5EF4-FFF2-40B4-BE49-F238E27FC236}">
                <a16:creationId xmlns:a16="http://schemas.microsoft.com/office/drawing/2014/main" id="{1183FB64-E4EC-E145-91C4-17C132EDE6DD}"/>
              </a:ext>
            </a:extLst>
          </p:cNvPr>
          <p:cNvSpPr txBox="1">
            <a:spLocks/>
          </p:cNvSpPr>
          <p:nvPr/>
        </p:nvSpPr>
        <p:spPr>
          <a:xfrm>
            <a:off x="351175" y="5605672"/>
            <a:ext cx="1530821" cy="4714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b="1" dirty="0">
                <a:solidFill>
                  <a:schemeClr val="tx1">
                    <a:lumMod val="85000"/>
                    <a:lumOff val="15000"/>
                  </a:schemeClr>
                </a:solidFill>
                <a:latin typeface="Avenir Light" panose="020B0402020203020204" pitchFamily="34" charset="77"/>
              </a:rPr>
              <a:t>Input layer</a:t>
            </a:r>
          </a:p>
        </p:txBody>
      </p:sp>
      <p:sp>
        <p:nvSpPr>
          <p:cNvPr id="9" name="Content Placeholder 2">
            <a:extLst>
              <a:ext uri="{FF2B5EF4-FFF2-40B4-BE49-F238E27FC236}">
                <a16:creationId xmlns:a16="http://schemas.microsoft.com/office/drawing/2014/main" id="{9308F0EC-943F-B642-9E88-EBEF25B12587}"/>
              </a:ext>
            </a:extLst>
          </p:cNvPr>
          <p:cNvSpPr txBox="1">
            <a:spLocks/>
          </p:cNvSpPr>
          <p:nvPr/>
        </p:nvSpPr>
        <p:spPr>
          <a:xfrm>
            <a:off x="247606" y="3936817"/>
            <a:ext cx="1737960" cy="4714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b="1" dirty="0">
                <a:solidFill>
                  <a:schemeClr val="tx1">
                    <a:lumMod val="85000"/>
                    <a:lumOff val="15000"/>
                  </a:schemeClr>
                </a:solidFill>
                <a:latin typeface="Avenir Light" panose="020B0402020203020204" pitchFamily="34" charset="77"/>
              </a:rPr>
              <a:t>Hidden layer</a:t>
            </a:r>
          </a:p>
        </p:txBody>
      </p:sp>
      <p:grpSp>
        <p:nvGrpSpPr>
          <p:cNvPr id="11" name="Group 10">
            <a:extLst>
              <a:ext uri="{FF2B5EF4-FFF2-40B4-BE49-F238E27FC236}">
                <a16:creationId xmlns:a16="http://schemas.microsoft.com/office/drawing/2014/main" id="{C84AD2C0-AB8A-AF42-A04A-78D3F01D61D4}"/>
              </a:ext>
            </a:extLst>
          </p:cNvPr>
          <p:cNvGrpSpPr/>
          <p:nvPr/>
        </p:nvGrpSpPr>
        <p:grpSpPr>
          <a:xfrm rot="16200000">
            <a:off x="1826690" y="4096093"/>
            <a:ext cx="1364224" cy="311369"/>
            <a:chOff x="2297660" y="4140835"/>
            <a:chExt cx="1364224" cy="311369"/>
          </a:xfrm>
        </p:grpSpPr>
        <p:sp>
          <p:nvSpPr>
            <p:cNvPr id="12" name="Rounded Rectangle 11">
              <a:extLst>
                <a:ext uri="{FF2B5EF4-FFF2-40B4-BE49-F238E27FC236}">
                  <a16:creationId xmlns:a16="http://schemas.microsoft.com/office/drawing/2014/main" id="{BBD4ED64-AA4D-9C4B-BF02-166A307C6A6D}"/>
                </a:ext>
              </a:extLst>
            </p:cNvPr>
            <p:cNvSpPr/>
            <p:nvPr/>
          </p:nvSpPr>
          <p:spPr>
            <a:xfrm>
              <a:off x="2297660" y="4140835"/>
              <a:ext cx="1364224" cy="311369"/>
            </a:xfrm>
            <a:prstGeom prst="round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48D07A2-8DB3-FF4B-83FB-9C0DA1A31BDF}"/>
                </a:ext>
              </a:extLst>
            </p:cNvPr>
            <p:cNvSpPr/>
            <p:nvPr/>
          </p:nvSpPr>
          <p:spPr>
            <a:xfrm>
              <a:off x="2382210"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5CA8966-3493-804C-94DC-486E7325A53F}"/>
                </a:ext>
              </a:extLst>
            </p:cNvPr>
            <p:cNvSpPr/>
            <p:nvPr/>
          </p:nvSpPr>
          <p:spPr>
            <a:xfrm>
              <a:off x="2628469"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D79D7D8D-88D8-B049-B252-46589D067EEF}"/>
                </a:ext>
              </a:extLst>
            </p:cNvPr>
            <p:cNvSpPr/>
            <p:nvPr/>
          </p:nvSpPr>
          <p:spPr>
            <a:xfrm>
              <a:off x="2874728"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953FFED8-5FE4-9E4B-BBBA-AAA07045CB6E}"/>
                </a:ext>
              </a:extLst>
            </p:cNvPr>
            <p:cNvSpPr/>
            <p:nvPr/>
          </p:nvSpPr>
          <p:spPr>
            <a:xfrm>
              <a:off x="3126597"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7B0F0EB2-55DD-1847-A974-415F66C4046C}"/>
                </a:ext>
              </a:extLst>
            </p:cNvPr>
            <p:cNvSpPr/>
            <p:nvPr/>
          </p:nvSpPr>
          <p:spPr>
            <a:xfrm>
              <a:off x="3384593" y="4196386"/>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ight Arrow 17">
            <a:extLst>
              <a:ext uri="{FF2B5EF4-FFF2-40B4-BE49-F238E27FC236}">
                <a16:creationId xmlns:a16="http://schemas.microsoft.com/office/drawing/2014/main" id="{4354270C-E002-174C-AD24-BC9FBC3DA3CC}"/>
              </a:ext>
            </a:extLst>
          </p:cNvPr>
          <p:cNvSpPr/>
          <p:nvPr/>
        </p:nvSpPr>
        <p:spPr>
          <a:xfrm rot="16200000">
            <a:off x="2223979" y="5171793"/>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ight Arrow 22">
            <a:extLst>
              <a:ext uri="{FF2B5EF4-FFF2-40B4-BE49-F238E27FC236}">
                <a16:creationId xmlns:a16="http://schemas.microsoft.com/office/drawing/2014/main" id="{E29D828B-A57E-E248-9CAC-9C2D6430236B}"/>
              </a:ext>
            </a:extLst>
          </p:cNvPr>
          <p:cNvSpPr/>
          <p:nvPr/>
        </p:nvSpPr>
        <p:spPr>
          <a:xfrm>
            <a:off x="2761542" y="4074216"/>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0115C0B8-F3F8-9E4B-8B96-7C5384E5175D}"/>
              </a:ext>
            </a:extLst>
          </p:cNvPr>
          <p:cNvGrpSpPr/>
          <p:nvPr/>
        </p:nvGrpSpPr>
        <p:grpSpPr>
          <a:xfrm rot="16200000">
            <a:off x="2908851" y="4096093"/>
            <a:ext cx="1364224" cy="311369"/>
            <a:chOff x="2297660" y="4140835"/>
            <a:chExt cx="1364224" cy="311369"/>
          </a:xfrm>
        </p:grpSpPr>
        <p:sp>
          <p:nvSpPr>
            <p:cNvPr id="25" name="Rounded Rectangle 24">
              <a:extLst>
                <a:ext uri="{FF2B5EF4-FFF2-40B4-BE49-F238E27FC236}">
                  <a16:creationId xmlns:a16="http://schemas.microsoft.com/office/drawing/2014/main" id="{88EECC21-F458-BA47-8273-9255AAFB3362}"/>
                </a:ext>
              </a:extLst>
            </p:cNvPr>
            <p:cNvSpPr/>
            <p:nvPr/>
          </p:nvSpPr>
          <p:spPr>
            <a:xfrm>
              <a:off x="2297660" y="4140835"/>
              <a:ext cx="1364224" cy="311369"/>
            </a:xfrm>
            <a:prstGeom prst="round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C4D67DB8-85DC-4E4E-BD34-43BE77852D68}"/>
                </a:ext>
              </a:extLst>
            </p:cNvPr>
            <p:cNvSpPr/>
            <p:nvPr/>
          </p:nvSpPr>
          <p:spPr>
            <a:xfrm>
              <a:off x="2382210"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11506D88-496B-104C-B598-E8AA02A717F1}"/>
                </a:ext>
              </a:extLst>
            </p:cNvPr>
            <p:cNvSpPr/>
            <p:nvPr/>
          </p:nvSpPr>
          <p:spPr>
            <a:xfrm>
              <a:off x="2628469"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053D46B3-AACA-CA43-B474-18BA9AD81A42}"/>
                </a:ext>
              </a:extLst>
            </p:cNvPr>
            <p:cNvSpPr/>
            <p:nvPr/>
          </p:nvSpPr>
          <p:spPr>
            <a:xfrm>
              <a:off x="2874728"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D8BAFCE1-DE49-7C46-A77A-304998910852}"/>
                </a:ext>
              </a:extLst>
            </p:cNvPr>
            <p:cNvSpPr/>
            <p:nvPr/>
          </p:nvSpPr>
          <p:spPr>
            <a:xfrm>
              <a:off x="3126597"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A5B23BA9-7866-C147-BA2E-A60DA252AC75}"/>
                </a:ext>
              </a:extLst>
            </p:cNvPr>
            <p:cNvSpPr/>
            <p:nvPr/>
          </p:nvSpPr>
          <p:spPr>
            <a:xfrm>
              <a:off x="3384593" y="4196386"/>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Right Arrow 30">
            <a:extLst>
              <a:ext uri="{FF2B5EF4-FFF2-40B4-BE49-F238E27FC236}">
                <a16:creationId xmlns:a16="http://schemas.microsoft.com/office/drawing/2014/main" id="{EDA00DD8-064C-244D-BE70-87F044363121}"/>
              </a:ext>
            </a:extLst>
          </p:cNvPr>
          <p:cNvSpPr/>
          <p:nvPr/>
        </p:nvSpPr>
        <p:spPr>
          <a:xfrm rot="16200000">
            <a:off x="3306140" y="5171793"/>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ight Arrow 31">
            <a:extLst>
              <a:ext uri="{FF2B5EF4-FFF2-40B4-BE49-F238E27FC236}">
                <a16:creationId xmlns:a16="http://schemas.microsoft.com/office/drawing/2014/main" id="{6ED2B23A-8843-7D45-B1B1-5F3C3D2F4E10}"/>
              </a:ext>
            </a:extLst>
          </p:cNvPr>
          <p:cNvSpPr/>
          <p:nvPr/>
        </p:nvSpPr>
        <p:spPr>
          <a:xfrm>
            <a:off x="3843703" y="4074216"/>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42B53635-F587-4A47-A006-0B4A3F59EF10}"/>
              </a:ext>
            </a:extLst>
          </p:cNvPr>
          <p:cNvGrpSpPr/>
          <p:nvPr/>
        </p:nvGrpSpPr>
        <p:grpSpPr>
          <a:xfrm rot="16200000">
            <a:off x="3963610" y="4096093"/>
            <a:ext cx="1364224" cy="311369"/>
            <a:chOff x="2297660" y="4140835"/>
            <a:chExt cx="1364224" cy="311369"/>
          </a:xfrm>
        </p:grpSpPr>
        <p:sp>
          <p:nvSpPr>
            <p:cNvPr id="34" name="Rounded Rectangle 33">
              <a:extLst>
                <a:ext uri="{FF2B5EF4-FFF2-40B4-BE49-F238E27FC236}">
                  <a16:creationId xmlns:a16="http://schemas.microsoft.com/office/drawing/2014/main" id="{188B6391-7F09-7A41-A0E3-EB51B592ED0A}"/>
                </a:ext>
              </a:extLst>
            </p:cNvPr>
            <p:cNvSpPr/>
            <p:nvPr/>
          </p:nvSpPr>
          <p:spPr>
            <a:xfrm>
              <a:off x="2297660" y="4140835"/>
              <a:ext cx="1364224" cy="311369"/>
            </a:xfrm>
            <a:prstGeom prst="round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7281991D-DA35-BF4C-8169-1F5CB2D3F069}"/>
                </a:ext>
              </a:extLst>
            </p:cNvPr>
            <p:cNvSpPr/>
            <p:nvPr/>
          </p:nvSpPr>
          <p:spPr>
            <a:xfrm>
              <a:off x="2382210"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61E3767B-531E-5145-9F5F-7B32F2DAFF7D}"/>
                </a:ext>
              </a:extLst>
            </p:cNvPr>
            <p:cNvSpPr/>
            <p:nvPr/>
          </p:nvSpPr>
          <p:spPr>
            <a:xfrm>
              <a:off x="2628469"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BDB904EC-D4E2-B44E-B22C-80E765BD56A5}"/>
                </a:ext>
              </a:extLst>
            </p:cNvPr>
            <p:cNvSpPr/>
            <p:nvPr/>
          </p:nvSpPr>
          <p:spPr>
            <a:xfrm>
              <a:off x="2874728"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5E310FC3-42C0-004F-9DE3-0B890F6F8A58}"/>
                </a:ext>
              </a:extLst>
            </p:cNvPr>
            <p:cNvSpPr/>
            <p:nvPr/>
          </p:nvSpPr>
          <p:spPr>
            <a:xfrm>
              <a:off x="3126597"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5D786B3-1898-B747-AB2B-C6585E46CE03}"/>
                </a:ext>
              </a:extLst>
            </p:cNvPr>
            <p:cNvSpPr/>
            <p:nvPr/>
          </p:nvSpPr>
          <p:spPr>
            <a:xfrm>
              <a:off x="3384593" y="4196386"/>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Right Arrow 39">
            <a:extLst>
              <a:ext uri="{FF2B5EF4-FFF2-40B4-BE49-F238E27FC236}">
                <a16:creationId xmlns:a16="http://schemas.microsoft.com/office/drawing/2014/main" id="{7EA838CE-7107-B84B-8EB2-03F27F43FD62}"/>
              </a:ext>
            </a:extLst>
          </p:cNvPr>
          <p:cNvSpPr/>
          <p:nvPr/>
        </p:nvSpPr>
        <p:spPr>
          <a:xfrm rot="16200000">
            <a:off x="4360899" y="5171793"/>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ight Arrow 40">
            <a:extLst>
              <a:ext uri="{FF2B5EF4-FFF2-40B4-BE49-F238E27FC236}">
                <a16:creationId xmlns:a16="http://schemas.microsoft.com/office/drawing/2014/main" id="{66EDDCBB-7A4F-7544-B6C2-3E9DDBEE5F5C}"/>
              </a:ext>
            </a:extLst>
          </p:cNvPr>
          <p:cNvSpPr/>
          <p:nvPr/>
        </p:nvSpPr>
        <p:spPr>
          <a:xfrm>
            <a:off x="4898462" y="4074216"/>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A6CA2E2-9188-C148-ACB7-D0B6EDAF7487}"/>
              </a:ext>
            </a:extLst>
          </p:cNvPr>
          <p:cNvGrpSpPr/>
          <p:nvPr/>
        </p:nvGrpSpPr>
        <p:grpSpPr>
          <a:xfrm rot="16200000">
            <a:off x="5051854" y="4096092"/>
            <a:ext cx="1364224" cy="311369"/>
            <a:chOff x="2297660" y="4140835"/>
            <a:chExt cx="1364224" cy="311369"/>
          </a:xfrm>
        </p:grpSpPr>
        <p:sp>
          <p:nvSpPr>
            <p:cNvPr id="43" name="Rounded Rectangle 42">
              <a:extLst>
                <a:ext uri="{FF2B5EF4-FFF2-40B4-BE49-F238E27FC236}">
                  <a16:creationId xmlns:a16="http://schemas.microsoft.com/office/drawing/2014/main" id="{7CAACEA3-328A-3043-A26F-3AE9F0927CBB}"/>
                </a:ext>
              </a:extLst>
            </p:cNvPr>
            <p:cNvSpPr/>
            <p:nvPr/>
          </p:nvSpPr>
          <p:spPr>
            <a:xfrm>
              <a:off x="2297660" y="4140835"/>
              <a:ext cx="1364224" cy="311369"/>
            </a:xfrm>
            <a:prstGeom prst="round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5B77AEC6-A08E-2744-813E-99BD0DDDA937}"/>
                </a:ext>
              </a:extLst>
            </p:cNvPr>
            <p:cNvSpPr/>
            <p:nvPr/>
          </p:nvSpPr>
          <p:spPr>
            <a:xfrm>
              <a:off x="2382210"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1C806C57-DC31-7842-9021-2B55A55A2DB5}"/>
                </a:ext>
              </a:extLst>
            </p:cNvPr>
            <p:cNvSpPr/>
            <p:nvPr/>
          </p:nvSpPr>
          <p:spPr>
            <a:xfrm>
              <a:off x="2628469"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6DF5DDE2-2E68-CB43-8C45-8A31AAA7C159}"/>
                </a:ext>
              </a:extLst>
            </p:cNvPr>
            <p:cNvSpPr/>
            <p:nvPr/>
          </p:nvSpPr>
          <p:spPr>
            <a:xfrm>
              <a:off x="2874728"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9AA636B5-23CA-544E-8957-6D111730B0DD}"/>
                </a:ext>
              </a:extLst>
            </p:cNvPr>
            <p:cNvSpPr/>
            <p:nvPr/>
          </p:nvSpPr>
          <p:spPr>
            <a:xfrm>
              <a:off x="3126597"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B1957133-0650-B046-A036-DA1C47FBF316}"/>
                </a:ext>
              </a:extLst>
            </p:cNvPr>
            <p:cNvSpPr/>
            <p:nvPr/>
          </p:nvSpPr>
          <p:spPr>
            <a:xfrm>
              <a:off x="3384593" y="4196386"/>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Right Arrow 48">
            <a:extLst>
              <a:ext uri="{FF2B5EF4-FFF2-40B4-BE49-F238E27FC236}">
                <a16:creationId xmlns:a16="http://schemas.microsoft.com/office/drawing/2014/main" id="{8F8AE9A6-82FD-9243-88A4-93A940F360D7}"/>
              </a:ext>
            </a:extLst>
          </p:cNvPr>
          <p:cNvSpPr/>
          <p:nvPr/>
        </p:nvSpPr>
        <p:spPr>
          <a:xfrm rot="16200000">
            <a:off x="5449143" y="5171792"/>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Content Placeholder 2">
            <a:extLst>
              <a:ext uri="{FF2B5EF4-FFF2-40B4-BE49-F238E27FC236}">
                <a16:creationId xmlns:a16="http://schemas.microsoft.com/office/drawing/2014/main" id="{5D493BA9-7E83-D941-9662-47D78FF8281D}"/>
              </a:ext>
            </a:extLst>
          </p:cNvPr>
          <p:cNvSpPr txBox="1">
            <a:spLocks/>
          </p:cNvSpPr>
          <p:nvPr/>
        </p:nvSpPr>
        <p:spPr>
          <a:xfrm>
            <a:off x="2095059" y="5605672"/>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2400" dirty="0">
                <a:latin typeface="Avenir Light" panose="020B0402020203020204" pitchFamily="34" charset="77"/>
              </a:rPr>
              <a:t>The</a:t>
            </a:r>
          </a:p>
        </p:txBody>
      </p:sp>
      <p:sp>
        <p:nvSpPr>
          <p:cNvPr id="55" name="Content Placeholder 2">
            <a:extLst>
              <a:ext uri="{FF2B5EF4-FFF2-40B4-BE49-F238E27FC236}">
                <a16:creationId xmlns:a16="http://schemas.microsoft.com/office/drawing/2014/main" id="{DA7779B7-383D-774F-91B7-42843F170DE5}"/>
              </a:ext>
            </a:extLst>
          </p:cNvPr>
          <p:cNvSpPr txBox="1">
            <a:spLocks/>
          </p:cNvSpPr>
          <p:nvPr/>
        </p:nvSpPr>
        <p:spPr>
          <a:xfrm>
            <a:off x="2953045" y="5605672"/>
            <a:ext cx="1240142"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r>
              <a:rPr lang="en-US" sz="2400" dirty="0">
                <a:latin typeface="Avenir Light" panose="020B0402020203020204" pitchFamily="34" charset="77"/>
              </a:rPr>
              <a:t>brown</a:t>
            </a:r>
          </a:p>
        </p:txBody>
      </p:sp>
      <p:sp>
        <p:nvSpPr>
          <p:cNvPr id="56" name="Content Placeholder 2">
            <a:extLst>
              <a:ext uri="{FF2B5EF4-FFF2-40B4-BE49-F238E27FC236}">
                <a16:creationId xmlns:a16="http://schemas.microsoft.com/office/drawing/2014/main" id="{254D70E6-B900-B947-9CB1-4CA5CA3E82B0}"/>
              </a:ext>
            </a:extLst>
          </p:cNvPr>
          <p:cNvSpPr txBox="1">
            <a:spLocks/>
          </p:cNvSpPr>
          <p:nvPr/>
        </p:nvSpPr>
        <p:spPr>
          <a:xfrm>
            <a:off x="3989836" y="5618468"/>
            <a:ext cx="1240142"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r>
              <a:rPr lang="en-US" sz="2400" dirty="0">
                <a:latin typeface="Avenir Light" panose="020B0402020203020204" pitchFamily="34" charset="77"/>
              </a:rPr>
              <a:t>dog</a:t>
            </a:r>
          </a:p>
        </p:txBody>
      </p:sp>
      <p:sp>
        <p:nvSpPr>
          <p:cNvPr id="57" name="Content Placeholder 2">
            <a:extLst>
              <a:ext uri="{FF2B5EF4-FFF2-40B4-BE49-F238E27FC236}">
                <a16:creationId xmlns:a16="http://schemas.microsoft.com/office/drawing/2014/main" id="{9D74D270-52C3-1043-8D22-6AC58D74A0C1}"/>
              </a:ext>
            </a:extLst>
          </p:cNvPr>
          <p:cNvSpPr txBox="1">
            <a:spLocks/>
          </p:cNvSpPr>
          <p:nvPr/>
        </p:nvSpPr>
        <p:spPr>
          <a:xfrm>
            <a:off x="5112790" y="5631264"/>
            <a:ext cx="1240142"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r>
              <a:rPr lang="en-US" sz="2400" dirty="0">
                <a:latin typeface="Avenir Light" panose="020B0402020203020204" pitchFamily="34" charset="77"/>
              </a:rPr>
              <a:t>ran</a:t>
            </a:r>
          </a:p>
        </p:txBody>
      </p:sp>
      <p:sp>
        <p:nvSpPr>
          <p:cNvPr id="60" name="Content Placeholder 2">
            <a:extLst>
              <a:ext uri="{FF2B5EF4-FFF2-40B4-BE49-F238E27FC236}">
                <a16:creationId xmlns:a16="http://schemas.microsoft.com/office/drawing/2014/main" id="{76AADFF0-BE0A-434E-BF97-8FEF40D05CC3}"/>
              </a:ext>
            </a:extLst>
          </p:cNvPr>
          <p:cNvSpPr txBox="1">
            <a:spLocks/>
          </p:cNvSpPr>
          <p:nvPr/>
        </p:nvSpPr>
        <p:spPr>
          <a:xfrm>
            <a:off x="2406384" y="6201113"/>
            <a:ext cx="2565797" cy="4714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r>
              <a:rPr lang="en-US" sz="2000" b="1" dirty="0">
                <a:solidFill>
                  <a:srgbClr val="7030A0"/>
                </a:solidFill>
                <a:latin typeface="Avenir Light" panose="020B0402020203020204" pitchFamily="34" charset="77"/>
              </a:rPr>
              <a:t>ENCODER RNN</a:t>
            </a:r>
          </a:p>
        </p:txBody>
      </p:sp>
      <p:sp>
        <p:nvSpPr>
          <p:cNvPr id="98" name="Content Placeholder 2">
            <a:extLst>
              <a:ext uri="{FF2B5EF4-FFF2-40B4-BE49-F238E27FC236}">
                <a16:creationId xmlns:a16="http://schemas.microsoft.com/office/drawing/2014/main" id="{F465FF3C-9902-1E4F-8AC5-7C037E30DB8D}"/>
              </a:ext>
            </a:extLst>
          </p:cNvPr>
          <p:cNvSpPr txBox="1">
            <a:spLocks/>
          </p:cNvSpPr>
          <p:nvPr/>
        </p:nvSpPr>
        <p:spPr>
          <a:xfrm>
            <a:off x="9162495" y="5464583"/>
            <a:ext cx="2565797" cy="4714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r>
              <a:rPr lang="en-US" sz="2000" b="1" dirty="0">
                <a:solidFill>
                  <a:srgbClr val="C00000"/>
                </a:solidFill>
                <a:latin typeface="Avenir Light" panose="020B0402020203020204" pitchFamily="34" charset="77"/>
              </a:rPr>
              <a:t>Separate FFNN</a:t>
            </a:r>
          </a:p>
        </p:txBody>
      </p:sp>
      <p:sp>
        <p:nvSpPr>
          <p:cNvPr id="172" name="Content Placeholder 2">
            <a:extLst>
              <a:ext uri="{FF2B5EF4-FFF2-40B4-BE49-F238E27FC236}">
                <a16:creationId xmlns:a16="http://schemas.microsoft.com/office/drawing/2014/main" id="{82F673AA-D877-CF4B-A04C-81C023800579}"/>
              </a:ext>
            </a:extLst>
          </p:cNvPr>
          <p:cNvSpPr txBox="1">
            <a:spLocks/>
          </p:cNvSpPr>
          <p:nvPr/>
        </p:nvSpPr>
        <p:spPr>
          <a:xfrm>
            <a:off x="838200" y="1052893"/>
            <a:ext cx="10787453" cy="4714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US" sz="2000" b="1" dirty="0">
                <a:solidFill>
                  <a:srgbClr val="C00000"/>
                </a:solidFill>
                <a:latin typeface="Avenir Light" panose="020B0402020203020204" pitchFamily="34" charset="77"/>
              </a:rPr>
              <a:t>Q: </a:t>
            </a:r>
            <a:r>
              <a:rPr lang="en-US" sz="2000" b="1" dirty="0">
                <a:latin typeface="Avenir Light" panose="020B0402020203020204" pitchFamily="34" charset="77"/>
              </a:rPr>
              <a:t>How do we determine how much to pay attention to each of the encoder’s hidden layers? </a:t>
            </a:r>
          </a:p>
        </p:txBody>
      </p:sp>
      <mc:AlternateContent xmlns:mc="http://schemas.openxmlformats.org/markup-compatibility/2006" xmlns:a14="http://schemas.microsoft.com/office/drawing/2010/main">
        <mc:Choice Requires="a14">
          <p:sp>
            <p:nvSpPr>
              <p:cNvPr id="81" name="Content Placeholder 2">
                <a:extLst>
                  <a:ext uri="{FF2B5EF4-FFF2-40B4-BE49-F238E27FC236}">
                    <a16:creationId xmlns:a16="http://schemas.microsoft.com/office/drawing/2014/main" id="{430EAF3A-8A6A-8D4D-8A46-D5F7CC486CE6}"/>
                  </a:ext>
                </a:extLst>
              </p:cNvPr>
              <p:cNvSpPr txBox="1">
                <a:spLocks/>
              </p:cNvSpPr>
              <p:nvPr/>
            </p:nvSpPr>
            <p:spPr>
              <a:xfrm>
                <a:off x="2266543" y="3012907"/>
                <a:ext cx="46636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Sup>
                        <m:sSubSupPr>
                          <m:ctrlPr>
                            <a:rPr lang="en-US" sz="2400" b="0" i="1" dirty="0" smtClean="0">
                              <a:latin typeface="Cambria Math" panose="02040503050406030204" pitchFamily="18" charset="0"/>
                            </a:rPr>
                          </m:ctrlPr>
                        </m:sSubSupPr>
                        <m:e>
                          <m:r>
                            <a:rPr lang="en-US" sz="2400" b="0" i="1" dirty="0" smtClean="0">
                              <a:latin typeface="Cambria Math" panose="02040503050406030204" pitchFamily="18" charset="0"/>
                            </a:rPr>
                            <m:t>h</m:t>
                          </m:r>
                        </m:e>
                        <m:sub>
                          <m:r>
                            <a:rPr lang="en-US" sz="2400" b="0" i="1" dirty="0" smtClean="0">
                              <a:latin typeface="Cambria Math" panose="02040503050406030204" pitchFamily="18" charset="0"/>
                            </a:rPr>
                            <m:t>1</m:t>
                          </m:r>
                        </m:sub>
                        <m:sup>
                          <m:r>
                            <a:rPr lang="en-US" sz="2400" b="0" i="1" dirty="0" smtClean="0">
                              <a:latin typeface="Cambria Math" panose="02040503050406030204" pitchFamily="18" charset="0"/>
                            </a:rPr>
                            <m:t>𝐸</m:t>
                          </m:r>
                        </m:sup>
                      </m:sSubSup>
                    </m:oMath>
                  </m:oMathPara>
                </a14:m>
                <a:endParaRPr lang="en-US" sz="2400" b="0" dirty="0">
                  <a:latin typeface="Avenir Light" panose="020B0402020203020204" pitchFamily="34" charset="77"/>
                </a:endParaRPr>
              </a:p>
              <a:p>
                <a:pPr marL="0" indent="0" algn="ctr">
                  <a:lnSpc>
                    <a:spcPct val="120000"/>
                  </a:lnSpc>
                  <a:buNone/>
                </a:pPr>
                <a:endParaRPr lang="en-US" sz="2400" b="0" dirty="0">
                  <a:latin typeface="Avenir Light" panose="020B0402020203020204" pitchFamily="34" charset="77"/>
                </a:endParaRPr>
              </a:p>
              <a:p>
                <a:pPr marL="0" indent="0" algn="ctr">
                  <a:lnSpc>
                    <a:spcPct val="120000"/>
                  </a:lnSpc>
                  <a:buNone/>
                </a:pPr>
                <a:endParaRPr lang="en-US" sz="2400" dirty="0">
                  <a:latin typeface="Avenir Light" panose="020B0402020203020204" pitchFamily="34" charset="77"/>
                </a:endParaRPr>
              </a:p>
            </p:txBody>
          </p:sp>
        </mc:Choice>
        <mc:Fallback xmlns="">
          <p:sp>
            <p:nvSpPr>
              <p:cNvPr id="81" name="Content Placeholder 2">
                <a:extLst>
                  <a:ext uri="{FF2B5EF4-FFF2-40B4-BE49-F238E27FC236}">
                    <a16:creationId xmlns:a16="http://schemas.microsoft.com/office/drawing/2014/main" id="{430EAF3A-8A6A-8D4D-8A46-D5F7CC486CE6}"/>
                  </a:ext>
                </a:extLst>
              </p:cNvPr>
              <p:cNvSpPr txBox="1">
                <a:spLocks noRot="1" noChangeAspect="1" noMove="1" noResize="1" noEditPoints="1" noAdjustHandles="1" noChangeArrowheads="1" noChangeShapeType="1" noTextEdit="1"/>
              </p:cNvSpPr>
              <p:nvPr/>
            </p:nvSpPr>
            <p:spPr>
              <a:xfrm>
                <a:off x="2266543" y="3012907"/>
                <a:ext cx="466367" cy="503588"/>
              </a:xfrm>
              <a:prstGeom prst="rect">
                <a:avLst/>
              </a:prstGeom>
              <a:blipFill>
                <a:blip r:embed="rId3"/>
                <a:stretch>
                  <a:fillRect r="-263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2" name="Content Placeholder 2">
                <a:extLst>
                  <a:ext uri="{FF2B5EF4-FFF2-40B4-BE49-F238E27FC236}">
                    <a16:creationId xmlns:a16="http://schemas.microsoft.com/office/drawing/2014/main" id="{A8EDD8E4-48D8-E14C-BC95-FEEBF25A3A75}"/>
                  </a:ext>
                </a:extLst>
              </p:cNvPr>
              <p:cNvSpPr txBox="1">
                <a:spLocks/>
              </p:cNvSpPr>
              <p:nvPr/>
            </p:nvSpPr>
            <p:spPr>
              <a:xfrm>
                <a:off x="3300923" y="3036969"/>
                <a:ext cx="46636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Sup>
                        <m:sSubSupPr>
                          <m:ctrlPr>
                            <a:rPr lang="en-US" sz="2400" b="0" i="1" dirty="0" smtClean="0">
                              <a:latin typeface="Cambria Math" panose="02040503050406030204" pitchFamily="18" charset="0"/>
                            </a:rPr>
                          </m:ctrlPr>
                        </m:sSubSupPr>
                        <m:e>
                          <m:r>
                            <a:rPr lang="en-US" sz="2400" b="0" i="1" dirty="0" smtClean="0">
                              <a:latin typeface="Cambria Math" panose="02040503050406030204" pitchFamily="18" charset="0"/>
                            </a:rPr>
                            <m:t>h</m:t>
                          </m:r>
                        </m:e>
                        <m:sub>
                          <m:r>
                            <a:rPr lang="en-US" sz="2400" b="0" i="1" dirty="0" smtClean="0">
                              <a:latin typeface="Cambria Math" panose="02040503050406030204" pitchFamily="18" charset="0"/>
                            </a:rPr>
                            <m:t>2</m:t>
                          </m:r>
                        </m:sub>
                        <m:sup>
                          <m:r>
                            <a:rPr lang="en-US" sz="2400" b="0" i="1" dirty="0" smtClean="0">
                              <a:latin typeface="Cambria Math" panose="02040503050406030204" pitchFamily="18" charset="0"/>
                            </a:rPr>
                            <m:t>𝐸</m:t>
                          </m:r>
                        </m:sup>
                      </m:sSubSup>
                    </m:oMath>
                  </m:oMathPara>
                </a14:m>
                <a:endParaRPr lang="en-US" sz="2400" b="0" dirty="0">
                  <a:latin typeface="Avenir Light" panose="020B0402020203020204" pitchFamily="34" charset="77"/>
                </a:endParaRPr>
              </a:p>
              <a:p>
                <a:pPr marL="0" indent="0" algn="ctr">
                  <a:lnSpc>
                    <a:spcPct val="120000"/>
                  </a:lnSpc>
                  <a:buNone/>
                </a:pPr>
                <a:endParaRPr lang="en-US" sz="2400" b="0" dirty="0">
                  <a:latin typeface="Avenir Light" panose="020B0402020203020204" pitchFamily="34" charset="77"/>
                </a:endParaRPr>
              </a:p>
              <a:p>
                <a:pPr marL="0" indent="0" algn="ctr">
                  <a:lnSpc>
                    <a:spcPct val="120000"/>
                  </a:lnSpc>
                  <a:buNone/>
                </a:pPr>
                <a:endParaRPr lang="en-US" sz="2400" dirty="0">
                  <a:latin typeface="Avenir Light" panose="020B0402020203020204" pitchFamily="34" charset="77"/>
                </a:endParaRPr>
              </a:p>
            </p:txBody>
          </p:sp>
        </mc:Choice>
        <mc:Fallback xmlns="">
          <p:sp>
            <p:nvSpPr>
              <p:cNvPr id="82" name="Content Placeholder 2">
                <a:extLst>
                  <a:ext uri="{FF2B5EF4-FFF2-40B4-BE49-F238E27FC236}">
                    <a16:creationId xmlns:a16="http://schemas.microsoft.com/office/drawing/2014/main" id="{A8EDD8E4-48D8-E14C-BC95-FEEBF25A3A75}"/>
                  </a:ext>
                </a:extLst>
              </p:cNvPr>
              <p:cNvSpPr txBox="1">
                <a:spLocks noRot="1" noChangeAspect="1" noMove="1" noResize="1" noEditPoints="1" noAdjustHandles="1" noChangeArrowheads="1" noChangeShapeType="1" noTextEdit="1"/>
              </p:cNvSpPr>
              <p:nvPr/>
            </p:nvSpPr>
            <p:spPr>
              <a:xfrm>
                <a:off x="3300923" y="3036969"/>
                <a:ext cx="466367" cy="503588"/>
              </a:xfrm>
              <a:prstGeom prst="rect">
                <a:avLst/>
              </a:prstGeom>
              <a:blipFill>
                <a:blip r:embed="rId4"/>
                <a:stretch>
                  <a:fillRect l="-263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3" name="Content Placeholder 2">
                <a:extLst>
                  <a:ext uri="{FF2B5EF4-FFF2-40B4-BE49-F238E27FC236}">
                    <a16:creationId xmlns:a16="http://schemas.microsoft.com/office/drawing/2014/main" id="{03BB47D6-F9E9-C442-BE36-549414F59452}"/>
                  </a:ext>
                </a:extLst>
              </p:cNvPr>
              <p:cNvSpPr txBox="1">
                <a:spLocks/>
              </p:cNvSpPr>
              <p:nvPr/>
            </p:nvSpPr>
            <p:spPr>
              <a:xfrm>
                <a:off x="4413526" y="3037005"/>
                <a:ext cx="46636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Sup>
                        <m:sSubSupPr>
                          <m:ctrlPr>
                            <a:rPr lang="en-US" sz="2400" b="0" i="1" dirty="0" smtClean="0">
                              <a:latin typeface="Cambria Math" panose="02040503050406030204" pitchFamily="18" charset="0"/>
                            </a:rPr>
                          </m:ctrlPr>
                        </m:sSubSupPr>
                        <m:e>
                          <m:r>
                            <a:rPr lang="en-US" sz="2400" b="0" i="1" dirty="0" smtClean="0">
                              <a:latin typeface="Cambria Math" panose="02040503050406030204" pitchFamily="18" charset="0"/>
                            </a:rPr>
                            <m:t>h</m:t>
                          </m:r>
                        </m:e>
                        <m:sub>
                          <m:r>
                            <a:rPr lang="en-US" sz="2400" b="0" i="1" dirty="0" smtClean="0">
                              <a:latin typeface="Cambria Math" panose="02040503050406030204" pitchFamily="18" charset="0"/>
                            </a:rPr>
                            <m:t>3</m:t>
                          </m:r>
                        </m:sub>
                        <m:sup>
                          <m:r>
                            <a:rPr lang="en-US" sz="2400" b="0" i="1" dirty="0" smtClean="0">
                              <a:latin typeface="Cambria Math" panose="02040503050406030204" pitchFamily="18" charset="0"/>
                            </a:rPr>
                            <m:t>𝐸</m:t>
                          </m:r>
                        </m:sup>
                      </m:sSubSup>
                    </m:oMath>
                  </m:oMathPara>
                </a14:m>
                <a:endParaRPr lang="en-US" sz="2400" b="0" dirty="0">
                  <a:latin typeface="Avenir Light" panose="020B0402020203020204" pitchFamily="34" charset="77"/>
                </a:endParaRPr>
              </a:p>
              <a:p>
                <a:pPr marL="0" indent="0" algn="ctr">
                  <a:lnSpc>
                    <a:spcPct val="120000"/>
                  </a:lnSpc>
                  <a:buNone/>
                </a:pPr>
                <a:endParaRPr lang="en-US" sz="2400" b="0" dirty="0">
                  <a:latin typeface="Avenir Light" panose="020B0402020203020204" pitchFamily="34" charset="77"/>
                </a:endParaRPr>
              </a:p>
              <a:p>
                <a:pPr marL="0" indent="0" algn="ctr">
                  <a:lnSpc>
                    <a:spcPct val="120000"/>
                  </a:lnSpc>
                  <a:buNone/>
                </a:pPr>
                <a:endParaRPr lang="en-US" sz="2400" dirty="0">
                  <a:latin typeface="Avenir Light" panose="020B0402020203020204" pitchFamily="34" charset="77"/>
                </a:endParaRPr>
              </a:p>
            </p:txBody>
          </p:sp>
        </mc:Choice>
        <mc:Fallback xmlns="">
          <p:sp>
            <p:nvSpPr>
              <p:cNvPr id="83" name="Content Placeholder 2">
                <a:extLst>
                  <a:ext uri="{FF2B5EF4-FFF2-40B4-BE49-F238E27FC236}">
                    <a16:creationId xmlns:a16="http://schemas.microsoft.com/office/drawing/2014/main" id="{03BB47D6-F9E9-C442-BE36-549414F59452}"/>
                  </a:ext>
                </a:extLst>
              </p:cNvPr>
              <p:cNvSpPr txBox="1">
                <a:spLocks noRot="1" noChangeAspect="1" noMove="1" noResize="1" noEditPoints="1" noAdjustHandles="1" noChangeArrowheads="1" noChangeShapeType="1" noTextEdit="1"/>
              </p:cNvSpPr>
              <p:nvPr/>
            </p:nvSpPr>
            <p:spPr>
              <a:xfrm>
                <a:off x="4413526" y="3037005"/>
                <a:ext cx="466367" cy="503588"/>
              </a:xfrm>
              <a:prstGeom prst="rect">
                <a:avLst/>
              </a:prstGeom>
              <a:blipFill>
                <a:blip r:embed="rId5"/>
                <a:stretch>
                  <a:fillRect l="-5556" r="-27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4" name="Content Placeholder 2">
                <a:extLst>
                  <a:ext uri="{FF2B5EF4-FFF2-40B4-BE49-F238E27FC236}">
                    <a16:creationId xmlns:a16="http://schemas.microsoft.com/office/drawing/2014/main" id="{EF4898A9-E8D4-BB49-A61D-ED70F16178CA}"/>
                  </a:ext>
                </a:extLst>
              </p:cNvPr>
              <p:cNvSpPr txBox="1">
                <a:spLocks/>
              </p:cNvSpPr>
              <p:nvPr/>
            </p:nvSpPr>
            <p:spPr>
              <a:xfrm>
                <a:off x="5491706" y="3025197"/>
                <a:ext cx="46636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Sup>
                        <m:sSubSupPr>
                          <m:ctrlPr>
                            <a:rPr lang="en-US" sz="2400" b="0" i="1" dirty="0" smtClean="0">
                              <a:latin typeface="Cambria Math" panose="02040503050406030204" pitchFamily="18" charset="0"/>
                            </a:rPr>
                          </m:ctrlPr>
                        </m:sSubSupPr>
                        <m:e>
                          <m:r>
                            <a:rPr lang="en-US" sz="2400" b="0" i="1" dirty="0" smtClean="0">
                              <a:latin typeface="Cambria Math" panose="02040503050406030204" pitchFamily="18" charset="0"/>
                            </a:rPr>
                            <m:t>h</m:t>
                          </m:r>
                        </m:e>
                        <m:sub>
                          <m:r>
                            <a:rPr lang="en-US" sz="2400" b="0" i="1" dirty="0" smtClean="0">
                              <a:latin typeface="Cambria Math" panose="02040503050406030204" pitchFamily="18" charset="0"/>
                            </a:rPr>
                            <m:t>4</m:t>
                          </m:r>
                        </m:sub>
                        <m:sup>
                          <m:r>
                            <a:rPr lang="en-US" sz="2400" b="0" i="1" dirty="0" smtClean="0">
                              <a:latin typeface="Cambria Math" panose="02040503050406030204" pitchFamily="18" charset="0"/>
                            </a:rPr>
                            <m:t>𝐸</m:t>
                          </m:r>
                        </m:sup>
                      </m:sSubSup>
                    </m:oMath>
                  </m:oMathPara>
                </a14:m>
                <a:endParaRPr lang="en-US" sz="2400" b="0" dirty="0">
                  <a:latin typeface="Avenir Light" panose="020B0402020203020204" pitchFamily="34" charset="77"/>
                </a:endParaRPr>
              </a:p>
              <a:p>
                <a:pPr marL="0" indent="0" algn="ctr">
                  <a:lnSpc>
                    <a:spcPct val="120000"/>
                  </a:lnSpc>
                  <a:buNone/>
                </a:pPr>
                <a:endParaRPr lang="en-US" sz="2400" b="0" dirty="0">
                  <a:latin typeface="Avenir Light" panose="020B0402020203020204" pitchFamily="34" charset="77"/>
                </a:endParaRPr>
              </a:p>
              <a:p>
                <a:pPr marL="0" indent="0" algn="ctr">
                  <a:lnSpc>
                    <a:spcPct val="120000"/>
                  </a:lnSpc>
                  <a:buNone/>
                </a:pPr>
                <a:endParaRPr lang="en-US" sz="2400" dirty="0">
                  <a:latin typeface="Avenir Light" panose="020B0402020203020204" pitchFamily="34" charset="77"/>
                </a:endParaRPr>
              </a:p>
            </p:txBody>
          </p:sp>
        </mc:Choice>
        <mc:Fallback xmlns="">
          <p:sp>
            <p:nvSpPr>
              <p:cNvPr id="84" name="Content Placeholder 2">
                <a:extLst>
                  <a:ext uri="{FF2B5EF4-FFF2-40B4-BE49-F238E27FC236}">
                    <a16:creationId xmlns:a16="http://schemas.microsoft.com/office/drawing/2014/main" id="{EF4898A9-E8D4-BB49-A61D-ED70F16178CA}"/>
                  </a:ext>
                </a:extLst>
              </p:cNvPr>
              <p:cNvSpPr txBox="1">
                <a:spLocks noRot="1" noChangeAspect="1" noMove="1" noResize="1" noEditPoints="1" noAdjustHandles="1" noChangeArrowheads="1" noChangeShapeType="1" noTextEdit="1"/>
              </p:cNvSpPr>
              <p:nvPr/>
            </p:nvSpPr>
            <p:spPr>
              <a:xfrm>
                <a:off x="5491706" y="3025197"/>
                <a:ext cx="466367" cy="503588"/>
              </a:xfrm>
              <a:prstGeom prst="rect">
                <a:avLst/>
              </a:prstGeom>
              <a:blipFill>
                <a:blip r:embed="rId6"/>
                <a:stretch>
                  <a:fillRect l="-2703" r="-2703"/>
                </a:stretch>
              </a:blipFill>
            </p:spPr>
            <p:txBody>
              <a:bodyPr/>
              <a:lstStyle/>
              <a:p>
                <a:r>
                  <a:rPr lang="en-US">
                    <a:noFill/>
                  </a:rPr>
                  <a:t> </a:t>
                </a:r>
              </a:p>
            </p:txBody>
          </p:sp>
        </mc:Fallback>
      </mc:AlternateContent>
      <p:sp>
        <p:nvSpPr>
          <p:cNvPr id="63" name="Content Placeholder 2">
            <a:extLst>
              <a:ext uri="{FF2B5EF4-FFF2-40B4-BE49-F238E27FC236}">
                <a16:creationId xmlns:a16="http://schemas.microsoft.com/office/drawing/2014/main" id="{624B6F0C-7C42-2E46-B63F-22D49E9CBD6B}"/>
              </a:ext>
            </a:extLst>
          </p:cNvPr>
          <p:cNvSpPr txBox="1">
            <a:spLocks/>
          </p:cNvSpPr>
          <p:nvPr/>
        </p:nvSpPr>
        <p:spPr>
          <a:xfrm>
            <a:off x="838199" y="1587541"/>
            <a:ext cx="10787453" cy="4714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US" sz="2000" b="1" dirty="0">
                <a:solidFill>
                  <a:srgbClr val="C00000"/>
                </a:solidFill>
                <a:latin typeface="Avenir Light" panose="020B0402020203020204" pitchFamily="34" charset="77"/>
              </a:rPr>
              <a:t>A: </a:t>
            </a:r>
            <a:r>
              <a:rPr lang="en-US" sz="2000" b="1" dirty="0">
                <a:latin typeface="Avenir Light" panose="020B0402020203020204" pitchFamily="34" charset="77"/>
              </a:rPr>
              <a:t>Let’s base it on our decoder’s previous hidden state (our latest representation of meaning) and all of the encoder’s hidden layers! We want to measure </a:t>
            </a:r>
            <a:r>
              <a:rPr lang="en-US" sz="2000" b="1" dirty="0">
                <a:solidFill>
                  <a:schemeClr val="tx2">
                    <a:lumMod val="60000"/>
                    <a:lumOff val="40000"/>
                  </a:schemeClr>
                </a:solidFill>
                <a:latin typeface="Avenir Light" panose="020B0402020203020204" pitchFamily="34" charset="77"/>
              </a:rPr>
              <a:t>similarity</a:t>
            </a:r>
            <a:r>
              <a:rPr lang="en-US" sz="2000" b="1" dirty="0">
                <a:latin typeface="Avenir Light" panose="020B0402020203020204" pitchFamily="34" charset="77"/>
              </a:rPr>
              <a:t> between decoder hidden state and encoder hidden </a:t>
            </a:r>
            <a:r>
              <a:rPr lang="en-US" sz="2000" b="1" dirty="0" err="1">
                <a:latin typeface="Avenir Light" panose="020B0402020203020204" pitchFamily="34" charset="77"/>
              </a:rPr>
              <a:t>stateS</a:t>
            </a:r>
            <a:r>
              <a:rPr lang="en-US" sz="2000" b="1" dirty="0">
                <a:latin typeface="Avenir Light" panose="020B0402020203020204" pitchFamily="34" charset="77"/>
              </a:rPr>
              <a:t> in some ways. </a:t>
            </a:r>
          </a:p>
        </p:txBody>
      </p:sp>
      <p:grpSp>
        <p:nvGrpSpPr>
          <p:cNvPr id="58" name="Group 57">
            <a:extLst>
              <a:ext uri="{FF2B5EF4-FFF2-40B4-BE49-F238E27FC236}">
                <a16:creationId xmlns:a16="http://schemas.microsoft.com/office/drawing/2014/main" id="{B663CD5B-42AC-BF4A-8FFE-117F9E82F6D5}"/>
              </a:ext>
            </a:extLst>
          </p:cNvPr>
          <p:cNvGrpSpPr/>
          <p:nvPr/>
        </p:nvGrpSpPr>
        <p:grpSpPr>
          <a:xfrm rot="16200000">
            <a:off x="6329595" y="4096092"/>
            <a:ext cx="1364224" cy="311369"/>
            <a:chOff x="2297660" y="4140835"/>
            <a:chExt cx="1364224" cy="311369"/>
          </a:xfrm>
        </p:grpSpPr>
        <p:sp>
          <p:nvSpPr>
            <p:cNvPr id="59" name="Rounded Rectangle 58">
              <a:extLst>
                <a:ext uri="{FF2B5EF4-FFF2-40B4-BE49-F238E27FC236}">
                  <a16:creationId xmlns:a16="http://schemas.microsoft.com/office/drawing/2014/main" id="{1E002C9A-45DA-F648-890F-0F632A4DF22B}"/>
                </a:ext>
              </a:extLst>
            </p:cNvPr>
            <p:cNvSpPr/>
            <p:nvPr/>
          </p:nvSpPr>
          <p:spPr>
            <a:xfrm>
              <a:off x="2297660" y="4140835"/>
              <a:ext cx="1364224" cy="311369"/>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61" name="Oval 60">
              <a:extLst>
                <a:ext uri="{FF2B5EF4-FFF2-40B4-BE49-F238E27FC236}">
                  <a16:creationId xmlns:a16="http://schemas.microsoft.com/office/drawing/2014/main" id="{551C4E01-5F3B-7148-9714-359EC23CB4F2}"/>
                </a:ext>
              </a:extLst>
            </p:cNvPr>
            <p:cNvSpPr/>
            <p:nvPr/>
          </p:nvSpPr>
          <p:spPr>
            <a:xfrm>
              <a:off x="2382210" y="4194102"/>
              <a:ext cx="203200" cy="203200"/>
            </a:xfrm>
            <a:prstGeom prst="ellipse">
              <a:avLst/>
            </a:prstGeom>
            <a:solidFill>
              <a:schemeClr val="accent5">
                <a:lumMod val="60000"/>
                <a:lumOff val="4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62" name="Oval 61">
              <a:extLst>
                <a:ext uri="{FF2B5EF4-FFF2-40B4-BE49-F238E27FC236}">
                  <a16:creationId xmlns:a16="http://schemas.microsoft.com/office/drawing/2014/main" id="{65E69B14-3103-8D44-BCBC-44C09B4165A2}"/>
                </a:ext>
              </a:extLst>
            </p:cNvPr>
            <p:cNvSpPr/>
            <p:nvPr/>
          </p:nvSpPr>
          <p:spPr>
            <a:xfrm>
              <a:off x="2628469" y="4194102"/>
              <a:ext cx="203200" cy="203200"/>
            </a:xfrm>
            <a:prstGeom prst="ellipse">
              <a:avLst/>
            </a:prstGeom>
            <a:solidFill>
              <a:schemeClr val="accent5">
                <a:lumMod val="60000"/>
                <a:lumOff val="4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64" name="Oval 63">
              <a:extLst>
                <a:ext uri="{FF2B5EF4-FFF2-40B4-BE49-F238E27FC236}">
                  <a16:creationId xmlns:a16="http://schemas.microsoft.com/office/drawing/2014/main" id="{6F0905B4-8F0C-8641-ADB6-094B9BEEDFD3}"/>
                </a:ext>
              </a:extLst>
            </p:cNvPr>
            <p:cNvSpPr/>
            <p:nvPr/>
          </p:nvSpPr>
          <p:spPr>
            <a:xfrm>
              <a:off x="2874728" y="4194102"/>
              <a:ext cx="203200" cy="203200"/>
            </a:xfrm>
            <a:prstGeom prst="ellipse">
              <a:avLst/>
            </a:prstGeom>
            <a:solidFill>
              <a:schemeClr val="accent5">
                <a:lumMod val="60000"/>
                <a:lumOff val="4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65" name="Oval 64">
              <a:extLst>
                <a:ext uri="{FF2B5EF4-FFF2-40B4-BE49-F238E27FC236}">
                  <a16:creationId xmlns:a16="http://schemas.microsoft.com/office/drawing/2014/main" id="{FEF64884-1230-D64F-B3B8-F317D09373CB}"/>
                </a:ext>
              </a:extLst>
            </p:cNvPr>
            <p:cNvSpPr/>
            <p:nvPr/>
          </p:nvSpPr>
          <p:spPr>
            <a:xfrm>
              <a:off x="3126597" y="4194102"/>
              <a:ext cx="203200" cy="203200"/>
            </a:xfrm>
            <a:prstGeom prst="ellipse">
              <a:avLst/>
            </a:prstGeom>
            <a:solidFill>
              <a:schemeClr val="accent5">
                <a:lumMod val="60000"/>
                <a:lumOff val="4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66" name="Oval 65">
              <a:extLst>
                <a:ext uri="{FF2B5EF4-FFF2-40B4-BE49-F238E27FC236}">
                  <a16:creationId xmlns:a16="http://schemas.microsoft.com/office/drawing/2014/main" id="{FEAFE69B-09F7-E34D-979D-223B48C37CEB}"/>
                </a:ext>
              </a:extLst>
            </p:cNvPr>
            <p:cNvSpPr/>
            <p:nvPr/>
          </p:nvSpPr>
          <p:spPr>
            <a:xfrm>
              <a:off x="3384593" y="4196386"/>
              <a:ext cx="203200" cy="203200"/>
            </a:xfrm>
            <a:prstGeom prst="ellipse">
              <a:avLst/>
            </a:prstGeom>
            <a:solidFill>
              <a:schemeClr val="accent5">
                <a:lumMod val="60000"/>
                <a:lumOff val="4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grpSp>
      <p:sp>
        <p:nvSpPr>
          <p:cNvPr id="67" name="Content Placeholder 2">
            <a:extLst>
              <a:ext uri="{FF2B5EF4-FFF2-40B4-BE49-F238E27FC236}">
                <a16:creationId xmlns:a16="http://schemas.microsoft.com/office/drawing/2014/main" id="{05C65C80-3DC1-4046-B9DD-6ABFA705B103}"/>
              </a:ext>
            </a:extLst>
          </p:cNvPr>
          <p:cNvSpPr txBox="1">
            <a:spLocks/>
          </p:cNvSpPr>
          <p:nvPr/>
        </p:nvSpPr>
        <p:spPr>
          <a:xfrm>
            <a:off x="6430427" y="4973380"/>
            <a:ext cx="1240142"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r>
              <a:rPr lang="en-US" sz="2400" dirty="0">
                <a:latin typeface="Avenir Light" panose="020B0402020203020204" pitchFamily="34" charset="77"/>
              </a:rPr>
              <a:t>&lt;s&gt;</a:t>
            </a:r>
          </a:p>
        </p:txBody>
      </p:sp>
      <mc:AlternateContent xmlns:mc="http://schemas.openxmlformats.org/markup-compatibility/2006" xmlns:a14="http://schemas.microsoft.com/office/drawing/2010/main">
        <mc:Choice Requires="a14">
          <p:sp>
            <p:nvSpPr>
              <p:cNvPr id="68" name="Content Placeholder 2">
                <a:extLst>
                  <a:ext uri="{FF2B5EF4-FFF2-40B4-BE49-F238E27FC236}">
                    <a16:creationId xmlns:a16="http://schemas.microsoft.com/office/drawing/2014/main" id="{FDF27407-EE44-964E-8D89-FDDD890FDA04}"/>
                  </a:ext>
                </a:extLst>
              </p:cNvPr>
              <p:cNvSpPr txBox="1">
                <a:spLocks/>
              </p:cNvSpPr>
              <p:nvPr/>
            </p:nvSpPr>
            <p:spPr>
              <a:xfrm>
                <a:off x="6817314" y="3011206"/>
                <a:ext cx="46636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Sup>
                        <m:sSubSupPr>
                          <m:ctrlPr>
                            <a:rPr lang="en-US" sz="2400" b="0" i="1" dirty="0" smtClean="0">
                              <a:latin typeface="Cambria Math" panose="02040503050406030204" pitchFamily="18" charset="0"/>
                            </a:rPr>
                          </m:ctrlPr>
                        </m:sSubSupPr>
                        <m:e>
                          <m:r>
                            <a:rPr lang="en-US" sz="2400" b="0" i="1" dirty="0" smtClean="0">
                              <a:latin typeface="Cambria Math" panose="02040503050406030204" pitchFamily="18" charset="0"/>
                            </a:rPr>
                            <m:t>h</m:t>
                          </m:r>
                        </m:e>
                        <m:sub>
                          <m:r>
                            <a:rPr lang="en-US" sz="2400" b="0" i="1" dirty="0" smtClean="0">
                              <a:latin typeface="Cambria Math" panose="02040503050406030204" pitchFamily="18" charset="0"/>
                            </a:rPr>
                            <m:t>1</m:t>
                          </m:r>
                        </m:sub>
                        <m:sup>
                          <m:r>
                            <a:rPr lang="en-US" sz="2400" b="0" i="1" dirty="0" smtClean="0">
                              <a:latin typeface="Cambria Math" panose="02040503050406030204" pitchFamily="18" charset="0"/>
                            </a:rPr>
                            <m:t>𝐷</m:t>
                          </m:r>
                        </m:sup>
                      </m:sSubSup>
                    </m:oMath>
                  </m:oMathPara>
                </a14:m>
                <a:endParaRPr lang="en-US" sz="2400" b="0" dirty="0">
                  <a:latin typeface="Avenir Light" panose="020B0402020203020204" pitchFamily="34" charset="77"/>
                </a:endParaRPr>
              </a:p>
            </p:txBody>
          </p:sp>
        </mc:Choice>
        <mc:Fallback xmlns="">
          <p:sp>
            <p:nvSpPr>
              <p:cNvPr id="68" name="Content Placeholder 2">
                <a:extLst>
                  <a:ext uri="{FF2B5EF4-FFF2-40B4-BE49-F238E27FC236}">
                    <a16:creationId xmlns:a16="http://schemas.microsoft.com/office/drawing/2014/main" id="{FDF27407-EE44-964E-8D89-FDDD890FDA04}"/>
                  </a:ext>
                </a:extLst>
              </p:cNvPr>
              <p:cNvSpPr txBox="1">
                <a:spLocks noRot="1" noChangeAspect="1" noMove="1" noResize="1" noEditPoints="1" noAdjustHandles="1" noChangeArrowheads="1" noChangeShapeType="1" noTextEdit="1"/>
              </p:cNvSpPr>
              <p:nvPr/>
            </p:nvSpPr>
            <p:spPr>
              <a:xfrm>
                <a:off x="6817314" y="3011206"/>
                <a:ext cx="466367" cy="503588"/>
              </a:xfrm>
              <a:prstGeom prst="rect">
                <a:avLst/>
              </a:prstGeom>
              <a:blipFill>
                <a:blip r:embed="rId7"/>
                <a:stretch>
                  <a:fillRect l="-184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9" name="Content Placeholder 2">
                <a:extLst>
                  <a:ext uri="{FF2B5EF4-FFF2-40B4-BE49-F238E27FC236}">
                    <a16:creationId xmlns:a16="http://schemas.microsoft.com/office/drawing/2014/main" id="{949F9C97-D63B-5749-ACB4-E403E1B75E52}"/>
                  </a:ext>
                </a:extLst>
              </p:cNvPr>
              <p:cNvSpPr txBox="1">
                <a:spLocks/>
              </p:cNvSpPr>
              <p:nvPr/>
            </p:nvSpPr>
            <p:spPr>
              <a:xfrm>
                <a:off x="9763696" y="4892131"/>
                <a:ext cx="46636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Sup>
                        <m:sSubSupPr>
                          <m:ctrlPr>
                            <a:rPr lang="en-US" sz="2400" b="0" i="1" dirty="0" smtClean="0">
                              <a:latin typeface="Cambria Math" panose="02040503050406030204" pitchFamily="18" charset="0"/>
                            </a:rPr>
                          </m:ctrlPr>
                        </m:sSubSupPr>
                        <m:e>
                          <m:r>
                            <a:rPr lang="en-US" sz="2400" b="0" i="1" dirty="0" smtClean="0">
                              <a:latin typeface="Cambria Math" panose="02040503050406030204" pitchFamily="18" charset="0"/>
                            </a:rPr>
                            <m:t>h</m:t>
                          </m:r>
                        </m:e>
                        <m:sub>
                          <m:r>
                            <a:rPr lang="en-US" sz="2400" b="0" i="1" dirty="0" smtClean="0">
                              <a:latin typeface="Cambria Math" panose="02040503050406030204" pitchFamily="18" charset="0"/>
                            </a:rPr>
                            <m:t>1</m:t>
                          </m:r>
                        </m:sub>
                        <m:sup>
                          <m:r>
                            <a:rPr lang="en-US" sz="2400" b="0" i="1" dirty="0" smtClean="0">
                              <a:latin typeface="Cambria Math" panose="02040503050406030204" pitchFamily="18" charset="0"/>
                            </a:rPr>
                            <m:t>𝐸</m:t>
                          </m:r>
                        </m:sup>
                      </m:sSubSup>
                    </m:oMath>
                  </m:oMathPara>
                </a14:m>
                <a:endParaRPr lang="en-US" sz="2400" b="0" dirty="0">
                  <a:latin typeface="Avenir Light" panose="020B0402020203020204" pitchFamily="34" charset="77"/>
                </a:endParaRPr>
              </a:p>
              <a:p>
                <a:pPr marL="0" indent="0" algn="ctr">
                  <a:lnSpc>
                    <a:spcPct val="120000"/>
                  </a:lnSpc>
                  <a:buNone/>
                </a:pPr>
                <a:endParaRPr lang="en-US" sz="2400" b="0" dirty="0">
                  <a:latin typeface="Avenir Light" panose="020B0402020203020204" pitchFamily="34" charset="77"/>
                </a:endParaRPr>
              </a:p>
              <a:p>
                <a:pPr marL="0" indent="0" algn="ctr">
                  <a:lnSpc>
                    <a:spcPct val="120000"/>
                  </a:lnSpc>
                  <a:buNone/>
                </a:pPr>
                <a:endParaRPr lang="en-US" sz="2400" dirty="0">
                  <a:latin typeface="Avenir Light" panose="020B0402020203020204" pitchFamily="34" charset="77"/>
                </a:endParaRPr>
              </a:p>
            </p:txBody>
          </p:sp>
        </mc:Choice>
        <mc:Fallback xmlns="">
          <p:sp>
            <p:nvSpPr>
              <p:cNvPr id="69" name="Content Placeholder 2">
                <a:extLst>
                  <a:ext uri="{FF2B5EF4-FFF2-40B4-BE49-F238E27FC236}">
                    <a16:creationId xmlns:a16="http://schemas.microsoft.com/office/drawing/2014/main" id="{949F9C97-D63B-5749-ACB4-E403E1B75E52}"/>
                  </a:ext>
                </a:extLst>
              </p:cNvPr>
              <p:cNvSpPr txBox="1">
                <a:spLocks noRot="1" noChangeAspect="1" noMove="1" noResize="1" noEditPoints="1" noAdjustHandles="1" noChangeArrowheads="1" noChangeShapeType="1" noTextEdit="1"/>
              </p:cNvSpPr>
              <p:nvPr/>
            </p:nvSpPr>
            <p:spPr>
              <a:xfrm>
                <a:off x="9763696" y="4892131"/>
                <a:ext cx="466367" cy="503588"/>
              </a:xfrm>
              <a:prstGeom prst="rect">
                <a:avLst/>
              </a:prstGeom>
              <a:blipFill>
                <a:blip r:embed="rId8"/>
                <a:stretch>
                  <a:fillRect l="-263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0" name="Content Placeholder 2">
                <a:extLst>
                  <a:ext uri="{FF2B5EF4-FFF2-40B4-BE49-F238E27FC236}">
                    <a16:creationId xmlns:a16="http://schemas.microsoft.com/office/drawing/2014/main" id="{509B51C4-3D60-C34C-97F3-CE03A0CF7914}"/>
                  </a:ext>
                </a:extLst>
              </p:cNvPr>
              <p:cNvSpPr txBox="1">
                <a:spLocks/>
              </p:cNvSpPr>
              <p:nvPr/>
            </p:nvSpPr>
            <p:spPr>
              <a:xfrm>
                <a:off x="10652131" y="4892131"/>
                <a:ext cx="46636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Sup>
                        <m:sSubSupPr>
                          <m:ctrlPr>
                            <a:rPr lang="en-US" sz="2400" b="0" i="1" dirty="0" smtClean="0">
                              <a:latin typeface="Cambria Math" panose="02040503050406030204" pitchFamily="18" charset="0"/>
                            </a:rPr>
                          </m:ctrlPr>
                        </m:sSubSupPr>
                        <m:e>
                          <m:r>
                            <a:rPr lang="en-US" sz="2400" b="0" i="1" dirty="0" smtClean="0">
                              <a:latin typeface="Cambria Math" panose="02040503050406030204" pitchFamily="18" charset="0"/>
                            </a:rPr>
                            <m:t>h</m:t>
                          </m:r>
                        </m:e>
                        <m:sub>
                          <m:r>
                            <a:rPr lang="en-US" sz="2400" b="0" i="1" dirty="0" smtClean="0">
                              <a:latin typeface="Cambria Math" panose="02040503050406030204" pitchFamily="18" charset="0"/>
                            </a:rPr>
                            <m:t>1</m:t>
                          </m:r>
                        </m:sub>
                        <m:sup>
                          <m:r>
                            <a:rPr lang="en-US" sz="2400" b="0" i="1" dirty="0" smtClean="0">
                              <a:latin typeface="Cambria Math" panose="02040503050406030204" pitchFamily="18" charset="0"/>
                            </a:rPr>
                            <m:t>𝐷</m:t>
                          </m:r>
                        </m:sup>
                      </m:sSubSup>
                    </m:oMath>
                  </m:oMathPara>
                </a14:m>
                <a:endParaRPr lang="en-US" sz="2400" b="0" dirty="0">
                  <a:latin typeface="Avenir Light" panose="020B0402020203020204" pitchFamily="34" charset="77"/>
                </a:endParaRPr>
              </a:p>
            </p:txBody>
          </p:sp>
        </mc:Choice>
        <mc:Fallback xmlns="">
          <p:sp>
            <p:nvSpPr>
              <p:cNvPr id="70" name="Content Placeholder 2">
                <a:extLst>
                  <a:ext uri="{FF2B5EF4-FFF2-40B4-BE49-F238E27FC236}">
                    <a16:creationId xmlns:a16="http://schemas.microsoft.com/office/drawing/2014/main" id="{509B51C4-3D60-C34C-97F3-CE03A0CF7914}"/>
                  </a:ext>
                </a:extLst>
              </p:cNvPr>
              <p:cNvSpPr txBox="1">
                <a:spLocks noRot="1" noChangeAspect="1" noMove="1" noResize="1" noEditPoints="1" noAdjustHandles="1" noChangeArrowheads="1" noChangeShapeType="1" noTextEdit="1"/>
              </p:cNvSpPr>
              <p:nvPr/>
            </p:nvSpPr>
            <p:spPr>
              <a:xfrm>
                <a:off x="10652131" y="4892131"/>
                <a:ext cx="466367" cy="503588"/>
              </a:xfrm>
              <a:prstGeom prst="rect">
                <a:avLst/>
              </a:prstGeom>
              <a:blipFill>
                <a:blip r:embed="rId9"/>
                <a:stretch>
                  <a:fillRect l="-18919"/>
                </a:stretch>
              </a:blipFill>
            </p:spPr>
            <p:txBody>
              <a:bodyPr/>
              <a:lstStyle/>
              <a:p>
                <a:r>
                  <a:rPr lang="en-US">
                    <a:noFill/>
                  </a:rPr>
                  <a:t> </a:t>
                </a:r>
              </a:p>
            </p:txBody>
          </p:sp>
        </mc:Fallback>
      </mc:AlternateContent>
      <p:sp>
        <p:nvSpPr>
          <p:cNvPr id="71" name="Right Arrow 70">
            <a:extLst>
              <a:ext uri="{FF2B5EF4-FFF2-40B4-BE49-F238E27FC236}">
                <a16:creationId xmlns:a16="http://schemas.microsoft.com/office/drawing/2014/main" id="{CBD502E9-1F8B-3943-B05B-63CC1969EBD7}"/>
              </a:ext>
            </a:extLst>
          </p:cNvPr>
          <p:cNvSpPr/>
          <p:nvPr/>
        </p:nvSpPr>
        <p:spPr>
          <a:xfrm rot="18175798">
            <a:off x="9869168" y="4513127"/>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ight Arrow 71">
            <a:extLst>
              <a:ext uri="{FF2B5EF4-FFF2-40B4-BE49-F238E27FC236}">
                <a16:creationId xmlns:a16="http://schemas.microsoft.com/office/drawing/2014/main" id="{A29E5CFF-ACD6-2446-BA03-FAFE8B772CDF}"/>
              </a:ext>
            </a:extLst>
          </p:cNvPr>
          <p:cNvSpPr/>
          <p:nvPr/>
        </p:nvSpPr>
        <p:spPr>
          <a:xfrm rot="14356710">
            <a:off x="10402287" y="4514662"/>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ight Arrow 87">
            <a:extLst>
              <a:ext uri="{FF2B5EF4-FFF2-40B4-BE49-F238E27FC236}">
                <a16:creationId xmlns:a16="http://schemas.microsoft.com/office/drawing/2014/main" id="{ED2D71AB-6ED6-5E49-92EF-523E8AD74BBC}"/>
              </a:ext>
            </a:extLst>
          </p:cNvPr>
          <p:cNvSpPr/>
          <p:nvPr/>
        </p:nvSpPr>
        <p:spPr>
          <a:xfrm rot="16200000">
            <a:off x="10193189" y="3721520"/>
            <a:ext cx="42937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89" name="Content Placeholder 2">
                <a:extLst>
                  <a:ext uri="{FF2B5EF4-FFF2-40B4-BE49-F238E27FC236}">
                    <a16:creationId xmlns:a16="http://schemas.microsoft.com/office/drawing/2014/main" id="{A73D54D9-0E7C-444D-A07B-58394058F8E5}"/>
                  </a:ext>
                </a:extLst>
              </p:cNvPr>
              <p:cNvSpPr txBox="1">
                <a:spLocks/>
              </p:cNvSpPr>
              <p:nvPr/>
            </p:nvSpPr>
            <p:spPr>
              <a:xfrm>
                <a:off x="10202870" y="3036969"/>
                <a:ext cx="46636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𝑒</m:t>
                          </m:r>
                        </m:e>
                        <m:sub>
                          <m:r>
                            <a:rPr lang="en-US" sz="2400" b="0" i="1" smtClean="0">
                              <a:latin typeface="Cambria Math" panose="02040503050406030204" pitchFamily="18" charset="0"/>
                            </a:rPr>
                            <m:t>1</m:t>
                          </m:r>
                        </m:sub>
                      </m:sSub>
                    </m:oMath>
                  </m:oMathPara>
                </a14:m>
                <a:endParaRPr lang="en-US" sz="2400" b="0" dirty="0">
                  <a:latin typeface="Avenir Light" panose="020B0402020203020204" pitchFamily="34" charset="77"/>
                </a:endParaRPr>
              </a:p>
              <a:p>
                <a:pPr marL="0" indent="0" algn="ctr">
                  <a:lnSpc>
                    <a:spcPct val="120000"/>
                  </a:lnSpc>
                  <a:buNone/>
                </a:pPr>
                <a:endParaRPr lang="en-US" sz="2400" b="0" dirty="0">
                  <a:latin typeface="Avenir Light" panose="020B0402020203020204" pitchFamily="34" charset="77"/>
                </a:endParaRPr>
              </a:p>
              <a:p>
                <a:pPr marL="0" indent="0" algn="ctr">
                  <a:lnSpc>
                    <a:spcPct val="120000"/>
                  </a:lnSpc>
                  <a:buNone/>
                </a:pPr>
                <a:endParaRPr lang="en-US" sz="2400" dirty="0">
                  <a:latin typeface="Avenir Light" panose="020B0402020203020204" pitchFamily="34" charset="77"/>
                </a:endParaRPr>
              </a:p>
            </p:txBody>
          </p:sp>
        </mc:Choice>
        <mc:Fallback xmlns="">
          <p:sp>
            <p:nvSpPr>
              <p:cNvPr id="89" name="Content Placeholder 2">
                <a:extLst>
                  <a:ext uri="{FF2B5EF4-FFF2-40B4-BE49-F238E27FC236}">
                    <a16:creationId xmlns:a16="http://schemas.microsoft.com/office/drawing/2014/main" id="{A73D54D9-0E7C-444D-A07B-58394058F8E5}"/>
                  </a:ext>
                </a:extLst>
              </p:cNvPr>
              <p:cNvSpPr txBox="1">
                <a:spLocks noRot="1" noChangeAspect="1" noMove="1" noResize="1" noEditPoints="1" noAdjustHandles="1" noChangeArrowheads="1" noChangeShapeType="1" noTextEdit="1"/>
              </p:cNvSpPr>
              <p:nvPr/>
            </p:nvSpPr>
            <p:spPr>
              <a:xfrm>
                <a:off x="10202870" y="3036969"/>
                <a:ext cx="466367" cy="503588"/>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0" name="Content Placeholder 2">
                <a:extLst>
                  <a:ext uri="{FF2B5EF4-FFF2-40B4-BE49-F238E27FC236}">
                    <a16:creationId xmlns:a16="http://schemas.microsoft.com/office/drawing/2014/main" id="{2C4D50C9-73AA-A64E-BF44-241E6CD93CE3}"/>
                  </a:ext>
                </a:extLst>
              </p:cNvPr>
              <p:cNvSpPr txBox="1">
                <a:spLocks/>
              </p:cNvSpPr>
              <p:nvPr/>
            </p:nvSpPr>
            <p:spPr>
              <a:xfrm>
                <a:off x="10599577" y="3074113"/>
                <a:ext cx="812612"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r>
                        <a:rPr lang="en-US" sz="2400" b="0" i="1" smtClean="0">
                          <a:solidFill>
                            <a:schemeClr val="accent6">
                              <a:lumMod val="75000"/>
                            </a:schemeClr>
                          </a:solidFill>
                          <a:latin typeface="Cambria Math" panose="02040503050406030204" pitchFamily="18" charset="0"/>
                        </a:rPr>
                        <m:t>1.5</m:t>
                      </m:r>
                    </m:oMath>
                  </m:oMathPara>
                </a14:m>
                <a:endParaRPr lang="en-US" sz="2400" dirty="0">
                  <a:solidFill>
                    <a:schemeClr val="accent6">
                      <a:lumMod val="75000"/>
                    </a:schemeClr>
                  </a:solidFill>
                  <a:latin typeface="Avenir Light" panose="020B0402020203020204" pitchFamily="34" charset="77"/>
                </a:endParaRPr>
              </a:p>
            </p:txBody>
          </p:sp>
        </mc:Choice>
        <mc:Fallback xmlns="">
          <p:sp>
            <p:nvSpPr>
              <p:cNvPr id="90" name="Content Placeholder 2">
                <a:extLst>
                  <a:ext uri="{FF2B5EF4-FFF2-40B4-BE49-F238E27FC236}">
                    <a16:creationId xmlns:a16="http://schemas.microsoft.com/office/drawing/2014/main" id="{2C4D50C9-73AA-A64E-BF44-241E6CD93CE3}"/>
                  </a:ext>
                </a:extLst>
              </p:cNvPr>
              <p:cNvSpPr txBox="1">
                <a:spLocks noRot="1" noChangeAspect="1" noMove="1" noResize="1" noEditPoints="1" noAdjustHandles="1" noChangeArrowheads="1" noChangeShapeType="1" noTextEdit="1"/>
              </p:cNvSpPr>
              <p:nvPr/>
            </p:nvSpPr>
            <p:spPr>
              <a:xfrm>
                <a:off x="10599577" y="3074113"/>
                <a:ext cx="812612" cy="503588"/>
              </a:xfrm>
              <a:prstGeom prst="rect">
                <a:avLst/>
              </a:prstGeom>
              <a:blipFill>
                <a:blip r:embed="rId11"/>
                <a:stretch>
                  <a:fillRect/>
                </a:stretch>
              </a:blipFill>
            </p:spPr>
            <p:txBody>
              <a:bodyPr/>
              <a:lstStyle/>
              <a:p>
                <a:r>
                  <a:rPr lang="en-US">
                    <a:noFill/>
                  </a:rPr>
                  <a:t> </a:t>
                </a:r>
              </a:p>
            </p:txBody>
          </p:sp>
        </mc:Fallback>
      </mc:AlternateContent>
      <p:sp>
        <p:nvSpPr>
          <p:cNvPr id="4" name="Rectangular Callout 3">
            <a:extLst>
              <a:ext uri="{FF2B5EF4-FFF2-40B4-BE49-F238E27FC236}">
                <a16:creationId xmlns:a16="http://schemas.microsoft.com/office/drawing/2014/main" id="{8D1A9194-4559-3B4E-B8BA-AD779EE79250}"/>
              </a:ext>
            </a:extLst>
          </p:cNvPr>
          <p:cNvSpPr/>
          <p:nvPr/>
        </p:nvSpPr>
        <p:spPr>
          <a:xfrm>
            <a:off x="7934846" y="2686751"/>
            <a:ext cx="1455412" cy="1016481"/>
          </a:xfrm>
          <a:prstGeom prst="wedgeRectCallout">
            <a:avLst>
              <a:gd name="adj1" fmla="val 72368"/>
              <a:gd name="adj2" fmla="val 94296"/>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Could be cosine similarity</a:t>
            </a:r>
          </a:p>
        </p:txBody>
      </p:sp>
      <p:grpSp>
        <p:nvGrpSpPr>
          <p:cNvPr id="78" name="Group 77">
            <a:extLst>
              <a:ext uri="{FF2B5EF4-FFF2-40B4-BE49-F238E27FC236}">
                <a16:creationId xmlns:a16="http://schemas.microsoft.com/office/drawing/2014/main" id="{364B0A78-028E-474F-90D6-99B73186D008}"/>
              </a:ext>
            </a:extLst>
          </p:cNvPr>
          <p:cNvGrpSpPr/>
          <p:nvPr/>
        </p:nvGrpSpPr>
        <p:grpSpPr>
          <a:xfrm>
            <a:off x="9913483" y="4159300"/>
            <a:ext cx="988787" cy="216833"/>
            <a:chOff x="9212512" y="3352831"/>
            <a:chExt cx="804752" cy="216833"/>
          </a:xfrm>
        </p:grpSpPr>
        <p:sp>
          <p:nvSpPr>
            <p:cNvPr id="79" name="Rounded Rectangle 78">
              <a:extLst>
                <a:ext uri="{FF2B5EF4-FFF2-40B4-BE49-F238E27FC236}">
                  <a16:creationId xmlns:a16="http://schemas.microsoft.com/office/drawing/2014/main" id="{ECB27EBA-B214-094D-8A69-D9F0FDD4F2A6}"/>
                </a:ext>
              </a:extLst>
            </p:cNvPr>
            <p:cNvSpPr/>
            <p:nvPr/>
          </p:nvSpPr>
          <p:spPr>
            <a:xfrm rot="10800000">
              <a:off x="9212512" y="3352831"/>
              <a:ext cx="804752" cy="216833"/>
            </a:xfrm>
            <a:prstGeom prst="round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80" name="Oval 79">
              <a:extLst>
                <a:ext uri="{FF2B5EF4-FFF2-40B4-BE49-F238E27FC236}">
                  <a16:creationId xmlns:a16="http://schemas.microsoft.com/office/drawing/2014/main" id="{D6945AE2-D135-784F-A483-BAF9395F1E9D}"/>
                </a:ext>
              </a:extLst>
            </p:cNvPr>
            <p:cNvSpPr/>
            <p:nvPr/>
          </p:nvSpPr>
          <p:spPr>
            <a:xfrm rot="10800000">
              <a:off x="9847521" y="3391064"/>
              <a:ext cx="119867" cy="141506"/>
            </a:xfrm>
            <a:prstGeom prst="ellipse">
              <a:avLst/>
            </a:prstGeom>
            <a:solidFill>
              <a:schemeClr val="accent5">
                <a:lumMod val="60000"/>
                <a:lumOff val="40000"/>
              </a:schemeClr>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91" name="Oval 90">
              <a:extLst>
                <a:ext uri="{FF2B5EF4-FFF2-40B4-BE49-F238E27FC236}">
                  <a16:creationId xmlns:a16="http://schemas.microsoft.com/office/drawing/2014/main" id="{E813EF32-5B48-704D-9559-B990747F1579}"/>
                </a:ext>
              </a:extLst>
            </p:cNvPr>
            <p:cNvSpPr/>
            <p:nvPr/>
          </p:nvSpPr>
          <p:spPr>
            <a:xfrm rot="10800000">
              <a:off x="9702254" y="3391064"/>
              <a:ext cx="119867" cy="141506"/>
            </a:xfrm>
            <a:prstGeom prst="ellipse">
              <a:avLst/>
            </a:prstGeom>
            <a:solidFill>
              <a:schemeClr val="accent5">
                <a:lumMod val="60000"/>
                <a:lumOff val="40000"/>
              </a:schemeClr>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030A0"/>
                </a:solidFill>
              </a:endParaRPr>
            </a:p>
          </p:txBody>
        </p:sp>
        <p:sp>
          <p:nvSpPr>
            <p:cNvPr id="92" name="Oval 91">
              <a:extLst>
                <a:ext uri="{FF2B5EF4-FFF2-40B4-BE49-F238E27FC236}">
                  <a16:creationId xmlns:a16="http://schemas.microsoft.com/office/drawing/2014/main" id="{C6B05148-2FF9-474E-B49D-537D92877983}"/>
                </a:ext>
              </a:extLst>
            </p:cNvPr>
            <p:cNvSpPr/>
            <p:nvPr/>
          </p:nvSpPr>
          <p:spPr>
            <a:xfrm rot="10800000">
              <a:off x="9556986" y="3391064"/>
              <a:ext cx="119867" cy="141506"/>
            </a:xfrm>
            <a:prstGeom prst="ellipse">
              <a:avLst/>
            </a:prstGeom>
            <a:solidFill>
              <a:schemeClr val="accent5">
                <a:lumMod val="60000"/>
                <a:lumOff val="40000"/>
              </a:schemeClr>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93" name="Oval 92">
              <a:extLst>
                <a:ext uri="{FF2B5EF4-FFF2-40B4-BE49-F238E27FC236}">
                  <a16:creationId xmlns:a16="http://schemas.microsoft.com/office/drawing/2014/main" id="{DF5A0E8E-01EF-0A4C-9766-F583E2461DF3}"/>
                </a:ext>
              </a:extLst>
            </p:cNvPr>
            <p:cNvSpPr/>
            <p:nvPr/>
          </p:nvSpPr>
          <p:spPr>
            <a:xfrm rot="10800000">
              <a:off x="9408409" y="3391064"/>
              <a:ext cx="119867" cy="141506"/>
            </a:xfrm>
            <a:prstGeom prst="ellipse">
              <a:avLst/>
            </a:prstGeom>
            <a:solidFill>
              <a:schemeClr val="accent5">
                <a:lumMod val="60000"/>
                <a:lumOff val="40000"/>
              </a:schemeClr>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94" name="Oval 93">
              <a:extLst>
                <a:ext uri="{FF2B5EF4-FFF2-40B4-BE49-F238E27FC236}">
                  <a16:creationId xmlns:a16="http://schemas.microsoft.com/office/drawing/2014/main" id="{BE74CBF3-EE6E-A447-A02B-7709946B2648}"/>
                </a:ext>
              </a:extLst>
            </p:cNvPr>
            <p:cNvSpPr/>
            <p:nvPr/>
          </p:nvSpPr>
          <p:spPr>
            <a:xfrm rot="10800000">
              <a:off x="9256218" y="3389473"/>
              <a:ext cx="119867" cy="141506"/>
            </a:xfrm>
            <a:prstGeom prst="ellipse">
              <a:avLst/>
            </a:prstGeom>
            <a:solidFill>
              <a:schemeClr val="accent5">
                <a:lumMod val="60000"/>
                <a:lumOff val="40000"/>
              </a:schemeClr>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grpSp>
      <p:sp>
        <p:nvSpPr>
          <p:cNvPr id="95" name="Content Placeholder 2">
            <a:extLst>
              <a:ext uri="{FF2B5EF4-FFF2-40B4-BE49-F238E27FC236}">
                <a16:creationId xmlns:a16="http://schemas.microsoft.com/office/drawing/2014/main" id="{D41427FF-7BF6-7F4B-8482-23E7AFFC3E81}"/>
              </a:ext>
            </a:extLst>
          </p:cNvPr>
          <p:cNvSpPr txBox="1">
            <a:spLocks/>
          </p:cNvSpPr>
          <p:nvPr/>
        </p:nvSpPr>
        <p:spPr>
          <a:xfrm>
            <a:off x="6352932" y="6193440"/>
            <a:ext cx="2565797" cy="4714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r>
              <a:rPr lang="en-US" sz="2000" b="1" dirty="0">
                <a:solidFill>
                  <a:srgbClr val="7030A0"/>
                </a:solidFill>
                <a:latin typeface="Avenir Light" panose="020B0402020203020204" pitchFamily="34" charset="77"/>
              </a:rPr>
              <a:t>DECODER RNN</a:t>
            </a:r>
          </a:p>
        </p:txBody>
      </p:sp>
      <p:sp>
        <p:nvSpPr>
          <p:cNvPr id="96" name="Content Placeholder 2">
            <a:extLst>
              <a:ext uri="{FF2B5EF4-FFF2-40B4-BE49-F238E27FC236}">
                <a16:creationId xmlns:a16="http://schemas.microsoft.com/office/drawing/2014/main" id="{177DB79B-9782-3B4E-90FD-53E932E678AF}"/>
              </a:ext>
            </a:extLst>
          </p:cNvPr>
          <p:cNvSpPr txBox="1">
            <a:spLocks/>
          </p:cNvSpPr>
          <p:nvPr/>
        </p:nvSpPr>
        <p:spPr>
          <a:xfrm>
            <a:off x="9153154" y="6157161"/>
            <a:ext cx="2565797" cy="4714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r>
              <a:rPr lang="en-US" sz="2000" b="1" dirty="0">
                <a:solidFill>
                  <a:srgbClr val="7030A0"/>
                </a:solidFill>
                <a:latin typeface="Avenir Light" panose="020B0402020203020204" pitchFamily="34" charset="77"/>
              </a:rPr>
              <a:t>ATTENTION LAYER</a:t>
            </a:r>
          </a:p>
        </p:txBody>
      </p:sp>
    </p:spTree>
    <p:extLst>
      <p:ext uri="{BB962C8B-B14F-4D97-AF65-F5344CB8AC3E}">
        <p14:creationId xmlns:p14="http://schemas.microsoft.com/office/powerpoint/2010/main" val="16934192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1A543A3-FD97-9B45-B10B-B411CB0263B4}"/>
              </a:ext>
            </a:extLst>
          </p:cNvPr>
          <p:cNvSpPr>
            <a:spLocks noGrp="1"/>
          </p:cNvSpPr>
          <p:nvPr>
            <p:ph type="title"/>
          </p:nvPr>
        </p:nvSpPr>
        <p:spPr>
          <a:xfrm>
            <a:off x="838200" y="276262"/>
            <a:ext cx="8941419" cy="683531"/>
          </a:xfrm>
        </p:spPr>
        <p:txBody>
          <a:bodyPr/>
          <a:lstStyle/>
          <a:p>
            <a:r>
              <a:rPr lang="en-US" dirty="0"/>
              <a:t>seq2seq + Attention</a:t>
            </a:r>
            <a:endParaRPr lang="en-US" dirty="0">
              <a:solidFill>
                <a:srgbClr val="7030A0"/>
              </a:solidFill>
            </a:endParaRPr>
          </a:p>
        </p:txBody>
      </p:sp>
      <p:sp>
        <p:nvSpPr>
          <p:cNvPr id="7" name="Content Placeholder 2">
            <a:extLst>
              <a:ext uri="{FF2B5EF4-FFF2-40B4-BE49-F238E27FC236}">
                <a16:creationId xmlns:a16="http://schemas.microsoft.com/office/drawing/2014/main" id="{1183FB64-E4EC-E145-91C4-17C132EDE6DD}"/>
              </a:ext>
            </a:extLst>
          </p:cNvPr>
          <p:cNvSpPr txBox="1">
            <a:spLocks/>
          </p:cNvSpPr>
          <p:nvPr/>
        </p:nvSpPr>
        <p:spPr>
          <a:xfrm>
            <a:off x="351175" y="5605672"/>
            <a:ext cx="1530821" cy="4714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b="1" dirty="0">
                <a:solidFill>
                  <a:schemeClr val="tx1">
                    <a:lumMod val="85000"/>
                    <a:lumOff val="15000"/>
                  </a:schemeClr>
                </a:solidFill>
                <a:latin typeface="Avenir Light" panose="020B0402020203020204" pitchFamily="34" charset="77"/>
              </a:rPr>
              <a:t>Input layer</a:t>
            </a:r>
          </a:p>
        </p:txBody>
      </p:sp>
      <p:sp>
        <p:nvSpPr>
          <p:cNvPr id="9" name="Content Placeholder 2">
            <a:extLst>
              <a:ext uri="{FF2B5EF4-FFF2-40B4-BE49-F238E27FC236}">
                <a16:creationId xmlns:a16="http://schemas.microsoft.com/office/drawing/2014/main" id="{9308F0EC-943F-B642-9E88-EBEF25B12587}"/>
              </a:ext>
            </a:extLst>
          </p:cNvPr>
          <p:cNvSpPr txBox="1">
            <a:spLocks/>
          </p:cNvSpPr>
          <p:nvPr/>
        </p:nvSpPr>
        <p:spPr>
          <a:xfrm>
            <a:off x="247606" y="3936817"/>
            <a:ext cx="1737960" cy="4714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b="1" dirty="0">
                <a:solidFill>
                  <a:schemeClr val="tx1">
                    <a:lumMod val="85000"/>
                    <a:lumOff val="15000"/>
                  </a:schemeClr>
                </a:solidFill>
                <a:latin typeface="Avenir Light" panose="020B0402020203020204" pitchFamily="34" charset="77"/>
              </a:rPr>
              <a:t>Hidden layer</a:t>
            </a:r>
          </a:p>
        </p:txBody>
      </p:sp>
      <p:grpSp>
        <p:nvGrpSpPr>
          <p:cNvPr id="11" name="Group 10">
            <a:extLst>
              <a:ext uri="{FF2B5EF4-FFF2-40B4-BE49-F238E27FC236}">
                <a16:creationId xmlns:a16="http://schemas.microsoft.com/office/drawing/2014/main" id="{C84AD2C0-AB8A-AF42-A04A-78D3F01D61D4}"/>
              </a:ext>
            </a:extLst>
          </p:cNvPr>
          <p:cNvGrpSpPr/>
          <p:nvPr/>
        </p:nvGrpSpPr>
        <p:grpSpPr>
          <a:xfrm rot="16200000">
            <a:off x="1826690" y="4096093"/>
            <a:ext cx="1364224" cy="311369"/>
            <a:chOff x="2297660" y="4140835"/>
            <a:chExt cx="1364224" cy="311369"/>
          </a:xfrm>
        </p:grpSpPr>
        <p:sp>
          <p:nvSpPr>
            <p:cNvPr id="12" name="Rounded Rectangle 11">
              <a:extLst>
                <a:ext uri="{FF2B5EF4-FFF2-40B4-BE49-F238E27FC236}">
                  <a16:creationId xmlns:a16="http://schemas.microsoft.com/office/drawing/2014/main" id="{BBD4ED64-AA4D-9C4B-BF02-166A307C6A6D}"/>
                </a:ext>
              </a:extLst>
            </p:cNvPr>
            <p:cNvSpPr/>
            <p:nvPr/>
          </p:nvSpPr>
          <p:spPr>
            <a:xfrm>
              <a:off x="2297660" y="4140835"/>
              <a:ext cx="1364224" cy="311369"/>
            </a:xfrm>
            <a:prstGeom prst="round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48D07A2-8DB3-FF4B-83FB-9C0DA1A31BDF}"/>
                </a:ext>
              </a:extLst>
            </p:cNvPr>
            <p:cNvSpPr/>
            <p:nvPr/>
          </p:nvSpPr>
          <p:spPr>
            <a:xfrm>
              <a:off x="2382210"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5CA8966-3493-804C-94DC-486E7325A53F}"/>
                </a:ext>
              </a:extLst>
            </p:cNvPr>
            <p:cNvSpPr/>
            <p:nvPr/>
          </p:nvSpPr>
          <p:spPr>
            <a:xfrm>
              <a:off x="2628469"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D79D7D8D-88D8-B049-B252-46589D067EEF}"/>
                </a:ext>
              </a:extLst>
            </p:cNvPr>
            <p:cNvSpPr/>
            <p:nvPr/>
          </p:nvSpPr>
          <p:spPr>
            <a:xfrm>
              <a:off x="2874728"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953FFED8-5FE4-9E4B-BBBA-AAA07045CB6E}"/>
                </a:ext>
              </a:extLst>
            </p:cNvPr>
            <p:cNvSpPr/>
            <p:nvPr/>
          </p:nvSpPr>
          <p:spPr>
            <a:xfrm>
              <a:off x="3126597"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7B0F0EB2-55DD-1847-A974-415F66C4046C}"/>
                </a:ext>
              </a:extLst>
            </p:cNvPr>
            <p:cNvSpPr/>
            <p:nvPr/>
          </p:nvSpPr>
          <p:spPr>
            <a:xfrm>
              <a:off x="3384593" y="4196386"/>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ight Arrow 17">
            <a:extLst>
              <a:ext uri="{FF2B5EF4-FFF2-40B4-BE49-F238E27FC236}">
                <a16:creationId xmlns:a16="http://schemas.microsoft.com/office/drawing/2014/main" id="{4354270C-E002-174C-AD24-BC9FBC3DA3CC}"/>
              </a:ext>
            </a:extLst>
          </p:cNvPr>
          <p:cNvSpPr/>
          <p:nvPr/>
        </p:nvSpPr>
        <p:spPr>
          <a:xfrm rot="16200000">
            <a:off x="2223979" y="5171793"/>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ight Arrow 22">
            <a:extLst>
              <a:ext uri="{FF2B5EF4-FFF2-40B4-BE49-F238E27FC236}">
                <a16:creationId xmlns:a16="http://schemas.microsoft.com/office/drawing/2014/main" id="{E29D828B-A57E-E248-9CAC-9C2D6430236B}"/>
              </a:ext>
            </a:extLst>
          </p:cNvPr>
          <p:cNvSpPr/>
          <p:nvPr/>
        </p:nvSpPr>
        <p:spPr>
          <a:xfrm>
            <a:off x="2761542" y="4074216"/>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0115C0B8-F3F8-9E4B-8B96-7C5384E5175D}"/>
              </a:ext>
            </a:extLst>
          </p:cNvPr>
          <p:cNvGrpSpPr/>
          <p:nvPr/>
        </p:nvGrpSpPr>
        <p:grpSpPr>
          <a:xfrm rot="16200000">
            <a:off x="2908851" y="4096093"/>
            <a:ext cx="1364224" cy="311369"/>
            <a:chOff x="2297660" y="4140835"/>
            <a:chExt cx="1364224" cy="311369"/>
          </a:xfrm>
        </p:grpSpPr>
        <p:sp>
          <p:nvSpPr>
            <p:cNvPr id="25" name="Rounded Rectangle 24">
              <a:extLst>
                <a:ext uri="{FF2B5EF4-FFF2-40B4-BE49-F238E27FC236}">
                  <a16:creationId xmlns:a16="http://schemas.microsoft.com/office/drawing/2014/main" id="{88EECC21-F458-BA47-8273-9255AAFB3362}"/>
                </a:ext>
              </a:extLst>
            </p:cNvPr>
            <p:cNvSpPr/>
            <p:nvPr/>
          </p:nvSpPr>
          <p:spPr>
            <a:xfrm>
              <a:off x="2297660" y="4140835"/>
              <a:ext cx="1364224" cy="311369"/>
            </a:xfrm>
            <a:prstGeom prst="round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C4D67DB8-85DC-4E4E-BD34-43BE77852D68}"/>
                </a:ext>
              </a:extLst>
            </p:cNvPr>
            <p:cNvSpPr/>
            <p:nvPr/>
          </p:nvSpPr>
          <p:spPr>
            <a:xfrm>
              <a:off x="2382210"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11506D88-496B-104C-B598-E8AA02A717F1}"/>
                </a:ext>
              </a:extLst>
            </p:cNvPr>
            <p:cNvSpPr/>
            <p:nvPr/>
          </p:nvSpPr>
          <p:spPr>
            <a:xfrm>
              <a:off x="2628469"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053D46B3-AACA-CA43-B474-18BA9AD81A42}"/>
                </a:ext>
              </a:extLst>
            </p:cNvPr>
            <p:cNvSpPr/>
            <p:nvPr/>
          </p:nvSpPr>
          <p:spPr>
            <a:xfrm>
              <a:off x="2874728"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D8BAFCE1-DE49-7C46-A77A-304998910852}"/>
                </a:ext>
              </a:extLst>
            </p:cNvPr>
            <p:cNvSpPr/>
            <p:nvPr/>
          </p:nvSpPr>
          <p:spPr>
            <a:xfrm>
              <a:off x="3126597"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A5B23BA9-7866-C147-BA2E-A60DA252AC75}"/>
                </a:ext>
              </a:extLst>
            </p:cNvPr>
            <p:cNvSpPr/>
            <p:nvPr/>
          </p:nvSpPr>
          <p:spPr>
            <a:xfrm>
              <a:off x="3384593" y="4196386"/>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Right Arrow 30">
            <a:extLst>
              <a:ext uri="{FF2B5EF4-FFF2-40B4-BE49-F238E27FC236}">
                <a16:creationId xmlns:a16="http://schemas.microsoft.com/office/drawing/2014/main" id="{EDA00DD8-064C-244D-BE70-87F044363121}"/>
              </a:ext>
            </a:extLst>
          </p:cNvPr>
          <p:cNvSpPr/>
          <p:nvPr/>
        </p:nvSpPr>
        <p:spPr>
          <a:xfrm rot="16200000">
            <a:off x="3306140" y="5171793"/>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ight Arrow 31">
            <a:extLst>
              <a:ext uri="{FF2B5EF4-FFF2-40B4-BE49-F238E27FC236}">
                <a16:creationId xmlns:a16="http://schemas.microsoft.com/office/drawing/2014/main" id="{6ED2B23A-8843-7D45-B1B1-5F3C3D2F4E10}"/>
              </a:ext>
            </a:extLst>
          </p:cNvPr>
          <p:cNvSpPr/>
          <p:nvPr/>
        </p:nvSpPr>
        <p:spPr>
          <a:xfrm>
            <a:off x="3843703" y="4074216"/>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42B53635-F587-4A47-A006-0B4A3F59EF10}"/>
              </a:ext>
            </a:extLst>
          </p:cNvPr>
          <p:cNvGrpSpPr/>
          <p:nvPr/>
        </p:nvGrpSpPr>
        <p:grpSpPr>
          <a:xfrm rot="16200000">
            <a:off x="3963610" y="4096093"/>
            <a:ext cx="1364224" cy="311369"/>
            <a:chOff x="2297660" y="4140835"/>
            <a:chExt cx="1364224" cy="311369"/>
          </a:xfrm>
        </p:grpSpPr>
        <p:sp>
          <p:nvSpPr>
            <p:cNvPr id="34" name="Rounded Rectangle 33">
              <a:extLst>
                <a:ext uri="{FF2B5EF4-FFF2-40B4-BE49-F238E27FC236}">
                  <a16:creationId xmlns:a16="http://schemas.microsoft.com/office/drawing/2014/main" id="{188B6391-7F09-7A41-A0E3-EB51B592ED0A}"/>
                </a:ext>
              </a:extLst>
            </p:cNvPr>
            <p:cNvSpPr/>
            <p:nvPr/>
          </p:nvSpPr>
          <p:spPr>
            <a:xfrm>
              <a:off x="2297660" y="4140835"/>
              <a:ext cx="1364224" cy="311369"/>
            </a:xfrm>
            <a:prstGeom prst="round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7281991D-DA35-BF4C-8169-1F5CB2D3F069}"/>
                </a:ext>
              </a:extLst>
            </p:cNvPr>
            <p:cNvSpPr/>
            <p:nvPr/>
          </p:nvSpPr>
          <p:spPr>
            <a:xfrm>
              <a:off x="2382210"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61E3767B-531E-5145-9F5F-7B32F2DAFF7D}"/>
                </a:ext>
              </a:extLst>
            </p:cNvPr>
            <p:cNvSpPr/>
            <p:nvPr/>
          </p:nvSpPr>
          <p:spPr>
            <a:xfrm>
              <a:off x="2628469"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BDB904EC-D4E2-B44E-B22C-80E765BD56A5}"/>
                </a:ext>
              </a:extLst>
            </p:cNvPr>
            <p:cNvSpPr/>
            <p:nvPr/>
          </p:nvSpPr>
          <p:spPr>
            <a:xfrm>
              <a:off x="2874728"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5E310FC3-42C0-004F-9DE3-0B890F6F8A58}"/>
                </a:ext>
              </a:extLst>
            </p:cNvPr>
            <p:cNvSpPr/>
            <p:nvPr/>
          </p:nvSpPr>
          <p:spPr>
            <a:xfrm>
              <a:off x="3126597"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5D786B3-1898-B747-AB2B-C6585E46CE03}"/>
                </a:ext>
              </a:extLst>
            </p:cNvPr>
            <p:cNvSpPr/>
            <p:nvPr/>
          </p:nvSpPr>
          <p:spPr>
            <a:xfrm>
              <a:off x="3384593" y="4196386"/>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Right Arrow 39">
            <a:extLst>
              <a:ext uri="{FF2B5EF4-FFF2-40B4-BE49-F238E27FC236}">
                <a16:creationId xmlns:a16="http://schemas.microsoft.com/office/drawing/2014/main" id="{7EA838CE-7107-B84B-8EB2-03F27F43FD62}"/>
              </a:ext>
            </a:extLst>
          </p:cNvPr>
          <p:cNvSpPr/>
          <p:nvPr/>
        </p:nvSpPr>
        <p:spPr>
          <a:xfrm rot="16200000">
            <a:off x="4360899" y="5171793"/>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ight Arrow 40">
            <a:extLst>
              <a:ext uri="{FF2B5EF4-FFF2-40B4-BE49-F238E27FC236}">
                <a16:creationId xmlns:a16="http://schemas.microsoft.com/office/drawing/2014/main" id="{66EDDCBB-7A4F-7544-B6C2-3E9DDBEE5F5C}"/>
              </a:ext>
            </a:extLst>
          </p:cNvPr>
          <p:cNvSpPr/>
          <p:nvPr/>
        </p:nvSpPr>
        <p:spPr>
          <a:xfrm>
            <a:off x="4898462" y="4074216"/>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A6CA2E2-9188-C148-ACB7-D0B6EDAF7487}"/>
              </a:ext>
            </a:extLst>
          </p:cNvPr>
          <p:cNvGrpSpPr/>
          <p:nvPr/>
        </p:nvGrpSpPr>
        <p:grpSpPr>
          <a:xfrm rot="16200000">
            <a:off x="5051854" y="4096092"/>
            <a:ext cx="1364224" cy="311369"/>
            <a:chOff x="2297660" y="4140835"/>
            <a:chExt cx="1364224" cy="311369"/>
          </a:xfrm>
        </p:grpSpPr>
        <p:sp>
          <p:nvSpPr>
            <p:cNvPr id="43" name="Rounded Rectangle 42">
              <a:extLst>
                <a:ext uri="{FF2B5EF4-FFF2-40B4-BE49-F238E27FC236}">
                  <a16:creationId xmlns:a16="http://schemas.microsoft.com/office/drawing/2014/main" id="{7CAACEA3-328A-3043-A26F-3AE9F0927CBB}"/>
                </a:ext>
              </a:extLst>
            </p:cNvPr>
            <p:cNvSpPr/>
            <p:nvPr/>
          </p:nvSpPr>
          <p:spPr>
            <a:xfrm>
              <a:off x="2297660" y="4140835"/>
              <a:ext cx="1364224" cy="311369"/>
            </a:xfrm>
            <a:prstGeom prst="round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5B77AEC6-A08E-2744-813E-99BD0DDDA937}"/>
                </a:ext>
              </a:extLst>
            </p:cNvPr>
            <p:cNvSpPr/>
            <p:nvPr/>
          </p:nvSpPr>
          <p:spPr>
            <a:xfrm>
              <a:off x="2382210"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1C806C57-DC31-7842-9021-2B55A55A2DB5}"/>
                </a:ext>
              </a:extLst>
            </p:cNvPr>
            <p:cNvSpPr/>
            <p:nvPr/>
          </p:nvSpPr>
          <p:spPr>
            <a:xfrm>
              <a:off x="2628469"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6DF5DDE2-2E68-CB43-8C45-8A31AAA7C159}"/>
                </a:ext>
              </a:extLst>
            </p:cNvPr>
            <p:cNvSpPr/>
            <p:nvPr/>
          </p:nvSpPr>
          <p:spPr>
            <a:xfrm>
              <a:off x="2874728"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9AA636B5-23CA-544E-8957-6D111730B0DD}"/>
                </a:ext>
              </a:extLst>
            </p:cNvPr>
            <p:cNvSpPr/>
            <p:nvPr/>
          </p:nvSpPr>
          <p:spPr>
            <a:xfrm>
              <a:off x="3126597"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B1957133-0650-B046-A036-DA1C47FBF316}"/>
                </a:ext>
              </a:extLst>
            </p:cNvPr>
            <p:cNvSpPr/>
            <p:nvPr/>
          </p:nvSpPr>
          <p:spPr>
            <a:xfrm>
              <a:off x="3384593" y="4196386"/>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Right Arrow 48">
            <a:extLst>
              <a:ext uri="{FF2B5EF4-FFF2-40B4-BE49-F238E27FC236}">
                <a16:creationId xmlns:a16="http://schemas.microsoft.com/office/drawing/2014/main" id="{8F8AE9A6-82FD-9243-88A4-93A940F360D7}"/>
              </a:ext>
            </a:extLst>
          </p:cNvPr>
          <p:cNvSpPr/>
          <p:nvPr/>
        </p:nvSpPr>
        <p:spPr>
          <a:xfrm rot="16200000">
            <a:off x="5449143" y="5171792"/>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Content Placeholder 2">
            <a:extLst>
              <a:ext uri="{FF2B5EF4-FFF2-40B4-BE49-F238E27FC236}">
                <a16:creationId xmlns:a16="http://schemas.microsoft.com/office/drawing/2014/main" id="{5D493BA9-7E83-D941-9662-47D78FF8281D}"/>
              </a:ext>
            </a:extLst>
          </p:cNvPr>
          <p:cNvSpPr txBox="1">
            <a:spLocks/>
          </p:cNvSpPr>
          <p:nvPr/>
        </p:nvSpPr>
        <p:spPr>
          <a:xfrm>
            <a:off x="2095059" y="5605672"/>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2400" dirty="0">
                <a:latin typeface="Avenir Light" panose="020B0402020203020204" pitchFamily="34" charset="77"/>
              </a:rPr>
              <a:t>The</a:t>
            </a:r>
          </a:p>
        </p:txBody>
      </p:sp>
      <p:sp>
        <p:nvSpPr>
          <p:cNvPr id="55" name="Content Placeholder 2">
            <a:extLst>
              <a:ext uri="{FF2B5EF4-FFF2-40B4-BE49-F238E27FC236}">
                <a16:creationId xmlns:a16="http://schemas.microsoft.com/office/drawing/2014/main" id="{DA7779B7-383D-774F-91B7-42843F170DE5}"/>
              </a:ext>
            </a:extLst>
          </p:cNvPr>
          <p:cNvSpPr txBox="1">
            <a:spLocks/>
          </p:cNvSpPr>
          <p:nvPr/>
        </p:nvSpPr>
        <p:spPr>
          <a:xfrm>
            <a:off x="2953045" y="5605672"/>
            <a:ext cx="1240142"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r>
              <a:rPr lang="en-US" sz="2400" dirty="0">
                <a:latin typeface="Avenir Light" panose="020B0402020203020204" pitchFamily="34" charset="77"/>
              </a:rPr>
              <a:t>brown</a:t>
            </a:r>
          </a:p>
        </p:txBody>
      </p:sp>
      <p:sp>
        <p:nvSpPr>
          <p:cNvPr id="56" name="Content Placeholder 2">
            <a:extLst>
              <a:ext uri="{FF2B5EF4-FFF2-40B4-BE49-F238E27FC236}">
                <a16:creationId xmlns:a16="http://schemas.microsoft.com/office/drawing/2014/main" id="{254D70E6-B900-B947-9CB1-4CA5CA3E82B0}"/>
              </a:ext>
            </a:extLst>
          </p:cNvPr>
          <p:cNvSpPr txBox="1">
            <a:spLocks/>
          </p:cNvSpPr>
          <p:nvPr/>
        </p:nvSpPr>
        <p:spPr>
          <a:xfrm>
            <a:off x="3989836" y="5618468"/>
            <a:ext cx="1240142"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r>
              <a:rPr lang="en-US" sz="2400" dirty="0">
                <a:latin typeface="Avenir Light" panose="020B0402020203020204" pitchFamily="34" charset="77"/>
              </a:rPr>
              <a:t>dog</a:t>
            </a:r>
          </a:p>
        </p:txBody>
      </p:sp>
      <p:sp>
        <p:nvSpPr>
          <p:cNvPr id="57" name="Content Placeholder 2">
            <a:extLst>
              <a:ext uri="{FF2B5EF4-FFF2-40B4-BE49-F238E27FC236}">
                <a16:creationId xmlns:a16="http://schemas.microsoft.com/office/drawing/2014/main" id="{9D74D270-52C3-1043-8D22-6AC58D74A0C1}"/>
              </a:ext>
            </a:extLst>
          </p:cNvPr>
          <p:cNvSpPr txBox="1">
            <a:spLocks/>
          </p:cNvSpPr>
          <p:nvPr/>
        </p:nvSpPr>
        <p:spPr>
          <a:xfrm>
            <a:off x="5112790" y="5631264"/>
            <a:ext cx="1240142"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r>
              <a:rPr lang="en-US" sz="2400" dirty="0">
                <a:latin typeface="Avenir Light" panose="020B0402020203020204" pitchFamily="34" charset="77"/>
              </a:rPr>
              <a:t>ran</a:t>
            </a:r>
          </a:p>
        </p:txBody>
      </p:sp>
      <p:sp>
        <p:nvSpPr>
          <p:cNvPr id="60" name="Content Placeholder 2">
            <a:extLst>
              <a:ext uri="{FF2B5EF4-FFF2-40B4-BE49-F238E27FC236}">
                <a16:creationId xmlns:a16="http://schemas.microsoft.com/office/drawing/2014/main" id="{76AADFF0-BE0A-434E-BF97-8FEF40D05CC3}"/>
              </a:ext>
            </a:extLst>
          </p:cNvPr>
          <p:cNvSpPr txBox="1">
            <a:spLocks/>
          </p:cNvSpPr>
          <p:nvPr/>
        </p:nvSpPr>
        <p:spPr>
          <a:xfrm>
            <a:off x="2406384" y="6201113"/>
            <a:ext cx="2565797" cy="4714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r>
              <a:rPr lang="en-US" sz="2000" b="1" dirty="0">
                <a:solidFill>
                  <a:srgbClr val="7030A0"/>
                </a:solidFill>
                <a:latin typeface="Avenir Light" panose="020B0402020203020204" pitchFamily="34" charset="77"/>
              </a:rPr>
              <a:t>ENCODER RNN</a:t>
            </a:r>
          </a:p>
        </p:txBody>
      </p:sp>
      <p:sp>
        <p:nvSpPr>
          <p:cNvPr id="98" name="Content Placeholder 2">
            <a:extLst>
              <a:ext uri="{FF2B5EF4-FFF2-40B4-BE49-F238E27FC236}">
                <a16:creationId xmlns:a16="http://schemas.microsoft.com/office/drawing/2014/main" id="{F465FF3C-9902-1E4F-8AC5-7C037E30DB8D}"/>
              </a:ext>
            </a:extLst>
          </p:cNvPr>
          <p:cNvSpPr txBox="1">
            <a:spLocks/>
          </p:cNvSpPr>
          <p:nvPr/>
        </p:nvSpPr>
        <p:spPr>
          <a:xfrm>
            <a:off x="9162495" y="5464583"/>
            <a:ext cx="2565797" cy="4714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r>
              <a:rPr lang="en-US" sz="2000" b="1" dirty="0">
                <a:solidFill>
                  <a:srgbClr val="C00000"/>
                </a:solidFill>
                <a:latin typeface="Avenir Light" panose="020B0402020203020204" pitchFamily="34" charset="77"/>
              </a:rPr>
              <a:t>Separate FFNN</a:t>
            </a:r>
          </a:p>
        </p:txBody>
      </p:sp>
      <p:sp>
        <p:nvSpPr>
          <p:cNvPr id="172" name="Content Placeholder 2">
            <a:extLst>
              <a:ext uri="{FF2B5EF4-FFF2-40B4-BE49-F238E27FC236}">
                <a16:creationId xmlns:a16="http://schemas.microsoft.com/office/drawing/2014/main" id="{82F673AA-D877-CF4B-A04C-81C023800579}"/>
              </a:ext>
            </a:extLst>
          </p:cNvPr>
          <p:cNvSpPr txBox="1">
            <a:spLocks/>
          </p:cNvSpPr>
          <p:nvPr/>
        </p:nvSpPr>
        <p:spPr>
          <a:xfrm>
            <a:off x="838200" y="1052893"/>
            <a:ext cx="10787453" cy="4714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US" sz="2000" b="1" dirty="0">
                <a:solidFill>
                  <a:srgbClr val="C00000"/>
                </a:solidFill>
                <a:latin typeface="Avenir Light" panose="020B0402020203020204" pitchFamily="34" charset="77"/>
              </a:rPr>
              <a:t>Q: </a:t>
            </a:r>
            <a:r>
              <a:rPr lang="en-US" sz="2000" b="1" dirty="0">
                <a:latin typeface="Avenir Light" panose="020B0402020203020204" pitchFamily="34" charset="77"/>
              </a:rPr>
              <a:t>How do we determine how much to pay attention to each of the encoder’s hidden layers? </a:t>
            </a:r>
          </a:p>
        </p:txBody>
      </p:sp>
      <mc:AlternateContent xmlns:mc="http://schemas.openxmlformats.org/markup-compatibility/2006" xmlns:a14="http://schemas.microsoft.com/office/drawing/2010/main">
        <mc:Choice Requires="a14">
          <p:sp>
            <p:nvSpPr>
              <p:cNvPr id="81" name="Content Placeholder 2">
                <a:extLst>
                  <a:ext uri="{FF2B5EF4-FFF2-40B4-BE49-F238E27FC236}">
                    <a16:creationId xmlns:a16="http://schemas.microsoft.com/office/drawing/2014/main" id="{430EAF3A-8A6A-8D4D-8A46-D5F7CC486CE6}"/>
                  </a:ext>
                </a:extLst>
              </p:cNvPr>
              <p:cNvSpPr txBox="1">
                <a:spLocks/>
              </p:cNvSpPr>
              <p:nvPr/>
            </p:nvSpPr>
            <p:spPr>
              <a:xfrm>
                <a:off x="2266543" y="3012907"/>
                <a:ext cx="46636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Sup>
                        <m:sSubSupPr>
                          <m:ctrlPr>
                            <a:rPr lang="en-US" sz="2400" b="0" i="1" dirty="0" smtClean="0">
                              <a:latin typeface="Cambria Math" panose="02040503050406030204" pitchFamily="18" charset="0"/>
                            </a:rPr>
                          </m:ctrlPr>
                        </m:sSubSupPr>
                        <m:e>
                          <m:r>
                            <a:rPr lang="en-US" sz="2400" b="0" i="1" dirty="0" smtClean="0">
                              <a:latin typeface="Cambria Math" panose="02040503050406030204" pitchFamily="18" charset="0"/>
                            </a:rPr>
                            <m:t>h</m:t>
                          </m:r>
                        </m:e>
                        <m:sub>
                          <m:r>
                            <a:rPr lang="en-US" sz="2400" b="0" i="1" dirty="0" smtClean="0">
                              <a:latin typeface="Cambria Math" panose="02040503050406030204" pitchFamily="18" charset="0"/>
                            </a:rPr>
                            <m:t>1</m:t>
                          </m:r>
                        </m:sub>
                        <m:sup>
                          <m:r>
                            <a:rPr lang="en-US" sz="2400" b="0" i="1" dirty="0" smtClean="0">
                              <a:latin typeface="Cambria Math" panose="02040503050406030204" pitchFamily="18" charset="0"/>
                            </a:rPr>
                            <m:t>𝐸</m:t>
                          </m:r>
                        </m:sup>
                      </m:sSubSup>
                    </m:oMath>
                  </m:oMathPara>
                </a14:m>
                <a:endParaRPr lang="en-US" sz="2400" b="0" dirty="0">
                  <a:latin typeface="Avenir Light" panose="020B0402020203020204" pitchFamily="34" charset="77"/>
                </a:endParaRPr>
              </a:p>
              <a:p>
                <a:pPr marL="0" indent="0" algn="ctr">
                  <a:lnSpc>
                    <a:spcPct val="120000"/>
                  </a:lnSpc>
                  <a:buNone/>
                </a:pPr>
                <a:endParaRPr lang="en-US" sz="2400" b="0" dirty="0">
                  <a:latin typeface="Avenir Light" panose="020B0402020203020204" pitchFamily="34" charset="77"/>
                </a:endParaRPr>
              </a:p>
              <a:p>
                <a:pPr marL="0" indent="0" algn="ctr">
                  <a:lnSpc>
                    <a:spcPct val="120000"/>
                  </a:lnSpc>
                  <a:buNone/>
                </a:pPr>
                <a:endParaRPr lang="en-US" sz="2400" dirty="0">
                  <a:latin typeface="Avenir Light" panose="020B0402020203020204" pitchFamily="34" charset="77"/>
                </a:endParaRPr>
              </a:p>
            </p:txBody>
          </p:sp>
        </mc:Choice>
        <mc:Fallback xmlns="">
          <p:sp>
            <p:nvSpPr>
              <p:cNvPr id="81" name="Content Placeholder 2">
                <a:extLst>
                  <a:ext uri="{FF2B5EF4-FFF2-40B4-BE49-F238E27FC236}">
                    <a16:creationId xmlns:a16="http://schemas.microsoft.com/office/drawing/2014/main" id="{430EAF3A-8A6A-8D4D-8A46-D5F7CC486CE6}"/>
                  </a:ext>
                </a:extLst>
              </p:cNvPr>
              <p:cNvSpPr txBox="1">
                <a:spLocks noRot="1" noChangeAspect="1" noMove="1" noResize="1" noEditPoints="1" noAdjustHandles="1" noChangeArrowheads="1" noChangeShapeType="1" noTextEdit="1"/>
              </p:cNvSpPr>
              <p:nvPr/>
            </p:nvSpPr>
            <p:spPr>
              <a:xfrm>
                <a:off x="2266543" y="3012907"/>
                <a:ext cx="466367" cy="503588"/>
              </a:xfrm>
              <a:prstGeom prst="rect">
                <a:avLst/>
              </a:prstGeom>
              <a:blipFill>
                <a:blip r:embed="rId3"/>
                <a:stretch>
                  <a:fillRect l="-2632" r="-2632" b="-2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2" name="Content Placeholder 2">
                <a:extLst>
                  <a:ext uri="{FF2B5EF4-FFF2-40B4-BE49-F238E27FC236}">
                    <a16:creationId xmlns:a16="http://schemas.microsoft.com/office/drawing/2014/main" id="{A8EDD8E4-48D8-E14C-BC95-FEEBF25A3A75}"/>
                  </a:ext>
                </a:extLst>
              </p:cNvPr>
              <p:cNvSpPr txBox="1">
                <a:spLocks/>
              </p:cNvSpPr>
              <p:nvPr/>
            </p:nvSpPr>
            <p:spPr>
              <a:xfrm>
                <a:off x="3300923" y="3036969"/>
                <a:ext cx="46636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Sup>
                        <m:sSubSupPr>
                          <m:ctrlPr>
                            <a:rPr lang="en-US" sz="2400" b="0" i="1" dirty="0" smtClean="0">
                              <a:latin typeface="Cambria Math" panose="02040503050406030204" pitchFamily="18" charset="0"/>
                            </a:rPr>
                          </m:ctrlPr>
                        </m:sSubSupPr>
                        <m:e>
                          <m:r>
                            <a:rPr lang="en-US" sz="2400" b="0" i="1" dirty="0" smtClean="0">
                              <a:latin typeface="Cambria Math" panose="02040503050406030204" pitchFamily="18" charset="0"/>
                            </a:rPr>
                            <m:t>h</m:t>
                          </m:r>
                        </m:e>
                        <m:sub>
                          <m:r>
                            <a:rPr lang="en-US" sz="2400" b="0" i="1" dirty="0" smtClean="0">
                              <a:latin typeface="Cambria Math" panose="02040503050406030204" pitchFamily="18" charset="0"/>
                            </a:rPr>
                            <m:t>2</m:t>
                          </m:r>
                        </m:sub>
                        <m:sup>
                          <m:r>
                            <a:rPr lang="en-US" sz="2400" b="0" i="1" dirty="0" smtClean="0">
                              <a:latin typeface="Cambria Math" panose="02040503050406030204" pitchFamily="18" charset="0"/>
                            </a:rPr>
                            <m:t>𝐸</m:t>
                          </m:r>
                        </m:sup>
                      </m:sSubSup>
                    </m:oMath>
                  </m:oMathPara>
                </a14:m>
                <a:endParaRPr lang="en-US" sz="2400" b="0" dirty="0">
                  <a:latin typeface="Avenir Light" panose="020B0402020203020204" pitchFamily="34" charset="77"/>
                </a:endParaRPr>
              </a:p>
              <a:p>
                <a:pPr marL="0" indent="0" algn="ctr">
                  <a:lnSpc>
                    <a:spcPct val="120000"/>
                  </a:lnSpc>
                  <a:buNone/>
                </a:pPr>
                <a:endParaRPr lang="en-US" sz="2400" b="0" dirty="0">
                  <a:latin typeface="Avenir Light" panose="020B0402020203020204" pitchFamily="34" charset="77"/>
                </a:endParaRPr>
              </a:p>
              <a:p>
                <a:pPr marL="0" indent="0" algn="ctr">
                  <a:lnSpc>
                    <a:spcPct val="120000"/>
                  </a:lnSpc>
                  <a:buNone/>
                </a:pPr>
                <a:endParaRPr lang="en-US" sz="2400" dirty="0">
                  <a:latin typeface="Avenir Light" panose="020B0402020203020204" pitchFamily="34" charset="77"/>
                </a:endParaRPr>
              </a:p>
            </p:txBody>
          </p:sp>
        </mc:Choice>
        <mc:Fallback xmlns="">
          <p:sp>
            <p:nvSpPr>
              <p:cNvPr id="82" name="Content Placeholder 2">
                <a:extLst>
                  <a:ext uri="{FF2B5EF4-FFF2-40B4-BE49-F238E27FC236}">
                    <a16:creationId xmlns:a16="http://schemas.microsoft.com/office/drawing/2014/main" id="{A8EDD8E4-48D8-E14C-BC95-FEEBF25A3A75}"/>
                  </a:ext>
                </a:extLst>
              </p:cNvPr>
              <p:cNvSpPr txBox="1">
                <a:spLocks noRot="1" noChangeAspect="1" noMove="1" noResize="1" noEditPoints="1" noAdjustHandles="1" noChangeArrowheads="1" noChangeShapeType="1" noTextEdit="1"/>
              </p:cNvSpPr>
              <p:nvPr/>
            </p:nvSpPr>
            <p:spPr>
              <a:xfrm>
                <a:off x="3300923" y="3036969"/>
                <a:ext cx="466367" cy="503588"/>
              </a:xfrm>
              <a:prstGeom prst="rect">
                <a:avLst/>
              </a:prstGeom>
              <a:blipFill>
                <a:blip r:embed="rId4"/>
                <a:stretch>
                  <a:fillRect l="-2632" r="-5263" b="-2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3" name="Content Placeholder 2">
                <a:extLst>
                  <a:ext uri="{FF2B5EF4-FFF2-40B4-BE49-F238E27FC236}">
                    <a16:creationId xmlns:a16="http://schemas.microsoft.com/office/drawing/2014/main" id="{03BB47D6-F9E9-C442-BE36-549414F59452}"/>
                  </a:ext>
                </a:extLst>
              </p:cNvPr>
              <p:cNvSpPr txBox="1">
                <a:spLocks/>
              </p:cNvSpPr>
              <p:nvPr/>
            </p:nvSpPr>
            <p:spPr>
              <a:xfrm>
                <a:off x="4413526" y="3037005"/>
                <a:ext cx="46636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Sup>
                        <m:sSubSupPr>
                          <m:ctrlPr>
                            <a:rPr lang="en-US" sz="2400" b="0" i="1" dirty="0" smtClean="0">
                              <a:latin typeface="Cambria Math" panose="02040503050406030204" pitchFamily="18" charset="0"/>
                            </a:rPr>
                          </m:ctrlPr>
                        </m:sSubSupPr>
                        <m:e>
                          <m:r>
                            <a:rPr lang="en-US" sz="2400" b="0" i="1" dirty="0" smtClean="0">
                              <a:latin typeface="Cambria Math" panose="02040503050406030204" pitchFamily="18" charset="0"/>
                            </a:rPr>
                            <m:t>h</m:t>
                          </m:r>
                        </m:e>
                        <m:sub>
                          <m:r>
                            <a:rPr lang="en-US" sz="2400" b="0" i="1" dirty="0" smtClean="0">
                              <a:latin typeface="Cambria Math" panose="02040503050406030204" pitchFamily="18" charset="0"/>
                            </a:rPr>
                            <m:t>3</m:t>
                          </m:r>
                        </m:sub>
                        <m:sup>
                          <m:r>
                            <a:rPr lang="en-US" sz="2400" b="0" i="1" dirty="0" smtClean="0">
                              <a:latin typeface="Cambria Math" panose="02040503050406030204" pitchFamily="18" charset="0"/>
                            </a:rPr>
                            <m:t>𝐸</m:t>
                          </m:r>
                        </m:sup>
                      </m:sSubSup>
                    </m:oMath>
                  </m:oMathPara>
                </a14:m>
                <a:endParaRPr lang="en-US" sz="2400" b="0" dirty="0">
                  <a:latin typeface="Avenir Light" panose="020B0402020203020204" pitchFamily="34" charset="77"/>
                </a:endParaRPr>
              </a:p>
              <a:p>
                <a:pPr marL="0" indent="0" algn="ctr">
                  <a:lnSpc>
                    <a:spcPct val="120000"/>
                  </a:lnSpc>
                  <a:buNone/>
                </a:pPr>
                <a:endParaRPr lang="en-US" sz="2400" b="0" dirty="0">
                  <a:latin typeface="Avenir Light" panose="020B0402020203020204" pitchFamily="34" charset="77"/>
                </a:endParaRPr>
              </a:p>
              <a:p>
                <a:pPr marL="0" indent="0" algn="ctr">
                  <a:lnSpc>
                    <a:spcPct val="120000"/>
                  </a:lnSpc>
                  <a:buNone/>
                </a:pPr>
                <a:endParaRPr lang="en-US" sz="2400" dirty="0">
                  <a:latin typeface="Avenir Light" panose="020B0402020203020204" pitchFamily="34" charset="77"/>
                </a:endParaRPr>
              </a:p>
            </p:txBody>
          </p:sp>
        </mc:Choice>
        <mc:Fallback xmlns="">
          <p:sp>
            <p:nvSpPr>
              <p:cNvPr id="83" name="Content Placeholder 2">
                <a:extLst>
                  <a:ext uri="{FF2B5EF4-FFF2-40B4-BE49-F238E27FC236}">
                    <a16:creationId xmlns:a16="http://schemas.microsoft.com/office/drawing/2014/main" id="{03BB47D6-F9E9-C442-BE36-549414F59452}"/>
                  </a:ext>
                </a:extLst>
              </p:cNvPr>
              <p:cNvSpPr txBox="1">
                <a:spLocks noRot="1" noChangeAspect="1" noMove="1" noResize="1" noEditPoints="1" noAdjustHandles="1" noChangeArrowheads="1" noChangeShapeType="1" noTextEdit="1"/>
              </p:cNvSpPr>
              <p:nvPr/>
            </p:nvSpPr>
            <p:spPr>
              <a:xfrm>
                <a:off x="4413526" y="3037005"/>
                <a:ext cx="466367" cy="503588"/>
              </a:xfrm>
              <a:prstGeom prst="rect">
                <a:avLst/>
              </a:prstGeom>
              <a:blipFill>
                <a:blip r:embed="rId5"/>
                <a:stretch>
                  <a:fillRect l="-2632" r="-2632" b="-2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4" name="Content Placeholder 2">
                <a:extLst>
                  <a:ext uri="{FF2B5EF4-FFF2-40B4-BE49-F238E27FC236}">
                    <a16:creationId xmlns:a16="http://schemas.microsoft.com/office/drawing/2014/main" id="{EF4898A9-E8D4-BB49-A61D-ED70F16178CA}"/>
                  </a:ext>
                </a:extLst>
              </p:cNvPr>
              <p:cNvSpPr txBox="1">
                <a:spLocks/>
              </p:cNvSpPr>
              <p:nvPr/>
            </p:nvSpPr>
            <p:spPr>
              <a:xfrm>
                <a:off x="5491706" y="3025197"/>
                <a:ext cx="46636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Sup>
                        <m:sSubSupPr>
                          <m:ctrlPr>
                            <a:rPr lang="en-US" sz="2400" b="0" i="1" dirty="0" smtClean="0">
                              <a:latin typeface="Cambria Math" panose="02040503050406030204" pitchFamily="18" charset="0"/>
                            </a:rPr>
                          </m:ctrlPr>
                        </m:sSubSupPr>
                        <m:e>
                          <m:r>
                            <a:rPr lang="en-US" sz="2400" b="0" i="1" dirty="0" smtClean="0">
                              <a:latin typeface="Cambria Math" panose="02040503050406030204" pitchFamily="18" charset="0"/>
                            </a:rPr>
                            <m:t>h</m:t>
                          </m:r>
                        </m:e>
                        <m:sub>
                          <m:r>
                            <a:rPr lang="en-US" sz="2400" b="0" i="1" dirty="0" smtClean="0">
                              <a:latin typeface="Cambria Math" panose="02040503050406030204" pitchFamily="18" charset="0"/>
                            </a:rPr>
                            <m:t>4</m:t>
                          </m:r>
                        </m:sub>
                        <m:sup>
                          <m:r>
                            <a:rPr lang="en-US" sz="2400" b="0" i="1" dirty="0" smtClean="0">
                              <a:latin typeface="Cambria Math" panose="02040503050406030204" pitchFamily="18" charset="0"/>
                            </a:rPr>
                            <m:t>𝐸</m:t>
                          </m:r>
                        </m:sup>
                      </m:sSubSup>
                    </m:oMath>
                  </m:oMathPara>
                </a14:m>
                <a:endParaRPr lang="en-US" sz="2400" b="0" dirty="0">
                  <a:latin typeface="Avenir Light" panose="020B0402020203020204" pitchFamily="34" charset="77"/>
                </a:endParaRPr>
              </a:p>
              <a:p>
                <a:pPr marL="0" indent="0" algn="ctr">
                  <a:lnSpc>
                    <a:spcPct val="120000"/>
                  </a:lnSpc>
                  <a:buNone/>
                </a:pPr>
                <a:endParaRPr lang="en-US" sz="2400" b="0" dirty="0">
                  <a:latin typeface="Avenir Light" panose="020B0402020203020204" pitchFamily="34" charset="77"/>
                </a:endParaRPr>
              </a:p>
              <a:p>
                <a:pPr marL="0" indent="0" algn="ctr">
                  <a:lnSpc>
                    <a:spcPct val="120000"/>
                  </a:lnSpc>
                  <a:buNone/>
                </a:pPr>
                <a:endParaRPr lang="en-US" sz="2400" dirty="0">
                  <a:latin typeface="Avenir Light" panose="020B0402020203020204" pitchFamily="34" charset="77"/>
                </a:endParaRPr>
              </a:p>
            </p:txBody>
          </p:sp>
        </mc:Choice>
        <mc:Fallback xmlns="">
          <p:sp>
            <p:nvSpPr>
              <p:cNvPr id="84" name="Content Placeholder 2">
                <a:extLst>
                  <a:ext uri="{FF2B5EF4-FFF2-40B4-BE49-F238E27FC236}">
                    <a16:creationId xmlns:a16="http://schemas.microsoft.com/office/drawing/2014/main" id="{EF4898A9-E8D4-BB49-A61D-ED70F16178CA}"/>
                  </a:ext>
                </a:extLst>
              </p:cNvPr>
              <p:cNvSpPr txBox="1">
                <a:spLocks noRot="1" noChangeAspect="1" noMove="1" noResize="1" noEditPoints="1" noAdjustHandles="1" noChangeArrowheads="1" noChangeShapeType="1" noTextEdit="1"/>
              </p:cNvSpPr>
              <p:nvPr/>
            </p:nvSpPr>
            <p:spPr>
              <a:xfrm>
                <a:off x="5491706" y="3025197"/>
                <a:ext cx="466367" cy="503588"/>
              </a:xfrm>
              <a:prstGeom prst="rect">
                <a:avLst/>
              </a:prstGeom>
              <a:blipFill>
                <a:blip r:embed="rId6"/>
                <a:stretch>
                  <a:fillRect l="-2703" r="-5405" b="-2500"/>
                </a:stretch>
              </a:blipFill>
            </p:spPr>
            <p:txBody>
              <a:bodyPr/>
              <a:lstStyle/>
              <a:p>
                <a:r>
                  <a:rPr lang="en-US">
                    <a:noFill/>
                  </a:rPr>
                  <a:t> </a:t>
                </a:r>
              </a:p>
            </p:txBody>
          </p:sp>
        </mc:Fallback>
      </mc:AlternateContent>
      <p:sp>
        <p:nvSpPr>
          <p:cNvPr id="63" name="Content Placeholder 2">
            <a:extLst>
              <a:ext uri="{FF2B5EF4-FFF2-40B4-BE49-F238E27FC236}">
                <a16:creationId xmlns:a16="http://schemas.microsoft.com/office/drawing/2014/main" id="{624B6F0C-7C42-2E46-B63F-22D49E9CBD6B}"/>
              </a:ext>
            </a:extLst>
          </p:cNvPr>
          <p:cNvSpPr txBox="1">
            <a:spLocks/>
          </p:cNvSpPr>
          <p:nvPr/>
        </p:nvSpPr>
        <p:spPr>
          <a:xfrm>
            <a:off x="838199" y="1587541"/>
            <a:ext cx="10787453" cy="4714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US" sz="2000" b="1" dirty="0">
                <a:solidFill>
                  <a:srgbClr val="C00000"/>
                </a:solidFill>
                <a:latin typeface="Avenir Light" panose="020B0402020203020204" pitchFamily="34" charset="77"/>
              </a:rPr>
              <a:t>A: </a:t>
            </a:r>
            <a:r>
              <a:rPr lang="en-US" sz="2000" b="1" dirty="0">
                <a:latin typeface="Avenir Light" panose="020B0402020203020204" pitchFamily="34" charset="77"/>
              </a:rPr>
              <a:t>Let’s base it on our decoder’s previous hidden state (our latest representation of meaning) and all of the encoder’s hidden layers! We want to measure </a:t>
            </a:r>
            <a:r>
              <a:rPr lang="en-US" sz="2000" b="1" dirty="0">
                <a:solidFill>
                  <a:schemeClr val="tx2">
                    <a:lumMod val="60000"/>
                    <a:lumOff val="40000"/>
                  </a:schemeClr>
                </a:solidFill>
                <a:latin typeface="Avenir Light" panose="020B0402020203020204" pitchFamily="34" charset="77"/>
              </a:rPr>
              <a:t>similarity</a:t>
            </a:r>
            <a:r>
              <a:rPr lang="en-US" sz="2000" b="1" dirty="0">
                <a:latin typeface="Avenir Light" panose="020B0402020203020204" pitchFamily="34" charset="77"/>
              </a:rPr>
              <a:t> between decoder hidden state and encoder hidden </a:t>
            </a:r>
            <a:r>
              <a:rPr lang="en-US" sz="2000" b="1" dirty="0" err="1">
                <a:latin typeface="Avenir Light" panose="020B0402020203020204" pitchFamily="34" charset="77"/>
              </a:rPr>
              <a:t>stateS</a:t>
            </a:r>
            <a:r>
              <a:rPr lang="en-US" sz="2000" b="1" dirty="0">
                <a:latin typeface="Avenir Light" panose="020B0402020203020204" pitchFamily="34" charset="77"/>
              </a:rPr>
              <a:t> in some ways. </a:t>
            </a:r>
          </a:p>
        </p:txBody>
      </p:sp>
      <p:grpSp>
        <p:nvGrpSpPr>
          <p:cNvPr id="58" name="Group 57">
            <a:extLst>
              <a:ext uri="{FF2B5EF4-FFF2-40B4-BE49-F238E27FC236}">
                <a16:creationId xmlns:a16="http://schemas.microsoft.com/office/drawing/2014/main" id="{B663CD5B-42AC-BF4A-8FFE-117F9E82F6D5}"/>
              </a:ext>
            </a:extLst>
          </p:cNvPr>
          <p:cNvGrpSpPr/>
          <p:nvPr/>
        </p:nvGrpSpPr>
        <p:grpSpPr>
          <a:xfrm rot="16200000">
            <a:off x="6329595" y="4096092"/>
            <a:ext cx="1364224" cy="311369"/>
            <a:chOff x="2297660" y="4140835"/>
            <a:chExt cx="1364224" cy="311369"/>
          </a:xfrm>
        </p:grpSpPr>
        <p:sp>
          <p:nvSpPr>
            <p:cNvPr id="59" name="Rounded Rectangle 58">
              <a:extLst>
                <a:ext uri="{FF2B5EF4-FFF2-40B4-BE49-F238E27FC236}">
                  <a16:creationId xmlns:a16="http://schemas.microsoft.com/office/drawing/2014/main" id="{1E002C9A-45DA-F648-890F-0F632A4DF22B}"/>
                </a:ext>
              </a:extLst>
            </p:cNvPr>
            <p:cNvSpPr/>
            <p:nvPr/>
          </p:nvSpPr>
          <p:spPr>
            <a:xfrm>
              <a:off x="2297660" y="4140835"/>
              <a:ext cx="1364224" cy="311369"/>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61" name="Oval 60">
              <a:extLst>
                <a:ext uri="{FF2B5EF4-FFF2-40B4-BE49-F238E27FC236}">
                  <a16:creationId xmlns:a16="http://schemas.microsoft.com/office/drawing/2014/main" id="{551C4E01-5F3B-7148-9714-359EC23CB4F2}"/>
                </a:ext>
              </a:extLst>
            </p:cNvPr>
            <p:cNvSpPr/>
            <p:nvPr/>
          </p:nvSpPr>
          <p:spPr>
            <a:xfrm>
              <a:off x="2382210" y="4194102"/>
              <a:ext cx="203200" cy="203200"/>
            </a:xfrm>
            <a:prstGeom prst="ellipse">
              <a:avLst/>
            </a:prstGeom>
            <a:solidFill>
              <a:schemeClr val="accent5">
                <a:lumMod val="60000"/>
                <a:lumOff val="4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62" name="Oval 61">
              <a:extLst>
                <a:ext uri="{FF2B5EF4-FFF2-40B4-BE49-F238E27FC236}">
                  <a16:creationId xmlns:a16="http://schemas.microsoft.com/office/drawing/2014/main" id="{65E69B14-3103-8D44-BCBC-44C09B4165A2}"/>
                </a:ext>
              </a:extLst>
            </p:cNvPr>
            <p:cNvSpPr/>
            <p:nvPr/>
          </p:nvSpPr>
          <p:spPr>
            <a:xfrm>
              <a:off x="2628469" y="4194102"/>
              <a:ext cx="203200" cy="203200"/>
            </a:xfrm>
            <a:prstGeom prst="ellipse">
              <a:avLst/>
            </a:prstGeom>
            <a:solidFill>
              <a:schemeClr val="accent5">
                <a:lumMod val="60000"/>
                <a:lumOff val="4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64" name="Oval 63">
              <a:extLst>
                <a:ext uri="{FF2B5EF4-FFF2-40B4-BE49-F238E27FC236}">
                  <a16:creationId xmlns:a16="http://schemas.microsoft.com/office/drawing/2014/main" id="{6F0905B4-8F0C-8641-ADB6-094B9BEEDFD3}"/>
                </a:ext>
              </a:extLst>
            </p:cNvPr>
            <p:cNvSpPr/>
            <p:nvPr/>
          </p:nvSpPr>
          <p:spPr>
            <a:xfrm>
              <a:off x="2874728" y="4194102"/>
              <a:ext cx="203200" cy="203200"/>
            </a:xfrm>
            <a:prstGeom prst="ellipse">
              <a:avLst/>
            </a:prstGeom>
            <a:solidFill>
              <a:schemeClr val="accent5">
                <a:lumMod val="60000"/>
                <a:lumOff val="4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65" name="Oval 64">
              <a:extLst>
                <a:ext uri="{FF2B5EF4-FFF2-40B4-BE49-F238E27FC236}">
                  <a16:creationId xmlns:a16="http://schemas.microsoft.com/office/drawing/2014/main" id="{FEF64884-1230-D64F-B3B8-F317D09373CB}"/>
                </a:ext>
              </a:extLst>
            </p:cNvPr>
            <p:cNvSpPr/>
            <p:nvPr/>
          </p:nvSpPr>
          <p:spPr>
            <a:xfrm>
              <a:off x="3126597" y="4194102"/>
              <a:ext cx="203200" cy="203200"/>
            </a:xfrm>
            <a:prstGeom prst="ellipse">
              <a:avLst/>
            </a:prstGeom>
            <a:solidFill>
              <a:schemeClr val="accent5">
                <a:lumMod val="60000"/>
                <a:lumOff val="4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66" name="Oval 65">
              <a:extLst>
                <a:ext uri="{FF2B5EF4-FFF2-40B4-BE49-F238E27FC236}">
                  <a16:creationId xmlns:a16="http://schemas.microsoft.com/office/drawing/2014/main" id="{FEAFE69B-09F7-E34D-979D-223B48C37CEB}"/>
                </a:ext>
              </a:extLst>
            </p:cNvPr>
            <p:cNvSpPr/>
            <p:nvPr/>
          </p:nvSpPr>
          <p:spPr>
            <a:xfrm>
              <a:off x="3384593" y="4196386"/>
              <a:ext cx="203200" cy="203200"/>
            </a:xfrm>
            <a:prstGeom prst="ellipse">
              <a:avLst/>
            </a:prstGeom>
            <a:solidFill>
              <a:schemeClr val="accent5">
                <a:lumMod val="60000"/>
                <a:lumOff val="4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grpSp>
      <p:sp>
        <p:nvSpPr>
          <p:cNvPr id="67" name="Content Placeholder 2">
            <a:extLst>
              <a:ext uri="{FF2B5EF4-FFF2-40B4-BE49-F238E27FC236}">
                <a16:creationId xmlns:a16="http://schemas.microsoft.com/office/drawing/2014/main" id="{05C65C80-3DC1-4046-B9DD-6ABFA705B103}"/>
              </a:ext>
            </a:extLst>
          </p:cNvPr>
          <p:cNvSpPr txBox="1">
            <a:spLocks/>
          </p:cNvSpPr>
          <p:nvPr/>
        </p:nvSpPr>
        <p:spPr>
          <a:xfrm>
            <a:off x="6430427" y="4973380"/>
            <a:ext cx="1240142"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r>
              <a:rPr lang="en-US" sz="2400" dirty="0">
                <a:latin typeface="Avenir Light" panose="020B0402020203020204" pitchFamily="34" charset="77"/>
              </a:rPr>
              <a:t>&lt;s&gt;</a:t>
            </a:r>
          </a:p>
        </p:txBody>
      </p:sp>
      <mc:AlternateContent xmlns:mc="http://schemas.openxmlformats.org/markup-compatibility/2006" xmlns:a14="http://schemas.microsoft.com/office/drawing/2010/main">
        <mc:Choice Requires="a14">
          <p:sp>
            <p:nvSpPr>
              <p:cNvPr id="68" name="Content Placeholder 2">
                <a:extLst>
                  <a:ext uri="{FF2B5EF4-FFF2-40B4-BE49-F238E27FC236}">
                    <a16:creationId xmlns:a16="http://schemas.microsoft.com/office/drawing/2014/main" id="{FDF27407-EE44-964E-8D89-FDDD890FDA04}"/>
                  </a:ext>
                </a:extLst>
              </p:cNvPr>
              <p:cNvSpPr txBox="1">
                <a:spLocks/>
              </p:cNvSpPr>
              <p:nvPr/>
            </p:nvSpPr>
            <p:spPr>
              <a:xfrm>
                <a:off x="6817314" y="3011206"/>
                <a:ext cx="46636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Sup>
                        <m:sSubSupPr>
                          <m:ctrlPr>
                            <a:rPr lang="en-US" sz="2400" b="0" i="1" dirty="0" smtClean="0">
                              <a:latin typeface="Cambria Math" panose="02040503050406030204" pitchFamily="18" charset="0"/>
                            </a:rPr>
                          </m:ctrlPr>
                        </m:sSubSupPr>
                        <m:e>
                          <m:r>
                            <a:rPr lang="en-US" sz="2400" b="0" i="1" dirty="0" smtClean="0">
                              <a:latin typeface="Cambria Math" panose="02040503050406030204" pitchFamily="18" charset="0"/>
                            </a:rPr>
                            <m:t>h</m:t>
                          </m:r>
                        </m:e>
                        <m:sub>
                          <m:r>
                            <a:rPr lang="en-US" sz="2400" b="0" i="1" dirty="0" smtClean="0">
                              <a:latin typeface="Cambria Math" panose="02040503050406030204" pitchFamily="18" charset="0"/>
                            </a:rPr>
                            <m:t>1</m:t>
                          </m:r>
                        </m:sub>
                        <m:sup>
                          <m:r>
                            <a:rPr lang="en-US" sz="2400" b="0" i="1" dirty="0" smtClean="0">
                              <a:latin typeface="Cambria Math" panose="02040503050406030204" pitchFamily="18" charset="0"/>
                            </a:rPr>
                            <m:t>𝐷</m:t>
                          </m:r>
                        </m:sup>
                      </m:sSubSup>
                    </m:oMath>
                  </m:oMathPara>
                </a14:m>
                <a:endParaRPr lang="en-US" sz="2400" b="0" dirty="0">
                  <a:latin typeface="Avenir Light" panose="020B0402020203020204" pitchFamily="34" charset="77"/>
                </a:endParaRPr>
              </a:p>
            </p:txBody>
          </p:sp>
        </mc:Choice>
        <mc:Fallback xmlns="">
          <p:sp>
            <p:nvSpPr>
              <p:cNvPr id="68" name="Content Placeholder 2">
                <a:extLst>
                  <a:ext uri="{FF2B5EF4-FFF2-40B4-BE49-F238E27FC236}">
                    <a16:creationId xmlns:a16="http://schemas.microsoft.com/office/drawing/2014/main" id="{FDF27407-EE44-964E-8D89-FDDD890FDA04}"/>
                  </a:ext>
                </a:extLst>
              </p:cNvPr>
              <p:cNvSpPr txBox="1">
                <a:spLocks noRot="1" noChangeAspect="1" noMove="1" noResize="1" noEditPoints="1" noAdjustHandles="1" noChangeArrowheads="1" noChangeShapeType="1" noTextEdit="1"/>
              </p:cNvSpPr>
              <p:nvPr/>
            </p:nvSpPr>
            <p:spPr>
              <a:xfrm>
                <a:off x="6817314" y="3011206"/>
                <a:ext cx="466367" cy="503588"/>
              </a:xfrm>
              <a:prstGeom prst="rect">
                <a:avLst/>
              </a:prstGeom>
              <a:blipFill>
                <a:blip r:embed="rId7"/>
                <a:stretch>
                  <a:fillRect l="-18421" b="-2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9" name="Content Placeholder 2">
                <a:extLst>
                  <a:ext uri="{FF2B5EF4-FFF2-40B4-BE49-F238E27FC236}">
                    <a16:creationId xmlns:a16="http://schemas.microsoft.com/office/drawing/2014/main" id="{949F9C97-D63B-5749-ACB4-E403E1B75E52}"/>
                  </a:ext>
                </a:extLst>
              </p:cNvPr>
              <p:cNvSpPr txBox="1">
                <a:spLocks/>
              </p:cNvSpPr>
              <p:nvPr/>
            </p:nvSpPr>
            <p:spPr>
              <a:xfrm>
                <a:off x="9763696" y="4892131"/>
                <a:ext cx="46636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Sup>
                        <m:sSubSupPr>
                          <m:ctrlPr>
                            <a:rPr lang="en-US" sz="2400" b="0" i="1" dirty="0" smtClean="0">
                              <a:latin typeface="Cambria Math" panose="02040503050406030204" pitchFamily="18" charset="0"/>
                            </a:rPr>
                          </m:ctrlPr>
                        </m:sSubSupPr>
                        <m:e>
                          <m:r>
                            <a:rPr lang="en-US" sz="2400" b="0" i="1" dirty="0" smtClean="0">
                              <a:latin typeface="Cambria Math" panose="02040503050406030204" pitchFamily="18" charset="0"/>
                            </a:rPr>
                            <m:t>h</m:t>
                          </m:r>
                        </m:e>
                        <m:sub>
                          <m:r>
                            <a:rPr lang="en-US" sz="2400" b="0" i="1" dirty="0" smtClean="0">
                              <a:latin typeface="Cambria Math" panose="02040503050406030204" pitchFamily="18" charset="0"/>
                            </a:rPr>
                            <m:t>2</m:t>
                          </m:r>
                        </m:sub>
                        <m:sup>
                          <m:r>
                            <a:rPr lang="en-US" sz="2400" b="0" i="1" dirty="0" smtClean="0">
                              <a:latin typeface="Cambria Math" panose="02040503050406030204" pitchFamily="18" charset="0"/>
                            </a:rPr>
                            <m:t>𝐸</m:t>
                          </m:r>
                        </m:sup>
                      </m:sSubSup>
                    </m:oMath>
                  </m:oMathPara>
                </a14:m>
                <a:endParaRPr lang="en-US" sz="2400" b="0" dirty="0">
                  <a:latin typeface="Avenir Light" panose="020B0402020203020204" pitchFamily="34" charset="77"/>
                </a:endParaRPr>
              </a:p>
              <a:p>
                <a:pPr marL="0" indent="0" algn="ctr">
                  <a:lnSpc>
                    <a:spcPct val="120000"/>
                  </a:lnSpc>
                  <a:buNone/>
                </a:pPr>
                <a:endParaRPr lang="en-US" sz="2400" b="0" dirty="0">
                  <a:latin typeface="Avenir Light" panose="020B0402020203020204" pitchFamily="34" charset="77"/>
                </a:endParaRPr>
              </a:p>
              <a:p>
                <a:pPr marL="0" indent="0" algn="ctr">
                  <a:lnSpc>
                    <a:spcPct val="120000"/>
                  </a:lnSpc>
                  <a:buNone/>
                </a:pPr>
                <a:endParaRPr lang="en-US" sz="2400" dirty="0">
                  <a:latin typeface="Avenir Light" panose="020B0402020203020204" pitchFamily="34" charset="77"/>
                </a:endParaRPr>
              </a:p>
            </p:txBody>
          </p:sp>
        </mc:Choice>
        <mc:Fallback xmlns="">
          <p:sp>
            <p:nvSpPr>
              <p:cNvPr id="69" name="Content Placeholder 2">
                <a:extLst>
                  <a:ext uri="{FF2B5EF4-FFF2-40B4-BE49-F238E27FC236}">
                    <a16:creationId xmlns:a16="http://schemas.microsoft.com/office/drawing/2014/main" id="{949F9C97-D63B-5749-ACB4-E403E1B75E52}"/>
                  </a:ext>
                </a:extLst>
              </p:cNvPr>
              <p:cNvSpPr txBox="1">
                <a:spLocks noRot="1" noChangeAspect="1" noMove="1" noResize="1" noEditPoints="1" noAdjustHandles="1" noChangeArrowheads="1" noChangeShapeType="1" noTextEdit="1"/>
              </p:cNvSpPr>
              <p:nvPr/>
            </p:nvSpPr>
            <p:spPr>
              <a:xfrm>
                <a:off x="9763696" y="4892131"/>
                <a:ext cx="466367" cy="503588"/>
              </a:xfrm>
              <a:prstGeom prst="rect">
                <a:avLst/>
              </a:prstGeom>
              <a:blipFill>
                <a:blip r:embed="rId8"/>
                <a:stretch>
                  <a:fillRect l="-2632" r="-2632" b="-2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0" name="Content Placeholder 2">
                <a:extLst>
                  <a:ext uri="{FF2B5EF4-FFF2-40B4-BE49-F238E27FC236}">
                    <a16:creationId xmlns:a16="http://schemas.microsoft.com/office/drawing/2014/main" id="{509B51C4-3D60-C34C-97F3-CE03A0CF7914}"/>
                  </a:ext>
                </a:extLst>
              </p:cNvPr>
              <p:cNvSpPr txBox="1">
                <a:spLocks/>
              </p:cNvSpPr>
              <p:nvPr/>
            </p:nvSpPr>
            <p:spPr>
              <a:xfrm>
                <a:off x="10652131" y="4892131"/>
                <a:ext cx="46636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Sup>
                        <m:sSubSupPr>
                          <m:ctrlPr>
                            <a:rPr lang="en-US" sz="2400" b="0" i="1" dirty="0" smtClean="0">
                              <a:latin typeface="Cambria Math" panose="02040503050406030204" pitchFamily="18" charset="0"/>
                            </a:rPr>
                          </m:ctrlPr>
                        </m:sSubSupPr>
                        <m:e>
                          <m:r>
                            <a:rPr lang="en-US" sz="2400" b="0" i="1" dirty="0" smtClean="0">
                              <a:latin typeface="Cambria Math" panose="02040503050406030204" pitchFamily="18" charset="0"/>
                            </a:rPr>
                            <m:t>h</m:t>
                          </m:r>
                        </m:e>
                        <m:sub>
                          <m:r>
                            <a:rPr lang="en-US" sz="2400" b="0" i="1" dirty="0" smtClean="0">
                              <a:latin typeface="Cambria Math" panose="02040503050406030204" pitchFamily="18" charset="0"/>
                            </a:rPr>
                            <m:t>1</m:t>
                          </m:r>
                        </m:sub>
                        <m:sup>
                          <m:r>
                            <a:rPr lang="en-US" sz="2400" b="0" i="1" dirty="0" smtClean="0">
                              <a:latin typeface="Cambria Math" panose="02040503050406030204" pitchFamily="18" charset="0"/>
                            </a:rPr>
                            <m:t>𝐷</m:t>
                          </m:r>
                        </m:sup>
                      </m:sSubSup>
                    </m:oMath>
                  </m:oMathPara>
                </a14:m>
                <a:endParaRPr lang="en-US" sz="2400" b="0" dirty="0">
                  <a:latin typeface="Avenir Light" panose="020B0402020203020204" pitchFamily="34" charset="77"/>
                </a:endParaRPr>
              </a:p>
            </p:txBody>
          </p:sp>
        </mc:Choice>
        <mc:Fallback xmlns="">
          <p:sp>
            <p:nvSpPr>
              <p:cNvPr id="70" name="Content Placeholder 2">
                <a:extLst>
                  <a:ext uri="{FF2B5EF4-FFF2-40B4-BE49-F238E27FC236}">
                    <a16:creationId xmlns:a16="http://schemas.microsoft.com/office/drawing/2014/main" id="{509B51C4-3D60-C34C-97F3-CE03A0CF7914}"/>
                  </a:ext>
                </a:extLst>
              </p:cNvPr>
              <p:cNvSpPr txBox="1">
                <a:spLocks noRot="1" noChangeAspect="1" noMove="1" noResize="1" noEditPoints="1" noAdjustHandles="1" noChangeArrowheads="1" noChangeShapeType="1" noTextEdit="1"/>
              </p:cNvSpPr>
              <p:nvPr/>
            </p:nvSpPr>
            <p:spPr>
              <a:xfrm>
                <a:off x="10652131" y="4892131"/>
                <a:ext cx="466367" cy="503588"/>
              </a:xfrm>
              <a:prstGeom prst="rect">
                <a:avLst/>
              </a:prstGeom>
              <a:blipFill>
                <a:blip r:embed="rId7"/>
                <a:stretch>
                  <a:fillRect l="-18421" b="-2500"/>
                </a:stretch>
              </a:blipFill>
            </p:spPr>
            <p:txBody>
              <a:bodyPr/>
              <a:lstStyle/>
              <a:p>
                <a:r>
                  <a:rPr lang="en-US">
                    <a:noFill/>
                  </a:rPr>
                  <a:t> </a:t>
                </a:r>
              </a:p>
            </p:txBody>
          </p:sp>
        </mc:Fallback>
      </mc:AlternateContent>
      <p:sp>
        <p:nvSpPr>
          <p:cNvPr id="71" name="Right Arrow 70">
            <a:extLst>
              <a:ext uri="{FF2B5EF4-FFF2-40B4-BE49-F238E27FC236}">
                <a16:creationId xmlns:a16="http://schemas.microsoft.com/office/drawing/2014/main" id="{CBD502E9-1F8B-3943-B05B-63CC1969EBD7}"/>
              </a:ext>
            </a:extLst>
          </p:cNvPr>
          <p:cNvSpPr/>
          <p:nvPr/>
        </p:nvSpPr>
        <p:spPr>
          <a:xfrm rot="18175798">
            <a:off x="9869168" y="4513127"/>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ight Arrow 71">
            <a:extLst>
              <a:ext uri="{FF2B5EF4-FFF2-40B4-BE49-F238E27FC236}">
                <a16:creationId xmlns:a16="http://schemas.microsoft.com/office/drawing/2014/main" id="{A29E5CFF-ACD6-2446-BA03-FAFE8B772CDF}"/>
              </a:ext>
            </a:extLst>
          </p:cNvPr>
          <p:cNvSpPr/>
          <p:nvPr/>
        </p:nvSpPr>
        <p:spPr>
          <a:xfrm rot="14356710">
            <a:off x="10402287" y="4514662"/>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ight Arrow 87">
            <a:extLst>
              <a:ext uri="{FF2B5EF4-FFF2-40B4-BE49-F238E27FC236}">
                <a16:creationId xmlns:a16="http://schemas.microsoft.com/office/drawing/2014/main" id="{ED2D71AB-6ED6-5E49-92EF-523E8AD74BBC}"/>
              </a:ext>
            </a:extLst>
          </p:cNvPr>
          <p:cNvSpPr/>
          <p:nvPr/>
        </p:nvSpPr>
        <p:spPr>
          <a:xfrm rot="16200000">
            <a:off x="10193189" y="3721520"/>
            <a:ext cx="42937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89" name="Content Placeholder 2">
                <a:extLst>
                  <a:ext uri="{FF2B5EF4-FFF2-40B4-BE49-F238E27FC236}">
                    <a16:creationId xmlns:a16="http://schemas.microsoft.com/office/drawing/2014/main" id="{A73D54D9-0E7C-444D-A07B-58394058F8E5}"/>
                  </a:ext>
                </a:extLst>
              </p:cNvPr>
              <p:cNvSpPr txBox="1">
                <a:spLocks/>
              </p:cNvSpPr>
              <p:nvPr/>
            </p:nvSpPr>
            <p:spPr>
              <a:xfrm>
                <a:off x="10202870" y="3036969"/>
                <a:ext cx="46636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𝑒</m:t>
                          </m:r>
                        </m:e>
                        <m:sub>
                          <m:r>
                            <a:rPr lang="en-US" sz="2400" b="0" i="1" smtClean="0">
                              <a:latin typeface="Cambria Math" panose="02040503050406030204" pitchFamily="18" charset="0"/>
                            </a:rPr>
                            <m:t>2</m:t>
                          </m:r>
                        </m:sub>
                      </m:sSub>
                    </m:oMath>
                  </m:oMathPara>
                </a14:m>
                <a:endParaRPr lang="en-US" sz="2400" b="0" dirty="0">
                  <a:latin typeface="Avenir Light" panose="020B0402020203020204" pitchFamily="34" charset="77"/>
                </a:endParaRPr>
              </a:p>
              <a:p>
                <a:pPr marL="0" indent="0" algn="ctr">
                  <a:lnSpc>
                    <a:spcPct val="120000"/>
                  </a:lnSpc>
                  <a:buNone/>
                </a:pPr>
                <a:endParaRPr lang="en-US" sz="2400" b="0" dirty="0">
                  <a:latin typeface="Avenir Light" panose="020B0402020203020204" pitchFamily="34" charset="77"/>
                </a:endParaRPr>
              </a:p>
              <a:p>
                <a:pPr marL="0" indent="0" algn="ctr">
                  <a:lnSpc>
                    <a:spcPct val="120000"/>
                  </a:lnSpc>
                  <a:buNone/>
                </a:pPr>
                <a:endParaRPr lang="en-US" sz="2400" dirty="0">
                  <a:latin typeface="Avenir Light" panose="020B0402020203020204" pitchFamily="34" charset="77"/>
                </a:endParaRPr>
              </a:p>
            </p:txBody>
          </p:sp>
        </mc:Choice>
        <mc:Fallback xmlns="">
          <p:sp>
            <p:nvSpPr>
              <p:cNvPr id="89" name="Content Placeholder 2">
                <a:extLst>
                  <a:ext uri="{FF2B5EF4-FFF2-40B4-BE49-F238E27FC236}">
                    <a16:creationId xmlns:a16="http://schemas.microsoft.com/office/drawing/2014/main" id="{A73D54D9-0E7C-444D-A07B-58394058F8E5}"/>
                  </a:ext>
                </a:extLst>
              </p:cNvPr>
              <p:cNvSpPr txBox="1">
                <a:spLocks noRot="1" noChangeAspect="1" noMove="1" noResize="1" noEditPoints="1" noAdjustHandles="1" noChangeArrowheads="1" noChangeShapeType="1" noTextEdit="1"/>
              </p:cNvSpPr>
              <p:nvPr/>
            </p:nvSpPr>
            <p:spPr>
              <a:xfrm>
                <a:off x="10202870" y="3036969"/>
                <a:ext cx="466367" cy="503588"/>
              </a:xfrm>
              <a:prstGeom prst="rect">
                <a:avLst/>
              </a:prstGeom>
              <a:blipFill>
                <a:blip r:embed="rId9"/>
                <a:stretch>
                  <a:fillRect b="-2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0" name="Content Placeholder 2">
                <a:extLst>
                  <a:ext uri="{FF2B5EF4-FFF2-40B4-BE49-F238E27FC236}">
                    <a16:creationId xmlns:a16="http://schemas.microsoft.com/office/drawing/2014/main" id="{2C4D50C9-73AA-A64E-BF44-241E6CD93CE3}"/>
                  </a:ext>
                </a:extLst>
              </p:cNvPr>
              <p:cNvSpPr txBox="1">
                <a:spLocks/>
              </p:cNvSpPr>
              <p:nvPr/>
            </p:nvSpPr>
            <p:spPr>
              <a:xfrm>
                <a:off x="10599577" y="3074113"/>
                <a:ext cx="812612"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r>
                        <a:rPr lang="en-US" sz="2400" b="0" i="1" smtClean="0">
                          <a:solidFill>
                            <a:schemeClr val="accent6">
                              <a:lumMod val="75000"/>
                            </a:schemeClr>
                          </a:solidFill>
                          <a:latin typeface="Cambria Math" panose="02040503050406030204" pitchFamily="18" charset="0"/>
                        </a:rPr>
                        <m:t>0.9</m:t>
                      </m:r>
                    </m:oMath>
                  </m:oMathPara>
                </a14:m>
                <a:endParaRPr lang="en-US" sz="2400" dirty="0">
                  <a:solidFill>
                    <a:schemeClr val="accent6">
                      <a:lumMod val="75000"/>
                    </a:schemeClr>
                  </a:solidFill>
                  <a:latin typeface="Avenir Light" panose="020B0402020203020204" pitchFamily="34" charset="77"/>
                </a:endParaRPr>
              </a:p>
            </p:txBody>
          </p:sp>
        </mc:Choice>
        <mc:Fallback xmlns="">
          <p:sp>
            <p:nvSpPr>
              <p:cNvPr id="90" name="Content Placeholder 2">
                <a:extLst>
                  <a:ext uri="{FF2B5EF4-FFF2-40B4-BE49-F238E27FC236}">
                    <a16:creationId xmlns:a16="http://schemas.microsoft.com/office/drawing/2014/main" id="{2C4D50C9-73AA-A64E-BF44-241E6CD93CE3}"/>
                  </a:ext>
                </a:extLst>
              </p:cNvPr>
              <p:cNvSpPr txBox="1">
                <a:spLocks noRot="1" noChangeAspect="1" noMove="1" noResize="1" noEditPoints="1" noAdjustHandles="1" noChangeArrowheads="1" noChangeShapeType="1" noTextEdit="1"/>
              </p:cNvSpPr>
              <p:nvPr/>
            </p:nvSpPr>
            <p:spPr>
              <a:xfrm>
                <a:off x="10599577" y="3074113"/>
                <a:ext cx="812612" cy="503588"/>
              </a:xfrm>
              <a:prstGeom prst="rect">
                <a:avLst/>
              </a:prstGeom>
              <a:blipFill>
                <a:blip r:embed="rId10"/>
                <a:stretch>
                  <a:fillRect/>
                </a:stretch>
              </a:blipFill>
            </p:spPr>
            <p:txBody>
              <a:bodyPr/>
              <a:lstStyle/>
              <a:p>
                <a:r>
                  <a:rPr lang="en-US">
                    <a:noFill/>
                  </a:rPr>
                  <a:t> </a:t>
                </a:r>
              </a:p>
            </p:txBody>
          </p:sp>
        </mc:Fallback>
      </mc:AlternateContent>
      <p:sp>
        <p:nvSpPr>
          <p:cNvPr id="4" name="Rectangular Callout 3">
            <a:extLst>
              <a:ext uri="{FF2B5EF4-FFF2-40B4-BE49-F238E27FC236}">
                <a16:creationId xmlns:a16="http://schemas.microsoft.com/office/drawing/2014/main" id="{8D1A9194-4559-3B4E-B8BA-AD779EE79250}"/>
              </a:ext>
            </a:extLst>
          </p:cNvPr>
          <p:cNvSpPr/>
          <p:nvPr/>
        </p:nvSpPr>
        <p:spPr>
          <a:xfrm>
            <a:off x="7934846" y="2686751"/>
            <a:ext cx="1455412" cy="1016481"/>
          </a:xfrm>
          <a:prstGeom prst="wedgeRectCallout">
            <a:avLst>
              <a:gd name="adj1" fmla="val 72368"/>
              <a:gd name="adj2" fmla="val 94296"/>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Could be cosine similarity</a:t>
            </a:r>
          </a:p>
        </p:txBody>
      </p:sp>
      <p:grpSp>
        <p:nvGrpSpPr>
          <p:cNvPr id="78" name="Group 77">
            <a:extLst>
              <a:ext uri="{FF2B5EF4-FFF2-40B4-BE49-F238E27FC236}">
                <a16:creationId xmlns:a16="http://schemas.microsoft.com/office/drawing/2014/main" id="{364B0A78-028E-474F-90D6-99B73186D008}"/>
              </a:ext>
            </a:extLst>
          </p:cNvPr>
          <p:cNvGrpSpPr/>
          <p:nvPr/>
        </p:nvGrpSpPr>
        <p:grpSpPr>
          <a:xfrm>
            <a:off x="9913483" y="4159300"/>
            <a:ext cx="988787" cy="216833"/>
            <a:chOff x="9212512" y="3352831"/>
            <a:chExt cx="804752" cy="216833"/>
          </a:xfrm>
        </p:grpSpPr>
        <p:sp>
          <p:nvSpPr>
            <p:cNvPr id="79" name="Rounded Rectangle 78">
              <a:extLst>
                <a:ext uri="{FF2B5EF4-FFF2-40B4-BE49-F238E27FC236}">
                  <a16:creationId xmlns:a16="http://schemas.microsoft.com/office/drawing/2014/main" id="{ECB27EBA-B214-094D-8A69-D9F0FDD4F2A6}"/>
                </a:ext>
              </a:extLst>
            </p:cNvPr>
            <p:cNvSpPr/>
            <p:nvPr/>
          </p:nvSpPr>
          <p:spPr>
            <a:xfrm rot="10800000">
              <a:off x="9212512" y="3352831"/>
              <a:ext cx="804752" cy="216833"/>
            </a:xfrm>
            <a:prstGeom prst="round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80" name="Oval 79">
              <a:extLst>
                <a:ext uri="{FF2B5EF4-FFF2-40B4-BE49-F238E27FC236}">
                  <a16:creationId xmlns:a16="http://schemas.microsoft.com/office/drawing/2014/main" id="{D6945AE2-D135-784F-A483-BAF9395F1E9D}"/>
                </a:ext>
              </a:extLst>
            </p:cNvPr>
            <p:cNvSpPr/>
            <p:nvPr/>
          </p:nvSpPr>
          <p:spPr>
            <a:xfrm rot="10800000">
              <a:off x="9847521" y="3391064"/>
              <a:ext cx="119867" cy="141506"/>
            </a:xfrm>
            <a:prstGeom prst="ellipse">
              <a:avLst/>
            </a:prstGeom>
            <a:solidFill>
              <a:schemeClr val="accent5">
                <a:lumMod val="60000"/>
                <a:lumOff val="40000"/>
              </a:schemeClr>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91" name="Oval 90">
              <a:extLst>
                <a:ext uri="{FF2B5EF4-FFF2-40B4-BE49-F238E27FC236}">
                  <a16:creationId xmlns:a16="http://schemas.microsoft.com/office/drawing/2014/main" id="{E813EF32-5B48-704D-9559-B990747F1579}"/>
                </a:ext>
              </a:extLst>
            </p:cNvPr>
            <p:cNvSpPr/>
            <p:nvPr/>
          </p:nvSpPr>
          <p:spPr>
            <a:xfrm rot="10800000">
              <a:off x="9702254" y="3391064"/>
              <a:ext cx="119867" cy="141506"/>
            </a:xfrm>
            <a:prstGeom prst="ellipse">
              <a:avLst/>
            </a:prstGeom>
            <a:solidFill>
              <a:schemeClr val="accent5">
                <a:lumMod val="60000"/>
                <a:lumOff val="40000"/>
              </a:schemeClr>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030A0"/>
                </a:solidFill>
              </a:endParaRPr>
            </a:p>
          </p:txBody>
        </p:sp>
        <p:sp>
          <p:nvSpPr>
            <p:cNvPr id="92" name="Oval 91">
              <a:extLst>
                <a:ext uri="{FF2B5EF4-FFF2-40B4-BE49-F238E27FC236}">
                  <a16:creationId xmlns:a16="http://schemas.microsoft.com/office/drawing/2014/main" id="{C6B05148-2FF9-474E-B49D-537D92877983}"/>
                </a:ext>
              </a:extLst>
            </p:cNvPr>
            <p:cNvSpPr/>
            <p:nvPr/>
          </p:nvSpPr>
          <p:spPr>
            <a:xfrm rot="10800000">
              <a:off x="9556986" y="3391064"/>
              <a:ext cx="119867" cy="141506"/>
            </a:xfrm>
            <a:prstGeom prst="ellipse">
              <a:avLst/>
            </a:prstGeom>
            <a:solidFill>
              <a:schemeClr val="accent5">
                <a:lumMod val="60000"/>
                <a:lumOff val="40000"/>
              </a:schemeClr>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93" name="Oval 92">
              <a:extLst>
                <a:ext uri="{FF2B5EF4-FFF2-40B4-BE49-F238E27FC236}">
                  <a16:creationId xmlns:a16="http://schemas.microsoft.com/office/drawing/2014/main" id="{DF5A0E8E-01EF-0A4C-9766-F583E2461DF3}"/>
                </a:ext>
              </a:extLst>
            </p:cNvPr>
            <p:cNvSpPr/>
            <p:nvPr/>
          </p:nvSpPr>
          <p:spPr>
            <a:xfrm rot="10800000">
              <a:off x="9408409" y="3391064"/>
              <a:ext cx="119867" cy="141506"/>
            </a:xfrm>
            <a:prstGeom prst="ellipse">
              <a:avLst/>
            </a:prstGeom>
            <a:solidFill>
              <a:schemeClr val="accent5">
                <a:lumMod val="60000"/>
                <a:lumOff val="40000"/>
              </a:schemeClr>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94" name="Oval 93">
              <a:extLst>
                <a:ext uri="{FF2B5EF4-FFF2-40B4-BE49-F238E27FC236}">
                  <a16:creationId xmlns:a16="http://schemas.microsoft.com/office/drawing/2014/main" id="{BE74CBF3-EE6E-A447-A02B-7709946B2648}"/>
                </a:ext>
              </a:extLst>
            </p:cNvPr>
            <p:cNvSpPr/>
            <p:nvPr/>
          </p:nvSpPr>
          <p:spPr>
            <a:xfrm rot="10800000">
              <a:off x="9256218" y="3389473"/>
              <a:ext cx="119867" cy="141506"/>
            </a:xfrm>
            <a:prstGeom prst="ellipse">
              <a:avLst/>
            </a:prstGeom>
            <a:solidFill>
              <a:schemeClr val="accent5">
                <a:lumMod val="60000"/>
                <a:lumOff val="40000"/>
              </a:schemeClr>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grpSp>
      <p:sp>
        <p:nvSpPr>
          <p:cNvPr id="95" name="Content Placeholder 2">
            <a:extLst>
              <a:ext uri="{FF2B5EF4-FFF2-40B4-BE49-F238E27FC236}">
                <a16:creationId xmlns:a16="http://schemas.microsoft.com/office/drawing/2014/main" id="{D41427FF-7BF6-7F4B-8482-23E7AFFC3E81}"/>
              </a:ext>
            </a:extLst>
          </p:cNvPr>
          <p:cNvSpPr txBox="1">
            <a:spLocks/>
          </p:cNvSpPr>
          <p:nvPr/>
        </p:nvSpPr>
        <p:spPr>
          <a:xfrm>
            <a:off x="6352932" y="6193440"/>
            <a:ext cx="2565797" cy="4714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r>
              <a:rPr lang="en-US" sz="2000" b="1" dirty="0">
                <a:solidFill>
                  <a:srgbClr val="7030A0"/>
                </a:solidFill>
                <a:latin typeface="Avenir Light" panose="020B0402020203020204" pitchFamily="34" charset="77"/>
              </a:rPr>
              <a:t>DECODER RNN</a:t>
            </a:r>
          </a:p>
        </p:txBody>
      </p:sp>
      <p:sp>
        <p:nvSpPr>
          <p:cNvPr id="96" name="Content Placeholder 2">
            <a:extLst>
              <a:ext uri="{FF2B5EF4-FFF2-40B4-BE49-F238E27FC236}">
                <a16:creationId xmlns:a16="http://schemas.microsoft.com/office/drawing/2014/main" id="{177DB79B-9782-3B4E-90FD-53E932E678AF}"/>
              </a:ext>
            </a:extLst>
          </p:cNvPr>
          <p:cNvSpPr txBox="1">
            <a:spLocks/>
          </p:cNvSpPr>
          <p:nvPr/>
        </p:nvSpPr>
        <p:spPr>
          <a:xfrm>
            <a:off x="9153154" y="6157161"/>
            <a:ext cx="2565797" cy="4714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r>
              <a:rPr lang="en-US" sz="2000" b="1" dirty="0">
                <a:solidFill>
                  <a:srgbClr val="7030A0"/>
                </a:solidFill>
                <a:latin typeface="Avenir Light" panose="020B0402020203020204" pitchFamily="34" charset="77"/>
              </a:rPr>
              <a:t>ATTENTION LAYER</a:t>
            </a:r>
          </a:p>
        </p:txBody>
      </p:sp>
    </p:spTree>
    <p:extLst>
      <p:ext uri="{BB962C8B-B14F-4D97-AF65-F5344CB8AC3E}">
        <p14:creationId xmlns:p14="http://schemas.microsoft.com/office/powerpoint/2010/main" val="6207902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1A543A3-FD97-9B45-B10B-B411CB0263B4}"/>
              </a:ext>
            </a:extLst>
          </p:cNvPr>
          <p:cNvSpPr>
            <a:spLocks noGrp="1"/>
          </p:cNvSpPr>
          <p:nvPr>
            <p:ph type="title"/>
          </p:nvPr>
        </p:nvSpPr>
        <p:spPr>
          <a:xfrm>
            <a:off x="838200" y="276262"/>
            <a:ext cx="8941419" cy="683531"/>
          </a:xfrm>
        </p:spPr>
        <p:txBody>
          <a:bodyPr/>
          <a:lstStyle/>
          <a:p>
            <a:r>
              <a:rPr lang="en-US" dirty="0"/>
              <a:t>seq2seq + Attention</a:t>
            </a:r>
            <a:endParaRPr lang="en-US" dirty="0">
              <a:solidFill>
                <a:srgbClr val="7030A0"/>
              </a:solidFill>
            </a:endParaRPr>
          </a:p>
        </p:txBody>
      </p:sp>
      <p:sp>
        <p:nvSpPr>
          <p:cNvPr id="7" name="Content Placeholder 2">
            <a:extLst>
              <a:ext uri="{FF2B5EF4-FFF2-40B4-BE49-F238E27FC236}">
                <a16:creationId xmlns:a16="http://schemas.microsoft.com/office/drawing/2014/main" id="{1183FB64-E4EC-E145-91C4-17C132EDE6DD}"/>
              </a:ext>
            </a:extLst>
          </p:cNvPr>
          <p:cNvSpPr txBox="1">
            <a:spLocks/>
          </p:cNvSpPr>
          <p:nvPr/>
        </p:nvSpPr>
        <p:spPr>
          <a:xfrm>
            <a:off x="351175" y="5605672"/>
            <a:ext cx="1530821" cy="4714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b="1" dirty="0">
                <a:solidFill>
                  <a:schemeClr val="tx1">
                    <a:lumMod val="85000"/>
                    <a:lumOff val="15000"/>
                  </a:schemeClr>
                </a:solidFill>
                <a:latin typeface="Avenir Light" panose="020B0402020203020204" pitchFamily="34" charset="77"/>
              </a:rPr>
              <a:t>Input layer</a:t>
            </a:r>
          </a:p>
        </p:txBody>
      </p:sp>
      <p:sp>
        <p:nvSpPr>
          <p:cNvPr id="9" name="Content Placeholder 2">
            <a:extLst>
              <a:ext uri="{FF2B5EF4-FFF2-40B4-BE49-F238E27FC236}">
                <a16:creationId xmlns:a16="http://schemas.microsoft.com/office/drawing/2014/main" id="{9308F0EC-943F-B642-9E88-EBEF25B12587}"/>
              </a:ext>
            </a:extLst>
          </p:cNvPr>
          <p:cNvSpPr txBox="1">
            <a:spLocks/>
          </p:cNvSpPr>
          <p:nvPr/>
        </p:nvSpPr>
        <p:spPr>
          <a:xfrm>
            <a:off x="247606" y="3936817"/>
            <a:ext cx="1737960" cy="4714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b="1" dirty="0">
                <a:solidFill>
                  <a:schemeClr val="tx1">
                    <a:lumMod val="85000"/>
                    <a:lumOff val="15000"/>
                  </a:schemeClr>
                </a:solidFill>
                <a:latin typeface="Avenir Light" panose="020B0402020203020204" pitchFamily="34" charset="77"/>
              </a:rPr>
              <a:t>Hidden layer</a:t>
            </a:r>
          </a:p>
        </p:txBody>
      </p:sp>
      <p:grpSp>
        <p:nvGrpSpPr>
          <p:cNvPr id="11" name="Group 10">
            <a:extLst>
              <a:ext uri="{FF2B5EF4-FFF2-40B4-BE49-F238E27FC236}">
                <a16:creationId xmlns:a16="http://schemas.microsoft.com/office/drawing/2014/main" id="{C84AD2C0-AB8A-AF42-A04A-78D3F01D61D4}"/>
              </a:ext>
            </a:extLst>
          </p:cNvPr>
          <p:cNvGrpSpPr/>
          <p:nvPr/>
        </p:nvGrpSpPr>
        <p:grpSpPr>
          <a:xfrm rot="16200000">
            <a:off x="1826690" y="4096093"/>
            <a:ext cx="1364224" cy="311369"/>
            <a:chOff x="2297660" y="4140835"/>
            <a:chExt cx="1364224" cy="311369"/>
          </a:xfrm>
        </p:grpSpPr>
        <p:sp>
          <p:nvSpPr>
            <p:cNvPr id="12" name="Rounded Rectangle 11">
              <a:extLst>
                <a:ext uri="{FF2B5EF4-FFF2-40B4-BE49-F238E27FC236}">
                  <a16:creationId xmlns:a16="http://schemas.microsoft.com/office/drawing/2014/main" id="{BBD4ED64-AA4D-9C4B-BF02-166A307C6A6D}"/>
                </a:ext>
              </a:extLst>
            </p:cNvPr>
            <p:cNvSpPr/>
            <p:nvPr/>
          </p:nvSpPr>
          <p:spPr>
            <a:xfrm>
              <a:off x="2297660" y="4140835"/>
              <a:ext cx="1364224" cy="311369"/>
            </a:xfrm>
            <a:prstGeom prst="round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48D07A2-8DB3-FF4B-83FB-9C0DA1A31BDF}"/>
                </a:ext>
              </a:extLst>
            </p:cNvPr>
            <p:cNvSpPr/>
            <p:nvPr/>
          </p:nvSpPr>
          <p:spPr>
            <a:xfrm>
              <a:off x="2382210"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5CA8966-3493-804C-94DC-486E7325A53F}"/>
                </a:ext>
              </a:extLst>
            </p:cNvPr>
            <p:cNvSpPr/>
            <p:nvPr/>
          </p:nvSpPr>
          <p:spPr>
            <a:xfrm>
              <a:off x="2628469"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D79D7D8D-88D8-B049-B252-46589D067EEF}"/>
                </a:ext>
              </a:extLst>
            </p:cNvPr>
            <p:cNvSpPr/>
            <p:nvPr/>
          </p:nvSpPr>
          <p:spPr>
            <a:xfrm>
              <a:off x="2874728"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953FFED8-5FE4-9E4B-BBBA-AAA07045CB6E}"/>
                </a:ext>
              </a:extLst>
            </p:cNvPr>
            <p:cNvSpPr/>
            <p:nvPr/>
          </p:nvSpPr>
          <p:spPr>
            <a:xfrm>
              <a:off x="3126597"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7B0F0EB2-55DD-1847-A974-415F66C4046C}"/>
                </a:ext>
              </a:extLst>
            </p:cNvPr>
            <p:cNvSpPr/>
            <p:nvPr/>
          </p:nvSpPr>
          <p:spPr>
            <a:xfrm>
              <a:off x="3384593" y="4196386"/>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ight Arrow 17">
            <a:extLst>
              <a:ext uri="{FF2B5EF4-FFF2-40B4-BE49-F238E27FC236}">
                <a16:creationId xmlns:a16="http://schemas.microsoft.com/office/drawing/2014/main" id="{4354270C-E002-174C-AD24-BC9FBC3DA3CC}"/>
              </a:ext>
            </a:extLst>
          </p:cNvPr>
          <p:cNvSpPr/>
          <p:nvPr/>
        </p:nvSpPr>
        <p:spPr>
          <a:xfrm rot="16200000">
            <a:off x="2223979" y="5171793"/>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ight Arrow 22">
            <a:extLst>
              <a:ext uri="{FF2B5EF4-FFF2-40B4-BE49-F238E27FC236}">
                <a16:creationId xmlns:a16="http://schemas.microsoft.com/office/drawing/2014/main" id="{E29D828B-A57E-E248-9CAC-9C2D6430236B}"/>
              </a:ext>
            </a:extLst>
          </p:cNvPr>
          <p:cNvSpPr/>
          <p:nvPr/>
        </p:nvSpPr>
        <p:spPr>
          <a:xfrm>
            <a:off x="2761542" y="4074216"/>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0115C0B8-F3F8-9E4B-8B96-7C5384E5175D}"/>
              </a:ext>
            </a:extLst>
          </p:cNvPr>
          <p:cNvGrpSpPr/>
          <p:nvPr/>
        </p:nvGrpSpPr>
        <p:grpSpPr>
          <a:xfrm rot="16200000">
            <a:off x="2908851" y="4096093"/>
            <a:ext cx="1364224" cy="311369"/>
            <a:chOff x="2297660" y="4140835"/>
            <a:chExt cx="1364224" cy="311369"/>
          </a:xfrm>
        </p:grpSpPr>
        <p:sp>
          <p:nvSpPr>
            <p:cNvPr id="25" name="Rounded Rectangle 24">
              <a:extLst>
                <a:ext uri="{FF2B5EF4-FFF2-40B4-BE49-F238E27FC236}">
                  <a16:creationId xmlns:a16="http://schemas.microsoft.com/office/drawing/2014/main" id="{88EECC21-F458-BA47-8273-9255AAFB3362}"/>
                </a:ext>
              </a:extLst>
            </p:cNvPr>
            <p:cNvSpPr/>
            <p:nvPr/>
          </p:nvSpPr>
          <p:spPr>
            <a:xfrm>
              <a:off x="2297660" y="4140835"/>
              <a:ext cx="1364224" cy="311369"/>
            </a:xfrm>
            <a:prstGeom prst="round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C4D67DB8-85DC-4E4E-BD34-43BE77852D68}"/>
                </a:ext>
              </a:extLst>
            </p:cNvPr>
            <p:cNvSpPr/>
            <p:nvPr/>
          </p:nvSpPr>
          <p:spPr>
            <a:xfrm>
              <a:off x="2382210"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11506D88-496B-104C-B598-E8AA02A717F1}"/>
                </a:ext>
              </a:extLst>
            </p:cNvPr>
            <p:cNvSpPr/>
            <p:nvPr/>
          </p:nvSpPr>
          <p:spPr>
            <a:xfrm>
              <a:off x="2628469"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053D46B3-AACA-CA43-B474-18BA9AD81A42}"/>
                </a:ext>
              </a:extLst>
            </p:cNvPr>
            <p:cNvSpPr/>
            <p:nvPr/>
          </p:nvSpPr>
          <p:spPr>
            <a:xfrm>
              <a:off x="2874728"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D8BAFCE1-DE49-7C46-A77A-304998910852}"/>
                </a:ext>
              </a:extLst>
            </p:cNvPr>
            <p:cNvSpPr/>
            <p:nvPr/>
          </p:nvSpPr>
          <p:spPr>
            <a:xfrm>
              <a:off x="3126597"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A5B23BA9-7866-C147-BA2E-A60DA252AC75}"/>
                </a:ext>
              </a:extLst>
            </p:cNvPr>
            <p:cNvSpPr/>
            <p:nvPr/>
          </p:nvSpPr>
          <p:spPr>
            <a:xfrm>
              <a:off x="3384593" y="4196386"/>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Right Arrow 30">
            <a:extLst>
              <a:ext uri="{FF2B5EF4-FFF2-40B4-BE49-F238E27FC236}">
                <a16:creationId xmlns:a16="http://schemas.microsoft.com/office/drawing/2014/main" id="{EDA00DD8-064C-244D-BE70-87F044363121}"/>
              </a:ext>
            </a:extLst>
          </p:cNvPr>
          <p:cNvSpPr/>
          <p:nvPr/>
        </p:nvSpPr>
        <p:spPr>
          <a:xfrm rot="16200000">
            <a:off x="3306140" y="5171793"/>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ight Arrow 31">
            <a:extLst>
              <a:ext uri="{FF2B5EF4-FFF2-40B4-BE49-F238E27FC236}">
                <a16:creationId xmlns:a16="http://schemas.microsoft.com/office/drawing/2014/main" id="{6ED2B23A-8843-7D45-B1B1-5F3C3D2F4E10}"/>
              </a:ext>
            </a:extLst>
          </p:cNvPr>
          <p:cNvSpPr/>
          <p:nvPr/>
        </p:nvSpPr>
        <p:spPr>
          <a:xfrm>
            <a:off x="3843703" y="4074216"/>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42B53635-F587-4A47-A006-0B4A3F59EF10}"/>
              </a:ext>
            </a:extLst>
          </p:cNvPr>
          <p:cNvGrpSpPr/>
          <p:nvPr/>
        </p:nvGrpSpPr>
        <p:grpSpPr>
          <a:xfrm rot="16200000">
            <a:off x="3963610" y="4096093"/>
            <a:ext cx="1364224" cy="311369"/>
            <a:chOff x="2297660" y="4140835"/>
            <a:chExt cx="1364224" cy="311369"/>
          </a:xfrm>
        </p:grpSpPr>
        <p:sp>
          <p:nvSpPr>
            <p:cNvPr id="34" name="Rounded Rectangle 33">
              <a:extLst>
                <a:ext uri="{FF2B5EF4-FFF2-40B4-BE49-F238E27FC236}">
                  <a16:creationId xmlns:a16="http://schemas.microsoft.com/office/drawing/2014/main" id="{188B6391-7F09-7A41-A0E3-EB51B592ED0A}"/>
                </a:ext>
              </a:extLst>
            </p:cNvPr>
            <p:cNvSpPr/>
            <p:nvPr/>
          </p:nvSpPr>
          <p:spPr>
            <a:xfrm>
              <a:off x="2297660" y="4140835"/>
              <a:ext cx="1364224" cy="311369"/>
            </a:xfrm>
            <a:prstGeom prst="round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7281991D-DA35-BF4C-8169-1F5CB2D3F069}"/>
                </a:ext>
              </a:extLst>
            </p:cNvPr>
            <p:cNvSpPr/>
            <p:nvPr/>
          </p:nvSpPr>
          <p:spPr>
            <a:xfrm>
              <a:off x="2382210"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61E3767B-531E-5145-9F5F-7B32F2DAFF7D}"/>
                </a:ext>
              </a:extLst>
            </p:cNvPr>
            <p:cNvSpPr/>
            <p:nvPr/>
          </p:nvSpPr>
          <p:spPr>
            <a:xfrm>
              <a:off x="2628469"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BDB904EC-D4E2-B44E-B22C-80E765BD56A5}"/>
                </a:ext>
              </a:extLst>
            </p:cNvPr>
            <p:cNvSpPr/>
            <p:nvPr/>
          </p:nvSpPr>
          <p:spPr>
            <a:xfrm>
              <a:off x="2874728"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5E310FC3-42C0-004F-9DE3-0B890F6F8A58}"/>
                </a:ext>
              </a:extLst>
            </p:cNvPr>
            <p:cNvSpPr/>
            <p:nvPr/>
          </p:nvSpPr>
          <p:spPr>
            <a:xfrm>
              <a:off x="3126597"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5D786B3-1898-B747-AB2B-C6585E46CE03}"/>
                </a:ext>
              </a:extLst>
            </p:cNvPr>
            <p:cNvSpPr/>
            <p:nvPr/>
          </p:nvSpPr>
          <p:spPr>
            <a:xfrm>
              <a:off x="3384593" y="4196386"/>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Right Arrow 39">
            <a:extLst>
              <a:ext uri="{FF2B5EF4-FFF2-40B4-BE49-F238E27FC236}">
                <a16:creationId xmlns:a16="http://schemas.microsoft.com/office/drawing/2014/main" id="{7EA838CE-7107-B84B-8EB2-03F27F43FD62}"/>
              </a:ext>
            </a:extLst>
          </p:cNvPr>
          <p:cNvSpPr/>
          <p:nvPr/>
        </p:nvSpPr>
        <p:spPr>
          <a:xfrm rot="16200000">
            <a:off x="4360899" y="5171793"/>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ight Arrow 40">
            <a:extLst>
              <a:ext uri="{FF2B5EF4-FFF2-40B4-BE49-F238E27FC236}">
                <a16:creationId xmlns:a16="http://schemas.microsoft.com/office/drawing/2014/main" id="{66EDDCBB-7A4F-7544-B6C2-3E9DDBEE5F5C}"/>
              </a:ext>
            </a:extLst>
          </p:cNvPr>
          <p:cNvSpPr/>
          <p:nvPr/>
        </p:nvSpPr>
        <p:spPr>
          <a:xfrm>
            <a:off x="4898462" y="4074216"/>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A6CA2E2-9188-C148-ACB7-D0B6EDAF7487}"/>
              </a:ext>
            </a:extLst>
          </p:cNvPr>
          <p:cNvGrpSpPr/>
          <p:nvPr/>
        </p:nvGrpSpPr>
        <p:grpSpPr>
          <a:xfrm rot="16200000">
            <a:off x="5051854" y="4096092"/>
            <a:ext cx="1364224" cy="311369"/>
            <a:chOff x="2297660" y="4140835"/>
            <a:chExt cx="1364224" cy="311369"/>
          </a:xfrm>
        </p:grpSpPr>
        <p:sp>
          <p:nvSpPr>
            <p:cNvPr id="43" name="Rounded Rectangle 42">
              <a:extLst>
                <a:ext uri="{FF2B5EF4-FFF2-40B4-BE49-F238E27FC236}">
                  <a16:creationId xmlns:a16="http://schemas.microsoft.com/office/drawing/2014/main" id="{7CAACEA3-328A-3043-A26F-3AE9F0927CBB}"/>
                </a:ext>
              </a:extLst>
            </p:cNvPr>
            <p:cNvSpPr/>
            <p:nvPr/>
          </p:nvSpPr>
          <p:spPr>
            <a:xfrm>
              <a:off x="2297660" y="4140835"/>
              <a:ext cx="1364224" cy="311369"/>
            </a:xfrm>
            <a:prstGeom prst="round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5B77AEC6-A08E-2744-813E-99BD0DDDA937}"/>
                </a:ext>
              </a:extLst>
            </p:cNvPr>
            <p:cNvSpPr/>
            <p:nvPr/>
          </p:nvSpPr>
          <p:spPr>
            <a:xfrm>
              <a:off x="2382210"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1C806C57-DC31-7842-9021-2B55A55A2DB5}"/>
                </a:ext>
              </a:extLst>
            </p:cNvPr>
            <p:cNvSpPr/>
            <p:nvPr/>
          </p:nvSpPr>
          <p:spPr>
            <a:xfrm>
              <a:off x="2628469"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6DF5DDE2-2E68-CB43-8C45-8A31AAA7C159}"/>
                </a:ext>
              </a:extLst>
            </p:cNvPr>
            <p:cNvSpPr/>
            <p:nvPr/>
          </p:nvSpPr>
          <p:spPr>
            <a:xfrm>
              <a:off x="2874728"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9AA636B5-23CA-544E-8957-6D111730B0DD}"/>
                </a:ext>
              </a:extLst>
            </p:cNvPr>
            <p:cNvSpPr/>
            <p:nvPr/>
          </p:nvSpPr>
          <p:spPr>
            <a:xfrm>
              <a:off x="3126597"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B1957133-0650-B046-A036-DA1C47FBF316}"/>
                </a:ext>
              </a:extLst>
            </p:cNvPr>
            <p:cNvSpPr/>
            <p:nvPr/>
          </p:nvSpPr>
          <p:spPr>
            <a:xfrm>
              <a:off x="3384593" y="4196386"/>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Right Arrow 48">
            <a:extLst>
              <a:ext uri="{FF2B5EF4-FFF2-40B4-BE49-F238E27FC236}">
                <a16:creationId xmlns:a16="http://schemas.microsoft.com/office/drawing/2014/main" id="{8F8AE9A6-82FD-9243-88A4-93A940F360D7}"/>
              </a:ext>
            </a:extLst>
          </p:cNvPr>
          <p:cNvSpPr/>
          <p:nvPr/>
        </p:nvSpPr>
        <p:spPr>
          <a:xfrm rot="16200000">
            <a:off x="5449143" y="5171792"/>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Content Placeholder 2">
            <a:extLst>
              <a:ext uri="{FF2B5EF4-FFF2-40B4-BE49-F238E27FC236}">
                <a16:creationId xmlns:a16="http://schemas.microsoft.com/office/drawing/2014/main" id="{5D493BA9-7E83-D941-9662-47D78FF8281D}"/>
              </a:ext>
            </a:extLst>
          </p:cNvPr>
          <p:cNvSpPr txBox="1">
            <a:spLocks/>
          </p:cNvSpPr>
          <p:nvPr/>
        </p:nvSpPr>
        <p:spPr>
          <a:xfrm>
            <a:off x="2095059" y="5605672"/>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2400" dirty="0">
                <a:latin typeface="Avenir Light" panose="020B0402020203020204" pitchFamily="34" charset="77"/>
              </a:rPr>
              <a:t>The</a:t>
            </a:r>
          </a:p>
        </p:txBody>
      </p:sp>
      <p:sp>
        <p:nvSpPr>
          <p:cNvPr id="55" name="Content Placeholder 2">
            <a:extLst>
              <a:ext uri="{FF2B5EF4-FFF2-40B4-BE49-F238E27FC236}">
                <a16:creationId xmlns:a16="http://schemas.microsoft.com/office/drawing/2014/main" id="{DA7779B7-383D-774F-91B7-42843F170DE5}"/>
              </a:ext>
            </a:extLst>
          </p:cNvPr>
          <p:cNvSpPr txBox="1">
            <a:spLocks/>
          </p:cNvSpPr>
          <p:nvPr/>
        </p:nvSpPr>
        <p:spPr>
          <a:xfrm>
            <a:off x="2953045" y="5605672"/>
            <a:ext cx="1240142"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r>
              <a:rPr lang="en-US" sz="2400" dirty="0">
                <a:latin typeface="Avenir Light" panose="020B0402020203020204" pitchFamily="34" charset="77"/>
              </a:rPr>
              <a:t>brown</a:t>
            </a:r>
          </a:p>
        </p:txBody>
      </p:sp>
      <p:sp>
        <p:nvSpPr>
          <p:cNvPr id="56" name="Content Placeholder 2">
            <a:extLst>
              <a:ext uri="{FF2B5EF4-FFF2-40B4-BE49-F238E27FC236}">
                <a16:creationId xmlns:a16="http://schemas.microsoft.com/office/drawing/2014/main" id="{254D70E6-B900-B947-9CB1-4CA5CA3E82B0}"/>
              </a:ext>
            </a:extLst>
          </p:cNvPr>
          <p:cNvSpPr txBox="1">
            <a:spLocks/>
          </p:cNvSpPr>
          <p:nvPr/>
        </p:nvSpPr>
        <p:spPr>
          <a:xfrm>
            <a:off x="3989836" y="5618468"/>
            <a:ext cx="1240142"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r>
              <a:rPr lang="en-US" sz="2400" dirty="0">
                <a:latin typeface="Avenir Light" panose="020B0402020203020204" pitchFamily="34" charset="77"/>
              </a:rPr>
              <a:t>dog</a:t>
            </a:r>
          </a:p>
        </p:txBody>
      </p:sp>
      <p:sp>
        <p:nvSpPr>
          <p:cNvPr id="57" name="Content Placeholder 2">
            <a:extLst>
              <a:ext uri="{FF2B5EF4-FFF2-40B4-BE49-F238E27FC236}">
                <a16:creationId xmlns:a16="http://schemas.microsoft.com/office/drawing/2014/main" id="{9D74D270-52C3-1043-8D22-6AC58D74A0C1}"/>
              </a:ext>
            </a:extLst>
          </p:cNvPr>
          <p:cNvSpPr txBox="1">
            <a:spLocks/>
          </p:cNvSpPr>
          <p:nvPr/>
        </p:nvSpPr>
        <p:spPr>
          <a:xfrm>
            <a:off x="5112790" y="5631264"/>
            <a:ext cx="1240142"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r>
              <a:rPr lang="en-US" sz="2400" dirty="0">
                <a:latin typeface="Avenir Light" panose="020B0402020203020204" pitchFamily="34" charset="77"/>
              </a:rPr>
              <a:t>ran</a:t>
            </a:r>
          </a:p>
        </p:txBody>
      </p:sp>
      <p:sp>
        <p:nvSpPr>
          <p:cNvPr id="60" name="Content Placeholder 2">
            <a:extLst>
              <a:ext uri="{FF2B5EF4-FFF2-40B4-BE49-F238E27FC236}">
                <a16:creationId xmlns:a16="http://schemas.microsoft.com/office/drawing/2014/main" id="{76AADFF0-BE0A-434E-BF97-8FEF40D05CC3}"/>
              </a:ext>
            </a:extLst>
          </p:cNvPr>
          <p:cNvSpPr txBox="1">
            <a:spLocks/>
          </p:cNvSpPr>
          <p:nvPr/>
        </p:nvSpPr>
        <p:spPr>
          <a:xfrm>
            <a:off x="2406384" y="6201113"/>
            <a:ext cx="2565797" cy="4714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r>
              <a:rPr lang="en-US" sz="2000" b="1" dirty="0">
                <a:solidFill>
                  <a:srgbClr val="7030A0"/>
                </a:solidFill>
                <a:latin typeface="Avenir Light" panose="020B0402020203020204" pitchFamily="34" charset="77"/>
              </a:rPr>
              <a:t>ENCODER RNN</a:t>
            </a:r>
          </a:p>
        </p:txBody>
      </p:sp>
      <p:sp>
        <p:nvSpPr>
          <p:cNvPr id="98" name="Content Placeholder 2">
            <a:extLst>
              <a:ext uri="{FF2B5EF4-FFF2-40B4-BE49-F238E27FC236}">
                <a16:creationId xmlns:a16="http://schemas.microsoft.com/office/drawing/2014/main" id="{F465FF3C-9902-1E4F-8AC5-7C037E30DB8D}"/>
              </a:ext>
            </a:extLst>
          </p:cNvPr>
          <p:cNvSpPr txBox="1">
            <a:spLocks/>
          </p:cNvSpPr>
          <p:nvPr/>
        </p:nvSpPr>
        <p:spPr>
          <a:xfrm>
            <a:off x="9162495" y="5464583"/>
            <a:ext cx="2565797" cy="4714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r>
              <a:rPr lang="en-US" sz="2000" b="1" dirty="0">
                <a:solidFill>
                  <a:srgbClr val="C00000"/>
                </a:solidFill>
                <a:latin typeface="Avenir Light" panose="020B0402020203020204" pitchFamily="34" charset="77"/>
              </a:rPr>
              <a:t>Separate FFNN</a:t>
            </a:r>
          </a:p>
        </p:txBody>
      </p:sp>
      <p:sp>
        <p:nvSpPr>
          <p:cNvPr id="172" name="Content Placeholder 2">
            <a:extLst>
              <a:ext uri="{FF2B5EF4-FFF2-40B4-BE49-F238E27FC236}">
                <a16:creationId xmlns:a16="http://schemas.microsoft.com/office/drawing/2014/main" id="{82F673AA-D877-CF4B-A04C-81C023800579}"/>
              </a:ext>
            </a:extLst>
          </p:cNvPr>
          <p:cNvSpPr txBox="1">
            <a:spLocks/>
          </p:cNvSpPr>
          <p:nvPr/>
        </p:nvSpPr>
        <p:spPr>
          <a:xfrm>
            <a:off x="838200" y="1052893"/>
            <a:ext cx="10787453" cy="4714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US" sz="2000" b="1" dirty="0">
                <a:solidFill>
                  <a:srgbClr val="C00000"/>
                </a:solidFill>
                <a:latin typeface="Avenir Light" panose="020B0402020203020204" pitchFamily="34" charset="77"/>
              </a:rPr>
              <a:t>Q: </a:t>
            </a:r>
            <a:r>
              <a:rPr lang="en-US" sz="2000" b="1" dirty="0">
                <a:latin typeface="Avenir Light" panose="020B0402020203020204" pitchFamily="34" charset="77"/>
              </a:rPr>
              <a:t>How do we determine how much to pay attention to each of the encoder’s hidden layers? </a:t>
            </a:r>
          </a:p>
        </p:txBody>
      </p:sp>
      <mc:AlternateContent xmlns:mc="http://schemas.openxmlformats.org/markup-compatibility/2006" xmlns:a14="http://schemas.microsoft.com/office/drawing/2010/main">
        <mc:Choice Requires="a14">
          <p:sp>
            <p:nvSpPr>
              <p:cNvPr id="81" name="Content Placeholder 2">
                <a:extLst>
                  <a:ext uri="{FF2B5EF4-FFF2-40B4-BE49-F238E27FC236}">
                    <a16:creationId xmlns:a16="http://schemas.microsoft.com/office/drawing/2014/main" id="{430EAF3A-8A6A-8D4D-8A46-D5F7CC486CE6}"/>
                  </a:ext>
                </a:extLst>
              </p:cNvPr>
              <p:cNvSpPr txBox="1">
                <a:spLocks/>
              </p:cNvSpPr>
              <p:nvPr/>
            </p:nvSpPr>
            <p:spPr>
              <a:xfrm>
                <a:off x="2266543" y="3012907"/>
                <a:ext cx="46636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Sup>
                        <m:sSubSupPr>
                          <m:ctrlPr>
                            <a:rPr lang="en-US" sz="2400" b="0" i="1" dirty="0" smtClean="0">
                              <a:latin typeface="Cambria Math" panose="02040503050406030204" pitchFamily="18" charset="0"/>
                            </a:rPr>
                          </m:ctrlPr>
                        </m:sSubSupPr>
                        <m:e>
                          <m:r>
                            <a:rPr lang="en-US" sz="2400" b="0" i="1" dirty="0" smtClean="0">
                              <a:latin typeface="Cambria Math" panose="02040503050406030204" pitchFamily="18" charset="0"/>
                            </a:rPr>
                            <m:t>h</m:t>
                          </m:r>
                        </m:e>
                        <m:sub>
                          <m:r>
                            <a:rPr lang="en-US" sz="2400" b="0" i="1" dirty="0" smtClean="0">
                              <a:latin typeface="Cambria Math" panose="02040503050406030204" pitchFamily="18" charset="0"/>
                            </a:rPr>
                            <m:t>1</m:t>
                          </m:r>
                        </m:sub>
                        <m:sup>
                          <m:r>
                            <a:rPr lang="en-US" sz="2400" b="0" i="1" dirty="0" smtClean="0">
                              <a:latin typeface="Cambria Math" panose="02040503050406030204" pitchFamily="18" charset="0"/>
                            </a:rPr>
                            <m:t>𝐸</m:t>
                          </m:r>
                        </m:sup>
                      </m:sSubSup>
                    </m:oMath>
                  </m:oMathPara>
                </a14:m>
                <a:endParaRPr lang="en-US" sz="2400" b="0" dirty="0">
                  <a:latin typeface="Avenir Light" panose="020B0402020203020204" pitchFamily="34" charset="77"/>
                </a:endParaRPr>
              </a:p>
              <a:p>
                <a:pPr marL="0" indent="0" algn="ctr">
                  <a:lnSpc>
                    <a:spcPct val="120000"/>
                  </a:lnSpc>
                  <a:buNone/>
                </a:pPr>
                <a:endParaRPr lang="en-US" sz="2400" b="0" dirty="0">
                  <a:latin typeface="Avenir Light" panose="020B0402020203020204" pitchFamily="34" charset="77"/>
                </a:endParaRPr>
              </a:p>
              <a:p>
                <a:pPr marL="0" indent="0" algn="ctr">
                  <a:lnSpc>
                    <a:spcPct val="120000"/>
                  </a:lnSpc>
                  <a:buNone/>
                </a:pPr>
                <a:endParaRPr lang="en-US" sz="2400" dirty="0">
                  <a:latin typeface="Avenir Light" panose="020B0402020203020204" pitchFamily="34" charset="77"/>
                </a:endParaRPr>
              </a:p>
            </p:txBody>
          </p:sp>
        </mc:Choice>
        <mc:Fallback xmlns="">
          <p:sp>
            <p:nvSpPr>
              <p:cNvPr id="81" name="Content Placeholder 2">
                <a:extLst>
                  <a:ext uri="{FF2B5EF4-FFF2-40B4-BE49-F238E27FC236}">
                    <a16:creationId xmlns:a16="http://schemas.microsoft.com/office/drawing/2014/main" id="{430EAF3A-8A6A-8D4D-8A46-D5F7CC486CE6}"/>
                  </a:ext>
                </a:extLst>
              </p:cNvPr>
              <p:cNvSpPr txBox="1">
                <a:spLocks noRot="1" noChangeAspect="1" noMove="1" noResize="1" noEditPoints="1" noAdjustHandles="1" noChangeArrowheads="1" noChangeShapeType="1" noTextEdit="1"/>
              </p:cNvSpPr>
              <p:nvPr/>
            </p:nvSpPr>
            <p:spPr>
              <a:xfrm>
                <a:off x="2266543" y="3012907"/>
                <a:ext cx="466367" cy="503588"/>
              </a:xfrm>
              <a:prstGeom prst="rect">
                <a:avLst/>
              </a:prstGeom>
              <a:blipFill>
                <a:blip r:embed="rId3"/>
                <a:stretch>
                  <a:fillRect l="-2632" r="-2632" b="-2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2" name="Content Placeholder 2">
                <a:extLst>
                  <a:ext uri="{FF2B5EF4-FFF2-40B4-BE49-F238E27FC236}">
                    <a16:creationId xmlns:a16="http://schemas.microsoft.com/office/drawing/2014/main" id="{A8EDD8E4-48D8-E14C-BC95-FEEBF25A3A75}"/>
                  </a:ext>
                </a:extLst>
              </p:cNvPr>
              <p:cNvSpPr txBox="1">
                <a:spLocks/>
              </p:cNvSpPr>
              <p:nvPr/>
            </p:nvSpPr>
            <p:spPr>
              <a:xfrm>
                <a:off x="3300923" y="3036969"/>
                <a:ext cx="46636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Sup>
                        <m:sSubSupPr>
                          <m:ctrlPr>
                            <a:rPr lang="en-US" sz="2400" b="0" i="1" dirty="0" smtClean="0">
                              <a:latin typeface="Cambria Math" panose="02040503050406030204" pitchFamily="18" charset="0"/>
                            </a:rPr>
                          </m:ctrlPr>
                        </m:sSubSupPr>
                        <m:e>
                          <m:r>
                            <a:rPr lang="en-US" sz="2400" b="0" i="1" dirty="0" smtClean="0">
                              <a:latin typeface="Cambria Math" panose="02040503050406030204" pitchFamily="18" charset="0"/>
                            </a:rPr>
                            <m:t>h</m:t>
                          </m:r>
                        </m:e>
                        <m:sub>
                          <m:r>
                            <a:rPr lang="en-US" sz="2400" b="0" i="1" dirty="0" smtClean="0">
                              <a:latin typeface="Cambria Math" panose="02040503050406030204" pitchFamily="18" charset="0"/>
                            </a:rPr>
                            <m:t>2</m:t>
                          </m:r>
                        </m:sub>
                        <m:sup>
                          <m:r>
                            <a:rPr lang="en-US" sz="2400" b="0" i="1" dirty="0" smtClean="0">
                              <a:latin typeface="Cambria Math" panose="02040503050406030204" pitchFamily="18" charset="0"/>
                            </a:rPr>
                            <m:t>𝐸</m:t>
                          </m:r>
                        </m:sup>
                      </m:sSubSup>
                    </m:oMath>
                  </m:oMathPara>
                </a14:m>
                <a:endParaRPr lang="en-US" sz="2400" b="0" dirty="0">
                  <a:latin typeface="Avenir Light" panose="020B0402020203020204" pitchFamily="34" charset="77"/>
                </a:endParaRPr>
              </a:p>
              <a:p>
                <a:pPr marL="0" indent="0" algn="ctr">
                  <a:lnSpc>
                    <a:spcPct val="120000"/>
                  </a:lnSpc>
                  <a:buNone/>
                </a:pPr>
                <a:endParaRPr lang="en-US" sz="2400" b="0" dirty="0">
                  <a:latin typeface="Avenir Light" panose="020B0402020203020204" pitchFamily="34" charset="77"/>
                </a:endParaRPr>
              </a:p>
              <a:p>
                <a:pPr marL="0" indent="0" algn="ctr">
                  <a:lnSpc>
                    <a:spcPct val="120000"/>
                  </a:lnSpc>
                  <a:buNone/>
                </a:pPr>
                <a:endParaRPr lang="en-US" sz="2400" dirty="0">
                  <a:latin typeface="Avenir Light" panose="020B0402020203020204" pitchFamily="34" charset="77"/>
                </a:endParaRPr>
              </a:p>
            </p:txBody>
          </p:sp>
        </mc:Choice>
        <mc:Fallback xmlns="">
          <p:sp>
            <p:nvSpPr>
              <p:cNvPr id="82" name="Content Placeholder 2">
                <a:extLst>
                  <a:ext uri="{FF2B5EF4-FFF2-40B4-BE49-F238E27FC236}">
                    <a16:creationId xmlns:a16="http://schemas.microsoft.com/office/drawing/2014/main" id="{A8EDD8E4-48D8-E14C-BC95-FEEBF25A3A75}"/>
                  </a:ext>
                </a:extLst>
              </p:cNvPr>
              <p:cNvSpPr txBox="1">
                <a:spLocks noRot="1" noChangeAspect="1" noMove="1" noResize="1" noEditPoints="1" noAdjustHandles="1" noChangeArrowheads="1" noChangeShapeType="1" noTextEdit="1"/>
              </p:cNvSpPr>
              <p:nvPr/>
            </p:nvSpPr>
            <p:spPr>
              <a:xfrm>
                <a:off x="3300923" y="3036969"/>
                <a:ext cx="466367" cy="503588"/>
              </a:xfrm>
              <a:prstGeom prst="rect">
                <a:avLst/>
              </a:prstGeom>
              <a:blipFill>
                <a:blip r:embed="rId4"/>
                <a:stretch>
                  <a:fillRect l="-2632" r="-5263" b="-2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3" name="Content Placeholder 2">
                <a:extLst>
                  <a:ext uri="{FF2B5EF4-FFF2-40B4-BE49-F238E27FC236}">
                    <a16:creationId xmlns:a16="http://schemas.microsoft.com/office/drawing/2014/main" id="{03BB47D6-F9E9-C442-BE36-549414F59452}"/>
                  </a:ext>
                </a:extLst>
              </p:cNvPr>
              <p:cNvSpPr txBox="1">
                <a:spLocks/>
              </p:cNvSpPr>
              <p:nvPr/>
            </p:nvSpPr>
            <p:spPr>
              <a:xfrm>
                <a:off x="4413526" y="3037005"/>
                <a:ext cx="46636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Sup>
                        <m:sSubSupPr>
                          <m:ctrlPr>
                            <a:rPr lang="en-US" sz="2400" b="0" i="1" dirty="0" smtClean="0">
                              <a:latin typeface="Cambria Math" panose="02040503050406030204" pitchFamily="18" charset="0"/>
                            </a:rPr>
                          </m:ctrlPr>
                        </m:sSubSupPr>
                        <m:e>
                          <m:r>
                            <a:rPr lang="en-US" sz="2400" b="0" i="1" dirty="0" smtClean="0">
                              <a:latin typeface="Cambria Math" panose="02040503050406030204" pitchFamily="18" charset="0"/>
                            </a:rPr>
                            <m:t>h</m:t>
                          </m:r>
                        </m:e>
                        <m:sub>
                          <m:r>
                            <a:rPr lang="en-US" sz="2400" b="0" i="1" dirty="0" smtClean="0">
                              <a:latin typeface="Cambria Math" panose="02040503050406030204" pitchFamily="18" charset="0"/>
                            </a:rPr>
                            <m:t>3</m:t>
                          </m:r>
                        </m:sub>
                        <m:sup>
                          <m:r>
                            <a:rPr lang="en-US" sz="2400" b="0" i="1" dirty="0" smtClean="0">
                              <a:latin typeface="Cambria Math" panose="02040503050406030204" pitchFamily="18" charset="0"/>
                            </a:rPr>
                            <m:t>𝐸</m:t>
                          </m:r>
                        </m:sup>
                      </m:sSubSup>
                    </m:oMath>
                  </m:oMathPara>
                </a14:m>
                <a:endParaRPr lang="en-US" sz="2400" b="0" dirty="0">
                  <a:latin typeface="Avenir Light" panose="020B0402020203020204" pitchFamily="34" charset="77"/>
                </a:endParaRPr>
              </a:p>
              <a:p>
                <a:pPr marL="0" indent="0" algn="ctr">
                  <a:lnSpc>
                    <a:spcPct val="120000"/>
                  </a:lnSpc>
                  <a:buNone/>
                </a:pPr>
                <a:endParaRPr lang="en-US" sz="2400" b="0" dirty="0">
                  <a:latin typeface="Avenir Light" panose="020B0402020203020204" pitchFamily="34" charset="77"/>
                </a:endParaRPr>
              </a:p>
              <a:p>
                <a:pPr marL="0" indent="0" algn="ctr">
                  <a:lnSpc>
                    <a:spcPct val="120000"/>
                  </a:lnSpc>
                  <a:buNone/>
                </a:pPr>
                <a:endParaRPr lang="en-US" sz="2400" dirty="0">
                  <a:latin typeface="Avenir Light" panose="020B0402020203020204" pitchFamily="34" charset="77"/>
                </a:endParaRPr>
              </a:p>
            </p:txBody>
          </p:sp>
        </mc:Choice>
        <mc:Fallback xmlns="">
          <p:sp>
            <p:nvSpPr>
              <p:cNvPr id="83" name="Content Placeholder 2">
                <a:extLst>
                  <a:ext uri="{FF2B5EF4-FFF2-40B4-BE49-F238E27FC236}">
                    <a16:creationId xmlns:a16="http://schemas.microsoft.com/office/drawing/2014/main" id="{03BB47D6-F9E9-C442-BE36-549414F59452}"/>
                  </a:ext>
                </a:extLst>
              </p:cNvPr>
              <p:cNvSpPr txBox="1">
                <a:spLocks noRot="1" noChangeAspect="1" noMove="1" noResize="1" noEditPoints="1" noAdjustHandles="1" noChangeArrowheads="1" noChangeShapeType="1" noTextEdit="1"/>
              </p:cNvSpPr>
              <p:nvPr/>
            </p:nvSpPr>
            <p:spPr>
              <a:xfrm>
                <a:off x="4413526" y="3037005"/>
                <a:ext cx="466367" cy="503588"/>
              </a:xfrm>
              <a:prstGeom prst="rect">
                <a:avLst/>
              </a:prstGeom>
              <a:blipFill>
                <a:blip r:embed="rId5"/>
                <a:stretch>
                  <a:fillRect l="-2632" r="-2632" b="-2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4" name="Content Placeholder 2">
                <a:extLst>
                  <a:ext uri="{FF2B5EF4-FFF2-40B4-BE49-F238E27FC236}">
                    <a16:creationId xmlns:a16="http://schemas.microsoft.com/office/drawing/2014/main" id="{EF4898A9-E8D4-BB49-A61D-ED70F16178CA}"/>
                  </a:ext>
                </a:extLst>
              </p:cNvPr>
              <p:cNvSpPr txBox="1">
                <a:spLocks/>
              </p:cNvSpPr>
              <p:nvPr/>
            </p:nvSpPr>
            <p:spPr>
              <a:xfrm>
                <a:off x="5491706" y="3025197"/>
                <a:ext cx="46636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Sup>
                        <m:sSubSupPr>
                          <m:ctrlPr>
                            <a:rPr lang="en-US" sz="2400" b="0" i="1" dirty="0" smtClean="0">
                              <a:latin typeface="Cambria Math" panose="02040503050406030204" pitchFamily="18" charset="0"/>
                            </a:rPr>
                          </m:ctrlPr>
                        </m:sSubSupPr>
                        <m:e>
                          <m:r>
                            <a:rPr lang="en-US" sz="2400" b="0" i="1" dirty="0" smtClean="0">
                              <a:latin typeface="Cambria Math" panose="02040503050406030204" pitchFamily="18" charset="0"/>
                            </a:rPr>
                            <m:t>h</m:t>
                          </m:r>
                        </m:e>
                        <m:sub>
                          <m:r>
                            <a:rPr lang="en-US" sz="2400" b="0" i="1" dirty="0" smtClean="0">
                              <a:latin typeface="Cambria Math" panose="02040503050406030204" pitchFamily="18" charset="0"/>
                            </a:rPr>
                            <m:t>4</m:t>
                          </m:r>
                        </m:sub>
                        <m:sup>
                          <m:r>
                            <a:rPr lang="en-US" sz="2400" b="0" i="1" dirty="0" smtClean="0">
                              <a:latin typeface="Cambria Math" panose="02040503050406030204" pitchFamily="18" charset="0"/>
                            </a:rPr>
                            <m:t>𝐸</m:t>
                          </m:r>
                        </m:sup>
                      </m:sSubSup>
                    </m:oMath>
                  </m:oMathPara>
                </a14:m>
                <a:endParaRPr lang="en-US" sz="2400" b="0" dirty="0">
                  <a:latin typeface="Avenir Light" panose="020B0402020203020204" pitchFamily="34" charset="77"/>
                </a:endParaRPr>
              </a:p>
              <a:p>
                <a:pPr marL="0" indent="0" algn="ctr">
                  <a:lnSpc>
                    <a:spcPct val="120000"/>
                  </a:lnSpc>
                  <a:buNone/>
                </a:pPr>
                <a:endParaRPr lang="en-US" sz="2400" b="0" dirty="0">
                  <a:latin typeface="Avenir Light" panose="020B0402020203020204" pitchFamily="34" charset="77"/>
                </a:endParaRPr>
              </a:p>
              <a:p>
                <a:pPr marL="0" indent="0" algn="ctr">
                  <a:lnSpc>
                    <a:spcPct val="120000"/>
                  </a:lnSpc>
                  <a:buNone/>
                </a:pPr>
                <a:endParaRPr lang="en-US" sz="2400" dirty="0">
                  <a:latin typeface="Avenir Light" panose="020B0402020203020204" pitchFamily="34" charset="77"/>
                </a:endParaRPr>
              </a:p>
            </p:txBody>
          </p:sp>
        </mc:Choice>
        <mc:Fallback xmlns="">
          <p:sp>
            <p:nvSpPr>
              <p:cNvPr id="84" name="Content Placeholder 2">
                <a:extLst>
                  <a:ext uri="{FF2B5EF4-FFF2-40B4-BE49-F238E27FC236}">
                    <a16:creationId xmlns:a16="http://schemas.microsoft.com/office/drawing/2014/main" id="{EF4898A9-E8D4-BB49-A61D-ED70F16178CA}"/>
                  </a:ext>
                </a:extLst>
              </p:cNvPr>
              <p:cNvSpPr txBox="1">
                <a:spLocks noRot="1" noChangeAspect="1" noMove="1" noResize="1" noEditPoints="1" noAdjustHandles="1" noChangeArrowheads="1" noChangeShapeType="1" noTextEdit="1"/>
              </p:cNvSpPr>
              <p:nvPr/>
            </p:nvSpPr>
            <p:spPr>
              <a:xfrm>
                <a:off x="5491706" y="3025197"/>
                <a:ext cx="466367" cy="503588"/>
              </a:xfrm>
              <a:prstGeom prst="rect">
                <a:avLst/>
              </a:prstGeom>
              <a:blipFill>
                <a:blip r:embed="rId6"/>
                <a:stretch>
                  <a:fillRect l="-2703" r="-5405" b="-2500"/>
                </a:stretch>
              </a:blipFill>
            </p:spPr>
            <p:txBody>
              <a:bodyPr/>
              <a:lstStyle/>
              <a:p>
                <a:r>
                  <a:rPr lang="en-US">
                    <a:noFill/>
                  </a:rPr>
                  <a:t> </a:t>
                </a:r>
              </a:p>
            </p:txBody>
          </p:sp>
        </mc:Fallback>
      </mc:AlternateContent>
      <p:sp>
        <p:nvSpPr>
          <p:cNvPr id="63" name="Content Placeholder 2">
            <a:extLst>
              <a:ext uri="{FF2B5EF4-FFF2-40B4-BE49-F238E27FC236}">
                <a16:creationId xmlns:a16="http://schemas.microsoft.com/office/drawing/2014/main" id="{624B6F0C-7C42-2E46-B63F-22D49E9CBD6B}"/>
              </a:ext>
            </a:extLst>
          </p:cNvPr>
          <p:cNvSpPr txBox="1">
            <a:spLocks/>
          </p:cNvSpPr>
          <p:nvPr/>
        </p:nvSpPr>
        <p:spPr>
          <a:xfrm>
            <a:off x="838199" y="1587541"/>
            <a:ext cx="10787453" cy="4714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US" sz="2000" b="1" dirty="0">
                <a:solidFill>
                  <a:srgbClr val="C00000"/>
                </a:solidFill>
                <a:latin typeface="Avenir Light" panose="020B0402020203020204" pitchFamily="34" charset="77"/>
              </a:rPr>
              <a:t>A: </a:t>
            </a:r>
            <a:r>
              <a:rPr lang="en-US" sz="2000" b="1" dirty="0">
                <a:latin typeface="Avenir Light" panose="020B0402020203020204" pitchFamily="34" charset="77"/>
              </a:rPr>
              <a:t>Let’s base it on our decoder’s previous hidden state (our latest representation of meaning) and all of the encoder’s hidden layers! We want to measure </a:t>
            </a:r>
            <a:r>
              <a:rPr lang="en-US" sz="2000" b="1" dirty="0">
                <a:solidFill>
                  <a:schemeClr val="tx2">
                    <a:lumMod val="60000"/>
                    <a:lumOff val="40000"/>
                  </a:schemeClr>
                </a:solidFill>
                <a:latin typeface="Avenir Light" panose="020B0402020203020204" pitchFamily="34" charset="77"/>
              </a:rPr>
              <a:t>similarity</a:t>
            </a:r>
            <a:r>
              <a:rPr lang="en-US" sz="2000" b="1" dirty="0">
                <a:latin typeface="Avenir Light" panose="020B0402020203020204" pitchFamily="34" charset="77"/>
              </a:rPr>
              <a:t> between decoder hidden state and encoder hidden </a:t>
            </a:r>
            <a:r>
              <a:rPr lang="en-US" sz="2000" b="1" dirty="0" err="1">
                <a:latin typeface="Avenir Light" panose="020B0402020203020204" pitchFamily="34" charset="77"/>
              </a:rPr>
              <a:t>stateS</a:t>
            </a:r>
            <a:r>
              <a:rPr lang="en-US" sz="2000" b="1" dirty="0">
                <a:latin typeface="Avenir Light" panose="020B0402020203020204" pitchFamily="34" charset="77"/>
              </a:rPr>
              <a:t> in some ways. </a:t>
            </a:r>
          </a:p>
        </p:txBody>
      </p:sp>
      <p:grpSp>
        <p:nvGrpSpPr>
          <p:cNvPr id="58" name="Group 57">
            <a:extLst>
              <a:ext uri="{FF2B5EF4-FFF2-40B4-BE49-F238E27FC236}">
                <a16:creationId xmlns:a16="http://schemas.microsoft.com/office/drawing/2014/main" id="{B663CD5B-42AC-BF4A-8FFE-117F9E82F6D5}"/>
              </a:ext>
            </a:extLst>
          </p:cNvPr>
          <p:cNvGrpSpPr/>
          <p:nvPr/>
        </p:nvGrpSpPr>
        <p:grpSpPr>
          <a:xfrm rot="16200000">
            <a:off x="6329595" y="4096092"/>
            <a:ext cx="1364224" cy="311369"/>
            <a:chOff x="2297660" y="4140835"/>
            <a:chExt cx="1364224" cy="311369"/>
          </a:xfrm>
        </p:grpSpPr>
        <p:sp>
          <p:nvSpPr>
            <p:cNvPr id="59" name="Rounded Rectangle 58">
              <a:extLst>
                <a:ext uri="{FF2B5EF4-FFF2-40B4-BE49-F238E27FC236}">
                  <a16:creationId xmlns:a16="http://schemas.microsoft.com/office/drawing/2014/main" id="{1E002C9A-45DA-F648-890F-0F632A4DF22B}"/>
                </a:ext>
              </a:extLst>
            </p:cNvPr>
            <p:cNvSpPr/>
            <p:nvPr/>
          </p:nvSpPr>
          <p:spPr>
            <a:xfrm>
              <a:off x="2297660" y="4140835"/>
              <a:ext cx="1364224" cy="311369"/>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61" name="Oval 60">
              <a:extLst>
                <a:ext uri="{FF2B5EF4-FFF2-40B4-BE49-F238E27FC236}">
                  <a16:creationId xmlns:a16="http://schemas.microsoft.com/office/drawing/2014/main" id="{551C4E01-5F3B-7148-9714-359EC23CB4F2}"/>
                </a:ext>
              </a:extLst>
            </p:cNvPr>
            <p:cNvSpPr/>
            <p:nvPr/>
          </p:nvSpPr>
          <p:spPr>
            <a:xfrm>
              <a:off x="2382210" y="4194102"/>
              <a:ext cx="203200" cy="203200"/>
            </a:xfrm>
            <a:prstGeom prst="ellipse">
              <a:avLst/>
            </a:prstGeom>
            <a:solidFill>
              <a:schemeClr val="accent5">
                <a:lumMod val="60000"/>
                <a:lumOff val="4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62" name="Oval 61">
              <a:extLst>
                <a:ext uri="{FF2B5EF4-FFF2-40B4-BE49-F238E27FC236}">
                  <a16:creationId xmlns:a16="http://schemas.microsoft.com/office/drawing/2014/main" id="{65E69B14-3103-8D44-BCBC-44C09B4165A2}"/>
                </a:ext>
              </a:extLst>
            </p:cNvPr>
            <p:cNvSpPr/>
            <p:nvPr/>
          </p:nvSpPr>
          <p:spPr>
            <a:xfrm>
              <a:off x="2628469" y="4194102"/>
              <a:ext cx="203200" cy="203200"/>
            </a:xfrm>
            <a:prstGeom prst="ellipse">
              <a:avLst/>
            </a:prstGeom>
            <a:solidFill>
              <a:schemeClr val="accent5">
                <a:lumMod val="60000"/>
                <a:lumOff val="4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64" name="Oval 63">
              <a:extLst>
                <a:ext uri="{FF2B5EF4-FFF2-40B4-BE49-F238E27FC236}">
                  <a16:creationId xmlns:a16="http://schemas.microsoft.com/office/drawing/2014/main" id="{6F0905B4-8F0C-8641-ADB6-094B9BEEDFD3}"/>
                </a:ext>
              </a:extLst>
            </p:cNvPr>
            <p:cNvSpPr/>
            <p:nvPr/>
          </p:nvSpPr>
          <p:spPr>
            <a:xfrm>
              <a:off x="2874728" y="4194102"/>
              <a:ext cx="203200" cy="203200"/>
            </a:xfrm>
            <a:prstGeom prst="ellipse">
              <a:avLst/>
            </a:prstGeom>
            <a:solidFill>
              <a:schemeClr val="accent5">
                <a:lumMod val="60000"/>
                <a:lumOff val="4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65" name="Oval 64">
              <a:extLst>
                <a:ext uri="{FF2B5EF4-FFF2-40B4-BE49-F238E27FC236}">
                  <a16:creationId xmlns:a16="http://schemas.microsoft.com/office/drawing/2014/main" id="{FEF64884-1230-D64F-B3B8-F317D09373CB}"/>
                </a:ext>
              </a:extLst>
            </p:cNvPr>
            <p:cNvSpPr/>
            <p:nvPr/>
          </p:nvSpPr>
          <p:spPr>
            <a:xfrm>
              <a:off x="3126597" y="4194102"/>
              <a:ext cx="203200" cy="203200"/>
            </a:xfrm>
            <a:prstGeom prst="ellipse">
              <a:avLst/>
            </a:prstGeom>
            <a:solidFill>
              <a:schemeClr val="accent5">
                <a:lumMod val="60000"/>
                <a:lumOff val="4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66" name="Oval 65">
              <a:extLst>
                <a:ext uri="{FF2B5EF4-FFF2-40B4-BE49-F238E27FC236}">
                  <a16:creationId xmlns:a16="http://schemas.microsoft.com/office/drawing/2014/main" id="{FEAFE69B-09F7-E34D-979D-223B48C37CEB}"/>
                </a:ext>
              </a:extLst>
            </p:cNvPr>
            <p:cNvSpPr/>
            <p:nvPr/>
          </p:nvSpPr>
          <p:spPr>
            <a:xfrm>
              <a:off x="3384593" y="4196386"/>
              <a:ext cx="203200" cy="203200"/>
            </a:xfrm>
            <a:prstGeom prst="ellipse">
              <a:avLst/>
            </a:prstGeom>
            <a:solidFill>
              <a:schemeClr val="accent5">
                <a:lumMod val="60000"/>
                <a:lumOff val="4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grpSp>
      <p:sp>
        <p:nvSpPr>
          <p:cNvPr id="67" name="Content Placeholder 2">
            <a:extLst>
              <a:ext uri="{FF2B5EF4-FFF2-40B4-BE49-F238E27FC236}">
                <a16:creationId xmlns:a16="http://schemas.microsoft.com/office/drawing/2014/main" id="{05C65C80-3DC1-4046-B9DD-6ABFA705B103}"/>
              </a:ext>
            </a:extLst>
          </p:cNvPr>
          <p:cNvSpPr txBox="1">
            <a:spLocks/>
          </p:cNvSpPr>
          <p:nvPr/>
        </p:nvSpPr>
        <p:spPr>
          <a:xfrm>
            <a:off x="6430427" y="4973380"/>
            <a:ext cx="1240142"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r>
              <a:rPr lang="en-US" sz="2400" dirty="0">
                <a:latin typeface="Avenir Light" panose="020B0402020203020204" pitchFamily="34" charset="77"/>
              </a:rPr>
              <a:t>&lt;s&gt;</a:t>
            </a:r>
          </a:p>
        </p:txBody>
      </p:sp>
      <mc:AlternateContent xmlns:mc="http://schemas.openxmlformats.org/markup-compatibility/2006" xmlns:a14="http://schemas.microsoft.com/office/drawing/2010/main">
        <mc:Choice Requires="a14">
          <p:sp>
            <p:nvSpPr>
              <p:cNvPr id="68" name="Content Placeholder 2">
                <a:extLst>
                  <a:ext uri="{FF2B5EF4-FFF2-40B4-BE49-F238E27FC236}">
                    <a16:creationId xmlns:a16="http://schemas.microsoft.com/office/drawing/2014/main" id="{FDF27407-EE44-964E-8D89-FDDD890FDA04}"/>
                  </a:ext>
                </a:extLst>
              </p:cNvPr>
              <p:cNvSpPr txBox="1">
                <a:spLocks/>
              </p:cNvSpPr>
              <p:nvPr/>
            </p:nvSpPr>
            <p:spPr>
              <a:xfrm>
                <a:off x="6817314" y="3011206"/>
                <a:ext cx="46636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Sup>
                        <m:sSubSupPr>
                          <m:ctrlPr>
                            <a:rPr lang="en-US" sz="2400" b="0" i="1" dirty="0" smtClean="0">
                              <a:latin typeface="Cambria Math" panose="02040503050406030204" pitchFamily="18" charset="0"/>
                            </a:rPr>
                          </m:ctrlPr>
                        </m:sSubSupPr>
                        <m:e>
                          <m:r>
                            <a:rPr lang="en-US" sz="2400" b="0" i="1" dirty="0" smtClean="0">
                              <a:latin typeface="Cambria Math" panose="02040503050406030204" pitchFamily="18" charset="0"/>
                            </a:rPr>
                            <m:t>h</m:t>
                          </m:r>
                        </m:e>
                        <m:sub>
                          <m:r>
                            <a:rPr lang="en-US" sz="2400" b="0" i="1" dirty="0" smtClean="0">
                              <a:latin typeface="Cambria Math" panose="02040503050406030204" pitchFamily="18" charset="0"/>
                            </a:rPr>
                            <m:t>1</m:t>
                          </m:r>
                        </m:sub>
                        <m:sup>
                          <m:r>
                            <a:rPr lang="en-US" sz="2400" b="0" i="1" dirty="0" smtClean="0">
                              <a:latin typeface="Cambria Math" panose="02040503050406030204" pitchFamily="18" charset="0"/>
                            </a:rPr>
                            <m:t>𝐷</m:t>
                          </m:r>
                        </m:sup>
                      </m:sSubSup>
                    </m:oMath>
                  </m:oMathPara>
                </a14:m>
                <a:endParaRPr lang="en-US" sz="2400" b="0" dirty="0">
                  <a:latin typeface="Avenir Light" panose="020B0402020203020204" pitchFamily="34" charset="77"/>
                </a:endParaRPr>
              </a:p>
            </p:txBody>
          </p:sp>
        </mc:Choice>
        <mc:Fallback xmlns="">
          <p:sp>
            <p:nvSpPr>
              <p:cNvPr id="68" name="Content Placeholder 2">
                <a:extLst>
                  <a:ext uri="{FF2B5EF4-FFF2-40B4-BE49-F238E27FC236}">
                    <a16:creationId xmlns:a16="http://schemas.microsoft.com/office/drawing/2014/main" id="{FDF27407-EE44-964E-8D89-FDDD890FDA04}"/>
                  </a:ext>
                </a:extLst>
              </p:cNvPr>
              <p:cNvSpPr txBox="1">
                <a:spLocks noRot="1" noChangeAspect="1" noMove="1" noResize="1" noEditPoints="1" noAdjustHandles="1" noChangeArrowheads="1" noChangeShapeType="1" noTextEdit="1"/>
              </p:cNvSpPr>
              <p:nvPr/>
            </p:nvSpPr>
            <p:spPr>
              <a:xfrm>
                <a:off x="6817314" y="3011206"/>
                <a:ext cx="466367" cy="503588"/>
              </a:xfrm>
              <a:prstGeom prst="rect">
                <a:avLst/>
              </a:prstGeom>
              <a:blipFill>
                <a:blip r:embed="rId7"/>
                <a:stretch>
                  <a:fillRect l="-18421" b="-2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9" name="Content Placeholder 2">
                <a:extLst>
                  <a:ext uri="{FF2B5EF4-FFF2-40B4-BE49-F238E27FC236}">
                    <a16:creationId xmlns:a16="http://schemas.microsoft.com/office/drawing/2014/main" id="{949F9C97-D63B-5749-ACB4-E403E1B75E52}"/>
                  </a:ext>
                </a:extLst>
              </p:cNvPr>
              <p:cNvSpPr txBox="1">
                <a:spLocks/>
              </p:cNvSpPr>
              <p:nvPr/>
            </p:nvSpPr>
            <p:spPr>
              <a:xfrm>
                <a:off x="9763696" y="4892131"/>
                <a:ext cx="46636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Sup>
                        <m:sSubSupPr>
                          <m:ctrlPr>
                            <a:rPr lang="en-US" sz="2400" b="0" i="1" dirty="0" smtClean="0">
                              <a:latin typeface="Cambria Math" panose="02040503050406030204" pitchFamily="18" charset="0"/>
                            </a:rPr>
                          </m:ctrlPr>
                        </m:sSubSupPr>
                        <m:e>
                          <m:r>
                            <a:rPr lang="en-US" sz="2400" b="0" i="1" dirty="0" smtClean="0">
                              <a:latin typeface="Cambria Math" panose="02040503050406030204" pitchFamily="18" charset="0"/>
                            </a:rPr>
                            <m:t>h</m:t>
                          </m:r>
                        </m:e>
                        <m:sub>
                          <m:r>
                            <a:rPr lang="en-US" sz="2400" b="0" i="1" dirty="0" smtClean="0">
                              <a:latin typeface="Cambria Math" panose="02040503050406030204" pitchFamily="18" charset="0"/>
                            </a:rPr>
                            <m:t>3</m:t>
                          </m:r>
                        </m:sub>
                        <m:sup>
                          <m:r>
                            <a:rPr lang="en-US" sz="2400" b="0" i="1" dirty="0" smtClean="0">
                              <a:latin typeface="Cambria Math" panose="02040503050406030204" pitchFamily="18" charset="0"/>
                            </a:rPr>
                            <m:t>𝐸</m:t>
                          </m:r>
                        </m:sup>
                      </m:sSubSup>
                    </m:oMath>
                  </m:oMathPara>
                </a14:m>
                <a:endParaRPr lang="en-US" sz="2400" b="0" dirty="0">
                  <a:latin typeface="Avenir Light" panose="020B0402020203020204" pitchFamily="34" charset="77"/>
                </a:endParaRPr>
              </a:p>
              <a:p>
                <a:pPr marL="0" indent="0" algn="ctr">
                  <a:lnSpc>
                    <a:spcPct val="120000"/>
                  </a:lnSpc>
                  <a:buNone/>
                </a:pPr>
                <a:endParaRPr lang="en-US" sz="2400" b="0" dirty="0">
                  <a:latin typeface="Avenir Light" panose="020B0402020203020204" pitchFamily="34" charset="77"/>
                </a:endParaRPr>
              </a:p>
              <a:p>
                <a:pPr marL="0" indent="0" algn="ctr">
                  <a:lnSpc>
                    <a:spcPct val="120000"/>
                  </a:lnSpc>
                  <a:buNone/>
                </a:pPr>
                <a:endParaRPr lang="en-US" sz="2400" dirty="0">
                  <a:latin typeface="Avenir Light" panose="020B0402020203020204" pitchFamily="34" charset="77"/>
                </a:endParaRPr>
              </a:p>
            </p:txBody>
          </p:sp>
        </mc:Choice>
        <mc:Fallback xmlns="">
          <p:sp>
            <p:nvSpPr>
              <p:cNvPr id="69" name="Content Placeholder 2">
                <a:extLst>
                  <a:ext uri="{FF2B5EF4-FFF2-40B4-BE49-F238E27FC236}">
                    <a16:creationId xmlns:a16="http://schemas.microsoft.com/office/drawing/2014/main" id="{949F9C97-D63B-5749-ACB4-E403E1B75E52}"/>
                  </a:ext>
                </a:extLst>
              </p:cNvPr>
              <p:cNvSpPr txBox="1">
                <a:spLocks noRot="1" noChangeAspect="1" noMove="1" noResize="1" noEditPoints="1" noAdjustHandles="1" noChangeArrowheads="1" noChangeShapeType="1" noTextEdit="1"/>
              </p:cNvSpPr>
              <p:nvPr/>
            </p:nvSpPr>
            <p:spPr>
              <a:xfrm>
                <a:off x="9763696" y="4892131"/>
                <a:ext cx="466367" cy="503588"/>
              </a:xfrm>
              <a:prstGeom prst="rect">
                <a:avLst/>
              </a:prstGeom>
              <a:blipFill>
                <a:blip r:embed="rId8"/>
                <a:stretch>
                  <a:fillRect l="-2632" r="-2632" b="-2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0" name="Content Placeholder 2">
                <a:extLst>
                  <a:ext uri="{FF2B5EF4-FFF2-40B4-BE49-F238E27FC236}">
                    <a16:creationId xmlns:a16="http://schemas.microsoft.com/office/drawing/2014/main" id="{509B51C4-3D60-C34C-97F3-CE03A0CF7914}"/>
                  </a:ext>
                </a:extLst>
              </p:cNvPr>
              <p:cNvSpPr txBox="1">
                <a:spLocks/>
              </p:cNvSpPr>
              <p:nvPr/>
            </p:nvSpPr>
            <p:spPr>
              <a:xfrm>
                <a:off x="10652131" y="4892131"/>
                <a:ext cx="46636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Sup>
                        <m:sSubSupPr>
                          <m:ctrlPr>
                            <a:rPr lang="en-US" sz="2400" b="0" i="1" dirty="0" smtClean="0">
                              <a:latin typeface="Cambria Math" panose="02040503050406030204" pitchFamily="18" charset="0"/>
                            </a:rPr>
                          </m:ctrlPr>
                        </m:sSubSupPr>
                        <m:e>
                          <m:r>
                            <a:rPr lang="en-US" sz="2400" b="0" i="1" dirty="0" smtClean="0">
                              <a:latin typeface="Cambria Math" panose="02040503050406030204" pitchFamily="18" charset="0"/>
                            </a:rPr>
                            <m:t>h</m:t>
                          </m:r>
                        </m:e>
                        <m:sub>
                          <m:r>
                            <a:rPr lang="en-US" sz="2400" b="0" i="1" dirty="0" smtClean="0">
                              <a:latin typeface="Cambria Math" panose="02040503050406030204" pitchFamily="18" charset="0"/>
                            </a:rPr>
                            <m:t>1</m:t>
                          </m:r>
                        </m:sub>
                        <m:sup>
                          <m:r>
                            <a:rPr lang="en-US" sz="2400" b="0" i="1" dirty="0" smtClean="0">
                              <a:latin typeface="Cambria Math" panose="02040503050406030204" pitchFamily="18" charset="0"/>
                            </a:rPr>
                            <m:t>𝐷</m:t>
                          </m:r>
                        </m:sup>
                      </m:sSubSup>
                    </m:oMath>
                  </m:oMathPara>
                </a14:m>
                <a:endParaRPr lang="en-US" sz="2400" b="0" dirty="0">
                  <a:latin typeface="Avenir Light" panose="020B0402020203020204" pitchFamily="34" charset="77"/>
                </a:endParaRPr>
              </a:p>
            </p:txBody>
          </p:sp>
        </mc:Choice>
        <mc:Fallback xmlns="">
          <p:sp>
            <p:nvSpPr>
              <p:cNvPr id="70" name="Content Placeholder 2">
                <a:extLst>
                  <a:ext uri="{FF2B5EF4-FFF2-40B4-BE49-F238E27FC236}">
                    <a16:creationId xmlns:a16="http://schemas.microsoft.com/office/drawing/2014/main" id="{509B51C4-3D60-C34C-97F3-CE03A0CF7914}"/>
                  </a:ext>
                </a:extLst>
              </p:cNvPr>
              <p:cNvSpPr txBox="1">
                <a:spLocks noRot="1" noChangeAspect="1" noMove="1" noResize="1" noEditPoints="1" noAdjustHandles="1" noChangeArrowheads="1" noChangeShapeType="1" noTextEdit="1"/>
              </p:cNvSpPr>
              <p:nvPr/>
            </p:nvSpPr>
            <p:spPr>
              <a:xfrm>
                <a:off x="10652131" y="4892131"/>
                <a:ext cx="466367" cy="503588"/>
              </a:xfrm>
              <a:prstGeom prst="rect">
                <a:avLst/>
              </a:prstGeom>
              <a:blipFill>
                <a:blip r:embed="rId7"/>
                <a:stretch>
                  <a:fillRect l="-18421" b="-2500"/>
                </a:stretch>
              </a:blipFill>
            </p:spPr>
            <p:txBody>
              <a:bodyPr/>
              <a:lstStyle/>
              <a:p>
                <a:r>
                  <a:rPr lang="en-US">
                    <a:noFill/>
                  </a:rPr>
                  <a:t> </a:t>
                </a:r>
              </a:p>
            </p:txBody>
          </p:sp>
        </mc:Fallback>
      </mc:AlternateContent>
      <p:sp>
        <p:nvSpPr>
          <p:cNvPr id="71" name="Right Arrow 70">
            <a:extLst>
              <a:ext uri="{FF2B5EF4-FFF2-40B4-BE49-F238E27FC236}">
                <a16:creationId xmlns:a16="http://schemas.microsoft.com/office/drawing/2014/main" id="{CBD502E9-1F8B-3943-B05B-63CC1969EBD7}"/>
              </a:ext>
            </a:extLst>
          </p:cNvPr>
          <p:cNvSpPr/>
          <p:nvPr/>
        </p:nvSpPr>
        <p:spPr>
          <a:xfrm rot="18175798">
            <a:off x="9869168" y="4513127"/>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ight Arrow 71">
            <a:extLst>
              <a:ext uri="{FF2B5EF4-FFF2-40B4-BE49-F238E27FC236}">
                <a16:creationId xmlns:a16="http://schemas.microsoft.com/office/drawing/2014/main" id="{A29E5CFF-ACD6-2446-BA03-FAFE8B772CDF}"/>
              </a:ext>
            </a:extLst>
          </p:cNvPr>
          <p:cNvSpPr/>
          <p:nvPr/>
        </p:nvSpPr>
        <p:spPr>
          <a:xfrm rot="14356710">
            <a:off x="10402287" y="4514662"/>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ight Arrow 87">
            <a:extLst>
              <a:ext uri="{FF2B5EF4-FFF2-40B4-BE49-F238E27FC236}">
                <a16:creationId xmlns:a16="http://schemas.microsoft.com/office/drawing/2014/main" id="{ED2D71AB-6ED6-5E49-92EF-523E8AD74BBC}"/>
              </a:ext>
            </a:extLst>
          </p:cNvPr>
          <p:cNvSpPr/>
          <p:nvPr/>
        </p:nvSpPr>
        <p:spPr>
          <a:xfrm rot="16200000">
            <a:off x="10193189" y="3721520"/>
            <a:ext cx="42937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89" name="Content Placeholder 2">
                <a:extLst>
                  <a:ext uri="{FF2B5EF4-FFF2-40B4-BE49-F238E27FC236}">
                    <a16:creationId xmlns:a16="http://schemas.microsoft.com/office/drawing/2014/main" id="{A73D54D9-0E7C-444D-A07B-58394058F8E5}"/>
                  </a:ext>
                </a:extLst>
              </p:cNvPr>
              <p:cNvSpPr txBox="1">
                <a:spLocks/>
              </p:cNvSpPr>
              <p:nvPr/>
            </p:nvSpPr>
            <p:spPr>
              <a:xfrm>
                <a:off x="10202870" y="3036969"/>
                <a:ext cx="46636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𝑒</m:t>
                          </m:r>
                        </m:e>
                        <m:sub>
                          <m:r>
                            <a:rPr lang="en-US" sz="2400" b="0" i="1" smtClean="0">
                              <a:latin typeface="Cambria Math" panose="02040503050406030204" pitchFamily="18" charset="0"/>
                            </a:rPr>
                            <m:t>3</m:t>
                          </m:r>
                        </m:sub>
                      </m:sSub>
                    </m:oMath>
                  </m:oMathPara>
                </a14:m>
                <a:endParaRPr lang="en-US" sz="2400" b="0" dirty="0">
                  <a:latin typeface="Avenir Light" panose="020B0402020203020204" pitchFamily="34" charset="77"/>
                </a:endParaRPr>
              </a:p>
              <a:p>
                <a:pPr marL="0" indent="0" algn="ctr">
                  <a:lnSpc>
                    <a:spcPct val="120000"/>
                  </a:lnSpc>
                  <a:buNone/>
                </a:pPr>
                <a:endParaRPr lang="en-US" sz="2400" b="0" dirty="0">
                  <a:latin typeface="Avenir Light" panose="020B0402020203020204" pitchFamily="34" charset="77"/>
                </a:endParaRPr>
              </a:p>
              <a:p>
                <a:pPr marL="0" indent="0" algn="ctr">
                  <a:lnSpc>
                    <a:spcPct val="120000"/>
                  </a:lnSpc>
                  <a:buNone/>
                </a:pPr>
                <a:endParaRPr lang="en-US" sz="2400" dirty="0">
                  <a:latin typeface="Avenir Light" panose="020B0402020203020204" pitchFamily="34" charset="77"/>
                </a:endParaRPr>
              </a:p>
            </p:txBody>
          </p:sp>
        </mc:Choice>
        <mc:Fallback xmlns="">
          <p:sp>
            <p:nvSpPr>
              <p:cNvPr id="89" name="Content Placeholder 2">
                <a:extLst>
                  <a:ext uri="{FF2B5EF4-FFF2-40B4-BE49-F238E27FC236}">
                    <a16:creationId xmlns:a16="http://schemas.microsoft.com/office/drawing/2014/main" id="{A73D54D9-0E7C-444D-A07B-58394058F8E5}"/>
                  </a:ext>
                </a:extLst>
              </p:cNvPr>
              <p:cNvSpPr txBox="1">
                <a:spLocks noRot="1" noChangeAspect="1" noMove="1" noResize="1" noEditPoints="1" noAdjustHandles="1" noChangeArrowheads="1" noChangeShapeType="1" noTextEdit="1"/>
              </p:cNvSpPr>
              <p:nvPr/>
            </p:nvSpPr>
            <p:spPr>
              <a:xfrm>
                <a:off x="10202870" y="3036969"/>
                <a:ext cx="466367" cy="503588"/>
              </a:xfrm>
              <a:prstGeom prst="rect">
                <a:avLst/>
              </a:prstGeom>
              <a:blipFill>
                <a:blip r:embed="rId9"/>
                <a:stretch>
                  <a:fillRect b="-2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0" name="Content Placeholder 2">
                <a:extLst>
                  <a:ext uri="{FF2B5EF4-FFF2-40B4-BE49-F238E27FC236}">
                    <a16:creationId xmlns:a16="http://schemas.microsoft.com/office/drawing/2014/main" id="{2C4D50C9-73AA-A64E-BF44-241E6CD93CE3}"/>
                  </a:ext>
                </a:extLst>
              </p:cNvPr>
              <p:cNvSpPr txBox="1">
                <a:spLocks/>
              </p:cNvSpPr>
              <p:nvPr/>
            </p:nvSpPr>
            <p:spPr>
              <a:xfrm>
                <a:off x="10599577" y="3074113"/>
                <a:ext cx="812612"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r>
                        <a:rPr lang="en-US" sz="2400" b="0" i="1" smtClean="0">
                          <a:solidFill>
                            <a:schemeClr val="accent6">
                              <a:lumMod val="75000"/>
                            </a:schemeClr>
                          </a:solidFill>
                          <a:latin typeface="Cambria Math" panose="02040503050406030204" pitchFamily="18" charset="0"/>
                        </a:rPr>
                        <m:t>0.3</m:t>
                      </m:r>
                    </m:oMath>
                  </m:oMathPara>
                </a14:m>
                <a:endParaRPr lang="en-US" sz="2400" dirty="0">
                  <a:solidFill>
                    <a:schemeClr val="accent6">
                      <a:lumMod val="75000"/>
                    </a:schemeClr>
                  </a:solidFill>
                  <a:latin typeface="Avenir Light" panose="020B0402020203020204" pitchFamily="34" charset="77"/>
                </a:endParaRPr>
              </a:p>
            </p:txBody>
          </p:sp>
        </mc:Choice>
        <mc:Fallback xmlns="">
          <p:sp>
            <p:nvSpPr>
              <p:cNvPr id="90" name="Content Placeholder 2">
                <a:extLst>
                  <a:ext uri="{FF2B5EF4-FFF2-40B4-BE49-F238E27FC236}">
                    <a16:creationId xmlns:a16="http://schemas.microsoft.com/office/drawing/2014/main" id="{2C4D50C9-73AA-A64E-BF44-241E6CD93CE3}"/>
                  </a:ext>
                </a:extLst>
              </p:cNvPr>
              <p:cNvSpPr txBox="1">
                <a:spLocks noRot="1" noChangeAspect="1" noMove="1" noResize="1" noEditPoints="1" noAdjustHandles="1" noChangeArrowheads="1" noChangeShapeType="1" noTextEdit="1"/>
              </p:cNvSpPr>
              <p:nvPr/>
            </p:nvSpPr>
            <p:spPr>
              <a:xfrm>
                <a:off x="10599577" y="3074113"/>
                <a:ext cx="812612" cy="503588"/>
              </a:xfrm>
              <a:prstGeom prst="rect">
                <a:avLst/>
              </a:prstGeom>
              <a:blipFill>
                <a:blip r:embed="rId10"/>
                <a:stretch>
                  <a:fillRect/>
                </a:stretch>
              </a:blipFill>
            </p:spPr>
            <p:txBody>
              <a:bodyPr/>
              <a:lstStyle/>
              <a:p>
                <a:r>
                  <a:rPr lang="en-US">
                    <a:noFill/>
                  </a:rPr>
                  <a:t> </a:t>
                </a:r>
              </a:p>
            </p:txBody>
          </p:sp>
        </mc:Fallback>
      </mc:AlternateContent>
      <p:sp>
        <p:nvSpPr>
          <p:cNvPr id="4" name="Rectangular Callout 3">
            <a:extLst>
              <a:ext uri="{FF2B5EF4-FFF2-40B4-BE49-F238E27FC236}">
                <a16:creationId xmlns:a16="http://schemas.microsoft.com/office/drawing/2014/main" id="{8D1A9194-4559-3B4E-B8BA-AD779EE79250}"/>
              </a:ext>
            </a:extLst>
          </p:cNvPr>
          <p:cNvSpPr/>
          <p:nvPr/>
        </p:nvSpPr>
        <p:spPr>
          <a:xfrm>
            <a:off x="7934846" y="2686751"/>
            <a:ext cx="1455412" cy="1016481"/>
          </a:xfrm>
          <a:prstGeom prst="wedgeRectCallout">
            <a:avLst>
              <a:gd name="adj1" fmla="val 72368"/>
              <a:gd name="adj2" fmla="val 94296"/>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Could be cosine similarity</a:t>
            </a:r>
          </a:p>
        </p:txBody>
      </p:sp>
      <p:grpSp>
        <p:nvGrpSpPr>
          <p:cNvPr id="78" name="Group 77">
            <a:extLst>
              <a:ext uri="{FF2B5EF4-FFF2-40B4-BE49-F238E27FC236}">
                <a16:creationId xmlns:a16="http://schemas.microsoft.com/office/drawing/2014/main" id="{364B0A78-028E-474F-90D6-99B73186D008}"/>
              </a:ext>
            </a:extLst>
          </p:cNvPr>
          <p:cNvGrpSpPr/>
          <p:nvPr/>
        </p:nvGrpSpPr>
        <p:grpSpPr>
          <a:xfrm>
            <a:off x="9913483" y="4159300"/>
            <a:ext cx="988787" cy="216833"/>
            <a:chOff x="9212512" y="3352831"/>
            <a:chExt cx="804752" cy="216833"/>
          </a:xfrm>
        </p:grpSpPr>
        <p:sp>
          <p:nvSpPr>
            <p:cNvPr id="79" name="Rounded Rectangle 78">
              <a:extLst>
                <a:ext uri="{FF2B5EF4-FFF2-40B4-BE49-F238E27FC236}">
                  <a16:creationId xmlns:a16="http://schemas.microsoft.com/office/drawing/2014/main" id="{ECB27EBA-B214-094D-8A69-D9F0FDD4F2A6}"/>
                </a:ext>
              </a:extLst>
            </p:cNvPr>
            <p:cNvSpPr/>
            <p:nvPr/>
          </p:nvSpPr>
          <p:spPr>
            <a:xfrm rot="10800000">
              <a:off x="9212512" y="3352831"/>
              <a:ext cx="804752" cy="216833"/>
            </a:xfrm>
            <a:prstGeom prst="round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80" name="Oval 79">
              <a:extLst>
                <a:ext uri="{FF2B5EF4-FFF2-40B4-BE49-F238E27FC236}">
                  <a16:creationId xmlns:a16="http://schemas.microsoft.com/office/drawing/2014/main" id="{D6945AE2-D135-784F-A483-BAF9395F1E9D}"/>
                </a:ext>
              </a:extLst>
            </p:cNvPr>
            <p:cNvSpPr/>
            <p:nvPr/>
          </p:nvSpPr>
          <p:spPr>
            <a:xfrm rot="10800000">
              <a:off x="9847521" y="3391064"/>
              <a:ext cx="119867" cy="141506"/>
            </a:xfrm>
            <a:prstGeom prst="ellipse">
              <a:avLst/>
            </a:prstGeom>
            <a:solidFill>
              <a:schemeClr val="accent5">
                <a:lumMod val="60000"/>
                <a:lumOff val="40000"/>
              </a:schemeClr>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91" name="Oval 90">
              <a:extLst>
                <a:ext uri="{FF2B5EF4-FFF2-40B4-BE49-F238E27FC236}">
                  <a16:creationId xmlns:a16="http://schemas.microsoft.com/office/drawing/2014/main" id="{E813EF32-5B48-704D-9559-B990747F1579}"/>
                </a:ext>
              </a:extLst>
            </p:cNvPr>
            <p:cNvSpPr/>
            <p:nvPr/>
          </p:nvSpPr>
          <p:spPr>
            <a:xfrm rot="10800000">
              <a:off x="9702254" y="3391064"/>
              <a:ext cx="119867" cy="141506"/>
            </a:xfrm>
            <a:prstGeom prst="ellipse">
              <a:avLst/>
            </a:prstGeom>
            <a:solidFill>
              <a:schemeClr val="accent5">
                <a:lumMod val="60000"/>
                <a:lumOff val="40000"/>
              </a:schemeClr>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030A0"/>
                </a:solidFill>
              </a:endParaRPr>
            </a:p>
          </p:txBody>
        </p:sp>
        <p:sp>
          <p:nvSpPr>
            <p:cNvPr id="92" name="Oval 91">
              <a:extLst>
                <a:ext uri="{FF2B5EF4-FFF2-40B4-BE49-F238E27FC236}">
                  <a16:creationId xmlns:a16="http://schemas.microsoft.com/office/drawing/2014/main" id="{C6B05148-2FF9-474E-B49D-537D92877983}"/>
                </a:ext>
              </a:extLst>
            </p:cNvPr>
            <p:cNvSpPr/>
            <p:nvPr/>
          </p:nvSpPr>
          <p:spPr>
            <a:xfrm rot="10800000">
              <a:off x="9556986" y="3391064"/>
              <a:ext cx="119867" cy="141506"/>
            </a:xfrm>
            <a:prstGeom prst="ellipse">
              <a:avLst/>
            </a:prstGeom>
            <a:solidFill>
              <a:schemeClr val="accent5">
                <a:lumMod val="60000"/>
                <a:lumOff val="40000"/>
              </a:schemeClr>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93" name="Oval 92">
              <a:extLst>
                <a:ext uri="{FF2B5EF4-FFF2-40B4-BE49-F238E27FC236}">
                  <a16:creationId xmlns:a16="http://schemas.microsoft.com/office/drawing/2014/main" id="{DF5A0E8E-01EF-0A4C-9766-F583E2461DF3}"/>
                </a:ext>
              </a:extLst>
            </p:cNvPr>
            <p:cNvSpPr/>
            <p:nvPr/>
          </p:nvSpPr>
          <p:spPr>
            <a:xfrm rot="10800000">
              <a:off x="9408409" y="3391064"/>
              <a:ext cx="119867" cy="141506"/>
            </a:xfrm>
            <a:prstGeom prst="ellipse">
              <a:avLst/>
            </a:prstGeom>
            <a:solidFill>
              <a:schemeClr val="accent5">
                <a:lumMod val="60000"/>
                <a:lumOff val="40000"/>
              </a:schemeClr>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94" name="Oval 93">
              <a:extLst>
                <a:ext uri="{FF2B5EF4-FFF2-40B4-BE49-F238E27FC236}">
                  <a16:creationId xmlns:a16="http://schemas.microsoft.com/office/drawing/2014/main" id="{BE74CBF3-EE6E-A447-A02B-7709946B2648}"/>
                </a:ext>
              </a:extLst>
            </p:cNvPr>
            <p:cNvSpPr/>
            <p:nvPr/>
          </p:nvSpPr>
          <p:spPr>
            <a:xfrm rot="10800000">
              <a:off x="9256218" y="3389473"/>
              <a:ext cx="119867" cy="141506"/>
            </a:xfrm>
            <a:prstGeom prst="ellipse">
              <a:avLst/>
            </a:prstGeom>
            <a:solidFill>
              <a:schemeClr val="accent5">
                <a:lumMod val="60000"/>
                <a:lumOff val="40000"/>
              </a:schemeClr>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grpSp>
      <p:sp>
        <p:nvSpPr>
          <p:cNvPr id="95" name="Content Placeholder 2">
            <a:extLst>
              <a:ext uri="{FF2B5EF4-FFF2-40B4-BE49-F238E27FC236}">
                <a16:creationId xmlns:a16="http://schemas.microsoft.com/office/drawing/2014/main" id="{D41427FF-7BF6-7F4B-8482-23E7AFFC3E81}"/>
              </a:ext>
            </a:extLst>
          </p:cNvPr>
          <p:cNvSpPr txBox="1">
            <a:spLocks/>
          </p:cNvSpPr>
          <p:nvPr/>
        </p:nvSpPr>
        <p:spPr>
          <a:xfrm>
            <a:off x="6352932" y="6193440"/>
            <a:ext cx="2565797" cy="4714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r>
              <a:rPr lang="en-US" sz="2000" b="1" dirty="0">
                <a:solidFill>
                  <a:srgbClr val="7030A0"/>
                </a:solidFill>
                <a:latin typeface="Avenir Light" panose="020B0402020203020204" pitchFamily="34" charset="77"/>
              </a:rPr>
              <a:t>DECODER RNN</a:t>
            </a:r>
          </a:p>
        </p:txBody>
      </p:sp>
      <p:sp>
        <p:nvSpPr>
          <p:cNvPr id="96" name="Content Placeholder 2">
            <a:extLst>
              <a:ext uri="{FF2B5EF4-FFF2-40B4-BE49-F238E27FC236}">
                <a16:creationId xmlns:a16="http://schemas.microsoft.com/office/drawing/2014/main" id="{177DB79B-9782-3B4E-90FD-53E932E678AF}"/>
              </a:ext>
            </a:extLst>
          </p:cNvPr>
          <p:cNvSpPr txBox="1">
            <a:spLocks/>
          </p:cNvSpPr>
          <p:nvPr/>
        </p:nvSpPr>
        <p:spPr>
          <a:xfrm>
            <a:off x="9153154" y="6157161"/>
            <a:ext cx="2565797" cy="4714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r>
              <a:rPr lang="en-US" sz="2000" b="1" dirty="0">
                <a:solidFill>
                  <a:srgbClr val="7030A0"/>
                </a:solidFill>
                <a:latin typeface="Avenir Light" panose="020B0402020203020204" pitchFamily="34" charset="77"/>
              </a:rPr>
              <a:t>ATTENTION LAYER</a:t>
            </a:r>
          </a:p>
        </p:txBody>
      </p:sp>
    </p:spTree>
    <p:extLst>
      <p:ext uri="{BB962C8B-B14F-4D97-AF65-F5344CB8AC3E}">
        <p14:creationId xmlns:p14="http://schemas.microsoft.com/office/powerpoint/2010/main" val="5388107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1A543A3-FD97-9B45-B10B-B411CB0263B4}"/>
              </a:ext>
            </a:extLst>
          </p:cNvPr>
          <p:cNvSpPr>
            <a:spLocks noGrp="1"/>
          </p:cNvSpPr>
          <p:nvPr>
            <p:ph type="title"/>
          </p:nvPr>
        </p:nvSpPr>
        <p:spPr>
          <a:xfrm>
            <a:off x="838200" y="276262"/>
            <a:ext cx="8941419" cy="683531"/>
          </a:xfrm>
        </p:spPr>
        <p:txBody>
          <a:bodyPr/>
          <a:lstStyle/>
          <a:p>
            <a:r>
              <a:rPr lang="en-US" dirty="0"/>
              <a:t>seq2seq + Attention</a:t>
            </a:r>
            <a:endParaRPr lang="en-US" dirty="0">
              <a:solidFill>
                <a:srgbClr val="7030A0"/>
              </a:solidFill>
            </a:endParaRPr>
          </a:p>
        </p:txBody>
      </p:sp>
      <p:sp>
        <p:nvSpPr>
          <p:cNvPr id="7" name="Content Placeholder 2">
            <a:extLst>
              <a:ext uri="{FF2B5EF4-FFF2-40B4-BE49-F238E27FC236}">
                <a16:creationId xmlns:a16="http://schemas.microsoft.com/office/drawing/2014/main" id="{1183FB64-E4EC-E145-91C4-17C132EDE6DD}"/>
              </a:ext>
            </a:extLst>
          </p:cNvPr>
          <p:cNvSpPr txBox="1">
            <a:spLocks/>
          </p:cNvSpPr>
          <p:nvPr/>
        </p:nvSpPr>
        <p:spPr>
          <a:xfrm>
            <a:off x="351175" y="5605672"/>
            <a:ext cx="1530821" cy="4714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b="1" dirty="0">
                <a:solidFill>
                  <a:schemeClr val="tx1">
                    <a:lumMod val="85000"/>
                    <a:lumOff val="15000"/>
                  </a:schemeClr>
                </a:solidFill>
                <a:latin typeface="Avenir Light" panose="020B0402020203020204" pitchFamily="34" charset="77"/>
              </a:rPr>
              <a:t>Input layer</a:t>
            </a:r>
          </a:p>
        </p:txBody>
      </p:sp>
      <p:sp>
        <p:nvSpPr>
          <p:cNvPr id="9" name="Content Placeholder 2">
            <a:extLst>
              <a:ext uri="{FF2B5EF4-FFF2-40B4-BE49-F238E27FC236}">
                <a16:creationId xmlns:a16="http://schemas.microsoft.com/office/drawing/2014/main" id="{9308F0EC-943F-B642-9E88-EBEF25B12587}"/>
              </a:ext>
            </a:extLst>
          </p:cNvPr>
          <p:cNvSpPr txBox="1">
            <a:spLocks/>
          </p:cNvSpPr>
          <p:nvPr/>
        </p:nvSpPr>
        <p:spPr>
          <a:xfrm>
            <a:off x="247606" y="3936817"/>
            <a:ext cx="1737960" cy="4714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b="1" dirty="0">
                <a:solidFill>
                  <a:schemeClr val="tx1">
                    <a:lumMod val="85000"/>
                    <a:lumOff val="15000"/>
                  </a:schemeClr>
                </a:solidFill>
                <a:latin typeface="Avenir Light" panose="020B0402020203020204" pitchFamily="34" charset="77"/>
              </a:rPr>
              <a:t>Hidden layer</a:t>
            </a:r>
          </a:p>
        </p:txBody>
      </p:sp>
      <p:grpSp>
        <p:nvGrpSpPr>
          <p:cNvPr id="11" name="Group 10">
            <a:extLst>
              <a:ext uri="{FF2B5EF4-FFF2-40B4-BE49-F238E27FC236}">
                <a16:creationId xmlns:a16="http://schemas.microsoft.com/office/drawing/2014/main" id="{C84AD2C0-AB8A-AF42-A04A-78D3F01D61D4}"/>
              </a:ext>
            </a:extLst>
          </p:cNvPr>
          <p:cNvGrpSpPr/>
          <p:nvPr/>
        </p:nvGrpSpPr>
        <p:grpSpPr>
          <a:xfrm rot="16200000">
            <a:off x="1826690" y="4096093"/>
            <a:ext cx="1364224" cy="311369"/>
            <a:chOff x="2297660" y="4140835"/>
            <a:chExt cx="1364224" cy="311369"/>
          </a:xfrm>
        </p:grpSpPr>
        <p:sp>
          <p:nvSpPr>
            <p:cNvPr id="12" name="Rounded Rectangle 11">
              <a:extLst>
                <a:ext uri="{FF2B5EF4-FFF2-40B4-BE49-F238E27FC236}">
                  <a16:creationId xmlns:a16="http://schemas.microsoft.com/office/drawing/2014/main" id="{BBD4ED64-AA4D-9C4B-BF02-166A307C6A6D}"/>
                </a:ext>
              </a:extLst>
            </p:cNvPr>
            <p:cNvSpPr/>
            <p:nvPr/>
          </p:nvSpPr>
          <p:spPr>
            <a:xfrm>
              <a:off x="2297660" y="4140835"/>
              <a:ext cx="1364224" cy="311369"/>
            </a:xfrm>
            <a:prstGeom prst="round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48D07A2-8DB3-FF4B-83FB-9C0DA1A31BDF}"/>
                </a:ext>
              </a:extLst>
            </p:cNvPr>
            <p:cNvSpPr/>
            <p:nvPr/>
          </p:nvSpPr>
          <p:spPr>
            <a:xfrm>
              <a:off x="2382210"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5CA8966-3493-804C-94DC-486E7325A53F}"/>
                </a:ext>
              </a:extLst>
            </p:cNvPr>
            <p:cNvSpPr/>
            <p:nvPr/>
          </p:nvSpPr>
          <p:spPr>
            <a:xfrm>
              <a:off x="2628469"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D79D7D8D-88D8-B049-B252-46589D067EEF}"/>
                </a:ext>
              </a:extLst>
            </p:cNvPr>
            <p:cNvSpPr/>
            <p:nvPr/>
          </p:nvSpPr>
          <p:spPr>
            <a:xfrm>
              <a:off x="2874728"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953FFED8-5FE4-9E4B-BBBA-AAA07045CB6E}"/>
                </a:ext>
              </a:extLst>
            </p:cNvPr>
            <p:cNvSpPr/>
            <p:nvPr/>
          </p:nvSpPr>
          <p:spPr>
            <a:xfrm>
              <a:off x="3126597"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7B0F0EB2-55DD-1847-A974-415F66C4046C}"/>
                </a:ext>
              </a:extLst>
            </p:cNvPr>
            <p:cNvSpPr/>
            <p:nvPr/>
          </p:nvSpPr>
          <p:spPr>
            <a:xfrm>
              <a:off x="3384593" y="4196386"/>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ight Arrow 17">
            <a:extLst>
              <a:ext uri="{FF2B5EF4-FFF2-40B4-BE49-F238E27FC236}">
                <a16:creationId xmlns:a16="http://schemas.microsoft.com/office/drawing/2014/main" id="{4354270C-E002-174C-AD24-BC9FBC3DA3CC}"/>
              </a:ext>
            </a:extLst>
          </p:cNvPr>
          <p:cNvSpPr/>
          <p:nvPr/>
        </p:nvSpPr>
        <p:spPr>
          <a:xfrm rot="16200000">
            <a:off x="2223979" y="5171793"/>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ight Arrow 22">
            <a:extLst>
              <a:ext uri="{FF2B5EF4-FFF2-40B4-BE49-F238E27FC236}">
                <a16:creationId xmlns:a16="http://schemas.microsoft.com/office/drawing/2014/main" id="{E29D828B-A57E-E248-9CAC-9C2D6430236B}"/>
              </a:ext>
            </a:extLst>
          </p:cNvPr>
          <p:cNvSpPr/>
          <p:nvPr/>
        </p:nvSpPr>
        <p:spPr>
          <a:xfrm>
            <a:off x="2761542" y="4074216"/>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0115C0B8-F3F8-9E4B-8B96-7C5384E5175D}"/>
              </a:ext>
            </a:extLst>
          </p:cNvPr>
          <p:cNvGrpSpPr/>
          <p:nvPr/>
        </p:nvGrpSpPr>
        <p:grpSpPr>
          <a:xfrm rot="16200000">
            <a:off x="2908851" y="4096093"/>
            <a:ext cx="1364224" cy="311369"/>
            <a:chOff x="2297660" y="4140835"/>
            <a:chExt cx="1364224" cy="311369"/>
          </a:xfrm>
        </p:grpSpPr>
        <p:sp>
          <p:nvSpPr>
            <p:cNvPr id="25" name="Rounded Rectangle 24">
              <a:extLst>
                <a:ext uri="{FF2B5EF4-FFF2-40B4-BE49-F238E27FC236}">
                  <a16:creationId xmlns:a16="http://schemas.microsoft.com/office/drawing/2014/main" id="{88EECC21-F458-BA47-8273-9255AAFB3362}"/>
                </a:ext>
              </a:extLst>
            </p:cNvPr>
            <p:cNvSpPr/>
            <p:nvPr/>
          </p:nvSpPr>
          <p:spPr>
            <a:xfrm>
              <a:off x="2297660" y="4140835"/>
              <a:ext cx="1364224" cy="311369"/>
            </a:xfrm>
            <a:prstGeom prst="round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C4D67DB8-85DC-4E4E-BD34-43BE77852D68}"/>
                </a:ext>
              </a:extLst>
            </p:cNvPr>
            <p:cNvSpPr/>
            <p:nvPr/>
          </p:nvSpPr>
          <p:spPr>
            <a:xfrm>
              <a:off x="2382210"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11506D88-496B-104C-B598-E8AA02A717F1}"/>
                </a:ext>
              </a:extLst>
            </p:cNvPr>
            <p:cNvSpPr/>
            <p:nvPr/>
          </p:nvSpPr>
          <p:spPr>
            <a:xfrm>
              <a:off x="2628469"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053D46B3-AACA-CA43-B474-18BA9AD81A42}"/>
                </a:ext>
              </a:extLst>
            </p:cNvPr>
            <p:cNvSpPr/>
            <p:nvPr/>
          </p:nvSpPr>
          <p:spPr>
            <a:xfrm>
              <a:off x="2874728"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D8BAFCE1-DE49-7C46-A77A-304998910852}"/>
                </a:ext>
              </a:extLst>
            </p:cNvPr>
            <p:cNvSpPr/>
            <p:nvPr/>
          </p:nvSpPr>
          <p:spPr>
            <a:xfrm>
              <a:off x="3126597"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A5B23BA9-7866-C147-BA2E-A60DA252AC75}"/>
                </a:ext>
              </a:extLst>
            </p:cNvPr>
            <p:cNvSpPr/>
            <p:nvPr/>
          </p:nvSpPr>
          <p:spPr>
            <a:xfrm>
              <a:off x="3384593" y="4196386"/>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Right Arrow 30">
            <a:extLst>
              <a:ext uri="{FF2B5EF4-FFF2-40B4-BE49-F238E27FC236}">
                <a16:creationId xmlns:a16="http://schemas.microsoft.com/office/drawing/2014/main" id="{EDA00DD8-064C-244D-BE70-87F044363121}"/>
              </a:ext>
            </a:extLst>
          </p:cNvPr>
          <p:cNvSpPr/>
          <p:nvPr/>
        </p:nvSpPr>
        <p:spPr>
          <a:xfrm rot="16200000">
            <a:off x="3306140" y="5171793"/>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ight Arrow 31">
            <a:extLst>
              <a:ext uri="{FF2B5EF4-FFF2-40B4-BE49-F238E27FC236}">
                <a16:creationId xmlns:a16="http://schemas.microsoft.com/office/drawing/2014/main" id="{6ED2B23A-8843-7D45-B1B1-5F3C3D2F4E10}"/>
              </a:ext>
            </a:extLst>
          </p:cNvPr>
          <p:cNvSpPr/>
          <p:nvPr/>
        </p:nvSpPr>
        <p:spPr>
          <a:xfrm>
            <a:off x="3843703" y="4074216"/>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42B53635-F587-4A47-A006-0B4A3F59EF10}"/>
              </a:ext>
            </a:extLst>
          </p:cNvPr>
          <p:cNvGrpSpPr/>
          <p:nvPr/>
        </p:nvGrpSpPr>
        <p:grpSpPr>
          <a:xfrm rot="16200000">
            <a:off x="3963610" y="4096093"/>
            <a:ext cx="1364224" cy="311369"/>
            <a:chOff x="2297660" y="4140835"/>
            <a:chExt cx="1364224" cy="311369"/>
          </a:xfrm>
        </p:grpSpPr>
        <p:sp>
          <p:nvSpPr>
            <p:cNvPr id="34" name="Rounded Rectangle 33">
              <a:extLst>
                <a:ext uri="{FF2B5EF4-FFF2-40B4-BE49-F238E27FC236}">
                  <a16:creationId xmlns:a16="http://schemas.microsoft.com/office/drawing/2014/main" id="{188B6391-7F09-7A41-A0E3-EB51B592ED0A}"/>
                </a:ext>
              </a:extLst>
            </p:cNvPr>
            <p:cNvSpPr/>
            <p:nvPr/>
          </p:nvSpPr>
          <p:spPr>
            <a:xfrm>
              <a:off x="2297660" y="4140835"/>
              <a:ext cx="1364224" cy="311369"/>
            </a:xfrm>
            <a:prstGeom prst="round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7281991D-DA35-BF4C-8169-1F5CB2D3F069}"/>
                </a:ext>
              </a:extLst>
            </p:cNvPr>
            <p:cNvSpPr/>
            <p:nvPr/>
          </p:nvSpPr>
          <p:spPr>
            <a:xfrm>
              <a:off x="2382210"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61E3767B-531E-5145-9F5F-7B32F2DAFF7D}"/>
                </a:ext>
              </a:extLst>
            </p:cNvPr>
            <p:cNvSpPr/>
            <p:nvPr/>
          </p:nvSpPr>
          <p:spPr>
            <a:xfrm>
              <a:off x="2628469"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BDB904EC-D4E2-B44E-B22C-80E765BD56A5}"/>
                </a:ext>
              </a:extLst>
            </p:cNvPr>
            <p:cNvSpPr/>
            <p:nvPr/>
          </p:nvSpPr>
          <p:spPr>
            <a:xfrm>
              <a:off x="2874728"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5E310FC3-42C0-004F-9DE3-0B890F6F8A58}"/>
                </a:ext>
              </a:extLst>
            </p:cNvPr>
            <p:cNvSpPr/>
            <p:nvPr/>
          </p:nvSpPr>
          <p:spPr>
            <a:xfrm>
              <a:off x="3126597"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5D786B3-1898-B747-AB2B-C6585E46CE03}"/>
                </a:ext>
              </a:extLst>
            </p:cNvPr>
            <p:cNvSpPr/>
            <p:nvPr/>
          </p:nvSpPr>
          <p:spPr>
            <a:xfrm>
              <a:off x="3384593" y="4196386"/>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Right Arrow 39">
            <a:extLst>
              <a:ext uri="{FF2B5EF4-FFF2-40B4-BE49-F238E27FC236}">
                <a16:creationId xmlns:a16="http://schemas.microsoft.com/office/drawing/2014/main" id="{7EA838CE-7107-B84B-8EB2-03F27F43FD62}"/>
              </a:ext>
            </a:extLst>
          </p:cNvPr>
          <p:cNvSpPr/>
          <p:nvPr/>
        </p:nvSpPr>
        <p:spPr>
          <a:xfrm rot="16200000">
            <a:off x="4360899" y="5171793"/>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ight Arrow 40">
            <a:extLst>
              <a:ext uri="{FF2B5EF4-FFF2-40B4-BE49-F238E27FC236}">
                <a16:creationId xmlns:a16="http://schemas.microsoft.com/office/drawing/2014/main" id="{66EDDCBB-7A4F-7544-B6C2-3E9DDBEE5F5C}"/>
              </a:ext>
            </a:extLst>
          </p:cNvPr>
          <p:cNvSpPr/>
          <p:nvPr/>
        </p:nvSpPr>
        <p:spPr>
          <a:xfrm>
            <a:off x="4898462" y="4074216"/>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A6CA2E2-9188-C148-ACB7-D0B6EDAF7487}"/>
              </a:ext>
            </a:extLst>
          </p:cNvPr>
          <p:cNvGrpSpPr/>
          <p:nvPr/>
        </p:nvGrpSpPr>
        <p:grpSpPr>
          <a:xfrm rot="16200000">
            <a:off x="5051854" y="4096092"/>
            <a:ext cx="1364224" cy="311369"/>
            <a:chOff x="2297660" y="4140835"/>
            <a:chExt cx="1364224" cy="311369"/>
          </a:xfrm>
        </p:grpSpPr>
        <p:sp>
          <p:nvSpPr>
            <p:cNvPr id="43" name="Rounded Rectangle 42">
              <a:extLst>
                <a:ext uri="{FF2B5EF4-FFF2-40B4-BE49-F238E27FC236}">
                  <a16:creationId xmlns:a16="http://schemas.microsoft.com/office/drawing/2014/main" id="{7CAACEA3-328A-3043-A26F-3AE9F0927CBB}"/>
                </a:ext>
              </a:extLst>
            </p:cNvPr>
            <p:cNvSpPr/>
            <p:nvPr/>
          </p:nvSpPr>
          <p:spPr>
            <a:xfrm>
              <a:off x="2297660" y="4140835"/>
              <a:ext cx="1364224" cy="311369"/>
            </a:xfrm>
            <a:prstGeom prst="round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5B77AEC6-A08E-2744-813E-99BD0DDDA937}"/>
                </a:ext>
              </a:extLst>
            </p:cNvPr>
            <p:cNvSpPr/>
            <p:nvPr/>
          </p:nvSpPr>
          <p:spPr>
            <a:xfrm>
              <a:off x="2382210"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1C806C57-DC31-7842-9021-2B55A55A2DB5}"/>
                </a:ext>
              </a:extLst>
            </p:cNvPr>
            <p:cNvSpPr/>
            <p:nvPr/>
          </p:nvSpPr>
          <p:spPr>
            <a:xfrm>
              <a:off x="2628469"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6DF5DDE2-2E68-CB43-8C45-8A31AAA7C159}"/>
                </a:ext>
              </a:extLst>
            </p:cNvPr>
            <p:cNvSpPr/>
            <p:nvPr/>
          </p:nvSpPr>
          <p:spPr>
            <a:xfrm>
              <a:off x="2874728"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9AA636B5-23CA-544E-8957-6D111730B0DD}"/>
                </a:ext>
              </a:extLst>
            </p:cNvPr>
            <p:cNvSpPr/>
            <p:nvPr/>
          </p:nvSpPr>
          <p:spPr>
            <a:xfrm>
              <a:off x="3126597"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B1957133-0650-B046-A036-DA1C47FBF316}"/>
                </a:ext>
              </a:extLst>
            </p:cNvPr>
            <p:cNvSpPr/>
            <p:nvPr/>
          </p:nvSpPr>
          <p:spPr>
            <a:xfrm>
              <a:off x="3384593" y="4196386"/>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Right Arrow 48">
            <a:extLst>
              <a:ext uri="{FF2B5EF4-FFF2-40B4-BE49-F238E27FC236}">
                <a16:creationId xmlns:a16="http://schemas.microsoft.com/office/drawing/2014/main" id="{8F8AE9A6-82FD-9243-88A4-93A940F360D7}"/>
              </a:ext>
            </a:extLst>
          </p:cNvPr>
          <p:cNvSpPr/>
          <p:nvPr/>
        </p:nvSpPr>
        <p:spPr>
          <a:xfrm rot="16200000">
            <a:off x="5449143" y="5171792"/>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Content Placeholder 2">
            <a:extLst>
              <a:ext uri="{FF2B5EF4-FFF2-40B4-BE49-F238E27FC236}">
                <a16:creationId xmlns:a16="http://schemas.microsoft.com/office/drawing/2014/main" id="{5D493BA9-7E83-D941-9662-47D78FF8281D}"/>
              </a:ext>
            </a:extLst>
          </p:cNvPr>
          <p:cNvSpPr txBox="1">
            <a:spLocks/>
          </p:cNvSpPr>
          <p:nvPr/>
        </p:nvSpPr>
        <p:spPr>
          <a:xfrm>
            <a:off x="2095059" y="5605672"/>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2400" dirty="0">
                <a:latin typeface="Avenir Light" panose="020B0402020203020204" pitchFamily="34" charset="77"/>
              </a:rPr>
              <a:t>The</a:t>
            </a:r>
          </a:p>
        </p:txBody>
      </p:sp>
      <p:sp>
        <p:nvSpPr>
          <p:cNvPr id="55" name="Content Placeholder 2">
            <a:extLst>
              <a:ext uri="{FF2B5EF4-FFF2-40B4-BE49-F238E27FC236}">
                <a16:creationId xmlns:a16="http://schemas.microsoft.com/office/drawing/2014/main" id="{DA7779B7-383D-774F-91B7-42843F170DE5}"/>
              </a:ext>
            </a:extLst>
          </p:cNvPr>
          <p:cNvSpPr txBox="1">
            <a:spLocks/>
          </p:cNvSpPr>
          <p:nvPr/>
        </p:nvSpPr>
        <p:spPr>
          <a:xfrm>
            <a:off x="2953045" y="5605672"/>
            <a:ext cx="1240142"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r>
              <a:rPr lang="en-US" sz="2400" dirty="0">
                <a:latin typeface="Avenir Light" panose="020B0402020203020204" pitchFamily="34" charset="77"/>
              </a:rPr>
              <a:t>brown</a:t>
            </a:r>
          </a:p>
        </p:txBody>
      </p:sp>
      <p:sp>
        <p:nvSpPr>
          <p:cNvPr id="56" name="Content Placeholder 2">
            <a:extLst>
              <a:ext uri="{FF2B5EF4-FFF2-40B4-BE49-F238E27FC236}">
                <a16:creationId xmlns:a16="http://schemas.microsoft.com/office/drawing/2014/main" id="{254D70E6-B900-B947-9CB1-4CA5CA3E82B0}"/>
              </a:ext>
            </a:extLst>
          </p:cNvPr>
          <p:cNvSpPr txBox="1">
            <a:spLocks/>
          </p:cNvSpPr>
          <p:nvPr/>
        </p:nvSpPr>
        <p:spPr>
          <a:xfrm>
            <a:off x="3989836" y="5618468"/>
            <a:ext cx="1240142"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r>
              <a:rPr lang="en-US" sz="2400" dirty="0">
                <a:latin typeface="Avenir Light" panose="020B0402020203020204" pitchFamily="34" charset="77"/>
              </a:rPr>
              <a:t>dog</a:t>
            </a:r>
          </a:p>
        </p:txBody>
      </p:sp>
      <p:sp>
        <p:nvSpPr>
          <p:cNvPr id="57" name="Content Placeholder 2">
            <a:extLst>
              <a:ext uri="{FF2B5EF4-FFF2-40B4-BE49-F238E27FC236}">
                <a16:creationId xmlns:a16="http://schemas.microsoft.com/office/drawing/2014/main" id="{9D74D270-52C3-1043-8D22-6AC58D74A0C1}"/>
              </a:ext>
            </a:extLst>
          </p:cNvPr>
          <p:cNvSpPr txBox="1">
            <a:spLocks/>
          </p:cNvSpPr>
          <p:nvPr/>
        </p:nvSpPr>
        <p:spPr>
          <a:xfrm>
            <a:off x="5112790" y="5631264"/>
            <a:ext cx="1240142"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r>
              <a:rPr lang="en-US" sz="2400" dirty="0">
                <a:latin typeface="Avenir Light" panose="020B0402020203020204" pitchFamily="34" charset="77"/>
              </a:rPr>
              <a:t>ran</a:t>
            </a:r>
          </a:p>
        </p:txBody>
      </p:sp>
      <p:sp>
        <p:nvSpPr>
          <p:cNvPr id="60" name="Content Placeholder 2">
            <a:extLst>
              <a:ext uri="{FF2B5EF4-FFF2-40B4-BE49-F238E27FC236}">
                <a16:creationId xmlns:a16="http://schemas.microsoft.com/office/drawing/2014/main" id="{76AADFF0-BE0A-434E-BF97-8FEF40D05CC3}"/>
              </a:ext>
            </a:extLst>
          </p:cNvPr>
          <p:cNvSpPr txBox="1">
            <a:spLocks/>
          </p:cNvSpPr>
          <p:nvPr/>
        </p:nvSpPr>
        <p:spPr>
          <a:xfrm>
            <a:off x="2406384" y="6201113"/>
            <a:ext cx="2565797" cy="4714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r>
              <a:rPr lang="en-US" sz="2000" b="1" dirty="0">
                <a:solidFill>
                  <a:srgbClr val="7030A0"/>
                </a:solidFill>
                <a:latin typeface="Avenir Light" panose="020B0402020203020204" pitchFamily="34" charset="77"/>
              </a:rPr>
              <a:t>ENCODER RNN</a:t>
            </a:r>
          </a:p>
        </p:txBody>
      </p:sp>
      <p:sp>
        <p:nvSpPr>
          <p:cNvPr id="98" name="Content Placeholder 2">
            <a:extLst>
              <a:ext uri="{FF2B5EF4-FFF2-40B4-BE49-F238E27FC236}">
                <a16:creationId xmlns:a16="http://schemas.microsoft.com/office/drawing/2014/main" id="{F465FF3C-9902-1E4F-8AC5-7C037E30DB8D}"/>
              </a:ext>
            </a:extLst>
          </p:cNvPr>
          <p:cNvSpPr txBox="1">
            <a:spLocks/>
          </p:cNvSpPr>
          <p:nvPr/>
        </p:nvSpPr>
        <p:spPr>
          <a:xfrm>
            <a:off x="9162495" y="5464583"/>
            <a:ext cx="2565797" cy="4714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r>
              <a:rPr lang="en-US" sz="2000" b="1" dirty="0">
                <a:solidFill>
                  <a:srgbClr val="C00000"/>
                </a:solidFill>
                <a:latin typeface="Avenir Light" panose="020B0402020203020204" pitchFamily="34" charset="77"/>
              </a:rPr>
              <a:t>Separate FFNN</a:t>
            </a:r>
          </a:p>
        </p:txBody>
      </p:sp>
      <p:sp>
        <p:nvSpPr>
          <p:cNvPr id="172" name="Content Placeholder 2">
            <a:extLst>
              <a:ext uri="{FF2B5EF4-FFF2-40B4-BE49-F238E27FC236}">
                <a16:creationId xmlns:a16="http://schemas.microsoft.com/office/drawing/2014/main" id="{82F673AA-D877-CF4B-A04C-81C023800579}"/>
              </a:ext>
            </a:extLst>
          </p:cNvPr>
          <p:cNvSpPr txBox="1">
            <a:spLocks/>
          </p:cNvSpPr>
          <p:nvPr/>
        </p:nvSpPr>
        <p:spPr>
          <a:xfrm>
            <a:off x="838200" y="1052893"/>
            <a:ext cx="10787453" cy="4714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US" sz="2000" b="1" dirty="0">
                <a:solidFill>
                  <a:srgbClr val="C00000"/>
                </a:solidFill>
                <a:latin typeface="Avenir Light" panose="020B0402020203020204" pitchFamily="34" charset="77"/>
              </a:rPr>
              <a:t>Q: </a:t>
            </a:r>
            <a:r>
              <a:rPr lang="en-US" sz="2000" b="1" dirty="0">
                <a:latin typeface="Avenir Light" panose="020B0402020203020204" pitchFamily="34" charset="77"/>
              </a:rPr>
              <a:t>How do we determine how much to pay attention to each of the encoder’s hidden layers? </a:t>
            </a:r>
          </a:p>
        </p:txBody>
      </p:sp>
      <mc:AlternateContent xmlns:mc="http://schemas.openxmlformats.org/markup-compatibility/2006" xmlns:a14="http://schemas.microsoft.com/office/drawing/2010/main">
        <mc:Choice Requires="a14">
          <p:sp>
            <p:nvSpPr>
              <p:cNvPr id="81" name="Content Placeholder 2">
                <a:extLst>
                  <a:ext uri="{FF2B5EF4-FFF2-40B4-BE49-F238E27FC236}">
                    <a16:creationId xmlns:a16="http://schemas.microsoft.com/office/drawing/2014/main" id="{430EAF3A-8A6A-8D4D-8A46-D5F7CC486CE6}"/>
                  </a:ext>
                </a:extLst>
              </p:cNvPr>
              <p:cNvSpPr txBox="1">
                <a:spLocks/>
              </p:cNvSpPr>
              <p:nvPr/>
            </p:nvSpPr>
            <p:spPr>
              <a:xfrm>
                <a:off x="2266543" y="3012907"/>
                <a:ext cx="46636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Sup>
                        <m:sSubSupPr>
                          <m:ctrlPr>
                            <a:rPr lang="en-US" sz="2400" b="0" i="1" dirty="0" smtClean="0">
                              <a:latin typeface="Cambria Math" panose="02040503050406030204" pitchFamily="18" charset="0"/>
                            </a:rPr>
                          </m:ctrlPr>
                        </m:sSubSupPr>
                        <m:e>
                          <m:r>
                            <a:rPr lang="en-US" sz="2400" b="0" i="1" dirty="0" smtClean="0">
                              <a:latin typeface="Cambria Math" panose="02040503050406030204" pitchFamily="18" charset="0"/>
                            </a:rPr>
                            <m:t>h</m:t>
                          </m:r>
                        </m:e>
                        <m:sub>
                          <m:r>
                            <a:rPr lang="en-US" sz="2400" b="0" i="1" dirty="0" smtClean="0">
                              <a:latin typeface="Cambria Math" panose="02040503050406030204" pitchFamily="18" charset="0"/>
                            </a:rPr>
                            <m:t>1</m:t>
                          </m:r>
                        </m:sub>
                        <m:sup>
                          <m:r>
                            <a:rPr lang="en-US" sz="2400" b="0" i="1" dirty="0" smtClean="0">
                              <a:latin typeface="Cambria Math" panose="02040503050406030204" pitchFamily="18" charset="0"/>
                            </a:rPr>
                            <m:t>𝐸</m:t>
                          </m:r>
                        </m:sup>
                      </m:sSubSup>
                    </m:oMath>
                  </m:oMathPara>
                </a14:m>
                <a:endParaRPr lang="en-US" sz="2400" b="0" dirty="0">
                  <a:latin typeface="Avenir Light" panose="020B0402020203020204" pitchFamily="34" charset="77"/>
                </a:endParaRPr>
              </a:p>
              <a:p>
                <a:pPr marL="0" indent="0" algn="ctr">
                  <a:lnSpc>
                    <a:spcPct val="120000"/>
                  </a:lnSpc>
                  <a:buNone/>
                </a:pPr>
                <a:endParaRPr lang="en-US" sz="2400" b="0" dirty="0">
                  <a:latin typeface="Avenir Light" panose="020B0402020203020204" pitchFamily="34" charset="77"/>
                </a:endParaRPr>
              </a:p>
              <a:p>
                <a:pPr marL="0" indent="0" algn="ctr">
                  <a:lnSpc>
                    <a:spcPct val="120000"/>
                  </a:lnSpc>
                  <a:buNone/>
                </a:pPr>
                <a:endParaRPr lang="en-US" sz="2400" dirty="0">
                  <a:latin typeface="Avenir Light" panose="020B0402020203020204" pitchFamily="34" charset="77"/>
                </a:endParaRPr>
              </a:p>
            </p:txBody>
          </p:sp>
        </mc:Choice>
        <mc:Fallback xmlns="">
          <p:sp>
            <p:nvSpPr>
              <p:cNvPr id="81" name="Content Placeholder 2">
                <a:extLst>
                  <a:ext uri="{FF2B5EF4-FFF2-40B4-BE49-F238E27FC236}">
                    <a16:creationId xmlns:a16="http://schemas.microsoft.com/office/drawing/2014/main" id="{430EAF3A-8A6A-8D4D-8A46-D5F7CC486CE6}"/>
                  </a:ext>
                </a:extLst>
              </p:cNvPr>
              <p:cNvSpPr txBox="1">
                <a:spLocks noRot="1" noChangeAspect="1" noMove="1" noResize="1" noEditPoints="1" noAdjustHandles="1" noChangeArrowheads="1" noChangeShapeType="1" noTextEdit="1"/>
              </p:cNvSpPr>
              <p:nvPr/>
            </p:nvSpPr>
            <p:spPr>
              <a:xfrm>
                <a:off x="2266543" y="3012907"/>
                <a:ext cx="466367" cy="503588"/>
              </a:xfrm>
              <a:prstGeom prst="rect">
                <a:avLst/>
              </a:prstGeom>
              <a:blipFill>
                <a:blip r:embed="rId3"/>
                <a:stretch>
                  <a:fillRect l="-2632" r="-2632" b="-2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2" name="Content Placeholder 2">
                <a:extLst>
                  <a:ext uri="{FF2B5EF4-FFF2-40B4-BE49-F238E27FC236}">
                    <a16:creationId xmlns:a16="http://schemas.microsoft.com/office/drawing/2014/main" id="{A8EDD8E4-48D8-E14C-BC95-FEEBF25A3A75}"/>
                  </a:ext>
                </a:extLst>
              </p:cNvPr>
              <p:cNvSpPr txBox="1">
                <a:spLocks/>
              </p:cNvSpPr>
              <p:nvPr/>
            </p:nvSpPr>
            <p:spPr>
              <a:xfrm>
                <a:off x="3300923" y="3036969"/>
                <a:ext cx="46636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Sup>
                        <m:sSubSupPr>
                          <m:ctrlPr>
                            <a:rPr lang="en-US" sz="2400" b="0" i="1" dirty="0" smtClean="0">
                              <a:latin typeface="Cambria Math" panose="02040503050406030204" pitchFamily="18" charset="0"/>
                            </a:rPr>
                          </m:ctrlPr>
                        </m:sSubSupPr>
                        <m:e>
                          <m:r>
                            <a:rPr lang="en-US" sz="2400" b="0" i="1" dirty="0" smtClean="0">
                              <a:latin typeface="Cambria Math" panose="02040503050406030204" pitchFamily="18" charset="0"/>
                            </a:rPr>
                            <m:t>h</m:t>
                          </m:r>
                        </m:e>
                        <m:sub>
                          <m:r>
                            <a:rPr lang="en-US" sz="2400" b="0" i="1" dirty="0" smtClean="0">
                              <a:latin typeface="Cambria Math" panose="02040503050406030204" pitchFamily="18" charset="0"/>
                            </a:rPr>
                            <m:t>2</m:t>
                          </m:r>
                        </m:sub>
                        <m:sup>
                          <m:r>
                            <a:rPr lang="en-US" sz="2400" b="0" i="1" dirty="0" smtClean="0">
                              <a:latin typeface="Cambria Math" panose="02040503050406030204" pitchFamily="18" charset="0"/>
                            </a:rPr>
                            <m:t>𝐸</m:t>
                          </m:r>
                        </m:sup>
                      </m:sSubSup>
                    </m:oMath>
                  </m:oMathPara>
                </a14:m>
                <a:endParaRPr lang="en-US" sz="2400" b="0" dirty="0">
                  <a:latin typeface="Avenir Light" panose="020B0402020203020204" pitchFamily="34" charset="77"/>
                </a:endParaRPr>
              </a:p>
              <a:p>
                <a:pPr marL="0" indent="0" algn="ctr">
                  <a:lnSpc>
                    <a:spcPct val="120000"/>
                  </a:lnSpc>
                  <a:buNone/>
                </a:pPr>
                <a:endParaRPr lang="en-US" sz="2400" b="0" dirty="0">
                  <a:latin typeface="Avenir Light" panose="020B0402020203020204" pitchFamily="34" charset="77"/>
                </a:endParaRPr>
              </a:p>
              <a:p>
                <a:pPr marL="0" indent="0" algn="ctr">
                  <a:lnSpc>
                    <a:spcPct val="120000"/>
                  </a:lnSpc>
                  <a:buNone/>
                </a:pPr>
                <a:endParaRPr lang="en-US" sz="2400" dirty="0">
                  <a:latin typeface="Avenir Light" panose="020B0402020203020204" pitchFamily="34" charset="77"/>
                </a:endParaRPr>
              </a:p>
            </p:txBody>
          </p:sp>
        </mc:Choice>
        <mc:Fallback xmlns="">
          <p:sp>
            <p:nvSpPr>
              <p:cNvPr id="82" name="Content Placeholder 2">
                <a:extLst>
                  <a:ext uri="{FF2B5EF4-FFF2-40B4-BE49-F238E27FC236}">
                    <a16:creationId xmlns:a16="http://schemas.microsoft.com/office/drawing/2014/main" id="{A8EDD8E4-48D8-E14C-BC95-FEEBF25A3A75}"/>
                  </a:ext>
                </a:extLst>
              </p:cNvPr>
              <p:cNvSpPr txBox="1">
                <a:spLocks noRot="1" noChangeAspect="1" noMove="1" noResize="1" noEditPoints="1" noAdjustHandles="1" noChangeArrowheads="1" noChangeShapeType="1" noTextEdit="1"/>
              </p:cNvSpPr>
              <p:nvPr/>
            </p:nvSpPr>
            <p:spPr>
              <a:xfrm>
                <a:off x="3300923" y="3036969"/>
                <a:ext cx="466367" cy="503588"/>
              </a:xfrm>
              <a:prstGeom prst="rect">
                <a:avLst/>
              </a:prstGeom>
              <a:blipFill>
                <a:blip r:embed="rId4"/>
                <a:stretch>
                  <a:fillRect l="-2632" r="-5263" b="-2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3" name="Content Placeholder 2">
                <a:extLst>
                  <a:ext uri="{FF2B5EF4-FFF2-40B4-BE49-F238E27FC236}">
                    <a16:creationId xmlns:a16="http://schemas.microsoft.com/office/drawing/2014/main" id="{03BB47D6-F9E9-C442-BE36-549414F59452}"/>
                  </a:ext>
                </a:extLst>
              </p:cNvPr>
              <p:cNvSpPr txBox="1">
                <a:spLocks/>
              </p:cNvSpPr>
              <p:nvPr/>
            </p:nvSpPr>
            <p:spPr>
              <a:xfrm>
                <a:off x="4413526" y="3037005"/>
                <a:ext cx="46636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Sup>
                        <m:sSubSupPr>
                          <m:ctrlPr>
                            <a:rPr lang="en-US" sz="2400" b="0" i="1" dirty="0" smtClean="0">
                              <a:latin typeface="Cambria Math" panose="02040503050406030204" pitchFamily="18" charset="0"/>
                            </a:rPr>
                          </m:ctrlPr>
                        </m:sSubSupPr>
                        <m:e>
                          <m:r>
                            <a:rPr lang="en-US" sz="2400" b="0" i="1" dirty="0" smtClean="0">
                              <a:latin typeface="Cambria Math" panose="02040503050406030204" pitchFamily="18" charset="0"/>
                            </a:rPr>
                            <m:t>h</m:t>
                          </m:r>
                        </m:e>
                        <m:sub>
                          <m:r>
                            <a:rPr lang="en-US" sz="2400" b="0" i="1" dirty="0" smtClean="0">
                              <a:latin typeface="Cambria Math" panose="02040503050406030204" pitchFamily="18" charset="0"/>
                            </a:rPr>
                            <m:t>3</m:t>
                          </m:r>
                        </m:sub>
                        <m:sup>
                          <m:r>
                            <a:rPr lang="en-US" sz="2400" b="0" i="1" dirty="0" smtClean="0">
                              <a:latin typeface="Cambria Math" panose="02040503050406030204" pitchFamily="18" charset="0"/>
                            </a:rPr>
                            <m:t>𝐸</m:t>
                          </m:r>
                        </m:sup>
                      </m:sSubSup>
                    </m:oMath>
                  </m:oMathPara>
                </a14:m>
                <a:endParaRPr lang="en-US" sz="2400" b="0" dirty="0">
                  <a:latin typeface="Avenir Light" panose="020B0402020203020204" pitchFamily="34" charset="77"/>
                </a:endParaRPr>
              </a:p>
              <a:p>
                <a:pPr marL="0" indent="0" algn="ctr">
                  <a:lnSpc>
                    <a:spcPct val="120000"/>
                  </a:lnSpc>
                  <a:buNone/>
                </a:pPr>
                <a:endParaRPr lang="en-US" sz="2400" b="0" dirty="0">
                  <a:latin typeface="Avenir Light" panose="020B0402020203020204" pitchFamily="34" charset="77"/>
                </a:endParaRPr>
              </a:p>
              <a:p>
                <a:pPr marL="0" indent="0" algn="ctr">
                  <a:lnSpc>
                    <a:spcPct val="120000"/>
                  </a:lnSpc>
                  <a:buNone/>
                </a:pPr>
                <a:endParaRPr lang="en-US" sz="2400" dirty="0">
                  <a:latin typeface="Avenir Light" panose="020B0402020203020204" pitchFamily="34" charset="77"/>
                </a:endParaRPr>
              </a:p>
            </p:txBody>
          </p:sp>
        </mc:Choice>
        <mc:Fallback xmlns="">
          <p:sp>
            <p:nvSpPr>
              <p:cNvPr id="83" name="Content Placeholder 2">
                <a:extLst>
                  <a:ext uri="{FF2B5EF4-FFF2-40B4-BE49-F238E27FC236}">
                    <a16:creationId xmlns:a16="http://schemas.microsoft.com/office/drawing/2014/main" id="{03BB47D6-F9E9-C442-BE36-549414F59452}"/>
                  </a:ext>
                </a:extLst>
              </p:cNvPr>
              <p:cNvSpPr txBox="1">
                <a:spLocks noRot="1" noChangeAspect="1" noMove="1" noResize="1" noEditPoints="1" noAdjustHandles="1" noChangeArrowheads="1" noChangeShapeType="1" noTextEdit="1"/>
              </p:cNvSpPr>
              <p:nvPr/>
            </p:nvSpPr>
            <p:spPr>
              <a:xfrm>
                <a:off x="4413526" y="3037005"/>
                <a:ext cx="466367" cy="503588"/>
              </a:xfrm>
              <a:prstGeom prst="rect">
                <a:avLst/>
              </a:prstGeom>
              <a:blipFill>
                <a:blip r:embed="rId5"/>
                <a:stretch>
                  <a:fillRect l="-2632" r="-2632" b="-2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4" name="Content Placeholder 2">
                <a:extLst>
                  <a:ext uri="{FF2B5EF4-FFF2-40B4-BE49-F238E27FC236}">
                    <a16:creationId xmlns:a16="http://schemas.microsoft.com/office/drawing/2014/main" id="{EF4898A9-E8D4-BB49-A61D-ED70F16178CA}"/>
                  </a:ext>
                </a:extLst>
              </p:cNvPr>
              <p:cNvSpPr txBox="1">
                <a:spLocks/>
              </p:cNvSpPr>
              <p:nvPr/>
            </p:nvSpPr>
            <p:spPr>
              <a:xfrm>
                <a:off x="5491706" y="3025197"/>
                <a:ext cx="46636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Sup>
                        <m:sSubSupPr>
                          <m:ctrlPr>
                            <a:rPr lang="en-US" sz="2400" b="0" i="1" dirty="0" smtClean="0">
                              <a:latin typeface="Cambria Math" panose="02040503050406030204" pitchFamily="18" charset="0"/>
                            </a:rPr>
                          </m:ctrlPr>
                        </m:sSubSupPr>
                        <m:e>
                          <m:r>
                            <a:rPr lang="en-US" sz="2400" b="0" i="1" dirty="0" smtClean="0">
                              <a:latin typeface="Cambria Math" panose="02040503050406030204" pitchFamily="18" charset="0"/>
                            </a:rPr>
                            <m:t>h</m:t>
                          </m:r>
                        </m:e>
                        <m:sub>
                          <m:r>
                            <a:rPr lang="en-US" sz="2400" b="0" i="1" dirty="0" smtClean="0">
                              <a:latin typeface="Cambria Math" panose="02040503050406030204" pitchFamily="18" charset="0"/>
                            </a:rPr>
                            <m:t>4</m:t>
                          </m:r>
                        </m:sub>
                        <m:sup>
                          <m:r>
                            <a:rPr lang="en-US" sz="2400" b="0" i="1" dirty="0" smtClean="0">
                              <a:latin typeface="Cambria Math" panose="02040503050406030204" pitchFamily="18" charset="0"/>
                            </a:rPr>
                            <m:t>𝐸</m:t>
                          </m:r>
                        </m:sup>
                      </m:sSubSup>
                    </m:oMath>
                  </m:oMathPara>
                </a14:m>
                <a:endParaRPr lang="en-US" sz="2400" b="0" dirty="0">
                  <a:latin typeface="Avenir Light" panose="020B0402020203020204" pitchFamily="34" charset="77"/>
                </a:endParaRPr>
              </a:p>
              <a:p>
                <a:pPr marL="0" indent="0" algn="ctr">
                  <a:lnSpc>
                    <a:spcPct val="120000"/>
                  </a:lnSpc>
                  <a:buNone/>
                </a:pPr>
                <a:endParaRPr lang="en-US" sz="2400" b="0" dirty="0">
                  <a:latin typeface="Avenir Light" panose="020B0402020203020204" pitchFamily="34" charset="77"/>
                </a:endParaRPr>
              </a:p>
              <a:p>
                <a:pPr marL="0" indent="0" algn="ctr">
                  <a:lnSpc>
                    <a:spcPct val="120000"/>
                  </a:lnSpc>
                  <a:buNone/>
                </a:pPr>
                <a:endParaRPr lang="en-US" sz="2400" dirty="0">
                  <a:latin typeface="Avenir Light" panose="020B0402020203020204" pitchFamily="34" charset="77"/>
                </a:endParaRPr>
              </a:p>
            </p:txBody>
          </p:sp>
        </mc:Choice>
        <mc:Fallback xmlns="">
          <p:sp>
            <p:nvSpPr>
              <p:cNvPr id="84" name="Content Placeholder 2">
                <a:extLst>
                  <a:ext uri="{FF2B5EF4-FFF2-40B4-BE49-F238E27FC236}">
                    <a16:creationId xmlns:a16="http://schemas.microsoft.com/office/drawing/2014/main" id="{EF4898A9-E8D4-BB49-A61D-ED70F16178CA}"/>
                  </a:ext>
                </a:extLst>
              </p:cNvPr>
              <p:cNvSpPr txBox="1">
                <a:spLocks noRot="1" noChangeAspect="1" noMove="1" noResize="1" noEditPoints="1" noAdjustHandles="1" noChangeArrowheads="1" noChangeShapeType="1" noTextEdit="1"/>
              </p:cNvSpPr>
              <p:nvPr/>
            </p:nvSpPr>
            <p:spPr>
              <a:xfrm>
                <a:off x="5491706" y="3025197"/>
                <a:ext cx="466367" cy="503588"/>
              </a:xfrm>
              <a:prstGeom prst="rect">
                <a:avLst/>
              </a:prstGeom>
              <a:blipFill>
                <a:blip r:embed="rId6"/>
                <a:stretch>
                  <a:fillRect l="-2703" r="-5405" b="-2500"/>
                </a:stretch>
              </a:blipFill>
            </p:spPr>
            <p:txBody>
              <a:bodyPr/>
              <a:lstStyle/>
              <a:p>
                <a:r>
                  <a:rPr lang="en-US">
                    <a:noFill/>
                  </a:rPr>
                  <a:t> </a:t>
                </a:r>
              </a:p>
            </p:txBody>
          </p:sp>
        </mc:Fallback>
      </mc:AlternateContent>
      <p:sp>
        <p:nvSpPr>
          <p:cNvPr id="63" name="Content Placeholder 2">
            <a:extLst>
              <a:ext uri="{FF2B5EF4-FFF2-40B4-BE49-F238E27FC236}">
                <a16:creationId xmlns:a16="http://schemas.microsoft.com/office/drawing/2014/main" id="{624B6F0C-7C42-2E46-B63F-22D49E9CBD6B}"/>
              </a:ext>
            </a:extLst>
          </p:cNvPr>
          <p:cNvSpPr txBox="1">
            <a:spLocks/>
          </p:cNvSpPr>
          <p:nvPr/>
        </p:nvSpPr>
        <p:spPr>
          <a:xfrm>
            <a:off x="838199" y="1587541"/>
            <a:ext cx="10787453" cy="4714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US" sz="2000" b="1" dirty="0">
                <a:solidFill>
                  <a:srgbClr val="C00000"/>
                </a:solidFill>
                <a:latin typeface="Avenir Light" panose="020B0402020203020204" pitchFamily="34" charset="77"/>
              </a:rPr>
              <a:t>A: </a:t>
            </a:r>
            <a:r>
              <a:rPr lang="en-US" sz="2000" b="1" dirty="0">
                <a:latin typeface="Avenir Light" panose="020B0402020203020204" pitchFamily="34" charset="77"/>
              </a:rPr>
              <a:t>Let’s base it on our decoder’s previous hidden state (our latest representation of meaning) and all of the encoder’s hidden layers! We want to measure </a:t>
            </a:r>
            <a:r>
              <a:rPr lang="en-US" sz="2000" b="1" dirty="0">
                <a:solidFill>
                  <a:schemeClr val="tx2">
                    <a:lumMod val="60000"/>
                    <a:lumOff val="40000"/>
                  </a:schemeClr>
                </a:solidFill>
                <a:latin typeface="Avenir Light" panose="020B0402020203020204" pitchFamily="34" charset="77"/>
              </a:rPr>
              <a:t>similarity</a:t>
            </a:r>
            <a:r>
              <a:rPr lang="en-US" sz="2000" b="1" dirty="0">
                <a:latin typeface="Avenir Light" panose="020B0402020203020204" pitchFamily="34" charset="77"/>
              </a:rPr>
              <a:t> between decoder hidden state and encoder hidden </a:t>
            </a:r>
            <a:r>
              <a:rPr lang="en-US" sz="2000" b="1" dirty="0" err="1">
                <a:latin typeface="Avenir Light" panose="020B0402020203020204" pitchFamily="34" charset="77"/>
              </a:rPr>
              <a:t>stateS</a:t>
            </a:r>
            <a:r>
              <a:rPr lang="en-US" sz="2000" b="1" dirty="0">
                <a:latin typeface="Avenir Light" panose="020B0402020203020204" pitchFamily="34" charset="77"/>
              </a:rPr>
              <a:t> in some ways. </a:t>
            </a:r>
          </a:p>
        </p:txBody>
      </p:sp>
      <p:grpSp>
        <p:nvGrpSpPr>
          <p:cNvPr id="58" name="Group 57">
            <a:extLst>
              <a:ext uri="{FF2B5EF4-FFF2-40B4-BE49-F238E27FC236}">
                <a16:creationId xmlns:a16="http://schemas.microsoft.com/office/drawing/2014/main" id="{B663CD5B-42AC-BF4A-8FFE-117F9E82F6D5}"/>
              </a:ext>
            </a:extLst>
          </p:cNvPr>
          <p:cNvGrpSpPr/>
          <p:nvPr/>
        </p:nvGrpSpPr>
        <p:grpSpPr>
          <a:xfrm rot="16200000">
            <a:off x="6329595" y="4096092"/>
            <a:ext cx="1364224" cy="311369"/>
            <a:chOff x="2297660" y="4140835"/>
            <a:chExt cx="1364224" cy="311369"/>
          </a:xfrm>
        </p:grpSpPr>
        <p:sp>
          <p:nvSpPr>
            <p:cNvPr id="59" name="Rounded Rectangle 58">
              <a:extLst>
                <a:ext uri="{FF2B5EF4-FFF2-40B4-BE49-F238E27FC236}">
                  <a16:creationId xmlns:a16="http://schemas.microsoft.com/office/drawing/2014/main" id="{1E002C9A-45DA-F648-890F-0F632A4DF22B}"/>
                </a:ext>
              </a:extLst>
            </p:cNvPr>
            <p:cNvSpPr/>
            <p:nvPr/>
          </p:nvSpPr>
          <p:spPr>
            <a:xfrm>
              <a:off x="2297660" y="4140835"/>
              <a:ext cx="1364224" cy="311369"/>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61" name="Oval 60">
              <a:extLst>
                <a:ext uri="{FF2B5EF4-FFF2-40B4-BE49-F238E27FC236}">
                  <a16:creationId xmlns:a16="http://schemas.microsoft.com/office/drawing/2014/main" id="{551C4E01-5F3B-7148-9714-359EC23CB4F2}"/>
                </a:ext>
              </a:extLst>
            </p:cNvPr>
            <p:cNvSpPr/>
            <p:nvPr/>
          </p:nvSpPr>
          <p:spPr>
            <a:xfrm>
              <a:off x="2382210" y="4194102"/>
              <a:ext cx="203200" cy="203200"/>
            </a:xfrm>
            <a:prstGeom prst="ellipse">
              <a:avLst/>
            </a:prstGeom>
            <a:solidFill>
              <a:schemeClr val="accent5">
                <a:lumMod val="60000"/>
                <a:lumOff val="4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62" name="Oval 61">
              <a:extLst>
                <a:ext uri="{FF2B5EF4-FFF2-40B4-BE49-F238E27FC236}">
                  <a16:creationId xmlns:a16="http://schemas.microsoft.com/office/drawing/2014/main" id="{65E69B14-3103-8D44-BCBC-44C09B4165A2}"/>
                </a:ext>
              </a:extLst>
            </p:cNvPr>
            <p:cNvSpPr/>
            <p:nvPr/>
          </p:nvSpPr>
          <p:spPr>
            <a:xfrm>
              <a:off x="2628469" y="4194102"/>
              <a:ext cx="203200" cy="203200"/>
            </a:xfrm>
            <a:prstGeom prst="ellipse">
              <a:avLst/>
            </a:prstGeom>
            <a:solidFill>
              <a:schemeClr val="accent5">
                <a:lumMod val="60000"/>
                <a:lumOff val="4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64" name="Oval 63">
              <a:extLst>
                <a:ext uri="{FF2B5EF4-FFF2-40B4-BE49-F238E27FC236}">
                  <a16:creationId xmlns:a16="http://schemas.microsoft.com/office/drawing/2014/main" id="{6F0905B4-8F0C-8641-ADB6-094B9BEEDFD3}"/>
                </a:ext>
              </a:extLst>
            </p:cNvPr>
            <p:cNvSpPr/>
            <p:nvPr/>
          </p:nvSpPr>
          <p:spPr>
            <a:xfrm>
              <a:off x="2874728" y="4194102"/>
              <a:ext cx="203200" cy="203200"/>
            </a:xfrm>
            <a:prstGeom prst="ellipse">
              <a:avLst/>
            </a:prstGeom>
            <a:solidFill>
              <a:schemeClr val="accent5">
                <a:lumMod val="60000"/>
                <a:lumOff val="4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65" name="Oval 64">
              <a:extLst>
                <a:ext uri="{FF2B5EF4-FFF2-40B4-BE49-F238E27FC236}">
                  <a16:creationId xmlns:a16="http://schemas.microsoft.com/office/drawing/2014/main" id="{FEF64884-1230-D64F-B3B8-F317D09373CB}"/>
                </a:ext>
              </a:extLst>
            </p:cNvPr>
            <p:cNvSpPr/>
            <p:nvPr/>
          </p:nvSpPr>
          <p:spPr>
            <a:xfrm>
              <a:off x="3126597" y="4194102"/>
              <a:ext cx="203200" cy="203200"/>
            </a:xfrm>
            <a:prstGeom prst="ellipse">
              <a:avLst/>
            </a:prstGeom>
            <a:solidFill>
              <a:schemeClr val="accent5">
                <a:lumMod val="60000"/>
                <a:lumOff val="4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66" name="Oval 65">
              <a:extLst>
                <a:ext uri="{FF2B5EF4-FFF2-40B4-BE49-F238E27FC236}">
                  <a16:creationId xmlns:a16="http://schemas.microsoft.com/office/drawing/2014/main" id="{FEAFE69B-09F7-E34D-979D-223B48C37CEB}"/>
                </a:ext>
              </a:extLst>
            </p:cNvPr>
            <p:cNvSpPr/>
            <p:nvPr/>
          </p:nvSpPr>
          <p:spPr>
            <a:xfrm>
              <a:off x="3384593" y="4196386"/>
              <a:ext cx="203200" cy="203200"/>
            </a:xfrm>
            <a:prstGeom prst="ellipse">
              <a:avLst/>
            </a:prstGeom>
            <a:solidFill>
              <a:schemeClr val="accent5">
                <a:lumMod val="60000"/>
                <a:lumOff val="4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grpSp>
      <p:sp>
        <p:nvSpPr>
          <p:cNvPr id="67" name="Content Placeholder 2">
            <a:extLst>
              <a:ext uri="{FF2B5EF4-FFF2-40B4-BE49-F238E27FC236}">
                <a16:creationId xmlns:a16="http://schemas.microsoft.com/office/drawing/2014/main" id="{05C65C80-3DC1-4046-B9DD-6ABFA705B103}"/>
              </a:ext>
            </a:extLst>
          </p:cNvPr>
          <p:cNvSpPr txBox="1">
            <a:spLocks/>
          </p:cNvSpPr>
          <p:nvPr/>
        </p:nvSpPr>
        <p:spPr>
          <a:xfrm>
            <a:off x="6430427" y="4973380"/>
            <a:ext cx="1240142"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r>
              <a:rPr lang="en-US" sz="2400" dirty="0">
                <a:latin typeface="Avenir Light" panose="020B0402020203020204" pitchFamily="34" charset="77"/>
              </a:rPr>
              <a:t>&lt;s&gt;</a:t>
            </a:r>
          </a:p>
        </p:txBody>
      </p:sp>
      <mc:AlternateContent xmlns:mc="http://schemas.openxmlformats.org/markup-compatibility/2006" xmlns:a14="http://schemas.microsoft.com/office/drawing/2010/main">
        <mc:Choice Requires="a14">
          <p:sp>
            <p:nvSpPr>
              <p:cNvPr id="68" name="Content Placeholder 2">
                <a:extLst>
                  <a:ext uri="{FF2B5EF4-FFF2-40B4-BE49-F238E27FC236}">
                    <a16:creationId xmlns:a16="http://schemas.microsoft.com/office/drawing/2014/main" id="{FDF27407-EE44-964E-8D89-FDDD890FDA04}"/>
                  </a:ext>
                </a:extLst>
              </p:cNvPr>
              <p:cNvSpPr txBox="1">
                <a:spLocks/>
              </p:cNvSpPr>
              <p:nvPr/>
            </p:nvSpPr>
            <p:spPr>
              <a:xfrm>
                <a:off x="6817314" y="3011206"/>
                <a:ext cx="46636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Sup>
                        <m:sSubSupPr>
                          <m:ctrlPr>
                            <a:rPr lang="en-US" sz="2400" b="0" i="1" dirty="0" smtClean="0">
                              <a:latin typeface="Cambria Math" panose="02040503050406030204" pitchFamily="18" charset="0"/>
                            </a:rPr>
                          </m:ctrlPr>
                        </m:sSubSupPr>
                        <m:e>
                          <m:r>
                            <a:rPr lang="en-US" sz="2400" b="0" i="1" dirty="0" smtClean="0">
                              <a:latin typeface="Cambria Math" panose="02040503050406030204" pitchFamily="18" charset="0"/>
                            </a:rPr>
                            <m:t>h</m:t>
                          </m:r>
                        </m:e>
                        <m:sub>
                          <m:r>
                            <a:rPr lang="en-US" sz="2400" b="0" i="1" dirty="0" smtClean="0">
                              <a:latin typeface="Cambria Math" panose="02040503050406030204" pitchFamily="18" charset="0"/>
                            </a:rPr>
                            <m:t>1</m:t>
                          </m:r>
                        </m:sub>
                        <m:sup>
                          <m:r>
                            <a:rPr lang="en-US" sz="2400" b="0" i="1" dirty="0" smtClean="0">
                              <a:latin typeface="Cambria Math" panose="02040503050406030204" pitchFamily="18" charset="0"/>
                            </a:rPr>
                            <m:t>𝐷</m:t>
                          </m:r>
                        </m:sup>
                      </m:sSubSup>
                    </m:oMath>
                  </m:oMathPara>
                </a14:m>
                <a:endParaRPr lang="en-US" sz="2400" b="0" dirty="0">
                  <a:latin typeface="Avenir Light" panose="020B0402020203020204" pitchFamily="34" charset="77"/>
                </a:endParaRPr>
              </a:p>
            </p:txBody>
          </p:sp>
        </mc:Choice>
        <mc:Fallback xmlns="">
          <p:sp>
            <p:nvSpPr>
              <p:cNvPr id="68" name="Content Placeholder 2">
                <a:extLst>
                  <a:ext uri="{FF2B5EF4-FFF2-40B4-BE49-F238E27FC236}">
                    <a16:creationId xmlns:a16="http://schemas.microsoft.com/office/drawing/2014/main" id="{FDF27407-EE44-964E-8D89-FDDD890FDA04}"/>
                  </a:ext>
                </a:extLst>
              </p:cNvPr>
              <p:cNvSpPr txBox="1">
                <a:spLocks noRot="1" noChangeAspect="1" noMove="1" noResize="1" noEditPoints="1" noAdjustHandles="1" noChangeArrowheads="1" noChangeShapeType="1" noTextEdit="1"/>
              </p:cNvSpPr>
              <p:nvPr/>
            </p:nvSpPr>
            <p:spPr>
              <a:xfrm>
                <a:off x="6817314" y="3011206"/>
                <a:ext cx="466367" cy="503588"/>
              </a:xfrm>
              <a:prstGeom prst="rect">
                <a:avLst/>
              </a:prstGeom>
              <a:blipFill>
                <a:blip r:embed="rId7"/>
                <a:stretch>
                  <a:fillRect l="-18421" b="-2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9" name="Content Placeholder 2">
                <a:extLst>
                  <a:ext uri="{FF2B5EF4-FFF2-40B4-BE49-F238E27FC236}">
                    <a16:creationId xmlns:a16="http://schemas.microsoft.com/office/drawing/2014/main" id="{949F9C97-D63B-5749-ACB4-E403E1B75E52}"/>
                  </a:ext>
                </a:extLst>
              </p:cNvPr>
              <p:cNvSpPr txBox="1">
                <a:spLocks/>
              </p:cNvSpPr>
              <p:nvPr/>
            </p:nvSpPr>
            <p:spPr>
              <a:xfrm>
                <a:off x="9763696" y="4892131"/>
                <a:ext cx="46636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Sup>
                        <m:sSubSupPr>
                          <m:ctrlPr>
                            <a:rPr lang="en-US" sz="2400" b="0" i="1" dirty="0" smtClean="0">
                              <a:latin typeface="Cambria Math" panose="02040503050406030204" pitchFamily="18" charset="0"/>
                            </a:rPr>
                          </m:ctrlPr>
                        </m:sSubSupPr>
                        <m:e>
                          <m:r>
                            <a:rPr lang="en-US" sz="2400" b="0" i="1" dirty="0" smtClean="0">
                              <a:latin typeface="Cambria Math" panose="02040503050406030204" pitchFamily="18" charset="0"/>
                            </a:rPr>
                            <m:t>h</m:t>
                          </m:r>
                        </m:e>
                        <m:sub>
                          <m:r>
                            <a:rPr lang="en-US" sz="2400" b="0" i="1" dirty="0" smtClean="0">
                              <a:latin typeface="Cambria Math" panose="02040503050406030204" pitchFamily="18" charset="0"/>
                            </a:rPr>
                            <m:t>4</m:t>
                          </m:r>
                        </m:sub>
                        <m:sup>
                          <m:r>
                            <a:rPr lang="en-US" sz="2400" b="0" i="1" dirty="0" smtClean="0">
                              <a:latin typeface="Cambria Math" panose="02040503050406030204" pitchFamily="18" charset="0"/>
                            </a:rPr>
                            <m:t>𝐸</m:t>
                          </m:r>
                        </m:sup>
                      </m:sSubSup>
                    </m:oMath>
                  </m:oMathPara>
                </a14:m>
                <a:endParaRPr lang="en-US" sz="2400" b="0" dirty="0">
                  <a:latin typeface="Avenir Light" panose="020B0402020203020204" pitchFamily="34" charset="77"/>
                </a:endParaRPr>
              </a:p>
              <a:p>
                <a:pPr marL="0" indent="0" algn="ctr">
                  <a:lnSpc>
                    <a:spcPct val="120000"/>
                  </a:lnSpc>
                  <a:buNone/>
                </a:pPr>
                <a:endParaRPr lang="en-US" sz="2400" b="0" dirty="0">
                  <a:latin typeface="Avenir Light" panose="020B0402020203020204" pitchFamily="34" charset="77"/>
                </a:endParaRPr>
              </a:p>
              <a:p>
                <a:pPr marL="0" indent="0" algn="ctr">
                  <a:lnSpc>
                    <a:spcPct val="120000"/>
                  </a:lnSpc>
                  <a:buNone/>
                </a:pPr>
                <a:endParaRPr lang="en-US" sz="2400" dirty="0">
                  <a:latin typeface="Avenir Light" panose="020B0402020203020204" pitchFamily="34" charset="77"/>
                </a:endParaRPr>
              </a:p>
            </p:txBody>
          </p:sp>
        </mc:Choice>
        <mc:Fallback xmlns="">
          <p:sp>
            <p:nvSpPr>
              <p:cNvPr id="69" name="Content Placeholder 2">
                <a:extLst>
                  <a:ext uri="{FF2B5EF4-FFF2-40B4-BE49-F238E27FC236}">
                    <a16:creationId xmlns:a16="http://schemas.microsoft.com/office/drawing/2014/main" id="{949F9C97-D63B-5749-ACB4-E403E1B75E52}"/>
                  </a:ext>
                </a:extLst>
              </p:cNvPr>
              <p:cNvSpPr txBox="1">
                <a:spLocks noRot="1" noChangeAspect="1" noMove="1" noResize="1" noEditPoints="1" noAdjustHandles="1" noChangeArrowheads="1" noChangeShapeType="1" noTextEdit="1"/>
              </p:cNvSpPr>
              <p:nvPr/>
            </p:nvSpPr>
            <p:spPr>
              <a:xfrm>
                <a:off x="9763696" y="4892131"/>
                <a:ext cx="466367" cy="503588"/>
              </a:xfrm>
              <a:prstGeom prst="rect">
                <a:avLst/>
              </a:prstGeom>
              <a:blipFill>
                <a:blip r:embed="rId8"/>
                <a:stretch>
                  <a:fillRect l="-2632" r="-2632" b="-2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0" name="Content Placeholder 2">
                <a:extLst>
                  <a:ext uri="{FF2B5EF4-FFF2-40B4-BE49-F238E27FC236}">
                    <a16:creationId xmlns:a16="http://schemas.microsoft.com/office/drawing/2014/main" id="{509B51C4-3D60-C34C-97F3-CE03A0CF7914}"/>
                  </a:ext>
                </a:extLst>
              </p:cNvPr>
              <p:cNvSpPr txBox="1">
                <a:spLocks/>
              </p:cNvSpPr>
              <p:nvPr/>
            </p:nvSpPr>
            <p:spPr>
              <a:xfrm>
                <a:off x="10652131" y="4892131"/>
                <a:ext cx="46636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Sup>
                        <m:sSubSupPr>
                          <m:ctrlPr>
                            <a:rPr lang="en-US" sz="2400" b="0" i="1" dirty="0" smtClean="0">
                              <a:latin typeface="Cambria Math" panose="02040503050406030204" pitchFamily="18" charset="0"/>
                            </a:rPr>
                          </m:ctrlPr>
                        </m:sSubSupPr>
                        <m:e>
                          <m:r>
                            <a:rPr lang="en-US" sz="2400" b="0" i="1" dirty="0" smtClean="0">
                              <a:latin typeface="Cambria Math" panose="02040503050406030204" pitchFamily="18" charset="0"/>
                            </a:rPr>
                            <m:t>h</m:t>
                          </m:r>
                        </m:e>
                        <m:sub>
                          <m:r>
                            <a:rPr lang="en-US" sz="2400" b="0" i="1" dirty="0" smtClean="0">
                              <a:latin typeface="Cambria Math" panose="02040503050406030204" pitchFamily="18" charset="0"/>
                            </a:rPr>
                            <m:t>1</m:t>
                          </m:r>
                        </m:sub>
                        <m:sup>
                          <m:r>
                            <a:rPr lang="en-US" sz="2400" b="0" i="1" dirty="0" smtClean="0">
                              <a:latin typeface="Cambria Math" panose="02040503050406030204" pitchFamily="18" charset="0"/>
                            </a:rPr>
                            <m:t>𝐷</m:t>
                          </m:r>
                        </m:sup>
                      </m:sSubSup>
                    </m:oMath>
                  </m:oMathPara>
                </a14:m>
                <a:endParaRPr lang="en-US" sz="2400" b="0" dirty="0">
                  <a:latin typeface="Avenir Light" panose="020B0402020203020204" pitchFamily="34" charset="77"/>
                </a:endParaRPr>
              </a:p>
            </p:txBody>
          </p:sp>
        </mc:Choice>
        <mc:Fallback xmlns="">
          <p:sp>
            <p:nvSpPr>
              <p:cNvPr id="70" name="Content Placeholder 2">
                <a:extLst>
                  <a:ext uri="{FF2B5EF4-FFF2-40B4-BE49-F238E27FC236}">
                    <a16:creationId xmlns:a16="http://schemas.microsoft.com/office/drawing/2014/main" id="{509B51C4-3D60-C34C-97F3-CE03A0CF7914}"/>
                  </a:ext>
                </a:extLst>
              </p:cNvPr>
              <p:cNvSpPr txBox="1">
                <a:spLocks noRot="1" noChangeAspect="1" noMove="1" noResize="1" noEditPoints="1" noAdjustHandles="1" noChangeArrowheads="1" noChangeShapeType="1" noTextEdit="1"/>
              </p:cNvSpPr>
              <p:nvPr/>
            </p:nvSpPr>
            <p:spPr>
              <a:xfrm>
                <a:off x="10652131" y="4892131"/>
                <a:ext cx="466367" cy="503588"/>
              </a:xfrm>
              <a:prstGeom prst="rect">
                <a:avLst/>
              </a:prstGeom>
              <a:blipFill>
                <a:blip r:embed="rId7"/>
                <a:stretch>
                  <a:fillRect l="-18421" b="-2500"/>
                </a:stretch>
              </a:blipFill>
            </p:spPr>
            <p:txBody>
              <a:bodyPr/>
              <a:lstStyle/>
              <a:p>
                <a:r>
                  <a:rPr lang="en-US">
                    <a:noFill/>
                  </a:rPr>
                  <a:t> </a:t>
                </a:r>
              </a:p>
            </p:txBody>
          </p:sp>
        </mc:Fallback>
      </mc:AlternateContent>
      <p:sp>
        <p:nvSpPr>
          <p:cNvPr id="71" name="Right Arrow 70">
            <a:extLst>
              <a:ext uri="{FF2B5EF4-FFF2-40B4-BE49-F238E27FC236}">
                <a16:creationId xmlns:a16="http://schemas.microsoft.com/office/drawing/2014/main" id="{CBD502E9-1F8B-3943-B05B-63CC1969EBD7}"/>
              </a:ext>
            </a:extLst>
          </p:cNvPr>
          <p:cNvSpPr/>
          <p:nvPr/>
        </p:nvSpPr>
        <p:spPr>
          <a:xfrm rot="18175798">
            <a:off x="9869168" y="4513127"/>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ight Arrow 71">
            <a:extLst>
              <a:ext uri="{FF2B5EF4-FFF2-40B4-BE49-F238E27FC236}">
                <a16:creationId xmlns:a16="http://schemas.microsoft.com/office/drawing/2014/main" id="{A29E5CFF-ACD6-2446-BA03-FAFE8B772CDF}"/>
              </a:ext>
            </a:extLst>
          </p:cNvPr>
          <p:cNvSpPr/>
          <p:nvPr/>
        </p:nvSpPr>
        <p:spPr>
          <a:xfrm rot="14356710">
            <a:off x="10402287" y="4514662"/>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ight Arrow 87">
            <a:extLst>
              <a:ext uri="{FF2B5EF4-FFF2-40B4-BE49-F238E27FC236}">
                <a16:creationId xmlns:a16="http://schemas.microsoft.com/office/drawing/2014/main" id="{ED2D71AB-6ED6-5E49-92EF-523E8AD74BBC}"/>
              </a:ext>
            </a:extLst>
          </p:cNvPr>
          <p:cNvSpPr/>
          <p:nvPr/>
        </p:nvSpPr>
        <p:spPr>
          <a:xfrm rot="16200000">
            <a:off x="10193189" y="3721520"/>
            <a:ext cx="42937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89" name="Content Placeholder 2">
                <a:extLst>
                  <a:ext uri="{FF2B5EF4-FFF2-40B4-BE49-F238E27FC236}">
                    <a16:creationId xmlns:a16="http://schemas.microsoft.com/office/drawing/2014/main" id="{A73D54D9-0E7C-444D-A07B-58394058F8E5}"/>
                  </a:ext>
                </a:extLst>
              </p:cNvPr>
              <p:cNvSpPr txBox="1">
                <a:spLocks/>
              </p:cNvSpPr>
              <p:nvPr/>
            </p:nvSpPr>
            <p:spPr>
              <a:xfrm>
                <a:off x="10202870" y="3036969"/>
                <a:ext cx="46636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𝑒</m:t>
                          </m:r>
                        </m:e>
                        <m:sub>
                          <m:r>
                            <a:rPr lang="en-US" sz="2400" b="0" i="1" smtClean="0">
                              <a:latin typeface="Cambria Math" panose="02040503050406030204" pitchFamily="18" charset="0"/>
                            </a:rPr>
                            <m:t>4</m:t>
                          </m:r>
                        </m:sub>
                      </m:sSub>
                    </m:oMath>
                  </m:oMathPara>
                </a14:m>
                <a:endParaRPr lang="en-US" sz="2400" b="0" dirty="0">
                  <a:latin typeface="Avenir Light" panose="020B0402020203020204" pitchFamily="34" charset="77"/>
                </a:endParaRPr>
              </a:p>
              <a:p>
                <a:pPr marL="0" indent="0" algn="ctr">
                  <a:lnSpc>
                    <a:spcPct val="120000"/>
                  </a:lnSpc>
                  <a:buNone/>
                </a:pPr>
                <a:endParaRPr lang="en-US" sz="2400" b="0" dirty="0">
                  <a:latin typeface="Avenir Light" panose="020B0402020203020204" pitchFamily="34" charset="77"/>
                </a:endParaRPr>
              </a:p>
              <a:p>
                <a:pPr marL="0" indent="0" algn="ctr">
                  <a:lnSpc>
                    <a:spcPct val="120000"/>
                  </a:lnSpc>
                  <a:buNone/>
                </a:pPr>
                <a:endParaRPr lang="en-US" sz="2400" dirty="0">
                  <a:latin typeface="Avenir Light" panose="020B0402020203020204" pitchFamily="34" charset="77"/>
                </a:endParaRPr>
              </a:p>
            </p:txBody>
          </p:sp>
        </mc:Choice>
        <mc:Fallback xmlns="">
          <p:sp>
            <p:nvSpPr>
              <p:cNvPr id="89" name="Content Placeholder 2">
                <a:extLst>
                  <a:ext uri="{FF2B5EF4-FFF2-40B4-BE49-F238E27FC236}">
                    <a16:creationId xmlns:a16="http://schemas.microsoft.com/office/drawing/2014/main" id="{A73D54D9-0E7C-444D-A07B-58394058F8E5}"/>
                  </a:ext>
                </a:extLst>
              </p:cNvPr>
              <p:cNvSpPr txBox="1">
                <a:spLocks noRot="1" noChangeAspect="1" noMove="1" noResize="1" noEditPoints="1" noAdjustHandles="1" noChangeArrowheads="1" noChangeShapeType="1" noTextEdit="1"/>
              </p:cNvSpPr>
              <p:nvPr/>
            </p:nvSpPr>
            <p:spPr>
              <a:xfrm>
                <a:off x="10202870" y="3036969"/>
                <a:ext cx="466367" cy="503588"/>
              </a:xfrm>
              <a:prstGeom prst="rect">
                <a:avLst/>
              </a:prstGeom>
              <a:blipFill>
                <a:blip r:embed="rId9"/>
                <a:stretch>
                  <a:fillRect b="-2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0" name="Content Placeholder 2">
                <a:extLst>
                  <a:ext uri="{FF2B5EF4-FFF2-40B4-BE49-F238E27FC236}">
                    <a16:creationId xmlns:a16="http://schemas.microsoft.com/office/drawing/2014/main" id="{2C4D50C9-73AA-A64E-BF44-241E6CD93CE3}"/>
                  </a:ext>
                </a:extLst>
              </p:cNvPr>
              <p:cNvSpPr txBox="1">
                <a:spLocks/>
              </p:cNvSpPr>
              <p:nvPr/>
            </p:nvSpPr>
            <p:spPr>
              <a:xfrm>
                <a:off x="10599577" y="3074113"/>
                <a:ext cx="812612"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r>
                        <a:rPr lang="en-US" sz="2400" i="1" smtClean="0">
                          <a:solidFill>
                            <a:schemeClr val="accent6">
                              <a:lumMod val="75000"/>
                            </a:schemeClr>
                          </a:solidFill>
                          <a:latin typeface="Cambria Math" panose="02040503050406030204" pitchFamily="18" charset="0"/>
                        </a:rPr>
                        <m:t>−</m:t>
                      </m:r>
                      <m:r>
                        <a:rPr lang="en-US" sz="2400" b="0" i="1" smtClean="0">
                          <a:solidFill>
                            <a:schemeClr val="accent6">
                              <a:lumMod val="75000"/>
                            </a:schemeClr>
                          </a:solidFill>
                          <a:latin typeface="Cambria Math" panose="02040503050406030204" pitchFamily="18" charset="0"/>
                        </a:rPr>
                        <m:t>0.5</m:t>
                      </m:r>
                    </m:oMath>
                  </m:oMathPara>
                </a14:m>
                <a:endParaRPr lang="en-US" sz="2400" dirty="0">
                  <a:solidFill>
                    <a:schemeClr val="accent6">
                      <a:lumMod val="75000"/>
                    </a:schemeClr>
                  </a:solidFill>
                  <a:latin typeface="Avenir Light" panose="020B0402020203020204" pitchFamily="34" charset="77"/>
                </a:endParaRPr>
              </a:p>
            </p:txBody>
          </p:sp>
        </mc:Choice>
        <mc:Fallback xmlns="">
          <p:sp>
            <p:nvSpPr>
              <p:cNvPr id="90" name="Content Placeholder 2">
                <a:extLst>
                  <a:ext uri="{FF2B5EF4-FFF2-40B4-BE49-F238E27FC236}">
                    <a16:creationId xmlns:a16="http://schemas.microsoft.com/office/drawing/2014/main" id="{2C4D50C9-73AA-A64E-BF44-241E6CD93CE3}"/>
                  </a:ext>
                </a:extLst>
              </p:cNvPr>
              <p:cNvSpPr txBox="1">
                <a:spLocks noRot="1" noChangeAspect="1" noMove="1" noResize="1" noEditPoints="1" noAdjustHandles="1" noChangeArrowheads="1" noChangeShapeType="1" noTextEdit="1"/>
              </p:cNvSpPr>
              <p:nvPr/>
            </p:nvSpPr>
            <p:spPr>
              <a:xfrm>
                <a:off x="10599577" y="3074113"/>
                <a:ext cx="812612" cy="503588"/>
              </a:xfrm>
              <a:prstGeom prst="rect">
                <a:avLst/>
              </a:prstGeom>
              <a:blipFill>
                <a:blip r:embed="rId10"/>
                <a:stretch>
                  <a:fillRect/>
                </a:stretch>
              </a:blipFill>
            </p:spPr>
            <p:txBody>
              <a:bodyPr/>
              <a:lstStyle/>
              <a:p>
                <a:r>
                  <a:rPr lang="en-US">
                    <a:noFill/>
                  </a:rPr>
                  <a:t> </a:t>
                </a:r>
              </a:p>
            </p:txBody>
          </p:sp>
        </mc:Fallback>
      </mc:AlternateContent>
      <p:sp>
        <p:nvSpPr>
          <p:cNvPr id="4" name="Rectangular Callout 3">
            <a:extLst>
              <a:ext uri="{FF2B5EF4-FFF2-40B4-BE49-F238E27FC236}">
                <a16:creationId xmlns:a16="http://schemas.microsoft.com/office/drawing/2014/main" id="{8D1A9194-4559-3B4E-B8BA-AD779EE79250}"/>
              </a:ext>
            </a:extLst>
          </p:cNvPr>
          <p:cNvSpPr/>
          <p:nvPr/>
        </p:nvSpPr>
        <p:spPr>
          <a:xfrm>
            <a:off x="7934846" y="2686751"/>
            <a:ext cx="1455412" cy="1016481"/>
          </a:xfrm>
          <a:prstGeom prst="wedgeRectCallout">
            <a:avLst>
              <a:gd name="adj1" fmla="val 72368"/>
              <a:gd name="adj2" fmla="val 94296"/>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Could be cosine similarity</a:t>
            </a:r>
          </a:p>
        </p:txBody>
      </p:sp>
      <p:grpSp>
        <p:nvGrpSpPr>
          <p:cNvPr id="78" name="Group 77">
            <a:extLst>
              <a:ext uri="{FF2B5EF4-FFF2-40B4-BE49-F238E27FC236}">
                <a16:creationId xmlns:a16="http://schemas.microsoft.com/office/drawing/2014/main" id="{364B0A78-028E-474F-90D6-99B73186D008}"/>
              </a:ext>
            </a:extLst>
          </p:cNvPr>
          <p:cNvGrpSpPr/>
          <p:nvPr/>
        </p:nvGrpSpPr>
        <p:grpSpPr>
          <a:xfrm>
            <a:off x="9913483" y="4159300"/>
            <a:ext cx="988787" cy="216833"/>
            <a:chOff x="9212512" y="3352831"/>
            <a:chExt cx="804752" cy="216833"/>
          </a:xfrm>
        </p:grpSpPr>
        <p:sp>
          <p:nvSpPr>
            <p:cNvPr id="79" name="Rounded Rectangle 78">
              <a:extLst>
                <a:ext uri="{FF2B5EF4-FFF2-40B4-BE49-F238E27FC236}">
                  <a16:creationId xmlns:a16="http://schemas.microsoft.com/office/drawing/2014/main" id="{ECB27EBA-B214-094D-8A69-D9F0FDD4F2A6}"/>
                </a:ext>
              </a:extLst>
            </p:cNvPr>
            <p:cNvSpPr/>
            <p:nvPr/>
          </p:nvSpPr>
          <p:spPr>
            <a:xfrm rot="10800000">
              <a:off x="9212512" y="3352831"/>
              <a:ext cx="804752" cy="216833"/>
            </a:xfrm>
            <a:prstGeom prst="round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80" name="Oval 79">
              <a:extLst>
                <a:ext uri="{FF2B5EF4-FFF2-40B4-BE49-F238E27FC236}">
                  <a16:creationId xmlns:a16="http://schemas.microsoft.com/office/drawing/2014/main" id="{D6945AE2-D135-784F-A483-BAF9395F1E9D}"/>
                </a:ext>
              </a:extLst>
            </p:cNvPr>
            <p:cNvSpPr/>
            <p:nvPr/>
          </p:nvSpPr>
          <p:spPr>
            <a:xfrm rot="10800000">
              <a:off x="9847521" y="3391064"/>
              <a:ext cx="119867" cy="141506"/>
            </a:xfrm>
            <a:prstGeom prst="ellipse">
              <a:avLst/>
            </a:prstGeom>
            <a:solidFill>
              <a:schemeClr val="accent5">
                <a:lumMod val="60000"/>
                <a:lumOff val="40000"/>
              </a:schemeClr>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91" name="Oval 90">
              <a:extLst>
                <a:ext uri="{FF2B5EF4-FFF2-40B4-BE49-F238E27FC236}">
                  <a16:creationId xmlns:a16="http://schemas.microsoft.com/office/drawing/2014/main" id="{E813EF32-5B48-704D-9559-B990747F1579}"/>
                </a:ext>
              </a:extLst>
            </p:cNvPr>
            <p:cNvSpPr/>
            <p:nvPr/>
          </p:nvSpPr>
          <p:spPr>
            <a:xfrm rot="10800000">
              <a:off x="9702254" y="3391064"/>
              <a:ext cx="119867" cy="141506"/>
            </a:xfrm>
            <a:prstGeom prst="ellipse">
              <a:avLst/>
            </a:prstGeom>
            <a:solidFill>
              <a:schemeClr val="accent5">
                <a:lumMod val="60000"/>
                <a:lumOff val="40000"/>
              </a:schemeClr>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030A0"/>
                </a:solidFill>
              </a:endParaRPr>
            </a:p>
          </p:txBody>
        </p:sp>
        <p:sp>
          <p:nvSpPr>
            <p:cNvPr id="92" name="Oval 91">
              <a:extLst>
                <a:ext uri="{FF2B5EF4-FFF2-40B4-BE49-F238E27FC236}">
                  <a16:creationId xmlns:a16="http://schemas.microsoft.com/office/drawing/2014/main" id="{C6B05148-2FF9-474E-B49D-537D92877983}"/>
                </a:ext>
              </a:extLst>
            </p:cNvPr>
            <p:cNvSpPr/>
            <p:nvPr/>
          </p:nvSpPr>
          <p:spPr>
            <a:xfrm rot="10800000">
              <a:off x="9556986" y="3391064"/>
              <a:ext cx="119867" cy="141506"/>
            </a:xfrm>
            <a:prstGeom prst="ellipse">
              <a:avLst/>
            </a:prstGeom>
            <a:solidFill>
              <a:schemeClr val="accent5">
                <a:lumMod val="60000"/>
                <a:lumOff val="40000"/>
              </a:schemeClr>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93" name="Oval 92">
              <a:extLst>
                <a:ext uri="{FF2B5EF4-FFF2-40B4-BE49-F238E27FC236}">
                  <a16:creationId xmlns:a16="http://schemas.microsoft.com/office/drawing/2014/main" id="{DF5A0E8E-01EF-0A4C-9766-F583E2461DF3}"/>
                </a:ext>
              </a:extLst>
            </p:cNvPr>
            <p:cNvSpPr/>
            <p:nvPr/>
          </p:nvSpPr>
          <p:spPr>
            <a:xfrm rot="10800000">
              <a:off x="9408409" y="3391064"/>
              <a:ext cx="119867" cy="141506"/>
            </a:xfrm>
            <a:prstGeom prst="ellipse">
              <a:avLst/>
            </a:prstGeom>
            <a:solidFill>
              <a:schemeClr val="accent5">
                <a:lumMod val="60000"/>
                <a:lumOff val="40000"/>
              </a:schemeClr>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94" name="Oval 93">
              <a:extLst>
                <a:ext uri="{FF2B5EF4-FFF2-40B4-BE49-F238E27FC236}">
                  <a16:creationId xmlns:a16="http://schemas.microsoft.com/office/drawing/2014/main" id="{BE74CBF3-EE6E-A447-A02B-7709946B2648}"/>
                </a:ext>
              </a:extLst>
            </p:cNvPr>
            <p:cNvSpPr/>
            <p:nvPr/>
          </p:nvSpPr>
          <p:spPr>
            <a:xfrm rot="10800000">
              <a:off x="9256218" y="3389473"/>
              <a:ext cx="119867" cy="141506"/>
            </a:xfrm>
            <a:prstGeom prst="ellipse">
              <a:avLst/>
            </a:prstGeom>
            <a:solidFill>
              <a:schemeClr val="accent5">
                <a:lumMod val="60000"/>
                <a:lumOff val="40000"/>
              </a:schemeClr>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grpSp>
      <p:sp>
        <p:nvSpPr>
          <p:cNvPr id="95" name="Content Placeholder 2">
            <a:extLst>
              <a:ext uri="{FF2B5EF4-FFF2-40B4-BE49-F238E27FC236}">
                <a16:creationId xmlns:a16="http://schemas.microsoft.com/office/drawing/2014/main" id="{D41427FF-7BF6-7F4B-8482-23E7AFFC3E81}"/>
              </a:ext>
            </a:extLst>
          </p:cNvPr>
          <p:cNvSpPr txBox="1">
            <a:spLocks/>
          </p:cNvSpPr>
          <p:nvPr/>
        </p:nvSpPr>
        <p:spPr>
          <a:xfrm>
            <a:off x="6352932" y="6193440"/>
            <a:ext cx="2565797" cy="4714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r>
              <a:rPr lang="en-US" sz="2000" b="1" dirty="0">
                <a:solidFill>
                  <a:srgbClr val="7030A0"/>
                </a:solidFill>
                <a:latin typeface="Avenir Light" panose="020B0402020203020204" pitchFamily="34" charset="77"/>
              </a:rPr>
              <a:t>DECODER RNN</a:t>
            </a:r>
          </a:p>
        </p:txBody>
      </p:sp>
      <p:sp>
        <p:nvSpPr>
          <p:cNvPr id="96" name="Content Placeholder 2">
            <a:extLst>
              <a:ext uri="{FF2B5EF4-FFF2-40B4-BE49-F238E27FC236}">
                <a16:creationId xmlns:a16="http://schemas.microsoft.com/office/drawing/2014/main" id="{177DB79B-9782-3B4E-90FD-53E932E678AF}"/>
              </a:ext>
            </a:extLst>
          </p:cNvPr>
          <p:cNvSpPr txBox="1">
            <a:spLocks/>
          </p:cNvSpPr>
          <p:nvPr/>
        </p:nvSpPr>
        <p:spPr>
          <a:xfrm>
            <a:off x="9153154" y="6157161"/>
            <a:ext cx="2565797" cy="4714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r>
              <a:rPr lang="en-US" sz="2000" b="1" dirty="0">
                <a:solidFill>
                  <a:srgbClr val="7030A0"/>
                </a:solidFill>
                <a:latin typeface="Avenir Light" panose="020B0402020203020204" pitchFamily="34" charset="77"/>
              </a:rPr>
              <a:t>ATTENTION LAYER</a:t>
            </a:r>
          </a:p>
        </p:txBody>
      </p:sp>
    </p:spTree>
    <p:extLst>
      <p:ext uri="{BB962C8B-B14F-4D97-AF65-F5344CB8AC3E}">
        <p14:creationId xmlns:p14="http://schemas.microsoft.com/office/powerpoint/2010/main" val="41026923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1A543A3-FD97-9B45-B10B-B411CB0263B4}"/>
              </a:ext>
            </a:extLst>
          </p:cNvPr>
          <p:cNvSpPr>
            <a:spLocks noGrp="1"/>
          </p:cNvSpPr>
          <p:nvPr>
            <p:ph type="title"/>
          </p:nvPr>
        </p:nvSpPr>
        <p:spPr>
          <a:xfrm>
            <a:off x="838200" y="276262"/>
            <a:ext cx="8941419" cy="683531"/>
          </a:xfrm>
        </p:spPr>
        <p:txBody>
          <a:bodyPr/>
          <a:lstStyle/>
          <a:p>
            <a:r>
              <a:rPr lang="en-US" dirty="0"/>
              <a:t>seq2seq + Attention</a:t>
            </a:r>
            <a:endParaRPr lang="en-US" dirty="0">
              <a:solidFill>
                <a:srgbClr val="7030A0"/>
              </a:solidFill>
            </a:endParaRPr>
          </a:p>
        </p:txBody>
      </p:sp>
      <p:sp>
        <p:nvSpPr>
          <p:cNvPr id="7" name="Content Placeholder 2">
            <a:extLst>
              <a:ext uri="{FF2B5EF4-FFF2-40B4-BE49-F238E27FC236}">
                <a16:creationId xmlns:a16="http://schemas.microsoft.com/office/drawing/2014/main" id="{1183FB64-E4EC-E145-91C4-17C132EDE6DD}"/>
              </a:ext>
            </a:extLst>
          </p:cNvPr>
          <p:cNvSpPr txBox="1">
            <a:spLocks/>
          </p:cNvSpPr>
          <p:nvPr/>
        </p:nvSpPr>
        <p:spPr>
          <a:xfrm>
            <a:off x="351175" y="5605672"/>
            <a:ext cx="1530821" cy="4714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b="1" dirty="0">
                <a:solidFill>
                  <a:schemeClr val="tx1">
                    <a:lumMod val="85000"/>
                    <a:lumOff val="15000"/>
                  </a:schemeClr>
                </a:solidFill>
                <a:latin typeface="Avenir Light" panose="020B0402020203020204" pitchFamily="34" charset="77"/>
              </a:rPr>
              <a:t>Input layer</a:t>
            </a:r>
          </a:p>
        </p:txBody>
      </p:sp>
      <p:sp>
        <p:nvSpPr>
          <p:cNvPr id="9" name="Content Placeholder 2">
            <a:extLst>
              <a:ext uri="{FF2B5EF4-FFF2-40B4-BE49-F238E27FC236}">
                <a16:creationId xmlns:a16="http://schemas.microsoft.com/office/drawing/2014/main" id="{9308F0EC-943F-B642-9E88-EBEF25B12587}"/>
              </a:ext>
            </a:extLst>
          </p:cNvPr>
          <p:cNvSpPr txBox="1">
            <a:spLocks/>
          </p:cNvSpPr>
          <p:nvPr/>
        </p:nvSpPr>
        <p:spPr>
          <a:xfrm>
            <a:off x="247606" y="3936817"/>
            <a:ext cx="1737960" cy="4714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b="1" dirty="0">
                <a:solidFill>
                  <a:schemeClr val="tx1">
                    <a:lumMod val="85000"/>
                    <a:lumOff val="15000"/>
                  </a:schemeClr>
                </a:solidFill>
                <a:latin typeface="Avenir Light" panose="020B0402020203020204" pitchFamily="34" charset="77"/>
              </a:rPr>
              <a:t>Hidden layer</a:t>
            </a:r>
          </a:p>
        </p:txBody>
      </p:sp>
      <p:grpSp>
        <p:nvGrpSpPr>
          <p:cNvPr id="11" name="Group 10">
            <a:extLst>
              <a:ext uri="{FF2B5EF4-FFF2-40B4-BE49-F238E27FC236}">
                <a16:creationId xmlns:a16="http://schemas.microsoft.com/office/drawing/2014/main" id="{C84AD2C0-AB8A-AF42-A04A-78D3F01D61D4}"/>
              </a:ext>
            </a:extLst>
          </p:cNvPr>
          <p:cNvGrpSpPr/>
          <p:nvPr/>
        </p:nvGrpSpPr>
        <p:grpSpPr>
          <a:xfrm rot="16200000">
            <a:off x="1826690" y="4096093"/>
            <a:ext cx="1364224" cy="311369"/>
            <a:chOff x="2297660" y="4140835"/>
            <a:chExt cx="1364224" cy="311369"/>
          </a:xfrm>
        </p:grpSpPr>
        <p:sp>
          <p:nvSpPr>
            <p:cNvPr id="12" name="Rounded Rectangle 11">
              <a:extLst>
                <a:ext uri="{FF2B5EF4-FFF2-40B4-BE49-F238E27FC236}">
                  <a16:creationId xmlns:a16="http://schemas.microsoft.com/office/drawing/2014/main" id="{BBD4ED64-AA4D-9C4B-BF02-166A307C6A6D}"/>
                </a:ext>
              </a:extLst>
            </p:cNvPr>
            <p:cNvSpPr/>
            <p:nvPr/>
          </p:nvSpPr>
          <p:spPr>
            <a:xfrm>
              <a:off x="2297660" y="4140835"/>
              <a:ext cx="1364224" cy="311369"/>
            </a:xfrm>
            <a:prstGeom prst="round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48D07A2-8DB3-FF4B-83FB-9C0DA1A31BDF}"/>
                </a:ext>
              </a:extLst>
            </p:cNvPr>
            <p:cNvSpPr/>
            <p:nvPr/>
          </p:nvSpPr>
          <p:spPr>
            <a:xfrm>
              <a:off x="2382210"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5CA8966-3493-804C-94DC-486E7325A53F}"/>
                </a:ext>
              </a:extLst>
            </p:cNvPr>
            <p:cNvSpPr/>
            <p:nvPr/>
          </p:nvSpPr>
          <p:spPr>
            <a:xfrm>
              <a:off x="2628469"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D79D7D8D-88D8-B049-B252-46589D067EEF}"/>
                </a:ext>
              </a:extLst>
            </p:cNvPr>
            <p:cNvSpPr/>
            <p:nvPr/>
          </p:nvSpPr>
          <p:spPr>
            <a:xfrm>
              <a:off x="2874728"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953FFED8-5FE4-9E4B-BBBA-AAA07045CB6E}"/>
                </a:ext>
              </a:extLst>
            </p:cNvPr>
            <p:cNvSpPr/>
            <p:nvPr/>
          </p:nvSpPr>
          <p:spPr>
            <a:xfrm>
              <a:off x="3126597"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7B0F0EB2-55DD-1847-A974-415F66C4046C}"/>
                </a:ext>
              </a:extLst>
            </p:cNvPr>
            <p:cNvSpPr/>
            <p:nvPr/>
          </p:nvSpPr>
          <p:spPr>
            <a:xfrm>
              <a:off x="3384593" y="4196386"/>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ight Arrow 17">
            <a:extLst>
              <a:ext uri="{FF2B5EF4-FFF2-40B4-BE49-F238E27FC236}">
                <a16:creationId xmlns:a16="http://schemas.microsoft.com/office/drawing/2014/main" id="{4354270C-E002-174C-AD24-BC9FBC3DA3CC}"/>
              </a:ext>
            </a:extLst>
          </p:cNvPr>
          <p:cNvSpPr/>
          <p:nvPr/>
        </p:nvSpPr>
        <p:spPr>
          <a:xfrm rot="16200000">
            <a:off x="2223979" y="5171793"/>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ight Arrow 22">
            <a:extLst>
              <a:ext uri="{FF2B5EF4-FFF2-40B4-BE49-F238E27FC236}">
                <a16:creationId xmlns:a16="http://schemas.microsoft.com/office/drawing/2014/main" id="{E29D828B-A57E-E248-9CAC-9C2D6430236B}"/>
              </a:ext>
            </a:extLst>
          </p:cNvPr>
          <p:cNvSpPr/>
          <p:nvPr/>
        </p:nvSpPr>
        <p:spPr>
          <a:xfrm>
            <a:off x="2761542" y="4074216"/>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0115C0B8-F3F8-9E4B-8B96-7C5384E5175D}"/>
              </a:ext>
            </a:extLst>
          </p:cNvPr>
          <p:cNvGrpSpPr/>
          <p:nvPr/>
        </p:nvGrpSpPr>
        <p:grpSpPr>
          <a:xfrm rot="16200000">
            <a:off x="2908851" y="4096093"/>
            <a:ext cx="1364224" cy="311369"/>
            <a:chOff x="2297660" y="4140835"/>
            <a:chExt cx="1364224" cy="311369"/>
          </a:xfrm>
        </p:grpSpPr>
        <p:sp>
          <p:nvSpPr>
            <p:cNvPr id="25" name="Rounded Rectangle 24">
              <a:extLst>
                <a:ext uri="{FF2B5EF4-FFF2-40B4-BE49-F238E27FC236}">
                  <a16:creationId xmlns:a16="http://schemas.microsoft.com/office/drawing/2014/main" id="{88EECC21-F458-BA47-8273-9255AAFB3362}"/>
                </a:ext>
              </a:extLst>
            </p:cNvPr>
            <p:cNvSpPr/>
            <p:nvPr/>
          </p:nvSpPr>
          <p:spPr>
            <a:xfrm>
              <a:off x="2297660" y="4140835"/>
              <a:ext cx="1364224" cy="311369"/>
            </a:xfrm>
            <a:prstGeom prst="round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C4D67DB8-85DC-4E4E-BD34-43BE77852D68}"/>
                </a:ext>
              </a:extLst>
            </p:cNvPr>
            <p:cNvSpPr/>
            <p:nvPr/>
          </p:nvSpPr>
          <p:spPr>
            <a:xfrm>
              <a:off x="2382210"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11506D88-496B-104C-B598-E8AA02A717F1}"/>
                </a:ext>
              </a:extLst>
            </p:cNvPr>
            <p:cNvSpPr/>
            <p:nvPr/>
          </p:nvSpPr>
          <p:spPr>
            <a:xfrm>
              <a:off x="2628469"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053D46B3-AACA-CA43-B474-18BA9AD81A42}"/>
                </a:ext>
              </a:extLst>
            </p:cNvPr>
            <p:cNvSpPr/>
            <p:nvPr/>
          </p:nvSpPr>
          <p:spPr>
            <a:xfrm>
              <a:off x="2874728"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D8BAFCE1-DE49-7C46-A77A-304998910852}"/>
                </a:ext>
              </a:extLst>
            </p:cNvPr>
            <p:cNvSpPr/>
            <p:nvPr/>
          </p:nvSpPr>
          <p:spPr>
            <a:xfrm>
              <a:off x="3126597"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A5B23BA9-7866-C147-BA2E-A60DA252AC75}"/>
                </a:ext>
              </a:extLst>
            </p:cNvPr>
            <p:cNvSpPr/>
            <p:nvPr/>
          </p:nvSpPr>
          <p:spPr>
            <a:xfrm>
              <a:off x="3384593" y="4196386"/>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Right Arrow 30">
            <a:extLst>
              <a:ext uri="{FF2B5EF4-FFF2-40B4-BE49-F238E27FC236}">
                <a16:creationId xmlns:a16="http://schemas.microsoft.com/office/drawing/2014/main" id="{EDA00DD8-064C-244D-BE70-87F044363121}"/>
              </a:ext>
            </a:extLst>
          </p:cNvPr>
          <p:cNvSpPr/>
          <p:nvPr/>
        </p:nvSpPr>
        <p:spPr>
          <a:xfrm rot="16200000">
            <a:off x="3306140" y="5171793"/>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ight Arrow 31">
            <a:extLst>
              <a:ext uri="{FF2B5EF4-FFF2-40B4-BE49-F238E27FC236}">
                <a16:creationId xmlns:a16="http://schemas.microsoft.com/office/drawing/2014/main" id="{6ED2B23A-8843-7D45-B1B1-5F3C3D2F4E10}"/>
              </a:ext>
            </a:extLst>
          </p:cNvPr>
          <p:cNvSpPr/>
          <p:nvPr/>
        </p:nvSpPr>
        <p:spPr>
          <a:xfrm>
            <a:off x="3843703" y="4074216"/>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42B53635-F587-4A47-A006-0B4A3F59EF10}"/>
              </a:ext>
            </a:extLst>
          </p:cNvPr>
          <p:cNvGrpSpPr/>
          <p:nvPr/>
        </p:nvGrpSpPr>
        <p:grpSpPr>
          <a:xfrm rot="16200000">
            <a:off x="3963610" y="4096093"/>
            <a:ext cx="1364224" cy="311369"/>
            <a:chOff x="2297660" y="4140835"/>
            <a:chExt cx="1364224" cy="311369"/>
          </a:xfrm>
        </p:grpSpPr>
        <p:sp>
          <p:nvSpPr>
            <p:cNvPr id="34" name="Rounded Rectangle 33">
              <a:extLst>
                <a:ext uri="{FF2B5EF4-FFF2-40B4-BE49-F238E27FC236}">
                  <a16:creationId xmlns:a16="http://schemas.microsoft.com/office/drawing/2014/main" id="{188B6391-7F09-7A41-A0E3-EB51B592ED0A}"/>
                </a:ext>
              </a:extLst>
            </p:cNvPr>
            <p:cNvSpPr/>
            <p:nvPr/>
          </p:nvSpPr>
          <p:spPr>
            <a:xfrm>
              <a:off x="2297660" y="4140835"/>
              <a:ext cx="1364224" cy="311369"/>
            </a:xfrm>
            <a:prstGeom prst="round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7281991D-DA35-BF4C-8169-1F5CB2D3F069}"/>
                </a:ext>
              </a:extLst>
            </p:cNvPr>
            <p:cNvSpPr/>
            <p:nvPr/>
          </p:nvSpPr>
          <p:spPr>
            <a:xfrm>
              <a:off x="2382210"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61E3767B-531E-5145-9F5F-7B32F2DAFF7D}"/>
                </a:ext>
              </a:extLst>
            </p:cNvPr>
            <p:cNvSpPr/>
            <p:nvPr/>
          </p:nvSpPr>
          <p:spPr>
            <a:xfrm>
              <a:off x="2628469"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BDB904EC-D4E2-B44E-B22C-80E765BD56A5}"/>
                </a:ext>
              </a:extLst>
            </p:cNvPr>
            <p:cNvSpPr/>
            <p:nvPr/>
          </p:nvSpPr>
          <p:spPr>
            <a:xfrm>
              <a:off x="2874728"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5E310FC3-42C0-004F-9DE3-0B890F6F8A58}"/>
                </a:ext>
              </a:extLst>
            </p:cNvPr>
            <p:cNvSpPr/>
            <p:nvPr/>
          </p:nvSpPr>
          <p:spPr>
            <a:xfrm>
              <a:off x="3126597"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5D786B3-1898-B747-AB2B-C6585E46CE03}"/>
                </a:ext>
              </a:extLst>
            </p:cNvPr>
            <p:cNvSpPr/>
            <p:nvPr/>
          </p:nvSpPr>
          <p:spPr>
            <a:xfrm>
              <a:off x="3384593" y="4196386"/>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Right Arrow 39">
            <a:extLst>
              <a:ext uri="{FF2B5EF4-FFF2-40B4-BE49-F238E27FC236}">
                <a16:creationId xmlns:a16="http://schemas.microsoft.com/office/drawing/2014/main" id="{7EA838CE-7107-B84B-8EB2-03F27F43FD62}"/>
              </a:ext>
            </a:extLst>
          </p:cNvPr>
          <p:cNvSpPr/>
          <p:nvPr/>
        </p:nvSpPr>
        <p:spPr>
          <a:xfrm rot="16200000">
            <a:off x="4360899" y="5171793"/>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ight Arrow 40">
            <a:extLst>
              <a:ext uri="{FF2B5EF4-FFF2-40B4-BE49-F238E27FC236}">
                <a16:creationId xmlns:a16="http://schemas.microsoft.com/office/drawing/2014/main" id="{66EDDCBB-7A4F-7544-B6C2-3E9DDBEE5F5C}"/>
              </a:ext>
            </a:extLst>
          </p:cNvPr>
          <p:cNvSpPr/>
          <p:nvPr/>
        </p:nvSpPr>
        <p:spPr>
          <a:xfrm>
            <a:off x="4898462" y="4074216"/>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A6CA2E2-9188-C148-ACB7-D0B6EDAF7487}"/>
              </a:ext>
            </a:extLst>
          </p:cNvPr>
          <p:cNvGrpSpPr/>
          <p:nvPr/>
        </p:nvGrpSpPr>
        <p:grpSpPr>
          <a:xfrm rot="16200000">
            <a:off x="5051854" y="4096092"/>
            <a:ext cx="1364224" cy="311369"/>
            <a:chOff x="2297660" y="4140835"/>
            <a:chExt cx="1364224" cy="311369"/>
          </a:xfrm>
        </p:grpSpPr>
        <p:sp>
          <p:nvSpPr>
            <p:cNvPr id="43" name="Rounded Rectangle 42">
              <a:extLst>
                <a:ext uri="{FF2B5EF4-FFF2-40B4-BE49-F238E27FC236}">
                  <a16:creationId xmlns:a16="http://schemas.microsoft.com/office/drawing/2014/main" id="{7CAACEA3-328A-3043-A26F-3AE9F0927CBB}"/>
                </a:ext>
              </a:extLst>
            </p:cNvPr>
            <p:cNvSpPr/>
            <p:nvPr/>
          </p:nvSpPr>
          <p:spPr>
            <a:xfrm>
              <a:off x="2297660" y="4140835"/>
              <a:ext cx="1364224" cy="311369"/>
            </a:xfrm>
            <a:prstGeom prst="round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5B77AEC6-A08E-2744-813E-99BD0DDDA937}"/>
                </a:ext>
              </a:extLst>
            </p:cNvPr>
            <p:cNvSpPr/>
            <p:nvPr/>
          </p:nvSpPr>
          <p:spPr>
            <a:xfrm>
              <a:off x="2382210"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1C806C57-DC31-7842-9021-2B55A55A2DB5}"/>
                </a:ext>
              </a:extLst>
            </p:cNvPr>
            <p:cNvSpPr/>
            <p:nvPr/>
          </p:nvSpPr>
          <p:spPr>
            <a:xfrm>
              <a:off x="2628469"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6DF5DDE2-2E68-CB43-8C45-8A31AAA7C159}"/>
                </a:ext>
              </a:extLst>
            </p:cNvPr>
            <p:cNvSpPr/>
            <p:nvPr/>
          </p:nvSpPr>
          <p:spPr>
            <a:xfrm>
              <a:off x="2874728"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9AA636B5-23CA-544E-8957-6D111730B0DD}"/>
                </a:ext>
              </a:extLst>
            </p:cNvPr>
            <p:cNvSpPr/>
            <p:nvPr/>
          </p:nvSpPr>
          <p:spPr>
            <a:xfrm>
              <a:off x="3126597"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B1957133-0650-B046-A036-DA1C47FBF316}"/>
                </a:ext>
              </a:extLst>
            </p:cNvPr>
            <p:cNvSpPr/>
            <p:nvPr/>
          </p:nvSpPr>
          <p:spPr>
            <a:xfrm>
              <a:off x="3384593" y="4196386"/>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Right Arrow 48">
            <a:extLst>
              <a:ext uri="{FF2B5EF4-FFF2-40B4-BE49-F238E27FC236}">
                <a16:creationId xmlns:a16="http://schemas.microsoft.com/office/drawing/2014/main" id="{8F8AE9A6-82FD-9243-88A4-93A940F360D7}"/>
              </a:ext>
            </a:extLst>
          </p:cNvPr>
          <p:cNvSpPr/>
          <p:nvPr/>
        </p:nvSpPr>
        <p:spPr>
          <a:xfrm rot="16200000">
            <a:off x="5449143" y="5171792"/>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Content Placeholder 2">
            <a:extLst>
              <a:ext uri="{FF2B5EF4-FFF2-40B4-BE49-F238E27FC236}">
                <a16:creationId xmlns:a16="http://schemas.microsoft.com/office/drawing/2014/main" id="{5D493BA9-7E83-D941-9662-47D78FF8281D}"/>
              </a:ext>
            </a:extLst>
          </p:cNvPr>
          <p:cNvSpPr txBox="1">
            <a:spLocks/>
          </p:cNvSpPr>
          <p:nvPr/>
        </p:nvSpPr>
        <p:spPr>
          <a:xfrm>
            <a:off x="2095059" y="5605672"/>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2400" dirty="0">
                <a:latin typeface="Avenir Light" panose="020B0402020203020204" pitchFamily="34" charset="77"/>
              </a:rPr>
              <a:t>The</a:t>
            </a:r>
          </a:p>
        </p:txBody>
      </p:sp>
      <p:sp>
        <p:nvSpPr>
          <p:cNvPr id="55" name="Content Placeholder 2">
            <a:extLst>
              <a:ext uri="{FF2B5EF4-FFF2-40B4-BE49-F238E27FC236}">
                <a16:creationId xmlns:a16="http://schemas.microsoft.com/office/drawing/2014/main" id="{DA7779B7-383D-774F-91B7-42843F170DE5}"/>
              </a:ext>
            </a:extLst>
          </p:cNvPr>
          <p:cNvSpPr txBox="1">
            <a:spLocks/>
          </p:cNvSpPr>
          <p:nvPr/>
        </p:nvSpPr>
        <p:spPr>
          <a:xfrm>
            <a:off x="2953045" y="5605672"/>
            <a:ext cx="1240142"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r>
              <a:rPr lang="en-US" sz="2400" dirty="0">
                <a:latin typeface="Avenir Light" panose="020B0402020203020204" pitchFamily="34" charset="77"/>
              </a:rPr>
              <a:t>brown</a:t>
            </a:r>
          </a:p>
        </p:txBody>
      </p:sp>
      <p:sp>
        <p:nvSpPr>
          <p:cNvPr id="56" name="Content Placeholder 2">
            <a:extLst>
              <a:ext uri="{FF2B5EF4-FFF2-40B4-BE49-F238E27FC236}">
                <a16:creationId xmlns:a16="http://schemas.microsoft.com/office/drawing/2014/main" id="{254D70E6-B900-B947-9CB1-4CA5CA3E82B0}"/>
              </a:ext>
            </a:extLst>
          </p:cNvPr>
          <p:cNvSpPr txBox="1">
            <a:spLocks/>
          </p:cNvSpPr>
          <p:nvPr/>
        </p:nvSpPr>
        <p:spPr>
          <a:xfrm>
            <a:off x="3989836" y="5618468"/>
            <a:ext cx="1240142"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r>
              <a:rPr lang="en-US" sz="2400" dirty="0">
                <a:latin typeface="Avenir Light" panose="020B0402020203020204" pitchFamily="34" charset="77"/>
              </a:rPr>
              <a:t>dog</a:t>
            </a:r>
          </a:p>
        </p:txBody>
      </p:sp>
      <p:sp>
        <p:nvSpPr>
          <p:cNvPr id="57" name="Content Placeholder 2">
            <a:extLst>
              <a:ext uri="{FF2B5EF4-FFF2-40B4-BE49-F238E27FC236}">
                <a16:creationId xmlns:a16="http://schemas.microsoft.com/office/drawing/2014/main" id="{9D74D270-52C3-1043-8D22-6AC58D74A0C1}"/>
              </a:ext>
            </a:extLst>
          </p:cNvPr>
          <p:cNvSpPr txBox="1">
            <a:spLocks/>
          </p:cNvSpPr>
          <p:nvPr/>
        </p:nvSpPr>
        <p:spPr>
          <a:xfrm>
            <a:off x="5112790" y="5631264"/>
            <a:ext cx="1240142"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r>
              <a:rPr lang="en-US" sz="2400" dirty="0">
                <a:latin typeface="Avenir Light" panose="020B0402020203020204" pitchFamily="34" charset="77"/>
              </a:rPr>
              <a:t>ran</a:t>
            </a:r>
          </a:p>
        </p:txBody>
      </p:sp>
      <p:sp>
        <p:nvSpPr>
          <p:cNvPr id="60" name="Content Placeholder 2">
            <a:extLst>
              <a:ext uri="{FF2B5EF4-FFF2-40B4-BE49-F238E27FC236}">
                <a16:creationId xmlns:a16="http://schemas.microsoft.com/office/drawing/2014/main" id="{76AADFF0-BE0A-434E-BF97-8FEF40D05CC3}"/>
              </a:ext>
            </a:extLst>
          </p:cNvPr>
          <p:cNvSpPr txBox="1">
            <a:spLocks/>
          </p:cNvSpPr>
          <p:nvPr/>
        </p:nvSpPr>
        <p:spPr>
          <a:xfrm>
            <a:off x="2406384" y="6201113"/>
            <a:ext cx="2565797" cy="4714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r>
              <a:rPr lang="en-US" sz="2000" b="1" dirty="0">
                <a:solidFill>
                  <a:srgbClr val="7030A0"/>
                </a:solidFill>
                <a:latin typeface="Avenir Light" panose="020B0402020203020204" pitchFamily="34" charset="77"/>
              </a:rPr>
              <a:t>ENCODER RNN</a:t>
            </a:r>
          </a:p>
        </p:txBody>
      </p:sp>
      <p:sp>
        <p:nvSpPr>
          <p:cNvPr id="172" name="Content Placeholder 2">
            <a:extLst>
              <a:ext uri="{FF2B5EF4-FFF2-40B4-BE49-F238E27FC236}">
                <a16:creationId xmlns:a16="http://schemas.microsoft.com/office/drawing/2014/main" id="{82F673AA-D877-CF4B-A04C-81C023800579}"/>
              </a:ext>
            </a:extLst>
          </p:cNvPr>
          <p:cNvSpPr txBox="1">
            <a:spLocks/>
          </p:cNvSpPr>
          <p:nvPr/>
        </p:nvSpPr>
        <p:spPr>
          <a:xfrm>
            <a:off x="838200" y="1052893"/>
            <a:ext cx="10787453" cy="4714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US" sz="2000" b="1" dirty="0">
                <a:solidFill>
                  <a:srgbClr val="C00000"/>
                </a:solidFill>
                <a:latin typeface="Avenir Light" panose="020B0402020203020204" pitchFamily="34" charset="77"/>
              </a:rPr>
              <a:t>Q: </a:t>
            </a:r>
            <a:r>
              <a:rPr lang="en-US" sz="2000" b="1" dirty="0">
                <a:latin typeface="Avenir Light" panose="020B0402020203020204" pitchFamily="34" charset="77"/>
              </a:rPr>
              <a:t>How do we determine how much to pay attention to each of the encoder’s hidden layers? </a:t>
            </a:r>
          </a:p>
        </p:txBody>
      </p:sp>
      <mc:AlternateContent xmlns:mc="http://schemas.openxmlformats.org/markup-compatibility/2006" xmlns:a14="http://schemas.microsoft.com/office/drawing/2010/main">
        <mc:Choice Requires="a14">
          <p:sp>
            <p:nvSpPr>
              <p:cNvPr id="81" name="Content Placeholder 2">
                <a:extLst>
                  <a:ext uri="{FF2B5EF4-FFF2-40B4-BE49-F238E27FC236}">
                    <a16:creationId xmlns:a16="http://schemas.microsoft.com/office/drawing/2014/main" id="{430EAF3A-8A6A-8D4D-8A46-D5F7CC486CE6}"/>
                  </a:ext>
                </a:extLst>
              </p:cNvPr>
              <p:cNvSpPr txBox="1">
                <a:spLocks/>
              </p:cNvSpPr>
              <p:nvPr/>
            </p:nvSpPr>
            <p:spPr>
              <a:xfrm>
                <a:off x="2266543" y="3012907"/>
                <a:ext cx="46636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Sup>
                        <m:sSubSupPr>
                          <m:ctrlPr>
                            <a:rPr lang="en-US" sz="2400" b="0" i="1" dirty="0" smtClean="0">
                              <a:latin typeface="Cambria Math" panose="02040503050406030204" pitchFamily="18" charset="0"/>
                            </a:rPr>
                          </m:ctrlPr>
                        </m:sSubSupPr>
                        <m:e>
                          <m:r>
                            <a:rPr lang="en-US" sz="2400" b="0" i="1" dirty="0" smtClean="0">
                              <a:latin typeface="Cambria Math" panose="02040503050406030204" pitchFamily="18" charset="0"/>
                            </a:rPr>
                            <m:t>h</m:t>
                          </m:r>
                        </m:e>
                        <m:sub>
                          <m:r>
                            <a:rPr lang="en-US" sz="2400" b="0" i="1" dirty="0" smtClean="0">
                              <a:latin typeface="Cambria Math" panose="02040503050406030204" pitchFamily="18" charset="0"/>
                            </a:rPr>
                            <m:t>1</m:t>
                          </m:r>
                        </m:sub>
                        <m:sup>
                          <m:r>
                            <a:rPr lang="en-US" sz="2400" b="0" i="1" dirty="0" smtClean="0">
                              <a:latin typeface="Cambria Math" panose="02040503050406030204" pitchFamily="18" charset="0"/>
                            </a:rPr>
                            <m:t>𝐸</m:t>
                          </m:r>
                        </m:sup>
                      </m:sSubSup>
                    </m:oMath>
                  </m:oMathPara>
                </a14:m>
                <a:endParaRPr lang="en-US" sz="2400" b="0" dirty="0">
                  <a:latin typeface="Avenir Light" panose="020B0402020203020204" pitchFamily="34" charset="77"/>
                </a:endParaRPr>
              </a:p>
              <a:p>
                <a:pPr marL="0" indent="0" algn="ctr">
                  <a:lnSpc>
                    <a:spcPct val="120000"/>
                  </a:lnSpc>
                  <a:buNone/>
                </a:pPr>
                <a:endParaRPr lang="en-US" sz="2400" b="0" dirty="0">
                  <a:latin typeface="Avenir Light" panose="020B0402020203020204" pitchFamily="34" charset="77"/>
                </a:endParaRPr>
              </a:p>
              <a:p>
                <a:pPr marL="0" indent="0" algn="ctr">
                  <a:lnSpc>
                    <a:spcPct val="120000"/>
                  </a:lnSpc>
                  <a:buNone/>
                </a:pPr>
                <a:endParaRPr lang="en-US" sz="2400" dirty="0">
                  <a:latin typeface="Avenir Light" panose="020B0402020203020204" pitchFamily="34" charset="77"/>
                </a:endParaRPr>
              </a:p>
            </p:txBody>
          </p:sp>
        </mc:Choice>
        <mc:Fallback xmlns="">
          <p:sp>
            <p:nvSpPr>
              <p:cNvPr id="81" name="Content Placeholder 2">
                <a:extLst>
                  <a:ext uri="{FF2B5EF4-FFF2-40B4-BE49-F238E27FC236}">
                    <a16:creationId xmlns:a16="http://schemas.microsoft.com/office/drawing/2014/main" id="{430EAF3A-8A6A-8D4D-8A46-D5F7CC486CE6}"/>
                  </a:ext>
                </a:extLst>
              </p:cNvPr>
              <p:cNvSpPr txBox="1">
                <a:spLocks noRot="1" noChangeAspect="1" noMove="1" noResize="1" noEditPoints="1" noAdjustHandles="1" noChangeArrowheads="1" noChangeShapeType="1" noTextEdit="1"/>
              </p:cNvSpPr>
              <p:nvPr/>
            </p:nvSpPr>
            <p:spPr>
              <a:xfrm>
                <a:off x="2266543" y="3012907"/>
                <a:ext cx="466367" cy="503588"/>
              </a:xfrm>
              <a:prstGeom prst="rect">
                <a:avLst/>
              </a:prstGeom>
              <a:blipFill>
                <a:blip r:embed="rId3"/>
                <a:stretch>
                  <a:fillRect r="-263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2" name="Content Placeholder 2">
                <a:extLst>
                  <a:ext uri="{FF2B5EF4-FFF2-40B4-BE49-F238E27FC236}">
                    <a16:creationId xmlns:a16="http://schemas.microsoft.com/office/drawing/2014/main" id="{A8EDD8E4-48D8-E14C-BC95-FEEBF25A3A75}"/>
                  </a:ext>
                </a:extLst>
              </p:cNvPr>
              <p:cNvSpPr txBox="1">
                <a:spLocks/>
              </p:cNvSpPr>
              <p:nvPr/>
            </p:nvSpPr>
            <p:spPr>
              <a:xfrm>
                <a:off x="3300923" y="3036969"/>
                <a:ext cx="46636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Sup>
                        <m:sSubSupPr>
                          <m:ctrlPr>
                            <a:rPr lang="en-US" sz="2400" b="0" i="1" dirty="0" smtClean="0">
                              <a:latin typeface="Cambria Math" panose="02040503050406030204" pitchFamily="18" charset="0"/>
                            </a:rPr>
                          </m:ctrlPr>
                        </m:sSubSupPr>
                        <m:e>
                          <m:r>
                            <a:rPr lang="en-US" sz="2400" b="0" i="1" dirty="0" smtClean="0">
                              <a:latin typeface="Cambria Math" panose="02040503050406030204" pitchFamily="18" charset="0"/>
                            </a:rPr>
                            <m:t>h</m:t>
                          </m:r>
                        </m:e>
                        <m:sub>
                          <m:r>
                            <a:rPr lang="en-US" sz="2400" b="0" i="1" dirty="0" smtClean="0">
                              <a:latin typeface="Cambria Math" panose="02040503050406030204" pitchFamily="18" charset="0"/>
                            </a:rPr>
                            <m:t>2</m:t>
                          </m:r>
                        </m:sub>
                        <m:sup>
                          <m:r>
                            <a:rPr lang="en-US" sz="2400" b="0" i="1" dirty="0" smtClean="0">
                              <a:latin typeface="Cambria Math" panose="02040503050406030204" pitchFamily="18" charset="0"/>
                            </a:rPr>
                            <m:t>𝐸</m:t>
                          </m:r>
                        </m:sup>
                      </m:sSubSup>
                    </m:oMath>
                  </m:oMathPara>
                </a14:m>
                <a:endParaRPr lang="en-US" sz="2400" b="0" dirty="0">
                  <a:latin typeface="Avenir Light" panose="020B0402020203020204" pitchFamily="34" charset="77"/>
                </a:endParaRPr>
              </a:p>
              <a:p>
                <a:pPr marL="0" indent="0" algn="ctr">
                  <a:lnSpc>
                    <a:spcPct val="120000"/>
                  </a:lnSpc>
                  <a:buNone/>
                </a:pPr>
                <a:endParaRPr lang="en-US" sz="2400" b="0" dirty="0">
                  <a:latin typeface="Avenir Light" panose="020B0402020203020204" pitchFamily="34" charset="77"/>
                </a:endParaRPr>
              </a:p>
              <a:p>
                <a:pPr marL="0" indent="0" algn="ctr">
                  <a:lnSpc>
                    <a:spcPct val="120000"/>
                  </a:lnSpc>
                  <a:buNone/>
                </a:pPr>
                <a:endParaRPr lang="en-US" sz="2400" dirty="0">
                  <a:latin typeface="Avenir Light" panose="020B0402020203020204" pitchFamily="34" charset="77"/>
                </a:endParaRPr>
              </a:p>
            </p:txBody>
          </p:sp>
        </mc:Choice>
        <mc:Fallback xmlns="">
          <p:sp>
            <p:nvSpPr>
              <p:cNvPr id="82" name="Content Placeholder 2">
                <a:extLst>
                  <a:ext uri="{FF2B5EF4-FFF2-40B4-BE49-F238E27FC236}">
                    <a16:creationId xmlns:a16="http://schemas.microsoft.com/office/drawing/2014/main" id="{A8EDD8E4-48D8-E14C-BC95-FEEBF25A3A75}"/>
                  </a:ext>
                </a:extLst>
              </p:cNvPr>
              <p:cNvSpPr txBox="1">
                <a:spLocks noRot="1" noChangeAspect="1" noMove="1" noResize="1" noEditPoints="1" noAdjustHandles="1" noChangeArrowheads="1" noChangeShapeType="1" noTextEdit="1"/>
              </p:cNvSpPr>
              <p:nvPr/>
            </p:nvSpPr>
            <p:spPr>
              <a:xfrm>
                <a:off x="3300923" y="3036969"/>
                <a:ext cx="466367" cy="503588"/>
              </a:xfrm>
              <a:prstGeom prst="rect">
                <a:avLst/>
              </a:prstGeom>
              <a:blipFill>
                <a:blip r:embed="rId4"/>
                <a:stretch>
                  <a:fillRect l="-263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3" name="Content Placeholder 2">
                <a:extLst>
                  <a:ext uri="{FF2B5EF4-FFF2-40B4-BE49-F238E27FC236}">
                    <a16:creationId xmlns:a16="http://schemas.microsoft.com/office/drawing/2014/main" id="{03BB47D6-F9E9-C442-BE36-549414F59452}"/>
                  </a:ext>
                </a:extLst>
              </p:cNvPr>
              <p:cNvSpPr txBox="1">
                <a:spLocks/>
              </p:cNvSpPr>
              <p:nvPr/>
            </p:nvSpPr>
            <p:spPr>
              <a:xfrm>
                <a:off x="4413526" y="3037005"/>
                <a:ext cx="46636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Sup>
                        <m:sSubSupPr>
                          <m:ctrlPr>
                            <a:rPr lang="en-US" sz="2400" b="0" i="1" dirty="0" smtClean="0">
                              <a:latin typeface="Cambria Math" panose="02040503050406030204" pitchFamily="18" charset="0"/>
                            </a:rPr>
                          </m:ctrlPr>
                        </m:sSubSupPr>
                        <m:e>
                          <m:r>
                            <a:rPr lang="en-US" sz="2400" b="0" i="1" dirty="0" smtClean="0">
                              <a:latin typeface="Cambria Math" panose="02040503050406030204" pitchFamily="18" charset="0"/>
                            </a:rPr>
                            <m:t>h</m:t>
                          </m:r>
                        </m:e>
                        <m:sub>
                          <m:r>
                            <a:rPr lang="en-US" sz="2400" b="0" i="1" dirty="0" smtClean="0">
                              <a:latin typeface="Cambria Math" panose="02040503050406030204" pitchFamily="18" charset="0"/>
                            </a:rPr>
                            <m:t>3</m:t>
                          </m:r>
                        </m:sub>
                        <m:sup>
                          <m:r>
                            <a:rPr lang="en-US" sz="2400" b="0" i="1" dirty="0" smtClean="0">
                              <a:latin typeface="Cambria Math" panose="02040503050406030204" pitchFamily="18" charset="0"/>
                            </a:rPr>
                            <m:t>𝐸</m:t>
                          </m:r>
                        </m:sup>
                      </m:sSubSup>
                    </m:oMath>
                  </m:oMathPara>
                </a14:m>
                <a:endParaRPr lang="en-US" sz="2400" b="0" dirty="0">
                  <a:latin typeface="Avenir Light" panose="020B0402020203020204" pitchFamily="34" charset="77"/>
                </a:endParaRPr>
              </a:p>
              <a:p>
                <a:pPr marL="0" indent="0" algn="ctr">
                  <a:lnSpc>
                    <a:spcPct val="120000"/>
                  </a:lnSpc>
                  <a:buNone/>
                </a:pPr>
                <a:endParaRPr lang="en-US" sz="2400" b="0" dirty="0">
                  <a:latin typeface="Avenir Light" panose="020B0402020203020204" pitchFamily="34" charset="77"/>
                </a:endParaRPr>
              </a:p>
              <a:p>
                <a:pPr marL="0" indent="0" algn="ctr">
                  <a:lnSpc>
                    <a:spcPct val="120000"/>
                  </a:lnSpc>
                  <a:buNone/>
                </a:pPr>
                <a:endParaRPr lang="en-US" sz="2400" dirty="0">
                  <a:latin typeface="Avenir Light" panose="020B0402020203020204" pitchFamily="34" charset="77"/>
                </a:endParaRPr>
              </a:p>
            </p:txBody>
          </p:sp>
        </mc:Choice>
        <mc:Fallback xmlns="">
          <p:sp>
            <p:nvSpPr>
              <p:cNvPr id="83" name="Content Placeholder 2">
                <a:extLst>
                  <a:ext uri="{FF2B5EF4-FFF2-40B4-BE49-F238E27FC236}">
                    <a16:creationId xmlns:a16="http://schemas.microsoft.com/office/drawing/2014/main" id="{03BB47D6-F9E9-C442-BE36-549414F59452}"/>
                  </a:ext>
                </a:extLst>
              </p:cNvPr>
              <p:cNvSpPr txBox="1">
                <a:spLocks noRot="1" noChangeAspect="1" noMove="1" noResize="1" noEditPoints="1" noAdjustHandles="1" noChangeArrowheads="1" noChangeShapeType="1" noTextEdit="1"/>
              </p:cNvSpPr>
              <p:nvPr/>
            </p:nvSpPr>
            <p:spPr>
              <a:xfrm>
                <a:off x="4413526" y="3037005"/>
                <a:ext cx="466367" cy="503588"/>
              </a:xfrm>
              <a:prstGeom prst="rect">
                <a:avLst/>
              </a:prstGeom>
              <a:blipFill>
                <a:blip r:embed="rId5"/>
                <a:stretch>
                  <a:fillRect l="-5556" r="-27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4" name="Content Placeholder 2">
                <a:extLst>
                  <a:ext uri="{FF2B5EF4-FFF2-40B4-BE49-F238E27FC236}">
                    <a16:creationId xmlns:a16="http://schemas.microsoft.com/office/drawing/2014/main" id="{EF4898A9-E8D4-BB49-A61D-ED70F16178CA}"/>
                  </a:ext>
                </a:extLst>
              </p:cNvPr>
              <p:cNvSpPr txBox="1">
                <a:spLocks/>
              </p:cNvSpPr>
              <p:nvPr/>
            </p:nvSpPr>
            <p:spPr>
              <a:xfrm>
                <a:off x="5491706" y="3025197"/>
                <a:ext cx="46636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Sup>
                        <m:sSubSupPr>
                          <m:ctrlPr>
                            <a:rPr lang="en-US" sz="2400" b="0" i="1" dirty="0" smtClean="0">
                              <a:latin typeface="Cambria Math" panose="02040503050406030204" pitchFamily="18" charset="0"/>
                            </a:rPr>
                          </m:ctrlPr>
                        </m:sSubSupPr>
                        <m:e>
                          <m:r>
                            <a:rPr lang="en-US" sz="2400" b="0" i="1" dirty="0" smtClean="0">
                              <a:latin typeface="Cambria Math" panose="02040503050406030204" pitchFamily="18" charset="0"/>
                            </a:rPr>
                            <m:t>h</m:t>
                          </m:r>
                        </m:e>
                        <m:sub>
                          <m:r>
                            <a:rPr lang="en-US" sz="2400" b="0" i="1" dirty="0" smtClean="0">
                              <a:latin typeface="Cambria Math" panose="02040503050406030204" pitchFamily="18" charset="0"/>
                            </a:rPr>
                            <m:t>4</m:t>
                          </m:r>
                        </m:sub>
                        <m:sup>
                          <m:r>
                            <a:rPr lang="en-US" sz="2400" b="0" i="1" dirty="0" smtClean="0">
                              <a:latin typeface="Cambria Math" panose="02040503050406030204" pitchFamily="18" charset="0"/>
                            </a:rPr>
                            <m:t>𝐸</m:t>
                          </m:r>
                        </m:sup>
                      </m:sSubSup>
                    </m:oMath>
                  </m:oMathPara>
                </a14:m>
                <a:endParaRPr lang="en-US" sz="2400" b="0" dirty="0">
                  <a:latin typeface="Avenir Light" panose="020B0402020203020204" pitchFamily="34" charset="77"/>
                </a:endParaRPr>
              </a:p>
              <a:p>
                <a:pPr marL="0" indent="0" algn="ctr">
                  <a:lnSpc>
                    <a:spcPct val="120000"/>
                  </a:lnSpc>
                  <a:buNone/>
                </a:pPr>
                <a:endParaRPr lang="en-US" sz="2400" b="0" dirty="0">
                  <a:latin typeface="Avenir Light" panose="020B0402020203020204" pitchFamily="34" charset="77"/>
                </a:endParaRPr>
              </a:p>
              <a:p>
                <a:pPr marL="0" indent="0" algn="ctr">
                  <a:lnSpc>
                    <a:spcPct val="120000"/>
                  </a:lnSpc>
                  <a:buNone/>
                </a:pPr>
                <a:endParaRPr lang="en-US" sz="2400" dirty="0">
                  <a:latin typeface="Avenir Light" panose="020B0402020203020204" pitchFamily="34" charset="77"/>
                </a:endParaRPr>
              </a:p>
            </p:txBody>
          </p:sp>
        </mc:Choice>
        <mc:Fallback xmlns="">
          <p:sp>
            <p:nvSpPr>
              <p:cNvPr id="84" name="Content Placeholder 2">
                <a:extLst>
                  <a:ext uri="{FF2B5EF4-FFF2-40B4-BE49-F238E27FC236}">
                    <a16:creationId xmlns:a16="http://schemas.microsoft.com/office/drawing/2014/main" id="{EF4898A9-E8D4-BB49-A61D-ED70F16178CA}"/>
                  </a:ext>
                </a:extLst>
              </p:cNvPr>
              <p:cNvSpPr txBox="1">
                <a:spLocks noRot="1" noChangeAspect="1" noMove="1" noResize="1" noEditPoints="1" noAdjustHandles="1" noChangeArrowheads="1" noChangeShapeType="1" noTextEdit="1"/>
              </p:cNvSpPr>
              <p:nvPr/>
            </p:nvSpPr>
            <p:spPr>
              <a:xfrm>
                <a:off x="5491706" y="3025197"/>
                <a:ext cx="466367" cy="503588"/>
              </a:xfrm>
              <a:prstGeom prst="rect">
                <a:avLst/>
              </a:prstGeom>
              <a:blipFill>
                <a:blip r:embed="rId6"/>
                <a:stretch>
                  <a:fillRect l="-2703" r="-2703"/>
                </a:stretch>
              </a:blipFill>
            </p:spPr>
            <p:txBody>
              <a:bodyPr/>
              <a:lstStyle/>
              <a:p>
                <a:r>
                  <a:rPr lang="en-US">
                    <a:noFill/>
                  </a:rPr>
                  <a:t> </a:t>
                </a:r>
              </a:p>
            </p:txBody>
          </p:sp>
        </mc:Fallback>
      </mc:AlternateContent>
      <p:sp>
        <p:nvSpPr>
          <p:cNvPr id="63" name="Content Placeholder 2">
            <a:extLst>
              <a:ext uri="{FF2B5EF4-FFF2-40B4-BE49-F238E27FC236}">
                <a16:creationId xmlns:a16="http://schemas.microsoft.com/office/drawing/2014/main" id="{624B6F0C-7C42-2E46-B63F-22D49E9CBD6B}"/>
              </a:ext>
            </a:extLst>
          </p:cNvPr>
          <p:cNvSpPr txBox="1">
            <a:spLocks/>
          </p:cNvSpPr>
          <p:nvPr/>
        </p:nvSpPr>
        <p:spPr>
          <a:xfrm>
            <a:off x="838199" y="1587541"/>
            <a:ext cx="10787453" cy="4714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US" sz="2000" b="1" dirty="0">
                <a:solidFill>
                  <a:srgbClr val="C00000"/>
                </a:solidFill>
                <a:latin typeface="Avenir Light" panose="020B0402020203020204" pitchFamily="34" charset="77"/>
              </a:rPr>
              <a:t>A: </a:t>
            </a:r>
            <a:r>
              <a:rPr lang="en-US" sz="2000" b="1" dirty="0">
                <a:latin typeface="Avenir Light" panose="020B0402020203020204" pitchFamily="34" charset="77"/>
              </a:rPr>
              <a:t>Let’s base it on our decoder’s previous hidden state (our latest representation of meaning) and all of the encoder’s hidden layers!</a:t>
            </a:r>
          </a:p>
        </p:txBody>
      </p:sp>
      <p:grpSp>
        <p:nvGrpSpPr>
          <p:cNvPr id="58" name="Group 57">
            <a:extLst>
              <a:ext uri="{FF2B5EF4-FFF2-40B4-BE49-F238E27FC236}">
                <a16:creationId xmlns:a16="http://schemas.microsoft.com/office/drawing/2014/main" id="{B663CD5B-42AC-BF4A-8FFE-117F9E82F6D5}"/>
              </a:ext>
            </a:extLst>
          </p:cNvPr>
          <p:cNvGrpSpPr/>
          <p:nvPr/>
        </p:nvGrpSpPr>
        <p:grpSpPr>
          <a:xfrm rot="16200000">
            <a:off x="6329595" y="4096092"/>
            <a:ext cx="1364224" cy="311369"/>
            <a:chOff x="2297660" y="4140835"/>
            <a:chExt cx="1364224" cy="311369"/>
          </a:xfrm>
        </p:grpSpPr>
        <p:sp>
          <p:nvSpPr>
            <p:cNvPr id="59" name="Rounded Rectangle 58">
              <a:extLst>
                <a:ext uri="{FF2B5EF4-FFF2-40B4-BE49-F238E27FC236}">
                  <a16:creationId xmlns:a16="http://schemas.microsoft.com/office/drawing/2014/main" id="{1E002C9A-45DA-F648-890F-0F632A4DF22B}"/>
                </a:ext>
              </a:extLst>
            </p:cNvPr>
            <p:cNvSpPr/>
            <p:nvPr/>
          </p:nvSpPr>
          <p:spPr>
            <a:xfrm>
              <a:off x="2297660" y="4140835"/>
              <a:ext cx="1364224" cy="311369"/>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61" name="Oval 60">
              <a:extLst>
                <a:ext uri="{FF2B5EF4-FFF2-40B4-BE49-F238E27FC236}">
                  <a16:creationId xmlns:a16="http://schemas.microsoft.com/office/drawing/2014/main" id="{551C4E01-5F3B-7148-9714-359EC23CB4F2}"/>
                </a:ext>
              </a:extLst>
            </p:cNvPr>
            <p:cNvSpPr/>
            <p:nvPr/>
          </p:nvSpPr>
          <p:spPr>
            <a:xfrm>
              <a:off x="2382210" y="4194102"/>
              <a:ext cx="203200" cy="203200"/>
            </a:xfrm>
            <a:prstGeom prst="ellipse">
              <a:avLst/>
            </a:prstGeom>
            <a:solidFill>
              <a:schemeClr val="accent5">
                <a:lumMod val="60000"/>
                <a:lumOff val="4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62" name="Oval 61">
              <a:extLst>
                <a:ext uri="{FF2B5EF4-FFF2-40B4-BE49-F238E27FC236}">
                  <a16:creationId xmlns:a16="http://schemas.microsoft.com/office/drawing/2014/main" id="{65E69B14-3103-8D44-BCBC-44C09B4165A2}"/>
                </a:ext>
              </a:extLst>
            </p:cNvPr>
            <p:cNvSpPr/>
            <p:nvPr/>
          </p:nvSpPr>
          <p:spPr>
            <a:xfrm>
              <a:off x="2628469" y="4194102"/>
              <a:ext cx="203200" cy="203200"/>
            </a:xfrm>
            <a:prstGeom prst="ellipse">
              <a:avLst/>
            </a:prstGeom>
            <a:solidFill>
              <a:schemeClr val="accent5">
                <a:lumMod val="60000"/>
                <a:lumOff val="4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64" name="Oval 63">
              <a:extLst>
                <a:ext uri="{FF2B5EF4-FFF2-40B4-BE49-F238E27FC236}">
                  <a16:creationId xmlns:a16="http://schemas.microsoft.com/office/drawing/2014/main" id="{6F0905B4-8F0C-8641-ADB6-094B9BEEDFD3}"/>
                </a:ext>
              </a:extLst>
            </p:cNvPr>
            <p:cNvSpPr/>
            <p:nvPr/>
          </p:nvSpPr>
          <p:spPr>
            <a:xfrm>
              <a:off x="2874728" y="4194102"/>
              <a:ext cx="203200" cy="203200"/>
            </a:xfrm>
            <a:prstGeom prst="ellipse">
              <a:avLst/>
            </a:prstGeom>
            <a:solidFill>
              <a:schemeClr val="accent5">
                <a:lumMod val="60000"/>
                <a:lumOff val="4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65" name="Oval 64">
              <a:extLst>
                <a:ext uri="{FF2B5EF4-FFF2-40B4-BE49-F238E27FC236}">
                  <a16:creationId xmlns:a16="http://schemas.microsoft.com/office/drawing/2014/main" id="{FEF64884-1230-D64F-B3B8-F317D09373CB}"/>
                </a:ext>
              </a:extLst>
            </p:cNvPr>
            <p:cNvSpPr/>
            <p:nvPr/>
          </p:nvSpPr>
          <p:spPr>
            <a:xfrm>
              <a:off x="3126597" y="4194102"/>
              <a:ext cx="203200" cy="203200"/>
            </a:xfrm>
            <a:prstGeom prst="ellipse">
              <a:avLst/>
            </a:prstGeom>
            <a:solidFill>
              <a:schemeClr val="accent5">
                <a:lumMod val="60000"/>
                <a:lumOff val="4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66" name="Oval 65">
              <a:extLst>
                <a:ext uri="{FF2B5EF4-FFF2-40B4-BE49-F238E27FC236}">
                  <a16:creationId xmlns:a16="http://schemas.microsoft.com/office/drawing/2014/main" id="{FEAFE69B-09F7-E34D-979D-223B48C37CEB}"/>
                </a:ext>
              </a:extLst>
            </p:cNvPr>
            <p:cNvSpPr/>
            <p:nvPr/>
          </p:nvSpPr>
          <p:spPr>
            <a:xfrm>
              <a:off x="3384593" y="4196386"/>
              <a:ext cx="203200" cy="203200"/>
            </a:xfrm>
            <a:prstGeom prst="ellipse">
              <a:avLst/>
            </a:prstGeom>
            <a:solidFill>
              <a:schemeClr val="accent5">
                <a:lumMod val="60000"/>
                <a:lumOff val="4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grpSp>
      <p:sp>
        <p:nvSpPr>
          <p:cNvPr id="67" name="Content Placeholder 2">
            <a:extLst>
              <a:ext uri="{FF2B5EF4-FFF2-40B4-BE49-F238E27FC236}">
                <a16:creationId xmlns:a16="http://schemas.microsoft.com/office/drawing/2014/main" id="{05C65C80-3DC1-4046-B9DD-6ABFA705B103}"/>
              </a:ext>
            </a:extLst>
          </p:cNvPr>
          <p:cNvSpPr txBox="1">
            <a:spLocks/>
          </p:cNvSpPr>
          <p:nvPr/>
        </p:nvSpPr>
        <p:spPr>
          <a:xfrm>
            <a:off x="6430427" y="4973380"/>
            <a:ext cx="1240142"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r>
              <a:rPr lang="en-US" sz="2400" dirty="0">
                <a:latin typeface="Avenir Light" panose="020B0402020203020204" pitchFamily="34" charset="77"/>
              </a:rPr>
              <a:t>&lt;s&gt;</a:t>
            </a:r>
          </a:p>
        </p:txBody>
      </p:sp>
      <mc:AlternateContent xmlns:mc="http://schemas.openxmlformats.org/markup-compatibility/2006" xmlns:a14="http://schemas.microsoft.com/office/drawing/2010/main">
        <mc:Choice Requires="a14">
          <p:sp>
            <p:nvSpPr>
              <p:cNvPr id="68" name="Content Placeholder 2">
                <a:extLst>
                  <a:ext uri="{FF2B5EF4-FFF2-40B4-BE49-F238E27FC236}">
                    <a16:creationId xmlns:a16="http://schemas.microsoft.com/office/drawing/2014/main" id="{FDF27407-EE44-964E-8D89-FDDD890FDA04}"/>
                  </a:ext>
                </a:extLst>
              </p:cNvPr>
              <p:cNvSpPr txBox="1">
                <a:spLocks/>
              </p:cNvSpPr>
              <p:nvPr/>
            </p:nvSpPr>
            <p:spPr>
              <a:xfrm>
                <a:off x="6817314" y="3011206"/>
                <a:ext cx="46636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Sup>
                        <m:sSubSupPr>
                          <m:ctrlPr>
                            <a:rPr lang="en-US" sz="2400" b="0" i="1" dirty="0" smtClean="0">
                              <a:latin typeface="Cambria Math" panose="02040503050406030204" pitchFamily="18" charset="0"/>
                            </a:rPr>
                          </m:ctrlPr>
                        </m:sSubSupPr>
                        <m:e>
                          <m:r>
                            <a:rPr lang="en-US" sz="2400" b="0" i="1" dirty="0" smtClean="0">
                              <a:latin typeface="Cambria Math" panose="02040503050406030204" pitchFamily="18" charset="0"/>
                            </a:rPr>
                            <m:t>h</m:t>
                          </m:r>
                        </m:e>
                        <m:sub>
                          <m:r>
                            <a:rPr lang="en-US" sz="2400" b="0" i="1" dirty="0" smtClean="0">
                              <a:latin typeface="Cambria Math" panose="02040503050406030204" pitchFamily="18" charset="0"/>
                            </a:rPr>
                            <m:t>1</m:t>
                          </m:r>
                        </m:sub>
                        <m:sup>
                          <m:r>
                            <a:rPr lang="en-US" sz="2400" b="0" i="1" dirty="0" smtClean="0">
                              <a:latin typeface="Cambria Math" panose="02040503050406030204" pitchFamily="18" charset="0"/>
                            </a:rPr>
                            <m:t>𝐷</m:t>
                          </m:r>
                        </m:sup>
                      </m:sSubSup>
                    </m:oMath>
                  </m:oMathPara>
                </a14:m>
                <a:endParaRPr lang="en-US" sz="2400" b="0" dirty="0">
                  <a:latin typeface="Avenir Light" panose="020B0402020203020204" pitchFamily="34" charset="77"/>
                </a:endParaRPr>
              </a:p>
            </p:txBody>
          </p:sp>
        </mc:Choice>
        <mc:Fallback xmlns="">
          <p:sp>
            <p:nvSpPr>
              <p:cNvPr id="68" name="Content Placeholder 2">
                <a:extLst>
                  <a:ext uri="{FF2B5EF4-FFF2-40B4-BE49-F238E27FC236}">
                    <a16:creationId xmlns:a16="http://schemas.microsoft.com/office/drawing/2014/main" id="{FDF27407-EE44-964E-8D89-FDDD890FDA04}"/>
                  </a:ext>
                </a:extLst>
              </p:cNvPr>
              <p:cNvSpPr txBox="1">
                <a:spLocks noRot="1" noChangeAspect="1" noMove="1" noResize="1" noEditPoints="1" noAdjustHandles="1" noChangeArrowheads="1" noChangeShapeType="1" noTextEdit="1"/>
              </p:cNvSpPr>
              <p:nvPr/>
            </p:nvSpPr>
            <p:spPr>
              <a:xfrm>
                <a:off x="6817314" y="3011206"/>
                <a:ext cx="466367" cy="503588"/>
              </a:xfrm>
              <a:prstGeom prst="rect">
                <a:avLst/>
              </a:prstGeom>
              <a:blipFill>
                <a:blip r:embed="rId7"/>
                <a:stretch>
                  <a:fillRect l="-184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9" name="Content Placeholder 2">
                <a:extLst>
                  <a:ext uri="{FF2B5EF4-FFF2-40B4-BE49-F238E27FC236}">
                    <a16:creationId xmlns:a16="http://schemas.microsoft.com/office/drawing/2014/main" id="{A73D54D9-0E7C-444D-A07B-58394058F8E5}"/>
                  </a:ext>
                </a:extLst>
              </p:cNvPr>
              <p:cNvSpPr txBox="1">
                <a:spLocks/>
              </p:cNvSpPr>
              <p:nvPr/>
            </p:nvSpPr>
            <p:spPr>
              <a:xfrm>
                <a:off x="9678329" y="4135096"/>
                <a:ext cx="46636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𝑒</m:t>
                          </m:r>
                        </m:e>
                        <m:sub>
                          <m:r>
                            <a:rPr lang="en-US" sz="2400" b="0" i="1" smtClean="0">
                              <a:latin typeface="Cambria Math" panose="02040503050406030204" pitchFamily="18" charset="0"/>
                            </a:rPr>
                            <m:t>4</m:t>
                          </m:r>
                        </m:sub>
                      </m:sSub>
                    </m:oMath>
                  </m:oMathPara>
                </a14:m>
                <a:endParaRPr lang="en-US" sz="2400" b="0" dirty="0">
                  <a:latin typeface="Avenir Light" panose="020B0402020203020204" pitchFamily="34" charset="77"/>
                </a:endParaRPr>
              </a:p>
              <a:p>
                <a:pPr marL="0" indent="0" algn="ctr">
                  <a:lnSpc>
                    <a:spcPct val="120000"/>
                  </a:lnSpc>
                  <a:buNone/>
                </a:pPr>
                <a:endParaRPr lang="en-US" sz="2400" b="0" dirty="0">
                  <a:latin typeface="Avenir Light" panose="020B0402020203020204" pitchFamily="34" charset="77"/>
                </a:endParaRPr>
              </a:p>
              <a:p>
                <a:pPr marL="0" indent="0" algn="ctr">
                  <a:lnSpc>
                    <a:spcPct val="120000"/>
                  </a:lnSpc>
                  <a:buNone/>
                </a:pPr>
                <a:endParaRPr lang="en-US" sz="2400" dirty="0">
                  <a:latin typeface="Avenir Light" panose="020B0402020203020204" pitchFamily="34" charset="77"/>
                </a:endParaRPr>
              </a:p>
            </p:txBody>
          </p:sp>
        </mc:Choice>
        <mc:Fallback xmlns="">
          <p:sp>
            <p:nvSpPr>
              <p:cNvPr id="89" name="Content Placeholder 2">
                <a:extLst>
                  <a:ext uri="{FF2B5EF4-FFF2-40B4-BE49-F238E27FC236}">
                    <a16:creationId xmlns:a16="http://schemas.microsoft.com/office/drawing/2014/main" id="{A73D54D9-0E7C-444D-A07B-58394058F8E5}"/>
                  </a:ext>
                </a:extLst>
              </p:cNvPr>
              <p:cNvSpPr txBox="1">
                <a:spLocks noRot="1" noChangeAspect="1" noMove="1" noResize="1" noEditPoints="1" noAdjustHandles="1" noChangeArrowheads="1" noChangeShapeType="1" noTextEdit="1"/>
              </p:cNvSpPr>
              <p:nvPr/>
            </p:nvSpPr>
            <p:spPr>
              <a:xfrm>
                <a:off x="9678329" y="4135096"/>
                <a:ext cx="466367" cy="503588"/>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0" name="Content Placeholder 2">
                <a:extLst>
                  <a:ext uri="{FF2B5EF4-FFF2-40B4-BE49-F238E27FC236}">
                    <a16:creationId xmlns:a16="http://schemas.microsoft.com/office/drawing/2014/main" id="{2C4D50C9-73AA-A64E-BF44-241E6CD93CE3}"/>
                  </a:ext>
                </a:extLst>
              </p:cNvPr>
              <p:cNvSpPr txBox="1">
                <a:spLocks/>
              </p:cNvSpPr>
              <p:nvPr/>
            </p:nvSpPr>
            <p:spPr>
              <a:xfrm>
                <a:off x="10075036" y="4172240"/>
                <a:ext cx="812612"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r>
                        <a:rPr lang="en-US" sz="2400" b="0" i="1" smtClean="0">
                          <a:solidFill>
                            <a:schemeClr val="accent6">
                              <a:lumMod val="75000"/>
                            </a:schemeClr>
                          </a:solidFill>
                          <a:latin typeface="Cambria Math" panose="02040503050406030204" pitchFamily="18" charset="0"/>
                        </a:rPr>
                        <m:t>−0.5</m:t>
                      </m:r>
                    </m:oMath>
                  </m:oMathPara>
                </a14:m>
                <a:endParaRPr lang="en-US" sz="2400" dirty="0">
                  <a:solidFill>
                    <a:schemeClr val="accent6">
                      <a:lumMod val="75000"/>
                    </a:schemeClr>
                  </a:solidFill>
                  <a:latin typeface="Avenir Light" panose="020B0402020203020204" pitchFamily="34" charset="77"/>
                </a:endParaRPr>
              </a:p>
            </p:txBody>
          </p:sp>
        </mc:Choice>
        <mc:Fallback xmlns="">
          <p:sp>
            <p:nvSpPr>
              <p:cNvPr id="90" name="Content Placeholder 2">
                <a:extLst>
                  <a:ext uri="{FF2B5EF4-FFF2-40B4-BE49-F238E27FC236}">
                    <a16:creationId xmlns:a16="http://schemas.microsoft.com/office/drawing/2014/main" id="{2C4D50C9-73AA-A64E-BF44-241E6CD93CE3}"/>
                  </a:ext>
                </a:extLst>
              </p:cNvPr>
              <p:cNvSpPr txBox="1">
                <a:spLocks noRot="1" noChangeAspect="1" noMove="1" noResize="1" noEditPoints="1" noAdjustHandles="1" noChangeArrowheads="1" noChangeShapeType="1" noTextEdit="1"/>
              </p:cNvSpPr>
              <p:nvPr/>
            </p:nvSpPr>
            <p:spPr>
              <a:xfrm>
                <a:off x="10075036" y="4172240"/>
                <a:ext cx="812612" cy="503588"/>
              </a:xfrm>
              <a:prstGeom prst="rect">
                <a:avLst/>
              </a:prstGeom>
              <a:blipFill>
                <a:blip r:embed="rId9"/>
                <a:stretch>
                  <a:fillRect/>
                </a:stretch>
              </a:blipFill>
            </p:spPr>
            <p:txBody>
              <a:bodyPr/>
              <a:lstStyle/>
              <a:p>
                <a:r>
                  <a:rPr lang="en-US">
                    <a:noFill/>
                  </a:rPr>
                  <a:t> </a:t>
                </a:r>
              </a:p>
            </p:txBody>
          </p:sp>
        </mc:Fallback>
      </mc:AlternateContent>
      <p:sp>
        <p:nvSpPr>
          <p:cNvPr id="77" name="Content Placeholder 2">
            <a:extLst>
              <a:ext uri="{FF2B5EF4-FFF2-40B4-BE49-F238E27FC236}">
                <a16:creationId xmlns:a16="http://schemas.microsoft.com/office/drawing/2014/main" id="{DC2303CC-04AD-544F-A941-1E85A6BBC17D}"/>
              </a:ext>
            </a:extLst>
          </p:cNvPr>
          <p:cNvSpPr txBox="1">
            <a:spLocks/>
          </p:cNvSpPr>
          <p:nvPr/>
        </p:nvSpPr>
        <p:spPr>
          <a:xfrm>
            <a:off x="8716869" y="2517385"/>
            <a:ext cx="3140190" cy="4714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r>
              <a:rPr lang="en-US" sz="2000" b="1" dirty="0">
                <a:solidFill>
                  <a:srgbClr val="7030A0"/>
                </a:solidFill>
                <a:latin typeface="Avenir Light" panose="020B0402020203020204" pitchFamily="34" charset="77"/>
              </a:rPr>
              <a:t>Attention (raw scores)</a:t>
            </a:r>
          </a:p>
        </p:txBody>
      </p:sp>
      <mc:AlternateContent xmlns:mc="http://schemas.openxmlformats.org/markup-compatibility/2006" xmlns:a14="http://schemas.microsoft.com/office/drawing/2010/main">
        <mc:Choice Requires="a14">
          <p:sp>
            <p:nvSpPr>
              <p:cNvPr id="80" name="Content Placeholder 2">
                <a:extLst>
                  <a:ext uri="{FF2B5EF4-FFF2-40B4-BE49-F238E27FC236}">
                    <a16:creationId xmlns:a16="http://schemas.microsoft.com/office/drawing/2014/main" id="{86A997C7-B8D4-764E-AF68-36C6C9F29C0F}"/>
                  </a:ext>
                </a:extLst>
              </p:cNvPr>
              <p:cNvSpPr txBox="1">
                <a:spLocks/>
              </p:cNvSpPr>
              <p:nvPr/>
            </p:nvSpPr>
            <p:spPr>
              <a:xfrm>
                <a:off x="9666453" y="3732386"/>
                <a:ext cx="46636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𝑒</m:t>
                          </m:r>
                        </m:e>
                        <m:sub>
                          <m:r>
                            <a:rPr lang="en-US" sz="2400" b="0" i="1" smtClean="0">
                              <a:latin typeface="Cambria Math" panose="02040503050406030204" pitchFamily="18" charset="0"/>
                            </a:rPr>
                            <m:t>3</m:t>
                          </m:r>
                        </m:sub>
                      </m:sSub>
                    </m:oMath>
                  </m:oMathPara>
                </a14:m>
                <a:endParaRPr lang="en-US" sz="2400" b="0" dirty="0">
                  <a:latin typeface="Avenir Light" panose="020B0402020203020204" pitchFamily="34" charset="77"/>
                </a:endParaRPr>
              </a:p>
              <a:p>
                <a:pPr marL="0" indent="0" algn="ctr">
                  <a:lnSpc>
                    <a:spcPct val="120000"/>
                  </a:lnSpc>
                  <a:buNone/>
                </a:pPr>
                <a:endParaRPr lang="en-US" sz="2400" b="0" dirty="0">
                  <a:latin typeface="Avenir Light" panose="020B0402020203020204" pitchFamily="34" charset="77"/>
                </a:endParaRPr>
              </a:p>
              <a:p>
                <a:pPr marL="0" indent="0" algn="ctr">
                  <a:lnSpc>
                    <a:spcPct val="120000"/>
                  </a:lnSpc>
                  <a:buNone/>
                </a:pPr>
                <a:endParaRPr lang="en-US" sz="2400" dirty="0">
                  <a:latin typeface="Avenir Light" panose="020B0402020203020204" pitchFamily="34" charset="77"/>
                </a:endParaRPr>
              </a:p>
            </p:txBody>
          </p:sp>
        </mc:Choice>
        <mc:Fallback xmlns="">
          <p:sp>
            <p:nvSpPr>
              <p:cNvPr id="80" name="Content Placeholder 2">
                <a:extLst>
                  <a:ext uri="{FF2B5EF4-FFF2-40B4-BE49-F238E27FC236}">
                    <a16:creationId xmlns:a16="http://schemas.microsoft.com/office/drawing/2014/main" id="{86A997C7-B8D4-764E-AF68-36C6C9F29C0F}"/>
                  </a:ext>
                </a:extLst>
              </p:cNvPr>
              <p:cNvSpPr txBox="1">
                <a:spLocks noRot="1" noChangeAspect="1" noMove="1" noResize="1" noEditPoints="1" noAdjustHandles="1" noChangeArrowheads="1" noChangeShapeType="1" noTextEdit="1"/>
              </p:cNvSpPr>
              <p:nvPr/>
            </p:nvSpPr>
            <p:spPr>
              <a:xfrm>
                <a:off x="9666453" y="3732386"/>
                <a:ext cx="466367" cy="503588"/>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1" name="Content Placeholder 2">
                <a:extLst>
                  <a:ext uri="{FF2B5EF4-FFF2-40B4-BE49-F238E27FC236}">
                    <a16:creationId xmlns:a16="http://schemas.microsoft.com/office/drawing/2014/main" id="{28BBDA2A-ECDE-4C4B-9545-188035D1A4F2}"/>
                  </a:ext>
                </a:extLst>
              </p:cNvPr>
              <p:cNvSpPr txBox="1">
                <a:spLocks/>
              </p:cNvSpPr>
              <p:nvPr/>
            </p:nvSpPr>
            <p:spPr>
              <a:xfrm>
                <a:off x="10063160" y="3769530"/>
                <a:ext cx="812612"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r>
                        <a:rPr lang="en-US" sz="2400" b="0" i="1" smtClean="0">
                          <a:solidFill>
                            <a:schemeClr val="accent6">
                              <a:lumMod val="75000"/>
                            </a:schemeClr>
                          </a:solidFill>
                          <a:latin typeface="Cambria Math" panose="02040503050406030204" pitchFamily="18" charset="0"/>
                        </a:rPr>
                        <m:t>0.2</m:t>
                      </m:r>
                    </m:oMath>
                  </m:oMathPara>
                </a14:m>
                <a:endParaRPr lang="en-US" sz="2400" dirty="0">
                  <a:solidFill>
                    <a:schemeClr val="accent6">
                      <a:lumMod val="75000"/>
                    </a:schemeClr>
                  </a:solidFill>
                  <a:latin typeface="Avenir Light" panose="020B0402020203020204" pitchFamily="34" charset="77"/>
                </a:endParaRPr>
              </a:p>
            </p:txBody>
          </p:sp>
        </mc:Choice>
        <mc:Fallback xmlns="">
          <p:sp>
            <p:nvSpPr>
              <p:cNvPr id="91" name="Content Placeholder 2">
                <a:extLst>
                  <a:ext uri="{FF2B5EF4-FFF2-40B4-BE49-F238E27FC236}">
                    <a16:creationId xmlns:a16="http://schemas.microsoft.com/office/drawing/2014/main" id="{28BBDA2A-ECDE-4C4B-9545-188035D1A4F2}"/>
                  </a:ext>
                </a:extLst>
              </p:cNvPr>
              <p:cNvSpPr txBox="1">
                <a:spLocks noRot="1" noChangeAspect="1" noMove="1" noResize="1" noEditPoints="1" noAdjustHandles="1" noChangeArrowheads="1" noChangeShapeType="1" noTextEdit="1"/>
              </p:cNvSpPr>
              <p:nvPr/>
            </p:nvSpPr>
            <p:spPr>
              <a:xfrm>
                <a:off x="10063160" y="3769530"/>
                <a:ext cx="812612" cy="503588"/>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2" name="Content Placeholder 2">
                <a:extLst>
                  <a:ext uri="{FF2B5EF4-FFF2-40B4-BE49-F238E27FC236}">
                    <a16:creationId xmlns:a16="http://schemas.microsoft.com/office/drawing/2014/main" id="{D3D458CA-7938-384F-88E4-D214340B764B}"/>
                  </a:ext>
                </a:extLst>
              </p:cNvPr>
              <p:cNvSpPr txBox="1">
                <a:spLocks/>
              </p:cNvSpPr>
              <p:nvPr/>
            </p:nvSpPr>
            <p:spPr>
              <a:xfrm>
                <a:off x="9655591" y="3325173"/>
                <a:ext cx="46636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𝑒</m:t>
                          </m:r>
                        </m:e>
                        <m:sub>
                          <m:r>
                            <a:rPr lang="en-US" sz="2400" b="0" i="1" smtClean="0">
                              <a:latin typeface="Cambria Math" panose="02040503050406030204" pitchFamily="18" charset="0"/>
                            </a:rPr>
                            <m:t>2</m:t>
                          </m:r>
                        </m:sub>
                      </m:sSub>
                    </m:oMath>
                  </m:oMathPara>
                </a14:m>
                <a:endParaRPr lang="en-US" sz="2400" b="0" dirty="0">
                  <a:latin typeface="Avenir Light" panose="020B0402020203020204" pitchFamily="34" charset="77"/>
                </a:endParaRPr>
              </a:p>
              <a:p>
                <a:pPr marL="0" indent="0" algn="ctr">
                  <a:lnSpc>
                    <a:spcPct val="120000"/>
                  </a:lnSpc>
                  <a:buNone/>
                </a:pPr>
                <a:endParaRPr lang="en-US" sz="2400" b="0" dirty="0">
                  <a:latin typeface="Avenir Light" panose="020B0402020203020204" pitchFamily="34" charset="77"/>
                </a:endParaRPr>
              </a:p>
              <a:p>
                <a:pPr marL="0" indent="0" algn="ctr">
                  <a:lnSpc>
                    <a:spcPct val="120000"/>
                  </a:lnSpc>
                  <a:buNone/>
                </a:pPr>
                <a:endParaRPr lang="en-US" sz="2400" dirty="0">
                  <a:latin typeface="Avenir Light" panose="020B0402020203020204" pitchFamily="34" charset="77"/>
                </a:endParaRPr>
              </a:p>
            </p:txBody>
          </p:sp>
        </mc:Choice>
        <mc:Fallback xmlns="">
          <p:sp>
            <p:nvSpPr>
              <p:cNvPr id="92" name="Content Placeholder 2">
                <a:extLst>
                  <a:ext uri="{FF2B5EF4-FFF2-40B4-BE49-F238E27FC236}">
                    <a16:creationId xmlns:a16="http://schemas.microsoft.com/office/drawing/2014/main" id="{D3D458CA-7938-384F-88E4-D214340B764B}"/>
                  </a:ext>
                </a:extLst>
              </p:cNvPr>
              <p:cNvSpPr txBox="1">
                <a:spLocks noRot="1" noChangeAspect="1" noMove="1" noResize="1" noEditPoints="1" noAdjustHandles="1" noChangeArrowheads="1" noChangeShapeType="1" noTextEdit="1"/>
              </p:cNvSpPr>
              <p:nvPr/>
            </p:nvSpPr>
            <p:spPr>
              <a:xfrm>
                <a:off x="9655591" y="3325173"/>
                <a:ext cx="466367" cy="503588"/>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3" name="Content Placeholder 2">
                <a:extLst>
                  <a:ext uri="{FF2B5EF4-FFF2-40B4-BE49-F238E27FC236}">
                    <a16:creationId xmlns:a16="http://schemas.microsoft.com/office/drawing/2014/main" id="{2E172ACE-4F15-254A-A75C-F12B41542653}"/>
                  </a:ext>
                </a:extLst>
              </p:cNvPr>
              <p:cNvSpPr txBox="1">
                <a:spLocks/>
              </p:cNvSpPr>
              <p:nvPr/>
            </p:nvSpPr>
            <p:spPr>
              <a:xfrm>
                <a:off x="10052298" y="3362317"/>
                <a:ext cx="812612"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r>
                        <a:rPr lang="en-US" sz="2400" b="0" i="1" smtClean="0">
                          <a:solidFill>
                            <a:schemeClr val="accent6">
                              <a:lumMod val="75000"/>
                            </a:schemeClr>
                          </a:solidFill>
                          <a:latin typeface="Cambria Math" panose="02040503050406030204" pitchFamily="18" charset="0"/>
                        </a:rPr>
                        <m:t>0.9</m:t>
                      </m:r>
                    </m:oMath>
                  </m:oMathPara>
                </a14:m>
                <a:endParaRPr lang="en-US" sz="2400" dirty="0">
                  <a:solidFill>
                    <a:schemeClr val="accent6">
                      <a:lumMod val="75000"/>
                    </a:schemeClr>
                  </a:solidFill>
                  <a:latin typeface="Avenir Light" panose="020B0402020203020204" pitchFamily="34" charset="77"/>
                </a:endParaRPr>
              </a:p>
            </p:txBody>
          </p:sp>
        </mc:Choice>
        <mc:Fallback xmlns="">
          <p:sp>
            <p:nvSpPr>
              <p:cNvPr id="93" name="Content Placeholder 2">
                <a:extLst>
                  <a:ext uri="{FF2B5EF4-FFF2-40B4-BE49-F238E27FC236}">
                    <a16:creationId xmlns:a16="http://schemas.microsoft.com/office/drawing/2014/main" id="{2E172ACE-4F15-254A-A75C-F12B41542653}"/>
                  </a:ext>
                </a:extLst>
              </p:cNvPr>
              <p:cNvSpPr txBox="1">
                <a:spLocks noRot="1" noChangeAspect="1" noMove="1" noResize="1" noEditPoints="1" noAdjustHandles="1" noChangeArrowheads="1" noChangeShapeType="1" noTextEdit="1"/>
              </p:cNvSpPr>
              <p:nvPr/>
            </p:nvSpPr>
            <p:spPr>
              <a:xfrm>
                <a:off x="10052298" y="3362317"/>
                <a:ext cx="812612" cy="503588"/>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4" name="Content Placeholder 2">
                <a:extLst>
                  <a:ext uri="{FF2B5EF4-FFF2-40B4-BE49-F238E27FC236}">
                    <a16:creationId xmlns:a16="http://schemas.microsoft.com/office/drawing/2014/main" id="{C61CAD95-717F-4347-8E67-5089B6F6C6F2}"/>
                  </a:ext>
                </a:extLst>
              </p:cNvPr>
              <p:cNvSpPr txBox="1">
                <a:spLocks/>
              </p:cNvSpPr>
              <p:nvPr/>
            </p:nvSpPr>
            <p:spPr>
              <a:xfrm>
                <a:off x="9656605" y="2915177"/>
                <a:ext cx="46636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𝑒</m:t>
                          </m:r>
                        </m:e>
                        <m:sub>
                          <m:r>
                            <a:rPr lang="en-US" sz="2400" b="0" i="1" smtClean="0">
                              <a:latin typeface="Cambria Math" panose="02040503050406030204" pitchFamily="18" charset="0"/>
                            </a:rPr>
                            <m:t>1</m:t>
                          </m:r>
                        </m:sub>
                      </m:sSub>
                    </m:oMath>
                  </m:oMathPara>
                </a14:m>
                <a:endParaRPr lang="en-US" sz="2400" b="0" dirty="0">
                  <a:latin typeface="Avenir Light" panose="020B0402020203020204" pitchFamily="34" charset="77"/>
                </a:endParaRPr>
              </a:p>
              <a:p>
                <a:pPr marL="0" indent="0" algn="ctr">
                  <a:lnSpc>
                    <a:spcPct val="120000"/>
                  </a:lnSpc>
                  <a:buNone/>
                </a:pPr>
                <a:endParaRPr lang="en-US" sz="2400" b="0" dirty="0">
                  <a:latin typeface="Avenir Light" panose="020B0402020203020204" pitchFamily="34" charset="77"/>
                </a:endParaRPr>
              </a:p>
              <a:p>
                <a:pPr marL="0" indent="0" algn="ctr">
                  <a:lnSpc>
                    <a:spcPct val="120000"/>
                  </a:lnSpc>
                  <a:buNone/>
                </a:pPr>
                <a:endParaRPr lang="en-US" sz="2400" dirty="0">
                  <a:latin typeface="Avenir Light" panose="020B0402020203020204" pitchFamily="34" charset="77"/>
                </a:endParaRPr>
              </a:p>
            </p:txBody>
          </p:sp>
        </mc:Choice>
        <mc:Fallback xmlns="">
          <p:sp>
            <p:nvSpPr>
              <p:cNvPr id="94" name="Content Placeholder 2">
                <a:extLst>
                  <a:ext uri="{FF2B5EF4-FFF2-40B4-BE49-F238E27FC236}">
                    <a16:creationId xmlns:a16="http://schemas.microsoft.com/office/drawing/2014/main" id="{C61CAD95-717F-4347-8E67-5089B6F6C6F2}"/>
                  </a:ext>
                </a:extLst>
              </p:cNvPr>
              <p:cNvSpPr txBox="1">
                <a:spLocks noRot="1" noChangeAspect="1" noMove="1" noResize="1" noEditPoints="1" noAdjustHandles="1" noChangeArrowheads="1" noChangeShapeType="1" noTextEdit="1"/>
              </p:cNvSpPr>
              <p:nvPr/>
            </p:nvSpPr>
            <p:spPr>
              <a:xfrm>
                <a:off x="9656605" y="2915177"/>
                <a:ext cx="466367" cy="503588"/>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5" name="Content Placeholder 2">
                <a:extLst>
                  <a:ext uri="{FF2B5EF4-FFF2-40B4-BE49-F238E27FC236}">
                    <a16:creationId xmlns:a16="http://schemas.microsoft.com/office/drawing/2014/main" id="{A2CD8EDB-5CBA-4F46-AD3A-4ECAFB920500}"/>
                  </a:ext>
                </a:extLst>
              </p:cNvPr>
              <p:cNvSpPr txBox="1">
                <a:spLocks/>
              </p:cNvSpPr>
              <p:nvPr/>
            </p:nvSpPr>
            <p:spPr>
              <a:xfrm>
                <a:off x="10053312" y="2952321"/>
                <a:ext cx="812612"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r>
                        <a:rPr lang="en-US" sz="2400" b="0" i="1" smtClean="0">
                          <a:solidFill>
                            <a:schemeClr val="accent6">
                              <a:lumMod val="75000"/>
                            </a:schemeClr>
                          </a:solidFill>
                          <a:latin typeface="Cambria Math" panose="02040503050406030204" pitchFamily="18" charset="0"/>
                        </a:rPr>
                        <m:t>1.5</m:t>
                      </m:r>
                    </m:oMath>
                  </m:oMathPara>
                </a14:m>
                <a:endParaRPr lang="en-US" sz="2400" dirty="0">
                  <a:solidFill>
                    <a:schemeClr val="accent6">
                      <a:lumMod val="75000"/>
                    </a:schemeClr>
                  </a:solidFill>
                  <a:latin typeface="Avenir Light" panose="020B0402020203020204" pitchFamily="34" charset="77"/>
                </a:endParaRPr>
              </a:p>
            </p:txBody>
          </p:sp>
        </mc:Choice>
        <mc:Fallback xmlns="">
          <p:sp>
            <p:nvSpPr>
              <p:cNvPr id="95" name="Content Placeholder 2">
                <a:extLst>
                  <a:ext uri="{FF2B5EF4-FFF2-40B4-BE49-F238E27FC236}">
                    <a16:creationId xmlns:a16="http://schemas.microsoft.com/office/drawing/2014/main" id="{A2CD8EDB-5CBA-4F46-AD3A-4ECAFB920500}"/>
                  </a:ext>
                </a:extLst>
              </p:cNvPr>
              <p:cNvSpPr txBox="1">
                <a:spLocks noRot="1" noChangeAspect="1" noMove="1" noResize="1" noEditPoints="1" noAdjustHandles="1" noChangeArrowheads="1" noChangeShapeType="1" noTextEdit="1"/>
              </p:cNvSpPr>
              <p:nvPr/>
            </p:nvSpPr>
            <p:spPr>
              <a:xfrm>
                <a:off x="10053312" y="2952321"/>
                <a:ext cx="812612" cy="503588"/>
              </a:xfrm>
              <a:prstGeom prst="rect">
                <a:avLst/>
              </a:prstGeom>
              <a:blipFill>
                <a:blip r:embed="rId15"/>
                <a:stretch>
                  <a:fillRect/>
                </a:stretch>
              </a:blipFill>
            </p:spPr>
            <p:txBody>
              <a:bodyPr/>
              <a:lstStyle/>
              <a:p>
                <a:r>
                  <a:rPr lang="en-US">
                    <a:noFill/>
                  </a:rPr>
                  <a:t> </a:t>
                </a:r>
              </a:p>
            </p:txBody>
          </p:sp>
        </mc:Fallback>
      </mc:AlternateContent>
      <p:sp>
        <p:nvSpPr>
          <p:cNvPr id="70" name="Content Placeholder 2">
            <a:extLst>
              <a:ext uri="{FF2B5EF4-FFF2-40B4-BE49-F238E27FC236}">
                <a16:creationId xmlns:a16="http://schemas.microsoft.com/office/drawing/2014/main" id="{E0538100-2107-4449-BEAD-B87A148DB6AD}"/>
              </a:ext>
            </a:extLst>
          </p:cNvPr>
          <p:cNvSpPr txBox="1">
            <a:spLocks/>
          </p:cNvSpPr>
          <p:nvPr/>
        </p:nvSpPr>
        <p:spPr>
          <a:xfrm>
            <a:off x="6352932" y="6193440"/>
            <a:ext cx="2565797" cy="4714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r>
              <a:rPr lang="en-US" sz="2000" b="1" dirty="0">
                <a:solidFill>
                  <a:srgbClr val="7030A0"/>
                </a:solidFill>
                <a:latin typeface="Avenir Light" panose="020B0402020203020204" pitchFamily="34" charset="77"/>
              </a:rPr>
              <a:t>DECODER RNN</a:t>
            </a:r>
          </a:p>
        </p:txBody>
      </p:sp>
      <p:sp>
        <p:nvSpPr>
          <p:cNvPr id="71" name="Content Placeholder 2">
            <a:extLst>
              <a:ext uri="{FF2B5EF4-FFF2-40B4-BE49-F238E27FC236}">
                <a16:creationId xmlns:a16="http://schemas.microsoft.com/office/drawing/2014/main" id="{901C931B-1A69-BD44-8378-1E1629F44879}"/>
              </a:ext>
            </a:extLst>
          </p:cNvPr>
          <p:cNvSpPr txBox="1">
            <a:spLocks/>
          </p:cNvSpPr>
          <p:nvPr/>
        </p:nvSpPr>
        <p:spPr>
          <a:xfrm>
            <a:off x="9153154" y="6157161"/>
            <a:ext cx="2565797" cy="4714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r>
              <a:rPr lang="en-US" sz="2000" b="1" dirty="0">
                <a:solidFill>
                  <a:srgbClr val="7030A0"/>
                </a:solidFill>
                <a:latin typeface="Avenir Light" panose="020B0402020203020204" pitchFamily="34" charset="77"/>
              </a:rPr>
              <a:t>ATTENTION LAYER</a:t>
            </a:r>
          </a:p>
        </p:txBody>
      </p:sp>
    </p:spTree>
    <p:extLst>
      <p:ext uri="{BB962C8B-B14F-4D97-AF65-F5344CB8AC3E}">
        <p14:creationId xmlns:p14="http://schemas.microsoft.com/office/powerpoint/2010/main" val="34335163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1A543A3-FD97-9B45-B10B-B411CB0263B4}"/>
              </a:ext>
            </a:extLst>
          </p:cNvPr>
          <p:cNvSpPr>
            <a:spLocks noGrp="1"/>
          </p:cNvSpPr>
          <p:nvPr>
            <p:ph type="title"/>
          </p:nvPr>
        </p:nvSpPr>
        <p:spPr>
          <a:xfrm>
            <a:off x="838200" y="276262"/>
            <a:ext cx="8941419" cy="683531"/>
          </a:xfrm>
        </p:spPr>
        <p:txBody>
          <a:bodyPr/>
          <a:lstStyle/>
          <a:p>
            <a:r>
              <a:rPr lang="en-US" dirty="0"/>
              <a:t>seq2seq + Attention</a:t>
            </a:r>
            <a:endParaRPr lang="en-US" dirty="0">
              <a:solidFill>
                <a:srgbClr val="7030A0"/>
              </a:solidFill>
            </a:endParaRPr>
          </a:p>
        </p:txBody>
      </p:sp>
      <p:sp>
        <p:nvSpPr>
          <p:cNvPr id="7" name="Content Placeholder 2">
            <a:extLst>
              <a:ext uri="{FF2B5EF4-FFF2-40B4-BE49-F238E27FC236}">
                <a16:creationId xmlns:a16="http://schemas.microsoft.com/office/drawing/2014/main" id="{1183FB64-E4EC-E145-91C4-17C132EDE6DD}"/>
              </a:ext>
            </a:extLst>
          </p:cNvPr>
          <p:cNvSpPr txBox="1">
            <a:spLocks/>
          </p:cNvSpPr>
          <p:nvPr/>
        </p:nvSpPr>
        <p:spPr>
          <a:xfrm>
            <a:off x="351175" y="5605672"/>
            <a:ext cx="1530821" cy="4714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b="1" dirty="0">
                <a:solidFill>
                  <a:schemeClr val="tx1">
                    <a:lumMod val="85000"/>
                    <a:lumOff val="15000"/>
                  </a:schemeClr>
                </a:solidFill>
                <a:latin typeface="Avenir Light" panose="020B0402020203020204" pitchFamily="34" charset="77"/>
              </a:rPr>
              <a:t>Input layer</a:t>
            </a:r>
          </a:p>
        </p:txBody>
      </p:sp>
      <p:sp>
        <p:nvSpPr>
          <p:cNvPr id="9" name="Content Placeholder 2">
            <a:extLst>
              <a:ext uri="{FF2B5EF4-FFF2-40B4-BE49-F238E27FC236}">
                <a16:creationId xmlns:a16="http://schemas.microsoft.com/office/drawing/2014/main" id="{9308F0EC-943F-B642-9E88-EBEF25B12587}"/>
              </a:ext>
            </a:extLst>
          </p:cNvPr>
          <p:cNvSpPr txBox="1">
            <a:spLocks/>
          </p:cNvSpPr>
          <p:nvPr/>
        </p:nvSpPr>
        <p:spPr>
          <a:xfrm>
            <a:off x="247606" y="3936817"/>
            <a:ext cx="1737960" cy="4714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b="1" dirty="0">
                <a:solidFill>
                  <a:schemeClr val="tx1">
                    <a:lumMod val="85000"/>
                    <a:lumOff val="15000"/>
                  </a:schemeClr>
                </a:solidFill>
                <a:latin typeface="Avenir Light" panose="020B0402020203020204" pitchFamily="34" charset="77"/>
              </a:rPr>
              <a:t>Hidden layer</a:t>
            </a:r>
          </a:p>
        </p:txBody>
      </p:sp>
      <p:grpSp>
        <p:nvGrpSpPr>
          <p:cNvPr id="11" name="Group 10">
            <a:extLst>
              <a:ext uri="{FF2B5EF4-FFF2-40B4-BE49-F238E27FC236}">
                <a16:creationId xmlns:a16="http://schemas.microsoft.com/office/drawing/2014/main" id="{C84AD2C0-AB8A-AF42-A04A-78D3F01D61D4}"/>
              </a:ext>
            </a:extLst>
          </p:cNvPr>
          <p:cNvGrpSpPr/>
          <p:nvPr/>
        </p:nvGrpSpPr>
        <p:grpSpPr>
          <a:xfrm rot="16200000">
            <a:off x="1826690" y="4096093"/>
            <a:ext cx="1364224" cy="311369"/>
            <a:chOff x="2297660" y="4140835"/>
            <a:chExt cx="1364224" cy="311369"/>
          </a:xfrm>
        </p:grpSpPr>
        <p:sp>
          <p:nvSpPr>
            <p:cNvPr id="12" name="Rounded Rectangle 11">
              <a:extLst>
                <a:ext uri="{FF2B5EF4-FFF2-40B4-BE49-F238E27FC236}">
                  <a16:creationId xmlns:a16="http://schemas.microsoft.com/office/drawing/2014/main" id="{BBD4ED64-AA4D-9C4B-BF02-166A307C6A6D}"/>
                </a:ext>
              </a:extLst>
            </p:cNvPr>
            <p:cNvSpPr/>
            <p:nvPr/>
          </p:nvSpPr>
          <p:spPr>
            <a:xfrm>
              <a:off x="2297660" y="4140835"/>
              <a:ext cx="1364224" cy="311369"/>
            </a:xfrm>
            <a:prstGeom prst="round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48D07A2-8DB3-FF4B-83FB-9C0DA1A31BDF}"/>
                </a:ext>
              </a:extLst>
            </p:cNvPr>
            <p:cNvSpPr/>
            <p:nvPr/>
          </p:nvSpPr>
          <p:spPr>
            <a:xfrm>
              <a:off x="2382210"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5CA8966-3493-804C-94DC-486E7325A53F}"/>
                </a:ext>
              </a:extLst>
            </p:cNvPr>
            <p:cNvSpPr/>
            <p:nvPr/>
          </p:nvSpPr>
          <p:spPr>
            <a:xfrm>
              <a:off x="2628469"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D79D7D8D-88D8-B049-B252-46589D067EEF}"/>
                </a:ext>
              </a:extLst>
            </p:cNvPr>
            <p:cNvSpPr/>
            <p:nvPr/>
          </p:nvSpPr>
          <p:spPr>
            <a:xfrm>
              <a:off x="2874728"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953FFED8-5FE4-9E4B-BBBA-AAA07045CB6E}"/>
                </a:ext>
              </a:extLst>
            </p:cNvPr>
            <p:cNvSpPr/>
            <p:nvPr/>
          </p:nvSpPr>
          <p:spPr>
            <a:xfrm>
              <a:off x="3126597"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7B0F0EB2-55DD-1847-A974-415F66C4046C}"/>
                </a:ext>
              </a:extLst>
            </p:cNvPr>
            <p:cNvSpPr/>
            <p:nvPr/>
          </p:nvSpPr>
          <p:spPr>
            <a:xfrm>
              <a:off x="3384593" y="4196386"/>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ight Arrow 17">
            <a:extLst>
              <a:ext uri="{FF2B5EF4-FFF2-40B4-BE49-F238E27FC236}">
                <a16:creationId xmlns:a16="http://schemas.microsoft.com/office/drawing/2014/main" id="{4354270C-E002-174C-AD24-BC9FBC3DA3CC}"/>
              </a:ext>
            </a:extLst>
          </p:cNvPr>
          <p:cNvSpPr/>
          <p:nvPr/>
        </p:nvSpPr>
        <p:spPr>
          <a:xfrm rot="16200000">
            <a:off x="2223979" y="5171793"/>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ight Arrow 22">
            <a:extLst>
              <a:ext uri="{FF2B5EF4-FFF2-40B4-BE49-F238E27FC236}">
                <a16:creationId xmlns:a16="http://schemas.microsoft.com/office/drawing/2014/main" id="{E29D828B-A57E-E248-9CAC-9C2D6430236B}"/>
              </a:ext>
            </a:extLst>
          </p:cNvPr>
          <p:cNvSpPr/>
          <p:nvPr/>
        </p:nvSpPr>
        <p:spPr>
          <a:xfrm>
            <a:off x="2761542" y="4074216"/>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0115C0B8-F3F8-9E4B-8B96-7C5384E5175D}"/>
              </a:ext>
            </a:extLst>
          </p:cNvPr>
          <p:cNvGrpSpPr/>
          <p:nvPr/>
        </p:nvGrpSpPr>
        <p:grpSpPr>
          <a:xfrm rot="16200000">
            <a:off x="2908851" y="4096093"/>
            <a:ext cx="1364224" cy="311369"/>
            <a:chOff x="2297660" y="4140835"/>
            <a:chExt cx="1364224" cy="311369"/>
          </a:xfrm>
        </p:grpSpPr>
        <p:sp>
          <p:nvSpPr>
            <p:cNvPr id="25" name="Rounded Rectangle 24">
              <a:extLst>
                <a:ext uri="{FF2B5EF4-FFF2-40B4-BE49-F238E27FC236}">
                  <a16:creationId xmlns:a16="http://schemas.microsoft.com/office/drawing/2014/main" id="{88EECC21-F458-BA47-8273-9255AAFB3362}"/>
                </a:ext>
              </a:extLst>
            </p:cNvPr>
            <p:cNvSpPr/>
            <p:nvPr/>
          </p:nvSpPr>
          <p:spPr>
            <a:xfrm>
              <a:off x="2297660" y="4140835"/>
              <a:ext cx="1364224" cy="311369"/>
            </a:xfrm>
            <a:prstGeom prst="round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C4D67DB8-85DC-4E4E-BD34-43BE77852D68}"/>
                </a:ext>
              </a:extLst>
            </p:cNvPr>
            <p:cNvSpPr/>
            <p:nvPr/>
          </p:nvSpPr>
          <p:spPr>
            <a:xfrm>
              <a:off x="2382210"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11506D88-496B-104C-B598-E8AA02A717F1}"/>
                </a:ext>
              </a:extLst>
            </p:cNvPr>
            <p:cNvSpPr/>
            <p:nvPr/>
          </p:nvSpPr>
          <p:spPr>
            <a:xfrm>
              <a:off x="2628469"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053D46B3-AACA-CA43-B474-18BA9AD81A42}"/>
                </a:ext>
              </a:extLst>
            </p:cNvPr>
            <p:cNvSpPr/>
            <p:nvPr/>
          </p:nvSpPr>
          <p:spPr>
            <a:xfrm>
              <a:off x="2874728"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D8BAFCE1-DE49-7C46-A77A-304998910852}"/>
                </a:ext>
              </a:extLst>
            </p:cNvPr>
            <p:cNvSpPr/>
            <p:nvPr/>
          </p:nvSpPr>
          <p:spPr>
            <a:xfrm>
              <a:off x="3126597"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A5B23BA9-7866-C147-BA2E-A60DA252AC75}"/>
                </a:ext>
              </a:extLst>
            </p:cNvPr>
            <p:cNvSpPr/>
            <p:nvPr/>
          </p:nvSpPr>
          <p:spPr>
            <a:xfrm>
              <a:off x="3384593" y="4196386"/>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Right Arrow 30">
            <a:extLst>
              <a:ext uri="{FF2B5EF4-FFF2-40B4-BE49-F238E27FC236}">
                <a16:creationId xmlns:a16="http://schemas.microsoft.com/office/drawing/2014/main" id="{EDA00DD8-064C-244D-BE70-87F044363121}"/>
              </a:ext>
            </a:extLst>
          </p:cNvPr>
          <p:cNvSpPr/>
          <p:nvPr/>
        </p:nvSpPr>
        <p:spPr>
          <a:xfrm rot="16200000">
            <a:off x="3306140" y="5171793"/>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ight Arrow 31">
            <a:extLst>
              <a:ext uri="{FF2B5EF4-FFF2-40B4-BE49-F238E27FC236}">
                <a16:creationId xmlns:a16="http://schemas.microsoft.com/office/drawing/2014/main" id="{6ED2B23A-8843-7D45-B1B1-5F3C3D2F4E10}"/>
              </a:ext>
            </a:extLst>
          </p:cNvPr>
          <p:cNvSpPr/>
          <p:nvPr/>
        </p:nvSpPr>
        <p:spPr>
          <a:xfrm>
            <a:off x="3843703" y="4074216"/>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42B53635-F587-4A47-A006-0B4A3F59EF10}"/>
              </a:ext>
            </a:extLst>
          </p:cNvPr>
          <p:cNvGrpSpPr/>
          <p:nvPr/>
        </p:nvGrpSpPr>
        <p:grpSpPr>
          <a:xfrm rot="16200000">
            <a:off x="3963610" y="4096093"/>
            <a:ext cx="1364224" cy="311369"/>
            <a:chOff x="2297660" y="4140835"/>
            <a:chExt cx="1364224" cy="311369"/>
          </a:xfrm>
        </p:grpSpPr>
        <p:sp>
          <p:nvSpPr>
            <p:cNvPr id="34" name="Rounded Rectangle 33">
              <a:extLst>
                <a:ext uri="{FF2B5EF4-FFF2-40B4-BE49-F238E27FC236}">
                  <a16:creationId xmlns:a16="http://schemas.microsoft.com/office/drawing/2014/main" id="{188B6391-7F09-7A41-A0E3-EB51B592ED0A}"/>
                </a:ext>
              </a:extLst>
            </p:cNvPr>
            <p:cNvSpPr/>
            <p:nvPr/>
          </p:nvSpPr>
          <p:spPr>
            <a:xfrm>
              <a:off x="2297660" y="4140835"/>
              <a:ext cx="1364224" cy="311369"/>
            </a:xfrm>
            <a:prstGeom prst="round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7281991D-DA35-BF4C-8169-1F5CB2D3F069}"/>
                </a:ext>
              </a:extLst>
            </p:cNvPr>
            <p:cNvSpPr/>
            <p:nvPr/>
          </p:nvSpPr>
          <p:spPr>
            <a:xfrm>
              <a:off x="2382210"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61E3767B-531E-5145-9F5F-7B32F2DAFF7D}"/>
                </a:ext>
              </a:extLst>
            </p:cNvPr>
            <p:cNvSpPr/>
            <p:nvPr/>
          </p:nvSpPr>
          <p:spPr>
            <a:xfrm>
              <a:off x="2628469"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BDB904EC-D4E2-B44E-B22C-80E765BD56A5}"/>
                </a:ext>
              </a:extLst>
            </p:cNvPr>
            <p:cNvSpPr/>
            <p:nvPr/>
          </p:nvSpPr>
          <p:spPr>
            <a:xfrm>
              <a:off x="2874728"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5E310FC3-42C0-004F-9DE3-0B890F6F8A58}"/>
                </a:ext>
              </a:extLst>
            </p:cNvPr>
            <p:cNvSpPr/>
            <p:nvPr/>
          </p:nvSpPr>
          <p:spPr>
            <a:xfrm>
              <a:off x="3126597"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5D786B3-1898-B747-AB2B-C6585E46CE03}"/>
                </a:ext>
              </a:extLst>
            </p:cNvPr>
            <p:cNvSpPr/>
            <p:nvPr/>
          </p:nvSpPr>
          <p:spPr>
            <a:xfrm>
              <a:off x="3384593" y="4196386"/>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Right Arrow 39">
            <a:extLst>
              <a:ext uri="{FF2B5EF4-FFF2-40B4-BE49-F238E27FC236}">
                <a16:creationId xmlns:a16="http://schemas.microsoft.com/office/drawing/2014/main" id="{7EA838CE-7107-B84B-8EB2-03F27F43FD62}"/>
              </a:ext>
            </a:extLst>
          </p:cNvPr>
          <p:cNvSpPr/>
          <p:nvPr/>
        </p:nvSpPr>
        <p:spPr>
          <a:xfrm rot="16200000">
            <a:off x="4360899" y="5171793"/>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ight Arrow 40">
            <a:extLst>
              <a:ext uri="{FF2B5EF4-FFF2-40B4-BE49-F238E27FC236}">
                <a16:creationId xmlns:a16="http://schemas.microsoft.com/office/drawing/2014/main" id="{66EDDCBB-7A4F-7544-B6C2-3E9DDBEE5F5C}"/>
              </a:ext>
            </a:extLst>
          </p:cNvPr>
          <p:cNvSpPr/>
          <p:nvPr/>
        </p:nvSpPr>
        <p:spPr>
          <a:xfrm>
            <a:off x="4898462" y="4074216"/>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A6CA2E2-9188-C148-ACB7-D0B6EDAF7487}"/>
              </a:ext>
            </a:extLst>
          </p:cNvPr>
          <p:cNvGrpSpPr/>
          <p:nvPr/>
        </p:nvGrpSpPr>
        <p:grpSpPr>
          <a:xfrm rot="16200000">
            <a:off x="5051854" y="4096092"/>
            <a:ext cx="1364224" cy="311369"/>
            <a:chOff x="2297660" y="4140835"/>
            <a:chExt cx="1364224" cy="311369"/>
          </a:xfrm>
        </p:grpSpPr>
        <p:sp>
          <p:nvSpPr>
            <p:cNvPr id="43" name="Rounded Rectangle 42">
              <a:extLst>
                <a:ext uri="{FF2B5EF4-FFF2-40B4-BE49-F238E27FC236}">
                  <a16:creationId xmlns:a16="http://schemas.microsoft.com/office/drawing/2014/main" id="{7CAACEA3-328A-3043-A26F-3AE9F0927CBB}"/>
                </a:ext>
              </a:extLst>
            </p:cNvPr>
            <p:cNvSpPr/>
            <p:nvPr/>
          </p:nvSpPr>
          <p:spPr>
            <a:xfrm>
              <a:off x="2297660" y="4140835"/>
              <a:ext cx="1364224" cy="311369"/>
            </a:xfrm>
            <a:prstGeom prst="round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5B77AEC6-A08E-2744-813E-99BD0DDDA937}"/>
                </a:ext>
              </a:extLst>
            </p:cNvPr>
            <p:cNvSpPr/>
            <p:nvPr/>
          </p:nvSpPr>
          <p:spPr>
            <a:xfrm>
              <a:off x="2382210"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1C806C57-DC31-7842-9021-2B55A55A2DB5}"/>
                </a:ext>
              </a:extLst>
            </p:cNvPr>
            <p:cNvSpPr/>
            <p:nvPr/>
          </p:nvSpPr>
          <p:spPr>
            <a:xfrm>
              <a:off x="2628469"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6DF5DDE2-2E68-CB43-8C45-8A31AAA7C159}"/>
                </a:ext>
              </a:extLst>
            </p:cNvPr>
            <p:cNvSpPr/>
            <p:nvPr/>
          </p:nvSpPr>
          <p:spPr>
            <a:xfrm>
              <a:off x="2874728"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9AA636B5-23CA-544E-8957-6D111730B0DD}"/>
                </a:ext>
              </a:extLst>
            </p:cNvPr>
            <p:cNvSpPr/>
            <p:nvPr/>
          </p:nvSpPr>
          <p:spPr>
            <a:xfrm>
              <a:off x="3126597"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B1957133-0650-B046-A036-DA1C47FBF316}"/>
                </a:ext>
              </a:extLst>
            </p:cNvPr>
            <p:cNvSpPr/>
            <p:nvPr/>
          </p:nvSpPr>
          <p:spPr>
            <a:xfrm>
              <a:off x="3384593" y="4196386"/>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Right Arrow 48">
            <a:extLst>
              <a:ext uri="{FF2B5EF4-FFF2-40B4-BE49-F238E27FC236}">
                <a16:creationId xmlns:a16="http://schemas.microsoft.com/office/drawing/2014/main" id="{8F8AE9A6-82FD-9243-88A4-93A940F360D7}"/>
              </a:ext>
            </a:extLst>
          </p:cNvPr>
          <p:cNvSpPr/>
          <p:nvPr/>
        </p:nvSpPr>
        <p:spPr>
          <a:xfrm rot="16200000">
            <a:off x="5449143" y="5171792"/>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Content Placeholder 2">
            <a:extLst>
              <a:ext uri="{FF2B5EF4-FFF2-40B4-BE49-F238E27FC236}">
                <a16:creationId xmlns:a16="http://schemas.microsoft.com/office/drawing/2014/main" id="{5D493BA9-7E83-D941-9662-47D78FF8281D}"/>
              </a:ext>
            </a:extLst>
          </p:cNvPr>
          <p:cNvSpPr txBox="1">
            <a:spLocks/>
          </p:cNvSpPr>
          <p:nvPr/>
        </p:nvSpPr>
        <p:spPr>
          <a:xfrm>
            <a:off x="2095059" y="5605672"/>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2400" dirty="0">
                <a:latin typeface="Avenir Light" panose="020B0402020203020204" pitchFamily="34" charset="77"/>
              </a:rPr>
              <a:t>The</a:t>
            </a:r>
          </a:p>
        </p:txBody>
      </p:sp>
      <p:sp>
        <p:nvSpPr>
          <p:cNvPr id="55" name="Content Placeholder 2">
            <a:extLst>
              <a:ext uri="{FF2B5EF4-FFF2-40B4-BE49-F238E27FC236}">
                <a16:creationId xmlns:a16="http://schemas.microsoft.com/office/drawing/2014/main" id="{DA7779B7-383D-774F-91B7-42843F170DE5}"/>
              </a:ext>
            </a:extLst>
          </p:cNvPr>
          <p:cNvSpPr txBox="1">
            <a:spLocks/>
          </p:cNvSpPr>
          <p:nvPr/>
        </p:nvSpPr>
        <p:spPr>
          <a:xfrm>
            <a:off x="2953045" y="5605672"/>
            <a:ext cx="1240142"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r>
              <a:rPr lang="en-US" sz="2400" dirty="0">
                <a:latin typeface="Avenir Light" panose="020B0402020203020204" pitchFamily="34" charset="77"/>
              </a:rPr>
              <a:t>brown</a:t>
            </a:r>
          </a:p>
        </p:txBody>
      </p:sp>
      <p:sp>
        <p:nvSpPr>
          <p:cNvPr id="56" name="Content Placeholder 2">
            <a:extLst>
              <a:ext uri="{FF2B5EF4-FFF2-40B4-BE49-F238E27FC236}">
                <a16:creationId xmlns:a16="http://schemas.microsoft.com/office/drawing/2014/main" id="{254D70E6-B900-B947-9CB1-4CA5CA3E82B0}"/>
              </a:ext>
            </a:extLst>
          </p:cNvPr>
          <p:cNvSpPr txBox="1">
            <a:spLocks/>
          </p:cNvSpPr>
          <p:nvPr/>
        </p:nvSpPr>
        <p:spPr>
          <a:xfrm>
            <a:off x="3989836" y="5618468"/>
            <a:ext cx="1240142"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r>
              <a:rPr lang="en-US" sz="2400" dirty="0">
                <a:latin typeface="Avenir Light" panose="020B0402020203020204" pitchFamily="34" charset="77"/>
              </a:rPr>
              <a:t>dog</a:t>
            </a:r>
          </a:p>
        </p:txBody>
      </p:sp>
      <p:sp>
        <p:nvSpPr>
          <p:cNvPr id="57" name="Content Placeholder 2">
            <a:extLst>
              <a:ext uri="{FF2B5EF4-FFF2-40B4-BE49-F238E27FC236}">
                <a16:creationId xmlns:a16="http://schemas.microsoft.com/office/drawing/2014/main" id="{9D74D270-52C3-1043-8D22-6AC58D74A0C1}"/>
              </a:ext>
            </a:extLst>
          </p:cNvPr>
          <p:cNvSpPr txBox="1">
            <a:spLocks/>
          </p:cNvSpPr>
          <p:nvPr/>
        </p:nvSpPr>
        <p:spPr>
          <a:xfrm>
            <a:off x="5112790" y="5631264"/>
            <a:ext cx="1240142"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r>
              <a:rPr lang="en-US" sz="2400" dirty="0">
                <a:latin typeface="Avenir Light" panose="020B0402020203020204" pitchFamily="34" charset="77"/>
              </a:rPr>
              <a:t>ran</a:t>
            </a:r>
          </a:p>
        </p:txBody>
      </p:sp>
      <p:sp>
        <p:nvSpPr>
          <p:cNvPr id="60" name="Content Placeholder 2">
            <a:extLst>
              <a:ext uri="{FF2B5EF4-FFF2-40B4-BE49-F238E27FC236}">
                <a16:creationId xmlns:a16="http://schemas.microsoft.com/office/drawing/2014/main" id="{76AADFF0-BE0A-434E-BF97-8FEF40D05CC3}"/>
              </a:ext>
            </a:extLst>
          </p:cNvPr>
          <p:cNvSpPr txBox="1">
            <a:spLocks/>
          </p:cNvSpPr>
          <p:nvPr/>
        </p:nvSpPr>
        <p:spPr>
          <a:xfrm>
            <a:off x="2406384" y="6201113"/>
            <a:ext cx="2565797" cy="4714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r>
              <a:rPr lang="en-US" sz="2000" b="1" dirty="0">
                <a:solidFill>
                  <a:srgbClr val="7030A0"/>
                </a:solidFill>
                <a:latin typeface="Avenir Light" panose="020B0402020203020204" pitchFamily="34" charset="77"/>
              </a:rPr>
              <a:t>ENCODER RNN</a:t>
            </a:r>
          </a:p>
        </p:txBody>
      </p:sp>
      <p:sp>
        <p:nvSpPr>
          <p:cNvPr id="172" name="Content Placeholder 2">
            <a:extLst>
              <a:ext uri="{FF2B5EF4-FFF2-40B4-BE49-F238E27FC236}">
                <a16:creationId xmlns:a16="http://schemas.microsoft.com/office/drawing/2014/main" id="{82F673AA-D877-CF4B-A04C-81C023800579}"/>
              </a:ext>
            </a:extLst>
          </p:cNvPr>
          <p:cNvSpPr txBox="1">
            <a:spLocks/>
          </p:cNvSpPr>
          <p:nvPr/>
        </p:nvSpPr>
        <p:spPr>
          <a:xfrm>
            <a:off x="838200" y="1052893"/>
            <a:ext cx="10787453" cy="4714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US" sz="2000" b="1" dirty="0">
                <a:solidFill>
                  <a:srgbClr val="C00000"/>
                </a:solidFill>
                <a:latin typeface="Avenir Light" panose="020B0402020203020204" pitchFamily="34" charset="77"/>
              </a:rPr>
              <a:t>Q: </a:t>
            </a:r>
            <a:r>
              <a:rPr lang="en-US" sz="2000" b="1" dirty="0">
                <a:latin typeface="Avenir Light" panose="020B0402020203020204" pitchFamily="34" charset="77"/>
              </a:rPr>
              <a:t>How do we determine how much to pay attention to each of the encoder’s hidden layers? </a:t>
            </a:r>
          </a:p>
        </p:txBody>
      </p:sp>
      <mc:AlternateContent xmlns:mc="http://schemas.openxmlformats.org/markup-compatibility/2006" xmlns:a14="http://schemas.microsoft.com/office/drawing/2010/main">
        <mc:Choice Requires="a14">
          <p:sp>
            <p:nvSpPr>
              <p:cNvPr id="81" name="Content Placeholder 2">
                <a:extLst>
                  <a:ext uri="{FF2B5EF4-FFF2-40B4-BE49-F238E27FC236}">
                    <a16:creationId xmlns:a16="http://schemas.microsoft.com/office/drawing/2014/main" id="{430EAF3A-8A6A-8D4D-8A46-D5F7CC486CE6}"/>
                  </a:ext>
                </a:extLst>
              </p:cNvPr>
              <p:cNvSpPr txBox="1">
                <a:spLocks/>
              </p:cNvSpPr>
              <p:nvPr/>
            </p:nvSpPr>
            <p:spPr>
              <a:xfrm>
                <a:off x="2266543" y="3012907"/>
                <a:ext cx="46636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Sup>
                        <m:sSubSupPr>
                          <m:ctrlPr>
                            <a:rPr lang="en-US" sz="2400" b="0" i="1" dirty="0" smtClean="0">
                              <a:latin typeface="Cambria Math" panose="02040503050406030204" pitchFamily="18" charset="0"/>
                            </a:rPr>
                          </m:ctrlPr>
                        </m:sSubSupPr>
                        <m:e>
                          <m:r>
                            <a:rPr lang="en-US" sz="2400" b="0" i="1" dirty="0" smtClean="0">
                              <a:latin typeface="Cambria Math" panose="02040503050406030204" pitchFamily="18" charset="0"/>
                            </a:rPr>
                            <m:t>h</m:t>
                          </m:r>
                        </m:e>
                        <m:sub>
                          <m:r>
                            <a:rPr lang="en-US" sz="2400" b="0" i="1" dirty="0" smtClean="0">
                              <a:latin typeface="Cambria Math" panose="02040503050406030204" pitchFamily="18" charset="0"/>
                            </a:rPr>
                            <m:t>1</m:t>
                          </m:r>
                        </m:sub>
                        <m:sup>
                          <m:r>
                            <a:rPr lang="en-US" sz="2400" b="0" i="1" dirty="0" smtClean="0">
                              <a:latin typeface="Cambria Math" panose="02040503050406030204" pitchFamily="18" charset="0"/>
                            </a:rPr>
                            <m:t>𝐸</m:t>
                          </m:r>
                        </m:sup>
                      </m:sSubSup>
                    </m:oMath>
                  </m:oMathPara>
                </a14:m>
                <a:endParaRPr lang="en-US" sz="2400" b="0" dirty="0">
                  <a:latin typeface="Avenir Light" panose="020B0402020203020204" pitchFamily="34" charset="77"/>
                </a:endParaRPr>
              </a:p>
              <a:p>
                <a:pPr marL="0" indent="0" algn="ctr">
                  <a:lnSpc>
                    <a:spcPct val="120000"/>
                  </a:lnSpc>
                  <a:buNone/>
                </a:pPr>
                <a:endParaRPr lang="en-US" sz="2400" b="0" dirty="0">
                  <a:latin typeface="Avenir Light" panose="020B0402020203020204" pitchFamily="34" charset="77"/>
                </a:endParaRPr>
              </a:p>
              <a:p>
                <a:pPr marL="0" indent="0" algn="ctr">
                  <a:lnSpc>
                    <a:spcPct val="120000"/>
                  </a:lnSpc>
                  <a:buNone/>
                </a:pPr>
                <a:endParaRPr lang="en-US" sz="2400" dirty="0">
                  <a:latin typeface="Avenir Light" panose="020B0402020203020204" pitchFamily="34" charset="77"/>
                </a:endParaRPr>
              </a:p>
            </p:txBody>
          </p:sp>
        </mc:Choice>
        <mc:Fallback xmlns="">
          <p:sp>
            <p:nvSpPr>
              <p:cNvPr id="81" name="Content Placeholder 2">
                <a:extLst>
                  <a:ext uri="{FF2B5EF4-FFF2-40B4-BE49-F238E27FC236}">
                    <a16:creationId xmlns:a16="http://schemas.microsoft.com/office/drawing/2014/main" id="{430EAF3A-8A6A-8D4D-8A46-D5F7CC486CE6}"/>
                  </a:ext>
                </a:extLst>
              </p:cNvPr>
              <p:cNvSpPr txBox="1">
                <a:spLocks noRot="1" noChangeAspect="1" noMove="1" noResize="1" noEditPoints="1" noAdjustHandles="1" noChangeArrowheads="1" noChangeShapeType="1" noTextEdit="1"/>
              </p:cNvSpPr>
              <p:nvPr/>
            </p:nvSpPr>
            <p:spPr>
              <a:xfrm>
                <a:off x="2266543" y="3012907"/>
                <a:ext cx="466367" cy="503588"/>
              </a:xfrm>
              <a:prstGeom prst="rect">
                <a:avLst/>
              </a:prstGeom>
              <a:blipFill>
                <a:blip r:embed="rId3"/>
                <a:stretch>
                  <a:fillRect r="-263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2" name="Content Placeholder 2">
                <a:extLst>
                  <a:ext uri="{FF2B5EF4-FFF2-40B4-BE49-F238E27FC236}">
                    <a16:creationId xmlns:a16="http://schemas.microsoft.com/office/drawing/2014/main" id="{A8EDD8E4-48D8-E14C-BC95-FEEBF25A3A75}"/>
                  </a:ext>
                </a:extLst>
              </p:cNvPr>
              <p:cNvSpPr txBox="1">
                <a:spLocks/>
              </p:cNvSpPr>
              <p:nvPr/>
            </p:nvSpPr>
            <p:spPr>
              <a:xfrm>
                <a:off x="3300923" y="3036969"/>
                <a:ext cx="46636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Sup>
                        <m:sSubSupPr>
                          <m:ctrlPr>
                            <a:rPr lang="en-US" sz="2400" b="0" i="1" dirty="0" smtClean="0">
                              <a:latin typeface="Cambria Math" panose="02040503050406030204" pitchFamily="18" charset="0"/>
                            </a:rPr>
                          </m:ctrlPr>
                        </m:sSubSupPr>
                        <m:e>
                          <m:r>
                            <a:rPr lang="en-US" sz="2400" b="0" i="1" dirty="0" smtClean="0">
                              <a:latin typeface="Cambria Math" panose="02040503050406030204" pitchFamily="18" charset="0"/>
                            </a:rPr>
                            <m:t>h</m:t>
                          </m:r>
                        </m:e>
                        <m:sub>
                          <m:r>
                            <a:rPr lang="en-US" sz="2400" b="0" i="1" dirty="0" smtClean="0">
                              <a:latin typeface="Cambria Math" panose="02040503050406030204" pitchFamily="18" charset="0"/>
                            </a:rPr>
                            <m:t>2</m:t>
                          </m:r>
                        </m:sub>
                        <m:sup>
                          <m:r>
                            <a:rPr lang="en-US" sz="2400" b="0" i="1" dirty="0" smtClean="0">
                              <a:latin typeface="Cambria Math" panose="02040503050406030204" pitchFamily="18" charset="0"/>
                            </a:rPr>
                            <m:t>𝐸</m:t>
                          </m:r>
                        </m:sup>
                      </m:sSubSup>
                    </m:oMath>
                  </m:oMathPara>
                </a14:m>
                <a:endParaRPr lang="en-US" sz="2400" b="0" dirty="0">
                  <a:latin typeface="Avenir Light" panose="020B0402020203020204" pitchFamily="34" charset="77"/>
                </a:endParaRPr>
              </a:p>
              <a:p>
                <a:pPr marL="0" indent="0" algn="ctr">
                  <a:lnSpc>
                    <a:spcPct val="120000"/>
                  </a:lnSpc>
                  <a:buNone/>
                </a:pPr>
                <a:endParaRPr lang="en-US" sz="2400" b="0" dirty="0">
                  <a:latin typeface="Avenir Light" panose="020B0402020203020204" pitchFamily="34" charset="77"/>
                </a:endParaRPr>
              </a:p>
              <a:p>
                <a:pPr marL="0" indent="0" algn="ctr">
                  <a:lnSpc>
                    <a:spcPct val="120000"/>
                  </a:lnSpc>
                  <a:buNone/>
                </a:pPr>
                <a:endParaRPr lang="en-US" sz="2400" dirty="0">
                  <a:latin typeface="Avenir Light" panose="020B0402020203020204" pitchFamily="34" charset="77"/>
                </a:endParaRPr>
              </a:p>
            </p:txBody>
          </p:sp>
        </mc:Choice>
        <mc:Fallback xmlns="">
          <p:sp>
            <p:nvSpPr>
              <p:cNvPr id="82" name="Content Placeholder 2">
                <a:extLst>
                  <a:ext uri="{FF2B5EF4-FFF2-40B4-BE49-F238E27FC236}">
                    <a16:creationId xmlns:a16="http://schemas.microsoft.com/office/drawing/2014/main" id="{A8EDD8E4-48D8-E14C-BC95-FEEBF25A3A75}"/>
                  </a:ext>
                </a:extLst>
              </p:cNvPr>
              <p:cNvSpPr txBox="1">
                <a:spLocks noRot="1" noChangeAspect="1" noMove="1" noResize="1" noEditPoints="1" noAdjustHandles="1" noChangeArrowheads="1" noChangeShapeType="1" noTextEdit="1"/>
              </p:cNvSpPr>
              <p:nvPr/>
            </p:nvSpPr>
            <p:spPr>
              <a:xfrm>
                <a:off x="3300923" y="3036969"/>
                <a:ext cx="466367" cy="503588"/>
              </a:xfrm>
              <a:prstGeom prst="rect">
                <a:avLst/>
              </a:prstGeom>
              <a:blipFill>
                <a:blip r:embed="rId4"/>
                <a:stretch>
                  <a:fillRect l="-263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3" name="Content Placeholder 2">
                <a:extLst>
                  <a:ext uri="{FF2B5EF4-FFF2-40B4-BE49-F238E27FC236}">
                    <a16:creationId xmlns:a16="http://schemas.microsoft.com/office/drawing/2014/main" id="{03BB47D6-F9E9-C442-BE36-549414F59452}"/>
                  </a:ext>
                </a:extLst>
              </p:cNvPr>
              <p:cNvSpPr txBox="1">
                <a:spLocks/>
              </p:cNvSpPr>
              <p:nvPr/>
            </p:nvSpPr>
            <p:spPr>
              <a:xfrm>
                <a:off x="4413526" y="3037005"/>
                <a:ext cx="46636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Sup>
                        <m:sSubSupPr>
                          <m:ctrlPr>
                            <a:rPr lang="en-US" sz="2400" b="0" i="1" dirty="0" smtClean="0">
                              <a:latin typeface="Cambria Math" panose="02040503050406030204" pitchFamily="18" charset="0"/>
                            </a:rPr>
                          </m:ctrlPr>
                        </m:sSubSupPr>
                        <m:e>
                          <m:r>
                            <a:rPr lang="en-US" sz="2400" b="0" i="1" dirty="0" smtClean="0">
                              <a:latin typeface="Cambria Math" panose="02040503050406030204" pitchFamily="18" charset="0"/>
                            </a:rPr>
                            <m:t>h</m:t>
                          </m:r>
                        </m:e>
                        <m:sub>
                          <m:r>
                            <a:rPr lang="en-US" sz="2400" b="0" i="1" dirty="0" smtClean="0">
                              <a:latin typeface="Cambria Math" panose="02040503050406030204" pitchFamily="18" charset="0"/>
                            </a:rPr>
                            <m:t>3</m:t>
                          </m:r>
                        </m:sub>
                        <m:sup>
                          <m:r>
                            <a:rPr lang="en-US" sz="2400" b="0" i="1" dirty="0" smtClean="0">
                              <a:latin typeface="Cambria Math" panose="02040503050406030204" pitchFamily="18" charset="0"/>
                            </a:rPr>
                            <m:t>𝐸</m:t>
                          </m:r>
                        </m:sup>
                      </m:sSubSup>
                    </m:oMath>
                  </m:oMathPara>
                </a14:m>
                <a:endParaRPr lang="en-US" sz="2400" b="0" dirty="0">
                  <a:latin typeface="Avenir Light" panose="020B0402020203020204" pitchFamily="34" charset="77"/>
                </a:endParaRPr>
              </a:p>
              <a:p>
                <a:pPr marL="0" indent="0" algn="ctr">
                  <a:lnSpc>
                    <a:spcPct val="120000"/>
                  </a:lnSpc>
                  <a:buNone/>
                </a:pPr>
                <a:endParaRPr lang="en-US" sz="2400" b="0" dirty="0">
                  <a:latin typeface="Avenir Light" panose="020B0402020203020204" pitchFamily="34" charset="77"/>
                </a:endParaRPr>
              </a:p>
              <a:p>
                <a:pPr marL="0" indent="0" algn="ctr">
                  <a:lnSpc>
                    <a:spcPct val="120000"/>
                  </a:lnSpc>
                  <a:buNone/>
                </a:pPr>
                <a:endParaRPr lang="en-US" sz="2400" dirty="0">
                  <a:latin typeface="Avenir Light" panose="020B0402020203020204" pitchFamily="34" charset="77"/>
                </a:endParaRPr>
              </a:p>
            </p:txBody>
          </p:sp>
        </mc:Choice>
        <mc:Fallback xmlns="">
          <p:sp>
            <p:nvSpPr>
              <p:cNvPr id="83" name="Content Placeholder 2">
                <a:extLst>
                  <a:ext uri="{FF2B5EF4-FFF2-40B4-BE49-F238E27FC236}">
                    <a16:creationId xmlns:a16="http://schemas.microsoft.com/office/drawing/2014/main" id="{03BB47D6-F9E9-C442-BE36-549414F59452}"/>
                  </a:ext>
                </a:extLst>
              </p:cNvPr>
              <p:cNvSpPr txBox="1">
                <a:spLocks noRot="1" noChangeAspect="1" noMove="1" noResize="1" noEditPoints="1" noAdjustHandles="1" noChangeArrowheads="1" noChangeShapeType="1" noTextEdit="1"/>
              </p:cNvSpPr>
              <p:nvPr/>
            </p:nvSpPr>
            <p:spPr>
              <a:xfrm>
                <a:off x="4413526" y="3037005"/>
                <a:ext cx="466367" cy="503588"/>
              </a:xfrm>
              <a:prstGeom prst="rect">
                <a:avLst/>
              </a:prstGeom>
              <a:blipFill>
                <a:blip r:embed="rId5"/>
                <a:stretch>
                  <a:fillRect l="-5556" r="-27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4" name="Content Placeholder 2">
                <a:extLst>
                  <a:ext uri="{FF2B5EF4-FFF2-40B4-BE49-F238E27FC236}">
                    <a16:creationId xmlns:a16="http://schemas.microsoft.com/office/drawing/2014/main" id="{EF4898A9-E8D4-BB49-A61D-ED70F16178CA}"/>
                  </a:ext>
                </a:extLst>
              </p:cNvPr>
              <p:cNvSpPr txBox="1">
                <a:spLocks/>
              </p:cNvSpPr>
              <p:nvPr/>
            </p:nvSpPr>
            <p:spPr>
              <a:xfrm>
                <a:off x="5491706" y="3025197"/>
                <a:ext cx="46636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Sup>
                        <m:sSubSupPr>
                          <m:ctrlPr>
                            <a:rPr lang="en-US" sz="2400" b="0" i="1" dirty="0" smtClean="0">
                              <a:latin typeface="Cambria Math" panose="02040503050406030204" pitchFamily="18" charset="0"/>
                            </a:rPr>
                          </m:ctrlPr>
                        </m:sSubSupPr>
                        <m:e>
                          <m:r>
                            <a:rPr lang="en-US" sz="2400" b="0" i="1" dirty="0" smtClean="0">
                              <a:latin typeface="Cambria Math" panose="02040503050406030204" pitchFamily="18" charset="0"/>
                            </a:rPr>
                            <m:t>h</m:t>
                          </m:r>
                        </m:e>
                        <m:sub>
                          <m:r>
                            <a:rPr lang="en-US" sz="2400" b="0" i="1" dirty="0" smtClean="0">
                              <a:latin typeface="Cambria Math" panose="02040503050406030204" pitchFamily="18" charset="0"/>
                            </a:rPr>
                            <m:t>4</m:t>
                          </m:r>
                        </m:sub>
                        <m:sup>
                          <m:r>
                            <a:rPr lang="en-US" sz="2400" b="0" i="1" dirty="0" smtClean="0">
                              <a:latin typeface="Cambria Math" panose="02040503050406030204" pitchFamily="18" charset="0"/>
                            </a:rPr>
                            <m:t>𝐸</m:t>
                          </m:r>
                        </m:sup>
                      </m:sSubSup>
                    </m:oMath>
                  </m:oMathPara>
                </a14:m>
                <a:endParaRPr lang="en-US" sz="2400" b="0" dirty="0">
                  <a:latin typeface="Avenir Light" panose="020B0402020203020204" pitchFamily="34" charset="77"/>
                </a:endParaRPr>
              </a:p>
              <a:p>
                <a:pPr marL="0" indent="0" algn="ctr">
                  <a:lnSpc>
                    <a:spcPct val="120000"/>
                  </a:lnSpc>
                  <a:buNone/>
                </a:pPr>
                <a:endParaRPr lang="en-US" sz="2400" b="0" dirty="0">
                  <a:latin typeface="Avenir Light" panose="020B0402020203020204" pitchFamily="34" charset="77"/>
                </a:endParaRPr>
              </a:p>
              <a:p>
                <a:pPr marL="0" indent="0" algn="ctr">
                  <a:lnSpc>
                    <a:spcPct val="120000"/>
                  </a:lnSpc>
                  <a:buNone/>
                </a:pPr>
                <a:endParaRPr lang="en-US" sz="2400" dirty="0">
                  <a:latin typeface="Avenir Light" panose="020B0402020203020204" pitchFamily="34" charset="77"/>
                </a:endParaRPr>
              </a:p>
            </p:txBody>
          </p:sp>
        </mc:Choice>
        <mc:Fallback xmlns="">
          <p:sp>
            <p:nvSpPr>
              <p:cNvPr id="84" name="Content Placeholder 2">
                <a:extLst>
                  <a:ext uri="{FF2B5EF4-FFF2-40B4-BE49-F238E27FC236}">
                    <a16:creationId xmlns:a16="http://schemas.microsoft.com/office/drawing/2014/main" id="{EF4898A9-E8D4-BB49-A61D-ED70F16178CA}"/>
                  </a:ext>
                </a:extLst>
              </p:cNvPr>
              <p:cNvSpPr txBox="1">
                <a:spLocks noRot="1" noChangeAspect="1" noMove="1" noResize="1" noEditPoints="1" noAdjustHandles="1" noChangeArrowheads="1" noChangeShapeType="1" noTextEdit="1"/>
              </p:cNvSpPr>
              <p:nvPr/>
            </p:nvSpPr>
            <p:spPr>
              <a:xfrm>
                <a:off x="5491706" y="3025197"/>
                <a:ext cx="466367" cy="503588"/>
              </a:xfrm>
              <a:prstGeom prst="rect">
                <a:avLst/>
              </a:prstGeom>
              <a:blipFill>
                <a:blip r:embed="rId6"/>
                <a:stretch>
                  <a:fillRect l="-2703" r="-2703"/>
                </a:stretch>
              </a:blipFill>
            </p:spPr>
            <p:txBody>
              <a:bodyPr/>
              <a:lstStyle/>
              <a:p>
                <a:r>
                  <a:rPr lang="en-US">
                    <a:noFill/>
                  </a:rPr>
                  <a:t> </a:t>
                </a:r>
              </a:p>
            </p:txBody>
          </p:sp>
        </mc:Fallback>
      </mc:AlternateContent>
      <p:sp>
        <p:nvSpPr>
          <p:cNvPr id="63" name="Content Placeholder 2">
            <a:extLst>
              <a:ext uri="{FF2B5EF4-FFF2-40B4-BE49-F238E27FC236}">
                <a16:creationId xmlns:a16="http://schemas.microsoft.com/office/drawing/2014/main" id="{624B6F0C-7C42-2E46-B63F-22D49E9CBD6B}"/>
              </a:ext>
            </a:extLst>
          </p:cNvPr>
          <p:cNvSpPr txBox="1">
            <a:spLocks/>
          </p:cNvSpPr>
          <p:nvPr/>
        </p:nvSpPr>
        <p:spPr>
          <a:xfrm>
            <a:off x="838199" y="1587541"/>
            <a:ext cx="10787453" cy="4714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US" sz="2000" b="1" dirty="0">
                <a:solidFill>
                  <a:srgbClr val="C00000"/>
                </a:solidFill>
                <a:latin typeface="Avenir Light" panose="020B0402020203020204" pitchFamily="34" charset="77"/>
              </a:rPr>
              <a:t>A: </a:t>
            </a:r>
            <a:r>
              <a:rPr lang="en-US" sz="2000" b="1" dirty="0">
                <a:latin typeface="Avenir Light" panose="020B0402020203020204" pitchFamily="34" charset="77"/>
              </a:rPr>
              <a:t>Let’s base it on our decoder’s previous hidden state (our latest representation of meaning) and all of the encoder’s hidden layers!</a:t>
            </a:r>
          </a:p>
        </p:txBody>
      </p:sp>
      <p:grpSp>
        <p:nvGrpSpPr>
          <p:cNvPr id="58" name="Group 57">
            <a:extLst>
              <a:ext uri="{FF2B5EF4-FFF2-40B4-BE49-F238E27FC236}">
                <a16:creationId xmlns:a16="http://schemas.microsoft.com/office/drawing/2014/main" id="{B663CD5B-42AC-BF4A-8FFE-117F9E82F6D5}"/>
              </a:ext>
            </a:extLst>
          </p:cNvPr>
          <p:cNvGrpSpPr/>
          <p:nvPr/>
        </p:nvGrpSpPr>
        <p:grpSpPr>
          <a:xfrm rot="16200000">
            <a:off x="6329595" y="4096092"/>
            <a:ext cx="1364224" cy="311369"/>
            <a:chOff x="2297660" y="4140835"/>
            <a:chExt cx="1364224" cy="311369"/>
          </a:xfrm>
        </p:grpSpPr>
        <p:sp>
          <p:nvSpPr>
            <p:cNvPr id="59" name="Rounded Rectangle 58">
              <a:extLst>
                <a:ext uri="{FF2B5EF4-FFF2-40B4-BE49-F238E27FC236}">
                  <a16:creationId xmlns:a16="http://schemas.microsoft.com/office/drawing/2014/main" id="{1E002C9A-45DA-F648-890F-0F632A4DF22B}"/>
                </a:ext>
              </a:extLst>
            </p:cNvPr>
            <p:cNvSpPr/>
            <p:nvPr/>
          </p:nvSpPr>
          <p:spPr>
            <a:xfrm>
              <a:off x="2297660" y="4140835"/>
              <a:ext cx="1364224" cy="311369"/>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61" name="Oval 60">
              <a:extLst>
                <a:ext uri="{FF2B5EF4-FFF2-40B4-BE49-F238E27FC236}">
                  <a16:creationId xmlns:a16="http://schemas.microsoft.com/office/drawing/2014/main" id="{551C4E01-5F3B-7148-9714-359EC23CB4F2}"/>
                </a:ext>
              </a:extLst>
            </p:cNvPr>
            <p:cNvSpPr/>
            <p:nvPr/>
          </p:nvSpPr>
          <p:spPr>
            <a:xfrm>
              <a:off x="2382210" y="4194102"/>
              <a:ext cx="203200" cy="203200"/>
            </a:xfrm>
            <a:prstGeom prst="ellipse">
              <a:avLst/>
            </a:prstGeom>
            <a:solidFill>
              <a:schemeClr val="accent5">
                <a:lumMod val="60000"/>
                <a:lumOff val="4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62" name="Oval 61">
              <a:extLst>
                <a:ext uri="{FF2B5EF4-FFF2-40B4-BE49-F238E27FC236}">
                  <a16:creationId xmlns:a16="http://schemas.microsoft.com/office/drawing/2014/main" id="{65E69B14-3103-8D44-BCBC-44C09B4165A2}"/>
                </a:ext>
              </a:extLst>
            </p:cNvPr>
            <p:cNvSpPr/>
            <p:nvPr/>
          </p:nvSpPr>
          <p:spPr>
            <a:xfrm>
              <a:off x="2628469" y="4194102"/>
              <a:ext cx="203200" cy="203200"/>
            </a:xfrm>
            <a:prstGeom prst="ellipse">
              <a:avLst/>
            </a:prstGeom>
            <a:solidFill>
              <a:schemeClr val="accent5">
                <a:lumMod val="60000"/>
                <a:lumOff val="4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64" name="Oval 63">
              <a:extLst>
                <a:ext uri="{FF2B5EF4-FFF2-40B4-BE49-F238E27FC236}">
                  <a16:creationId xmlns:a16="http://schemas.microsoft.com/office/drawing/2014/main" id="{6F0905B4-8F0C-8641-ADB6-094B9BEEDFD3}"/>
                </a:ext>
              </a:extLst>
            </p:cNvPr>
            <p:cNvSpPr/>
            <p:nvPr/>
          </p:nvSpPr>
          <p:spPr>
            <a:xfrm>
              <a:off x="2874728" y="4194102"/>
              <a:ext cx="203200" cy="203200"/>
            </a:xfrm>
            <a:prstGeom prst="ellipse">
              <a:avLst/>
            </a:prstGeom>
            <a:solidFill>
              <a:schemeClr val="accent5">
                <a:lumMod val="60000"/>
                <a:lumOff val="4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65" name="Oval 64">
              <a:extLst>
                <a:ext uri="{FF2B5EF4-FFF2-40B4-BE49-F238E27FC236}">
                  <a16:creationId xmlns:a16="http://schemas.microsoft.com/office/drawing/2014/main" id="{FEF64884-1230-D64F-B3B8-F317D09373CB}"/>
                </a:ext>
              </a:extLst>
            </p:cNvPr>
            <p:cNvSpPr/>
            <p:nvPr/>
          </p:nvSpPr>
          <p:spPr>
            <a:xfrm>
              <a:off x="3126597" y="4194102"/>
              <a:ext cx="203200" cy="203200"/>
            </a:xfrm>
            <a:prstGeom prst="ellipse">
              <a:avLst/>
            </a:prstGeom>
            <a:solidFill>
              <a:schemeClr val="accent5">
                <a:lumMod val="60000"/>
                <a:lumOff val="4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66" name="Oval 65">
              <a:extLst>
                <a:ext uri="{FF2B5EF4-FFF2-40B4-BE49-F238E27FC236}">
                  <a16:creationId xmlns:a16="http://schemas.microsoft.com/office/drawing/2014/main" id="{FEAFE69B-09F7-E34D-979D-223B48C37CEB}"/>
                </a:ext>
              </a:extLst>
            </p:cNvPr>
            <p:cNvSpPr/>
            <p:nvPr/>
          </p:nvSpPr>
          <p:spPr>
            <a:xfrm>
              <a:off x="3384593" y="4196386"/>
              <a:ext cx="203200" cy="203200"/>
            </a:xfrm>
            <a:prstGeom prst="ellipse">
              <a:avLst/>
            </a:prstGeom>
            <a:solidFill>
              <a:schemeClr val="accent5">
                <a:lumMod val="60000"/>
                <a:lumOff val="4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grpSp>
      <p:sp>
        <p:nvSpPr>
          <p:cNvPr id="67" name="Content Placeholder 2">
            <a:extLst>
              <a:ext uri="{FF2B5EF4-FFF2-40B4-BE49-F238E27FC236}">
                <a16:creationId xmlns:a16="http://schemas.microsoft.com/office/drawing/2014/main" id="{05C65C80-3DC1-4046-B9DD-6ABFA705B103}"/>
              </a:ext>
            </a:extLst>
          </p:cNvPr>
          <p:cNvSpPr txBox="1">
            <a:spLocks/>
          </p:cNvSpPr>
          <p:nvPr/>
        </p:nvSpPr>
        <p:spPr>
          <a:xfrm>
            <a:off x="6430427" y="4973380"/>
            <a:ext cx="1240142"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r>
              <a:rPr lang="en-US" sz="2400" dirty="0">
                <a:latin typeface="Avenir Light" panose="020B0402020203020204" pitchFamily="34" charset="77"/>
              </a:rPr>
              <a:t>&lt;s&gt;</a:t>
            </a:r>
          </a:p>
        </p:txBody>
      </p:sp>
      <mc:AlternateContent xmlns:mc="http://schemas.openxmlformats.org/markup-compatibility/2006" xmlns:a14="http://schemas.microsoft.com/office/drawing/2010/main">
        <mc:Choice Requires="a14">
          <p:sp>
            <p:nvSpPr>
              <p:cNvPr id="68" name="Content Placeholder 2">
                <a:extLst>
                  <a:ext uri="{FF2B5EF4-FFF2-40B4-BE49-F238E27FC236}">
                    <a16:creationId xmlns:a16="http://schemas.microsoft.com/office/drawing/2014/main" id="{FDF27407-EE44-964E-8D89-FDDD890FDA04}"/>
                  </a:ext>
                </a:extLst>
              </p:cNvPr>
              <p:cNvSpPr txBox="1">
                <a:spLocks/>
              </p:cNvSpPr>
              <p:nvPr/>
            </p:nvSpPr>
            <p:spPr>
              <a:xfrm>
                <a:off x="6817314" y="3011206"/>
                <a:ext cx="46636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Sup>
                        <m:sSubSupPr>
                          <m:ctrlPr>
                            <a:rPr lang="en-US" sz="2400" b="0" i="1" dirty="0" smtClean="0">
                              <a:latin typeface="Cambria Math" panose="02040503050406030204" pitchFamily="18" charset="0"/>
                            </a:rPr>
                          </m:ctrlPr>
                        </m:sSubSupPr>
                        <m:e>
                          <m:r>
                            <a:rPr lang="en-US" sz="2400" b="0" i="1" dirty="0" smtClean="0">
                              <a:latin typeface="Cambria Math" panose="02040503050406030204" pitchFamily="18" charset="0"/>
                            </a:rPr>
                            <m:t>h</m:t>
                          </m:r>
                        </m:e>
                        <m:sub>
                          <m:r>
                            <a:rPr lang="en-US" sz="2400" b="0" i="1" dirty="0" smtClean="0">
                              <a:latin typeface="Cambria Math" panose="02040503050406030204" pitchFamily="18" charset="0"/>
                            </a:rPr>
                            <m:t>1</m:t>
                          </m:r>
                        </m:sub>
                        <m:sup>
                          <m:r>
                            <a:rPr lang="en-US" sz="2400" b="0" i="1" dirty="0" smtClean="0">
                              <a:latin typeface="Cambria Math" panose="02040503050406030204" pitchFamily="18" charset="0"/>
                            </a:rPr>
                            <m:t>𝐷</m:t>
                          </m:r>
                        </m:sup>
                      </m:sSubSup>
                    </m:oMath>
                  </m:oMathPara>
                </a14:m>
                <a:endParaRPr lang="en-US" sz="2400" b="0" dirty="0">
                  <a:latin typeface="Avenir Light" panose="020B0402020203020204" pitchFamily="34" charset="77"/>
                </a:endParaRPr>
              </a:p>
            </p:txBody>
          </p:sp>
        </mc:Choice>
        <mc:Fallback xmlns="">
          <p:sp>
            <p:nvSpPr>
              <p:cNvPr id="68" name="Content Placeholder 2">
                <a:extLst>
                  <a:ext uri="{FF2B5EF4-FFF2-40B4-BE49-F238E27FC236}">
                    <a16:creationId xmlns:a16="http://schemas.microsoft.com/office/drawing/2014/main" id="{FDF27407-EE44-964E-8D89-FDDD890FDA04}"/>
                  </a:ext>
                </a:extLst>
              </p:cNvPr>
              <p:cNvSpPr txBox="1">
                <a:spLocks noRot="1" noChangeAspect="1" noMove="1" noResize="1" noEditPoints="1" noAdjustHandles="1" noChangeArrowheads="1" noChangeShapeType="1" noTextEdit="1"/>
              </p:cNvSpPr>
              <p:nvPr/>
            </p:nvSpPr>
            <p:spPr>
              <a:xfrm>
                <a:off x="6817314" y="3011206"/>
                <a:ext cx="466367" cy="503588"/>
              </a:xfrm>
              <a:prstGeom prst="rect">
                <a:avLst/>
              </a:prstGeom>
              <a:blipFill>
                <a:blip r:embed="rId7"/>
                <a:stretch>
                  <a:fillRect l="-184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9" name="Content Placeholder 2">
                <a:extLst>
                  <a:ext uri="{FF2B5EF4-FFF2-40B4-BE49-F238E27FC236}">
                    <a16:creationId xmlns:a16="http://schemas.microsoft.com/office/drawing/2014/main" id="{A73D54D9-0E7C-444D-A07B-58394058F8E5}"/>
                  </a:ext>
                </a:extLst>
              </p:cNvPr>
              <p:cNvSpPr txBox="1">
                <a:spLocks/>
              </p:cNvSpPr>
              <p:nvPr/>
            </p:nvSpPr>
            <p:spPr>
              <a:xfrm>
                <a:off x="9678329" y="4135096"/>
                <a:ext cx="46636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𝑒</m:t>
                          </m:r>
                        </m:e>
                        <m:sub>
                          <m:r>
                            <a:rPr lang="en-US" sz="2400" b="0" i="1" smtClean="0">
                              <a:latin typeface="Cambria Math" panose="02040503050406030204" pitchFamily="18" charset="0"/>
                            </a:rPr>
                            <m:t>4</m:t>
                          </m:r>
                        </m:sub>
                      </m:sSub>
                    </m:oMath>
                  </m:oMathPara>
                </a14:m>
                <a:endParaRPr lang="en-US" sz="2400" b="0" dirty="0">
                  <a:latin typeface="Avenir Light" panose="020B0402020203020204" pitchFamily="34" charset="77"/>
                </a:endParaRPr>
              </a:p>
              <a:p>
                <a:pPr marL="0" indent="0" algn="ctr">
                  <a:lnSpc>
                    <a:spcPct val="120000"/>
                  </a:lnSpc>
                  <a:buNone/>
                </a:pPr>
                <a:endParaRPr lang="en-US" sz="2400" b="0" dirty="0">
                  <a:latin typeface="Avenir Light" panose="020B0402020203020204" pitchFamily="34" charset="77"/>
                </a:endParaRPr>
              </a:p>
              <a:p>
                <a:pPr marL="0" indent="0" algn="ctr">
                  <a:lnSpc>
                    <a:spcPct val="120000"/>
                  </a:lnSpc>
                  <a:buNone/>
                </a:pPr>
                <a:endParaRPr lang="en-US" sz="2400" dirty="0">
                  <a:latin typeface="Avenir Light" panose="020B0402020203020204" pitchFamily="34" charset="77"/>
                </a:endParaRPr>
              </a:p>
            </p:txBody>
          </p:sp>
        </mc:Choice>
        <mc:Fallback xmlns="">
          <p:sp>
            <p:nvSpPr>
              <p:cNvPr id="89" name="Content Placeholder 2">
                <a:extLst>
                  <a:ext uri="{FF2B5EF4-FFF2-40B4-BE49-F238E27FC236}">
                    <a16:creationId xmlns:a16="http://schemas.microsoft.com/office/drawing/2014/main" id="{A73D54D9-0E7C-444D-A07B-58394058F8E5}"/>
                  </a:ext>
                </a:extLst>
              </p:cNvPr>
              <p:cNvSpPr txBox="1">
                <a:spLocks noRot="1" noChangeAspect="1" noMove="1" noResize="1" noEditPoints="1" noAdjustHandles="1" noChangeArrowheads="1" noChangeShapeType="1" noTextEdit="1"/>
              </p:cNvSpPr>
              <p:nvPr/>
            </p:nvSpPr>
            <p:spPr>
              <a:xfrm>
                <a:off x="9678329" y="4135096"/>
                <a:ext cx="466367" cy="503588"/>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0" name="Content Placeholder 2">
                <a:extLst>
                  <a:ext uri="{FF2B5EF4-FFF2-40B4-BE49-F238E27FC236}">
                    <a16:creationId xmlns:a16="http://schemas.microsoft.com/office/drawing/2014/main" id="{2C4D50C9-73AA-A64E-BF44-241E6CD93CE3}"/>
                  </a:ext>
                </a:extLst>
              </p:cNvPr>
              <p:cNvSpPr txBox="1">
                <a:spLocks/>
              </p:cNvSpPr>
              <p:nvPr/>
            </p:nvSpPr>
            <p:spPr>
              <a:xfrm>
                <a:off x="10075036" y="4172240"/>
                <a:ext cx="812612"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r>
                        <a:rPr lang="en-US" sz="2400" b="0" i="1" smtClean="0">
                          <a:solidFill>
                            <a:schemeClr val="accent6">
                              <a:lumMod val="75000"/>
                            </a:schemeClr>
                          </a:solidFill>
                          <a:latin typeface="Cambria Math" panose="02040503050406030204" pitchFamily="18" charset="0"/>
                        </a:rPr>
                        <m:t>−0.5</m:t>
                      </m:r>
                    </m:oMath>
                  </m:oMathPara>
                </a14:m>
                <a:endParaRPr lang="en-US" sz="2400" dirty="0">
                  <a:solidFill>
                    <a:schemeClr val="accent6">
                      <a:lumMod val="75000"/>
                    </a:schemeClr>
                  </a:solidFill>
                  <a:latin typeface="Avenir Light" panose="020B0402020203020204" pitchFamily="34" charset="77"/>
                </a:endParaRPr>
              </a:p>
            </p:txBody>
          </p:sp>
        </mc:Choice>
        <mc:Fallback xmlns="">
          <p:sp>
            <p:nvSpPr>
              <p:cNvPr id="90" name="Content Placeholder 2">
                <a:extLst>
                  <a:ext uri="{FF2B5EF4-FFF2-40B4-BE49-F238E27FC236}">
                    <a16:creationId xmlns:a16="http://schemas.microsoft.com/office/drawing/2014/main" id="{2C4D50C9-73AA-A64E-BF44-241E6CD93CE3}"/>
                  </a:ext>
                </a:extLst>
              </p:cNvPr>
              <p:cNvSpPr txBox="1">
                <a:spLocks noRot="1" noChangeAspect="1" noMove="1" noResize="1" noEditPoints="1" noAdjustHandles="1" noChangeArrowheads="1" noChangeShapeType="1" noTextEdit="1"/>
              </p:cNvSpPr>
              <p:nvPr/>
            </p:nvSpPr>
            <p:spPr>
              <a:xfrm>
                <a:off x="10075036" y="4172240"/>
                <a:ext cx="812612" cy="503588"/>
              </a:xfrm>
              <a:prstGeom prst="rect">
                <a:avLst/>
              </a:prstGeom>
              <a:blipFill>
                <a:blip r:embed="rId9"/>
                <a:stretch>
                  <a:fillRect/>
                </a:stretch>
              </a:blipFill>
            </p:spPr>
            <p:txBody>
              <a:bodyPr/>
              <a:lstStyle/>
              <a:p>
                <a:r>
                  <a:rPr lang="en-US">
                    <a:noFill/>
                  </a:rPr>
                  <a:t> </a:t>
                </a:r>
              </a:p>
            </p:txBody>
          </p:sp>
        </mc:Fallback>
      </mc:AlternateContent>
      <p:sp>
        <p:nvSpPr>
          <p:cNvPr id="77" name="Content Placeholder 2">
            <a:extLst>
              <a:ext uri="{FF2B5EF4-FFF2-40B4-BE49-F238E27FC236}">
                <a16:creationId xmlns:a16="http://schemas.microsoft.com/office/drawing/2014/main" id="{DC2303CC-04AD-544F-A941-1E85A6BBC17D}"/>
              </a:ext>
            </a:extLst>
          </p:cNvPr>
          <p:cNvSpPr txBox="1">
            <a:spLocks/>
          </p:cNvSpPr>
          <p:nvPr/>
        </p:nvSpPr>
        <p:spPr>
          <a:xfrm>
            <a:off x="8716869" y="2517385"/>
            <a:ext cx="3140190" cy="4714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r>
              <a:rPr lang="en-US" sz="2000" b="1" dirty="0">
                <a:solidFill>
                  <a:srgbClr val="7030A0"/>
                </a:solidFill>
                <a:latin typeface="Avenir Light" panose="020B0402020203020204" pitchFamily="34" charset="77"/>
              </a:rPr>
              <a:t>Attention (raw scores)</a:t>
            </a:r>
          </a:p>
        </p:txBody>
      </p:sp>
      <mc:AlternateContent xmlns:mc="http://schemas.openxmlformats.org/markup-compatibility/2006" xmlns:a14="http://schemas.microsoft.com/office/drawing/2010/main">
        <mc:Choice Requires="a14">
          <p:sp>
            <p:nvSpPr>
              <p:cNvPr id="80" name="Content Placeholder 2">
                <a:extLst>
                  <a:ext uri="{FF2B5EF4-FFF2-40B4-BE49-F238E27FC236}">
                    <a16:creationId xmlns:a16="http://schemas.microsoft.com/office/drawing/2014/main" id="{86A997C7-B8D4-764E-AF68-36C6C9F29C0F}"/>
                  </a:ext>
                </a:extLst>
              </p:cNvPr>
              <p:cNvSpPr txBox="1">
                <a:spLocks/>
              </p:cNvSpPr>
              <p:nvPr/>
            </p:nvSpPr>
            <p:spPr>
              <a:xfrm>
                <a:off x="9666453" y="3732386"/>
                <a:ext cx="46636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𝑒</m:t>
                          </m:r>
                        </m:e>
                        <m:sub>
                          <m:r>
                            <a:rPr lang="en-US" sz="2400" b="0" i="1" smtClean="0">
                              <a:latin typeface="Cambria Math" panose="02040503050406030204" pitchFamily="18" charset="0"/>
                            </a:rPr>
                            <m:t>3</m:t>
                          </m:r>
                        </m:sub>
                      </m:sSub>
                    </m:oMath>
                  </m:oMathPara>
                </a14:m>
                <a:endParaRPr lang="en-US" sz="2400" b="0" dirty="0">
                  <a:latin typeface="Avenir Light" panose="020B0402020203020204" pitchFamily="34" charset="77"/>
                </a:endParaRPr>
              </a:p>
              <a:p>
                <a:pPr marL="0" indent="0" algn="ctr">
                  <a:lnSpc>
                    <a:spcPct val="120000"/>
                  </a:lnSpc>
                  <a:buNone/>
                </a:pPr>
                <a:endParaRPr lang="en-US" sz="2400" b="0" dirty="0">
                  <a:latin typeface="Avenir Light" panose="020B0402020203020204" pitchFamily="34" charset="77"/>
                </a:endParaRPr>
              </a:p>
              <a:p>
                <a:pPr marL="0" indent="0" algn="ctr">
                  <a:lnSpc>
                    <a:spcPct val="120000"/>
                  </a:lnSpc>
                  <a:buNone/>
                </a:pPr>
                <a:endParaRPr lang="en-US" sz="2400" dirty="0">
                  <a:latin typeface="Avenir Light" panose="020B0402020203020204" pitchFamily="34" charset="77"/>
                </a:endParaRPr>
              </a:p>
            </p:txBody>
          </p:sp>
        </mc:Choice>
        <mc:Fallback xmlns="">
          <p:sp>
            <p:nvSpPr>
              <p:cNvPr id="80" name="Content Placeholder 2">
                <a:extLst>
                  <a:ext uri="{FF2B5EF4-FFF2-40B4-BE49-F238E27FC236}">
                    <a16:creationId xmlns:a16="http://schemas.microsoft.com/office/drawing/2014/main" id="{86A997C7-B8D4-764E-AF68-36C6C9F29C0F}"/>
                  </a:ext>
                </a:extLst>
              </p:cNvPr>
              <p:cNvSpPr txBox="1">
                <a:spLocks noRot="1" noChangeAspect="1" noMove="1" noResize="1" noEditPoints="1" noAdjustHandles="1" noChangeArrowheads="1" noChangeShapeType="1" noTextEdit="1"/>
              </p:cNvSpPr>
              <p:nvPr/>
            </p:nvSpPr>
            <p:spPr>
              <a:xfrm>
                <a:off x="9666453" y="3732386"/>
                <a:ext cx="466367" cy="503588"/>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1" name="Content Placeholder 2">
                <a:extLst>
                  <a:ext uri="{FF2B5EF4-FFF2-40B4-BE49-F238E27FC236}">
                    <a16:creationId xmlns:a16="http://schemas.microsoft.com/office/drawing/2014/main" id="{28BBDA2A-ECDE-4C4B-9545-188035D1A4F2}"/>
                  </a:ext>
                </a:extLst>
              </p:cNvPr>
              <p:cNvSpPr txBox="1">
                <a:spLocks/>
              </p:cNvSpPr>
              <p:nvPr/>
            </p:nvSpPr>
            <p:spPr>
              <a:xfrm>
                <a:off x="10063160" y="3769530"/>
                <a:ext cx="812612"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r>
                        <a:rPr lang="en-US" sz="2400" b="0" i="1" smtClean="0">
                          <a:solidFill>
                            <a:schemeClr val="accent6">
                              <a:lumMod val="75000"/>
                            </a:schemeClr>
                          </a:solidFill>
                          <a:latin typeface="Cambria Math" panose="02040503050406030204" pitchFamily="18" charset="0"/>
                        </a:rPr>
                        <m:t>0.2</m:t>
                      </m:r>
                    </m:oMath>
                  </m:oMathPara>
                </a14:m>
                <a:endParaRPr lang="en-US" sz="2400" dirty="0">
                  <a:solidFill>
                    <a:schemeClr val="accent6">
                      <a:lumMod val="75000"/>
                    </a:schemeClr>
                  </a:solidFill>
                  <a:latin typeface="Avenir Light" panose="020B0402020203020204" pitchFamily="34" charset="77"/>
                </a:endParaRPr>
              </a:p>
            </p:txBody>
          </p:sp>
        </mc:Choice>
        <mc:Fallback xmlns="">
          <p:sp>
            <p:nvSpPr>
              <p:cNvPr id="91" name="Content Placeholder 2">
                <a:extLst>
                  <a:ext uri="{FF2B5EF4-FFF2-40B4-BE49-F238E27FC236}">
                    <a16:creationId xmlns:a16="http://schemas.microsoft.com/office/drawing/2014/main" id="{28BBDA2A-ECDE-4C4B-9545-188035D1A4F2}"/>
                  </a:ext>
                </a:extLst>
              </p:cNvPr>
              <p:cNvSpPr txBox="1">
                <a:spLocks noRot="1" noChangeAspect="1" noMove="1" noResize="1" noEditPoints="1" noAdjustHandles="1" noChangeArrowheads="1" noChangeShapeType="1" noTextEdit="1"/>
              </p:cNvSpPr>
              <p:nvPr/>
            </p:nvSpPr>
            <p:spPr>
              <a:xfrm>
                <a:off x="10063160" y="3769530"/>
                <a:ext cx="812612" cy="503588"/>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2" name="Content Placeholder 2">
                <a:extLst>
                  <a:ext uri="{FF2B5EF4-FFF2-40B4-BE49-F238E27FC236}">
                    <a16:creationId xmlns:a16="http://schemas.microsoft.com/office/drawing/2014/main" id="{D3D458CA-7938-384F-88E4-D214340B764B}"/>
                  </a:ext>
                </a:extLst>
              </p:cNvPr>
              <p:cNvSpPr txBox="1">
                <a:spLocks/>
              </p:cNvSpPr>
              <p:nvPr/>
            </p:nvSpPr>
            <p:spPr>
              <a:xfrm>
                <a:off x="9655591" y="3325173"/>
                <a:ext cx="46636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𝑒</m:t>
                          </m:r>
                        </m:e>
                        <m:sub>
                          <m:r>
                            <a:rPr lang="en-US" sz="2400" b="0" i="1" smtClean="0">
                              <a:latin typeface="Cambria Math" panose="02040503050406030204" pitchFamily="18" charset="0"/>
                            </a:rPr>
                            <m:t>2</m:t>
                          </m:r>
                        </m:sub>
                      </m:sSub>
                    </m:oMath>
                  </m:oMathPara>
                </a14:m>
                <a:endParaRPr lang="en-US" sz="2400" b="0" dirty="0">
                  <a:latin typeface="Avenir Light" panose="020B0402020203020204" pitchFamily="34" charset="77"/>
                </a:endParaRPr>
              </a:p>
              <a:p>
                <a:pPr marL="0" indent="0" algn="ctr">
                  <a:lnSpc>
                    <a:spcPct val="120000"/>
                  </a:lnSpc>
                  <a:buNone/>
                </a:pPr>
                <a:endParaRPr lang="en-US" sz="2400" b="0" dirty="0">
                  <a:latin typeface="Avenir Light" panose="020B0402020203020204" pitchFamily="34" charset="77"/>
                </a:endParaRPr>
              </a:p>
              <a:p>
                <a:pPr marL="0" indent="0" algn="ctr">
                  <a:lnSpc>
                    <a:spcPct val="120000"/>
                  </a:lnSpc>
                  <a:buNone/>
                </a:pPr>
                <a:endParaRPr lang="en-US" sz="2400" dirty="0">
                  <a:latin typeface="Avenir Light" panose="020B0402020203020204" pitchFamily="34" charset="77"/>
                </a:endParaRPr>
              </a:p>
            </p:txBody>
          </p:sp>
        </mc:Choice>
        <mc:Fallback xmlns="">
          <p:sp>
            <p:nvSpPr>
              <p:cNvPr id="92" name="Content Placeholder 2">
                <a:extLst>
                  <a:ext uri="{FF2B5EF4-FFF2-40B4-BE49-F238E27FC236}">
                    <a16:creationId xmlns:a16="http://schemas.microsoft.com/office/drawing/2014/main" id="{D3D458CA-7938-384F-88E4-D214340B764B}"/>
                  </a:ext>
                </a:extLst>
              </p:cNvPr>
              <p:cNvSpPr txBox="1">
                <a:spLocks noRot="1" noChangeAspect="1" noMove="1" noResize="1" noEditPoints="1" noAdjustHandles="1" noChangeArrowheads="1" noChangeShapeType="1" noTextEdit="1"/>
              </p:cNvSpPr>
              <p:nvPr/>
            </p:nvSpPr>
            <p:spPr>
              <a:xfrm>
                <a:off x="9655591" y="3325173"/>
                <a:ext cx="466367" cy="503588"/>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3" name="Content Placeholder 2">
                <a:extLst>
                  <a:ext uri="{FF2B5EF4-FFF2-40B4-BE49-F238E27FC236}">
                    <a16:creationId xmlns:a16="http://schemas.microsoft.com/office/drawing/2014/main" id="{2E172ACE-4F15-254A-A75C-F12B41542653}"/>
                  </a:ext>
                </a:extLst>
              </p:cNvPr>
              <p:cNvSpPr txBox="1">
                <a:spLocks/>
              </p:cNvSpPr>
              <p:nvPr/>
            </p:nvSpPr>
            <p:spPr>
              <a:xfrm>
                <a:off x="10052298" y="3362317"/>
                <a:ext cx="812612"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r>
                        <a:rPr lang="en-US" sz="2400" b="0" i="1" smtClean="0">
                          <a:solidFill>
                            <a:schemeClr val="accent6">
                              <a:lumMod val="75000"/>
                            </a:schemeClr>
                          </a:solidFill>
                          <a:latin typeface="Cambria Math" panose="02040503050406030204" pitchFamily="18" charset="0"/>
                        </a:rPr>
                        <m:t>0.9</m:t>
                      </m:r>
                    </m:oMath>
                  </m:oMathPara>
                </a14:m>
                <a:endParaRPr lang="en-US" sz="2400" dirty="0">
                  <a:solidFill>
                    <a:schemeClr val="accent6">
                      <a:lumMod val="75000"/>
                    </a:schemeClr>
                  </a:solidFill>
                  <a:latin typeface="Avenir Light" panose="020B0402020203020204" pitchFamily="34" charset="77"/>
                </a:endParaRPr>
              </a:p>
            </p:txBody>
          </p:sp>
        </mc:Choice>
        <mc:Fallback xmlns="">
          <p:sp>
            <p:nvSpPr>
              <p:cNvPr id="93" name="Content Placeholder 2">
                <a:extLst>
                  <a:ext uri="{FF2B5EF4-FFF2-40B4-BE49-F238E27FC236}">
                    <a16:creationId xmlns:a16="http://schemas.microsoft.com/office/drawing/2014/main" id="{2E172ACE-4F15-254A-A75C-F12B41542653}"/>
                  </a:ext>
                </a:extLst>
              </p:cNvPr>
              <p:cNvSpPr txBox="1">
                <a:spLocks noRot="1" noChangeAspect="1" noMove="1" noResize="1" noEditPoints="1" noAdjustHandles="1" noChangeArrowheads="1" noChangeShapeType="1" noTextEdit="1"/>
              </p:cNvSpPr>
              <p:nvPr/>
            </p:nvSpPr>
            <p:spPr>
              <a:xfrm>
                <a:off x="10052298" y="3362317"/>
                <a:ext cx="812612" cy="503588"/>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4" name="Content Placeholder 2">
                <a:extLst>
                  <a:ext uri="{FF2B5EF4-FFF2-40B4-BE49-F238E27FC236}">
                    <a16:creationId xmlns:a16="http://schemas.microsoft.com/office/drawing/2014/main" id="{C61CAD95-717F-4347-8E67-5089B6F6C6F2}"/>
                  </a:ext>
                </a:extLst>
              </p:cNvPr>
              <p:cNvSpPr txBox="1">
                <a:spLocks/>
              </p:cNvSpPr>
              <p:nvPr/>
            </p:nvSpPr>
            <p:spPr>
              <a:xfrm>
                <a:off x="9656605" y="2915177"/>
                <a:ext cx="46636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𝑒</m:t>
                          </m:r>
                        </m:e>
                        <m:sub>
                          <m:r>
                            <a:rPr lang="en-US" sz="2400" b="0" i="1" smtClean="0">
                              <a:latin typeface="Cambria Math" panose="02040503050406030204" pitchFamily="18" charset="0"/>
                            </a:rPr>
                            <m:t>1</m:t>
                          </m:r>
                        </m:sub>
                      </m:sSub>
                    </m:oMath>
                  </m:oMathPara>
                </a14:m>
                <a:endParaRPr lang="en-US" sz="2400" b="0" dirty="0">
                  <a:latin typeface="Avenir Light" panose="020B0402020203020204" pitchFamily="34" charset="77"/>
                </a:endParaRPr>
              </a:p>
              <a:p>
                <a:pPr marL="0" indent="0" algn="ctr">
                  <a:lnSpc>
                    <a:spcPct val="120000"/>
                  </a:lnSpc>
                  <a:buNone/>
                </a:pPr>
                <a:endParaRPr lang="en-US" sz="2400" b="0" dirty="0">
                  <a:latin typeface="Avenir Light" panose="020B0402020203020204" pitchFamily="34" charset="77"/>
                </a:endParaRPr>
              </a:p>
              <a:p>
                <a:pPr marL="0" indent="0" algn="ctr">
                  <a:lnSpc>
                    <a:spcPct val="120000"/>
                  </a:lnSpc>
                  <a:buNone/>
                </a:pPr>
                <a:endParaRPr lang="en-US" sz="2400" dirty="0">
                  <a:latin typeface="Avenir Light" panose="020B0402020203020204" pitchFamily="34" charset="77"/>
                </a:endParaRPr>
              </a:p>
            </p:txBody>
          </p:sp>
        </mc:Choice>
        <mc:Fallback xmlns="">
          <p:sp>
            <p:nvSpPr>
              <p:cNvPr id="94" name="Content Placeholder 2">
                <a:extLst>
                  <a:ext uri="{FF2B5EF4-FFF2-40B4-BE49-F238E27FC236}">
                    <a16:creationId xmlns:a16="http://schemas.microsoft.com/office/drawing/2014/main" id="{C61CAD95-717F-4347-8E67-5089B6F6C6F2}"/>
                  </a:ext>
                </a:extLst>
              </p:cNvPr>
              <p:cNvSpPr txBox="1">
                <a:spLocks noRot="1" noChangeAspect="1" noMove="1" noResize="1" noEditPoints="1" noAdjustHandles="1" noChangeArrowheads="1" noChangeShapeType="1" noTextEdit="1"/>
              </p:cNvSpPr>
              <p:nvPr/>
            </p:nvSpPr>
            <p:spPr>
              <a:xfrm>
                <a:off x="9656605" y="2915177"/>
                <a:ext cx="466367" cy="503588"/>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5" name="Content Placeholder 2">
                <a:extLst>
                  <a:ext uri="{FF2B5EF4-FFF2-40B4-BE49-F238E27FC236}">
                    <a16:creationId xmlns:a16="http://schemas.microsoft.com/office/drawing/2014/main" id="{A2CD8EDB-5CBA-4F46-AD3A-4ECAFB920500}"/>
                  </a:ext>
                </a:extLst>
              </p:cNvPr>
              <p:cNvSpPr txBox="1">
                <a:spLocks/>
              </p:cNvSpPr>
              <p:nvPr/>
            </p:nvSpPr>
            <p:spPr>
              <a:xfrm>
                <a:off x="10053312" y="2952321"/>
                <a:ext cx="812612"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r>
                        <a:rPr lang="en-US" sz="2400" b="0" i="1" smtClean="0">
                          <a:solidFill>
                            <a:schemeClr val="accent6">
                              <a:lumMod val="75000"/>
                            </a:schemeClr>
                          </a:solidFill>
                          <a:latin typeface="Cambria Math" panose="02040503050406030204" pitchFamily="18" charset="0"/>
                        </a:rPr>
                        <m:t>1.5</m:t>
                      </m:r>
                    </m:oMath>
                  </m:oMathPara>
                </a14:m>
                <a:endParaRPr lang="en-US" sz="2400" dirty="0">
                  <a:solidFill>
                    <a:schemeClr val="accent6">
                      <a:lumMod val="75000"/>
                    </a:schemeClr>
                  </a:solidFill>
                  <a:latin typeface="Avenir Light" panose="020B0402020203020204" pitchFamily="34" charset="77"/>
                </a:endParaRPr>
              </a:p>
            </p:txBody>
          </p:sp>
        </mc:Choice>
        <mc:Fallback xmlns="">
          <p:sp>
            <p:nvSpPr>
              <p:cNvPr id="95" name="Content Placeholder 2">
                <a:extLst>
                  <a:ext uri="{FF2B5EF4-FFF2-40B4-BE49-F238E27FC236}">
                    <a16:creationId xmlns:a16="http://schemas.microsoft.com/office/drawing/2014/main" id="{A2CD8EDB-5CBA-4F46-AD3A-4ECAFB920500}"/>
                  </a:ext>
                </a:extLst>
              </p:cNvPr>
              <p:cNvSpPr txBox="1">
                <a:spLocks noRot="1" noChangeAspect="1" noMove="1" noResize="1" noEditPoints="1" noAdjustHandles="1" noChangeArrowheads="1" noChangeShapeType="1" noTextEdit="1"/>
              </p:cNvSpPr>
              <p:nvPr/>
            </p:nvSpPr>
            <p:spPr>
              <a:xfrm>
                <a:off x="10053312" y="2952321"/>
                <a:ext cx="812612" cy="503588"/>
              </a:xfrm>
              <a:prstGeom prst="rect">
                <a:avLst/>
              </a:prstGeom>
              <a:blipFill>
                <a:blip r:embed="rId15"/>
                <a:stretch>
                  <a:fillRect/>
                </a:stretch>
              </a:blipFill>
            </p:spPr>
            <p:txBody>
              <a:bodyPr/>
              <a:lstStyle/>
              <a:p>
                <a:r>
                  <a:rPr lang="en-US">
                    <a:noFill/>
                  </a:rPr>
                  <a:t> </a:t>
                </a:r>
              </a:p>
            </p:txBody>
          </p:sp>
        </mc:Fallback>
      </mc:AlternateContent>
      <p:sp>
        <p:nvSpPr>
          <p:cNvPr id="70" name="Content Placeholder 2">
            <a:extLst>
              <a:ext uri="{FF2B5EF4-FFF2-40B4-BE49-F238E27FC236}">
                <a16:creationId xmlns:a16="http://schemas.microsoft.com/office/drawing/2014/main" id="{9E7D71E4-CCF8-2846-821A-E2E8DA37954A}"/>
              </a:ext>
            </a:extLst>
          </p:cNvPr>
          <p:cNvSpPr txBox="1">
            <a:spLocks/>
          </p:cNvSpPr>
          <p:nvPr/>
        </p:nvSpPr>
        <p:spPr>
          <a:xfrm>
            <a:off x="8911246" y="4776423"/>
            <a:ext cx="2714405" cy="4714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US" sz="2000" b="1" dirty="0">
                <a:solidFill>
                  <a:srgbClr val="7030A0"/>
                </a:solidFill>
                <a:latin typeface="Avenir Light" panose="020B0402020203020204" pitchFamily="34" charset="77"/>
              </a:rPr>
              <a:t>Attention (</a:t>
            </a:r>
            <a:r>
              <a:rPr lang="en-US" sz="2000" b="1" dirty="0" err="1">
                <a:solidFill>
                  <a:srgbClr val="7030A0"/>
                </a:solidFill>
                <a:latin typeface="Avenir Light" panose="020B0402020203020204" pitchFamily="34" charset="77"/>
              </a:rPr>
              <a:t>softmax’d</a:t>
            </a:r>
            <a:r>
              <a:rPr lang="en-US" sz="2000" b="1" dirty="0">
                <a:solidFill>
                  <a:srgbClr val="7030A0"/>
                </a:solidFill>
                <a:latin typeface="Avenir Light" panose="020B0402020203020204" pitchFamily="34" charset="77"/>
              </a:rPr>
              <a:t>)</a:t>
            </a:r>
          </a:p>
        </p:txBody>
      </p:sp>
      <mc:AlternateContent xmlns:mc="http://schemas.openxmlformats.org/markup-compatibility/2006" xmlns:a14="http://schemas.microsoft.com/office/drawing/2010/main">
        <mc:Choice Requires="a14">
          <p:sp>
            <p:nvSpPr>
              <p:cNvPr id="71" name="Content Placeholder 2">
                <a:extLst>
                  <a:ext uri="{FF2B5EF4-FFF2-40B4-BE49-F238E27FC236}">
                    <a16:creationId xmlns:a16="http://schemas.microsoft.com/office/drawing/2014/main" id="{26558606-1271-CE41-8C45-8D81361AD379}"/>
                  </a:ext>
                </a:extLst>
              </p:cNvPr>
              <p:cNvSpPr txBox="1">
                <a:spLocks/>
              </p:cNvSpPr>
              <p:nvPr/>
            </p:nvSpPr>
            <p:spPr>
              <a:xfrm>
                <a:off x="8444327" y="5065633"/>
                <a:ext cx="3261418" cy="103721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𝑎</m:t>
                          </m:r>
                        </m:e>
                        <m:sub>
                          <m:r>
                            <a:rPr lang="en-US" sz="2400" b="0" i="1" smtClean="0">
                              <a:latin typeface="Cambria Math" panose="02040503050406030204" pitchFamily="18" charset="0"/>
                            </a:rPr>
                            <m:t>𝑖</m:t>
                          </m:r>
                        </m:sub>
                        <m:sup>
                          <m:r>
                            <a:rPr lang="en-US" sz="2400" b="0" i="1" smtClean="0">
                              <a:latin typeface="Cambria Math" panose="02040503050406030204" pitchFamily="18" charset="0"/>
                            </a:rPr>
                            <m:t>1</m:t>
                          </m:r>
                        </m:sup>
                      </m:sSubSup>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m:rPr>
                              <m:sty m:val="p"/>
                            </m:rPr>
                            <a:rPr lang="en-US" sz="2400" b="0" i="0" smtClean="0">
                              <a:latin typeface="Cambria Math" panose="02040503050406030204" pitchFamily="18" charset="0"/>
                            </a:rPr>
                            <m:t>exp</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𝑒</m:t>
                              </m:r>
                            </m:e>
                            <m:sub>
                              <m:r>
                                <a:rPr lang="en-US" sz="2400" b="0" i="1" smtClean="0">
                                  <a:latin typeface="Cambria Math" panose="02040503050406030204" pitchFamily="18" charset="0"/>
                                </a:rPr>
                                <m:t>𝑖</m:t>
                              </m:r>
                            </m:sub>
                          </m:sSub>
                          <m:r>
                            <a:rPr lang="en-US" sz="2400" b="0" i="1" smtClean="0">
                              <a:latin typeface="Cambria Math" panose="02040503050406030204" pitchFamily="18" charset="0"/>
                            </a:rPr>
                            <m:t>)</m:t>
                          </m:r>
                        </m:num>
                        <m:den>
                          <m:nary>
                            <m:naryPr>
                              <m:chr m:val="∑"/>
                              <m:ctrlPr>
                                <a:rPr lang="en-US" sz="2400" i="1">
                                  <a:latin typeface="Cambria Math" panose="02040503050406030204" pitchFamily="18" charset="0"/>
                                </a:rPr>
                              </m:ctrlPr>
                            </m:naryPr>
                            <m:sub>
                              <m:r>
                                <m:rPr>
                                  <m:brk m:alnAt="23"/>
                                </m:rPr>
                                <a:rPr lang="en-US" sz="2400" i="1">
                                  <a:latin typeface="Cambria Math" panose="02040503050406030204" pitchFamily="18" charset="0"/>
                                </a:rPr>
                                <m:t>𝑖</m:t>
                              </m:r>
                            </m:sub>
                            <m:sup>
                              <m:r>
                                <a:rPr lang="en-US" sz="2400" i="1">
                                  <a:latin typeface="Cambria Math" panose="02040503050406030204" pitchFamily="18" charset="0"/>
                                </a:rPr>
                                <m:t>𝑁</m:t>
                              </m:r>
                            </m:sup>
                            <m:e>
                              <m:sSub>
                                <m:sSubPr>
                                  <m:ctrlPr>
                                    <a:rPr lang="en-US" sz="2400" i="1">
                                      <a:latin typeface="Cambria Math" panose="02040503050406030204" pitchFamily="18" charset="0"/>
                                    </a:rPr>
                                  </m:ctrlPr>
                                </m:sSubPr>
                                <m:e>
                                  <m:r>
                                    <m:rPr>
                                      <m:sty m:val="p"/>
                                    </m:rPr>
                                    <a:rPr lang="en-US" sz="2400" b="0" i="0" smtClean="0">
                                      <a:latin typeface="Cambria Math" panose="02040503050406030204" pitchFamily="18" charset="0"/>
                                    </a:rPr>
                                    <m:t>exp</m:t>
                                  </m:r>
                                  <m:r>
                                    <a:rPr lang="en-US" sz="2400" b="0" i="1" smtClean="0">
                                      <a:latin typeface="Cambria Math" panose="02040503050406030204" pitchFamily="18" charset="0"/>
                                    </a:rPr>
                                    <m:t>⁡(</m:t>
                                  </m:r>
                                  <m:r>
                                    <a:rPr lang="en-US" sz="2400" i="1">
                                      <a:latin typeface="Cambria Math" panose="02040503050406030204" pitchFamily="18" charset="0"/>
                                    </a:rPr>
                                    <m:t>𝑒</m:t>
                                  </m:r>
                                </m:e>
                                <m:sub>
                                  <m:r>
                                    <a:rPr lang="en-US" sz="2400" i="1">
                                      <a:latin typeface="Cambria Math" panose="02040503050406030204" pitchFamily="18" charset="0"/>
                                    </a:rPr>
                                    <m:t>1</m:t>
                                  </m:r>
                                </m:sub>
                              </m:sSub>
                              <m:r>
                                <a:rPr lang="en-US" sz="2400" b="0" i="1" smtClean="0">
                                  <a:latin typeface="Cambria Math" panose="02040503050406030204" pitchFamily="18" charset="0"/>
                                </a:rPr>
                                <m:t>)</m:t>
                              </m:r>
                            </m:e>
                          </m:nary>
                        </m:den>
                      </m:f>
                    </m:oMath>
                  </m:oMathPara>
                </a14:m>
                <a:endParaRPr lang="en-US" sz="2400" b="0" dirty="0">
                  <a:latin typeface="Avenir Light" panose="020B0402020203020204" pitchFamily="34" charset="77"/>
                </a:endParaRPr>
              </a:p>
              <a:p>
                <a:pPr marL="0" indent="0" algn="ctr">
                  <a:lnSpc>
                    <a:spcPct val="120000"/>
                  </a:lnSpc>
                  <a:buNone/>
                </a:pPr>
                <a:endParaRPr lang="en-US" sz="2400" b="0" dirty="0">
                  <a:latin typeface="Avenir Light" panose="020B0402020203020204" pitchFamily="34" charset="77"/>
                </a:endParaRPr>
              </a:p>
              <a:p>
                <a:pPr marL="0" indent="0" algn="ctr">
                  <a:lnSpc>
                    <a:spcPct val="120000"/>
                  </a:lnSpc>
                  <a:buNone/>
                </a:pPr>
                <a:endParaRPr lang="en-US" sz="2400" dirty="0">
                  <a:latin typeface="Avenir Light" panose="020B0402020203020204" pitchFamily="34" charset="77"/>
                </a:endParaRPr>
              </a:p>
            </p:txBody>
          </p:sp>
        </mc:Choice>
        <mc:Fallback xmlns="">
          <p:sp>
            <p:nvSpPr>
              <p:cNvPr id="71" name="Content Placeholder 2">
                <a:extLst>
                  <a:ext uri="{FF2B5EF4-FFF2-40B4-BE49-F238E27FC236}">
                    <a16:creationId xmlns:a16="http://schemas.microsoft.com/office/drawing/2014/main" id="{26558606-1271-CE41-8C45-8D81361AD379}"/>
                  </a:ext>
                </a:extLst>
              </p:cNvPr>
              <p:cNvSpPr txBox="1">
                <a:spLocks noRot="1" noChangeAspect="1" noMove="1" noResize="1" noEditPoints="1" noAdjustHandles="1" noChangeArrowheads="1" noChangeShapeType="1" noTextEdit="1"/>
              </p:cNvSpPr>
              <p:nvPr/>
            </p:nvSpPr>
            <p:spPr>
              <a:xfrm>
                <a:off x="8444327" y="5065633"/>
                <a:ext cx="3261418" cy="1037211"/>
              </a:xfrm>
              <a:prstGeom prst="rect">
                <a:avLst/>
              </a:prstGeom>
              <a:blipFill>
                <a:blip r:embed="rId16"/>
                <a:stretch>
                  <a:fillRect t="-1205" b="-85542"/>
                </a:stretch>
              </a:blipFill>
            </p:spPr>
            <p:txBody>
              <a:bodyPr/>
              <a:lstStyle/>
              <a:p>
                <a:r>
                  <a:rPr lang="en-US">
                    <a:noFill/>
                  </a:rPr>
                  <a:t> </a:t>
                </a:r>
              </a:p>
            </p:txBody>
          </p:sp>
        </mc:Fallback>
      </mc:AlternateContent>
      <p:sp>
        <p:nvSpPr>
          <p:cNvPr id="72" name="Content Placeholder 2">
            <a:extLst>
              <a:ext uri="{FF2B5EF4-FFF2-40B4-BE49-F238E27FC236}">
                <a16:creationId xmlns:a16="http://schemas.microsoft.com/office/drawing/2014/main" id="{8197B838-9879-DF43-BF5A-6A63C04C5180}"/>
              </a:ext>
            </a:extLst>
          </p:cNvPr>
          <p:cNvSpPr txBox="1">
            <a:spLocks/>
          </p:cNvSpPr>
          <p:nvPr/>
        </p:nvSpPr>
        <p:spPr>
          <a:xfrm>
            <a:off x="6352932" y="6193440"/>
            <a:ext cx="2565797" cy="4714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r>
              <a:rPr lang="en-US" sz="2000" b="1" dirty="0">
                <a:solidFill>
                  <a:srgbClr val="7030A0"/>
                </a:solidFill>
                <a:latin typeface="Avenir Light" panose="020B0402020203020204" pitchFamily="34" charset="77"/>
              </a:rPr>
              <a:t>DECODER RNN</a:t>
            </a:r>
          </a:p>
        </p:txBody>
      </p:sp>
      <p:sp>
        <p:nvSpPr>
          <p:cNvPr id="73" name="Content Placeholder 2">
            <a:extLst>
              <a:ext uri="{FF2B5EF4-FFF2-40B4-BE49-F238E27FC236}">
                <a16:creationId xmlns:a16="http://schemas.microsoft.com/office/drawing/2014/main" id="{62D2FC7F-1FB0-0C49-AF2E-F38CE202A6B7}"/>
              </a:ext>
            </a:extLst>
          </p:cNvPr>
          <p:cNvSpPr txBox="1">
            <a:spLocks/>
          </p:cNvSpPr>
          <p:nvPr/>
        </p:nvSpPr>
        <p:spPr>
          <a:xfrm>
            <a:off x="9153154" y="6157161"/>
            <a:ext cx="2565797" cy="4714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r>
              <a:rPr lang="en-US" sz="2000" b="1" dirty="0">
                <a:solidFill>
                  <a:srgbClr val="7030A0"/>
                </a:solidFill>
                <a:latin typeface="Avenir Light" panose="020B0402020203020204" pitchFamily="34" charset="77"/>
              </a:rPr>
              <a:t>ATTENTION LAYER</a:t>
            </a:r>
          </a:p>
        </p:txBody>
      </p:sp>
    </p:spTree>
    <p:extLst>
      <p:ext uri="{BB962C8B-B14F-4D97-AF65-F5344CB8AC3E}">
        <p14:creationId xmlns:p14="http://schemas.microsoft.com/office/powerpoint/2010/main" val="21879282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1A543A3-FD97-9B45-B10B-B411CB0263B4}"/>
              </a:ext>
            </a:extLst>
          </p:cNvPr>
          <p:cNvSpPr>
            <a:spLocks noGrp="1"/>
          </p:cNvSpPr>
          <p:nvPr>
            <p:ph type="title"/>
          </p:nvPr>
        </p:nvSpPr>
        <p:spPr>
          <a:xfrm>
            <a:off x="838200" y="276262"/>
            <a:ext cx="8941419" cy="683531"/>
          </a:xfrm>
        </p:spPr>
        <p:txBody>
          <a:bodyPr/>
          <a:lstStyle/>
          <a:p>
            <a:r>
              <a:rPr lang="en-US" dirty="0"/>
              <a:t>seq2seq + Attention</a:t>
            </a:r>
            <a:endParaRPr lang="en-US" dirty="0">
              <a:solidFill>
                <a:srgbClr val="7030A0"/>
              </a:solidFill>
            </a:endParaRPr>
          </a:p>
        </p:txBody>
      </p:sp>
      <p:sp>
        <p:nvSpPr>
          <p:cNvPr id="7" name="Content Placeholder 2">
            <a:extLst>
              <a:ext uri="{FF2B5EF4-FFF2-40B4-BE49-F238E27FC236}">
                <a16:creationId xmlns:a16="http://schemas.microsoft.com/office/drawing/2014/main" id="{1183FB64-E4EC-E145-91C4-17C132EDE6DD}"/>
              </a:ext>
            </a:extLst>
          </p:cNvPr>
          <p:cNvSpPr txBox="1">
            <a:spLocks/>
          </p:cNvSpPr>
          <p:nvPr/>
        </p:nvSpPr>
        <p:spPr>
          <a:xfrm>
            <a:off x="351175" y="5605672"/>
            <a:ext cx="1530821" cy="4714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b="1" dirty="0">
                <a:solidFill>
                  <a:schemeClr val="tx1">
                    <a:lumMod val="85000"/>
                    <a:lumOff val="15000"/>
                  </a:schemeClr>
                </a:solidFill>
                <a:latin typeface="Avenir Light" panose="020B0402020203020204" pitchFamily="34" charset="77"/>
              </a:rPr>
              <a:t>Input layer</a:t>
            </a:r>
          </a:p>
        </p:txBody>
      </p:sp>
      <p:sp>
        <p:nvSpPr>
          <p:cNvPr id="9" name="Content Placeholder 2">
            <a:extLst>
              <a:ext uri="{FF2B5EF4-FFF2-40B4-BE49-F238E27FC236}">
                <a16:creationId xmlns:a16="http://schemas.microsoft.com/office/drawing/2014/main" id="{9308F0EC-943F-B642-9E88-EBEF25B12587}"/>
              </a:ext>
            </a:extLst>
          </p:cNvPr>
          <p:cNvSpPr txBox="1">
            <a:spLocks/>
          </p:cNvSpPr>
          <p:nvPr/>
        </p:nvSpPr>
        <p:spPr>
          <a:xfrm>
            <a:off x="247606" y="3936817"/>
            <a:ext cx="1737960" cy="4714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b="1" dirty="0">
                <a:solidFill>
                  <a:schemeClr val="tx1">
                    <a:lumMod val="85000"/>
                    <a:lumOff val="15000"/>
                  </a:schemeClr>
                </a:solidFill>
                <a:latin typeface="Avenir Light" panose="020B0402020203020204" pitchFamily="34" charset="77"/>
              </a:rPr>
              <a:t>Hidden layer</a:t>
            </a:r>
          </a:p>
        </p:txBody>
      </p:sp>
      <p:grpSp>
        <p:nvGrpSpPr>
          <p:cNvPr id="11" name="Group 10">
            <a:extLst>
              <a:ext uri="{FF2B5EF4-FFF2-40B4-BE49-F238E27FC236}">
                <a16:creationId xmlns:a16="http://schemas.microsoft.com/office/drawing/2014/main" id="{C84AD2C0-AB8A-AF42-A04A-78D3F01D61D4}"/>
              </a:ext>
            </a:extLst>
          </p:cNvPr>
          <p:cNvGrpSpPr/>
          <p:nvPr/>
        </p:nvGrpSpPr>
        <p:grpSpPr>
          <a:xfrm rot="16200000">
            <a:off x="1826690" y="4096093"/>
            <a:ext cx="1364224" cy="311369"/>
            <a:chOff x="2297660" y="4140835"/>
            <a:chExt cx="1364224" cy="311369"/>
          </a:xfrm>
        </p:grpSpPr>
        <p:sp>
          <p:nvSpPr>
            <p:cNvPr id="12" name="Rounded Rectangle 11">
              <a:extLst>
                <a:ext uri="{FF2B5EF4-FFF2-40B4-BE49-F238E27FC236}">
                  <a16:creationId xmlns:a16="http://schemas.microsoft.com/office/drawing/2014/main" id="{BBD4ED64-AA4D-9C4B-BF02-166A307C6A6D}"/>
                </a:ext>
              </a:extLst>
            </p:cNvPr>
            <p:cNvSpPr/>
            <p:nvPr/>
          </p:nvSpPr>
          <p:spPr>
            <a:xfrm>
              <a:off x="2297660" y="4140835"/>
              <a:ext cx="1364224" cy="311369"/>
            </a:xfrm>
            <a:prstGeom prst="round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48D07A2-8DB3-FF4B-83FB-9C0DA1A31BDF}"/>
                </a:ext>
              </a:extLst>
            </p:cNvPr>
            <p:cNvSpPr/>
            <p:nvPr/>
          </p:nvSpPr>
          <p:spPr>
            <a:xfrm>
              <a:off x="2382210"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5CA8966-3493-804C-94DC-486E7325A53F}"/>
                </a:ext>
              </a:extLst>
            </p:cNvPr>
            <p:cNvSpPr/>
            <p:nvPr/>
          </p:nvSpPr>
          <p:spPr>
            <a:xfrm>
              <a:off x="2628469"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D79D7D8D-88D8-B049-B252-46589D067EEF}"/>
                </a:ext>
              </a:extLst>
            </p:cNvPr>
            <p:cNvSpPr/>
            <p:nvPr/>
          </p:nvSpPr>
          <p:spPr>
            <a:xfrm>
              <a:off x="2874728"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953FFED8-5FE4-9E4B-BBBA-AAA07045CB6E}"/>
                </a:ext>
              </a:extLst>
            </p:cNvPr>
            <p:cNvSpPr/>
            <p:nvPr/>
          </p:nvSpPr>
          <p:spPr>
            <a:xfrm>
              <a:off x="3126597"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7B0F0EB2-55DD-1847-A974-415F66C4046C}"/>
                </a:ext>
              </a:extLst>
            </p:cNvPr>
            <p:cNvSpPr/>
            <p:nvPr/>
          </p:nvSpPr>
          <p:spPr>
            <a:xfrm>
              <a:off x="3384593" y="4196386"/>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ight Arrow 17">
            <a:extLst>
              <a:ext uri="{FF2B5EF4-FFF2-40B4-BE49-F238E27FC236}">
                <a16:creationId xmlns:a16="http://schemas.microsoft.com/office/drawing/2014/main" id="{4354270C-E002-174C-AD24-BC9FBC3DA3CC}"/>
              </a:ext>
            </a:extLst>
          </p:cNvPr>
          <p:cNvSpPr/>
          <p:nvPr/>
        </p:nvSpPr>
        <p:spPr>
          <a:xfrm rot="16200000">
            <a:off x="2223979" y="5171793"/>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ight Arrow 22">
            <a:extLst>
              <a:ext uri="{FF2B5EF4-FFF2-40B4-BE49-F238E27FC236}">
                <a16:creationId xmlns:a16="http://schemas.microsoft.com/office/drawing/2014/main" id="{E29D828B-A57E-E248-9CAC-9C2D6430236B}"/>
              </a:ext>
            </a:extLst>
          </p:cNvPr>
          <p:cNvSpPr/>
          <p:nvPr/>
        </p:nvSpPr>
        <p:spPr>
          <a:xfrm>
            <a:off x="2761542" y="4074216"/>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0115C0B8-F3F8-9E4B-8B96-7C5384E5175D}"/>
              </a:ext>
            </a:extLst>
          </p:cNvPr>
          <p:cNvGrpSpPr/>
          <p:nvPr/>
        </p:nvGrpSpPr>
        <p:grpSpPr>
          <a:xfrm rot="16200000">
            <a:off x="2908851" y="4096093"/>
            <a:ext cx="1364224" cy="311369"/>
            <a:chOff x="2297660" y="4140835"/>
            <a:chExt cx="1364224" cy="311369"/>
          </a:xfrm>
        </p:grpSpPr>
        <p:sp>
          <p:nvSpPr>
            <p:cNvPr id="25" name="Rounded Rectangle 24">
              <a:extLst>
                <a:ext uri="{FF2B5EF4-FFF2-40B4-BE49-F238E27FC236}">
                  <a16:creationId xmlns:a16="http://schemas.microsoft.com/office/drawing/2014/main" id="{88EECC21-F458-BA47-8273-9255AAFB3362}"/>
                </a:ext>
              </a:extLst>
            </p:cNvPr>
            <p:cNvSpPr/>
            <p:nvPr/>
          </p:nvSpPr>
          <p:spPr>
            <a:xfrm>
              <a:off x="2297660" y="4140835"/>
              <a:ext cx="1364224" cy="311369"/>
            </a:xfrm>
            <a:prstGeom prst="round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C4D67DB8-85DC-4E4E-BD34-43BE77852D68}"/>
                </a:ext>
              </a:extLst>
            </p:cNvPr>
            <p:cNvSpPr/>
            <p:nvPr/>
          </p:nvSpPr>
          <p:spPr>
            <a:xfrm>
              <a:off x="2382210"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11506D88-496B-104C-B598-E8AA02A717F1}"/>
                </a:ext>
              </a:extLst>
            </p:cNvPr>
            <p:cNvSpPr/>
            <p:nvPr/>
          </p:nvSpPr>
          <p:spPr>
            <a:xfrm>
              <a:off x="2628469"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053D46B3-AACA-CA43-B474-18BA9AD81A42}"/>
                </a:ext>
              </a:extLst>
            </p:cNvPr>
            <p:cNvSpPr/>
            <p:nvPr/>
          </p:nvSpPr>
          <p:spPr>
            <a:xfrm>
              <a:off x="2874728"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D8BAFCE1-DE49-7C46-A77A-304998910852}"/>
                </a:ext>
              </a:extLst>
            </p:cNvPr>
            <p:cNvSpPr/>
            <p:nvPr/>
          </p:nvSpPr>
          <p:spPr>
            <a:xfrm>
              <a:off x="3126597"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A5B23BA9-7866-C147-BA2E-A60DA252AC75}"/>
                </a:ext>
              </a:extLst>
            </p:cNvPr>
            <p:cNvSpPr/>
            <p:nvPr/>
          </p:nvSpPr>
          <p:spPr>
            <a:xfrm>
              <a:off x="3384593" y="4196386"/>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Right Arrow 30">
            <a:extLst>
              <a:ext uri="{FF2B5EF4-FFF2-40B4-BE49-F238E27FC236}">
                <a16:creationId xmlns:a16="http://schemas.microsoft.com/office/drawing/2014/main" id="{EDA00DD8-064C-244D-BE70-87F044363121}"/>
              </a:ext>
            </a:extLst>
          </p:cNvPr>
          <p:cNvSpPr/>
          <p:nvPr/>
        </p:nvSpPr>
        <p:spPr>
          <a:xfrm rot="16200000">
            <a:off x="3306140" y="5171793"/>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ight Arrow 31">
            <a:extLst>
              <a:ext uri="{FF2B5EF4-FFF2-40B4-BE49-F238E27FC236}">
                <a16:creationId xmlns:a16="http://schemas.microsoft.com/office/drawing/2014/main" id="{6ED2B23A-8843-7D45-B1B1-5F3C3D2F4E10}"/>
              </a:ext>
            </a:extLst>
          </p:cNvPr>
          <p:cNvSpPr/>
          <p:nvPr/>
        </p:nvSpPr>
        <p:spPr>
          <a:xfrm>
            <a:off x="3843703" y="4074216"/>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42B53635-F587-4A47-A006-0B4A3F59EF10}"/>
              </a:ext>
            </a:extLst>
          </p:cNvPr>
          <p:cNvGrpSpPr/>
          <p:nvPr/>
        </p:nvGrpSpPr>
        <p:grpSpPr>
          <a:xfrm rot="16200000">
            <a:off x="3963610" y="4096093"/>
            <a:ext cx="1364224" cy="311369"/>
            <a:chOff x="2297660" y="4140835"/>
            <a:chExt cx="1364224" cy="311369"/>
          </a:xfrm>
        </p:grpSpPr>
        <p:sp>
          <p:nvSpPr>
            <p:cNvPr id="34" name="Rounded Rectangle 33">
              <a:extLst>
                <a:ext uri="{FF2B5EF4-FFF2-40B4-BE49-F238E27FC236}">
                  <a16:creationId xmlns:a16="http://schemas.microsoft.com/office/drawing/2014/main" id="{188B6391-7F09-7A41-A0E3-EB51B592ED0A}"/>
                </a:ext>
              </a:extLst>
            </p:cNvPr>
            <p:cNvSpPr/>
            <p:nvPr/>
          </p:nvSpPr>
          <p:spPr>
            <a:xfrm>
              <a:off x="2297660" y="4140835"/>
              <a:ext cx="1364224" cy="311369"/>
            </a:xfrm>
            <a:prstGeom prst="round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7281991D-DA35-BF4C-8169-1F5CB2D3F069}"/>
                </a:ext>
              </a:extLst>
            </p:cNvPr>
            <p:cNvSpPr/>
            <p:nvPr/>
          </p:nvSpPr>
          <p:spPr>
            <a:xfrm>
              <a:off x="2382210"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61E3767B-531E-5145-9F5F-7B32F2DAFF7D}"/>
                </a:ext>
              </a:extLst>
            </p:cNvPr>
            <p:cNvSpPr/>
            <p:nvPr/>
          </p:nvSpPr>
          <p:spPr>
            <a:xfrm>
              <a:off x="2628469"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BDB904EC-D4E2-B44E-B22C-80E765BD56A5}"/>
                </a:ext>
              </a:extLst>
            </p:cNvPr>
            <p:cNvSpPr/>
            <p:nvPr/>
          </p:nvSpPr>
          <p:spPr>
            <a:xfrm>
              <a:off x="2874728"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5E310FC3-42C0-004F-9DE3-0B890F6F8A58}"/>
                </a:ext>
              </a:extLst>
            </p:cNvPr>
            <p:cNvSpPr/>
            <p:nvPr/>
          </p:nvSpPr>
          <p:spPr>
            <a:xfrm>
              <a:off x="3126597"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5D786B3-1898-B747-AB2B-C6585E46CE03}"/>
                </a:ext>
              </a:extLst>
            </p:cNvPr>
            <p:cNvSpPr/>
            <p:nvPr/>
          </p:nvSpPr>
          <p:spPr>
            <a:xfrm>
              <a:off x="3384593" y="4196386"/>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Right Arrow 39">
            <a:extLst>
              <a:ext uri="{FF2B5EF4-FFF2-40B4-BE49-F238E27FC236}">
                <a16:creationId xmlns:a16="http://schemas.microsoft.com/office/drawing/2014/main" id="{7EA838CE-7107-B84B-8EB2-03F27F43FD62}"/>
              </a:ext>
            </a:extLst>
          </p:cNvPr>
          <p:cNvSpPr/>
          <p:nvPr/>
        </p:nvSpPr>
        <p:spPr>
          <a:xfrm rot="16200000">
            <a:off x="4360899" y="5171793"/>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ight Arrow 40">
            <a:extLst>
              <a:ext uri="{FF2B5EF4-FFF2-40B4-BE49-F238E27FC236}">
                <a16:creationId xmlns:a16="http://schemas.microsoft.com/office/drawing/2014/main" id="{66EDDCBB-7A4F-7544-B6C2-3E9DDBEE5F5C}"/>
              </a:ext>
            </a:extLst>
          </p:cNvPr>
          <p:cNvSpPr/>
          <p:nvPr/>
        </p:nvSpPr>
        <p:spPr>
          <a:xfrm>
            <a:off x="4898462" y="4074216"/>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A6CA2E2-9188-C148-ACB7-D0B6EDAF7487}"/>
              </a:ext>
            </a:extLst>
          </p:cNvPr>
          <p:cNvGrpSpPr/>
          <p:nvPr/>
        </p:nvGrpSpPr>
        <p:grpSpPr>
          <a:xfrm rot="16200000">
            <a:off x="5051854" y="4096092"/>
            <a:ext cx="1364224" cy="311369"/>
            <a:chOff x="2297660" y="4140835"/>
            <a:chExt cx="1364224" cy="311369"/>
          </a:xfrm>
        </p:grpSpPr>
        <p:sp>
          <p:nvSpPr>
            <p:cNvPr id="43" name="Rounded Rectangle 42">
              <a:extLst>
                <a:ext uri="{FF2B5EF4-FFF2-40B4-BE49-F238E27FC236}">
                  <a16:creationId xmlns:a16="http://schemas.microsoft.com/office/drawing/2014/main" id="{7CAACEA3-328A-3043-A26F-3AE9F0927CBB}"/>
                </a:ext>
              </a:extLst>
            </p:cNvPr>
            <p:cNvSpPr/>
            <p:nvPr/>
          </p:nvSpPr>
          <p:spPr>
            <a:xfrm>
              <a:off x="2297660" y="4140835"/>
              <a:ext cx="1364224" cy="311369"/>
            </a:xfrm>
            <a:prstGeom prst="round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5B77AEC6-A08E-2744-813E-99BD0DDDA937}"/>
                </a:ext>
              </a:extLst>
            </p:cNvPr>
            <p:cNvSpPr/>
            <p:nvPr/>
          </p:nvSpPr>
          <p:spPr>
            <a:xfrm>
              <a:off x="2382210"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1C806C57-DC31-7842-9021-2B55A55A2DB5}"/>
                </a:ext>
              </a:extLst>
            </p:cNvPr>
            <p:cNvSpPr/>
            <p:nvPr/>
          </p:nvSpPr>
          <p:spPr>
            <a:xfrm>
              <a:off x="2628469"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6DF5DDE2-2E68-CB43-8C45-8A31AAA7C159}"/>
                </a:ext>
              </a:extLst>
            </p:cNvPr>
            <p:cNvSpPr/>
            <p:nvPr/>
          </p:nvSpPr>
          <p:spPr>
            <a:xfrm>
              <a:off x="2874728"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9AA636B5-23CA-544E-8957-6D111730B0DD}"/>
                </a:ext>
              </a:extLst>
            </p:cNvPr>
            <p:cNvSpPr/>
            <p:nvPr/>
          </p:nvSpPr>
          <p:spPr>
            <a:xfrm>
              <a:off x="3126597"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B1957133-0650-B046-A036-DA1C47FBF316}"/>
                </a:ext>
              </a:extLst>
            </p:cNvPr>
            <p:cNvSpPr/>
            <p:nvPr/>
          </p:nvSpPr>
          <p:spPr>
            <a:xfrm>
              <a:off x="3384593" y="4196386"/>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Right Arrow 48">
            <a:extLst>
              <a:ext uri="{FF2B5EF4-FFF2-40B4-BE49-F238E27FC236}">
                <a16:creationId xmlns:a16="http://schemas.microsoft.com/office/drawing/2014/main" id="{8F8AE9A6-82FD-9243-88A4-93A940F360D7}"/>
              </a:ext>
            </a:extLst>
          </p:cNvPr>
          <p:cNvSpPr/>
          <p:nvPr/>
        </p:nvSpPr>
        <p:spPr>
          <a:xfrm rot="16200000">
            <a:off x="5449143" y="5171792"/>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Content Placeholder 2">
            <a:extLst>
              <a:ext uri="{FF2B5EF4-FFF2-40B4-BE49-F238E27FC236}">
                <a16:creationId xmlns:a16="http://schemas.microsoft.com/office/drawing/2014/main" id="{5D493BA9-7E83-D941-9662-47D78FF8281D}"/>
              </a:ext>
            </a:extLst>
          </p:cNvPr>
          <p:cNvSpPr txBox="1">
            <a:spLocks/>
          </p:cNvSpPr>
          <p:nvPr/>
        </p:nvSpPr>
        <p:spPr>
          <a:xfrm>
            <a:off x="2095059" y="5605672"/>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2400" dirty="0">
                <a:latin typeface="Avenir Light" panose="020B0402020203020204" pitchFamily="34" charset="77"/>
              </a:rPr>
              <a:t>The</a:t>
            </a:r>
          </a:p>
        </p:txBody>
      </p:sp>
      <p:sp>
        <p:nvSpPr>
          <p:cNvPr id="55" name="Content Placeholder 2">
            <a:extLst>
              <a:ext uri="{FF2B5EF4-FFF2-40B4-BE49-F238E27FC236}">
                <a16:creationId xmlns:a16="http://schemas.microsoft.com/office/drawing/2014/main" id="{DA7779B7-383D-774F-91B7-42843F170DE5}"/>
              </a:ext>
            </a:extLst>
          </p:cNvPr>
          <p:cNvSpPr txBox="1">
            <a:spLocks/>
          </p:cNvSpPr>
          <p:nvPr/>
        </p:nvSpPr>
        <p:spPr>
          <a:xfrm>
            <a:off x="2953045" y="5605672"/>
            <a:ext cx="1240142"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r>
              <a:rPr lang="en-US" sz="2400" dirty="0">
                <a:latin typeface="Avenir Light" panose="020B0402020203020204" pitchFamily="34" charset="77"/>
              </a:rPr>
              <a:t>brown</a:t>
            </a:r>
          </a:p>
        </p:txBody>
      </p:sp>
      <p:sp>
        <p:nvSpPr>
          <p:cNvPr id="56" name="Content Placeholder 2">
            <a:extLst>
              <a:ext uri="{FF2B5EF4-FFF2-40B4-BE49-F238E27FC236}">
                <a16:creationId xmlns:a16="http://schemas.microsoft.com/office/drawing/2014/main" id="{254D70E6-B900-B947-9CB1-4CA5CA3E82B0}"/>
              </a:ext>
            </a:extLst>
          </p:cNvPr>
          <p:cNvSpPr txBox="1">
            <a:spLocks/>
          </p:cNvSpPr>
          <p:nvPr/>
        </p:nvSpPr>
        <p:spPr>
          <a:xfrm>
            <a:off x="3989836" y="5618468"/>
            <a:ext cx="1240142"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r>
              <a:rPr lang="en-US" sz="2400" dirty="0">
                <a:latin typeface="Avenir Light" panose="020B0402020203020204" pitchFamily="34" charset="77"/>
              </a:rPr>
              <a:t>dog</a:t>
            </a:r>
          </a:p>
        </p:txBody>
      </p:sp>
      <p:sp>
        <p:nvSpPr>
          <p:cNvPr id="57" name="Content Placeholder 2">
            <a:extLst>
              <a:ext uri="{FF2B5EF4-FFF2-40B4-BE49-F238E27FC236}">
                <a16:creationId xmlns:a16="http://schemas.microsoft.com/office/drawing/2014/main" id="{9D74D270-52C3-1043-8D22-6AC58D74A0C1}"/>
              </a:ext>
            </a:extLst>
          </p:cNvPr>
          <p:cNvSpPr txBox="1">
            <a:spLocks/>
          </p:cNvSpPr>
          <p:nvPr/>
        </p:nvSpPr>
        <p:spPr>
          <a:xfrm>
            <a:off x="5112790" y="5631264"/>
            <a:ext cx="1240142"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r>
              <a:rPr lang="en-US" sz="2400" dirty="0">
                <a:latin typeface="Avenir Light" panose="020B0402020203020204" pitchFamily="34" charset="77"/>
              </a:rPr>
              <a:t>ran</a:t>
            </a:r>
          </a:p>
        </p:txBody>
      </p:sp>
      <p:sp>
        <p:nvSpPr>
          <p:cNvPr id="60" name="Content Placeholder 2">
            <a:extLst>
              <a:ext uri="{FF2B5EF4-FFF2-40B4-BE49-F238E27FC236}">
                <a16:creationId xmlns:a16="http://schemas.microsoft.com/office/drawing/2014/main" id="{76AADFF0-BE0A-434E-BF97-8FEF40D05CC3}"/>
              </a:ext>
            </a:extLst>
          </p:cNvPr>
          <p:cNvSpPr txBox="1">
            <a:spLocks/>
          </p:cNvSpPr>
          <p:nvPr/>
        </p:nvSpPr>
        <p:spPr>
          <a:xfrm>
            <a:off x="2406384" y="6201113"/>
            <a:ext cx="2565797" cy="4714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r>
              <a:rPr lang="en-US" sz="2000" b="1" dirty="0">
                <a:solidFill>
                  <a:srgbClr val="7030A0"/>
                </a:solidFill>
                <a:latin typeface="Avenir Light" panose="020B0402020203020204" pitchFamily="34" charset="77"/>
              </a:rPr>
              <a:t>ENCODER RNN</a:t>
            </a:r>
          </a:p>
        </p:txBody>
      </p:sp>
      <p:sp>
        <p:nvSpPr>
          <p:cNvPr id="172" name="Content Placeholder 2">
            <a:extLst>
              <a:ext uri="{FF2B5EF4-FFF2-40B4-BE49-F238E27FC236}">
                <a16:creationId xmlns:a16="http://schemas.microsoft.com/office/drawing/2014/main" id="{82F673AA-D877-CF4B-A04C-81C023800579}"/>
              </a:ext>
            </a:extLst>
          </p:cNvPr>
          <p:cNvSpPr txBox="1">
            <a:spLocks/>
          </p:cNvSpPr>
          <p:nvPr/>
        </p:nvSpPr>
        <p:spPr>
          <a:xfrm>
            <a:off x="838200" y="1052893"/>
            <a:ext cx="10787453" cy="4714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US" sz="2000" b="1" dirty="0">
                <a:solidFill>
                  <a:srgbClr val="C00000"/>
                </a:solidFill>
                <a:latin typeface="Avenir Light" panose="020B0402020203020204" pitchFamily="34" charset="77"/>
              </a:rPr>
              <a:t>Q: </a:t>
            </a:r>
            <a:r>
              <a:rPr lang="en-US" sz="2000" b="1" dirty="0">
                <a:latin typeface="Avenir Light" panose="020B0402020203020204" pitchFamily="34" charset="77"/>
              </a:rPr>
              <a:t>How do we determine how much to pay attention to each of the encoder’s hidden layers? </a:t>
            </a:r>
          </a:p>
        </p:txBody>
      </p:sp>
      <mc:AlternateContent xmlns:mc="http://schemas.openxmlformats.org/markup-compatibility/2006" xmlns:a14="http://schemas.microsoft.com/office/drawing/2010/main">
        <mc:Choice Requires="a14">
          <p:sp>
            <p:nvSpPr>
              <p:cNvPr id="81" name="Content Placeholder 2">
                <a:extLst>
                  <a:ext uri="{FF2B5EF4-FFF2-40B4-BE49-F238E27FC236}">
                    <a16:creationId xmlns:a16="http://schemas.microsoft.com/office/drawing/2014/main" id="{430EAF3A-8A6A-8D4D-8A46-D5F7CC486CE6}"/>
                  </a:ext>
                </a:extLst>
              </p:cNvPr>
              <p:cNvSpPr txBox="1">
                <a:spLocks/>
              </p:cNvSpPr>
              <p:nvPr/>
            </p:nvSpPr>
            <p:spPr>
              <a:xfrm>
                <a:off x="2266543" y="3012907"/>
                <a:ext cx="46636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Sup>
                        <m:sSubSupPr>
                          <m:ctrlPr>
                            <a:rPr lang="en-US" sz="2400" b="0" i="1" dirty="0" smtClean="0">
                              <a:latin typeface="Cambria Math" panose="02040503050406030204" pitchFamily="18" charset="0"/>
                            </a:rPr>
                          </m:ctrlPr>
                        </m:sSubSupPr>
                        <m:e>
                          <m:r>
                            <a:rPr lang="en-US" sz="2400" b="0" i="1" dirty="0" smtClean="0">
                              <a:latin typeface="Cambria Math" panose="02040503050406030204" pitchFamily="18" charset="0"/>
                            </a:rPr>
                            <m:t>h</m:t>
                          </m:r>
                        </m:e>
                        <m:sub>
                          <m:r>
                            <a:rPr lang="en-US" sz="2400" b="0" i="1" dirty="0" smtClean="0">
                              <a:latin typeface="Cambria Math" panose="02040503050406030204" pitchFamily="18" charset="0"/>
                            </a:rPr>
                            <m:t>1</m:t>
                          </m:r>
                        </m:sub>
                        <m:sup>
                          <m:r>
                            <a:rPr lang="en-US" sz="2400" b="0" i="1" dirty="0" smtClean="0">
                              <a:latin typeface="Cambria Math" panose="02040503050406030204" pitchFamily="18" charset="0"/>
                            </a:rPr>
                            <m:t>𝐸</m:t>
                          </m:r>
                        </m:sup>
                      </m:sSubSup>
                    </m:oMath>
                  </m:oMathPara>
                </a14:m>
                <a:endParaRPr lang="en-US" sz="2400" b="0" dirty="0">
                  <a:latin typeface="Avenir Light" panose="020B0402020203020204" pitchFamily="34" charset="77"/>
                </a:endParaRPr>
              </a:p>
              <a:p>
                <a:pPr marL="0" indent="0" algn="ctr">
                  <a:lnSpc>
                    <a:spcPct val="120000"/>
                  </a:lnSpc>
                  <a:buNone/>
                </a:pPr>
                <a:endParaRPr lang="en-US" sz="2400" b="0" dirty="0">
                  <a:latin typeface="Avenir Light" panose="020B0402020203020204" pitchFamily="34" charset="77"/>
                </a:endParaRPr>
              </a:p>
              <a:p>
                <a:pPr marL="0" indent="0" algn="ctr">
                  <a:lnSpc>
                    <a:spcPct val="120000"/>
                  </a:lnSpc>
                  <a:buNone/>
                </a:pPr>
                <a:endParaRPr lang="en-US" sz="2400" dirty="0">
                  <a:latin typeface="Avenir Light" panose="020B0402020203020204" pitchFamily="34" charset="77"/>
                </a:endParaRPr>
              </a:p>
            </p:txBody>
          </p:sp>
        </mc:Choice>
        <mc:Fallback xmlns="">
          <p:sp>
            <p:nvSpPr>
              <p:cNvPr id="81" name="Content Placeholder 2">
                <a:extLst>
                  <a:ext uri="{FF2B5EF4-FFF2-40B4-BE49-F238E27FC236}">
                    <a16:creationId xmlns:a16="http://schemas.microsoft.com/office/drawing/2014/main" id="{430EAF3A-8A6A-8D4D-8A46-D5F7CC486CE6}"/>
                  </a:ext>
                </a:extLst>
              </p:cNvPr>
              <p:cNvSpPr txBox="1">
                <a:spLocks noRot="1" noChangeAspect="1" noMove="1" noResize="1" noEditPoints="1" noAdjustHandles="1" noChangeArrowheads="1" noChangeShapeType="1" noTextEdit="1"/>
              </p:cNvSpPr>
              <p:nvPr/>
            </p:nvSpPr>
            <p:spPr>
              <a:xfrm>
                <a:off x="2266543" y="3012907"/>
                <a:ext cx="466367" cy="503588"/>
              </a:xfrm>
              <a:prstGeom prst="rect">
                <a:avLst/>
              </a:prstGeom>
              <a:blipFill>
                <a:blip r:embed="rId3"/>
                <a:stretch>
                  <a:fillRect r="-263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2" name="Content Placeholder 2">
                <a:extLst>
                  <a:ext uri="{FF2B5EF4-FFF2-40B4-BE49-F238E27FC236}">
                    <a16:creationId xmlns:a16="http://schemas.microsoft.com/office/drawing/2014/main" id="{A8EDD8E4-48D8-E14C-BC95-FEEBF25A3A75}"/>
                  </a:ext>
                </a:extLst>
              </p:cNvPr>
              <p:cNvSpPr txBox="1">
                <a:spLocks/>
              </p:cNvSpPr>
              <p:nvPr/>
            </p:nvSpPr>
            <p:spPr>
              <a:xfrm>
                <a:off x="3300923" y="3036969"/>
                <a:ext cx="46636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Sup>
                        <m:sSubSupPr>
                          <m:ctrlPr>
                            <a:rPr lang="en-US" sz="2400" b="0" i="1" dirty="0" smtClean="0">
                              <a:latin typeface="Cambria Math" panose="02040503050406030204" pitchFamily="18" charset="0"/>
                            </a:rPr>
                          </m:ctrlPr>
                        </m:sSubSupPr>
                        <m:e>
                          <m:r>
                            <a:rPr lang="en-US" sz="2400" b="0" i="1" dirty="0" smtClean="0">
                              <a:latin typeface="Cambria Math" panose="02040503050406030204" pitchFamily="18" charset="0"/>
                            </a:rPr>
                            <m:t>h</m:t>
                          </m:r>
                        </m:e>
                        <m:sub>
                          <m:r>
                            <a:rPr lang="en-US" sz="2400" b="0" i="1" dirty="0" smtClean="0">
                              <a:latin typeface="Cambria Math" panose="02040503050406030204" pitchFamily="18" charset="0"/>
                            </a:rPr>
                            <m:t>2</m:t>
                          </m:r>
                        </m:sub>
                        <m:sup>
                          <m:r>
                            <a:rPr lang="en-US" sz="2400" b="0" i="1" dirty="0" smtClean="0">
                              <a:latin typeface="Cambria Math" panose="02040503050406030204" pitchFamily="18" charset="0"/>
                            </a:rPr>
                            <m:t>𝐸</m:t>
                          </m:r>
                        </m:sup>
                      </m:sSubSup>
                    </m:oMath>
                  </m:oMathPara>
                </a14:m>
                <a:endParaRPr lang="en-US" sz="2400" b="0" dirty="0">
                  <a:latin typeface="Avenir Light" panose="020B0402020203020204" pitchFamily="34" charset="77"/>
                </a:endParaRPr>
              </a:p>
              <a:p>
                <a:pPr marL="0" indent="0" algn="ctr">
                  <a:lnSpc>
                    <a:spcPct val="120000"/>
                  </a:lnSpc>
                  <a:buNone/>
                </a:pPr>
                <a:endParaRPr lang="en-US" sz="2400" b="0" dirty="0">
                  <a:latin typeface="Avenir Light" panose="020B0402020203020204" pitchFamily="34" charset="77"/>
                </a:endParaRPr>
              </a:p>
              <a:p>
                <a:pPr marL="0" indent="0" algn="ctr">
                  <a:lnSpc>
                    <a:spcPct val="120000"/>
                  </a:lnSpc>
                  <a:buNone/>
                </a:pPr>
                <a:endParaRPr lang="en-US" sz="2400" dirty="0">
                  <a:latin typeface="Avenir Light" panose="020B0402020203020204" pitchFamily="34" charset="77"/>
                </a:endParaRPr>
              </a:p>
            </p:txBody>
          </p:sp>
        </mc:Choice>
        <mc:Fallback xmlns="">
          <p:sp>
            <p:nvSpPr>
              <p:cNvPr id="82" name="Content Placeholder 2">
                <a:extLst>
                  <a:ext uri="{FF2B5EF4-FFF2-40B4-BE49-F238E27FC236}">
                    <a16:creationId xmlns:a16="http://schemas.microsoft.com/office/drawing/2014/main" id="{A8EDD8E4-48D8-E14C-BC95-FEEBF25A3A75}"/>
                  </a:ext>
                </a:extLst>
              </p:cNvPr>
              <p:cNvSpPr txBox="1">
                <a:spLocks noRot="1" noChangeAspect="1" noMove="1" noResize="1" noEditPoints="1" noAdjustHandles="1" noChangeArrowheads="1" noChangeShapeType="1" noTextEdit="1"/>
              </p:cNvSpPr>
              <p:nvPr/>
            </p:nvSpPr>
            <p:spPr>
              <a:xfrm>
                <a:off x="3300923" y="3036969"/>
                <a:ext cx="466367" cy="503588"/>
              </a:xfrm>
              <a:prstGeom prst="rect">
                <a:avLst/>
              </a:prstGeom>
              <a:blipFill>
                <a:blip r:embed="rId4"/>
                <a:stretch>
                  <a:fillRect l="-263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3" name="Content Placeholder 2">
                <a:extLst>
                  <a:ext uri="{FF2B5EF4-FFF2-40B4-BE49-F238E27FC236}">
                    <a16:creationId xmlns:a16="http://schemas.microsoft.com/office/drawing/2014/main" id="{03BB47D6-F9E9-C442-BE36-549414F59452}"/>
                  </a:ext>
                </a:extLst>
              </p:cNvPr>
              <p:cNvSpPr txBox="1">
                <a:spLocks/>
              </p:cNvSpPr>
              <p:nvPr/>
            </p:nvSpPr>
            <p:spPr>
              <a:xfrm>
                <a:off x="4413526" y="3037005"/>
                <a:ext cx="46636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Sup>
                        <m:sSubSupPr>
                          <m:ctrlPr>
                            <a:rPr lang="en-US" sz="2400" b="0" i="1" dirty="0" smtClean="0">
                              <a:latin typeface="Cambria Math" panose="02040503050406030204" pitchFamily="18" charset="0"/>
                            </a:rPr>
                          </m:ctrlPr>
                        </m:sSubSupPr>
                        <m:e>
                          <m:r>
                            <a:rPr lang="en-US" sz="2400" b="0" i="1" dirty="0" smtClean="0">
                              <a:latin typeface="Cambria Math" panose="02040503050406030204" pitchFamily="18" charset="0"/>
                            </a:rPr>
                            <m:t>h</m:t>
                          </m:r>
                        </m:e>
                        <m:sub>
                          <m:r>
                            <a:rPr lang="en-US" sz="2400" b="0" i="1" dirty="0" smtClean="0">
                              <a:latin typeface="Cambria Math" panose="02040503050406030204" pitchFamily="18" charset="0"/>
                            </a:rPr>
                            <m:t>3</m:t>
                          </m:r>
                        </m:sub>
                        <m:sup>
                          <m:r>
                            <a:rPr lang="en-US" sz="2400" b="0" i="1" dirty="0" smtClean="0">
                              <a:latin typeface="Cambria Math" panose="02040503050406030204" pitchFamily="18" charset="0"/>
                            </a:rPr>
                            <m:t>𝐸</m:t>
                          </m:r>
                        </m:sup>
                      </m:sSubSup>
                    </m:oMath>
                  </m:oMathPara>
                </a14:m>
                <a:endParaRPr lang="en-US" sz="2400" b="0" dirty="0">
                  <a:latin typeface="Avenir Light" panose="020B0402020203020204" pitchFamily="34" charset="77"/>
                </a:endParaRPr>
              </a:p>
              <a:p>
                <a:pPr marL="0" indent="0" algn="ctr">
                  <a:lnSpc>
                    <a:spcPct val="120000"/>
                  </a:lnSpc>
                  <a:buNone/>
                </a:pPr>
                <a:endParaRPr lang="en-US" sz="2400" b="0" dirty="0">
                  <a:latin typeface="Avenir Light" panose="020B0402020203020204" pitchFamily="34" charset="77"/>
                </a:endParaRPr>
              </a:p>
              <a:p>
                <a:pPr marL="0" indent="0" algn="ctr">
                  <a:lnSpc>
                    <a:spcPct val="120000"/>
                  </a:lnSpc>
                  <a:buNone/>
                </a:pPr>
                <a:endParaRPr lang="en-US" sz="2400" dirty="0">
                  <a:latin typeface="Avenir Light" panose="020B0402020203020204" pitchFamily="34" charset="77"/>
                </a:endParaRPr>
              </a:p>
            </p:txBody>
          </p:sp>
        </mc:Choice>
        <mc:Fallback xmlns="">
          <p:sp>
            <p:nvSpPr>
              <p:cNvPr id="83" name="Content Placeholder 2">
                <a:extLst>
                  <a:ext uri="{FF2B5EF4-FFF2-40B4-BE49-F238E27FC236}">
                    <a16:creationId xmlns:a16="http://schemas.microsoft.com/office/drawing/2014/main" id="{03BB47D6-F9E9-C442-BE36-549414F59452}"/>
                  </a:ext>
                </a:extLst>
              </p:cNvPr>
              <p:cNvSpPr txBox="1">
                <a:spLocks noRot="1" noChangeAspect="1" noMove="1" noResize="1" noEditPoints="1" noAdjustHandles="1" noChangeArrowheads="1" noChangeShapeType="1" noTextEdit="1"/>
              </p:cNvSpPr>
              <p:nvPr/>
            </p:nvSpPr>
            <p:spPr>
              <a:xfrm>
                <a:off x="4413526" y="3037005"/>
                <a:ext cx="466367" cy="503588"/>
              </a:xfrm>
              <a:prstGeom prst="rect">
                <a:avLst/>
              </a:prstGeom>
              <a:blipFill>
                <a:blip r:embed="rId5"/>
                <a:stretch>
                  <a:fillRect l="-5556" r="-27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4" name="Content Placeholder 2">
                <a:extLst>
                  <a:ext uri="{FF2B5EF4-FFF2-40B4-BE49-F238E27FC236}">
                    <a16:creationId xmlns:a16="http://schemas.microsoft.com/office/drawing/2014/main" id="{EF4898A9-E8D4-BB49-A61D-ED70F16178CA}"/>
                  </a:ext>
                </a:extLst>
              </p:cNvPr>
              <p:cNvSpPr txBox="1">
                <a:spLocks/>
              </p:cNvSpPr>
              <p:nvPr/>
            </p:nvSpPr>
            <p:spPr>
              <a:xfrm>
                <a:off x="5491706" y="3025197"/>
                <a:ext cx="46636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Sup>
                        <m:sSubSupPr>
                          <m:ctrlPr>
                            <a:rPr lang="en-US" sz="2400" b="0" i="1" dirty="0" smtClean="0">
                              <a:latin typeface="Cambria Math" panose="02040503050406030204" pitchFamily="18" charset="0"/>
                            </a:rPr>
                          </m:ctrlPr>
                        </m:sSubSupPr>
                        <m:e>
                          <m:r>
                            <a:rPr lang="en-US" sz="2400" b="0" i="1" dirty="0" smtClean="0">
                              <a:latin typeface="Cambria Math" panose="02040503050406030204" pitchFamily="18" charset="0"/>
                            </a:rPr>
                            <m:t>h</m:t>
                          </m:r>
                        </m:e>
                        <m:sub>
                          <m:r>
                            <a:rPr lang="en-US" sz="2400" b="0" i="1" dirty="0" smtClean="0">
                              <a:latin typeface="Cambria Math" panose="02040503050406030204" pitchFamily="18" charset="0"/>
                            </a:rPr>
                            <m:t>4</m:t>
                          </m:r>
                        </m:sub>
                        <m:sup>
                          <m:r>
                            <a:rPr lang="en-US" sz="2400" b="0" i="1" dirty="0" smtClean="0">
                              <a:latin typeface="Cambria Math" panose="02040503050406030204" pitchFamily="18" charset="0"/>
                            </a:rPr>
                            <m:t>𝐸</m:t>
                          </m:r>
                        </m:sup>
                      </m:sSubSup>
                    </m:oMath>
                  </m:oMathPara>
                </a14:m>
                <a:endParaRPr lang="en-US" sz="2400" b="0" dirty="0">
                  <a:latin typeface="Avenir Light" panose="020B0402020203020204" pitchFamily="34" charset="77"/>
                </a:endParaRPr>
              </a:p>
              <a:p>
                <a:pPr marL="0" indent="0" algn="ctr">
                  <a:lnSpc>
                    <a:spcPct val="120000"/>
                  </a:lnSpc>
                  <a:buNone/>
                </a:pPr>
                <a:endParaRPr lang="en-US" sz="2400" b="0" dirty="0">
                  <a:latin typeface="Avenir Light" panose="020B0402020203020204" pitchFamily="34" charset="77"/>
                </a:endParaRPr>
              </a:p>
              <a:p>
                <a:pPr marL="0" indent="0" algn="ctr">
                  <a:lnSpc>
                    <a:spcPct val="120000"/>
                  </a:lnSpc>
                  <a:buNone/>
                </a:pPr>
                <a:endParaRPr lang="en-US" sz="2400" dirty="0">
                  <a:latin typeface="Avenir Light" panose="020B0402020203020204" pitchFamily="34" charset="77"/>
                </a:endParaRPr>
              </a:p>
            </p:txBody>
          </p:sp>
        </mc:Choice>
        <mc:Fallback xmlns="">
          <p:sp>
            <p:nvSpPr>
              <p:cNvPr id="84" name="Content Placeholder 2">
                <a:extLst>
                  <a:ext uri="{FF2B5EF4-FFF2-40B4-BE49-F238E27FC236}">
                    <a16:creationId xmlns:a16="http://schemas.microsoft.com/office/drawing/2014/main" id="{EF4898A9-E8D4-BB49-A61D-ED70F16178CA}"/>
                  </a:ext>
                </a:extLst>
              </p:cNvPr>
              <p:cNvSpPr txBox="1">
                <a:spLocks noRot="1" noChangeAspect="1" noMove="1" noResize="1" noEditPoints="1" noAdjustHandles="1" noChangeArrowheads="1" noChangeShapeType="1" noTextEdit="1"/>
              </p:cNvSpPr>
              <p:nvPr/>
            </p:nvSpPr>
            <p:spPr>
              <a:xfrm>
                <a:off x="5491706" y="3025197"/>
                <a:ext cx="466367" cy="503588"/>
              </a:xfrm>
              <a:prstGeom prst="rect">
                <a:avLst/>
              </a:prstGeom>
              <a:blipFill>
                <a:blip r:embed="rId6"/>
                <a:stretch>
                  <a:fillRect l="-2703" r="-2703"/>
                </a:stretch>
              </a:blipFill>
            </p:spPr>
            <p:txBody>
              <a:bodyPr/>
              <a:lstStyle/>
              <a:p>
                <a:r>
                  <a:rPr lang="en-US">
                    <a:noFill/>
                  </a:rPr>
                  <a:t> </a:t>
                </a:r>
              </a:p>
            </p:txBody>
          </p:sp>
        </mc:Fallback>
      </mc:AlternateContent>
      <p:sp>
        <p:nvSpPr>
          <p:cNvPr id="63" name="Content Placeholder 2">
            <a:extLst>
              <a:ext uri="{FF2B5EF4-FFF2-40B4-BE49-F238E27FC236}">
                <a16:creationId xmlns:a16="http://schemas.microsoft.com/office/drawing/2014/main" id="{624B6F0C-7C42-2E46-B63F-22D49E9CBD6B}"/>
              </a:ext>
            </a:extLst>
          </p:cNvPr>
          <p:cNvSpPr txBox="1">
            <a:spLocks/>
          </p:cNvSpPr>
          <p:nvPr/>
        </p:nvSpPr>
        <p:spPr>
          <a:xfrm>
            <a:off x="838199" y="1587541"/>
            <a:ext cx="10787453" cy="4714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US" sz="2000" b="1" dirty="0">
                <a:solidFill>
                  <a:srgbClr val="C00000"/>
                </a:solidFill>
                <a:latin typeface="Avenir Light" panose="020B0402020203020204" pitchFamily="34" charset="77"/>
              </a:rPr>
              <a:t>A: </a:t>
            </a:r>
            <a:r>
              <a:rPr lang="en-US" sz="2000" b="1" dirty="0">
                <a:latin typeface="Avenir Light" panose="020B0402020203020204" pitchFamily="34" charset="77"/>
              </a:rPr>
              <a:t>Let’s base it on our decoder’s previous hidden state (our latest representation of meaning) and all of the encoder’s hidden layers!</a:t>
            </a:r>
          </a:p>
        </p:txBody>
      </p:sp>
      <p:grpSp>
        <p:nvGrpSpPr>
          <p:cNvPr id="58" name="Group 57">
            <a:extLst>
              <a:ext uri="{FF2B5EF4-FFF2-40B4-BE49-F238E27FC236}">
                <a16:creationId xmlns:a16="http://schemas.microsoft.com/office/drawing/2014/main" id="{B663CD5B-42AC-BF4A-8FFE-117F9E82F6D5}"/>
              </a:ext>
            </a:extLst>
          </p:cNvPr>
          <p:cNvGrpSpPr/>
          <p:nvPr/>
        </p:nvGrpSpPr>
        <p:grpSpPr>
          <a:xfrm rot="16200000">
            <a:off x="6329595" y="4096092"/>
            <a:ext cx="1364224" cy="311369"/>
            <a:chOff x="2297660" y="4140835"/>
            <a:chExt cx="1364224" cy="311369"/>
          </a:xfrm>
        </p:grpSpPr>
        <p:sp>
          <p:nvSpPr>
            <p:cNvPr id="59" name="Rounded Rectangle 58">
              <a:extLst>
                <a:ext uri="{FF2B5EF4-FFF2-40B4-BE49-F238E27FC236}">
                  <a16:creationId xmlns:a16="http://schemas.microsoft.com/office/drawing/2014/main" id="{1E002C9A-45DA-F648-890F-0F632A4DF22B}"/>
                </a:ext>
              </a:extLst>
            </p:cNvPr>
            <p:cNvSpPr/>
            <p:nvPr/>
          </p:nvSpPr>
          <p:spPr>
            <a:xfrm>
              <a:off x="2297660" y="4140835"/>
              <a:ext cx="1364224" cy="311369"/>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61" name="Oval 60">
              <a:extLst>
                <a:ext uri="{FF2B5EF4-FFF2-40B4-BE49-F238E27FC236}">
                  <a16:creationId xmlns:a16="http://schemas.microsoft.com/office/drawing/2014/main" id="{551C4E01-5F3B-7148-9714-359EC23CB4F2}"/>
                </a:ext>
              </a:extLst>
            </p:cNvPr>
            <p:cNvSpPr/>
            <p:nvPr/>
          </p:nvSpPr>
          <p:spPr>
            <a:xfrm>
              <a:off x="2382210" y="4194102"/>
              <a:ext cx="203200" cy="203200"/>
            </a:xfrm>
            <a:prstGeom prst="ellipse">
              <a:avLst/>
            </a:prstGeom>
            <a:solidFill>
              <a:schemeClr val="accent5">
                <a:lumMod val="60000"/>
                <a:lumOff val="4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62" name="Oval 61">
              <a:extLst>
                <a:ext uri="{FF2B5EF4-FFF2-40B4-BE49-F238E27FC236}">
                  <a16:creationId xmlns:a16="http://schemas.microsoft.com/office/drawing/2014/main" id="{65E69B14-3103-8D44-BCBC-44C09B4165A2}"/>
                </a:ext>
              </a:extLst>
            </p:cNvPr>
            <p:cNvSpPr/>
            <p:nvPr/>
          </p:nvSpPr>
          <p:spPr>
            <a:xfrm>
              <a:off x="2628469" y="4194102"/>
              <a:ext cx="203200" cy="203200"/>
            </a:xfrm>
            <a:prstGeom prst="ellipse">
              <a:avLst/>
            </a:prstGeom>
            <a:solidFill>
              <a:schemeClr val="accent5">
                <a:lumMod val="60000"/>
                <a:lumOff val="4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64" name="Oval 63">
              <a:extLst>
                <a:ext uri="{FF2B5EF4-FFF2-40B4-BE49-F238E27FC236}">
                  <a16:creationId xmlns:a16="http://schemas.microsoft.com/office/drawing/2014/main" id="{6F0905B4-8F0C-8641-ADB6-094B9BEEDFD3}"/>
                </a:ext>
              </a:extLst>
            </p:cNvPr>
            <p:cNvSpPr/>
            <p:nvPr/>
          </p:nvSpPr>
          <p:spPr>
            <a:xfrm>
              <a:off x="2874728" y="4194102"/>
              <a:ext cx="203200" cy="203200"/>
            </a:xfrm>
            <a:prstGeom prst="ellipse">
              <a:avLst/>
            </a:prstGeom>
            <a:solidFill>
              <a:schemeClr val="accent5">
                <a:lumMod val="60000"/>
                <a:lumOff val="4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65" name="Oval 64">
              <a:extLst>
                <a:ext uri="{FF2B5EF4-FFF2-40B4-BE49-F238E27FC236}">
                  <a16:creationId xmlns:a16="http://schemas.microsoft.com/office/drawing/2014/main" id="{FEF64884-1230-D64F-B3B8-F317D09373CB}"/>
                </a:ext>
              </a:extLst>
            </p:cNvPr>
            <p:cNvSpPr/>
            <p:nvPr/>
          </p:nvSpPr>
          <p:spPr>
            <a:xfrm>
              <a:off x="3126597" y="4194102"/>
              <a:ext cx="203200" cy="203200"/>
            </a:xfrm>
            <a:prstGeom prst="ellipse">
              <a:avLst/>
            </a:prstGeom>
            <a:solidFill>
              <a:schemeClr val="accent5">
                <a:lumMod val="60000"/>
                <a:lumOff val="4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66" name="Oval 65">
              <a:extLst>
                <a:ext uri="{FF2B5EF4-FFF2-40B4-BE49-F238E27FC236}">
                  <a16:creationId xmlns:a16="http://schemas.microsoft.com/office/drawing/2014/main" id="{FEAFE69B-09F7-E34D-979D-223B48C37CEB}"/>
                </a:ext>
              </a:extLst>
            </p:cNvPr>
            <p:cNvSpPr/>
            <p:nvPr/>
          </p:nvSpPr>
          <p:spPr>
            <a:xfrm>
              <a:off x="3384593" y="4196386"/>
              <a:ext cx="203200" cy="203200"/>
            </a:xfrm>
            <a:prstGeom prst="ellipse">
              <a:avLst/>
            </a:prstGeom>
            <a:solidFill>
              <a:schemeClr val="accent5">
                <a:lumMod val="60000"/>
                <a:lumOff val="4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grpSp>
      <p:sp>
        <p:nvSpPr>
          <p:cNvPr id="67" name="Content Placeholder 2">
            <a:extLst>
              <a:ext uri="{FF2B5EF4-FFF2-40B4-BE49-F238E27FC236}">
                <a16:creationId xmlns:a16="http://schemas.microsoft.com/office/drawing/2014/main" id="{05C65C80-3DC1-4046-B9DD-6ABFA705B103}"/>
              </a:ext>
            </a:extLst>
          </p:cNvPr>
          <p:cNvSpPr txBox="1">
            <a:spLocks/>
          </p:cNvSpPr>
          <p:nvPr/>
        </p:nvSpPr>
        <p:spPr>
          <a:xfrm>
            <a:off x="6430427" y="4973380"/>
            <a:ext cx="1240142"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r>
              <a:rPr lang="en-US" sz="2400" dirty="0">
                <a:latin typeface="Avenir Light" panose="020B0402020203020204" pitchFamily="34" charset="77"/>
              </a:rPr>
              <a:t>&lt;s&gt;</a:t>
            </a:r>
          </a:p>
        </p:txBody>
      </p:sp>
      <mc:AlternateContent xmlns:mc="http://schemas.openxmlformats.org/markup-compatibility/2006" xmlns:a14="http://schemas.microsoft.com/office/drawing/2010/main">
        <mc:Choice Requires="a14">
          <p:sp>
            <p:nvSpPr>
              <p:cNvPr id="68" name="Content Placeholder 2">
                <a:extLst>
                  <a:ext uri="{FF2B5EF4-FFF2-40B4-BE49-F238E27FC236}">
                    <a16:creationId xmlns:a16="http://schemas.microsoft.com/office/drawing/2014/main" id="{FDF27407-EE44-964E-8D89-FDDD890FDA04}"/>
                  </a:ext>
                </a:extLst>
              </p:cNvPr>
              <p:cNvSpPr txBox="1">
                <a:spLocks/>
              </p:cNvSpPr>
              <p:nvPr/>
            </p:nvSpPr>
            <p:spPr>
              <a:xfrm>
                <a:off x="6817314" y="3011206"/>
                <a:ext cx="46636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Sup>
                        <m:sSubSupPr>
                          <m:ctrlPr>
                            <a:rPr lang="en-US" sz="2400" b="0" i="1" dirty="0" smtClean="0">
                              <a:latin typeface="Cambria Math" panose="02040503050406030204" pitchFamily="18" charset="0"/>
                            </a:rPr>
                          </m:ctrlPr>
                        </m:sSubSupPr>
                        <m:e>
                          <m:r>
                            <a:rPr lang="en-US" sz="2400" b="0" i="1" dirty="0" smtClean="0">
                              <a:latin typeface="Cambria Math" panose="02040503050406030204" pitchFamily="18" charset="0"/>
                            </a:rPr>
                            <m:t>h</m:t>
                          </m:r>
                        </m:e>
                        <m:sub>
                          <m:r>
                            <a:rPr lang="en-US" sz="2400" b="0" i="1" dirty="0" smtClean="0">
                              <a:latin typeface="Cambria Math" panose="02040503050406030204" pitchFamily="18" charset="0"/>
                            </a:rPr>
                            <m:t>1</m:t>
                          </m:r>
                        </m:sub>
                        <m:sup>
                          <m:r>
                            <a:rPr lang="en-US" sz="2400" b="0" i="1" dirty="0" smtClean="0">
                              <a:latin typeface="Cambria Math" panose="02040503050406030204" pitchFamily="18" charset="0"/>
                            </a:rPr>
                            <m:t>𝐷</m:t>
                          </m:r>
                        </m:sup>
                      </m:sSubSup>
                    </m:oMath>
                  </m:oMathPara>
                </a14:m>
                <a:endParaRPr lang="en-US" sz="2400" b="0" dirty="0">
                  <a:latin typeface="Avenir Light" panose="020B0402020203020204" pitchFamily="34" charset="77"/>
                </a:endParaRPr>
              </a:p>
            </p:txBody>
          </p:sp>
        </mc:Choice>
        <mc:Fallback xmlns="">
          <p:sp>
            <p:nvSpPr>
              <p:cNvPr id="68" name="Content Placeholder 2">
                <a:extLst>
                  <a:ext uri="{FF2B5EF4-FFF2-40B4-BE49-F238E27FC236}">
                    <a16:creationId xmlns:a16="http://schemas.microsoft.com/office/drawing/2014/main" id="{FDF27407-EE44-964E-8D89-FDDD890FDA04}"/>
                  </a:ext>
                </a:extLst>
              </p:cNvPr>
              <p:cNvSpPr txBox="1">
                <a:spLocks noRot="1" noChangeAspect="1" noMove="1" noResize="1" noEditPoints="1" noAdjustHandles="1" noChangeArrowheads="1" noChangeShapeType="1" noTextEdit="1"/>
              </p:cNvSpPr>
              <p:nvPr/>
            </p:nvSpPr>
            <p:spPr>
              <a:xfrm>
                <a:off x="6817314" y="3011206"/>
                <a:ext cx="466367" cy="503588"/>
              </a:xfrm>
              <a:prstGeom prst="rect">
                <a:avLst/>
              </a:prstGeom>
              <a:blipFill>
                <a:blip r:embed="rId7"/>
                <a:stretch>
                  <a:fillRect l="-184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9" name="Content Placeholder 2">
                <a:extLst>
                  <a:ext uri="{FF2B5EF4-FFF2-40B4-BE49-F238E27FC236}">
                    <a16:creationId xmlns:a16="http://schemas.microsoft.com/office/drawing/2014/main" id="{A73D54D9-0E7C-444D-A07B-58394058F8E5}"/>
                  </a:ext>
                </a:extLst>
              </p:cNvPr>
              <p:cNvSpPr txBox="1">
                <a:spLocks/>
              </p:cNvSpPr>
              <p:nvPr/>
            </p:nvSpPr>
            <p:spPr>
              <a:xfrm>
                <a:off x="9678329" y="4135096"/>
                <a:ext cx="46636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𝑒</m:t>
                          </m:r>
                        </m:e>
                        <m:sub>
                          <m:r>
                            <a:rPr lang="en-US" sz="2400" b="0" i="1" smtClean="0">
                              <a:latin typeface="Cambria Math" panose="02040503050406030204" pitchFamily="18" charset="0"/>
                            </a:rPr>
                            <m:t>4</m:t>
                          </m:r>
                        </m:sub>
                      </m:sSub>
                    </m:oMath>
                  </m:oMathPara>
                </a14:m>
                <a:endParaRPr lang="en-US" sz="2400" b="0" dirty="0">
                  <a:latin typeface="Avenir Light" panose="020B0402020203020204" pitchFamily="34" charset="77"/>
                </a:endParaRPr>
              </a:p>
              <a:p>
                <a:pPr marL="0" indent="0" algn="ctr">
                  <a:lnSpc>
                    <a:spcPct val="120000"/>
                  </a:lnSpc>
                  <a:buNone/>
                </a:pPr>
                <a:endParaRPr lang="en-US" sz="2400" b="0" dirty="0">
                  <a:latin typeface="Avenir Light" panose="020B0402020203020204" pitchFamily="34" charset="77"/>
                </a:endParaRPr>
              </a:p>
              <a:p>
                <a:pPr marL="0" indent="0" algn="ctr">
                  <a:lnSpc>
                    <a:spcPct val="120000"/>
                  </a:lnSpc>
                  <a:buNone/>
                </a:pPr>
                <a:endParaRPr lang="en-US" sz="2400" dirty="0">
                  <a:latin typeface="Avenir Light" panose="020B0402020203020204" pitchFamily="34" charset="77"/>
                </a:endParaRPr>
              </a:p>
            </p:txBody>
          </p:sp>
        </mc:Choice>
        <mc:Fallback xmlns="">
          <p:sp>
            <p:nvSpPr>
              <p:cNvPr id="89" name="Content Placeholder 2">
                <a:extLst>
                  <a:ext uri="{FF2B5EF4-FFF2-40B4-BE49-F238E27FC236}">
                    <a16:creationId xmlns:a16="http://schemas.microsoft.com/office/drawing/2014/main" id="{A73D54D9-0E7C-444D-A07B-58394058F8E5}"/>
                  </a:ext>
                </a:extLst>
              </p:cNvPr>
              <p:cNvSpPr txBox="1">
                <a:spLocks noRot="1" noChangeAspect="1" noMove="1" noResize="1" noEditPoints="1" noAdjustHandles="1" noChangeArrowheads="1" noChangeShapeType="1" noTextEdit="1"/>
              </p:cNvSpPr>
              <p:nvPr/>
            </p:nvSpPr>
            <p:spPr>
              <a:xfrm>
                <a:off x="9678329" y="4135096"/>
                <a:ext cx="466367" cy="503588"/>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0" name="Content Placeholder 2">
                <a:extLst>
                  <a:ext uri="{FF2B5EF4-FFF2-40B4-BE49-F238E27FC236}">
                    <a16:creationId xmlns:a16="http://schemas.microsoft.com/office/drawing/2014/main" id="{2C4D50C9-73AA-A64E-BF44-241E6CD93CE3}"/>
                  </a:ext>
                </a:extLst>
              </p:cNvPr>
              <p:cNvSpPr txBox="1">
                <a:spLocks/>
              </p:cNvSpPr>
              <p:nvPr/>
            </p:nvSpPr>
            <p:spPr>
              <a:xfrm>
                <a:off x="10075036" y="4172240"/>
                <a:ext cx="812612"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r>
                        <a:rPr lang="en-US" sz="2400" b="0" i="1" smtClean="0">
                          <a:solidFill>
                            <a:schemeClr val="accent6">
                              <a:lumMod val="75000"/>
                            </a:schemeClr>
                          </a:solidFill>
                          <a:latin typeface="Cambria Math" panose="02040503050406030204" pitchFamily="18" charset="0"/>
                        </a:rPr>
                        <m:t>−0.5</m:t>
                      </m:r>
                    </m:oMath>
                  </m:oMathPara>
                </a14:m>
                <a:endParaRPr lang="en-US" sz="2400" dirty="0">
                  <a:solidFill>
                    <a:schemeClr val="accent6">
                      <a:lumMod val="75000"/>
                    </a:schemeClr>
                  </a:solidFill>
                  <a:latin typeface="Avenir Light" panose="020B0402020203020204" pitchFamily="34" charset="77"/>
                </a:endParaRPr>
              </a:p>
            </p:txBody>
          </p:sp>
        </mc:Choice>
        <mc:Fallback xmlns="">
          <p:sp>
            <p:nvSpPr>
              <p:cNvPr id="90" name="Content Placeholder 2">
                <a:extLst>
                  <a:ext uri="{FF2B5EF4-FFF2-40B4-BE49-F238E27FC236}">
                    <a16:creationId xmlns:a16="http://schemas.microsoft.com/office/drawing/2014/main" id="{2C4D50C9-73AA-A64E-BF44-241E6CD93CE3}"/>
                  </a:ext>
                </a:extLst>
              </p:cNvPr>
              <p:cNvSpPr txBox="1">
                <a:spLocks noRot="1" noChangeAspect="1" noMove="1" noResize="1" noEditPoints="1" noAdjustHandles="1" noChangeArrowheads="1" noChangeShapeType="1" noTextEdit="1"/>
              </p:cNvSpPr>
              <p:nvPr/>
            </p:nvSpPr>
            <p:spPr>
              <a:xfrm>
                <a:off x="10075036" y="4172240"/>
                <a:ext cx="812612" cy="503588"/>
              </a:xfrm>
              <a:prstGeom prst="rect">
                <a:avLst/>
              </a:prstGeom>
              <a:blipFill>
                <a:blip r:embed="rId9"/>
                <a:stretch>
                  <a:fillRect/>
                </a:stretch>
              </a:blipFill>
            </p:spPr>
            <p:txBody>
              <a:bodyPr/>
              <a:lstStyle/>
              <a:p>
                <a:r>
                  <a:rPr lang="en-US">
                    <a:noFill/>
                  </a:rPr>
                  <a:t> </a:t>
                </a:r>
              </a:p>
            </p:txBody>
          </p:sp>
        </mc:Fallback>
      </mc:AlternateContent>
      <p:sp>
        <p:nvSpPr>
          <p:cNvPr id="77" name="Content Placeholder 2">
            <a:extLst>
              <a:ext uri="{FF2B5EF4-FFF2-40B4-BE49-F238E27FC236}">
                <a16:creationId xmlns:a16="http://schemas.microsoft.com/office/drawing/2014/main" id="{DC2303CC-04AD-544F-A941-1E85A6BBC17D}"/>
              </a:ext>
            </a:extLst>
          </p:cNvPr>
          <p:cNvSpPr txBox="1">
            <a:spLocks/>
          </p:cNvSpPr>
          <p:nvPr/>
        </p:nvSpPr>
        <p:spPr>
          <a:xfrm>
            <a:off x="8716869" y="2517385"/>
            <a:ext cx="3140190" cy="4714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r>
              <a:rPr lang="en-US" sz="2000" b="1" dirty="0">
                <a:solidFill>
                  <a:srgbClr val="7030A0"/>
                </a:solidFill>
                <a:latin typeface="Avenir Light" panose="020B0402020203020204" pitchFamily="34" charset="77"/>
              </a:rPr>
              <a:t>Attention (raw scores)</a:t>
            </a:r>
          </a:p>
        </p:txBody>
      </p:sp>
      <mc:AlternateContent xmlns:mc="http://schemas.openxmlformats.org/markup-compatibility/2006" xmlns:a14="http://schemas.microsoft.com/office/drawing/2010/main">
        <mc:Choice Requires="a14">
          <p:sp>
            <p:nvSpPr>
              <p:cNvPr id="80" name="Content Placeholder 2">
                <a:extLst>
                  <a:ext uri="{FF2B5EF4-FFF2-40B4-BE49-F238E27FC236}">
                    <a16:creationId xmlns:a16="http://schemas.microsoft.com/office/drawing/2014/main" id="{86A997C7-B8D4-764E-AF68-36C6C9F29C0F}"/>
                  </a:ext>
                </a:extLst>
              </p:cNvPr>
              <p:cNvSpPr txBox="1">
                <a:spLocks/>
              </p:cNvSpPr>
              <p:nvPr/>
            </p:nvSpPr>
            <p:spPr>
              <a:xfrm>
                <a:off x="9666453" y="3732386"/>
                <a:ext cx="46636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𝑒</m:t>
                          </m:r>
                        </m:e>
                        <m:sub>
                          <m:r>
                            <a:rPr lang="en-US" sz="2400" b="0" i="1" smtClean="0">
                              <a:latin typeface="Cambria Math" panose="02040503050406030204" pitchFamily="18" charset="0"/>
                            </a:rPr>
                            <m:t>3</m:t>
                          </m:r>
                        </m:sub>
                      </m:sSub>
                    </m:oMath>
                  </m:oMathPara>
                </a14:m>
                <a:endParaRPr lang="en-US" sz="2400" b="0" dirty="0">
                  <a:latin typeface="Avenir Light" panose="020B0402020203020204" pitchFamily="34" charset="77"/>
                </a:endParaRPr>
              </a:p>
              <a:p>
                <a:pPr marL="0" indent="0" algn="ctr">
                  <a:lnSpc>
                    <a:spcPct val="120000"/>
                  </a:lnSpc>
                  <a:buNone/>
                </a:pPr>
                <a:endParaRPr lang="en-US" sz="2400" b="0" dirty="0">
                  <a:latin typeface="Avenir Light" panose="020B0402020203020204" pitchFamily="34" charset="77"/>
                </a:endParaRPr>
              </a:p>
              <a:p>
                <a:pPr marL="0" indent="0" algn="ctr">
                  <a:lnSpc>
                    <a:spcPct val="120000"/>
                  </a:lnSpc>
                  <a:buNone/>
                </a:pPr>
                <a:endParaRPr lang="en-US" sz="2400" dirty="0">
                  <a:latin typeface="Avenir Light" panose="020B0402020203020204" pitchFamily="34" charset="77"/>
                </a:endParaRPr>
              </a:p>
            </p:txBody>
          </p:sp>
        </mc:Choice>
        <mc:Fallback xmlns="">
          <p:sp>
            <p:nvSpPr>
              <p:cNvPr id="80" name="Content Placeholder 2">
                <a:extLst>
                  <a:ext uri="{FF2B5EF4-FFF2-40B4-BE49-F238E27FC236}">
                    <a16:creationId xmlns:a16="http://schemas.microsoft.com/office/drawing/2014/main" id="{86A997C7-B8D4-764E-AF68-36C6C9F29C0F}"/>
                  </a:ext>
                </a:extLst>
              </p:cNvPr>
              <p:cNvSpPr txBox="1">
                <a:spLocks noRot="1" noChangeAspect="1" noMove="1" noResize="1" noEditPoints="1" noAdjustHandles="1" noChangeArrowheads="1" noChangeShapeType="1" noTextEdit="1"/>
              </p:cNvSpPr>
              <p:nvPr/>
            </p:nvSpPr>
            <p:spPr>
              <a:xfrm>
                <a:off x="9666453" y="3732386"/>
                <a:ext cx="466367" cy="503588"/>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1" name="Content Placeholder 2">
                <a:extLst>
                  <a:ext uri="{FF2B5EF4-FFF2-40B4-BE49-F238E27FC236}">
                    <a16:creationId xmlns:a16="http://schemas.microsoft.com/office/drawing/2014/main" id="{28BBDA2A-ECDE-4C4B-9545-188035D1A4F2}"/>
                  </a:ext>
                </a:extLst>
              </p:cNvPr>
              <p:cNvSpPr txBox="1">
                <a:spLocks/>
              </p:cNvSpPr>
              <p:nvPr/>
            </p:nvSpPr>
            <p:spPr>
              <a:xfrm>
                <a:off x="10063160" y="3769530"/>
                <a:ext cx="812612"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r>
                        <a:rPr lang="en-US" sz="2400" b="0" i="1" smtClean="0">
                          <a:solidFill>
                            <a:schemeClr val="accent6">
                              <a:lumMod val="75000"/>
                            </a:schemeClr>
                          </a:solidFill>
                          <a:latin typeface="Cambria Math" panose="02040503050406030204" pitchFamily="18" charset="0"/>
                        </a:rPr>
                        <m:t>0.2</m:t>
                      </m:r>
                    </m:oMath>
                  </m:oMathPara>
                </a14:m>
                <a:endParaRPr lang="en-US" sz="2400" dirty="0">
                  <a:solidFill>
                    <a:schemeClr val="accent6">
                      <a:lumMod val="75000"/>
                    </a:schemeClr>
                  </a:solidFill>
                  <a:latin typeface="Avenir Light" panose="020B0402020203020204" pitchFamily="34" charset="77"/>
                </a:endParaRPr>
              </a:p>
            </p:txBody>
          </p:sp>
        </mc:Choice>
        <mc:Fallback xmlns="">
          <p:sp>
            <p:nvSpPr>
              <p:cNvPr id="91" name="Content Placeholder 2">
                <a:extLst>
                  <a:ext uri="{FF2B5EF4-FFF2-40B4-BE49-F238E27FC236}">
                    <a16:creationId xmlns:a16="http://schemas.microsoft.com/office/drawing/2014/main" id="{28BBDA2A-ECDE-4C4B-9545-188035D1A4F2}"/>
                  </a:ext>
                </a:extLst>
              </p:cNvPr>
              <p:cNvSpPr txBox="1">
                <a:spLocks noRot="1" noChangeAspect="1" noMove="1" noResize="1" noEditPoints="1" noAdjustHandles="1" noChangeArrowheads="1" noChangeShapeType="1" noTextEdit="1"/>
              </p:cNvSpPr>
              <p:nvPr/>
            </p:nvSpPr>
            <p:spPr>
              <a:xfrm>
                <a:off x="10063160" y="3769530"/>
                <a:ext cx="812612" cy="503588"/>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2" name="Content Placeholder 2">
                <a:extLst>
                  <a:ext uri="{FF2B5EF4-FFF2-40B4-BE49-F238E27FC236}">
                    <a16:creationId xmlns:a16="http://schemas.microsoft.com/office/drawing/2014/main" id="{D3D458CA-7938-384F-88E4-D214340B764B}"/>
                  </a:ext>
                </a:extLst>
              </p:cNvPr>
              <p:cNvSpPr txBox="1">
                <a:spLocks/>
              </p:cNvSpPr>
              <p:nvPr/>
            </p:nvSpPr>
            <p:spPr>
              <a:xfrm>
                <a:off x="9655591" y="3325173"/>
                <a:ext cx="46636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𝑒</m:t>
                          </m:r>
                        </m:e>
                        <m:sub>
                          <m:r>
                            <a:rPr lang="en-US" sz="2400" b="0" i="1" smtClean="0">
                              <a:latin typeface="Cambria Math" panose="02040503050406030204" pitchFamily="18" charset="0"/>
                            </a:rPr>
                            <m:t>2</m:t>
                          </m:r>
                        </m:sub>
                      </m:sSub>
                    </m:oMath>
                  </m:oMathPara>
                </a14:m>
                <a:endParaRPr lang="en-US" sz="2400" b="0" dirty="0">
                  <a:latin typeface="Avenir Light" panose="020B0402020203020204" pitchFamily="34" charset="77"/>
                </a:endParaRPr>
              </a:p>
              <a:p>
                <a:pPr marL="0" indent="0" algn="ctr">
                  <a:lnSpc>
                    <a:spcPct val="120000"/>
                  </a:lnSpc>
                  <a:buNone/>
                </a:pPr>
                <a:endParaRPr lang="en-US" sz="2400" b="0" dirty="0">
                  <a:latin typeface="Avenir Light" panose="020B0402020203020204" pitchFamily="34" charset="77"/>
                </a:endParaRPr>
              </a:p>
              <a:p>
                <a:pPr marL="0" indent="0" algn="ctr">
                  <a:lnSpc>
                    <a:spcPct val="120000"/>
                  </a:lnSpc>
                  <a:buNone/>
                </a:pPr>
                <a:endParaRPr lang="en-US" sz="2400" dirty="0">
                  <a:latin typeface="Avenir Light" panose="020B0402020203020204" pitchFamily="34" charset="77"/>
                </a:endParaRPr>
              </a:p>
            </p:txBody>
          </p:sp>
        </mc:Choice>
        <mc:Fallback xmlns="">
          <p:sp>
            <p:nvSpPr>
              <p:cNvPr id="92" name="Content Placeholder 2">
                <a:extLst>
                  <a:ext uri="{FF2B5EF4-FFF2-40B4-BE49-F238E27FC236}">
                    <a16:creationId xmlns:a16="http://schemas.microsoft.com/office/drawing/2014/main" id="{D3D458CA-7938-384F-88E4-D214340B764B}"/>
                  </a:ext>
                </a:extLst>
              </p:cNvPr>
              <p:cNvSpPr txBox="1">
                <a:spLocks noRot="1" noChangeAspect="1" noMove="1" noResize="1" noEditPoints="1" noAdjustHandles="1" noChangeArrowheads="1" noChangeShapeType="1" noTextEdit="1"/>
              </p:cNvSpPr>
              <p:nvPr/>
            </p:nvSpPr>
            <p:spPr>
              <a:xfrm>
                <a:off x="9655591" y="3325173"/>
                <a:ext cx="466367" cy="503588"/>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3" name="Content Placeholder 2">
                <a:extLst>
                  <a:ext uri="{FF2B5EF4-FFF2-40B4-BE49-F238E27FC236}">
                    <a16:creationId xmlns:a16="http://schemas.microsoft.com/office/drawing/2014/main" id="{2E172ACE-4F15-254A-A75C-F12B41542653}"/>
                  </a:ext>
                </a:extLst>
              </p:cNvPr>
              <p:cNvSpPr txBox="1">
                <a:spLocks/>
              </p:cNvSpPr>
              <p:nvPr/>
            </p:nvSpPr>
            <p:spPr>
              <a:xfrm>
                <a:off x="10052298" y="3362317"/>
                <a:ext cx="812612"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r>
                        <a:rPr lang="en-US" sz="2400" b="0" i="1" smtClean="0">
                          <a:solidFill>
                            <a:schemeClr val="accent6">
                              <a:lumMod val="75000"/>
                            </a:schemeClr>
                          </a:solidFill>
                          <a:latin typeface="Cambria Math" panose="02040503050406030204" pitchFamily="18" charset="0"/>
                        </a:rPr>
                        <m:t>0.9</m:t>
                      </m:r>
                    </m:oMath>
                  </m:oMathPara>
                </a14:m>
                <a:endParaRPr lang="en-US" sz="2400" dirty="0">
                  <a:solidFill>
                    <a:schemeClr val="accent6">
                      <a:lumMod val="75000"/>
                    </a:schemeClr>
                  </a:solidFill>
                  <a:latin typeface="Avenir Light" panose="020B0402020203020204" pitchFamily="34" charset="77"/>
                </a:endParaRPr>
              </a:p>
            </p:txBody>
          </p:sp>
        </mc:Choice>
        <mc:Fallback xmlns="">
          <p:sp>
            <p:nvSpPr>
              <p:cNvPr id="93" name="Content Placeholder 2">
                <a:extLst>
                  <a:ext uri="{FF2B5EF4-FFF2-40B4-BE49-F238E27FC236}">
                    <a16:creationId xmlns:a16="http://schemas.microsoft.com/office/drawing/2014/main" id="{2E172ACE-4F15-254A-A75C-F12B41542653}"/>
                  </a:ext>
                </a:extLst>
              </p:cNvPr>
              <p:cNvSpPr txBox="1">
                <a:spLocks noRot="1" noChangeAspect="1" noMove="1" noResize="1" noEditPoints="1" noAdjustHandles="1" noChangeArrowheads="1" noChangeShapeType="1" noTextEdit="1"/>
              </p:cNvSpPr>
              <p:nvPr/>
            </p:nvSpPr>
            <p:spPr>
              <a:xfrm>
                <a:off x="10052298" y="3362317"/>
                <a:ext cx="812612" cy="503588"/>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4" name="Content Placeholder 2">
                <a:extLst>
                  <a:ext uri="{FF2B5EF4-FFF2-40B4-BE49-F238E27FC236}">
                    <a16:creationId xmlns:a16="http://schemas.microsoft.com/office/drawing/2014/main" id="{C61CAD95-717F-4347-8E67-5089B6F6C6F2}"/>
                  </a:ext>
                </a:extLst>
              </p:cNvPr>
              <p:cNvSpPr txBox="1">
                <a:spLocks/>
              </p:cNvSpPr>
              <p:nvPr/>
            </p:nvSpPr>
            <p:spPr>
              <a:xfrm>
                <a:off x="9656605" y="2915177"/>
                <a:ext cx="46636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𝑒</m:t>
                          </m:r>
                        </m:e>
                        <m:sub>
                          <m:r>
                            <a:rPr lang="en-US" sz="2400" b="0" i="1" smtClean="0">
                              <a:latin typeface="Cambria Math" panose="02040503050406030204" pitchFamily="18" charset="0"/>
                            </a:rPr>
                            <m:t>1</m:t>
                          </m:r>
                        </m:sub>
                      </m:sSub>
                    </m:oMath>
                  </m:oMathPara>
                </a14:m>
                <a:endParaRPr lang="en-US" sz="2400" b="0" dirty="0">
                  <a:latin typeface="Avenir Light" panose="020B0402020203020204" pitchFamily="34" charset="77"/>
                </a:endParaRPr>
              </a:p>
              <a:p>
                <a:pPr marL="0" indent="0" algn="ctr">
                  <a:lnSpc>
                    <a:spcPct val="120000"/>
                  </a:lnSpc>
                  <a:buNone/>
                </a:pPr>
                <a:endParaRPr lang="en-US" sz="2400" b="0" dirty="0">
                  <a:latin typeface="Avenir Light" panose="020B0402020203020204" pitchFamily="34" charset="77"/>
                </a:endParaRPr>
              </a:p>
              <a:p>
                <a:pPr marL="0" indent="0" algn="ctr">
                  <a:lnSpc>
                    <a:spcPct val="120000"/>
                  </a:lnSpc>
                  <a:buNone/>
                </a:pPr>
                <a:endParaRPr lang="en-US" sz="2400" dirty="0">
                  <a:latin typeface="Avenir Light" panose="020B0402020203020204" pitchFamily="34" charset="77"/>
                </a:endParaRPr>
              </a:p>
            </p:txBody>
          </p:sp>
        </mc:Choice>
        <mc:Fallback xmlns="">
          <p:sp>
            <p:nvSpPr>
              <p:cNvPr id="94" name="Content Placeholder 2">
                <a:extLst>
                  <a:ext uri="{FF2B5EF4-FFF2-40B4-BE49-F238E27FC236}">
                    <a16:creationId xmlns:a16="http://schemas.microsoft.com/office/drawing/2014/main" id="{C61CAD95-717F-4347-8E67-5089B6F6C6F2}"/>
                  </a:ext>
                </a:extLst>
              </p:cNvPr>
              <p:cNvSpPr txBox="1">
                <a:spLocks noRot="1" noChangeAspect="1" noMove="1" noResize="1" noEditPoints="1" noAdjustHandles="1" noChangeArrowheads="1" noChangeShapeType="1" noTextEdit="1"/>
              </p:cNvSpPr>
              <p:nvPr/>
            </p:nvSpPr>
            <p:spPr>
              <a:xfrm>
                <a:off x="9656605" y="2915177"/>
                <a:ext cx="466367" cy="503588"/>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5" name="Content Placeholder 2">
                <a:extLst>
                  <a:ext uri="{FF2B5EF4-FFF2-40B4-BE49-F238E27FC236}">
                    <a16:creationId xmlns:a16="http://schemas.microsoft.com/office/drawing/2014/main" id="{A2CD8EDB-5CBA-4F46-AD3A-4ECAFB920500}"/>
                  </a:ext>
                </a:extLst>
              </p:cNvPr>
              <p:cNvSpPr txBox="1">
                <a:spLocks/>
              </p:cNvSpPr>
              <p:nvPr/>
            </p:nvSpPr>
            <p:spPr>
              <a:xfrm>
                <a:off x="10053312" y="2952321"/>
                <a:ext cx="812612"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r>
                        <a:rPr lang="en-US" sz="2400" b="0" i="1" smtClean="0">
                          <a:solidFill>
                            <a:schemeClr val="accent6">
                              <a:lumMod val="75000"/>
                            </a:schemeClr>
                          </a:solidFill>
                          <a:latin typeface="Cambria Math" panose="02040503050406030204" pitchFamily="18" charset="0"/>
                        </a:rPr>
                        <m:t>1.5</m:t>
                      </m:r>
                    </m:oMath>
                  </m:oMathPara>
                </a14:m>
                <a:endParaRPr lang="en-US" sz="2400" dirty="0">
                  <a:solidFill>
                    <a:schemeClr val="accent6">
                      <a:lumMod val="75000"/>
                    </a:schemeClr>
                  </a:solidFill>
                  <a:latin typeface="Avenir Light" panose="020B0402020203020204" pitchFamily="34" charset="77"/>
                </a:endParaRPr>
              </a:p>
            </p:txBody>
          </p:sp>
        </mc:Choice>
        <mc:Fallback xmlns="">
          <p:sp>
            <p:nvSpPr>
              <p:cNvPr id="95" name="Content Placeholder 2">
                <a:extLst>
                  <a:ext uri="{FF2B5EF4-FFF2-40B4-BE49-F238E27FC236}">
                    <a16:creationId xmlns:a16="http://schemas.microsoft.com/office/drawing/2014/main" id="{A2CD8EDB-5CBA-4F46-AD3A-4ECAFB920500}"/>
                  </a:ext>
                </a:extLst>
              </p:cNvPr>
              <p:cNvSpPr txBox="1">
                <a:spLocks noRot="1" noChangeAspect="1" noMove="1" noResize="1" noEditPoints="1" noAdjustHandles="1" noChangeArrowheads="1" noChangeShapeType="1" noTextEdit="1"/>
              </p:cNvSpPr>
              <p:nvPr/>
            </p:nvSpPr>
            <p:spPr>
              <a:xfrm>
                <a:off x="10053312" y="2952321"/>
                <a:ext cx="812612" cy="503588"/>
              </a:xfrm>
              <a:prstGeom prst="rect">
                <a:avLst/>
              </a:prstGeom>
              <a:blipFill>
                <a:blip r:embed="rId15"/>
                <a:stretch>
                  <a:fillRect/>
                </a:stretch>
              </a:blipFill>
            </p:spPr>
            <p:txBody>
              <a:bodyPr/>
              <a:lstStyle/>
              <a:p>
                <a:r>
                  <a:rPr lang="en-US">
                    <a:noFill/>
                  </a:rPr>
                  <a:t> </a:t>
                </a:r>
              </a:p>
            </p:txBody>
          </p:sp>
        </mc:Fallback>
      </mc:AlternateContent>
      <p:sp>
        <p:nvSpPr>
          <p:cNvPr id="70" name="Content Placeholder 2">
            <a:extLst>
              <a:ext uri="{FF2B5EF4-FFF2-40B4-BE49-F238E27FC236}">
                <a16:creationId xmlns:a16="http://schemas.microsoft.com/office/drawing/2014/main" id="{9E7D71E4-CCF8-2846-821A-E2E8DA37954A}"/>
              </a:ext>
            </a:extLst>
          </p:cNvPr>
          <p:cNvSpPr txBox="1">
            <a:spLocks/>
          </p:cNvSpPr>
          <p:nvPr/>
        </p:nvSpPr>
        <p:spPr>
          <a:xfrm>
            <a:off x="8911246" y="4776423"/>
            <a:ext cx="2714405" cy="4714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US" sz="2000" b="1" dirty="0">
                <a:solidFill>
                  <a:srgbClr val="7030A0"/>
                </a:solidFill>
                <a:latin typeface="Avenir Light" panose="020B0402020203020204" pitchFamily="34" charset="77"/>
              </a:rPr>
              <a:t>Attention (</a:t>
            </a:r>
            <a:r>
              <a:rPr lang="en-US" sz="2000" b="1" dirty="0" err="1">
                <a:solidFill>
                  <a:srgbClr val="7030A0"/>
                </a:solidFill>
                <a:latin typeface="Avenir Light" panose="020B0402020203020204" pitchFamily="34" charset="77"/>
              </a:rPr>
              <a:t>softmax’d</a:t>
            </a:r>
            <a:r>
              <a:rPr lang="en-US" sz="2000" b="1" dirty="0">
                <a:solidFill>
                  <a:srgbClr val="7030A0"/>
                </a:solidFill>
                <a:latin typeface="Avenir Light" panose="020B0402020203020204" pitchFamily="34" charset="77"/>
              </a:rPr>
              <a:t>)</a:t>
            </a:r>
          </a:p>
        </p:txBody>
      </p:sp>
      <mc:AlternateContent xmlns:mc="http://schemas.openxmlformats.org/markup-compatibility/2006" xmlns:a14="http://schemas.microsoft.com/office/drawing/2010/main">
        <mc:Choice Requires="a14">
          <p:sp>
            <p:nvSpPr>
              <p:cNvPr id="71" name="Content Placeholder 2">
                <a:extLst>
                  <a:ext uri="{FF2B5EF4-FFF2-40B4-BE49-F238E27FC236}">
                    <a16:creationId xmlns:a16="http://schemas.microsoft.com/office/drawing/2014/main" id="{26558606-1271-CE41-8C45-8D81361AD379}"/>
                  </a:ext>
                </a:extLst>
              </p:cNvPr>
              <p:cNvSpPr txBox="1">
                <a:spLocks/>
              </p:cNvSpPr>
              <p:nvPr/>
            </p:nvSpPr>
            <p:spPr>
              <a:xfrm>
                <a:off x="9179359" y="5179133"/>
                <a:ext cx="2178177" cy="4670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Sup>
                        <m:sSubSupPr>
                          <m:ctrlPr>
                            <a:rPr lang="en-US" sz="2000" b="0" i="1" smtClean="0">
                              <a:latin typeface="Cambria Math" panose="02040503050406030204" pitchFamily="18" charset="0"/>
                            </a:rPr>
                          </m:ctrlPr>
                        </m:sSubSupPr>
                        <m:e>
                          <m:r>
                            <a:rPr lang="en-US" sz="2000" b="0" i="1" smtClean="0">
                              <a:latin typeface="Cambria Math" panose="02040503050406030204" pitchFamily="18" charset="0"/>
                            </a:rPr>
                            <m:t>𝑎</m:t>
                          </m:r>
                        </m:e>
                        <m:sub>
                          <m:r>
                            <a:rPr lang="en-US" sz="2000" b="0" i="1" smtClean="0">
                              <a:latin typeface="Cambria Math" panose="02040503050406030204" pitchFamily="18" charset="0"/>
                            </a:rPr>
                            <m:t>1</m:t>
                          </m:r>
                        </m:sub>
                        <m:sup>
                          <m:r>
                            <a:rPr lang="en-US" sz="2000" b="0" i="1" smtClean="0">
                              <a:latin typeface="Cambria Math" panose="02040503050406030204" pitchFamily="18" charset="0"/>
                            </a:rPr>
                            <m:t>1</m:t>
                          </m:r>
                        </m:sup>
                      </m:sSubSup>
                      <m:r>
                        <a:rPr lang="en-US" sz="2000" b="0" i="1" smtClean="0">
                          <a:latin typeface="Cambria Math" panose="02040503050406030204" pitchFamily="18" charset="0"/>
                        </a:rPr>
                        <m:t>=0.51</m:t>
                      </m:r>
                    </m:oMath>
                  </m:oMathPara>
                </a14:m>
                <a:endParaRPr lang="en-US" sz="2000" b="0" dirty="0">
                  <a:latin typeface="Avenir Light" panose="020B0402020203020204" pitchFamily="34" charset="77"/>
                </a:endParaRPr>
              </a:p>
              <a:p>
                <a:pPr marL="0" indent="0" algn="ctr">
                  <a:lnSpc>
                    <a:spcPct val="120000"/>
                  </a:lnSpc>
                  <a:buNone/>
                </a:pPr>
                <a:endParaRPr lang="en-US" sz="2000" b="0" dirty="0">
                  <a:latin typeface="Avenir Light" panose="020B0402020203020204" pitchFamily="34" charset="77"/>
                </a:endParaRPr>
              </a:p>
              <a:p>
                <a:pPr marL="0" indent="0" algn="ctr">
                  <a:lnSpc>
                    <a:spcPct val="120000"/>
                  </a:lnSpc>
                  <a:buNone/>
                </a:pPr>
                <a:endParaRPr lang="en-US" sz="2000" dirty="0">
                  <a:latin typeface="Avenir Light" panose="020B0402020203020204" pitchFamily="34" charset="77"/>
                </a:endParaRPr>
              </a:p>
            </p:txBody>
          </p:sp>
        </mc:Choice>
        <mc:Fallback xmlns="">
          <p:sp>
            <p:nvSpPr>
              <p:cNvPr id="71" name="Content Placeholder 2">
                <a:extLst>
                  <a:ext uri="{FF2B5EF4-FFF2-40B4-BE49-F238E27FC236}">
                    <a16:creationId xmlns:a16="http://schemas.microsoft.com/office/drawing/2014/main" id="{26558606-1271-CE41-8C45-8D81361AD379}"/>
                  </a:ext>
                </a:extLst>
              </p:cNvPr>
              <p:cNvSpPr txBox="1">
                <a:spLocks noRot="1" noChangeAspect="1" noMove="1" noResize="1" noEditPoints="1" noAdjustHandles="1" noChangeArrowheads="1" noChangeShapeType="1" noTextEdit="1"/>
              </p:cNvSpPr>
              <p:nvPr/>
            </p:nvSpPr>
            <p:spPr>
              <a:xfrm>
                <a:off x="9179359" y="5179133"/>
                <a:ext cx="2178177" cy="467062"/>
              </a:xfrm>
              <a:prstGeom prst="rect">
                <a:avLst/>
              </a:prstGeom>
              <a:blipFill>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2" name="Content Placeholder 2">
                <a:extLst>
                  <a:ext uri="{FF2B5EF4-FFF2-40B4-BE49-F238E27FC236}">
                    <a16:creationId xmlns:a16="http://schemas.microsoft.com/office/drawing/2014/main" id="{065A5C25-08E9-184F-A941-903118207679}"/>
                  </a:ext>
                </a:extLst>
              </p:cNvPr>
              <p:cNvSpPr txBox="1">
                <a:spLocks/>
              </p:cNvSpPr>
              <p:nvPr/>
            </p:nvSpPr>
            <p:spPr>
              <a:xfrm>
                <a:off x="9179358" y="5556488"/>
                <a:ext cx="2178177" cy="4670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Sup>
                        <m:sSubSupPr>
                          <m:ctrlPr>
                            <a:rPr lang="en-US" sz="2000" b="0" i="1" smtClean="0">
                              <a:latin typeface="Cambria Math" panose="02040503050406030204" pitchFamily="18" charset="0"/>
                            </a:rPr>
                          </m:ctrlPr>
                        </m:sSubSupPr>
                        <m:e>
                          <m:r>
                            <a:rPr lang="en-US" sz="2000" b="0" i="1" smtClean="0">
                              <a:latin typeface="Cambria Math" panose="02040503050406030204" pitchFamily="18" charset="0"/>
                            </a:rPr>
                            <m:t>𝑎</m:t>
                          </m:r>
                        </m:e>
                        <m:sub>
                          <m:r>
                            <a:rPr lang="en-US" sz="2000" b="0" i="1" smtClean="0">
                              <a:latin typeface="Cambria Math" panose="02040503050406030204" pitchFamily="18" charset="0"/>
                            </a:rPr>
                            <m:t>2</m:t>
                          </m:r>
                        </m:sub>
                        <m:sup>
                          <m:r>
                            <a:rPr lang="en-US" sz="2000" b="0" i="1" smtClean="0">
                              <a:latin typeface="Cambria Math" panose="02040503050406030204" pitchFamily="18" charset="0"/>
                            </a:rPr>
                            <m:t>1</m:t>
                          </m:r>
                        </m:sup>
                      </m:sSubSup>
                      <m:r>
                        <a:rPr lang="en-US" sz="2000" b="0" i="1" smtClean="0">
                          <a:latin typeface="Cambria Math" panose="02040503050406030204" pitchFamily="18" charset="0"/>
                        </a:rPr>
                        <m:t>=0.28</m:t>
                      </m:r>
                    </m:oMath>
                  </m:oMathPara>
                </a14:m>
                <a:endParaRPr lang="en-US" sz="2000" b="0" dirty="0">
                  <a:latin typeface="Avenir Light" panose="020B0402020203020204" pitchFamily="34" charset="77"/>
                </a:endParaRPr>
              </a:p>
              <a:p>
                <a:pPr marL="0" indent="0" algn="ctr">
                  <a:lnSpc>
                    <a:spcPct val="120000"/>
                  </a:lnSpc>
                  <a:buNone/>
                </a:pPr>
                <a:endParaRPr lang="en-US" sz="2000" b="0" dirty="0">
                  <a:latin typeface="Avenir Light" panose="020B0402020203020204" pitchFamily="34" charset="77"/>
                </a:endParaRPr>
              </a:p>
              <a:p>
                <a:pPr marL="0" indent="0" algn="ctr">
                  <a:lnSpc>
                    <a:spcPct val="120000"/>
                  </a:lnSpc>
                  <a:buNone/>
                </a:pPr>
                <a:endParaRPr lang="en-US" sz="2000" dirty="0">
                  <a:latin typeface="Avenir Light" panose="020B0402020203020204" pitchFamily="34" charset="77"/>
                </a:endParaRPr>
              </a:p>
            </p:txBody>
          </p:sp>
        </mc:Choice>
        <mc:Fallback xmlns="">
          <p:sp>
            <p:nvSpPr>
              <p:cNvPr id="72" name="Content Placeholder 2">
                <a:extLst>
                  <a:ext uri="{FF2B5EF4-FFF2-40B4-BE49-F238E27FC236}">
                    <a16:creationId xmlns:a16="http://schemas.microsoft.com/office/drawing/2014/main" id="{065A5C25-08E9-184F-A941-903118207679}"/>
                  </a:ext>
                </a:extLst>
              </p:cNvPr>
              <p:cNvSpPr txBox="1">
                <a:spLocks noRot="1" noChangeAspect="1" noMove="1" noResize="1" noEditPoints="1" noAdjustHandles="1" noChangeArrowheads="1" noChangeShapeType="1" noTextEdit="1"/>
              </p:cNvSpPr>
              <p:nvPr/>
            </p:nvSpPr>
            <p:spPr>
              <a:xfrm>
                <a:off x="9179358" y="5556488"/>
                <a:ext cx="2178177" cy="467062"/>
              </a:xfrm>
              <a:prstGeom prst="rect">
                <a:avLst/>
              </a:prstGeom>
              <a:blipFill>
                <a:blip r:embed="rId1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3" name="Content Placeholder 2">
                <a:extLst>
                  <a:ext uri="{FF2B5EF4-FFF2-40B4-BE49-F238E27FC236}">
                    <a16:creationId xmlns:a16="http://schemas.microsoft.com/office/drawing/2014/main" id="{DFABA7C5-BA52-8342-809D-E12EB3361BDD}"/>
                  </a:ext>
                </a:extLst>
              </p:cNvPr>
              <p:cNvSpPr txBox="1">
                <a:spLocks/>
              </p:cNvSpPr>
              <p:nvPr/>
            </p:nvSpPr>
            <p:spPr>
              <a:xfrm>
                <a:off x="9170757" y="5954798"/>
                <a:ext cx="2178177" cy="4670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Sup>
                        <m:sSubSupPr>
                          <m:ctrlPr>
                            <a:rPr lang="en-US" sz="2000" b="0" i="1" smtClean="0">
                              <a:latin typeface="Cambria Math" panose="02040503050406030204" pitchFamily="18" charset="0"/>
                            </a:rPr>
                          </m:ctrlPr>
                        </m:sSubSupPr>
                        <m:e>
                          <m:r>
                            <a:rPr lang="en-US" sz="2000" b="0" i="1" smtClean="0">
                              <a:latin typeface="Cambria Math" panose="02040503050406030204" pitchFamily="18" charset="0"/>
                            </a:rPr>
                            <m:t>𝑎</m:t>
                          </m:r>
                        </m:e>
                        <m:sub>
                          <m:r>
                            <a:rPr lang="en-US" sz="2000" b="0" i="1" smtClean="0">
                              <a:latin typeface="Cambria Math" panose="02040503050406030204" pitchFamily="18" charset="0"/>
                            </a:rPr>
                            <m:t>3</m:t>
                          </m:r>
                        </m:sub>
                        <m:sup>
                          <m:r>
                            <a:rPr lang="en-US" sz="2000" b="0" i="1" smtClean="0">
                              <a:latin typeface="Cambria Math" panose="02040503050406030204" pitchFamily="18" charset="0"/>
                            </a:rPr>
                            <m:t>1</m:t>
                          </m:r>
                        </m:sup>
                      </m:sSubSup>
                      <m:r>
                        <a:rPr lang="en-US" sz="2000" b="0" i="1" smtClean="0">
                          <a:latin typeface="Cambria Math" panose="02040503050406030204" pitchFamily="18" charset="0"/>
                        </a:rPr>
                        <m:t>=0.14</m:t>
                      </m:r>
                    </m:oMath>
                  </m:oMathPara>
                </a14:m>
                <a:endParaRPr lang="en-US" sz="2000" b="0" dirty="0">
                  <a:latin typeface="Avenir Light" panose="020B0402020203020204" pitchFamily="34" charset="77"/>
                </a:endParaRPr>
              </a:p>
              <a:p>
                <a:pPr marL="0" indent="0" algn="ctr">
                  <a:lnSpc>
                    <a:spcPct val="120000"/>
                  </a:lnSpc>
                  <a:buNone/>
                </a:pPr>
                <a:endParaRPr lang="en-US" sz="2000" b="0" dirty="0">
                  <a:latin typeface="Avenir Light" panose="020B0402020203020204" pitchFamily="34" charset="77"/>
                </a:endParaRPr>
              </a:p>
              <a:p>
                <a:pPr marL="0" indent="0" algn="ctr">
                  <a:lnSpc>
                    <a:spcPct val="120000"/>
                  </a:lnSpc>
                  <a:buNone/>
                </a:pPr>
                <a:endParaRPr lang="en-US" sz="2000" dirty="0">
                  <a:latin typeface="Avenir Light" panose="020B0402020203020204" pitchFamily="34" charset="77"/>
                </a:endParaRPr>
              </a:p>
            </p:txBody>
          </p:sp>
        </mc:Choice>
        <mc:Fallback xmlns="">
          <p:sp>
            <p:nvSpPr>
              <p:cNvPr id="73" name="Content Placeholder 2">
                <a:extLst>
                  <a:ext uri="{FF2B5EF4-FFF2-40B4-BE49-F238E27FC236}">
                    <a16:creationId xmlns:a16="http://schemas.microsoft.com/office/drawing/2014/main" id="{DFABA7C5-BA52-8342-809D-E12EB3361BDD}"/>
                  </a:ext>
                </a:extLst>
              </p:cNvPr>
              <p:cNvSpPr txBox="1">
                <a:spLocks noRot="1" noChangeAspect="1" noMove="1" noResize="1" noEditPoints="1" noAdjustHandles="1" noChangeArrowheads="1" noChangeShapeType="1" noTextEdit="1"/>
              </p:cNvSpPr>
              <p:nvPr/>
            </p:nvSpPr>
            <p:spPr>
              <a:xfrm>
                <a:off x="9170757" y="5954798"/>
                <a:ext cx="2178177" cy="467062"/>
              </a:xfrm>
              <a:prstGeom prst="rect">
                <a:avLst/>
              </a:prstGeom>
              <a:blipFill>
                <a:blip r:embed="rId1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4" name="Content Placeholder 2">
                <a:extLst>
                  <a:ext uri="{FF2B5EF4-FFF2-40B4-BE49-F238E27FC236}">
                    <a16:creationId xmlns:a16="http://schemas.microsoft.com/office/drawing/2014/main" id="{7DF89079-3930-5F4A-8CF9-E3E56CAC71F6}"/>
                  </a:ext>
                </a:extLst>
              </p:cNvPr>
              <p:cNvSpPr txBox="1">
                <a:spLocks/>
              </p:cNvSpPr>
              <p:nvPr/>
            </p:nvSpPr>
            <p:spPr>
              <a:xfrm>
                <a:off x="9168732" y="6332153"/>
                <a:ext cx="2178177" cy="4670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Sup>
                        <m:sSubSupPr>
                          <m:ctrlPr>
                            <a:rPr lang="en-US" sz="2000" b="0" i="1" smtClean="0">
                              <a:latin typeface="Cambria Math" panose="02040503050406030204" pitchFamily="18" charset="0"/>
                            </a:rPr>
                          </m:ctrlPr>
                        </m:sSubSupPr>
                        <m:e>
                          <m:r>
                            <a:rPr lang="en-US" sz="2000" b="0" i="1" smtClean="0">
                              <a:latin typeface="Cambria Math" panose="02040503050406030204" pitchFamily="18" charset="0"/>
                            </a:rPr>
                            <m:t>𝑎</m:t>
                          </m:r>
                        </m:e>
                        <m:sub>
                          <m:r>
                            <a:rPr lang="en-US" sz="2000" b="0" i="1" smtClean="0">
                              <a:latin typeface="Cambria Math" panose="02040503050406030204" pitchFamily="18" charset="0"/>
                            </a:rPr>
                            <m:t>3</m:t>
                          </m:r>
                        </m:sub>
                        <m:sup>
                          <m:r>
                            <a:rPr lang="en-US" sz="2000" b="0" i="1" smtClean="0">
                              <a:latin typeface="Cambria Math" panose="02040503050406030204" pitchFamily="18" charset="0"/>
                            </a:rPr>
                            <m:t>1</m:t>
                          </m:r>
                        </m:sup>
                      </m:sSubSup>
                      <m:r>
                        <a:rPr lang="en-US" sz="2000" b="0" i="1" smtClean="0">
                          <a:latin typeface="Cambria Math" panose="02040503050406030204" pitchFamily="18" charset="0"/>
                        </a:rPr>
                        <m:t>=0.07</m:t>
                      </m:r>
                    </m:oMath>
                  </m:oMathPara>
                </a14:m>
                <a:endParaRPr lang="en-US" sz="2000" b="0" dirty="0">
                  <a:latin typeface="Avenir Light" panose="020B0402020203020204" pitchFamily="34" charset="77"/>
                </a:endParaRPr>
              </a:p>
              <a:p>
                <a:pPr marL="0" indent="0" algn="ctr">
                  <a:lnSpc>
                    <a:spcPct val="120000"/>
                  </a:lnSpc>
                  <a:buNone/>
                </a:pPr>
                <a:endParaRPr lang="en-US" sz="2000" b="0" dirty="0">
                  <a:latin typeface="Avenir Light" panose="020B0402020203020204" pitchFamily="34" charset="77"/>
                </a:endParaRPr>
              </a:p>
              <a:p>
                <a:pPr marL="0" indent="0" algn="ctr">
                  <a:lnSpc>
                    <a:spcPct val="120000"/>
                  </a:lnSpc>
                  <a:buNone/>
                </a:pPr>
                <a:endParaRPr lang="en-US" sz="2000" dirty="0">
                  <a:latin typeface="Avenir Light" panose="020B0402020203020204" pitchFamily="34" charset="77"/>
                </a:endParaRPr>
              </a:p>
            </p:txBody>
          </p:sp>
        </mc:Choice>
        <mc:Fallback xmlns="">
          <p:sp>
            <p:nvSpPr>
              <p:cNvPr id="74" name="Content Placeholder 2">
                <a:extLst>
                  <a:ext uri="{FF2B5EF4-FFF2-40B4-BE49-F238E27FC236}">
                    <a16:creationId xmlns:a16="http://schemas.microsoft.com/office/drawing/2014/main" id="{7DF89079-3930-5F4A-8CF9-E3E56CAC71F6}"/>
                  </a:ext>
                </a:extLst>
              </p:cNvPr>
              <p:cNvSpPr txBox="1">
                <a:spLocks noRot="1" noChangeAspect="1" noMove="1" noResize="1" noEditPoints="1" noAdjustHandles="1" noChangeArrowheads="1" noChangeShapeType="1" noTextEdit="1"/>
              </p:cNvSpPr>
              <p:nvPr/>
            </p:nvSpPr>
            <p:spPr>
              <a:xfrm>
                <a:off x="9168732" y="6332153"/>
                <a:ext cx="2178177" cy="467062"/>
              </a:xfrm>
              <a:prstGeom prst="rect">
                <a:avLst/>
              </a:prstGeom>
              <a:blipFill>
                <a:blip r:embed="rId19"/>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6432222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1A543A3-FD97-9B45-B10B-B411CB0263B4}"/>
              </a:ext>
            </a:extLst>
          </p:cNvPr>
          <p:cNvSpPr>
            <a:spLocks noGrp="1"/>
          </p:cNvSpPr>
          <p:nvPr>
            <p:ph type="title"/>
          </p:nvPr>
        </p:nvSpPr>
        <p:spPr>
          <a:xfrm>
            <a:off x="838200" y="276262"/>
            <a:ext cx="8941419" cy="683531"/>
          </a:xfrm>
        </p:spPr>
        <p:txBody>
          <a:bodyPr/>
          <a:lstStyle/>
          <a:p>
            <a:r>
              <a:rPr lang="en-US" dirty="0"/>
              <a:t>seq2seq + Attention</a:t>
            </a:r>
            <a:endParaRPr lang="en-US" dirty="0">
              <a:solidFill>
                <a:srgbClr val="7030A0"/>
              </a:solidFill>
            </a:endParaRPr>
          </a:p>
        </p:txBody>
      </p:sp>
      <p:sp>
        <p:nvSpPr>
          <p:cNvPr id="7" name="Content Placeholder 2">
            <a:extLst>
              <a:ext uri="{FF2B5EF4-FFF2-40B4-BE49-F238E27FC236}">
                <a16:creationId xmlns:a16="http://schemas.microsoft.com/office/drawing/2014/main" id="{1183FB64-E4EC-E145-91C4-17C132EDE6DD}"/>
              </a:ext>
            </a:extLst>
          </p:cNvPr>
          <p:cNvSpPr txBox="1">
            <a:spLocks/>
          </p:cNvSpPr>
          <p:nvPr/>
        </p:nvSpPr>
        <p:spPr>
          <a:xfrm>
            <a:off x="351175" y="5605672"/>
            <a:ext cx="1530821" cy="4714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b="1" dirty="0">
                <a:solidFill>
                  <a:schemeClr val="tx1">
                    <a:lumMod val="85000"/>
                    <a:lumOff val="15000"/>
                  </a:schemeClr>
                </a:solidFill>
                <a:latin typeface="Avenir Light" panose="020B0402020203020204" pitchFamily="34" charset="77"/>
              </a:rPr>
              <a:t>Input layer</a:t>
            </a:r>
          </a:p>
        </p:txBody>
      </p:sp>
      <p:sp>
        <p:nvSpPr>
          <p:cNvPr id="9" name="Content Placeholder 2">
            <a:extLst>
              <a:ext uri="{FF2B5EF4-FFF2-40B4-BE49-F238E27FC236}">
                <a16:creationId xmlns:a16="http://schemas.microsoft.com/office/drawing/2014/main" id="{9308F0EC-943F-B642-9E88-EBEF25B12587}"/>
              </a:ext>
            </a:extLst>
          </p:cNvPr>
          <p:cNvSpPr txBox="1">
            <a:spLocks/>
          </p:cNvSpPr>
          <p:nvPr/>
        </p:nvSpPr>
        <p:spPr>
          <a:xfrm>
            <a:off x="247606" y="3936817"/>
            <a:ext cx="1737960" cy="4714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b="1" dirty="0">
                <a:solidFill>
                  <a:schemeClr val="tx1">
                    <a:lumMod val="85000"/>
                    <a:lumOff val="15000"/>
                  </a:schemeClr>
                </a:solidFill>
                <a:latin typeface="Avenir Light" panose="020B0402020203020204" pitchFamily="34" charset="77"/>
              </a:rPr>
              <a:t>Hidden layer</a:t>
            </a:r>
          </a:p>
        </p:txBody>
      </p:sp>
      <p:grpSp>
        <p:nvGrpSpPr>
          <p:cNvPr id="11" name="Group 10">
            <a:extLst>
              <a:ext uri="{FF2B5EF4-FFF2-40B4-BE49-F238E27FC236}">
                <a16:creationId xmlns:a16="http://schemas.microsoft.com/office/drawing/2014/main" id="{C84AD2C0-AB8A-AF42-A04A-78D3F01D61D4}"/>
              </a:ext>
            </a:extLst>
          </p:cNvPr>
          <p:cNvGrpSpPr/>
          <p:nvPr/>
        </p:nvGrpSpPr>
        <p:grpSpPr>
          <a:xfrm rot="16200000">
            <a:off x="1826690" y="4096093"/>
            <a:ext cx="1364224" cy="311369"/>
            <a:chOff x="2297660" y="4140835"/>
            <a:chExt cx="1364224" cy="311369"/>
          </a:xfrm>
        </p:grpSpPr>
        <p:sp>
          <p:nvSpPr>
            <p:cNvPr id="12" name="Rounded Rectangle 11">
              <a:extLst>
                <a:ext uri="{FF2B5EF4-FFF2-40B4-BE49-F238E27FC236}">
                  <a16:creationId xmlns:a16="http://schemas.microsoft.com/office/drawing/2014/main" id="{BBD4ED64-AA4D-9C4B-BF02-166A307C6A6D}"/>
                </a:ext>
              </a:extLst>
            </p:cNvPr>
            <p:cNvSpPr/>
            <p:nvPr/>
          </p:nvSpPr>
          <p:spPr>
            <a:xfrm>
              <a:off x="2297660" y="4140835"/>
              <a:ext cx="1364224" cy="311369"/>
            </a:xfrm>
            <a:prstGeom prst="round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48D07A2-8DB3-FF4B-83FB-9C0DA1A31BDF}"/>
                </a:ext>
              </a:extLst>
            </p:cNvPr>
            <p:cNvSpPr/>
            <p:nvPr/>
          </p:nvSpPr>
          <p:spPr>
            <a:xfrm>
              <a:off x="2382210"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5CA8966-3493-804C-94DC-486E7325A53F}"/>
                </a:ext>
              </a:extLst>
            </p:cNvPr>
            <p:cNvSpPr/>
            <p:nvPr/>
          </p:nvSpPr>
          <p:spPr>
            <a:xfrm>
              <a:off x="2628469"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D79D7D8D-88D8-B049-B252-46589D067EEF}"/>
                </a:ext>
              </a:extLst>
            </p:cNvPr>
            <p:cNvSpPr/>
            <p:nvPr/>
          </p:nvSpPr>
          <p:spPr>
            <a:xfrm>
              <a:off x="2874728"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953FFED8-5FE4-9E4B-BBBA-AAA07045CB6E}"/>
                </a:ext>
              </a:extLst>
            </p:cNvPr>
            <p:cNvSpPr/>
            <p:nvPr/>
          </p:nvSpPr>
          <p:spPr>
            <a:xfrm>
              <a:off x="3126597"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7B0F0EB2-55DD-1847-A974-415F66C4046C}"/>
                </a:ext>
              </a:extLst>
            </p:cNvPr>
            <p:cNvSpPr/>
            <p:nvPr/>
          </p:nvSpPr>
          <p:spPr>
            <a:xfrm>
              <a:off x="3384593" y="4196386"/>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ight Arrow 17">
            <a:extLst>
              <a:ext uri="{FF2B5EF4-FFF2-40B4-BE49-F238E27FC236}">
                <a16:creationId xmlns:a16="http://schemas.microsoft.com/office/drawing/2014/main" id="{4354270C-E002-174C-AD24-BC9FBC3DA3CC}"/>
              </a:ext>
            </a:extLst>
          </p:cNvPr>
          <p:cNvSpPr/>
          <p:nvPr/>
        </p:nvSpPr>
        <p:spPr>
          <a:xfrm rot="16200000">
            <a:off x="2223979" y="5171793"/>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ight Arrow 22">
            <a:extLst>
              <a:ext uri="{FF2B5EF4-FFF2-40B4-BE49-F238E27FC236}">
                <a16:creationId xmlns:a16="http://schemas.microsoft.com/office/drawing/2014/main" id="{E29D828B-A57E-E248-9CAC-9C2D6430236B}"/>
              </a:ext>
            </a:extLst>
          </p:cNvPr>
          <p:cNvSpPr/>
          <p:nvPr/>
        </p:nvSpPr>
        <p:spPr>
          <a:xfrm>
            <a:off x="2761542" y="4074216"/>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0115C0B8-F3F8-9E4B-8B96-7C5384E5175D}"/>
              </a:ext>
            </a:extLst>
          </p:cNvPr>
          <p:cNvGrpSpPr/>
          <p:nvPr/>
        </p:nvGrpSpPr>
        <p:grpSpPr>
          <a:xfrm rot="16200000">
            <a:off x="2908851" y="4096093"/>
            <a:ext cx="1364224" cy="311369"/>
            <a:chOff x="2297660" y="4140835"/>
            <a:chExt cx="1364224" cy="311369"/>
          </a:xfrm>
        </p:grpSpPr>
        <p:sp>
          <p:nvSpPr>
            <p:cNvPr id="25" name="Rounded Rectangle 24">
              <a:extLst>
                <a:ext uri="{FF2B5EF4-FFF2-40B4-BE49-F238E27FC236}">
                  <a16:creationId xmlns:a16="http://schemas.microsoft.com/office/drawing/2014/main" id="{88EECC21-F458-BA47-8273-9255AAFB3362}"/>
                </a:ext>
              </a:extLst>
            </p:cNvPr>
            <p:cNvSpPr/>
            <p:nvPr/>
          </p:nvSpPr>
          <p:spPr>
            <a:xfrm>
              <a:off x="2297660" y="4140835"/>
              <a:ext cx="1364224" cy="311369"/>
            </a:xfrm>
            <a:prstGeom prst="round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C4D67DB8-85DC-4E4E-BD34-43BE77852D68}"/>
                </a:ext>
              </a:extLst>
            </p:cNvPr>
            <p:cNvSpPr/>
            <p:nvPr/>
          </p:nvSpPr>
          <p:spPr>
            <a:xfrm>
              <a:off x="2382210"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11506D88-496B-104C-B598-E8AA02A717F1}"/>
                </a:ext>
              </a:extLst>
            </p:cNvPr>
            <p:cNvSpPr/>
            <p:nvPr/>
          </p:nvSpPr>
          <p:spPr>
            <a:xfrm>
              <a:off x="2628469"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053D46B3-AACA-CA43-B474-18BA9AD81A42}"/>
                </a:ext>
              </a:extLst>
            </p:cNvPr>
            <p:cNvSpPr/>
            <p:nvPr/>
          </p:nvSpPr>
          <p:spPr>
            <a:xfrm>
              <a:off x="2874728"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D8BAFCE1-DE49-7C46-A77A-304998910852}"/>
                </a:ext>
              </a:extLst>
            </p:cNvPr>
            <p:cNvSpPr/>
            <p:nvPr/>
          </p:nvSpPr>
          <p:spPr>
            <a:xfrm>
              <a:off x="3126597"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A5B23BA9-7866-C147-BA2E-A60DA252AC75}"/>
                </a:ext>
              </a:extLst>
            </p:cNvPr>
            <p:cNvSpPr/>
            <p:nvPr/>
          </p:nvSpPr>
          <p:spPr>
            <a:xfrm>
              <a:off x="3384593" y="4196386"/>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Right Arrow 30">
            <a:extLst>
              <a:ext uri="{FF2B5EF4-FFF2-40B4-BE49-F238E27FC236}">
                <a16:creationId xmlns:a16="http://schemas.microsoft.com/office/drawing/2014/main" id="{EDA00DD8-064C-244D-BE70-87F044363121}"/>
              </a:ext>
            </a:extLst>
          </p:cNvPr>
          <p:cNvSpPr/>
          <p:nvPr/>
        </p:nvSpPr>
        <p:spPr>
          <a:xfrm rot="16200000">
            <a:off x="3306140" y="5171793"/>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ight Arrow 31">
            <a:extLst>
              <a:ext uri="{FF2B5EF4-FFF2-40B4-BE49-F238E27FC236}">
                <a16:creationId xmlns:a16="http://schemas.microsoft.com/office/drawing/2014/main" id="{6ED2B23A-8843-7D45-B1B1-5F3C3D2F4E10}"/>
              </a:ext>
            </a:extLst>
          </p:cNvPr>
          <p:cNvSpPr/>
          <p:nvPr/>
        </p:nvSpPr>
        <p:spPr>
          <a:xfrm>
            <a:off x="3843703" y="4074216"/>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42B53635-F587-4A47-A006-0B4A3F59EF10}"/>
              </a:ext>
            </a:extLst>
          </p:cNvPr>
          <p:cNvGrpSpPr/>
          <p:nvPr/>
        </p:nvGrpSpPr>
        <p:grpSpPr>
          <a:xfrm rot="16200000">
            <a:off x="3963610" y="4096093"/>
            <a:ext cx="1364224" cy="311369"/>
            <a:chOff x="2297660" y="4140835"/>
            <a:chExt cx="1364224" cy="311369"/>
          </a:xfrm>
        </p:grpSpPr>
        <p:sp>
          <p:nvSpPr>
            <p:cNvPr id="34" name="Rounded Rectangle 33">
              <a:extLst>
                <a:ext uri="{FF2B5EF4-FFF2-40B4-BE49-F238E27FC236}">
                  <a16:creationId xmlns:a16="http://schemas.microsoft.com/office/drawing/2014/main" id="{188B6391-7F09-7A41-A0E3-EB51B592ED0A}"/>
                </a:ext>
              </a:extLst>
            </p:cNvPr>
            <p:cNvSpPr/>
            <p:nvPr/>
          </p:nvSpPr>
          <p:spPr>
            <a:xfrm>
              <a:off x="2297660" y="4140835"/>
              <a:ext cx="1364224" cy="311369"/>
            </a:xfrm>
            <a:prstGeom prst="round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7281991D-DA35-BF4C-8169-1F5CB2D3F069}"/>
                </a:ext>
              </a:extLst>
            </p:cNvPr>
            <p:cNvSpPr/>
            <p:nvPr/>
          </p:nvSpPr>
          <p:spPr>
            <a:xfrm>
              <a:off x="2382210"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61E3767B-531E-5145-9F5F-7B32F2DAFF7D}"/>
                </a:ext>
              </a:extLst>
            </p:cNvPr>
            <p:cNvSpPr/>
            <p:nvPr/>
          </p:nvSpPr>
          <p:spPr>
            <a:xfrm>
              <a:off x="2628469"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BDB904EC-D4E2-B44E-B22C-80E765BD56A5}"/>
                </a:ext>
              </a:extLst>
            </p:cNvPr>
            <p:cNvSpPr/>
            <p:nvPr/>
          </p:nvSpPr>
          <p:spPr>
            <a:xfrm>
              <a:off x="2874728"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5E310FC3-42C0-004F-9DE3-0B890F6F8A58}"/>
                </a:ext>
              </a:extLst>
            </p:cNvPr>
            <p:cNvSpPr/>
            <p:nvPr/>
          </p:nvSpPr>
          <p:spPr>
            <a:xfrm>
              <a:off x="3126597"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5D786B3-1898-B747-AB2B-C6585E46CE03}"/>
                </a:ext>
              </a:extLst>
            </p:cNvPr>
            <p:cNvSpPr/>
            <p:nvPr/>
          </p:nvSpPr>
          <p:spPr>
            <a:xfrm>
              <a:off x="3384593" y="4196386"/>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Right Arrow 39">
            <a:extLst>
              <a:ext uri="{FF2B5EF4-FFF2-40B4-BE49-F238E27FC236}">
                <a16:creationId xmlns:a16="http://schemas.microsoft.com/office/drawing/2014/main" id="{7EA838CE-7107-B84B-8EB2-03F27F43FD62}"/>
              </a:ext>
            </a:extLst>
          </p:cNvPr>
          <p:cNvSpPr/>
          <p:nvPr/>
        </p:nvSpPr>
        <p:spPr>
          <a:xfrm rot="16200000">
            <a:off x="4360899" y="5171793"/>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ight Arrow 40">
            <a:extLst>
              <a:ext uri="{FF2B5EF4-FFF2-40B4-BE49-F238E27FC236}">
                <a16:creationId xmlns:a16="http://schemas.microsoft.com/office/drawing/2014/main" id="{66EDDCBB-7A4F-7544-B6C2-3E9DDBEE5F5C}"/>
              </a:ext>
            </a:extLst>
          </p:cNvPr>
          <p:cNvSpPr/>
          <p:nvPr/>
        </p:nvSpPr>
        <p:spPr>
          <a:xfrm>
            <a:off x="4898462" y="4074216"/>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A6CA2E2-9188-C148-ACB7-D0B6EDAF7487}"/>
              </a:ext>
            </a:extLst>
          </p:cNvPr>
          <p:cNvGrpSpPr/>
          <p:nvPr/>
        </p:nvGrpSpPr>
        <p:grpSpPr>
          <a:xfrm rot="16200000">
            <a:off x="5051854" y="4096092"/>
            <a:ext cx="1364224" cy="311369"/>
            <a:chOff x="2297660" y="4140835"/>
            <a:chExt cx="1364224" cy="311369"/>
          </a:xfrm>
        </p:grpSpPr>
        <p:sp>
          <p:nvSpPr>
            <p:cNvPr id="43" name="Rounded Rectangle 42">
              <a:extLst>
                <a:ext uri="{FF2B5EF4-FFF2-40B4-BE49-F238E27FC236}">
                  <a16:creationId xmlns:a16="http://schemas.microsoft.com/office/drawing/2014/main" id="{7CAACEA3-328A-3043-A26F-3AE9F0927CBB}"/>
                </a:ext>
              </a:extLst>
            </p:cNvPr>
            <p:cNvSpPr/>
            <p:nvPr/>
          </p:nvSpPr>
          <p:spPr>
            <a:xfrm>
              <a:off x="2297660" y="4140835"/>
              <a:ext cx="1364224" cy="311369"/>
            </a:xfrm>
            <a:prstGeom prst="round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5B77AEC6-A08E-2744-813E-99BD0DDDA937}"/>
                </a:ext>
              </a:extLst>
            </p:cNvPr>
            <p:cNvSpPr/>
            <p:nvPr/>
          </p:nvSpPr>
          <p:spPr>
            <a:xfrm>
              <a:off x="2382210"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1C806C57-DC31-7842-9021-2B55A55A2DB5}"/>
                </a:ext>
              </a:extLst>
            </p:cNvPr>
            <p:cNvSpPr/>
            <p:nvPr/>
          </p:nvSpPr>
          <p:spPr>
            <a:xfrm>
              <a:off x="2628469"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6DF5DDE2-2E68-CB43-8C45-8A31AAA7C159}"/>
                </a:ext>
              </a:extLst>
            </p:cNvPr>
            <p:cNvSpPr/>
            <p:nvPr/>
          </p:nvSpPr>
          <p:spPr>
            <a:xfrm>
              <a:off x="2874728"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9AA636B5-23CA-544E-8957-6D111730B0DD}"/>
                </a:ext>
              </a:extLst>
            </p:cNvPr>
            <p:cNvSpPr/>
            <p:nvPr/>
          </p:nvSpPr>
          <p:spPr>
            <a:xfrm>
              <a:off x="3126597"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B1957133-0650-B046-A036-DA1C47FBF316}"/>
                </a:ext>
              </a:extLst>
            </p:cNvPr>
            <p:cNvSpPr/>
            <p:nvPr/>
          </p:nvSpPr>
          <p:spPr>
            <a:xfrm>
              <a:off x="3384593" y="4196386"/>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Right Arrow 48">
            <a:extLst>
              <a:ext uri="{FF2B5EF4-FFF2-40B4-BE49-F238E27FC236}">
                <a16:creationId xmlns:a16="http://schemas.microsoft.com/office/drawing/2014/main" id="{8F8AE9A6-82FD-9243-88A4-93A940F360D7}"/>
              </a:ext>
            </a:extLst>
          </p:cNvPr>
          <p:cNvSpPr/>
          <p:nvPr/>
        </p:nvSpPr>
        <p:spPr>
          <a:xfrm rot="16200000">
            <a:off x="5449143" y="5171792"/>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Content Placeholder 2">
            <a:extLst>
              <a:ext uri="{FF2B5EF4-FFF2-40B4-BE49-F238E27FC236}">
                <a16:creationId xmlns:a16="http://schemas.microsoft.com/office/drawing/2014/main" id="{5D493BA9-7E83-D941-9662-47D78FF8281D}"/>
              </a:ext>
            </a:extLst>
          </p:cNvPr>
          <p:cNvSpPr txBox="1">
            <a:spLocks/>
          </p:cNvSpPr>
          <p:nvPr/>
        </p:nvSpPr>
        <p:spPr>
          <a:xfrm>
            <a:off x="2095059" y="5605672"/>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2400" dirty="0">
                <a:latin typeface="Avenir Light" panose="020B0402020203020204" pitchFamily="34" charset="77"/>
              </a:rPr>
              <a:t>The</a:t>
            </a:r>
          </a:p>
        </p:txBody>
      </p:sp>
      <p:sp>
        <p:nvSpPr>
          <p:cNvPr id="55" name="Content Placeholder 2">
            <a:extLst>
              <a:ext uri="{FF2B5EF4-FFF2-40B4-BE49-F238E27FC236}">
                <a16:creationId xmlns:a16="http://schemas.microsoft.com/office/drawing/2014/main" id="{DA7779B7-383D-774F-91B7-42843F170DE5}"/>
              </a:ext>
            </a:extLst>
          </p:cNvPr>
          <p:cNvSpPr txBox="1">
            <a:spLocks/>
          </p:cNvSpPr>
          <p:nvPr/>
        </p:nvSpPr>
        <p:spPr>
          <a:xfrm>
            <a:off x="2953045" y="5605672"/>
            <a:ext cx="1240142"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r>
              <a:rPr lang="en-US" sz="2400" dirty="0">
                <a:latin typeface="Avenir Light" panose="020B0402020203020204" pitchFamily="34" charset="77"/>
              </a:rPr>
              <a:t>brown</a:t>
            </a:r>
          </a:p>
        </p:txBody>
      </p:sp>
      <p:sp>
        <p:nvSpPr>
          <p:cNvPr id="56" name="Content Placeholder 2">
            <a:extLst>
              <a:ext uri="{FF2B5EF4-FFF2-40B4-BE49-F238E27FC236}">
                <a16:creationId xmlns:a16="http://schemas.microsoft.com/office/drawing/2014/main" id="{254D70E6-B900-B947-9CB1-4CA5CA3E82B0}"/>
              </a:ext>
            </a:extLst>
          </p:cNvPr>
          <p:cNvSpPr txBox="1">
            <a:spLocks/>
          </p:cNvSpPr>
          <p:nvPr/>
        </p:nvSpPr>
        <p:spPr>
          <a:xfrm>
            <a:off x="3989836" y="5618468"/>
            <a:ext cx="1240142"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r>
              <a:rPr lang="en-US" sz="2400" dirty="0">
                <a:latin typeface="Avenir Light" panose="020B0402020203020204" pitchFamily="34" charset="77"/>
              </a:rPr>
              <a:t>dog</a:t>
            </a:r>
          </a:p>
        </p:txBody>
      </p:sp>
      <p:sp>
        <p:nvSpPr>
          <p:cNvPr id="57" name="Content Placeholder 2">
            <a:extLst>
              <a:ext uri="{FF2B5EF4-FFF2-40B4-BE49-F238E27FC236}">
                <a16:creationId xmlns:a16="http://schemas.microsoft.com/office/drawing/2014/main" id="{9D74D270-52C3-1043-8D22-6AC58D74A0C1}"/>
              </a:ext>
            </a:extLst>
          </p:cNvPr>
          <p:cNvSpPr txBox="1">
            <a:spLocks/>
          </p:cNvSpPr>
          <p:nvPr/>
        </p:nvSpPr>
        <p:spPr>
          <a:xfrm>
            <a:off x="5112790" y="5631264"/>
            <a:ext cx="1240142"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r>
              <a:rPr lang="en-US" sz="2400" dirty="0">
                <a:latin typeface="Avenir Light" panose="020B0402020203020204" pitchFamily="34" charset="77"/>
              </a:rPr>
              <a:t>ran</a:t>
            </a:r>
          </a:p>
        </p:txBody>
      </p:sp>
      <p:sp>
        <p:nvSpPr>
          <p:cNvPr id="60" name="Content Placeholder 2">
            <a:extLst>
              <a:ext uri="{FF2B5EF4-FFF2-40B4-BE49-F238E27FC236}">
                <a16:creationId xmlns:a16="http://schemas.microsoft.com/office/drawing/2014/main" id="{76AADFF0-BE0A-434E-BF97-8FEF40D05CC3}"/>
              </a:ext>
            </a:extLst>
          </p:cNvPr>
          <p:cNvSpPr txBox="1">
            <a:spLocks/>
          </p:cNvSpPr>
          <p:nvPr/>
        </p:nvSpPr>
        <p:spPr>
          <a:xfrm>
            <a:off x="2406384" y="6201113"/>
            <a:ext cx="2565797" cy="4714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r>
              <a:rPr lang="en-US" sz="2000" b="1" dirty="0">
                <a:solidFill>
                  <a:srgbClr val="7030A0"/>
                </a:solidFill>
                <a:latin typeface="Avenir Light" panose="020B0402020203020204" pitchFamily="34" charset="77"/>
              </a:rPr>
              <a:t>ENCODER RNN</a:t>
            </a:r>
          </a:p>
        </p:txBody>
      </p:sp>
      <mc:AlternateContent xmlns:mc="http://schemas.openxmlformats.org/markup-compatibility/2006" xmlns:a14="http://schemas.microsoft.com/office/drawing/2010/main">
        <mc:Choice Requires="a14">
          <p:sp>
            <p:nvSpPr>
              <p:cNvPr id="81" name="Content Placeholder 2">
                <a:extLst>
                  <a:ext uri="{FF2B5EF4-FFF2-40B4-BE49-F238E27FC236}">
                    <a16:creationId xmlns:a16="http://schemas.microsoft.com/office/drawing/2014/main" id="{430EAF3A-8A6A-8D4D-8A46-D5F7CC486CE6}"/>
                  </a:ext>
                </a:extLst>
              </p:cNvPr>
              <p:cNvSpPr txBox="1">
                <a:spLocks/>
              </p:cNvSpPr>
              <p:nvPr/>
            </p:nvSpPr>
            <p:spPr>
              <a:xfrm>
                <a:off x="2266543" y="3012907"/>
                <a:ext cx="46636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Sup>
                        <m:sSubSupPr>
                          <m:ctrlPr>
                            <a:rPr lang="en-US" sz="2400" b="0" i="1" dirty="0" smtClean="0">
                              <a:latin typeface="Cambria Math" panose="02040503050406030204" pitchFamily="18" charset="0"/>
                            </a:rPr>
                          </m:ctrlPr>
                        </m:sSubSupPr>
                        <m:e>
                          <m:r>
                            <a:rPr lang="en-US" sz="2400" b="0" i="1" dirty="0" smtClean="0">
                              <a:latin typeface="Cambria Math" panose="02040503050406030204" pitchFamily="18" charset="0"/>
                            </a:rPr>
                            <m:t>h</m:t>
                          </m:r>
                        </m:e>
                        <m:sub>
                          <m:r>
                            <a:rPr lang="en-US" sz="2400" b="0" i="1" dirty="0" smtClean="0">
                              <a:latin typeface="Cambria Math" panose="02040503050406030204" pitchFamily="18" charset="0"/>
                            </a:rPr>
                            <m:t>1</m:t>
                          </m:r>
                        </m:sub>
                        <m:sup>
                          <m:r>
                            <a:rPr lang="en-US" sz="2400" b="0" i="1" dirty="0" smtClean="0">
                              <a:latin typeface="Cambria Math" panose="02040503050406030204" pitchFamily="18" charset="0"/>
                            </a:rPr>
                            <m:t>𝐸</m:t>
                          </m:r>
                        </m:sup>
                      </m:sSubSup>
                    </m:oMath>
                  </m:oMathPara>
                </a14:m>
                <a:endParaRPr lang="en-US" sz="2400" b="0" dirty="0">
                  <a:latin typeface="Avenir Light" panose="020B0402020203020204" pitchFamily="34" charset="77"/>
                </a:endParaRPr>
              </a:p>
              <a:p>
                <a:pPr marL="0" indent="0" algn="ctr">
                  <a:lnSpc>
                    <a:spcPct val="120000"/>
                  </a:lnSpc>
                  <a:buNone/>
                </a:pPr>
                <a:endParaRPr lang="en-US" sz="2400" b="0" dirty="0">
                  <a:latin typeface="Avenir Light" panose="020B0402020203020204" pitchFamily="34" charset="77"/>
                </a:endParaRPr>
              </a:p>
              <a:p>
                <a:pPr marL="0" indent="0" algn="ctr">
                  <a:lnSpc>
                    <a:spcPct val="120000"/>
                  </a:lnSpc>
                  <a:buNone/>
                </a:pPr>
                <a:endParaRPr lang="en-US" sz="2400" dirty="0">
                  <a:latin typeface="Avenir Light" panose="020B0402020203020204" pitchFamily="34" charset="77"/>
                </a:endParaRPr>
              </a:p>
            </p:txBody>
          </p:sp>
        </mc:Choice>
        <mc:Fallback xmlns="">
          <p:sp>
            <p:nvSpPr>
              <p:cNvPr id="81" name="Content Placeholder 2">
                <a:extLst>
                  <a:ext uri="{FF2B5EF4-FFF2-40B4-BE49-F238E27FC236}">
                    <a16:creationId xmlns:a16="http://schemas.microsoft.com/office/drawing/2014/main" id="{430EAF3A-8A6A-8D4D-8A46-D5F7CC486CE6}"/>
                  </a:ext>
                </a:extLst>
              </p:cNvPr>
              <p:cNvSpPr txBox="1">
                <a:spLocks noRot="1" noChangeAspect="1" noMove="1" noResize="1" noEditPoints="1" noAdjustHandles="1" noChangeArrowheads="1" noChangeShapeType="1" noTextEdit="1"/>
              </p:cNvSpPr>
              <p:nvPr/>
            </p:nvSpPr>
            <p:spPr>
              <a:xfrm>
                <a:off x="2266543" y="3012907"/>
                <a:ext cx="466367" cy="503588"/>
              </a:xfrm>
              <a:prstGeom prst="rect">
                <a:avLst/>
              </a:prstGeom>
              <a:blipFill>
                <a:blip r:embed="rId3"/>
                <a:stretch>
                  <a:fillRect r="-263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2" name="Content Placeholder 2">
                <a:extLst>
                  <a:ext uri="{FF2B5EF4-FFF2-40B4-BE49-F238E27FC236}">
                    <a16:creationId xmlns:a16="http://schemas.microsoft.com/office/drawing/2014/main" id="{A8EDD8E4-48D8-E14C-BC95-FEEBF25A3A75}"/>
                  </a:ext>
                </a:extLst>
              </p:cNvPr>
              <p:cNvSpPr txBox="1">
                <a:spLocks/>
              </p:cNvSpPr>
              <p:nvPr/>
            </p:nvSpPr>
            <p:spPr>
              <a:xfrm>
                <a:off x="3300923" y="3036969"/>
                <a:ext cx="46636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Sup>
                        <m:sSubSupPr>
                          <m:ctrlPr>
                            <a:rPr lang="en-US" sz="2400" b="0" i="1" dirty="0" smtClean="0">
                              <a:latin typeface="Cambria Math" panose="02040503050406030204" pitchFamily="18" charset="0"/>
                            </a:rPr>
                          </m:ctrlPr>
                        </m:sSubSupPr>
                        <m:e>
                          <m:r>
                            <a:rPr lang="en-US" sz="2400" b="0" i="1" dirty="0" smtClean="0">
                              <a:latin typeface="Cambria Math" panose="02040503050406030204" pitchFamily="18" charset="0"/>
                            </a:rPr>
                            <m:t>h</m:t>
                          </m:r>
                        </m:e>
                        <m:sub>
                          <m:r>
                            <a:rPr lang="en-US" sz="2400" b="0" i="1" dirty="0" smtClean="0">
                              <a:latin typeface="Cambria Math" panose="02040503050406030204" pitchFamily="18" charset="0"/>
                            </a:rPr>
                            <m:t>2</m:t>
                          </m:r>
                        </m:sub>
                        <m:sup>
                          <m:r>
                            <a:rPr lang="en-US" sz="2400" b="0" i="1" dirty="0" smtClean="0">
                              <a:latin typeface="Cambria Math" panose="02040503050406030204" pitchFamily="18" charset="0"/>
                            </a:rPr>
                            <m:t>𝐸</m:t>
                          </m:r>
                        </m:sup>
                      </m:sSubSup>
                    </m:oMath>
                  </m:oMathPara>
                </a14:m>
                <a:endParaRPr lang="en-US" sz="2400" b="0" dirty="0">
                  <a:latin typeface="Avenir Light" panose="020B0402020203020204" pitchFamily="34" charset="77"/>
                </a:endParaRPr>
              </a:p>
              <a:p>
                <a:pPr marL="0" indent="0" algn="ctr">
                  <a:lnSpc>
                    <a:spcPct val="120000"/>
                  </a:lnSpc>
                  <a:buNone/>
                </a:pPr>
                <a:endParaRPr lang="en-US" sz="2400" b="0" dirty="0">
                  <a:latin typeface="Avenir Light" panose="020B0402020203020204" pitchFamily="34" charset="77"/>
                </a:endParaRPr>
              </a:p>
              <a:p>
                <a:pPr marL="0" indent="0" algn="ctr">
                  <a:lnSpc>
                    <a:spcPct val="120000"/>
                  </a:lnSpc>
                  <a:buNone/>
                </a:pPr>
                <a:endParaRPr lang="en-US" sz="2400" dirty="0">
                  <a:latin typeface="Avenir Light" panose="020B0402020203020204" pitchFamily="34" charset="77"/>
                </a:endParaRPr>
              </a:p>
            </p:txBody>
          </p:sp>
        </mc:Choice>
        <mc:Fallback xmlns="">
          <p:sp>
            <p:nvSpPr>
              <p:cNvPr id="82" name="Content Placeholder 2">
                <a:extLst>
                  <a:ext uri="{FF2B5EF4-FFF2-40B4-BE49-F238E27FC236}">
                    <a16:creationId xmlns:a16="http://schemas.microsoft.com/office/drawing/2014/main" id="{A8EDD8E4-48D8-E14C-BC95-FEEBF25A3A75}"/>
                  </a:ext>
                </a:extLst>
              </p:cNvPr>
              <p:cNvSpPr txBox="1">
                <a:spLocks noRot="1" noChangeAspect="1" noMove="1" noResize="1" noEditPoints="1" noAdjustHandles="1" noChangeArrowheads="1" noChangeShapeType="1" noTextEdit="1"/>
              </p:cNvSpPr>
              <p:nvPr/>
            </p:nvSpPr>
            <p:spPr>
              <a:xfrm>
                <a:off x="3300923" y="3036969"/>
                <a:ext cx="466367" cy="503588"/>
              </a:xfrm>
              <a:prstGeom prst="rect">
                <a:avLst/>
              </a:prstGeom>
              <a:blipFill>
                <a:blip r:embed="rId4"/>
                <a:stretch>
                  <a:fillRect l="-263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3" name="Content Placeholder 2">
                <a:extLst>
                  <a:ext uri="{FF2B5EF4-FFF2-40B4-BE49-F238E27FC236}">
                    <a16:creationId xmlns:a16="http://schemas.microsoft.com/office/drawing/2014/main" id="{03BB47D6-F9E9-C442-BE36-549414F59452}"/>
                  </a:ext>
                </a:extLst>
              </p:cNvPr>
              <p:cNvSpPr txBox="1">
                <a:spLocks/>
              </p:cNvSpPr>
              <p:nvPr/>
            </p:nvSpPr>
            <p:spPr>
              <a:xfrm>
                <a:off x="4413526" y="3037005"/>
                <a:ext cx="46636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Sup>
                        <m:sSubSupPr>
                          <m:ctrlPr>
                            <a:rPr lang="en-US" sz="2400" b="0" i="1" dirty="0" smtClean="0">
                              <a:latin typeface="Cambria Math" panose="02040503050406030204" pitchFamily="18" charset="0"/>
                            </a:rPr>
                          </m:ctrlPr>
                        </m:sSubSupPr>
                        <m:e>
                          <m:r>
                            <a:rPr lang="en-US" sz="2400" b="0" i="1" dirty="0" smtClean="0">
                              <a:latin typeface="Cambria Math" panose="02040503050406030204" pitchFamily="18" charset="0"/>
                            </a:rPr>
                            <m:t>h</m:t>
                          </m:r>
                        </m:e>
                        <m:sub>
                          <m:r>
                            <a:rPr lang="en-US" sz="2400" b="0" i="1" dirty="0" smtClean="0">
                              <a:latin typeface="Cambria Math" panose="02040503050406030204" pitchFamily="18" charset="0"/>
                            </a:rPr>
                            <m:t>3</m:t>
                          </m:r>
                        </m:sub>
                        <m:sup>
                          <m:r>
                            <a:rPr lang="en-US" sz="2400" b="0" i="1" dirty="0" smtClean="0">
                              <a:latin typeface="Cambria Math" panose="02040503050406030204" pitchFamily="18" charset="0"/>
                            </a:rPr>
                            <m:t>𝐸</m:t>
                          </m:r>
                        </m:sup>
                      </m:sSubSup>
                    </m:oMath>
                  </m:oMathPara>
                </a14:m>
                <a:endParaRPr lang="en-US" sz="2400" b="0" dirty="0">
                  <a:latin typeface="Avenir Light" panose="020B0402020203020204" pitchFamily="34" charset="77"/>
                </a:endParaRPr>
              </a:p>
              <a:p>
                <a:pPr marL="0" indent="0" algn="ctr">
                  <a:lnSpc>
                    <a:spcPct val="120000"/>
                  </a:lnSpc>
                  <a:buNone/>
                </a:pPr>
                <a:endParaRPr lang="en-US" sz="2400" b="0" dirty="0">
                  <a:latin typeface="Avenir Light" panose="020B0402020203020204" pitchFamily="34" charset="77"/>
                </a:endParaRPr>
              </a:p>
              <a:p>
                <a:pPr marL="0" indent="0" algn="ctr">
                  <a:lnSpc>
                    <a:spcPct val="120000"/>
                  </a:lnSpc>
                  <a:buNone/>
                </a:pPr>
                <a:endParaRPr lang="en-US" sz="2400" dirty="0">
                  <a:latin typeface="Avenir Light" panose="020B0402020203020204" pitchFamily="34" charset="77"/>
                </a:endParaRPr>
              </a:p>
            </p:txBody>
          </p:sp>
        </mc:Choice>
        <mc:Fallback xmlns="">
          <p:sp>
            <p:nvSpPr>
              <p:cNvPr id="83" name="Content Placeholder 2">
                <a:extLst>
                  <a:ext uri="{FF2B5EF4-FFF2-40B4-BE49-F238E27FC236}">
                    <a16:creationId xmlns:a16="http://schemas.microsoft.com/office/drawing/2014/main" id="{03BB47D6-F9E9-C442-BE36-549414F59452}"/>
                  </a:ext>
                </a:extLst>
              </p:cNvPr>
              <p:cNvSpPr txBox="1">
                <a:spLocks noRot="1" noChangeAspect="1" noMove="1" noResize="1" noEditPoints="1" noAdjustHandles="1" noChangeArrowheads="1" noChangeShapeType="1" noTextEdit="1"/>
              </p:cNvSpPr>
              <p:nvPr/>
            </p:nvSpPr>
            <p:spPr>
              <a:xfrm>
                <a:off x="4413526" y="3037005"/>
                <a:ext cx="466367" cy="503588"/>
              </a:xfrm>
              <a:prstGeom prst="rect">
                <a:avLst/>
              </a:prstGeom>
              <a:blipFill>
                <a:blip r:embed="rId5"/>
                <a:stretch>
                  <a:fillRect l="-5556" r="-27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4" name="Content Placeholder 2">
                <a:extLst>
                  <a:ext uri="{FF2B5EF4-FFF2-40B4-BE49-F238E27FC236}">
                    <a16:creationId xmlns:a16="http://schemas.microsoft.com/office/drawing/2014/main" id="{EF4898A9-E8D4-BB49-A61D-ED70F16178CA}"/>
                  </a:ext>
                </a:extLst>
              </p:cNvPr>
              <p:cNvSpPr txBox="1">
                <a:spLocks/>
              </p:cNvSpPr>
              <p:nvPr/>
            </p:nvSpPr>
            <p:spPr>
              <a:xfrm>
                <a:off x="5491706" y="3025197"/>
                <a:ext cx="46636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Sup>
                        <m:sSubSupPr>
                          <m:ctrlPr>
                            <a:rPr lang="en-US" sz="2400" b="0" i="1" dirty="0" smtClean="0">
                              <a:latin typeface="Cambria Math" panose="02040503050406030204" pitchFamily="18" charset="0"/>
                            </a:rPr>
                          </m:ctrlPr>
                        </m:sSubSupPr>
                        <m:e>
                          <m:r>
                            <a:rPr lang="en-US" sz="2400" b="0" i="1" dirty="0" smtClean="0">
                              <a:latin typeface="Cambria Math" panose="02040503050406030204" pitchFamily="18" charset="0"/>
                            </a:rPr>
                            <m:t>h</m:t>
                          </m:r>
                        </m:e>
                        <m:sub>
                          <m:r>
                            <a:rPr lang="en-US" sz="2400" b="0" i="1" dirty="0" smtClean="0">
                              <a:latin typeface="Cambria Math" panose="02040503050406030204" pitchFamily="18" charset="0"/>
                            </a:rPr>
                            <m:t>4</m:t>
                          </m:r>
                        </m:sub>
                        <m:sup>
                          <m:r>
                            <a:rPr lang="en-US" sz="2400" b="0" i="1" dirty="0" smtClean="0">
                              <a:latin typeface="Cambria Math" panose="02040503050406030204" pitchFamily="18" charset="0"/>
                            </a:rPr>
                            <m:t>𝐸</m:t>
                          </m:r>
                        </m:sup>
                      </m:sSubSup>
                    </m:oMath>
                  </m:oMathPara>
                </a14:m>
                <a:endParaRPr lang="en-US" sz="2400" b="0" dirty="0">
                  <a:latin typeface="Avenir Light" panose="020B0402020203020204" pitchFamily="34" charset="77"/>
                </a:endParaRPr>
              </a:p>
              <a:p>
                <a:pPr marL="0" indent="0" algn="ctr">
                  <a:lnSpc>
                    <a:spcPct val="120000"/>
                  </a:lnSpc>
                  <a:buNone/>
                </a:pPr>
                <a:endParaRPr lang="en-US" sz="2400" b="0" dirty="0">
                  <a:latin typeface="Avenir Light" panose="020B0402020203020204" pitchFamily="34" charset="77"/>
                </a:endParaRPr>
              </a:p>
              <a:p>
                <a:pPr marL="0" indent="0" algn="ctr">
                  <a:lnSpc>
                    <a:spcPct val="120000"/>
                  </a:lnSpc>
                  <a:buNone/>
                </a:pPr>
                <a:endParaRPr lang="en-US" sz="2400" dirty="0">
                  <a:latin typeface="Avenir Light" panose="020B0402020203020204" pitchFamily="34" charset="77"/>
                </a:endParaRPr>
              </a:p>
            </p:txBody>
          </p:sp>
        </mc:Choice>
        <mc:Fallback xmlns="">
          <p:sp>
            <p:nvSpPr>
              <p:cNvPr id="84" name="Content Placeholder 2">
                <a:extLst>
                  <a:ext uri="{FF2B5EF4-FFF2-40B4-BE49-F238E27FC236}">
                    <a16:creationId xmlns:a16="http://schemas.microsoft.com/office/drawing/2014/main" id="{EF4898A9-E8D4-BB49-A61D-ED70F16178CA}"/>
                  </a:ext>
                </a:extLst>
              </p:cNvPr>
              <p:cNvSpPr txBox="1">
                <a:spLocks noRot="1" noChangeAspect="1" noMove="1" noResize="1" noEditPoints="1" noAdjustHandles="1" noChangeArrowheads="1" noChangeShapeType="1" noTextEdit="1"/>
              </p:cNvSpPr>
              <p:nvPr/>
            </p:nvSpPr>
            <p:spPr>
              <a:xfrm>
                <a:off x="5491706" y="3025197"/>
                <a:ext cx="466367" cy="503588"/>
              </a:xfrm>
              <a:prstGeom prst="rect">
                <a:avLst/>
              </a:prstGeom>
              <a:blipFill>
                <a:blip r:embed="rId6"/>
                <a:stretch>
                  <a:fillRect l="-2703" r="-2703"/>
                </a:stretch>
              </a:blipFill>
            </p:spPr>
            <p:txBody>
              <a:bodyPr/>
              <a:lstStyle/>
              <a:p>
                <a:r>
                  <a:rPr lang="en-US">
                    <a:noFill/>
                  </a:rPr>
                  <a:t> </a:t>
                </a:r>
              </a:p>
            </p:txBody>
          </p:sp>
        </mc:Fallback>
      </mc:AlternateContent>
      <p:grpSp>
        <p:nvGrpSpPr>
          <p:cNvPr id="58" name="Group 57">
            <a:extLst>
              <a:ext uri="{FF2B5EF4-FFF2-40B4-BE49-F238E27FC236}">
                <a16:creationId xmlns:a16="http://schemas.microsoft.com/office/drawing/2014/main" id="{B663CD5B-42AC-BF4A-8FFE-117F9E82F6D5}"/>
              </a:ext>
            </a:extLst>
          </p:cNvPr>
          <p:cNvGrpSpPr/>
          <p:nvPr/>
        </p:nvGrpSpPr>
        <p:grpSpPr>
          <a:xfrm rot="16200000">
            <a:off x="6329595" y="4096092"/>
            <a:ext cx="1364224" cy="311369"/>
            <a:chOff x="2297660" y="4140835"/>
            <a:chExt cx="1364224" cy="311369"/>
          </a:xfrm>
        </p:grpSpPr>
        <p:sp>
          <p:nvSpPr>
            <p:cNvPr id="59" name="Rounded Rectangle 58">
              <a:extLst>
                <a:ext uri="{FF2B5EF4-FFF2-40B4-BE49-F238E27FC236}">
                  <a16:creationId xmlns:a16="http://schemas.microsoft.com/office/drawing/2014/main" id="{1E002C9A-45DA-F648-890F-0F632A4DF22B}"/>
                </a:ext>
              </a:extLst>
            </p:cNvPr>
            <p:cNvSpPr/>
            <p:nvPr/>
          </p:nvSpPr>
          <p:spPr>
            <a:xfrm>
              <a:off x="2297660" y="4140835"/>
              <a:ext cx="1364224" cy="311369"/>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61" name="Oval 60">
              <a:extLst>
                <a:ext uri="{FF2B5EF4-FFF2-40B4-BE49-F238E27FC236}">
                  <a16:creationId xmlns:a16="http://schemas.microsoft.com/office/drawing/2014/main" id="{551C4E01-5F3B-7148-9714-359EC23CB4F2}"/>
                </a:ext>
              </a:extLst>
            </p:cNvPr>
            <p:cNvSpPr/>
            <p:nvPr/>
          </p:nvSpPr>
          <p:spPr>
            <a:xfrm>
              <a:off x="2382210" y="4194102"/>
              <a:ext cx="203200" cy="203200"/>
            </a:xfrm>
            <a:prstGeom prst="ellipse">
              <a:avLst/>
            </a:prstGeom>
            <a:solidFill>
              <a:schemeClr val="accent5">
                <a:lumMod val="60000"/>
                <a:lumOff val="4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62" name="Oval 61">
              <a:extLst>
                <a:ext uri="{FF2B5EF4-FFF2-40B4-BE49-F238E27FC236}">
                  <a16:creationId xmlns:a16="http://schemas.microsoft.com/office/drawing/2014/main" id="{65E69B14-3103-8D44-BCBC-44C09B4165A2}"/>
                </a:ext>
              </a:extLst>
            </p:cNvPr>
            <p:cNvSpPr/>
            <p:nvPr/>
          </p:nvSpPr>
          <p:spPr>
            <a:xfrm>
              <a:off x="2628469" y="4194102"/>
              <a:ext cx="203200" cy="203200"/>
            </a:xfrm>
            <a:prstGeom prst="ellipse">
              <a:avLst/>
            </a:prstGeom>
            <a:solidFill>
              <a:schemeClr val="accent5">
                <a:lumMod val="60000"/>
                <a:lumOff val="4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64" name="Oval 63">
              <a:extLst>
                <a:ext uri="{FF2B5EF4-FFF2-40B4-BE49-F238E27FC236}">
                  <a16:creationId xmlns:a16="http://schemas.microsoft.com/office/drawing/2014/main" id="{6F0905B4-8F0C-8641-ADB6-094B9BEEDFD3}"/>
                </a:ext>
              </a:extLst>
            </p:cNvPr>
            <p:cNvSpPr/>
            <p:nvPr/>
          </p:nvSpPr>
          <p:spPr>
            <a:xfrm>
              <a:off x="2874728" y="4194102"/>
              <a:ext cx="203200" cy="203200"/>
            </a:xfrm>
            <a:prstGeom prst="ellipse">
              <a:avLst/>
            </a:prstGeom>
            <a:solidFill>
              <a:schemeClr val="accent5">
                <a:lumMod val="60000"/>
                <a:lumOff val="4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65" name="Oval 64">
              <a:extLst>
                <a:ext uri="{FF2B5EF4-FFF2-40B4-BE49-F238E27FC236}">
                  <a16:creationId xmlns:a16="http://schemas.microsoft.com/office/drawing/2014/main" id="{FEF64884-1230-D64F-B3B8-F317D09373CB}"/>
                </a:ext>
              </a:extLst>
            </p:cNvPr>
            <p:cNvSpPr/>
            <p:nvPr/>
          </p:nvSpPr>
          <p:spPr>
            <a:xfrm>
              <a:off x="3126597" y="4194102"/>
              <a:ext cx="203200" cy="203200"/>
            </a:xfrm>
            <a:prstGeom prst="ellipse">
              <a:avLst/>
            </a:prstGeom>
            <a:solidFill>
              <a:schemeClr val="accent5">
                <a:lumMod val="60000"/>
                <a:lumOff val="4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66" name="Oval 65">
              <a:extLst>
                <a:ext uri="{FF2B5EF4-FFF2-40B4-BE49-F238E27FC236}">
                  <a16:creationId xmlns:a16="http://schemas.microsoft.com/office/drawing/2014/main" id="{FEAFE69B-09F7-E34D-979D-223B48C37CEB}"/>
                </a:ext>
              </a:extLst>
            </p:cNvPr>
            <p:cNvSpPr/>
            <p:nvPr/>
          </p:nvSpPr>
          <p:spPr>
            <a:xfrm>
              <a:off x="3384593" y="4196386"/>
              <a:ext cx="203200" cy="203200"/>
            </a:xfrm>
            <a:prstGeom prst="ellipse">
              <a:avLst/>
            </a:prstGeom>
            <a:solidFill>
              <a:schemeClr val="accent5">
                <a:lumMod val="60000"/>
                <a:lumOff val="4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grpSp>
      <p:sp>
        <p:nvSpPr>
          <p:cNvPr id="67" name="Content Placeholder 2">
            <a:extLst>
              <a:ext uri="{FF2B5EF4-FFF2-40B4-BE49-F238E27FC236}">
                <a16:creationId xmlns:a16="http://schemas.microsoft.com/office/drawing/2014/main" id="{05C65C80-3DC1-4046-B9DD-6ABFA705B103}"/>
              </a:ext>
            </a:extLst>
          </p:cNvPr>
          <p:cNvSpPr txBox="1">
            <a:spLocks/>
          </p:cNvSpPr>
          <p:nvPr/>
        </p:nvSpPr>
        <p:spPr>
          <a:xfrm>
            <a:off x="6430427" y="4973380"/>
            <a:ext cx="1240142"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r>
              <a:rPr lang="en-US" sz="2400" dirty="0">
                <a:latin typeface="Avenir Light" panose="020B0402020203020204" pitchFamily="34" charset="77"/>
              </a:rPr>
              <a:t>&lt;s&gt;</a:t>
            </a:r>
          </a:p>
        </p:txBody>
      </p:sp>
      <mc:AlternateContent xmlns:mc="http://schemas.openxmlformats.org/markup-compatibility/2006" xmlns:a14="http://schemas.microsoft.com/office/drawing/2010/main">
        <mc:Choice Requires="a14">
          <p:sp>
            <p:nvSpPr>
              <p:cNvPr id="68" name="Content Placeholder 2">
                <a:extLst>
                  <a:ext uri="{FF2B5EF4-FFF2-40B4-BE49-F238E27FC236}">
                    <a16:creationId xmlns:a16="http://schemas.microsoft.com/office/drawing/2014/main" id="{FDF27407-EE44-964E-8D89-FDDD890FDA04}"/>
                  </a:ext>
                </a:extLst>
              </p:cNvPr>
              <p:cNvSpPr txBox="1">
                <a:spLocks/>
              </p:cNvSpPr>
              <p:nvPr/>
            </p:nvSpPr>
            <p:spPr>
              <a:xfrm>
                <a:off x="6817314" y="3011206"/>
                <a:ext cx="46636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Sup>
                        <m:sSubSupPr>
                          <m:ctrlPr>
                            <a:rPr lang="en-US" sz="2400" b="0" i="1" dirty="0" smtClean="0">
                              <a:latin typeface="Cambria Math" panose="02040503050406030204" pitchFamily="18" charset="0"/>
                            </a:rPr>
                          </m:ctrlPr>
                        </m:sSubSupPr>
                        <m:e>
                          <m:r>
                            <a:rPr lang="en-US" sz="2400" b="0" i="1" dirty="0" smtClean="0">
                              <a:latin typeface="Cambria Math" panose="02040503050406030204" pitchFamily="18" charset="0"/>
                            </a:rPr>
                            <m:t>h</m:t>
                          </m:r>
                        </m:e>
                        <m:sub>
                          <m:r>
                            <a:rPr lang="en-US" sz="2400" b="0" i="1" dirty="0" smtClean="0">
                              <a:latin typeface="Cambria Math" panose="02040503050406030204" pitchFamily="18" charset="0"/>
                            </a:rPr>
                            <m:t>1</m:t>
                          </m:r>
                        </m:sub>
                        <m:sup>
                          <m:r>
                            <a:rPr lang="en-US" sz="2400" b="0" i="1" dirty="0" smtClean="0">
                              <a:latin typeface="Cambria Math" panose="02040503050406030204" pitchFamily="18" charset="0"/>
                            </a:rPr>
                            <m:t>𝐷</m:t>
                          </m:r>
                        </m:sup>
                      </m:sSubSup>
                    </m:oMath>
                  </m:oMathPara>
                </a14:m>
                <a:endParaRPr lang="en-US" sz="2400" b="0" dirty="0">
                  <a:latin typeface="Avenir Light" panose="020B0402020203020204" pitchFamily="34" charset="77"/>
                </a:endParaRPr>
              </a:p>
            </p:txBody>
          </p:sp>
        </mc:Choice>
        <mc:Fallback xmlns="">
          <p:sp>
            <p:nvSpPr>
              <p:cNvPr id="68" name="Content Placeholder 2">
                <a:extLst>
                  <a:ext uri="{FF2B5EF4-FFF2-40B4-BE49-F238E27FC236}">
                    <a16:creationId xmlns:a16="http://schemas.microsoft.com/office/drawing/2014/main" id="{FDF27407-EE44-964E-8D89-FDDD890FDA04}"/>
                  </a:ext>
                </a:extLst>
              </p:cNvPr>
              <p:cNvSpPr txBox="1">
                <a:spLocks noRot="1" noChangeAspect="1" noMove="1" noResize="1" noEditPoints="1" noAdjustHandles="1" noChangeArrowheads="1" noChangeShapeType="1" noTextEdit="1"/>
              </p:cNvSpPr>
              <p:nvPr/>
            </p:nvSpPr>
            <p:spPr>
              <a:xfrm>
                <a:off x="6817314" y="3011206"/>
                <a:ext cx="466367" cy="503588"/>
              </a:xfrm>
              <a:prstGeom prst="rect">
                <a:avLst/>
              </a:prstGeom>
              <a:blipFill>
                <a:blip r:embed="rId7"/>
                <a:stretch>
                  <a:fillRect l="-18421"/>
                </a:stretch>
              </a:blipFill>
            </p:spPr>
            <p:txBody>
              <a:bodyPr/>
              <a:lstStyle/>
              <a:p>
                <a:r>
                  <a:rPr lang="en-US">
                    <a:noFill/>
                  </a:rPr>
                  <a:t> </a:t>
                </a:r>
              </a:p>
            </p:txBody>
          </p:sp>
        </mc:Fallback>
      </mc:AlternateContent>
      <p:sp>
        <p:nvSpPr>
          <p:cNvPr id="70" name="Content Placeholder 2">
            <a:extLst>
              <a:ext uri="{FF2B5EF4-FFF2-40B4-BE49-F238E27FC236}">
                <a16:creationId xmlns:a16="http://schemas.microsoft.com/office/drawing/2014/main" id="{9E7D71E4-CCF8-2846-821A-E2E8DA37954A}"/>
              </a:ext>
            </a:extLst>
          </p:cNvPr>
          <p:cNvSpPr txBox="1">
            <a:spLocks/>
          </p:cNvSpPr>
          <p:nvPr/>
        </p:nvSpPr>
        <p:spPr>
          <a:xfrm>
            <a:off x="8911246" y="4776423"/>
            <a:ext cx="2714405" cy="4714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US" sz="2000" b="1" dirty="0">
                <a:solidFill>
                  <a:srgbClr val="7030A0"/>
                </a:solidFill>
                <a:latin typeface="Avenir Light" panose="020B0402020203020204" pitchFamily="34" charset="77"/>
              </a:rPr>
              <a:t>Attention (</a:t>
            </a:r>
            <a:r>
              <a:rPr lang="en-US" sz="2000" b="1" dirty="0" err="1">
                <a:solidFill>
                  <a:srgbClr val="7030A0"/>
                </a:solidFill>
                <a:latin typeface="Avenir Light" panose="020B0402020203020204" pitchFamily="34" charset="77"/>
              </a:rPr>
              <a:t>softmax’d</a:t>
            </a:r>
            <a:r>
              <a:rPr lang="en-US" sz="2000" b="1" dirty="0">
                <a:solidFill>
                  <a:srgbClr val="7030A0"/>
                </a:solidFill>
                <a:latin typeface="Avenir Light" panose="020B0402020203020204" pitchFamily="34" charset="77"/>
              </a:rPr>
              <a:t>)</a:t>
            </a:r>
          </a:p>
        </p:txBody>
      </p:sp>
      <mc:AlternateContent xmlns:mc="http://schemas.openxmlformats.org/markup-compatibility/2006" xmlns:a14="http://schemas.microsoft.com/office/drawing/2010/main">
        <mc:Choice Requires="a14">
          <p:sp>
            <p:nvSpPr>
              <p:cNvPr id="71" name="Content Placeholder 2">
                <a:extLst>
                  <a:ext uri="{FF2B5EF4-FFF2-40B4-BE49-F238E27FC236}">
                    <a16:creationId xmlns:a16="http://schemas.microsoft.com/office/drawing/2014/main" id="{26558606-1271-CE41-8C45-8D81361AD379}"/>
                  </a:ext>
                </a:extLst>
              </p:cNvPr>
              <p:cNvSpPr txBox="1">
                <a:spLocks/>
              </p:cNvSpPr>
              <p:nvPr/>
            </p:nvSpPr>
            <p:spPr>
              <a:xfrm>
                <a:off x="9179359" y="5179133"/>
                <a:ext cx="2178177" cy="4670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Sup>
                        <m:sSubSupPr>
                          <m:ctrlPr>
                            <a:rPr lang="en-US" sz="2000" b="0" i="1" smtClean="0">
                              <a:latin typeface="Cambria Math" panose="02040503050406030204" pitchFamily="18" charset="0"/>
                            </a:rPr>
                          </m:ctrlPr>
                        </m:sSubSupPr>
                        <m:e>
                          <m:r>
                            <a:rPr lang="en-US" sz="2000" b="0" i="1" smtClean="0">
                              <a:latin typeface="Cambria Math" panose="02040503050406030204" pitchFamily="18" charset="0"/>
                            </a:rPr>
                            <m:t>𝑎</m:t>
                          </m:r>
                        </m:e>
                        <m:sub>
                          <m:r>
                            <a:rPr lang="en-US" sz="2000" b="0" i="1" smtClean="0">
                              <a:latin typeface="Cambria Math" panose="02040503050406030204" pitchFamily="18" charset="0"/>
                            </a:rPr>
                            <m:t>1</m:t>
                          </m:r>
                        </m:sub>
                        <m:sup>
                          <m:r>
                            <a:rPr lang="en-US" sz="2000" b="0" i="1" smtClean="0">
                              <a:latin typeface="Cambria Math" panose="02040503050406030204" pitchFamily="18" charset="0"/>
                            </a:rPr>
                            <m:t>1</m:t>
                          </m:r>
                        </m:sup>
                      </m:sSubSup>
                      <m:r>
                        <a:rPr lang="en-US" sz="2000" b="0" i="1" smtClean="0">
                          <a:latin typeface="Cambria Math" panose="02040503050406030204" pitchFamily="18" charset="0"/>
                        </a:rPr>
                        <m:t>=0.51</m:t>
                      </m:r>
                    </m:oMath>
                  </m:oMathPara>
                </a14:m>
                <a:endParaRPr lang="en-US" sz="2000" b="0" dirty="0">
                  <a:latin typeface="Avenir Light" panose="020B0402020203020204" pitchFamily="34" charset="77"/>
                </a:endParaRPr>
              </a:p>
              <a:p>
                <a:pPr marL="0" indent="0" algn="ctr">
                  <a:lnSpc>
                    <a:spcPct val="120000"/>
                  </a:lnSpc>
                  <a:buNone/>
                </a:pPr>
                <a:endParaRPr lang="en-US" sz="2000" b="0" dirty="0">
                  <a:latin typeface="Avenir Light" panose="020B0402020203020204" pitchFamily="34" charset="77"/>
                </a:endParaRPr>
              </a:p>
              <a:p>
                <a:pPr marL="0" indent="0" algn="ctr">
                  <a:lnSpc>
                    <a:spcPct val="120000"/>
                  </a:lnSpc>
                  <a:buNone/>
                </a:pPr>
                <a:endParaRPr lang="en-US" sz="2000" dirty="0">
                  <a:latin typeface="Avenir Light" panose="020B0402020203020204" pitchFamily="34" charset="77"/>
                </a:endParaRPr>
              </a:p>
            </p:txBody>
          </p:sp>
        </mc:Choice>
        <mc:Fallback xmlns="">
          <p:sp>
            <p:nvSpPr>
              <p:cNvPr id="71" name="Content Placeholder 2">
                <a:extLst>
                  <a:ext uri="{FF2B5EF4-FFF2-40B4-BE49-F238E27FC236}">
                    <a16:creationId xmlns:a16="http://schemas.microsoft.com/office/drawing/2014/main" id="{26558606-1271-CE41-8C45-8D81361AD379}"/>
                  </a:ext>
                </a:extLst>
              </p:cNvPr>
              <p:cNvSpPr txBox="1">
                <a:spLocks noRot="1" noChangeAspect="1" noMove="1" noResize="1" noEditPoints="1" noAdjustHandles="1" noChangeArrowheads="1" noChangeShapeType="1" noTextEdit="1"/>
              </p:cNvSpPr>
              <p:nvPr/>
            </p:nvSpPr>
            <p:spPr>
              <a:xfrm>
                <a:off x="9179359" y="5179133"/>
                <a:ext cx="2178177" cy="467062"/>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2" name="Content Placeholder 2">
                <a:extLst>
                  <a:ext uri="{FF2B5EF4-FFF2-40B4-BE49-F238E27FC236}">
                    <a16:creationId xmlns:a16="http://schemas.microsoft.com/office/drawing/2014/main" id="{065A5C25-08E9-184F-A941-903118207679}"/>
                  </a:ext>
                </a:extLst>
              </p:cNvPr>
              <p:cNvSpPr txBox="1">
                <a:spLocks/>
              </p:cNvSpPr>
              <p:nvPr/>
            </p:nvSpPr>
            <p:spPr>
              <a:xfrm>
                <a:off x="9179358" y="5556488"/>
                <a:ext cx="2178177" cy="4670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Sup>
                        <m:sSubSupPr>
                          <m:ctrlPr>
                            <a:rPr lang="en-US" sz="2000" b="0" i="1" smtClean="0">
                              <a:latin typeface="Cambria Math" panose="02040503050406030204" pitchFamily="18" charset="0"/>
                            </a:rPr>
                          </m:ctrlPr>
                        </m:sSubSupPr>
                        <m:e>
                          <m:r>
                            <a:rPr lang="en-US" sz="2000" b="0" i="1" smtClean="0">
                              <a:latin typeface="Cambria Math" panose="02040503050406030204" pitchFamily="18" charset="0"/>
                            </a:rPr>
                            <m:t>𝑎</m:t>
                          </m:r>
                        </m:e>
                        <m:sub>
                          <m:r>
                            <a:rPr lang="en-US" sz="2000" b="0" i="1" smtClean="0">
                              <a:latin typeface="Cambria Math" panose="02040503050406030204" pitchFamily="18" charset="0"/>
                            </a:rPr>
                            <m:t>2</m:t>
                          </m:r>
                        </m:sub>
                        <m:sup>
                          <m:r>
                            <a:rPr lang="en-US" sz="2000" b="0" i="1" smtClean="0">
                              <a:latin typeface="Cambria Math" panose="02040503050406030204" pitchFamily="18" charset="0"/>
                            </a:rPr>
                            <m:t>1</m:t>
                          </m:r>
                        </m:sup>
                      </m:sSubSup>
                      <m:r>
                        <a:rPr lang="en-US" sz="2000" b="0" i="1" smtClean="0">
                          <a:latin typeface="Cambria Math" panose="02040503050406030204" pitchFamily="18" charset="0"/>
                        </a:rPr>
                        <m:t>=0.28</m:t>
                      </m:r>
                    </m:oMath>
                  </m:oMathPara>
                </a14:m>
                <a:endParaRPr lang="en-US" sz="2000" b="0" dirty="0">
                  <a:latin typeface="Avenir Light" panose="020B0402020203020204" pitchFamily="34" charset="77"/>
                </a:endParaRPr>
              </a:p>
              <a:p>
                <a:pPr marL="0" indent="0" algn="ctr">
                  <a:lnSpc>
                    <a:spcPct val="120000"/>
                  </a:lnSpc>
                  <a:buNone/>
                </a:pPr>
                <a:endParaRPr lang="en-US" sz="2000" b="0" dirty="0">
                  <a:latin typeface="Avenir Light" panose="020B0402020203020204" pitchFamily="34" charset="77"/>
                </a:endParaRPr>
              </a:p>
              <a:p>
                <a:pPr marL="0" indent="0" algn="ctr">
                  <a:lnSpc>
                    <a:spcPct val="120000"/>
                  </a:lnSpc>
                  <a:buNone/>
                </a:pPr>
                <a:endParaRPr lang="en-US" sz="2000" dirty="0">
                  <a:latin typeface="Avenir Light" panose="020B0402020203020204" pitchFamily="34" charset="77"/>
                </a:endParaRPr>
              </a:p>
            </p:txBody>
          </p:sp>
        </mc:Choice>
        <mc:Fallback xmlns="">
          <p:sp>
            <p:nvSpPr>
              <p:cNvPr id="72" name="Content Placeholder 2">
                <a:extLst>
                  <a:ext uri="{FF2B5EF4-FFF2-40B4-BE49-F238E27FC236}">
                    <a16:creationId xmlns:a16="http://schemas.microsoft.com/office/drawing/2014/main" id="{065A5C25-08E9-184F-A941-903118207679}"/>
                  </a:ext>
                </a:extLst>
              </p:cNvPr>
              <p:cNvSpPr txBox="1">
                <a:spLocks noRot="1" noChangeAspect="1" noMove="1" noResize="1" noEditPoints="1" noAdjustHandles="1" noChangeArrowheads="1" noChangeShapeType="1" noTextEdit="1"/>
              </p:cNvSpPr>
              <p:nvPr/>
            </p:nvSpPr>
            <p:spPr>
              <a:xfrm>
                <a:off x="9179358" y="5556488"/>
                <a:ext cx="2178177" cy="467062"/>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3" name="Content Placeholder 2">
                <a:extLst>
                  <a:ext uri="{FF2B5EF4-FFF2-40B4-BE49-F238E27FC236}">
                    <a16:creationId xmlns:a16="http://schemas.microsoft.com/office/drawing/2014/main" id="{DFABA7C5-BA52-8342-809D-E12EB3361BDD}"/>
                  </a:ext>
                </a:extLst>
              </p:cNvPr>
              <p:cNvSpPr txBox="1">
                <a:spLocks/>
              </p:cNvSpPr>
              <p:nvPr/>
            </p:nvSpPr>
            <p:spPr>
              <a:xfrm>
                <a:off x="9170757" y="5954798"/>
                <a:ext cx="2178177" cy="4670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Sup>
                        <m:sSubSupPr>
                          <m:ctrlPr>
                            <a:rPr lang="en-US" sz="2000" b="0" i="1" smtClean="0">
                              <a:latin typeface="Cambria Math" panose="02040503050406030204" pitchFamily="18" charset="0"/>
                            </a:rPr>
                          </m:ctrlPr>
                        </m:sSubSupPr>
                        <m:e>
                          <m:r>
                            <a:rPr lang="en-US" sz="2000" b="0" i="1" smtClean="0">
                              <a:latin typeface="Cambria Math" panose="02040503050406030204" pitchFamily="18" charset="0"/>
                            </a:rPr>
                            <m:t>𝑎</m:t>
                          </m:r>
                        </m:e>
                        <m:sub>
                          <m:r>
                            <a:rPr lang="en-US" sz="2000" b="0" i="1" smtClean="0">
                              <a:latin typeface="Cambria Math" panose="02040503050406030204" pitchFamily="18" charset="0"/>
                            </a:rPr>
                            <m:t>3</m:t>
                          </m:r>
                        </m:sub>
                        <m:sup>
                          <m:r>
                            <a:rPr lang="en-US" sz="2000" b="0" i="1" smtClean="0">
                              <a:latin typeface="Cambria Math" panose="02040503050406030204" pitchFamily="18" charset="0"/>
                            </a:rPr>
                            <m:t>1</m:t>
                          </m:r>
                        </m:sup>
                      </m:sSubSup>
                      <m:r>
                        <a:rPr lang="en-US" sz="2000" b="0" i="1" smtClean="0">
                          <a:latin typeface="Cambria Math" panose="02040503050406030204" pitchFamily="18" charset="0"/>
                        </a:rPr>
                        <m:t>=0.14</m:t>
                      </m:r>
                    </m:oMath>
                  </m:oMathPara>
                </a14:m>
                <a:endParaRPr lang="en-US" sz="2000" b="0" dirty="0">
                  <a:latin typeface="Avenir Light" panose="020B0402020203020204" pitchFamily="34" charset="77"/>
                </a:endParaRPr>
              </a:p>
              <a:p>
                <a:pPr marL="0" indent="0" algn="ctr">
                  <a:lnSpc>
                    <a:spcPct val="120000"/>
                  </a:lnSpc>
                  <a:buNone/>
                </a:pPr>
                <a:endParaRPr lang="en-US" sz="2000" b="0" dirty="0">
                  <a:latin typeface="Avenir Light" panose="020B0402020203020204" pitchFamily="34" charset="77"/>
                </a:endParaRPr>
              </a:p>
              <a:p>
                <a:pPr marL="0" indent="0" algn="ctr">
                  <a:lnSpc>
                    <a:spcPct val="120000"/>
                  </a:lnSpc>
                  <a:buNone/>
                </a:pPr>
                <a:endParaRPr lang="en-US" sz="2000" dirty="0">
                  <a:latin typeface="Avenir Light" panose="020B0402020203020204" pitchFamily="34" charset="77"/>
                </a:endParaRPr>
              </a:p>
            </p:txBody>
          </p:sp>
        </mc:Choice>
        <mc:Fallback xmlns="">
          <p:sp>
            <p:nvSpPr>
              <p:cNvPr id="73" name="Content Placeholder 2">
                <a:extLst>
                  <a:ext uri="{FF2B5EF4-FFF2-40B4-BE49-F238E27FC236}">
                    <a16:creationId xmlns:a16="http://schemas.microsoft.com/office/drawing/2014/main" id="{DFABA7C5-BA52-8342-809D-E12EB3361BDD}"/>
                  </a:ext>
                </a:extLst>
              </p:cNvPr>
              <p:cNvSpPr txBox="1">
                <a:spLocks noRot="1" noChangeAspect="1" noMove="1" noResize="1" noEditPoints="1" noAdjustHandles="1" noChangeArrowheads="1" noChangeShapeType="1" noTextEdit="1"/>
              </p:cNvSpPr>
              <p:nvPr/>
            </p:nvSpPr>
            <p:spPr>
              <a:xfrm>
                <a:off x="9170757" y="5954798"/>
                <a:ext cx="2178177" cy="467062"/>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4" name="Content Placeholder 2">
                <a:extLst>
                  <a:ext uri="{FF2B5EF4-FFF2-40B4-BE49-F238E27FC236}">
                    <a16:creationId xmlns:a16="http://schemas.microsoft.com/office/drawing/2014/main" id="{7DF89079-3930-5F4A-8CF9-E3E56CAC71F6}"/>
                  </a:ext>
                </a:extLst>
              </p:cNvPr>
              <p:cNvSpPr txBox="1">
                <a:spLocks/>
              </p:cNvSpPr>
              <p:nvPr/>
            </p:nvSpPr>
            <p:spPr>
              <a:xfrm>
                <a:off x="9168732" y="6332153"/>
                <a:ext cx="2178177" cy="4670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Sup>
                        <m:sSubSupPr>
                          <m:ctrlPr>
                            <a:rPr lang="en-US" sz="2000" b="0" i="1" smtClean="0">
                              <a:latin typeface="Cambria Math" panose="02040503050406030204" pitchFamily="18" charset="0"/>
                            </a:rPr>
                          </m:ctrlPr>
                        </m:sSubSupPr>
                        <m:e>
                          <m:r>
                            <a:rPr lang="en-US" sz="2000" b="0" i="1" smtClean="0">
                              <a:latin typeface="Cambria Math" panose="02040503050406030204" pitchFamily="18" charset="0"/>
                            </a:rPr>
                            <m:t>𝑎</m:t>
                          </m:r>
                        </m:e>
                        <m:sub>
                          <m:r>
                            <a:rPr lang="en-US" sz="2000" b="0" i="1" smtClean="0">
                              <a:latin typeface="Cambria Math" panose="02040503050406030204" pitchFamily="18" charset="0"/>
                            </a:rPr>
                            <m:t>4</m:t>
                          </m:r>
                        </m:sub>
                        <m:sup>
                          <m:r>
                            <a:rPr lang="en-US" sz="2000" b="0" i="1" smtClean="0">
                              <a:latin typeface="Cambria Math" panose="02040503050406030204" pitchFamily="18" charset="0"/>
                            </a:rPr>
                            <m:t>1</m:t>
                          </m:r>
                        </m:sup>
                      </m:sSubSup>
                      <m:r>
                        <a:rPr lang="en-US" sz="2000" b="0" i="1" smtClean="0">
                          <a:latin typeface="Cambria Math" panose="02040503050406030204" pitchFamily="18" charset="0"/>
                        </a:rPr>
                        <m:t>=0.07</m:t>
                      </m:r>
                    </m:oMath>
                  </m:oMathPara>
                </a14:m>
                <a:endParaRPr lang="en-US" sz="2000" b="0" dirty="0">
                  <a:latin typeface="Avenir Light" panose="020B0402020203020204" pitchFamily="34" charset="77"/>
                </a:endParaRPr>
              </a:p>
              <a:p>
                <a:pPr marL="0" indent="0" algn="ctr">
                  <a:lnSpc>
                    <a:spcPct val="120000"/>
                  </a:lnSpc>
                  <a:buNone/>
                </a:pPr>
                <a:endParaRPr lang="en-US" sz="2000" b="0" dirty="0">
                  <a:latin typeface="Avenir Light" panose="020B0402020203020204" pitchFamily="34" charset="77"/>
                </a:endParaRPr>
              </a:p>
              <a:p>
                <a:pPr marL="0" indent="0" algn="ctr">
                  <a:lnSpc>
                    <a:spcPct val="120000"/>
                  </a:lnSpc>
                  <a:buNone/>
                </a:pPr>
                <a:endParaRPr lang="en-US" sz="2000" dirty="0">
                  <a:latin typeface="Avenir Light" panose="020B0402020203020204" pitchFamily="34" charset="77"/>
                </a:endParaRPr>
              </a:p>
            </p:txBody>
          </p:sp>
        </mc:Choice>
        <mc:Fallback xmlns="">
          <p:sp>
            <p:nvSpPr>
              <p:cNvPr id="74" name="Content Placeholder 2">
                <a:extLst>
                  <a:ext uri="{FF2B5EF4-FFF2-40B4-BE49-F238E27FC236}">
                    <a16:creationId xmlns:a16="http://schemas.microsoft.com/office/drawing/2014/main" id="{7DF89079-3930-5F4A-8CF9-E3E56CAC71F6}"/>
                  </a:ext>
                </a:extLst>
              </p:cNvPr>
              <p:cNvSpPr txBox="1">
                <a:spLocks noRot="1" noChangeAspect="1" noMove="1" noResize="1" noEditPoints="1" noAdjustHandles="1" noChangeArrowheads="1" noChangeShapeType="1" noTextEdit="1"/>
              </p:cNvSpPr>
              <p:nvPr/>
            </p:nvSpPr>
            <p:spPr>
              <a:xfrm>
                <a:off x="9168732" y="6332153"/>
                <a:ext cx="2178177" cy="467062"/>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4" name="Content Placeholder 2">
                <a:extLst>
                  <a:ext uri="{FF2B5EF4-FFF2-40B4-BE49-F238E27FC236}">
                    <a16:creationId xmlns:a16="http://schemas.microsoft.com/office/drawing/2014/main" id="{48B54006-7DF7-474B-A1EC-B19F2951E2FC}"/>
                  </a:ext>
                </a:extLst>
              </p:cNvPr>
              <p:cNvSpPr txBox="1">
                <a:spLocks/>
              </p:cNvSpPr>
              <p:nvPr/>
            </p:nvSpPr>
            <p:spPr>
              <a:xfrm>
                <a:off x="6631576" y="1126984"/>
                <a:ext cx="5004603" cy="14298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US" sz="2000" b="1" dirty="0">
                    <a:solidFill>
                      <a:srgbClr val="C00000"/>
                    </a:solidFill>
                    <a:latin typeface="Avenir Light" panose="020B0402020203020204" pitchFamily="34" charset="77"/>
                  </a:rPr>
                  <a:t>We multiply each hidden layer by its </a:t>
                </a:r>
                <a14:m>
                  <m:oMath xmlns:m="http://schemas.openxmlformats.org/officeDocument/2006/math">
                    <m:sSubSup>
                      <m:sSubSupPr>
                        <m:ctrlPr>
                          <a:rPr lang="en-US" sz="2000" i="1">
                            <a:latin typeface="Cambria Math" panose="02040503050406030204" pitchFamily="18" charset="0"/>
                          </a:rPr>
                        </m:ctrlPr>
                      </m:sSubSupPr>
                      <m:e>
                        <m:r>
                          <a:rPr lang="en-US" sz="2000" i="1">
                            <a:latin typeface="Cambria Math" panose="02040503050406030204" pitchFamily="18" charset="0"/>
                          </a:rPr>
                          <m:t>𝑎</m:t>
                        </m:r>
                      </m:e>
                      <m:sub>
                        <m:r>
                          <a:rPr lang="en-US" sz="2000" b="0" i="1" smtClean="0">
                            <a:latin typeface="Cambria Math" panose="02040503050406030204" pitchFamily="18" charset="0"/>
                          </a:rPr>
                          <m:t>𝑖</m:t>
                        </m:r>
                      </m:sub>
                      <m:sup>
                        <m:r>
                          <a:rPr lang="en-US" sz="2000" i="1">
                            <a:latin typeface="Cambria Math" panose="02040503050406030204" pitchFamily="18" charset="0"/>
                          </a:rPr>
                          <m:t>1</m:t>
                        </m:r>
                      </m:sup>
                    </m:sSubSup>
                    <m:r>
                      <a:rPr lang="en-US" sz="2000" b="0" i="1" smtClean="0">
                        <a:latin typeface="Cambria Math" panose="02040503050406030204" pitchFamily="18" charset="0"/>
                      </a:rPr>
                      <m:t> </m:t>
                    </m:r>
                  </m:oMath>
                </a14:m>
                <a:r>
                  <a:rPr lang="en-US" sz="2000" b="1" dirty="0">
                    <a:solidFill>
                      <a:srgbClr val="C00000"/>
                    </a:solidFill>
                    <a:latin typeface="Avenir Light" panose="020B0402020203020204" pitchFamily="34" charset="77"/>
                  </a:rPr>
                  <a:t>attention weights and then add the resulting vectors to create a context vector </a:t>
                </a:r>
                <a14:m>
                  <m:oMath xmlns:m="http://schemas.openxmlformats.org/officeDocument/2006/math">
                    <m:sSubSup>
                      <m:sSubSupPr>
                        <m:ctrlPr>
                          <a:rPr lang="en-US" sz="2000" i="1" dirty="0">
                            <a:latin typeface="Cambria Math" panose="02040503050406030204" pitchFamily="18" charset="0"/>
                          </a:rPr>
                        </m:ctrlPr>
                      </m:sSubSupPr>
                      <m:e>
                        <m:r>
                          <a:rPr lang="en-US" sz="2000" i="1" dirty="0">
                            <a:latin typeface="Cambria Math" panose="02040503050406030204" pitchFamily="18" charset="0"/>
                          </a:rPr>
                          <m:t>𝑐</m:t>
                        </m:r>
                      </m:e>
                      <m:sub>
                        <m:r>
                          <a:rPr lang="en-US" sz="2000" i="1" dirty="0">
                            <a:latin typeface="Cambria Math" panose="02040503050406030204" pitchFamily="18" charset="0"/>
                          </a:rPr>
                          <m:t>1</m:t>
                        </m:r>
                      </m:sub>
                      <m:sup>
                        <m:r>
                          <a:rPr lang="en-US" sz="2000" i="1" dirty="0">
                            <a:latin typeface="Cambria Math" panose="02040503050406030204" pitchFamily="18" charset="0"/>
                          </a:rPr>
                          <m:t>𝐷</m:t>
                        </m:r>
                      </m:sup>
                    </m:sSubSup>
                  </m:oMath>
                </a14:m>
                <a:endParaRPr lang="en-US" sz="2000" b="1" dirty="0">
                  <a:latin typeface="Avenir Light" panose="020B0402020203020204" pitchFamily="34" charset="77"/>
                </a:endParaRPr>
              </a:p>
            </p:txBody>
          </p:sp>
        </mc:Choice>
        <mc:Fallback xmlns="">
          <p:sp>
            <p:nvSpPr>
              <p:cNvPr id="104" name="Content Placeholder 2">
                <a:extLst>
                  <a:ext uri="{FF2B5EF4-FFF2-40B4-BE49-F238E27FC236}">
                    <a16:creationId xmlns:a16="http://schemas.microsoft.com/office/drawing/2014/main" id="{48B54006-7DF7-474B-A1EC-B19F2951E2FC}"/>
                  </a:ext>
                </a:extLst>
              </p:cNvPr>
              <p:cNvSpPr txBox="1">
                <a:spLocks noRot="1" noChangeAspect="1" noMove="1" noResize="1" noEditPoints="1" noAdjustHandles="1" noChangeArrowheads="1" noChangeShapeType="1" noTextEdit="1"/>
              </p:cNvSpPr>
              <p:nvPr/>
            </p:nvSpPr>
            <p:spPr>
              <a:xfrm>
                <a:off x="6631576" y="1126984"/>
                <a:ext cx="5004603" cy="1429838"/>
              </a:xfrm>
              <a:prstGeom prst="rect">
                <a:avLst/>
              </a:prstGeom>
              <a:blipFill>
                <a:blip r:embed="rId12"/>
                <a:stretch>
                  <a:fillRect l="-1519" r="-2025" b="-9649"/>
                </a:stretch>
              </a:blipFill>
            </p:spPr>
            <p:txBody>
              <a:bodyPr/>
              <a:lstStyle/>
              <a:p>
                <a:r>
                  <a:rPr lang="en-US">
                    <a:noFill/>
                  </a:rPr>
                  <a:t> </a:t>
                </a:r>
              </a:p>
            </p:txBody>
          </p:sp>
        </mc:Fallback>
      </mc:AlternateContent>
      <p:grpSp>
        <p:nvGrpSpPr>
          <p:cNvPr id="5" name="Group 4">
            <a:extLst>
              <a:ext uri="{FF2B5EF4-FFF2-40B4-BE49-F238E27FC236}">
                <a16:creationId xmlns:a16="http://schemas.microsoft.com/office/drawing/2014/main" id="{B46D6523-8D08-554E-B197-BFE361D3A701}"/>
              </a:ext>
            </a:extLst>
          </p:cNvPr>
          <p:cNvGrpSpPr/>
          <p:nvPr/>
        </p:nvGrpSpPr>
        <p:grpSpPr>
          <a:xfrm>
            <a:off x="1934644" y="976110"/>
            <a:ext cx="4330927" cy="2186945"/>
            <a:chOff x="1934644" y="976110"/>
            <a:chExt cx="4330927" cy="2186945"/>
          </a:xfrm>
        </p:grpSpPr>
        <mc:AlternateContent xmlns:mc="http://schemas.openxmlformats.org/markup-compatibility/2006" xmlns:a14="http://schemas.microsoft.com/office/drawing/2010/main">
          <mc:Choice Requires="a14">
            <p:sp>
              <p:nvSpPr>
                <p:cNvPr id="76" name="Content Placeholder 2">
                  <a:extLst>
                    <a:ext uri="{FF2B5EF4-FFF2-40B4-BE49-F238E27FC236}">
                      <a16:creationId xmlns:a16="http://schemas.microsoft.com/office/drawing/2014/main" id="{96BAC059-161E-7B48-BB98-0C9C2A7EB5BE}"/>
                    </a:ext>
                  </a:extLst>
                </p:cNvPr>
                <p:cNvSpPr txBox="1">
                  <a:spLocks/>
                </p:cNvSpPr>
                <p:nvPr/>
              </p:nvSpPr>
              <p:spPr>
                <a:xfrm>
                  <a:off x="3254415" y="976110"/>
                  <a:ext cx="46636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Sup>
                          <m:sSubSupPr>
                            <m:ctrlPr>
                              <a:rPr lang="en-US" sz="2400" b="0" i="1" dirty="0" smtClean="0">
                                <a:latin typeface="Cambria Math" panose="02040503050406030204" pitchFamily="18" charset="0"/>
                              </a:rPr>
                            </m:ctrlPr>
                          </m:sSubSupPr>
                          <m:e>
                            <m:r>
                              <a:rPr lang="en-US" sz="2400" b="0" i="1" dirty="0" smtClean="0">
                                <a:latin typeface="Cambria Math" panose="02040503050406030204" pitchFamily="18" charset="0"/>
                              </a:rPr>
                              <m:t>𝑐</m:t>
                            </m:r>
                          </m:e>
                          <m:sub>
                            <m:r>
                              <a:rPr lang="en-US" sz="2400" b="0" i="1" dirty="0" smtClean="0">
                                <a:latin typeface="Cambria Math" panose="02040503050406030204" pitchFamily="18" charset="0"/>
                              </a:rPr>
                              <m:t>1</m:t>
                            </m:r>
                          </m:sub>
                          <m:sup>
                            <m:r>
                              <a:rPr lang="en-US" sz="2400" b="0" i="1" dirty="0" smtClean="0">
                                <a:latin typeface="Cambria Math" panose="02040503050406030204" pitchFamily="18" charset="0"/>
                              </a:rPr>
                              <m:t>𝐷</m:t>
                            </m:r>
                          </m:sup>
                        </m:sSubSup>
                      </m:oMath>
                    </m:oMathPara>
                  </a14:m>
                  <a:endParaRPr lang="en-US" sz="2400" b="0" dirty="0">
                    <a:latin typeface="Avenir Light" panose="020B0402020203020204" pitchFamily="34" charset="77"/>
                  </a:endParaRPr>
                </a:p>
              </p:txBody>
            </p:sp>
          </mc:Choice>
          <mc:Fallback xmlns="">
            <p:sp>
              <p:nvSpPr>
                <p:cNvPr id="76" name="Content Placeholder 2">
                  <a:extLst>
                    <a:ext uri="{FF2B5EF4-FFF2-40B4-BE49-F238E27FC236}">
                      <a16:creationId xmlns:a16="http://schemas.microsoft.com/office/drawing/2014/main" id="{96BAC059-161E-7B48-BB98-0C9C2A7EB5BE}"/>
                    </a:ext>
                  </a:extLst>
                </p:cNvPr>
                <p:cNvSpPr txBox="1">
                  <a:spLocks noRot="1" noChangeAspect="1" noMove="1" noResize="1" noEditPoints="1" noAdjustHandles="1" noChangeArrowheads="1" noChangeShapeType="1" noTextEdit="1"/>
                </p:cNvSpPr>
                <p:nvPr/>
              </p:nvSpPr>
              <p:spPr>
                <a:xfrm>
                  <a:off x="3254415" y="976110"/>
                  <a:ext cx="466367" cy="503588"/>
                </a:xfrm>
                <a:prstGeom prst="rect">
                  <a:avLst/>
                </a:prstGeom>
                <a:blipFill>
                  <a:blip r:embed="rId13"/>
                  <a:stretch>
                    <a:fillRect l="-10811" b="-2439"/>
                  </a:stretch>
                </a:blipFill>
              </p:spPr>
              <p:txBody>
                <a:bodyPr/>
                <a:lstStyle/>
                <a:p>
                  <a:r>
                    <a:rPr lang="en-US">
                      <a:noFill/>
                    </a:rPr>
                    <a:t> </a:t>
                  </a:r>
                </a:p>
              </p:txBody>
            </p:sp>
          </mc:Fallback>
        </mc:AlternateContent>
        <p:sp>
          <p:nvSpPr>
            <p:cNvPr id="78" name="Right Arrow 77">
              <a:extLst>
                <a:ext uri="{FF2B5EF4-FFF2-40B4-BE49-F238E27FC236}">
                  <a16:creationId xmlns:a16="http://schemas.microsoft.com/office/drawing/2014/main" id="{EBD27287-792C-DF41-B3CF-86DFA7CD3388}"/>
                </a:ext>
              </a:extLst>
            </p:cNvPr>
            <p:cNvSpPr/>
            <p:nvPr/>
          </p:nvSpPr>
          <p:spPr>
            <a:xfrm rot="16200000">
              <a:off x="2031717" y="2558316"/>
              <a:ext cx="1020448" cy="165083"/>
            </a:xfrm>
            <a:prstGeom prst="rightArrow">
              <a:avLst>
                <a:gd name="adj1" fmla="val 27574"/>
                <a:gd name="adj2" fmla="val 69623"/>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86" name="Content Placeholder 2">
                  <a:extLst>
                    <a:ext uri="{FF2B5EF4-FFF2-40B4-BE49-F238E27FC236}">
                      <a16:creationId xmlns:a16="http://schemas.microsoft.com/office/drawing/2014/main" id="{3B736995-E4B0-D349-969C-8EB40ED22A74}"/>
                    </a:ext>
                  </a:extLst>
                </p:cNvPr>
                <p:cNvSpPr txBox="1">
                  <a:spLocks/>
                </p:cNvSpPr>
                <p:nvPr/>
              </p:nvSpPr>
              <p:spPr>
                <a:xfrm>
                  <a:off x="1934644" y="2274936"/>
                  <a:ext cx="46636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Sup>
                          <m:sSubSupPr>
                            <m:ctrlPr>
                              <a:rPr lang="en-US" sz="2400" b="0" i="1" dirty="0" smtClean="0">
                                <a:latin typeface="Cambria Math" panose="02040503050406030204" pitchFamily="18" charset="0"/>
                              </a:rPr>
                            </m:ctrlPr>
                          </m:sSubSupPr>
                          <m:e>
                            <m:r>
                              <a:rPr lang="en-US" sz="2400" b="0" i="1" dirty="0" smtClean="0">
                                <a:latin typeface="Cambria Math" panose="02040503050406030204" pitchFamily="18" charset="0"/>
                              </a:rPr>
                              <m:t>𝑎</m:t>
                            </m:r>
                          </m:e>
                          <m:sub>
                            <m:r>
                              <a:rPr lang="en-US" sz="2400" b="0" i="1" dirty="0" smtClean="0">
                                <a:latin typeface="Cambria Math" panose="02040503050406030204" pitchFamily="18" charset="0"/>
                              </a:rPr>
                              <m:t>1</m:t>
                            </m:r>
                          </m:sub>
                          <m:sup>
                            <m:r>
                              <a:rPr lang="en-US" sz="2400" b="0" i="1" dirty="0" smtClean="0">
                                <a:latin typeface="Cambria Math" panose="02040503050406030204" pitchFamily="18" charset="0"/>
                              </a:rPr>
                              <m:t>1</m:t>
                            </m:r>
                          </m:sup>
                        </m:sSubSup>
                      </m:oMath>
                    </m:oMathPara>
                  </a14:m>
                  <a:endParaRPr lang="en-US" sz="2400" b="0" dirty="0">
                    <a:latin typeface="Avenir Light" panose="020B0402020203020204" pitchFamily="34" charset="77"/>
                  </a:endParaRPr>
                </a:p>
              </p:txBody>
            </p:sp>
          </mc:Choice>
          <mc:Fallback xmlns="">
            <p:sp>
              <p:nvSpPr>
                <p:cNvPr id="86" name="Content Placeholder 2">
                  <a:extLst>
                    <a:ext uri="{FF2B5EF4-FFF2-40B4-BE49-F238E27FC236}">
                      <a16:creationId xmlns:a16="http://schemas.microsoft.com/office/drawing/2014/main" id="{3B736995-E4B0-D349-969C-8EB40ED22A74}"/>
                    </a:ext>
                  </a:extLst>
                </p:cNvPr>
                <p:cNvSpPr txBox="1">
                  <a:spLocks noRot="1" noChangeAspect="1" noMove="1" noResize="1" noEditPoints="1" noAdjustHandles="1" noChangeArrowheads="1" noChangeShapeType="1" noTextEdit="1"/>
                </p:cNvSpPr>
                <p:nvPr/>
              </p:nvSpPr>
              <p:spPr>
                <a:xfrm>
                  <a:off x="1934644" y="2274936"/>
                  <a:ext cx="466367" cy="503588"/>
                </a:xfrm>
                <a:prstGeom prst="rect">
                  <a:avLst/>
                </a:prstGeom>
                <a:blipFill>
                  <a:blip r:embed="rId14"/>
                  <a:stretch>
                    <a:fillRect l="-7895" b="-2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7" name="Content Placeholder 2">
                  <a:extLst>
                    <a:ext uri="{FF2B5EF4-FFF2-40B4-BE49-F238E27FC236}">
                      <a16:creationId xmlns:a16="http://schemas.microsoft.com/office/drawing/2014/main" id="{42CB6E3A-104E-4541-8208-DB58469FA776}"/>
                    </a:ext>
                  </a:extLst>
                </p:cNvPr>
                <p:cNvSpPr txBox="1">
                  <a:spLocks/>
                </p:cNvSpPr>
                <p:nvPr/>
              </p:nvSpPr>
              <p:spPr>
                <a:xfrm>
                  <a:off x="2869006" y="2265409"/>
                  <a:ext cx="46636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Sup>
                          <m:sSubSupPr>
                            <m:ctrlPr>
                              <a:rPr lang="en-US" sz="2400" b="0" i="1" dirty="0" smtClean="0">
                                <a:latin typeface="Cambria Math" panose="02040503050406030204" pitchFamily="18" charset="0"/>
                              </a:rPr>
                            </m:ctrlPr>
                          </m:sSubSupPr>
                          <m:e>
                            <m:r>
                              <a:rPr lang="en-US" sz="2400" b="0" i="1" dirty="0" smtClean="0">
                                <a:latin typeface="Cambria Math" panose="02040503050406030204" pitchFamily="18" charset="0"/>
                              </a:rPr>
                              <m:t>𝑎</m:t>
                            </m:r>
                          </m:e>
                          <m:sub>
                            <m:r>
                              <a:rPr lang="en-US" sz="2400" b="0" i="1" dirty="0" smtClean="0">
                                <a:latin typeface="Cambria Math" panose="02040503050406030204" pitchFamily="18" charset="0"/>
                              </a:rPr>
                              <m:t>2</m:t>
                            </m:r>
                          </m:sub>
                          <m:sup>
                            <m:r>
                              <a:rPr lang="en-US" sz="2400" b="0" i="1" dirty="0" smtClean="0">
                                <a:latin typeface="Cambria Math" panose="02040503050406030204" pitchFamily="18" charset="0"/>
                              </a:rPr>
                              <m:t>1</m:t>
                            </m:r>
                          </m:sup>
                        </m:sSubSup>
                      </m:oMath>
                    </m:oMathPara>
                  </a14:m>
                  <a:endParaRPr lang="en-US" sz="2400" b="0" dirty="0">
                    <a:latin typeface="Avenir Light" panose="020B0402020203020204" pitchFamily="34" charset="77"/>
                  </a:endParaRPr>
                </a:p>
              </p:txBody>
            </p:sp>
          </mc:Choice>
          <mc:Fallback xmlns="">
            <p:sp>
              <p:nvSpPr>
                <p:cNvPr id="87" name="Content Placeholder 2">
                  <a:extLst>
                    <a:ext uri="{FF2B5EF4-FFF2-40B4-BE49-F238E27FC236}">
                      <a16:creationId xmlns:a16="http://schemas.microsoft.com/office/drawing/2014/main" id="{42CB6E3A-104E-4541-8208-DB58469FA776}"/>
                    </a:ext>
                  </a:extLst>
                </p:cNvPr>
                <p:cNvSpPr txBox="1">
                  <a:spLocks noRot="1" noChangeAspect="1" noMove="1" noResize="1" noEditPoints="1" noAdjustHandles="1" noChangeArrowheads="1" noChangeShapeType="1" noTextEdit="1"/>
                </p:cNvSpPr>
                <p:nvPr/>
              </p:nvSpPr>
              <p:spPr>
                <a:xfrm>
                  <a:off x="2869006" y="2265409"/>
                  <a:ext cx="466367" cy="503588"/>
                </a:xfrm>
                <a:prstGeom prst="rect">
                  <a:avLst/>
                </a:prstGeom>
                <a:blipFill>
                  <a:blip r:embed="rId15"/>
                  <a:stretch>
                    <a:fillRect l="-8108" b="-2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8" name="Content Placeholder 2">
                  <a:extLst>
                    <a:ext uri="{FF2B5EF4-FFF2-40B4-BE49-F238E27FC236}">
                      <a16:creationId xmlns:a16="http://schemas.microsoft.com/office/drawing/2014/main" id="{B19FCAE9-5992-FB4F-9BCD-010E1E02C460}"/>
                    </a:ext>
                  </a:extLst>
                </p:cNvPr>
                <p:cNvSpPr txBox="1">
                  <a:spLocks/>
                </p:cNvSpPr>
                <p:nvPr/>
              </p:nvSpPr>
              <p:spPr>
                <a:xfrm>
                  <a:off x="4036543" y="2257029"/>
                  <a:ext cx="46636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Sup>
                          <m:sSubSupPr>
                            <m:ctrlPr>
                              <a:rPr lang="en-US" sz="2400" b="0" i="1" dirty="0" smtClean="0">
                                <a:latin typeface="Cambria Math" panose="02040503050406030204" pitchFamily="18" charset="0"/>
                              </a:rPr>
                            </m:ctrlPr>
                          </m:sSubSupPr>
                          <m:e>
                            <m:r>
                              <a:rPr lang="en-US" sz="2400" b="0" i="1" dirty="0" smtClean="0">
                                <a:latin typeface="Cambria Math" panose="02040503050406030204" pitchFamily="18" charset="0"/>
                              </a:rPr>
                              <m:t>𝑎</m:t>
                            </m:r>
                          </m:e>
                          <m:sub>
                            <m:r>
                              <a:rPr lang="en-US" sz="2400" b="0" i="1" dirty="0" smtClean="0">
                                <a:latin typeface="Cambria Math" panose="02040503050406030204" pitchFamily="18" charset="0"/>
                              </a:rPr>
                              <m:t>3</m:t>
                            </m:r>
                          </m:sub>
                          <m:sup>
                            <m:r>
                              <a:rPr lang="en-US" sz="2400" b="0" i="1" dirty="0" smtClean="0">
                                <a:latin typeface="Cambria Math" panose="02040503050406030204" pitchFamily="18" charset="0"/>
                              </a:rPr>
                              <m:t>1</m:t>
                            </m:r>
                          </m:sup>
                        </m:sSubSup>
                      </m:oMath>
                    </m:oMathPara>
                  </a14:m>
                  <a:endParaRPr lang="en-US" sz="2400" b="0" dirty="0">
                    <a:latin typeface="Avenir Light" panose="020B0402020203020204" pitchFamily="34" charset="77"/>
                  </a:endParaRPr>
                </a:p>
              </p:txBody>
            </p:sp>
          </mc:Choice>
          <mc:Fallback xmlns="">
            <p:sp>
              <p:nvSpPr>
                <p:cNvPr id="88" name="Content Placeholder 2">
                  <a:extLst>
                    <a:ext uri="{FF2B5EF4-FFF2-40B4-BE49-F238E27FC236}">
                      <a16:creationId xmlns:a16="http://schemas.microsoft.com/office/drawing/2014/main" id="{B19FCAE9-5992-FB4F-9BCD-010E1E02C460}"/>
                    </a:ext>
                  </a:extLst>
                </p:cNvPr>
                <p:cNvSpPr txBox="1">
                  <a:spLocks noRot="1" noChangeAspect="1" noMove="1" noResize="1" noEditPoints="1" noAdjustHandles="1" noChangeArrowheads="1" noChangeShapeType="1" noTextEdit="1"/>
                </p:cNvSpPr>
                <p:nvPr/>
              </p:nvSpPr>
              <p:spPr>
                <a:xfrm>
                  <a:off x="4036543" y="2257029"/>
                  <a:ext cx="466367" cy="503588"/>
                </a:xfrm>
                <a:prstGeom prst="rect">
                  <a:avLst/>
                </a:prstGeom>
                <a:blipFill>
                  <a:blip r:embed="rId16"/>
                  <a:stretch>
                    <a:fillRect l="-7895" b="-24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6" name="Content Placeholder 2">
                  <a:extLst>
                    <a:ext uri="{FF2B5EF4-FFF2-40B4-BE49-F238E27FC236}">
                      <a16:creationId xmlns:a16="http://schemas.microsoft.com/office/drawing/2014/main" id="{D73B3880-F962-4546-9BA1-6A5314F59B33}"/>
                    </a:ext>
                  </a:extLst>
                </p:cNvPr>
                <p:cNvSpPr txBox="1">
                  <a:spLocks/>
                </p:cNvSpPr>
                <p:nvPr/>
              </p:nvSpPr>
              <p:spPr>
                <a:xfrm>
                  <a:off x="5075725" y="2264037"/>
                  <a:ext cx="46636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Sup>
                          <m:sSubSupPr>
                            <m:ctrlPr>
                              <a:rPr lang="en-US" sz="2400" b="0" i="1" dirty="0" smtClean="0">
                                <a:latin typeface="Cambria Math" panose="02040503050406030204" pitchFamily="18" charset="0"/>
                              </a:rPr>
                            </m:ctrlPr>
                          </m:sSubSupPr>
                          <m:e>
                            <m:r>
                              <a:rPr lang="en-US" sz="2400" b="0" i="1" dirty="0" smtClean="0">
                                <a:latin typeface="Cambria Math" panose="02040503050406030204" pitchFamily="18" charset="0"/>
                              </a:rPr>
                              <m:t>𝑎</m:t>
                            </m:r>
                          </m:e>
                          <m:sub>
                            <m:r>
                              <a:rPr lang="en-US" sz="2400" b="0" i="1" dirty="0" smtClean="0">
                                <a:latin typeface="Cambria Math" panose="02040503050406030204" pitchFamily="18" charset="0"/>
                              </a:rPr>
                              <m:t>4</m:t>
                            </m:r>
                          </m:sub>
                          <m:sup>
                            <m:r>
                              <a:rPr lang="en-US" sz="2400" b="0" i="1" dirty="0" smtClean="0">
                                <a:latin typeface="Cambria Math" panose="02040503050406030204" pitchFamily="18" charset="0"/>
                              </a:rPr>
                              <m:t>1</m:t>
                            </m:r>
                          </m:sup>
                        </m:sSubSup>
                      </m:oMath>
                    </m:oMathPara>
                  </a14:m>
                  <a:endParaRPr lang="en-US" sz="2400" b="0" dirty="0">
                    <a:latin typeface="Avenir Light" panose="020B0402020203020204" pitchFamily="34" charset="77"/>
                  </a:endParaRPr>
                </a:p>
              </p:txBody>
            </p:sp>
          </mc:Choice>
          <mc:Fallback xmlns="">
            <p:sp>
              <p:nvSpPr>
                <p:cNvPr id="96" name="Content Placeholder 2">
                  <a:extLst>
                    <a:ext uri="{FF2B5EF4-FFF2-40B4-BE49-F238E27FC236}">
                      <a16:creationId xmlns:a16="http://schemas.microsoft.com/office/drawing/2014/main" id="{D73B3880-F962-4546-9BA1-6A5314F59B33}"/>
                    </a:ext>
                  </a:extLst>
                </p:cNvPr>
                <p:cNvSpPr txBox="1">
                  <a:spLocks noRot="1" noChangeAspect="1" noMove="1" noResize="1" noEditPoints="1" noAdjustHandles="1" noChangeArrowheads="1" noChangeShapeType="1" noTextEdit="1"/>
                </p:cNvSpPr>
                <p:nvPr/>
              </p:nvSpPr>
              <p:spPr>
                <a:xfrm>
                  <a:off x="5075725" y="2264037"/>
                  <a:ext cx="466367" cy="503588"/>
                </a:xfrm>
                <a:prstGeom prst="rect">
                  <a:avLst/>
                </a:prstGeom>
                <a:blipFill>
                  <a:blip r:embed="rId17"/>
                  <a:stretch>
                    <a:fillRect l="-7895" b="-2500"/>
                  </a:stretch>
                </a:blipFill>
              </p:spPr>
              <p:txBody>
                <a:bodyPr/>
                <a:lstStyle/>
                <a:p>
                  <a:r>
                    <a:rPr lang="en-US">
                      <a:noFill/>
                    </a:rPr>
                    <a:t> </a:t>
                  </a:r>
                </a:p>
              </p:txBody>
            </p:sp>
          </mc:Fallback>
        </mc:AlternateContent>
        <p:grpSp>
          <p:nvGrpSpPr>
            <p:cNvPr id="97" name="Group 96">
              <a:extLst>
                <a:ext uri="{FF2B5EF4-FFF2-40B4-BE49-F238E27FC236}">
                  <a16:creationId xmlns:a16="http://schemas.microsoft.com/office/drawing/2014/main" id="{3999F38E-2480-C54C-AF36-DDD8A171780F}"/>
                </a:ext>
              </a:extLst>
            </p:cNvPr>
            <p:cNvGrpSpPr/>
            <p:nvPr/>
          </p:nvGrpSpPr>
          <p:grpSpPr>
            <a:xfrm>
              <a:off x="3755293" y="1130691"/>
              <a:ext cx="1364224" cy="311369"/>
              <a:chOff x="2297660" y="4140835"/>
              <a:chExt cx="1364224" cy="311369"/>
            </a:xfrm>
          </p:grpSpPr>
          <p:sp>
            <p:nvSpPr>
              <p:cNvPr id="98" name="Rounded Rectangle 97">
                <a:extLst>
                  <a:ext uri="{FF2B5EF4-FFF2-40B4-BE49-F238E27FC236}">
                    <a16:creationId xmlns:a16="http://schemas.microsoft.com/office/drawing/2014/main" id="{98B8D122-116B-E84E-9768-F9B458F88300}"/>
                  </a:ext>
                </a:extLst>
              </p:cNvPr>
              <p:cNvSpPr/>
              <p:nvPr/>
            </p:nvSpPr>
            <p:spPr>
              <a:xfrm>
                <a:off x="2297660" y="4140835"/>
                <a:ext cx="1364224" cy="311369"/>
              </a:xfrm>
              <a:prstGeom prst="roundRect">
                <a:avLst/>
              </a:prstGeom>
              <a:no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a:extLst>
                  <a:ext uri="{FF2B5EF4-FFF2-40B4-BE49-F238E27FC236}">
                    <a16:creationId xmlns:a16="http://schemas.microsoft.com/office/drawing/2014/main" id="{3D1BE025-CE31-F347-A62B-A5464419D915}"/>
                  </a:ext>
                </a:extLst>
              </p:cNvPr>
              <p:cNvSpPr/>
              <p:nvPr/>
            </p:nvSpPr>
            <p:spPr>
              <a:xfrm>
                <a:off x="2382210" y="4194102"/>
                <a:ext cx="203200" cy="203200"/>
              </a:xfrm>
              <a:prstGeom prst="ellipse">
                <a:avLst/>
              </a:prstGeom>
              <a:solidFill>
                <a:schemeClr val="accent5">
                  <a:lumMod val="60000"/>
                  <a:lumOff val="40000"/>
                </a:schemeClr>
              </a:solidFill>
              <a:ln w="190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63CC99EB-86E4-2341-8AED-4DD3E3862743}"/>
                  </a:ext>
                </a:extLst>
              </p:cNvPr>
              <p:cNvSpPr/>
              <p:nvPr/>
            </p:nvSpPr>
            <p:spPr>
              <a:xfrm>
                <a:off x="2628469" y="4194102"/>
                <a:ext cx="203200" cy="203200"/>
              </a:xfrm>
              <a:prstGeom prst="ellipse">
                <a:avLst/>
              </a:prstGeom>
              <a:solidFill>
                <a:schemeClr val="accent5">
                  <a:lumMod val="60000"/>
                  <a:lumOff val="40000"/>
                </a:schemeClr>
              </a:solidFill>
              <a:ln w="190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840631B1-0517-B249-8C03-3DE1EE16B447}"/>
                  </a:ext>
                </a:extLst>
              </p:cNvPr>
              <p:cNvSpPr/>
              <p:nvPr/>
            </p:nvSpPr>
            <p:spPr>
              <a:xfrm>
                <a:off x="2874728" y="4194102"/>
                <a:ext cx="203200" cy="203200"/>
              </a:xfrm>
              <a:prstGeom prst="ellipse">
                <a:avLst/>
              </a:prstGeom>
              <a:solidFill>
                <a:schemeClr val="accent5">
                  <a:lumMod val="60000"/>
                  <a:lumOff val="40000"/>
                </a:schemeClr>
              </a:solidFill>
              <a:ln w="190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6BA6E4BA-B4C7-084B-8735-5BA0AE4C5894}"/>
                  </a:ext>
                </a:extLst>
              </p:cNvPr>
              <p:cNvSpPr/>
              <p:nvPr/>
            </p:nvSpPr>
            <p:spPr>
              <a:xfrm>
                <a:off x="3126597" y="4194102"/>
                <a:ext cx="203200" cy="203200"/>
              </a:xfrm>
              <a:prstGeom prst="ellipse">
                <a:avLst/>
              </a:prstGeom>
              <a:solidFill>
                <a:schemeClr val="accent5">
                  <a:lumMod val="60000"/>
                  <a:lumOff val="40000"/>
                </a:schemeClr>
              </a:solidFill>
              <a:ln w="190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421C158C-6411-1946-A0A9-41825BF6E557}"/>
                  </a:ext>
                </a:extLst>
              </p:cNvPr>
              <p:cNvSpPr/>
              <p:nvPr/>
            </p:nvSpPr>
            <p:spPr>
              <a:xfrm>
                <a:off x="3384593" y="4196386"/>
                <a:ext cx="203200" cy="203200"/>
              </a:xfrm>
              <a:prstGeom prst="ellipse">
                <a:avLst/>
              </a:prstGeom>
              <a:solidFill>
                <a:schemeClr val="accent5">
                  <a:lumMod val="60000"/>
                  <a:lumOff val="40000"/>
                </a:schemeClr>
              </a:solidFill>
              <a:ln w="190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9" name="Right Arrow 88">
              <a:extLst>
                <a:ext uri="{FF2B5EF4-FFF2-40B4-BE49-F238E27FC236}">
                  <a16:creationId xmlns:a16="http://schemas.microsoft.com/office/drawing/2014/main" id="{5EA340E6-B871-CD48-90DF-7D5FB9F2E2A2}"/>
                </a:ext>
              </a:extLst>
            </p:cNvPr>
            <p:cNvSpPr/>
            <p:nvPr/>
          </p:nvSpPr>
          <p:spPr>
            <a:xfrm rot="16200000">
              <a:off x="3049663" y="2570289"/>
              <a:ext cx="1020448" cy="165083"/>
            </a:xfrm>
            <a:prstGeom prst="rightArrow">
              <a:avLst>
                <a:gd name="adj1" fmla="val 27574"/>
                <a:gd name="adj2" fmla="val 69623"/>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ight Arrow 89">
              <a:extLst>
                <a:ext uri="{FF2B5EF4-FFF2-40B4-BE49-F238E27FC236}">
                  <a16:creationId xmlns:a16="http://schemas.microsoft.com/office/drawing/2014/main" id="{2CF68F13-D0C3-074F-B6C2-DB77F543B7A2}"/>
                </a:ext>
              </a:extLst>
            </p:cNvPr>
            <p:cNvSpPr/>
            <p:nvPr/>
          </p:nvSpPr>
          <p:spPr>
            <a:xfrm rot="16200000">
              <a:off x="4130423" y="2540780"/>
              <a:ext cx="1020448" cy="165083"/>
            </a:xfrm>
            <a:prstGeom prst="rightArrow">
              <a:avLst>
                <a:gd name="adj1" fmla="val 27574"/>
                <a:gd name="adj2" fmla="val 69623"/>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1" name="Group 90">
              <a:extLst>
                <a:ext uri="{FF2B5EF4-FFF2-40B4-BE49-F238E27FC236}">
                  <a16:creationId xmlns:a16="http://schemas.microsoft.com/office/drawing/2014/main" id="{2295B4CD-77AF-6347-884F-1CF43F4B1E3A}"/>
                </a:ext>
              </a:extLst>
            </p:cNvPr>
            <p:cNvGrpSpPr/>
            <p:nvPr/>
          </p:nvGrpSpPr>
          <p:grpSpPr>
            <a:xfrm>
              <a:off x="1961736" y="1789246"/>
              <a:ext cx="863586" cy="197104"/>
              <a:chOff x="2297660" y="4140835"/>
              <a:chExt cx="1364224" cy="311369"/>
            </a:xfrm>
          </p:grpSpPr>
          <p:sp>
            <p:nvSpPr>
              <p:cNvPr id="92" name="Rounded Rectangle 91">
                <a:extLst>
                  <a:ext uri="{FF2B5EF4-FFF2-40B4-BE49-F238E27FC236}">
                    <a16:creationId xmlns:a16="http://schemas.microsoft.com/office/drawing/2014/main" id="{0F122873-3B86-C143-844D-7DD01345AF90}"/>
                  </a:ext>
                </a:extLst>
              </p:cNvPr>
              <p:cNvSpPr/>
              <p:nvPr/>
            </p:nvSpPr>
            <p:spPr>
              <a:xfrm>
                <a:off x="2297660" y="4140835"/>
                <a:ext cx="1364224" cy="311369"/>
              </a:xfrm>
              <a:prstGeom prst="roundRect">
                <a:avLst/>
              </a:prstGeom>
              <a:no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00000"/>
                  </a:solidFill>
                </a:endParaRPr>
              </a:p>
            </p:txBody>
          </p:sp>
          <p:sp>
            <p:nvSpPr>
              <p:cNvPr id="93" name="Oval 92">
                <a:extLst>
                  <a:ext uri="{FF2B5EF4-FFF2-40B4-BE49-F238E27FC236}">
                    <a16:creationId xmlns:a16="http://schemas.microsoft.com/office/drawing/2014/main" id="{23CD8386-1C09-3C49-8490-516DDE1F51AE}"/>
                  </a:ext>
                </a:extLst>
              </p:cNvPr>
              <p:cNvSpPr/>
              <p:nvPr/>
            </p:nvSpPr>
            <p:spPr>
              <a:xfrm>
                <a:off x="2382210" y="4194102"/>
                <a:ext cx="203200" cy="203200"/>
              </a:xfrm>
              <a:prstGeom prst="ellipse">
                <a:avLst/>
              </a:prstGeom>
              <a:solidFill>
                <a:schemeClr val="accent5">
                  <a:lumMod val="60000"/>
                  <a:lumOff val="4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94" name="Oval 93">
                <a:extLst>
                  <a:ext uri="{FF2B5EF4-FFF2-40B4-BE49-F238E27FC236}">
                    <a16:creationId xmlns:a16="http://schemas.microsoft.com/office/drawing/2014/main" id="{F860ABD7-5229-B743-8D72-5E7FA449347C}"/>
                  </a:ext>
                </a:extLst>
              </p:cNvPr>
              <p:cNvSpPr/>
              <p:nvPr/>
            </p:nvSpPr>
            <p:spPr>
              <a:xfrm>
                <a:off x="2628469" y="4194102"/>
                <a:ext cx="203200" cy="203200"/>
              </a:xfrm>
              <a:prstGeom prst="ellipse">
                <a:avLst/>
              </a:prstGeom>
              <a:solidFill>
                <a:schemeClr val="accent5">
                  <a:lumMod val="60000"/>
                  <a:lumOff val="4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95" name="Oval 94">
                <a:extLst>
                  <a:ext uri="{FF2B5EF4-FFF2-40B4-BE49-F238E27FC236}">
                    <a16:creationId xmlns:a16="http://schemas.microsoft.com/office/drawing/2014/main" id="{DEA94D08-D193-9D44-937A-42C080B6C4FC}"/>
                  </a:ext>
                </a:extLst>
              </p:cNvPr>
              <p:cNvSpPr/>
              <p:nvPr/>
            </p:nvSpPr>
            <p:spPr>
              <a:xfrm>
                <a:off x="2874728" y="4194102"/>
                <a:ext cx="203200" cy="203200"/>
              </a:xfrm>
              <a:prstGeom prst="ellipse">
                <a:avLst/>
              </a:prstGeom>
              <a:solidFill>
                <a:schemeClr val="accent5">
                  <a:lumMod val="60000"/>
                  <a:lumOff val="4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05" name="Oval 104">
                <a:extLst>
                  <a:ext uri="{FF2B5EF4-FFF2-40B4-BE49-F238E27FC236}">
                    <a16:creationId xmlns:a16="http://schemas.microsoft.com/office/drawing/2014/main" id="{6EC74B9E-BAA7-9E44-9225-2EBF65CF8A74}"/>
                  </a:ext>
                </a:extLst>
              </p:cNvPr>
              <p:cNvSpPr/>
              <p:nvPr/>
            </p:nvSpPr>
            <p:spPr>
              <a:xfrm>
                <a:off x="3126597" y="4194102"/>
                <a:ext cx="203200" cy="203200"/>
              </a:xfrm>
              <a:prstGeom prst="ellipse">
                <a:avLst/>
              </a:prstGeom>
              <a:solidFill>
                <a:schemeClr val="accent5">
                  <a:lumMod val="60000"/>
                  <a:lumOff val="4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06" name="Oval 105">
                <a:extLst>
                  <a:ext uri="{FF2B5EF4-FFF2-40B4-BE49-F238E27FC236}">
                    <a16:creationId xmlns:a16="http://schemas.microsoft.com/office/drawing/2014/main" id="{09DBA9FE-9DD7-174A-AAAB-A9186F26EA6A}"/>
                  </a:ext>
                </a:extLst>
              </p:cNvPr>
              <p:cNvSpPr/>
              <p:nvPr/>
            </p:nvSpPr>
            <p:spPr>
              <a:xfrm>
                <a:off x="3384593" y="4196386"/>
                <a:ext cx="203200" cy="203200"/>
              </a:xfrm>
              <a:prstGeom prst="ellipse">
                <a:avLst/>
              </a:prstGeom>
              <a:solidFill>
                <a:schemeClr val="accent5">
                  <a:lumMod val="60000"/>
                  <a:lumOff val="4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00000"/>
                  </a:solidFill>
                </a:endParaRPr>
              </a:p>
            </p:txBody>
          </p:sp>
        </p:grpSp>
        <p:sp>
          <p:nvSpPr>
            <p:cNvPr id="129" name="Right Arrow 128">
              <a:extLst>
                <a:ext uri="{FF2B5EF4-FFF2-40B4-BE49-F238E27FC236}">
                  <a16:creationId xmlns:a16="http://schemas.microsoft.com/office/drawing/2014/main" id="{2F82F271-B85C-5149-A793-DE18CA77BDFA}"/>
                </a:ext>
              </a:extLst>
            </p:cNvPr>
            <p:cNvSpPr/>
            <p:nvPr/>
          </p:nvSpPr>
          <p:spPr>
            <a:xfrm rot="16200000">
              <a:off x="5250397" y="2538837"/>
              <a:ext cx="1020448" cy="165083"/>
            </a:xfrm>
            <a:prstGeom prst="rightArrow">
              <a:avLst>
                <a:gd name="adj1" fmla="val 27574"/>
                <a:gd name="adj2" fmla="val 69623"/>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Graphic 2" descr="Add">
              <a:extLst>
                <a:ext uri="{FF2B5EF4-FFF2-40B4-BE49-F238E27FC236}">
                  <a16:creationId xmlns:a16="http://schemas.microsoft.com/office/drawing/2014/main" id="{E691A5EF-161D-ED46-840D-BB24DB05986C}"/>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flipH="1">
              <a:off x="2854390" y="1788428"/>
              <a:ext cx="241116" cy="241116"/>
            </a:xfrm>
            <a:prstGeom prst="rect">
              <a:avLst/>
            </a:prstGeom>
          </p:spPr>
        </p:pic>
        <p:grpSp>
          <p:nvGrpSpPr>
            <p:cNvPr id="4" name="Group 3">
              <a:extLst>
                <a:ext uri="{FF2B5EF4-FFF2-40B4-BE49-F238E27FC236}">
                  <a16:creationId xmlns:a16="http://schemas.microsoft.com/office/drawing/2014/main" id="{BE3C57EE-D79B-5947-895A-2F1C09B7FBF7}"/>
                </a:ext>
              </a:extLst>
            </p:cNvPr>
            <p:cNvGrpSpPr/>
            <p:nvPr/>
          </p:nvGrpSpPr>
          <p:grpSpPr>
            <a:xfrm>
              <a:off x="3127145" y="1791886"/>
              <a:ext cx="1133770" cy="241116"/>
              <a:chOff x="2114136" y="1940828"/>
              <a:chExt cx="1133770" cy="241116"/>
            </a:xfrm>
          </p:grpSpPr>
          <p:grpSp>
            <p:nvGrpSpPr>
              <p:cNvPr id="138" name="Group 137">
                <a:extLst>
                  <a:ext uri="{FF2B5EF4-FFF2-40B4-BE49-F238E27FC236}">
                    <a16:creationId xmlns:a16="http://schemas.microsoft.com/office/drawing/2014/main" id="{F634531B-7352-6A4D-9D1A-9E8D95861984}"/>
                  </a:ext>
                </a:extLst>
              </p:cNvPr>
              <p:cNvGrpSpPr/>
              <p:nvPr/>
            </p:nvGrpSpPr>
            <p:grpSpPr>
              <a:xfrm>
                <a:off x="2114136" y="1941646"/>
                <a:ext cx="863586" cy="197104"/>
                <a:chOff x="2297660" y="4140835"/>
                <a:chExt cx="1364224" cy="311369"/>
              </a:xfrm>
            </p:grpSpPr>
            <p:sp>
              <p:nvSpPr>
                <p:cNvPr id="139" name="Rounded Rectangle 138">
                  <a:extLst>
                    <a:ext uri="{FF2B5EF4-FFF2-40B4-BE49-F238E27FC236}">
                      <a16:creationId xmlns:a16="http://schemas.microsoft.com/office/drawing/2014/main" id="{5C90DEFD-4E87-3149-8FF8-A7B0A4239087}"/>
                    </a:ext>
                  </a:extLst>
                </p:cNvPr>
                <p:cNvSpPr/>
                <p:nvPr/>
              </p:nvSpPr>
              <p:spPr>
                <a:xfrm>
                  <a:off x="2297660" y="4140835"/>
                  <a:ext cx="1364224" cy="311369"/>
                </a:xfrm>
                <a:prstGeom prst="roundRect">
                  <a:avLst/>
                </a:prstGeom>
                <a:no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00000"/>
                    </a:solidFill>
                  </a:endParaRPr>
                </a:p>
              </p:txBody>
            </p:sp>
            <p:sp>
              <p:nvSpPr>
                <p:cNvPr id="140" name="Oval 139">
                  <a:extLst>
                    <a:ext uri="{FF2B5EF4-FFF2-40B4-BE49-F238E27FC236}">
                      <a16:creationId xmlns:a16="http://schemas.microsoft.com/office/drawing/2014/main" id="{8A1BE46D-21E0-3743-82F6-50837FA4F311}"/>
                    </a:ext>
                  </a:extLst>
                </p:cNvPr>
                <p:cNvSpPr/>
                <p:nvPr/>
              </p:nvSpPr>
              <p:spPr>
                <a:xfrm>
                  <a:off x="2382210" y="4194102"/>
                  <a:ext cx="203200" cy="203200"/>
                </a:xfrm>
                <a:prstGeom prst="ellipse">
                  <a:avLst/>
                </a:prstGeom>
                <a:solidFill>
                  <a:schemeClr val="accent5">
                    <a:lumMod val="60000"/>
                    <a:lumOff val="4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41" name="Oval 140">
                  <a:extLst>
                    <a:ext uri="{FF2B5EF4-FFF2-40B4-BE49-F238E27FC236}">
                      <a16:creationId xmlns:a16="http://schemas.microsoft.com/office/drawing/2014/main" id="{A36B1D2A-F01B-8240-8394-4BA60598FAC9}"/>
                    </a:ext>
                  </a:extLst>
                </p:cNvPr>
                <p:cNvSpPr/>
                <p:nvPr/>
              </p:nvSpPr>
              <p:spPr>
                <a:xfrm>
                  <a:off x="2628469" y="4194102"/>
                  <a:ext cx="203200" cy="203200"/>
                </a:xfrm>
                <a:prstGeom prst="ellipse">
                  <a:avLst/>
                </a:prstGeom>
                <a:solidFill>
                  <a:schemeClr val="accent5">
                    <a:lumMod val="60000"/>
                    <a:lumOff val="4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42" name="Oval 141">
                  <a:extLst>
                    <a:ext uri="{FF2B5EF4-FFF2-40B4-BE49-F238E27FC236}">
                      <a16:creationId xmlns:a16="http://schemas.microsoft.com/office/drawing/2014/main" id="{52229187-97E2-6D4F-81E8-8B5EA1C9C765}"/>
                    </a:ext>
                  </a:extLst>
                </p:cNvPr>
                <p:cNvSpPr/>
                <p:nvPr/>
              </p:nvSpPr>
              <p:spPr>
                <a:xfrm>
                  <a:off x="2874728" y="4194102"/>
                  <a:ext cx="203200" cy="203200"/>
                </a:xfrm>
                <a:prstGeom prst="ellipse">
                  <a:avLst/>
                </a:prstGeom>
                <a:solidFill>
                  <a:schemeClr val="accent5">
                    <a:lumMod val="60000"/>
                    <a:lumOff val="4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43" name="Oval 142">
                  <a:extLst>
                    <a:ext uri="{FF2B5EF4-FFF2-40B4-BE49-F238E27FC236}">
                      <a16:creationId xmlns:a16="http://schemas.microsoft.com/office/drawing/2014/main" id="{3733ABF9-33D4-604E-A19D-30D696CBB5C4}"/>
                    </a:ext>
                  </a:extLst>
                </p:cNvPr>
                <p:cNvSpPr/>
                <p:nvPr/>
              </p:nvSpPr>
              <p:spPr>
                <a:xfrm>
                  <a:off x="3126597" y="4194102"/>
                  <a:ext cx="203200" cy="203200"/>
                </a:xfrm>
                <a:prstGeom prst="ellipse">
                  <a:avLst/>
                </a:prstGeom>
                <a:solidFill>
                  <a:schemeClr val="accent5">
                    <a:lumMod val="60000"/>
                    <a:lumOff val="4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44" name="Oval 143">
                  <a:extLst>
                    <a:ext uri="{FF2B5EF4-FFF2-40B4-BE49-F238E27FC236}">
                      <a16:creationId xmlns:a16="http://schemas.microsoft.com/office/drawing/2014/main" id="{C40F9FC0-7072-6C4C-8E8E-56DC53DCFB95}"/>
                    </a:ext>
                  </a:extLst>
                </p:cNvPr>
                <p:cNvSpPr/>
                <p:nvPr/>
              </p:nvSpPr>
              <p:spPr>
                <a:xfrm>
                  <a:off x="3384593" y="4196386"/>
                  <a:ext cx="203200" cy="203200"/>
                </a:xfrm>
                <a:prstGeom prst="ellipse">
                  <a:avLst/>
                </a:prstGeom>
                <a:solidFill>
                  <a:schemeClr val="accent5">
                    <a:lumMod val="60000"/>
                    <a:lumOff val="4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00000"/>
                    </a:solidFill>
                  </a:endParaRPr>
                </a:p>
              </p:txBody>
            </p:sp>
          </p:grpSp>
          <p:pic>
            <p:nvPicPr>
              <p:cNvPr id="145" name="Graphic 144" descr="Add">
                <a:extLst>
                  <a:ext uri="{FF2B5EF4-FFF2-40B4-BE49-F238E27FC236}">
                    <a16:creationId xmlns:a16="http://schemas.microsoft.com/office/drawing/2014/main" id="{420F082D-4486-BC4F-B2EB-0AB9FA807938}"/>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flipH="1">
                <a:off x="3006790" y="1940828"/>
                <a:ext cx="241116" cy="241116"/>
              </a:xfrm>
              <a:prstGeom prst="rect">
                <a:avLst/>
              </a:prstGeom>
            </p:spPr>
          </p:pic>
        </p:grpSp>
        <p:grpSp>
          <p:nvGrpSpPr>
            <p:cNvPr id="146" name="Group 145">
              <a:extLst>
                <a:ext uri="{FF2B5EF4-FFF2-40B4-BE49-F238E27FC236}">
                  <a16:creationId xmlns:a16="http://schemas.microsoft.com/office/drawing/2014/main" id="{FC649059-7236-6E4B-8B98-FAF1CA902938}"/>
                </a:ext>
              </a:extLst>
            </p:cNvPr>
            <p:cNvGrpSpPr/>
            <p:nvPr/>
          </p:nvGrpSpPr>
          <p:grpSpPr>
            <a:xfrm>
              <a:off x="4273012" y="1792914"/>
              <a:ext cx="863586" cy="197104"/>
              <a:chOff x="2297660" y="4140835"/>
              <a:chExt cx="1364224" cy="311369"/>
            </a:xfrm>
          </p:grpSpPr>
          <p:sp>
            <p:nvSpPr>
              <p:cNvPr id="147" name="Rounded Rectangle 146">
                <a:extLst>
                  <a:ext uri="{FF2B5EF4-FFF2-40B4-BE49-F238E27FC236}">
                    <a16:creationId xmlns:a16="http://schemas.microsoft.com/office/drawing/2014/main" id="{81678AF5-059A-524D-BBC0-2C74E42CDA72}"/>
                  </a:ext>
                </a:extLst>
              </p:cNvPr>
              <p:cNvSpPr/>
              <p:nvPr/>
            </p:nvSpPr>
            <p:spPr>
              <a:xfrm>
                <a:off x="2297660" y="4140835"/>
                <a:ext cx="1364224" cy="311369"/>
              </a:xfrm>
              <a:prstGeom prst="roundRect">
                <a:avLst/>
              </a:prstGeom>
              <a:no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00000"/>
                  </a:solidFill>
                </a:endParaRPr>
              </a:p>
            </p:txBody>
          </p:sp>
          <p:sp>
            <p:nvSpPr>
              <p:cNvPr id="148" name="Oval 147">
                <a:extLst>
                  <a:ext uri="{FF2B5EF4-FFF2-40B4-BE49-F238E27FC236}">
                    <a16:creationId xmlns:a16="http://schemas.microsoft.com/office/drawing/2014/main" id="{D0171174-D902-8940-B3D3-B898D70DEC11}"/>
                  </a:ext>
                </a:extLst>
              </p:cNvPr>
              <p:cNvSpPr/>
              <p:nvPr/>
            </p:nvSpPr>
            <p:spPr>
              <a:xfrm>
                <a:off x="2382210" y="4194102"/>
                <a:ext cx="203200" cy="203200"/>
              </a:xfrm>
              <a:prstGeom prst="ellipse">
                <a:avLst/>
              </a:prstGeom>
              <a:solidFill>
                <a:schemeClr val="accent5">
                  <a:lumMod val="60000"/>
                  <a:lumOff val="4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49" name="Oval 148">
                <a:extLst>
                  <a:ext uri="{FF2B5EF4-FFF2-40B4-BE49-F238E27FC236}">
                    <a16:creationId xmlns:a16="http://schemas.microsoft.com/office/drawing/2014/main" id="{D28FC0A4-F43C-4F4F-A9C7-0F9FE0093FAE}"/>
                  </a:ext>
                </a:extLst>
              </p:cNvPr>
              <p:cNvSpPr/>
              <p:nvPr/>
            </p:nvSpPr>
            <p:spPr>
              <a:xfrm>
                <a:off x="2628469" y="4194102"/>
                <a:ext cx="203200" cy="203200"/>
              </a:xfrm>
              <a:prstGeom prst="ellipse">
                <a:avLst/>
              </a:prstGeom>
              <a:solidFill>
                <a:schemeClr val="accent5">
                  <a:lumMod val="60000"/>
                  <a:lumOff val="4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50" name="Oval 149">
                <a:extLst>
                  <a:ext uri="{FF2B5EF4-FFF2-40B4-BE49-F238E27FC236}">
                    <a16:creationId xmlns:a16="http://schemas.microsoft.com/office/drawing/2014/main" id="{3EADF5DB-697E-5E4E-BFAE-E8BA152DE2EB}"/>
                  </a:ext>
                </a:extLst>
              </p:cNvPr>
              <p:cNvSpPr/>
              <p:nvPr/>
            </p:nvSpPr>
            <p:spPr>
              <a:xfrm>
                <a:off x="2874728" y="4194102"/>
                <a:ext cx="203200" cy="203200"/>
              </a:xfrm>
              <a:prstGeom prst="ellipse">
                <a:avLst/>
              </a:prstGeom>
              <a:solidFill>
                <a:schemeClr val="accent5">
                  <a:lumMod val="60000"/>
                  <a:lumOff val="4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51" name="Oval 150">
                <a:extLst>
                  <a:ext uri="{FF2B5EF4-FFF2-40B4-BE49-F238E27FC236}">
                    <a16:creationId xmlns:a16="http://schemas.microsoft.com/office/drawing/2014/main" id="{D562F48C-31AA-924C-9E6A-527198BE8677}"/>
                  </a:ext>
                </a:extLst>
              </p:cNvPr>
              <p:cNvSpPr/>
              <p:nvPr/>
            </p:nvSpPr>
            <p:spPr>
              <a:xfrm>
                <a:off x="3126597" y="4194102"/>
                <a:ext cx="203200" cy="203200"/>
              </a:xfrm>
              <a:prstGeom prst="ellipse">
                <a:avLst/>
              </a:prstGeom>
              <a:solidFill>
                <a:schemeClr val="accent5">
                  <a:lumMod val="60000"/>
                  <a:lumOff val="4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52" name="Oval 151">
                <a:extLst>
                  <a:ext uri="{FF2B5EF4-FFF2-40B4-BE49-F238E27FC236}">
                    <a16:creationId xmlns:a16="http://schemas.microsoft.com/office/drawing/2014/main" id="{0BD179FC-AA97-6946-9C6D-C97C0D7B791F}"/>
                  </a:ext>
                </a:extLst>
              </p:cNvPr>
              <p:cNvSpPr/>
              <p:nvPr/>
            </p:nvSpPr>
            <p:spPr>
              <a:xfrm>
                <a:off x="3384593" y="4196386"/>
                <a:ext cx="203200" cy="203200"/>
              </a:xfrm>
              <a:prstGeom prst="ellipse">
                <a:avLst/>
              </a:prstGeom>
              <a:solidFill>
                <a:schemeClr val="accent5">
                  <a:lumMod val="60000"/>
                  <a:lumOff val="4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00000"/>
                  </a:solidFill>
                </a:endParaRPr>
              </a:p>
            </p:txBody>
          </p:sp>
        </p:grpSp>
        <p:pic>
          <p:nvPicPr>
            <p:cNvPr id="153" name="Graphic 152" descr="Add">
              <a:extLst>
                <a:ext uri="{FF2B5EF4-FFF2-40B4-BE49-F238E27FC236}">
                  <a16:creationId xmlns:a16="http://schemas.microsoft.com/office/drawing/2014/main" id="{DAD69E05-7FC6-D348-844B-0337D439ECAE}"/>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flipH="1">
              <a:off x="5165666" y="1792096"/>
              <a:ext cx="241116" cy="241116"/>
            </a:xfrm>
            <a:prstGeom prst="rect">
              <a:avLst/>
            </a:prstGeom>
          </p:spPr>
        </p:pic>
        <p:grpSp>
          <p:nvGrpSpPr>
            <p:cNvPr id="154" name="Group 153">
              <a:extLst>
                <a:ext uri="{FF2B5EF4-FFF2-40B4-BE49-F238E27FC236}">
                  <a16:creationId xmlns:a16="http://schemas.microsoft.com/office/drawing/2014/main" id="{98C683DB-BE3C-F343-A947-0CE4A5C8AFFD}"/>
                </a:ext>
              </a:extLst>
            </p:cNvPr>
            <p:cNvGrpSpPr/>
            <p:nvPr/>
          </p:nvGrpSpPr>
          <p:grpSpPr>
            <a:xfrm>
              <a:off x="5401985" y="1798787"/>
              <a:ext cx="863586" cy="197104"/>
              <a:chOff x="2297660" y="4140835"/>
              <a:chExt cx="1364224" cy="311369"/>
            </a:xfrm>
          </p:grpSpPr>
          <p:sp>
            <p:nvSpPr>
              <p:cNvPr id="155" name="Rounded Rectangle 154">
                <a:extLst>
                  <a:ext uri="{FF2B5EF4-FFF2-40B4-BE49-F238E27FC236}">
                    <a16:creationId xmlns:a16="http://schemas.microsoft.com/office/drawing/2014/main" id="{81781835-C94E-6348-9D39-91369059FEF9}"/>
                  </a:ext>
                </a:extLst>
              </p:cNvPr>
              <p:cNvSpPr/>
              <p:nvPr/>
            </p:nvSpPr>
            <p:spPr>
              <a:xfrm>
                <a:off x="2297660" y="4140835"/>
                <a:ext cx="1364224" cy="311369"/>
              </a:xfrm>
              <a:prstGeom prst="roundRect">
                <a:avLst/>
              </a:prstGeom>
              <a:no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00000"/>
                  </a:solidFill>
                </a:endParaRPr>
              </a:p>
            </p:txBody>
          </p:sp>
          <p:sp>
            <p:nvSpPr>
              <p:cNvPr id="156" name="Oval 155">
                <a:extLst>
                  <a:ext uri="{FF2B5EF4-FFF2-40B4-BE49-F238E27FC236}">
                    <a16:creationId xmlns:a16="http://schemas.microsoft.com/office/drawing/2014/main" id="{939C2FEE-359E-534B-A0E5-9E8FC9699BFA}"/>
                  </a:ext>
                </a:extLst>
              </p:cNvPr>
              <p:cNvSpPr/>
              <p:nvPr/>
            </p:nvSpPr>
            <p:spPr>
              <a:xfrm>
                <a:off x="2382210" y="4194102"/>
                <a:ext cx="203200" cy="203200"/>
              </a:xfrm>
              <a:prstGeom prst="ellipse">
                <a:avLst/>
              </a:prstGeom>
              <a:solidFill>
                <a:schemeClr val="accent5">
                  <a:lumMod val="60000"/>
                  <a:lumOff val="4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57" name="Oval 156">
                <a:extLst>
                  <a:ext uri="{FF2B5EF4-FFF2-40B4-BE49-F238E27FC236}">
                    <a16:creationId xmlns:a16="http://schemas.microsoft.com/office/drawing/2014/main" id="{7CE6A850-A3E7-1740-AB6F-7FC522165924}"/>
                  </a:ext>
                </a:extLst>
              </p:cNvPr>
              <p:cNvSpPr/>
              <p:nvPr/>
            </p:nvSpPr>
            <p:spPr>
              <a:xfrm>
                <a:off x="2628469" y="4194102"/>
                <a:ext cx="203200" cy="203200"/>
              </a:xfrm>
              <a:prstGeom prst="ellipse">
                <a:avLst/>
              </a:prstGeom>
              <a:solidFill>
                <a:schemeClr val="accent5">
                  <a:lumMod val="60000"/>
                  <a:lumOff val="4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58" name="Oval 157">
                <a:extLst>
                  <a:ext uri="{FF2B5EF4-FFF2-40B4-BE49-F238E27FC236}">
                    <a16:creationId xmlns:a16="http://schemas.microsoft.com/office/drawing/2014/main" id="{CA8920AB-8F47-8642-82B3-6062825B0EAE}"/>
                  </a:ext>
                </a:extLst>
              </p:cNvPr>
              <p:cNvSpPr/>
              <p:nvPr/>
            </p:nvSpPr>
            <p:spPr>
              <a:xfrm>
                <a:off x="2874728" y="4194102"/>
                <a:ext cx="203200" cy="203200"/>
              </a:xfrm>
              <a:prstGeom prst="ellipse">
                <a:avLst/>
              </a:prstGeom>
              <a:solidFill>
                <a:schemeClr val="accent5">
                  <a:lumMod val="60000"/>
                  <a:lumOff val="4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59" name="Oval 158">
                <a:extLst>
                  <a:ext uri="{FF2B5EF4-FFF2-40B4-BE49-F238E27FC236}">
                    <a16:creationId xmlns:a16="http://schemas.microsoft.com/office/drawing/2014/main" id="{8FC20557-0EB7-7C44-989C-70BF38AA0C33}"/>
                  </a:ext>
                </a:extLst>
              </p:cNvPr>
              <p:cNvSpPr/>
              <p:nvPr/>
            </p:nvSpPr>
            <p:spPr>
              <a:xfrm>
                <a:off x="3126597" y="4194102"/>
                <a:ext cx="203200" cy="203200"/>
              </a:xfrm>
              <a:prstGeom prst="ellipse">
                <a:avLst/>
              </a:prstGeom>
              <a:solidFill>
                <a:schemeClr val="accent5">
                  <a:lumMod val="60000"/>
                  <a:lumOff val="4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60" name="Oval 159">
                <a:extLst>
                  <a:ext uri="{FF2B5EF4-FFF2-40B4-BE49-F238E27FC236}">
                    <a16:creationId xmlns:a16="http://schemas.microsoft.com/office/drawing/2014/main" id="{40898DF4-D334-B845-AA2E-E4E9AE023517}"/>
                  </a:ext>
                </a:extLst>
              </p:cNvPr>
              <p:cNvSpPr/>
              <p:nvPr/>
            </p:nvSpPr>
            <p:spPr>
              <a:xfrm>
                <a:off x="3384593" y="4196386"/>
                <a:ext cx="203200" cy="203200"/>
              </a:xfrm>
              <a:prstGeom prst="ellipse">
                <a:avLst/>
              </a:prstGeom>
              <a:solidFill>
                <a:schemeClr val="accent5">
                  <a:lumMod val="60000"/>
                  <a:lumOff val="4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00000"/>
                  </a:solidFill>
                </a:endParaRPr>
              </a:p>
            </p:txBody>
          </p:sp>
        </p:grpSp>
      </p:grpSp>
    </p:spTree>
    <p:extLst>
      <p:ext uri="{BB962C8B-B14F-4D97-AF65-F5344CB8AC3E}">
        <p14:creationId xmlns:p14="http://schemas.microsoft.com/office/powerpoint/2010/main" val="16997730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1A543A3-FD97-9B45-B10B-B411CB0263B4}"/>
              </a:ext>
            </a:extLst>
          </p:cNvPr>
          <p:cNvSpPr>
            <a:spLocks noGrp="1"/>
          </p:cNvSpPr>
          <p:nvPr>
            <p:ph type="title"/>
          </p:nvPr>
        </p:nvSpPr>
        <p:spPr>
          <a:xfrm>
            <a:off x="838200" y="276262"/>
            <a:ext cx="8941419" cy="683531"/>
          </a:xfrm>
        </p:spPr>
        <p:txBody>
          <a:bodyPr/>
          <a:lstStyle/>
          <a:p>
            <a:r>
              <a:rPr lang="en-US" dirty="0"/>
              <a:t>seq2seq + Attention</a:t>
            </a:r>
            <a:endParaRPr lang="en-US" dirty="0">
              <a:solidFill>
                <a:srgbClr val="7030A0"/>
              </a:solidFill>
            </a:endParaRPr>
          </a:p>
        </p:txBody>
      </p:sp>
      <p:sp>
        <p:nvSpPr>
          <p:cNvPr id="7" name="Content Placeholder 2">
            <a:extLst>
              <a:ext uri="{FF2B5EF4-FFF2-40B4-BE49-F238E27FC236}">
                <a16:creationId xmlns:a16="http://schemas.microsoft.com/office/drawing/2014/main" id="{1183FB64-E4EC-E145-91C4-17C132EDE6DD}"/>
              </a:ext>
            </a:extLst>
          </p:cNvPr>
          <p:cNvSpPr txBox="1">
            <a:spLocks/>
          </p:cNvSpPr>
          <p:nvPr/>
        </p:nvSpPr>
        <p:spPr>
          <a:xfrm>
            <a:off x="351175" y="5605672"/>
            <a:ext cx="1530821" cy="4714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b="1" dirty="0">
                <a:solidFill>
                  <a:schemeClr val="tx1">
                    <a:lumMod val="85000"/>
                    <a:lumOff val="15000"/>
                  </a:schemeClr>
                </a:solidFill>
                <a:latin typeface="Avenir Light" panose="020B0402020203020204" pitchFamily="34" charset="77"/>
              </a:rPr>
              <a:t>Input layer</a:t>
            </a:r>
          </a:p>
        </p:txBody>
      </p:sp>
      <p:sp>
        <p:nvSpPr>
          <p:cNvPr id="9" name="Content Placeholder 2">
            <a:extLst>
              <a:ext uri="{FF2B5EF4-FFF2-40B4-BE49-F238E27FC236}">
                <a16:creationId xmlns:a16="http://schemas.microsoft.com/office/drawing/2014/main" id="{9308F0EC-943F-B642-9E88-EBEF25B12587}"/>
              </a:ext>
            </a:extLst>
          </p:cNvPr>
          <p:cNvSpPr txBox="1">
            <a:spLocks/>
          </p:cNvSpPr>
          <p:nvPr/>
        </p:nvSpPr>
        <p:spPr>
          <a:xfrm>
            <a:off x="247606" y="3936817"/>
            <a:ext cx="1737960" cy="4714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b="1" dirty="0">
                <a:solidFill>
                  <a:schemeClr val="tx1">
                    <a:lumMod val="85000"/>
                    <a:lumOff val="15000"/>
                  </a:schemeClr>
                </a:solidFill>
                <a:latin typeface="Avenir Light" panose="020B0402020203020204" pitchFamily="34" charset="77"/>
              </a:rPr>
              <a:t>Hidden layer</a:t>
            </a:r>
          </a:p>
        </p:txBody>
      </p:sp>
      <p:grpSp>
        <p:nvGrpSpPr>
          <p:cNvPr id="11" name="Group 10">
            <a:extLst>
              <a:ext uri="{FF2B5EF4-FFF2-40B4-BE49-F238E27FC236}">
                <a16:creationId xmlns:a16="http://schemas.microsoft.com/office/drawing/2014/main" id="{C84AD2C0-AB8A-AF42-A04A-78D3F01D61D4}"/>
              </a:ext>
            </a:extLst>
          </p:cNvPr>
          <p:cNvGrpSpPr/>
          <p:nvPr/>
        </p:nvGrpSpPr>
        <p:grpSpPr>
          <a:xfrm rot="16200000">
            <a:off x="1826690" y="4096093"/>
            <a:ext cx="1364224" cy="311369"/>
            <a:chOff x="2297660" y="4140835"/>
            <a:chExt cx="1364224" cy="311369"/>
          </a:xfrm>
        </p:grpSpPr>
        <p:sp>
          <p:nvSpPr>
            <p:cNvPr id="12" name="Rounded Rectangle 11">
              <a:extLst>
                <a:ext uri="{FF2B5EF4-FFF2-40B4-BE49-F238E27FC236}">
                  <a16:creationId xmlns:a16="http://schemas.microsoft.com/office/drawing/2014/main" id="{BBD4ED64-AA4D-9C4B-BF02-166A307C6A6D}"/>
                </a:ext>
              </a:extLst>
            </p:cNvPr>
            <p:cNvSpPr/>
            <p:nvPr/>
          </p:nvSpPr>
          <p:spPr>
            <a:xfrm>
              <a:off x="2297660" y="4140835"/>
              <a:ext cx="1364224" cy="311369"/>
            </a:xfrm>
            <a:prstGeom prst="round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48D07A2-8DB3-FF4B-83FB-9C0DA1A31BDF}"/>
                </a:ext>
              </a:extLst>
            </p:cNvPr>
            <p:cNvSpPr/>
            <p:nvPr/>
          </p:nvSpPr>
          <p:spPr>
            <a:xfrm>
              <a:off x="2382210"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5CA8966-3493-804C-94DC-486E7325A53F}"/>
                </a:ext>
              </a:extLst>
            </p:cNvPr>
            <p:cNvSpPr/>
            <p:nvPr/>
          </p:nvSpPr>
          <p:spPr>
            <a:xfrm>
              <a:off x="2628469"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D79D7D8D-88D8-B049-B252-46589D067EEF}"/>
                </a:ext>
              </a:extLst>
            </p:cNvPr>
            <p:cNvSpPr/>
            <p:nvPr/>
          </p:nvSpPr>
          <p:spPr>
            <a:xfrm>
              <a:off x="2874728"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953FFED8-5FE4-9E4B-BBBA-AAA07045CB6E}"/>
                </a:ext>
              </a:extLst>
            </p:cNvPr>
            <p:cNvSpPr/>
            <p:nvPr/>
          </p:nvSpPr>
          <p:spPr>
            <a:xfrm>
              <a:off x="3126597"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7B0F0EB2-55DD-1847-A974-415F66C4046C}"/>
                </a:ext>
              </a:extLst>
            </p:cNvPr>
            <p:cNvSpPr/>
            <p:nvPr/>
          </p:nvSpPr>
          <p:spPr>
            <a:xfrm>
              <a:off x="3384593" y="4196386"/>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ight Arrow 17">
            <a:extLst>
              <a:ext uri="{FF2B5EF4-FFF2-40B4-BE49-F238E27FC236}">
                <a16:creationId xmlns:a16="http://schemas.microsoft.com/office/drawing/2014/main" id="{4354270C-E002-174C-AD24-BC9FBC3DA3CC}"/>
              </a:ext>
            </a:extLst>
          </p:cNvPr>
          <p:cNvSpPr/>
          <p:nvPr/>
        </p:nvSpPr>
        <p:spPr>
          <a:xfrm rot="16200000">
            <a:off x="2223979" y="5171793"/>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ight Arrow 22">
            <a:extLst>
              <a:ext uri="{FF2B5EF4-FFF2-40B4-BE49-F238E27FC236}">
                <a16:creationId xmlns:a16="http://schemas.microsoft.com/office/drawing/2014/main" id="{E29D828B-A57E-E248-9CAC-9C2D6430236B}"/>
              </a:ext>
            </a:extLst>
          </p:cNvPr>
          <p:cNvSpPr/>
          <p:nvPr/>
        </p:nvSpPr>
        <p:spPr>
          <a:xfrm>
            <a:off x="2761542" y="4074216"/>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0115C0B8-F3F8-9E4B-8B96-7C5384E5175D}"/>
              </a:ext>
            </a:extLst>
          </p:cNvPr>
          <p:cNvGrpSpPr/>
          <p:nvPr/>
        </p:nvGrpSpPr>
        <p:grpSpPr>
          <a:xfrm rot="16200000">
            <a:off x="2908851" y="4096093"/>
            <a:ext cx="1364224" cy="311369"/>
            <a:chOff x="2297660" y="4140835"/>
            <a:chExt cx="1364224" cy="311369"/>
          </a:xfrm>
        </p:grpSpPr>
        <p:sp>
          <p:nvSpPr>
            <p:cNvPr id="25" name="Rounded Rectangle 24">
              <a:extLst>
                <a:ext uri="{FF2B5EF4-FFF2-40B4-BE49-F238E27FC236}">
                  <a16:creationId xmlns:a16="http://schemas.microsoft.com/office/drawing/2014/main" id="{88EECC21-F458-BA47-8273-9255AAFB3362}"/>
                </a:ext>
              </a:extLst>
            </p:cNvPr>
            <p:cNvSpPr/>
            <p:nvPr/>
          </p:nvSpPr>
          <p:spPr>
            <a:xfrm>
              <a:off x="2297660" y="4140835"/>
              <a:ext cx="1364224" cy="311369"/>
            </a:xfrm>
            <a:prstGeom prst="round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C4D67DB8-85DC-4E4E-BD34-43BE77852D68}"/>
                </a:ext>
              </a:extLst>
            </p:cNvPr>
            <p:cNvSpPr/>
            <p:nvPr/>
          </p:nvSpPr>
          <p:spPr>
            <a:xfrm>
              <a:off x="2382210"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11506D88-496B-104C-B598-E8AA02A717F1}"/>
                </a:ext>
              </a:extLst>
            </p:cNvPr>
            <p:cNvSpPr/>
            <p:nvPr/>
          </p:nvSpPr>
          <p:spPr>
            <a:xfrm>
              <a:off x="2628469"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053D46B3-AACA-CA43-B474-18BA9AD81A42}"/>
                </a:ext>
              </a:extLst>
            </p:cNvPr>
            <p:cNvSpPr/>
            <p:nvPr/>
          </p:nvSpPr>
          <p:spPr>
            <a:xfrm>
              <a:off x="2874728"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D8BAFCE1-DE49-7C46-A77A-304998910852}"/>
                </a:ext>
              </a:extLst>
            </p:cNvPr>
            <p:cNvSpPr/>
            <p:nvPr/>
          </p:nvSpPr>
          <p:spPr>
            <a:xfrm>
              <a:off x="3126597"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A5B23BA9-7866-C147-BA2E-A60DA252AC75}"/>
                </a:ext>
              </a:extLst>
            </p:cNvPr>
            <p:cNvSpPr/>
            <p:nvPr/>
          </p:nvSpPr>
          <p:spPr>
            <a:xfrm>
              <a:off x="3384593" y="4196386"/>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Right Arrow 30">
            <a:extLst>
              <a:ext uri="{FF2B5EF4-FFF2-40B4-BE49-F238E27FC236}">
                <a16:creationId xmlns:a16="http://schemas.microsoft.com/office/drawing/2014/main" id="{EDA00DD8-064C-244D-BE70-87F044363121}"/>
              </a:ext>
            </a:extLst>
          </p:cNvPr>
          <p:cNvSpPr/>
          <p:nvPr/>
        </p:nvSpPr>
        <p:spPr>
          <a:xfrm rot="16200000">
            <a:off x="3306140" y="5171793"/>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ight Arrow 31">
            <a:extLst>
              <a:ext uri="{FF2B5EF4-FFF2-40B4-BE49-F238E27FC236}">
                <a16:creationId xmlns:a16="http://schemas.microsoft.com/office/drawing/2014/main" id="{6ED2B23A-8843-7D45-B1B1-5F3C3D2F4E10}"/>
              </a:ext>
            </a:extLst>
          </p:cNvPr>
          <p:cNvSpPr/>
          <p:nvPr/>
        </p:nvSpPr>
        <p:spPr>
          <a:xfrm>
            <a:off x="3843703" y="4074216"/>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42B53635-F587-4A47-A006-0B4A3F59EF10}"/>
              </a:ext>
            </a:extLst>
          </p:cNvPr>
          <p:cNvGrpSpPr/>
          <p:nvPr/>
        </p:nvGrpSpPr>
        <p:grpSpPr>
          <a:xfrm rot="16200000">
            <a:off x="3963610" y="4096093"/>
            <a:ext cx="1364224" cy="311369"/>
            <a:chOff x="2297660" y="4140835"/>
            <a:chExt cx="1364224" cy="311369"/>
          </a:xfrm>
        </p:grpSpPr>
        <p:sp>
          <p:nvSpPr>
            <p:cNvPr id="34" name="Rounded Rectangle 33">
              <a:extLst>
                <a:ext uri="{FF2B5EF4-FFF2-40B4-BE49-F238E27FC236}">
                  <a16:creationId xmlns:a16="http://schemas.microsoft.com/office/drawing/2014/main" id="{188B6391-7F09-7A41-A0E3-EB51B592ED0A}"/>
                </a:ext>
              </a:extLst>
            </p:cNvPr>
            <p:cNvSpPr/>
            <p:nvPr/>
          </p:nvSpPr>
          <p:spPr>
            <a:xfrm>
              <a:off x="2297660" y="4140835"/>
              <a:ext cx="1364224" cy="311369"/>
            </a:xfrm>
            <a:prstGeom prst="round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7281991D-DA35-BF4C-8169-1F5CB2D3F069}"/>
                </a:ext>
              </a:extLst>
            </p:cNvPr>
            <p:cNvSpPr/>
            <p:nvPr/>
          </p:nvSpPr>
          <p:spPr>
            <a:xfrm>
              <a:off x="2382210"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61E3767B-531E-5145-9F5F-7B32F2DAFF7D}"/>
                </a:ext>
              </a:extLst>
            </p:cNvPr>
            <p:cNvSpPr/>
            <p:nvPr/>
          </p:nvSpPr>
          <p:spPr>
            <a:xfrm>
              <a:off x="2628469"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BDB904EC-D4E2-B44E-B22C-80E765BD56A5}"/>
                </a:ext>
              </a:extLst>
            </p:cNvPr>
            <p:cNvSpPr/>
            <p:nvPr/>
          </p:nvSpPr>
          <p:spPr>
            <a:xfrm>
              <a:off x="2874728"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5E310FC3-42C0-004F-9DE3-0B890F6F8A58}"/>
                </a:ext>
              </a:extLst>
            </p:cNvPr>
            <p:cNvSpPr/>
            <p:nvPr/>
          </p:nvSpPr>
          <p:spPr>
            <a:xfrm>
              <a:off x="3126597"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5D786B3-1898-B747-AB2B-C6585E46CE03}"/>
                </a:ext>
              </a:extLst>
            </p:cNvPr>
            <p:cNvSpPr/>
            <p:nvPr/>
          </p:nvSpPr>
          <p:spPr>
            <a:xfrm>
              <a:off x="3384593" y="4196386"/>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Right Arrow 39">
            <a:extLst>
              <a:ext uri="{FF2B5EF4-FFF2-40B4-BE49-F238E27FC236}">
                <a16:creationId xmlns:a16="http://schemas.microsoft.com/office/drawing/2014/main" id="{7EA838CE-7107-B84B-8EB2-03F27F43FD62}"/>
              </a:ext>
            </a:extLst>
          </p:cNvPr>
          <p:cNvSpPr/>
          <p:nvPr/>
        </p:nvSpPr>
        <p:spPr>
          <a:xfrm rot="16200000">
            <a:off x="4360899" y="5171793"/>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ight Arrow 40">
            <a:extLst>
              <a:ext uri="{FF2B5EF4-FFF2-40B4-BE49-F238E27FC236}">
                <a16:creationId xmlns:a16="http://schemas.microsoft.com/office/drawing/2014/main" id="{66EDDCBB-7A4F-7544-B6C2-3E9DDBEE5F5C}"/>
              </a:ext>
            </a:extLst>
          </p:cNvPr>
          <p:cNvSpPr/>
          <p:nvPr/>
        </p:nvSpPr>
        <p:spPr>
          <a:xfrm>
            <a:off x="4898462" y="4074216"/>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A6CA2E2-9188-C148-ACB7-D0B6EDAF7487}"/>
              </a:ext>
            </a:extLst>
          </p:cNvPr>
          <p:cNvGrpSpPr/>
          <p:nvPr/>
        </p:nvGrpSpPr>
        <p:grpSpPr>
          <a:xfrm rot="16200000">
            <a:off x="5051854" y="4096092"/>
            <a:ext cx="1364224" cy="311369"/>
            <a:chOff x="2297660" y="4140835"/>
            <a:chExt cx="1364224" cy="311369"/>
          </a:xfrm>
        </p:grpSpPr>
        <p:sp>
          <p:nvSpPr>
            <p:cNvPr id="43" name="Rounded Rectangle 42">
              <a:extLst>
                <a:ext uri="{FF2B5EF4-FFF2-40B4-BE49-F238E27FC236}">
                  <a16:creationId xmlns:a16="http://schemas.microsoft.com/office/drawing/2014/main" id="{7CAACEA3-328A-3043-A26F-3AE9F0927CBB}"/>
                </a:ext>
              </a:extLst>
            </p:cNvPr>
            <p:cNvSpPr/>
            <p:nvPr/>
          </p:nvSpPr>
          <p:spPr>
            <a:xfrm>
              <a:off x="2297660" y="4140835"/>
              <a:ext cx="1364224" cy="311369"/>
            </a:xfrm>
            <a:prstGeom prst="round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5B77AEC6-A08E-2744-813E-99BD0DDDA937}"/>
                </a:ext>
              </a:extLst>
            </p:cNvPr>
            <p:cNvSpPr/>
            <p:nvPr/>
          </p:nvSpPr>
          <p:spPr>
            <a:xfrm>
              <a:off x="2382210"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1C806C57-DC31-7842-9021-2B55A55A2DB5}"/>
                </a:ext>
              </a:extLst>
            </p:cNvPr>
            <p:cNvSpPr/>
            <p:nvPr/>
          </p:nvSpPr>
          <p:spPr>
            <a:xfrm>
              <a:off x="2628469"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6DF5DDE2-2E68-CB43-8C45-8A31AAA7C159}"/>
                </a:ext>
              </a:extLst>
            </p:cNvPr>
            <p:cNvSpPr/>
            <p:nvPr/>
          </p:nvSpPr>
          <p:spPr>
            <a:xfrm>
              <a:off x="2874728"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9AA636B5-23CA-544E-8957-6D111730B0DD}"/>
                </a:ext>
              </a:extLst>
            </p:cNvPr>
            <p:cNvSpPr/>
            <p:nvPr/>
          </p:nvSpPr>
          <p:spPr>
            <a:xfrm>
              <a:off x="3126597"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B1957133-0650-B046-A036-DA1C47FBF316}"/>
                </a:ext>
              </a:extLst>
            </p:cNvPr>
            <p:cNvSpPr/>
            <p:nvPr/>
          </p:nvSpPr>
          <p:spPr>
            <a:xfrm>
              <a:off x="3384593" y="4196386"/>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Right Arrow 48">
            <a:extLst>
              <a:ext uri="{FF2B5EF4-FFF2-40B4-BE49-F238E27FC236}">
                <a16:creationId xmlns:a16="http://schemas.microsoft.com/office/drawing/2014/main" id="{8F8AE9A6-82FD-9243-88A4-93A940F360D7}"/>
              </a:ext>
            </a:extLst>
          </p:cNvPr>
          <p:cNvSpPr/>
          <p:nvPr/>
        </p:nvSpPr>
        <p:spPr>
          <a:xfrm rot="16200000">
            <a:off x="5449143" y="5171792"/>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Content Placeholder 2">
            <a:extLst>
              <a:ext uri="{FF2B5EF4-FFF2-40B4-BE49-F238E27FC236}">
                <a16:creationId xmlns:a16="http://schemas.microsoft.com/office/drawing/2014/main" id="{5D493BA9-7E83-D941-9662-47D78FF8281D}"/>
              </a:ext>
            </a:extLst>
          </p:cNvPr>
          <p:cNvSpPr txBox="1">
            <a:spLocks/>
          </p:cNvSpPr>
          <p:nvPr/>
        </p:nvSpPr>
        <p:spPr>
          <a:xfrm>
            <a:off x="2095059" y="5605672"/>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2400" dirty="0">
                <a:latin typeface="Avenir Light" panose="020B0402020203020204" pitchFamily="34" charset="77"/>
              </a:rPr>
              <a:t>The</a:t>
            </a:r>
          </a:p>
        </p:txBody>
      </p:sp>
      <p:sp>
        <p:nvSpPr>
          <p:cNvPr id="55" name="Content Placeholder 2">
            <a:extLst>
              <a:ext uri="{FF2B5EF4-FFF2-40B4-BE49-F238E27FC236}">
                <a16:creationId xmlns:a16="http://schemas.microsoft.com/office/drawing/2014/main" id="{DA7779B7-383D-774F-91B7-42843F170DE5}"/>
              </a:ext>
            </a:extLst>
          </p:cNvPr>
          <p:cNvSpPr txBox="1">
            <a:spLocks/>
          </p:cNvSpPr>
          <p:nvPr/>
        </p:nvSpPr>
        <p:spPr>
          <a:xfrm>
            <a:off x="2953045" y="5605672"/>
            <a:ext cx="1240142"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r>
              <a:rPr lang="en-US" sz="2400" dirty="0">
                <a:latin typeface="Avenir Light" panose="020B0402020203020204" pitchFamily="34" charset="77"/>
              </a:rPr>
              <a:t>brown</a:t>
            </a:r>
          </a:p>
        </p:txBody>
      </p:sp>
      <p:sp>
        <p:nvSpPr>
          <p:cNvPr id="56" name="Content Placeholder 2">
            <a:extLst>
              <a:ext uri="{FF2B5EF4-FFF2-40B4-BE49-F238E27FC236}">
                <a16:creationId xmlns:a16="http://schemas.microsoft.com/office/drawing/2014/main" id="{254D70E6-B900-B947-9CB1-4CA5CA3E82B0}"/>
              </a:ext>
            </a:extLst>
          </p:cNvPr>
          <p:cNvSpPr txBox="1">
            <a:spLocks/>
          </p:cNvSpPr>
          <p:nvPr/>
        </p:nvSpPr>
        <p:spPr>
          <a:xfrm>
            <a:off x="3989836" y="5618468"/>
            <a:ext cx="1240142"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r>
              <a:rPr lang="en-US" sz="2400" dirty="0">
                <a:latin typeface="Avenir Light" panose="020B0402020203020204" pitchFamily="34" charset="77"/>
              </a:rPr>
              <a:t>dog</a:t>
            </a:r>
          </a:p>
        </p:txBody>
      </p:sp>
      <p:sp>
        <p:nvSpPr>
          <p:cNvPr id="57" name="Content Placeholder 2">
            <a:extLst>
              <a:ext uri="{FF2B5EF4-FFF2-40B4-BE49-F238E27FC236}">
                <a16:creationId xmlns:a16="http://schemas.microsoft.com/office/drawing/2014/main" id="{9D74D270-52C3-1043-8D22-6AC58D74A0C1}"/>
              </a:ext>
            </a:extLst>
          </p:cNvPr>
          <p:cNvSpPr txBox="1">
            <a:spLocks/>
          </p:cNvSpPr>
          <p:nvPr/>
        </p:nvSpPr>
        <p:spPr>
          <a:xfrm>
            <a:off x="5112790" y="5631264"/>
            <a:ext cx="1240142"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r>
              <a:rPr lang="en-US" sz="2400" dirty="0">
                <a:latin typeface="Avenir Light" panose="020B0402020203020204" pitchFamily="34" charset="77"/>
              </a:rPr>
              <a:t>ran</a:t>
            </a:r>
          </a:p>
        </p:txBody>
      </p:sp>
      <p:sp>
        <p:nvSpPr>
          <p:cNvPr id="60" name="Content Placeholder 2">
            <a:extLst>
              <a:ext uri="{FF2B5EF4-FFF2-40B4-BE49-F238E27FC236}">
                <a16:creationId xmlns:a16="http://schemas.microsoft.com/office/drawing/2014/main" id="{76AADFF0-BE0A-434E-BF97-8FEF40D05CC3}"/>
              </a:ext>
            </a:extLst>
          </p:cNvPr>
          <p:cNvSpPr txBox="1">
            <a:spLocks/>
          </p:cNvSpPr>
          <p:nvPr/>
        </p:nvSpPr>
        <p:spPr>
          <a:xfrm>
            <a:off x="2406384" y="6201113"/>
            <a:ext cx="2565797" cy="4714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r>
              <a:rPr lang="en-US" sz="2000" b="1" dirty="0">
                <a:solidFill>
                  <a:srgbClr val="7030A0"/>
                </a:solidFill>
                <a:latin typeface="Avenir Light" panose="020B0402020203020204" pitchFamily="34" charset="77"/>
              </a:rPr>
              <a:t>ENCODER RNN</a:t>
            </a:r>
          </a:p>
        </p:txBody>
      </p:sp>
      <p:grpSp>
        <p:nvGrpSpPr>
          <p:cNvPr id="62" name="Group 61">
            <a:extLst>
              <a:ext uri="{FF2B5EF4-FFF2-40B4-BE49-F238E27FC236}">
                <a16:creationId xmlns:a16="http://schemas.microsoft.com/office/drawing/2014/main" id="{95EBDC45-51F4-2E42-880D-7AF8D985C7F6}"/>
              </a:ext>
            </a:extLst>
          </p:cNvPr>
          <p:cNvGrpSpPr/>
          <p:nvPr/>
        </p:nvGrpSpPr>
        <p:grpSpPr>
          <a:xfrm rot="16200000">
            <a:off x="6427565" y="3810604"/>
            <a:ext cx="1364224" cy="311369"/>
            <a:chOff x="2297660" y="4140835"/>
            <a:chExt cx="1364224" cy="311369"/>
          </a:xfrm>
        </p:grpSpPr>
        <p:sp>
          <p:nvSpPr>
            <p:cNvPr id="63" name="Rounded Rectangle 62">
              <a:extLst>
                <a:ext uri="{FF2B5EF4-FFF2-40B4-BE49-F238E27FC236}">
                  <a16:creationId xmlns:a16="http://schemas.microsoft.com/office/drawing/2014/main" id="{1ACF6078-E2DB-0049-8F53-87D781392620}"/>
                </a:ext>
              </a:extLst>
            </p:cNvPr>
            <p:cNvSpPr/>
            <p:nvPr/>
          </p:nvSpPr>
          <p:spPr>
            <a:xfrm>
              <a:off x="2297660" y="4140835"/>
              <a:ext cx="1364224" cy="311369"/>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64" name="Oval 63">
              <a:extLst>
                <a:ext uri="{FF2B5EF4-FFF2-40B4-BE49-F238E27FC236}">
                  <a16:creationId xmlns:a16="http://schemas.microsoft.com/office/drawing/2014/main" id="{912B5527-0BE4-CB4E-B46E-03E7213CCF26}"/>
                </a:ext>
              </a:extLst>
            </p:cNvPr>
            <p:cNvSpPr/>
            <p:nvPr/>
          </p:nvSpPr>
          <p:spPr>
            <a:xfrm>
              <a:off x="2382210" y="4194102"/>
              <a:ext cx="203200" cy="203200"/>
            </a:xfrm>
            <a:prstGeom prst="ellipse">
              <a:avLst/>
            </a:prstGeom>
            <a:solidFill>
              <a:schemeClr val="accent5">
                <a:lumMod val="60000"/>
                <a:lumOff val="4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65" name="Oval 64">
              <a:extLst>
                <a:ext uri="{FF2B5EF4-FFF2-40B4-BE49-F238E27FC236}">
                  <a16:creationId xmlns:a16="http://schemas.microsoft.com/office/drawing/2014/main" id="{718A4A41-F480-B843-A065-E66F90567406}"/>
                </a:ext>
              </a:extLst>
            </p:cNvPr>
            <p:cNvSpPr/>
            <p:nvPr/>
          </p:nvSpPr>
          <p:spPr>
            <a:xfrm>
              <a:off x="2628469" y="4194102"/>
              <a:ext cx="203200" cy="203200"/>
            </a:xfrm>
            <a:prstGeom prst="ellipse">
              <a:avLst/>
            </a:prstGeom>
            <a:solidFill>
              <a:schemeClr val="accent5">
                <a:lumMod val="60000"/>
                <a:lumOff val="4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66" name="Oval 65">
              <a:extLst>
                <a:ext uri="{FF2B5EF4-FFF2-40B4-BE49-F238E27FC236}">
                  <a16:creationId xmlns:a16="http://schemas.microsoft.com/office/drawing/2014/main" id="{1327A638-D336-2443-8338-B53DFAE7FA1A}"/>
                </a:ext>
              </a:extLst>
            </p:cNvPr>
            <p:cNvSpPr/>
            <p:nvPr/>
          </p:nvSpPr>
          <p:spPr>
            <a:xfrm>
              <a:off x="2874728" y="4194102"/>
              <a:ext cx="203200" cy="203200"/>
            </a:xfrm>
            <a:prstGeom prst="ellipse">
              <a:avLst/>
            </a:prstGeom>
            <a:solidFill>
              <a:schemeClr val="accent5">
                <a:lumMod val="60000"/>
                <a:lumOff val="4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67" name="Oval 66">
              <a:extLst>
                <a:ext uri="{FF2B5EF4-FFF2-40B4-BE49-F238E27FC236}">
                  <a16:creationId xmlns:a16="http://schemas.microsoft.com/office/drawing/2014/main" id="{E5F2284B-2410-E641-BEB4-407ED178D761}"/>
                </a:ext>
              </a:extLst>
            </p:cNvPr>
            <p:cNvSpPr/>
            <p:nvPr/>
          </p:nvSpPr>
          <p:spPr>
            <a:xfrm>
              <a:off x="3126597" y="4194102"/>
              <a:ext cx="203200" cy="203200"/>
            </a:xfrm>
            <a:prstGeom prst="ellipse">
              <a:avLst/>
            </a:prstGeom>
            <a:solidFill>
              <a:schemeClr val="accent5">
                <a:lumMod val="60000"/>
                <a:lumOff val="4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68" name="Oval 67">
              <a:extLst>
                <a:ext uri="{FF2B5EF4-FFF2-40B4-BE49-F238E27FC236}">
                  <a16:creationId xmlns:a16="http://schemas.microsoft.com/office/drawing/2014/main" id="{12E6131F-CBF7-BD41-9FB8-1E2D72CB728D}"/>
                </a:ext>
              </a:extLst>
            </p:cNvPr>
            <p:cNvSpPr/>
            <p:nvPr/>
          </p:nvSpPr>
          <p:spPr>
            <a:xfrm>
              <a:off x="3384593" y="4196386"/>
              <a:ext cx="203200" cy="203200"/>
            </a:xfrm>
            <a:prstGeom prst="ellipse">
              <a:avLst/>
            </a:prstGeom>
            <a:solidFill>
              <a:schemeClr val="accent5">
                <a:lumMod val="60000"/>
                <a:lumOff val="4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grpSp>
      <p:sp>
        <p:nvSpPr>
          <p:cNvPr id="69" name="Right Arrow 68">
            <a:extLst>
              <a:ext uri="{FF2B5EF4-FFF2-40B4-BE49-F238E27FC236}">
                <a16:creationId xmlns:a16="http://schemas.microsoft.com/office/drawing/2014/main" id="{23622B38-79A3-3A44-84CF-A25954BA91F2}"/>
              </a:ext>
            </a:extLst>
          </p:cNvPr>
          <p:cNvSpPr/>
          <p:nvPr/>
        </p:nvSpPr>
        <p:spPr>
          <a:xfrm rot="16200000">
            <a:off x="6824854" y="4886304"/>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Content Placeholder 2">
            <a:extLst>
              <a:ext uri="{FF2B5EF4-FFF2-40B4-BE49-F238E27FC236}">
                <a16:creationId xmlns:a16="http://schemas.microsoft.com/office/drawing/2014/main" id="{F465FF3C-9902-1E4F-8AC5-7C037E30DB8D}"/>
              </a:ext>
            </a:extLst>
          </p:cNvPr>
          <p:cNvSpPr txBox="1">
            <a:spLocks/>
          </p:cNvSpPr>
          <p:nvPr/>
        </p:nvSpPr>
        <p:spPr>
          <a:xfrm>
            <a:off x="8054654" y="6046915"/>
            <a:ext cx="2565797" cy="4714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r>
              <a:rPr lang="en-US" sz="2000" b="1" dirty="0">
                <a:solidFill>
                  <a:srgbClr val="7030A0"/>
                </a:solidFill>
                <a:latin typeface="Avenir Light" panose="020B0402020203020204" pitchFamily="34" charset="77"/>
              </a:rPr>
              <a:t>DECODER RNN</a:t>
            </a:r>
          </a:p>
        </p:txBody>
      </p:sp>
      <p:sp>
        <p:nvSpPr>
          <p:cNvPr id="139" name="Right Arrow 138">
            <a:extLst>
              <a:ext uri="{FF2B5EF4-FFF2-40B4-BE49-F238E27FC236}">
                <a16:creationId xmlns:a16="http://schemas.microsoft.com/office/drawing/2014/main" id="{B654A412-316A-1546-B6AA-FF75BCE3753C}"/>
              </a:ext>
            </a:extLst>
          </p:cNvPr>
          <p:cNvSpPr/>
          <p:nvPr/>
        </p:nvSpPr>
        <p:spPr>
          <a:xfrm rot="16200000">
            <a:off x="6831390" y="2776997"/>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40" name="Content Placeholder 2">
                <a:extLst>
                  <a:ext uri="{FF2B5EF4-FFF2-40B4-BE49-F238E27FC236}">
                    <a16:creationId xmlns:a16="http://schemas.microsoft.com/office/drawing/2014/main" id="{CAFE0634-307E-4D4A-8F01-698C89E4A5BD}"/>
                  </a:ext>
                </a:extLst>
              </p:cNvPr>
              <p:cNvSpPr txBox="1">
                <a:spLocks/>
              </p:cNvSpPr>
              <p:nvPr/>
            </p:nvSpPr>
            <p:spPr>
              <a:xfrm>
                <a:off x="6819537" y="2130825"/>
                <a:ext cx="75039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
                        <m:sSubPr>
                          <m:ctrlPr>
                            <a:rPr lang="en-US" sz="2400" b="0" i="1" dirty="0" smtClean="0">
                              <a:latin typeface="Cambria Math" panose="02040503050406030204" pitchFamily="18" charset="0"/>
                            </a:rPr>
                          </m:ctrlPr>
                        </m:sSubPr>
                        <m:e>
                          <m:acc>
                            <m:accPr>
                              <m:chr m:val="̂"/>
                              <m:ctrlPr>
                                <a:rPr lang="en-US" sz="2400" b="0" i="1" dirty="0" smtClean="0">
                                  <a:latin typeface="Cambria Math" panose="02040503050406030204" pitchFamily="18" charset="0"/>
                                </a:rPr>
                              </m:ctrlPr>
                            </m:accPr>
                            <m:e>
                              <m:r>
                                <a:rPr lang="en-US" sz="2400" i="1" dirty="0">
                                  <a:latin typeface="Cambria Math" panose="02040503050406030204" pitchFamily="18" charset="0"/>
                                </a:rPr>
                                <m:t>𝑦</m:t>
                              </m:r>
                            </m:e>
                          </m:acc>
                        </m:e>
                        <m:sub>
                          <m:r>
                            <a:rPr lang="en-US" sz="2400" b="0" i="1" dirty="0" smtClean="0">
                              <a:latin typeface="Cambria Math" panose="02040503050406030204" pitchFamily="18" charset="0"/>
                            </a:rPr>
                            <m:t>1</m:t>
                          </m:r>
                        </m:sub>
                      </m:sSub>
                    </m:oMath>
                  </m:oMathPara>
                </a14:m>
                <a:endParaRPr lang="en-US" sz="2400" b="0" dirty="0">
                  <a:latin typeface="Avenir Light" panose="020B0402020203020204" pitchFamily="34" charset="77"/>
                </a:endParaRPr>
              </a:p>
            </p:txBody>
          </p:sp>
        </mc:Choice>
        <mc:Fallback xmlns="">
          <p:sp>
            <p:nvSpPr>
              <p:cNvPr id="140" name="Content Placeholder 2">
                <a:extLst>
                  <a:ext uri="{FF2B5EF4-FFF2-40B4-BE49-F238E27FC236}">
                    <a16:creationId xmlns:a16="http://schemas.microsoft.com/office/drawing/2014/main" id="{CAFE0634-307E-4D4A-8F01-698C89E4A5BD}"/>
                  </a:ext>
                </a:extLst>
              </p:cNvPr>
              <p:cNvSpPr txBox="1">
                <a:spLocks noRot="1" noChangeAspect="1" noMove="1" noResize="1" noEditPoints="1" noAdjustHandles="1" noChangeArrowheads="1" noChangeShapeType="1" noTextEdit="1"/>
              </p:cNvSpPr>
              <p:nvPr/>
            </p:nvSpPr>
            <p:spPr>
              <a:xfrm>
                <a:off x="6819537" y="2130825"/>
                <a:ext cx="750397" cy="503588"/>
              </a:xfrm>
              <a:prstGeom prst="rect">
                <a:avLst/>
              </a:prstGeom>
              <a:blipFill>
                <a:blip r:embed="rId4"/>
                <a:stretch>
                  <a:fillRect b="-7692"/>
                </a:stretch>
              </a:blipFill>
            </p:spPr>
            <p:txBody>
              <a:bodyPr/>
              <a:lstStyle/>
              <a:p>
                <a:r>
                  <a:rPr lang="en-US">
                    <a:noFill/>
                  </a:rPr>
                  <a:t> </a:t>
                </a:r>
              </a:p>
            </p:txBody>
          </p:sp>
        </mc:Fallback>
      </mc:AlternateContent>
      <p:sp>
        <p:nvSpPr>
          <p:cNvPr id="138" name="Content Placeholder 2">
            <a:extLst>
              <a:ext uri="{FF2B5EF4-FFF2-40B4-BE49-F238E27FC236}">
                <a16:creationId xmlns:a16="http://schemas.microsoft.com/office/drawing/2014/main" id="{E3AC22AB-D64B-8C46-97A3-68949D171522}"/>
              </a:ext>
            </a:extLst>
          </p:cNvPr>
          <p:cNvSpPr txBox="1">
            <a:spLocks/>
          </p:cNvSpPr>
          <p:nvPr/>
        </p:nvSpPr>
        <p:spPr>
          <a:xfrm>
            <a:off x="6601777" y="1758976"/>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2400" dirty="0">
                <a:solidFill>
                  <a:srgbClr val="C00000"/>
                </a:solidFill>
                <a:latin typeface="Avenir Light" panose="020B0402020203020204" pitchFamily="34" charset="77"/>
              </a:rPr>
              <a:t>El</a:t>
            </a:r>
          </a:p>
        </p:txBody>
      </p:sp>
      <mc:AlternateContent xmlns:mc="http://schemas.openxmlformats.org/markup-compatibility/2006" xmlns:a14="http://schemas.microsoft.com/office/drawing/2010/main">
        <mc:Choice Requires="a14">
          <p:sp>
            <p:nvSpPr>
              <p:cNvPr id="76" name="Content Placeholder 2">
                <a:extLst>
                  <a:ext uri="{FF2B5EF4-FFF2-40B4-BE49-F238E27FC236}">
                    <a16:creationId xmlns:a16="http://schemas.microsoft.com/office/drawing/2014/main" id="{F994561C-01F2-0D49-9CA8-3973CA7D6971}"/>
                  </a:ext>
                </a:extLst>
              </p:cNvPr>
              <p:cNvSpPr txBox="1">
                <a:spLocks/>
              </p:cNvSpPr>
              <p:nvPr/>
            </p:nvSpPr>
            <p:spPr>
              <a:xfrm>
                <a:off x="6381672" y="5420942"/>
                <a:ext cx="1469152"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 xmlns:m="http://schemas.openxmlformats.org/officeDocument/2006/math">
                    <m:r>
                      <a:rPr lang="en-US" sz="2400" b="0" i="1" dirty="0" smtClean="0">
                        <a:latin typeface="Cambria Math" panose="02040503050406030204" pitchFamily="18" charset="0"/>
                      </a:rPr>
                      <m:t>[</m:t>
                    </m:r>
                    <m:sSubSup>
                      <m:sSubSupPr>
                        <m:ctrlPr>
                          <a:rPr lang="en-US" sz="2400" b="0" i="1" dirty="0" smtClean="0">
                            <a:latin typeface="Cambria Math" panose="02040503050406030204" pitchFamily="18" charset="0"/>
                          </a:rPr>
                        </m:ctrlPr>
                      </m:sSubSupPr>
                      <m:e>
                        <m:r>
                          <a:rPr lang="en-US" sz="2400" b="0" i="1" dirty="0" smtClean="0">
                            <a:latin typeface="Cambria Math" panose="02040503050406030204" pitchFamily="18" charset="0"/>
                          </a:rPr>
                          <m:t>𝑐</m:t>
                        </m:r>
                      </m:e>
                      <m:sub>
                        <m:r>
                          <a:rPr lang="en-US" sz="2400" b="0" i="1" dirty="0" smtClean="0">
                            <a:latin typeface="Cambria Math" panose="02040503050406030204" pitchFamily="18" charset="0"/>
                          </a:rPr>
                          <m:t>1</m:t>
                        </m:r>
                      </m:sub>
                      <m:sup>
                        <m:r>
                          <a:rPr lang="en-US" sz="2400" b="0" i="1" dirty="0" smtClean="0">
                            <a:latin typeface="Cambria Math" panose="02040503050406030204" pitchFamily="18" charset="0"/>
                          </a:rPr>
                          <m:t>𝐷</m:t>
                        </m:r>
                      </m:sup>
                    </m:sSubSup>
                  </m:oMath>
                </a14:m>
                <a:r>
                  <a:rPr lang="en-US" sz="2400" b="0" dirty="0">
                    <a:latin typeface="Avenir Light" panose="020B0402020203020204" pitchFamily="34" charset="77"/>
                  </a:rPr>
                  <a:t>,&lt;S&gt;</a:t>
                </a:r>
                <a14:m>
                  <m:oMath xmlns:m="http://schemas.openxmlformats.org/officeDocument/2006/math">
                    <m:r>
                      <a:rPr lang="en-US" sz="2400" b="0" i="1" dirty="0" smtClean="0">
                        <a:latin typeface="Cambria Math" panose="02040503050406030204" pitchFamily="18" charset="0"/>
                      </a:rPr>
                      <m:t>]</m:t>
                    </m:r>
                  </m:oMath>
                </a14:m>
                <a:endParaRPr lang="en-US" sz="2400" dirty="0">
                  <a:latin typeface="Avenir Light" panose="020B0402020203020204" pitchFamily="34" charset="77"/>
                </a:endParaRPr>
              </a:p>
            </p:txBody>
          </p:sp>
        </mc:Choice>
        <mc:Fallback xmlns="">
          <p:sp>
            <p:nvSpPr>
              <p:cNvPr id="76" name="Content Placeholder 2">
                <a:extLst>
                  <a:ext uri="{FF2B5EF4-FFF2-40B4-BE49-F238E27FC236}">
                    <a16:creationId xmlns:a16="http://schemas.microsoft.com/office/drawing/2014/main" id="{F994561C-01F2-0D49-9CA8-3973CA7D6971}"/>
                  </a:ext>
                </a:extLst>
              </p:cNvPr>
              <p:cNvSpPr txBox="1">
                <a:spLocks noRot="1" noChangeAspect="1" noMove="1" noResize="1" noEditPoints="1" noAdjustHandles="1" noChangeArrowheads="1" noChangeShapeType="1" noTextEdit="1"/>
              </p:cNvSpPr>
              <p:nvPr/>
            </p:nvSpPr>
            <p:spPr>
              <a:xfrm>
                <a:off x="6381672" y="5420942"/>
                <a:ext cx="1469152" cy="503588"/>
              </a:xfrm>
              <a:prstGeom prst="rect">
                <a:avLst/>
              </a:prstGeom>
              <a:blipFill>
                <a:blip r:embed="rId11"/>
                <a:stretch>
                  <a:fillRect b="-30000"/>
                </a:stretch>
              </a:blipFill>
            </p:spPr>
            <p:txBody>
              <a:bodyPr/>
              <a:lstStyle/>
              <a:p>
                <a:r>
                  <a:rPr lang="en-US">
                    <a:noFill/>
                  </a:rPr>
                  <a:t> </a:t>
                </a:r>
              </a:p>
            </p:txBody>
          </p:sp>
        </mc:Fallback>
      </mc:AlternateContent>
      <p:grpSp>
        <p:nvGrpSpPr>
          <p:cNvPr id="77" name="Group 76">
            <a:extLst>
              <a:ext uri="{FF2B5EF4-FFF2-40B4-BE49-F238E27FC236}">
                <a16:creationId xmlns:a16="http://schemas.microsoft.com/office/drawing/2014/main" id="{69D59044-2B6F-7A43-88F2-4A98478F142A}"/>
              </a:ext>
            </a:extLst>
          </p:cNvPr>
          <p:cNvGrpSpPr/>
          <p:nvPr/>
        </p:nvGrpSpPr>
        <p:grpSpPr>
          <a:xfrm>
            <a:off x="1894896" y="1347934"/>
            <a:ext cx="4330927" cy="2186945"/>
            <a:chOff x="1934644" y="976110"/>
            <a:chExt cx="4330927" cy="2186945"/>
          </a:xfrm>
        </p:grpSpPr>
        <mc:AlternateContent xmlns:mc="http://schemas.openxmlformats.org/markup-compatibility/2006" xmlns:a14="http://schemas.microsoft.com/office/drawing/2010/main">
          <mc:Choice Requires="a14">
            <p:sp>
              <p:nvSpPr>
                <p:cNvPr id="78" name="Content Placeholder 2">
                  <a:extLst>
                    <a:ext uri="{FF2B5EF4-FFF2-40B4-BE49-F238E27FC236}">
                      <a16:creationId xmlns:a16="http://schemas.microsoft.com/office/drawing/2014/main" id="{BC50765C-8DE3-A547-BB98-0ABC16EAF354}"/>
                    </a:ext>
                  </a:extLst>
                </p:cNvPr>
                <p:cNvSpPr txBox="1">
                  <a:spLocks/>
                </p:cNvSpPr>
                <p:nvPr/>
              </p:nvSpPr>
              <p:spPr>
                <a:xfrm>
                  <a:off x="3254415" y="976110"/>
                  <a:ext cx="46636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Sup>
                          <m:sSubSupPr>
                            <m:ctrlPr>
                              <a:rPr lang="en-US" sz="2400" b="0" i="1" dirty="0" smtClean="0">
                                <a:latin typeface="Cambria Math" panose="02040503050406030204" pitchFamily="18" charset="0"/>
                              </a:rPr>
                            </m:ctrlPr>
                          </m:sSubSupPr>
                          <m:e>
                            <m:r>
                              <a:rPr lang="en-US" sz="2400" b="0" i="1" dirty="0" smtClean="0">
                                <a:latin typeface="Cambria Math" panose="02040503050406030204" pitchFamily="18" charset="0"/>
                              </a:rPr>
                              <m:t>𝑐</m:t>
                            </m:r>
                          </m:e>
                          <m:sub>
                            <m:r>
                              <a:rPr lang="en-US" sz="2400" b="0" i="1" dirty="0" smtClean="0">
                                <a:latin typeface="Cambria Math" panose="02040503050406030204" pitchFamily="18" charset="0"/>
                              </a:rPr>
                              <m:t>1</m:t>
                            </m:r>
                          </m:sub>
                          <m:sup>
                            <m:r>
                              <a:rPr lang="en-US" sz="2400" b="0" i="1" dirty="0" smtClean="0">
                                <a:latin typeface="Cambria Math" panose="02040503050406030204" pitchFamily="18" charset="0"/>
                              </a:rPr>
                              <m:t>𝐷</m:t>
                            </m:r>
                          </m:sup>
                        </m:sSubSup>
                      </m:oMath>
                    </m:oMathPara>
                  </a14:m>
                  <a:endParaRPr lang="en-US" sz="2400" b="0" dirty="0">
                    <a:latin typeface="Avenir Light" panose="020B0402020203020204" pitchFamily="34" charset="77"/>
                  </a:endParaRPr>
                </a:p>
              </p:txBody>
            </p:sp>
          </mc:Choice>
          <mc:Fallback xmlns="">
            <p:sp>
              <p:nvSpPr>
                <p:cNvPr id="78" name="Content Placeholder 2">
                  <a:extLst>
                    <a:ext uri="{FF2B5EF4-FFF2-40B4-BE49-F238E27FC236}">
                      <a16:creationId xmlns:a16="http://schemas.microsoft.com/office/drawing/2014/main" id="{BC50765C-8DE3-A547-BB98-0ABC16EAF354}"/>
                    </a:ext>
                  </a:extLst>
                </p:cNvPr>
                <p:cNvSpPr txBox="1">
                  <a:spLocks noRot="1" noChangeAspect="1" noMove="1" noResize="1" noEditPoints="1" noAdjustHandles="1" noChangeArrowheads="1" noChangeShapeType="1" noTextEdit="1"/>
                </p:cNvSpPr>
                <p:nvPr/>
              </p:nvSpPr>
              <p:spPr>
                <a:xfrm>
                  <a:off x="3254415" y="976110"/>
                  <a:ext cx="466367" cy="503588"/>
                </a:xfrm>
                <a:prstGeom prst="rect">
                  <a:avLst/>
                </a:prstGeom>
                <a:blipFill>
                  <a:blip r:embed="rId12"/>
                  <a:stretch>
                    <a:fillRect l="-7895" b="-2500"/>
                  </a:stretch>
                </a:blipFill>
              </p:spPr>
              <p:txBody>
                <a:bodyPr/>
                <a:lstStyle/>
                <a:p>
                  <a:r>
                    <a:rPr lang="en-US">
                      <a:noFill/>
                    </a:rPr>
                    <a:t> </a:t>
                  </a:r>
                </a:p>
              </p:txBody>
            </p:sp>
          </mc:Fallback>
        </mc:AlternateContent>
        <p:sp>
          <p:nvSpPr>
            <p:cNvPr id="79" name="Right Arrow 78">
              <a:extLst>
                <a:ext uri="{FF2B5EF4-FFF2-40B4-BE49-F238E27FC236}">
                  <a16:creationId xmlns:a16="http://schemas.microsoft.com/office/drawing/2014/main" id="{D288757A-4B74-C444-B45A-82FB2D857B17}"/>
                </a:ext>
              </a:extLst>
            </p:cNvPr>
            <p:cNvSpPr/>
            <p:nvPr/>
          </p:nvSpPr>
          <p:spPr>
            <a:xfrm rot="16200000">
              <a:off x="2031717" y="2558316"/>
              <a:ext cx="1020448" cy="165083"/>
            </a:xfrm>
            <a:prstGeom prst="rightArrow">
              <a:avLst>
                <a:gd name="adj1" fmla="val 27574"/>
                <a:gd name="adj2" fmla="val 69623"/>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80" name="Content Placeholder 2">
                  <a:extLst>
                    <a:ext uri="{FF2B5EF4-FFF2-40B4-BE49-F238E27FC236}">
                      <a16:creationId xmlns:a16="http://schemas.microsoft.com/office/drawing/2014/main" id="{A50B02F1-BCD1-3A4D-AAC2-A58CAD2ADC76}"/>
                    </a:ext>
                  </a:extLst>
                </p:cNvPr>
                <p:cNvSpPr txBox="1">
                  <a:spLocks/>
                </p:cNvSpPr>
                <p:nvPr/>
              </p:nvSpPr>
              <p:spPr>
                <a:xfrm>
                  <a:off x="1934644" y="2274936"/>
                  <a:ext cx="46636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Sup>
                          <m:sSubSupPr>
                            <m:ctrlPr>
                              <a:rPr lang="en-US" sz="2400" b="0" i="1" dirty="0" smtClean="0">
                                <a:latin typeface="Cambria Math" panose="02040503050406030204" pitchFamily="18" charset="0"/>
                              </a:rPr>
                            </m:ctrlPr>
                          </m:sSubSupPr>
                          <m:e>
                            <m:r>
                              <a:rPr lang="en-US" sz="2400" b="0" i="1" dirty="0" smtClean="0">
                                <a:latin typeface="Cambria Math" panose="02040503050406030204" pitchFamily="18" charset="0"/>
                              </a:rPr>
                              <m:t>𝑎</m:t>
                            </m:r>
                          </m:e>
                          <m:sub>
                            <m:r>
                              <a:rPr lang="en-US" sz="2400" b="0" i="1" dirty="0" smtClean="0">
                                <a:latin typeface="Cambria Math" panose="02040503050406030204" pitchFamily="18" charset="0"/>
                              </a:rPr>
                              <m:t>1</m:t>
                            </m:r>
                          </m:sub>
                          <m:sup>
                            <m:r>
                              <a:rPr lang="en-US" sz="2400" b="0" i="1" dirty="0" smtClean="0">
                                <a:latin typeface="Cambria Math" panose="02040503050406030204" pitchFamily="18" charset="0"/>
                              </a:rPr>
                              <m:t>1</m:t>
                            </m:r>
                          </m:sup>
                        </m:sSubSup>
                      </m:oMath>
                    </m:oMathPara>
                  </a14:m>
                  <a:endParaRPr lang="en-US" sz="2400" b="0" dirty="0">
                    <a:latin typeface="Avenir Light" panose="020B0402020203020204" pitchFamily="34" charset="77"/>
                  </a:endParaRPr>
                </a:p>
              </p:txBody>
            </p:sp>
          </mc:Choice>
          <mc:Fallback xmlns="">
            <p:sp>
              <p:nvSpPr>
                <p:cNvPr id="80" name="Content Placeholder 2">
                  <a:extLst>
                    <a:ext uri="{FF2B5EF4-FFF2-40B4-BE49-F238E27FC236}">
                      <a16:creationId xmlns:a16="http://schemas.microsoft.com/office/drawing/2014/main" id="{A50B02F1-BCD1-3A4D-AAC2-A58CAD2ADC76}"/>
                    </a:ext>
                  </a:extLst>
                </p:cNvPr>
                <p:cNvSpPr txBox="1">
                  <a:spLocks noRot="1" noChangeAspect="1" noMove="1" noResize="1" noEditPoints="1" noAdjustHandles="1" noChangeArrowheads="1" noChangeShapeType="1" noTextEdit="1"/>
                </p:cNvSpPr>
                <p:nvPr/>
              </p:nvSpPr>
              <p:spPr>
                <a:xfrm>
                  <a:off x="1934644" y="2274936"/>
                  <a:ext cx="466367" cy="503588"/>
                </a:xfrm>
                <a:prstGeom prst="rect">
                  <a:avLst/>
                </a:prstGeom>
                <a:blipFill>
                  <a:blip r:embed="rId13"/>
                  <a:stretch>
                    <a:fillRect l="-8108" b="-24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1" name="Content Placeholder 2">
                  <a:extLst>
                    <a:ext uri="{FF2B5EF4-FFF2-40B4-BE49-F238E27FC236}">
                      <a16:creationId xmlns:a16="http://schemas.microsoft.com/office/drawing/2014/main" id="{4022E35A-CE2F-7D40-B2FA-2675FCD317A3}"/>
                    </a:ext>
                  </a:extLst>
                </p:cNvPr>
                <p:cNvSpPr txBox="1">
                  <a:spLocks/>
                </p:cNvSpPr>
                <p:nvPr/>
              </p:nvSpPr>
              <p:spPr>
                <a:xfrm>
                  <a:off x="2869006" y="2265409"/>
                  <a:ext cx="46636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Sup>
                          <m:sSubSupPr>
                            <m:ctrlPr>
                              <a:rPr lang="en-US" sz="2400" b="0" i="1" dirty="0" smtClean="0">
                                <a:latin typeface="Cambria Math" panose="02040503050406030204" pitchFamily="18" charset="0"/>
                              </a:rPr>
                            </m:ctrlPr>
                          </m:sSubSupPr>
                          <m:e>
                            <m:r>
                              <a:rPr lang="en-US" sz="2400" b="0" i="1" dirty="0" smtClean="0">
                                <a:latin typeface="Cambria Math" panose="02040503050406030204" pitchFamily="18" charset="0"/>
                              </a:rPr>
                              <m:t>𝑎</m:t>
                            </m:r>
                          </m:e>
                          <m:sub>
                            <m:r>
                              <a:rPr lang="en-US" sz="2400" b="0" i="1" dirty="0" smtClean="0">
                                <a:latin typeface="Cambria Math" panose="02040503050406030204" pitchFamily="18" charset="0"/>
                              </a:rPr>
                              <m:t>2</m:t>
                            </m:r>
                          </m:sub>
                          <m:sup>
                            <m:r>
                              <a:rPr lang="en-US" sz="2400" b="0" i="1" dirty="0" smtClean="0">
                                <a:latin typeface="Cambria Math" panose="02040503050406030204" pitchFamily="18" charset="0"/>
                              </a:rPr>
                              <m:t>1</m:t>
                            </m:r>
                          </m:sup>
                        </m:sSubSup>
                      </m:oMath>
                    </m:oMathPara>
                  </a14:m>
                  <a:endParaRPr lang="en-US" sz="2400" b="0" dirty="0">
                    <a:latin typeface="Avenir Light" panose="020B0402020203020204" pitchFamily="34" charset="77"/>
                  </a:endParaRPr>
                </a:p>
              </p:txBody>
            </p:sp>
          </mc:Choice>
          <mc:Fallback xmlns="">
            <p:sp>
              <p:nvSpPr>
                <p:cNvPr id="81" name="Content Placeholder 2">
                  <a:extLst>
                    <a:ext uri="{FF2B5EF4-FFF2-40B4-BE49-F238E27FC236}">
                      <a16:creationId xmlns:a16="http://schemas.microsoft.com/office/drawing/2014/main" id="{4022E35A-CE2F-7D40-B2FA-2675FCD317A3}"/>
                    </a:ext>
                  </a:extLst>
                </p:cNvPr>
                <p:cNvSpPr txBox="1">
                  <a:spLocks noRot="1" noChangeAspect="1" noMove="1" noResize="1" noEditPoints="1" noAdjustHandles="1" noChangeArrowheads="1" noChangeShapeType="1" noTextEdit="1"/>
                </p:cNvSpPr>
                <p:nvPr/>
              </p:nvSpPr>
              <p:spPr>
                <a:xfrm>
                  <a:off x="2869006" y="2265409"/>
                  <a:ext cx="466367" cy="503588"/>
                </a:xfrm>
                <a:prstGeom prst="rect">
                  <a:avLst/>
                </a:prstGeom>
                <a:blipFill>
                  <a:blip r:embed="rId14"/>
                  <a:stretch>
                    <a:fillRect l="-7895" b="-24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2" name="Content Placeholder 2">
                  <a:extLst>
                    <a:ext uri="{FF2B5EF4-FFF2-40B4-BE49-F238E27FC236}">
                      <a16:creationId xmlns:a16="http://schemas.microsoft.com/office/drawing/2014/main" id="{3F28CD07-9E7A-3E40-93BC-A467167C2469}"/>
                    </a:ext>
                  </a:extLst>
                </p:cNvPr>
                <p:cNvSpPr txBox="1">
                  <a:spLocks/>
                </p:cNvSpPr>
                <p:nvPr/>
              </p:nvSpPr>
              <p:spPr>
                <a:xfrm>
                  <a:off x="4036543" y="2257029"/>
                  <a:ext cx="46636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Sup>
                          <m:sSubSupPr>
                            <m:ctrlPr>
                              <a:rPr lang="en-US" sz="2400" b="0" i="1" dirty="0" smtClean="0">
                                <a:latin typeface="Cambria Math" panose="02040503050406030204" pitchFamily="18" charset="0"/>
                              </a:rPr>
                            </m:ctrlPr>
                          </m:sSubSupPr>
                          <m:e>
                            <m:r>
                              <a:rPr lang="en-US" sz="2400" b="0" i="1" dirty="0" smtClean="0">
                                <a:latin typeface="Cambria Math" panose="02040503050406030204" pitchFamily="18" charset="0"/>
                              </a:rPr>
                              <m:t>𝑎</m:t>
                            </m:r>
                          </m:e>
                          <m:sub>
                            <m:r>
                              <a:rPr lang="en-US" sz="2400" b="0" i="1" dirty="0" smtClean="0">
                                <a:latin typeface="Cambria Math" panose="02040503050406030204" pitchFamily="18" charset="0"/>
                              </a:rPr>
                              <m:t>3</m:t>
                            </m:r>
                          </m:sub>
                          <m:sup>
                            <m:r>
                              <a:rPr lang="en-US" sz="2400" b="0" i="1" dirty="0" smtClean="0">
                                <a:latin typeface="Cambria Math" panose="02040503050406030204" pitchFamily="18" charset="0"/>
                              </a:rPr>
                              <m:t>1</m:t>
                            </m:r>
                          </m:sup>
                        </m:sSubSup>
                      </m:oMath>
                    </m:oMathPara>
                  </a14:m>
                  <a:endParaRPr lang="en-US" sz="2400" b="0" dirty="0">
                    <a:latin typeface="Avenir Light" panose="020B0402020203020204" pitchFamily="34" charset="77"/>
                  </a:endParaRPr>
                </a:p>
              </p:txBody>
            </p:sp>
          </mc:Choice>
          <mc:Fallback xmlns="">
            <p:sp>
              <p:nvSpPr>
                <p:cNvPr id="82" name="Content Placeholder 2">
                  <a:extLst>
                    <a:ext uri="{FF2B5EF4-FFF2-40B4-BE49-F238E27FC236}">
                      <a16:creationId xmlns:a16="http://schemas.microsoft.com/office/drawing/2014/main" id="{3F28CD07-9E7A-3E40-93BC-A467167C2469}"/>
                    </a:ext>
                  </a:extLst>
                </p:cNvPr>
                <p:cNvSpPr txBox="1">
                  <a:spLocks noRot="1" noChangeAspect="1" noMove="1" noResize="1" noEditPoints="1" noAdjustHandles="1" noChangeArrowheads="1" noChangeShapeType="1" noTextEdit="1"/>
                </p:cNvSpPr>
                <p:nvPr/>
              </p:nvSpPr>
              <p:spPr>
                <a:xfrm>
                  <a:off x="4036543" y="2257029"/>
                  <a:ext cx="466367" cy="503588"/>
                </a:xfrm>
                <a:prstGeom prst="rect">
                  <a:avLst/>
                </a:prstGeom>
                <a:blipFill>
                  <a:blip r:embed="rId15"/>
                  <a:stretch>
                    <a:fillRect l="-5263" b="-24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3" name="Content Placeholder 2">
                  <a:extLst>
                    <a:ext uri="{FF2B5EF4-FFF2-40B4-BE49-F238E27FC236}">
                      <a16:creationId xmlns:a16="http://schemas.microsoft.com/office/drawing/2014/main" id="{840401B3-18DD-FE43-BD9D-29AB54638B83}"/>
                    </a:ext>
                  </a:extLst>
                </p:cNvPr>
                <p:cNvSpPr txBox="1">
                  <a:spLocks/>
                </p:cNvSpPr>
                <p:nvPr/>
              </p:nvSpPr>
              <p:spPr>
                <a:xfrm>
                  <a:off x="5075725" y="2264037"/>
                  <a:ext cx="46636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Sup>
                          <m:sSubSupPr>
                            <m:ctrlPr>
                              <a:rPr lang="en-US" sz="2400" b="0" i="1" dirty="0" smtClean="0">
                                <a:latin typeface="Cambria Math" panose="02040503050406030204" pitchFamily="18" charset="0"/>
                              </a:rPr>
                            </m:ctrlPr>
                          </m:sSubSupPr>
                          <m:e>
                            <m:r>
                              <a:rPr lang="en-US" sz="2400" b="0" i="1" dirty="0" smtClean="0">
                                <a:latin typeface="Cambria Math" panose="02040503050406030204" pitchFamily="18" charset="0"/>
                              </a:rPr>
                              <m:t>𝑎</m:t>
                            </m:r>
                          </m:e>
                          <m:sub>
                            <m:r>
                              <a:rPr lang="en-US" sz="2400" b="0" i="1" dirty="0" smtClean="0">
                                <a:latin typeface="Cambria Math" panose="02040503050406030204" pitchFamily="18" charset="0"/>
                              </a:rPr>
                              <m:t>4</m:t>
                            </m:r>
                          </m:sub>
                          <m:sup>
                            <m:r>
                              <a:rPr lang="en-US" sz="2400" b="0" i="1" dirty="0" smtClean="0">
                                <a:latin typeface="Cambria Math" panose="02040503050406030204" pitchFamily="18" charset="0"/>
                              </a:rPr>
                              <m:t>1</m:t>
                            </m:r>
                          </m:sup>
                        </m:sSubSup>
                      </m:oMath>
                    </m:oMathPara>
                  </a14:m>
                  <a:endParaRPr lang="en-US" sz="2400" b="0" dirty="0">
                    <a:latin typeface="Avenir Light" panose="020B0402020203020204" pitchFamily="34" charset="77"/>
                  </a:endParaRPr>
                </a:p>
              </p:txBody>
            </p:sp>
          </mc:Choice>
          <mc:Fallback xmlns="">
            <p:sp>
              <p:nvSpPr>
                <p:cNvPr id="83" name="Content Placeholder 2">
                  <a:extLst>
                    <a:ext uri="{FF2B5EF4-FFF2-40B4-BE49-F238E27FC236}">
                      <a16:creationId xmlns:a16="http://schemas.microsoft.com/office/drawing/2014/main" id="{840401B3-18DD-FE43-BD9D-29AB54638B83}"/>
                    </a:ext>
                  </a:extLst>
                </p:cNvPr>
                <p:cNvSpPr txBox="1">
                  <a:spLocks noRot="1" noChangeAspect="1" noMove="1" noResize="1" noEditPoints="1" noAdjustHandles="1" noChangeArrowheads="1" noChangeShapeType="1" noTextEdit="1"/>
                </p:cNvSpPr>
                <p:nvPr/>
              </p:nvSpPr>
              <p:spPr>
                <a:xfrm>
                  <a:off x="5075725" y="2264037"/>
                  <a:ext cx="466367" cy="503588"/>
                </a:xfrm>
                <a:prstGeom prst="rect">
                  <a:avLst/>
                </a:prstGeom>
                <a:blipFill>
                  <a:blip r:embed="rId16"/>
                  <a:stretch>
                    <a:fillRect l="-7895" b="-2439"/>
                  </a:stretch>
                </a:blipFill>
              </p:spPr>
              <p:txBody>
                <a:bodyPr/>
                <a:lstStyle/>
                <a:p>
                  <a:r>
                    <a:rPr lang="en-US">
                      <a:noFill/>
                    </a:rPr>
                    <a:t> </a:t>
                  </a:r>
                </a:p>
              </p:txBody>
            </p:sp>
          </mc:Fallback>
        </mc:AlternateContent>
        <p:grpSp>
          <p:nvGrpSpPr>
            <p:cNvPr id="84" name="Group 83">
              <a:extLst>
                <a:ext uri="{FF2B5EF4-FFF2-40B4-BE49-F238E27FC236}">
                  <a16:creationId xmlns:a16="http://schemas.microsoft.com/office/drawing/2014/main" id="{C5C22C0A-769C-9D4D-8659-AB5E33766BA9}"/>
                </a:ext>
              </a:extLst>
            </p:cNvPr>
            <p:cNvGrpSpPr/>
            <p:nvPr/>
          </p:nvGrpSpPr>
          <p:grpSpPr>
            <a:xfrm>
              <a:off x="3755293" y="1130691"/>
              <a:ext cx="1364224" cy="311369"/>
              <a:chOff x="2297660" y="4140835"/>
              <a:chExt cx="1364224" cy="311369"/>
            </a:xfrm>
          </p:grpSpPr>
          <p:sp>
            <p:nvSpPr>
              <p:cNvPr id="122" name="Rounded Rectangle 121">
                <a:extLst>
                  <a:ext uri="{FF2B5EF4-FFF2-40B4-BE49-F238E27FC236}">
                    <a16:creationId xmlns:a16="http://schemas.microsoft.com/office/drawing/2014/main" id="{58EA3ECE-8A7A-404B-8D7E-AE1066A18C37}"/>
                  </a:ext>
                </a:extLst>
              </p:cNvPr>
              <p:cNvSpPr/>
              <p:nvPr/>
            </p:nvSpPr>
            <p:spPr>
              <a:xfrm>
                <a:off x="2297660" y="4140835"/>
                <a:ext cx="1364224" cy="311369"/>
              </a:xfrm>
              <a:prstGeom prst="roundRect">
                <a:avLst/>
              </a:prstGeom>
              <a:no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a:extLst>
                  <a:ext uri="{FF2B5EF4-FFF2-40B4-BE49-F238E27FC236}">
                    <a16:creationId xmlns:a16="http://schemas.microsoft.com/office/drawing/2014/main" id="{C371924E-0B1C-1A41-9616-71EDE824EFB8}"/>
                  </a:ext>
                </a:extLst>
              </p:cNvPr>
              <p:cNvSpPr/>
              <p:nvPr/>
            </p:nvSpPr>
            <p:spPr>
              <a:xfrm>
                <a:off x="2382210" y="4194102"/>
                <a:ext cx="203200" cy="203200"/>
              </a:xfrm>
              <a:prstGeom prst="ellipse">
                <a:avLst/>
              </a:prstGeom>
              <a:solidFill>
                <a:schemeClr val="accent5">
                  <a:lumMod val="60000"/>
                  <a:lumOff val="40000"/>
                </a:schemeClr>
              </a:solidFill>
              <a:ln w="190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a:extLst>
                  <a:ext uri="{FF2B5EF4-FFF2-40B4-BE49-F238E27FC236}">
                    <a16:creationId xmlns:a16="http://schemas.microsoft.com/office/drawing/2014/main" id="{BE10273F-90AA-E141-A6D5-43E45A0558D6}"/>
                  </a:ext>
                </a:extLst>
              </p:cNvPr>
              <p:cNvSpPr/>
              <p:nvPr/>
            </p:nvSpPr>
            <p:spPr>
              <a:xfrm>
                <a:off x="2628469" y="4194102"/>
                <a:ext cx="203200" cy="203200"/>
              </a:xfrm>
              <a:prstGeom prst="ellipse">
                <a:avLst/>
              </a:prstGeom>
              <a:solidFill>
                <a:schemeClr val="accent5">
                  <a:lumMod val="60000"/>
                  <a:lumOff val="40000"/>
                </a:schemeClr>
              </a:solidFill>
              <a:ln w="190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a:extLst>
                  <a:ext uri="{FF2B5EF4-FFF2-40B4-BE49-F238E27FC236}">
                    <a16:creationId xmlns:a16="http://schemas.microsoft.com/office/drawing/2014/main" id="{01BBE925-3A3F-124D-924A-0E70F61AA09B}"/>
                  </a:ext>
                </a:extLst>
              </p:cNvPr>
              <p:cNvSpPr/>
              <p:nvPr/>
            </p:nvSpPr>
            <p:spPr>
              <a:xfrm>
                <a:off x="2874728" y="4194102"/>
                <a:ext cx="203200" cy="203200"/>
              </a:xfrm>
              <a:prstGeom prst="ellipse">
                <a:avLst/>
              </a:prstGeom>
              <a:solidFill>
                <a:schemeClr val="accent5">
                  <a:lumMod val="60000"/>
                  <a:lumOff val="40000"/>
                </a:schemeClr>
              </a:solidFill>
              <a:ln w="190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D80F476D-FCD5-834F-B9F4-DE07A1511494}"/>
                  </a:ext>
                </a:extLst>
              </p:cNvPr>
              <p:cNvSpPr/>
              <p:nvPr/>
            </p:nvSpPr>
            <p:spPr>
              <a:xfrm>
                <a:off x="3126597" y="4194102"/>
                <a:ext cx="203200" cy="203200"/>
              </a:xfrm>
              <a:prstGeom prst="ellipse">
                <a:avLst/>
              </a:prstGeom>
              <a:solidFill>
                <a:schemeClr val="accent5">
                  <a:lumMod val="60000"/>
                  <a:lumOff val="40000"/>
                </a:schemeClr>
              </a:solidFill>
              <a:ln w="190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11C91524-D1A2-9A49-BCD1-EB43BC4C5049}"/>
                  </a:ext>
                </a:extLst>
              </p:cNvPr>
              <p:cNvSpPr/>
              <p:nvPr/>
            </p:nvSpPr>
            <p:spPr>
              <a:xfrm>
                <a:off x="3384593" y="4196386"/>
                <a:ext cx="203200" cy="203200"/>
              </a:xfrm>
              <a:prstGeom prst="ellipse">
                <a:avLst/>
              </a:prstGeom>
              <a:solidFill>
                <a:schemeClr val="accent5">
                  <a:lumMod val="60000"/>
                  <a:lumOff val="40000"/>
                </a:schemeClr>
              </a:solidFill>
              <a:ln w="190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Right Arrow 84">
              <a:extLst>
                <a:ext uri="{FF2B5EF4-FFF2-40B4-BE49-F238E27FC236}">
                  <a16:creationId xmlns:a16="http://schemas.microsoft.com/office/drawing/2014/main" id="{F413A544-C220-134D-9E1C-3BD23817B3B4}"/>
                </a:ext>
              </a:extLst>
            </p:cNvPr>
            <p:cNvSpPr/>
            <p:nvPr/>
          </p:nvSpPr>
          <p:spPr>
            <a:xfrm rot="16200000">
              <a:off x="3049663" y="2570289"/>
              <a:ext cx="1020448" cy="165083"/>
            </a:xfrm>
            <a:prstGeom prst="rightArrow">
              <a:avLst>
                <a:gd name="adj1" fmla="val 27574"/>
                <a:gd name="adj2" fmla="val 69623"/>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ight Arrow 85">
              <a:extLst>
                <a:ext uri="{FF2B5EF4-FFF2-40B4-BE49-F238E27FC236}">
                  <a16:creationId xmlns:a16="http://schemas.microsoft.com/office/drawing/2014/main" id="{B859ECF7-BFD2-E04F-8472-547F8F634A7B}"/>
                </a:ext>
              </a:extLst>
            </p:cNvPr>
            <p:cNvSpPr/>
            <p:nvPr/>
          </p:nvSpPr>
          <p:spPr>
            <a:xfrm rot="16200000">
              <a:off x="4130423" y="2540780"/>
              <a:ext cx="1020448" cy="165083"/>
            </a:xfrm>
            <a:prstGeom prst="rightArrow">
              <a:avLst>
                <a:gd name="adj1" fmla="val 27574"/>
                <a:gd name="adj2" fmla="val 69623"/>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a:extLst>
                <a:ext uri="{FF2B5EF4-FFF2-40B4-BE49-F238E27FC236}">
                  <a16:creationId xmlns:a16="http://schemas.microsoft.com/office/drawing/2014/main" id="{E099F27F-67D5-394D-A9AB-9DB26FB38BA7}"/>
                </a:ext>
              </a:extLst>
            </p:cNvPr>
            <p:cNvGrpSpPr/>
            <p:nvPr/>
          </p:nvGrpSpPr>
          <p:grpSpPr>
            <a:xfrm>
              <a:off x="1961736" y="1789246"/>
              <a:ext cx="863586" cy="197104"/>
              <a:chOff x="2297660" y="4140835"/>
              <a:chExt cx="1364224" cy="311369"/>
            </a:xfrm>
          </p:grpSpPr>
          <p:sp>
            <p:nvSpPr>
              <p:cNvPr id="115" name="Rounded Rectangle 114">
                <a:extLst>
                  <a:ext uri="{FF2B5EF4-FFF2-40B4-BE49-F238E27FC236}">
                    <a16:creationId xmlns:a16="http://schemas.microsoft.com/office/drawing/2014/main" id="{D2D471F7-640C-3F46-804D-7CBF1CFA0349}"/>
                  </a:ext>
                </a:extLst>
              </p:cNvPr>
              <p:cNvSpPr/>
              <p:nvPr/>
            </p:nvSpPr>
            <p:spPr>
              <a:xfrm>
                <a:off x="2297660" y="4140835"/>
                <a:ext cx="1364224" cy="311369"/>
              </a:xfrm>
              <a:prstGeom prst="roundRect">
                <a:avLst/>
              </a:prstGeom>
              <a:no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00000"/>
                  </a:solidFill>
                </a:endParaRPr>
              </a:p>
            </p:txBody>
          </p:sp>
          <p:sp>
            <p:nvSpPr>
              <p:cNvPr id="116" name="Oval 115">
                <a:extLst>
                  <a:ext uri="{FF2B5EF4-FFF2-40B4-BE49-F238E27FC236}">
                    <a16:creationId xmlns:a16="http://schemas.microsoft.com/office/drawing/2014/main" id="{3471636B-E495-D24D-8C07-62D5E5558E62}"/>
                  </a:ext>
                </a:extLst>
              </p:cNvPr>
              <p:cNvSpPr/>
              <p:nvPr/>
            </p:nvSpPr>
            <p:spPr>
              <a:xfrm>
                <a:off x="2382210" y="4194102"/>
                <a:ext cx="203200" cy="203200"/>
              </a:xfrm>
              <a:prstGeom prst="ellipse">
                <a:avLst/>
              </a:prstGeom>
              <a:solidFill>
                <a:schemeClr val="accent5">
                  <a:lumMod val="60000"/>
                  <a:lumOff val="4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17" name="Oval 116">
                <a:extLst>
                  <a:ext uri="{FF2B5EF4-FFF2-40B4-BE49-F238E27FC236}">
                    <a16:creationId xmlns:a16="http://schemas.microsoft.com/office/drawing/2014/main" id="{4642917B-3B08-DE40-A979-5D381C768EC4}"/>
                  </a:ext>
                </a:extLst>
              </p:cNvPr>
              <p:cNvSpPr/>
              <p:nvPr/>
            </p:nvSpPr>
            <p:spPr>
              <a:xfrm>
                <a:off x="2628469" y="4194102"/>
                <a:ext cx="203200" cy="203200"/>
              </a:xfrm>
              <a:prstGeom prst="ellipse">
                <a:avLst/>
              </a:prstGeom>
              <a:solidFill>
                <a:schemeClr val="accent5">
                  <a:lumMod val="60000"/>
                  <a:lumOff val="4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18" name="Oval 117">
                <a:extLst>
                  <a:ext uri="{FF2B5EF4-FFF2-40B4-BE49-F238E27FC236}">
                    <a16:creationId xmlns:a16="http://schemas.microsoft.com/office/drawing/2014/main" id="{1F37B079-5517-DE44-BAF8-8E0EE0322FD9}"/>
                  </a:ext>
                </a:extLst>
              </p:cNvPr>
              <p:cNvSpPr/>
              <p:nvPr/>
            </p:nvSpPr>
            <p:spPr>
              <a:xfrm>
                <a:off x="2874728" y="4194102"/>
                <a:ext cx="203200" cy="203200"/>
              </a:xfrm>
              <a:prstGeom prst="ellipse">
                <a:avLst/>
              </a:prstGeom>
              <a:solidFill>
                <a:schemeClr val="accent5">
                  <a:lumMod val="60000"/>
                  <a:lumOff val="4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19" name="Oval 118">
                <a:extLst>
                  <a:ext uri="{FF2B5EF4-FFF2-40B4-BE49-F238E27FC236}">
                    <a16:creationId xmlns:a16="http://schemas.microsoft.com/office/drawing/2014/main" id="{567D3E85-00AF-9843-821A-6CF73BE38A9D}"/>
                  </a:ext>
                </a:extLst>
              </p:cNvPr>
              <p:cNvSpPr/>
              <p:nvPr/>
            </p:nvSpPr>
            <p:spPr>
              <a:xfrm>
                <a:off x="3126597" y="4194102"/>
                <a:ext cx="203200" cy="203200"/>
              </a:xfrm>
              <a:prstGeom prst="ellipse">
                <a:avLst/>
              </a:prstGeom>
              <a:solidFill>
                <a:schemeClr val="accent5">
                  <a:lumMod val="60000"/>
                  <a:lumOff val="4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20" name="Oval 119">
                <a:extLst>
                  <a:ext uri="{FF2B5EF4-FFF2-40B4-BE49-F238E27FC236}">
                    <a16:creationId xmlns:a16="http://schemas.microsoft.com/office/drawing/2014/main" id="{2E9116A2-6860-9541-B139-09837136D394}"/>
                  </a:ext>
                </a:extLst>
              </p:cNvPr>
              <p:cNvSpPr/>
              <p:nvPr/>
            </p:nvSpPr>
            <p:spPr>
              <a:xfrm>
                <a:off x="3384593" y="4196386"/>
                <a:ext cx="203200" cy="203200"/>
              </a:xfrm>
              <a:prstGeom prst="ellipse">
                <a:avLst/>
              </a:prstGeom>
              <a:solidFill>
                <a:schemeClr val="accent5">
                  <a:lumMod val="60000"/>
                  <a:lumOff val="4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00000"/>
                  </a:solidFill>
                </a:endParaRPr>
              </a:p>
            </p:txBody>
          </p:sp>
        </p:grpSp>
        <p:sp>
          <p:nvSpPr>
            <p:cNvPr id="88" name="Right Arrow 87">
              <a:extLst>
                <a:ext uri="{FF2B5EF4-FFF2-40B4-BE49-F238E27FC236}">
                  <a16:creationId xmlns:a16="http://schemas.microsoft.com/office/drawing/2014/main" id="{73FBE7AF-B1FE-3C4B-A2FC-D1AE758C95CE}"/>
                </a:ext>
              </a:extLst>
            </p:cNvPr>
            <p:cNvSpPr/>
            <p:nvPr/>
          </p:nvSpPr>
          <p:spPr>
            <a:xfrm rot="16200000">
              <a:off x="5250397" y="2538837"/>
              <a:ext cx="1020448" cy="165083"/>
            </a:xfrm>
            <a:prstGeom prst="rightArrow">
              <a:avLst>
                <a:gd name="adj1" fmla="val 27574"/>
                <a:gd name="adj2" fmla="val 69623"/>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9" name="Graphic 88" descr="Add">
              <a:extLst>
                <a:ext uri="{FF2B5EF4-FFF2-40B4-BE49-F238E27FC236}">
                  <a16:creationId xmlns:a16="http://schemas.microsoft.com/office/drawing/2014/main" id="{1D403C20-681E-9341-8CAB-44D407745E25}"/>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flipH="1">
              <a:off x="2854390" y="1788428"/>
              <a:ext cx="241116" cy="241116"/>
            </a:xfrm>
            <a:prstGeom prst="rect">
              <a:avLst/>
            </a:prstGeom>
          </p:spPr>
        </p:pic>
        <p:grpSp>
          <p:nvGrpSpPr>
            <p:cNvPr id="90" name="Group 89">
              <a:extLst>
                <a:ext uri="{FF2B5EF4-FFF2-40B4-BE49-F238E27FC236}">
                  <a16:creationId xmlns:a16="http://schemas.microsoft.com/office/drawing/2014/main" id="{5978ED02-ECB4-2F4C-B7DB-DD5617B1D05C}"/>
                </a:ext>
              </a:extLst>
            </p:cNvPr>
            <p:cNvGrpSpPr/>
            <p:nvPr/>
          </p:nvGrpSpPr>
          <p:grpSpPr>
            <a:xfrm>
              <a:off x="3127145" y="1791886"/>
              <a:ext cx="1133770" cy="241116"/>
              <a:chOff x="2114136" y="1940828"/>
              <a:chExt cx="1133770" cy="241116"/>
            </a:xfrm>
          </p:grpSpPr>
          <p:grpSp>
            <p:nvGrpSpPr>
              <p:cNvPr id="107" name="Group 106">
                <a:extLst>
                  <a:ext uri="{FF2B5EF4-FFF2-40B4-BE49-F238E27FC236}">
                    <a16:creationId xmlns:a16="http://schemas.microsoft.com/office/drawing/2014/main" id="{E07172EB-DFEE-974D-8966-F3C3DFC455FC}"/>
                  </a:ext>
                </a:extLst>
              </p:cNvPr>
              <p:cNvGrpSpPr/>
              <p:nvPr/>
            </p:nvGrpSpPr>
            <p:grpSpPr>
              <a:xfrm>
                <a:off x="2114136" y="1941646"/>
                <a:ext cx="863586" cy="197104"/>
                <a:chOff x="2297660" y="4140835"/>
                <a:chExt cx="1364224" cy="311369"/>
              </a:xfrm>
            </p:grpSpPr>
            <p:sp>
              <p:nvSpPr>
                <p:cNvPr id="109" name="Rounded Rectangle 108">
                  <a:extLst>
                    <a:ext uri="{FF2B5EF4-FFF2-40B4-BE49-F238E27FC236}">
                      <a16:creationId xmlns:a16="http://schemas.microsoft.com/office/drawing/2014/main" id="{5C03F625-53E4-7144-8F97-877F2B9B802F}"/>
                    </a:ext>
                  </a:extLst>
                </p:cNvPr>
                <p:cNvSpPr/>
                <p:nvPr/>
              </p:nvSpPr>
              <p:spPr>
                <a:xfrm>
                  <a:off x="2297660" y="4140835"/>
                  <a:ext cx="1364224" cy="311369"/>
                </a:xfrm>
                <a:prstGeom prst="roundRect">
                  <a:avLst/>
                </a:prstGeom>
                <a:no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00000"/>
                    </a:solidFill>
                  </a:endParaRPr>
                </a:p>
              </p:txBody>
            </p:sp>
            <p:sp>
              <p:nvSpPr>
                <p:cNvPr id="110" name="Oval 109">
                  <a:extLst>
                    <a:ext uri="{FF2B5EF4-FFF2-40B4-BE49-F238E27FC236}">
                      <a16:creationId xmlns:a16="http://schemas.microsoft.com/office/drawing/2014/main" id="{00CF0983-6BFB-684F-9E1D-808F55F81B91}"/>
                    </a:ext>
                  </a:extLst>
                </p:cNvPr>
                <p:cNvSpPr/>
                <p:nvPr/>
              </p:nvSpPr>
              <p:spPr>
                <a:xfrm>
                  <a:off x="2382210" y="4194102"/>
                  <a:ext cx="203200" cy="203200"/>
                </a:xfrm>
                <a:prstGeom prst="ellipse">
                  <a:avLst/>
                </a:prstGeom>
                <a:solidFill>
                  <a:schemeClr val="accent5">
                    <a:lumMod val="60000"/>
                    <a:lumOff val="4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11" name="Oval 110">
                  <a:extLst>
                    <a:ext uri="{FF2B5EF4-FFF2-40B4-BE49-F238E27FC236}">
                      <a16:creationId xmlns:a16="http://schemas.microsoft.com/office/drawing/2014/main" id="{71D21AF5-6BC0-514A-B732-7C3E7C95FCAD}"/>
                    </a:ext>
                  </a:extLst>
                </p:cNvPr>
                <p:cNvSpPr/>
                <p:nvPr/>
              </p:nvSpPr>
              <p:spPr>
                <a:xfrm>
                  <a:off x="2628469" y="4194102"/>
                  <a:ext cx="203200" cy="203200"/>
                </a:xfrm>
                <a:prstGeom prst="ellipse">
                  <a:avLst/>
                </a:prstGeom>
                <a:solidFill>
                  <a:schemeClr val="accent5">
                    <a:lumMod val="60000"/>
                    <a:lumOff val="4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12" name="Oval 111">
                  <a:extLst>
                    <a:ext uri="{FF2B5EF4-FFF2-40B4-BE49-F238E27FC236}">
                      <a16:creationId xmlns:a16="http://schemas.microsoft.com/office/drawing/2014/main" id="{E6D9C1E9-1277-714B-BA2F-C202CDC13A5C}"/>
                    </a:ext>
                  </a:extLst>
                </p:cNvPr>
                <p:cNvSpPr/>
                <p:nvPr/>
              </p:nvSpPr>
              <p:spPr>
                <a:xfrm>
                  <a:off x="2874728" y="4194102"/>
                  <a:ext cx="203200" cy="203200"/>
                </a:xfrm>
                <a:prstGeom prst="ellipse">
                  <a:avLst/>
                </a:prstGeom>
                <a:solidFill>
                  <a:schemeClr val="accent5">
                    <a:lumMod val="60000"/>
                    <a:lumOff val="4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13" name="Oval 112">
                  <a:extLst>
                    <a:ext uri="{FF2B5EF4-FFF2-40B4-BE49-F238E27FC236}">
                      <a16:creationId xmlns:a16="http://schemas.microsoft.com/office/drawing/2014/main" id="{5EFDE873-53A1-9148-BFC8-7F4AF94F4CCD}"/>
                    </a:ext>
                  </a:extLst>
                </p:cNvPr>
                <p:cNvSpPr/>
                <p:nvPr/>
              </p:nvSpPr>
              <p:spPr>
                <a:xfrm>
                  <a:off x="3126597" y="4194102"/>
                  <a:ext cx="203200" cy="203200"/>
                </a:xfrm>
                <a:prstGeom prst="ellipse">
                  <a:avLst/>
                </a:prstGeom>
                <a:solidFill>
                  <a:schemeClr val="accent5">
                    <a:lumMod val="60000"/>
                    <a:lumOff val="4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14" name="Oval 113">
                  <a:extLst>
                    <a:ext uri="{FF2B5EF4-FFF2-40B4-BE49-F238E27FC236}">
                      <a16:creationId xmlns:a16="http://schemas.microsoft.com/office/drawing/2014/main" id="{AED36335-9D0A-864E-9743-7794E2EE4BFD}"/>
                    </a:ext>
                  </a:extLst>
                </p:cNvPr>
                <p:cNvSpPr/>
                <p:nvPr/>
              </p:nvSpPr>
              <p:spPr>
                <a:xfrm>
                  <a:off x="3384593" y="4196386"/>
                  <a:ext cx="203200" cy="203200"/>
                </a:xfrm>
                <a:prstGeom prst="ellipse">
                  <a:avLst/>
                </a:prstGeom>
                <a:solidFill>
                  <a:schemeClr val="accent5">
                    <a:lumMod val="60000"/>
                    <a:lumOff val="4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00000"/>
                    </a:solidFill>
                  </a:endParaRPr>
                </a:p>
              </p:txBody>
            </p:sp>
          </p:grpSp>
          <p:pic>
            <p:nvPicPr>
              <p:cNvPr id="108" name="Graphic 107" descr="Add">
                <a:extLst>
                  <a:ext uri="{FF2B5EF4-FFF2-40B4-BE49-F238E27FC236}">
                    <a16:creationId xmlns:a16="http://schemas.microsoft.com/office/drawing/2014/main" id="{FDA37251-C982-C04B-8638-2427D35BA7BD}"/>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flipH="1">
                <a:off x="3006790" y="1940828"/>
                <a:ext cx="241116" cy="241116"/>
              </a:xfrm>
              <a:prstGeom prst="rect">
                <a:avLst/>
              </a:prstGeom>
            </p:spPr>
          </p:pic>
        </p:grpSp>
        <p:grpSp>
          <p:nvGrpSpPr>
            <p:cNvPr id="91" name="Group 90">
              <a:extLst>
                <a:ext uri="{FF2B5EF4-FFF2-40B4-BE49-F238E27FC236}">
                  <a16:creationId xmlns:a16="http://schemas.microsoft.com/office/drawing/2014/main" id="{73B0886D-6DFE-D546-B0CD-C5E973C0E2A0}"/>
                </a:ext>
              </a:extLst>
            </p:cNvPr>
            <p:cNvGrpSpPr/>
            <p:nvPr/>
          </p:nvGrpSpPr>
          <p:grpSpPr>
            <a:xfrm>
              <a:off x="4273012" y="1792914"/>
              <a:ext cx="863586" cy="197104"/>
              <a:chOff x="2297660" y="4140835"/>
              <a:chExt cx="1364224" cy="311369"/>
            </a:xfrm>
          </p:grpSpPr>
          <p:sp>
            <p:nvSpPr>
              <p:cNvPr id="101" name="Rounded Rectangle 100">
                <a:extLst>
                  <a:ext uri="{FF2B5EF4-FFF2-40B4-BE49-F238E27FC236}">
                    <a16:creationId xmlns:a16="http://schemas.microsoft.com/office/drawing/2014/main" id="{876AD534-CF6C-3943-8240-9B3B3ABE8086}"/>
                  </a:ext>
                </a:extLst>
              </p:cNvPr>
              <p:cNvSpPr/>
              <p:nvPr/>
            </p:nvSpPr>
            <p:spPr>
              <a:xfrm>
                <a:off x="2297660" y="4140835"/>
                <a:ext cx="1364224" cy="311369"/>
              </a:xfrm>
              <a:prstGeom prst="roundRect">
                <a:avLst/>
              </a:prstGeom>
              <a:no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00000"/>
                  </a:solidFill>
                </a:endParaRPr>
              </a:p>
            </p:txBody>
          </p:sp>
          <p:sp>
            <p:nvSpPr>
              <p:cNvPr id="102" name="Oval 101">
                <a:extLst>
                  <a:ext uri="{FF2B5EF4-FFF2-40B4-BE49-F238E27FC236}">
                    <a16:creationId xmlns:a16="http://schemas.microsoft.com/office/drawing/2014/main" id="{303590AA-9C29-134A-8765-ED6EFCEB8D82}"/>
                  </a:ext>
                </a:extLst>
              </p:cNvPr>
              <p:cNvSpPr/>
              <p:nvPr/>
            </p:nvSpPr>
            <p:spPr>
              <a:xfrm>
                <a:off x="2382210" y="4194102"/>
                <a:ext cx="203200" cy="203200"/>
              </a:xfrm>
              <a:prstGeom prst="ellipse">
                <a:avLst/>
              </a:prstGeom>
              <a:solidFill>
                <a:schemeClr val="accent5">
                  <a:lumMod val="60000"/>
                  <a:lumOff val="4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03" name="Oval 102">
                <a:extLst>
                  <a:ext uri="{FF2B5EF4-FFF2-40B4-BE49-F238E27FC236}">
                    <a16:creationId xmlns:a16="http://schemas.microsoft.com/office/drawing/2014/main" id="{03F420E5-8B4C-E945-87E4-C1DFB5DBCDE4}"/>
                  </a:ext>
                </a:extLst>
              </p:cNvPr>
              <p:cNvSpPr/>
              <p:nvPr/>
            </p:nvSpPr>
            <p:spPr>
              <a:xfrm>
                <a:off x="2628469" y="4194102"/>
                <a:ext cx="203200" cy="203200"/>
              </a:xfrm>
              <a:prstGeom prst="ellipse">
                <a:avLst/>
              </a:prstGeom>
              <a:solidFill>
                <a:schemeClr val="accent5">
                  <a:lumMod val="60000"/>
                  <a:lumOff val="4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04" name="Oval 103">
                <a:extLst>
                  <a:ext uri="{FF2B5EF4-FFF2-40B4-BE49-F238E27FC236}">
                    <a16:creationId xmlns:a16="http://schemas.microsoft.com/office/drawing/2014/main" id="{16837C87-7A66-9148-AAE4-135C6B6A2992}"/>
                  </a:ext>
                </a:extLst>
              </p:cNvPr>
              <p:cNvSpPr/>
              <p:nvPr/>
            </p:nvSpPr>
            <p:spPr>
              <a:xfrm>
                <a:off x="2874728" y="4194102"/>
                <a:ext cx="203200" cy="203200"/>
              </a:xfrm>
              <a:prstGeom prst="ellipse">
                <a:avLst/>
              </a:prstGeom>
              <a:solidFill>
                <a:schemeClr val="accent5">
                  <a:lumMod val="60000"/>
                  <a:lumOff val="4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05" name="Oval 104">
                <a:extLst>
                  <a:ext uri="{FF2B5EF4-FFF2-40B4-BE49-F238E27FC236}">
                    <a16:creationId xmlns:a16="http://schemas.microsoft.com/office/drawing/2014/main" id="{98936441-7DB4-C546-BD4E-9FFAFA18A746}"/>
                  </a:ext>
                </a:extLst>
              </p:cNvPr>
              <p:cNvSpPr/>
              <p:nvPr/>
            </p:nvSpPr>
            <p:spPr>
              <a:xfrm>
                <a:off x="3126597" y="4194102"/>
                <a:ext cx="203200" cy="203200"/>
              </a:xfrm>
              <a:prstGeom prst="ellipse">
                <a:avLst/>
              </a:prstGeom>
              <a:solidFill>
                <a:schemeClr val="accent5">
                  <a:lumMod val="60000"/>
                  <a:lumOff val="4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06" name="Oval 105">
                <a:extLst>
                  <a:ext uri="{FF2B5EF4-FFF2-40B4-BE49-F238E27FC236}">
                    <a16:creationId xmlns:a16="http://schemas.microsoft.com/office/drawing/2014/main" id="{567373FE-85A1-FD40-A458-9C650A60D23A}"/>
                  </a:ext>
                </a:extLst>
              </p:cNvPr>
              <p:cNvSpPr/>
              <p:nvPr/>
            </p:nvSpPr>
            <p:spPr>
              <a:xfrm>
                <a:off x="3384593" y="4196386"/>
                <a:ext cx="203200" cy="203200"/>
              </a:xfrm>
              <a:prstGeom prst="ellipse">
                <a:avLst/>
              </a:prstGeom>
              <a:solidFill>
                <a:schemeClr val="accent5">
                  <a:lumMod val="60000"/>
                  <a:lumOff val="4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00000"/>
                  </a:solidFill>
                </a:endParaRPr>
              </a:p>
            </p:txBody>
          </p:sp>
        </p:grpSp>
        <p:pic>
          <p:nvPicPr>
            <p:cNvPr id="92" name="Graphic 91" descr="Add">
              <a:extLst>
                <a:ext uri="{FF2B5EF4-FFF2-40B4-BE49-F238E27FC236}">
                  <a16:creationId xmlns:a16="http://schemas.microsoft.com/office/drawing/2014/main" id="{F7205AB5-5CEE-E24A-8FC1-14ADD8AA30E3}"/>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flipH="1">
              <a:off x="5165666" y="1792096"/>
              <a:ext cx="241116" cy="241116"/>
            </a:xfrm>
            <a:prstGeom prst="rect">
              <a:avLst/>
            </a:prstGeom>
          </p:spPr>
        </p:pic>
        <p:grpSp>
          <p:nvGrpSpPr>
            <p:cNvPr id="93" name="Group 92">
              <a:extLst>
                <a:ext uri="{FF2B5EF4-FFF2-40B4-BE49-F238E27FC236}">
                  <a16:creationId xmlns:a16="http://schemas.microsoft.com/office/drawing/2014/main" id="{C430E131-7F0F-8B42-B112-943090FC28EE}"/>
                </a:ext>
              </a:extLst>
            </p:cNvPr>
            <p:cNvGrpSpPr/>
            <p:nvPr/>
          </p:nvGrpSpPr>
          <p:grpSpPr>
            <a:xfrm>
              <a:off x="5401985" y="1798787"/>
              <a:ext cx="863586" cy="197104"/>
              <a:chOff x="2297660" y="4140835"/>
              <a:chExt cx="1364224" cy="311369"/>
            </a:xfrm>
          </p:grpSpPr>
          <p:sp>
            <p:nvSpPr>
              <p:cNvPr id="94" name="Rounded Rectangle 93">
                <a:extLst>
                  <a:ext uri="{FF2B5EF4-FFF2-40B4-BE49-F238E27FC236}">
                    <a16:creationId xmlns:a16="http://schemas.microsoft.com/office/drawing/2014/main" id="{FA334009-B52B-A041-9D45-6C2B62B8D3A7}"/>
                  </a:ext>
                </a:extLst>
              </p:cNvPr>
              <p:cNvSpPr/>
              <p:nvPr/>
            </p:nvSpPr>
            <p:spPr>
              <a:xfrm>
                <a:off x="2297660" y="4140835"/>
                <a:ext cx="1364224" cy="311369"/>
              </a:xfrm>
              <a:prstGeom prst="roundRect">
                <a:avLst/>
              </a:prstGeom>
              <a:no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00000"/>
                  </a:solidFill>
                </a:endParaRPr>
              </a:p>
            </p:txBody>
          </p:sp>
          <p:sp>
            <p:nvSpPr>
              <p:cNvPr id="95" name="Oval 94">
                <a:extLst>
                  <a:ext uri="{FF2B5EF4-FFF2-40B4-BE49-F238E27FC236}">
                    <a16:creationId xmlns:a16="http://schemas.microsoft.com/office/drawing/2014/main" id="{2A3481B0-2346-364D-8984-FE751F585BFC}"/>
                  </a:ext>
                </a:extLst>
              </p:cNvPr>
              <p:cNvSpPr/>
              <p:nvPr/>
            </p:nvSpPr>
            <p:spPr>
              <a:xfrm>
                <a:off x="2382210" y="4194102"/>
                <a:ext cx="203200" cy="203200"/>
              </a:xfrm>
              <a:prstGeom prst="ellipse">
                <a:avLst/>
              </a:prstGeom>
              <a:solidFill>
                <a:schemeClr val="accent5">
                  <a:lumMod val="60000"/>
                  <a:lumOff val="4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96" name="Oval 95">
                <a:extLst>
                  <a:ext uri="{FF2B5EF4-FFF2-40B4-BE49-F238E27FC236}">
                    <a16:creationId xmlns:a16="http://schemas.microsoft.com/office/drawing/2014/main" id="{C26D823C-F651-DD44-96A8-7FCFB4D6EE25}"/>
                  </a:ext>
                </a:extLst>
              </p:cNvPr>
              <p:cNvSpPr/>
              <p:nvPr/>
            </p:nvSpPr>
            <p:spPr>
              <a:xfrm>
                <a:off x="2628469" y="4194102"/>
                <a:ext cx="203200" cy="203200"/>
              </a:xfrm>
              <a:prstGeom prst="ellipse">
                <a:avLst/>
              </a:prstGeom>
              <a:solidFill>
                <a:schemeClr val="accent5">
                  <a:lumMod val="60000"/>
                  <a:lumOff val="4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97" name="Oval 96">
                <a:extLst>
                  <a:ext uri="{FF2B5EF4-FFF2-40B4-BE49-F238E27FC236}">
                    <a16:creationId xmlns:a16="http://schemas.microsoft.com/office/drawing/2014/main" id="{ADC2D253-1802-D341-8707-F39B08C48366}"/>
                  </a:ext>
                </a:extLst>
              </p:cNvPr>
              <p:cNvSpPr/>
              <p:nvPr/>
            </p:nvSpPr>
            <p:spPr>
              <a:xfrm>
                <a:off x="2874728" y="4194102"/>
                <a:ext cx="203200" cy="203200"/>
              </a:xfrm>
              <a:prstGeom prst="ellipse">
                <a:avLst/>
              </a:prstGeom>
              <a:solidFill>
                <a:schemeClr val="accent5">
                  <a:lumMod val="60000"/>
                  <a:lumOff val="4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99" name="Oval 98">
                <a:extLst>
                  <a:ext uri="{FF2B5EF4-FFF2-40B4-BE49-F238E27FC236}">
                    <a16:creationId xmlns:a16="http://schemas.microsoft.com/office/drawing/2014/main" id="{1F01E18E-4573-2A4D-9634-25B9859310C3}"/>
                  </a:ext>
                </a:extLst>
              </p:cNvPr>
              <p:cNvSpPr/>
              <p:nvPr/>
            </p:nvSpPr>
            <p:spPr>
              <a:xfrm>
                <a:off x="3126597" y="4194102"/>
                <a:ext cx="203200" cy="203200"/>
              </a:xfrm>
              <a:prstGeom prst="ellipse">
                <a:avLst/>
              </a:prstGeom>
              <a:solidFill>
                <a:schemeClr val="accent5">
                  <a:lumMod val="60000"/>
                  <a:lumOff val="4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00" name="Oval 99">
                <a:extLst>
                  <a:ext uri="{FF2B5EF4-FFF2-40B4-BE49-F238E27FC236}">
                    <a16:creationId xmlns:a16="http://schemas.microsoft.com/office/drawing/2014/main" id="{EF2A0A76-AED4-C040-BD3F-2A8E5C036B0E}"/>
                  </a:ext>
                </a:extLst>
              </p:cNvPr>
              <p:cNvSpPr/>
              <p:nvPr/>
            </p:nvSpPr>
            <p:spPr>
              <a:xfrm>
                <a:off x="3384593" y="4196386"/>
                <a:ext cx="203200" cy="203200"/>
              </a:xfrm>
              <a:prstGeom prst="ellipse">
                <a:avLst/>
              </a:prstGeom>
              <a:solidFill>
                <a:schemeClr val="accent5">
                  <a:lumMod val="60000"/>
                  <a:lumOff val="4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00000"/>
                  </a:solidFill>
                </a:endParaRPr>
              </a:p>
            </p:txBody>
          </p:sp>
        </p:grpSp>
      </p:grpSp>
      <mc:AlternateContent xmlns:mc="http://schemas.openxmlformats.org/markup-compatibility/2006">
        <mc:Choice xmlns:a14="http://schemas.microsoft.com/office/drawing/2010/main" Requires="a14">
          <p:sp>
            <p:nvSpPr>
              <p:cNvPr id="121" name="Content Placeholder 2">
                <a:extLst>
                  <a:ext uri="{FF2B5EF4-FFF2-40B4-BE49-F238E27FC236}">
                    <a16:creationId xmlns:a16="http://schemas.microsoft.com/office/drawing/2014/main" id="{0F681F21-4ECD-B64C-A795-C214045F7BD9}"/>
                  </a:ext>
                </a:extLst>
              </p:cNvPr>
              <p:cNvSpPr txBox="1">
                <a:spLocks/>
              </p:cNvSpPr>
              <p:nvPr/>
            </p:nvSpPr>
            <p:spPr>
              <a:xfrm>
                <a:off x="1139746" y="891856"/>
                <a:ext cx="9949719" cy="4714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US" sz="2000" b="1" dirty="0">
                    <a:solidFill>
                      <a:srgbClr val="C00000"/>
                    </a:solidFill>
                    <a:latin typeface="Avenir Light" panose="020B0402020203020204" pitchFamily="34" charset="77"/>
                  </a:rPr>
                  <a:t>NOTE: </a:t>
                </a:r>
                <a:r>
                  <a:rPr lang="en-US" sz="2000" b="1" dirty="0">
                    <a:solidFill>
                      <a:schemeClr val="tx1"/>
                    </a:solidFill>
                    <a:latin typeface="Avenir Light" panose="020B0402020203020204" pitchFamily="34" charset="77"/>
                  </a:rPr>
                  <a:t>each attention weight </a:t>
                </a:r>
                <a14:m>
                  <m:oMath xmlns:m="http://schemas.openxmlformats.org/officeDocument/2006/math">
                    <m:sSubSup>
                      <m:sSubSupPr>
                        <m:ctrlPr>
                          <a:rPr lang="en-US" sz="2000" i="1" dirty="0" smtClean="0">
                            <a:solidFill>
                              <a:srgbClr val="C00000"/>
                            </a:solidFill>
                            <a:latin typeface="Cambria Math" panose="02040503050406030204" pitchFamily="18" charset="0"/>
                          </a:rPr>
                        </m:ctrlPr>
                      </m:sSubSupPr>
                      <m:e>
                        <m:r>
                          <a:rPr lang="en-US" sz="2000" i="1" dirty="0">
                            <a:solidFill>
                              <a:srgbClr val="C00000"/>
                            </a:solidFill>
                            <a:latin typeface="Cambria Math" panose="02040503050406030204" pitchFamily="18" charset="0"/>
                          </a:rPr>
                          <m:t>𝑎</m:t>
                        </m:r>
                      </m:e>
                      <m:sub>
                        <m:r>
                          <a:rPr lang="en-US" sz="2000" b="0" i="1" dirty="0" smtClean="0">
                            <a:solidFill>
                              <a:srgbClr val="C00000"/>
                            </a:solidFill>
                            <a:latin typeface="Cambria Math" panose="02040503050406030204" pitchFamily="18" charset="0"/>
                          </a:rPr>
                          <m:t>𝑖</m:t>
                        </m:r>
                      </m:sub>
                      <m:sup>
                        <m:r>
                          <a:rPr lang="en-US" sz="2000" b="0" i="1" dirty="0" smtClean="0">
                            <a:solidFill>
                              <a:srgbClr val="C00000"/>
                            </a:solidFill>
                            <a:latin typeface="Cambria Math" panose="02040503050406030204" pitchFamily="18" charset="0"/>
                          </a:rPr>
                          <m:t>𝑗</m:t>
                        </m:r>
                      </m:sup>
                    </m:sSubSup>
                  </m:oMath>
                </a14:m>
                <a:r>
                  <a:rPr lang="en-US" sz="2000" dirty="0">
                    <a:solidFill>
                      <a:srgbClr val="C00000"/>
                    </a:solidFill>
                    <a:latin typeface="Avenir Light" panose="020B0402020203020204" pitchFamily="34" charset="77"/>
                  </a:rPr>
                  <a:t> </a:t>
                </a:r>
                <a:r>
                  <a:rPr lang="en-US" sz="2000" b="1" dirty="0">
                    <a:solidFill>
                      <a:schemeClr val="tx1"/>
                    </a:solidFill>
                    <a:latin typeface="Avenir Light" panose="020B0402020203020204" pitchFamily="34" charset="77"/>
                  </a:rPr>
                  <a:t>is based on the decoder’s current hidden state, too. </a:t>
                </a:r>
                <a:endParaRPr lang="en-US" sz="2000" dirty="0">
                  <a:latin typeface="Avenir Light" panose="020B0402020203020204" pitchFamily="34" charset="77"/>
                </a:endParaRPr>
              </a:p>
              <a:p>
                <a:pPr marL="0" indent="0">
                  <a:lnSpc>
                    <a:spcPct val="120000"/>
                  </a:lnSpc>
                  <a:buNone/>
                </a:pPr>
                <a:r>
                  <a:rPr lang="en-US" sz="2000" b="1" dirty="0">
                    <a:solidFill>
                      <a:srgbClr val="C00000"/>
                    </a:solidFill>
                    <a:latin typeface="Avenir Light" panose="020B0402020203020204" pitchFamily="34" charset="77"/>
                  </a:rPr>
                  <a:t>  </a:t>
                </a:r>
              </a:p>
            </p:txBody>
          </p:sp>
        </mc:Choice>
        <mc:Fallback>
          <p:sp>
            <p:nvSpPr>
              <p:cNvPr id="121" name="Content Placeholder 2">
                <a:extLst>
                  <a:ext uri="{FF2B5EF4-FFF2-40B4-BE49-F238E27FC236}">
                    <a16:creationId xmlns:a16="http://schemas.microsoft.com/office/drawing/2014/main" id="{0F681F21-4ECD-B64C-A795-C214045F7BD9}"/>
                  </a:ext>
                </a:extLst>
              </p:cNvPr>
              <p:cNvSpPr txBox="1">
                <a:spLocks noRot="1" noChangeAspect="1" noMove="1" noResize="1" noEditPoints="1" noAdjustHandles="1" noChangeArrowheads="1" noChangeShapeType="1" noTextEdit="1"/>
              </p:cNvSpPr>
              <p:nvPr/>
            </p:nvSpPr>
            <p:spPr>
              <a:xfrm>
                <a:off x="1139746" y="891856"/>
                <a:ext cx="9949719" cy="471462"/>
              </a:xfrm>
              <a:prstGeom prst="rect">
                <a:avLst/>
              </a:prstGeom>
              <a:blipFill>
                <a:blip r:embed="rId19"/>
                <a:stretch>
                  <a:fillRect l="-637" b="-31579"/>
                </a:stretch>
              </a:blipFill>
            </p:spPr>
            <p:txBody>
              <a:bodyPr/>
              <a:lstStyle/>
              <a:p>
                <a:r>
                  <a:rPr lang="en-US">
                    <a:noFill/>
                  </a:rPr>
                  <a:t> </a:t>
                </a:r>
              </a:p>
            </p:txBody>
          </p:sp>
        </mc:Fallback>
      </mc:AlternateContent>
    </p:spTree>
    <p:extLst>
      <p:ext uri="{BB962C8B-B14F-4D97-AF65-F5344CB8AC3E}">
        <p14:creationId xmlns:p14="http://schemas.microsoft.com/office/powerpoint/2010/main" val="38253333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1A543A3-FD97-9B45-B10B-B411CB0263B4}"/>
              </a:ext>
            </a:extLst>
          </p:cNvPr>
          <p:cNvSpPr>
            <a:spLocks noGrp="1"/>
          </p:cNvSpPr>
          <p:nvPr>
            <p:ph type="title"/>
          </p:nvPr>
        </p:nvSpPr>
        <p:spPr>
          <a:xfrm>
            <a:off x="838200" y="276262"/>
            <a:ext cx="8941419" cy="1162592"/>
          </a:xfrm>
        </p:spPr>
        <p:txBody>
          <a:bodyPr/>
          <a:lstStyle/>
          <a:p>
            <a:r>
              <a:rPr lang="en-US" dirty="0"/>
              <a:t>seq2seq + Attention</a:t>
            </a:r>
            <a:endParaRPr lang="en-US" dirty="0">
              <a:solidFill>
                <a:srgbClr val="7030A0"/>
              </a:solidFill>
            </a:endParaRPr>
          </a:p>
        </p:txBody>
      </p:sp>
      <p:sp>
        <p:nvSpPr>
          <p:cNvPr id="7" name="Content Placeholder 2">
            <a:extLst>
              <a:ext uri="{FF2B5EF4-FFF2-40B4-BE49-F238E27FC236}">
                <a16:creationId xmlns:a16="http://schemas.microsoft.com/office/drawing/2014/main" id="{1183FB64-E4EC-E145-91C4-17C132EDE6DD}"/>
              </a:ext>
            </a:extLst>
          </p:cNvPr>
          <p:cNvSpPr txBox="1">
            <a:spLocks/>
          </p:cNvSpPr>
          <p:nvPr/>
        </p:nvSpPr>
        <p:spPr>
          <a:xfrm>
            <a:off x="351175" y="5605672"/>
            <a:ext cx="1530821" cy="4714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b="1" dirty="0">
                <a:solidFill>
                  <a:schemeClr val="tx1">
                    <a:lumMod val="85000"/>
                    <a:lumOff val="15000"/>
                  </a:schemeClr>
                </a:solidFill>
                <a:latin typeface="Avenir Light" panose="020B0402020203020204" pitchFamily="34" charset="77"/>
              </a:rPr>
              <a:t>Input layer</a:t>
            </a:r>
          </a:p>
        </p:txBody>
      </p:sp>
      <p:sp>
        <p:nvSpPr>
          <p:cNvPr id="9" name="Content Placeholder 2">
            <a:extLst>
              <a:ext uri="{FF2B5EF4-FFF2-40B4-BE49-F238E27FC236}">
                <a16:creationId xmlns:a16="http://schemas.microsoft.com/office/drawing/2014/main" id="{9308F0EC-943F-B642-9E88-EBEF25B12587}"/>
              </a:ext>
            </a:extLst>
          </p:cNvPr>
          <p:cNvSpPr txBox="1">
            <a:spLocks/>
          </p:cNvSpPr>
          <p:nvPr/>
        </p:nvSpPr>
        <p:spPr>
          <a:xfrm>
            <a:off x="247606" y="3936817"/>
            <a:ext cx="1737960" cy="4714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b="1" dirty="0">
                <a:solidFill>
                  <a:schemeClr val="tx1">
                    <a:lumMod val="85000"/>
                    <a:lumOff val="15000"/>
                  </a:schemeClr>
                </a:solidFill>
                <a:latin typeface="Avenir Light" panose="020B0402020203020204" pitchFamily="34" charset="77"/>
              </a:rPr>
              <a:t>Hidden layer</a:t>
            </a:r>
          </a:p>
        </p:txBody>
      </p:sp>
      <p:grpSp>
        <p:nvGrpSpPr>
          <p:cNvPr id="11" name="Group 10">
            <a:extLst>
              <a:ext uri="{FF2B5EF4-FFF2-40B4-BE49-F238E27FC236}">
                <a16:creationId xmlns:a16="http://schemas.microsoft.com/office/drawing/2014/main" id="{C84AD2C0-AB8A-AF42-A04A-78D3F01D61D4}"/>
              </a:ext>
            </a:extLst>
          </p:cNvPr>
          <p:cNvGrpSpPr/>
          <p:nvPr/>
        </p:nvGrpSpPr>
        <p:grpSpPr>
          <a:xfrm rot="16200000">
            <a:off x="1826690" y="4096093"/>
            <a:ext cx="1364224" cy="311369"/>
            <a:chOff x="2297660" y="4140835"/>
            <a:chExt cx="1364224" cy="311369"/>
          </a:xfrm>
        </p:grpSpPr>
        <p:sp>
          <p:nvSpPr>
            <p:cNvPr id="12" name="Rounded Rectangle 11">
              <a:extLst>
                <a:ext uri="{FF2B5EF4-FFF2-40B4-BE49-F238E27FC236}">
                  <a16:creationId xmlns:a16="http://schemas.microsoft.com/office/drawing/2014/main" id="{BBD4ED64-AA4D-9C4B-BF02-166A307C6A6D}"/>
                </a:ext>
              </a:extLst>
            </p:cNvPr>
            <p:cNvSpPr/>
            <p:nvPr/>
          </p:nvSpPr>
          <p:spPr>
            <a:xfrm>
              <a:off x="2297660" y="4140835"/>
              <a:ext cx="1364224" cy="311369"/>
            </a:xfrm>
            <a:prstGeom prst="round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48D07A2-8DB3-FF4B-83FB-9C0DA1A31BDF}"/>
                </a:ext>
              </a:extLst>
            </p:cNvPr>
            <p:cNvSpPr/>
            <p:nvPr/>
          </p:nvSpPr>
          <p:spPr>
            <a:xfrm>
              <a:off x="2382210"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5CA8966-3493-804C-94DC-486E7325A53F}"/>
                </a:ext>
              </a:extLst>
            </p:cNvPr>
            <p:cNvSpPr/>
            <p:nvPr/>
          </p:nvSpPr>
          <p:spPr>
            <a:xfrm>
              <a:off x="2628469"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D79D7D8D-88D8-B049-B252-46589D067EEF}"/>
                </a:ext>
              </a:extLst>
            </p:cNvPr>
            <p:cNvSpPr/>
            <p:nvPr/>
          </p:nvSpPr>
          <p:spPr>
            <a:xfrm>
              <a:off x="2874728"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953FFED8-5FE4-9E4B-BBBA-AAA07045CB6E}"/>
                </a:ext>
              </a:extLst>
            </p:cNvPr>
            <p:cNvSpPr/>
            <p:nvPr/>
          </p:nvSpPr>
          <p:spPr>
            <a:xfrm>
              <a:off x="3126597"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7B0F0EB2-55DD-1847-A974-415F66C4046C}"/>
                </a:ext>
              </a:extLst>
            </p:cNvPr>
            <p:cNvSpPr/>
            <p:nvPr/>
          </p:nvSpPr>
          <p:spPr>
            <a:xfrm>
              <a:off x="3384593" y="4196386"/>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ight Arrow 17">
            <a:extLst>
              <a:ext uri="{FF2B5EF4-FFF2-40B4-BE49-F238E27FC236}">
                <a16:creationId xmlns:a16="http://schemas.microsoft.com/office/drawing/2014/main" id="{4354270C-E002-174C-AD24-BC9FBC3DA3CC}"/>
              </a:ext>
            </a:extLst>
          </p:cNvPr>
          <p:cNvSpPr/>
          <p:nvPr/>
        </p:nvSpPr>
        <p:spPr>
          <a:xfrm rot="16200000">
            <a:off x="2223979" y="5171793"/>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ight Arrow 22">
            <a:extLst>
              <a:ext uri="{FF2B5EF4-FFF2-40B4-BE49-F238E27FC236}">
                <a16:creationId xmlns:a16="http://schemas.microsoft.com/office/drawing/2014/main" id="{E29D828B-A57E-E248-9CAC-9C2D6430236B}"/>
              </a:ext>
            </a:extLst>
          </p:cNvPr>
          <p:cNvSpPr/>
          <p:nvPr/>
        </p:nvSpPr>
        <p:spPr>
          <a:xfrm>
            <a:off x="2761542" y="4074216"/>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0115C0B8-F3F8-9E4B-8B96-7C5384E5175D}"/>
              </a:ext>
            </a:extLst>
          </p:cNvPr>
          <p:cNvGrpSpPr/>
          <p:nvPr/>
        </p:nvGrpSpPr>
        <p:grpSpPr>
          <a:xfrm rot="16200000">
            <a:off x="2908851" y="4096093"/>
            <a:ext cx="1364224" cy="311369"/>
            <a:chOff x="2297660" y="4140835"/>
            <a:chExt cx="1364224" cy="311369"/>
          </a:xfrm>
        </p:grpSpPr>
        <p:sp>
          <p:nvSpPr>
            <p:cNvPr id="25" name="Rounded Rectangle 24">
              <a:extLst>
                <a:ext uri="{FF2B5EF4-FFF2-40B4-BE49-F238E27FC236}">
                  <a16:creationId xmlns:a16="http://schemas.microsoft.com/office/drawing/2014/main" id="{88EECC21-F458-BA47-8273-9255AAFB3362}"/>
                </a:ext>
              </a:extLst>
            </p:cNvPr>
            <p:cNvSpPr/>
            <p:nvPr/>
          </p:nvSpPr>
          <p:spPr>
            <a:xfrm>
              <a:off x="2297660" y="4140835"/>
              <a:ext cx="1364224" cy="311369"/>
            </a:xfrm>
            <a:prstGeom prst="round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C4D67DB8-85DC-4E4E-BD34-43BE77852D68}"/>
                </a:ext>
              </a:extLst>
            </p:cNvPr>
            <p:cNvSpPr/>
            <p:nvPr/>
          </p:nvSpPr>
          <p:spPr>
            <a:xfrm>
              <a:off x="2382210"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11506D88-496B-104C-B598-E8AA02A717F1}"/>
                </a:ext>
              </a:extLst>
            </p:cNvPr>
            <p:cNvSpPr/>
            <p:nvPr/>
          </p:nvSpPr>
          <p:spPr>
            <a:xfrm>
              <a:off x="2628469"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053D46B3-AACA-CA43-B474-18BA9AD81A42}"/>
                </a:ext>
              </a:extLst>
            </p:cNvPr>
            <p:cNvSpPr/>
            <p:nvPr/>
          </p:nvSpPr>
          <p:spPr>
            <a:xfrm>
              <a:off x="2874728"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D8BAFCE1-DE49-7C46-A77A-304998910852}"/>
                </a:ext>
              </a:extLst>
            </p:cNvPr>
            <p:cNvSpPr/>
            <p:nvPr/>
          </p:nvSpPr>
          <p:spPr>
            <a:xfrm>
              <a:off x="3126597"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A5B23BA9-7866-C147-BA2E-A60DA252AC75}"/>
                </a:ext>
              </a:extLst>
            </p:cNvPr>
            <p:cNvSpPr/>
            <p:nvPr/>
          </p:nvSpPr>
          <p:spPr>
            <a:xfrm>
              <a:off x="3384593" y="4196386"/>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Right Arrow 30">
            <a:extLst>
              <a:ext uri="{FF2B5EF4-FFF2-40B4-BE49-F238E27FC236}">
                <a16:creationId xmlns:a16="http://schemas.microsoft.com/office/drawing/2014/main" id="{EDA00DD8-064C-244D-BE70-87F044363121}"/>
              </a:ext>
            </a:extLst>
          </p:cNvPr>
          <p:cNvSpPr/>
          <p:nvPr/>
        </p:nvSpPr>
        <p:spPr>
          <a:xfrm rot="16200000">
            <a:off x="3306140" y="5171793"/>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ight Arrow 31">
            <a:extLst>
              <a:ext uri="{FF2B5EF4-FFF2-40B4-BE49-F238E27FC236}">
                <a16:creationId xmlns:a16="http://schemas.microsoft.com/office/drawing/2014/main" id="{6ED2B23A-8843-7D45-B1B1-5F3C3D2F4E10}"/>
              </a:ext>
            </a:extLst>
          </p:cNvPr>
          <p:cNvSpPr/>
          <p:nvPr/>
        </p:nvSpPr>
        <p:spPr>
          <a:xfrm>
            <a:off x="3843703" y="4074216"/>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42B53635-F587-4A47-A006-0B4A3F59EF10}"/>
              </a:ext>
            </a:extLst>
          </p:cNvPr>
          <p:cNvGrpSpPr/>
          <p:nvPr/>
        </p:nvGrpSpPr>
        <p:grpSpPr>
          <a:xfrm rot="16200000">
            <a:off x="3963610" y="4096093"/>
            <a:ext cx="1364224" cy="311369"/>
            <a:chOff x="2297660" y="4140835"/>
            <a:chExt cx="1364224" cy="311369"/>
          </a:xfrm>
        </p:grpSpPr>
        <p:sp>
          <p:nvSpPr>
            <p:cNvPr id="34" name="Rounded Rectangle 33">
              <a:extLst>
                <a:ext uri="{FF2B5EF4-FFF2-40B4-BE49-F238E27FC236}">
                  <a16:creationId xmlns:a16="http://schemas.microsoft.com/office/drawing/2014/main" id="{188B6391-7F09-7A41-A0E3-EB51B592ED0A}"/>
                </a:ext>
              </a:extLst>
            </p:cNvPr>
            <p:cNvSpPr/>
            <p:nvPr/>
          </p:nvSpPr>
          <p:spPr>
            <a:xfrm>
              <a:off x="2297660" y="4140835"/>
              <a:ext cx="1364224" cy="311369"/>
            </a:xfrm>
            <a:prstGeom prst="round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7281991D-DA35-BF4C-8169-1F5CB2D3F069}"/>
                </a:ext>
              </a:extLst>
            </p:cNvPr>
            <p:cNvSpPr/>
            <p:nvPr/>
          </p:nvSpPr>
          <p:spPr>
            <a:xfrm>
              <a:off x="2382210"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61E3767B-531E-5145-9F5F-7B32F2DAFF7D}"/>
                </a:ext>
              </a:extLst>
            </p:cNvPr>
            <p:cNvSpPr/>
            <p:nvPr/>
          </p:nvSpPr>
          <p:spPr>
            <a:xfrm>
              <a:off x="2628469"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BDB904EC-D4E2-B44E-B22C-80E765BD56A5}"/>
                </a:ext>
              </a:extLst>
            </p:cNvPr>
            <p:cNvSpPr/>
            <p:nvPr/>
          </p:nvSpPr>
          <p:spPr>
            <a:xfrm>
              <a:off x="2874728"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5E310FC3-42C0-004F-9DE3-0B890F6F8A58}"/>
                </a:ext>
              </a:extLst>
            </p:cNvPr>
            <p:cNvSpPr/>
            <p:nvPr/>
          </p:nvSpPr>
          <p:spPr>
            <a:xfrm>
              <a:off x="3126597"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5D786B3-1898-B747-AB2B-C6585E46CE03}"/>
                </a:ext>
              </a:extLst>
            </p:cNvPr>
            <p:cNvSpPr/>
            <p:nvPr/>
          </p:nvSpPr>
          <p:spPr>
            <a:xfrm>
              <a:off x="3384593" y="4196386"/>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Right Arrow 39">
            <a:extLst>
              <a:ext uri="{FF2B5EF4-FFF2-40B4-BE49-F238E27FC236}">
                <a16:creationId xmlns:a16="http://schemas.microsoft.com/office/drawing/2014/main" id="{7EA838CE-7107-B84B-8EB2-03F27F43FD62}"/>
              </a:ext>
            </a:extLst>
          </p:cNvPr>
          <p:cNvSpPr/>
          <p:nvPr/>
        </p:nvSpPr>
        <p:spPr>
          <a:xfrm rot="16200000">
            <a:off x="4360899" y="5171793"/>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ight Arrow 40">
            <a:extLst>
              <a:ext uri="{FF2B5EF4-FFF2-40B4-BE49-F238E27FC236}">
                <a16:creationId xmlns:a16="http://schemas.microsoft.com/office/drawing/2014/main" id="{66EDDCBB-7A4F-7544-B6C2-3E9DDBEE5F5C}"/>
              </a:ext>
            </a:extLst>
          </p:cNvPr>
          <p:cNvSpPr/>
          <p:nvPr/>
        </p:nvSpPr>
        <p:spPr>
          <a:xfrm>
            <a:off x="4898462" y="4074216"/>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A6CA2E2-9188-C148-ACB7-D0B6EDAF7487}"/>
              </a:ext>
            </a:extLst>
          </p:cNvPr>
          <p:cNvGrpSpPr/>
          <p:nvPr/>
        </p:nvGrpSpPr>
        <p:grpSpPr>
          <a:xfrm rot="16200000">
            <a:off x="5051854" y="4096092"/>
            <a:ext cx="1364224" cy="311369"/>
            <a:chOff x="2297660" y="4140835"/>
            <a:chExt cx="1364224" cy="311369"/>
          </a:xfrm>
        </p:grpSpPr>
        <p:sp>
          <p:nvSpPr>
            <p:cNvPr id="43" name="Rounded Rectangle 42">
              <a:extLst>
                <a:ext uri="{FF2B5EF4-FFF2-40B4-BE49-F238E27FC236}">
                  <a16:creationId xmlns:a16="http://schemas.microsoft.com/office/drawing/2014/main" id="{7CAACEA3-328A-3043-A26F-3AE9F0927CBB}"/>
                </a:ext>
              </a:extLst>
            </p:cNvPr>
            <p:cNvSpPr/>
            <p:nvPr/>
          </p:nvSpPr>
          <p:spPr>
            <a:xfrm>
              <a:off x="2297660" y="4140835"/>
              <a:ext cx="1364224" cy="311369"/>
            </a:xfrm>
            <a:prstGeom prst="round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5B77AEC6-A08E-2744-813E-99BD0DDDA937}"/>
                </a:ext>
              </a:extLst>
            </p:cNvPr>
            <p:cNvSpPr/>
            <p:nvPr/>
          </p:nvSpPr>
          <p:spPr>
            <a:xfrm>
              <a:off x="2382210"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1C806C57-DC31-7842-9021-2B55A55A2DB5}"/>
                </a:ext>
              </a:extLst>
            </p:cNvPr>
            <p:cNvSpPr/>
            <p:nvPr/>
          </p:nvSpPr>
          <p:spPr>
            <a:xfrm>
              <a:off x="2628469"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6DF5DDE2-2E68-CB43-8C45-8A31AAA7C159}"/>
                </a:ext>
              </a:extLst>
            </p:cNvPr>
            <p:cNvSpPr/>
            <p:nvPr/>
          </p:nvSpPr>
          <p:spPr>
            <a:xfrm>
              <a:off x="2874728"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9AA636B5-23CA-544E-8957-6D111730B0DD}"/>
                </a:ext>
              </a:extLst>
            </p:cNvPr>
            <p:cNvSpPr/>
            <p:nvPr/>
          </p:nvSpPr>
          <p:spPr>
            <a:xfrm>
              <a:off x="3126597"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B1957133-0650-B046-A036-DA1C47FBF316}"/>
                </a:ext>
              </a:extLst>
            </p:cNvPr>
            <p:cNvSpPr/>
            <p:nvPr/>
          </p:nvSpPr>
          <p:spPr>
            <a:xfrm>
              <a:off x="3384593" y="4196386"/>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Right Arrow 48">
            <a:extLst>
              <a:ext uri="{FF2B5EF4-FFF2-40B4-BE49-F238E27FC236}">
                <a16:creationId xmlns:a16="http://schemas.microsoft.com/office/drawing/2014/main" id="{8F8AE9A6-82FD-9243-88A4-93A940F360D7}"/>
              </a:ext>
            </a:extLst>
          </p:cNvPr>
          <p:cNvSpPr/>
          <p:nvPr/>
        </p:nvSpPr>
        <p:spPr>
          <a:xfrm rot="16200000">
            <a:off x="5449143" y="5171792"/>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Content Placeholder 2">
            <a:extLst>
              <a:ext uri="{FF2B5EF4-FFF2-40B4-BE49-F238E27FC236}">
                <a16:creationId xmlns:a16="http://schemas.microsoft.com/office/drawing/2014/main" id="{5D493BA9-7E83-D941-9662-47D78FF8281D}"/>
              </a:ext>
            </a:extLst>
          </p:cNvPr>
          <p:cNvSpPr txBox="1">
            <a:spLocks/>
          </p:cNvSpPr>
          <p:nvPr/>
        </p:nvSpPr>
        <p:spPr>
          <a:xfrm>
            <a:off x="2095059" y="5605672"/>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2400" dirty="0">
                <a:latin typeface="Avenir Light" panose="020B0402020203020204" pitchFamily="34" charset="77"/>
              </a:rPr>
              <a:t>The</a:t>
            </a:r>
          </a:p>
        </p:txBody>
      </p:sp>
      <p:sp>
        <p:nvSpPr>
          <p:cNvPr id="55" name="Content Placeholder 2">
            <a:extLst>
              <a:ext uri="{FF2B5EF4-FFF2-40B4-BE49-F238E27FC236}">
                <a16:creationId xmlns:a16="http://schemas.microsoft.com/office/drawing/2014/main" id="{DA7779B7-383D-774F-91B7-42843F170DE5}"/>
              </a:ext>
            </a:extLst>
          </p:cNvPr>
          <p:cNvSpPr txBox="1">
            <a:spLocks/>
          </p:cNvSpPr>
          <p:nvPr/>
        </p:nvSpPr>
        <p:spPr>
          <a:xfrm>
            <a:off x="2953045" y="5605672"/>
            <a:ext cx="1240142"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r>
              <a:rPr lang="en-US" sz="2400" dirty="0">
                <a:latin typeface="Avenir Light" panose="020B0402020203020204" pitchFamily="34" charset="77"/>
              </a:rPr>
              <a:t>brown</a:t>
            </a:r>
          </a:p>
        </p:txBody>
      </p:sp>
      <p:sp>
        <p:nvSpPr>
          <p:cNvPr id="56" name="Content Placeholder 2">
            <a:extLst>
              <a:ext uri="{FF2B5EF4-FFF2-40B4-BE49-F238E27FC236}">
                <a16:creationId xmlns:a16="http://schemas.microsoft.com/office/drawing/2014/main" id="{254D70E6-B900-B947-9CB1-4CA5CA3E82B0}"/>
              </a:ext>
            </a:extLst>
          </p:cNvPr>
          <p:cNvSpPr txBox="1">
            <a:spLocks/>
          </p:cNvSpPr>
          <p:nvPr/>
        </p:nvSpPr>
        <p:spPr>
          <a:xfrm>
            <a:off x="3989836" y="5618468"/>
            <a:ext cx="1240142"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r>
              <a:rPr lang="en-US" sz="2400" dirty="0">
                <a:latin typeface="Avenir Light" panose="020B0402020203020204" pitchFamily="34" charset="77"/>
              </a:rPr>
              <a:t>dog</a:t>
            </a:r>
          </a:p>
        </p:txBody>
      </p:sp>
      <p:sp>
        <p:nvSpPr>
          <p:cNvPr id="57" name="Content Placeholder 2">
            <a:extLst>
              <a:ext uri="{FF2B5EF4-FFF2-40B4-BE49-F238E27FC236}">
                <a16:creationId xmlns:a16="http://schemas.microsoft.com/office/drawing/2014/main" id="{9D74D270-52C3-1043-8D22-6AC58D74A0C1}"/>
              </a:ext>
            </a:extLst>
          </p:cNvPr>
          <p:cNvSpPr txBox="1">
            <a:spLocks/>
          </p:cNvSpPr>
          <p:nvPr/>
        </p:nvSpPr>
        <p:spPr>
          <a:xfrm>
            <a:off x="5112790" y="5631264"/>
            <a:ext cx="1240142"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r>
              <a:rPr lang="en-US" sz="2400" dirty="0">
                <a:latin typeface="Avenir Light" panose="020B0402020203020204" pitchFamily="34" charset="77"/>
              </a:rPr>
              <a:t>ran</a:t>
            </a:r>
          </a:p>
        </p:txBody>
      </p:sp>
      <p:sp>
        <p:nvSpPr>
          <p:cNvPr id="60" name="Content Placeholder 2">
            <a:extLst>
              <a:ext uri="{FF2B5EF4-FFF2-40B4-BE49-F238E27FC236}">
                <a16:creationId xmlns:a16="http://schemas.microsoft.com/office/drawing/2014/main" id="{76AADFF0-BE0A-434E-BF97-8FEF40D05CC3}"/>
              </a:ext>
            </a:extLst>
          </p:cNvPr>
          <p:cNvSpPr txBox="1">
            <a:spLocks/>
          </p:cNvSpPr>
          <p:nvPr/>
        </p:nvSpPr>
        <p:spPr>
          <a:xfrm>
            <a:off x="2406384" y="6201113"/>
            <a:ext cx="2565797" cy="4714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r>
              <a:rPr lang="en-US" sz="2000" b="1" dirty="0">
                <a:solidFill>
                  <a:srgbClr val="7030A0"/>
                </a:solidFill>
                <a:latin typeface="Avenir Light" panose="020B0402020203020204" pitchFamily="34" charset="77"/>
              </a:rPr>
              <a:t>ENCODER RNN</a:t>
            </a:r>
          </a:p>
        </p:txBody>
      </p:sp>
      <p:grpSp>
        <p:nvGrpSpPr>
          <p:cNvPr id="62" name="Group 61">
            <a:extLst>
              <a:ext uri="{FF2B5EF4-FFF2-40B4-BE49-F238E27FC236}">
                <a16:creationId xmlns:a16="http://schemas.microsoft.com/office/drawing/2014/main" id="{95EBDC45-51F4-2E42-880D-7AF8D985C7F6}"/>
              </a:ext>
            </a:extLst>
          </p:cNvPr>
          <p:cNvGrpSpPr/>
          <p:nvPr/>
        </p:nvGrpSpPr>
        <p:grpSpPr>
          <a:xfrm rot="16200000">
            <a:off x="6427565" y="3810604"/>
            <a:ext cx="1364224" cy="311369"/>
            <a:chOff x="2297660" y="4140835"/>
            <a:chExt cx="1364224" cy="311369"/>
          </a:xfrm>
        </p:grpSpPr>
        <p:sp>
          <p:nvSpPr>
            <p:cNvPr id="63" name="Rounded Rectangle 62">
              <a:extLst>
                <a:ext uri="{FF2B5EF4-FFF2-40B4-BE49-F238E27FC236}">
                  <a16:creationId xmlns:a16="http://schemas.microsoft.com/office/drawing/2014/main" id="{1ACF6078-E2DB-0049-8F53-87D781392620}"/>
                </a:ext>
              </a:extLst>
            </p:cNvPr>
            <p:cNvSpPr/>
            <p:nvPr/>
          </p:nvSpPr>
          <p:spPr>
            <a:xfrm>
              <a:off x="2297660" y="4140835"/>
              <a:ext cx="1364224" cy="311369"/>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64" name="Oval 63">
              <a:extLst>
                <a:ext uri="{FF2B5EF4-FFF2-40B4-BE49-F238E27FC236}">
                  <a16:creationId xmlns:a16="http://schemas.microsoft.com/office/drawing/2014/main" id="{912B5527-0BE4-CB4E-B46E-03E7213CCF26}"/>
                </a:ext>
              </a:extLst>
            </p:cNvPr>
            <p:cNvSpPr/>
            <p:nvPr/>
          </p:nvSpPr>
          <p:spPr>
            <a:xfrm>
              <a:off x="2382210" y="4194102"/>
              <a:ext cx="203200" cy="203200"/>
            </a:xfrm>
            <a:prstGeom prst="ellipse">
              <a:avLst/>
            </a:prstGeom>
            <a:solidFill>
              <a:schemeClr val="accent5">
                <a:lumMod val="60000"/>
                <a:lumOff val="4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65" name="Oval 64">
              <a:extLst>
                <a:ext uri="{FF2B5EF4-FFF2-40B4-BE49-F238E27FC236}">
                  <a16:creationId xmlns:a16="http://schemas.microsoft.com/office/drawing/2014/main" id="{718A4A41-F480-B843-A065-E66F90567406}"/>
                </a:ext>
              </a:extLst>
            </p:cNvPr>
            <p:cNvSpPr/>
            <p:nvPr/>
          </p:nvSpPr>
          <p:spPr>
            <a:xfrm>
              <a:off x="2628469" y="4194102"/>
              <a:ext cx="203200" cy="203200"/>
            </a:xfrm>
            <a:prstGeom prst="ellipse">
              <a:avLst/>
            </a:prstGeom>
            <a:solidFill>
              <a:schemeClr val="accent5">
                <a:lumMod val="60000"/>
                <a:lumOff val="4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66" name="Oval 65">
              <a:extLst>
                <a:ext uri="{FF2B5EF4-FFF2-40B4-BE49-F238E27FC236}">
                  <a16:creationId xmlns:a16="http://schemas.microsoft.com/office/drawing/2014/main" id="{1327A638-D336-2443-8338-B53DFAE7FA1A}"/>
                </a:ext>
              </a:extLst>
            </p:cNvPr>
            <p:cNvSpPr/>
            <p:nvPr/>
          </p:nvSpPr>
          <p:spPr>
            <a:xfrm>
              <a:off x="2874728" y="4194102"/>
              <a:ext cx="203200" cy="203200"/>
            </a:xfrm>
            <a:prstGeom prst="ellipse">
              <a:avLst/>
            </a:prstGeom>
            <a:solidFill>
              <a:schemeClr val="accent5">
                <a:lumMod val="60000"/>
                <a:lumOff val="4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67" name="Oval 66">
              <a:extLst>
                <a:ext uri="{FF2B5EF4-FFF2-40B4-BE49-F238E27FC236}">
                  <a16:creationId xmlns:a16="http://schemas.microsoft.com/office/drawing/2014/main" id="{E5F2284B-2410-E641-BEB4-407ED178D761}"/>
                </a:ext>
              </a:extLst>
            </p:cNvPr>
            <p:cNvSpPr/>
            <p:nvPr/>
          </p:nvSpPr>
          <p:spPr>
            <a:xfrm>
              <a:off x="3126597" y="4194102"/>
              <a:ext cx="203200" cy="203200"/>
            </a:xfrm>
            <a:prstGeom prst="ellipse">
              <a:avLst/>
            </a:prstGeom>
            <a:solidFill>
              <a:schemeClr val="accent5">
                <a:lumMod val="60000"/>
                <a:lumOff val="4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68" name="Oval 67">
              <a:extLst>
                <a:ext uri="{FF2B5EF4-FFF2-40B4-BE49-F238E27FC236}">
                  <a16:creationId xmlns:a16="http://schemas.microsoft.com/office/drawing/2014/main" id="{12E6131F-CBF7-BD41-9FB8-1E2D72CB728D}"/>
                </a:ext>
              </a:extLst>
            </p:cNvPr>
            <p:cNvSpPr/>
            <p:nvPr/>
          </p:nvSpPr>
          <p:spPr>
            <a:xfrm>
              <a:off x="3384593" y="4196386"/>
              <a:ext cx="203200" cy="203200"/>
            </a:xfrm>
            <a:prstGeom prst="ellipse">
              <a:avLst/>
            </a:prstGeom>
            <a:solidFill>
              <a:schemeClr val="accent5">
                <a:lumMod val="60000"/>
                <a:lumOff val="4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grpSp>
      <p:sp>
        <p:nvSpPr>
          <p:cNvPr id="69" name="Right Arrow 68">
            <a:extLst>
              <a:ext uri="{FF2B5EF4-FFF2-40B4-BE49-F238E27FC236}">
                <a16:creationId xmlns:a16="http://schemas.microsoft.com/office/drawing/2014/main" id="{23622B38-79A3-3A44-84CF-A25954BA91F2}"/>
              </a:ext>
            </a:extLst>
          </p:cNvPr>
          <p:cNvSpPr/>
          <p:nvPr/>
        </p:nvSpPr>
        <p:spPr>
          <a:xfrm rot="16200000">
            <a:off x="6824854" y="4886304"/>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ight Arrow 69">
            <a:extLst>
              <a:ext uri="{FF2B5EF4-FFF2-40B4-BE49-F238E27FC236}">
                <a16:creationId xmlns:a16="http://schemas.microsoft.com/office/drawing/2014/main" id="{2BD27F86-3184-9445-ACB6-805FE57DE18C}"/>
              </a:ext>
            </a:extLst>
          </p:cNvPr>
          <p:cNvSpPr/>
          <p:nvPr/>
        </p:nvSpPr>
        <p:spPr>
          <a:xfrm>
            <a:off x="7362417" y="3788727"/>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grpSp>
        <p:nvGrpSpPr>
          <p:cNvPr id="71" name="Group 70">
            <a:extLst>
              <a:ext uri="{FF2B5EF4-FFF2-40B4-BE49-F238E27FC236}">
                <a16:creationId xmlns:a16="http://schemas.microsoft.com/office/drawing/2014/main" id="{F7CAB22E-C058-6C4D-99DC-52A908A57E57}"/>
              </a:ext>
            </a:extLst>
          </p:cNvPr>
          <p:cNvGrpSpPr/>
          <p:nvPr/>
        </p:nvGrpSpPr>
        <p:grpSpPr>
          <a:xfrm rot="16200000">
            <a:off x="7509726" y="3810604"/>
            <a:ext cx="1364224" cy="311369"/>
            <a:chOff x="2297660" y="4140835"/>
            <a:chExt cx="1364224" cy="311369"/>
          </a:xfrm>
        </p:grpSpPr>
        <p:sp>
          <p:nvSpPr>
            <p:cNvPr id="72" name="Rounded Rectangle 71">
              <a:extLst>
                <a:ext uri="{FF2B5EF4-FFF2-40B4-BE49-F238E27FC236}">
                  <a16:creationId xmlns:a16="http://schemas.microsoft.com/office/drawing/2014/main" id="{883F939B-AD40-454A-9C78-F8A567BCFE67}"/>
                </a:ext>
              </a:extLst>
            </p:cNvPr>
            <p:cNvSpPr/>
            <p:nvPr/>
          </p:nvSpPr>
          <p:spPr>
            <a:xfrm>
              <a:off x="2297660" y="4140835"/>
              <a:ext cx="1364224" cy="311369"/>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73" name="Oval 72">
              <a:extLst>
                <a:ext uri="{FF2B5EF4-FFF2-40B4-BE49-F238E27FC236}">
                  <a16:creationId xmlns:a16="http://schemas.microsoft.com/office/drawing/2014/main" id="{8D9966B0-7A04-E74F-A13B-CF86075664DC}"/>
                </a:ext>
              </a:extLst>
            </p:cNvPr>
            <p:cNvSpPr/>
            <p:nvPr/>
          </p:nvSpPr>
          <p:spPr>
            <a:xfrm>
              <a:off x="2382210" y="4194102"/>
              <a:ext cx="203200" cy="203200"/>
            </a:xfrm>
            <a:prstGeom prst="ellipse">
              <a:avLst/>
            </a:prstGeom>
            <a:solidFill>
              <a:schemeClr val="accent5">
                <a:lumMod val="60000"/>
                <a:lumOff val="4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74" name="Oval 73">
              <a:extLst>
                <a:ext uri="{FF2B5EF4-FFF2-40B4-BE49-F238E27FC236}">
                  <a16:creationId xmlns:a16="http://schemas.microsoft.com/office/drawing/2014/main" id="{9DF1E077-DBF0-4A41-8A1B-D59945CE9645}"/>
                </a:ext>
              </a:extLst>
            </p:cNvPr>
            <p:cNvSpPr/>
            <p:nvPr/>
          </p:nvSpPr>
          <p:spPr>
            <a:xfrm>
              <a:off x="2628469" y="4194102"/>
              <a:ext cx="203200" cy="203200"/>
            </a:xfrm>
            <a:prstGeom prst="ellipse">
              <a:avLst/>
            </a:prstGeom>
            <a:solidFill>
              <a:schemeClr val="accent5">
                <a:lumMod val="60000"/>
                <a:lumOff val="4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75" name="Oval 74">
              <a:extLst>
                <a:ext uri="{FF2B5EF4-FFF2-40B4-BE49-F238E27FC236}">
                  <a16:creationId xmlns:a16="http://schemas.microsoft.com/office/drawing/2014/main" id="{61BA6460-4E29-0143-B9C6-2FFA05F559FB}"/>
                </a:ext>
              </a:extLst>
            </p:cNvPr>
            <p:cNvSpPr/>
            <p:nvPr/>
          </p:nvSpPr>
          <p:spPr>
            <a:xfrm>
              <a:off x="2874728" y="4194102"/>
              <a:ext cx="203200" cy="203200"/>
            </a:xfrm>
            <a:prstGeom prst="ellipse">
              <a:avLst/>
            </a:prstGeom>
            <a:solidFill>
              <a:schemeClr val="accent5">
                <a:lumMod val="60000"/>
                <a:lumOff val="4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76" name="Oval 75">
              <a:extLst>
                <a:ext uri="{FF2B5EF4-FFF2-40B4-BE49-F238E27FC236}">
                  <a16:creationId xmlns:a16="http://schemas.microsoft.com/office/drawing/2014/main" id="{9E6D369E-99F0-874A-9DA2-58279FFAE7E3}"/>
                </a:ext>
              </a:extLst>
            </p:cNvPr>
            <p:cNvSpPr/>
            <p:nvPr/>
          </p:nvSpPr>
          <p:spPr>
            <a:xfrm>
              <a:off x="3126597" y="4194102"/>
              <a:ext cx="203200" cy="203200"/>
            </a:xfrm>
            <a:prstGeom prst="ellipse">
              <a:avLst/>
            </a:prstGeom>
            <a:solidFill>
              <a:schemeClr val="accent5">
                <a:lumMod val="60000"/>
                <a:lumOff val="4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77" name="Oval 76">
              <a:extLst>
                <a:ext uri="{FF2B5EF4-FFF2-40B4-BE49-F238E27FC236}">
                  <a16:creationId xmlns:a16="http://schemas.microsoft.com/office/drawing/2014/main" id="{7C7773A3-4D0B-3146-9BFE-2E321F8D97FD}"/>
                </a:ext>
              </a:extLst>
            </p:cNvPr>
            <p:cNvSpPr/>
            <p:nvPr/>
          </p:nvSpPr>
          <p:spPr>
            <a:xfrm>
              <a:off x="3384593" y="4196386"/>
              <a:ext cx="203200" cy="203200"/>
            </a:xfrm>
            <a:prstGeom prst="ellipse">
              <a:avLst/>
            </a:prstGeom>
            <a:solidFill>
              <a:schemeClr val="accent5">
                <a:lumMod val="60000"/>
                <a:lumOff val="4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grpSp>
      <p:sp>
        <p:nvSpPr>
          <p:cNvPr id="78" name="Right Arrow 77">
            <a:extLst>
              <a:ext uri="{FF2B5EF4-FFF2-40B4-BE49-F238E27FC236}">
                <a16:creationId xmlns:a16="http://schemas.microsoft.com/office/drawing/2014/main" id="{74B734A1-7172-774A-BC94-E7CC6AA83F30}"/>
              </a:ext>
            </a:extLst>
          </p:cNvPr>
          <p:cNvSpPr/>
          <p:nvPr/>
        </p:nvSpPr>
        <p:spPr>
          <a:xfrm rot="16200000">
            <a:off x="7907015" y="4886304"/>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Content Placeholder 2">
            <a:extLst>
              <a:ext uri="{FF2B5EF4-FFF2-40B4-BE49-F238E27FC236}">
                <a16:creationId xmlns:a16="http://schemas.microsoft.com/office/drawing/2014/main" id="{F465FF3C-9902-1E4F-8AC5-7C037E30DB8D}"/>
              </a:ext>
            </a:extLst>
          </p:cNvPr>
          <p:cNvSpPr txBox="1">
            <a:spLocks/>
          </p:cNvSpPr>
          <p:nvPr/>
        </p:nvSpPr>
        <p:spPr>
          <a:xfrm>
            <a:off x="8054654" y="6046915"/>
            <a:ext cx="2565797" cy="4714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r>
              <a:rPr lang="en-US" sz="2000" b="1" dirty="0">
                <a:solidFill>
                  <a:srgbClr val="7030A0"/>
                </a:solidFill>
                <a:latin typeface="Avenir Light" panose="020B0402020203020204" pitchFamily="34" charset="77"/>
              </a:rPr>
              <a:t>DECODER RNN</a:t>
            </a:r>
          </a:p>
        </p:txBody>
      </p:sp>
      <mc:AlternateContent xmlns:mc="http://schemas.openxmlformats.org/markup-compatibility/2006" xmlns:a14="http://schemas.microsoft.com/office/drawing/2010/main">
        <mc:Choice Requires="a14">
          <p:sp>
            <p:nvSpPr>
              <p:cNvPr id="137" name="Content Placeholder 2">
                <a:extLst>
                  <a:ext uri="{FF2B5EF4-FFF2-40B4-BE49-F238E27FC236}">
                    <a16:creationId xmlns:a16="http://schemas.microsoft.com/office/drawing/2014/main" id="{CABE6ED9-0570-0F4C-A70F-4AE4551446BE}"/>
                  </a:ext>
                </a:extLst>
              </p:cNvPr>
              <p:cNvSpPr txBox="1">
                <a:spLocks/>
              </p:cNvSpPr>
              <p:nvPr/>
            </p:nvSpPr>
            <p:spPr>
              <a:xfrm>
                <a:off x="6381672" y="5420942"/>
                <a:ext cx="1469152"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 xmlns:m="http://schemas.openxmlformats.org/officeDocument/2006/math">
                    <m:r>
                      <a:rPr lang="en-US" sz="2400" b="0" i="1" dirty="0" smtClean="0">
                        <a:latin typeface="Cambria Math" panose="02040503050406030204" pitchFamily="18" charset="0"/>
                      </a:rPr>
                      <m:t>[</m:t>
                    </m:r>
                    <m:sSubSup>
                      <m:sSubSupPr>
                        <m:ctrlPr>
                          <a:rPr lang="en-US" sz="2400" b="0" i="1" dirty="0" smtClean="0">
                            <a:latin typeface="Cambria Math" panose="02040503050406030204" pitchFamily="18" charset="0"/>
                          </a:rPr>
                        </m:ctrlPr>
                      </m:sSubSupPr>
                      <m:e>
                        <m:r>
                          <a:rPr lang="en-US" sz="2400" b="0" i="1" dirty="0" smtClean="0">
                            <a:latin typeface="Cambria Math" panose="02040503050406030204" pitchFamily="18" charset="0"/>
                          </a:rPr>
                          <m:t>𝑐</m:t>
                        </m:r>
                      </m:e>
                      <m:sub>
                        <m:r>
                          <a:rPr lang="en-US" sz="2400" b="0" i="1" dirty="0" smtClean="0">
                            <a:latin typeface="Cambria Math" panose="02040503050406030204" pitchFamily="18" charset="0"/>
                          </a:rPr>
                          <m:t>1</m:t>
                        </m:r>
                      </m:sub>
                      <m:sup>
                        <m:r>
                          <a:rPr lang="en-US" sz="2400" b="0" i="1" dirty="0" smtClean="0">
                            <a:latin typeface="Cambria Math" panose="02040503050406030204" pitchFamily="18" charset="0"/>
                          </a:rPr>
                          <m:t>𝐷</m:t>
                        </m:r>
                      </m:sup>
                    </m:sSubSup>
                  </m:oMath>
                </a14:m>
                <a:r>
                  <a:rPr lang="en-US" sz="2400" b="0" dirty="0">
                    <a:latin typeface="Avenir Light" panose="020B0402020203020204" pitchFamily="34" charset="77"/>
                  </a:rPr>
                  <a:t>,&lt;S&gt;</a:t>
                </a:r>
                <a14:m>
                  <m:oMath xmlns:m="http://schemas.openxmlformats.org/officeDocument/2006/math">
                    <m:r>
                      <a:rPr lang="en-US" sz="2400" b="0" i="1" dirty="0" smtClean="0">
                        <a:latin typeface="Cambria Math" panose="02040503050406030204" pitchFamily="18" charset="0"/>
                      </a:rPr>
                      <m:t>]</m:t>
                    </m:r>
                  </m:oMath>
                </a14:m>
                <a:endParaRPr lang="en-US" sz="2400" dirty="0">
                  <a:latin typeface="Avenir Light" panose="020B0402020203020204" pitchFamily="34" charset="77"/>
                </a:endParaRPr>
              </a:p>
            </p:txBody>
          </p:sp>
        </mc:Choice>
        <mc:Fallback xmlns="">
          <p:sp>
            <p:nvSpPr>
              <p:cNvPr id="137" name="Content Placeholder 2">
                <a:extLst>
                  <a:ext uri="{FF2B5EF4-FFF2-40B4-BE49-F238E27FC236}">
                    <a16:creationId xmlns:a16="http://schemas.microsoft.com/office/drawing/2014/main" id="{CABE6ED9-0570-0F4C-A70F-4AE4551446BE}"/>
                  </a:ext>
                </a:extLst>
              </p:cNvPr>
              <p:cNvSpPr txBox="1">
                <a:spLocks noRot="1" noChangeAspect="1" noMove="1" noResize="1" noEditPoints="1" noAdjustHandles="1" noChangeArrowheads="1" noChangeShapeType="1" noTextEdit="1"/>
              </p:cNvSpPr>
              <p:nvPr/>
            </p:nvSpPr>
            <p:spPr>
              <a:xfrm>
                <a:off x="6381672" y="5420942"/>
                <a:ext cx="1469152" cy="503588"/>
              </a:xfrm>
              <a:prstGeom prst="rect">
                <a:avLst/>
              </a:prstGeom>
              <a:blipFill>
                <a:blip r:embed="rId8"/>
                <a:stretch>
                  <a:fillRect b="-30000"/>
                </a:stretch>
              </a:blipFill>
            </p:spPr>
            <p:txBody>
              <a:bodyPr/>
              <a:lstStyle/>
              <a:p>
                <a:r>
                  <a:rPr lang="en-US">
                    <a:noFill/>
                  </a:rPr>
                  <a:t> </a:t>
                </a:r>
              </a:p>
            </p:txBody>
          </p:sp>
        </mc:Fallback>
      </mc:AlternateContent>
      <p:sp>
        <p:nvSpPr>
          <p:cNvPr id="139" name="Right Arrow 138">
            <a:extLst>
              <a:ext uri="{FF2B5EF4-FFF2-40B4-BE49-F238E27FC236}">
                <a16:creationId xmlns:a16="http://schemas.microsoft.com/office/drawing/2014/main" id="{B654A412-316A-1546-B6AA-FF75BCE3753C}"/>
              </a:ext>
            </a:extLst>
          </p:cNvPr>
          <p:cNvSpPr/>
          <p:nvPr/>
        </p:nvSpPr>
        <p:spPr>
          <a:xfrm rot="16200000">
            <a:off x="6831390" y="2776997"/>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40" name="Content Placeholder 2">
                <a:extLst>
                  <a:ext uri="{FF2B5EF4-FFF2-40B4-BE49-F238E27FC236}">
                    <a16:creationId xmlns:a16="http://schemas.microsoft.com/office/drawing/2014/main" id="{CAFE0634-307E-4D4A-8F01-698C89E4A5BD}"/>
                  </a:ext>
                </a:extLst>
              </p:cNvPr>
              <p:cNvSpPr txBox="1">
                <a:spLocks/>
              </p:cNvSpPr>
              <p:nvPr/>
            </p:nvSpPr>
            <p:spPr>
              <a:xfrm>
                <a:off x="6819537" y="2130825"/>
                <a:ext cx="75039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
                        <m:sSubPr>
                          <m:ctrlPr>
                            <a:rPr lang="en-US" sz="2400" b="0" i="1" dirty="0" smtClean="0">
                              <a:latin typeface="Cambria Math" panose="02040503050406030204" pitchFamily="18" charset="0"/>
                            </a:rPr>
                          </m:ctrlPr>
                        </m:sSubPr>
                        <m:e>
                          <m:acc>
                            <m:accPr>
                              <m:chr m:val="̂"/>
                              <m:ctrlPr>
                                <a:rPr lang="en-US" sz="2400" b="0" i="1" dirty="0" smtClean="0">
                                  <a:latin typeface="Cambria Math" panose="02040503050406030204" pitchFamily="18" charset="0"/>
                                </a:rPr>
                              </m:ctrlPr>
                            </m:accPr>
                            <m:e>
                              <m:r>
                                <a:rPr lang="en-US" sz="2400" i="1" dirty="0">
                                  <a:latin typeface="Cambria Math" panose="02040503050406030204" pitchFamily="18" charset="0"/>
                                </a:rPr>
                                <m:t>𝑦</m:t>
                              </m:r>
                            </m:e>
                          </m:acc>
                        </m:e>
                        <m:sub>
                          <m:r>
                            <a:rPr lang="en-US" sz="2400" b="0" i="1" dirty="0" smtClean="0">
                              <a:latin typeface="Cambria Math" panose="02040503050406030204" pitchFamily="18" charset="0"/>
                            </a:rPr>
                            <m:t>1</m:t>
                          </m:r>
                        </m:sub>
                      </m:sSub>
                    </m:oMath>
                  </m:oMathPara>
                </a14:m>
                <a:endParaRPr lang="en-US" sz="2400" b="0" dirty="0">
                  <a:latin typeface="Avenir Light" panose="020B0402020203020204" pitchFamily="34" charset="77"/>
                </a:endParaRPr>
              </a:p>
            </p:txBody>
          </p:sp>
        </mc:Choice>
        <mc:Fallback xmlns="">
          <p:sp>
            <p:nvSpPr>
              <p:cNvPr id="140" name="Content Placeholder 2">
                <a:extLst>
                  <a:ext uri="{FF2B5EF4-FFF2-40B4-BE49-F238E27FC236}">
                    <a16:creationId xmlns:a16="http://schemas.microsoft.com/office/drawing/2014/main" id="{CAFE0634-307E-4D4A-8F01-698C89E4A5BD}"/>
                  </a:ext>
                </a:extLst>
              </p:cNvPr>
              <p:cNvSpPr txBox="1">
                <a:spLocks noRot="1" noChangeAspect="1" noMove="1" noResize="1" noEditPoints="1" noAdjustHandles="1" noChangeArrowheads="1" noChangeShapeType="1" noTextEdit="1"/>
              </p:cNvSpPr>
              <p:nvPr/>
            </p:nvSpPr>
            <p:spPr>
              <a:xfrm>
                <a:off x="6819537" y="2130825"/>
                <a:ext cx="750397" cy="503588"/>
              </a:xfrm>
              <a:prstGeom prst="rect">
                <a:avLst/>
              </a:prstGeom>
              <a:blipFill>
                <a:blip r:embed="rId9"/>
                <a:stretch>
                  <a:fillRect b="-76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2" name="Content Placeholder 2">
                <a:extLst>
                  <a:ext uri="{FF2B5EF4-FFF2-40B4-BE49-F238E27FC236}">
                    <a16:creationId xmlns:a16="http://schemas.microsoft.com/office/drawing/2014/main" id="{9588C57F-39A7-E845-B570-A40E6145F18B}"/>
                  </a:ext>
                </a:extLst>
              </p:cNvPr>
              <p:cNvSpPr txBox="1">
                <a:spLocks/>
              </p:cNvSpPr>
              <p:nvPr/>
            </p:nvSpPr>
            <p:spPr>
              <a:xfrm>
                <a:off x="7475886" y="5400259"/>
                <a:ext cx="1469152"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 xmlns:m="http://schemas.openxmlformats.org/officeDocument/2006/math">
                    <m:r>
                      <a:rPr lang="en-US" sz="2400" b="0" i="1" dirty="0" smtClean="0">
                        <a:latin typeface="Cambria Math" panose="02040503050406030204" pitchFamily="18" charset="0"/>
                      </a:rPr>
                      <m:t>[</m:t>
                    </m:r>
                    <m:sSubSup>
                      <m:sSubSupPr>
                        <m:ctrlPr>
                          <a:rPr lang="en-US" sz="2400" b="0" i="1" dirty="0" smtClean="0">
                            <a:latin typeface="Cambria Math" panose="02040503050406030204" pitchFamily="18" charset="0"/>
                          </a:rPr>
                        </m:ctrlPr>
                      </m:sSubSupPr>
                      <m:e>
                        <m:r>
                          <a:rPr lang="en-US" sz="2400" b="0" i="1" dirty="0" smtClean="0">
                            <a:latin typeface="Cambria Math" panose="02040503050406030204" pitchFamily="18" charset="0"/>
                          </a:rPr>
                          <m:t>𝑐</m:t>
                        </m:r>
                      </m:e>
                      <m:sub>
                        <m:r>
                          <a:rPr lang="en-US" sz="2400" b="0" i="1" dirty="0" smtClean="0">
                            <a:latin typeface="Cambria Math" panose="02040503050406030204" pitchFamily="18" charset="0"/>
                          </a:rPr>
                          <m:t>2</m:t>
                        </m:r>
                      </m:sub>
                      <m:sup>
                        <m:r>
                          <a:rPr lang="en-US" sz="2400" b="0" i="1" dirty="0" smtClean="0">
                            <a:latin typeface="Cambria Math" panose="02040503050406030204" pitchFamily="18" charset="0"/>
                          </a:rPr>
                          <m:t>𝐷</m:t>
                        </m:r>
                      </m:sup>
                    </m:sSubSup>
                  </m:oMath>
                </a14:m>
                <a:r>
                  <a:rPr lang="en-US" sz="2400" b="0" dirty="0">
                    <a:latin typeface="Avenir Light" panose="020B0402020203020204" pitchFamily="34" charset="77"/>
                  </a:rPr>
                  <a:t>,</a:t>
                </a:r>
                <a14:m>
                  <m:oMath xmlns:m="http://schemas.openxmlformats.org/officeDocument/2006/math">
                    <m:sSub>
                      <m:sSubPr>
                        <m:ctrlPr>
                          <a:rPr lang="en-US" sz="2400" i="1" dirty="0">
                            <a:latin typeface="Cambria Math" panose="02040503050406030204" pitchFamily="18" charset="0"/>
                          </a:rPr>
                        </m:ctrlPr>
                      </m:sSubPr>
                      <m:e>
                        <m:acc>
                          <m:accPr>
                            <m:chr m:val="̂"/>
                            <m:ctrlPr>
                              <a:rPr lang="en-US" sz="2400" i="1" dirty="0">
                                <a:latin typeface="Cambria Math" panose="02040503050406030204" pitchFamily="18" charset="0"/>
                              </a:rPr>
                            </m:ctrlPr>
                          </m:accPr>
                          <m:e>
                            <m:r>
                              <a:rPr lang="en-US" sz="2400" i="1" dirty="0">
                                <a:latin typeface="Cambria Math" panose="02040503050406030204" pitchFamily="18" charset="0"/>
                              </a:rPr>
                              <m:t>𝑦</m:t>
                            </m:r>
                          </m:e>
                        </m:acc>
                      </m:e>
                      <m:sub>
                        <m:r>
                          <a:rPr lang="en-US" sz="2400" i="1" dirty="0">
                            <a:latin typeface="Cambria Math" panose="02040503050406030204" pitchFamily="18" charset="0"/>
                          </a:rPr>
                          <m:t>1</m:t>
                        </m:r>
                      </m:sub>
                    </m:sSub>
                    <m:r>
                      <a:rPr lang="en-US" sz="2400" b="0" i="1" dirty="0" smtClean="0">
                        <a:latin typeface="Cambria Math" panose="02040503050406030204" pitchFamily="18" charset="0"/>
                      </a:rPr>
                      <m:t>]</m:t>
                    </m:r>
                  </m:oMath>
                </a14:m>
                <a:endParaRPr lang="en-US" sz="2400" dirty="0">
                  <a:latin typeface="Avenir Light" panose="020B0402020203020204" pitchFamily="34" charset="77"/>
                </a:endParaRPr>
              </a:p>
            </p:txBody>
          </p:sp>
        </mc:Choice>
        <mc:Fallback xmlns="">
          <p:sp>
            <p:nvSpPr>
              <p:cNvPr id="142" name="Content Placeholder 2">
                <a:extLst>
                  <a:ext uri="{FF2B5EF4-FFF2-40B4-BE49-F238E27FC236}">
                    <a16:creationId xmlns:a16="http://schemas.microsoft.com/office/drawing/2014/main" id="{9588C57F-39A7-E845-B570-A40E6145F18B}"/>
                  </a:ext>
                </a:extLst>
              </p:cNvPr>
              <p:cNvSpPr txBox="1">
                <a:spLocks noRot="1" noChangeAspect="1" noMove="1" noResize="1" noEditPoints="1" noAdjustHandles="1" noChangeArrowheads="1" noChangeShapeType="1" noTextEdit="1"/>
              </p:cNvSpPr>
              <p:nvPr/>
            </p:nvSpPr>
            <p:spPr>
              <a:xfrm>
                <a:off x="7475886" y="5400259"/>
                <a:ext cx="1469152" cy="503588"/>
              </a:xfrm>
              <a:prstGeom prst="rect">
                <a:avLst/>
              </a:prstGeom>
              <a:blipFill>
                <a:blip r:embed="rId10"/>
                <a:stretch>
                  <a:fillRect b="-26829"/>
                </a:stretch>
              </a:blipFill>
            </p:spPr>
            <p:txBody>
              <a:bodyPr/>
              <a:lstStyle/>
              <a:p>
                <a:r>
                  <a:rPr lang="en-US">
                    <a:noFill/>
                  </a:rPr>
                  <a:t> </a:t>
                </a:r>
              </a:p>
            </p:txBody>
          </p:sp>
        </mc:Fallback>
      </mc:AlternateContent>
      <p:sp>
        <p:nvSpPr>
          <p:cNvPr id="146" name="Right Arrow 145">
            <a:extLst>
              <a:ext uri="{FF2B5EF4-FFF2-40B4-BE49-F238E27FC236}">
                <a16:creationId xmlns:a16="http://schemas.microsoft.com/office/drawing/2014/main" id="{5442A9A1-7CCB-4B4B-AE50-FE82E1ABE7D5}"/>
              </a:ext>
            </a:extLst>
          </p:cNvPr>
          <p:cNvSpPr/>
          <p:nvPr/>
        </p:nvSpPr>
        <p:spPr>
          <a:xfrm rot="16200000">
            <a:off x="7923175" y="2805876"/>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47" name="Content Placeholder 2">
                <a:extLst>
                  <a:ext uri="{FF2B5EF4-FFF2-40B4-BE49-F238E27FC236}">
                    <a16:creationId xmlns:a16="http://schemas.microsoft.com/office/drawing/2014/main" id="{F0CBB1E8-E0C0-6041-8C9E-73004F9601B1}"/>
                  </a:ext>
                </a:extLst>
              </p:cNvPr>
              <p:cNvSpPr txBox="1">
                <a:spLocks/>
              </p:cNvSpPr>
              <p:nvPr/>
            </p:nvSpPr>
            <p:spPr>
              <a:xfrm>
                <a:off x="7911322" y="2159704"/>
                <a:ext cx="75039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
                        <m:sSubPr>
                          <m:ctrlPr>
                            <a:rPr lang="en-US" sz="2400" b="0" i="1" dirty="0" smtClean="0">
                              <a:latin typeface="Cambria Math" panose="02040503050406030204" pitchFamily="18" charset="0"/>
                            </a:rPr>
                          </m:ctrlPr>
                        </m:sSubPr>
                        <m:e>
                          <m:acc>
                            <m:accPr>
                              <m:chr m:val="̂"/>
                              <m:ctrlPr>
                                <a:rPr lang="en-US" sz="2400" b="0" i="1" dirty="0" smtClean="0">
                                  <a:latin typeface="Cambria Math" panose="02040503050406030204" pitchFamily="18" charset="0"/>
                                </a:rPr>
                              </m:ctrlPr>
                            </m:accPr>
                            <m:e>
                              <m:r>
                                <a:rPr lang="en-US" sz="2400" i="1" dirty="0">
                                  <a:latin typeface="Cambria Math" panose="02040503050406030204" pitchFamily="18" charset="0"/>
                                </a:rPr>
                                <m:t>𝑦</m:t>
                              </m:r>
                            </m:e>
                          </m:acc>
                        </m:e>
                        <m:sub>
                          <m:r>
                            <a:rPr lang="en-US" sz="2400" b="0" i="1" dirty="0" smtClean="0">
                              <a:latin typeface="Cambria Math" panose="02040503050406030204" pitchFamily="18" charset="0"/>
                            </a:rPr>
                            <m:t>2</m:t>
                          </m:r>
                        </m:sub>
                      </m:sSub>
                    </m:oMath>
                  </m:oMathPara>
                </a14:m>
                <a:endParaRPr lang="en-US" sz="2400" b="0" dirty="0">
                  <a:latin typeface="Avenir Light" panose="020B0402020203020204" pitchFamily="34" charset="77"/>
                </a:endParaRPr>
              </a:p>
            </p:txBody>
          </p:sp>
        </mc:Choice>
        <mc:Fallback xmlns="">
          <p:sp>
            <p:nvSpPr>
              <p:cNvPr id="147" name="Content Placeholder 2">
                <a:extLst>
                  <a:ext uri="{FF2B5EF4-FFF2-40B4-BE49-F238E27FC236}">
                    <a16:creationId xmlns:a16="http://schemas.microsoft.com/office/drawing/2014/main" id="{F0CBB1E8-E0C0-6041-8C9E-73004F9601B1}"/>
                  </a:ext>
                </a:extLst>
              </p:cNvPr>
              <p:cNvSpPr txBox="1">
                <a:spLocks noRot="1" noChangeAspect="1" noMove="1" noResize="1" noEditPoints="1" noAdjustHandles="1" noChangeArrowheads="1" noChangeShapeType="1" noTextEdit="1"/>
              </p:cNvSpPr>
              <p:nvPr/>
            </p:nvSpPr>
            <p:spPr>
              <a:xfrm>
                <a:off x="7911322" y="2159704"/>
                <a:ext cx="750397" cy="503588"/>
              </a:xfrm>
              <a:prstGeom prst="rect">
                <a:avLst/>
              </a:prstGeom>
              <a:blipFill>
                <a:blip r:embed="rId11"/>
                <a:stretch>
                  <a:fillRect b="-7317"/>
                </a:stretch>
              </a:blipFill>
            </p:spPr>
            <p:txBody>
              <a:bodyPr/>
              <a:lstStyle/>
              <a:p>
                <a:r>
                  <a:rPr lang="en-US">
                    <a:noFill/>
                  </a:rPr>
                  <a:t> </a:t>
                </a:r>
              </a:p>
            </p:txBody>
          </p:sp>
        </mc:Fallback>
      </mc:AlternateContent>
      <p:sp>
        <p:nvSpPr>
          <p:cNvPr id="138" name="Content Placeholder 2">
            <a:extLst>
              <a:ext uri="{FF2B5EF4-FFF2-40B4-BE49-F238E27FC236}">
                <a16:creationId xmlns:a16="http://schemas.microsoft.com/office/drawing/2014/main" id="{E3AC22AB-D64B-8C46-97A3-68949D171522}"/>
              </a:ext>
            </a:extLst>
          </p:cNvPr>
          <p:cNvSpPr txBox="1">
            <a:spLocks/>
          </p:cNvSpPr>
          <p:nvPr/>
        </p:nvSpPr>
        <p:spPr>
          <a:xfrm>
            <a:off x="6601777" y="1758976"/>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2400" dirty="0">
                <a:solidFill>
                  <a:srgbClr val="C00000"/>
                </a:solidFill>
                <a:latin typeface="Avenir Light" panose="020B0402020203020204" pitchFamily="34" charset="77"/>
              </a:rPr>
              <a:t>El</a:t>
            </a:r>
          </a:p>
        </p:txBody>
      </p:sp>
      <p:sp>
        <p:nvSpPr>
          <p:cNvPr id="141" name="Content Placeholder 2">
            <a:extLst>
              <a:ext uri="{FF2B5EF4-FFF2-40B4-BE49-F238E27FC236}">
                <a16:creationId xmlns:a16="http://schemas.microsoft.com/office/drawing/2014/main" id="{F950462C-2A9F-F54D-8652-A58416C2E141}"/>
              </a:ext>
            </a:extLst>
          </p:cNvPr>
          <p:cNvSpPr txBox="1">
            <a:spLocks/>
          </p:cNvSpPr>
          <p:nvPr/>
        </p:nvSpPr>
        <p:spPr>
          <a:xfrm>
            <a:off x="7523184" y="1726283"/>
            <a:ext cx="1240142"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r>
              <a:rPr lang="fr-FR" sz="2400" dirty="0" err="1">
                <a:solidFill>
                  <a:srgbClr val="C00000"/>
                </a:solidFill>
              </a:rPr>
              <a:t>perro</a:t>
            </a:r>
            <a:endParaRPr lang="en-US" sz="2400" dirty="0">
              <a:solidFill>
                <a:srgbClr val="C00000"/>
              </a:solidFill>
              <a:latin typeface="Avenir Light" panose="020B0402020203020204" pitchFamily="34" charset="77"/>
            </a:endParaRPr>
          </a:p>
        </p:txBody>
      </p:sp>
      <p:grpSp>
        <p:nvGrpSpPr>
          <p:cNvPr id="89" name="Group 88">
            <a:extLst>
              <a:ext uri="{FF2B5EF4-FFF2-40B4-BE49-F238E27FC236}">
                <a16:creationId xmlns:a16="http://schemas.microsoft.com/office/drawing/2014/main" id="{D8CB57C4-BE96-9C4B-85B5-264B557877D7}"/>
              </a:ext>
            </a:extLst>
          </p:cNvPr>
          <p:cNvGrpSpPr/>
          <p:nvPr/>
        </p:nvGrpSpPr>
        <p:grpSpPr>
          <a:xfrm>
            <a:off x="1894896" y="1347934"/>
            <a:ext cx="4330927" cy="2186945"/>
            <a:chOff x="1934644" y="976110"/>
            <a:chExt cx="4330927" cy="2186945"/>
          </a:xfrm>
        </p:grpSpPr>
        <mc:AlternateContent xmlns:mc="http://schemas.openxmlformats.org/markup-compatibility/2006" xmlns:a14="http://schemas.microsoft.com/office/drawing/2010/main">
          <mc:Choice Requires="a14">
            <p:sp>
              <p:nvSpPr>
                <p:cNvPr id="90" name="Content Placeholder 2">
                  <a:extLst>
                    <a:ext uri="{FF2B5EF4-FFF2-40B4-BE49-F238E27FC236}">
                      <a16:creationId xmlns:a16="http://schemas.microsoft.com/office/drawing/2014/main" id="{1445870B-8A2B-6749-B3D7-551F71747716}"/>
                    </a:ext>
                  </a:extLst>
                </p:cNvPr>
                <p:cNvSpPr txBox="1">
                  <a:spLocks/>
                </p:cNvSpPr>
                <p:nvPr/>
              </p:nvSpPr>
              <p:spPr>
                <a:xfrm>
                  <a:off x="3254415" y="976110"/>
                  <a:ext cx="46636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Sup>
                          <m:sSubSupPr>
                            <m:ctrlPr>
                              <a:rPr lang="en-US" sz="2400" b="0" i="1" dirty="0" smtClean="0">
                                <a:latin typeface="Cambria Math" panose="02040503050406030204" pitchFamily="18" charset="0"/>
                              </a:rPr>
                            </m:ctrlPr>
                          </m:sSubSupPr>
                          <m:e>
                            <m:r>
                              <a:rPr lang="en-US" sz="2400" b="0" i="1" dirty="0" smtClean="0">
                                <a:latin typeface="Cambria Math" panose="02040503050406030204" pitchFamily="18" charset="0"/>
                              </a:rPr>
                              <m:t>𝑐</m:t>
                            </m:r>
                          </m:e>
                          <m:sub>
                            <m:r>
                              <a:rPr lang="en-US" sz="2400" b="0" i="1" dirty="0" smtClean="0">
                                <a:latin typeface="Cambria Math" panose="02040503050406030204" pitchFamily="18" charset="0"/>
                              </a:rPr>
                              <m:t>1</m:t>
                            </m:r>
                          </m:sub>
                          <m:sup>
                            <m:r>
                              <a:rPr lang="en-US" sz="2400" b="0" i="1" dirty="0" smtClean="0">
                                <a:latin typeface="Cambria Math" panose="02040503050406030204" pitchFamily="18" charset="0"/>
                              </a:rPr>
                              <m:t>𝐷</m:t>
                            </m:r>
                          </m:sup>
                        </m:sSubSup>
                      </m:oMath>
                    </m:oMathPara>
                  </a14:m>
                  <a:endParaRPr lang="en-US" sz="2400" b="0" dirty="0">
                    <a:latin typeface="Avenir Light" panose="020B0402020203020204" pitchFamily="34" charset="77"/>
                  </a:endParaRPr>
                </a:p>
              </p:txBody>
            </p:sp>
          </mc:Choice>
          <mc:Fallback xmlns="">
            <p:sp>
              <p:nvSpPr>
                <p:cNvPr id="90" name="Content Placeholder 2">
                  <a:extLst>
                    <a:ext uri="{FF2B5EF4-FFF2-40B4-BE49-F238E27FC236}">
                      <a16:creationId xmlns:a16="http://schemas.microsoft.com/office/drawing/2014/main" id="{1445870B-8A2B-6749-B3D7-551F71747716}"/>
                    </a:ext>
                  </a:extLst>
                </p:cNvPr>
                <p:cNvSpPr txBox="1">
                  <a:spLocks noRot="1" noChangeAspect="1" noMove="1" noResize="1" noEditPoints="1" noAdjustHandles="1" noChangeArrowheads="1" noChangeShapeType="1" noTextEdit="1"/>
                </p:cNvSpPr>
                <p:nvPr/>
              </p:nvSpPr>
              <p:spPr>
                <a:xfrm>
                  <a:off x="3254415" y="976110"/>
                  <a:ext cx="466367" cy="503588"/>
                </a:xfrm>
                <a:prstGeom prst="rect">
                  <a:avLst/>
                </a:prstGeom>
                <a:blipFill>
                  <a:blip r:embed="rId13"/>
                  <a:stretch>
                    <a:fillRect l="-7895" b="-2500"/>
                  </a:stretch>
                </a:blipFill>
              </p:spPr>
              <p:txBody>
                <a:bodyPr/>
                <a:lstStyle/>
                <a:p>
                  <a:r>
                    <a:rPr lang="en-US">
                      <a:noFill/>
                    </a:rPr>
                    <a:t> </a:t>
                  </a:r>
                </a:p>
              </p:txBody>
            </p:sp>
          </mc:Fallback>
        </mc:AlternateContent>
        <p:sp>
          <p:nvSpPr>
            <p:cNvPr id="91" name="Right Arrow 90">
              <a:extLst>
                <a:ext uri="{FF2B5EF4-FFF2-40B4-BE49-F238E27FC236}">
                  <a16:creationId xmlns:a16="http://schemas.microsoft.com/office/drawing/2014/main" id="{6C8F782D-0009-7E4A-8232-095F947B960D}"/>
                </a:ext>
              </a:extLst>
            </p:cNvPr>
            <p:cNvSpPr/>
            <p:nvPr/>
          </p:nvSpPr>
          <p:spPr>
            <a:xfrm rot="16200000">
              <a:off x="2031717" y="2558316"/>
              <a:ext cx="1020448" cy="165083"/>
            </a:xfrm>
            <a:prstGeom prst="rightArrow">
              <a:avLst>
                <a:gd name="adj1" fmla="val 27574"/>
                <a:gd name="adj2" fmla="val 69623"/>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2" name="Content Placeholder 2">
                  <a:extLst>
                    <a:ext uri="{FF2B5EF4-FFF2-40B4-BE49-F238E27FC236}">
                      <a16:creationId xmlns:a16="http://schemas.microsoft.com/office/drawing/2014/main" id="{0D9213E5-EC72-3840-926D-608961107943}"/>
                    </a:ext>
                  </a:extLst>
                </p:cNvPr>
                <p:cNvSpPr txBox="1">
                  <a:spLocks/>
                </p:cNvSpPr>
                <p:nvPr/>
              </p:nvSpPr>
              <p:spPr>
                <a:xfrm>
                  <a:off x="1934644" y="2274936"/>
                  <a:ext cx="46636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Sup>
                          <m:sSubSupPr>
                            <m:ctrlPr>
                              <a:rPr lang="en-US" sz="2400" b="0" i="1" dirty="0" smtClean="0">
                                <a:latin typeface="Cambria Math" panose="02040503050406030204" pitchFamily="18" charset="0"/>
                              </a:rPr>
                            </m:ctrlPr>
                          </m:sSubSupPr>
                          <m:e>
                            <m:r>
                              <a:rPr lang="en-US" sz="2400" b="0" i="1" dirty="0" smtClean="0">
                                <a:latin typeface="Cambria Math" panose="02040503050406030204" pitchFamily="18" charset="0"/>
                              </a:rPr>
                              <m:t>𝑎</m:t>
                            </m:r>
                          </m:e>
                          <m:sub>
                            <m:r>
                              <a:rPr lang="en-US" sz="2400" b="0" i="1" dirty="0" smtClean="0">
                                <a:latin typeface="Cambria Math" panose="02040503050406030204" pitchFamily="18" charset="0"/>
                              </a:rPr>
                              <m:t>1</m:t>
                            </m:r>
                          </m:sub>
                          <m:sup>
                            <m:r>
                              <a:rPr lang="en-US" sz="2400" b="0" i="1" dirty="0" smtClean="0">
                                <a:latin typeface="Cambria Math" panose="02040503050406030204" pitchFamily="18" charset="0"/>
                              </a:rPr>
                              <m:t>1</m:t>
                            </m:r>
                          </m:sup>
                        </m:sSubSup>
                      </m:oMath>
                    </m:oMathPara>
                  </a14:m>
                  <a:endParaRPr lang="en-US" sz="2400" b="0" dirty="0">
                    <a:latin typeface="Avenir Light" panose="020B0402020203020204" pitchFamily="34" charset="77"/>
                  </a:endParaRPr>
                </a:p>
              </p:txBody>
            </p:sp>
          </mc:Choice>
          <mc:Fallback xmlns="">
            <p:sp>
              <p:nvSpPr>
                <p:cNvPr id="92" name="Content Placeholder 2">
                  <a:extLst>
                    <a:ext uri="{FF2B5EF4-FFF2-40B4-BE49-F238E27FC236}">
                      <a16:creationId xmlns:a16="http://schemas.microsoft.com/office/drawing/2014/main" id="{0D9213E5-EC72-3840-926D-608961107943}"/>
                    </a:ext>
                  </a:extLst>
                </p:cNvPr>
                <p:cNvSpPr txBox="1">
                  <a:spLocks noRot="1" noChangeAspect="1" noMove="1" noResize="1" noEditPoints="1" noAdjustHandles="1" noChangeArrowheads="1" noChangeShapeType="1" noTextEdit="1"/>
                </p:cNvSpPr>
                <p:nvPr/>
              </p:nvSpPr>
              <p:spPr>
                <a:xfrm>
                  <a:off x="1934644" y="2274936"/>
                  <a:ext cx="466367" cy="503588"/>
                </a:xfrm>
                <a:prstGeom prst="rect">
                  <a:avLst/>
                </a:prstGeom>
                <a:blipFill>
                  <a:blip r:embed="rId14"/>
                  <a:stretch>
                    <a:fillRect l="-8108" b="-24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3" name="Content Placeholder 2">
                  <a:extLst>
                    <a:ext uri="{FF2B5EF4-FFF2-40B4-BE49-F238E27FC236}">
                      <a16:creationId xmlns:a16="http://schemas.microsoft.com/office/drawing/2014/main" id="{0D7C4D74-3DA3-434F-808C-EED5B8842D04}"/>
                    </a:ext>
                  </a:extLst>
                </p:cNvPr>
                <p:cNvSpPr txBox="1">
                  <a:spLocks/>
                </p:cNvSpPr>
                <p:nvPr/>
              </p:nvSpPr>
              <p:spPr>
                <a:xfrm>
                  <a:off x="2869006" y="2265409"/>
                  <a:ext cx="46636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Sup>
                          <m:sSubSupPr>
                            <m:ctrlPr>
                              <a:rPr lang="en-US" sz="2400" b="0" i="1" dirty="0" smtClean="0">
                                <a:latin typeface="Cambria Math" panose="02040503050406030204" pitchFamily="18" charset="0"/>
                              </a:rPr>
                            </m:ctrlPr>
                          </m:sSubSupPr>
                          <m:e>
                            <m:r>
                              <a:rPr lang="en-US" sz="2400" b="0" i="1" dirty="0" smtClean="0">
                                <a:latin typeface="Cambria Math" panose="02040503050406030204" pitchFamily="18" charset="0"/>
                              </a:rPr>
                              <m:t>𝑎</m:t>
                            </m:r>
                          </m:e>
                          <m:sub>
                            <m:r>
                              <a:rPr lang="en-US" sz="2400" b="0" i="1" dirty="0" smtClean="0">
                                <a:latin typeface="Cambria Math" panose="02040503050406030204" pitchFamily="18" charset="0"/>
                              </a:rPr>
                              <m:t>2</m:t>
                            </m:r>
                          </m:sub>
                          <m:sup>
                            <m:r>
                              <a:rPr lang="en-US" sz="2400" b="0" i="1" dirty="0" smtClean="0">
                                <a:latin typeface="Cambria Math" panose="02040503050406030204" pitchFamily="18" charset="0"/>
                              </a:rPr>
                              <m:t>1</m:t>
                            </m:r>
                          </m:sup>
                        </m:sSubSup>
                      </m:oMath>
                    </m:oMathPara>
                  </a14:m>
                  <a:endParaRPr lang="en-US" sz="2400" b="0" dirty="0">
                    <a:latin typeface="Avenir Light" panose="020B0402020203020204" pitchFamily="34" charset="77"/>
                  </a:endParaRPr>
                </a:p>
              </p:txBody>
            </p:sp>
          </mc:Choice>
          <mc:Fallback xmlns="">
            <p:sp>
              <p:nvSpPr>
                <p:cNvPr id="93" name="Content Placeholder 2">
                  <a:extLst>
                    <a:ext uri="{FF2B5EF4-FFF2-40B4-BE49-F238E27FC236}">
                      <a16:creationId xmlns:a16="http://schemas.microsoft.com/office/drawing/2014/main" id="{0D7C4D74-3DA3-434F-808C-EED5B8842D04}"/>
                    </a:ext>
                  </a:extLst>
                </p:cNvPr>
                <p:cNvSpPr txBox="1">
                  <a:spLocks noRot="1" noChangeAspect="1" noMove="1" noResize="1" noEditPoints="1" noAdjustHandles="1" noChangeArrowheads="1" noChangeShapeType="1" noTextEdit="1"/>
                </p:cNvSpPr>
                <p:nvPr/>
              </p:nvSpPr>
              <p:spPr>
                <a:xfrm>
                  <a:off x="2869006" y="2265409"/>
                  <a:ext cx="466367" cy="503588"/>
                </a:xfrm>
                <a:prstGeom prst="rect">
                  <a:avLst/>
                </a:prstGeom>
                <a:blipFill>
                  <a:blip r:embed="rId15"/>
                  <a:stretch>
                    <a:fillRect l="-7895" b="-24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4" name="Content Placeholder 2">
                  <a:extLst>
                    <a:ext uri="{FF2B5EF4-FFF2-40B4-BE49-F238E27FC236}">
                      <a16:creationId xmlns:a16="http://schemas.microsoft.com/office/drawing/2014/main" id="{AE357009-F8CF-B140-9BB9-332FFB24791F}"/>
                    </a:ext>
                  </a:extLst>
                </p:cNvPr>
                <p:cNvSpPr txBox="1">
                  <a:spLocks/>
                </p:cNvSpPr>
                <p:nvPr/>
              </p:nvSpPr>
              <p:spPr>
                <a:xfrm>
                  <a:off x="4036543" y="2257029"/>
                  <a:ext cx="46636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Sup>
                          <m:sSubSupPr>
                            <m:ctrlPr>
                              <a:rPr lang="en-US" sz="2400" b="0" i="1" dirty="0" smtClean="0">
                                <a:latin typeface="Cambria Math" panose="02040503050406030204" pitchFamily="18" charset="0"/>
                              </a:rPr>
                            </m:ctrlPr>
                          </m:sSubSupPr>
                          <m:e>
                            <m:r>
                              <a:rPr lang="en-US" sz="2400" b="0" i="1" dirty="0" smtClean="0">
                                <a:latin typeface="Cambria Math" panose="02040503050406030204" pitchFamily="18" charset="0"/>
                              </a:rPr>
                              <m:t>𝑎</m:t>
                            </m:r>
                          </m:e>
                          <m:sub>
                            <m:r>
                              <a:rPr lang="en-US" sz="2400" b="0" i="1" dirty="0" smtClean="0">
                                <a:latin typeface="Cambria Math" panose="02040503050406030204" pitchFamily="18" charset="0"/>
                              </a:rPr>
                              <m:t>3</m:t>
                            </m:r>
                          </m:sub>
                          <m:sup>
                            <m:r>
                              <a:rPr lang="en-US" sz="2400" b="0" i="1" dirty="0" smtClean="0">
                                <a:latin typeface="Cambria Math" panose="02040503050406030204" pitchFamily="18" charset="0"/>
                              </a:rPr>
                              <m:t>1</m:t>
                            </m:r>
                          </m:sup>
                        </m:sSubSup>
                      </m:oMath>
                    </m:oMathPara>
                  </a14:m>
                  <a:endParaRPr lang="en-US" sz="2400" b="0" dirty="0">
                    <a:latin typeface="Avenir Light" panose="020B0402020203020204" pitchFamily="34" charset="77"/>
                  </a:endParaRPr>
                </a:p>
              </p:txBody>
            </p:sp>
          </mc:Choice>
          <mc:Fallback xmlns="">
            <p:sp>
              <p:nvSpPr>
                <p:cNvPr id="94" name="Content Placeholder 2">
                  <a:extLst>
                    <a:ext uri="{FF2B5EF4-FFF2-40B4-BE49-F238E27FC236}">
                      <a16:creationId xmlns:a16="http://schemas.microsoft.com/office/drawing/2014/main" id="{AE357009-F8CF-B140-9BB9-332FFB24791F}"/>
                    </a:ext>
                  </a:extLst>
                </p:cNvPr>
                <p:cNvSpPr txBox="1">
                  <a:spLocks noRot="1" noChangeAspect="1" noMove="1" noResize="1" noEditPoints="1" noAdjustHandles="1" noChangeArrowheads="1" noChangeShapeType="1" noTextEdit="1"/>
                </p:cNvSpPr>
                <p:nvPr/>
              </p:nvSpPr>
              <p:spPr>
                <a:xfrm>
                  <a:off x="4036543" y="2257029"/>
                  <a:ext cx="466367" cy="503588"/>
                </a:xfrm>
                <a:prstGeom prst="rect">
                  <a:avLst/>
                </a:prstGeom>
                <a:blipFill>
                  <a:blip r:embed="rId16"/>
                  <a:stretch>
                    <a:fillRect l="-5263" b="-24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5" name="Content Placeholder 2">
                  <a:extLst>
                    <a:ext uri="{FF2B5EF4-FFF2-40B4-BE49-F238E27FC236}">
                      <a16:creationId xmlns:a16="http://schemas.microsoft.com/office/drawing/2014/main" id="{F81ACCA4-8306-FC47-A745-BA927A8CAE1B}"/>
                    </a:ext>
                  </a:extLst>
                </p:cNvPr>
                <p:cNvSpPr txBox="1">
                  <a:spLocks/>
                </p:cNvSpPr>
                <p:nvPr/>
              </p:nvSpPr>
              <p:spPr>
                <a:xfrm>
                  <a:off x="5075725" y="2264037"/>
                  <a:ext cx="46636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Sup>
                          <m:sSubSupPr>
                            <m:ctrlPr>
                              <a:rPr lang="en-US" sz="2400" b="0" i="1" dirty="0" smtClean="0">
                                <a:latin typeface="Cambria Math" panose="02040503050406030204" pitchFamily="18" charset="0"/>
                              </a:rPr>
                            </m:ctrlPr>
                          </m:sSubSupPr>
                          <m:e>
                            <m:r>
                              <a:rPr lang="en-US" sz="2400" b="0" i="1" dirty="0" smtClean="0">
                                <a:latin typeface="Cambria Math" panose="02040503050406030204" pitchFamily="18" charset="0"/>
                              </a:rPr>
                              <m:t>𝑎</m:t>
                            </m:r>
                          </m:e>
                          <m:sub>
                            <m:r>
                              <a:rPr lang="en-US" sz="2400" b="0" i="1" dirty="0" smtClean="0">
                                <a:latin typeface="Cambria Math" panose="02040503050406030204" pitchFamily="18" charset="0"/>
                              </a:rPr>
                              <m:t>4</m:t>
                            </m:r>
                          </m:sub>
                          <m:sup>
                            <m:r>
                              <a:rPr lang="en-US" sz="2400" b="0" i="1" dirty="0" smtClean="0">
                                <a:latin typeface="Cambria Math" panose="02040503050406030204" pitchFamily="18" charset="0"/>
                              </a:rPr>
                              <m:t>1</m:t>
                            </m:r>
                          </m:sup>
                        </m:sSubSup>
                      </m:oMath>
                    </m:oMathPara>
                  </a14:m>
                  <a:endParaRPr lang="en-US" sz="2400" b="0" dirty="0">
                    <a:latin typeface="Avenir Light" panose="020B0402020203020204" pitchFamily="34" charset="77"/>
                  </a:endParaRPr>
                </a:p>
              </p:txBody>
            </p:sp>
          </mc:Choice>
          <mc:Fallback xmlns="">
            <p:sp>
              <p:nvSpPr>
                <p:cNvPr id="95" name="Content Placeholder 2">
                  <a:extLst>
                    <a:ext uri="{FF2B5EF4-FFF2-40B4-BE49-F238E27FC236}">
                      <a16:creationId xmlns:a16="http://schemas.microsoft.com/office/drawing/2014/main" id="{F81ACCA4-8306-FC47-A745-BA927A8CAE1B}"/>
                    </a:ext>
                  </a:extLst>
                </p:cNvPr>
                <p:cNvSpPr txBox="1">
                  <a:spLocks noRot="1" noChangeAspect="1" noMove="1" noResize="1" noEditPoints="1" noAdjustHandles="1" noChangeArrowheads="1" noChangeShapeType="1" noTextEdit="1"/>
                </p:cNvSpPr>
                <p:nvPr/>
              </p:nvSpPr>
              <p:spPr>
                <a:xfrm>
                  <a:off x="5075725" y="2264037"/>
                  <a:ext cx="466367" cy="503588"/>
                </a:xfrm>
                <a:prstGeom prst="rect">
                  <a:avLst/>
                </a:prstGeom>
                <a:blipFill>
                  <a:blip r:embed="rId17"/>
                  <a:stretch>
                    <a:fillRect l="-7895" b="-2439"/>
                  </a:stretch>
                </a:blipFill>
              </p:spPr>
              <p:txBody>
                <a:bodyPr/>
                <a:lstStyle/>
                <a:p>
                  <a:r>
                    <a:rPr lang="en-US">
                      <a:noFill/>
                    </a:rPr>
                    <a:t> </a:t>
                  </a:r>
                </a:p>
              </p:txBody>
            </p:sp>
          </mc:Fallback>
        </mc:AlternateContent>
        <p:grpSp>
          <p:nvGrpSpPr>
            <p:cNvPr id="96" name="Group 95">
              <a:extLst>
                <a:ext uri="{FF2B5EF4-FFF2-40B4-BE49-F238E27FC236}">
                  <a16:creationId xmlns:a16="http://schemas.microsoft.com/office/drawing/2014/main" id="{D9935D0F-9386-094B-A203-DA1E5D7DA73E}"/>
                </a:ext>
              </a:extLst>
            </p:cNvPr>
            <p:cNvGrpSpPr/>
            <p:nvPr/>
          </p:nvGrpSpPr>
          <p:grpSpPr>
            <a:xfrm>
              <a:off x="3755293" y="1130691"/>
              <a:ext cx="1364224" cy="311369"/>
              <a:chOff x="2297660" y="4140835"/>
              <a:chExt cx="1364224" cy="311369"/>
            </a:xfrm>
          </p:grpSpPr>
          <p:sp>
            <p:nvSpPr>
              <p:cNvPr id="158" name="Rounded Rectangle 157">
                <a:extLst>
                  <a:ext uri="{FF2B5EF4-FFF2-40B4-BE49-F238E27FC236}">
                    <a16:creationId xmlns:a16="http://schemas.microsoft.com/office/drawing/2014/main" id="{794482A7-843C-0F48-829A-711EECDE9EB7}"/>
                  </a:ext>
                </a:extLst>
              </p:cNvPr>
              <p:cNvSpPr/>
              <p:nvPr/>
            </p:nvSpPr>
            <p:spPr>
              <a:xfrm>
                <a:off x="2297660" y="4140835"/>
                <a:ext cx="1364224" cy="311369"/>
              </a:xfrm>
              <a:prstGeom prst="roundRect">
                <a:avLst/>
              </a:prstGeom>
              <a:no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a:extLst>
                  <a:ext uri="{FF2B5EF4-FFF2-40B4-BE49-F238E27FC236}">
                    <a16:creationId xmlns:a16="http://schemas.microsoft.com/office/drawing/2014/main" id="{381C3FEA-5BD0-9643-A3BD-3104EB2E602E}"/>
                  </a:ext>
                </a:extLst>
              </p:cNvPr>
              <p:cNvSpPr/>
              <p:nvPr/>
            </p:nvSpPr>
            <p:spPr>
              <a:xfrm>
                <a:off x="2382210" y="4194102"/>
                <a:ext cx="203200" cy="203200"/>
              </a:xfrm>
              <a:prstGeom prst="ellipse">
                <a:avLst/>
              </a:prstGeom>
              <a:solidFill>
                <a:schemeClr val="accent5">
                  <a:lumMod val="60000"/>
                  <a:lumOff val="40000"/>
                </a:schemeClr>
              </a:solidFill>
              <a:ln w="190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a:extLst>
                  <a:ext uri="{FF2B5EF4-FFF2-40B4-BE49-F238E27FC236}">
                    <a16:creationId xmlns:a16="http://schemas.microsoft.com/office/drawing/2014/main" id="{48075A32-BB1F-BB41-9CDA-7E9B99A1D55F}"/>
                  </a:ext>
                </a:extLst>
              </p:cNvPr>
              <p:cNvSpPr/>
              <p:nvPr/>
            </p:nvSpPr>
            <p:spPr>
              <a:xfrm>
                <a:off x="2628469" y="4194102"/>
                <a:ext cx="203200" cy="203200"/>
              </a:xfrm>
              <a:prstGeom prst="ellipse">
                <a:avLst/>
              </a:prstGeom>
              <a:solidFill>
                <a:schemeClr val="accent5">
                  <a:lumMod val="60000"/>
                  <a:lumOff val="40000"/>
                </a:schemeClr>
              </a:solidFill>
              <a:ln w="190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a:extLst>
                  <a:ext uri="{FF2B5EF4-FFF2-40B4-BE49-F238E27FC236}">
                    <a16:creationId xmlns:a16="http://schemas.microsoft.com/office/drawing/2014/main" id="{966AE9B1-4205-5D4C-9B85-5BD42BDC8855}"/>
                  </a:ext>
                </a:extLst>
              </p:cNvPr>
              <p:cNvSpPr/>
              <p:nvPr/>
            </p:nvSpPr>
            <p:spPr>
              <a:xfrm>
                <a:off x="2874728" y="4194102"/>
                <a:ext cx="203200" cy="203200"/>
              </a:xfrm>
              <a:prstGeom prst="ellipse">
                <a:avLst/>
              </a:prstGeom>
              <a:solidFill>
                <a:schemeClr val="accent5">
                  <a:lumMod val="60000"/>
                  <a:lumOff val="40000"/>
                </a:schemeClr>
              </a:solidFill>
              <a:ln w="190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Oval 161">
                <a:extLst>
                  <a:ext uri="{FF2B5EF4-FFF2-40B4-BE49-F238E27FC236}">
                    <a16:creationId xmlns:a16="http://schemas.microsoft.com/office/drawing/2014/main" id="{CD147AD4-7882-AF47-A4A0-C92C7BD783FA}"/>
                  </a:ext>
                </a:extLst>
              </p:cNvPr>
              <p:cNvSpPr/>
              <p:nvPr/>
            </p:nvSpPr>
            <p:spPr>
              <a:xfrm>
                <a:off x="3126597" y="4194102"/>
                <a:ext cx="203200" cy="203200"/>
              </a:xfrm>
              <a:prstGeom prst="ellipse">
                <a:avLst/>
              </a:prstGeom>
              <a:solidFill>
                <a:schemeClr val="accent5">
                  <a:lumMod val="60000"/>
                  <a:lumOff val="40000"/>
                </a:schemeClr>
              </a:solidFill>
              <a:ln w="190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Oval 162">
                <a:extLst>
                  <a:ext uri="{FF2B5EF4-FFF2-40B4-BE49-F238E27FC236}">
                    <a16:creationId xmlns:a16="http://schemas.microsoft.com/office/drawing/2014/main" id="{209DCFDC-35A6-944E-9A80-DD318E2B1492}"/>
                  </a:ext>
                </a:extLst>
              </p:cNvPr>
              <p:cNvSpPr/>
              <p:nvPr/>
            </p:nvSpPr>
            <p:spPr>
              <a:xfrm>
                <a:off x="3384593" y="4196386"/>
                <a:ext cx="203200" cy="203200"/>
              </a:xfrm>
              <a:prstGeom prst="ellipse">
                <a:avLst/>
              </a:prstGeom>
              <a:solidFill>
                <a:schemeClr val="accent5">
                  <a:lumMod val="60000"/>
                  <a:lumOff val="40000"/>
                </a:schemeClr>
              </a:solidFill>
              <a:ln w="190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ight Arrow 96">
              <a:extLst>
                <a:ext uri="{FF2B5EF4-FFF2-40B4-BE49-F238E27FC236}">
                  <a16:creationId xmlns:a16="http://schemas.microsoft.com/office/drawing/2014/main" id="{B2AEF46E-0DE2-F145-96D9-9944DE8D9DC3}"/>
                </a:ext>
              </a:extLst>
            </p:cNvPr>
            <p:cNvSpPr/>
            <p:nvPr/>
          </p:nvSpPr>
          <p:spPr>
            <a:xfrm rot="16200000">
              <a:off x="3049663" y="2570289"/>
              <a:ext cx="1020448" cy="165083"/>
            </a:xfrm>
            <a:prstGeom prst="rightArrow">
              <a:avLst>
                <a:gd name="adj1" fmla="val 27574"/>
                <a:gd name="adj2" fmla="val 69623"/>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ight Arrow 98">
              <a:extLst>
                <a:ext uri="{FF2B5EF4-FFF2-40B4-BE49-F238E27FC236}">
                  <a16:creationId xmlns:a16="http://schemas.microsoft.com/office/drawing/2014/main" id="{932AA449-5441-FC4B-B19A-0C7CE56944C3}"/>
                </a:ext>
              </a:extLst>
            </p:cNvPr>
            <p:cNvSpPr/>
            <p:nvPr/>
          </p:nvSpPr>
          <p:spPr>
            <a:xfrm rot="16200000">
              <a:off x="4130423" y="2540780"/>
              <a:ext cx="1020448" cy="165083"/>
            </a:xfrm>
            <a:prstGeom prst="rightArrow">
              <a:avLst>
                <a:gd name="adj1" fmla="val 27574"/>
                <a:gd name="adj2" fmla="val 69623"/>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9D5B4522-0BCA-EC47-AD33-5FBD739E8C9B}"/>
                </a:ext>
              </a:extLst>
            </p:cNvPr>
            <p:cNvGrpSpPr/>
            <p:nvPr/>
          </p:nvGrpSpPr>
          <p:grpSpPr>
            <a:xfrm>
              <a:off x="1961736" y="1789246"/>
              <a:ext cx="863586" cy="197104"/>
              <a:chOff x="2297660" y="4140835"/>
              <a:chExt cx="1364224" cy="311369"/>
            </a:xfrm>
          </p:grpSpPr>
          <p:sp>
            <p:nvSpPr>
              <p:cNvPr id="152" name="Rounded Rectangle 151">
                <a:extLst>
                  <a:ext uri="{FF2B5EF4-FFF2-40B4-BE49-F238E27FC236}">
                    <a16:creationId xmlns:a16="http://schemas.microsoft.com/office/drawing/2014/main" id="{B5A4AAAD-587B-394D-89EB-E80B7A90CC6A}"/>
                  </a:ext>
                </a:extLst>
              </p:cNvPr>
              <p:cNvSpPr/>
              <p:nvPr/>
            </p:nvSpPr>
            <p:spPr>
              <a:xfrm>
                <a:off x="2297660" y="4140835"/>
                <a:ext cx="1364224" cy="311369"/>
              </a:xfrm>
              <a:prstGeom prst="roundRect">
                <a:avLst/>
              </a:prstGeom>
              <a:no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00000"/>
                  </a:solidFill>
                </a:endParaRPr>
              </a:p>
            </p:txBody>
          </p:sp>
          <p:sp>
            <p:nvSpPr>
              <p:cNvPr id="153" name="Oval 152">
                <a:extLst>
                  <a:ext uri="{FF2B5EF4-FFF2-40B4-BE49-F238E27FC236}">
                    <a16:creationId xmlns:a16="http://schemas.microsoft.com/office/drawing/2014/main" id="{82AA4DBE-D8EE-5045-B549-C28F69B68073}"/>
                  </a:ext>
                </a:extLst>
              </p:cNvPr>
              <p:cNvSpPr/>
              <p:nvPr/>
            </p:nvSpPr>
            <p:spPr>
              <a:xfrm>
                <a:off x="2382210" y="4194102"/>
                <a:ext cx="203200" cy="203200"/>
              </a:xfrm>
              <a:prstGeom prst="ellipse">
                <a:avLst/>
              </a:prstGeom>
              <a:solidFill>
                <a:schemeClr val="accent5">
                  <a:lumMod val="60000"/>
                  <a:lumOff val="4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54" name="Oval 153">
                <a:extLst>
                  <a:ext uri="{FF2B5EF4-FFF2-40B4-BE49-F238E27FC236}">
                    <a16:creationId xmlns:a16="http://schemas.microsoft.com/office/drawing/2014/main" id="{6413ECAA-F88E-C442-9E4A-4E95FA852F14}"/>
                  </a:ext>
                </a:extLst>
              </p:cNvPr>
              <p:cNvSpPr/>
              <p:nvPr/>
            </p:nvSpPr>
            <p:spPr>
              <a:xfrm>
                <a:off x="2628469" y="4194102"/>
                <a:ext cx="203200" cy="203200"/>
              </a:xfrm>
              <a:prstGeom prst="ellipse">
                <a:avLst/>
              </a:prstGeom>
              <a:solidFill>
                <a:schemeClr val="accent5">
                  <a:lumMod val="60000"/>
                  <a:lumOff val="4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55" name="Oval 154">
                <a:extLst>
                  <a:ext uri="{FF2B5EF4-FFF2-40B4-BE49-F238E27FC236}">
                    <a16:creationId xmlns:a16="http://schemas.microsoft.com/office/drawing/2014/main" id="{4C64A9F2-0CAB-244B-AFD0-E4C6921566CF}"/>
                  </a:ext>
                </a:extLst>
              </p:cNvPr>
              <p:cNvSpPr/>
              <p:nvPr/>
            </p:nvSpPr>
            <p:spPr>
              <a:xfrm>
                <a:off x="2874728" y="4194102"/>
                <a:ext cx="203200" cy="203200"/>
              </a:xfrm>
              <a:prstGeom prst="ellipse">
                <a:avLst/>
              </a:prstGeom>
              <a:solidFill>
                <a:schemeClr val="accent5">
                  <a:lumMod val="60000"/>
                  <a:lumOff val="4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56" name="Oval 155">
                <a:extLst>
                  <a:ext uri="{FF2B5EF4-FFF2-40B4-BE49-F238E27FC236}">
                    <a16:creationId xmlns:a16="http://schemas.microsoft.com/office/drawing/2014/main" id="{AFDB2FF6-01D2-5F46-8A6A-BC3C515D27CB}"/>
                  </a:ext>
                </a:extLst>
              </p:cNvPr>
              <p:cNvSpPr/>
              <p:nvPr/>
            </p:nvSpPr>
            <p:spPr>
              <a:xfrm>
                <a:off x="3126597" y="4194102"/>
                <a:ext cx="203200" cy="203200"/>
              </a:xfrm>
              <a:prstGeom prst="ellipse">
                <a:avLst/>
              </a:prstGeom>
              <a:solidFill>
                <a:schemeClr val="accent5">
                  <a:lumMod val="60000"/>
                  <a:lumOff val="4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57" name="Oval 156">
                <a:extLst>
                  <a:ext uri="{FF2B5EF4-FFF2-40B4-BE49-F238E27FC236}">
                    <a16:creationId xmlns:a16="http://schemas.microsoft.com/office/drawing/2014/main" id="{28658A8C-CA5D-E744-8E12-9D37C9643135}"/>
                  </a:ext>
                </a:extLst>
              </p:cNvPr>
              <p:cNvSpPr/>
              <p:nvPr/>
            </p:nvSpPr>
            <p:spPr>
              <a:xfrm>
                <a:off x="3384593" y="4196386"/>
                <a:ext cx="203200" cy="203200"/>
              </a:xfrm>
              <a:prstGeom prst="ellipse">
                <a:avLst/>
              </a:prstGeom>
              <a:solidFill>
                <a:schemeClr val="accent5">
                  <a:lumMod val="60000"/>
                  <a:lumOff val="4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00000"/>
                  </a:solidFill>
                </a:endParaRPr>
              </a:p>
            </p:txBody>
          </p:sp>
        </p:grpSp>
        <p:sp>
          <p:nvSpPr>
            <p:cNvPr id="101" name="Right Arrow 100">
              <a:extLst>
                <a:ext uri="{FF2B5EF4-FFF2-40B4-BE49-F238E27FC236}">
                  <a16:creationId xmlns:a16="http://schemas.microsoft.com/office/drawing/2014/main" id="{076AE85E-77C8-A348-8AB3-F23F1F4CB7A1}"/>
                </a:ext>
              </a:extLst>
            </p:cNvPr>
            <p:cNvSpPr/>
            <p:nvPr/>
          </p:nvSpPr>
          <p:spPr>
            <a:xfrm rot="16200000">
              <a:off x="5250397" y="2538837"/>
              <a:ext cx="1020448" cy="165083"/>
            </a:xfrm>
            <a:prstGeom prst="rightArrow">
              <a:avLst>
                <a:gd name="adj1" fmla="val 27574"/>
                <a:gd name="adj2" fmla="val 69623"/>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 name="Graphic 101" descr="Add">
              <a:extLst>
                <a:ext uri="{FF2B5EF4-FFF2-40B4-BE49-F238E27FC236}">
                  <a16:creationId xmlns:a16="http://schemas.microsoft.com/office/drawing/2014/main" id="{1E11A470-748F-2C48-8AC2-4D59248C9AAC}"/>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flipH="1">
              <a:off x="2854390" y="1788428"/>
              <a:ext cx="241116" cy="241116"/>
            </a:xfrm>
            <a:prstGeom prst="rect">
              <a:avLst/>
            </a:prstGeom>
          </p:spPr>
        </p:pic>
        <p:grpSp>
          <p:nvGrpSpPr>
            <p:cNvPr id="103" name="Group 102">
              <a:extLst>
                <a:ext uri="{FF2B5EF4-FFF2-40B4-BE49-F238E27FC236}">
                  <a16:creationId xmlns:a16="http://schemas.microsoft.com/office/drawing/2014/main" id="{107D14BA-B74F-C94D-998D-62591FB7D051}"/>
                </a:ext>
              </a:extLst>
            </p:cNvPr>
            <p:cNvGrpSpPr/>
            <p:nvPr/>
          </p:nvGrpSpPr>
          <p:grpSpPr>
            <a:xfrm>
              <a:off x="3127145" y="1791886"/>
              <a:ext cx="1133770" cy="241116"/>
              <a:chOff x="2114136" y="1940828"/>
              <a:chExt cx="1133770" cy="241116"/>
            </a:xfrm>
          </p:grpSpPr>
          <p:grpSp>
            <p:nvGrpSpPr>
              <p:cNvPr id="119" name="Group 118">
                <a:extLst>
                  <a:ext uri="{FF2B5EF4-FFF2-40B4-BE49-F238E27FC236}">
                    <a16:creationId xmlns:a16="http://schemas.microsoft.com/office/drawing/2014/main" id="{D906D805-928B-B64A-AC68-DC8CBC83FFFE}"/>
                  </a:ext>
                </a:extLst>
              </p:cNvPr>
              <p:cNvGrpSpPr/>
              <p:nvPr/>
            </p:nvGrpSpPr>
            <p:grpSpPr>
              <a:xfrm>
                <a:off x="2114136" y="1941646"/>
                <a:ext cx="863586" cy="197104"/>
                <a:chOff x="2297660" y="4140835"/>
                <a:chExt cx="1364224" cy="311369"/>
              </a:xfrm>
            </p:grpSpPr>
            <p:sp>
              <p:nvSpPr>
                <p:cNvPr id="144" name="Rounded Rectangle 143">
                  <a:extLst>
                    <a:ext uri="{FF2B5EF4-FFF2-40B4-BE49-F238E27FC236}">
                      <a16:creationId xmlns:a16="http://schemas.microsoft.com/office/drawing/2014/main" id="{1DF221DD-7240-D140-974F-4CE9680ED3D8}"/>
                    </a:ext>
                  </a:extLst>
                </p:cNvPr>
                <p:cNvSpPr/>
                <p:nvPr/>
              </p:nvSpPr>
              <p:spPr>
                <a:xfrm>
                  <a:off x="2297660" y="4140835"/>
                  <a:ext cx="1364224" cy="311369"/>
                </a:xfrm>
                <a:prstGeom prst="roundRect">
                  <a:avLst/>
                </a:prstGeom>
                <a:no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00000"/>
                    </a:solidFill>
                  </a:endParaRPr>
                </a:p>
              </p:txBody>
            </p:sp>
            <p:sp>
              <p:nvSpPr>
                <p:cNvPr id="145" name="Oval 144">
                  <a:extLst>
                    <a:ext uri="{FF2B5EF4-FFF2-40B4-BE49-F238E27FC236}">
                      <a16:creationId xmlns:a16="http://schemas.microsoft.com/office/drawing/2014/main" id="{C83C527D-003D-7141-B538-1A21C44CEB43}"/>
                    </a:ext>
                  </a:extLst>
                </p:cNvPr>
                <p:cNvSpPr/>
                <p:nvPr/>
              </p:nvSpPr>
              <p:spPr>
                <a:xfrm>
                  <a:off x="2382210" y="4194102"/>
                  <a:ext cx="203200" cy="203200"/>
                </a:xfrm>
                <a:prstGeom prst="ellipse">
                  <a:avLst/>
                </a:prstGeom>
                <a:solidFill>
                  <a:schemeClr val="accent5">
                    <a:lumMod val="60000"/>
                    <a:lumOff val="4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48" name="Oval 147">
                  <a:extLst>
                    <a:ext uri="{FF2B5EF4-FFF2-40B4-BE49-F238E27FC236}">
                      <a16:creationId xmlns:a16="http://schemas.microsoft.com/office/drawing/2014/main" id="{DF3A5DA9-B92D-CE4A-A4D8-E06A961F7DEA}"/>
                    </a:ext>
                  </a:extLst>
                </p:cNvPr>
                <p:cNvSpPr/>
                <p:nvPr/>
              </p:nvSpPr>
              <p:spPr>
                <a:xfrm>
                  <a:off x="2628469" y="4194102"/>
                  <a:ext cx="203200" cy="203200"/>
                </a:xfrm>
                <a:prstGeom prst="ellipse">
                  <a:avLst/>
                </a:prstGeom>
                <a:solidFill>
                  <a:schemeClr val="accent5">
                    <a:lumMod val="60000"/>
                    <a:lumOff val="4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49" name="Oval 148">
                  <a:extLst>
                    <a:ext uri="{FF2B5EF4-FFF2-40B4-BE49-F238E27FC236}">
                      <a16:creationId xmlns:a16="http://schemas.microsoft.com/office/drawing/2014/main" id="{0886D5F5-521A-4A45-873D-53DB67D8E919}"/>
                    </a:ext>
                  </a:extLst>
                </p:cNvPr>
                <p:cNvSpPr/>
                <p:nvPr/>
              </p:nvSpPr>
              <p:spPr>
                <a:xfrm>
                  <a:off x="2874728" y="4194102"/>
                  <a:ext cx="203200" cy="203200"/>
                </a:xfrm>
                <a:prstGeom prst="ellipse">
                  <a:avLst/>
                </a:prstGeom>
                <a:solidFill>
                  <a:schemeClr val="accent5">
                    <a:lumMod val="60000"/>
                    <a:lumOff val="4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50" name="Oval 149">
                  <a:extLst>
                    <a:ext uri="{FF2B5EF4-FFF2-40B4-BE49-F238E27FC236}">
                      <a16:creationId xmlns:a16="http://schemas.microsoft.com/office/drawing/2014/main" id="{059FE893-6508-1A4B-9F8B-C3FCC347A1FF}"/>
                    </a:ext>
                  </a:extLst>
                </p:cNvPr>
                <p:cNvSpPr/>
                <p:nvPr/>
              </p:nvSpPr>
              <p:spPr>
                <a:xfrm>
                  <a:off x="3126597" y="4194102"/>
                  <a:ext cx="203200" cy="203200"/>
                </a:xfrm>
                <a:prstGeom prst="ellipse">
                  <a:avLst/>
                </a:prstGeom>
                <a:solidFill>
                  <a:schemeClr val="accent5">
                    <a:lumMod val="60000"/>
                    <a:lumOff val="4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51" name="Oval 150">
                  <a:extLst>
                    <a:ext uri="{FF2B5EF4-FFF2-40B4-BE49-F238E27FC236}">
                      <a16:creationId xmlns:a16="http://schemas.microsoft.com/office/drawing/2014/main" id="{2D23ECE9-0C88-F842-B6B0-8A0FCA6BB2B6}"/>
                    </a:ext>
                  </a:extLst>
                </p:cNvPr>
                <p:cNvSpPr/>
                <p:nvPr/>
              </p:nvSpPr>
              <p:spPr>
                <a:xfrm>
                  <a:off x="3384593" y="4196386"/>
                  <a:ext cx="203200" cy="203200"/>
                </a:xfrm>
                <a:prstGeom prst="ellipse">
                  <a:avLst/>
                </a:prstGeom>
                <a:solidFill>
                  <a:schemeClr val="accent5">
                    <a:lumMod val="60000"/>
                    <a:lumOff val="4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00000"/>
                    </a:solidFill>
                  </a:endParaRPr>
                </a:p>
              </p:txBody>
            </p:sp>
          </p:grpSp>
          <p:pic>
            <p:nvPicPr>
              <p:cNvPr id="143" name="Graphic 142" descr="Add">
                <a:extLst>
                  <a:ext uri="{FF2B5EF4-FFF2-40B4-BE49-F238E27FC236}">
                    <a16:creationId xmlns:a16="http://schemas.microsoft.com/office/drawing/2014/main" id="{8D1CF069-B3BF-5E44-80C2-392A447CD46D}"/>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flipH="1">
                <a:off x="3006790" y="1940828"/>
                <a:ext cx="241116" cy="241116"/>
              </a:xfrm>
              <a:prstGeom prst="rect">
                <a:avLst/>
              </a:prstGeom>
            </p:spPr>
          </p:pic>
        </p:grpSp>
        <p:grpSp>
          <p:nvGrpSpPr>
            <p:cNvPr id="104" name="Group 103">
              <a:extLst>
                <a:ext uri="{FF2B5EF4-FFF2-40B4-BE49-F238E27FC236}">
                  <a16:creationId xmlns:a16="http://schemas.microsoft.com/office/drawing/2014/main" id="{20909E93-5D63-BA4D-9155-ADD6A4A56049}"/>
                </a:ext>
              </a:extLst>
            </p:cNvPr>
            <p:cNvGrpSpPr/>
            <p:nvPr/>
          </p:nvGrpSpPr>
          <p:grpSpPr>
            <a:xfrm>
              <a:off x="4273012" y="1792914"/>
              <a:ext cx="863586" cy="197104"/>
              <a:chOff x="2297660" y="4140835"/>
              <a:chExt cx="1364224" cy="311369"/>
            </a:xfrm>
          </p:grpSpPr>
          <p:sp>
            <p:nvSpPr>
              <p:cNvPr id="113" name="Rounded Rectangle 112">
                <a:extLst>
                  <a:ext uri="{FF2B5EF4-FFF2-40B4-BE49-F238E27FC236}">
                    <a16:creationId xmlns:a16="http://schemas.microsoft.com/office/drawing/2014/main" id="{2AF5490E-235E-6141-9B99-79E34DD2FB3C}"/>
                  </a:ext>
                </a:extLst>
              </p:cNvPr>
              <p:cNvSpPr/>
              <p:nvPr/>
            </p:nvSpPr>
            <p:spPr>
              <a:xfrm>
                <a:off x="2297660" y="4140835"/>
                <a:ext cx="1364224" cy="311369"/>
              </a:xfrm>
              <a:prstGeom prst="roundRect">
                <a:avLst/>
              </a:prstGeom>
              <a:no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00000"/>
                  </a:solidFill>
                </a:endParaRPr>
              </a:p>
            </p:txBody>
          </p:sp>
          <p:sp>
            <p:nvSpPr>
              <p:cNvPr id="114" name="Oval 113">
                <a:extLst>
                  <a:ext uri="{FF2B5EF4-FFF2-40B4-BE49-F238E27FC236}">
                    <a16:creationId xmlns:a16="http://schemas.microsoft.com/office/drawing/2014/main" id="{50422998-8E90-C442-89A8-44691AF5704D}"/>
                  </a:ext>
                </a:extLst>
              </p:cNvPr>
              <p:cNvSpPr/>
              <p:nvPr/>
            </p:nvSpPr>
            <p:spPr>
              <a:xfrm>
                <a:off x="2382210" y="4194102"/>
                <a:ext cx="203200" cy="203200"/>
              </a:xfrm>
              <a:prstGeom prst="ellipse">
                <a:avLst/>
              </a:prstGeom>
              <a:solidFill>
                <a:schemeClr val="accent5">
                  <a:lumMod val="60000"/>
                  <a:lumOff val="4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15" name="Oval 114">
                <a:extLst>
                  <a:ext uri="{FF2B5EF4-FFF2-40B4-BE49-F238E27FC236}">
                    <a16:creationId xmlns:a16="http://schemas.microsoft.com/office/drawing/2014/main" id="{6D3C15D0-DDFF-5D4A-AA64-B090D5B5C4DF}"/>
                  </a:ext>
                </a:extLst>
              </p:cNvPr>
              <p:cNvSpPr/>
              <p:nvPr/>
            </p:nvSpPr>
            <p:spPr>
              <a:xfrm>
                <a:off x="2628469" y="4194102"/>
                <a:ext cx="203200" cy="203200"/>
              </a:xfrm>
              <a:prstGeom prst="ellipse">
                <a:avLst/>
              </a:prstGeom>
              <a:solidFill>
                <a:schemeClr val="accent5">
                  <a:lumMod val="60000"/>
                  <a:lumOff val="4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16" name="Oval 115">
                <a:extLst>
                  <a:ext uri="{FF2B5EF4-FFF2-40B4-BE49-F238E27FC236}">
                    <a16:creationId xmlns:a16="http://schemas.microsoft.com/office/drawing/2014/main" id="{B7A53C15-E281-0D4A-96B8-9E8F812CDD70}"/>
                  </a:ext>
                </a:extLst>
              </p:cNvPr>
              <p:cNvSpPr/>
              <p:nvPr/>
            </p:nvSpPr>
            <p:spPr>
              <a:xfrm>
                <a:off x="2874728" y="4194102"/>
                <a:ext cx="203200" cy="203200"/>
              </a:xfrm>
              <a:prstGeom prst="ellipse">
                <a:avLst/>
              </a:prstGeom>
              <a:solidFill>
                <a:schemeClr val="accent5">
                  <a:lumMod val="60000"/>
                  <a:lumOff val="4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17" name="Oval 116">
                <a:extLst>
                  <a:ext uri="{FF2B5EF4-FFF2-40B4-BE49-F238E27FC236}">
                    <a16:creationId xmlns:a16="http://schemas.microsoft.com/office/drawing/2014/main" id="{6FEBFBC5-2EEF-4345-AC24-6FBF6E1EF64F}"/>
                  </a:ext>
                </a:extLst>
              </p:cNvPr>
              <p:cNvSpPr/>
              <p:nvPr/>
            </p:nvSpPr>
            <p:spPr>
              <a:xfrm>
                <a:off x="3126597" y="4194102"/>
                <a:ext cx="203200" cy="203200"/>
              </a:xfrm>
              <a:prstGeom prst="ellipse">
                <a:avLst/>
              </a:prstGeom>
              <a:solidFill>
                <a:schemeClr val="accent5">
                  <a:lumMod val="60000"/>
                  <a:lumOff val="4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18" name="Oval 117">
                <a:extLst>
                  <a:ext uri="{FF2B5EF4-FFF2-40B4-BE49-F238E27FC236}">
                    <a16:creationId xmlns:a16="http://schemas.microsoft.com/office/drawing/2014/main" id="{048CC3EB-8D6C-744B-819C-81FA25F69D9E}"/>
                  </a:ext>
                </a:extLst>
              </p:cNvPr>
              <p:cNvSpPr/>
              <p:nvPr/>
            </p:nvSpPr>
            <p:spPr>
              <a:xfrm>
                <a:off x="3384593" y="4196386"/>
                <a:ext cx="203200" cy="203200"/>
              </a:xfrm>
              <a:prstGeom prst="ellipse">
                <a:avLst/>
              </a:prstGeom>
              <a:solidFill>
                <a:schemeClr val="accent5">
                  <a:lumMod val="60000"/>
                  <a:lumOff val="4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00000"/>
                  </a:solidFill>
                </a:endParaRPr>
              </a:p>
            </p:txBody>
          </p:sp>
        </p:grpSp>
        <p:pic>
          <p:nvPicPr>
            <p:cNvPr id="105" name="Graphic 104" descr="Add">
              <a:extLst>
                <a:ext uri="{FF2B5EF4-FFF2-40B4-BE49-F238E27FC236}">
                  <a16:creationId xmlns:a16="http://schemas.microsoft.com/office/drawing/2014/main" id="{5970288B-FD13-A949-B3E2-A47383F4D325}"/>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flipH="1">
              <a:off x="5165666" y="1792096"/>
              <a:ext cx="241116" cy="241116"/>
            </a:xfrm>
            <a:prstGeom prst="rect">
              <a:avLst/>
            </a:prstGeom>
          </p:spPr>
        </p:pic>
        <p:grpSp>
          <p:nvGrpSpPr>
            <p:cNvPr id="106" name="Group 105">
              <a:extLst>
                <a:ext uri="{FF2B5EF4-FFF2-40B4-BE49-F238E27FC236}">
                  <a16:creationId xmlns:a16="http://schemas.microsoft.com/office/drawing/2014/main" id="{0C3D0648-9CD3-2B41-8D59-095D3E2BAA45}"/>
                </a:ext>
              </a:extLst>
            </p:cNvPr>
            <p:cNvGrpSpPr/>
            <p:nvPr/>
          </p:nvGrpSpPr>
          <p:grpSpPr>
            <a:xfrm>
              <a:off x="5401985" y="1798787"/>
              <a:ext cx="863586" cy="197104"/>
              <a:chOff x="2297660" y="4140835"/>
              <a:chExt cx="1364224" cy="311369"/>
            </a:xfrm>
          </p:grpSpPr>
          <p:sp>
            <p:nvSpPr>
              <p:cNvPr id="107" name="Rounded Rectangle 106">
                <a:extLst>
                  <a:ext uri="{FF2B5EF4-FFF2-40B4-BE49-F238E27FC236}">
                    <a16:creationId xmlns:a16="http://schemas.microsoft.com/office/drawing/2014/main" id="{AD99B388-7AB5-F740-8643-7609F854A2B2}"/>
                  </a:ext>
                </a:extLst>
              </p:cNvPr>
              <p:cNvSpPr/>
              <p:nvPr/>
            </p:nvSpPr>
            <p:spPr>
              <a:xfrm>
                <a:off x="2297660" y="4140835"/>
                <a:ext cx="1364224" cy="311369"/>
              </a:xfrm>
              <a:prstGeom prst="roundRect">
                <a:avLst/>
              </a:prstGeom>
              <a:no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00000"/>
                  </a:solidFill>
                </a:endParaRPr>
              </a:p>
            </p:txBody>
          </p:sp>
          <p:sp>
            <p:nvSpPr>
              <p:cNvPr id="108" name="Oval 107">
                <a:extLst>
                  <a:ext uri="{FF2B5EF4-FFF2-40B4-BE49-F238E27FC236}">
                    <a16:creationId xmlns:a16="http://schemas.microsoft.com/office/drawing/2014/main" id="{74B26B86-BE05-1542-BEF7-CFA4CAF8ABAE}"/>
                  </a:ext>
                </a:extLst>
              </p:cNvPr>
              <p:cNvSpPr/>
              <p:nvPr/>
            </p:nvSpPr>
            <p:spPr>
              <a:xfrm>
                <a:off x="2382210" y="4194102"/>
                <a:ext cx="203200" cy="203200"/>
              </a:xfrm>
              <a:prstGeom prst="ellipse">
                <a:avLst/>
              </a:prstGeom>
              <a:solidFill>
                <a:schemeClr val="accent5">
                  <a:lumMod val="60000"/>
                  <a:lumOff val="4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09" name="Oval 108">
                <a:extLst>
                  <a:ext uri="{FF2B5EF4-FFF2-40B4-BE49-F238E27FC236}">
                    <a16:creationId xmlns:a16="http://schemas.microsoft.com/office/drawing/2014/main" id="{EFF36057-9895-0845-998C-08D0B5BFA0A9}"/>
                  </a:ext>
                </a:extLst>
              </p:cNvPr>
              <p:cNvSpPr/>
              <p:nvPr/>
            </p:nvSpPr>
            <p:spPr>
              <a:xfrm>
                <a:off x="2628469" y="4194102"/>
                <a:ext cx="203200" cy="203200"/>
              </a:xfrm>
              <a:prstGeom prst="ellipse">
                <a:avLst/>
              </a:prstGeom>
              <a:solidFill>
                <a:schemeClr val="accent5">
                  <a:lumMod val="60000"/>
                  <a:lumOff val="4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10" name="Oval 109">
                <a:extLst>
                  <a:ext uri="{FF2B5EF4-FFF2-40B4-BE49-F238E27FC236}">
                    <a16:creationId xmlns:a16="http://schemas.microsoft.com/office/drawing/2014/main" id="{79D3D4CD-20ED-8F4D-B74F-5EB7F9667D19}"/>
                  </a:ext>
                </a:extLst>
              </p:cNvPr>
              <p:cNvSpPr/>
              <p:nvPr/>
            </p:nvSpPr>
            <p:spPr>
              <a:xfrm>
                <a:off x="2874728" y="4194102"/>
                <a:ext cx="203200" cy="203200"/>
              </a:xfrm>
              <a:prstGeom prst="ellipse">
                <a:avLst/>
              </a:prstGeom>
              <a:solidFill>
                <a:schemeClr val="accent5">
                  <a:lumMod val="60000"/>
                  <a:lumOff val="4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11" name="Oval 110">
                <a:extLst>
                  <a:ext uri="{FF2B5EF4-FFF2-40B4-BE49-F238E27FC236}">
                    <a16:creationId xmlns:a16="http://schemas.microsoft.com/office/drawing/2014/main" id="{A9A3C251-9F7D-D149-8482-8D5AF4C643EB}"/>
                  </a:ext>
                </a:extLst>
              </p:cNvPr>
              <p:cNvSpPr/>
              <p:nvPr/>
            </p:nvSpPr>
            <p:spPr>
              <a:xfrm>
                <a:off x="3126597" y="4194102"/>
                <a:ext cx="203200" cy="203200"/>
              </a:xfrm>
              <a:prstGeom prst="ellipse">
                <a:avLst/>
              </a:prstGeom>
              <a:solidFill>
                <a:schemeClr val="accent5">
                  <a:lumMod val="60000"/>
                  <a:lumOff val="4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12" name="Oval 111">
                <a:extLst>
                  <a:ext uri="{FF2B5EF4-FFF2-40B4-BE49-F238E27FC236}">
                    <a16:creationId xmlns:a16="http://schemas.microsoft.com/office/drawing/2014/main" id="{EDC23330-656B-0F42-8C4F-35D75BFABC07}"/>
                  </a:ext>
                </a:extLst>
              </p:cNvPr>
              <p:cNvSpPr/>
              <p:nvPr/>
            </p:nvSpPr>
            <p:spPr>
              <a:xfrm>
                <a:off x="3384593" y="4196386"/>
                <a:ext cx="203200" cy="203200"/>
              </a:xfrm>
              <a:prstGeom prst="ellipse">
                <a:avLst/>
              </a:prstGeom>
              <a:solidFill>
                <a:schemeClr val="accent5">
                  <a:lumMod val="60000"/>
                  <a:lumOff val="4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00000"/>
                  </a:solidFill>
                </a:endParaRPr>
              </a:p>
            </p:txBody>
          </p:sp>
        </p:grpSp>
      </p:grpSp>
      <mc:AlternateContent xmlns:mc="http://schemas.openxmlformats.org/markup-compatibility/2006">
        <mc:Choice xmlns:a14="http://schemas.microsoft.com/office/drawing/2010/main" Requires="a14">
          <p:sp>
            <p:nvSpPr>
              <p:cNvPr id="121" name="Content Placeholder 2">
                <a:extLst>
                  <a:ext uri="{FF2B5EF4-FFF2-40B4-BE49-F238E27FC236}">
                    <a16:creationId xmlns:a16="http://schemas.microsoft.com/office/drawing/2014/main" id="{FF164E23-51D5-F043-85F2-65673E7C2BA2}"/>
                  </a:ext>
                </a:extLst>
              </p:cNvPr>
              <p:cNvSpPr txBox="1">
                <a:spLocks/>
              </p:cNvSpPr>
              <p:nvPr/>
            </p:nvSpPr>
            <p:spPr>
              <a:xfrm>
                <a:off x="1139746" y="891856"/>
                <a:ext cx="9949719" cy="4714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US" sz="2000" b="1" dirty="0">
                    <a:solidFill>
                      <a:srgbClr val="C00000"/>
                    </a:solidFill>
                    <a:latin typeface="Avenir Light" panose="020B0402020203020204" pitchFamily="34" charset="77"/>
                  </a:rPr>
                  <a:t>NOTE: </a:t>
                </a:r>
                <a:r>
                  <a:rPr lang="en-US" sz="2000" b="1" dirty="0">
                    <a:solidFill>
                      <a:schemeClr val="tx1"/>
                    </a:solidFill>
                    <a:latin typeface="Avenir Light" panose="020B0402020203020204" pitchFamily="34" charset="77"/>
                  </a:rPr>
                  <a:t>each attention weight </a:t>
                </a:r>
                <a14:m>
                  <m:oMath xmlns:m="http://schemas.openxmlformats.org/officeDocument/2006/math">
                    <m:sSubSup>
                      <m:sSubSupPr>
                        <m:ctrlPr>
                          <a:rPr lang="en-US" sz="2000" i="1" dirty="0" smtClean="0">
                            <a:solidFill>
                              <a:srgbClr val="C00000"/>
                            </a:solidFill>
                            <a:latin typeface="Cambria Math" panose="02040503050406030204" pitchFamily="18" charset="0"/>
                          </a:rPr>
                        </m:ctrlPr>
                      </m:sSubSupPr>
                      <m:e>
                        <m:r>
                          <a:rPr lang="en-US" sz="2000" i="1" dirty="0">
                            <a:solidFill>
                              <a:srgbClr val="C00000"/>
                            </a:solidFill>
                            <a:latin typeface="Cambria Math" panose="02040503050406030204" pitchFamily="18" charset="0"/>
                          </a:rPr>
                          <m:t>𝑎</m:t>
                        </m:r>
                      </m:e>
                      <m:sub>
                        <m:r>
                          <a:rPr lang="en-US" sz="2000" b="0" i="1" dirty="0" smtClean="0">
                            <a:solidFill>
                              <a:srgbClr val="C00000"/>
                            </a:solidFill>
                            <a:latin typeface="Cambria Math" panose="02040503050406030204" pitchFamily="18" charset="0"/>
                          </a:rPr>
                          <m:t>𝑖</m:t>
                        </m:r>
                      </m:sub>
                      <m:sup>
                        <m:r>
                          <a:rPr lang="en-US" sz="2000" b="0" i="1" dirty="0" smtClean="0">
                            <a:solidFill>
                              <a:srgbClr val="C00000"/>
                            </a:solidFill>
                            <a:latin typeface="Cambria Math" panose="02040503050406030204" pitchFamily="18" charset="0"/>
                          </a:rPr>
                          <m:t>𝑗</m:t>
                        </m:r>
                      </m:sup>
                    </m:sSubSup>
                  </m:oMath>
                </a14:m>
                <a:r>
                  <a:rPr lang="en-US" sz="2000" dirty="0">
                    <a:solidFill>
                      <a:srgbClr val="C00000"/>
                    </a:solidFill>
                    <a:latin typeface="Avenir Light" panose="020B0402020203020204" pitchFamily="34" charset="77"/>
                  </a:rPr>
                  <a:t> </a:t>
                </a:r>
                <a:r>
                  <a:rPr lang="en-US" sz="2000" b="1" dirty="0">
                    <a:solidFill>
                      <a:schemeClr val="tx1"/>
                    </a:solidFill>
                    <a:latin typeface="Avenir Light" panose="020B0402020203020204" pitchFamily="34" charset="77"/>
                  </a:rPr>
                  <a:t>is based on the decoder’s current hidden state, too. </a:t>
                </a:r>
                <a:endParaRPr lang="en-US" sz="2000" dirty="0">
                  <a:latin typeface="Avenir Light" panose="020B0402020203020204" pitchFamily="34" charset="77"/>
                </a:endParaRPr>
              </a:p>
              <a:p>
                <a:pPr marL="0" indent="0">
                  <a:lnSpc>
                    <a:spcPct val="120000"/>
                  </a:lnSpc>
                  <a:buNone/>
                </a:pPr>
                <a:r>
                  <a:rPr lang="en-US" sz="2000" b="1" dirty="0">
                    <a:solidFill>
                      <a:srgbClr val="C00000"/>
                    </a:solidFill>
                    <a:latin typeface="Avenir Light" panose="020B0402020203020204" pitchFamily="34" charset="77"/>
                  </a:rPr>
                  <a:t>  </a:t>
                </a:r>
              </a:p>
            </p:txBody>
          </p:sp>
        </mc:Choice>
        <mc:Fallback>
          <p:sp>
            <p:nvSpPr>
              <p:cNvPr id="121" name="Content Placeholder 2">
                <a:extLst>
                  <a:ext uri="{FF2B5EF4-FFF2-40B4-BE49-F238E27FC236}">
                    <a16:creationId xmlns:a16="http://schemas.microsoft.com/office/drawing/2014/main" id="{FF164E23-51D5-F043-85F2-65673E7C2BA2}"/>
                  </a:ext>
                </a:extLst>
              </p:cNvPr>
              <p:cNvSpPr txBox="1">
                <a:spLocks noRot="1" noChangeAspect="1" noMove="1" noResize="1" noEditPoints="1" noAdjustHandles="1" noChangeArrowheads="1" noChangeShapeType="1" noTextEdit="1"/>
              </p:cNvSpPr>
              <p:nvPr/>
            </p:nvSpPr>
            <p:spPr>
              <a:xfrm>
                <a:off x="1139746" y="891856"/>
                <a:ext cx="9949719" cy="471462"/>
              </a:xfrm>
              <a:prstGeom prst="rect">
                <a:avLst/>
              </a:prstGeom>
              <a:blipFill>
                <a:blip r:embed="rId20"/>
                <a:stretch>
                  <a:fillRect l="-637" b="-31579"/>
                </a:stretch>
              </a:blipFill>
            </p:spPr>
            <p:txBody>
              <a:bodyPr/>
              <a:lstStyle/>
              <a:p>
                <a:r>
                  <a:rPr lang="en-US">
                    <a:noFill/>
                  </a:rPr>
                  <a:t> </a:t>
                </a:r>
              </a:p>
            </p:txBody>
          </p:sp>
        </mc:Fallback>
      </mc:AlternateContent>
    </p:spTree>
    <p:extLst>
      <p:ext uri="{BB962C8B-B14F-4D97-AF65-F5344CB8AC3E}">
        <p14:creationId xmlns:p14="http://schemas.microsoft.com/office/powerpoint/2010/main" val="16316245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4198A-B95B-2E4B-8DE4-0BC773E06E05}"/>
              </a:ext>
            </a:extLst>
          </p:cNvPr>
          <p:cNvSpPr>
            <a:spLocks noGrp="1"/>
          </p:cNvSpPr>
          <p:nvPr>
            <p:ph type="title"/>
          </p:nvPr>
        </p:nvSpPr>
        <p:spPr/>
        <p:txBody>
          <a:bodyPr/>
          <a:lstStyle/>
          <a:p>
            <a:r>
              <a:rPr lang="en-US" dirty="0"/>
              <a:t>Announcements</a:t>
            </a:r>
          </a:p>
        </p:txBody>
      </p:sp>
      <p:sp>
        <p:nvSpPr>
          <p:cNvPr id="3" name="Content Placeholder 2">
            <a:extLst>
              <a:ext uri="{FF2B5EF4-FFF2-40B4-BE49-F238E27FC236}">
                <a16:creationId xmlns:a16="http://schemas.microsoft.com/office/drawing/2014/main" id="{46E17D72-68FF-6948-B619-85979E649628}"/>
              </a:ext>
            </a:extLst>
          </p:cNvPr>
          <p:cNvSpPr>
            <a:spLocks noGrp="1"/>
          </p:cNvSpPr>
          <p:nvPr>
            <p:ph idx="1"/>
          </p:nvPr>
        </p:nvSpPr>
        <p:spPr/>
        <p:txBody>
          <a:bodyPr/>
          <a:lstStyle/>
          <a:p>
            <a:pPr marL="457200" indent="-457200">
              <a:lnSpc>
                <a:spcPct val="130000"/>
              </a:lnSpc>
              <a:buFont typeface="Arial" panose="020B0604020202020204" pitchFamily="34" charset="0"/>
              <a:buChar char="•"/>
            </a:pPr>
            <a:r>
              <a:rPr lang="en-US" dirty="0"/>
              <a:t>Vote!</a:t>
            </a:r>
          </a:p>
          <a:p>
            <a:pPr marL="457200" indent="-457200">
              <a:lnSpc>
                <a:spcPct val="130000"/>
              </a:lnSpc>
              <a:buFont typeface="Arial" panose="020B0604020202020204" pitchFamily="34" charset="0"/>
              <a:buChar char="•"/>
            </a:pPr>
            <a:r>
              <a:rPr lang="en-US" dirty="0"/>
              <a:t>Submit your reading questions by Wed 10/28 noon on Ed. </a:t>
            </a:r>
          </a:p>
          <a:p>
            <a:pPr marL="457200" indent="-457200">
              <a:lnSpc>
                <a:spcPct val="130000"/>
              </a:lnSpc>
              <a:buFont typeface="Arial" panose="020B0604020202020204" pitchFamily="34" charset="0"/>
              <a:buChar char="•"/>
            </a:pPr>
            <a:r>
              <a:rPr lang="en-US" dirty="0"/>
              <a:t>Exercise </a:t>
            </a:r>
            <a:r>
              <a:rPr lang="en-US" dirty="0">
                <a:solidFill>
                  <a:srgbClr val="C00000"/>
                </a:solidFill>
              </a:rPr>
              <a:t>was</a:t>
            </a:r>
            <a:r>
              <a:rPr lang="en-US" dirty="0"/>
              <a:t> due 10:15 am, next coming up today.</a:t>
            </a:r>
          </a:p>
          <a:p>
            <a:pPr marL="457200" indent="-457200">
              <a:lnSpc>
                <a:spcPct val="130000"/>
              </a:lnSpc>
              <a:buFont typeface="Arial" panose="020B0604020202020204" pitchFamily="34" charset="0"/>
              <a:buChar char="•"/>
            </a:pPr>
            <a:r>
              <a:rPr lang="en-US" dirty="0"/>
              <a:t>Project Milestone 1 - due 10/29 - 10:15 AM</a:t>
            </a:r>
          </a:p>
          <a:p>
            <a:endParaRPr lang="en-US" dirty="0"/>
          </a:p>
        </p:txBody>
      </p:sp>
      <p:sp>
        <p:nvSpPr>
          <p:cNvPr id="4" name="Slide Number Placeholder 3">
            <a:extLst>
              <a:ext uri="{FF2B5EF4-FFF2-40B4-BE49-F238E27FC236}">
                <a16:creationId xmlns:a16="http://schemas.microsoft.com/office/drawing/2014/main" id="{1714555B-1030-5344-BE66-AC2288743F49}"/>
              </a:ext>
            </a:extLst>
          </p:cNvPr>
          <p:cNvSpPr>
            <a:spLocks noGrp="1"/>
          </p:cNvSpPr>
          <p:nvPr>
            <p:ph type="sldNum" sz="quarter" idx="12"/>
          </p:nvPr>
        </p:nvSpPr>
        <p:spPr/>
        <p:txBody>
          <a:bodyPr/>
          <a:lstStyle/>
          <a:p>
            <a:fld id="{6BCA73C5-4051-2D45-AC51-FD5A1C1C157A}" type="slidenum">
              <a:rPr lang="en-US" smtClean="0"/>
              <a:t>2</a:t>
            </a:fld>
            <a:endParaRPr lang="en-US"/>
          </a:p>
        </p:txBody>
      </p:sp>
    </p:spTree>
    <p:extLst>
      <p:ext uri="{BB962C8B-B14F-4D97-AF65-F5344CB8AC3E}">
        <p14:creationId xmlns:p14="http://schemas.microsoft.com/office/powerpoint/2010/main" val="33759470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1A543A3-FD97-9B45-B10B-B411CB0263B4}"/>
              </a:ext>
            </a:extLst>
          </p:cNvPr>
          <p:cNvSpPr>
            <a:spLocks noGrp="1"/>
          </p:cNvSpPr>
          <p:nvPr>
            <p:ph type="title"/>
          </p:nvPr>
        </p:nvSpPr>
        <p:spPr>
          <a:xfrm>
            <a:off x="838200" y="276262"/>
            <a:ext cx="8941419" cy="1162592"/>
          </a:xfrm>
        </p:spPr>
        <p:txBody>
          <a:bodyPr/>
          <a:lstStyle/>
          <a:p>
            <a:r>
              <a:rPr lang="en-US" dirty="0"/>
              <a:t>seq2seq + Attention</a:t>
            </a:r>
            <a:endParaRPr lang="en-US" dirty="0">
              <a:solidFill>
                <a:srgbClr val="7030A0"/>
              </a:solidFill>
            </a:endParaRPr>
          </a:p>
        </p:txBody>
      </p:sp>
      <p:sp>
        <p:nvSpPr>
          <p:cNvPr id="7" name="Content Placeholder 2">
            <a:extLst>
              <a:ext uri="{FF2B5EF4-FFF2-40B4-BE49-F238E27FC236}">
                <a16:creationId xmlns:a16="http://schemas.microsoft.com/office/drawing/2014/main" id="{1183FB64-E4EC-E145-91C4-17C132EDE6DD}"/>
              </a:ext>
            </a:extLst>
          </p:cNvPr>
          <p:cNvSpPr txBox="1">
            <a:spLocks/>
          </p:cNvSpPr>
          <p:nvPr/>
        </p:nvSpPr>
        <p:spPr>
          <a:xfrm>
            <a:off x="351175" y="5605672"/>
            <a:ext cx="1530821" cy="4714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b="1" dirty="0">
                <a:solidFill>
                  <a:schemeClr val="tx1">
                    <a:lumMod val="85000"/>
                    <a:lumOff val="15000"/>
                  </a:schemeClr>
                </a:solidFill>
                <a:latin typeface="Avenir Light" panose="020B0402020203020204" pitchFamily="34" charset="77"/>
              </a:rPr>
              <a:t>Input layer</a:t>
            </a:r>
          </a:p>
        </p:txBody>
      </p:sp>
      <p:sp>
        <p:nvSpPr>
          <p:cNvPr id="9" name="Content Placeholder 2">
            <a:extLst>
              <a:ext uri="{FF2B5EF4-FFF2-40B4-BE49-F238E27FC236}">
                <a16:creationId xmlns:a16="http://schemas.microsoft.com/office/drawing/2014/main" id="{9308F0EC-943F-B642-9E88-EBEF25B12587}"/>
              </a:ext>
            </a:extLst>
          </p:cNvPr>
          <p:cNvSpPr txBox="1">
            <a:spLocks/>
          </p:cNvSpPr>
          <p:nvPr/>
        </p:nvSpPr>
        <p:spPr>
          <a:xfrm>
            <a:off x="247606" y="3936817"/>
            <a:ext cx="1737960" cy="4714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b="1" dirty="0">
                <a:solidFill>
                  <a:schemeClr val="tx1">
                    <a:lumMod val="85000"/>
                    <a:lumOff val="15000"/>
                  </a:schemeClr>
                </a:solidFill>
                <a:latin typeface="Avenir Light" panose="020B0402020203020204" pitchFamily="34" charset="77"/>
              </a:rPr>
              <a:t>Hidden layer</a:t>
            </a:r>
          </a:p>
        </p:txBody>
      </p:sp>
      <p:grpSp>
        <p:nvGrpSpPr>
          <p:cNvPr id="11" name="Group 10">
            <a:extLst>
              <a:ext uri="{FF2B5EF4-FFF2-40B4-BE49-F238E27FC236}">
                <a16:creationId xmlns:a16="http://schemas.microsoft.com/office/drawing/2014/main" id="{C84AD2C0-AB8A-AF42-A04A-78D3F01D61D4}"/>
              </a:ext>
            </a:extLst>
          </p:cNvPr>
          <p:cNvGrpSpPr/>
          <p:nvPr/>
        </p:nvGrpSpPr>
        <p:grpSpPr>
          <a:xfrm rot="16200000">
            <a:off x="1826690" y="4096093"/>
            <a:ext cx="1364224" cy="311369"/>
            <a:chOff x="2297660" y="4140835"/>
            <a:chExt cx="1364224" cy="311369"/>
          </a:xfrm>
        </p:grpSpPr>
        <p:sp>
          <p:nvSpPr>
            <p:cNvPr id="12" name="Rounded Rectangle 11">
              <a:extLst>
                <a:ext uri="{FF2B5EF4-FFF2-40B4-BE49-F238E27FC236}">
                  <a16:creationId xmlns:a16="http://schemas.microsoft.com/office/drawing/2014/main" id="{BBD4ED64-AA4D-9C4B-BF02-166A307C6A6D}"/>
                </a:ext>
              </a:extLst>
            </p:cNvPr>
            <p:cNvSpPr/>
            <p:nvPr/>
          </p:nvSpPr>
          <p:spPr>
            <a:xfrm>
              <a:off x="2297660" y="4140835"/>
              <a:ext cx="1364224" cy="311369"/>
            </a:xfrm>
            <a:prstGeom prst="round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48D07A2-8DB3-FF4B-83FB-9C0DA1A31BDF}"/>
                </a:ext>
              </a:extLst>
            </p:cNvPr>
            <p:cNvSpPr/>
            <p:nvPr/>
          </p:nvSpPr>
          <p:spPr>
            <a:xfrm>
              <a:off x="2382210"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5CA8966-3493-804C-94DC-486E7325A53F}"/>
                </a:ext>
              </a:extLst>
            </p:cNvPr>
            <p:cNvSpPr/>
            <p:nvPr/>
          </p:nvSpPr>
          <p:spPr>
            <a:xfrm>
              <a:off x="2628469"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D79D7D8D-88D8-B049-B252-46589D067EEF}"/>
                </a:ext>
              </a:extLst>
            </p:cNvPr>
            <p:cNvSpPr/>
            <p:nvPr/>
          </p:nvSpPr>
          <p:spPr>
            <a:xfrm>
              <a:off x="2874728"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953FFED8-5FE4-9E4B-BBBA-AAA07045CB6E}"/>
                </a:ext>
              </a:extLst>
            </p:cNvPr>
            <p:cNvSpPr/>
            <p:nvPr/>
          </p:nvSpPr>
          <p:spPr>
            <a:xfrm>
              <a:off x="3126597"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7B0F0EB2-55DD-1847-A974-415F66C4046C}"/>
                </a:ext>
              </a:extLst>
            </p:cNvPr>
            <p:cNvSpPr/>
            <p:nvPr/>
          </p:nvSpPr>
          <p:spPr>
            <a:xfrm>
              <a:off x="3384593" y="4196386"/>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ight Arrow 17">
            <a:extLst>
              <a:ext uri="{FF2B5EF4-FFF2-40B4-BE49-F238E27FC236}">
                <a16:creationId xmlns:a16="http://schemas.microsoft.com/office/drawing/2014/main" id="{4354270C-E002-174C-AD24-BC9FBC3DA3CC}"/>
              </a:ext>
            </a:extLst>
          </p:cNvPr>
          <p:cNvSpPr/>
          <p:nvPr/>
        </p:nvSpPr>
        <p:spPr>
          <a:xfrm rot="16200000">
            <a:off x="2223979" y="5171793"/>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ight Arrow 22">
            <a:extLst>
              <a:ext uri="{FF2B5EF4-FFF2-40B4-BE49-F238E27FC236}">
                <a16:creationId xmlns:a16="http://schemas.microsoft.com/office/drawing/2014/main" id="{E29D828B-A57E-E248-9CAC-9C2D6430236B}"/>
              </a:ext>
            </a:extLst>
          </p:cNvPr>
          <p:cNvSpPr/>
          <p:nvPr/>
        </p:nvSpPr>
        <p:spPr>
          <a:xfrm>
            <a:off x="2761542" y="4074216"/>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0115C0B8-F3F8-9E4B-8B96-7C5384E5175D}"/>
              </a:ext>
            </a:extLst>
          </p:cNvPr>
          <p:cNvGrpSpPr/>
          <p:nvPr/>
        </p:nvGrpSpPr>
        <p:grpSpPr>
          <a:xfrm rot="16200000">
            <a:off x="2908851" y="4096093"/>
            <a:ext cx="1364224" cy="311369"/>
            <a:chOff x="2297660" y="4140835"/>
            <a:chExt cx="1364224" cy="311369"/>
          </a:xfrm>
        </p:grpSpPr>
        <p:sp>
          <p:nvSpPr>
            <p:cNvPr id="25" name="Rounded Rectangle 24">
              <a:extLst>
                <a:ext uri="{FF2B5EF4-FFF2-40B4-BE49-F238E27FC236}">
                  <a16:creationId xmlns:a16="http://schemas.microsoft.com/office/drawing/2014/main" id="{88EECC21-F458-BA47-8273-9255AAFB3362}"/>
                </a:ext>
              </a:extLst>
            </p:cNvPr>
            <p:cNvSpPr/>
            <p:nvPr/>
          </p:nvSpPr>
          <p:spPr>
            <a:xfrm>
              <a:off x="2297660" y="4140835"/>
              <a:ext cx="1364224" cy="311369"/>
            </a:xfrm>
            <a:prstGeom prst="round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C4D67DB8-85DC-4E4E-BD34-43BE77852D68}"/>
                </a:ext>
              </a:extLst>
            </p:cNvPr>
            <p:cNvSpPr/>
            <p:nvPr/>
          </p:nvSpPr>
          <p:spPr>
            <a:xfrm>
              <a:off x="2382210"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11506D88-496B-104C-B598-E8AA02A717F1}"/>
                </a:ext>
              </a:extLst>
            </p:cNvPr>
            <p:cNvSpPr/>
            <p:nvPr/>
          </p:nvSpPr>
          <p:spPr>
            <a:xfrm>
              <a:off x="2628469"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053D46B3-AACA-CA43-B474-18BA9AD81A42}"/>
                </a:ext>
              </a:extLst>
            </p:cNvPr>
            <p:cNvSpPr/>
            <p:nvPr/>
          </p:nvSpPr>
          <p:spPr>
            <a:xfrm>
              <a:off x="2874728"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D8BAFCE1-DE49-7C46-A77A-304998910852}"/>
                </a:ext>
              </a:extLst>
            </p:cNvPr>
            <p:cNvSpPr/>
            <p:nvPr/>
          </p:nvSpPr>
          <p:spPr>
            <a:xfrm>
              <a:off x="3126597"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A5B23BA9-7866-C147-BA2E-A60DA252AC75}"/>
                </a:ext>
              </a:extLst>
            </p:cNvPr>
            <p:cNvSpPr/>
            <p:nvPr/>
          </p:nvSpPr>
          <p:spPr>
            <a:xfrm>
              <a:off x="3384593" y="4196386"/>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Right Arrow 30">
            <a:extLst>
              <a:ext uri="{FF2B5EF4-FFF2-40B4-BE49-F238E27FC236}">
                <a16:creationId xmlns:a16="http://schemas.microsoft.com/office/drawing/2014/main" id="{EDA00DD8-064C-244D-BE70-87F044363121}"/>
              </a:ext>
            </a:extLst>
          </p:cNvPr>
          <p:cNvSpPr/>
          <p:nvPr/>
        </p:nvSpPr>
        <p:spPr>
          <a:xfrm rot="16200000">
            <a:off x="3306140" y="5171793"/>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ight Arrow 31">
            <a:extLst>
              <a:ext uri="{FF2B5EF4-FFF2-40B4-BE49-F238E27FC236}">
                <a16:creationId xmlns:a16="http://schemas.microsoft.com/office/drawing/2014/main" id="{6ED2B23A-8843-7D45-B1B1-5F3C3D2F4E10}"/>
              </a:ext>
            </a:extLst>
          </p:cNvPr>
          <p:cNvSpPr/>
          <p:nvPr/>
        </p:nvSpPr>
        <p:spPr>
          <a:xfrm>
            <a:off x="3843703" y="4074216"/>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42B53635-F587-4A47-A006-0B4A3F59EF10}"/>
              </a:ext>
            </a:extLst>
          </p:cNvPr>
          <p:cNvGrpSpPr/>
          <p:nvPr/>
        </p:nvGrpSpPr>
        <p:grpSpPr>
          <a:xfrm rot="16200000">
            <a:off x="3963610" y="4096093"/>
            <a:ext cx="1364224" cy="311369"/>
            <a:chOff x="2297660" y="4140835"/>
            <a:chExt cx="1364224" cy="311369"/>
          </a:xfrm>
        </p:grpSpPr>
        <p:sp>
          <p:nvSpPr>
            <p:cNvPr id="34" name="Rounded Rectangle 33">
              <a:extLst>
                <a:ext uri="{FF2B5EF4-FFF2-40B4-BE49-F238E27FC236}">
                  <a16:creationId xmlns:a16="http://schemas.microsoft.com/office/drawing/2014/main" id="{188B6391-7F09-7A41-A0E3-EB51B592ED0A}"/>
                </a:ext>
              </a:extLst>
            </p:cNvPr>
            <p:cNvSpPr/>
            <p:nvPr/>
          </p:nvSpPr>
          <p:spPr>
            <a:xfrm>
              <a:off x="2297660" y="4140835"/>
              <a:ext cx="1364224" cy="311369"/>
            </a:xfrm>
            <a:prstGeom prst="round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7281991D-DA35-BF4C-8169-1F5CB2D3F069}"/>
                </a:ext>
              </a:extLst>
            </p:cNvPr>
            <p:cNvSpPr/>
            <p:nvPr/>
          </p:nvSpPr>
          <p:spPr>
            <a:xfrm>
              <a:off x="2382210"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61E3767B-531E-5145-9F5F-7B32F2DAFF7D}"/>
                </a:ext>
              </a:extLst>
            </p:cNvPr>
            <p:cNvSpPr/>
            <p:nvPr/>
          </p:nvSpPr>
          <p:spPr>
            <a:xfrm>
              <a:off x="2628469"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BDB904EC-D4E2-B44E-B22C-80E765BD56A5}"/>
                </a:ext>
              </a:extLst>
            </p:cNvPr>
            <p:cNvSpPr/>
            <p:nvPr/>
          </p:nvSpPr>
          <p:spPr>
            <a:xfrm>
              <a:off x="2874728"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5E310FC3-42C0-004F-9DE3-0B890F6F8A58}"/>
                </a:ext>
              </a:extLst>
            </p:cNvPr>
            <p:cNvSpPr/>
            <p:nvPr/>
          </p:nvSpPr>
          <p:spPr>
            <a:xfrm>
              <a:off x="3126597"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5D786B3-1898-B747-AB2B-C6585E46CE03}"/>
                </a:ext>
              </a:extLst>
            </p:cNvPr>
            <p:cNvSpPr/>
            <p:nvPr/>
          </p:nvSpPr>
          <p:spPr>
            <a:xfrm>
              <a:off x="3384593" y="4196386"/>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Right Arrow 39">
            <a:extLst>
              <a:ext uri="{FF2B5EF4-FFF2-40B4-BE49-F238E27FC236}">
                <a16:creationId xmlns:a16="http://schemas.microsoft.com/office/drawing/2014/main" id="{7EA838CE-7107-B84B-8EB2-03F27F43FD62}"/>
              </a:ext>
            </a:extLst>
          </p:cNvPr>
          <p:cNvSpPr/>
          <p:nvPr/>
        </p:nvSpPr>
        <p:spPr>
          <a:xfrm rot="16200000">
            <a:off x="4360899" y="5171793"/>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ight Arrow 40">
            <a:extLst>
              <a:ext uri="{FF2B5EF4-FFF2-40B4-BE49-F238E27FC236}">
                <a16:creationId xmlns:a16="http://schemas.microsoft.com/office/drawing/2014/main" id="{66EDDCBB-7A4F-7544-B6C2-3E9DDBEE5F5C}"/>
              </a:ext>
            </a:extLst>
          </p:cNvPr>
          <p:cNvSpPr/>
          <p:nvPr/>
        </p:nvSpPr>
        <p:spPr>
          <a:xfrm>
            <a:off x="4898462" y="4074216"/>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A6CA2E2-9188-C148-ACB7-D0B6EDAF7487}"/>
              </a:ext>
            </a:extLst>
          </p:cNvPr>
          <p:cNvGrpSpPr/>
          <p:nvPr/>
        </p:nvGrpSpPr>
        <p:grpSpPr>
          <a:xfrm rot="16200000">
            <a:off x="5051854" y="4096092"/>
            <a:ext cx="1364224" cy="311369"/>
            <a:chOff x="2297660" y="4140835"/>
            <a:chExt cx="1364224" cy="311369"/>
          </a:xfrm>
        </p:grpSpPr>
        <p:sp>
          <p:nvSpPr>
            <p:cNvPr id="43" name="Rounded Rectangle 42">
              <a:extLst>
                <a:ext uri="{FF2B5EF4-FFF2-40B4-BE49-F238E27FC236}">
                  <a16:creationId xmlns:a16="http://schemas.microsoft.com/office/drawing/2014/main" id="{7CAACEA3-328A-3043-A26F-3AE9F0927CBB}"/>
                </a:ext>
              </a:extLst>
            </p:cNvPr>
            <p:cNvSpPr/>
            <p:nvPr/>
          </p:nvSpPr>
          <p:spPr>
            <a:xfrm>
              <a:off x="2297660" y="4140835"/>
              <a:ext cx="1364224" cy="311369"/>
            </a:xfrm>
            <a:prstGeom prst="round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5B77AEC6-A08E-2744-813E-99BD0DDDA937}"/>
                </a:ext>
              </a:extLst>
            </p:cNvPr>
            <p:cNvSpPr/>
            <p:nvPr/>
          </p:nvSpPr>
          <p:spPr>
            <a:xfrm>
              <a:off x="2382210"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1C806C57-DC31-7842-9021-2B55A55A2DB5}"/>
                </a:ext>
              </a:extLst>
            </p:cNvPr>
            <p:cNvSpPr/>
            <p:nvPr/>
          </p:nvSpPr>
          <p:spPr>
            <a:xfrm>
              <a:off x="2628469"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6DF5DDE2-2E68-CB43-8C45-8A31AAA7C159}"/>
                </a:ext>
              </a:extLst>
            </p:cNvPr>
            <p:cNvSpPr/>
            <p:nvPr/>
          </p:nvSpPr>
          <p:spPr>
            <a:xfrm>
              <a:off x="2874728"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9AA636B5-23CA-544E-8957-6D111730B0DD}"/>
                </a:ext>
              </a:extLst>
            </p:cNvPr>
            <p:cNvSpPr/>
            <p:nvPr/>
          </p:nvSpPr>
          <p:spPr>
            <a:xfrm>
              <a:off x="3126597"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B1957133-0650-B046-A036-DA1C47FBF316}"/>
                </a:ext>
              </a:extLst>
            </p:cNvPr>
            <p:cNvSpPr/>
            <p:nvPr/>
          </p:nvSpPr>
          <p:spPr>
            <a:xfrm>
              <a:off x="3384593" y="4196386"/>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Right Arrow 48">
            <a:extLst>
              <a:ext uri="{FF2B5EF4-FFF2-40B4-BE49-F238E27FC236}">
                <a16:creationId xmlns:a16="http://schemas.microsoft.com/office/drawing/2014/main" id="{8F8AE9A6-82FD-9243-88A4-93A940F360D7}"/>
              </a:ext>
            </a:extLst>
          </p:cNvPr>
          <p:cNvSpPr/>
          <p:nvPr/>
        </p:nvSpPr>
        <p:spPr>
          <a:xfrm rot="16200000">
            <a:off x="5449143" y="5171792"/>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Content Placeholder 2">
            <a:extLst>
              <a:ext uri="{FF2B5EF4-FFF2-40B4-BE49-F238E27FC236}">
                <a16:creationId xmlns:a16="http://schemas.microsoft.com/office/drawing/2014/main" id="{5D493BA9-7E83-D941-9662-47D78FF8281D}"/>
              </a:ext>
            </a:extLst>
          </p:cNvPr>
          <p:cNvSpPr txBox="1">
            <a:spLocks/>
          </p:cNvSpPr>
          <p:nvPr/>
        </p:nvSpPr>
        <p:spPr>
          <a:xfrm>
            <a:off x="2095059" y="5605672"/>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2400" dirty="0">
                <a:latin typeface="Avenir Light" panose="020B0402020203020204" pitchFamily="34" charset="77"/>
              </a:rPr>
              <a:t>The</a:t>
            </a:r>
          </a:p>
        </p:txBody>
      </p:sp>
      <p:sp>
        <p:nvSpPr>
          <p:cNvPr id="55" name="Content Placeholder 2">
            <a:extLst>
              <a:ext uri="{FF2B5EF4-FFF2-40B4-BE49-F238E27FC236}">
                <a16:creationId xmlns:a16="http://schemas.microsoft.com/office/drawing/2014/main" id="{DA7779B7-383D-774F-91B7-42843F170DE5}"/>
              </a:ext>
            </a:extLst>
          </p:cNvPr>
          <p:cNvSpPr txBox="1">
            <a:spLocks/>
          </p:cNvSpPr>
          <p:nvPr/>
        </p:nvSpPr>
        <p:spPr>
          <a:xfrm>
            <a:off x="2953045" y="5605672"/>
            <a:ext cx="1240142"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r>
              <a:rPr lang="en-US" sz="2400" dirty="0">
                <a:latin typeface="Avenir Light" panose="020B0402020203020204" pitchFamily="34" charset="77"/>
              </a:rPr>
              <a:t>brown</a:t>
            </a:r>
          </a:p>
        </p:txBody>
      </p:sp>
      <p:sp>
        <p:nvSpPr>
          <p:cNvPr id="56" name="Content Placeholder 2">
            <a:extLst>
              <a:ext uri="{FF2B5EF4-FFF2-40B4-BE49-F238E27FC236}">
                <a16:creationId xmlns:a16="http://schemas.microsoft.com/office/drawing/2014/main" id="{254D70E6-B900-B947-9CB1-4CA5CA3E82B0}"/>
              </a:ext>
            </a:extLst>
          </p:cNvPr>
          <p:cNvSpPr txBox="1">
            <a:spLocks/>
          </p:cNvSpPr>
          <p:nvPr/>
        </p:nvSpPr>
        <p:spPr>
          <a:xfrm>
            <a:off x="3989836" y="5618468"/>
            <a:ext cx="1240142"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r>
              <a:rPr lang="en-US" sz="2400" dirty="0">
                <a:latin typeface="Avenir Light" panose="020B0402020203020204" pitchFamily="34" charset="77"/>
              </a:rPr>
              <a:t>dog</a:t>
            </a:r>
          </a:p>
        </p:txBody>
      </p:sp>
      <p:sp>
        <p:nvSpPr>
          <p:cNvPr id="57" name="Content Placeholder 2">
            <a:extLst>
              <a:ext uri="{FF2B5EF4-FFF2-40B4-BE49-F238E27FC236}">
                <a16:creationId xmlns:a16="http://schemas.microsoft.com/office/drawing/2014/main" id="{9D74D270-52C3-1043-8D22-6AC58D74A0C1}"/>
              </a:ext>
            </a:extLst>
          </p:cNvPr>
          <p:cNvSpPr txBox="1">
            <a:spLocks/>
          </p:cNvSpPr>
          <p:nvPr/>
        </p:nvSpPr>
        <p:spPr>
          <a:xfrm>
            <a:off x="5112790" y="5631264"/>
            <a:ext cx="1240142"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r>
              <a:rPr lang="en-US" sz="2400" dirty="0">
                <a:latin typeface="Avenir Light" panose="020B0402020203020204" pitchFamily="34" charset="77"/>
              </a:rPr>
              <a:t>ran</a:t>
            </a:r>
          </a:p>
        </p:txBody>
      </p:sp>
      <p:sp>
        <p:nvSpPr>
          <p:cNvPr id="60" name="Content Placeholder 2">
            <a:extLst>
              <a:ext uri="{FF2B5EF4-FFF2-40B4-BE49-F238E27FC236}">
                <a16:creationId xmlns:a16="http://schemas.microsoft.com/office/drawing/2014/main" id="{76AADFF0-BE0A-434E-BF97-8FEF40D05CC3}"/>
              </a:ext>
            </a:extLst>
          </p:cNvPr>
          <p:cNvSpPr txBox="1">
            <a:spLocks/>
          </p:cNvSpPr>
          <p:nvPr/>
        </p:nvSpPr>
        <p:spPr>
          <a:xfrm>
            <a:off x="2406384" y="6201113"/>
            <a:ext cx="2565797" cy="4714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r>
              <a:rPr lang="en-US" sz="2000" b="1" dirty="0">
                <a:solidFill>
                  <a:srgbClr val="7030A0"/>
                </a:solidFill>
                <a:latin typeface="Avenir Light" panose="020B0402020203020204" pitchFamily="34" charset="77"/>
              </a:rPr>
              <a:t>ENCODER RNN</a:t>
            </a:r>
          </a:p>
        </p:txBody>
      </p:sp>
      <p:grpSp>
        <p:nvGrpSpPr>
          <p:cNvPr id="62" name="Group 61">
            <a:extLst>
              <a:ext uri="{FF2B5EF4-FFF2-40B4-BE49-F238E27FC236}">
                <a16:creationId xmlns:a16="http://schemas.microsoft.com/office/drawing/2014/main" id="{95EBDC45-51F4-2E42-880D-7AF8D985C7F6}"/>
              </a:ext>
            </a:extLst>
          </p:cNvPr>
          <p:cNvGrpSpPr/>
          <p:nvPr/>
        </p:nvGrpSpPr>
        <p:grpSpPr>
          <a:xfrm rot="16200000">
            <a:off x="6427565" y="3810604"/>
            <a:ext cx="1364224" cy="311369"/>
            <a:chOff x="2297660" y="4140835"/>
            <a:chExt cx="1364224" cy="311369"/>
          </a:xfrm>
        </p:grpSpPr>
        <p:sp>
          <p:nvSpPr>
            <p:cNvPr id="63" name="Rounded Rectangle 62">
              <a:extLst>
                <a:ext uri="{FF2B5EF4-FFF2-40B4-BE49-F238E27FC236}">
                  <a16:creationId xmlns:a16="http://schemas.microsoft.com/office/drawing/2014/main" id="{1ACF6078-E2DB-0049-8F53-87D781392620}"/>
                </a:ext>
              </a:extLst>
            </p:cNvPr>
            <p:cNvSpPr/>
            <p:nvPr/>
          </p:nvSpPr>
          <p:spPr>
            <a:xfrm>
              <a:off x="2297660" y="4140835"/>
              <a:ext cx="1364224" cy="311369"/>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64" name="Oval 63">
              <a:extLst>
                <a:ext uri="{FF2B5EF4-FFF2-40B4-BE49-F238E27FC236}">
                  <a16:creationId xmlns:a16="http://schemas.microsoft.com/office/drawing/2014/main" id="{912B5527-0BE4-CB4E-B46E-03E7213CCF26}"/>
                </a:ext>
              </a:extLst>
            </p:cNvPr>
            <p:cNvSpPr/>
            <p:nvPr/>
          </p:nvSpPr>
          <p:spPr>
            <a:xfrm>
              <a:off x="2382210" y="4194102"/>
              <a:ext cx="203200" cy="203200"/>
            </a:xfrm>
            <a:prstGeom prst="ellipse">
              <a:avLst/>
            </a:prstGeom>
            <a:solidFill>
              <a:schemeClr val="accent5">
                <a:lumMod val="60000"/>
                <a:lumOff val="4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65" name="Oval 64">
              <a:extLst>
                <a:ext uri="{FF2B5EF4-FFF2-40B4-BE49-F238E27FC236}">
                  <a16:creationId xmlns:a16="http://schemas.microsoft.com/office/drawing/2014/main" id="{718A4A41-F480-B843-A065-E66F90567406}"/>
                </a:ext>
              </a:extLst>
            </p:cNvPr>
            <p:cNvSpPr/>
            <p:nvPr/>
          </p:nvSpPr>
          <p:spPr>
            <a:xfrm>
              <a:off x="2628469" y="4194102"/>
              <a:ext cx="203200" cy="203200"/>
            </a:xfrm>
            <a:prstGeom prst="ellipse">
              <a:avLst/>
            </a:prstGeom>
            <a:solidFill>
              <a:schemeClr val="accent5">
                <a:lumMod val="60000"/>
                <a:lumOff val="4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66" name="Oval 65">
              <a:extLst>
                <a:ext uri="{FF2B5EF4-FFF2-40B4-BE49-F238E27FC236}">
                  <a16:creationId xmlns:a16="http://schemas.microsoft.com/office/drawing/2014/main" id="{1327A638-D336-2443-8338-B53DFAE7FA1A}"/>
                </a:ext>
              </a:extLst>
            </p:cNvPr>
            <p:cNvSpPr/>
            <p:nvPr/>
          </p:nvSpPr>
          <p:spPr>
            <a:xfrm>
              <a:off x="2874728" y="4194102"/>
              <a:ext cx="203200" cy="203200"/>
            </a:xfrm>
            <a:prstGeom prst="ellipse">
              <a:avLst/>
            </a:prstGeom>
            <a:solidFill>
              <a:schemeClr val="accent5">
                <a:lumMod val="60000"/>
                <a:lumOff val="4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67" name="Oval 66">
              <a:extLst>
                <a:ext uri="{FF2B5EF4-FFF2-40B4-BE49-F238E27FC236}">
                  <a16:creationId xmlns:a16="http://schemas.microsoft.com/office/drawing/2014/main" id="{E5F2284B-2410-E641-BEB4-407ED178D761}"/>
                </a:ext>
              </a:extLst>
            </p:cNvPr>
            <p:cNvSpPr/>
            <p:nvPr/>
          </p:nvSpPr>
          <p:spPr>
            <a:xfrm>
              <a:off x="3126597" y="4194102"/>
              <a:ext cx="203200" cy="203200"/>
            </a:xfrm>
            <a:prstGeom prst="ellipse">
              <a:avLst/>
            </a:prstGeom>
            <a:solidFill>
              <a:schemeClr val="accent5">
                <a:lumMod val="60000"/>
                <a:lumOff val="4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68" name="Oval 67">
              <a:extLst>
                <a:ext uri="{FF2B5EF4-FFF2-40B4-BE49-F238E27FC236}">
                  <a16:creationId xmlns:a16="http://schemas.microsoft.com/office/drawing/2014/main" id="{12E6131F-CBF7-BD41-9FB8-1E2D72CB728D}"/>
                </a:ext>
              </a:extLst>
            </p:cNvPr>
            <p:cNvSpPr/>
            <p:nvPr/>
          </p:nvSpPr>
          <p:spPr>
            <a:xfrm>
              <a:off x="3384593" y="4196386"/>
              <a:ext cx="203200" cy="203200"/>
            </a:xfrm>
            <a:prstGeom prst="ellipse">
              <a:avLst/>
            </a:prstGeom>
            <a:solidFill>
              <a:schemeClr val="accent5">
                <a:lumMod val="60000"/>
                <a:lumOff val="4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grpSp>
      <p:sp>
        <p:nvSpPr>
          <p:cNvPr id="69" name="Right Arrow 68">
            <a:extLst>
              <a:ext uri="{FF2B5EF4-FFF2-40B4-BE49-F238E27FC236}">
                <a16:creationId xmlns:a16="http://schemas.microsoft.com/office/drawing/2014/main" id="{23622B38-79A3-3A44-84CF-A25954BA91F2}"/>
              </a:ext>
            </a:extLst>
          </p:cNvPr>
          <p:cNvSpPr/>
          <p:nvPr/>
        </p:nvSpPr>
        <p:spPr>
          <a:xfrm rot="16200000">
            <a:off x="6824854" y="4886304"/>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ight Arrow 69">
            <a:extLst>
              <a:ext uri="{FF2B5EF4-FFF2-40B4-BE49-F238E27FC236}">
                <a16:creationId xmlns:a16="http://schemas.microsoft.com/office/drawing/2014/main" id="{2BD27F86-3184-9445-ACB6-805FE57DE18C}"/>
              </a:ext>
            </a:extLst>
          </p:cNvPr>
          <p:cNvSpPr/>
          <p:nvPr/>
        </p:nvSpPr>
        <p:spPr>
          <a:xfrm>
            <a:off x="7362417" y="3788727"/>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grpSp>
        <p:nvGrpSpPr>
          <p:cNvPr id="71" name="Group 70">
            <a:extLst>
              <a:ext uri="{FF2B5EF4-FFF2-40B4-BE49-F238E27FC236}">
                <a16:creationId xmlns:a16="http://schemas.microsoft.com/office/drawing/2014/main" id="{F7CAB22E-C058-6C4D-99DC-52A908A57E57}"/>
              </a:ext>
            </a:extLst>
          </p:cNvPr>
          <p:cNvGrpSpPr/>
          <p:nvPr/>
        </p:nvGrpSpPr>
        <p:grpSpPr>
          <a:xfrm rot="16200000">
            <a:off x="7509726" y="3810604"/>
            <a:ext cx="1364224" cy="311369"/>
            <a:chOff x="2297660" y="4140835"/>
            <a:chExt cx="1364224" cy="311369"/>
          </a:xfrm>
        </p:grpSpPr>
        <p:sp>
          <p:nvSpPr>
            <p:cNvPr id="72" name="Rounded Rectangle 71">
              <a:extLst>
                <a:ext uri="{FF2B5EF4-FFF2-40B4-BE49-F238E27FC236}">
                  <a16:creationId xmlns:a16="http://schemas.microsoft.com/office/drawing/2014/main" id="{883F939B-AD40-454A-9C78-F8A567BCFE67}"/>
                </a:ext>
              </a:extLst>
            </p:cNvPr>
            <p:cNvSpPr/>
            <p:nvPr/>
          </p:nvSpPr>
          <p:spPr>
            <a:xfrm>
              <a:off x="2297660" y="4140835"/>
              <a:ext cx="1364224" cy="311369"/>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73" name="Oval 72">
              <a:extLst>
                <a:ext uri="{FF2B5EF4-FFF2-40B4-BE49-F238E27FC236}">
                  <a16:creationId xmlns:a16="http://schemas.microsoft.com/office/drawing/2014/main" id="{8D9966B0-7A04-E74F-A13B-CF86075664DC}"/>
                </a:ext>
              </a:extLst>
            </p:cNvPr>
            <p:cNvSpPr/>
            <p:nvPr/>
          </p:nvSpPr>
          <p:spPr>
            <a:xfrm>
              <a:off x="2382210" y="4194102"/>
              <a:ext cx="203200" cy="203200"/>
            </a:xfrm>
            <a:prstGeom prst="ellipse">
              <a:avLst/>
            </a:prstGeom>
            <a:solidFill>
              <a:schemeClr val="accent5">
                <a:lumMod val="60000"/>
                <a:lumOff val="4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74" name="Oval 73">
              <a:extLst>
                <a:ext uri="{FF2B5EF4-FFF2-40B4-BE49-F238E27FC236}">
                  <a16:creationId xmlns:a16="http://schemas.microsoft.com/office/drawing/2014/main" id="{9DF1E077-DBF0-4A41-8A1B-D59945CE9645}"/>
                </a:ext>
              </a:extLst>
            </p:cNvPr>
            <p:cNvSpPr/>
            <p:nvPr/>
          </p:nvSpPr>
          <p:spPr>
            <a:xfrm>
              <a:off x="2628469" y="4194102"/>
              <a:ext cx="203200" cy="203200"/>
            </a:xfrm>
            <a:prstGeom prst="ellipse">
              <a:avLst/>
            </a:prstGeom>
            <a:solidFill>
              <a:schemeClr val="accent5">
                <a:lumMod val="60000"/>
                <a:lumOff val="4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75" name="Oval 74">
              <a:extLst>
                <a:ext uri="{FF2B5EF4-FFF2-40B4-BE49-F238E27FC236}">
                  <a16:creationId xmlns:a16="http://schemas.microsoft.com/office/drawing/2014/main" id="{61BA6460-4E29-0143-B9C6-2FFA05F559FB}"/>
                </a:ext>
              </a:extLst>
            </p:cNvPr>
            <p:cNvSpPr/>
            <p:nvPr/>
          </p:nvSpPr>
          <p:spPr>
            <a:xfrm>
              <a:off x="2874728" y="4194102"/>
              <a:ext cx="203200" cy="203200"/>
            </a:xfrm>
            <a:prstGeom prst="ellipse">
              <a:avLst/>
            </a:prstGeom>
            <a:solidFill>
              <a:schemeClr val="accent5">
                <a:lumMod val="60000"/>
                <a:lumOff val="4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76" name="Oval 75">
              <a:extLst>
                <a:ext uri="{FF2B5EF4-FFF2-40B4-BE49-F238E27FC236}">
                  <a16:creationId xmlns:a16="http://schemas.microsoft.com/office/drawing/2014/main" id="{9E6D369E-99F0-874A-9DA2-58279FFAE7E3}"/>
                </a:ext>
              </a:extLst>
            </p:cNvPr>
            <p:cNvSpPr/>
            <p:nvPr/>
          </p:nvSpPr>
          <p:spPr>
            <a:xfrm>
              <a:off x="3126597" y="4194102"/>
              <a:ext cx="203200" cy="203200"/>
            </a:xfrm>
            <a:prstGeom prst="ellipse">
              <a:avLst/>
            </a:prstGeom>
            <a:solidFill>
              <a:schemeClr val="accent5">
                <a:lumMod val="60000"/>
                <a:lumOff val="4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77" name="Oval 76">
              <a:extLst>
                <a:ext uri="{FF2B5EF4-FFF2-40B4-BE49-F238E27FC236}">
                  <a16:creationId xmlns:a16="http://schemas.microsoft.com/office/drawing/2014/main" id="{7C7773A3-4D0B-3146-9BFE-2E321F8D97FD}"/>
                </a:ext>
              </a:extLst>
            </p:cNvPr>
            <p:cNvSpPr/>
            <p:nvPr/>
          </p:nvSpPr>
          <p:spPr>
            <a:xfrm>
              <a:off x="3384593" y="4196386"/>
              <a:ext cx="203200" cy="203200"/>
            </a:xfrm>
            <a:prstGeom prst="ellipse">
              <a:avLst/>
            </a:prstGeom>
            <a:solidFill>
              <a:schemeClr val="accent5">
                <a:lumMod val="60000"/>
                <a:lumOff val="4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grpSp>
      <p:sp>
        <p:nvSpPr>
          <p:cNvPr id="78" name="Right Arrow 77">
            <a:extLst>
              <a:ext uri="{FF2B5EF4-FFF2-40B4-BE49-F238E27FC236}">
                <a16:creationId xmlns:a16="http://schemas.microsoft.com/office/drawing/2014/main" id="{74B734A1-7172-774A-BC94-E7CC6AA83F30}"/>
              </a:ext>
            </a:extLst>
          </p:cNvPr>
          <p:cNvSpPr/>
          <p:nvPr/>
        </p:nvSpPr>
        <p:spPr>
          <a:xfrm rot="16200000">
            <a:off x="7907015" y="4886304"/>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Content Placeholder 2">
            <a:extLst>
              <a:ext uri="{FF2B5EF4-FFF2-40B4-BE49-F238E27FC236}">
                <a16:creationId xmlns:a16="http://schemas.microsoft.com/office/drawing/2014/main" id="{F465FF3C-9902-1E4F-8AC5-7C037E30DB8D}"/>
              </a:ext>
            </a:extLst>
          </p:cNvPr>
          <p:cNvSpPr txBox="1">
            <a:spLocks/>
          </p:cNvSpPr>
          <p:nvPr/>
        </p:nvSpPr>
        <p:spPr>
          <a:xfrm>
            <a:off x="8054654" y="6046915"/>
            <a:ext cx="2565797" cy="4714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r>
              <a:rPr lang="en-US" sz="2000" b="1" dirty="0">
                <a:solidFill>
                  <a:srgbClr val="7030A0"/>
                </a:solidFill>
                <a:latin typeface="Avenir Light" panose="020B0402020203020204" pitchFamily="34" charset="77"/>
              </a:rPr>
              <a:t>DECODER RNN</a:t>
            </a:r>
          </a:p>
        </p:txBody>
      </p:sp>
      <mc:AlternateContent xmlns:mc="http://schemas.openxmlformats.org/markup-compatibility/2006" xmlns:a14="http://schemas.microsoft.com/office/drawing/2010/main">
        <mc:Choice Requires="a14">
          <p:sp>
            <p:nvSpPr>
              <p:cNvPr id="137" name="Content Placeholder 2">
                <a:extLst>
                  <a:ext uri="{FF2B5EF4-FFF2-40B4-BE49-F238E27FC236}">
                    <a16:creationId xmlns:a16="http://schemas.microsoft.com/office/drawing/2014/main" id="{CABE6ED9-0570-0F4C-A70F-4AE4551446BE}"/>
                  </a:ext>
                </a:extLst>
              </p:cNvPr>
              <p:cNvSpPr txBox="1">
                <a:spLocks/>
              </p:cNvSpPr>
              <p:nvPr/>
            </p:nvSpPr>
            <p:spPr>
              <a:xfrm>
                <a:off x="6381672" y="5420942"/>
                <a:ext cx="1469152"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 xmlns:m="http://schemas.openxmlformats.org/officeDocument/2006/math">
                    <m:r>
                      <a:rPr lang="en-US" sz="2400" b="0" i="1" dirty="0" smtClean="0">
                        <a:latin typeface="Cambria Math" panose="02040503050406030204" pitchFamily="18" charset="0"/>
                      </a:rPr>
                      <m:t>[</m:t>
                    </m:r>
                    <m:sSubSup>
                      <m:sSubSupPr>
                        <m:ctrlPr>
                          <a:rPr lang="en-US" sz="2400" b="0" i="1" dirty="0" smtClean="0">
                            <a:latin typeface="Cambria Math" panose="02040503050406030204" pitchFamily="18" charset="0"/>
                          </a:rPr>
                        </m:ctrlPr>
                      </m:sSubSupPr>
                      <m:e>
                        <m:r>
                          <a:rPr lang="en-US" sz="2400" b="0" i="1" dirty="0" smtClean="0">
                            <a:latin typeface="Cambria Math" panose="02040503050406030204" pitchFamily="18" charset="0"/>
                          </a:rPr>
                          <m:t>𝑐</m:t>
                        </m:r>
                      </m:e>
                      <m:sub>
                        <m:r>
                          <a:rPr lang="en-US" sz="2400" b="0" i="1" dirty="0" smtClean="0">
                            <a:latin typeface="Cambria Math" panose="02040503050406030204" pitchFamily="18" charset="0"/>
                          </a:rPr>
                          <m:t>1</m:t>
                        </m:r>
                      </m:sub>
                      <m:sup>
                        <m:r>
                          <a:rPr lang="en-US" sz="2400" b="0" i="1" dirty="0" smtClean="0">
                            <a:latin typeface="Cambria Math" panose="02040503050406030204" pitchFamily="18" charset="0"/>
                          </a:rPr>
                          <m:t>𝐷</m:t>
                        </m:r>
                      </m:sup>
                    </m:sSubSup>
                  </m:oMath>
                </a14:m>
                <a:r>
                  <a:rPr lang="en-US" sz="2400" b="0" dirty="0">
                    <a:latin typeface="Avenir Light" panose="020B0402020203020204" pitchFamily="34" charset="77"/>
                  </a:rPr>
                  <a:t>,&lt;S&gt;</a:t>
                </a:r>
                <a14:m>
                  <m:oMath xmlns:m="http://schemas.openxmlformats.org/officeDocument/2006/math">
                    <m:r>
                      <a:rPr lang="en-US" sz="2400" b="0" i="1" dirty="0" smtClean="0">
                        <a:latin typeface="Cambria Math" panose="02040503050406030204" pitchFamily="18" charset="0"/>
                      </a:rPr>
                      <m:t>]</m:t>
                    </m:r>
                  </m:oMath>
                </a14:m>
                <a:endParaRPr lang="en-US" sz="2400" dirty="0">
                  <a:latin typeface="Avenir Light" panose="020B0402020203020204" pitchFamily="34" charset="77"/>
                </a:endParaRPr>
              </a:p>
            </p:txBody>
          </p:sp>
        </mc:Choice>
        <mc:Fallback xmlns="">
          <p:sp>
            <p:nvSpPr>
              <p:cNvPr id="137" name="Content Placeholder 2">
                <a:extLst>
                  <a:ext uri="{FF2B5EF4-FFF2-40B4-BE49-F238E27FC236}">
                    <a16:creationId xmlns:a16="http://schemas.microsoft.com/office/drawing/2014/main" id="{CABE6ED9-0570-0F4C-A70F-4AE4551446BE}"/>
                  </a:ext>
                </a:extLst>
              </p:cNvPr>
              <p:cNvSpPr txBox="1">
                <a:spLocks noRot="1" noChangeAspect="1" noMove="1" noResize="1" noEditPoints="1" noAdjustHandles="1" noChangeArrowheads="1" noChangeShapeType="1" noTextEdit="1"/>
              </p:cNvSpPr>
              <p:nvPr/>
            </p:nvSpPr>
            <p:spPr>
              <a:xfrm>
                <a:off x="6381672" y="5420942"/>
                <a:ext cx="1469152" cy="503588"/>
              </a:xfrm>
              <a:prstGeom prst="rect">
                <a:avLst/>
              </a:prstGeom>
              <a:blipFill>
                <a:blip r:embed="rId3"/>
                <a:stretch>
                  <a:fillRect b="-29268"/>
                </a:stretch>
              </a:blipFill>
            </p:spPr>
            <p:txBody>
              <a:bodyPr/>
              <a:lstStyle/>
              <a:p>
                <a:r>
                  <a:rPr lang="en-US">
                    <a:noFill/>
                  </a:rPr>
                  <a:t> </a:t>
                </a:r>
              </a:p>
            </p:txBody>
          </p:sp>
        </mc:Fallback>
      </mc:AlternateContent>
      <p:sp>
        <p:nvSpPr>
          <p:cNvPr id="139" name="Right Arrow 138">
            <a:extLst>
              <a:ext uri="{FF2B5EF4-FFF2-40B4-BE49-F238E27FC236}">
                <a16:creationId xmlns:a16="http://schemas.microsoft.com/office/drawing/2014/main" id="{B654A412-316A-1546-B6AA-FF75BCE3753C}"/>
              </a:ext>
            </a:extLst>
          </p:cNvPr>
          <p:cNvSpPr/>
          <p:nvPr/>
        </p:nvSpPr>
        <p:spPr>
          <a:xfrm rot="16200000">
            <a:off x="6831390" y="2776997"/>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40" name="Content Placeholder 2">
                <a:extLst>
                  <a:ext uri="{FF2B5EF4-FFF2-40B4-BE49-F238E27FC236}">
                    <a16:creationId xmlns:a16="http://schemas.microsoft.com/office/drawing/2014/main" id="{CAFE0634-307E-4D4A-8F01-698C89E4A5BD}"/>
                  </a:ext>
                </a:extLst>
              </p:cNvPr>
              <p:cNvSpPr txBox="1">
                <a:spLocks/>
              </p:cNvSpPr>
              <p:nvPr/>
            </p:nvSpPr>
            <p:spPr>
              <a:xfrm>
                <a:off x="6819537" y="2130825"/>
                <a:ext cx="75039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
                        <m:sSubPr>
                          <m:ctrlPr>
                            <a:rPr lang="en-US" sz="2400" b="0" i="1" dirty="0" smtClean="0">
                              <a:latin typeface="Cambria Math" panose="02040503050406030204" pitchFamily="18" charset="0"/>
                            </a:rPr>
                          </m:ctrlPr>
                        </m:sSubPr>
                        <m:e>
                          <m:acc>
                            <m:accPr>
                              <m:chr m:val="̂"/>
                              <m:ctrlPr>
                                <a:rPr lang="en-US" sz="2400" b="0" i="1" dirty="0" smtClean="0">
                                  <a:latin typeface="Cambria Math" panose="02040503050406030204" pitchFamily="18" charset="0"/>
                                </a:rPr>
                              </m:ctrlPr>
                            </m:accPr>
                            <m:e>
                              <m:r>
                                <a:rPr lang="en-US" sz="2400" i="1" dirty="0">
                                  <a:latin typeface="Cambria Math" panose="02040503050406030204" pitchFamily="18" charset="0"/>
                                </a:rPr>
                                <m:t>𝑦</m:t>
                              </m:r>
                            </m:e>
                          </m:acc>
                        </m:e>
                        <m:sub>
                          <m:r>
                            <a:rPr lang="en-US" sz="2400" b="0" i="1" dirty="0" smtClean="0">
                              <a:latin typeface="Cambria Math" panose="02040503050406030204" pitchFamily="18" charset="0"/>
                            </a:rPr>
                            <m:t>1</m:t>
                          </m:r>
                        </m:sub>
                      </m:sSub>
                    </m:oMath>
                  </m:oMathPara>
                </a14:m>
                <a:endParaRPr lang="en-US" sz="2400" b="0" dirty="0">
                  <a:latin typeface="Avenir Light" panose="020B0402020203020204" pitchFamily="34" charset="77"/>
                </a:endParaRPr>
              </a:p>
            </p:txBody>
          </p:sp>
        </mc:Choice>
        <mc:Fallback xmlns="">
          <p:sp>
            <p:nvSpPr>
              <p:cNvPr id="140" name="Content Placeholder 2">
                <a:extLst>
                  <a:ext uri="{FF2B5EF4-FFF2-40B4-BE49-F238E27FC236}">
                    <a16:creationId xmlns:a16="http://schemas.microsoft.com/office/drawing/2014/main" id="{CAFE0634-307E-4D4A-8F01-698C89E4A5BD}"/>
                  </a:ext>
                </a:extLst>
              </p:cNvPr>
              <p:cNvSpPr txBox="1">
                <a:spLocks noRot="1" noChangeAspect="1" noMove="1" noResize="1" noEditPoints="1" noAdjustHandles="1" noChangeArrowheads="1" noChangeShapeType="1" noTextEdit="1"/>
              </p:cNvSpPr>
              <p:nvPr/>
            </p:nvSpPr>
            <p:spPr>
              <a:xfrm>
                <a:off x="6819537" y="2130825"/>
                <a:ext cx="750397" cy="503588"/>
              </a:xfrm>
              <a:prstGeom prst="rect">
                <a:avLst/>
              </a:prstGeom>
              <a:blipFill>
                <a:blip r:embed="rId4"/>
                <a:stretch>
                  <a:fillRect b="-7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2" name="Content Placeholder 2">
                <a:extLst>
                  <a:ext uri="{FF2B5EF4-FFF2-40B4-BE49-F238E27FC236}">
                    <a16:creationId xmlns:a16="http://schemas.microsoft.com/office/drawing/2014/main" id="{9588C57F-39A7-E845-B570-A40E6145F18B}"/>
                  </a:ext>
                </a:extLst>
              </p:cNvPr>
              <p:cNvSpPr txBox="1">
                <a:spLocks/>
              </p:cNvSpPr>
              <p:nvPr/>
            </p:nvSpPr>
            <p:spPr>
              <a:xfrm>
                <a:off x="7475886" y="5400259"/>
                <a:ext cx="1469152"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 xmlns:m="http://schemas.openxmlformats.org/officeDocument/2006/math">
                    <m:r>
                      <a:rPr lang="en-US" sz="2400" b="0" i="1" dirty="0" smtClean="0">
                        <a:latin typeface="Cambria Math" panose="02040503050406030204" pitchFamily="18" charset="0"/>
                      </a:rPr>
                      <m:t>[</m:t>
                    </m:r>
                    <m:sSubSup>
                      <m:sSubSupPr>
                        <m:ctrlPr>
                          <a:rPr lang="en-US" sz="2400" b="0" i="1" dirty="0" smtClean="0">
                            <a:latin typeface="Cambria Math" panose="02040503050406030204" pitchFamily="18" charset="0"/>
                          </a:rPr>
                        </m:ctrlPr>
                      </m:sSubSupPr>
                      <m:e>
                        <m:r>
                          <a:rPr lang="en-US" sz="2400" b="0" i="1" dirty="0" smtClean="0">
                            <a:latin typeface="Cambria Math" panose="02040503050406030204" pitchFamily="18" charset="0"/>
                          </a:rPr>
                          <m:t>𝑐</m:t>
                        </m:r>
                      </m:e>
                      <m:sub>
                        <m:r>
                          <a:rPr lang="en-US" sz="2400" b="0" i="1" dirty="0" smtClean="0">
                            <a:latin typeface="Cambria Math" panose="02040503050406030204" pitchFamily="18" charset="0"/>
                          </a:rPr>
                          <m:t>2</m:t>
                        </m:r>
                      </m:sub>
                      <m:sup>
                        <m:r>
                          <a:rPr lang="en-US" sz="2400" b="0" i="1" dirty="0" smtClean="0">
                            <a:latin typeface="Cambria Math" panose="02040503050406030204" pitchFamily="18" charset="0"/>
                          </a:rPr>
                          <m:t>𝐷</m:t>
                        </m:r>
                      </m:sup>
                    </m:sSubSup>
                  </m:oMath>
                </a14:m>
                <a:r>
                  <a:rPr lang="en-US" sz="2400" b="0" dirty="0">
                    <a:latin typeface="Avenir Light" panose="020B0402020203020204" pitchFamily="34" charset="77"/>
                  </a:rPr>
                  <a:t>,</a:t>
                </a:r>
                <a14:m>
                  <m:oMath xmlns:m="http://schemas.openxmlformats.org/officeDocument/2006/math">
                    <m:sSub>
                      <m:sSubPr>
                        <m:ctrlPr>
                          <a:rPr lang="en-US" sz="2400" i="1" dirty="0">
                            <a:latin typeface="Cambria Math" panose="02040503050406030204" pitchFamily="18" charset="0"/>
                          </a:rPr>
                        </m:ctrlPr>
                      </m:sSubPr>
                      <m:e>
                        <m:acc>
                          <m:accPr>
                            <m:chr m:val="̂"/>
                            <m:ctrlPr>
                              <a:rPr lang="en-US" sz="2400" i="1" dirty="0">
                                <a:latin typeface="Cambria Math" panose="02040503050406030204" pitchFamily="18" charset="0"/>
                              </a:rPr>
                            </m:ctrlPr>
                          </m:accPr>
                          <m:e>
                            <m:r>
                              <a:rPr lang="en-US" sz="2400" i="1" dirty="0">
                                <a:latin typeface="Cambria Math" panose="02040503050406030204" pitchFamily="18" charset="0"/>
                              </a:rPr>
                              <m:t>𝑦</m:t>
                            </m:r>
                          </m:e>
                        </m:acc>
                      </m:e>
                      <m:sub>
                        <m:r>
                          <a:rPr lang="en-US" sz="2400" i="1" dirty="0">
                            <a:latin typeface="Cambria Math" panose="02040503050406030204" pitchFamily="18" charset="0"/>
                          </a:rPr>
                          <m:t>1</m:t>
                        </m:r>
                      </m:sub>
                    </m:sSub>
                    <m:r>
                      <a:rPr lang="en-US" sz="2400" b="0" i="1" dirty="0" smtClean="0">
                        <a:latin typeface="Cambria Math" panose="02040503050406030204" pitchFamily="18" charset="0"/>
                      </a:rPr>
                      <m:t>]</m:t>
                    </m:r>
                  </m:oMath>
                </a14:m>
                <a:endParaRPr lang="en-US" sz="2400" dirty="0">
                  <a:latin typeface="Avenir Light" panose="020B0402020203020204" pitchFamily="34" charset="77"/>
                </a:endParaRPr>
              </a:p>
            </p:txBody>
          </p:sp>
        </mc:Choice>
        <mc:Fallback xmlns="">
          <p:sp>
            <p:nvSpPr>
              <p:cNvPr id="142" name="Content Placeholder 2">
                <a:extLst>
                  <a:ext uri="{FF2B5EF4-FFF2-40B4-BE49-F238E27FC236}">
                    <a16:creationId xmlns:a16="http://schemas.microsoft.com/office/drawing/2014/main" id="{9588C57F-39A7-E845-B570-A40E6145F18B}"/>
                  </a:ext>
                </a:extLst>
              </p:cNvPr>
              <p:cNvSpPr txBox="1">
                <a:spLocks noRot="1" noChangeAspect="1" noMove="1" noResize="1" noEditPoints="1" noAdjustHandles="1" noChangeArrowheads="1" noChangeShapeType="1" noTextEdit="1"/>
              </p:cNvSpPr>
              <p:nvPr/>
            </p:nvSpPr>
            <p:spPr>
              <a:xfrm>
                <a:off x="7475886" y="5400259"/>
                <a:ext cx="1469152" cy="503588"/>
              </a:xfrm>
              <a:prstGeom prst="rect">
                <a:avLst/>
              </a:prstGeom>
              <a:blipFill>
                <a:blip r:embed="rId5"/>
                <a:stretch>
                  <a:fillRect b="-30000"/>
                </a:stretch>
              </a:blipFill>
            </p:spPr>
            <p:txBody>
              <a:bodyPr/>
              <a:lstStyle/>
              <a:p>
                <a:r>
                  <a:rPr lang="en-US">
                    <a:noFill/>
                  </a:rPr>
                  <a:t> </a:t>
                </a:r>
              </a:p>
            </p:txBody>
          </p:sp>
        </mc:Fallback>
      </mc:AlternateContent>
      <p:sp>
        <p:nvSpPr>
          <p:cNvPr id="146" name="Right Arrow 145">
            <a:extLst>
              <a:ext uri="{FF2B5EF4-FFF2-40B4-BE49-F238E27FC236}">
                <a16:creationId xmlns:a16="http://schemas.microsoft.com/office/drawing/2014/main" id="{5442A9A1-7CCB-4B4B-AE50-FE82E1ABE7D5}"/>
              </a:ext>
            </a:extLst>
          </p:cNvPr>
          <p:cNvSpPr/>
          <p:nvPr/>
        </p:nvSpPr>
        <p:spPr>
          <a:xfrm rot="16200000">
            <a:off x="7923175" y="2805876"/>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47" name="Content Placeholder 2">
                <a:extLst>
                  <a:ext uri="{FF2B5EF4-FFF2-40B4-BE49-F238E27FC236}">
                    <a16:creationId xmlns:a16="http://schemas.microsoft.com/office/drawing/2014/main" id="{F0CBB1E8-E0C0-6041-8C9E-73004F9601B1}"/>
                  </a:ext>
                </a:extLst>
              </p:cNvPr>
              <p:cNvSpPr txBox="1">
                <a:spLocks/>
              </p:cNvSpPr>
              <p:nvPr/>
            </p:nvSpPr>
            <p:spPr>
              <a:xfrm>
                <a:off x="7911322" y="2159704"/>
                <a:ext cx="75039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
                        <m:sSubPr>
                          <m:ctrlPr>
                            <a:rPr lang="en-US" sz="2400" b="0" i="1" dirty="0" smtClean="0">
                              <a:latin typeface="Cambria Math" panose="02040503050406030204" pitchFamily="18" charset="0"/>
                            </a:rPr>
                          </m:ctrlPr>
                        </m:sSubPr>
                        <m:e>
                          <m:acc>
                            <m:accPr>
                              <m:chr m:val="̂"/>
                              <m:ctrlPr>
                                <a:rPr lang="en-US" sz="2400" b="0" i="1" dirty="0" smtClean="0">
                                  <a:latin typeface="Cambria Math" panose="02040503050406030204" pitchFamily="18" charset="0"/>
                                </a:rPr>
                              </m:ctrlPr>
                            </m:accPr>
                            <m:e>
                              <m:r>
                                <a:rPr lang="en-US" sz="2400" i="1" dirty="0">
                                  <a:latin typeface="Cambria Math" panose="02040503050406030204" pitchFamily="18" charset="0"/>
                                </a:rPr>
                                <m:t>𝑦</m:t>
                              </m:r>
                            </m:e>
                          </m:acc>
                        </m:e>
                        <m:sub>
                          <m:r>
                            <a:rPr lang="en-US" sz="2400" b="0" i="1" dirty="0" smtClean="0">
                              <a:latin typeface="Cambria Math" panose="02040503050406030204" pitchFamily="18" charset="0"/>
                            </a:rPr>
                            <m:t>2</m:t>
                          </m:r>
                        </m:sub>
                      </m:sSub>
                    </m:oMath>
                  </m:oMathPara>
                </a14:m>
                <a:endParaRPr lang="en-US" sz="2400" b="0" dirty="0">
                  <a:latin typeface="Avenir Light" panose="020B0402020203020204" pitchFamily="34" charset="77"/>
                </a:endParaRPr>
              </a:p>
            </p:txBody>
          </p:sp>
        </mc:Choice>
        <mc:Fallback xmlns="">
          <p:sp>
            <p:nvSpPr>
              <p:cNvPr id="147" name="Content Placeholder 2">
                <a:extLst>
                  <a:ext uri="{FF2B5EF4-FFF2-40B4-BE49-F238E27FC236}">
                    <a16:creationId xmlns:a16="http://schemas.microsoft.com/office/drawing/2014/main" id="{F0CBB1E8-E0C0-6041-8C9E-73004F9601B1}"/>
                  </a:ext>
                </a:extLst>
              </p:cNvPr>
              <p:cNvSpPr txBox="1">
                <a:spLocks noRot="1" noChangeAspect="1" noMove="1" noResize="1" noEditPoints="1" noAdjustHandles="1" noChangeArrowheads="1" noChangeShapeType="1" noTextEdit="1"/>
              </p:cNvSpPr>
              <p:nvPr/>
            </p:nvSpPr>
            <p:spPr>
              <a:xfrm>
                <a:off x="7911322" y="2159704"/>
                <a:ext cx="750397" cy="503588"/>
              </a:xfrm>
              <a:prstGeom prst="rect">
                <a:avLst/>
              </a:prstGeom>
              <a:blipFill>
                <a:blip r:embed="rId6"/>
                <a:stretch>
                  <a:fillRect b="-9756"/>
                </a:stretch>
              </a:blipFill>
            </p:spPr>
            <p:txBody>
              <a:bodyPr/>
              <a:lstStyle/>
              <a:p>
                <a:r>
                  <a:rPr lang="en-US">
                    <a:noFill/>
                  </a:rPr>
                  <a:t> </a:t>
                </a:r>
              </a:p>
            </p:txBody>
          </p:sp>
        </mc:Fallback>
      </mc:AlternateContent>
      <p:sp>
        <p:nvSpPr>
          <p:cNvPr id="138" name="Content Placeholder 2">
            <a:extLst>
              <a:ext uri="{FF2B5EF4-FFF2-40B4-BE49-F238E27FC236}">
                <a16:creationId xmlns:a16="http://schemas.microsoft.com/office/drawing/2014/main" id="{E3AC22AB-D64B-8C46-97A3-68949D171522}"/>
              </a:ext>
            </a:extLst>
          </p:cNvPr>
          <p:cNvSpPr txBox="1">
            <a:spLocks/>
          </p:cNvSpPr>
          <p:nvPr/>
        </p:nvSpPr>
        <p:spPr>
          <a:xfrm>
            <a:off x="6601777" y="1758976"/>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2400" dirty="0">
                <a:solidFill>
                  <a:srgbClr val="C00000"/>
                </a:solidFill>
                <a:latin typeface="Avenir Light" panose="020B0402020203020204" pitchFamily="34" charset="77"/>
              </a:rPr>
              <a:t>El</a:t>
            </a:r>
          </a:p>
        </p:txBody>
      </p:sp>
      <p:sp>
        <p:nvSpPr>
          <p:cNvPr id="141" name="Content Placeholder 2">
            <a:extLst>
              <a:ext uri="{FF2B5EF4-FFF2-40B4-BE49-F238E27FC236}">
                <a16:creationId xmlns:a16="http://schemas.microsoft.com/office/drawing/2014/main" id="{F950462C-2A9F-F54D-8652-A58416C2E141}"/>
              </a:ext>
            </a:extLst>
          </p:cNvPr>
          <p:cNvSpPr txBox="1">
            <a:spLocks/>
          </p:cNvSpPr>
          <p:nvPr/>
        </p:nvSpPr>
        <p:spPr>
          <a:xfrm>
            <a:off x="7523184" y="1726283"/>
            <a:ext cx="1240142"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r>
              <a:rPr lang="fr-FR" sz="2400" dirty="0" err="1">
                <a:solidFill>
                  <a:srgbClr val="C00000"/>
                </a:solidFill>
              </a:rPr>
              <a:t>perro</a:t>
            </a:r>
            <a:endParaRPr lang="en-US" sz="2400" dirty="0">
              <a:solidFill>
                <a:srgbClr val="C00000"/>
              </a:solidFill>
              <a:latin typeface="Avenir Light" panose="020B0402020203020204" pitchFamily="34" charset="77"/>
            </a:endParaRPr>
          </a:p>
        </p:txBody>
      </p:sp>
      <p:grpSp>
        <p:nvGrpSpPr>
          <p:cNvPr id="89" name="Group 88">
            <a:extLst>
              <a:ext uri="{FF2B5EF4-FFF2-40B4-BE49-F238E27FC236}">
                <a16:creationId xmlns:a16="http://schemas.microsoft.com/office/drawing/2014/main" id="{D8CB57C4-BE96-9C4B-85B5-264B557877D7}"/>
              </a:ext>
            </a:extLst>
          </p:cNvPr>
          <p:cNvGrpSpPr/>
          <p:nvPr/>
        </p:nvGrpSpPr>
        <p:grpSpPr>
          <a:xfrm>
            <a:off x="1894896" y="1347934"/>
            <a:ext cx="4330927" cy="2186945"/>
            <a:chOff x="1934644" y="976110"/>
            <a:chExt cx="4330927" cy="2186945"/>
          </a:xfrm>
        </p:grpSpPr>
        <mc:AlternateContent xmlns:mc="http://schemas.openxmlformats.org/markup-compatibility/2006" xmlns:a14="http://schemas.microsoft.com/office/drawing/2010/main">
          <mc:Choice Requires="a14">
            <p:sp>
              <p:nvSpPr>
                <p:cNvPr id="90" name="Content Placeholder 2">
                  <a:extLst>
                    <a:ext uri="{FF2B5EF4-FFF2-40B4-BE49-F238E27FC236}">
                      <a16:creationId xmlns:a16="http://schemas.microsoft.com/office/drawing/2014/main" id="{1445870B-8A2B-6749-B3D7-551F71747716}"/>
                    </a:ext>
                  </a:extLst>
                </p:cNvPr>
                <p:cNvSpPr txBox="1">
                  <a:spLocks/>
                </p:cNvSpPr>
                <p:nvPr/>
              </p:nvSpPr>
              <p:spPr>
                <a:xfrm>
                  <a:off x="3254415" y="976110"/>
                  <a:ext cx="46636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Sup>
                          <m:sSubSupPr>
                            <m:ctrlPr>
                              <a:rPr lang="en-US" sz="2400" b="0" i="1" dirty="0" smtClean="0">
                                <a:latin typeface="Cambria Math" panose="02040503050406030204" pitchFamily="18" charset="0"/>
                              </a:rPr>
                            </m:ctrlPr>
                          </m:sSubSupPr>
                          <m:e>
                            <m:r>
                              <a:rPr lang="en-US" sz="2400" b="0" i="1" dirty="0" smtClean="0">
                                <a:latin typeface="Cambria Math" panose="02040503050406030204" pitchFamily="18" charset="0"/>
                              </a:rPr>
                              <m:t>𝑐</m:t>
                            </m:r>
                          </m:e>
                          <m:sub>
                            <m:r>
                              <a:rPr lang="en-US" sz="2400" b="0" i="1" dirty="0" smtClean="0">
                                <a:latin typeface="Cambria Math" panose="02040503050406030204" pitchFamily="18" charset="0"/>
                              </a:rPr>
                              <m:t>1</m:t>
                            </m:r>
                          </m:sub>
                          <m:sup>
                            <m:r>
                              <a:rPr lang="en-US" sz="2400" b="0" i="1" dirty="0" smtClean="0">
                                <a:latin typeface="Cambria Math" panose="02040503050406030204" pitchFamily="18" charset="0"/>
                              </a:rPr>
                              <m:t>𝐷</m:t>
                            </m:r>
                          </m:sup>
                        </m:sSubSup>
                      </m:oMath>
                    </m:oMathPara>
                  </a14:m>
                  <a:endParaRPr lang="en-US" sz="2400" b="0" dirty="0">
                    <a:latin typeface="Avenir Light" panose="020B0402020203020204" pitchFamily="34" charset="77"/>
                  </a:endParaRPr>
                </a:p>
              </p:txBody>
            </p:sp>
          </mc:Choice>
          <mc:Fallback xmlns="">
            <p:sp>
              <p:nvSpPr>
                <p:cNvPr id="90" name="Content Placeholder 2">
                  <a:extLst>
                    <a:ext uri="{FF2B5EF4-FFF2-40B4-BE49-F238E27FC236}">
                      <a16:creationId xmlns:a16="http://schemas.microsoft.com/office/drawing/2014/main" id="{1445870B-8A2B-6749-B3D7-551F71747716}"/>
                    </a:ext>
                  </a:extLst>
                </p:cNvPr>
                <p:cNvSpPr txBox="1">
                  <a:spLocks noRot="1" noChangeAspect="1" noMove="1" noResize="1" noEditPoints="1" noAdjustHandles="1" noChangeArrowheads="1" noChangeShapeType="1" noTextEdit="1"/>
                </p:cNvSpPr>
                <p:nvPr/>
              </p:nvSpPr>
              <p:spPr>
                <a:xfrm>
                  <a:off x="3254415" y="976110"/>
                  <a:ext cx="466367" cy="503588"/>
                </a:xfrm>
                <a:prstGeom prst="rect">
                  <a:avLst/>
                </a:prstGeom>
                <a:blipFill>
                  <a:blip r:embed="rId8"/>
                  <a:stretch>
                    <a:fillRect l="-7895" b="-2500"/>
                  </a:stretch>
                </a:blipFill>
              </p:spPr>
              <p:txBody>
                <a:bodyPr/>
                <a:lstStyle/>
                <a:p>
                  <a:r>
                    <a:rPr lang="en-US">
                      <a:noFill/>
                    </a:rPr>
                    <a:t> </a:t>
                  </a:r>
                </a:p>
              </p:txBody>
            </p:sp>
          </mc:Fallback>
        </mc:AlternateContent>
        <p:sp>
          <p:nvSpPr>
            <p:cNvPr id="91" name="Right Arrow 90">
              <a:extLst>
                <a:ext uri="{FF2B5EF4-FFF2-40B4-BE49-F238E27FC236}">
                  <a16:creationId xmlns:a16="http://schemas.microsoft.com/office/drawing/2014/main" id="{6C8F782D-0009-7E4A-8232-095F947B960D}"/>
                </a:ext>
              </a:extLst>
            </p:cNvPr>
            <p:cNvSpPr/>
            <p:nvPr/>
          </p:nvSpPr>
          <p:spPr>
            <a:xfrm rot="16200000">
              <a:off x="2031717" y="2558316"/>
              <a:ext cx="1020448" cy="165083"/>
            </a:xfrm>
            <a:prstGeom prst="rightArrow">
              <a:avLst>
                <a:gd name="adj1" fmla="val 27574"/>
                <a:gd name="adj2" fmla="val 69623"/>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2" name="Content Placeholder 2">
                  <a:extLst>
                    <a:ext uri="{FF2B5EF4-FFF2-40B4-BE49-F238E27FC236}">
                      <a16:creationId xmlns:a16="http://schemas.microsoft.com/office/drawing/2014/main" id="{0D9213E5-EC72-3840-926D-608961107943}"/>
                    </a:ext>
                  </a:extLst>
                </p:cNvPr>
                <p:cNvSpPr txBox="1">
                  <a:spLocks/>
                </p:cNvSpPr>
                <p:nvPr/>
              </p:nvSpPr>
              <p:spPr>
                <a:xfrm>
                  <a:off x="1934644" y="2274936"/>
                  <a:ext cx="46636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Sup>
                          <m:sSubSupPr>
                            <m:ctrlPr>
                              <a:rPr lang="en-US" sz="2400" b="0" i="1" dirty="0" smtClean="0">
                                <a:latin typeface="Cambria Math" panose="02040503050406030204" pitchFamily="18" charset="0"/>
                              </a:rPr>
                            </m:ctrlPr>
                          </m:sSubSupPr>
                          <m:e>
                            <m:r>
                              <a:rPr lang="en-US" sz="2400" b="0" i="1" dirty="0" smtClean="0">
                                <a:latin typeface="Cambria Math" panose="02040503050406030204" pitchFamily="18" charset="0"/>
                              </a:rPr>
                              <m:t>𝑎</m:t>
                            </m:r>
                          </m:e>
                          <m:sub>
                            <m:r>
                              <a:rPr lang="en-US" sz="2400" b="0" i="1" dirty="0" smtClean="0">
                                <a:latin typeface="Cambria Math" panose="02040503050406030204" pitchFamily="18" charset="0"/>
                              </a:rPr>
                              <m:t>1</m:t>
                            </m:r>
                          </m:sub>
                          <m:sup>
                            <m:r>
                              <a:rPr lang="en-US" sz="2400" b="0" i="1" dirty="0" smtClean="0">
                                <a:latin typeface="Cambria Math" panose="02040503050406030204" pitchFamily="18" charset="0"/>
                              </a:rPr>
                              <m:t>1</m:t>
                            </m:r>
                          </m:sup>
                        </m:sSubSup>
                      </m:oMath>
                    </m:oMathPara>
                  </a14:m>
                  <a:endParaRPr lang="en-US" sz="2400" b="0" dirty="0">
                    <a:latin typeface="Avenir Light" panose="020B0402020203020204" pitchFamily="34" charset="77"/>
                  </a:endParaRPr>
                </a:p>
              </p:txBody>
            </p:sp>
          </mc:Choice>
          <mc:Fallback xmlns="">
            <p:sp>
              <p:nvSpPr>
                <p:cNvPr id="92" name="Content Placeholder 2">
                  <a:extLst>
                    <a:ext uri="{FF2B5EF4-FFF2-40B4-BE49-F238E27FC236}">
                      <a16:creationId xmlns:a16="http://schemas.microsoft.com/office/drawing/2014/main" id="{0D9213E5-EC72-3840-926D-608961107943}"/>
                    </a:ext>
                  </a:extLst>
                </p:cNvPr>
                <p:cNvSpPr txBox="1">
                  <a:spLocks noRot="1" noChangeAspect="1" noMove="1" noResize="1" noEditPoints="1" noAdjustHandles="1" noChangeArrowheads="1" noChangeShapeType="1" noTextEdit="1"/>
                </p:cNvSpPr>
                <p:nvPr/>
              </p:nvSpPr>
              <p:spPr>
                <a:xfrm>
                  <a:off x="1934644" y="2274936"/>
                  <a:ext cx="466367" cy="503588"/>
                </a:xfrm>
                <a:prstGeom prst="rect">
                  <a:avLst/>
                </a:prstGeom>
                <a:blipFill>
                  <a:blip r:embed="rId9"/>
                  <a:stretch>
                    <a:fillRect l="-8108" b="-24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3" name="Content Placeholder 2">
                  <a:extLst>
                    <a:ext uri="{FF2B5EF4-FFF2-40B4-BE49-F238E27FC236}">
                      <a16:creationId xmlns:a16="http://schemas.microsoft.com/office/drawing/2014/main" id="{0D7C4D74-3DA3-434F-808C-EED5B8842D04}"/>
                    </a:ext>
                  </a:extLst>
                </p:cNvPr>
                <p:cNvSpPr txBox="1">
                  <a:spLocks/>
                </p:cNvSpPr>
                <p:nvPr/>
              </p:nvSpPr>
              <p:spPr>
                <a:xfrm>
                  <a:off x="2869006" y="2265409"/>
                  <a:ext cx="46636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Sup>
                          <m:sSubSupPr>
                            <m:ctrlPr>
                              <a:rPr lang="en-US" sz="2400" b="0" i="1" dirty="0" smtClean="0">
                                <a:latin typeface="Cambria Math" panose="02040503050406030204" pitchFamily="18" charset="0"/>
                              </a:rPr>
                            </m:ctrlPr>
                          </m:sSubSupPr>
                          <m:e>
                            <m:r>
                              <a:rPr lang="en-US" sz="2400" b="0" i="1" dirty="0" smtClean="0">
                                <a:latin typeface="Cambria Math" panose="02040503050406030204" pitchFamily="18" charset="0"/>
                              </a:rPr>
                              <m:t>𝑎</m:t>
                            </m:r>
                          </m:e>
                          <m:sub>
                            <m:r>
                              <a:rPr lang="en-US" sz="2400" b="0" i="1" dirty="0" smtClean="0">
                                <a:latin typeface="Cambria Math" panose="02040503050406030204" pitchFamily="18" charset="0"/>
                              </a:rPr>
                              <m:t>2</m:t>
                            </m:r>
                          </m:sub>
                          <m:sup>
                            <m:r>
                              <a:rPr lang="en-US" sz="2400" b="0" i="1" dirty="0" smtClean="0">
                                <a:latin typeface="Cambria Math" panose="02040503050406030204" pitchFamily="18" charset="0"/>
                              </a:rPr>
                              <m:t>1</m:t>
                            </m:r>
                          </m:sup>
                        </m:sSubSup>
                      </m:oMath>
                    </m:oMathPara>
                  </a14:m>
                  <a:endParaRPr lang="en-US" sz="2400" b="0" dirty="0">
                    <a:latin typeface="Avenir Light" panose="020B0402020203020204" pitchFamily="34" charset="77"/>
                  </a:endParaRPr>
                </a:p>
              </p:txBody>
            </p:sp>
          </mc:Choice>
          <mc:Fallback xmlns="">
            <p:sp>
              <p:nvSpPr>
                <p:cNvPr id="93" name="Content Placeholder 2">
                  <a:extLst>
                    <a:ext uri="{FF2B5EF4-FFF2-40B4-BE49-F238E27FC236}">
                      <a16:creationId xmlns:a16="http://schemas.microsoft.com/office/drawing/2014/main" id="{0D7C4D74-3DA3-434F-808C-EED5B8842D04}"/>
                    </a:ext>
                  </a:extLst>
                </p:cNvPr>
                <p:cNvSpPr txBox="1">
                  <a:spLocks noRot="1" noChangeAspect="1" noMove="1" noResize="1" noEditPoints="1" noAdjustHandles="1" noChangeArrowheads="1" noChangeShapeType="1" noTextEdit="1"/>
                </p:cNvSpPr>
                <p:nvPr/>
              </p:nvSpPr>
              <p:spPr>
                <a:xfrm>
                  <a:off x="2869006" y="2265409"/>
                  <a:ext cx="466367" cy="503588"/>
                </a:xfrm>
                <a:prstGeom prst="rect">
                  <a:avLst/>
                </a:prstGeom>
                <a:blipFill>
                  <a:blip r:embed="rId10"/>
                  <a:stretch>
                    <a:fillRect l="-7895" b="-24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4" name="Content Placeholder 2">
                  <a:extLst>
                    <a:ext uri="{FF2B5EF4-FFF2-40B4-BE49-F238E27FC236}">
                      <a16:creationId xmlns:a16="http://schemas.microsoft.com/office/drawing/2014/main" id="{AE357009-F8CF-B140-9BB9-332FFB24791F}"/>
                    </a:ext>
                  </a:extLst>
                </p:cNvPr>
                <p:cNvSpPr txBox="1">
                  <a:spLocks/>
                </p:cNvSpPr>
                <p:nvPr/>
              </p:nvSpPr>
              <p:spPr>
                <a:xfrm>
                  <a:off x="4036543" y="2257029"/>
                  <a:ext cx="46636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Sup>
                          <m:sSubSupPr>
                            <m:ctrlPr>
                              <a:rPr lang="en-US" sz="2400" b="0" i="1" dirty="0" smtClean="0">
                                <a:latin typeface="Cambria Math" panose="02040503050406030204" pitchFamily="18" charset="0"/>
                              </a:rPr>
                            </m:ctrlPr>
                          </m:sSubSupPr>
                          <m:e>
                            <m:r>
                              <a:rPr lang="en-US" sz="2400" b="0" i="1" dirty="0" smtClean="0">
                                <a:latin typeface="Cambria Math" panose="02040503050406030204" pitchFamily="18" charset="0"/>
                              </a:rPr>
                              <m:t>𝑎</m:t>
                            </m:r>
                          </m:e>
                          <m:sub>
                            <m:r>
                              <a:rPr lang="en-US" sz="2400" b="0" i="1" dirty="0" smtClean="0">
                                <a:latin typeface="Cambria Math" panose="02040503050406030204" pitchFamily="18" charset="0"/>
                              </a:rPr>
                              <m:t>3</m:t>
                            </m:r>
                          </m:sub>
                          <m:sup>
                            <m:r>
                              <a:rPr lang="en-US" sz="2400" b="0" i="1" dirty="0" smtClean="0">
                                <a:latin typeface="Cambria Math" panose="02040503050406030204" pitchFamily="18" charset="0"/>
                              </a:rPr>
                              <m:t>1</m:t>
                            </m:r>
                          </m:sup>
                        </m:sSubSup>
                      </m:oMath>
                    </m:oMathPara>
                  </a14:m>
                  <a:endParaRPr lang="en-US" sz="2400" b="0" dirty="0">
                    <a:latin typeface="Avenir Light" panose="020B0402020203020204" pitchFamily="34" charset="77"/>
                  </a:endParaRPr>
                </a:p>
              </p:txBody>
            </p:sp>
          </mc:Choice>
          <mc:Fallback xmlns="">
            <p:sp>
              <p:nvSpPr>
                <p:cNvPr id="94" name="Content Placeholder 2">
                  <a:extLst>
                    <a:ext uri="{FF2B5EF4-FFF2-40B4-BE49-F238E27FC236}">
                      <a16:creationId xmlns:a16="http://schemas.microsoft.com/office/drawing/2014/main" id="{AE357009-F8CF-B140-9BB9-332FFB24791F}"/>
                    </a:ext>
                  </a:extLst>
                </p:cNvPr>
                <p:cNvSpPr txBox="1">
                  <a:spLocks noRot="1" noChangeAspect="1" noMove="1" noResize="1" noEditPoints="1" noAdjustHandles="1" noChangeArrowheads="1" noChangeShapeType="1" noTextEdit="1"/>
                </p:cNvSpPr>
                <p:nvPr/>
              </p:nvSpPr>
              <p:spPr>
                <a:xfrm>
                  <a:off x="4036543" y="2257029"/>
                  <a:ext cx="466367" cy="503588"/>
                </a:xfrm>
                <a:prstGeom prst="rect">
                  <a:avLst/>
                </a:prstGeom>
                <a:blipFill>
                  <a:blip r:embed="rId11"/>
                  <a:stretch>
                    <a:fillRect l="-5263" b="-24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5" name="Content Placeholder 2">
                  <a:extLst>
                    <a:ext uri="{FF2B5EF4-FFF2-40B4-BE49-F238E27FC236}">
                      <a16:creationId xmlns:a16="http://schemas.microsoft.com/office/drawing/2014/main" id="{F81ACCA4-8306-FC47-A745-BA927A8CAE1B}"/>
                    </a:ext>
                  </a:extLst>
                </p:cNvPr>
                <p:cNvSpPr txBox="1">
                  <a:spLocks/>
                </p:cNvSpPr>
                <p:nvPr/>
              </p:nvSpPr>
              <p:spPr>
                <a:xfrm>
                  <a:off x="5075725" y="2264037"/>
                  <a:ext cx="46636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Sup>
                          <m:sSubSupPr>
                            <m:ctrlPr>
                              <a:rPr lang="en-US" sz="2400" b="0" i="1" dirty="0" smtClean="0">
                                <a:latin typeface="Cambria Math" panose="02040503050406030204" pitchFamily="18" charset="0"/>
                              </a:rPr>
                            </m:ctrlPr>
                          </m:sSubSupPr>
                          <m:e>
                            <m:r>
                              <a:rPr lang="en-US" sz="2400" b="0" i="1" dirty="0" smtClean="0">
                                <a:latin typeface="Cambria Math" panose="02040503050406030204" pitchFamily="18" charset="0"/>
                              </a:rPr>
                              <m:t>𝑎</m:t>
                            </m:r>
                          </m:e>
                          <m:sub>
                            <m:r>
                              <a:rPr lang="en-US" sz="2400" b="0" i="1" dirty="0" smtClean="0">
                                <a:latin typeface="Cambria Math" panose="02040503050406030204" pitchFamily="18" charset="0"/>
                              </a:rPr>
                              <m:t>4</m:t>
                            </m:r>
                          </m:sub>
                          <m:sup>
                            <m:r>
                              <a:rPr lang="en-US" sz="2400" b="0" i="1" dirty="0" smtClean="0">
                                <a:latin typeface="Cambria Math" panose="02040503050406030204" pitchFamily="18" charset="0"/>
                              </a:rPr>
                              <m:t>1</m:t>
                            </m:r>
                          </m:sup>
                        </m:sSubSup>
                      </m:oMath>
                    </m:oMathPara>
                  </a14:m>
                  <a:endParaRPr lang="en-US" sz="2400" b="0" dirty="0">
                    <a:latin typeface="Avenir Light" panose="020B0402020203020204" pitchFamily="34" charset="77"/>
                  </a:endParaRPr>
                </a:p>
              </p:txBody>
            </p:sp>
          </mc:Choice>
          <mc:Fallback xmlns="">
            <p:sp>
              <p:nvSpPr>
                <p:cNvPr id="95" name="Content Placeholder 2">
                  <a:extLst>
                    <a:ext uri="{FF2B5EF4-FFF2-40B4-BE49-F238E27FC236}">
                      <a16:creationId xmlns:a16="http://schemas.microsoft.com/office/drawing/2014/main" id="{F81ACCA4-8306-FC47-A745-BA927A8CAE1B}"/>
                    </a:ext>
                  </a:extLst>
                </p:cNvPr>
                <p:cNvSpPr txBox="1">
                  <a:spLocks noRot="1" noChangeAspect="1" noMove="1" noResize="1" noEditPoints="1" noAdjustHandles="1" noChangeArrowheads="1" noChangeShapeType="1" noTextEdit="1"/>
                </p:cNvSpPr>
                <p:nvPr/>
              </p:nvSpPr>
              <p:spPr>
                <a:xfrm>
                  <a:off x="5075725" y="2264037"/>
                  <a:ext cx="466367" cy="503588"/>
                </a:xfrm>
                <a:prstGeom prst="rect">
                  <a:avLst/>
                </a:prstGeom>
                <a:blipFill>
                  <a:blip r:embed="rId12"/>
                  <a:stretch>
                    <a:fillRect l="-7895" b="-2439"/>
                  </a:stretch>
                </a:blipFill>
              </p:spPr>
              <p:txBody>
                <a:bodyPr/>
                <a:lstStyle/>
                <a:p>
                  <a:r>
                    <a:rPr lang="en-US">
                      <a:noFill/>
                    </a:rPr>
                    <a:t> </a:t>
                  </a:r>
                </a:p>
              </p:txBody>
            </p:sp>
          </mc:Fallback>
        </mc:AlternateContent>
        <p:grpSp>
          <p:nvGrpSpPr>
            <p:cNvPr id="96" name="Group 95">
              <a:extLst>
                <a:ext uri="{FF2B5EF4-FFF2-40B4-BE49-F238E27FC236}">
                  <a16:creationId xmlns:a16="http://schemas.microsoft.com/office/drawing/2014/main" id="{D9935D0F-9386-094B-A203-DA1E5D7DA73E}"/>
                </a:ext>
              </a:extLst>
            </p:cNvPr>
            <p:cNvGrpSpPr/>
            <p:nvPr/>
          </p:nvGrpSpPr>
          <p:grpSpPr>
            <a:xfrm>
              <a:off x="3755293" y="1130691"/>
              <a:ext cx="1364224" cy="311369"/>
              <a:chOff x="2297660" y="4140835"/>
              <a:chExt cx="1364224" cy="311369"/>
            </a:xfrm>
          </p:grpSpPr>
          <p:sp>
            <p:nvSpPr>
              <p:cNvPr id="158" name="Rounded Rectangle 157">
                <a:extLst>
                  <a:ext uri="{FF2B5EF4-FFF2-40B4-BE49-F238E27FC236}">
                    <a16:creationId xmlns:a16="http://schemas.microsoft.com/office/drawing/2014/main" id="{794482A7-843C-0F48-829A-711EECDE9EB7}"/>
                  </a:ext>
                </a:extLst>
              </p:cNvPr>
              <p:cNvSpPr/>
              <p:nvPr/>
            </p:nvSpPr>
            <p:spPr>
              <a:xfrm>
                <a:off x="2297660" y="4140835"/>
                <a:ext cx="1364224" cy="311369"/>
              </a:xfrm>
              <a:prstGeom prst="roundRect">
                <a:avLst/>
              </a:prstGeom>
              <a:no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a:extLst>
                  <a:ext uri="{FF2B5EF4-FFF2-40B4-BE49-F238E27FC236}">
                    <a16:creationId xmlns:a16="http://schemas.microsoft.com/office/drawing/2014/main" id="{381C3FEA-5BD0-9643-A3BD-3104EB2E602E}"/>
                  </a:ext>
                </a:extLst>
              </p:cNvPr>
              <p:cNvSpPr/>
              <p:nvPr/>
            </p:nvSpPr>
            <p:spPr>
              <a:xfrm>
                <a:off x="2382210" y="4194102"/>
                <a:ext cx="203200" cy="203200"/>
              </a:xfrm>
              <a:prstGeom prst="ellipse">
                <a:avLst/>
              </a:prstGeom>
              <a:solidFill>
                <a:schemeClr val="accent5">
                  <a:lumMod val="60000"/>
                  <a:lumOff val="40000"/>
                </a:schemeClr>
              </a:solidFill>
              <a:ln w="190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a:extLst>
                  <a:ext uri="{FF2B5EF4-FFF2-40B4-BE49-F238E27FC236}">
                    <a16:creationId xmlns:a16="http://schemas.microsoft.com/office/drawing/2014/main" id="{48075A32-BB1F-BB41-9CDA-7E9B99A1D55F}"/>
                  </a:ext>
                </a:extLst>
              </p:cNvPr>
              <p:cNvSpPr/>
              <p:nvPr/>
            </p:nvSpPr>
            <p:spPr>
              <a:xfrm>
                <a:off x="2628469" y="4194102"/>
                <a:ext cx="203200" cy="203200"/>
              </a:xfrm>
              <a:prstGeom prst="ellipse">
                <a:avLst/>
              </a:prstGeom>
              <a:solidFill>
                <a:schemeClr val="accent5">
                  <a:lumMod val="60000"/>
                  <a:lumOff val="40000"/>
                </a:schemeClr>
              </a:solidFill>
              <a:ln w="190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a:extLst>
                  <a:ext uri="{FF2B5EF4-FFF2-40B4-BE49-F238E27FC236}">
                    <a16:creationId xmlns:a16="http://schemas.microsoft.com/office/drawing/2014/main" id="{966AE9B1-4205-5D4C-9B85-5BD42BDC8855}"/>
                  </a:ext>
                </a:extLst>
              </p:cNvPr>
              <p:cNvSpPr/>
              <p:nvPr/>
            </p:nvSpPr>
            <p:spPr>
              <a:xfrm>
                <a:off x="2874728" y="4194102"/>
                <a:ext cx="203200" cy="203200"/>
              </a:xfrm>
              <a:prstGeom prst="ellipse">
                <a:avLst/>
              </a:prstGeom>
              <a:solidFill>
                <a:schemeClr val="accent5">
                  <a:lumMod val="60000"/>
                  <a:lumOff val="40000"/>
                </a:schemeClr>
              </a:solidFill>
              <a:ln w="190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Oval 161">
                <a:extLst>
                  <a:ext uri="{FF2B5EF4-FFF2-40B4-BE49-F238E27FC236}">
                    <a16:creationId xmlns:a16="http://schemas.microsoft.com/office/drawing/2014/main" id="{CD147AD4-7882-AF47-A4A0-C92C7BD783FA}"/>
                  </a:ext>
                </a:extLst>
              </p:cNvPr>
              <p:cNvSpPr/>
              <p:nvPr/>
            </p:nvSpPr>
            <p:spPr>
              <a:xfrm>
                <a:off x="3126597" y="4194102"/>
                <a:ext cx="203200" cy="203200"/>
              </a:xfrm>
              <a:prstGeom prst="ellipse">
                <a:avLst/>
              </a:prstGeom>
              <a:solidFill>
                <a:schemeClr val="accent5">
                  <a:lumMod val="60000"/>
                  <a:lumOff val="40000"/>
                </a:schemeClr>
              </a:solidFill>
              <a:ln w="190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Oval 162">
                <a:extLst>
                  <a:ext uri="{FF2B5EF4-FFF2-40B4-BE49-F238E27FC236}">
                    <a16:creationId xmlns:a16="http://schemas.microsoft.com/office/drawing/2014/main" id="{209DCFDC-35A6-944E-9A80-DD318E2B1492}"/>
                  </a:ext>
                </a:extLst>
              </p:cNvPr>
              <p:cNvSpPr/>
              <p:nvPr/>
            </p:nvSpPr>
            <p:spPr>
              <a:xfrm>
                <a:off x="3384593" y="4196386"/>
                <a:ext cx="203200" cy="203200"/>
              </a:xfrm>
              <a:prstGeom prst="ellipse">
                <a:avLst/>
              </a:prstGeom>
              <a:solidFill>
                <a:schemeClr val="accent5">
                  <a:lumMod val="60000"/>
                  <a:lumOff val="40000"/>
                </a:schemeClr>
              </a:solidFill>
              <a:ln w="190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ight Arrow 96">
              <a:extLst>
                <a:ext uri="{FF2B5EF4-FFF2-40B4-BE49-F238E27FC236}">
                  <a16:creationId xmlns:a16="http://schemas.microsoft.com/office/drawing/2014/main" id="{B2AEF46E-0DE2-F145-96D9-9944DE8D9DC3}"/>
                </a:ext>
              </a:extLst>
            </p:cNvPr>
            <p:cNvSpPr/>
            <p:nvPr/>
          </p:nvSpPr>
          <p:spPr>
            <a:xfrm rot="16200000">
              <a:off x="3049663" y="2570289"/>
              <a:ext cx="1020448" cy="165083"/>
            </a:xfrm>
            <a:prstGeom prst="rightArrow">
              <a:avLst>
                <a:gd name="adj1" fmla="val 27574"/>
                <a:gd name="adj2" fmla="val 69623"/>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ight Arrow 98">
              <a:extLst>
                <a:ext uri="{FF2B5EF4-FFF2-40B4-BE49-F238E27FC236}">
                  <a16:creationId xmlns:a16="http://schemas.microsoft.com/office/drawing/2014/main" id="{932AA449-5441-FC4B-B19A-0C7CE56944C3}"/>
                </a:ext>
              </a:extLst>
            </p:cNvPr>
            <p:cNvSpPr/>
            <p:nvPr/>
          </p:nvSpPr>
          <p:spPr>
            <a:xfrm rot="16200000">
              <a:off x="4130423" y="2540780"/>
              <a:ext cx="1020448" cy="165083"/>
            </a:xfrm>
            <a:prstGeom prst="rightArrow">
              <a:avLst>
                <a:gd name="adj1" fmla="val 27574"/>
                <a:gd name="adj2" fmla="val 69623"/>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9D5B4522-0BCA-EC47-AD33-5FBD739E8C9B}"/>
                </a:ext>
              </a:extLst>
            </p:cNvPr>
            <p:cNvGrpSpPr/>
            <p:nvPr/>
          </p:nvGrpSpPr>
          <p:grpSpPr>
            <a:xfrm>
              <a:off x="1961736" y="1789246"/>
              <a:ext cx="863586" cy="197104"/>
              <a:chOff x="2297660" y="4140835"/>
              <a:chExt cx="1364224" cy="311369"/>
            </a:xfrm>
          </p:grpSpPr>
          <p:sp>
            <p:nvSpPr>
              <p:cNvPr id="152" name="Rounded Rectangle 151">
                <a:extLst>
                  <a:ext uri="{FF2B5EF4-FFF2-40B4-BE49-F238E27FC236}">
                    <a16:creationId xmlns:a16="http://schemas.microsoft.com/office/drawing/2014/main" id="{B5A4AAAD-587B-394D-89EB-E80B7A90CC6A}"/>
                  </a:ext>
                </a:extLst>
              </p:cNvPr>
              <p:cNvSpPr/>
              <p:nvPr/>
            </p:nvSpPr>
            <p:spPr>
              <a:xfrm>
                <a:off x="2297660" y="4140835"/>
                <a:ext cx="1364224" cy="311369"/>
              </a:xfrm>
              <a:prstGeom prst="roundRect">
                <a:avLst/>
              </a:prstGeom>
              <a:no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00000"/>
                  </a:solidFill>
                </a:endParaRPr>
              </a:p>
            </p:txBody>
          </p:sp>
          <p:sp>
            <p:nvSpPr>
              <p:cNvPr id="153" name="Oval 152">
                <a:extLst>
                  <a:ext uri="{FF2B5EF4-FFF2-40B4-BE49-F238E27FC236}">
                    <a16:creationId xmlns:a16="http://schemas.microsoft.com/office/drawing/2014/main" id="{82AA4DBE-D8EE-5045-B549-C28F69B68073}"/>
                  </a:ext>
                </a:extLst>
              </p:cNvPr>
              <p:cNvSpPr/>
              <p:nvPr/>
            </p:nvSpPr>
            <p:spPr>
              <a:xfrm>
                <a:off x="2382210" y="4194102"/>
                <a:ext cx="203200" cy="203200"/>
              </a:xfrm>
              <a:prstGeom prst="ellipse">
                <a:avLst/>
              </a:prstGeom>
              <a:solidFill>
                <a:schemeClr val="accent5">
                  <a:lumMod val="60000"/>
                  <a:lumOff val="4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54" name="Oval 153">
                <a:extLst>
                  <a:ext uri="{FF2B5EF4-FFF2-40B4-BE49-F238E27FC236}">
                    <a16:creationId xmlns:a16="http://schemas.microsoft.com/office/drawing/2014/main" id="{6413ECAA-F88E-C442-9E4A-4E95FA852F14}"/>
                  </a:ext>
                </a:extLst>
              </p:cNvPr>
              <p:cNvSpPr/>
              <p:nvPr/>
            </p:nvSpPr>
            <p:spPr>
              <a:xfrm>
                <a:off x="2628469" y="4194102"/>
                <a:ext cx="203200" cy="203200"/>
              </a:xfrm>
              <a:prstGeom prst="ellipse">
                <a:avLst/>
              </a:prstGeom>
              <a:solidFill>
                <a:schemeClr val="accent5">
                  <a:lumMod val="60000"/>
                  <a:lumOff val="4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55" name="Oval 154">
                <a:extLst>
                  <a:ext uri="{FF2B5EF4-FFF2-40B4-BE49-F238E27FC236}">
                    <a16:creationId xmlns:a16="http://schemas.microsoft.com/office/drawing/2014/main" id="{4C64A9F2-0CAB-244B-AFD0-E4C6921566CF}"/>
                  </a:ext>
                </a:extLst>
              </p:cNvPr>
              <p:cNvSpPr/>
              <p:nvPr/>
            </p:nvSpPr>
            <p:spPr>
              <a:xfrm>
                <a:off x="2874728" y="4194102"/>
                <a:ext cx="203200" cy="203200"/>
              </a:xfrm>
              <a:prstGeom prst="ellipse">
                <a:avLst/>
              </a:prstGeom>
              <a:solidFill>
                <a:schemeClr val="accent5">
                  <a:lumMod val="60000"/>
                  <a:lumOff val="4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56" name="Oval 155">
                <a:extLst>
                  <a:ext uri="{FF2B5EF4-FFF2-40B4-BE49-F238E27FC236}">
                    <a16:creationId xmlns:a16="http://schemas.microsoft.com/office/drawing/2014/main" id="{AFDB2FF6-01D2-5F46-8A6A-BC3C515D27CB}"/>
                  </a:ext>
                </a:extLst>
              </p:cNvPr>
              <p:cNvSpPr/>
              <p:nvPr/>
            </p:nvSpPr>
            <p:spPr>
              <a:xfrm>
                <a:off x="3126597" y="4194102"/>
                <a:ext cx="203200" cy="203200"/>
              </a:xfrm>
              <a:prstGeom prst="ellipse">
                <a:avLst/>
              </a:prstGeom>
              <a:solidFill>
                <a:schemeClr val="accent5">
                  <a:lumMod val="60000"/>
                  <a:lumOff val="4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57" name="Oval 156">
                <a:extLst>
                  <a:ext uri="{FF2B5EF4-FFF2-40B4-BE49-F238E27FC236}">
                    <a16:creationId xmlns:a16="http://schemas.microsoft.com/office/drawing/2014/main" id="{28658A8C-CA5D-E744-8E12-9D37C9643135}"/>
                  </a:ext>
                </a:extLst>
              </p:cNvPr>
              <p:cNvSpPr/>
              <p:nvPr/>
            </p:nvSpPr>
            <p:spPr>
              <a:xfrm>
                <a:off x="3384593" y="4196386"/>
                <a:ext cx="203200" cy="203200"/>
              </a:xfrm>
              <a:prstGeom prst="ellipse">
                <a:avLst/>
              </a:prstGeom>
              <a:solidFill>
                <a:schemeClr val="accent5">
                  <a:lumMod val="60000"/>
                  <a:lumOff val="4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00000"/>
                  </a:solidFill>
                </a:endParaRPr>
              </a:p>
            </p:txBody>
          </p:sp>
        </p:grpSp>
        <p:sp>
          <p:nvSpPr>
            <p:cNvPr id="101" name="Right Arrow 100">
              <a:extLst>
                <a:ext uri="{FF2B5EF4-FFF2-40B4-BE49-F238E27FC236}">
                  <a16:creationId xmlns:a16="http://schemas.microsoft.com/office/drawing/2014/main" id="{076AE85E-77C8-A348-8AB3-F23F1F4CB7A1}"/>
                </a:ext>
              </a:extLst>
            </p:cNvPr>
            <p:cNvSpPr/>
            <p:nvPr/>
          </p:nvSpPr>
          <p:spPr>
            <a:xfrm rot="16200000">
              <a:off x="5250397" y="2538837"/>
              <a:ext cx="1020448" cy="165083"/>
            </a:xfrm>
            <a:prstGeom prst="rightArrow">
              <a:avLst>
                <a:gd name="adj1" fmla="val 27574"/>
                <a:gd name="adj2" fmla="val 69623"/>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 name="Graphic 101" descr="Add">
              <a:extLst>
                <a:ext uri="{FF2B5EF4-FFF2-40B4-BE49-F238E27FC236}">
                  <a16:creationId xmlns:a16="http://schemas.microsoft.com/office/drawing/2014/main" id="{1E11A470-748F-2C48-8AC2-4D59248C9AAC}"/>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flipH="1">
              <a:off x="2854390" y="1788428"/>
              <a:ext cx="241116" cy="241116"/>
            </a:xfrm>
            <a:prstGeom prst="rect">
              <a:avLst/>
            </a:prstGeom>
          </p:spPr>
        </p:pic>
        <p:grpSp>
          <p:nvGrpSpPr>
            <p:cNvPr id="103" name="Group 102">
              <a:extLst>
                <a:ext uri="{FF2B5EF4-FFF2-40B4-BE49-F238E27FC236}">
                  <a16:creationId xmlns:a16="http://schemas.microsoft.com/office/drawing/2014/main" id="{107D14BA-B74F-C94D-998D-62591FB7D051}"/>
                </a:ext>
              </a:extLst>
            </p:cNvPr>
            <p:cNvGrpSpPr/>
            <p:nvPr/>
          </p:nvGrpSpPr>
          <p:grpSpPr>
            <a:xfrm>
              <a:off x="3127145" y="1791886"/>
              <a:ext cx="1133770" cy="241116"/>
              <a:chOff x="2114136" y="1940828"/>
              <a:chExt cx="1133770" cy="241116"/>
            </a:xfrm>
          </p:grpSpPr>
          <p:grpSp>
            <p:nvGrpSpPr>
              <p:cNvPr id="119" name="Group 118">
                <a:extLst>
                  <a:ext uri="{FF2B5EF4-FFF2-40B4-BE49-F238E27FC236}">
                    <a16:creationId xmlns:a16="http://schemas.microsoft.com/office/drawing/2014/main" id="{D906D805-928B-B64A-AC68-DC8CBC83FFFE}"/>
                  </a:ext>
                </a:extLst>
              </p:cNvPr>
              <p:cNvGrpSpPr/>
              <p:nvPr/>
            </p:nvGrpSpPr>
            <p:grpSpPr>
              <a:xfrm>
                <a:off x="2114136" y="1941646"/>
                <a:ext cx="863586" cy="197104"/>
                <a:chOff x="2297660" y="4140835"/>
                <a:chExt cx="1364224" cy="311369"/>
              </a:xfrm>
            </p:grpSpPr>
            <p:sp>
              <p:nvSpPr>
                <p:cNvPr id="144" name="Rounded Rectangle 143">
                  <a:extLst>
                    <a:ext uri="{FF2B5EF4-FFF2-40B4-BE49-F238E27FC236}">
                      <a16:creationId xmlns:a16="http://schemas.microsoft.com/office/drawing/2014/main" id="{1DF221DD-7240-D140-974F-4CE9680ED3D8}"/>
                    </a:ext>
                  </a:extLst>
                </p:cNvPr>
                <p:cNvSpPr/>
                <p:nvPr/>
              </p:nvSpPr>
              <p:spPr>
                <a:xfrm>
                  <a:off x="2297660" y="4140835"/>
                  <a:ext cx="1364224" cy="311369"/>
                </a:xfrm>
                <a:prstGeom prst="roundRect">
                  <a:avLst/>
                </a:prstGeom>
                <a:no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00000"/>
                    </a:solidFill>
                  </a:endParaRPr>
                </a:p>
              </p:txBody>
            </p:sp>
            <p:sp>
              <p:nvSpPr>
                <p:cNvPr id="145" name="Oval 144">
                  <a:extLst>
                    <a:ext uri="{FF2B5EF4-FFF2-40B4-BE49-F238E27FC236}">
                      <a16:creationId xmlns:a16="http://schemas.microsoft.com/office/drawing/2014/main" id="{C83C527D-003D-7141-B538-1A21C44CEB43}"/>
                    </a:ext>
                  </a:extLst>
                </p:cNvPr>
                <p:cNvSpPr/>
                <p:nvPr/>
              </p:nvSpPr>
              <p:spPr>
                <a:xfrm>
                  <a:off x="2382210" y="4194102"/>
                  <a:ext cx="203200" cy="203200"/>
                </a:xfrm>
                <a:prstGeom prst="ellipse">
                  <a:avLst/>
                </a:prstGeom>
                <a:solidFill>
                  <a:schemeClr val="accent5">
                    <a:lumMod val="60000"/>
                    <a:lumOff val="4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48" name="Oval 147">
                  <a:extLst>
                    <a:ext uri="{FF2B5EF4-FFF2-40B4-BE49-F238E27FC236}">
                      <a16:creationId xmlns:a16="http://schemas.microsoft.com/office/drawing/2014/main" id="{DF3A5DA9-B92D-CE4A-A4D8-E06A961F7DEA}"/>
                    </a:ext>
                  </a:extLst>
                </p:cNvPr>
                <p:cNvSpPr/>
                <p:nvPr/>
              </p:nvSpPr>
              <p:spPr>
                <a:xfrm>
                  <a:off x="2628469" y="4194102"/>
                  <a:ext cx="203200" cy="203200"/>
                </a:xfrm>
                <a:prstGeom prst="ellipse">
                  <a:avLst/>
                </a:prstGeom>
                <a:solidFill>
                  <a:schemeClr val="accent5">
                    <a:lumMod val="60000"/>
                    <a:lumOff val="4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49" name="Oval 148">
                  <a:extLst>
                    <a:ext uri="{FF2B5EF4-FFF2-40B4-BE49-F238E27FC236}">
                      <a16:creationId xmlns:a16="http://schemas.microsoft.com/office/drawing/2014/main" id="{0886D5F5-521A-4A45-873D-53DB67D8E919}"/>
                    </a:ext>
                  </a:extLst>
                </p:cNvPr>
                <p:cNvSpPr/>
                <p:nvPr/>
              </p:nvSpPr>
              <p:spPr>
                <a:xfrm>
                  <a:off x="2874728" y="4194102"/>
                  <a:ext cx="203200" cy="203200"/>
                </a:xfrm>
                <a:prstGeom prst="ellipse">
                  <a:avLst/>
                </a:prstGeom>
                <a:solidFill>
                  <a:schemeClr val="accent5">
                    <a:lumMod val="60000"/>
                    <a:lumOff val="4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50" name="Oval 149">
                  <a:extLst>
                    <a:ext uri="{FF2B5EF4-FFF2-40B4-BE49-F238E27FC236}">
                      <a16:creationId xmlns:a16="http://schemas.microsoft.com/office/drawing/2014/main" id="{059FE893-6508-1A4B-9F8B-C3FCC347A1FF}"/>
                    </a:ext>
                  </a:extLst>
                </p:cNvPr>
                <p:cNvSpPr/>
                <p:nvPr/>
              </p:nvSpPr>
              <p:spPr>
                <a:xfrm>
                  <a:off x="3126597" y="4194102"/>
                  <a:ext cx="203200" cy="203200"/>
                </a:xfrm>
                <a:prstGeom prst="ellipse">
                  <a:avLst/>
                </a:prstGeom>
                <a:solidFill>
                  <a:schemeClr val="accent5">
                    <a:lumMod val="60000"/>
                    <a:lumOff val="4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51" name="Oval 150">
                  <a:extLst>
                    <a:ext uri="{FF2B5EF4-FFF2-40B4-BE49-F238E27FC236}">
                      <a16:creationId xmlns:a16="http://schemas.microsoft.com/office/drawing/2014/main" id="{2D23ECE9-0C88-F842-B6B0-8A0FCA6BB2B6}"/>
                    </a:ext>
                  </a:extLst>
                </p:cNvPr>
                <p:cNvSpPr/>
                <p:nvPr/>
              </p:nvSpPr>
              <p:spPr>
                <a:xfrm>
                  <a:off x="3384593" y="4196386"/>
                  <a:ext cx="203200" cy="203200"/>
                </a:xfrm>
                <a:prstGeom prst="ellipse">
                  <a:avLst/>
                </a:prstGeom>
                <a:solidFill>
                  <a:schemeClr val="accent5">
                    <a:lumMod val="60000"/>
                    <a:lumOff val="4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00000"/>
                    </a:solidFill>
                  </a:endParaRPr>
                </a:p>
              </p:txBody>
            </p:sp>
          </p:grpSp>
          <p:pic>
            <p:nvPicPr>
              <p:cNvPr id="143" name="Graphic 142" descr="Add">
                <a:extLst>
                  <a:ext uri="{FF2B5EF4-FFF2-40B4-BE49-F238E27FC236}">
                    <a16:creationId xmlns:a16="http://schemas.microsoft.com/office/drawing/2014/main" id="{8D1CF069-B3BF-5E44-80C2-392A447CD46D}"/>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flipH="1">
                <a:off x="3006790" y="1940828"/>
                <a:ext cx="241116" cy="241116"/>
              </a:xfrm>
              <a:prstGeom prst="rect">
                <a:avLst/>
              </a:prstGeom>
            </p:spPr>
          </p:pic>
        </p:grpSp>
        <p:grpSp>
          <p:nvGrpSpPr>
            <p:cNvPr id="104" name="Group 103">
              <a:extLst>
                <a:ext uri="{FF2B5EF4-FFF2-40B4-BE49-F238E27FC236}">
                  <a16:creationId xmlns:a16="http://schemas.microsoft.com/office/drawing/2014/main" id="{20909E93-5D63-BA4D-9155-ADD6A4A56049}"/>
                </a:ext>
              </a:extLst>
            </p:cNvPr>
            <p:cNvGrpSpPr/>
            <p:nvPr/>
          </p:nvGrpSpPr>
          <p:grpSpPr>
            <a:xfrm>
              <a:off x="4273012" y="1792914"/>
              <a:ext cx="863586" cy="197104"/>
              <a:chOff x="2297660" y="4140835"/>
              <a:chExt cx="1364224" cy="311369"/>
            </a:xfrm>
          </p:grpSpPr>
          <p:sp>
            <p:nvSpPr>
              <p:cNvPr id="113" name="Rounded Rectangle 112">
                <a:extLst>
                  <a:ext uri="{FF2B5EF4-FFF2-40B4-BE49-F238E27FC236}">
                    <a16:creationId xmlns:a16="http://schemas.microsoft.com/office/drawing/2014/main" id="{2AF5490E-235E-6141-9B99-79E34DD2FB3C}"/>
                  </a:ext>
                </a:extLst>
              </p:cNvPr>
              <p:cNvSpPr/>
              <p:nvPr/>
            </p:nvSpPr>
            <p:spPr>
              <a:xfrm>
                <a:off x="2297660" y="4140835"/>
                <a:ext cx="1364224" cy="311369"/>
              </a:xfrm>
              <a:prstGeom prst="roundRect">
                <a:avLst/>
              </a:prstGeom>
              <a:no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00000"/>
                  </a:solidFill>
                </a:endParaRPr>
              </a:p>
            </p:txBody>
          </p:sp>
          <p:sp>
            <p:nvSpPr>
              <p:cNvPr id="114" name="Oval 113">
                <a:extLst>
                  <a:ext uri="{FF2B5EF4-FFF2-40B4-BE49-F238E27FC236}">
                    <a16:creationId xmlns:a16="http://schemas.microsoft.com/office/drawing/2014/main" id="{50422998-8E90-C442-89A8-44691AF5704D}"/>
                  </a:ext>
                </a:extLst>
              </p:cNvPr>
              <p:cNvSpPr/>
              <p:nvPr/>
            </p:nvSpPr>
            <p:spPr>
              <a:xfrm>
                <a:off x="2382210" y="4194102"/>
                <a:ext cx="203200" cy="203200"/>
              </a:xfrm>
              <a:prstGeom prst="ellipse">
                <a:avLst/>
              </a:prstGeom>
              <a:solidFill>
                <a:schemeClr val="accent5">
                  <a:lumMod val="60000"/>
                  <a:lumOff val="4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15" name="Oval 114">
                <a:extLst>
                  <a:ext uri="{FF2B5EF4-FFF2-40B4-BE49-F238E27FC236}">
                    <a16:creationId xmlns:a16="http://schemas.microsoft.com/office/drawing/2014/main" id="{6D3C15D0-DDFF-5D4A-AA64-B090D5B5C4DF}"/>
                  </a:ext>
                </a:extLst>
              </p:cNvPr>
              <p:cNvSpPr/>
              <p:nvPr/>
            </p:nvSpPr>
            <p:spPr>
              <a:xfrm>
                <a:off x="2628469" y="4194102"/>
                <a:ext cx="203200" cy="203200"/>
              </a:xfrm>
              <a:prstGeom prst="ellipse">
                <a:avLst/>
              </a:prstGeom>
              <a:solidFill>
                <a:schemeClr val="accent5">
                  <a:lumMod val="60000"/>
                  <a:lumOff val="4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16" name="Oval 115">
                <a:extLst>
                  <a:ext uri="{FF2B5EF4-FFF2-40B4-BE49-F238E27FC236}">
                    <a16:creationId xmlns:a16="http://schemas.microsoft.com/office/drawing/2014/main" id="{B7A53C15-E281-0D4A-96B8-9E8F812CDD70}"/>
                  </a:ext>
                </a:extLst>
              </p:cNvPr>
              <p:cNvSpPr/>
              <p:nvPr/>
            </p:nvSpPr>
            <p:spPr>
              <a:xfrm>
                <a:off x="2874728" y="4194102"/>
                <a:ext cx="203200" cy="203200"/>
              </a:xfrm>
              <a:prstGeom prst="ellipse">
                <a:avLst/>
              </a:prstGeom>
              <a:solidFill>
                <a:schemeClr val="accent5">
                  <a:lumMod val="60000"/>
                  <a:lumOff val="4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17" name="Oval 116">
                <a:extLst>
                  <a:ext uri="{FF2B5EF4-FFF2-40B4-BE49-F238E27FC236}">
                    <a16:creationId xmlns:a16="http://schemas.microsoft.com/office/drawing/2014/main" id="{6FEBFBC5-2EEF-4345-AC24-6FBF6E1EF64F}"/>
                  </a:ext>
                </a:extLst>
              </p:cNvPr>
              <p:cNvSpPr/>
              <p:nvPr/>
            </p:nvSpPr>
            <p:spPr>
              <a:xfrm>
                <a:off x="3126597" y="4194102"/>
                <a:ext cx="203200" cy="203200"/>
              </a:xfrm>
              <a:prstGeom prst="ellipse">
                <a:avLst/>
              </a:prstGeom>
              <a:solidFill>
                <a:schemeClr val="accent5">
                  <a:lumMod val="60000"/>
                  <a:lumOff val="4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18" name="Oval 117">
                <a:extLst>
                  <a:ext uri="{FF2B5EF4-FFF2-40B4-BE49-F238E27FC236}">
                    <a16:creationId xmlns:a16="http://schemas.microsoft.com/office/drawing/2014/main" id="{048CC3EB-8D6C-744B-819C-81FA25F69D9E}"/>
                  </a:ext>
                </a:extLst>
              </p:cNvPr>
              <p:cNvSpPr/>
              <p:nvPr/>
            </p:nvSpPr>
            <p:spPr>
              <a:xfrm>
                <a:off x="3384593" y="4196386"/>
                <a:ext cx="203200" cy="203200"/>
              </a:xfrm>
              <a:prstGeom prst="ellipse">
                <a:avLst/>
              </a:prstGeom>
              <a:solidFill>
                <a:schemeClr val="accent5">
                  <a:lumMod val="60000"/>
                  <a:lumOff val="4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00000"/>
                  </a:solidFill>
                </a:endParaRPr>
              </a:p>
            </p:txBody>
          </p:sp>
        </p:grpSp>
        <p:pic>
          <p:nvPicPr>
            <p:cNvPr id="105" name="Graphic 104" descr="Add">
              <a:extLst>
                <a:ext uri="{FF2B5EF4-FFF2-40B4-BE49-F238E27FC236}">
                  <a16:creationId xmlns:a16="http://schemas.microsoft.com/office/drawing/2014/main" id="{5970288B-FD13-A949-B3E2-A47383F4D325}"/>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flipH="1">
              <a:off x="5165666" y="1792096"/>
              <a:ext cx="241116" cy="241116"/>
            </a:xfrm>
            <a:prstGeom prst="rect">
              <a:avLst/>
            </a:prstGeom>
          </p:spPr>
        </p:pic>
        <p:grpSp>
          <p:nvGrpSpPr>
            <p:cNvPr id="106" name="Group 105">
              <a:extLst>
                <a:ext uri="{FF2B5EF4-FFF2-40B4-BE49-F238E27FC236}">
                  <a16:creationId xmlns:a16="http://schemas.microsoft.com/office/drawing/2014/main" id="{0C3D0648-9CD3-2B41-8D59-095D3E2BAA45}"/>
                </a:ext>
              </a:extLst>
            </p:cNvPr>
            <p:cNvGrpSpPr/>
            <p:nvPr/>
          </p:nvGrpSpPr>
          <p:grpSpPr>
            <a:xfrm>
              <a:off x="5401985" y="1798787"/>
              <a:ext cx="863586" cy="197104"/>
              <a:chOff x="2297660" y="4140835"/>
              <a:chExt cx="1364224" cy="311369"/>
            </a:xfrm>
          </p:grpSpPr>
          <p:sp>
            <p:nvSpPr>
              <p:cNvPr id="107" name="Rounded Rectangle 106">
                <a:extLst>
                  <a:ext uri="{FF2B5EF4-FFF2-40B4-BE49-F238E27FC236}">
                    <a16:creationId xmlns:a16="http://schemas.microsoft.com/office/drawing/2014/main" id="{AD99B388-7AB5-F740-8643-7609F854A2B2}"/>
                  </a:ext>
                </a:extLst>
              </p:cNvPr>
              <p:cNvSpPr/>
              <p:nvPr/>
            </p:nvSpPr>
            <p:spPr>
              <a:xfrm>
                <a:off x="2297660" y="4140835"/>
                <a:ext cx="1364224" cy="311369"/>
              </a:xfrm>
              <a:prstGeom prst="roundRect">
                <a:avLst/>
              </a:prstGeom>
              <a:no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00000"/>
                  </a:solidFill>
                </a:endParaRPr>
              </a:p>
            </p:txBody>
          </p:sp>
          <p:sp>
            <p:nvSpPr>
              <p:cNvPr id="108" name="Oval 107">
                <a:extLst>
                  <a:ext uri="{FF2B5EF4-FFF2-40B4-BE49-F238E27FC236}">
                    <a16:creationId xmlns:a16="http://schemas.microsoft.com/office/drawing/2014/main" id="{74B26B86-BE05-1542-BEF7-CFA4CAF8ABAE}"/>
                  </a:ext>
                </a:extLst>
              </p:cNvPr>
              <p:cNvSpPr/>
              <p:nvPr/>
            </p:nvSpPr>
            <p:spPr>
              <a:xfrm>
                <a:off x="2382210" y="4194102"/>
                <a:ext cx="203200" cy="203200"/>
              </a:xfrm>
              <a:prstGeom prst="ellipse">
                <a:avLst/>
              </a:prstGeom>
              <a:solidFill>
                <a:schemeClr val="accent5">
                  <a:lumMod val="60000"/>
                  <a:lumOff val="4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09" name="Oval 108">
                <a:extLst>
                  <a:ext uri="{FF2B5EF4-FFF2-40B4-BE49-F238E27FC236}">
                    <a16:creationId xmlns:a16="http://schemas.microsoft.com/office/drawing/2014/main" id="{EFF36057-9895-0845-998C-08D0B5BFA0A9}"/>
                  </a:ext>
                </a:extLst>
              </p:cNvPr>
              <p:cNvSpPr/>
              <p:nvPr/>
            </p:nvSpPr>
            <p:spPr>
              <a:xfrm>
                <a:off x="2628469" y="4194102"/>
                <a:ext cx="203200" cy="203200"/>
              </a:xfrm>
              <a:prstGeom prst="ellipse">
                <a:avLst/>
              </a:prstGeom>
              <a:solidFill>
                <a:schemeClr val="accent5">
                  <a:lumMod val="60000"/>
                  <a:lumOff val="4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10" name="Oval 109">
                <a:extLst>
                  <a:ext uri="{FF2B5EF4-FFF2-40B4-BE49-F238E27FC236}">
                    <a16:creationId xmlns:a16="http://schemas.microsoft.com/office/drawing/2014/main" id="{79D3D4CD-20ED-8F4D-B74F-5EB7F9667D19}"/>
                  </a:ext>
                </a:extLst>
              </p:cNvPr>
              <p:cNvSpPr/>
              <p:nvPr/>
            </p:nvSpPr>
            <p:spPr>
              <a:xfrm>
                <a:off x="2874728" y="4194102"/>
                <a:ext cx="203200" cy="203200"/>
              </a:xfrm>
              <a:prstGeom prst="ellipse">
                <a:avLst/>
              </a:prstGeom>
              <a:solidFill>
                <a:schemeClr val="accent5">
                  <a:lumMod val="60000"/>
                  <a:lumOff val="4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11" name="Oval 110">
                <a:extLst>
                  <a:ext uri="{FF2B5EF4-FFF2-40B4-BE49-F238E27FC236}">
                    <a16:creationId xmlns:a16="http://schemas.microsoft.com/office/drawing/2014/main" id="{A9A3C251-9F7D-D149-8482-8D5AF4C643EB}"/>
                  </a:ext>
                </a:extLst>
              </p:cNvPr>
              <p:cNvSpPr/>
              <p:nvPr/>
            </p:nvSpPr>
            <p:spPr>
              <a:xfrm>
                <a:off x="3126597" y="4194102"/>
                <a:ext cx="203200" cy="203200"/>
              </a:xfrm>
              <a:prstGeom prst="ellipse">
                <a:avLst/>
              </a:prstGeom>
              <a:solidFill>
                <a:schemeClr val="accent5">
                  <a:lumMod val="60000"/>
                  <a:lumOff val="4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12" name="Oval 111">
                <a:extLst>
                  <a:ext uri="{FF2B5EF4-FFF2-40B4-BE49-F238E27FC236}">
                    <a16:creationId xmlns:a16="http://schemas.microsoft.com/office/drawing/2014/main" id="{EDC23330-656B-0F42-8C4F-35D75BFABC07}"/>
                  </a:ext>
                </a:extLst>
              </p:cNvPr>
              <p:cNvSpPr/>
              <p:nvPr/>
            </p:nvSpPr>
            <p:spPr>
              <a:xfrm>
                <a:off x="3384593" y="4196386"/>
                <a:ext cx="203200" cy="203200"/>
              </a:xfrm>
              <a:prstGeom prst="ellipse">
                <a:avLst/>
              </a:prstGeom>
              <a:solidFill>
                <a:schemeClr val="accent5">
                  <a:lumMod val="60000"/>
                  <a:lumOff val="4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00000"/>
                  </a:solidFill>
                </a:endParaRPr>
              </a:p>
            </p:txBody>
          </p:sp>
        </p:grpSp>
      </p:grpSp>
      <p:sp>
        <p:nvSpPr>
          <p:cNvPr id="121" name="Right Arrow 120">
            <a:extLst>
              <a:ext uri="{FF2B5EF4-FFF2-40B4-BE49-F238E27FC236}">
                <a16:creationId xmlns:a16="http://schemas.microsoft.com/office/drawing/2014/main" id="{74AEA8C7-187B-574D-9777-1A834381D24F}"/>
              </a:ext>
            </a:extLst>
          </p:cNvPr>
          <p:cNvSpPr/>
          <p:nvPr/>
        </p:nvSpPr>
        <p:spPr>
          <a:xfrm>
            <a:off x="8444578" y="3788727"/>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grpSp>
        <p:nvGrpSpPr>
          <p:cNvPr id="122" name="Group 121">
            <a:extLst>
              <a:ext uri="{FF2B5EF4-FFF2-40B4-BE49-F238E27FC236}">
                <a16:creationId xmlns:a16="http://schemas.microsoft.com/office/drawing/2014/main" id="{BA641891-C81F-FA4A-ABDE-CBA2DAFDB7CF}"/>
              </a:ext>
            </a:extLst>
          </p:cNvPr>
          <p:cNvGrpSpPr/>
          <p:nvPr/>
        </p:nvGrpSpPr>
        <p:grpSpPr>
          <a:xfrm rot="16200000">
            <a:off x="8564485" y="3810604"/>
            <a:ext cx="1364224" cy="311369"/>
            <a:chOff x="2297660" y="4140835"/>
            <a:chExt cx="1364224" cy="311369"/>
          </a:xfrm>
        </p:grpSpPr>
        <p:sp>
          <p:nvSpPr>
            <p:cNvPr id="123" name="Rounded Rectangle 122">
              <a:extLst>
                <a:ext uri="{FF2B5EF4-FFF2-40B4-BE49-F238E27FC236}">
                  <a16:creationId xmlns:a16="http://schemas.microsoft.com/office/drawing/2014/main" id="{702B690D-3D73-1440-BED8-4E45D332C7E8}"/>
                </a:ext>
              </a:extLst>
            </p:cNvPr>
            <p:cNvSpPr/>
            <p:nvPr/>
          </p:nvSpPr>
          <p:spPr>
            <a:xfrm>
              <a:off x="2297660" y="4140835"/>
              <a:ext cx="1364224" cy="311369"/>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24" name="Oval 123">
              <a:extLst>
                <a:ext uri="{FF2B5EF4-FFF2-40B4-BE49-F238E27FC236}">
                  <a16:creationId xmlns:a16="http://schemas.microsoft.com/office/drawing/2014/main" id="{A9AF0A46-127E-DA40-808E-BC2D649B7927}"/>
                </a:ext>
              </a:extLst>
            </p:cNvPr>
            <p:cNvSpPr/>
            <p:nvPr/>
          </p:nvSpPr>
          <p:spPr>
            <a:xfrm>
              <a:off x="2382210" y="4194102"/>
              <a:ext cx="203200" cy="203200"/>
            </a:xfrm>
            <a:prstGeom prst="ellipse">
              <a:avLst/>
            </a:prstGeom>
            <a:solidFill>
              <a:schemeClr val="accent5">
                <a:lumMod val="60000"/>
                <a:lumOff val="4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25" name="Oval 124">
              <a:extLst>
                <a:ext uri="{FF2B5EF4-FFF2-40B4-BE49-F238E27FC236}">
                  <a16:creationId xmlns:a16="http://schemas.microsoft.com/office/drawing/2014/main" id="{3A6D8FAB-CFDA-9D45-A275-99C6643E4865}"/>
                </a:ext>
              </a:extLst>
            </p:cNvPr>
            <p:cNvSpPr/>
            <p:nvPr/>
          </p:nvSpPr>
          <p:spPr>
            <a:xfrm>
              <a:off x="2628469" y="4194102"/>
              <a:ext cx="203200" cy="203200"/>
            </a:xfrm>
            <a:prstGeom prst="ellipse">
              <a:avLst/>
            </a:prstGeom>
            <a:solidFill>
              <a:schemeClr val="accent5">
                <a:lumMod val="60000"/>
                <a:lumOff val="4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26" name="Oval 125">
              <a:extLst>
                <a:ext uri="{FF2B5EF4-FFF2-40B4-BE49-F238E27FC236}">
                  <a16:creationId xmlns:a16="http://schemas.microsoft.com/office/drawing/2014/main" id="{C610767A-1E2E-AF4A-A3CC-959CB9D181A6}"/>
                </a:ext>
              </a:extLst>
            </p:cNvPr>
            <p:cNvSpPr/>
            <p:nvPr/>
          </p:nvSpPr>
          <p:spPr>
            <a:xfrm>
              <a:off x="2874728" y="4194102"/>
              <a:ext cx="203200" cy="203200"/>
            </a:xfrm>
            <a:prstGeom prst="ellipse">
              <a:avLst/>
            </a:prstGeom>
            <a:solidFill>
              <a:schemeClr val="accent5">
                <a:lumMod val="60000"/>
                <a:lumOff val="4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27" name="Oval 126">
              <a:extLst>
                <a:ext uri="{FF2B5EF4-FFF2-40B4-BE49-F238E27FC236}">
                  <a16:creationId xmlns:a16="http://schemas.microsoft.com/office/drawing/2014/main" id="{3916E197-4D8B-7443-BDC4-7E286C1118C6}"/>
                </a:ext>
              </a:extLst>
            </p:cNvPr>
            <p:cNvSpPr/>
            <p:nvPr/>
          </p:nvSpPr>
          <p:spPr>
            <a:xfrm>
              <a:off x="3126597" y="4194102"/>
              <a:ext cx="203200" cy="203200"/>
            </a:xfrm>
            <a:prstGeom prst="ellipse">
              <a:avLst/>
            </a:prstGeom>
            <a:solidFill>
              <a:schemeClr val="accent5">
                <a:lumMod val="60000"/>
                <a:lumOff val="4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28" name="Oval 127">
              <a:extLst>
                <a:ext uri="{FF2B5EF4-FFF2-40B4-BE49-F238E27FC236}">
                  <a16:creationId xmlns:a16="http://schemas.microsoft.com/office/drawing/2014/main" id="{D253DFC4-C20A-D740-BC1C-693E0ABC21AD}"/>
                </a:ext>
              </a:extLst>
            </p:cNvPr>
            <p:cNvSpPr/>
            <p:nvPr/>
          </p:nvSpPr>
          <p:spPr>
            <a:xfrm>
              <a:off x="3384593" y="4196386"/>
              <a:ext cx="203200" cy="203200"/>
            </a:xfrm>
            <a:prstGeom prst="ellipse">
              <a:avLst/>
            </a:prstGeom>
            <a:solidFill>
              <a:schemeClr val="accent5">
                <a:lumMod val="60000"/>
                <a:lumOff val="4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grpSp>
      <p:sp>
        <p:nvSpPr>
          <p:cNvPr id="129" name="Right Arrow 128">
            <a:extLst>
              <a:ext uri="{FF2B5EF4-FFF2-40B4-BE49-F238E27FC236}">
                <a16:creationId xmlns:a16="http://schemas.microsoft.com/office/drawing/2014/main" id="{66A8F2FC-6063-3A4F-BD92-70DB50131CF5}"/>
              </a:ext>
            </a:extLst>
          </p:cNvPr>
          <p:cNvSpPr/>
          <p:nvPr/>
        </p:nvSpPr>
        <p:spPr>
          <a:xfrm rot="16200000">
            <a:off x="8961774" y="4886304"/>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30" name="Content Placeholder 2">
                <a:extLst>
                  <a:ext uri="{FF2B5EF4-FFF2-40B4-BE49-F238E27FC236}">
                    <a16:creationId xmlns:a16="http://schemas.microsoft.com/office/drawing/2014/main" id="{0916C2D8-F978-0F4B-B044-6004EA6C8CB0}"/>
                  </a:ext>
                </a:extLst>
              </p:cNvPr>
              <p:cNvSpPr txBox="1">
                <a:spLocks/>
              </p:cNvSpPr>
              <p:nvPr/>
            </p:nvSpPr>
            <p:spPr>
              <a:xfrm>
                <a:off x="8533519" y="5403268"/>
                <a:ext cx="1469152"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 xmlns:m="http://schemas.openxmlformats.org/officeDocument/2006/math">
                    <m:r>
                      <a:rPr lang="en-US" sz="2400" b="0" i="1" dirty="0" smtClean="0">
                        <a:latin typeface="Cambria Math" panose="02040503050406030204" pitchFamily="18" charset="0"/>
                      </a:rPr>
                      <m:t>[</m:t>
                    </m:r>
                    <m:sSubSup>
                      <m:sSubSupPr>
                        <m:ctrlPr>
                          <a:rPr lang="en-US" sz="2400" b="0" i="1" dirty="0" smtClean="0">
                            <a:latin typeface="Cambria Math" panose="02040503050406030204" pitchFamily="18" charset="0"/>
                          </a:rPr>
                        </m:ctrlPr>
                      </m:sSubSupPr>
                      <m:e>
                        <m:r>
                          <a:rPr lang="en-US" sz="2400" b="0" i="1" dirty="0" smtClean="0">
                            <a:latin typeface="Cambria Math" panose="02040503050406030204" pitchFamily="18" charset="0"/>
                          </a:rPr>
                          <m:t>𝑐</m:t>
                        </m:r>
                      </m:e>
                      <m:sub>
                        <m:r>
                          <a:rPr lang="en-US" sz="2400" b="0" i="1" dirty="0" smtClean="0">
                            <a:latin typeface="Cambria Math" panose="02040503050406030204" pitchFamily="18" charset="0"/>
                          </a:rPr>
                          <m:t>3</m:t>
                        </m:r>
                      </m:sub>
                      <m:sup>
                        <m:r>
                          <a:rPr lang="en-US" sz="2400" b="0" i="1" dirty="0" smtClean="0">
                            <a:latin typeface="Cambria Math" panose="02040503050406030204" pitchFamily="18" charset="0"/>
                          </a:rPr>
                          <m:t>𝐷</m:t>
                        </m:r>
                      </m:sup>
                    </m:sSubSup>
                  </m:oMath>
                </a14:m>
                <a:r>
                  <a:rPr lang="en-US" sz="2400" b="0" dirty="0">
                    <a:latin typeface="Avenir Light" panose="020B0402020203020204" pitchFamily="34" charset="77"/>
                  </a:rPr>
                  <a:t>,</a:t>
                </a:r>
                <a14:m>
                  <m:oMath xmlns:m="http://schemas.openxmlformats.org/officeDocument/2006/math">
                    <m:sSub>
                      <m:sSubPr>
                        <m:ctrlPr>
                          <a:rPr lang="en-US" sz="2400" i="1" dirty="0">
                            <a:latin typeface="Cambria Math" panose="02040503050406030204" pitchFamily="18" charset="0"/>
                          </a:rPr>
                        </m:ctrlPr>
                      </m:sSubPr>
                      <m:e>
                        <m:acc>
                          <m:accPr>
                            <m:chr m:val="̂"/>
                            <m:ctrlPr>
                              <a:rPr lang="en-US" sz="2400" i="1" dirty="0">
                                <a:latin typeface="Cambria Math" panose="02040503050406030204" pitchFamily="18" charset="0"/>
                              </a:rPr>
                            </m:ctrlPr>
                          </m:accPr>
                          <m:e>
                            <m:r>
                              <a:rPr lang="en-US" sz="2400" i="1" dirty="0">
                                <a:latin typeface="Cambria Math" panose="02040503050406030204" pitchFamily="18" charset="0"/>
                              </a:rPr>
                              <m:t>𝑦</m:t>
                            </m:r>
                          </m:e>
                        </m:acc>
                      </m:e>
                      <m:sub>
                        <m:r>
                          <a:rPr lang="en-US" sz="2400" b="0" i="1" dirty="0" smtClean="0">
                            <a:latin typeface="Cambria Math" panose="02040503050406030204" pitchFamily="18" charset="0"/>
                          </a:rPr>
                          <m:t>2</m:t>
                        </m:r>
                      </m:sub>
                    </m:sSub>
                    <m:r>
                      <a:rPr lang="en-US" sz="2400" b="0" i="1" dirty="0" smtClean="0">
                        <a:latin typeface="Cambria Math" panose="02040503050406030204" pitchFamily="18" charset="0"/>
                      </a:rPr>
                      <m:t>]</m:t>
                    </m:r>
                  </m:oMath>
                </a14:m>
                <a:endParaRPr lang="en-US" sz="2400" dirty="0">
                  <a:latin typeface="Avenir Light" panose="020B0402020203020204" pitchFamily="34" charset="77"/>
                </a:endParaRPr>
              </a:p>
            </p:txBody>
          </p:sp>
        </mc:Choice>
        <mc:Fallback xmlns="">
          <p:sp>
            <p:nvSpPr>
              <p:cNvPr id="130" name="Content Placeholder 2">
                <a:extLst>
                  <a:ext uri="{FF2B5EF4-FFF2-40B4-BE49-F238E27FC236}">
                    <a16:creationId xmlns:a16="http://schemas.microsoft.com/office/drawing/2014/main" id="{0916C2D8-F978-0F4B-B044-6004EA6C8CB0}"/>
                  </a:ext>
                </a:extLst>
              </p:cNvPr>
              <p:cNvSpPr txBox="1">
                <a:spLocks noRot="1" noChangeAspect="1" noMove="1" noResize="1" noEditPoints="1" noAdjustHandles="1" noChangeArrowheads="1" noChangeShapeType="1" noTextEdit="1"/>
              </p:cNvSpPr>
              <p:nvPr/>
            </p:nvSpPr>
            <p:spPr>
              <a:xfrm>
                <a:off x="8533519" y="5403268"/>
                <a:ext cx="1469152" cy="503588"/>
              </a:xfrm>
              <a:prstGeom prst="rect">
                <a:avLst/>
              </a:prstGeom>
              <a:blipFill>
                <a:blip r:embed="rId15"/>
                <a:stretch>
                  <a:fillRect b="-26829"/>
                </a:stretch>
              </a:blipFill>
            </p:spPr>
            <p:txBody>
              <a:bodyPr/>
              <a:lstStyle/>
              <a:p>
                <a:r>
                  <a:rPr lang="en-US">
                    <a:noFill/>
                  </a:rPr>
                  <a:t> </a:t>
                </a:r>
              </a:p>
            </p:txBody>
          </p:sp>
        </mc:Fallback>
      </mc:AlternateContent>
      <p:sp>
        <p:nvSpPr>
          <p:cNvPr id="131" name="Right Arrow 130">
            <a:extLst>
              <a:ext uri="{FF2B5EF4-FFF2-40B4-BE49-F238E27FC236}">
                <a16:creationId xmlns:a16="http://schemas.microsoft.com/office/drawing/2014/main" id="{4AF63BBB-0E72-AC41-A7FE-7D60349D192D}"/>
              </a:ext>
            </a:extLst>
          </p:cNvPr>
          <p:cNvSpPr/>
          <p:nvPr/>
        </p:nvSpPr>
        <p:spPr>
          <a:xfrm rot="16200000">
            <a:off x="8956891" y="2787493"/>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32" name="Content Placeholder 2">
                <a:extLst>
                  <a:ext uri="{FF2B5EF4-FFF2-40B4-BE49-F238E27FC236}">
                    <a16:creationId xmlns:a16="http://schemas.microsoft.com/office/drawing/2014/main" id="{71A992A2-4BE1-014F-BF45-FD67326A391B}"/>
                  </a:ext>
                </a:extLst>
              </p:cNvPr>
              <p:cNvSpPr txBox="1">
                <a:spLocks/>
              </p:cNvSpPr>
              <p:nvPr/>
            </p:nvSpPr>
            <p:spPr>
              <a:xfrm>
                <a:off x="8945038" y="2141321"/>
                <a:ext cx="75039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
                        <m:sSubPr>
                          <m:ctrlPr>
                            <a:rPr lang="en-US" sz="2400" b="0" i="1" dirty="0" smtClean="0">
                              <a:latin typeface="Cambria Math" panose="02040503050406030204" pitchFamily="18" charset="0"/>
                            </a:rPr>
                          </m:ctrlPr>
                        </m:sSubPr>
                        <m:e>
                          <m:acc>
                            <m:accPr>
                              <m:chr m:val="̂"/>
                              <m:ctrlPr>
                                <a:rPr lang="en-US" sz="2400" b="0" i="1" dirty="0" smtClean="0">
                                  <a:latin typeface="Cambria Math" panose="02040503050406030204" pitchFamily="18" charset="0"/>
                                </a:rPr>
                              </m:ctrlPr>
                            </m:accPr>
                            <m:e>
                              <m:r>
                                <a:rPr lang="en-US" sz="2400" i="1" dirty="0">
                                  <a:latin typeface="Cambria Math" panose="02040503050406030204" pitchFamily="18" charset="0"/>
                                </a:rPr>
                                <m:t>𝑦</m:t>
                              </m:r>
                            </m:e>
                          </m:acc>
                        </m:e>
                        <m:sub>
                          <m:r>
                            <a:rPr lang="en-US" sz="2400" b="0" i="1" dirty="0" smtClean="0">
                              <a:latin typeface="Cambria Math" panose="02040503050406030204" pitchFamily="18" charset="0"/>
                            </a:rPr>
                            <m:t>3</m:t>
                          </m:r>
                        </m:sub>
                      </m:sSub>
                    </m:oMath>
                  </m:oMathPara>
                </a14:m>
                <a:endParaRPr lang="en-US" sz="2400" b="0" dirty="0">
                  <a:latin typeface="Avenir Light" panose="020B0402020203020204" pitchFamily="34" charset="77"/>
                </a:endParaRPr>
              </a:p>
            </p:txBody>
          </p:sp>
        </mc:Choice>
        <mc:Fallback xmlns="">
          <p:sp>
            <p:nvSpPr>
              <p:cNvPr id="132" name="Content Placeholder 2">
                <a:extLst>
                  <a:ext uri="{FF2B5EF4-FFF2-40B4-BE49-F238E27FC236}">
                    <a16:creationId xmlns:a16="http://schemas.microsoft.com/office/drawing/2014/main" id="{71A992A2-4BE1-014F-BF45-FD67326A391B}"/>
                  </a:ext>
                </a:extLst>
              </p:cNvPr>
              <p:cNvSpPr txBox="1">
                <a:spLocks noRot="1" noChangeAspect="1" noMove="1" noResize="1" noEditPoints="1" noAdjustHandles="1" noChangeArrowheads="1" noChangeShapeType="1" noTextEdit="1"/>
              </p:cNvSpPr>
              <p:nvPr/>
            </p:nvSpPr>
            <p:spPr>
              <a:xfrm>
                <a:off x="8945038" y="2141321"/>
                <a:ext cx="750397" cy="503588"/>
              </a:xfrm>
              <a:prstGeom prst="rect">
                <a:avLst/>
              </a:prstGeom>
              <a:blipFill>
                <a:blip r:embed="rId16"/>
                <a:stretch>
                  <a:fillRect b="-7317"/>
                </a:stretch>
              </a:blipFill>
            </p:spPr>
            <p:txBody>
              <a:bodyPr/>
              <a:lstStyle/>
              <a:p>
                <a:r>
                  <a:rPr lang="en-US">
                    <a:noFill/>
                  </a:rPr>
                  <a:t> </a:t>
                </a:r>
              </a:p>
            </p:txBody>
          </p:sp>
        </mc:Fallback>
      </mc:AlternateContent>
      <p:sp>
        <p:nvSpPr>
          <p:cNvPr id="133" name="Content Placeholder 2">
            <a:extLst>
              <a:ext uri="{FF2B5EF4-FFF2-40B4-BE49-F238E27FC236}">
                <a16:creationId xmlns:a16="http://schemas.microsoft.com/office/drawing/2014/main" id="{0CC10928-8B3E-4340-BAF5-15341A6663B2}"/>
              </a:ext>
            </a:extLst>
          </p:cNvPr>
          <p:cNvSpPr txBox="1">
            <a:spLocks/>
          </p:cNvSpPr>
          <p:nvPr/>
        </p:nvSpPr>
        <p:spPr>
          <a:xfrm>
            <a:off x="8559975" y="1739079"/>
            <a:ext cx="1240142"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r>
              <a:rPr lang="en-US" sz="2400" dirty="0" err="1">
                <a:solidFill>
                  <a:srgbClr val="C00000"/>
                </a:solidFill>
                <a:latin typeface="Avenir Light" panose="020B0402020203020204" pitchFamily="34" charset="77"/>
              </a:rPr>
              <a:t>marrón</a:t>
            </a:r>
            <a:endParaRPr lang="en-US" sz="2400" dirty="0">
              <a:solidFill>
                <a:srgbClr val="C00000"/>
              </a:solidFill>
              <a:latin typeface="Avenir Light" panose="020B0402020203020204" pitchFamily="34" charset="77"/>
            </a:endParaRPr>
          </a:p>
        </p:txBody>
      </p:sp>
      <mc:AlternateContent xmlns:mc="http://schemas.openxmlformats.org/markup-compatibility/2006">
        <mc:Choice xmlns:a14="http://schemas.microsoft.com/office/drawing/2010/main" Requires="a14">
          <p:sp>
            <p:nvSpPr>
              <p:cNvPr id="174" name="Content Placeholder 2">
                <a:extLst>
                  <a:ext uri="{FF2B5EF4-FFF2-40B4-BE49-F238E27FC236}">
                    <a16:creationId xmlns:a16="http://schemas.microsoft.com/office/drawing/2014/main" id="{99201B80-2359-BA40-A810-ACBC77A6B481}"/>
                  </a:ext>
                </a:extLst>
              </p:cNvPr>
              <p:cNvSpPr txBox="1">
                <a:spLocks/>
              </p:cNvSpPr>
              <p:nvPr/>
            </p:nvSpPr>
            <p:spPr>
              <a:xfrm>
                <a:off x="1139746" y="891856"/>
                <a:ext cx="9949719" cy="4714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US" sz="2000" b="1" dirty="0">
                    <a:solidFill>
                      <a:srgbClr val="C00000"/>
                    </a:solidFill>
                    <a:latin typeface="Avenir Light" panose="020B0402020203020204" pitchFamily="34" charset="77"/>
                  </a:rPr>
                  <a:t>NOTE: </a:t>
                </a:r>
                <a:r>
                  <a:rPr lang="en-US" sz="2000" b="1" dirty="0">
                    <a:solidFill>
                      <a:schemeClr val="tx1"/>
                    </a:solidFill>
                    <a:latin typeface="Avenir Light" panose="020B0402020203020204" pitchFamily="34" charset="77"/>
                  </a:rPr>
                  <a:t>each attention weight </a:t>
                </a:r>
                <a14:m>
                  <m:oMath xmlns:m="http://schemas.openxmlformats.org/officeDocument/2006/math">
                    <m:sSubSup>
                      <m:sSubSupPr>
                        <m:ctrlPr>
                          <a:rPr lang="en-US" sz="2000" i="1" dirty="0" smtClean="0">
                            <a:solidFill>
                              <a:srgbClr val="C00000"/>
                            </a:solidFill>
                            <a:latin typeface="Cambria Math" panose="02040503050406030204" pitchFamily="18" charset="0"/>
                          </a:rPr>
                        </m:ctrlPr>
                      </m:sSubSupPr>
                      <m:e>
                        <m:r>
                          <a:rPr lang="en-US" sz="2000" i="1" dirty="0">
                            <a:solidFill>
                              <a:srgbClr val="C00000"/>
                            </a:solidFill>
                            <a:latin typeface="Cambria Math" panose="02040503050406030204" pitchFamily="18" charset="0"/>
                          </a:rPr>
                          <m:t>𝑎</m:t>
                        </m:r>
                      </m:e>
                      <m:sub>
                        <m:r>
                          <a:rPr lang="en-US" sz="2000" b="0" i="1" dirty="0" smtClean="0">
                            <a:solidFill>
                              <a:srgbClr val="C00000"/>
                            </a:solidFill>
                            <a:latin typeface="Cambria Math" panose="02040503050406030204" pitchFamily="18" charset="0"/>
                          </a:rPr>
                          <m:t>𝑖</m:t>
                        </m:r>
                      </m:sub>
                      <m:sup>
                        <m:r>
                          <a:rPr lang="en-US" sz="2000" b="0" i="1" dirty="0" smtClean="0">
                            <a:solidFill>
                              <a:srgbClr val="C00000"/>
                            </a:solidFill>
                            <a:latin typeface="Cambria Math" panose="02040503050406030204" pitchFamily="18" charset="0"/>
                          </a:rPr>
                          <m:t>𝑗</m:t>
                        </m:r>
                      </m:sup>
                    </m:sSubSup>
                  </m:oMath>
                </a14:m>
                <a:r>
                  <a:rPr lang="en-US" sz="2000" dirty="0">
                    <a:solidFill>
                      <a:srgbClr val="C00000"/>
                    </a:solidFill>
                    <a:latin typeface="Avenir Light" panose="020B0402020203020204" pitchFamily="34" charset="77"/>
                  </a:rPr>
                  <a:t> </a:t>
                </a:r>
                <a:r>
                  <a:rPr lang="en-US" sz="2000" b="1" dirty="0">
                    <a:solidFill>
                      <a:schemeClr val="tx1"/>
                    </a:solidFill>
                    <a:latin typeface="Avenir Light" panose="020B0402020203020204" pitchFamily="34" charset="77"/>
                  </a:rPr>
                  <a:t>is based on the decoder’s current hidden state, too. </a:t>
                </a:r>
                <a:endParaRPr lang="en-US" sz="2000" dirty="0">
                  <a:latin typeface="Avenir Light" panose="020B0402020203020204" pitchFamily="34" charset="77"/>
                </a:endParaRPr>
              </a:p>
              <a:p>
                <a:pPr marL="0" indent="0">
                  <a:lnSpc>
                    <a:spcPct val="120000"/>
                  </a:lnSpc>
                  <a:buNone/>
                </a:pPr>
                <a:r>
                  <a:rPr lang="en-US" sz="2000" b="1" dirty="0">
                    <a:solidFill>
                      <a:srgbClr val="C00000"/>
                    </a:solidFill>
                    <a:latin typeface="Avenir Light" panose="020B0402020203020204" pitchFamily="34" charset="77"/>
                  </a:rPr>
                  <a:t>  </a:t>
                </a:r>
              </a:p>
            </p:txBody>
          </p:sp>
        </mc:Choice>
        <mc:Fallback>
          <p:sp>
            <p:nvSpPr>
              <p:cNvPr id="174" name="Content Placeholder 2">
                <a:extLst>
                  <a:ext uri="{FF2B5EF4-FFF2-40B4-BE49-F238E27FC236}">
                    <a16:creationId xmlns:a16="http://schemas.microsoft.com/office/drawing/2014/main" id="{99201B80-2359-BA40-A810-ACBC77A6B481}"/>
                  </a:ext>
                </a:extLst>
              </p:cNvPr>
              <p:cNvSpPr txBox="1">
                <a:spLocks noRot="1" noChangeAspect="1" noMove="1" noResize="1" noEditPoints="1" noAdjustHandles="1" noChangeArrowheads="1" noChangeShapeType="1" noTextEdit="1"/>
              </p:cNvSpPr>
              <p:nvPr/>
            </p:nvSpPr>
            <p:spPr>
              <a:xfrm>
                <a:off x="1139746" y="891856"/>
                <a:ext cx="9949719" cy="471462"/>
              </a:xfrm>
              <a:prstGeom prst="rect">
                <a:avLst/>
              </a:prstGeom>
              <a:blipFill>
                <a:blip r:embed="rId17"/>
                <a:stretch>
                  <a:fillRect l="-637" b="-31579"/>
                </a:stretch>
              </a:blipFill>
            </p:spPr>
            <p:txBody>
              <a:bodyPr/>
              <a:lstStyle/>
              <a:p>
                <a:r>
                  <a:rPr lang="en-US">
                    <a:noFill/>
                  </a:rPr>
                  <a:t> </a:t>
                </a:r>
              </a:p>
            </p:txBody>
          </p:sp>
        </mc:Fallback>
      </mc:AlternateContent>
    </p:spTree>
    <p:extLst>
      <p:ext uri="{BB962C8B-B14F-4D97-AF65-F5344CB8AC3E}">
        <p14:creationId xmlns:p14="http://schemas.microsoft.com/office/powerpoint/2010/main" val="14228693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1A543A3-FD97-9B45-B10B-B411CB0263B4}"/>
              </a:ext>
            </a:extLst>
          </p:cNvPr>
          <p:cNvSpPr>
            <a:spLocks noGrp="1"/>
          </p:cNvSpPr>
          <p:nvPr>
            <p:ph type="title"/>
          </p:nvPr>
        </p:nvSpPr>
        <p:spPr>
          <a:xfrm>
            <a:off x="838200" y="276262"/>
            <a:ext cx="8941419" cy="1162592"/>
          </a:xfrm>
        </p:spPr>
        <p:txBody>
          <a:bodyPr/>
          <a:lstStyle/>
          <a:p>
            <a:r>
              <a:rPr lang="en-US" dirty="0"/>
              <a:t>seq2seq + Attention</a:t>
            </a:r>
            <a:endParaRPr lang="en-US" dirty="0">
              <a:solidFill>
                <a:srgbClr val="7030A0"/>
              </a:solidFill>
            </a:endParaRPr>
          </a:p>
        </p:txBody>
      </p:sp>
      <p:sp>
        <p:nvSpPr>
          <p:cNvPr id="7" name="Content Placeholder 2">
            <a:extLst>
              <a:ext uri="{FF2B5EF4-FFF2-40B4-BE49-F238E27FC236}">
                <a16:creationId xmlns:a16="http://schemas.microsoft.com/office/drawing/2014/main" id="{1183FB64-E4EC-E145-91C4-17C132EDE6DD}"/>
              </a:ext>
            </a:extLst>
          </p:cNvPr>
          <p:cNvSpPr txBox="1">
            <a:spLocks/>
          </p:cNvSpPr>
          <p:nvPr/>
        </p:nvSpPr>
        <p:spPr>
          <a:xfrm>
            <a:off x="351175" y="5605672"/>
            <a:ext cx="1530821" cy="4714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b="1" dirty="0">
                <a:solidFill>
                  <a:schemeClr val="tx1">
                    <a:lumMod val="85000"/>
                    <a:lumOff val="15000"/>
                  </a:schemeClr>
                </a:solidFill>
                <a:latin typeface="Avenir Light" panose="020B0402020203020204" pitchFamily="34" charset="77"/>
              </a:rPr>
              <a:t>Input layer</a:t>
            </a:r>
          </a:p>
        </p:txBody>
      </p:sp>
      <p:sp>
        <p:nvSpPr>
          <p:cNvPr id="9" name="Content Placeholder 2">
            <a:extLst>
              <a:ext uri="{FF2B5EF4-FFF2-40B4-BE49-F238E27FC236}">
                <a16:creationId xmlns:a16="http://schemas.microsoft.com/office/drawing/2014/main" id="{9308F0EC-943F-B642-9E88-EBEF25B12587}"/>
              </a:ext>
            </a:extLst>
          </p:cNvPr>
          <p:cNvSpPr txBox="1">
            <a:spLocks/>
          </p:cNvSpPr>
          <p:nvPr/>
        </p:nvSpPr>
        <p:spPr>
          <a:xfrm>
            <a:off x="247606" y="3936817"/>
            <a:ext cx="1737960" cy="4714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b="1" dirty="0">
                <a:solidFill>
                  <a:schemeClr val="tx1">
                    <a:lumMod val="85000"/>
                    <a:lumOff val="15000"/>
                  </a:schemeClr>
                </a:solidFill>
                <a:latin typeface="Avenir Light" panose="020B0402020203020204" pitchFamily="34" charset="77"/>
              </a:rPr>
              <a:t>Hidden layer</a:t>
            </a:r>
          </a:p>
        </p:txBody>
      </p:sp>
      <p:grpSp>
        <p:nvGrpSpPr>
          <p:cNvPr id="11" name="Group 10">
            <a:extLst>
              <a:ext uri="{FF2B5EF4-FFF2-40B4-BE49-F238E27FC236}">
                <a16:creationId xmlns:a16="http://schemas.microsoft.com/office/drawing/2014/main" id="{C84AD2C0-AB8A-AF42-A04A-78D3F01D61D4}"/>
              </a:ext>
            </a:extLst>
          </p:cNvPr>
          <p:cNvGrpSpPr/>
          <p:nvPr/>
        </p:nvGrpSpPr>
        <p:grpSpPr>
          <a:xfrm rot="16200000">
            <a:off x="1826690" y="4096093"/>
            <a:ext cx="1364224" cy="311369"/>
            <a:chOff x="2297660" y="4140835"/>
            <a:chExt cx="1364224" cy="311369"/>
          </a:xfrm>
        </p:grpSpPr>
        <p:sp>
          <p:nvSpPr>
            <p:cNvPr id="12" name="Rounded Rectangle 11">
              <a:extLst>
                <a:ext uri="{FF2B5EF4-FFF2-40B4-BE49-F238E27FC236}">
                  <a16:creationId xmlns:a16="http://schemas.microsoft.com/office/drawing/2014/main" id="{BBD4ED64-AA4D-9C4B-BF02-166A307C6A6D}"/>
                </a:ext>
              </a:extLst>
            </p:cNvPr>
            <p:cNvSpPr/>
            <p:nvPr/>
          </p:nvSpPr>
          <p:spPr>
            <a:xfrm>
              <a:off x="2297660" y="4140835"/>
              <a:ext cx="1364224" cy="311369"/>
            </a:xfrm>
            <a:prstGeom prst="round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48D07A2-8DB3-FF4B-83FB-9C0DA1A31BDF}"/>
                </a:ext>
              </a:extLst>
            </p:cNvPr>
            <p:cNvSpPr/>
            <p:nvPr/>
          </p:nvSpPr>
          <p:spPr>
            <a:xfrm>
              <a:off x="2382210"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5CA8966-3493-804C-94DC-486E7325A53F}"/>
                </a:ext>
              </a:extLst>
            </p:cNvPr>
            <p:cNvSpPr/>
            <p:nvPr/>
          </p:nvSpPr>
          <p:spPr>
            <a:xfrm>
              <a:off x="2628469"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D79D7D8D-88D8-B049-B252-46589D067EEF}"/>
                </a:ext>
              </a:extLst>
            </p:cNvPr>
            <p:cNvSpPr/>
            <p:nvPr/>
          </p:nvSpPr>
          <p:spPr>
            <a:xfrm>
              <a:off x="2874728"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953FFED8-5FE4-9E4B-BBBA-AAA07045CB6E}"/>
                </a:ext>
              </a:extLst>
            </p:cNvPr>
            <p:cNvSpPr/>
            <p:nvPr/>
          </p:nvSpPr>
          <p:spPr>
            <a:xfrm>
              <a:off x="3126597"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7B0F0EB2-55DD-1847-A974-415F66C4046C}"/>
                </a:ext>
              </a:extLst>
            </p:cNvPr>
            <p:cNvSpPr/>
            <p:nvPr/>
          </p:nvSpPr>
          <p:spPr>
            <a:xfrm>
              <a:off x="3384593" y="4196386"/>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ight Arrow 17">
            <a:extLst>
              <a:ext uri="{FF2B5EF4-FFF2-40B4-BE49-F238E27FC236}">
                <a16:creationId xmlns:a16="http://schemas.microsoft.com/office/drawing/2014/main" id="{4354270C-E002-174C-AD24-BC9FBC3DA3CC}"/>
              </a:ext>
            </a:extLst>
          </p:cNvPr>
          <p:cNvSpPr/>
          <p:nvPr/>
        </p:nvSpPr>
        <p:spPr>
          <a:xfrm rot="16200000">
            <a:off x="2223979" y="5171793"/>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ight Arrow 22">
            <a:extLst>
              <a:ext uri="{FF2B5EF4-FFF2-40B4-BE49-F238E27FC236}">
                <a16:creationId xmlns:a16="http://schemas.microsoft.com/office/drawing/2014/main" id="{E29D828B-A57E-E248-9CAC-9C2D6430236B}"/>
              </a:ext>
            </a:extLst>
          </p:cNvPr>
          <p:cNvSpPr/>
          <p:nvPr/>
        </p:nvSpPr>
        <p:spPr>
          <a:xfrm>
            <a:off x="2761542" y="4074216"/>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0115C0B8-F3F8-9E4B-8B96-7C5384E5175D}"/>
              </a:ext>
            </a:extLst>
          </p:cNvPr>
          <p:cNvGrpSpPr/>
          <p:nvPr/>
        </p:nvGrpSpPr>
        <p:grpSpPr>
          <a:xfrm rot="16200000">
            <a:off x="2908851" y="4096093"/>
            <a:ext cx="1364224" cy="311369"/>
            <a:chOff x="2297660" y="4140835"/>
            <a:chExt cx="1364224" cy="311369"/>
          </a:xfrm>
        </p:grpSpPr>
        <p:sp>
          <p:nvSpPr>
            <p:cNvPr id="25" name="Rounded Rectangle 24">
              <a:extLst>
                <a:ext uri="{FF2B5EF4-FFF2-40B4-BE49-F238E27FC236}">
                  <a16:creationId xmlns:a16="http://schemas.microsoft.com/office/drawing/2014/main" id="{88EECC21-F458-BA47-8273-9255AAFB3362}"/>
                </a:ext>
              </a:extLst>
            </p:cNvPr>
            <p:cNvSpPr/>
            <p:nvPr/>
          </p:nvSpPr>
          <p:spPr>
            <a:xfrm>
              <a:off x="2297660" y="4140835"/>
              <a:ext cx="1364224" cy="311369"/>
            </a:xfrm>
            <a:prstGeom prst="round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C4D67DB8-85DC-4E4E-BD34-43BE77852D68}"/>
                </a:ext>
              </a:extLst>
            </p:cNvPr>
            <p:cNvSpPr/>
            <p:nvPr/>
          </p:nvSpPr>
          <p:spPr>
            <a:xfrm>
              <a:off x="2382210"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11506D88-496B-104C-B598-E8AA02A717F1}"/>
                </a:ext>
              </a:extLst>
            </p:cNvPr>
            <p:cNvSpPr/>
            <p:nvPr/>
          </p:nvSpPr>
          <p:spPr>
            <a:xfrm>
              <a:off x="2628469"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053D46B3-AACA-CA43-B474-18BA9AD81A42}"/>
                </a:ext>
              </a:extLst>
            </p:cNvPr>
            <p:cNvSpPr/>
            <p:nvPr/>
          </p:nvSpPr>
          <p:spPr>
            <a:xfrm>
              <a:off x="2874728"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D8BAFCE1-DE49-7C46-A77A-304998910852}"/>
                </a:ext>
              </a:extLst>
            </p:cNvPr>
            <p:cNvSpPr/>
            <p:nvPr/>
          </p:nvSpPr>
          <p:spPr>
            <a:xfrm>
              <a:off x="3126597"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A5B23BA9-7866-C147-BA2E-A60DA252AC75}"/>
                </a:ext>
              </a:extLst>
            </p:cNvPr>
            <p:cNvSpPr/>
            <p:nvPr/>
          </p:nvSpPr>
          <p:spPr>
            <a:xfrm>
              <a:off x="3384593" y="4196386"/>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Right Arrow 30">
            <a:extLst>
              <a:ext uri="{FF2B5EF4-FFF2-40B4-BE49-F238E27FC236}">
                <a16:creationId xmlns:a16="http://schemas.microsoft.com/office/drawing/2014/main" id="{EDA00DD8-064C-244D-BE70-87F044363121}"/>
              </a:ext>
            </a:extLst>
          </p:cNvPr>
          <p:cNvSpPr/>
          <p:nvPr/>
        </p:nvSpPr>
        <p:spPr>
          <a:xfrm rot="16200000">
            <a:off x="3306140" y="5171793"/>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ight Arrow 31">
            <a:extLst>
              <a:ext uri="{FF2B5EF4-FFF2-40B4-BE49-F238E27FC236}">
                <a16:creationId xmlns:a16="http://schemas.microsoft.com/office/drawing/2014/main" id="{6ED2B23A-8843-7D45-B1B1-5F3C3D2F4E10}"/>
              </a:ext>
            </a:extLst>
          </p:cNvPr>
          <p:cNvSpPr/>
          <p:nvPr/>
        </p:nvSpPr>
        <p:spPr>
          <a:xfrm>
            <a:off x="3843703" y="4074216"/>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42B53635-F587-4A47-A006-0B4A3F59EF10}"/>
              </a:ext>
            </a:extLst>
          </p:cNvPr>
          <p:cNvGrpSpPr/>
          <p:nvPr/>
        </p:nvGrpSpPr>
        <p:grpSpPr>
          <a:xfrm rot="16200000">
            <a:off x="3963610" y="4096093"/>
            <a:ext cx="1364224" cy="311369"/>
            <a:chOff x="2297660" y="4140835"/>
            <a:chExt cx="1364224" cy="311369"/>
          </a:xfrm>
        </p:grpSpPr>
        <p:sp>
          <p:nvSpPr>
            <p:cNvPr id="34" name="Rounded Rectangle 33">
              <a:extLst>
                <a:ext uri="{FF2B5EF4-FFF2-40B4-BE49-F238E27FC236}">
                  <a16:creationId xmlns:a16="http://schemas.microsoft.com/office/drawing/2014/main" id="{188B6391-7F09-7A41-A0E3-EB51B592ED0A}"/>
                </a:ext>
              </a:extLst>
            </p:cNvPr>
            <p:cNvSpPr/>
            <p:nvPr/>
          </p:nvSpPr>
          <p:spPr>
            <a:xfrm>
              <a:off x="2297660" y="4140835"/>
              <a:ext cx="1364224" cy="311369"/>
            </a:xfrm>
            <a:prstGeom prst="round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7281991D-DA35-BF4C-8169-1F5CB2D3F069}"/>
                </a:ext>
              </a:extLst>
            </p:cNvPr>
            <p:cNvSpPr/>
            <p:nvPr/>
          </p:nvSpPr>
          <p:spPr>
            <a:xfrm>
              <a:off x="2382210"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61E3767B-531E-5145-9F5F-7B32F2DAFF7D}"/>
                </a:ext>
              </a:extLst>
            </p:cNvPr>
            <p:cNvSpPr/>
            <p:nvPr/>
          </p:nvSpPr>
          <p:spPr>
            <a:xfrm>
              <a:off x="2628469"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BDB904EC-D4E2-B44E-B22C-80E765BD56A5}"/>
                </a:ext>
              </a:extLst>
            </p:cNvPr>
            <p:cNvSpPr/>
            <p:nvPr/>
          </p:nvSpPr>
          <p:spPr>
            <a:xfrm>
              <a:off x="2874728"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5E310FC3-42C0-004F-9DE3-0B890F6F8A58}"/>
                </a:ext>
              </a:extLst>
            </p:cNvPr>
            <p:cNvSpPr/>
            <p:nvPr/>
          </p:nvSpPr>
          <p:spPr>
            <a:xfrm>
              <a:off x="3126597"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5D786B3-1898-B747-AB2B-C6585E46CE03}"/>
                </a:ext>
              </a:extLst>
            </p:cNvPr>
            <p:cNvSpPr/>
            <p:nvPr/>
          </p:nvSpPr>
          <p:spPr>
            <a:xfrm>
              <a:off x="3384593" y="4196386"/>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Right Arrow 39">
            <a:extLst>
              <a:ext uri="{FF2B5EF4-FFF2-40B4-BE49-F238E27FC236}">
                <a16:creationId xmlns:a16="http://schemas.microsoft.com/office/drawing/2014/main" id="{7EA838CE-7107-B84B-8EB2-03F27F43FD62}"/>
              </a:ext>
            </a:extLst>
          </p:cNvPr>
          <p:cNvSpPr/>
          <p:nvPr/>
        </p:nvSpPr>
        <p:spPr>
          <a:xfrm rot="16200000">
            <a:off x="4360899" y="5171793"/>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ight Arrow 40">
            <a:extLst>
              <a:ext uri="{FF2B5EF4-FFF2-40B4-BE49-F238E27FC236}">
                <a16:creationId xmlns:a16="http://schemas.microsoft.com/office/drawing/2014/main" id="{66EDDCBB-7A4F-7544-B6C2-3E9DDBEE5F5C}"/>
              </a:ext>
            </a:extLst>
          </p:cNvPr>
          <p:cNvSpPr/>
          <p:nvPr/>
        </p:nvSpPr>
        <p:spPr>
          <a:xfrm>
            <a:off x="4898462" y="4074216"/>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A6CA2E2-9188-C148-ACB7-D0B6EDAF7487}"/>
              </a:ext>
            </a:extLst>
          </p:cNvPr>
          <p:cNvGrpSpPr/>
          <p:nvPr/>
        </p:nvGrpSpPr>
        <p:grpSpPr>
          <a:xfrm rot="16200000">
            <a:off x="5051854" y="4096092"/>
            <a:ext cx="1364224" cy="311369"/>
            <a:chOff x="2297660" y="4140835"/>
            <a:chExt cx="1364224" cy="311369"/>
          </a:xfrm>
        </p:grpSpPr>
        <p:sp>
          <p:nvSpPr>
            <p:cNvPr id="43" name="Rounded Rectangle 42">
              <a:extLst>
                <a:ext uri="{FF2B5EF4-FFF2-40B4-BE49-F238E27FC236}">
                  <a16:creationId xmlns:a16="http://schemas.microsoft.com/office/drawing/2014/main" id="{7CAACEA3-328A-3043-A26F-3AE9F0927CBB}"/>
                </a:ext>
              </a:extLst>
            </p:cNvPr>
            <p:cNvSpPr/>
            <p:nvPr/>
          </p:nvSpPr>
          <p:spPr>
            <a:xfrm>
              <a:off x="2297660" y="4140835"/>
              <a:ext cx="1364224" cy="311369"/>
            </a:xfrm>
            <a:prstGeom prst="round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5B77AEC6-A08E-2744-813E-99BD0DDDA937}"/>
                </a:ext>
              </a:extLst>
            </p:cNvPr>
            <p:cNvSpPr/>
            <p:nvPr/>
          </p:nvSpPr>
          <p:spPr>
            <a:xfrm>
              <a:off x="2382210"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1C806C57-DC31-7842-9021-2B55A55A2DB5}"/>
                </a:ext>
              </a:extLst>
            </p:cNvPr>
            <p:cNvSpPr/>
            <p:nvPr/>
          </p:nvSpPr>
          <p:spPr>
            <a:xfrm>
              <a:off x="2628469"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6DF5DDE2-2E68-CB43-8C45-8A31AAA7C159}"/>
                </a:ext>
              </a:extLst>
            </p:cNvPr>
            <p:cNvSpPr/>
            <p:nvPr/>
          </p:nvSpPr>
          <p:spPr>
            <a:xfrm>
              <a:off x="2874728"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9AA636B5-23CA-544E-8957-6D111730B0DD}"/>
                </a:ext>
              </a:extLst>
            </p:cNvPr>
            <p:cNvSpPr/>
            <p:nvPr/>
          </p:nvSpPr>
          <p:spPr>
            <a:xfrm>
              <a:off x="3126597"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B1957133-0650-B046-A036-DA1C47FBF316}"/>
                </a:ext>
              </a:extLst>
            </p:cNvPr>
            <p:cNvSpPr/>
            <p:nvPr/>
          </p:nvSpPr>
          <p:spPr>
            <a:xfrm>
              <a:off x="3384593" y="4196386"/>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Right Arrow 48">
            <a:extLst>
              <a:ext uri="{FF2B5EF4-FFF2-40B4-BE49-F238E27FC236}">
                <a16:creationId xmlns:a16="http://schemas.microsoft.com/office/drawing/2014/main" id="{8F8AE9A6-82FD-9243-88A4-93A940F360D7}"/>
              </a:ext>
            </a:extLst>
          </p:cNvPr>
          <p:cNvSpPr/>
          <p:nvPr/>
        </p:nvSpPr>
        <p:spPr>
          <a:xfrm rot="16200000">
            <a:off x="5449143" y="5171792"/>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Content Placeholder 2">
            <a:extLst>
              <a:ext uri="{FF2B5EF4-FFF2-40B4-BE49-F238E27FC236}">
                <a16:creationId xmlns:a16="http://schemas.microsoft.com/office/drawing/2014/main" id="{5D493BA9-7E83-D941-9662-47D78FF8281D}"/>
              </a:ext>
            </a:extLst>
          </p:cNvPr>
          <p:cNvSpPr txBox="1">
            <a:spLocks/>
          </p:cNvSpPr>
          <p:nvPr/>
        </p:nvSpPr>
        <p:spPr>
          <a:xfrm>
            <a:off x="2095059" y="5605672"/>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2400" dirty="0">
                <a:latin typeface="Avenir Light" panose="020B0402020203020204" pitchFamily="34" charset="77"/>
              </a:rPr>
              <a:t>The</a:t>
            </a:r>
          </a:p>
        </p:txBody>
      </p:sp>
      <p:sp>
        <p:nvSpPr>
          <p:cNvPr id="55" name="Content Placeholder 2">
            <a:extLst>
              <a:ext uri="{FF2B5EF4-FFF2-40B4-BE49-F238E27FC236}">
                <a16:creationId xmlns:a16="http://schemas.microsoft.com/office/drawing/2014/main" id="{DA7779B7-383D-774F-91B7-42843F170DE5}"/>
              </a:ext>
            </a:extLst>
          </p:cNvPr>
          <p:cNvSpPr txBox="1">
            <a:spLocks/>
          </p:cNvSpPr>
          <p:nvPr/>
        </p:nvSpPr>
        <p:spPr>
          <a:xfrm>
            <a:off x="2953045" y="5605672"/>
            <a:ext cx="1240142"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r>
              <a:rPr lang="en-US" sz="2400" dirty="0">
                <a:latin typeface="Avenir Light" panose="020B0402020203020204" pitchFamily="34" charset="77"/>
              </a:rPr>
              <a:t>brown</a:t>
            </a:r>
          </a:p>
        </p:txBody>
      </p:sp>
      <p:sp>
        <p:nvSpPr>
          <p:cNvPr id="56" name="Content Placeholder 2">
            <a:extLst>
              <a:ext uri="{FF2B5EF4-FFF2-40B4-BE49-F238E27FC236}">
                <a16:creationId xmlns:a16="http://schemas.microsoft.com/office/drawing/2014/main" id="{254D70E6-B900-B947-9CB1-4CA5CA3E82B0}"/>
              </a:ext>
            </a:extLst>
          </p:cNvPr>
          <p:cNvSpPr txBox="1">
            <a:spLocks/>
          </p:cNvSpPr>
          <p:nvPr/>
        </p:nvSpPr>
        <p:spPr>
          <a:xfrm>
            <a:off x="3989836" y="5618468"/>
            <a:ext cx="1240142"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r>
              <a:rPr lang="en-US" sz="2400" dirty="0">
                <a:latin typeface="Avenir Light" panose="020B0402020203020204" pitchFamily="34" charset="77"/>
              </a:rPr>
              <a:t>dog</a:t>
            </a:r>
          </a:p>
        </p:txBody>
      </p:sp>
      <p:sp>
        <p:nvSpPr>
          <p:cNvPr id="57" name="Content Placeholder 2">
            <a:extLst>
              <a:ext uri="{FF2B5EF4-FFF2-40B4-BE49-F238E27FC236}">
                <a16:creationId xmlns:a16="http://schemas.microsoft.com/office/drawing/2014/main" id="{9D74D270-52C3-1043-8D22-6AC58D74A0C1}"/>
              </a:ext>
            </a:extLst>
          </p:cNvPr>
          <p:cNvSpPr txBox="1">
            <a:spLocks/>
          </p:cNvSpPr>
          <p:nvPr/>
        </p:nvSpPr>
        <p:spPr>
          <a:xfrm>
            <a:off x="5112790" y="5631264"/>
            <a:ext cx="1240142"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r>
              <a:rPr lang="en-US" sz="2400" dirty="0">
                <a:latin typeface="Avenir Light" panose="020B0402020203020204" pitchFamily="34" charset="77"/>
              </a:rPr>
              <a:t>ran</a:t>
            </a:r>
          </a:p>
        </p:txBody>
      </p:sp>
      <p:sp>
        <p:nvSpPr>
          <p:cNvPr id="60" name="Content Placeholder 2">
            <a:extLst>
              <a:ext uri="{FF2B5EF4-FFF2-40B4-BE49-F238E27FC236}">
                <a16:creationId xmlns:a16="http://schemas.microsoft.com/office/drawing/2014/main" id="{76AADFF0-BE0A-434E-BF97-8FEF40D05CC3}"/>
              </a:ext>
            </a:extLst>
          </p:cNvPr>
          <p:cNvSpPr txBox="1">
            <a:spLocks/>
          </p:cNvSpPr>
          <p:nvPr/>
        </p:nvSpPr>
        <p:spPr>
          <a:xfrm>
            <a:off x="2406384" y="6201113"/>
            <a:ext cx="2565797" cy="4714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r>
              <a:rPr lang="en-US" sz="2000" b="1" dirty="0">
                <a:solidFill>
                  <a:srgbClr val="7030A0"/>
                </a:solidFill>
                <a:latin typeface="Avenir Light" panose="020B0402020203020204" pitchFamily="34" charset="77"/>
              </a:rPr>
              <a:t>ENCODER RNN</a:t>
            </a:r>
          </a:p>
        </p:txBody>
      </p:sp>
      <p:grpSp>
        <p:nvGrpSpPr>
          <p:cNvPr id="62" name="Group 61">
            <a:extLst>
              <a:ext uri="{FF2B5EF4-FFF2-40B4-BE49-F238E27FC236}">
                <a16:creationId xmlns:a16="http://schemas.microsoft.com/office/drawing/2014/main" id="{95EBDC45-51F4-2E42-880D-7AF8D985C7F6}"/>
              </a:ext>
            </a:extLst>
          </p:cNvPr>
          <p:cNvGrpSpPr/>
          <p:nvPr/>
        </p:nvGrpSpPr>
        <p:grpSpPr>
          <a:xfrm rot="16200000">
            <a:off x="6427565" y="3810604"/>
            <a:ext cx="1364224" cy="311369"/>
            <a:chOff x="2297660" y="4140835"/>
            <a:chExt cx="1364224" cy="311369"/>
          </a:xfrm>
        </p:grpSpPr>
        <p:sp>
          <p:nvSpPr>
            <p:cNvPr id="63" name="Rounded Rectangle 62">
              <a:extLst>
                <a:ext uri="{FF2B5EF4-FFF2-40B4-BE49-F238E27FC236}">
                  <a16:creationId xmlns:a16="http://schemas.microsoft.com/office/drawing/2014/main" id="{1ACF6078-E2DB-0049-8F53-87D781392620}"/>
                </a:ext>
              </a:extLst>
            </p:cNvPr>
            <p:cNvSpPr/>
            <p:nvPr/>
          </p:nvSpPr>
          <p:spPr>
            <a:xfrm>
              <a:off x="2297660" y="4140835"/>
              <a:ext cx="1364224" cy="311369"/>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64" name="Oval 63">
              <a:extLst>
                <a:ext uri="{FF2B5EF4-FFF2-40B4-BE49-F238E27FC236}">
                  <a16:creationId xmlns:a16="http://schemas.microsoft.com/office/drawing/2014/main" id="{912B5527-0BE4-CB4E-B46E-03E7213CCF26}"/>
                </a:ext>
              </a:extLst>
            </p:cNvPr>
            <p:cNvSpPr/>
            <p:nvPr/>
          </p:nvSpPr>
          <p:spPr>
            <a:xfrm>
              <a:off x="2382210" y="4194102"/>
              <a:ext cx="203200" cy="203200"/>
            </a:xfrm>
            <a:prstGeom prst="ellipse">
              <a:avLst/>
            </a:prstGeom>
            <a:solidFill>
              <a:schemeClr val="accent5">
                <a:lumMod val="60000"/>
                <a:lumOff val="4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65" name="Oval 64">
              <a:extLst>
                <a:ext uri="{FF2B5EF4-FFF2-40B4-BE49-F238E27FC236}">
                  <a16:creationId xmlns:a16="http://schemas.microsoft.com/office/drawing/2014/main" id="{718A4A41-F480-B843-A065-E66F90567406}"/>
                </a:ext>
              </a:extLst>
            </p:cNvPr>
            <p:cNvSpPr/>
            <p:nvPr/>
          </p:nvSpPr>
          <p:spPr>
            <a:xfrm>
              <a:off x="2628469" y="4194102"/>
              <a:ext cx="203200" cy="203200"/>
            </a:xfrm>
            <a:prstGeom prst="ellipse">
              <a:avLst/>
            </a:prstGeom>
            <a:solidFill>
              <a:schemeClr val="accent5">
                <a:lumMod val="60000"/>
                <a:lumOff val="4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66" name="Oval 65">
              <a:extLst>
                <a:ext uri="{FF2B5EF4-FFF2-40B4-BE49-F238E27FC236}">
                  <a16:creationId xmlns:a16="http://schemas.microsoft.com/office/drawing/2014/main" id="{1327A638-D336-2443-8338-B53DFAE7FA1A}"/>
                </a:ext>
              </a:extLst>
            </p:cNvPr>
            <p:cNvSpPr/>
            <p:nvPr/>
          </p:nvSpPr>
          <p:spPr>
            <a:xfrm>
              <a:off x="2874728" y="4194102"/>
              <a:ext cx="203200" cy="203200"/>
            </a:xfrm>
            <a:prstGeom prst="ellipse">
              <a:avLst/>
            </a:prstGeom>
            <a:solidFill>
              <a:schemeClr val="accent5">
                <a:lumMod val="60000"/>
                <a:lumOff val="4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67" name="Oval 66">
              <a:extLst>
                <a:ext uri="{FF2B5EF4-FFF2-40B4-BE49-F238E27FC236}">
                  <a16:creationId xmlns:a16="http://schemas.microsoft.com/office/drawing/2014/main" id="{E5F2284B-2410-E641-BEB4-407ED178D761}"/>
                </a:ext>
              </a:extLst>
            </p:cNvPr>
            <p:cNvSpPr/>
            <p:nvPr/>
          </p:nvSpPr>
          <p:spPr>
            <a:xfrm>
              <a:off x="3126597" y="4194102"/>
              <a:ext cx="203200" cy="203200"/>
            </a:xfrm>
            <a:prstGeom prst="ellipse">
              <a:avLst/>
            </a:prstGeom>
            <a:solidFill>
              <a:schemeClr val="accent5">
                <a:lumMod val="60000"/>
                <a:lumOff val="4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68" name="Oval 67">
              <a:extLst>
                <a:ext uri="{FF2B5EF4-FFF2-40B4-BE49-F238E27FC236}">
                  <a16:creationId xmlns:a16="http://schemas.microsoft.com/office/drawing/2014/main" id="{12E6131F-CBF7-BD41-9FB8-1E2D72CB728D}"/>
                </a:ext>
              </a:extLst>
            </p:cNvPr>
            <p:cNvSpPr/>
            <p:nvPr/>
          </p:nvSpPr>
          <p:spPr>
            <a:xfrm>
              <a:off x="3384593" y="4196386"/>
              <a:ext cx="203200" cy="203200"/>
            </a:xfrm>
            <a:prstGeom prst="ellipse">
              <a:avLst/>
            </a:prstGeom>
            <a:solidFill>
              <a:schemeClr val="accent5">
                <a:lumMod val="60000"/>
                <a:lumOff val="4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grpSp>
      <p:sp>
        <p:nvSpPr>
          <p:cNvPr id="69" name="Right Arrow 68">
            <a:extLst>
              <a:ext uri="{FF2B5EF4-FFF2-40B4-BE49-F238E27FC236}">
                <a16:creationId xmlns:a16="http://schemas.microsoft.com/office/drawing/2014/main" id="{23622B38-79A3-3A44-84CF-A25954BA91F2}"/>
              </a:ext>
            </a:extLst>
          </p:cNvPr>
          <p:cNvSpPr/>
          <p:nvPr/>
        </p:nvSpPr>
        <p:spPr>
          <a:xfrm rot="16200000">
            <a:off x="6824854" y="4886304"/>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ight Arrow 69">
            <a:extLst>
              <a:ext uri="{FF2B5EF4-FFF2-40B4-BE49-F238E27FC236}">
                <a16:creationId xmlns:a16="http://schemas.microsoft.com/office/drawing/2014/main" id="{2BD27F86-3184-9445-ACB6-805FE57DE18C}"/>
              </a:ext>
            </a:extLst>
          </p:cNvPr>
          <p:cNvSpPr/>
          <p:nvPr/>
        </p:nvSpPr>
        <p:spPr>
          <a:xfrm>
            <a:off x="7362417" y="3788727"/>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grpSp>
        <p:nvGrpSpPr>
          <p:cNvPr id="71" name="Group 70">
            <a:extLst>
              <a:ext uri="{FF2B5EF4-FFF2-40B4-BE49-F238E27FC236}">
                <a16:creationId xmlns:a16="http://schemas.microsoft.com/office/drawing/2014/main" id="{F7CAB22E-C058-6C4D-99DC-52A908A57E57}"/>
              </a:ext>
            </a:extLst>
          </p:cNvPr>
          <p:cNvGrpSpPr/>
          <p:nvPr/>
        </p:nvGrpSpPr>
        <p:grpSpPr>
          <a:xfrm rot="16200000">
            <a:off x="7509726" y="3810604"/>
            <a:ext cx="1364224" cy="311369"/>
            <a:chOff x="2297660" y="4140835"/>
            <a:chExt cx="1364224" cy="311369"/>
          </a:xfrm>
        </p:grpSpPr>
        <p:sp>
          <p:nvSpPr>
            <p:cNvPr id="72" name="Rounded Rectangle 71">
              <a:extLst>
                <a:ext uri="{FF2B5EF4-FFF2-40B4-BE49-F238E27FC236}">
                  <a16:creationId xmlns:a16="http://schemas.microsoft.com/office/drawing/2014/main" id="{883F939B-AD40-454A-9C78-F8A567BCFE67}"/>
                </a:ext>
              </a:extLst>
            </p:cNvPr>
            <p:cNvSpPr/>
            <p:nvPr/>
          </p:nvSpPr>
          <p:spPr>
            <a:xfrm>
              <a:off x="2297660" y="4140835"/>
              <a:ext cx="1364224" cy="311369"/>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73" name="Oval 72">
              <a:extLst>
                <a:ext uri="{FF2B5EF4-FFF2-40B4-BE49-F238E27FC236}">
                  <a16:creationId xmlns:a16="http://schemas.microsoft.com/office/drawing/2014/main" id="{8D9966B0-7A04-E74F-A13B-CF86075664DC}"/>
                </a:ext>
              </a:extLst>
            </p:cNvPr>
            <p:cNvSpPr/>
            <p:nvPr/>
          </p:nvSpPr>
          <p:spPr>
            <a:xfrm>
              <a:off x="2382210" y="4194102"/>
              <a:ext cx="203200" cy="203200"/>
            </a:xfrm>
            <a:prstGeom prst="ellipse">
              <a:avLst/>
            </a:prstGeom>
            <a:solidFill>
              <a:schemeClr val="accent5">
                <a:lumMod val="60000"/>
                <a:lumOff val="4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74" name="Oval 73">
              <a:extLst>
                <a:ext uri="{FF2B5EF4-FFF2-40B4-BE49-F238E27FC236}">
                  <a16:creationId xmlns:a16="http://schemas.microsoft.com/office/drawing/2014/main" id="{9DF1E077-DBF0-4A41-8A1B-D59945CE9645}"/>
                </a:ext>
              </a:extLst>
            </p:cNvPr>
            <p:cNvSpPr/>
            <p:nvPr/>
          </p:nvSpPr>
          <p:spPr>
            <a:xfrm>
              <a:off x="2628469" y="4194102"/>
              <a:ext cx="203200" cy="203200"/>
            </a:xfrm>
            <a:prstGeom prst="ellipse">
              <a:avLst/>
            </a:prstGeom>
            <a:solidFill>
              <a:schemeClr val="accent5">
                <a:lumMod val="60000"/>
                <a:lumOff val="4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75" name="Oval 74">
              <a:extLst>
                <a:ext uri="{FF2B5EF4-FFF2-40B4-BE49-F238E27FC236}">
                  <a16:creationId xmlns:a16="http://schemas.microsoft.com/office/drawing/2014/main" id="{61BA6460-4E29-0143-B9C6-2FFA05F559FB}"/>
                </a:ext>
              </a:extLst>
            </p:cNvPr>
            <p:cNvSpPr/>
            <p:nvPr/>
          </p:nvSpPr>
          <p:spPr>
            <a:xfrm>
              <a:off x="2874728" y="4194102"/>
              <a:ext cx="203200" cy="203200"/>
            </a:xfrm>
            <a:prstGeom prst="ellipse">
              <a:avLst/>
            </a:prstGeom>
            <a:solidFill>
              <a:schemeClr val="accent5">
                <a:lumMod val="60000"/>
                <a:lumOff val="4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76" name="Oval 75">
              <a:extLst>
                <a:ext uri="{FF2B5EF4-FFF2-40B4-BE49-F238E27FC236}">
                  <a16:creationId xmlns:a16="http://schemas.microsoft.com/office/drawing/2014/main" id="{9E6D369E-99F0-874A-9DA2-58279FFAE7E3}"/>
                </a:ext>
              </a:extLst>
            </p:cNvPr>
            <p:cNvSpPr/>
            <p:nvPr/>
          </p:nvSpPr>
          <p:spPr>
            <a:xfrm>
              <a:off x="3126597" y="4194102"/>
              <a:ext cx="203200" cy="203200"/>
            </a:xfrm>
            <a:prstGeom prst="ellipse">
              <a:avLst/>
            </a:prstGeom>
            <a:solidFill>
              <a:schemeClr val="accent5">
                <a:lumMod val="60000"/>
                <a:lumOff val="4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77" name="Oval 76">
              <a:extLst>
                <a:ext uri="{FF2B5EF4-FFF2-40B4-BE49-F238E27FC236}">
                  <a16:creationId xmlns:a16="http://schemas.microsoft.com/office/drawing/2014/main" id="{7C7773A3-4D0B-3146-9BFE-2E321F8D97FD}"/>
                </a:ext>
              </a:extLst>
            </p:cNvPr>
            <p:cNvSpPr/>
            <p:nvPr/>
          </p:nvSpPr>
          <p:spPr>
            <a:xfrm>
              <a:off x="3384593" y="4196386"/>
              <a:ext cx="203200" cy="203200"/>
            </a:xfrm>
            <a:prstGeom prst="ellipse">
              <a:avLst/>
            </a:prstGeom>
            <a:solidFill>
              <a:schemeClr val="accent5">
                <a:lumMod val="60000"/>
                <a:lumOff val="4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grpSp>
      <p:sp>
        <p:nvSpPr>
          <p:cNvPr id="78" name="Right Arrow 77">
            <a:extLst>
              <a:ext uri="{FF2B5EF4-FFF2-40B4-BE49-F238E27FC236}">
                <a16:creationId xmlns:a16="http://schemas.microsoft.com/office/drawing/2014/main" id="{74B734A1-7172-774A-BC94-E7CC6AA83F30}"/>
              </a:ext>
            </a:extLst>
          </p:cNvPr>
          <p:cNvSpPr/>
          <p:nvPr/>
        </p:nvSpPr>
        <p:spPr>
          <a:xfrm rot="16200000">
            <a:off x="7907015" y="4886304"/>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Content Placeholder 2">
            <a:extLst>
              <a:ext uri="{FF2B5EF4-FFF2-40B4-BE49-F238E27FC236}">
                <a16:creationId xmlns:a16="http://schemas.microsoft.com/office/drawing/2014/main" id="{F465FF3C-9902-1E4F-8AC5-7C037E30DB8D}"/>
              </a:ext>
            </a:extLst>
          </p:cNvPr>
          <p:cNvSpPr txBox="1">
            <a:spLocks/>
          </p:cNvSpPr>
          <p:nvPr/>
        </p:nvSpPr>
        <p:spPr>
          <a:xfrm>
            <a:off x="8054654" y="6046915"/>
            <a:ext cx="2565797" cy="4714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r>
              <a:rPr lang="en-US" sz="2000" b="1" dirty="0">
                <a:solidFill>
                  <a:srgbClr val="7030A0"/>
                </a:solidFill>
                <a:latin typeface="Avenir Light" panose="020B0402020203020204" pitchFamily="34" charset="77"/>
              </a:rPr>
              <a:t>DECODER RNN</a:t>
            </a:r>
          </a:p>
        </p:txBody>
      </p:sp>
      <mc:AlternateContent xmlns:mc="http://schemas.openxmlformats.org/markup-compatibility/2006">
        <mc:Choice xmlns:a14="http://schemas.microsoft.com/office/drawing/2010/main" Requires="a14">
          <p:sp>
            <p:nvSpPr>
              <p:cNvPr id="137" name="Content Placeholder 2">
                <a:extLst>
                  <a:ext uri="{FF2B5EF4-FFF2-40B4-BE49-F238E27FC236}">
                    <a16:creationId xmlns:a16="http://schemas.microsoft.com/office/drawing/2014/main" id="{CABE6ED9-0570-0F4C-A70F-4AE4551446BE}"/>
                  </a:ext>
                </a:extLst>
              </p:cNvPr>
              <p:cNvSpPr txBox="1">
                <a:spLocks/>
              </p:cNvSpPr>
              <p:nvPr/>
            </p:nvSpPr>
            <p:spPr>
              <a:xfrm>
                <a:off x="6381672" y="5420942"/>
                <a:ext cx="1469152"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 xmlns:m="http://schemas.openxmlformats.org/officeDocument/2006/math">
                    <m:r>
                      <a:rPr lang="en-US" sz="2400" b="0" i="1" dirty="0" smtClean="0">
                        <a:latin typeface="Cambria Math" panose="02040503050406030204" pitchFamily="18" charset="0"/>
                      </a:rPr>
                      <m:t>[</m:t>
                    </m:r>
                    <m:sSubSup>
                      <m:sSubSupPr>
                        <m:ctrlPr>
                          <a:rPr lang="en-US" sz="2400" b="0" i="1" dirty="0" smtClean="0">
                            <a:latin typeface="Cambria Math" panose="02040503050406030204" pitchFamily="18" charset="0"/>
                          </a:rPr>
                        </m:ctrlPr>
                      </m:sSubSupPr>
                      <m:e>
                        <m:r>
                          <a:rPr lang="en-US" sz="2400" b="0" i="1" dirty="0" smtClean="0">
                            <a:latin typeface="Cambria Math" panose="02040503050406030204" pitchFamily="18" charset="0"/>
                          </a:rPr>
                          <m:t>𝑐</m:t>
                        </m:r>
                      </m:e>
                      <m:sub>
                        <m:r>
                          <a:rPr lang="en-US" sz="2400" b="0" i="1" dirty="0" smtClean="0">
                            <a:latin typeface="Cambria Math" panose="02040503050406030204" pitchFamily="18" charset="0"/>
                          </a:rPr>
                          <m:t>1</m:t>
                        </m:r>
                      </m:sub>
                      <m:sup>
                        <m:r>
                          <a:rPr lang="en-US" sz="2400" b="0" i="1" dirty="0" smtClean="0">
                            <a:latin typeface="Cambria Math" panose="02040503050406030204" pitchFamily="18" charset="0"/>
                          </a:rPr>
                          <m:t>𝐷</m:t>
                        </m:r>
                      </m:sup>
                    </m:sSubSup>
                  </m:oMath>
                </a14:m>
                <a:r>
                  <a:rPr lang="en-US" sz="2400" b="0" dirty="0">
                    <a:latin typeface="Avenir Light" panose="020B0402020203020204" pitchFamily="34" charset="77"/>
                  </a:rPr>
                  <a:t>,&lt;S&gt;</a:t>
                </a:r>
                <a14:m>
                  <m:oMath xmlns:m="http://schemas.openxmlformats.org/officeDocument/2006/math">
                    <m:r>
                      <a:rPr lang="en-US" sz="2400" b="0" i="1" dirty="0" smtClean="0">
                        <a:latin typeface="Cambria Math" panose="02040503050406030204" pitchFamily="18" charset="0"/>
                      </a:rPr>
                      <m:t>]</m:t>
                    </m:r>
                  </m:oMath>
                </a14:m>
                <a:endParaRPr lang="en-US" sz="2400" dirty="0">
                  <a:latin typeface="Avenir Light" panose="020B0402020203020204" pitchFamily="34" charset="77"/>
                </a:endParaRPr>
              </a:p>
            </p:txBody>
          </p:sp>
        </mc:Choice>
        <mc:Fallback>
          <p:sp>
            <p:nvSpPr>
              <p:cNvPr id="137" name="Content Placeholder 2">
                <a:extLst>
                  <a:ext uri="{FF2B5EF4-FFF2-40B4-BE49-F238E27FC236}">
                    <a16:creationId xmlns:a16="http://schemas.microsoft.com/office/drawing/2014/main" id="{CABE6ED9-0570-0F4C-A70F-4AE4551446BE}"/>
                  </a:ext>
                </a:extLst>
              </p:cNvPr>
              <p:cNvSpPr txBox="1">
                <a:spLocks noRot="1" noChangeAspect="1" noMove="1" noResize="1" noEditPoints="1" noAdjustHandles="1" noChangeArrowheads="1" noChangeShapeType="1" noTextEdit="1"/>
              </p:cNvSpPr>
              <p:nvPr/>
            </p:nvSpPr>
            <p:spPr>
              <a:xfrm>
                <a:off x="6381672" y="5420942"/>
                <a:ext cx="1469152" cy="503588"/>
              </a:xfrm>
              <a:prstGeom prst="rect">
                <a:avLst/>
              </a:prstGeom>
              <a:blipFill>
                <a:blip r:embed="rId3"/>
                <a:stretch>
                  <a:fillRect b="-29268"/>
                </a:stretch>
              </a:blipFill>
            </p:spPr>
            <p:txBody>
              <a:bodyPr/>
              <a:lstStyle/>
              <a:p>
                <a:r>
                  <a:rPr lang="en-US">
                    <a:noFill/>
                  </a:rPr>
                  <a:t> </a:t>
                </a:r>
              </a:p>
            </p:txBody>
          </p:sp>
        </mc:Fallback>
      </mc:AlternateContent>
      <p:sp>
        <p:nvSpPr>
          <p:cNvPr id="139" name="Right Arrow 138">
            <a:extLst>
              <a:ext uri="{FF2B5EF4-FFF2-40B4-BE49-F238E27FC236}">
                <a16:creationId xmlns:a16="http://schemas.microsoft.com/office/drawing/2014/main" id="{B654A412-316A-1546-B6AA-FF75BCE3753C}"/>
              </a:ext>
            </a:extLst>
          </p:cNvPr>
          <p:cNvSpPr/>
          <p:nvPr/>
        </p:nvSpPr>
        <p:spPr>
          <a:xfrm rot="16200000">
            <a:off x="6831390" y="2776997"/>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140" name="Content Placeholder 2">
                <a:extLst>
                  <a:ext uri="{FF2B5EF4-FFF2-40B4-BE49-F238E27FC236}">
                    <a16:creationId xmlns:a16="http://schemas.microsoft.com/office/drawing/2014/main" id="{CAFE0634-307E-4D4A-8F01-698C89E4A5BD}"/>
                  </a:ext>
                </a:extLst>
              </p:cNvPr>
              <p:cNvSpPr txBox="1">
                <a:spLocks/>
              </p:cNvSpPr>
              <p:nvPr/>
            </p:nvSpPr>
            <p:spPr>
              <a:xfrm>
                <a:off x="6819537" y="2130825"/>
                <a:ext cx="75039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
                        <m:sSubPr>
                          <m:ctrlPr>
                            <a:rPr lang="en-US" sz="2400" b="0" i="1" dirty="0" smtClean="0">
                              <a:latin typeface="Cambria Math" panose="02040503050406030204" pitchFamily="18" charset="0"/>
                            </a:rPr>
                          </m:ctrlPr>
                        </m:sSubPr>
                        <m:e>
                          <m:acc>
                            <m:accPr>
                              <m:chr m:val="̂"/>
                              <m:ctrlPr>
                                <a:rPr lang="en-US" sz="2400" b="0" i="1" dirty="0" smtClean="0">
                                  <a:latin typeface="Cambria Math" panose="02040503050406030204" pitchFamily="18" charset="0"/>
                                </a:rPr>
                              </m:ctrlPr>
                            </m:accPr>
                            <m:e>
                              <m:r>
                                <a:rPr lang="en-US" sz="2400" i="1" dirty="0">
                                  <a:latin typeface="Cambria Math" panose="02040503050406030204" pitchFamily="18" charset="0"/>
                                </a:rPr>
                                <m:t>𝑦</m:t>
                              </m:r>
                            </m:e>
                          </m:acc>
                        </m:e>
                        <m:sub>
                          <m:r>
                            <a:rPr lang="en-US" sz="2400" b="0" i="1" dirty="0" smtClean="0">
                              <a:latin typeface="Cambria Math" panose="02040503050406030204" pitchFamily="18" charset="0"/>
                            </a:rPr>
                            <m:t>1</m:t>
                          </m:r>
                        </m:sub>
                      </m:sSub>
                    </m:oMath>
                  </m:oMathPara>
                </a14:m>
                <a:endParaRPr lang="en-US" sz="2400" b="0" dirty="0">
                  <a:latin typeface="Avenir Light" panose="020B0402020203020204" pitchFamily="34" charset="77"/>
                </a:endParaRPr>
              </a:p>
            </p:txBody>
          </p:sp>
        </mc:Choice>
        <mc:Fallback>
          <p:sp>
            <p:nvSpPr>
              <p:cNvPr id="140" name="Content Placeholder 2">
                <a:extLst>
                  <a:ext uri="{FF2B5EF4-FFF2-40B4-BE49-F238E27FC236}">
                    <a16:creationId xmlns:a16="http://schemas.microsoft.com/office/drawing/2014/main" id="{CAFE0634-307E-4D4A-8F01-698C89E4A5BD}"/>
                  </a:ext>
                </a:extLst>
              </p:cNvPr>
              <p:cNvSpPr txBox="1">
                <a:spLocks noRot="1" noChangeAspect="1" noMove="1" noResize="1" noEditPoints="1" noAdjustHandles="1" noChangeArrowheads="1" noChangeShapeType="1" noTextEdit="1"/>
              </p:cNvSpPr>
              <p:nvPr/>
            </p:nvSpPr>
            <p:spPr>
              <a:xfrm>
                <a:off x="6819537" y="2130825"/>
                <a:ext cx="750397" cy="503588"/>
              </a:xfrm>
              <a:prstGeom prst="rect">
                <a:avLst/>
              </a:prstGeom>
              <a:blipFill>
                <a:blip r:embed="rId4"/>
                <a:stretch>
                  <a:fillRect b="-750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42" name="Content Placeholder 2">
                <a:extLst>
                  <a:ext uri="{FF2B5EF4-FFF2-40B4-BE49-F238E27FC236}">
                    <a16:creationId xmlns:a16="http://schemas.microsoft.com/office/drawing/2014/main" id="{9588C57F-39A7-E845-B570-A40E6145F18B}"/>
                  </a:ext>
                </a:extLst>
              </p:cNvPr>
              <p:cNvSpPr txBox="1">
                <a:spLocks/>
              </p:cNvSpPr>
              <p:nvPr/>
            </p:nvSpPr>
            <p:spPr>
              <a:xfrm>
                <a:off x="7475886" y="5400259"/>
                <a:ext cx="1469152"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 xmlns:m="http://schemas.openxmlformats.org/officeDocument/2006/math">
                    <m:r>
                      <a:rPr lang="en-US" sz="2400" b="0" i="1" dirty="0" smtClean="0">
                        <a:latin typeface="Cambria Math" panose="02040503050406030204" pitchFamily="18" charset="0"/>
                      </a:rPr>
                      <m:t>[</m:t>
                    </m:r>
                    <m:sSubSup>
                      <m:sSubSupPr>
                        <m:ctrlPr>
                          <a:rPr lang="en-US" sz="2400" b="0" i="1" dirty="0" smtClean="0">
                            <a:latin typeface="Cambria Math" panose="02040503050406030204" pitchFamily="18" charset="0"/>
                          </a:rPr>
                        </m:ctrlPr>
                      </m:sSubSupPr>
                      <m:e>
                        <m:r>
                          <a:rPr lang="en-US" sz="2400" b="0" i="1" dirty="0" smtClean="0">
                            <a:latin typeface="Cambria Math" panose="02040503050406030204" pitchFamily="18" charset="0"/>
                          </a:rPr>
                          <m:t>𝑐</m:t>
                        </m:r>
                      </m:e>
                      <m:sub>
                        <m:r>
                          <a:rPr lang="en-US" sz="2400" b="0" i="1" dirty="0" smtClean="0">
                            <a:latin typeface="Cambria Math" panose="02040503050406030204" pitchFamily="18" charset="0"/>
                          </a:rPr>
                          <m:t>2</m:t>
                        </m:r>
                      </m:sub>
                      <m:sup>
                        <m:r>
                          <a:rPr lang="en-US" sz="2400" b="0" i="1" dirty="0" smtClean="0">
                            <a:latin typeface="Cambria Math" panose="02040503050406030204" pitchFamily="18" charset="0"/>
                          </a:rPr>
                          <m:t>𝐷</m:t>
                        </m:r>
                      </m:sup>
                    </m:sSubSup>
                  </m:oMath>
                </a14:m>
                <a:r>
                  <a:rPr lang="en-US" sz="2400" b="0" dirty="0">
                    <a:latin typeface="Avenir Light" panose="020B0402020203020204" pitchFamily="34" charset="77"/>
                  </a:rPr>
                  <a:t>,</a:t>
                </a:r>
                <a14:m>
                  <m:oMath xmlns:m="http://schemas.openxmlformats.org/officeDocument/2006/math">
                    <m:sSub>
                      <m:sSubPr>
                        <m:ctrlPr>
                          <a:rPr lang="en-US" sz="2400" i="1" dirty="0">
                            <a:latin typeface="Cambria Math" panose="02040503050406030204" pitchFamily="18" charset="0"/>
                          </a:rPr>
                        </m:ctrlPr>
                      </m:sSubPr>
                      <m:e>
                        <m:acc>
                          <m:accPr>
                            <m:chr m:val="̂"/>
                            <m:ctrlPr>
                              <a:rPr lang="en-US" sz="2400" i="1" dirty="0">
                                <a:latin typeface="Cambria Math" panose="02040503050406030204" pitchFamily="18" charset="0"/>
                              </a:rPr>
                            </m:ctrlPr>
                          </m:accPr>
                          <m:e>
                            <m:r>
                              <a:rPr lang="en-US" sz="2400" i="1" dirty="0">
                                <a:latin typeface="Cambria Math" panose="02040503050406030204" pitchFamily="18" charset="0"/>
                              </a:rPr>
                              <m:t>𝑦</m:t>
                            </m:r>
                          </m:e>
                        </m:acc>
                      </m:e>
                      <m:sub>
                        <m:r>
                          <a:rPr lang="en-US" sz="2400" i="1" dirty="0">
                            <a:latin typeface="Cambria Math" panose="02040503050406030204" pitchFamily="18" charset="0"/>
                          </a:rPr>
                          <m:t>1</m:t>
                        </m:r>
                      </m:sub>
                    </m:sSub>
                    <m:r>
                      <a:rPr lang="en-US" sz="2400" b="0" i="1" dirty="0" smtClean="0">
                        <a:latin typeface="Cambria Math" panose="02040503050406030204" pitchFamily="18" charset="0"/>
                      </a:rPr>
                      <m:t>]</m:t>
                    </m:r>
                  </m:oMath>
                </a14:m>
                <a:endParaRPr lang="en-US" sz="2400" dirty="0">
                  <a:latin typeface="Avenir Light" panose="020B0402020203020204" pitchFamily="34" charset="77"/>
                </a:endParaRPr>
              </a:p>
            </p:txBody>
          </p:sp>
        </mc:Choice>
        <mc:Fallback>
          <p:sp>
            <p:nvSpPr>
              <p:cNvPr id="142" name="Content Placeholder 2">
                <a:extLst>
                  <a:ext uri="{FF2B5EF4-FFF2-40B4-BE49-F238E27FC236}">
                    <a16:creationId xmlns:a16="http://schemas.microsoft.com/office/drawing/2014/main" id="{9588C57F-39A7-E845-B570-A40E6145F18B}"/>
                  </a:ext>
                </a:extLst>
              </p:cNvPr>
              <p:cNvSpPr txBox="1">
                <a:spLocks noRot="1" noChangeAspect="1" noMove="1" noResize="1" noEditPoints="1" noAdjustHandles="1" noChangeArrowheads="1" noChangeShapeType="1" noTextEdit="1"/>
              </p:cNvSpPr>
              <p:nvPr/>
            </p:nvSpPr>
            <p:spPr>
              <a:xfrm>
                <a:off x="7475886" y="5400259"/>
                <a:ext cx="1469152" cy="503588"/>
              </a:xfrm>
              <a:prstGeom prst="rect">
                <a:avLst/>
              </a:prstGeom>
              <a:blipFill>
                <a:blip r:embed="rId5"/>
                <a:stretch>
                  <a:fillRect b="-30000"/>
                </a:stretch>
              </a:blipFill>
            </p:spPr>
            <p:txBody>
              <a:bodyPr/>
              <a:lstStyle/>
              <a:p>
                <a:r>
                  <a:rPr lang="en-US">
                    <a:noFill/>
                  </a:rPr>
                  <a:t> </a:t>
                </a:r>
              </a:p>
            </p:txBody>
          </p:sp>
        </mc:Fallback>
      </mc:AlternateContent>
      <p:sp>
        <p:nvSpPr>
          <p:cNvPr id="146" name="Right Arrow 145">
            <a:extLst>
              <a:ext uri="{FF2B5EF4-FFF2-40B4-BE49-F238E27FC236}">
                <a16:creationId xmlns:a16="http://schemas.microsoft.com/office/drawing/2014/main" id="{5442A9A1-7CCB-4B4B-AE50-FE82E1ABE7D5}"/>
              </a:ext>
            </a:extLst>
          </p:cNvPr>
          <p:cNvSpPr/>
          <p:nvPr/>
        </p:nvSpPr>
        <p:spPr>
          <a:xfrm rot="16200000">
            <a:off x="7923175" y="2805876"/>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147" name="Content Placeholder 2">
                <a:extLst>
                  <a:ext uri="{FF2B5EF4-FFF2-40B4-BE49-F238E27FC236}">
                    <a16:creationId xmlns:a16="http://schemas.microsoft.com/office/drawing/2014/main" id="{F0CBB1E8-E0C0-6041-8C9E-73004F9601B1}"/>
                  </a:ext>
                </a:extLst>
              </p:cNvPr>
              <p:cNvSpPr txBox="1">
                <a:spLocks/>
              </p:cNvSpPr>
              <p:nvPr/>
            </p:nvSpPr>
            <p:spPr>
              <a:xfrm>
                <a:off x="7911322" y="2159704"/>
                <a:ext cx="75039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
                        <m:sSubPr>
                          <m:ctrlPr>
                            <a:rPr lang="en-US" sz="2400" b="0" i="1" dirty="0" smtClean="0">
                              <a:latin typeface="Cambria Math" panose="02040503050406030204" pitchFamily="18" charset="0"/>
                            </a:rPr>
                          </m:ctrlPr>
                        </m:sSubPr>
                        <m:e>
                          <m:acc>
                            <m:accPr>
                              <m:chr m:val="̂"/>
                              <m:ctrlPr>
                                <a:rPr lang="en-US" sz="2400" b="0" i="1" dirty="0" smtClean="0">
                                  <a:latin typeface="Cambria Math" panose="02040503050406030204" pitchFamily="18" charset="0"/>
                                </a:rPr>
                              </m:ctrlPr>
                            </m:accPr>
                            <m:e>
                              <m:r>
                                <a:rPr lang="en-US" sz="2400" i="1" dirty="0">
                                  <a:latin typeface="Cambria Math" panose="02040503050406030204" pitchFamily="18" charset="0"/>
                                </a:rPr>
                                <m:t>𝑦</m:t>
                              </m:r>
                            </m:e>
                          </m:acc>
                        </m:e>
                        <m:sub>
                          <m:r>
                            <a:rPr lang="en-US" sz="2400" b="0" i="1" dirty="0" smtClean="0">
                              <a:latin typeface="Cambria Math" panose="02040503050406030204" pitchFamily="18" charset="0"/>
                            </a:rPr>
                            <m:t>2</m:t>
                          </m:r>
                        </m:sub>
                      </m:sSub>
                    </m:oMath>
                  </m:oMathPara>
                </a14:m>
                <a:endParaRPr lang="en-US" sz="2400" b="0" dirty="0">
                  <a:latin typeface="Avenir Light" panose="020B0402020203020204" pitchFamily="34" charset="77"/>
                </a:endParaRPr>
              </a:p>
            </p:txBody>
          </p:sp>
        </mc:Choice>
        <mc:Fallback>
          <p:sp>
            <p:nvSpPr>
              <p:cNvPr id="147" name="Content Placeholder 2">
                <a:extLst>
                  <a:ext uri="{FF2B5EF4-FFF2-40B4-BE49-F238E27FC236}">
                    <a16:creationId xmlns:a16="http://schemas.microsoft.com/office/drawing/2014/main" id="{F0CBB1E8-E0C0-6041-8C9E-73004F9601B1}"/>
                  </a:ext>
                </a:extLst>
              </p:cNvPr>
              <p:cNvSpPr txBox="1">
                <a:spLocks noRot="1" noChangeAspect="1" noMove="1" noResize="1" noEditPoints="1" noAdjustHandles="1" noChangeArrowheads="1" noChangeShapeType="1" noTextEdit="1"/>
              </p:cNvSpPr>
              <p:nvPr/>
            </p:nvSpPr>
            <p:spPr>
              <a:xfrm>
                <a:off x="7911322" y="2159704"/>
                <a:ext cx="750397" cy="503588"/>
              </a:xfrm>
              <a:prstGeom prst="rect">
                <a:avLst/>
              </a:prstGeom>
              <a:blipFill>
                <a:blip r:embed="rId6"/>
                <a:stretch>
                  <a:fillRect b="-9756"/>
                </a:stretch>
              </a:blipFill>
            </p:spPr>
            <p:txBody>
              <a:bodyPr/>
              <a:lstStyle/>
              <a:p>
                <a:r>
                  <a:rPr lang="en-US">
                    <a:noFill/>
                  </a:rPr>
                  <a:t> </a:t>
                </a:r>
              </a:p>
            </p:txBody>
          </p:sp>
        </mc:Fallback>
      </mc:AlternateContent>
      <p:sp>
        <p:nvSpPr>
          <p:cNvPr id="138" name="Content Placeholder 2">
            <a:extLst>
              <a:ext uri="{FF2B5EF4-FFF2-40B4-BE49-F238E27FC236}">
                <a16:creationId xmlns:a16="http://schemas.microsoft.com/office/drawing/2014/main" id="{E3AC22AB-D64B-8C46-97A3-68949D171522}"/>
              </a:ext>
            </a:extLst>
          </p:cNvPr>
          <p:cNvSpPr txBox="1">
            <a:spLocks/>
          </p:cNvSpPr>
          <p:nvPr/>
        </p:nvSpPr>
        <p:spPr>
          <a:xfrm>
            <a:off x="6601777" y="1758976"/>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2400" dirty="0">
                <a:solidFill>
                  <a:srgbClr val="C00000"/>
                </a:solidFill>
                <a:latin typeface="Avenir Light" panose="020B0402020203020204" pitchFamily="34" charset="77"/>
              </a:rPr>
              <a:t>El</a:t>
            </a:r>
          </a:p>
        </p:txBody>
      </p:sp>
      <p:sp>
        <p:nvSpPr>
          <p:cNvPr id="141" name="Content Placeholder 2">
            <a:extLst>
              <a:ext uri="{FF2B5EF4-FFF2-40B4-BE49-F238E27FC236}">
                <a16:creationId xmlns:a16="http://schemas.microsoft.com/office/drawing/2014/main" id="{F950462C-2A9F-F54D-8652-A58416C2E141}"/>
              </a:ext>
            </a:extLst>
          </p:cNvPr>
          <p:cNvSpPr txBox="1">
            <a:spLocks/>
          </p:cNvSpPr>
          <p:nvPr/>
        </p:nvSpPr>
        <p:spPr>
          <a:xfrm>
            <a:off x="7523184" y="1726283"/>
            <a:ext cx="1240142"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r>
              <a:rPr lang="fr-FR" sz="2400" dirty="0" err="1">
                <a:solidFill>
                  <a:srgbClr val="C00000"/>
                </a:solidFill>
              </a:rPr>
              <a:t>perro</a:t>
            </a:r>
            <a:endParaRPr lang="en-US" sz="2400" dirty="0">
              <a:solidFill>
                <a:srgbClr val="C00000"/>
              </a:solidFill>
              <a:latin typeface="Avenir Light" panose="020B0402020203020204" pitchFamily="34" charset="77"/>
            </a:endParaRPr>
          </a:p>
        </p:txBody>
      </p:sp>
      <mc:AlternateContent xmlns:mc="http://schemas.openxmlformats.org/markup-compatibility/2006">
        <mc:Choice xmlns:a14="http://schemas.microsoft.com/office/drawing/2010/main" Requires="a14">
          <p:sp>
            <p:nvSpPr>
              <p:cNvPr id="88" name="Content Placeholder 2">
                <a:extLst>
                  <a:ext uri="{FF2B5EF4-FFF2-40B4-BE49-F238E27FC236}">
                    <a16:creationId xmlns:a16="http://schemas.microsoft.com/office/drawing/2014/main" id="{0D2D9CE3-D746-BF44-B221-E316FC9B2557}"/>
                  </a:ext>
                </a:extLst>
              </p:cNvPr>
              <p:cNvSpPr txBox="1">
                <a:spLocks/>
              </p:cNvSpPr>
              <p:nvPr/>
            </p:nvSpPr>
            <p:spPr>
              <a:xfrm>
                <a:off x="1139746" y="891856"/>
                <a:ext cx="9949719" cy="4714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US" sz="2000" b="1" dirty="0">
                    <a:solidFill>
                      <a:srgbClr val="C00000"/>
                    </a:solidFill>
                    <a:latin typeface="Avenir Light" panose="020B0402020203020204" pitchFamily="34" charset="77"/>
                  </a:rPr>
                  <a:t>NOTE: </a:t>
                </a:r>
                <a:r>
                  <a:rPr lang="en-US" sz="2000" b="1" dirty="0">
                    <a:solidFill>
                      <a:schemeClr val="tx1"/>
                    </a:solidFill>
                    <a:latin typeface="Avenir Light" panose="020B0402020203020204" pitchFamily="34" charset="77"/>
                  </a:rPr>
                  <a:t>each attention weight </a:t>
                </a:r>
                <a14:m>
                  <m:oMath xmlns:m="http://schemas.openxmlformats.org/officeDocument/2006/math">
                    <m:sSubSup>
                      <m:sSubSupPr>
                        <m:ctrlPr>
                          <a:rPr lang="en-US" sz="2000" i="1" dirty="0" smtClean="0">
                            <a:solidFill>
                              <a:srgbClr val="C00000"/>
                            </a:solidFill>
                            <a:latin typeface="Cambria Math" panose="02040503050406030204" pitchFamily="18" charset="0"/>
                          </a:rPr>
                        </m:ctrlPr>
                      </m:sSubSupPr>
                      <m:e>
                        <m:r>
                          <a:rPr lang="en-US" sz="2000" i="1" dirty="0">
                            <a:solidFill>
                              <a:srgbClr val="C00000"/>
                            </a:solidFill>
                            <a:latin typeface="Cambria Math" panose="02040503050406030204" pitchFamily="18" charset="0"/>
                          </a:rPr>
                          <m:t>𝑎</m:t>
                        </m:r>
                      </m:e>
                      <m:sub>
                        <m:r>
                          <a:rPr lang="en-US" sz="2000" b="0" i="1" dirty="0" smtClean="0">
                            <a:solidFill>
                              <a:srgbClr val="C00000"/>
                            </a:solidFill>
                            <a:latin typeface="Cambria Math" panose="02040503050406030204" pitchFamily="18" charset="0"/>
                          </a:rPr>
                          <m:t>𝑖</m:t>
                        </m:r>
                      </m:sub>
                      <m:sup>
                        <m:r>
                          <a:rPr lang="en-US" sz="2000" b="0" i="1" dirty="0" smtClean="0">
                            <a:solidFill>
                              <a:srgbClr val="C00000"/>
                            </a:solidFill>
                            <a:latin typeface="Cambria Math" panose="02040503050406030204" pitchFamily="18" charset="0"/>
                          </a:rPr>
                          <m:t>𝑗</m:t>
                        </m:r>
                      </m:sup>
                    </m:sSubSup>
                  </m:oMath>
                </a14:m>
                <a:r>
                  <a:rPr lang="en-US" sz="2000" dirty="0">
                    <a:solidFill>
                      <a:srgbClr val="C00000"/>
                    </a:solidFill>
                    <a:latin typeface="Avenir Light" panose="020B0402020203020204" pitchFamily="34" charset="77"/>
                  </a:rPr>
                  <a:t> </a:t>
                </a:r>
                <a:r>
                  <a:rPr lang="en-US" sz="2000" b="1" dirty="0">
                    <a:solidFill>
                      <a:schemeClr val="tx1"/>
                    </a:solidFill>
                    <a:latin typeface="Avenir Light" panose="020B0402020203020204" pitchFamily="34" charset="77"/>
                  </a:rPr>
                  <a:t>is based on the decoder’s current hidden state, too. </a:t>
                </a:r>
                <a:endParaRPr lang="en-US" sz="2000" dirty="0">
                  <a:latin typeface="Avenir Light" panose="020B0402020203020204" pitchFamily="34" charset="77"/>
                </a:endParaRPr>
              </a:p>
              <a:p>
                <a:pPr marL="0" indent="0">
                  <a:lnSpc>
                    <a:spcPct val="120000"/>
                  </a:lnSpc>
                  <a:buNone/>
                </a:pPr>
                <a:r>
                  <a:rPr lang="en-US" sz="2000" b="1" dirty="0">
                    <a:solidFill>
                      <a:srgbClr val="C00000"/>
                    </a:solidFill>
                    <a:latin typeface="Avenir Light" panose="020B0402020203020204" pitchFamily="34" charset="77"/>
                  </a:rPr>
                  <a:t>  </a:t>
                </a:r>
              </a:p>
            </p:txBody>
          </p:sp>
        </mc:Choice>
        <mc:Fallback>
          <p:sp>
            <p:nvSpPr>
              <p:cNvPr id="88" name="Content Placeholder 2">
                <a:extLst>
                  <a:ext uri="{FF2B5EF4-FFF2-40B4-BE49-F238E27FC236}">
                    <a16:creationId xmlns:a16="http://schemas.microsoft.com/office/drawing/2014/main" id="{0D2D9CE3-D746-BF44-B221-E316FC9B2557}"/>
                  </a:ext>
                </a:extLst>
              </p:cNvPr>
              <p:cNvSpPr txBox="1">
                <a:spLocks noRot="1" noChangeAspect="1" noMove="1" noResize="1" noEditPoints="1" noAdjustHandles="1" noChangeArrowheads="1" noChangeShapeType="1" noTextEdit="1"/>
              </p:cNvSpPr>
              <p:nvPr/>
            </p:nvSpPr>
            <p:spPr>
              <a:xfrm>
                <a:off x="1139746" y="891856"/>
                <a:ext cx="9949719" cy="471462"/>
              </a:xfrm>
              <a:prstGeom prst="rect">
                <a:avLst/>
              </a:prstGeom>
              <a:blipFill>
                <a:blip r:embed="rId7"/>
                <a:stretch>
                  <a:fillRect l="-637" b="-31579"/>
                </a:stretch>
              </a:blipFill>
            </p:spPr>
            <p:txBody>
              <a:bodyPr/>
              <a:lstStyle/>
              <a:p>
                <a:r>
                  <a:rPr lang="en-US">
                    <a:noFill/>
                  </a:rPr>
                  <a:t> </a:t>
                </a:r>
              </a:p>
            </p:txBody>
          </p:sp>
        </mc:Fallback>
      </mc:AlternateContent>
      <p:grpSp>
        <p:nvGrpSpPr>
          <p:cNvPr id="89" name="Group 88">
            <a:extLst>
              <a:ext uri="{FF2B5EF4-FFF2-40B4-BE49-F238E27FC236}">
                <a16:creationId xmlns:a16="http://schemas.microsoft.com/office/drawing/2014/main" id="{D8CB57C4-BE96-9C4B-85B5-264B557877D7}"/>
              </a:ext>
            </a:extLst>
          </p:cNvPr>
          <p:cNvGrpSpPr/>
          <p:nvPr/>
        </p:nvGrpSpPr>
        <p:grpSpPr>
          <a:xfrm>
            <a:off x="1894896" y="1347934"/>
            <a:ext cx="4330927" cy="2186945"/>
            <a:chOff x="1934644" y="976110"/>
            <a:chExt cx="4330927" cy="2186945"/>
          </a:xfrm>
        </p:grpSpPr>
        <mc:AlternateContent xmlns:mc="http://schemas.openxmlformats.org/markup-compatibility/2006">
          <mc:Choice xmlns:a14="http://schemas.microsoft.com/office/drawing/2010/main" Requires="a14">
            <p:sp>
              <p:nvSpPr>
                <p:cNvPr id="90" name="Content Placeholder 2">
                  <a:extLst>
                    <a:ext uri="{FF2B5EF4-FFF2-40B4-BE49-F238E27FC236}">
                      <a16:creationId xmlns:a16="http://schemas.microsoft.com/office/drawing/2014/main" id="{1445870B-8A2B-6749-B3D7-551F71747716}"/>
                    </a:ext>
                  </a:extLst>
                </p:cNvPr>
                <p:cNvSpPr txBox="1">
                  <a:spLocks/>
                </p:cNvSpPr>
                <p:nvPr/>
              </p:nvSpPr>
              <p:spPr>
                <a:xfrm>
                  <a:off x="3254415" y="976110"/>
                  <a:ext cx="46636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Sup>
                          <m:sSubSupPr>
                            <m:ctrlPr>
                              <a:rPr lang="en-US" sz="2400" b="0" i="1" dirty="0" smtClean="0">
                                <a:latin typeface="Cambria Math" panose="02040503050406030204" pitchFamily="18" charset="0"/>
                              </a:rPr>
                            </m:ctrlPr>
                          </m:sSubSupPr>
                          <m:e>
                            <m:r>
                              <a:rPr lang="en-US" sz="2400" b="0" i="1" dirty="0" smtClean="0">
                                <a:latin typeface="Cambria Math" panose="02040503050406030204" pitchFamily="18" charset="0"/>
                              </a:rPr>
                              <m:t>𝑐</m:t>
                            </m:r>
                          </m:e>
                          <m:sub>
                            <m:r>
                              <a:rPr lang="en-US" sz="2400" b="0" i="1" dirty="0" smtClean="0">
                                <a:latin typeface="Cambria Math" panose="02040503050406030204" pitchFamily="18" charset="0"/>
                              </a:rPr>
                              <m:t>1</m:t>
                            </m:r>
                          </m:sub>
                          <m:sup>
                            <m:r>
                              <a:rPr lang="en-US" sz="2400" b="0" i="1" dirty="0" smtClean="0">
                                <a:latin typeface="Cambria Math" panose="02040503050406030204" pitchFamily="18" charset="0"/>
                              </a:rPr>
                              <m:t>𝐷</m:t>
                            </m:r>
                          </m:sup>
                        </m:sSubSup>
                      </m:oMath>
                    </m:oMathPara>
                  </a14:m>
                  <a:endParaRPr lang="en-US" sz="2400" b="0" dirty="0">
                    <a:latin typeface="Avenir Light" panose="020B0402020203020204" pitchFamily="34" charset="77"/>
                  </a:endParaRPr>
                </a:p>
              </p:txBody>
            </p:sp>
          </mc:Choice>
          <mc:Fallback>
            <p:sp>
              <p:nvSpPr>
                <p:cNvPr id="90" name="Content Placeholder 2">
                  <a:extLst>
                    <a:ext uri="{FF2B5EF4-FFF2-40B4-BE49-F238E27FC236}">
                      <a16:creationId xmlns:a16="http://schemas.microsoft.com/office/drawing/2014/main" id="{1445870B-8A2B-6749-B3D7-551F71747716}"/>
                    </a:ext>
                  </a:extLst>
                </p:cNvPr>
                <p:cNvSpPr txBox="1">
                  <a:spLocks noRot="1" noChangeAspect="1" noMove="1" noResize="1" noEditPoints="1" noAdjustHandles="1" noChangeArrowheads="1" noChangeShapeType="1" noTextEdit="1"/>
                </p:cNvSpPr>
                <p:nvPr/>
              </p:nvSpPr>
              <p:spPr>
                <a:xfrm>
                  <a:off x="3254415" y="976110"/>
                  <a:ext cx="466367" cy="503588"/>
                </a:xfrm>
                <a:prstGeom prst="rect">
                  <a:avLst/>
                </a:prstGeom>
                <a:blipFill>
                  <a:blip r:embed="rId8"/>
                  <a:stretch>
                    <a:fillRect l="-7895" b="-2500"/>
                  </a:stretch>
                </a:blipFill>
              </p:spPr>
              <p:txBody>
                <a:bodyPr/>
                <a:lstStyle/>
                <a:p>
                  <a:r>
                    <a:rPr lang="en-US">
                      <a:noFill/>
                    </a:rPr>
                    <a:t> </a:t>
                  </a:r>
                </a:p>
              </p:txBody>
            </p:sp>
          </mc:Fallback>
        </mc:AlternateContent>
        <p:sp>
          <p:nvSpPr>
            <p:cNvPr id="91" name="Right Arrow 90">
              <a:extLst>
                <a:ext uri="{FF2B5EF4-FFF2-40B4-BE49-F238E27FC236}">
                  <a16:creationId xmlns:a16="http://schemas.microsoft.com/office/drawing/2014/main" id="{6C8F782D-0009-7E4A-8232-095F947B960D}"/>
                </a:ext>
              </a:extLst>
            </p:cNvPr>
            <p:cNvSpPr/>
            <p:nvPr/>
          </p:nvSpPr>
          <p:spPr>
            <a:xfrm rot="16200000">
              <a:off x="2031717" y="2558316"/>
              <a:ext cx="1020448" cy="165083"/>
            </a:xfrm>
            <a:prstGeom prst="rightArrow">
              <a:avLst>
                <a:gd name="adj1" fmla="val 27574"/>
                <a:gd name="adj2" fmla="val 69623"/>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92" name="Content Placeholder 2">
                  <a:extLst>
                    <a:ext uri="{FF2B5EF4-FFF2-40B4-BE49-F238E27FC236}">
                      <a16:creationId xmlns:a16="http://schemas.microsoft.com/office/drawing/2014/main" id="{0D9213E5-EC72-3840-926D-608961107943}"/>
                    </a:ext>
                  </a:extLst>
                </p:cNvPr>
                <p:cNvSpPr txBox="1">
                  <a:spLocks/>
                </p:cNvSpPr>
                <p:nvPr/>
              </p:nvSpPr>
              <p:spPr>
                <a:xfrm>
                  <a:off x="1934644" y="2274936"/>
                  <a:ext cx="46636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Sup>
                          <m:sSubSupPr>
                            <m:ctrlPr>
                              <a:rPr lang="en-US" sz="2400" b="0" i="1" dirty="0" smtClean="0">
                                <a:latin typeface="Cambria Math" panose="02040503050406030204" pitchFamily="18" charset="0"/>
                              </a:rPr>
                            </m:ctrlPr>
                          </m:sSubSupPr>
                          <m:e>
                            <m:r>
                              <a:rPr lang="en-US" sz="2400" b="0" i="1" dirty="0" smtClean="0">
                                <a:latin typeface="Cambria Math" panose="02040503050406030204" pitchFamily="18" charset="0"/>
                              </a:rPr>
                              <m:t>𝑎</m:t>
                            </m:r>
                          </m:e>
                          <m:sub>
                            <m:r>
                              <a:rPr lang="en-US" sz="2400" b="0" i="1" dirty="0" smtClean="0">
                                <a:latin typeface="Cambria Math" panose="02040503050406030204" pitchFamily="18" charset="0"/>
                              </a:rPr>
                              <m:t>1</m:t>
                            </m:r>
                          </m:sub>
                          <m:sup>
                            <m:r>
                              <a:rPr lang="en-US" sz="2400" b="0" i="1" dirty="0" smtClean="0">
                                <a:latin typeface="Cambria Math" panose="02040503050406030204" pitchFamily="18" charset="0"/>
                              </a:rPr>
                              <m:t>1</m:t>
                            </m:r>
                          </m:sup>
                        </m:sSubSup>
                      </m:oMath>
                    </m:oMathPara>
                  </a14:m>
                  <a:endParaRPr lang="en-US" sz="2400" b="0" dirty="0">
                    <a:latin typeface="Avenir Light" panose="020B0402020203020204" pitchFamily="34" charset="77"/>
                  </a:endParaRPr>
                </a:p>
              </p:txBody>
            </p:sp>
          </mc:Choice>
          <mc:Fallback>
            <p:sp>
              <p:nvSpPr>
                <p:cNvPr id="92" name="Content Placeholder 2">
                  <a:extLst>
                    <a:ext uri="{FF2B5EF4-FFF2-40B4-BE49-F238E27FC236}">
                      <a16:creationId xmlns:a16="http://schemas.microsoft.com/office/drawing/2014/main" id="{0D9213E5-EC72-3840-926D-608961107943}"/>
                    </a:ext>
                  </a:extLst>
                </p:cNvPr>
                <p:cNvSpPr txBox="1">
                  <a:spLocks noRot="1" noChangeAspect="1" noMove="1" noResize="1" noEditPoints="1" noAdjustHandles="1" noChangeArrowheads="1" noChangeShapeType="1" noTextEdit="1"/>
                </p:cNvSpPr>
                <p:nvPr/>
              </p:nvSpPr>
              <p:spPr>
                <a:xfrm>
                  <a:off x="1934644" y="2274936"/>
                  <a:ext cx="466367" cy="503588"/>
                </a:xfrm>
                <a:prstGeom prst="rect">
                  <a:avLst/>
                </a:prstGeom>
                <a:blipFill>
                  <a:blip r:embed="rId9"/>
                  <a:stretch>
                    <a:fillRect l="-8108" b="-2439"/>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3" name="Content Placeholder 2">
                  <a:extLst>
                    <a:ext uri="{FF2B5EF4-FFF2-40B4-BE49-F238E27FC236}">
                      <a16:creationId xmlns:a16="http://schemas.microsoft.com/office/drawing/2014/main" id="{0D7C4D74-3DA3-434F-808C-EED5B8842D04}"/>
                    </a:ext>
                  </a:extLst>
                </p:cNvPr>
                <p:cNvSpPr txBox="1">
                  <a:spLocks/>
                </p:cNvSpPr>
                <p:nvPr/>
              </p:nvSpPr>
              <p:spPr>
                <a:xfrm>
                  <a:off x="2869006" y="2265409"/>
                  <a:ext cx="46636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Sup>
                          <m:sSubSupPr>
                            <m:ctrlPr>
                              <a:rPr lang="en-US" sz="2400" b="0" i="1" dirty="0" smtClean="0">
                                <a:latin typeface="Cambria Math" panose="02040503050406030204" pitchFamily="18" charset="0"/>
                              </a:rPr>
                            </m:ctrlPr>
                          </m:sSubSupPr>
                          <m:e>
                            <m:r>
                              <a:rPr lang="en-US" sz="2400" b="0" i="1" dirty="0" smtClean="0">
                                <a:latin typeface="Cambria Math" panose="02040503050406030204" pitchFamily="18" charset="0"/>
                              </a:rPr>
                              <m:t>𝑎</m:t>
                            </m:r>
                          </m:e>
                          <m:sub>
                            <m:r>
                              <a:rPr lang="en-US" sz="2400" b="0" i="1" dirty="0" smtClean="0">
                                <a:latin typeface="Cambria Math" panose="02040503050406030204" pitchFamily="18" charset="0"/>
                              </a:rPr>
                              <m:t>2</m:t>
                            </m:r>
                          </m:sub>
                          <m:sup>
                            <m:r>
                              <a:rPr lang="en-US" sz="2400" b="0" i="1" dirty="0" smtClean="0">
                                <a:latin typeface="Cambria Math" panose="02040503050406030204" pitchFamily="18" charset="0"/>
                              </a:rPr>
                              <m:t>1</m:t>
                            </m:r>
                          </m:sup>
                        </m:sSubSup>
                      </m:oMath>
                    </m:oMathPara>
                  </a14:m>
                  <a:endParaRPr lang="en-US" sz="2400" b="0" dirty="0">
                    <a:latin typeface="Avenir Light" panose="020B0402020203020204" pitchFamily="34" charset="77"/>
                  </a:endParaRPr>
                </a:p>
              </p:txBody>
            </p:sp>
          </mc:Choice>
          <mc:Fallback>
            <p:sp>
              <p:nvSpPr>
                <p:cNvPr id="93" name="Content Placeholder 2">
                  <a:extLst>
                    <a:ext uri="{FF2B5EF4-FFF2-40B4-BE49-F238E27FC236}">
                      <a16:creationId xmlns:a16="http://schemas.microsoft.com/office/drawing/2014/main" id="{0D7C4D74-3DA3-434F-808C-EED5B8842D04}"/>
                    </a:ext>
                  </a:extLst>
                </p:cNvPr>
                <p:cNvSpPr txBox="1">
                  <a:spLocks noRot="1" noChangeAspect="1" noMove="1" noResize="1" noEditPoints="1" noAdjustHandles="1" noChangeArrowheads="1" noChangeShapeType="1" noTextEdit="1"/>
                </p:cNvSpPr>
                <p:nvPr/>
              </p:nvSpPr>
              <p:spPr>
                <a:xfrm>
                  <a:off x="2869006" y="2265409"/>
                  <a:ext cx="466367" cy="503588"/>
                </a:xfrm>
                <a:prstGeom prst="rect">
                  <a:avLst/>
                </a:prstGeom>
                <a:blipFill>
                  <a:blip r:embed="rId10"/>
                  <a:stretch>
                    <a:fillRect l="-7895" b="-2439"/>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4" name="Content Placeholder 2">
                  <a:extLst>
                    <a:ext uri="{FF2B5EF4-FFF2-40B4-BE49-F238E27FC236}">
                      <a16:creationId xmlns:a16="http://schemas.microsoft.com/office/drawing/2014/main" id="{AE357009-F8CF-B140-9BB9-332FFB24791F}"/>
                    </a:ext>
                  </a:extLst>
                </p:cNvPr>
                <p:cNvSpPr txBox="1">
                  <a:spLocks/>
                </p:cNvSpPr>
                <p:nvPr/>
              </p:nvSpPr>
              <p:spPr>
                <a:xfrm>
                  <a:off x="4036543" y="2257029"/>
                  <a:ext cx="46636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Sup>
                          <m:sSubSupPr>
                            <m:ctrlPr>
                              <a:rPr lang="en-US" sz="2400" b="0" i="1" dirty="0" smtClean="0">
                                <a:latin typeface="Cambria Math" panose="02040503050406030204" pitchFamily="18" charset="0"/>
                              </a:rPr>
                            </m:ctrlPr>
                          </m:sSubSupPr>
                          <m:e>
                            <m:r>
                              <a:rPr lang="en-US" sz="2400" b="0" i="1" dirty="0" smtClean="0">
                                <a:latin typeface="Cambria Math" panose="02040503050406030204" pitchFamily="18" charset="0"/>
                              </a:rPr>
                              <m:t>𝑎</m:t>
                            </m:r>
                          </m:e>
                          <m:sub>
                            <m:r>
                              <a:rPr lang="en-US" sz="2400" b="0" i="1" dirty="0" smtClean="0">
                                <a:latin typeface="Cambria Math" panose="02040503050406030204" pitchFamily="18" charset="0"/>
                              </a:rPr>
                              <m:t>3</m:t>
                            </m:r>
                          </m:sub>
                          <m:sup>
                            <m:r>
                              <a:rPr lang="en-US" sz="2400" b="0" i="1" dirty="0" smtClean="0">
                                <a:latin typeface="Cambria Math" panose="02040503050406030204" pitchFamily="18" charset="0"/>
                              </a:rPr>
                              <m:t>1</m:t>
                            </m:r>
                          </m:sup>
                        </m:sSubSup>
                      </m:oMath>
                    </m:oMathPara>
                  </a14:m>
                  <a:endParaRPr lang="en-US" sz="2400" b="0" dirty="0">
                    <a:latin typeface="Avenir Light" panose="020B0402020203020204" pitchFamily="34" charset="77"/>
                  </a:endParaRPr>
                </a:p>
              </p:txBody>
            </p:sp>
          </mc:Choice>
          <mc:Fallback>
            <p:sp>
              <p:nvSpPr>
                <p:cNvPr id="94" name="Content Placeholder 2">
                  <a:extLst>
                    <a:ext uri="{FF2B5EF4-FFF2-40B4-BE49-F238E27FC236}">
                      <a16:creationId xmlns:a16="http://schemas.microsoft.com/office/drawing/2014/main" id="{AE357009-F8CF-B140-9BB9-332FFB24791F}"/>
                    </a:ext>
                  </a:extLst>
                </p:cNvPr>
                <p:cNvSpPr txBox="1">
                  <a:spLocks noRot="1" noChangeAspect="1" noMove="1" noResize="1" noEditPoints="1" noAdjustHandles="1" noChangeArrowheads="1" noChangeShapeType="1" noTextEdit="1"/>
                </p:cNvSpPr>
                <p:nvPr/>
              </p:nvSpPr>
              <p:spPr>
                <a:xfrm>
                  <a:off x="4036543" y="2257029"/>
                  <a:ext cx="466367" cy="503588"/>
                </a:xfrm>
                <a:prstGeom prst="rect">
                  <a:avLst/>
                </a:prstGeom>
                <a:blipFill>
                  <a:blip r:embed="rId11"/>
                  <a:stretch>
                    <a:fillRect l="-5263" b="-2439"/>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5" name="Content Placeholder 2">
                  <a:extLst>
                    <a:ext uri="{FF2B5EF4-FFF2-40B4-BE49-F238E27FC236}">
                      <a16:creationId xmlns:a16="http://schemas.microsoft.com/office/drawing/2014/main" id="{F81ACCA4-8306-FC47-A745-BA927A8CAE1B}"/>
                    </a:ext>
                  </a:extLst>
                </p:cNvPr>
                <p:cNvSpPr txBox="1">
                  <a:spLocks/>
                </p:cNvSpPr>
                <p:nvPr/>
              </p:nvSpPr>
              <p:spPr>
                <a:xfrm>
                  <a:off x="5075725" y="2264037"/>
                  <a:ext cx="46636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Sup>
                          <m:sSubSupPr>
                            <m:ctrlPr>
                              <a:rPr lang="en-US" sz="2400" b="0" i="1" dirty="0" smtClean="0">
                                <a:latin typeface="Cambria Math" panose="02040503050406030204" pitchFamily="18" charset="0"/>
                              </a:rPr>
                            </m:ctrlPr>
                          </m:sSubSupPr>
                          <m:e>
                            <m:r>
                              <a:rPr lang="en-US" sz="2400" b="0" i="1" dirty="0" smtClean="0">
                                <a:latin typeface="Cambria Math" panose="02040503050406030204" pitchFamily="18" charset="0"/>
                              </a:rPr>
                              <m:t>𝑎</m:t>
                            </m:r>
                          </m:e>
                          <m:sub>
                            <m:r>
                              <a:rPr lang="en-US" sz="2400" b="0" i="1" dirty="0" smtClean="0">
                                <a:latin typeface="Cambria Math" panose="02040503050406030204" pitchFamily="18" charset="0"/>
                              </a:rPr>
                              <m:t>4</m:t>
                            </m:r>
                          </m:sub>
                          <m:sup>
                            <m:r>
                              <a:rPr lang="en-US" sz="2400" b="0" i="1" dirty="0" smtClean="0">
                                <a:latin typeface="Cambria Math" panose="02040503050406030204" pitchFamily="18" charset="0"/>
                              </a:rPr>
                              <m:t>1</m:t>
                            </m:r>
                          </m:sup>
                        </m:sSubSup>
                      </m:oMath>
                    </m:oMathPara>
                  </a14:m>
                  <a:endParaRPr lang="en-US" sz="2400" b="0" dirty="0">
                    <a:latin typeface="Avenir Light" panose="020B0402020203020204" pitchFamily="34" charset="77"/>
                  </a:endParaRPr>
                </a:p>
              </p:txBody>
            </p:sp>
          </mc:Choice>
          <mc:Fallback>
            <p:sp>
              <p:nvSpPr>
                <p:cNvPr id="95" name="Content Placeholder 2">
                  <a:extLst>
                    <a:ext uri="{FF2B5EF4-FFF2-40B4-BE49-F238E27FC236}">
                      <a16:creationId xmlns:a16="http://schemas.microsoft.com/office/drawing/2014/main" id="{F81ACCA4-8306-FC47-A745-BA927A8CAE1B}"/>
                    </a:ext>
                  </a:extLst>
                </p:cNvPr>
                <p:cNvSpPr txBox="1">
                  <a:spLocks noRot="1" noChangeAspect="1" noMove="1" noResize="1" noEditPoints="1" noAdjustHandles="1" noChangeArrowheads="1" noChangeShapeType="1" noTextEdit="1"/>
                </p:cNvSpPr>
                <p:nvPr/>
              </p:nvSpPr>
              <p:spPr>
                <a:xfrm>
                  <a:off x="5075725" y="2264037"/>
                  <a:ext cx="466367" cy="503588"/>
                </a:xfrm>
                <a:prstGeom prst="rect">
                  <a:avLst/>
                </a:prstGeom>
                <a:blipFill>
                  <a:blip r:embed="rId12"/>
                  <a:stretch>
                    <a:fillRect l="-7895" b="-2439"/>
                  </a:stretch>
                </a:blipFill>
              </p:spPr>
              <p:txBody>
                <a:bodyPr/>
                <a:lstStyle/>
                <a:p>
                  <a:r>
                    <a:rPr lang="en-US">
                      <a:noFill/>
                    </a:rPr>
                    <a:t> </a:t>
                  </a:r>
                </a:p>
              </p:txBody>
            </p:sp>
          </mc:Fallback>
        </mc:AlternateContent>
        <p:grpSp>
          <p:nvGrpSpPr>
            <p:cNvPr id="96" name="Group 95">
              <a:extLst>
                <a:ext uri="{FF2B5EF4-FFF2-40B4-BE49-F238E27FC236}">
                  <a16:creationId xmlns:a16="http://schemas.microsoft.com/office/drawing/2014/main" id="{D9935D0F-9386-094B-A203-DA1E5D7DA73E}"/>
                </a:ext>
              </a:extLst>
            </p:cNvPr>
            <p:cNvGrpSpPr/>
            <p:nvPr/>
          </p:nvGrpSpPr>
          <p:grpSpPr>
            <a:xfrm>
              <a:off x="3755293" y="1130691"/>
              <a:ext cx="1364224" cy="311369"/>
              <a:chOff x="2297660" y="4140835"/>
              <a:chExt cx="1364224" cy="311369"/>
            </a:xfrm>
          </p:grpSpPr>
          <p:sp>
            <p:nvSpPr>
              <p:cNvPr id="158" name="Rounded Rectangle 157">
                <a:extLst>
                  <a:ext uri="{FF2B5EF4-FFF2-40B4-BE49-F238E27FC236}">
                    <a16:creationId xmlns:a16="http://schemas.microsoft.com/office/drawing/2014/main" id="{794482A7-843C-0F48-829A-711EECDE9EB7}"/>
                  </a:ext>
                </a:extLst>
              </p:cNvPr>
              <p:cNvSpPr/>
              <p:nvPr/>
            </p:nvSpPr>
            <p:spPr>
              <a:xfrm>
                <a:off x="2297660" y="4140835"/>
                <a:ext cx="1364224" cy="311369"/>
              </a:xfrm>
              <a:prstGeom prst="roundRect">
                <a:avLst/>
              </a:prstGeom>
              <a:no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a:extLst>
                  <a:ext uri="{FF2B5EF4-FFF2-40B4-BE49-F238E27FC236}">
                    <a16:creationId xmlns:a16="http://schemas.microsoft.com/office/drawing/2014/main" id="{381C3FEA-5BD0-9643-A3BD-3104EB2E602E}"/>
                  </a:ext>
                </a:extLst>
              </p:cNvPr>
              <p:cNvSpPr/>
              <p:nvPr/>
            </p:nvSpPr>
            <p:spPr>
              <a:xfrm>
                <a:off x="2382210" y="4194102"/>
                <a:ext cx="203200" cy="203200"/>
              </a:xfrm>
              <a:prstGeom prst="ellipse">
                <a:avLst/>
              </a:prstGeom>
              <a:solidFill>
                <a:schemeClr val="accent5">
                  <a:lumMod val="60000"/>
                  <a:lumOff val="40000"/>
                </a:schemeClr>
              </a:solidFill>
              <a:ln w="190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a:extLst>
                  <a:ext uri="{FF2B5EF4-FFF2-40B4-BE49-F238E27FC236}">
                    <a16:creationId xmlns:a16="http://schemas.microsoft.com/office/drawing/2014/main" id="{48075A32-BB1F-BB41-9CDA-7E9B99A1D55F}"/>
                  </a:ext>
                </a:extLst>
              </p:cNvPr>
              <p:cNvSpPr/>
              <p:nvPr/>
            </p:nvSpPr>
            <p:spPr>
              <a:xfrm>
                <a:off x="2628469" y="4194102"/>
                <a:ext cx="203200" cy="203200"/>
              </a:xfrm>
              <a:prstGeom prst="ellipse">
                <a:avLst/>
              </a:prstGeom>
              <a:solidFill>
                <a:schemeClr val="accent5">
                  <a:lumMod val="60000"/>
                  <a:lumOff val="40000"/>
                </a:schemeClr>
              </a:solidFill>
              <a:ln w="190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a:extLst>
                  <a:ext uri="{FF2B5EF4-FFF2-40B4-BE49-F238E27FC236}">
                    <a16:creationId xmlns:a16="http://schemas.microsoft.com/office/drawing/2014/main" id="{966AE9B1-4205-5D4C-9B85-5BD42BDC8855}"/>
                  </a:ext>
                </a:extLst>
              </p:cNvPr>
              <p:cNvSpPr/>
              <p:nvPr/>
            </p:nvSpPr>
            <p:spPr>
              <a:xfrm>
                <a:off x="2874728" y="4194102"/>
                <a:ext cx="203200" cy="203200"/>
              </a:xfrm>
              <a:prstGeom prst="ellipse">
                <a:avLst/>
              </a:prstGeom>
              <a:solidFill>
                <a:schemeClr val="accent5">
                  <a:lumMod val="60000"/>
                  <a:lumOff val="40000"/>
                </a:schemeClr>
              </a:solidFill>
              <a:ln w="190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Oval 161">
                <a:extLst>
                  <a:ext uri="{FF2B5EF4-FFF2-40B4-BE49-F238E27FC236}">
                    <a16:creationId xmlns:a16="http://schemas.microsoft.com/office/drawing/2014/main" id="{CD147AD4-7882-AF47-A4A0-C92C7BD783FA}"/>
                  </a:ext>
                </a:extLst>
              </p:cNvPr>
              <p:cNvSpPr/>
              <p:nvPr/>
            </p:nvSpPr>
            <p:spPr>
              <a:xfrm>
                <a:off x="3126597" y="4194102"/>
                <a:ext cx="203200" cy="203200"/>
              </a:xfrm>
              <a:prstGeom prst="ellipse">
                <a:avLst/>
              </a:prstGeom>
              <a:solidFill>
                <a:schemeClr val="accent5">
                  <a:lumMod val="60000"/>
                  <a:lumOff val="40000"/>
                </a:schemeClr>
              </a:solidFill>
              <a:ln w="190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Oval 162">
                <a:extLst>
                  <a:ext uri="{FF2B5EF4-FFF2-40B4-BE49-F238E27FC236}">
                    <a16:creationId xmlns:a16="http://schemas.microsoft.com/office/drawing/2014/main" id="{209DCFDC-35A6-944E-9A80-DD318E2B1492}"/>
                  </a:ext>
                </a:extLst>
              </p:cNvPr>
              <p:cNvSpPr/>
              <p:nvPr/>
            </p:nvSpPr>
            <p:spPr>
              <a:xfrm>
                <a:off x="3384593" y="4196386"/>
                <a:ext cx="203200" cy="203200"/>
              </a:xfrm>
              <a:prstGeom prst="ellipse">
                <a:avLst/>
              </a:prstGeom>
              <a:solidFill>
                <a:schemeClr val="accent5">
                  <a:lumMod val="60000"/>
                  <a:lumOff val="40000"/>
                </a:schemeClr>
              </a:solidFill>
              <a:ln w="190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ight Arrow 96">
              <a:extLst>
                <a:ext uri="{FF2B5EF4-FFF2-40B4-BE49-F238E27FC236}">
                  <a16:creationId xmlns:a16="http://schemas.microsoft.com/office/drawing/2014/main" id="{B2AEF46E-0DE2-F145-96D9-9944DE8D9DC3}"/>
                </a:ext>
              </a:extLst>
            </p:cNvPr>
            <p:cNvSpPr/>
            <p:nvPr/>
          </p:nvSpPr>
          <p:spPr>
            <a:xfrm rot="16200000">
              <a:off x="3049663" y="2570289"/>
              <a:ext cx="1020448" cy="165083"/>
            </a:xfrm>
            <a:prstGeom prst="rightArrow">
              <a:avLst>
                <a:gd name="adj1" fmla="val 27574"/>
                <a:gd name="adj2" fmla="val 69623"/>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ight Arrow 98">
              <a:extLst>
                <a:ext uri="{FF2B5EF4-FFF2-40B4-BE49-F238E27FC236}">
                  <a16:creationId xmlns:a16="http://schemas.microsoft.com/office/drawing/2014/main" id="{932AA449-5441-FC4B-B19A-0C7CE56944C3}"/>
                </a:ext>
              </a:extLst>
            </p:cNvPr>
            <p:cNvSpPr/>
            <p:nvPr/>
          </p:nvSpPr>
          <p:spPr>
            <a:xfrm rot="16200000">
              <a:off x="4130423" y="2540780"/>
              <a:ext cx="1020448" cy="165083"/>
            </a:xfrm>
            <a:prstGeom prst="rightArrow">
              <a:avLst>
                <a:gd name="adj1" fmla="val 27574"/>
                <a:gd name="adj2" fmla="val 69623"/>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9D5B4522-0BCA-EC47-AD33-5FBD739E8C9B}"/>
                </a:ext>
              </a:extLst>
            </p:cNvPr>
            <p:cNvGrpSpPr/>
            <p:nvPr/>
          </p:nvGrpSpPr>
          <p:grpSpPr>
            <a:xfrm>
              <a:off x="1961736" y="1789246"/>
              <a:ext cx="863586" cy="197104"/>
              <a:chOff x="2297660" y="4140835"/>
              <a:chExt cx="1364224" cy="311369"/>
            </a:xfrm>
          </p:grpSpPr>
          <p:sp>
            <p:nvSpPr>
              <p:cNvPr id="152" name="Rounded Rectangle 151">
                <a:extLst>
                  <a:ext uri="{FF2B5EF4-FFF2-40B4-BE49-F238E27FC236}">
                    <a16:creationId xmlns:a16="http://schemas.microsoft.com/office/drawing/2014/main" id="{B5A4AAAD-587B-394D-89EB-E80B7A90CC6A}"/>
                  </a:ext>
                </a:extLst>
              </p:cNvPr>
              <p:cNvSpPr/>
              <p:nvPr/>
            </p:nvSpPr>
            <p:spPr>
              <a:xfrm>
                <a:off x="2297660" y="4140835"/>
                <a:ext cx="1364224" cy="311369"/>
              </a:xfrm>
              <a:prstGeom prst="roundRect">
                <a:avLst/>
              </a:prstGeom>
              <a:no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00000"/>
                  </a:solidFill>
                </a:endParaRPr>
              </a:p>
            </p:txBody>
          </p:sp>
          <p:sp>
            <p:nvSpPr>
              <p:cNvPr id="153" name="Oval 152">
                <a:extLst>
                  <a:ext uri="{FF2B5EF4-FFF2-40B4-BE49-F238E27FC236}">
                    <a16:creationId xmlns:a16="http://schemas.microsoft.com/office/drawing/2014/main" id="{82AA4DBE-D8EE-5045-B549-C28F69B68073}"/>
                  </a:ext>
                </a:extLst>
              </p:cNvPr>
              <p:cNvSpPr/>
              <p:nvPr/>
            </p:nvSpPr>
            <p:spPr>
              <a:xfrm>
                <a:off x="2382210" y="4194102"/>
                <a:ext cx="203200" cy="203200"/>
              </a:xfrm>
              <a:prstGeom prst="ellipse">
                <a:avLst/>
              </a:prstGeom>
              <a:solidFill>
                <a:schemeClr val="accent5">
                  <a:lumMod val="60000"/>
                  <a:lumOff val="4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54" name="Oval 153">
                <a:extLst>
                  <a:ext uri="{FF2B5EF4-FFF2-40B4-BE49-F238E27FC236}">
                    <a16:creationId xmlns:a16="http://schemas.microsoft.com/office/drawing/2014/main" id="{6413ECAA-F88E-C442-9E4A-4E95FA852F14}"/>
                  </a:ext>
                </a:extLst>
              </p:cNvPr>
              <p:cNvSpPr/>
              <p:nvPr/>
            </p:nvSpPr>
            <p:spPr>
              <a:xfrm>
                <a:off x="2628469" y="4194102"/>
                <a:ext cx="203200" cy="203200"/>
              </a:xfrm>
              <a:prstGeom prst="ellipse">
                <a:avLst/>
              </a:prstGeom>
              <a:solidFill>
                <a:schemeClr val="accent5">
                  <a:lumMod val="60000"/>
                  <a:lumOff val="4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55" name="Oval 154">
                <a:extLst>
                  <a:ext uri="{FF2B5EF4-FFF2-40B4-BE49-F238E27FC236}">
                    <a16:creationId xmlns:a16="http://schemas.microsoft.com/office/drawing/2014/main" id="{4C64A9F2-0CAB-244B-AFD0-E4C6921566CF}"/>
                  </a:ext>
                </a:extLst>
              </p:cNvPr>
              <p:cNvSpPr/>
              <p:nvPr/>
            </p:nvSpPr>
            <p:spPr>
              <a:xfrm>
                <a:off x="2874728" y="4194102"/>
                <a:ext cx="203200" cy="203200"/>
              </a:xfrm>
              <a:prstGeom prst="ellipse">
                <a:avLst/>
              </a:prstGeom>
              <a:solidFill>
                <a:schemeClr val="accent5">
                  <a:lumMod val="60000"/>
                  <a:lumOff val="4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56" name="Oval 155">
                <a:extLst>
                  <a:ext uri="{FF2B5EF4-FFF2-40B4-BE49-F238E27FC236}">
                    <a16:creationId xmlns:a16="http://schemas.microsoft.com/office/drawing/2014/main" id="{AFDB2FF6-01D2-5F46-8A6A-BC3C515D27CB}"/>
                  </a:ext>
                </a:extLst>
              </p:cNvPr>
              <p:cNvSpPr/>
              <p:nvPr/>
            </p:nvSpPr>
            <p:spPr>
              <a:xfrm>
                <a:off x="3126597" y="4194102"/>
                <a:ext cx="203200" cy="203200"/>
              </a:xfrm>
              <a:prstGeom prst="ellipse">
                <a:avLst/>
              </a:prstGeom>
              <a:solidFill>
                <a:schemeClr val="accent5">
                  <a:lumMod val="60000"/>
                  <a:lumOff val="4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57" name="Oval 156">
                <a:extLst>
                  <a:ext uri="{FF2B5EF4-FFF2-40B4-BE49-F238E27FC236}">
                    <a16:creationId xmlns:a16="http://schemas.microsoft.com/office/drawing/2014/main" id="{28658A8C-CA5D-E744-8E12-9D37C9643135}"/>
                  </a:ext>
                </a:extLst>
              </p:cNvPr>
              <p:cNvSpPr/>
              <p:nvPr/>
            </p:nvSpPr>
            <p:spPr>
              <a:xfrm>
                <a:off x="3384593" y="4196386"/>
                <a:ext cx="203200" cy="203200"/>
              </a:xfrm>
              <a:prstGeom prst="ellipse">
                <a:avLst/>
              </a:prstGeom>
              <a:solidFill>
                <a:schemeClr val="accent5">
                  <a:lumMod val="60000"/>
                  <a:lumOff val="4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00000"/>
                  </a:solidFill>
                </a:endParaRPr>
              </a:p>
            </p:txBody>
          </p:sp>
        </p:grpSp>
        <p:sp>
          <p:nvSpPr>
            <p:cNvPr id="101" name="Right Arrow 100">
              <a:extLst>
                <a:ext uri="{FF2B5EF4-FFF2-40B4-BE49-F238E27FC236}">
                  <a16:creationId xmlns:a16="http://schemas.microsoft.com/office/drawing/2014/main" id="{076AE85E-77C8-A348-8AB3-F23F1F4CB7A1}"/>
                </a:ext>
              </a:extLst>
            </p:cNvPr>
            <p:cNvSpPr/>
            <p:nvPr/>
          </p:nvSpPr>
          <p:spPr>
            <a:xfrm rot="16200000">
              <a:off x="5250397" y="2538837"/>
              <a:ext cx="1020448" cy="165083"/>
            </a:xfrm>
            <a:prstGeom prst="rightArrow">
              <a:avLst>
                <a:gd name="adj1" fmla="val 27574"/>
                <a:gd name="adj2" fmla="val 69623"/>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 name="Graphic 101" descr="Add">
              <a:extLst>
                <a:ext uri="{FF2B5EF4-FFF2-40B4-BE49-F238E27FC236}">
                  <a16:creationId xmlns:a16="http://schemas.microsoft.com/office/drawing/2014/main" id="{1E11A470-748F-2C48-8AC2-4D59248C9AAC}"/>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flipH="1">
              <a:off x="2854390" y="1788428"/>
              <a:ext cx="241116" cy="241116"/>
            </a:xfrm>
            <a:prstGeom prst="rect">
              <a:avLst/>
            </a:prstGeom>
          </p:spPr>
        </p:pic>
        <p:grpSp>
          <p:nvGrpSpPr>
            <p:cNvPr id="103" name="Group 102">
              <a:extLst>
                <a:ext uri="{FF2B5EF4-FFF2-40B4-BE49-F238E27FC236}">
                  <a16:creationId xmlns:a16="http://schemas.microsoft.com/office/drawing/2014/main" id="{107D14BA-B74F-C94D-998D-62591FB7D051}"/>
                </a:ext>
              </a:extLst>
            </p:cNvPr>
            <p:cNvGrpSpPr/>
            <p:nvPr/>
          </p:nvGrpSpPr>
          <p:grpSpPr>
            <a:xfrm>
              <a:off x="3127145" y="1791886"/>
              <a:ext cx="1133770" cy="241116"/>
              <a:chOff x="2114136" y="1940828"/>
              <a:chExt cx="1133770" cy="241116"/>
            </a:xfrm>
          </p:grpSpPr>
          <p:grpSp>
            <p:nvGrpSpPr>
              <p:cNvPr id="119" name="Group 118">
                <a:extLst>
                  <a:ext uri="{FF2B5EF4-FFF2-40B4-BE49-F238E27FC236}">
                    <a16:creationId xmlns:a16="http://schemas.microsoft.com/office/drawing/2014/main" id="{D906D805-928B-B64A-AC68-DC8CBC83FFFE}"/>
                  </a:ext>
                </a:extLst>
              </p:cNvPr>
              <p:cNvGrpSpPr/>
              <p:nvPr/>
            </p:nvGrpSpPr>
            <p:grpSpPr>
              <a:xfrm>
                <a:off x="2114136" y="1941646"/>
                <a:ext cx="863586" cy="197104"/>
                <a:chOff x="2297660" y="4140835"/>
                <a:chExt cx="1364224" cy="311369"/>
              </a:xfrm>
            </p:grpSpPr>
            <p:sp>
              <p:nvSpPr>
                <p:cNvPr id="144" name="Rounded Rectangle 143">
                  <a:extLst>
                    <a:ext uri="{FF2B5EF4-FFF2-40B4-BE49-F238E27FC236}">
                      <a16:creationId xmlns:a16="http://schemas.microsoft.com/office/drawing/2014/main" id="{1DF221DD-7240-D140-974F-4CE9680ED3D8}"/>
                    </a:ext>
                  </a:extLst>
                </p:cNvPr>
                <p:cNvSpPr/>
                <p:nvPr/>
              </p:nvSpPr>
              <p:spPr>
                <a:xfrm>
                  <a:off x="2297660" y="4140835"/>
                  <a:ext cx="1364224" cy="311369"/>
                </a:xfrm>
                <a:prstGeom prst="roundRect">
                  <a:avLst/>
                </a:prstGeom>
                <a:no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00000"/>
                    </a:solidFill>
                  </a:endParaRPr>
                </a:p>
              </p:txBody>
            </p:sp>
            <p:sp>
              <p:nvSpPr>
                <p:cNvPr id="145" name="Oval 144">
                  <a:extLst>
                    <a:ext uri="{FF2B5EF4-FFF2-40B4-BE49-F238E27FC236}">
                      <a16:creationId xmlns:a16="http://schemas.microsoft.com/office/drawing/2014/main" id="{C83C527D-003D-7141-B538-1A21C44CEB43}"/>
                    </a:ext>
                  </a:extLst>
                </p:cNvPr>
                <p:cNvSpPr/>
                <p:nvPr/>
              </p:nvSpPr>
              <p:spPr>
                <a:xfrm>
                  <a:off x="2382210" y="4194102"/>
                  <a:ext cx="203200" cy="203200"/>
                </a:xfrm>
                <a:prstGeom prst="ellipse">
                  <a:avLst/>
                </a:prstGeom>
                <a:solidFill>
                  <a:schemeClr val="accent5">
                    <a:lumMod val="60000"/>
                    <a:lumOff val="4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48" name="Oval 147">
                  <a:extLst>
                    <a:ext uri="{FF2B5EF4-FFF2-40B4-BE49-F238E27FC236}">
                      <a16:creationId xmlns:a16="http://schemas.microsoft.com/office/drawing/2014/main" id="{DF3A5DA9-B92D-CE4A-A4D8-E06A961F7DEA}"/>
                    </a:ext>
                  </a:extLst>
                </p:cNvPr>
                <p:cNvSpPr/>
                <p:nvPr/>
              </p:nvSpPr>
              <p:spPr>
                <a:xfrm>
                  <a:off x="2628469" y="4194102"/>
                  <a:ext cx="203200" cy="203200"/>
                </a:xfrm>
                <a:prstGeom prst="ellipse">
                  <a:avLst/>
                </a:prstGeom>
                <a:solidFill>
                  <a:schemeClr val="accent5">
                    <a:lumMod val="60000"/>
                    <a:lumOff val="4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49" name="Oval 148">
                  <a:extLst>
                    <a:ext uri="{FF2B5EF4-FFF2-40B4-BE49-F238E27FC236}">
                      <a16:creationId xmlns:a16="http://schemas.microsoft.com/office/drawing/2014/main" id="{0886D5F5-521A-4A45-873D-53DB67D8E919}"/>
                    </a:ext>
                  </a:extLst>
                </p:cNvPr>
                <p:cNvSpPr/>
                <p:nvPr/>
              </p:nvSpPr>
              <p:spPr>
                <a:xfrm>
                  <a:off x="2874728" y="4194102"/>
                  <a:ext cx="203200" cy="203200"/>
                </a:xfrm>
                <a:prstGeom prst="ellipse">
                  <a:avLst/>
                </a:prstGeom>
                <a:solidFill>
                  <a:schemeClr val="accent5">
                    <a:lumMod val="60000"/>
                    <a:lumOff val="4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50" name="Oval 149">
                  <a:extLst>
                    <a:ext uri="{FF2B5EF4-FFF2-40B4-BE49-F238E27FC236}">
                      <a16:creationId xmlns:a16="http://schemas.microsoft.com/office/drawing/2014/main" id="{059FE893-6508-1A4B-9F8B-C3FCC347A1FF}"/>
                    </a:ext>
                  </a:extLst>
                </p:cNvPr>
                <p:cNvSpPr/>
                <p:nvPr/>
              </p:nvSpPr>
              <p:spPr>
                <a:xfrm>
                  <a:off x="3126597" y="4194102"/>
                  <a:ext cx="203200" cy="203200"/>
                </a:xfrm>
                <a:prstGeom prst="ellipse">
                  <a:avLst/>
                </a:prstGeom>
                <a:solidFill>
                  <a:schemeClr val="accent5">
                    <a:lumMod val="60000"/>
                    <a:lumOff val="4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51" name="Oval 150">
                  <a:extLst>
                    <a:ext uri="{FF2B5EF4-FFF2-40B4-BE49-F238E27FC236}">
                      <a16:creationId xmlns:a16="http://schemas.microsoft.com/office/drawing/2014/main" id="{2D23ECE9-0C88-F842-B6B0-8A0FCA6BB2B6}"/>
                    </a:ext>
                  </a:extLst>
                </p:cNvPr>
                <p:cNvSpPr/>
                <p:nvPr/>
              </p:nvSpPr>
              <p:spPr>
                <a:xfrm>
                  <a:off x="3384593" y="4196386"/>
                  <a:ext cx="203200" cy="203200"/>
                </a:xfrm>
                <a:prstGeom prst="ellipse">
                  <a:avLst/>
                </a:prstGeom>
                <a:solidFill>
                  <a:schemeClr val="accent5">
                    <a:lumMod val="60000"/>
                    <a:lumOff val="4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00000"/>
                    </a:solidFill>
                  </a:endParaRPr>
                </a:p>
              </p:txBody>
            </p:sp>
          </p:grpSp>
          <p:pic>
            <p:nvPicPr>
              <p:cNvPr id="143" name="Graphic 142" descr="Add">
                <a:extLst>
                  <a:ext uri="{FF2B5EF4-FFF2-40B4-BE49-F238E27FC236}">
                    <a16:creationId xmlns:a16="http://schemas.microsoft.com/office/drawing/2014/main" id="{8D1CF069-B3BF-5E44-80C2-392A447CD46D}"/>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flipH="1">
                <a:off x="3006790" y="1940828"/>
                <a:ext cx="241116" cy="241116"/>
              </a:xfrm>
              <a:prstGeom prst="rect">
                <a:avLst/>
              </a:prstGeom>
            </p:spPr>
          </p:pic>
        </p:grpSp>
        <p:grpSp>
          <p:nvGrpSpPr>
            <p:cNvPr id="104" name="Group 103">
              <a:extLst>
                <a:ext uri="{FF2B5EF4-FFF2-40B4-BE49-F238E27FC236}">
                  <a16:creationId xmlns:a16="http://schemas.microsoft.com/office/drawing/2014/main" id="{20909E93-5D63-BA4D-9155-ADD6A4A56049}"/>
                </a:ext>
              </a:extLst>
            </p:cNvPr>
            <p:cNvGrpSpPr/>
            <p:nvPr/>
          </p:nvGrpSpPr>
          <p:grpSpPr>
            <a:xfrm>
              <a:off x="4273012" y="1792914"/>
              <a:ext cx="863586" cy="197104"/>
              <a:chOff x="2297660" y="4140835"/>
              <a:chExt cx="1364224" cy="311369"/>
            </a:xfrm>
          </p:grpSpPr>
          <p:sp>
            <p:nvSpPr>
              <p:cNvPr id="113" name="Rounded Rectangle 112">
                <a:extLst>
                  <a:ext uri="{FF2B5EF4-FFF2-40B4-BE49-F238E27FC236}">
                    <a16:creationId xmlns:a16="http://schemas.microsoft.com/office/drawing/2014/main" id="{2AF5490E-235E-6141-9B99-79E34DD2FB3C}"/>
                  </a:ext>
                </a:extLst>
              </p:cNvPr>
              <p:cNvSpPr/>
              <p:nvPr/>
            </p:nvSpPr>
            <p:spPr>
              <a:xfrm>
                <a:off x="2297660" y="4140835"/>
                <a:ext cx="1364224" cy="311369"/>
              </a:xfrm>
              <a:prstGeom prst="roundRect">
                <a:avLst/>
              </a:prstGeom>
              <a:no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00000"/>
                  </a:solidFill>
                </a:endParaRPr>
              </a:p>
            </p:txBody>
          </p:sp>
          <p:sp>
            <p:nvSpPr>
              <p:cNvPr id="114" name="Oval 113">
                <a:extLst>
                  <a:ext uri="{FF2B5EF4-FFF2-40B4-BE49-F238E27FC236}">
                    <a16:creationId xmlns:a16="http://schemas.microsoft.com/office/drawing/2014/main" id="{50422998-8E90-C442-89A8-44691AF5704D}"/>
                  </a:ext>
                </a:extLst>
              </p:cNvPr>
              <p:cNvSpPr/>
              <p:nvPr/>
            </p:nvSpPr>
            <p:spPr>
              <a:xfrm>
                <a:off x="2382210" y="4194102"/>
                <a:ext cx="203200" cy="203200"/>
              </a:xfrm>
              <a:prstGeom prst="ellipse">
                <a:avLst/>
              </a:prstGeom>
              <a:solidFill>
                <a:schemeClr val="accent5">
                  <a:lumMod val="60000"/>
                  <a:lumOff val="4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15" name="Oval 114">
                <a:extLst>
                  <a:ext uri="{FF2B5EF4-FFF2-40B4-BE49-F238E27FC236}">
                    <a16:creationId xmlns:a16="http://schemas.microsoft.com/office/drawing/2014/main" id="{6D3C15D0-DDFF-5D4A-AA64-B090D5B5C4DF}"/>
                  </a:ext>
                </a:extLst>
              </p:cNvPr>
              <p:cNvSpPr/>
              <p:nvPr/>
            </p:nvSpPr>
            <p:spPr>
              <a:xfrm>
                <a:off x="2628469" y="4194102"/>
                <a:ext cx="203200" cy="203200"/>
              </a:xfrm>
              <a:prstGeom prst="ellipse">
                <a:avLst/>
              </a:prstGeom>
              <a:solidFill>
                <a:schemeClr val="accent5">
                  <a:lumMod val="60000"/>
                  <a:lumOff val="4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16" name="Oval 115">
                <a:extLst>
                  <a:ext uri="{FF2B5EF4-FFF2-40B4-BE49-F238E27FC236}">
                    <a16:creationId xmlns:a16="http://schemas.microsoft.com/office/drawing/2014/main" id="{B7A53C15-E281-0D4A-96B8-9E8F812CDD70}"/>
                  </a:ext>
                </a:extLst>
              </p:cNvPr>
              <p:cNvSpPr/>
              <p:nvPr/>
            </p:nvSpPr>
            <p:spPr>
              <a:xfrm>
                <a:off x="2874728" y="4194102"/>
                <a:ext cx="203200" cy="203200"/>
              </a:xfrm>
              <a:prstGeom prst="ellipse">
                <a:avLst/>
              </a:prstGeom>
              <a:solidFill>
                <a:schemeClr val="accent5">
                  <a:lumMod val="60000"/>
                  <a:lumOff val="4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17" name="Oval 116">
                <a:extLst>
                  <a:ext uri="{FF2B5EF4-FFF2-40B4-BE49-F238E27FC236}">
                    <a16:creationId xmlns:a16="http://schemas.microsoft.com/office/drawing/2014/main" id="{6FEBFBC5-2EEF-4345-AC24-6FBF6E1EF64F}"/>
                  </a:ext>
                </a:extLst>
              </p:cNvPr>
              <p:cNvSpPr/>
              <p:nvPr/>
            </p:nvSpPr>
            <p:spPr>
              <a:xfrm>
                <a:off x="3126597" y="4194102"/>
                <a:ext cx="203200" cy="203200"/>
              </a:xfrm>
              <a:prstGeom prst="ellipse">
                <a:avLst/>
              </a:prstGeom>
              <a:solidFill>
                <a:schemeClr val="accent5">
                  <a:lumMod val="60000"/>
                  <a:lumOff val="4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18" name="Oval 117">
                <a:extLst>
                  <a:ext uri="{FF2B5EF4-FFF2-40B4-BE49-F238E27FC236}">
                    <a16:creationId xmlns:a16="http://schemas.microsoft.com/office/drawing/2014/main" id="{048CC3EB-8D6C-744B-819C-81FA25F69D9E}"/>
                  </a:ext>
                </a:extLst>
              </p:cNvPr>
              <p:cNvSpPr/>
              <p:nvPr/>
            </p:nvSpPr>
            <p:spPr>
              <a:xfrm>
                <a:off x="3384593" y="4196386"/>
                <a:ext cx="203200" cy="203200"/>
              </a:xfrm>
              <a:prstGeom prst="ellipse">
                <a:avLst/>
              </a:prstGeom>
              <a:solidFill>
                <a:schemeClr val="accent5">
                  <a:lumMod val="60000"/>
                  <a:lumOff val="4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00000"/>
                  </a:solidFill>
                </a:endParaRPr>
              </a:p>
            </p:txBody>
          </p:sp>
        </p:grpSp>
        <p:pic>
          <p:nvPicPr>
            <p:cNvPr id="105" name="Graphic 104" descr="Add">
              <a:extLst>
                <a:ext uri="{FF2B5EF4-FFF2-40B4-BE49-F238E27FC236}">
                  <a16:creationId xmlns:a16="http://schemas.microsoft.com/office/drawing/2014/main" id="{5970288B-FD13-A949-B3E2-A47383F4D325}"/>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flipH="1">
              <a:off x="5165666" y="1792096"/>
              <a:ext cx="241116" cy="241116"/>
            </a:xfrm>
            <a:prstGeom prst="rect">
              <a:avLst/>
            </a:prstGeom>
          </p:spPr>
        </p:pic>
        <p:grpSp>
          <p:nvGrpSpPr>
            <p:cNvPr id="106" name="Group 105">
              <a:extLst>
                <a:ext uri="{FF2B5EF4-FFF2-40B4-BE49-F238E27FC236}">
                  <a16:creationId xmlns:a16="http://schemas.microsoft.com/office/drawing/2014/main" id="{0C3D0648-9CD3-2B41-8D59-095D3E2BAA45}"/>
                </a:ext>
              </a:extLst>
            </p:cNvPr>
            <p:cNvGrpSpPr/>
            <p:nvPr/>
          </p:nvGrpSpPr>
          <p:grpSpPr>
            <a:xfrm>
              <a:off x="5401985" y="1798787"/>
              <a:ext cx="863586" cy="197104"/>
              <a:chOff x="2297660" y="4140835"/>
              <a:chExt cx="1364224" cy="311369"/>
            </a:xfrm>
          </p:grpSpPr>
          <p:sp>
            <p:nvSpPr>
              <p:cNvPr id="107" name="Rounded Rectangle 106">
                <a:extLst>
                  <a:ext uri="{FF2B5EF4-FFF2-40B4-BE49-F238E27FC236}">
                    <a16:creationId xmlns:a16="http://schemas.microsoft.com/office/drawing/2014/main" id="{AD99B388-7AB5-F740-8643-7609F854A2B2}"/>
                  </a:ext>
                </a:extLst>
              </p:cNvPr>
              <p:cNvSpPr/>
              <p:nvPr/>
            </p:nvSpPr>
            <p:spPr>
              <a:xfrm>
                <a:off x="2297660" y="4140835"/>
                <a:ext cx="1364224" cy="311369"/>
              </a:xfrm>
              <a:prstGeom prst="roundRect">
                <a:avLst/>
              </a:prstGeom>
              <a:no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00000"/>
                  </a:solidFill>
                </a:endParaRPr>
              </a:p>
            </p:txBody>
          </p:sp>
          <p:sp>
            <p:nvSpPr>
              <p:cNvPr id="108" name="Oval 107">
                <a:extLst>
                  <a:ext uri="{FF2B5EF4-FFF2-40B4-BE49-F238E27FC236}">
                    <a16:creationId xmlns:a16="http://schemas.microsoft.com/office/drawing/2014/main" id="{74B26B86-BE05-1542-BEF7-CFA4CAF8ABAE}"/>
                  </a:ext>
                </a:extLst>
              </p:cNvPr>
              <p:cNvSpPr/>
              <p:nvPr/>
            </p:nvSpPr>
            <p:spPr>
              <a:xfrm>
                <a:off x="2382210" y="4194102"/>
                <a:ext cx="203200" cy="203200"/>
              </a:xfrm>
              <a:prstGeom prst="ellipse">
                <a:avLst/>
              </a:prstGeom>
              <a:solidFill>
                <a:schemeClr val="accent5">
                  <a:lumMod val="60000"/>
                  <a:lumOff val="4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09" name="Oval 108">
                <a:extLst>
                  <a:ext uri="{FF2B5EF4-FFF2-40B4-BE49-F238E27FC236}">
                    <a16:creationId xmlns:a16="http://schemas.microsoft.com/office/drawing/2014/main" id="{EFF36057-9895-0845-998C-08D0B5BFA0A9}"/>
                  </a:ext>
                </a:extLst>
              </p:cNvPr>
              <p:cNvSpPr/>
              <p:nvPr/>
            </p:nvSpPr>
            <p:spPr>
              <a:xfrm>
                <a:off x="2628469" y="4194102"/>
                <a:ext cx="203200" cy="203200"/>
              </a:xfrm>
              <a:prstGeom prst="ellipse">
                <a:avLst/>
              </a:prstGeom>
              <a:solidFill>
                <a:schemeClr val="accent5">
                  <a:lumMod val="60000"/>
                  <a:lumOff val="4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10" name="Oval 109">
                <a:extLst>
                  <a:ext uri="{FF2B5EF4-FFF2-40B4-BE49-F238E27FC236}">
                    <a16:creationId xmlns:a16="http://schemas.microsoft.com/office/drawing/2014/main" id="{79D3D4CD-20ED-8F4D-B74F-5EB7F9667D19}"/>
                  </a:ext>
                </a:extLst>
              </p:cNvPr>
              <p:cNvSpPr/>
              <p:nvPr/>
            </p:nvSpPr>
            <p:spPr>
              <a:xfrm>
                <a:off x="2874728" y="4194102"/>
                <a:ext cx="203200" cy="203200"/>
              </a:xfrm>
              <a:prstGeom prst="ellipse">
                <a:avLst/>
              </a:prstGeom>
              <a:solidFill>
                <a:schemeClr val="accent5">
                  <a:lumMod val="60000"/>
                  <a:lumOff val="4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11" name="Oval 110">
                <a:extLst>
                  <a:ext uri="{FF2B5EF4-FFF2-40B4-BE49-F238E27FC236}">
                    <a16:creationId xmlns:a16="http://schemas.microsoft.com/office/drawing/2014/main" id="{A9A3C251-9F7D-D149-8482-8D5AF4C643EB}"/>
                  </a:ext>
                </a:extLst>
              </p:cNvPr>
              <p:cNvSpPr/>
              <p:nvPr/>
            </p:nvSpPr>
            <p:spPr>
              <a:xfrm>
                <a:off x="3126597" y="4194102"/>
                <a:ext cx="203200" cy="203200"/>
              </a:xfrm>
              <a:prstGeom prst="ellipse">
                <a:avLst/>
              </a:prstGeom>
              <a:solidFill>
                <a:schemeClr val="accent5">
                  <a:lumMod val="60000"/>
                  <a:lumOff val="4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12" name="Oval 111">
                <a:extLst>
                  <a:ext uri="{FF2B5EF4-FFF2-40B4-BE49-F238E27FC236}">
                    <a16:creationId xmlns:a16="http://schemas.microsoft.com/office/drawing/2014/main" id="{EDC23330-656B-0F42-8C4F-35D75BFABC07}"/>
                  </a:ext>
                </a:extLst>
              </p:cNvPr>
              <p:cNvSpPr/>
              <p:nvPr/>
            </p:nvSpPr>
            <p:spPr>
              <a:xfrm>
                <a:off x="3384593" y="4196386"/>
                <a:ext cx="203200" cy="203200"/>
              </a:xfrm>
              <a:prstGeom prst="ellipse">
                <a:avLst/>
              </a:prstGeom>
              <a:solidFill>
                <a:schemeClr val="accent5">
                  <a:lumMod val="60000"/>
                  <a:lumOff val="4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00000"/>
                  </a:solidFill>
                </a:endParaRPr>
              </a:p>
            </p:txBody>
          </p:sp>
        </p:grpSp>
      </p:grpSp>
      <p:sp>
        <p:nvSpPr>
          <p:cNvPr id="121" name="Right Arrow 120">
            <a:extLst>
              <a:ext uri="{FF2B5EF4-FFF2-40B4-BE49-F238E27FC236}">
                <a16:creationId xmlns:a16="http://schemas.microsoft.com/office/drawing/2014/main" id="{74AEA8C7-187B-574D-9777-1A834381D24F}"/>
              </a:ext>
            </a:extLst>
          </p:cNvPr>
          <p:cNvSpPr/>
          <p:nvPr/>
        </p:nvSpPr>
        <p:spPr>
          <a:xfrm>
            <a:off x="8444578" y="3788727"/>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grpSp>
        <p:nvGrpSpPr>
          <p:cNvPr id="122" name="Group 121">
            <a:extLst>
              <a:ext uri="{FF2B5EF4-FFF2-40B4-BE49-F238E27FC236}">
                <a16:creationId xmlns:a16="http://schemas.microsoft.com/office/drawing/2014/main" id="{BA641891-C81F-FA4A-ABDE-CBA2DAFDB7CF}"/>
              </a:ext>
            </a:extLst>
          </p:cNvPr>
          <p:cNvGrpSpPr/>
          <p:nvPr/>
        </p:nvGrpSpPr>
        <p:grpSpPr>
          <a:xfrm rot="16200000">
            <a:off x="8564485" y="3810604"/>
            <a:ext cx="1364224" cy="311369"/>
            <a:chOff x="2297660" y="4140835"/>
            <a:chExt cx="1364224" cy="311369"/>
          </a:xfrm>
        </p:grpSpPr>
        <p:sp>
          <p:nvSpPr>
            <p:cNvPr id="123" name="Rounded Rectangle 122">
              <a:extLst>
                <a:ext uri="{FF2B5EF4-FFF2-40B4-BE49-F238E27FC236}">
                  <a16:creationId xmlns:a16="http://schemas.microsoft.com/office/drawing/2014/main" id="{702B690D-3D73-1440-BED8-4E45D332C7E8}"/>
                </a:ext>
              </a:extLst>
            </p:cNvPr>
            <p:cNvSpPr/>
            <p:nvPr/>
          </p:nvSpPr>
          <p:spPr>
            <a:xfrm>
              <a:off x="2297660" y="4140835"/>
              <a:ext cx="1364224" cy="311369"/>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24" name="Oval 123">
              <a:extLst>
                <a:ext uri="{FF2B5EF4-FFF2-40B4-BE49-F238E27FC236}">
                  <a16:creationId xmlns:a16="http://schemas.microsoft.com/office/drawing/2014/main" id="{A9AF0A46-127E-DA40-808E-BC2D649B7927}"/>
                </a:ext>
              </a:extLst>
            </p:cNvPr>
            <p:cNvSpPr/>
            <p:nvPr/>
          </p:nvSpPr>
          <p:spPr>
            <a:xfrm>
              <a:off x="2382210" y="4194102"/>
              <a:ext cx="203200" cy="203200"/>
            </a:xfrm>
            <a:prstGeom prst="ellipse">
              <a:avLst/>
            </a:prstGeom>
            <a:solidFill>
              <a:schemeClr val="accent5">
                <a:lumMod val="60000"/>
                <a:lumOff val="4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25" name="Oval 124">
              <a:extLst>
                <a:ext uri="{FF2B5EF4-FFF2-40B4-BE49-F238E27FC236}">
                  <a16:creationId xmlns:a16="http://schemas.microsoft.com/office/drawing/2014/main" id="{3A6D8FAB-CFDA-9D45-A275-99C6643E4865}"/>
                </a:ext>
              </a:extLst>
            </p:cNvPr>
            <p:cNvSpPr/>
            <p:nvPr/>
          </p:nvSpPr>
          <p:spPr>
            <a:xfrm>
              <a:off x="2628469" y="4194102"/>
              <a:ext cx="203200" cy="203200"/>
            </a:xfrm>
            <a:prstGeom prst="ellipse">
              <a:avLst/>
            </a:prstGeom>
            <a:solidFill>
              <a:schemeClr val="accent5">
                <a:lumMod val="60000"/>
                <a:lumOff val="4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26" name="Oval 125">
              <a:extLst>
                <a:ext uri="{FF2B5EF4-FFF2-40B4-BE49-F238E27FC236}">
                  <a16:creationId xmlns:a16="http://schemas.microsoft.com/office/drawing/2014/main" id="{C610767A-1E2E-AF4A-A3CC-959CB9D181A6}"/>
                </a:ext>
              </a:extLst>
            </p:cNvPr>
            <p:cNvSpPr/>
            <p:nvPr/>
          </p:nvSpPr>
          <p:spPr>
            <a:xfrm>
              <a:off x="2874728" y="4194102"/>
              <a:ext cx="203200" cy="203200"/>
            </a:xfrm>
            <a:prstGeom prst="ellipse">
              <a:avLst/>
            </a:prstGeom>
            <a:solidFill>
              <a:schemeClr val="accent5">
                <a:lumMod val="60000"/>
                <a:lumOff val="4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27" name="Oval 126">
              <a:extLst>
                <a:ext uri="{FF2B5EF4-FFF2-40B4-BE49-F238E27FC236}">
                  <a16:creationId xmlns:a16="http://schemas.microsoft.com/office/drawing/2014/main" id="{3916E197-4D8B-7443-BDC4-7E286C1118C6}"/>
                </a:ext>
              </a:extLst>
            </p:cNvPr>
            <p:cNvSpPr/>
            <p:nvPr/>
          </p:nvSpPr>
          <p:spPr>
            <a:xfrm>
              <a:off x="3126597" y="4194102"/>
              <a:ext cx="203200" cy="203200"/>
            </a:xfrm>
            <a:prstGeom prst="ellipse">
              <a:avLst/>
            </a:prstGeom>
            <a:solidFill>
              <a:schemeClr val="accent5">
                <a:lumMod val="60000"/>
                <a:lumOff val="4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28" name="Oval 127">
              <a:extLst>
                <a:ext uri="{FF2B5EF4-FFF2-40B4-BE49-F238E27FC236}">
                  <a16:creationId xmlns:a16="http://schemas.microsoft.com/office/drawing/2014/main" id="{D253DFC4-C20A-D740-BC1C-693E0ABC21AD}"/>
                </a:ext>
              </a:extLst>
            </p:cNvPr>
            <p:cNvSpPr/>
            <p:nvPr/>
          </p:nvSpPr>
          <p:spPr>
            <a:xfrm>
              <a:off x="3384593" y="4196386"/>
              <a:ext cx="203200" cy="203200"/>
            </a:xfrm>
            <a:prstGeom prst="ellipse">
              <a:avLst/>
            </a:prstGeom>
            <a:solidFill>
              <a:schemeClr val="accent5">
                <a:lumMod val="60000"/>
                <a:lumOff val="4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grpSp>
      <p:sp>
        <p:nvSpPr>
          <p:cNvPr id="129" name="Right Arrow 128">
            <a:extLst>
              <a:ext uri="{FF2B5EF4-FFF2-40B4-BE49-F238E27FC236}">
                <a16:creationId xmlns:a16="http://schemas.microsoft.com/office/drawing/2014/main" id="{66A8F2FC-6063-3A4F-BD92-70DB50131CF5}"/>
              </a:ext>
            </a:extLst>
          </p:cNvPr>
          <p:cNvSpPr/>
          <p:nvPr/>
        </p:nvSpPr>
        <p:spPr>
          <a:xfrm rot="16200000">
            <a:off x="8961774" y="4886304"/>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130" name="Content Placeholder 2">
                <a:extLst>
                  <a:ext uri="{FF2B5EF4-FFF2-40B4-BE49-F238E27FC236}">
                    <a16:creationId xmlns:a16="http://schemas.microsoft.com/office/drawing/2014/main" id="{0916C2D8-F978-0F4B-B044-6004EA6C8CB0}"/>
                  </a:ext>
                </a:extLst>
              </p:cNvPr>
              <p:cNvSpPr txBox="1">
                <a:spLocks/>
              </p:cNvSpPr>
              <p:nvPr/>
            </p:nvSpPr>
            <p:spPr>
              <a:xfrm>
                <a:off x="8533519" y="5403268"/>
                <a:ext cx="1469152"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 xmlns:m="http://schemas.openxmlformats.org/officeDocument/2006/math">
                    <m:r>
                      <a:rPr lang="en-US" sz="2400" b="0" i="1" dirty="0" smtClean="0">
                        <a:latin typeface="Cambria Math" panose="02040503050406030204" pitchFamily="18" charset="0"/>
                      </a:rPr>
                      <m:t>[</m:t>
                    </m:r>
                    <m:sSubSup>
                      <m:sSubSupPr>
                        <m:ctrlPr>
                          <a:rPr lang="en-US" sz="2400" b="0" i="1" dirty="0" smtClean="0">
                            <a:latin typeface="Cambria Math" panose="02040503050406030204" pitchFamily="18" charset="0"/>
                          </a:rPr>
                        </m:ctrlPr>
                      </m:sSubSupPr>
                      <m:e>
                        <m:r>
                          <a:rPr lang="en-US" sz="2400" b="0" i="1" dirty="0" smtClean="0">
                            <a:latin typeface="Cambria Math" panose="02040503050406030204" pitchFamily="18" charset="0"/>
                          </a:rPr>
                          <m:t>𝑐</m:t>
                        </m:r>
                      </m:e>
                      <m:sub>
                        <m:r>
                          <a:rPr lang="en-US" sz="2400" b="0" i="1" dirty="0" smtClean="0">
                            <a:latin typeface="Cambria Math" panose="02040503050406030204" pitchFamily="18" charset="0"/>
                          </a:rPr>
                          <m:t>3</m:t>
                        </m:r>
                      </m:sub>
                      <m:sup>
                        <m:r>
                          <a:rPr lang="en-US" sz="2400" b="0" i="1" dirty="0" smtClean="0">
                            <a:latin typeface="Cambria Math" panose="02040503050406030204" pitchFamily="18" charset="0"/>
                          </a:rPr>
                          <m:t>𝐷</m:t>
                        </m:r>
                      </m:sup>
                    </m:sSubSup>
                  </m:oMath>
                </a14:m>
                <a:r>
                  <a:rPr lang="en-US" sz="2400" b="0" dirty="0">
                    <a:latin typeface="Avenir Light" panose="020B0402020203020204" pitchFamily="34" charset="77"/>
                  </a:rPr>
                  <a:t>,</a:t>
                </a:r>
                <a14:m>
                  <m:oMath xmlns:m="http://schemas.openxmlformats.org/officeDocument/2006/math">
                    <m:sSub>
                      <m:sSubPr>
                        <m:ctrlPr>
                          <a:rPr lang="en-US" sz="2400" i="1" dirty="0">
                            <a:latin typeface="Cambria Math" panose="02040503050406030204" pitchFamily="18" charset="0"/>
                          </a:rPr>
                        </m:ctrlPr>
                      </m:sSubPr>
                      <m:e>
                        <m:acc>
                          <m:accPr>
                            <m:chr m:val="̂"/>
                            <m:ctrlPr>
                              <a:rPr lang="en-US" sz="2400" i="1" dirty="0">
                                <a:latin typeface="Cambria Math" panose="02040503050406030204" pitchFamily="18" charset="0"/>
                              </a:rPr>
                            </m:ctrlPr>
                          </m:accPr>
                          <m:e>
                            <m:r>
                              <a:rPr lang="en-US" sz="2400" i="1" dirty="0">
                                <a:latin typeface="Cambria Math" panose="02040503050406030204" pitchFamily="18" charset="0"/>
                              </a:rPr>
                              <m:t>𝑦</m:t>
                            </m:r>
                          </m:e>
                        </m:acc>
                      </m:e>
                      <m:sub>
                        <m:r>
                          <a:rPr lang="en-US" sz="2400" b="0" i="1" dirty="0" smtClean="0">
                            <a:latin typeface="Cambria Math" panose="02040503050406030204" pitchFamily="18" charset="0"/>
                          </a:rPr>
                          <m:t>2</m:t>
                        </m:r>
                      </m:sub>
                    </m:sSub>
                    <m:r>
                      <a:rPr lang="en-US" sz="2400" b="0" i="1" dirty="0" smtClean="0">
                        <a:latin typeface="Cambria Math" panose="02040503050406030204" pitchFamily="18" charset="0"/>
                      </a:rPr>
                      <m:t>]</m:t>
                    </m:r>
                  </m:oMath>
                </a14:m>
                <a:endParaRPr lang="en-US" sz="2400" dirty="0">
                  <a:latin typeface="Avenir Light" panose="020B0402020203020204" pitchFamily="34" charset="77"/>
                </a:endParaRPr>
              </a:p>
            </p:txBody>
          </p:sp>
        </mc:Choice>
        <mc:Fallback>
          <p:sp>
            <p:nvSpPr>
              <p:cNvPr id="130" name="Content Placeholder 2">
                <a:extLst>
                  <a:ext uri="{FF2B5EF4-FFF2-40B4-BE49-F238E27FC236}">
                    <a16:creationId xmlns:a16="http://schemas.microsoft.com/office/drawing/2014/main" id="{0916C2D8-F978-0F4B-B044-6004EA6C8CB0}"/>
                  </a:ext>
                </a:extLst>
              </p:cNvPr>
              <p:cNvSpPr txBox="1">
                <a:spLocks noRot="1" noChangeAspect="1" noMove="1" noResize="1" noEditPoints="1" noAdjustHandles="1" noChangeArrowheads="1" noChangeShapeType="1" noTextEdit="1"/>
              </p:cNvSpPr>
              <p:nvPr/>
            </p:nvSpPr>
            <p:spPr>
              <a:xfrm>
                <a:off x="8533519" y="5403268"/>
                <a:ext cx="1469152" cy="503588"/>
              </a:xfrm>
              <a:prstGeom prst="rect">
                <a:avLst/>
              </a:prstGeom>
              <a:blipFill>
                <a:blip r:embed="rId15"/>
                <a:stretch>
                  <a:fillRect b="-26829"/>
                </a:stretch>
              </a:blipFill>
            </p:spPr>
            <p:txBody>
              <a:bodyPr/>
              <a:lstStyle/>
              <a:p>
                <a:r>
                  <a:rPr lang="en-US">
                    <a:noFill/>
                  </a:rPr>
                  <a:t> </a:t>
                </a:r>
              </a:p>
            </p:txBody>
          </p:sp>
        </mc:Fallback>
      </mc:AlternateContent>
      <p:sp>
        <p:nvSpPr>
          <p:cNvPr id="131" name="Right Arrow 130">
            <a:extLst>
              <a:ext uri="{FF2B5EF4-FFF2-40B4-BE49-F238E27FC236}">
                <a16:creationId xmlns:a16="http://schemas.microsoft.com/office/drawing/2014/main" id="{4AF63BBB-0E72-AC41-A7FE-7D60349D192D}"/>
              </a:ext>
            </a:extLst>
          </p:cNvPr>
          <p:cNvSpPr/>
          <p:nvPr/>
        </p:nvSpPr>
        <p:spPr>
          <a:xfrm rot="16200000">
            <a:off x="8956891" y="2787493"/>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132" name="Content Placeholder 2">
                <a:extLst>
                  <a:ext uri="{FF2B5EF4-FFF2-40B4-BE49-F238E27FC236}">
                    <a16:creationId xmlns:a16="http://schemas.microsoft.com/office/drawing/2014/main" id="{71A992A2-4BE1-014F-BF45-FD67326A391B}"/>
                  </a:ext>
                </a:extLst>
              </p:cNvPr>
              <p:cNvSpPr txBox="1">
                <a:spLocks/>
              </p:cNvSpPr>
              <p:nvPr/>
            </p:nvSpPr>
            <p:spPr>
              <a:xfrm>
                <a:off x="8945038" y="2141321"/>
                <a:ext cx="75039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
                        <m:sSubPr>
                          <m:ctrlPr>
                            <a:rPr lang="en-US" sz="2400" b="0" i="1" dirty="0" smtClean="0">
                              <a:latin typeface="Cambria Math" panose="02040503050406030204" pitchFamily="18" charset="0"/>
                            </a:rPr>
                          </m:ctrlPr>
                        </m:sSubPr>
                        <m:e>
                          <m:acc>
                            <m:accPr>
                              <m:chr m:val="̂"/>
                              <m:ctrlPr>
                                <a:rPr lang="en-US" sz="2400" b="0" i="1" dirty="0" smtClean="0">
                                  <a:latin typeface="Cambria Math" panose="02040503050406030204" pitchFamily="18" charset="0"/>
                                </a:rPr>
                              </m:ctrlPr>
                            </m:accPr>
                            <m:e>
                              <m:r>
                                <a:rPr lang="en-US" sz="2400" i="1" dirty="0">
                                  <a:latin typeface="Cambria Math" panose="02040503050406030204" pitchFamily="18" charset="0"/>
                                </a:rPr>
                                <m:t>𝑦</m:t>
                              </m:r>
                            </m:e>
                          </m:acc>
                        </m:e>
                        <m:sub>
                          <m:r>
                            <a:rPr lang="en-US" sz="2400" b="0" i="1" dirty="0" smtClean="0">
                              <a:latin typeface="Cambria Math" panose="02040503050406030204" pitchFamily="18" charset="0"/>
                            </a:rPr>
                            <m:t>3</m:t>
                          </m:r>
                        </m:sub>
                      </m:sSub>
                    </m:oMath>
                  </m:oMathPara>
                </a14:m>
                <a:endParaRPr lang="en-US" sz="2400" b="0" dirty="0">
                  <a:latin typeface="Avenir Light" panose="020B0402020203020204" pitchFamily="34" charset="77"/>
                </a:endParaRPr>
              </a:p>
            </p:txBody>
          </p:sp>
        </mc:Choice>
        <mc:Fallback>
          <p:sp>
            <p:nvSpPr>
              <p:cNvPr id="132" name="Content Placeholder 2">
                <a:extLst>
                  <a:ext uri="{FF2B5EF4-FFF2-40B4-BE49-F238E27FC236}">
                    <a16:creationId xmlns:a16="http://schemas.microsoft.com/office/drawing/2014/main" id="{71A992A2-4BE1-014F-BF45-FD67326A391B}"/>
                  </a:ext>
                </a:extLst>
              </p:cNvPr>
              <p:cNvSpPr txBox="1">
                <a:spLocks noRot="1" noChangeAspect="1" noMove="1" noResize="1" noEditPoints="1" noAdjustHandles="1" noChangeArrowheads="1" noChangeShapeType="1" noTextEdit="1"/>
              </p:cNvSpPr>
              <p:nvPr/>
            </p:nvSpPr>
            <p:spPr>
              <a:xfrm>
                <a:off x="8945038" y="2141321"/>
                <a:ext cx="750397" cy="503588"/>
              </a:xfrm>
              <a:prstGeom prst="rect">
                <a:avLst/>
              </a:prstGeom>
              <a:blipFill>
                <a:blip r:embed="rId16"/>
                <a:stretch>
                  <a:fillRect b="-7317"/>
                </a:stretch>
              </a:blipFill>
            </p:spPr>
            <p:txBody>
              <a:bodyPr/>
              <a:lstStyle/>
              <a:p>
                <a:r>
                  <a:rPr lang="en-US">
                    <a:noFill/>
                  </a:rPr>
                  <a:t> </a:t>
                </a:r>
              </a:p>
            </p:txBody>
          </p:sp>
        </mc:Fallback>
      </mc:AlternateContent>
      <p:sp>
        <p:nvSpPr>
          <p:cNvPr id="133" name="Content Placeholder 2">
            <a:extLst>
              <a:ext uri="{FF2B5EF4-FFF2-40B4-BE49-F238E27FC236}">
                <a16:creationId xmlns:a16="http://schemas.microsoft.com/office/drawing/2014/main" id="{0CC10928-8B3E-4340-BAF5-15341A6663B2}"/>
              </a:ext>
            </a:extLst>
          </p:cNvPr>
          <p:cNvSpPr txBox="1">
            <a:spLocks/>
          </p:cNvSpPr>
          <p:nvPr/>
        </p:nvSpPr>
        <p:spPr>
          <a:xfrm>
            <a:off x="8559975" y="1739079"/>
            <a:ext cx="1240142"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r>
              <a:rPr lang="en-US" sz="2400" dirty="0" err="1">
                <a:solidFill>
                  <a:srgbClr val="C00000"/>
                </a:solidFill>
                <a:latin typeface="Avenir Light" panose="020B0402020203020204" pitchFamily="34" charset="77"/>
              </a:rPr>
              <a:t>marrón</a:t>
            </a:r>
            <a:endParaRPr lang="en-US" sz="2400" dirty="0">
              <a:solidFill>
                <a:srgbClr val="C00000"/>
              </a:solidFill>
              <a:latin typeface="Avenir Light" panose="020B0402020203020204" pitchFamily="34" charset="77"/>
            </a:endParaRPr>
          </a:p>
        </p:txBody>
      </p:sp>
      <p:sp>
        <p:nvSpPr>
          <p:cNvPr id="134" name="Right Arrow 133">
            <a:extLst>
              <a:ext uri="{FF2B5EF4-FFF2-40B4-BE49-F238E27FC236}">
                <a16:creationId xmlns:a16="http://schemas.microsoft.com/office/drawing/2014/main" id="{D415075F-1748-1B4B-9FFC-5F5862D08FE9}"/>
              </a:ext>
            </a:extLst>
          </p:cNvPr>
          <p:cNvSpPr/>
          <p:nvPr/>
        </p:nvSpPr>
        <p:spPr>
          <a:xfrm>
            <a:off x="9499337" y="3788727"/>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35" name="Right Arrow 134">
            <a:extLst>
              <a:ext uri="{FF2B5EF4-FFF2-40B4-BE49-F238E27FC236}">
                <a16:creationId xmlns:a16="http://schemas.microsoft.com/office/drawing/2014/main" id="{23482378-4103-1B47-B95C-0EB6C654F3F3}"/>
              </a:ext>
            </a:extLst>
          </p:cNvPr>
          <p:cNvSpPr/>
          <p:nvPr/>
        </p:nvSpPr>
        <p:spPr>
          <a:xfrm rot="16200000">
            <a:off x="10050018" y="4886303"/>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6" name="Group 135">
            <a:extLst>
              <a:ext uri="{FF2B5EF4-FFF2-40B4-BE49-F238E27FC236}">
                <a16:creationId xmlns:a16="http://schemas.microsoft.com/office/drawing/2014/main" id="{03B7D37D-026C-9743-83BC-65B1D2AAED9A}"/>
              </a:ext>
            </a:extLst>
          </p:cNvPr>
          <p:cNvGrpSpPr/>
          <p:nvPr/>
        </p:nvGrpSpPr>
        <p:grpSpPr>
          <a:xfrm rot="16200000">
            <a:off x="9664555" y="3764006"/>
            <a:ext cx="1364224" cy="311369"/>
            <a:chOff x="2297660" y="4140835"/>
            <a:chExt cx="1364224" cy="311369"/>
          </a:xfrm>
        </p:grpSpPr>
        <p:sp>
          <p:nvSpPr>
            <p:cNvPr id="164" name="Rounded Rectangle 163">
              <a:extLst>
                <a:ext uri="{FF2B5EF4-FFF2-40B4-BE49-F238E27FC236}">
                  <a16:creationId xmlns:a16="http://schemas.microsoft.com/office/drawing/2014/main" id="{BFE77D99-C7AC-2047-AA6A-6DBF80533D0E}"/>
                </a:ext>
              </a:extLst>
            </p:cNvPr>
            <p:cNvSpPr/>
            <p:nvPr/>
          </p:nvSpPr>
          <p:spPr>
            <a:xfrm>
              <a:off x="2297660" y="4140835"/>
              <a:ext cx="1364224" cy="311369"/>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65" name="Oval 164">
              <a:extLst>
                <a:ext uri="{FF2B5EF4-FFF2-40B4-BE49-F238E27FC236}">
                  <a16:creationId xmlns:a16="http://schemas.microsoft.com/office/drawing/2014/main" id="{E6A68E3F-7CDA-3242-8304-57373A542BD5}"/>
                </a:ext>
              </a:extLst>
            </p:cNvPr>
            <p:cNvSpPr/>
            <p:nvPr/>
          </p:nvSpPr>
          <p:spPr>
            <a:xfrm>
              <a:off x="2382210" y="4194102"/>
              <a:ext cx="203200" cy="203200"/>
            </a:xfrm>
            <a:prstGeom prst="ellipse">
              <a:avLst/>
            </a:prstGeom>
            <a:solidFill>
              <a:schemeClr val="accent5">
                <a:lumMod val="60000"/>
                <a:lumOff val="4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66" name="Oval 165">
              <a:extLst>
                <a:ext uri="{FF2B5EF4-FFF2-40B4-BE49-F238E27FC236}">
                  <a16:creationId xmlns:a16="http://schemas.microsoft.com/office/drawing/2014/main" id="{00F11DB0-26C1-BB48-A178-E477EF68CA9F}"/>
                </a:ext>
              </a:extLst>
            </p:cNvPr>
            <p:cNvSpPr/>
            <p:nvPr/>
          </p:nvSpPr>
          <p:spPr>
            <a:xfrm>
              <a:off x="2628469" y="4194102"/>
              <a:ext cx="203200" cy="203200"/>
            </a:xfrm>
            <a:prstGeom prst="ellipse">
              <a:avLst/>
            </a:prstGeom>
            <a:solidFill>
              <a:schemeClr val="accent5">
                <a:lumMod val="60000"/>
                <a:lumOff val="4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67" name="Oval 166">
              <a:extLst>
                <a:ext uri="{FF2B5EF4-FFF2-40B4-BE49-F238E27FC236}">
                  <a16:creationId xmlns:a16="http://schemas.microsoft.com/office/drawing/2014/main" id="{8C2A7E14-8D29-7A43-8AAB-4EF5592A792C}"/>
                </a:ext>
              </a:extLst>
            </p:cNvPr>
            <p:cNvSpPr/>
            <p:nvPr/>
          </p:nvSpPr>
          <p:spPr>
            <a:xfrm>
              <a:off x="2874728" y="4194102"/>
              <a:ext cx="203200" cy="203200"/>
            </a:xfrm>
            <a:prstGeom prst="ellipse">
              <a:avLst/>
            </a:prstGeom>
            <a:solidFill>
              <a:schemeClr val="accent5">
                <a:lumMod val="60000"/>
                <a:lumOff val="4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68" name="Oval 167">
              <a:extLst>
                <a:ext uri="{FF2B5EF4-FFF2-40B4-BE49-F238E27FC236}">
                  <a16:creationId xmlns:a16="http://schemas.microsoft.com/office/drawing/2014/main" id="{858C2BBC-D3D7-D848-8571-341508F48F0B}"/>
                </a:ext>
              </a:extLst>
            </p:cNvPr>
            <p:cNvSpPr/>
            <p:nvPr/>
          </p:nvSpPr>
          <p:spPr>
            <a:xfrm>
              <a:off x="3126597" y="4194102"/>
              <a:ext cx="203200" cy="203200"/>
            </a:xfrm>
            <a:prstGeom prst="ellipse">
              <a:avLst/>
            </a:prstGeom>
            <a:solidFill>
              <a:schemeClr val="accent5">
                <a:lumMod val="60000"/>
                <a:lumOff val="4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69" name="Oval 168">
              <a:extLst>
                <a:ext uri="{FF2B5EF4-FFF2-40B4-BE49-F238E27FC236}">
                  <a16:creationId xmlns:a16="http://schemas.microsoft.com/office/drawing/2014/main" id="{A40697A1-EE6C-034D-A61F-D8150B88EED1}"/>
                </a:ext>
              </a:extLst>
            </p:cNvPr>
            <p:cNvSpPr/>
            <p:nvPr/>
          </p:nvSpPr>
          <p:spPr>
            <a:xfrm>
              <a:off x="3384593" y="4196386"/>
              <a:ext cx="203200" cy="203200"/>
            </a:xfrm>
            <a:prstGeom prst="ellipse">
              <a:avLst/>
            </a:prstGeom>
            <a:solidFill>
              <a:schemeClr val="accent5">
                <a:lumMod val="60000"/>
                <a:lumOff val="4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grpSp>
      <mc:AlternateContent xmlns:mc="http://schemas.openxmlformats.org/markup-compatibility/2006">
        <mc:Choice xmlns:a14="http://schemas.microsoft.com/office/drawing/2010/main" Requires="a14">
          <p:sp>
            <p:nvSpPr>
              <p:cNvPr id="170" name="Content Placeholder 2">
                <a:extLst>
                  <a:ext uri="{FF2B5EF4-FFF2-40B4-BE49-F238E27FC236}">
                    <a16:creationId xmlns:a16="http://schemas.microsoft.com/office/drawing/2014/main" id="{19D49FD8-F77F-A340-8796-53E1DF880C91}"/>
                  </a:ext>
                </a:extLst>
              </p:cNvPr>
              <p:cNvSpPr txBox="1">
                <a:spLocks/>
              </p:cNvSpPr>
              <p:nvPr/>
            </p:nvSpPr>
            <p:spPr>
              <a:xfrm>
                <a:off x="9599160" y="5379470"/>
                <a:ext cx="1469152"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 xmlns:m="http://schemas.openxmlformats.org/officeDocument/2006/math">
                    <m:r>
                      <a:rPr lang="en-US" sz="2400" b="0" i="1" dirty="0" smtClean="0">
                        <a:latin typeface="Cambria Math" panose="02040503050406030204" pitchFamily="18" charset="0"/>
                      </a:rPr>
                      <m:t>[</m:t>
                    </m:r>
                    <m:sSubSup>
                      <m:sSubSupPr>
                        <m:ctrlPr>
                          <a:rPr lang="en-US" sz="2400" b="0" i="1" dirty="0" smtClean="0">
                            <a:latin typeface="Cambria Math" panose="02040503050406030204" pitchFamily="18" charset="0"/>
                          </a:rPr>
                        </m:ctrlPr>
                      </m:sSubSupPr>
                      <m:e>
                        <m:r>
                          <a:rPr lang="en-US" sz="2400" b="0" i="1" dirty="0" smtClean="0">
                            <a:latin typeface="Cambria Math" panose="02040503050406030204" pitchFamily="18" charset="0"/>
                          </a:rPr>
                          <m:t>𝑐</m:t>
                        </m:r>
                      </m:e>
                      <m:sub>
                        <m:r>
                          <a:rPr lang="en-US" sz="2400" b="0" i="1" dirty="0" smtClean="0">
                            <a:latin typeface="Cambria Math" panose="02040503050406030204" pitchFamily="18" charset="0"/>
                          </a:rPr>
                          <m:t>4</m:t>
                        </m:r>
                      </m:sub>
                      <m:sup>
                        <m:r>
                          <a:rPr lang="en-US" sz="2400" b="0" i="1" dirty="0" smtClean="0">
                            <a:latin typeface="Cambria Math" panose="02040503050406030204" pitchFamily="18" charset="0"/>
                          </a:rPr>
                          <m:t>𝐷</m:t>
                        </m:r>
                      </m:sup>
                    </m:sSubSup>
                  </m:oMath>
                </a14:m>
                <a:r>
                  <a:rPr lang="en-US" sz="2400" b="0" dirty="0">
                    <a:latin typeface="Avenir Light" panose="020B0402020203020204" pitchFamily="34" charset="77"/>
                  </a:rPr>
                  <a:t>,</a:t>
                </a:r>
                <a14:m>
                  <m:oMath xmlns:m="http://schemas.openxmlformats.org/officeDocument/2006/math">
                    <m:sSub>
                      <m:sSubPr>
                        <m:ctrlPr>
                          <a:rPr lang="en-US" sz="2400" i="1" dirty="0">
                            <a:latin typeface="Cambria Math" panose="02040503050406030204" pitchFamily="18" charset="0"/>
                          </a:rPr>
                        </m:ctrlPr>
                      </m:sSubPr>
                      <m:e>
                        <m:acc>
                          <m:accPr>
                            <m:chr m:val="̂"/>
                            <m:ctrlPr>
                              <a:rPr lang="en-US" sz="2400" i="1" dirty="0">
                                <a:latin typeface="Cambria Math" panose="02040503050406030204" pitchFamily="18" charset="0"/>
                              </a:rPr>
                            </m:ctrlPr>
                          </m:accPr>
                          <m:e>
                            <m:r>
                              <a:rPr lang="en-US" sz="2400" i="1" dirty="0">
                                <a:latin typeface="Cambria Math" panose="02040503050406030204" pitchFamily="18" charset="0"/>
                              </a:rPr>
                              <m:t>𝑦</m:t>
                            </m:r>
                          </m:e>
                        </m:acc>
                      </m:e>
                      <m:sub>
                        <m:r>
                          <a:rPr lang="en-US" sz="2400" b="0" i="1" dirty="0" smtClean="0">
                            <a:latin typeface="Cambria Math" panose="02040503050406030204" pitchFamily="18" charset="0"/>
                          </a:rPr>
                          <m:t>3</m:t>
                        </m:r>
                      </m:sub>
                    </m:sSub>
                    <m:r>
                      <a:rPr lang="en-US" sz="2400" b="0" i="1" dirty="0" smtClean="0">
                        <a:latin typeface="Cambria Math" panose="02040503050406030204" pitchFamily="18" charset="0"/>
                      </a:rPr>
                      <m:t>]</m:t>
                    </m:r>
                  </m:oMath>
                </a14:m>
                <a:endParaRPr lang="en-US" sz="2400" dirty="0">
                  <a:latin typeface="Avenir Light" panose="020B0402020203020204" pitchFamily="34" charset="77"/>
                </a:endParaRPr>
              </a:p>
            </p:txBody>
          </p:sp>
        </mc:Choice>
        <mc:Fallback>
          <p:sp>
            <p:nvSpPr>
              <p:cNvPr id="170" name="Content Placeholder 2">
                <a:extLst>
                  <a:ext uri="{FF2B5EF4-FFF2-40B4-BE49-F238E27FC236}">
                    <a16:creationId xmlns:a16="http://schemas.microsoft.com/office/drawing/2014/main" id="{19D49FD8-F77F-A340-8796-53E1DF880C91}"/>
                  </a:ext>
                </a:extLst>
              </p:cNvPr>
              <p:cNvSpPr txBox="1">
                <a:spLocks noRot="1" noChangeAspect="1" noMove="1" noResize="1" noEditPoints="1" noAdjustHandles="1" noChangeArrowheads="1" noChangeShapeType="1" noTextEdit="1"/>
              </p:cNvSpPr>
              <p:nvPr/>
            </p:nvSpPr>
            <p:spPr>
              <a:xfrm>
                <a:off x="9599160" y="5379470"/>
                <a:ext cx="1469152" cy="503588"/>
              </a:xfrm>
              <a:prstGeom prst="rect">
                <a:avLst/>
              </a:prstGeom>
              <a:blipFill>
                <a:blip r:embed="rId17"/>
                <a:stretch>
                  <a:fillRect b="-26829"/>
                </a:stretch>
              </a:blipFill>
            </p:spPr>
            <p:txBody>
              <a:bodyPr/>
              <a:lstStyle/>
              <a:p>
                <a:r>
                  <a:rPr lang="en-US">
                    <a:noFill/>
                  </a:rPr>
                  <a:t> </a:t>
                </a:r>
              </a:p>
            </p:txBody>
          </p:sp>
        </mc:Fallback>
      </mc:AlternateContent>
      <p:sp>
        <p:nvSpPr>
          <p:cNvPr id="171" name="Right Arrow 170">
            <a:extLst>
              <a:ext uri="{FF2B5EF4-FFF2-40B4-BE49-F238E27FC236}">
                <a16:creationId xmlns:a16="http://schemas.microsoft.com/office/drawing/2014/main" id="{AC3E7966-E0C6-7F45-A675-776036B0C308}"/>
              </a:ext>
            </a:extLst>
          </p:cNvPr>
          <p:cNvSpPr/>
          <p:nvPr/>
        </p:nvSpPr>
        <p:spPr>
          <a:xfrm rot="16200000">
            <a:off x="10078627" y="2750086"/>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172" name="Content Placeholder 2">
                <a:extLst>
                  <a:ext uri="{FF2B5EF4-FFF2-40B4-BE49-F238E27FC236}">
                    <a16:creationId xmlns:a16="http://schemas.microsoft.com/office/drawing/2014/main" id="{6F2E04F0-733E-B04F-81DB-B630182A9E6B}"/>
                  </a:ext>
                </a:extLst>
              </p:cNvPr>
              <p:cNvSpPr txBox="1">
                <a:spLocks/>
              </p:cNvSpPr>
              <p:nvPr/>
            </p:nvSpPr>
            <p:spPr>
              <a:xfrm>
                <a:off x="10066774" y="2103914"/>
                <a:ext cx="75039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
                        <m:sSubPr>
                          <m:ctrlPr>
                            <a:rPr lang="en-US" sz="2400" b="0" i="1" dirty="0" smtClean="0">
                              <a:latin typeface="Cambria Math" panose="02040503050406030204" pitchFamily="18" charset="0"/>
                            </a:rPr>
                          </m:ctrlPr>
                        </m:sSubPr>
                        <m:e>
                          <m:acc>
                            <m:accPr>
                              <m:chr m:val="̂"/>
                              <m:ctrlPr>
                                <a:rPr lang="en-US" sz="2400" b="0" i="1" dirty="0" smtClean="0">
                                  <a:latin typeface="Cambria Math" panose="02040503050406030204" pitchFamily="18" charset="0"/>
                                </a:rPr>
                              </m:ctrlPr>
                            </m:accPr>
                            <m:e>
                              <m:r>
                                <a:rPr lang="en-US" sz="2400" i="1" dirty="0">
                                  <a:latin typeface="Cambria Math" panose="02040503050406030204" pitchFamily="18" charset="0"/>
                                </a:rPr>
                                <m:t>𝑦</m:t>
                              </m:r>
                            </m:e>
                          </m:acc>
                        </m:e>
                        <m:sub>
                          <m:r>
                            <a:rPr lang="en-US" sz="2400" b="0" i="1" dirty="0" smtClean="0">
                              <a:latin typeface="Cambria Math" panose="02040503050406030204" pitchFamily="18" charset="0"/>
                            </a:rPr>
                            <m:t>4</m:t>
                          </m:r>
                        </m:sub>
                      </m:sSub>
                    </m:oMath>
                  </m:oMathPara>
                </a14:m>
                <a:endParaRPr lang="en-US" sz="2400" b="0" dirty="0">
                  <a:latin typeface="Avenir Light" panose="020B0402020203020204" pitchFamily="34" charset="77"/>
                </a:endParaRPr>
              </a:p>
            </p:txBody>
          </p:sp>
        </mc:Choice>
        <mc:Fallback>
          <p:sp>
            <p:nvSpPr>
              <p:cNvPr id="172" name="Content Placeholder 2">
                <a:extLst>
                  <a:ext uri="{FF2B5EF4-FFF2-40B4-BE49-F238E27FC236}">
                    <a16:creationId xmlns:a16="http://schemas.microsoft.com/office/drawing/2014/main" id="{6F2E04F0-733E-B04F-81DB-B630182A9E6B}"/>
                  </a:ext>
                </a:extLst>
              </p:cNvPr>
              <p:cNvSpPr txBox="1">
                <a:spLocks noRot="1" noChangeAspect="1" noMove="1" noResize="1" noEditPoints="1" noAdjustHandles="1" noChangeArrowheads="1" noChangeShapeType="1" noTextEdit="1"/>
              </p:cNvSpPr>
              <p:nvPr/>
            </p:nvSpPr>
            <p:spPr>
              <a:xfrm>
                <a:off x="10066774" y="2103914"/>
                <a:ext cx="750397" cy="503588"/>
              </a:xfrm>
              <a:prstGeom prst="rect">
                <a:avLst/>
              </a:prstGeom>
              <a:blipFill>
                <a:blip r:embed="rId18"/>
                <a:stretch>
                  <a:fillRect b="-7317"/>
                </a:stretch>
              </a:blipFill>
            </p:spPr>
            <p:txBody>
              <a:bodyPr/>
              <a:lstStyle/>
              <a:p>
                <a:r>
                  <a:rPr lang="en-US">
                    <a:noFill/>
                  </a:rPr>
                  <a:t> </a:t>
                </a:r>
              </a:p>
            </p:txBody>
          </p:sp>
        </mc:Fallback>
      </mc:AlternateContent>
      <p:sp>
        <p:nvSpPr>
          <p:cNvPr id="174" name="Content Placeholder 2">
            <a:extLst>
              <a:ext uri="{FF2B5EF4-FFF2-40B4-BE49-F238E27FC236}">
                <a16:creationId xmlns:a16="http://schemas.microsoft.com/office/drawing/2014/main" id="{87BACB3C-5D17-414D-8B8D-C60D54F810BD}"/>
              </a:ext>
            </a:extLst>
          </p:cNvPr>
          <p:cNvSpPr txBox="1">
            <a:spLocks/>
          </p:cNvSpPr>
          <p:nvPr/>
        </p:nvSpPr>
        <p:spPr>
          <a:xfrm>
            <a:off x="9725779" y="1737474"/>
            <a:ext cx="1240142"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r>
              <a:rPr lang="en-US" sz="2400" dirty="0" err="1">
                <a:solidFill>
                  <a:srgbClr val="C00000"/>
                </a:solidFill>
                <a:latin typeface="Avenir Light" panose="020B0402020203020204" pitchFamily="34" charset="77"/>
              </a:rPr>
              <a:t>corrio</a:t>
            </a:r>
            <a:endParaRPr lang="en-US" sz="2400" dirty="0">
              <a:solidFill>
                <a:srgbClr val="C00000"/>
              </a:solidFill>
              <a:latin typeface="Avenir Light" panose="020B0402020203020204" pitchFamily="34" charset="77"/>
            </a:endParaRPr>
          </a:p>
        </p:txBody>
      </p:sp>
    </p:spTree>
    <p:extLst>
      <p:ext uri="{BB962C8B-B14F-4D97-AF65-F5344CB8AC3E}">
        <p14:creationId xmlns:p14="http://schemas.microsoft.com/office/powerpoint/2010/main" val="17262941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1A543A3-FD97-9B45-B10B-B411CB0263B4}"/>
              </a:ext>
            </a:extLst>
          </p:cNvPr>
          <p:cNvSpPr>
            <a:spLocks noGrp="1"/>
          </p:cNvSpPr>
          <p:nvPr>
            <p:ph type="title"/>
          </p:nvPr>
        </p:nvSpPr>
        <p:spPr>
          <a:xfrm>
            <a:off x="347472" y="219456"/>
            <a:ext cx="8826500" cy="625438"/>
          </a:xfrm>
        </p:spPr>
        <p:txBody>
          <a:bodyPr/>
          <a:lstStyle/>
          <a:p>
            <a:r>
              <a:rPr lang="en-US" dirty="0"/>
              <a:t>seq2seq + Attention</a:t>
            </a:r>
            <a:endParaRPr lang="en-US" dirty="0">
              <a:solidFill>
                <a:srgbClr val="7030A0"/>
              </a:solidFill>
            </a:endParaRPr>
          </a:p>
        </p:txBody>
      </p:sp>
      <p:sp>
        <p:nvSpPr>
          <p:cNvPr id="157" name="Content Placeholder 2">
            <a:extLst>
              <a:ext uri="{FF2B5EF4-FFF2-40B4-BE49-F238E27FC236}">
                <a16:creationId xmlns:a16="http://schemas.microsoft.com/office/drawing/2014/main" id="{83B0CEF1-3B2A-7B41-B665-78976F557A09}"/>
              </a:ext>
            </a:extLst>
          </p:cNvPr>
          <p:cNvSpPr txBox="1">
            <a:spLocks/>
          </p:cNvSpPr>
          <p:nvPr/>
        </p:nvSpPr>
        <p:spPr>
          <a:xfrm>
            <a:off x="903804" y="1250088"/>
            <a:ext cx="5225928" cy="315681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Bef>
                <a:spcPts val="3000"/>
              </a:spcBef>
              <a:buNone/>
            </a:pPr>
            <a:r>
              <a:rPr lang="en-US" sz="2400" b="1" dirty="0">
                <a:latin typeface="Karla" charset="0"/>
                <a:ea typeface="Karla" charset="0"/>
                <a:cs typeface="Karla" charset="0"/>
              </a:rPr>
              <a:t>Attention:</a:t>
            </a:r>
          </a:p>
          <a:p>
            <a:pPr>
              <a:lnSpc>
                <a:spcPct val="150000"/>
              </a:lnSpc>
              <a:spcBef>
                <a:spcPts val="3000"/>
              </a:spcBef>
            </a:pPr>
            <a:r>
              <a:rPr lang="en-US" sz="2400" dirty="0">
                <a:latin typeface="Karla" charset="0"/>
                <a:ea typeface="Karla" charset="0"/>
                <a:cs typeface="Karla" charset="0"/>
              </a:rPr>
              <a:t>greatly improves seq2seq results</a:t>
            </a:r>
          </a:p>
          <a:p>
            <a:pPr>
              <a:lnSpc>
                <a:spcPct val="150000"/>
              </a:lnSpc>
              <a:spcBef>
                <a:spcPts val="3000"/>
              </a:spcBef>
            </a:pPr>
            <a:r>
              <a:rPr lang="en-US" sz="2400" dirty="0">
                <a:latin typeface="Karla" charset="0"/>
                <a:ea typeface="Karla" charset="0"/>
                <a:cs typeface="Karla" charset="0"/>
              </a:rPr>
              <a:t>allows us to visualize the contribution each word gave during each step of the decoder</a:t>
            </a:r>
          </a:p>
        </p:txBody>
      </p:sp>
      <p:pic>
        <p:nvPicPr>
          <p:cNvPr id="2" name="Picture 1">
            <a:extLst>
              <a:ext uri="{FF2B5EF4-FFF2-40B4-BE49-F238E27FC236}">
                <a16:creationId xmlns:a16="http://schemas.microsoft.com/office/drawing/2014/main" id="{8E2B39D6-7CA2-8D4E-AAC0-E6EDAD741E99}"/>
              </a:ext>
            </a:extLst>
          </p:cNvPr>
          <p:cNvPicPr>
            <a:picLocks noChangeAspect="1"/>
          </p:cNvPicPr>
          <p:nvPr/>
        </p:nvPicPr>
        <p:blipFill>
          <a:blip r:embed="rId3"/>
          <a:stretch>
            <a:fillRect/>
          </a:stretch>
        </p:blipFill>
        <p:spPr>
          <a:xfrm>
            <a:off x="6248400" y="1422401"/>
            <a:ext cx="5342013" cy="5041900"/>
          </a:xfrm>
          <a:prstGeom prst="rect">
            <a:avLst/>
          </a:prstGeom>
        </p:spPr>
      </p:pic>
      <p:sp>
        <p:nvSpPr>
          <p:cNvPr id="3" name="Rectangle 2">
            <a:extLst>
              <a:ext uri="{FF2B5EF4-FFF2-40B4-BE49-F238E27FC236}">
                <a16:creationId xmlns:a16="http://schemas.microsoft.com/office/drawing/2014/main" id="{40B4A5D9-131B-4D4E-8D3D-3E71AE9B3E08}"/>
              </a:ext>
            </a:extLst>
          </p:cNvPr>
          <p:cNvSpPr/>
          <p:nvPr/>
        </p:nvSpPr>
        <p:spPr>
          <a:xfrm>
            <a:off x="424726" y="6279635"/>
            <a:ext cx="4332148" cy="369332"/>
          </a:xfrm>
          <a:prstGeom prst="rect">
            <a:avLst/>
          </a:prstGeom>
        </p:spPr>
        <p:txBody>
          <a:bodyPr wrap="none">
            <a:spAutoFit/>
          </a:bodyPr>
          <a:lstStyle/>
          <a:p>
            <a:r>
              <a:rPr lang="en-US" i="1" dirty="0">
                <a:solidFill>
                  <a:srgbClr val="111111"/>
                </a:solidFill>
                <a:latin typeface="Noto Sans"/>
              </a:rPr>
              <a:t>Image source: Fig 3 in </a:t>
            </a:r>
            <a:r>
              <a:rPr lang="en-US" i="1" dirty="0">
                <a:solidFill>
                  <a:srgbClr val="F9493F"/>
                </a:solidFill>
                <a:latin typeface="Noto Sans"/>
                <a:hlinkClick r:id="rId4"/>
              </a:rPr>
              <a:t>Bahdanau et al., 2015</a:t>
            </a:r>
            <a:endParaRPr lang="en-US" dirty="0"/>
          </a:p>
        </p:txBody>
      </p:sp>
    </p:spTree>
    <p:extLst>
      <p:ext uri="{BB962C8B-B14F-4D97-AF65-F5344CB8AC3E}">
        <p14:creationId xmlns:p14="http://schemas.microsoft.com/office/powerpoint/2010/main" val="10634821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C2FB1-F938-3140-AC15-0DB3A759326B}"/>
              </a:ext>
            </a:extLst>
          </p:cNvPr>
          <p:cNvSpPr>
            <a:spLocks noGrp="1"/>
          </p:cNvSpPr>
          <p:nvPr>
            <p:ph type="title"/>
          </p:nvPr>
        </p:nvSpPr>
        <p:spPr/>
        <p:txBody>
          <a:bodyPr/>
          <a:lstStyle/>
          <a:p>
            <a:r>
              <a:rPr lang="en-US" b="1" dirty="0"/>
              <a:t>More reading  </a:t>
            </a:r>
            <a:r>
              <a:rPr lang="en-US" dirty="0"/>
              <a:t>	</a:t>
            </a:r>
          </a:p>
        </p:txBody>
      </p:sp>
      <p:sp>
        <p:nvSpPr>
          <p:cNvPr id="3" name="Content Placeholder 2">
            <a:extLst>
              <a:ext uri="{FF2B5EF4-FFF2-40B4-BE49-F238E27FC236}">
                <a16:creationId xmlns:a16="http://schemas.microsoft.com/office/drawing/2014/main" id="{23BF4B1B-512F-6442-8801-8A57AE24A3BA}"/>
              </a:ext>
            </a:extLst>
          </p:cNvPr>
          <p:cNvSpPr>
            <a:spLocks noGrp="1"/>
          </p:cNvSpPr>
          <p:nvPr>
            <p:ph idx="1"/>
          </p:nvPr>
        </p:nvSpPr>
        <p:spPr>
          <a:xfrm>
            <a:off x="517793" y="983807"/>
            <a:ext cx="11674207" cy="2111143"/>
          </a:xfrm>
        </p:spPr>
        <p:txBody>
          <a:bodyPr/>
          <a:lstStyle/>
          <a:p>
            <a:pPr marL="342900" indent="-342900">
              <a:buFont typeface="Arial" panose="020B0604020202020204" pitchFamily="34" charset="0"/>
              <a:buChar char="•"/>
            </a:pPr>
            <a:r>
              <a:rPr lang="en-US" sz="2400" u="sng" dirty="0">
                <a:hlinkClick r:id="rId2"/>
              </a:rPr>
              <a:t>Kalchbrenner and Blunsom </a:t>
            </a:r>
            <a:r>
              <a:rPr lang="en-US" sz="2400" u="sng" dirty="0"/>
              <a:t>(2013), </a:t>
            </a:r>
            <a:r>
              <a:rPr lang="en-US" sz="2400" u="sng" dirty="0">
                <a:hlinkClick r:id="rId3"/>
              </a:rPr>
              <a:t>Sutskever </a:t>
            </a:r>
            <a:r>
              <a:rPr lang="en-US" sz="2400" i="1" u="sng" dirty="0">
                <a:hlinkClick r:id="rId3"/>
              </a:rPr>
              <a:t>et. al </a:t>
            </a:r>
            <a:r>
              <a:rPr lang="en-US" sz="2400" u="sng" dirty="0">
                <a:hlinkClick r:id="rId3"/>
              </a:rPr>
              <a:t>(2014)</a:t>
            </a:r>
            <a:r>
              <a:rPr lang="en-US" sz="2400" dirty="0"/>
              <a:t> and </a:t>
            </a:r>
            <a:r>
              <a:rPr lang="en-US" sz="2400" u="sng" dirty="0">
                <a:hlinkClick r:id="rId4"/>
              </a:rPr>
              <a:t>Cho. </a:t>
            </a:r>
            <a:r>
              <a:rPr lang="en-US" sz="2400" i="1" u="sng" dirty="0">
                <a:hlinkClick r:id="rId4"/>
              </a:rPr>
              <a:t>et. al </a:t>
            </a:r>
            <a:r>
              <a:rPr lang="en-US" sz="2400" u="sng" dirty="0">
                <a:hlinkClick r:id="rId4"/>
              </a:rPr>
              <a:t>(2014b)</a:t>
            </a:r>
          </a:p>
          <a:p>
            <a:pPr marL="342900" indent="-342900">
              <a:buFont typeface="Arial" panose="020B0604020202020204" pitchFamily="34" charset="0"/>
              <a:buChar char="•"/>
            </a:pPr>
            <a:endParaRPr lang="en-US" sz="2400" u="sng" dirty="0">
              <a:hlinkClick r:id="rId4"/>
            </a:endParaRPr>
          </a:p>
          <a:p>
            <a:pPr marL="342900" indent="-342900">
              <a:buFont typeface="Arial" panose="020B0604020202020204" pitchFamily="34" charset="0"/>
              <a:buChar char="•"/>
            </a:pPr>
            <a:r>
              <a:rPr lang="en-US" sz="2400" dirty="0" err="1"/>
              <a:t>Bahdanau</a:t>
            </a:r>
            <a:r>
              <a:rPr lang="en-US" sz="2400" dirty="0"/>
              <a:t> et. al (2015) </a:t>
            </a:r>
            <a:r>
              <a:rPr lang="en-US" sz="2400" dirty="0">
                <a:hlinkClick r:id="rId5"/>
              </a:rPr>
              <a:t>https://arxiv.org/abs/1409.0473</a:t>
            </a:r>
            <a:br>
              <a:rPr lang="en-US" sz="2400" dirty="0"/>
            </a:br>
            <a:r>
              <a:rPr lang="en-US" sz="2400" dirty="0"/>
              <a:t>seq2seq with bidirectional GRU encoder + attention, score is FFNN. </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Luong et. al (2015)  </a:t>
            </a:r>
            <a:r>
              <a:rPr lang="en-US" sz="2400" dirty="0">
                <a:hlinkClick r:id="rId6"/>
              </a:rPr>
              <a:t>https://arxiv.org/abs/1508.04025</a:t>
            </a:r>
            <a:br>
              <a:rPr lang="en-US" sz="2400" dirty="0"/>
            </a:br>
            <a:r>
              <a:rPr lang="en-US" sz="2400" dirty="0"/>
              <a:t>Two-stacked LSTMs for the encoder and decoder, score  experimented with cosine and FFNN. Context vector and output goes through another FFNN. </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Google’s Neural Machine Translation (GNMT) </a:t>
            </a:r>
            <a:r>
              <a:rPr lang="en-US" sz="2400" dirty="0">
                <a:hlinkClick r:id="rId7"/>
              </a:rPr>
              <a:t>https://arxiv.org/pdf/1609.08144.pdf</a:t>
            </a:r>
            <a:br>
              <a:rPr lang="en-US" sz="2400" dirty="0"/>
            </a:br>
            <a:r>
              <a:rPr lang="en-US" sz="2400" dirty="0"/>
              <a:t>8 LSTMs, where the first is bidirectional (whose outputs are concatenated), and a residual connection exists between outputs from consecutive layers (starting from the 3rd layer). The decoder is a </a:t>
            </a:r>
            <a:r>
              <a:rPr lang="en-US" sz="2400" i="1" dirty="0"/>
              <a:t>separate</a:t>
            </a:r>
            <a:r>
              <a:rPr lang="en-US" sz="2400" dirty="0"/>
              <a:t> stack of 8 unidirectional LSTMs</a:t>
            </a:r>
            <a:r>
              <a:rPr lang="en-US" dirty="0"/>
              <a:t>.</a:t>
            </a:r>
            <a:endParaRPr lang="en-US" sz="2000" dirty="0"/>
          </a:p>
        </p:txBody>
      </p:sp>
      <p:sp>
        <p:nvSpPr>
          <p:cNvPr id="4" name="Slide Number Placeholder 3">
            <a:extLst>
              <a:ext uri="{FF2B5EF4-FFF2-40B4-BE49-F238E27FC236}">
                <a16:creationId xmlns:a16="http://schemas.microsoft.com/office/drawing/2014/main" id="{49D7C34D-29DE-F84D-87CD-D940E710E104}"/>
              </a:ext>
            </a:extLst>
          </p:cNvPr>
          <p:cNvSpPr>
            <a:spLocks noGrp="1"/>
          </p:cNvSpPr>
          <p:nvPr>
            <p:ph type="sldNum" sz="quarter" idx="12"/>
          </p:nvPr>
        </p:nvSpPr>
        <p:spPr/>
        <p:txBody>
          <a:bodyPr/>
          <a:lstStyle/>
          <a:p>
            <a:fld id="{6BCA73C5-4051-2D45-AC51-FD5A1C1C157A}" type="slidenum">
              <a:rPr lang="en-US" smtClean="0"/>
              <a:t>23</a:t>
            </a:fld>
            <a:endParaRPr lang="en-US"/>
          </a:p>
        </p:txBody>
      </p:sp>
    </p:spTree>
    <p:extLst>
      <p:ext uri="{BB962C8B-B14F-4D97-AF65-F5344CB8AC3E}">
        <p14:creationId xmlns:p14="http://schemas.microsoft.com/office/powerpoint/2010/main" val="39087511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2469798A-3287-FE41-A8B3-9C5EBD440DA9}"/>
              </a:ext>
            </a:extLst>
          </p:cNvPr>
          <p:cNvSpPr txBox="1">
            <a:spLocks/>
          </p:cNvSpPr>
          <p:nvPr/>
        </p:nvSpPr>
        <p:spPr>
          <a:xfrm>
            <a:off x="1478482" y="1101830"/>
            <a:ext cx="9614706" cy="517750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200000"/>
              </a:lnSpc>
              <a:spcBef>
                <a:spcPts val="0"/>
              </a:spcBef>
              <a:buNone/>
            </a:pPr>
            <a:r>
              <a:rPr lang="en-US" dirty="0">
                <a:solidFill>
                  <a:schemeClr val="tx1">
                    <a:lumMod val="75000"/>
                    <a:lumOff val="25000"/>
                  </a:schemeClr>
                </a:solidFill>
                <a:latin typeface="Karla" charset="0"/>
                <a:ea typeface="Karla" charset="0"/>
                <a:cs typeface="Karla" charset="0"/>
              </a:rPr>
              <a:t>Seq2seq with attention </a:t>
            </a:r>
          </a:p>
          <a:p>
            <a:pPr marL="0" indent="0">
              <a:lnSpc>
                <a:spcPct val="200000"/>
              </a:lnSpc>
              <a:spcBef>
                <a:spcPts val="0"/>
              </a:spcBef>
              <a:buNone/>
            </a:pPr>
            <a:r>
              <a:rPr lang="en-US" b="1" dirty="0">
                <a:solidFill>
                  <a:schemeClr val="tx1">
                    <a:lumMod val="75000"/>
                    <a:lumOff val="25000"/>
                  </a:schemeClr>
                </a:solidFill>
                <a:latin typeface="Karla" charset="0"/>
                <a:ea typeface="Karla" charset="0"/>
                <a:cs typeface="Karla" charset="0"/>
              </a:rPr>
              <a:t>Transformers </a:t>
            </a:r>
          </a:p>
          <a:p>
            <a:pPr marL="0" indent="0">
              <a:lnSpc>
                <a:spcPct val="200000"/>
              </a:lnSpc>
              <a:spcBef>
                <a:spcPts val="0"/>
              </a:spcBef>
              <a:buNone/>
            </a:pPr>
            <a:r>
              <a:rPr lang="en-US" dirty="0">
                <a:solidFill>
                  <a:schemeClr val="tx1">
                    <a:lumMod val="75000"/>
                    <a:lumOff val="25000"/>
                  </a:schemeClr>
                </a:solidFill>
                <a:latin typeface="Karla" charset="0"/>
                <a:ea typeface="Karla" charset="0"/>
                <a:cs typeface="Karla" charset="0"/>
              </a:rPr>
              <a:t>Bert</a:t>
            </a:r>
          </a:p>
        </p:txBody>
      </p:sp>
      <p:sp>
        <p:nvSpPr>
          <p:cNvPr id="19" name="Title 1"/>
          <p:cNvSpPr>
            <a:spLocks noGrp="1"/>
          </p:cNvSpPr>
          <p:nvPr>
            <p:ph type="title"/>
          </p:nvPr>
        </p:nvSpPr>
        <p:spPr/>
        <p:txBody>
          <a:bodyPr/>
          <a:lstStyle/>
          <a:p>
            <a:r>
              <a:rPr lang="en-US" dirty="0"/>
              <a:t>Outline</a:t>
            </a:r>
          </a:p>
        </p:txBody>
      </p:sp>
      <p:sp>
        <p:nvSpPr>
          <p:cNvPr id="10" name="Slide Number Placeholder 9">
            <a:extLst>
              <a:ext uri="{FF2B5EF4-FFF2-40B4-BE49-F238E27FC236}">
                <a16:creationId xmlns:a16="http://schemas.microsoft.com/office/drawing/2014/main" id="{7FCB2847-0F6D-EA4A-9C75-CAB26E4B6490}"/>
              </a:ext>
            </a:extLst>
          </p:cNvPr>
          <p:cNvSpPr>
            <a:spLocks noGrp="1"/>
          </p:cNvSpPr>
          <p:nvPr>
            <p:ph type="sldNum" sz="quarter" idx="12"/>
          </p:nvPr>
        </p:nvSpPr>
        <p:spPr/>
        <p:txBody>
          <a:bodyPr/>
          <a:lstStyle/>
          <a:p>
            <a:fld id="{6BCA73C5-4051-2D45-AC51-FD5A1C1C157A}" type="slidenum">
              <a:rPr lang="en-US" smtClean="0"/>
              <a:t>24</a:t>
            </a:fld>
            <a:endParaRPr lang="en-US"/>
          </a:p>
        </p:txBody>
      </p:sp>
    </p:spTree>
    <p:extLst>
      <p:ext uri="{BB962C8B-B14F-4D97-AF65-F5344CB8AC3E}">
        <p14:creationId xmlns:p14="http://schemas.microsoft.com/office/powerpoint/2010/main" val="28910979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D08FFD-D99B-8B41-B5BC-DF8A56CEADFF}"/>
              </a:ext>
            </a:extLst>
          </p:cNvPr>
          <p:cNvSpPr>
            <a:spLocks noGrp="1"/>
          </p:cNvSpPr>
          <p:nvPr>
            <p:ph type="title"/>
          </p:nvPr>
        </p:nvSpPr>
        <p:spPr/>
        <p:txBody>
          <a:bodyPr/>
          <a:lstStyle/>
          <a:p>
            <a:r>
              <a:rPr lang="en-US" dirty="0"/>
              <a:t>Transformers 	</a:t>
            </a:r>
          </a:p>
        </p:txBody>
      </p:sp>
      <p:sp>
        <p:nvSpPr>
          <p:cNvPr id="4" name="Slide Number Placeholder 3">
            <a:extLst>
              <a:ext uri="{FF2B5EF4-FFF2-40B4-BE49-F238E27FC236}">
                <a16:creationId xmlns:a16="http://schemas.microsoft.com/office/drawing/2014/main" id="{C0299E05-A44B-F042-BCE5-084E088CD780}"/>
              </a:ext>
            </a:extLst>
          </p:cNvPr>
          <p:cNvSpPr>
            <a:spLocks noGrp="1"/>
          </p:cNvSpPr>
          <p:nvPr>
            <p:ph type="sldNum" sz="quarter" idx="12"/>
          </p:nvPr>
        </p:nvSpPr>
        <p:spPr/>
        <p:txBody>
          <a:bodyPr/>
          <a:lstStyle/>
          <a:p>
            <a:fld id="{6BCA73C5-4051-2D45-AC51-FD5A1C1C157A}" type="slidenum">
              <a:rPr lang="en-US" smtClean="0"/>
              <a:t>25</a:t>
            </a:fld>
            <a:endParaRPr lang="en-US"/>
          </a:p>
        </p:txBody>
      </p:sp>
      <p:sp>
        <p:nvSpPr>
          <p:cNvPr id="3" name="TextBox 2">
            <a:extLst>
              <a:ext uri="{FF2B5EF4-FFF2-40B4-BE49-F238E27FC236}">
                <a16:creationId xmlns:a16="http://schemas.microsoft.com/office/drawing/2014/main" id="{B8BFEA42-EE26-BE47-AE5A-B12E61B6DB86}"/>
              </a:ext>
            </a:extLst>
          </p:cNvPr>
          <p:cNvSpPr txBox="1"/>
          <p:nvPr/>
        </p:nvSpPr>
        <p:spPr>
          <a:xfrm>
            <a:off x="1068637" y="1178803"/>
            <a:ext cx="10642293" cy="2308324"/>
          </a:xfrm>
          <a:prstGeom prst="rect">
            <a:avLst/>
          </a:prstGeom>
          <a:noFill/>
        </p:spPr>
        <p:txBody>
          <a:bodyPr wrap="square" rtlCol="0">
            <a:spAutoFit/>
          </a:bodyPr>
          <a:lstStyle/>
          <a:p>
            <a:pPr fontAlgn="base"/>
            <a:r>
              <a:rPr lang="en-US" sz="2400" b="1" dirty="0">
                <a:latin typeface="Karla" pitchFamily="2" charset="0"/>
              </a:rPr>
              <a:t>The Transformer</a:t>
            </a:r>
            <a:r>
              <a:rPr lang="en-US" sz="2400" dirty="0">
                <a:latin typeface="Karla" pitchFamily="2" charset="0"/>
              </a:rPr>
              <a:t>  is a model that uses attention to boost the speed with which seq2seq with attention models can be trained. The biggest benefit, however, comes from how The Transformer lends itself to </a:t>
            </a:r>
            <a:r>
              <a:rPr lang="en-US" sz="2400" b="1" dirty="0">
                <a:solidFill>
                  <a:schemeClr val="tx2">
                    <a:lumMod val="60000"/>
                    <a:lumOff val="40000"/>
                  </a:schemeClr>
                </a:solidFill>
                <a:latin typeface="Karla" pitchFamily="2" charset="0"/>
              </a:rPr>
              <a:t>parallelization</a:t>
            </a:r>
            <a:r>
              <a:rPr lang="en-US" sz="2400" dirty="0">
                <a:latin typeface="Karla" pitchFamily="2" charset="0"/>
              </a:rPr>
              <a:t>. We will break it apart and look at how it functions.</a:t>
            </a:r>
          </a:p>
          <a:p>
            <a:br>
              <a:rPr lang="en-US" sz="2400" dirty="0">
                <a:latin typeface="Karla" pitchFamily="2" charset="0"/>
              </a:rPr>
            </a:br>
            <a:endParaRPr lang="en-US" sz="2400" dirty="0">
              <a:latin typeface="Karla" pitchFamily="2" charset="0"/>
            </a:endParaRPr>
          </a:p>
        </p:txBody>
      </p:sp>
      <p:pic>
        <p:nvPicPr>
          <p:cNvPr id="5" name="Picture 4">
            <a:extLst>
              <a:ext uri="{FF2B5EF4-FFF2-40B4-BE49-F238E27FC236}">
                <a16:creationId xmlns:a16="http://schemas.microsoft.com/office/drawing/2014/main" id="{E80A23FB-6E74-3345-9456-85CEE800B09B}"/>
              </a:ext>
            </a:extLst>
          </p:cNvPr>
          <p:cNvPicPr>
            <a:picLocks noChangeAspect="1"/>
          </p:cNvPicPr>
          <p:nvPr/>
        </p:nvPicPr>
        <p:blipFill>
          <a:blip r:embed="rId2"/>
          <a:stretch>
            <a:fillRect/>
          </a:stretch>
        </p:blipFill>
        <p:spPr>
          <a:xfrm>
            <a:off x="5761942" y="2491500"/>
            <a:ext cx="5948988" cy="4586837"/>
          </a:xfrm>
          <a:prstGeom prst="rect">
            <a:avLst/>
          </a:prstGeom>
        </p:spPr>
      </p:pic>
      <p:sp>
        <p:nvSpPr>
          <p:cNvPr id="6" name="TextBox 5">
            <a:extLst>
              <a:ext uri="{FF2B5EF4-FFF2-40B4-BE49-F238E27FC236}">
                <a16:creationId xmlns:a16="http://schemas.microsoft.com/office/drawing/2014/main" id="{713F5890-9BE4-6148-939E-43F1D95F090B}"/>
              </a:ext>
            </a:extLst>
          </p:cNvPr>
          <p:cNvSpPr txBox="1"/>
          <p:nvPr/>
        </p:nvSpPr>
        <p:spPr>
          <a:xfrm>
            <a:off x="1128464" y="3372584"/>
            <a:ext cx="4342297" cy="1569660"/>
          </a:xfrm>
          <a:prstGeom prst="rect">
            <a:avLst/>
          </a:prstGeom>
          <a:noFill/>
        </p:spPr>
        <p:txBody>
          <a:bodyPr wrap="square" rtlCol="0">
            <a:spAutoFit/>
          </a:bodyPr>
          <a:lstStyle/>
          <a:p>
            <a:r>
              <a:rPr lang="en-US" sz="2400" dirty="0">
                <a:latin typeface="Karla" pitchFamily="2" charset="0"/>
              </a:rPr>
              <a:t>In its heart it contains an encoding component, a decoding component, and connections between them.</a:t>
            </a:r>
          </a:p>
        </p:txBody>
      </p:sp>
    </p:spTree>
    <p:extLst>
      <p:ext uri="{BB962C8B-B14F-4D97-AF65-F5344CB8AC3E}">
        <p14:creationId xmlns:p14="http://schemas.microsoft.com/office/powerpoint/2010/main" val="34569458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CA9DF88-9BA4-4743-AED9-F27FD507455F}"/>
              </a:ext>
            </a:extLst>
          </p:cNvPr>
          <p:cNvSpPr>
            <a:spLocks noGrp="1"/>
          </p:cNvSpPr>
          <p:nvPr>
            <p:ph type="sldNum" sz="quarter" idx="12"/>
          </p:nvPr>
        </p:nvSpPr>
        <p:spPr/>
        <p:txBody>
          <a:bodyPr/>
          <a:lstStyle/>
          <a:p>
            <a:fld id="{6BCA73C5-4051-2D45-AC51-FD5A1C1C157A}" type="slidenum">
              <a:rPr lang="en-US" smtClean="0"/>
              <a:t>26</a:t>
            </a:fld>
            <a:endParaRPr lang="en-US"/>
          </a:p>
        </p:txBody>
      </p:sp>
      <p:pic>
        <p:nvPicPr>
          <p:cNvPr id="3" name="Picture 2">
            <a:extLst>
              <a:ext uri="{FF2B5EF4-FFF2-40B4-BE49-F238E27FC236}">
                <a16:creationId xmlns:a16="http://schemas.microsoft.com/office/drawing/2014/main" id="{6FAB3E40-8CFD-C24C-8316-DE4845D0513D}"/>
              </a:ext>
            </a:extLst>
          </p:cNvPr>
          <p:cNvPicPr>
            <a:picLocks noChangeAspect="1"/>
          </p:cNvPicPr>
          <p:nvPr/>
        </p:nvPicPr>
        <p:blipFill>
          <a:blip r:embed="rId2"/>
          <a:stretch>
            <a:fillRect/>
          </a:stretch>
        </p:blipFill>
        <p:spPr>
          <a:xfrm>
            <a:off x="5487812" y="92075"/>
            <a:ext cx="5336683" cy="6858000"/>
          </a:xfrm>
          <a:prstGeom prst="rect">
            <a:avLst/>
          </a:prstGeom>
        </p:spPr>
      </p:pic>
      <p:sp>
        <p:nvSpPr>
          <p:cNvPr id="4" name="TextBox 3">
            <a:extLst>
              <a:ext uri="{FF2B5EF4-FFF2-40B4-BE49-F238E27FC236}">
                <a16:creationId xmlns:a16="http://schemas.microsoft.com/office/drawing/2014/main" id="{6752EECB-F58B-B547-A0BB-FBAB2167B8A3}"/>
              </a:ext>
            </a:extLst>
          </p:cNvPr>
          <p:cNvSpPr txBox="1"/>
          <p:nvPr/>
        </p:nvSpPr>
        <p:spPr>
          <a:xfrm>
            <a:off x="892368" y="797510"/>
            <a:ext cx="3944038" cy="5262979"/>
          </a:xfrm>
          <a:prstGeom prst="rect">
            <a:avLst/>
          </a:prstGeom>
          <a:noFill/>
        </p:spPr>
        <p:txBody>
          <a:bodyPr wrap="square" rtlCol="0">
            <a:spAutoFit/>
          </a:bodyPr>
          <a:lstStyle/>
          <a:p>
            <a:pPr fontAlgn="base"/>
            <a:r>
              <a:rPr lang="en-US" sz="2400" dirty="0">
                <a:latin typeface="Karla" pitchFamily="2" charset="0"/>
              </a:rPr>
              <a:t>The encoding is a stack of encoders.</a:t>
            </a:r>
          </a:p>
          <a:p>
            <a:pPr fontAlgn="base"/>
            <a:endParaRPr lang="en-US" sz="2400" dirty="0">
              <a:latin typeface="Karla" pitchFamily="2" charset="0"/>
            </a:endParaRPr>
          </a:p>
          <a:p>
            <a:pPr fontAlgn="base"/>
            <a:r>
              <a:rPr lang="en-US" sz="2400" dirty="0">
                <a:latin typeface="Karla" pitchFamily="2" charset="0"/>
              </a:rPr>
              <a:t>The original paper stacks six of them on top of each other – there’s nothing magical about the number six, one can definitely experiment with other arrangements). </a:t>
            </a:r>
          </a:p>
          <a:p>
            <a:pPr fontAlgn="base"/>
            <a:endParaRPr lang="en-US" sz="2400" dirty="0">
              <a:latin typeface="Karla" pitchFamily="2" charset="0"/>
            </a:endParaRPr>
          </a:p>
          <a:p>
            <a:pPr fontAlgn="base"/>
            <a:r>
              <a:rPr lang="en-US" sz="2400" dirty="0">
                <a:latin typeface="Karla" pitchFamily="2" charset="0"/>
              </a:rPr>
              <a:t>The decoding is a stack of decoders of the same number.</a:t>
            </a:r>
            <a:endParaRPr lang="en-US" sz="3200" dirty="0">
              <a:latin typeface="Karla" pitchFamily="2" charset="0"/>
            </a:endParaRPr>
          </a:p>
        </p:txBody>
      </p:sp>
    </p:spTree>
    <p:extLst>
      <p:ext uri="{BB962C8B-B14F-4D97-AF65-F5344CB8AC3E}">
        <p14:creationId xmlns:p14="http://schemas.microsoft.com/office/powerpoint/2010/main" val="21193764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021A77D-A0F8-174C-A997-9374641AE2D3}"/>
              </a:ext>
            </a:extLst>
          </p:cNvPr>
          <p:cNvSpPr>
            <a:spLocks noGrp="1"/>
          </p:cNvSpPr>
          <p:nvPr>
            <p:ph type="sldNum" sz="quarter" idx="12"/>
          </p:nvPr>
        </p:nvSpPr>
        <p:spPr/>
        <p:txBody>
          <a:bodyPr/>
          <a:lstStyle/>
          <a:p>
            <a:fld id="{6BCA73C5-4051-2D45-AC51-FD5A1C1C157A}" type="slidenum">
              <a:rPr lang="en-US" smtClean="0"/>
              <a:t>27</a:t>
            </a:fld>
            <a:endParaRPr lang="en-US"/>
          </a:p>
        </p:txBody>
      </p:sp>
      <p:pic>
        <p:nvPicPr>
          <p:cNvPr id="3" name="Picture 2">
            <a:extLst>
              <a:ext uri="{FF2B5EF4-FFF2-40B4-BE49-F238E27FC236}">
                <a16:creationId xmlns:a16="http://schemas.microsoft.com/office/drawing/2014/main" id="{F57C8E64-FAAD-A24E-8DA4-B19FEF8CDD03}"/>
              </a:ext>
            </a:extLst>
          </p:cNvPr>
          <p:cNvPicPr>
            <a:picLocks noChangeAspect="1"/>
          </p:cNvPicPr>
          <p:nvPr/>
        </p:nvPicPr>
        <p:blipFill>
          <a:blip r:embed="rId2"/>
          <a:stretch>
            <a:fillRect/>
          </a:stretch>
        </p:blipFill>
        <p:spPr>
          <a:xfrm>
            <a:off x="482600" y="2157163"/>
            <a:ext cx="5613400" cy="4064000"/>
          </a:xfrm>
          <a:prstGeom prst="rect">
            <a:avLst/>
          </a:prstGeom>
        </p:spPr>
      </p:pic>
      <p:sp>
        <p:nvSpPr>
          <p:cNvPr id="4" name="TextBox 3">
            <a:extLst>
              <a:ext uri="{FF2B5EF4-FFF2-40B4-BE49-F238E27FC236}">
                <a16:creationId xmlns:a16="http://schemas.microsoft.com/office/drawing/2014/main" id="{96E1C318-336D-2C43-AB02-5BBF0129A89F}"/>
              </a:ext>
            </a:extLst>
          </p:cNvPr>
          <p:cNvSpPr txBox="1"/>
          <p:nvPr/>
        </p:nvSpPr>
        <p:spPr>
          <a:xfrm>
            <a:off x="989911" y="339906"/>
            <a:ext cx="4598777" cy="1631216"/>
          </a:xfrm>
          <a:prstGeom prst="rect">
            <a:avLst/>
          </a:prstGeom>
          <a:noFill/>
        </p:spPr>
        <p:txBody>
          <a:bodyPr wrap="square" rtlCol="0">
            <a:spAutoFit/>
          </a:bodyPr>
          <a:lstStyle/>
          <a:p>
            <a:pPr fontAlgn="base"/>
            <a:r>
              <a:rPr lang="en-US" sz="2000" dirty="0">
                <a:latin typeface="Karla" pitchFamily="2" charset="0"/>
              </a:rPr>
              <a:t>The encoder’s inputs goes through a </a:t>
            </a:r>
            <a:r>
              <a:rPr lang="en-US" sz="2000" dirty="0">
                <a:solidFill>
                  <a:schemeClr val="tx2">
                    <a:lumMod val="60000"/>
                    <a:lumOff val="40000"/>
                  </a:schemeClr>
                </a:solidFill>
                <a:latin typeface="Karla" pitchFamily="2" charset="0"/>
              </a:rPr>
              <a:t>self-attention layer </a:t>
            </a:r>
            <a:r>
              <a:rPr lang="en-US" sz="2000" dirty="0">
                <a:latin typeface="Karla" pitchFamily="2" charset="0"/>
              </a:rPr>
              <a:t>– a layer that helps the encoder look at other words in the input sentence as it encodes a specific word.  </a:t>
            </a:r>
            <a:endParaRPr lang="en-US" sz="3600" dirty="0">
              <a:latin typeface="Karla" pitchFamily="2" charset="0"/>
            </a:endParaRPr>
          </a:p>
        </p:txBody>
      </p:sp>
      <p:pic>
        <p:nvPicPr>
          <p:cNvPr id="5" name="Picture 4">
            <a:extLst>
              <a:ext uri="{FF2B5EF4-FFF2-40B4-BE49-F238E27FC236}">
                <a16:creationId xmlns:a16="http://schemas.microsoft.com/office/drawing/2014/main" id="{2B7D6D12-E2F4-F14B-A704-95C78CB9F225}"/>
              </a:ext>
            </a:extLst>
          </p:cNvPr>
          <p:cNvPicPr>
            <a:picLocks noChangeAspect="1"/>
          </p:cNvPicPr>
          <p:nvPr/>
        </p:nvPicPr>
        <p:blipFill>
          <a:blip r:embed="rId3"/>
          <a:stretch>
            <a:fillRect/>
          </a:stretch>
        </p:blipFill>
        <p:spPr>
          <a:xfrm>
            <a:off x="6180233" y="2563563"/>
            <a:ext cx="5295900" cy="3251200"/>
          </a:xfrm>
          <a:prstGeom prst="rect">
            <a:avLst/>
          </a:prstGeom>
        </p:spPr>
      </p:pic>
      <p:sp>
        <p:nvSpPr>
          <p:cNvPr id="6" name="TextBox 5">
            <a:extLst>
              <a:ext uri="{FF2B5EF4-FFF2-40B4-BE49-F238E27FC236}">
                <a16:creationId xmlns:a16="http://schemas.microsoft.com/office/drawing/2014/main" id="{05D039E9-1FB2-8A4D-9AD3-37353C514AF1}"/>
              </a:ext>
            </a:extLst>
          </p:cNvPr>
          <p:cNvSpPr txBox="1"/>
          <p:nvPr/>
        </p:nvSpPr>
        <p:spPr>
          <a:xfrm>
            <a:off x="6705829" y="346310"/>
            <a:ext cx="4598777" cy="1938992"/>
          </a:xfrm>
          <a:prstGeom prst="rect">
            <a:avLst/>
          </a:prstGeom>
          <a:noFill/>
        </p:spPr>
        <p:txBody>
          <a:bodyPr wrap="square" rtlCol="0">
            <a:spAutoFit/>
          </a:bodyPr>
          <a:lstStyle/>
          <a:p>
            <a:pPr fontAlgn="base"/>
            <a:r>
              <a:rPr lang="en-US" sz="2000" dirty="0">
                <a:latin typeface="Karla" pitchFamily="2" charset="0"/>
              </a:rPr>
              <a:t>The decoder has both those layers, but between them is an </a:t>
            </a:r>
            <a:r>
              <a:rPr lang="en-US" sz="2000" dirty="0">
                <a:solidFill>
                  <a:schemeClr val="tx2">
                    <a:lumMod val="60000"/>
                    <a:lumOff val="40000"/>
                  </a:schemeClr>
                </a:solidFill>
                <a:latin typeface="Karla" pitchFamily="2" charset="0"/>
              </a:rPr>
              <a:t>attention layer</a:t>
            </a:r>
            <a:r>
              <a:rPr lang="en-US" sz="2000" dirty="0">
                <a:latin typeface="Karla" pitchFamily="2" charset="0"/>
              </a:rPr>
              <a:t> that helps the decoder focus on relevant parts of the input sentence (</a:t>
            </a:r>
            <a:r>
              <a:rPr lang="en-US" sz="2000" dirty="0">
                <a:solidFill>
                  <a:schemeClr val="tx2">
                    <a:lumMod val="60000"/>
                    <a:lumOff val="40000"/>
                  </a:schemeClr>
                </a:solidFill>
                <a:latin typeface="Karla" pitchFamily="2" charset="0"/>
              </a:rPr>
              <a:t>similar what attention does in </a:t>
            </a:r>
            <a:r>
              <a:rPr lang="en-US" sz="2000" dirty="0">
                <a:solidFill>
                  <a:schemeClr val="tx2">
                    <a:lumMod val="60000"/>
                    <a:lumOff val="40000"/>
                  </a:schemeClr>
                </a:solidFill>
                <a:latin typeface="Karla" pitchFamily="2" charset="0"/>
                <a:hlinkClick r:id="rId4">
                  <a:extLst>
                    <a:ext uri="{A12FA001-AC4F-418D-AE19-62706E023703}">
                      <ahyp:hlinkClr xmlns:ahyp="http://schemas.microsoft.com/office/drawing/2018/hyperlinkcolor" val="tx"/>
                    </a:ext>
                  </a:extLst>
                </a:hlinkClick>
              </a:rPr>
              <a:t>seq2seq models</a:t>
            </a:r>
            <a:r>
              <a:rPr lang="en-US" sz="2000" dirty="0">
                <a:latin typeface="Karla" pitchFamily="2" charset="0"/>
              </a:rPr>
              <a:t>).</a:t>
            </a:r>
          </a:p>
        </p:txBody>
      </p:sp>
    </p:spTree>
    <p:extLst>
      <p:ext uri="{BB962C8B-B14F-4D97-AF65-F5344CB8AC3E}">
        <p14:creationId xmlns:p14="http://schemas.microsoft.com/office/powerpoint/2010/main" val="26496710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19DE241-B3A1-7C4C-B390-9AA3C3B3EA32}"/>
              </a:ext>
            </a:extLst>
          </p:cNvPr>
          <p:cNvSpPr>
            <a:spLocks noGrp="1"/>
          </p:cNvSpPr>
          <p:nvPr>
            <p:ph type="sldNum" sz="quarter" idx="12"/>
          </p:nvPr>
        </p:nvSpPr>
        <p:spPr/>
        <p:txBody>
          <a:bodyPr/>
          <a:lstStyle/>
          <a:p>
            <a:fld id="{6BCA73C5-4051-2D45-AC51-FD5A1C1C157A}" type="slidenum">
              <a:rPr lang="en-US" smtClean="0"/>
              <a:t>28</a:t>
            </a:fld>
            <a:endParaRPr lang="en-US"/>
          </a:p>
        </p:txBody>
      </p:sp>
      <p:pic>
        <p:nvPicPr>
          <p:cNvPr id="3" name="Picture 2">
            <a:extLst>
              <a:ext uri="{FF2B5EF4-FFF2-40B4-BE49-F238E27FC236}">
                <a16:creationId xmlns:a16="http://schemas.microsoft.com/office/drawing/2014/main" id="{F4139AB8-1524-1949-8C56-6EDB6AADA0B7}"/>
              </a:ext>
            </a:extLst>
          </p:cNvPr>
          <p:cNvPicPr>
            <a:picLocks noChangeAspect="1"/>
          </p:cNvPicPr>
          <p:nvPr/>
        </p:nvPicPr>
        <p:blipFill>
          <a:blip r:embed="rId2"/>
          <a:stretch>
            <a:fillRect/>
          </a:stretch>
        </p:blipFill>
        <p:spPr>
          <a:xfrm>
            <a:off x="161580" y="565226"/>
            <a:ext cx="6288487" cy="5527101"/>
          </a:xfrm>
          <a:prstGeom prst="rect">
            <a:avLst/>
          </a:prstGeom>
        </p:spPr>
      </p:pic>
      <p:sp>
        <p:nvSpPr>
          <p:cNvPr id="4" name="Rectangle 3">
            <a:extLst>
              <a:ext uri="{FF2B5EF4-FFF2-40B4-BE49-F238E27FC236}">
                <a16:creationId xmlns:a16="http://schemas.microsoft.com/office/drawing/2014/main" id="{65AAA5DE-B2B4-564C-AC63-F6D9ACEC6E83}"/>
              </a:ext>
            </a:extLst>
          </p:cNvPr>
          <p:cNvSpPr/>
          <p:nvPr/>
        </p:nvSpPr>
        <p:spPr>
          <a:xfrm>
            <a:off x="6633378" y="934967"/>
            <a:ext cx="5104482" cy="3477875"/>
          </a:xfrm>
          <a:prstGeom prst="rect">
            <a:avLst/>
          </a:prstGeom>
        </p:spPr>
        <p:txBody>
          <a:bodyPr wrap="square">
            <a:spAutoFit/>
          </a:bodyPr>
          <a:lstStyle/>
          <a:p>
            <a:r>
              <a:rPr lang="en-US" sz="2000" dirty="0">
                <a:solidFill>
                  <a:srgbClr val="222222"/>
                </a:solidFill>
                <a:latin typeface="Karla" pitchFamily="2" charset="0"/>
              </a:rPr>
              <a:t>A key property of the Transformer, which is that the word in each position flows through its </a:t>
            </a:r>
            <a:r>
              <a:rPr lang="en-US" sz="2000" dirty="0">
                <a:solidFill>
                  <a:schemeClr val="tx2">
                    <a:lumMod val="60000"/>
                    <a:lumOff val="40000"/>
                  </a:schemeClr>
                </a:solidFill>
                <a:latin typeface="Karla" pitchFamily="2" charset="0"/>
              </a:rPr>
              <a:t>own path in the encoder</a:t>
            </a:r>
            <a:r>
              <a:rPr lang="en-US" sz="2000" dirty="0">
                <a:solidFill>
                  <a:srgbClr val="222222"/>
                </a:solidFill>
                <a:latin typeface="Karla" pitchFamily="2" charset="0"/>
              </a:rPr>
              <a:t>. There are dependencies between these paths in the self-attention layer. </a:t>
            </a:r>
          </a:p>
          <a:p>
            <a:endParaRPr lang="en-US" sz="2000" dirty="0">
              <a:solidFill>
                <a:srgbClr val="222222"/>
              </a:solidFill>
              <a:latin typeface="Karla" pitchFamily="2" charset="0"/>
            </a:endParaRPr>
          </a:p>
          <a:p>
            <a:r>
              <a:rPr lang="en-US" sz="2000" dirty="0">
                <a:solidFill>
                  <a:srgbClr val="222222"/>
                </a:solidFill>
                <a:latin typeface="Karla" pitchFamily="2" charset="0"/>
              </a:rPr>
              <a:t>The feed-forward layer does not have those dependencies, Therefore, the various paths can be executed in parallel while flowing through the feed-forward layer.</a:t>
            </a:r>
            <a:endParaRPr lang="en-US" sz="2000" dirty="0">
              <a:latin typeface="Karla" pitchFamily="2" charset="0"/>
            </a:endParaRPr>
          </a:p>
        </p:txBody>
      </p:sp>
    </p:spTree>
    <p:extLst>
      <p:ext uri="{BB962C8B-B14F-4D97-AF65-F5344CB8AC3E}">
        <p14:creationId xmlns:p14="http://schemas.microsoft.com/office/powerpoint/2010/main" val="21245726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1240433-C910-4844-AD10-F7516E7302ED}"/>
              </a:ext>
            </a:extLst>
          </p:cNvPr>
          <p:cNvSpPr>
            <a:spLocks noGrp="1"/>
          </p:cNvSpPr>
          <p:nvPr>
            <p:ph type="sldNum" sz="quarter" idx="12"/>
          </p:nvPr>
        </p:nvSpPr>
        <p:spPr/>
        <p:txBody>
          <a:bodyPr/>
          <a:lstStyle/>
          <a:p>
            <a:fld id="{6BCA73C5-4051-2D45-AC51-FD5A1C1C157A}" type="slidenum">
              <a:rPr lang="en-US" smtClean="0"/>
              <a:t>29</a:t>
            </a:fld>
            <a:endParaRPr lang="en-US"/>
          </a:p>
        </p:txBody>
      </p:sp>
      <p:pic>
        <p:nvPicPr>
          <p:cNvPr id="4" name="Picture 3">
            <a:extLst>
              <a:ext uri="{FF2B5EF4-FFF2-40B4-BE49-F238E27FC236}">
                <a16:creationId xmlns:a16="http://schemas.microsoft.com/office/drawing/2014/main" id="{78B90E3A-999C-8049-A20F-95E64BC5C201}"/>
              </a:ext>
            </a:extLst>
          </p:cNvPr>
          <p:cNvPicPr>
            <a:picLocks noChangeAspect="1"/>
          </p:cNvPicPr>
          <p:nvPr/>
        </p:nvPicPr>
        <p:blipFill>
          <a:blip r:embed="rId2"/>
          <a:stretch>
            <a:fillRect/>
          </a:stretch>
        </p:blipFill>
        <p:spPr>
          <a:xfrm>
            <a:off x="6277372" y="1333500"/>
            <a:ext cx="4724400" cy="5359400"/>
          </a:xfrm>
          <a:custGeom>
            <a:avLst/>
            <a:gdLst>
              <a:gd name="connsiteX0" fmla="*/ 0 w 4724400"/>
              <a:gd name="connsiteY0" fmla="*/ 0 h 5359400"/>
              <a:gd name="connsiteX1" fmla="*/ 533182 w 4724400"/>
              <a:gd name="connsiteY1" fmla="*/ 0 h 5359400"/>
              <a:gd name="connsiteX2" fmla="*/ 1255341 w 4724400"/>
              <a:gd name="connsiteY2" fmla="*/ 0 h 5359400"/>
              <a:gd name="connsiteX3" fmla="*/ 1883011 w 4724400"/>
              <a:gd name="connsiteY3" fmla="*/ 0 h 5359400"/>
              <a:gd name="connsiteX4" fmla="*/ 2557925 w 4724400"/>
              <a:gd name="connsiteY4" fmla="*/ 0 h 5359400"/>
              <a:gd name="connsiteX5" fmla="*/ 3327327 w 4724400"/>
              <a:gd name="connsiteY5" fmla="*/ 0 h 5359400"/>
              <a:gd name="connsiteX6" fmla="*/ 3907754 w 4724400"/>
              <a:gd name="connsiteY6" fmla="*/ 0 h 5359400"/>
              <a:gd name="connsiteX7" fmla="*/ 4724400 w 4724400"/>
              <a:gd name="connsiteY7" fmla="*/ 0 h 5359400"/>
              <a:gd name="connsiteX8" fmla="*/ 4724400 w 4724400"/>
              <a:gd name="connsiteY8" fmla="*/ 562737 h 5359400"/>
              <a:gd name="connsiteX9" fmla="*/ 4724400 w 4724400"/>
              <a:gd name="connsiteY9" fmla="*/ 1179068 h 5359400"/>
              <a:gd name="connsiteX10" fmla="*/ 4724400 w 4724400"/>
              <a:gd name="connsiteY10" fmla="*/ 1848993 h 5359400"/>
              <a:gd name="connsiteX11" fmla="*/ 4724400 w 4724400"/>
              <a:gd name="connsiteY11" fmla="*/ 2411730 h 5359400"/>
              <a:gd name="connsiteX12" fmla="*/ 4724400 w 4724400"/>
              <a:gd name="connsiteY12" fmla="*/ 3188843 h 5359400"/>
              <a:gd name="connsiteX13" fmla="*/ 4724400 w 4724400"/>
              <a:gd name="connsiteY13" fmla="*/ 3858768 h 5359400"/>
              <a:gd name="connsiteX14" fmla="*/ 4724400 w 4724400"/>
              <a:gd name="connsiteY14" fmla="*/ 4635881 h 5359400"/>
              <a:gd name="connsiteX15" fmla="*/ 4724400 w 4724400"/>
              <a:gd name="connsiteY15" fmla="*/ 5359400 h 5359400"/>
              <a:gd name="connsiteX16" fmla="*/ 4096730 w 4724400"/>
              <a:gd name="connsiteY16" fmla="*/ 5359400 h 5359400"/>
              <a:gd name="connsiteX17" fmla="*/ 3469059 w 4724400"/>
              <a:gd name="connsiteY17" fmla="*/ 5359400 h 5359400"/>
              <a:gd name="connsiteX18" fmla="*/ 2746901 w 4724400"/>
              <a:gd name="connsiteY18" fmla="*/ 5359400 h 5359400"/>
              <a:gd name="connsiteX19" fmla="*/ 2071987 w 4724400"/>
              <a:gd name="connsiteY19" fmla="*/ 5359400 h 5359400"/>
              <a:gd name="connsiteX20" fmla="*/ 1302585 w 4724400"/>
              <a:gd name="connsiteY20" fmla="*/ 5359400 h 5359400"/>
              <a:gd name="connsiteX21" fmla="*/ 0 w 4724400"/>
              <a:gd name="connsiteY21" fmla="*/ 5359400 h 5359400"/>
              <a:gd name="connsiteX22" fmla="*/ 0 w 4724400"/>
              <a:gd name="connsiteY22" fmla="*/ 4635881 h 5359400"/>
              <a:gd name="connsiteX23" fmla="*/ 0 w 4724400"/>
              <a:gd name="connsiteY23" fmla="*/ 3965956 h 5359400"/>
              <a:gd name="connsiteX24" fmla="*/ 0 w 4724400"/>
              <a:gd name="connsiteY24" fmla="*/ 3242437 h 5359400"/>
              <a:gd name="connsiteX25" fmla="*/ 0 w 4724400"/>
              <a:gd name="connsiteY25" fmla="*/ 2572512 h 5359400"/>
              <a:gd name="connsiteX26" fmla="*/ 0 w 4724400"/>
              <a:gd name="connsiteY26" fmla="*/ 1902587 h 5359400"/>
              <a:gd name="connsiteX27" fmla="*/ 0 w 4724400"/>
              <a:gd name="connsiteY27" fmla="*/ 1232662 h 5359400"/>
              <a:gd name="connsiteX28" fmla="*/ 0 w 4724400"/>
              <a:gd name="connsiteY28" fmla="*/ 723519 h 5359400"/>
              <a:gd name="connsiteX29" fmla="*/ 0 w 4724400"/>
              <a:gd name="connsiteY29" fmla="*/ 0 h 535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724400" h="5359400" fill="none" extrusionOk="0">
                <a:moveTo>
                  <a:pt x="0" y="0"/>
                </a:moveTo>
                <a:cubicBezTo>
                  <a:pt x="176477" y="-15197"/>
                  <a:pt x="378931" y="-11641"/>
                  <a:pt x="533182" y="0"/>
                </a:cubicBezTo>
                <a:cubicBezTo>
                  <a:pt x="687433" y="11641"/>
                  <a:pt x="1107552" y="-25598"/>
                  <a:pt x="1255341" y="0"/>
                </a:cubicBezTo>
                <a:cubicBezTo>
                  <a:pt x="1403130" y="25598"/>
                  <a:pt x="1735648" y="-22929"/>
                  <a:pt x="1883011" y="0"/>
                </a:cubicBezTo>
                <a:cubicBezTo>
                  <a:pt x="2030374" y="22929"/>
                  <a:pt x="2274720" y="4337"/>
                  <a:pt x="2557925" y="0"/>
                </a:cubicBezTo>
                <a:cubicBezTo>
                  <a:pt x="2841130" y="-4337"/>
                  <a:pt x="3052407" y="11985"/>
                  <a:pt x="3327327" y="0"/>
                </a:cubicBezTo>
                <a:cubicBezTo>
                  <a:pt x="3602247" y="-11985"/>
                  <a:pt x="3682833" y="448"/>
                  <a:pt x="3907754" y="0"/>
                </a:cubicBezTo>
                <a:cubicBezTo>
                  <a:pt x="4132675" y="-448"/>
                  <a:pt x="4523472" y="-40710"/>
                  <a:pt x="4724400" y="0"/>
                </a:cubicBezTo>
                <a:cubicBezTo>
                  <a:pt x="4697389" y="185591"/>
                  <a:pt x="4710529" y="345514"/>
                  <a:pt x="4724400" y="562737"/>
                </a:cubicBezTo>
                <a:cubicBezTo>
                  <a:pt x="4738271" y="779960"/>
                  <a:pt x="4737916" y="906467"/>
                  <a:pt x="4724400" y="1179068"/>
                </a:cubicBezTo>
                <a:cubicBezTo>
                  <a:pt x="4710884" y="1451669"/>
                  <a:pt x="4723440" y="1638218"/>
                  <a:pt x="4724400" y="1848993"/>
                </a:cubicBezTo>
                <a:cubicBezTo>
                  <a:pt x="4725360" y="2059769"/>
                  <a:pt x="4741216" y="2193871"/>
                  <a:pt x="4724400" y="2411730"/>
                </a:cubicBezTo>
                <a:cubicBezTo>
                  <a:pt x="4707584" y="2629589"/>
                  <a:pt x="4688756" y="2873152"/>
                  <a:pt x="4724400" y="3188843"/>
                </a:cubicBezTo>
                <a:cubicBezTo>
                  <a:pt x="4760044" y="3504534"/>
                  <a:pt x="4717567" y="3683883"/>
                  <a:pt x="4724400" y="3858768"/>
                </a:cubicBezTo>
                <a:cubicBezTo>
                  <a:pt x="4731233" y="4033653"/>
                  <a:pt x="4694205" y="4302409"/>
                  <a:pt x="4724400" y="4635881"/>
                </a:cubicBezTo>
                <a:cubicBezTo>
                  <a:pt x="4754595" y="4969353"/>
                  <a:pt x="4716205" y="5078096"/>
                  <a:pt x="4724400" y="5359400"/>
                </a:cubicBezTo>
                <a:cubicBezTo>
                  <a:pt x="4462535" y="5344837"/>
                  <a:pt x="4328827" y="5331457"/>
                  <a:pt x="4096730" y="5359400"/>
                </a:cubicBezTo>
                <a:cubicBezTo>
                  <a:pt x="3864633" y="5387344"/>
                  <a:pt x="3654284" y="5381182"/>
                  <a:pt x="3469059" y="5359400"/>
                </a:cubicBezTo>
                <a:cubicBezTo>
                  <a:pt x="3283834" y="5337618"/>
                  <a:pt x="2903053" y="5337780"/>
                  <a:pt x="2746901" y="5359400"/>
                </a:cubicBezTo>
                <a:cubicBezTo>
                  <a:pt x="2590749" y="5381020"/>
                  <a:pt x="2372222" y="5376098"/>
                  <a:pt x="2071987" y="5359400"/>
                </a:cubicBezTo>
                <a:cubicBezTo>
                  <a:pt x="1771752" y="5342702"/>
                  <a:pt x="1511186" y="5332880"/>
                  <a:pt x="1302585" y="5359400"/>
                </a:cubicBezTo>
                <a:cubicBezTo>
                  <a:pt x="1093984" y="5385920"/>
                  <a:pt x="425484" y="5333444"/>
                  <a:pt x="0" y="5359400"/>
                </a:cubicBezTo>
                <a:cubicBezTo>
                  <a:pt x="-187" y="5046483"/>
                  <a:pt x="17813" y="4866352"/>
                  <a:pt x="0" y="4635881"/>
                </a:cubicBezTo>
                <a:cubicBezTo>
                  <a:pt x="-17813" y="4405410"/>
                  <a:pt x="17287" y="4245969"/>
                  <a:pt x="0" y="3965956"/>
                </a:cubicBezTo>
                <a:cubicBezTo>
                  <a:pt x="-17287" y="3685943"/>
                  <a:pt x="31801" y="3583215"/>
                  <a:pt x="0" y="3242437"/>
                </a:cubicBezTo>
                <a:cubicBezTo>
                  <a:pt x="-31801" y="2901659"/>
                  <a:pt x="4853" y="2804572"/>
                  <a:pt x="0" y="2572512"/>
                </a:cubicBezTo>
                <a:cubicBezTo>
                  <a:pt x="-4853" y="2340453"/>
                  <a:pt x="24429" y="2181636"/>
                  <a:pt x="0" y="1902587"/>
                </a:cubicBezTo>
                <a:cubicBezTo>
                  <a:pt x="-24429" y="1623538"/>
                  <a:pt x="6406" y="1389165"/>
                  <a:pt x="0" y="1232662"/>
                </a:cubicBezTo>
                <a:cubicBezTo>
                  <a:pt x="-6406" y="1076159"/>
                  <a:pt x="8604" y="950243"/>
                  <a:pt x="0" y="723519"/>
                </a:cubicBezTo>
                <a:cubicBezTo>
                  <a:pt x="-8604" y="496795"/>
                  <a:pt x="9406" y="259738"/>
                  <a:pt x="0" y="0"/>
                </a:cubicBezTo>
                <a:close/>
              </a:path>
              <a:path w="4724400" h="5359400" stroke="0" extrusionOk="0">
                <a:moveTo>
                  <a:pt x="0" y="0"/>
                </a:moveTo>
                <a:cubicBezTo>
                  <a:pt x="185127" y="-15484"/>
                  <a:pt x="392459" y="-2173"/>
                  <a:pt x="627670" y="0"/>
                </a:cubicBezTo>
                <a:cubicBezTo>
                  <a:pt x="862881" y="2173"/>
                  <a:pt x="1040246" y="-22233"/>
                  <a:pt x="1160853" y="0"/>
                </a:cubicBezTo>
                <a:cubicBezTo>
                  <a:pt x="1281460" y="22233"/>
                  <a:pt x="1682924" y="12566"/>
                  <a:pt x="1930255" y="0"/>
                </a:cubicBezTo>
                <a:cubicBezTo>
                  <a:pt x="2177586" y="-12566"/>
                  <a:pt x="2312643" y="-11961"/>
                  <a:pt x="2557925" y="0"/>
                </a:cubicBezTo>
                <a:cubicBezTo>
                  <a:pt x="2803207" y="11961"/>
                  <a:pt x="2899232" y="-25432"/>
                  <a:pt x="3185595" y="0"/>
                </a:cubicBezTo>
                <a:cubicBezTo>
                  <a:pt x="3471958" y="25432"/>
                  <a:pt x="3731873" y="15246"/>
                  <a:pt x="3954998" y="0"/>
                </a:cubicBezTo>
                <a:cubicBezTo>
                  <a:pt x="4178123" y="-15246"/>
                  <a:pt x="4375344" y="-11135"/>
                  <a:pt x="4724400" y="0"/>
                </a:cubicBezTo>
                <a:cubicBezTo>
                  <a:pt x="4708737" y="310012"/>
                  <a:pt x="4714597" y="480855"/>
                  <a:pt x="4724400" y="777113"/>
                </a:cubicBezTo>
                <a:cubicBezTo>
                  <a:pt x="4734203" y="1073371"/>
                  <a:pt x="4739930" y="1133057"/>
                  <a:pt x="4724400" y="1339850"/>
                </a:cubicBezTo>
                <a:cubicBezTo>
                  <a:pt x="4708870" y="1546643"/>
                  <a:pt x="4716402" y="1686414"/>
                  <a:pt x="4724400" y="1902587"/>
                </a:cubicBezTo>
                <a:cubicBezTo>
                  <a:pt x="4732398" y="2118760"/>
                  <a:pt x="4704655" y="2348932"/>
                  <a:pt x="4724400" y="2572512"/>
                </a:cubicBezTo>
                <a:cubicBezTo>
                  <a:pt x="4744145" y="2796092"/>
                  <a:pt x="4709567" y="3144434"/>
                  <a:pt x="4724400" y="3296031"/>
                </a:cubicBezTo>
                <a:cubicBezTo>
                  <a:pt x="4739233" y="3447628"/>
                  <a:pt x="4703215" y="3690030"/>
                  <a:pt x="4724400" y="3805174"/>
                </a:cubicBezTo>
                <a:cubicBezTo>
                  <a:pt x="4745585" y="3920318"/>
                  <a:pt x="4705522" y="4256234"/>
                  <a:pt x="4724400" y="4475099"/>
                </a:cubicBezTo>
                <a:cubicBezTo>
                  <a:pt x="4743278" y="4693965"/>
                  <a:pt x="4692872" y="5039880"/>
                  <a:pt x="4724400" y="5359400"/>
                </a:cubicBezTo>
                <a:cubicBezTo>
                  <a:pt x="4451891" y="5366427"/>
                  <a:pt x="4277993" y="5334528"/>
                  <a:pt x="4049486" y="5359400"/>
                </a:cubicBezTo>
                <a:cubicBezTo>
                  <a:pt x="3820979" y="5384272"/>
                  <a:pt x="3551138" y="5353708"/>
                  <a:pt x="3280083" y="5359400"/>
                </a:cubicBezTo>
                <a:cubicBezTo>
                  <a:pt x="3009028" y="5365092"/>
                  <a:pt x="2744469" y="5350971"/>
                  <a:pt x="2605169" y="5359400"/>
                </a:cubicBezTo>
                <a:cubicBezTo>
                  <a:pt x="2465869" y="5367829"/>
                  <a:pt x="2246684" y="5373419"/>
                  <a:pt x="2071987" y="5359400"/>
                </a:cubicBezTo>
                <a:cubicBezTo>
                  <a:pt x="1897290" y="5345381"/>
                  <a:pt x="1635819" y="5376664"/>
                  <a:pt x="1491561" y="5359400"/>
                </a:cubicBezTo>
                <a:cubicBezTo>
                  <a:pt x="1347303" y="5342136"/>
                  <a:pt x="1106312" y="5327227"/>
                  <a:pt x="722158" y="5359400"/>
                </a:cubicBezTo>
                <a:cubicBezTo>
                  <a:pt x="338004" y="5391573"/>
                  <a:pt x="279018" y="5335933"/>
                  <a:pt x="0" y="5359400"/>
                </a:cubicBezTo>
                <a:cubicBezTo>
                  <a:pt x="13741" y="5187756"/>
                  <a:pt x="6043" y="5039773"/>
                  <a:pt x="0" y="4796663"/>
                </a:cubicBezTo>
                <a:cubicBezTo>
                  <a:pt x="-6043" y="4553553"/>
                  <a:pt x="6236" y="4452611"/>
                  <a:pt x="0" y="4180332"/>
                </a:cubicBezTo>
                <a:cubicBezTo>
                  <a:pt x="-6236" y="3908053"/>
                  <a:pt x="25106" y="3843437"/>
                  <a:pt x="0" y="3671189"/>
                </a:cubicBezTo>
                <a:cubicBezTo>
                  <a:pt x="-25106" y="3498941"/>
                  <a:pt x="2907" y="3306554"/>
                  <a:pt x="0" y="3162046"/>
                </a:cubicBezTo>
                <a:cubicBezTo>
                  <a:pt x="-2907" y="3017538"/>
                  <a:pt x="-34060" y="2606303"/>
                  <a:pt x="0" y="2438527"/>
                </a:cubicBezTo>
                <a:cubicBezTo>
                  <a:pt x="34060" y="2270751"/>
                  <a:pt x="14472" y="2096967"/>
                  <a:pt x="0" y="1875790"/>
                </a:cubicBezTo>
                <a:cubicBezTo>
                  <a:pt x="-14472" y="1654613"/>
                  <a:pt x="9625" y="1350308"/>
                  <a:pt x="0" y="1098677"/>
                </a:cubicBezTo>
                <a:cubicBezTo>
                  <a:pt x="-9625" y="847046"/>
                  <a:pt x="37977" y="510258"/>
                  <a:pt x="0" y="0"/>
                </a:cubicBezTo>
                <a:close/>
              </a:path>
            </a:pathLst>
          </a:custGeom>
          <a:ln w="101600">
            <a:solidFill>
              <a:schemeClr val="accent1"/>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pic>
      <p:sp>
        <p:nvSpPr>
          <p:cNvPr id="5" name="Rectangle 4">
            <a:extLst>
              <a:ext uri="{FF2B5EF4-FFF2-40B4-BE49-F238E27FC236}">
                <a16:creationId xmlns:a16="http://schemas.microsoft.com/office/drawing/2014/main" id="{58DB988F-B458-7745-AB97-431167F1577E}"/>
              </a:ext>
            </a:extLst>
          </p:cNvPr>
          <p:cNvSpPr/>
          <p:nvPr/>
        </p:nvSpPr>
        <p:spPr>
          <a:xfrm>
            <a:off x="650488" y="1704875"/>
            <a:ext cx="4724400" cy="3785652"/>
          </a:xfrm>
          <a:prstGeom prst="rect">
            <a:avLst/>
          </a:prstGeom>
        </p:spPr>
        <p:txBody>
          <a:bodyPr wrap="square">
            <a:spAutoFit/>
          </a:bodyPr>
          <a:lstStyle/>
          <a:p>
            <a:pPr fontAlgn="base"/>
            <a:r>
              <a:rPr lang="en-US" sz="2400" dirty="0">
                <a:solidFill>
                  <a:srgbClr val="222222"/>
                </a:solidFill>
                <a:latin typeface="Karla" pitchFamily="2" charset="0"/>
              </a:rPr>
              <a:t>What does </a:t>
            </a:r>
            <a:r>
              <a:rPr lang="en-US" sz="2400" dirty="0">
                <a:solidFill>
                  <a:schemeClr val="tx2">
                    <a:lumMod val="60000"/>
                    <a:lumOff val="40000"/>
                  </a:schemeClr>
                </a:solidFill>
                <a:latin typeface="Karla" pitchFamily="2" charset="0"/>
              </a:rPr>
              <a:t>“he” </a:t>
            </a:r>
            <a:r>
              <a:rPr lang="en-US" sz="2400" dirty="0">
                <a:solidFill>
                  <a:srgbClr val="222222"/>
                </a:solidFill>
                <a:latin typeface="Karla" pitchFamily="2" charset="0"/>
              </a:rPr>
              <a:t>in this sentence refer to? Is it referring to the </a:t>
            </a:r>
            <a:r>
              <a:rPr lang="en-US" sz="2400" dirty="0">
                <a:solidFill>
                  <a:schemeClr val="tx2">
                    <a:lumMod val="75000"/>
                  </a:schemeClr>
                </a:solidFill>
                <a:latin typeface="Karla" pitchFamily="2" charset="0"/>
              </a:rPr>
              <a:t>class</a:t>
            </a:r>
            <a:r>
              <a:rPr lang="en-US" sz="2400" dirty="0">
                <a:solidFill>
                  <a:srgbClr val="222222"/>
                </a:solidFill>
                <a:latin typeface="Karla" pitchFamily="2" charset="0"/>
              </a:rPr>
              <a:t> or to the </a:t>
            </a:r>
            <a:r>
              <a:rPr lang="en-US" sz="2400" dirty="0">
                <a:solidFill>
                  <a:schemeClr val="tx2">
                    <a:lumMod val="75000"/>
                  </a:schemeClr>
                </a:solidFill>
                <a:latin typeface="Karla" pitchFamily="2" charset="0"/>
              </a:rPr>
              <a:t>student</a:t>
            </a:r>
            <a:r>
              <a:rPr lang="en-US" sz="2400" dirty="0">
                <a:solidFill>
                  <a:srgbClr val="222222"/>
                </a:solidFill>
                <a:latin typeface="Karla" pitchFamily="2" charset="0"/>
              </a:rPr>
              <a:t>? It’s a simple question to a human, but not as simple to an algorithm.</a:t>
            </a:r>
          </a:p>
          <a:p>
            <a:pPr fontAlgn="base"/>
            <a:r>
              <a:rPr lang="en-US" sz="2400" dirty="0">
                <a:solidFill>
                  <a:srgbClr val="222222"/>
                </a:solidFill>
                <a:latin typeface="Karla" pitchFamily="2" charset="0"/>
              </a:rPr>
              <a:t>When the model is processing the word “he”, self-attention allows it to associate “he” with “Patrick”.</a:t>
            </a:r>
            <a:endParaRPr lang="en-US" sz="2400" b="0" i="0" dirty="0">
              <a:solidFill>
                <a:srgbClr val="222222"/>
              </a:solidFill>
              <a:effectLst/>
              <a:latin typeface="Karla" pitchFamily="2" charset="0"/>
            </a:endParaRPr>
          </a:p>
        </p:txBody>
      </p:sp>
      <p:pic>
        <p:nvPicPr>
          <p:cNvPr id="6" name="Picture 5">
            <a:extLst>
              <a:ext uri="{FF2B5EF4-FFF2-40B4-BE49-F238E27FC236}">
                <a16:creationId xmlns:a16="http://schemas.microsoft.com/office/drawing/2014/main" id="{484EC285-D51E-9E40-B05A-655A9B6F3541}"/>
              </a:ext>
            </a:extLst>
          </p:cNvPr>
          <p:cNvPicPr>
            <a:picLocks noChangeAspect="1"/>
          </p:cNvPicPr>
          <p:nvPr/>
        </p:nvPicPr>
        <p:blipFill>
          <a:blip r:embed="rId3"/>
          <a:stretch>
            <a:fillRect/>
          </a:stretch>
        </p:blipFill>
        <p:spPr>
          <a:xfrm rot="150492">
            <a:off x="173725" y="241185"/>
            <a:ext cx="6272377" cy="536575"/>
          </a:xfrm>
          <a:prstGeom prst="rect">
            <a:avLst/>
          </a:prstGeom>
        </p:spPr>
      </p:pic>
      <p:pic>
        <p:nvPicPr>
          <p:cNvPr id="7" name="Picture 6">
            <a:extLst>
              <a:ext uri="{FF2B5EF4-FFF2-40B4-BE49-F238E27FC236}">
                <a16:creationId xmlns:a16="http://schemas.microsoft.com/office/drawing/2014/main" id="{A8B38729-FB4A-6842-886B-B67D21C03708}"/>
              </a:ext>
            </a:extLst>
          </p:cNvPr>
          <p:cNvPicPr>
            <a:picLocks noChangeAspect="1"/>
          </p:cNvPicPr>
          <p:nvPr/>
        </p:nvPicPr>
        <p:blipFill>
          <a:blip r:embed="rId4"/>
          <a:stretch>
            <a:fillRect/>
          </a:stretch>
        </p:blipFill>
        <p:spPr>
          <a:xfrm>
            <a:off x="6049721" y="154065"/>
            <a:ext cx="5977291" cy="710813"/>
          </a:xfrm>
          <a:prstGeom prst="rect">
            <a:avLst/>
          </a:prstGeom>
        </p:spPr>
      </p:pic>
    </p:spTree>
    <p:extLst>
      <p:ext uri="{BB962C8B-B14F-4D97-AF65-F5344CB8AC3E}">
        <p14:creationId xmlns:p14="http://schemas.microsoft.com/office/powerpoint/2010/main" val="24283791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2469798A-3287-FE41-A8B3-9C5EBD440DA9}"/>
              </a:ext>
            </a:extLst>
          </p:cNvPr>
          <p:cNvSpPr txBox="1">
            <a:spLocks/>
          </p:cNvSpPr>
          <p:nvPr/>
        </p:nvSpPr>
        <p:spPr>
          <a:xfrm>
            <a:off x="1478482" y="1101830"/>
            <a:ext cx="9614706" cy="517750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200000"/>
              </a:lnSpc>
              <a:spcBef>
                <a:spcPts val="0"/>
              </a:spcBef>
              <a:buNone/>
            </a:pPr>
            <a:r>
              <a:rPr lang="en-US" dirty="0">
                <a:solidFill>
                  <a:schemeClr val="tx1">
                    <a:lumMod val="75000"/>
                    <a:lumOff val="25000"/>
                  </a:schemeClr>
                </a:solidFill>
                <a:latin typeface="Karla" charset="0"/>
                <a:ea typeface="Karla" charset="0"/>
                <a:cs typeface="Karla" charset="0"/>
              </a:rPr>
              <a:t>Seq2seq with attention </a:t>
            </a:r>
          </a:p>
          <a:p>
            <a:pPr marL="0" indent="0">
              <a:lnSpc>
                <a:spcPct val="200000"/>
              </a:lnSpc>
              <a:spcBef>
                <a:spcPts val="0"/>
              </a:spcBef>
              <a:buNone/>
            </a:pPr>
            <a:r>
              <a:rPr lang="en-US" dirty="0">
                <a:solidFill>
                  <a:schemeClr val="tx1">
                    <a:lumMod val="75000"/>
                    <a:lumOff val="25000"/>
                  </a:schemeClr>
                </a:solidFill>
                <a:latin typeface="Karla" charset="0"/>
                <a:ea typeface="Karla" charset="0"/>
                <a:cs typeface="Karla" charset="0"/>
              </a:rPr>
              <a:t>Transformers </a:t>
            </a:r>
          </a:p>
          <a:p>
            <a:pPr marL="0" indent="0">
              <a:lnSpc>
                <a:spcPct val="200000"/>
              </a:lnSpc>
              <a:spcBef>
                <a:spcPts val="0"/>
              </a:spcBef>
              <a:buNone/>
            </a:pPr>
            <a:r>
              <a:rPr lang="en-US" dirty="0">
                <a:solidFill>
                  <a:schemeClr val="tx1">
                    <a:lumMod val="75000"/>
                    <a:lumOff val="25000"/>
                  </a:schemeClr>
                </a:solidFill>
                <a:latin typeface="Karla" charset="0"/>
                <a:ea typeface="Karla" charset="0"/>
                <a:cs typeface="Karla" charset="0"/>
              </a:rPr>
              <a:t>Bert</a:t>
            </a:r>
          </a:p>
        </p:txBody>
      </p:sp>
      <p:sp>
        <p:nvSpPr>
          <p:cNvPr id="19" name="Title 1"/>
          <p:cNvSpPr>
            <a:spLocks noGrp="1"/>
          </p:cNvSpPr>
          <p:nvPr>
            <p:ph type="title"/>
          </p:nvPr>
        </p:nvSpPr>
        <p:spPr/>
        <p:txBody>
          <a:bodyPr/>
          <a:lstStyle/>
          <a:p>
            <a:r>
              <a:rPr lang="en-US" dirty="0"/>
              <a:t>Outline</a:t>
            </a:r>
          </a:p>
        </p:txBody>
      </p:sp>
      <p:sp>
        <p:nvSpPr>
          <p:cNvPr id="10" name="Slide Number Placeholder 9">
            <a:extLst>
              <a:ext uri="{FF2B5EF4-FFF2-40B4-BE49-F238E27FC236}">
                <a16:creationId xmlns:a16="http://schemas.microsoft.com/office/drawing/2014/main" id="{7FCB2847-0F6D-EA4A-9C75-CAB26E4B6490}"/>
              </a:ext>
            </a:extLst>
          </p:cNvPr>
          <p:cNvSpPr>
            <a:spLocks noGrp="1"/>
          </p:cNvSpPr>
          <p:nvPr>
            <p:ph type="sldNum" sz="quarter" idx="12"/>
          </p:nvPr>
        </p:nvSpPr>
        <p:spPr/>
        <p:txBody>
          <a:bodyPr/>
          <a:lstStyle/>
          <a:p>
            <a:fld id="{6BCA73C5-4051-2D45-AC51-FD5A1C1C157A}" type="slidenum">
              <a:rPr lang="en-US" smtClean="0"/>
              <a:t>3</a:t>
            </a:fld>
            <a:endParaRPr lang="en-US"/>
          </a:p>
        </p:txBody>
      </p:sp>
    </p:spTree>
    <p:extLst>
      <p:ext uri="{BB962C8B-B14F-4D97-AF65-F5344CB8AC3E}">
        <p14:creationId xmlns:p14="http://schemas.microsoft.com/office/powerpoint/2010/main" val="18598252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ADEC72D-51C7-4049-9C39-181496922529}"/>
              </a:ext>
            </a:extLst>
          </p:cNvPr>
          <p:cNvSpPr>
            <a:spLocks noGrp="1"/>
          </p:cNvSpPr>
          <p:nvPr>
            <p:ph type="sldNum" sz="quarter" idx="12"/>
          </p:nvPr>
        </p:nvSpPr>
        <p:spPr/>
        <p:txBody>
          <a:bodyPr/>
          <a:lstStyle/>
          <a:p>
            <a:fld id="{6BCA73C5-4051-2D45-AC51-FD5A1C1C157A}" type="slidenum">
              <a:rPr lang="en-US" smtClean="0"/>
              <a:t>30</a:t>
            </a:fld>
            <a:endParaRPr lang="en-US"/>
          </a:p>
        </p:txBody>
      </p:sp>
      <p:pic>
        <p:nvPicPr>
          <p:cNvPr id="3" name="Picture 2">
            <a:extLst>
              <a:ext uri="{FF2B5EF4-FFF2-40B4-BE49-F238E27FC236}">
                <a16:creationId xmlns:a16="http://schemas.microsoft.com/office/drawing/2014/main" id="{8C1E86E0-01C3-434F-BA22-82F623F34CCF}"/>
              </a:ext>
            </a:extLst>
          </p:cNvPr>
          <p:cNvPicPr>
            <a:picLocks noChangeAspect="1"/>
          </p:cNvPicPr>
          <p:nvPr/>
        </p:nvPicPr>
        <p:blipFill>
          <a:blip r:embed="rId2"/>
          <a:stretch>
            <a:fillRect/>
          </a:stretch>
        </p:blipFill>
        <p:spPr>
          <a:xfrm>
            <a:off x="505522" y="301083"/>
            <a:ext cx="4866566" cy="6464842"/>
          </a:xfrm>
          <a:custGeom>
            <a:avLst/>
            <a:gdLst>
              <a:gd name="connsiteX0" fmla="*/ 0 w 4866566"/>
              <a:gd name="connsiteY0" fmla="*/ 0 h 6464842"/>
              <a:gd name="connsiteX1" fmla="*/ 646558 w 4866566"/>
              <a:gd name="connsiteY1" fmla="*/ 0 h 6464842"/>
              <a:gd name="connsiteX2" fmla="*/ 1390447 w 4866566"/>
              <a:gd name="connsiteY2" fmla="*/ 0 h 6464842"/>
              <a:gd name="connsiteX3" fmla="*/ 1988340 w 4866566"/>
              <a:gd name="connsiteY3" fmla="*/ 0 h 6464842"/>
              <a:gd name="connsiteX4" fmla="*/ 2683564 w 4866566"/>
              <a:gd name="connsiteY4" fmla="*/ 0 h 6464842"/>
              <a:gd name="connsiteX5" fmla="*/ 3427453 w 4866566"/>
              <a:gd name="connsiteY5" fmla="*/ 0 h 6464842"/>
              <a:gd name="connsiteX6" fmla="*/ 3976680 w 4866566"/>
              <a:gd name="connsiteY6" fmla="*/ 0 h 6464842"/>
              <a:gd name="connsiteX7" fmla="*/ 4866566 w 4866566"/>
              <a:gd name="connsiteY7" fmla="*/ 0 h 6464842"/>
              <a:gd name="connsiteX8" fmla="*/ 4866566 w 4866566"/>
              <a:gd name="connsiteY8" fmla="*/ 775781 h 6464842"/>
              <a:gd name="connsiteX9" fmla="*/ 4866566 w 4866566"/>
              <a:gd name="connsiteY9" fmla="*/ 1551562 h 6464842"/>
              <a:gd name="connsiteX10" fmla="*/ 4866566 w 4866566"/>
              <a:gd name="connsiteY10" fmla="*/ 2262695 h 6464842"/>
              <a:gd name="connsiteX11" fmla="*/ 4866566 w 4866566"/>
              <a:gd name="connsiteY11" fmla="*/ 2844530 h 6464842"/>
              <a:gd name="connsiteX12" fmla="*/ 4866566 w 4866566"/>
              <a:gd name="connsiteY12" fmla="*/ 3555663 h 6464842"/>
              <a:gd name="connsiteX13" fmla="*/ 4866566 w 4866566"/>
              <a:gd name="connsiteY13" fmla="*/ 4072850 h 6464842"/>
              <a:gd name="connsiteX14" fmla="*/ 4866566 w 4866566"/>
              <a:gd name="connsiteY14" fmla="*/ 4719335 h 6464842"/>
              <a:gd name="connsiteX15" fmla="*/ 4866566 w 4866566"/>
              <a:gd name="connsiteY15" fmla="*/ 5171874 h 6464842"/>
              <a:gd name="connsiteX16" fmla="*/ 4866566 w 4866566"/>
              <a:gd name="connsiteY16" fmla="*/ 6464842 h 6464842"/>
              <a:gd name="connsiteX17" fmla="*/ 4171342 w 4866566"/>
              <a:gd name="connsiteY17" fmla="*/ 6464842 h 6464842"/>
              <a:gd name="connsiteX18" fmla="*/ 3427453 w 4866566"/>
              <a:gd name="connsiteY18" fmla="*/ 6464842 h 6464842"/>
              <a:gd name="connsiteX19" fmla="*/ 2683564 w 4866566"/>
              <a:gd name="connsiteY19" fmla="*/ 6464842 h 6464842"/>
              <a:gd name="connsiteX20" fmla="*/ 2085671 w 4866566"/>
              <a:gd name="connsiteY20" fmla="*/ 6464842 h 6464842"/>
              <a:gd name="connsiteX21" fmla="*/ 1293116 w 4866566"/>
              <a:gd name="connsiteY21" fmla="*/ 6464842 h 6464842"/>
              <a:gd name="connsiteX22" fmla="*/ 597892 w 4866566"/>
              <a:gd name="connsiteY22" fmla="*/ 6464842 h 6464842"/>
              <a:gd name="connsiteX23" fmla="*/ 0 w 4866566"/>
              <a:gd name="connsiteY23" fmla="*/ 6464842 h 6464842"/>
              <a:gd name="connsiteX24" fmla="*/ 0 w 4866566"/>
              <a:gd name="connsiteY24" fmla="*/ 5818358 h 6464842"/>
              <a:gd name="connsiteX25" fmla="*/ 0 w 4866566"/>
              <a:gd name="connsiteY25" fmla="*/ 5365819 h 6464842"/>
              <a:gd name="connsiteX26" fmla="*/ 0 w 4866566"/>
              <a:gd name="connsiteY26" fmla="*/ 4719335 h 6464842"/>
              <a:gd name="connsiteX27" fmla="*/ 0 w 4866566"/>
              <a:gd name="connsiteY27" fmla="*/ 3943554 h 6464842"/>
              <a:gd name="connsiteX28" fmla="*/ 0 w 4866566"/>
              <a:gd name="connsiteY28" fmla="*/ 3167773 h 6464842"/>
              <a:gd name="connsiteX29" fmla="*/ 0 w 4866566"/>
              <a:gd name="connsiteY29" fmla="*/ 2456640 h 6464842"/>
              <a:gd name="connsiteX30" fmla="*/ 0 w 4866566"/>
              <a:gd name="connsiteY30" fmla="*/ 1874804 h 6464842"/>
              <a:gd name="connsiteX31" fmla="*/ 0 w 4866566"/>
              <a:gd name="connsiteY31" fmla="*/ 1422265 h 6464842"/>
              <a:gd name="connsiteX32" fmla="*/ 0 w 4866566"/>
              <a:gd name="connsiteY32" fmla="*/ 840429 h 6464842"/>
              <a:gd name="connsiteX33" fmla="*/ 0 w 4866566"/>
              <a:gd name="connsiteY33" fmla="*/ 0 h 6464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866566" h="6464842" fill="none" extrusionOk="0">
                <a:moveTo>
                  <a:pt x="0" y="0"/>
                </a:moveTo>
                <a:cubicBezTo>
                  <a:pt x="261763" y="-32002"/>
                  <a:pt x="434663" y="22651"/>
                  <a:pt x="646558" y="0"/>
                </a:cubicBezTo>
                <a:cubicBezTo>
                  <a:pt x="858453" y="-22651"/>
                  <a:pt x="1090740" y="-18873"/>
                  <a:pt x="1390447" y="0"/>
                </a:cubicBezTo>
                <a:cubicBezTo>
                  <a:pt x="1690154" y="18873"/>
                  <a:pt x="1792791" y="19358"/>
                  <a:pt x="1988340" y="0"/>
                </a:cubicBezTo>
                <a:cubicBezTo>
                  <a:pt x="2183889" y="-19358"/>
                  <a:pt x="2487921" y="32994"/>
                  <a:pt x="2683564" y="0"/>
                </a:cubicBezTo>
                <a:cubicBezTo>
                  <a:pt x="2879207" y="-32994"/>
                  <a:pt x="3082661" y="-6307"/>
                  <a:pt x="3427453" y="0"/>
                </a:cubicBezTo>
                <a:cubicBezTo>
                  <a:pt x="3772245" y="6307"/>
                  <a:pt x="3855817" y="21057"/>
                  <a:pt x="3976680" y="0"/>
                </a:cubicBezTo>
                <a:cubicBezTo>
                  <a:pt x="4097543" y="-21057"/>
                  <a:pt x="4629676" y="19679"/>
                  <a:pt x="4866566" y="0"/>
                </a:cubicBezTo>
                <a:cubicBezTo>
                  <a:pt x="4882056" y="263845"/>
                  <a:pt x="4883068" y="396076"/>
                  <a:pt x="4866566" y="775781"/>
                </a:cubicBezTo>
                <a:cubicBezTo>
                  <a:pt x="4850064" y="1155486"/>
                  <a:pt x="4841092" y="1346124"/>
                  <a:pt x="4866566" y="1551562"/>
                </a:cubicBezTo>
                <a:cubicBezTo>
                  <a:pt x="4892040" y="1757000"/>
                  <a:pt x="4881156" y="1993682"/>
                  <a:pt x="4866566" y="2262695"/>
                </a:cubicBezTo>
                <a:cubicBezTo>
                  <a:pt x="4851976" y="2531708"/>
                  <a:pt x="4852953" y="2627607"/>
                  <a:pt x="4866566" y="2844530"/>
                </a:cubicBezTo>
                <a:cubicBezTo>
                  <a:pt x="4880179" y="3061453"/>
                  <a:pt x="4880773" y="3260705"/>
                  <a:pt x="4866566" y="3555663"/>
                </a:cubicBezTo>
                <a:cubicBezTo>
                  <a:pt x="4852359" y="3850621"/>
                  <a:pt x="4882088" y="3961368"/>
                  <a:pt x="4866566" y="4072850"/>
                </a:cubicBezTo>
                <a:cubicBezTo>
                  <a:pt x="4851044" y="4184332"/>
                  <a:pt x="4861096" y="4580127"/>
                  <a:pt x="4866566" y="4719335"/>
                </a:cubicBezTo>
                <a:cubicBezTo>
                  <a:pt x="4872036" y="4858543"/>
                  <a:pt x="4848967" y="5005679"/>
                  <a:pt x="4866566" y="5171874"/>
                </a:cubicBezTo>
                <a:cubicBezTo>
                  <a:pt x="4884165" y="5338069"/>
                  <a:pt x="4848792" y="5909660"/>
                  <a:pt x="4866566" y="6464842"/>
                </a:cubicBezTo>
                <a:cubicBezTo>
                  <a:pt x="4590100" y="6476394"/>
                  <a:pt x="4387929" y="6462594"/>
                  <a:pt x="4171342" y="6464842"/>
                </a:cubicBezTo>
                <a:cubicBezTo>
                  <a:pt x="3954755" y="6467090"/>
                  <a:pt x="3632009" y="6475162"/>
                  <a:pt x="3427453" y="6464842"/>
                </a:cubicBezTo>
                <a:cubicBezTo>
                  <a:pt x="3222897" y="6454522"/>
                  <a:pt x="2956764" y="6501857"/>
                  <a:pt x="2683564" y="6464842"/>
                </a:cubicBezTo>
                <a:cubicBezTo>
                  <a:pt x="2410364" y="6427827"/>
                  <a:pt x="2302622" y="6475560"/>
                  <a:pt x="2085671" y="6464842"/>
                </a:cubicBezTo>
                <a:cubicBezTo>
                  <a:pt x="1868720" y="6454124"/>
                  <a:pt x="1610442" y="6442919"/>
                  <a:pt x="1293116" y="6464842"/>
                </a:cubicBezTo>
                <a:cubicBezTo>
                  <a:pt x="975790" y="6486765"/>
                  <a:pt x="754054" y="6496827"/>
                  <a:pt x="597892" y="6464842"/>
                </a:cubicBezTo>
                <a:cubicBezTo>
                  <a:pt x="441730" y="6432857"/>
                  <a:pt x="137356" y="6448361"/>
                  <a:pt x="0" y="6464842"/>
                </a:cubicBezTo>
                <a:cubicBezTo>
                  <a:pt x="15956" y="6211652"/>
                  <a:pt x="20878" y="6121333"/>
                  <a:pt x="0" y="5818358"/>
                </a:cubicBezTo>
                <a:cubicBezTo>
                  <a:pt x="-20878" y="5515383"/>
                  <a:pt x="20774" y="5484184"/>
                  <a:pt x="0" y="5365819"/>
                </a:cubicBezTo>
                <a:cubicBezTo>
                  <a:pt x="-20774" y="5247454"/>
                  <a:pt x="483" y="4995444"/>
                  <a:pt x="0" y="4719335"/>
                </a:cubicBezTo>
                <a:cubicBezTo>
                  <a:pt x="-483" y="4443226"/>
                  <a:pt x="-22229" y="4249222"/>
                  <a:pt x="0" y="3943554"/>
                </a:cubicBezTo>
                <a:cubicBezTo>
                  <a:pt x="22229" y="3637886"/>
                  <a:pt x="35625" y="3362774"/>
                  <a:pt x="0" y="3167773"/>
                </a:cubicBezTo>
                <a:cubicBezTo>
                  <a:pt x="-35625" y="2972772"/>
                  <a:pt x="-29263" y="2641818"/>
                  <a:pt x="0" y="2456640"/>
                </a:cubicBezTo>
                <a:cubicBezTo>
                  <a:pt x="29263" y="2271462"/>
                  <a:pt x="27064" y="2054706"/>
                  <a:pt x="0" y="1874804"/>
                </a:cubicBezTo>
                <a:cubicBezTo>
                  <a:pt x="-27064" y="1694902"/>
                  <a:pt x="19746" y="1616119"/>
                  <a:pt x="0" y="1422265"/>
                </a:cubicBezTo>
                <a:cubicBezTo>
                  <a:pt x="-19746" y="1228411"/>
                  <a:pt x="16156" y="1068480"/>
                  <a:pt x="0" y="840429"/>
                </a:cubicBezTo>
                <a:cubicBezTo>
                  <a:pt x="-16156" y="612378"/>
                  <a:pt x="-1462" y="201035"/>
                  <a:pt x="0" y="0"/>
                </a:cubicBezTo>
                <a:close/>
              </a:path>
              <a:path w="4866566" h="6464842" stroke="0" extrusionOk="0">
                <a:moveTo>
                  <a:pt x="0" y="0"/>
                </a:moveTo>
                <a:cubicBezTo>
                  <a:pt x="273208" y="29401"/>
                  <a:pt x="390930" y="-16604"/>
                  <a:pt x="646558" y="0"/>
                </a:cubicBezTo>
                <a:cubicBezTo>
                  <a:pt x="902186" y="16604"/>
                  <a:pt x="980178" y="22608"/>
                  <a:pt x="1195785" y="0"/>
                </a:cubicBezTo>
                <a:cubicBezTo>
                  <a:pt x="1411392" y="-22608"/>
                  <a:pt x="1798065" y="11451"/>
                  <a:pt x="1988340" y="0"/>
                </a:cubicBezTo>
                <a:cubicBezTo>
                  <a:pt x="2178615" y="-11451"/>
                  <a:pt x="2434492" y="-10722"/>
                  <a:pt x="2634898" y="0"/>
                </a:cubicBezTo>
                <a:cubicBezTo>
                  <a:pt x="2835304" y="10722"/>
                  <a:pt x="3092071" y="8079"/>
                  <a:pt x="3281456" y="0"/>
                </a:cubicBezTo>
                <a:cubicBezTo>
                  <a:pt x="3470841" y="-8079"/>
                  <a:pt x="3843152" y="-24096"/>
                  <a:pt x="4074011" y="0"/>
                </a:cubicBezTo>
                <a:cubicBezTo>
                  <a:pt x="4304871" y="24096"/>
                  <a:pt x="4474680" y="16655"/>
                  <a:pt x="4866566" y="0"/>
                </a:cubicBezTo>
                <a:cubicBezTo>
                  <a:pt x="4864612" y="280242"/>
                  <a:pt x="4851652" y="584507"/>
                  <a:pt x="4866566" y="775781"/>
                </a:cubicBezTo>
                <a:cubicBezTo>
                  <a:pt x="4881480" y="967055"/>
                  <a:pt x="4874358" y="1134565"/>
                  <a:pt x="4866566" y="1292968"/>
                </a:cubicBezTo>
                <a:cubicBezTo>
                  <a:pt x="4858774" y="1451371"/>
                  <a:pt x="4880230" y="1636399"/>
                  <a:pt x="4866566" y="1810156"/>
                </a:cubicBezTo>
                <a:cubicBezTo>
                  <a:pt x="4852902" y="1983913"/>
                  <a:pt x="4881596" y="2214063"/>
                  <a:pt x="4866566" y="2456640"/>
                </a:cubicBezTo>
                <a:cubicBezTo>
                  <a:pt x="4851536" y="2699217"/>
                  <a:pt x="4863049" y="2974478"/>
                  <a:pt x="4866566" y="3167773"/>
                </a:cubicBezTo>
                <a:cubicBezTo>
                  <a:pt x="4870083" y="3361068"/>
                  <a:pt x="4881410" y="3421943"/>
                  <a:pt x="4866566" y="3620312"/>
                </a:cubicBezTo>
                <a:cubicBezTo>
                  <a:pt x="4851722" y="3818681"/>
                  <a:pt x="4866308" y="4021290"/>
                  <a:pt x="4866566" y="4266796"/>
                </a:cubicBezTo>
                <a:cubicBezTo>
                  <a:pt x="4866824" y="4512302"/>
                  <a:pt x="4853355" y="4668967"/>
                  <a:pt x="4866566" y="4913280"/>
                </a:cubicBezTo>
                <a:cubicBezTo>
                  <a:pt x="4879777" y="5157593"/>
                  <a:pt x="4850335" y="5336975"/>
                  <a:pt x="4866566" y="5559764"/>
                </a:cubicBezTo>
                <a:cubicBezTo>
                  <a:pt x="4882797" y="5782553"/>
                  <a:pt x="4870873" y="6049588"/>
                  <a:pt x="4866566" y="6464842"/>
                </a:cubicBezTo>
                <a:cubicBezTo>
                  <a:pt x="4607683" y="6499796"/>
                  <a:pt x="4402579" y="6443574"/>
                  <a:pt x="4122677" y="6464842"/>
                </a:cubicBezTo>
                <a:cubicBezTo>
                  <a:pt x="3842775" y="6486110"/>
                  <a:pt x="3711885" y="6476898"/>
                  <a:pt x="3573450" y="6464842"/>
                </a:cubicBezTo>
                <a:cubicBezTo>
                  <a:pt x="3435015" y="6452786"/>
                  <a:pt x="3139565" y="6467926"/>
                  <a:pt x="2975557" y="6464842"/>
                </a:cubicBezTo>
                <a:cubicBezTo>
                  <a:pt x="2811549" y="6461758"/>
                  <a:pt x="2389056" y="6468382"/>
                  <a:pt x="2183002" y="6464842"/>
                </a:cubicBezTo>
                <a:cubicBezTo>
                  <a:pt x="1976948" y="6461302"/>
                  <a:pt x="1729678" y="6482811"/>
                  <a:pt x="1487779" y="6464842"/>
                </a:cubicBezTo>
                <a:cubicBezTo>
                  <a:pt x="1245880" y="6446873"/>
                  <a:pt x="1103461" y="6461059"/>
                  <a:pt x="889886" y="6464842"/>
                </a:cubicBezTo>
                <a:cubicBezTo>
                  <a:pt x="676311" y="6468625"/>
                  <a:pt x="362783" y="6433250"/>
                  <a:pt x="0" y="6464842"/>
                </a:cubicBezTo>
                <a:cubicBezTo>
                  <a:pt x="-10839" y="6318717"/>
                  <a:pt x="13969" y="6220498"/>
                  <a:pt x="0" y="6012303"/>
                </a:cubicBezTo>
                <a:cubicBezTo>
                  <a:pt x="-13969" y="5804108"/>
                  <a:pt x="18920" y="5748080"/>
                  <a:pt x="0" y="5559764"/>
                </a:cubicBezTo>
                <a:cubicBezTo>
                  <a:pt x="-18920" y="5371448"/>
                  <a:pt x="-12395" y="5076412"/>
                  <a:pt x="0" y="4848632"/>
                </a:cubicBezTo>
                <a:cubicBezTo>
                  <a:pt x="12395" y="4620852"/>
                  <a:pt x="-3070" y="4552555"/>
                  <a:pt x="0" y="4331444"/>
                </a:cubicBezTo>
                <a:cubicBezTo>
                  <a:pt x="3070" y="4110333"/>
                  <a:pt x="9948" y="3724958"/>
                  <a:pt x="0" y="3555663"/>
                </a:cubicBezTo>
                <a:cubicBezTo>
                  <a:pt x="-9948" y="3386368"/>
                  <a:pt x="-15606" y="3146832"/>
                  <a:pt x="0" y="2973827"/>
                </a:cubicBezTo>
                <a:cubicBezTo>
                  <a:pt x="15606" y="2800822"/>
                  <a:pt x="-11149" y="2663606"/>
                  <a:pt x="0" y="2521288"/>
                </a:cubicBezTo>
                <a:cubicBezTo>
                  <a:pt x="11149" y="2378970"/>
                  <a:pt x="27648" y="2002736"/>
                  <a:pt x="0" y="1810156"/>
                </a:cubicBezTo>
                <a:cubicBezTo>
                  <a:pt x="-27648" y="1617576"/>
                  <a:pt x="14590" y="1432243"/>
                  <a:pt x="0" y="1292968"/>
                </a:cubicBezTo>
                <a:cubicBezTo>
                  <a:pt x="-14590" y="1153693"/>
                  <a:pt x="32189" y="931313"/>
                  <a:pt x="0" y="581836"/>
                </a:cubicBezTo>
                <a:cubicBezTo>
                  <a:pt x="-32189" y="232359"/>
                  <a:pt x="12752" y="124273"/>
                  <a:pt x="0" y="0"/>
                </a:cubicBezTo>
                <a:close/>
              </a:path>
            </a:pathLst>
          </a:custGeom>
          <a:ln w="101600">
            <a:solidFill>
              <a:schemeClr val="accent1"/>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pic>
      <p:pic>
        <p:nvPicPr>
          <p:cNvPr id="4" name="Picture 3">
            <a:extLst>
              <a:ext uri="{FF2B5EF4-FFF2-40B4-BE49-F238E27FC236}">
                <a16:creationId xmlns:a16="http://schemas.microsoft.com/office/drawing/2014/main" id="{9392188A-0BDB-7846-87F7-031CAEA6FB37}"/>
              </a:ext>
            </a:extLst>
          </p:cNvPr>
          <p:cNvPicPr>
            <a:picLocks noChangeAspect="1"/>
          </p:cNvPicPr>
          <p:nvPr/>
        </p:nvPicPr>
        <p:blipFill>
          <a:blip r:embed="rId3"/>
          <a:stretch>
            <a:fillRect/>
          </a:stretch>
        </p:blipFill>
        <p:spPr>
          <a:xfrm>
            <a:off x="6194968" y="92075"/>
            <a:ext cx="5397500" cy="4127500"/>
          </a:xfrm>
          <a:custGeom>
            <a:avLst/>
            <a:gdLst>
              <a:gd name="connsiteX0" fmla="*/ 0 w 5397500"/>
              <a:gd name="connsiteY0" fmla="*/ 0 h 4127500"/>
              <a:gd name="connsiteX1" fmla="*/ 782638 w 5397500"/>
              <a:gd name="connsiteY1" fmla="*/ 0 h 4127500"/>
              <a:gd name="connsiteX2" fmla="*/ 1565275 w 5397500"/>
              <a:gd name="connsiteY2" fmla="*/ 0 h 4127500"/>
              <a:gd name="connsiteX3" fmla="*/ 2239963 w 5397500"/>
              <a:gd name="connsiteY3" fmla="*/ 0 h 4127500"/>
              <a:gd name="connsiteX4" fmla="*/ 2968625 w 5397500"/>
              <a:gd name="connsiteY4" fmla="*/ 0 h 4127500"/>
              <a:gd name="connsiteX5" fmla="*/ 3589338 w 5397500"/>
              <a:gd name="connsiteY5" fmla="*/ 0 h 4127500"/>
              <a:gd name="connsiteX6" fmla="*/ 4264025 w 5397500"/>
              <a:gd name="connsiteY6" fmla="*/ 0 h 4127500"/>
              <a:gd name="connsiteX7" fmla="*/ 5397500 w 5397500"/>
              <a:gd name="connsiteY7" fmla="*/ 0 h 4127500"/>
              <a:gd name="connsiteX8" fmla="*/ 5397500 w 5397500"/>
              <a:gd name="connsiteY8" fmla="*/ 605367 h 4127500"/>
              <a:gd name="connsiteX9" fmla="*/ 5397500 w 5397500"/>
              <a:gd name="connsiteY9" fmla="*/ 1169458 h 4127500"/>
              <a:gd name="connsiteX10" fmla="*/ 5397500 w 5397500"/>
              <a:gd name="connsiteY10" fmla="*/ 1774825 h 4127500"/>
              <a:gd name="connsiteX11" fmla="*/ 5397500 w 5397500"/>
              <a:gd name="connsiteY11" fmla="*/ 2421467 h 4127500"/>
              <a:gd name="connsiteX12" fmla="*/ 5397500 w 5397500"/>
              <a:gd name="connsiteY12" fmla="*/ 3109383 h 4127500"/>
              <a:gd name="connsiteX13" fmla="*/ 5397500 w 5397500"/>
              <a:gd name="connsiteY13" fmla="*/ 4127500 h 4127500"/>
              <a:gd name="connsiteX14" fmla="*/ 4614863 w 5397500"/>
              <a:gd name="connsiteY14" fmla="*/ 4127500 h 4127500"/>
              <a:gd name="connsiteX15" fmla="*/ 3940175 w 5397500"/>
              <a:gd name="connsiteY15" fmla="*/ 4127500 h 4127500"/>
              <a:gd name="connsiteX16" fmla="*/ 3265488 w 5397500"/>
              <a:gd name="connsiteY16" fmla="*/ 4127500 h 4127500"/>
              <a:gd name="connsiteX17" fmla="*/ 2590800 w 5397500"/>
              <a:gd name="connsiteY17" fmla="*/ 4127500 h 4127500"/>
              <a:gd name="connsiteX18" fmla="*/ 1916113 w 5397500"/>
              <a:gd name="connsiteY18" fmla="*/ 4127500 h 4127500"/>
              <a:gd name="connsiteX19" fmla="*/ 1295400 w 5397500"/>
              <a:gd name="connsiteY19" fmla="*/ 4127500 h 4127500"/>
              <a:gd name="connsiteX20" fmla="*/ 0 w 5397500"/>
              <a:gd name="connsiteY20" fmla="*/ 4127500 h 4127500"/>
              <a:gd name="connsiteX21" fmla="*/ 0 w 5397500"/>
              <a:gd name="connsiteY21" fmla="*/ 3439583 h 4127500"/>
              <a:gd name="connsiteX22" fmla="*/ 0 w 5397500"/>
              <a:gd name="connsiteY22" fmla="*/ 2710392 h 4127500"/>
              <a:gd name="connsiteX23" fmla="*/ 0 w 5397500"/>
              <a:gd name="connsiteY23" fmla="*/ 1981200 h 4127500"/>
              <a:gd name="connsiteX24" fmla="*/ 0 w 5397500"/>
              <a:gd name="connsiteY24" fmla="*/ 1210733 h 4127500"/>
              <a:gd name="connsiteX25" fmla="*/ 0 w 5397500"/>
              <a:gd name="connsiteY25" fmla="*/ 0 h 412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397500" h="4127500" fill="none" extrusionOk="0">
                <a:moveTo>
                  <a:pt x="0" y="0"/>
                </a:moveTo>
                <a:cubicBezTo>
                  <a:pt x="342876" y="-19478"/>
                  <a:pt x="440555" y="-15702"/>
                  <a:pt x="782638" y="0"/>
                </a:cubicBezTo>
                <a:cubicBezTo>
                  <a:pt x="1124721" y="15702"/>
                  <a:pt x="1353761" y="17268"/>
                  <a:pt x="1565275" y="0"/>
                </a:cubicBezTo>
                <a:cubicBezTo>
                  <a:pt x="1776789" y="-17268"/>
                  <a:pt x="2016766" y="-6231"/>
                  <a:pt x="2239963" y="0"/>
                </a:cubicBezTo>
                <a:cubicBezTo>
                  <a:pt x="2463160" y="6231"/>
                  <a:pt x="2652674" y="-24448"/>
                  <a:pt x="2968625" y="0"/>
                </a:cubicBezTo>
                <a:cubicBezTo>
                  <a:pt x="3284576" y="24448"/>
                  <a:pt x="3370968" y="692"/>
                  <a:pt x="3589338" y="0"/>
                </a:cubicBezTo>
                <a:cubicBezTo>
                  <a:pt x="3807708" y="-692"/>
                  <a:pt x="4091989" y="-17468"/>
                  <a:pt x="4264025" y="0"/>
                </a:cubicBezTo>
                <a:cubicBezTo>
                  <a:pt x="4436061" y="17468"/>
                  <a:pt x="4986805" y="26403"/>
                  <a:pt x="5397500" y="0"/>
                </a:cubicBezTo>
                <a:cubicBezTo>
                  <a:pt x="5370014" y="253644"/>
                  <a:pt x="5371342" y="309825"/>
                  <a:pt x="5397500" y="605367"/>
                </a:cubicBezTo>
                <a:cubicBezTo>
                  <a:pt x="5423658" y="900909"/>
                  <a:pt x="5417384" y="888238"/>
                  <a:pt x="5397500" y="1169458"/>
                </a:cubicBezTo>
                <a:cubicBezTo>
                  <a:pt x="5377616" y="1450678"/>
                  <a:pt x="5388637" y="1622173"/>
                  <a:pt x="5397500" y="1774825"/>
                </a:cubicBezTo>
                <a:cubicBezTo>
                  <a:pt x="5406363" y="1927477"/>
                  <a:pt x="5393667" y="2138608"/>
                  <a:pt x="5397500" y="2421467"/>
                </a:cubicBezTo>
                <a:cubicBezTo>
                  <a:pt x="5401333" y="2704326"/>
                  <a:pt x="5425201" y="2818029"/>
                  <a:pt x="5397500" y="3109383"/>
                </a:cubicBezTo>
                <a:cubicBezTo>
                  <a:pt x="5369799" y="3400737"/>
                  <a:pt x="5406652" y="3776115"/>
                  <a:pt x="5397500" y="4127500"/>
                </a:cubicBezTo>
                <a:cubicBezTo>
                  <a:pt x="5057008" y="4113097"/>
                  <a:pt x="4987325" y="4091068"/>
                  <a:pt x="4614863" y="4127500"/>
                </a:cubicBezTo>
                <a:cubicBezTo>
                  <a:pt x="4242401" y="4163932"/>
                  <a:pt x="4240018" y="4109210"/>
                  <a:pt x="3940175" y="4127500"/>
                </a:cubicBezTo>
                <a:cubicBezTo>
                  <a:pt x="3640332" y="4145790"/>
                  <a:pt x="3583259" y="4134563"/>
                  <a:pt x="3265488" y="4127500"/>
                </a:cubicBezTo>
                <a:cubicBezTo>
                  <a:pt x="2947717" y="4120437"/>
                  <a:pt x="2739538" y="4150558"/>
                  <a:pt x="2590800" y="4127500"/>
                </a:cubicBezTo>
                <a:cubicBezTo>
                  <a:pt x="2442062" y="4104442"/>
                  <a:pt x="2107033" y="4124388"/>
                  <a:pt x="1916113" y="4127500"/>
                </a:cubicBezTo>
                <a:cubicBezTo>
                  <a:pt x="1725193" y="4130612"/>
                  <a:pt x="1563277" y="4103103"/>
                  <a:pt x="1295400" y="4127500"/>
                </a:cubicBezTo>
                <a:cubicBezTo>
                  <a:pt x="1027523" y="4151897"/>
                  <a:pt x="428120" y="4162003"/>
                  <a:pt x="0" y="4127500"/>
                </a:cubicBezTo>
                <a:cubicBezTo>
                  <a:pt x="33902" y="3870783"/>
                  <a:pt x="19818" y="3660504"/>
                  <a:pt x="0" y="3439583"/>
                </a:cubicBezTo>
                <a:cubicBezTo>
                  <a:pt x="-19818" y="3218662"/>
                  <a:pt x="-9471" y="3067056"/>
                  <a:pt x="0" y="2710392"/>
                </a:cubicBezTo>
                <a:cubicBezTo>
                  <a:pt x="9471" y="2353728"/>
                  <a:pt x="31997" y="2316816"/>
                  <a:pt x="0" y="1981200"/>
                </a:cubicBezTo>
                <a:cubicBezTo>
                  <a:pt x="-31997" y="1645584"/>
                  <a:pt x="-32665" y="1484610"/>
                  <a:pt x="0" y="1210733"/>
                </a:cubicBezTo>
                <a:cubicBezTo>
                  <a:pt x="32665" y="936856"/>
                  <a:pt x="-8383" y="593993"/>
                  <a:pt x="0" y="0"/>
                </a:cubicBezTo>
                <a:close/>
              </a:path>
              <a:path w="5397500" h="4127500" stroke="0" extrusionOk="0">
                <a:moveTo>
                  <a:pt x="0" y="0"/>
                </a:moveTo>
                <a:cubicBezTo>
                  <a:pt x="232958" y="-10571"/>
                  <a:pt x="448888" y="11138"/>
                  <a:pt x="620713" y="0"/>
                </a:cubicBezTo>
                <a:cubicBezTo>
                  <a:pt x="792538" y="-11138"/>
                  <a:pt x="1008150" y="12052"/>
                  <a:pt x="1133475" y="0"/>
                </a:cubicBezTo>
                <a:cubicBezTo>
                  <a:pt x="1258800" y="-12052"/>
                  <a:pt x="1628538" y="-5827"/>
                  <a:pt x="1916113" y="0"/>
                </a:cubicBezTo>
                <a:cubicBezTo>
                  <a:pt x="2203688" y="5827"/>
                  <a:pt x="2381119" y="-17469"/>
                  <a:pt x="2536825" y="0"/>
                </a:cubicBezTo>
                <a:cubicBezTo>
                  <a:pt x="2692531" y="17469"/>
                  <a:pt x="3022190" y="-10267"/>
                  <a:pt x="3157538" y="0"/>
                </a:cubicBezTo>
                <a:cubicBezTo>
                  <a:pt x="3292886" y="10267"/>
                  <a:pt x="3585542" y="-15903"/>
                  <a:pt x="3940175" y="0"/>
                </a:cubicBezTo>
                <a:cubicBezTo>
                  <a:pt x="4294808" y="15903"/>
                  <a:pt x="4266532" y="24776"/>
                  <a:pt x="4506913" y="0"/>
                </a:cubicBezTo>
                <a:cubicBezTo>
                  <a:pt x="4747294" y="-24776"/>
                  <a:pt x="5113099" y="7165"/>
                  <a:pt x="5397500" y="0"/>
                </a:cubicBezTo>
                <a:cubicBezTo>
                  <a:pt x="5361800" y="275638"/>
                  <a:pt x="5405061" y="493582"/>
                  <a:pt x="5397500" y="770467"/>
                </a:cubicBezTo>
                <a:cubicBezTo>
                  <a:pt x="5389939" y="1047352"/>
                  <a:pt x="5385757" y="1232483"/>
                  <a:pt x="5397500" y="1375833"/>
                </a:cubicBezTo>
                <a:cubicBezTo>
                  <a:pt x="5409243" y="1519183"/>
                  <a:pt x="5387329" y="1817108"/>
                  <a:pt x="5397500" y="2063750"/>
                </a:cubicBezTo>
                <a:cubicBezTo>
                  <a:pt x="5407671" y="2310392"/>
                  <a:pt x="5430398" y="2645650"/>
                  <a:pt x="5397500" y="2792942"/>
                </a:cubicBezTo>
                <a:cubicBezTo>
                  <a:pt x="5364602" y="2940234"/>
                  <a:pt x="5382826" y="3189951"/>
                  <a:pt x="5397500" y="3357033"/>
                </a:cubicBezTo>
                <a:cubicBezTo>
                  <a:pt x="5412174" y="3524115"/>
                  <a:pt x="5374352" y="3845292"/>
                  <a:pt x="5397500" y="4127500"/>
                </a:cubicBezTo>
                <a:cubicBezTo>
                  <a:pt x="5172376" y="4160444"/>
                  <a:pt x="5049130" y="4157180"/>
                  <a:pt x="4722813" y="4127500"/>
                </a:cubicBezTo>
                <a:cubicBezTo>
                  <a:pt x="4396496" y="4097820"/>
                  <a:pt x="4250359" y="4147724"/>
                  <a:pt x="4048125" y="4127500"/>
                </a:cubicBezTo>
                <a:cubicBezTo>
                  <a:pt x="3845891" y="4107276"/>
                  <a:pt x="3607000" y="4101948"/>
                  <a:pt x="3265488" y="4127500"/>
                </a:cubicBezTo>
                <a:cubicBezTo>
                  <a:pt x="2923976" y="4153052"/>
                  <a:pt x="2860556" y="4158317"/>
                  <a:pt x="2590800" y="4127500"/>
                </a:cubicBezTo>
                <a:cubicBezTo>
                  <a:pt x="2321044" y="4096683"/>
                  <a:pt x="2313691" y="4149341"/>
                  <a:pt x="2078038" y="4127500"/>
                </a:cubicBezTo>
                <a:cubicBezTo>
                  <a:pt x="1842385" y="4105659"/>
                  <a:pt x="1772338" y="4145457"/>
                  <a:pt x="1511300" y="4127500"/>
                </a:cubicBezTo>
                <a:cubicBezTo>
                  <a:pt x="1250262" y="4109543"/>
                  <a:pt x="1027811" y="4160777"/>
                  <a:pt x="728663" y="4127500"/>
                </a:cubicBezTo>
                <a:cubicBezTo>
                  <a:pt x="429515" y="4094223"/>
                  <a:pt x="217552" y="4122047"/>
                  <a:pt x="0" y="4127500"/>
                </a:cubicBezTo>
                <a:cubicBezTo>
                  <a:pt x="25171" y="3839407"/>
                  <a:pt x="9378" y="3689569"/>
                  <a:pt x="0" y="3522133"/>
                </a:cubicBezTo>
                <a:cubicBezTo>
                  <a:pt x="-9378" y="3354697"/>
                  <a:pt x="-31181" y="3141363"/>
                  <a:pt x="0" y="2875492"/>
                </a:cubicBezTo>
                <a:cubicBezTo>
                  <a:pt x="31181" y="2609621"/>
                  <a:pt x="-23888" y="2549882"/>
                  <a:pt x="0" y="2311400"/>
                </a:cubicBezTo>
                <a:cubicBezTo>
                  <a:pt x="23888" y="2072918"/>
                  <a:pt x="22519" y="1890995"/>
                  <a:pt x="0" y="1747308"/>
                </a:cubicBezTo>
                <a:cubicBezTo>
                  <a:pt x="-22519" y="1603621"/>
                  <a:pt x="-3406" y="1345142"/>
                  <a:pt x="0" y="1018117"/>
                </a:cubicBezTo>
                <a:cubicBezTo>
                  <a:pt x="3406" y="691092"/>
                  <a:pt x="25197" y="343247"/>
                  <a:pt x="0" y="0"/>
                </a:cubicBezTo>
                <a:close/>
              </a:path>
            </a:pathLst>
          </a:custGeom>
          <a:ln w="101600">
            <a:solidFill>
              <a:schemeClr val="accent1"/>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pic>
      <p:pic>
        <p:nvPicPr>
          <p:cNvPr id="5" name="Picture 4">
            <a:extLst>
              <a:ext uri="{FF2B5EF4-FFF2-40B4-BE49-F238E27FC236}">
                <a16:creationId xmlns:a16="http://schemas.microsoft.com/office/drawing/2014/main" id="{425B410C-FAD8-4D42-9839-07188296FF9C}"/>
              </a:ext>
            </a:extLst>
          </p:cNvPr>
          <p:cNvPicPr>
            <a:picLocks noChangeAspect="1"/>
          </p:cNvPicPr>
          <p:nvPr/>
        </p:nvPicPr>
        <p:blipFill>
          <a:blip r:embed="rId4"/>
          <a:stretch>
            <a:fillRect/>
          </a:stretch>
        </p:blipFill>
        <p:spPr>
          <a:xfrm>
            <a:off x="6096000" y="4543425"/>
            <a:ext cx="5590478" cy="2222500"/>
          </a:xfrm>
          <a:custGeom>
            <a:avLst/>
            <a:gdLst>
              <a:gd name="connsiteX0" fmla="*/ 0 w 5590478"/>
              <a:gd name="connsiteY0" fmla="*/ 0 h 2222500"/>
              <a:gd name="connsiteX1" fmla="*/ 642905 w 5590478"/>
              <a:gd name="connsiteY1" fmla="*/ 0 h 2222500"/>
              <a:gd name="connsiteX2" fmla="*/ 1174000 w 5590478"/>
              <a:gd name="connsiteY2" fmla="*/ 0 h 2222500"/>
              <a:gd name="connsiteX3" fmla="*/ 1984620 w 5590478"/>
              <a:gd name="connsiteY3" fmla="*/ 0 h 2222500"/>
              <a:gd name="connsiteX4" fmla="*/ 2571620 w 5590478"/>
              <a:gd name="connsiteY4" fmla="*/ 0 h 2222500"/>
              <a:gd name="connsiteX5" fmla="*/ 3326334 w 5590478"/>
              <a:gd name="connsiteY5" fmla="*/ 0 h 2222500"/>
              <a:gd name="connsiteX6" fmla="*/ 3913335 w 5590478"/>
              <a:gd name="connsiteY6" fmla="*/ 0 h 2222500"/>
              <a:gd name="connsiteX7" fmla="*/ 4723954 w 5590478"/>
              <a:gd name="connsiteY7" fmla="*/ 0 h 2222500"/>
              <a:gd name="connsiteX8" fmla="*/ 5590478 w 5590478"/>
              <a:gd name="connsiteY8" fmla="*/ 0 h 2222500"/>
              <a:gd name="connsiteX9" fmla="*/ 5590478 w 5590478"/>
              <a:gd name="connsiteY9" fmla="*/ 511175 h 2222500"/>
              <a:gd name="connsiteX10" fmla="*/ 5590478 w 5590478"/>
              <a:gd name="connsiteY10" fmla="*/ 1044575 h 2222500"/>
              <a:gd name="connsiteX11" fmla="*/ 5590478 w 5590478"/>
              <a:gd name="connsiteY11" fmla="*/ 1600200 h 2222500"/>
              <a:gd name="connsiteX12" fmla="*/ 5590478 w 5590478"/>
              <a:gd name="connsiteY12" fmla="*/ 2222500 h 2222500"/>
              <a:gd name="connsiteX13" fmla="*/ 4835763 w 5590478"/>
              <a:gd name="connsiteY13" fmla="*/ 2222500 h 2222500"/>
              <a:gd name="connsiteX14" fmla="*/ 4304668 w 5590478"/>
              <a:gd name="connsiteY14" fmla="*/ 2222500 h 2222500"/>
              <a:gd name="connsiteX15" fmla="*/ 3549954 w 5590478"/>
              <a:gd name="connsiteY15" fmla="*/ 2222500 h 2222500"/>
              <a:gd name="connsiteX16" fmla="*/ 2739334 w 5590478"/>
              <a:gd name="connsiteY16" fmla="*/ 2222500 h 2222500"/>
              <a:gd name="connsiteX17" fmla="*/ 1984620 w 5590478"/>
              <a:gd name="connsiteY17" fmla="*/ 2222500 h 2222500"/>
              <a:gd name="connsiteX18" fmla="*/ 1229905 w 5590478"/>
              <a:gd name="connsiteY18" fmla="*/ 2222500 h 2222500"/>
              <a:gd name="connsiteX19" fmla="*/ 0 w 5590478"/>
              <a:gd name="connsiteY19" fmla="*/ 2222500 h 2222500"/>
              <a:gd name="connsiteX20" fmla="*/ 0 w 5590478"/>
              <a:gd name="connsiteY20" fmla="*/ 1689100 h 2222500"/>
              <a:gd name="connsiteX21" fmla="*/ 0 w 5590478"/>
              <a:gd name="connsiteY21" fmla="*/ 1200150 h 2222500"/>
              <a:gd name="connsiteX22" fmla="*/ 0 w 5590478"/>
              <a:gd name="connsiteY22" fmla="*/ 666750 h 2222500"/>
              <a:gd name="connsiteX23" fmla="*/ 0 w 5590478"/>
              <a:gd name="connsiteY23" fmla="*/ 0 h 222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590478" h="2222500" fill="none" extrusionOk="0">
                <a:moveTo>
                  <a:pt x="0" y="0"/>
                </a:moveTo>
                <a:cubicBezTo>
                  <a:pt x="184399" y="-10009"/>
                  <a:pt x="348922" y="29248"/>
                  <a:pt x="642905" y="0"/>
                </a:cubicBezTo>
                <a:cubicBezTo>
                  <a:pt x="936888" y="-29248"/>
                  <a:pt x="915374" y="-7437"/>
                  <a:pt x="1174000" y="0"/>
                </a:cubicBezTo>
                <a:cubicBezTo>
                  <a:pt x="1432627" y="7437"/>
                  <a:pt x="1692861" y="-26205"/>
                  <a:pt x="1984620" y="0"/>
                </a:cubicBezTo>
                <a:cubicBezTo>
                  <a:pt x="2276379" y="26205"/>
                  <a:pt x="2391825" y="-13472"/>
                  <a:pt x="2571620" y="0"/>
                </a:cubicBezTo>
                <a:cubicBezTo>
                  <a:pt x="2751415" y="13472"/>
                  <a:pt x="3125940" y="36727"/>
                  <a:pt x="3326334" y="0"/>
                </a:cubicBezTo>
                <a:cubicBezTo>
                  <a:pt x="3526728" y="-36727"/>
                  <a:pt x="3656923" y="18034"/>
                  <a:pt x="3913335" y="0"/>
                </a:cubicBezTo>
                <a:cubicBezTo>
                  <a:pt x="4169747" y="-18034"/>
                  <a:pt x="4554860" y="-17184"/>
                  <a:pt x="4723954" y="0"/>
                </a:cubicBezTo>
                <a:cubicBezTo>
                  <a:pt x="4893048" y="17184"/>
                  <a:pt x="5201618" y="-11757"/>
                  <a:pt x="5590478" y="0"/>
                </a:cubicBezTo>
                <a:cubicBezTo>
                  <a:pt x="5598672" y="250397"/>
                  <a:pt x="5576474" y="406938"/>
                  <a:pt x="5590478" y="511175"/>
                </a:cubicBezTo>
                <a:cubicBezTo>
                  <a:pt x="5604482" y="615413"/>
                  <a:pt x="5598984" y="841574"/>
                  <a:pt x="5590478" y="1044575"/>
                </a:cubicBezTo>
                <a:cubicBezTo>
                  <a:pt x="5581972" y="1247576"/>
                  <a:pt x="5578778" y="1482128"/>
                  <a:pt x="5590478" y="1600200"/>
                </a:cubicBezTo>
                <a:cubicBezTo>
                  <a:pt x="5602178" y="1718272"/>
                  <a:pt x="5587134" y="2073650"/>
                  <a:pt x="5590478" y="2222500"/>
                </a:cubicBezTo>
                <a:cubicBezTo>
                  <a:pt x="5419055" y="2249489"/>
                  <a:pt x="4996765" y="2223014"/>
                  <a:pt x="4835763" y="2222500"/>
                </a:cubicBezTo>
                <a:cubicBezTo>
                  <a:pt x="4674762" y="2221986"/>
                  <a:pt x="4515305" y="2209384"/>
                  <a:pt x="4304668" y="2222500"/>
                </a:cubicBezTo>
                <a:cubicBezTo>
                  <a:pt x="4094031" y="2235616"/>
                  <a:pt x="3714253" y="2237746"/>
                  <a:pt x="3549954" y="2222500"/>
                </a:cubicBezTo>
                <a:cubicBezTo>
                  <a:pt x="3385655" y="2207254"/>
                  <a:pt x="3073187" y="2249152"/>
                  <a:pt x="2739334" y="2222500"/>
                </a:cubicBezTo>
                <a:cubicBezTo>
                  <a:pt x="2405481" y="2195848"/>
                  <a:pt x="2151231" y="2218629"/>
                  <a:pt x="1984620" y="2222500"/>
                </a:cubicBezTo>
                <a:cubicBezTo>
                  <a:pt x="1818009" y="2226371"/>
                  <a:pt x="1397634" y="2238240"/>
                  <a:pt x="1229905" y="2222500"/>
                </a:cubicBezTo>
                <a:cubicBezTo>
                  <a:pt x="1062176" y="2206760"/>
                  <a:pt x="415116" y="2200933"/>
                  <a:pt x="0" y="2222500"/>
                </a:cubicBezTo>
                <a:cubicBezTo>
                  <a:pt x="-18342" y="2011312"/>
                  <a:pt x="11999" y="1845239"/>
                  <a:pt x="0" y="1689100"/>
                </a:cubicBezTo>
                <a:cubicBezTo>
                  <a:pt x="-11999" y="1532961"/>
                  <a:pt x="-21177" y="1312194"/>
                  <a:pt x="0" y="1200150"/>
                </a:cubicBezTo>
                <a:cubicBezTo>
                  <a:pt x="21177" y="1088106"/>
                  <a:pt x="-9204" y="921476"/>
                  <a:pt x="0" y="666750"/>
                </a:cubicBezTo>
                <a:cubicBezTo>
                  <a:pt x="9204" y="412024"/>
                  <a:pt x="25549" y="289109"/>
                  <a:pt x="0" y="0"/>
                </a:cubicBezTo>
                <a:close/>
              </a:path>
              <a:path w="5590478" h="2222500" stroke="0" extrusionOk="0">
                <a:moveTo>
                  <a:pt x="0" y="0"/>
                </a:moveTo>
                <a:cubicBezTo>
                  <a:pt x="248339" y="-15660"/>
                  <a:pt x="450640" y="33769"/>
                  <a:pt x="698810" y="0"/>
                </a:cubicBezTo>
                <a:cubicBezTo>
                  <a:pt x="946980" y="-33769"/>
                  <a:pt x="1166727" y="7698"/>
                  <a:pt x="1285810" y="0"/>
                </a:cubicBezTo>
                <a:cubicBezTo>
                  <a:pt x="1404893" y="-7698"/>
                  <a:pt x="1693143" y="-30036"/>
                  <a:pt x="1928715" y="0"/>
                </a:cubicBezTo>
                <a:cubicBezTo>
                  <a:pt x="2164287" y="30036"/>
                  <a:pt x="2407359" y="24407"/>
                  <a:pt x="2571620" y="0"/>
                </a:cubicBezTo>
                <a:cubicBezTo>
                  <a:pt x="2735881" y="-24407"/>
                  <a:pt x="3105090" y="2987"/>
                  <a:pt x="3326334" y="0"/>
                </a:cubicBezTo>
                <a:cubicBezTo>
                  <a:pt x="3547578" y="-2987"/>
                  <a:pt x="3617307" y="22667"/>
                  <a:pt x="3857430" y="0"/>
                </a:cubicBezTo>
                <a:cubicBezTo>
                  <a:pt x="4097553" y="-22667"/>
                  <a:pt x="4305563" y="16334"/>
                  <a:pt x="4556240" y="0"/>
                </a:cubicBezTo>
                <a:cubicBezTo>
                  <a:pt x="4806917" y="-16334"/>
                  <a:pt x="5150077" y="-22114"/>
                  <a:pt x="5590478" y="0"/>
                </a:cubicBezTo>
                <a:cubicBezTo>
                  <a:pt x="5561681" y="277115"/>
                  <a:pt x="5593180" y="377872"/>
                  <a:pt x="5590478" y="600075"/>
                </a:cubicBezTo>
                <a:cubicBezTo>
                  <a:pt x="5587776" y="822279"/>
                  <a:pt x="5572594" y="965673"/>
                  <a:pt x="5590478" y="1133475"/>
                </a:cubicBezTo>
                <a:cubicBezTo>
                  <a:pt x="5608362" y="1301277"/>
                  <a:pt x="5604575" y="1499385"/>
                  <a:pt x="5590478" y="1644650"/>
                </a:cubicBezTo>
                <a:cubicBezTo>
                  <a:pt x="5576381" y="1789915"/>
                  <a:pt x="5579117" y="1945674"/>
                  <a:pt x="5590478" y="2222500"/>
                </a:cubicBezTo>
                <a:cubicBezTo>
                  <a:pt x="5288625" y="2221593"/>
                  <a:pt x="5210026" y="2226365"/>
                  <a:pt x="4891668" y="2222500"/>
                </a:cubicBezTo>
                <a:cubicBezTo>
                  <a:pt x="4573310" y="2218636"/>
                  <a:pt x="4453860" y="2227205"/>
                  <a:pt x="4304668" y="2222500"/>
                </a:cubicBezTo>
                <a:cubicBezTo>
                  <a:pt x="4155476" y="2217795"/>
                  <a:pt x="3748900" y="2228816"/>
                  <a:pt x="3605858" y="2222500"/>
                </a:cubicBezTo>
                <a:cubicBezTo>
                  <a:pt x="3462816" y="2216185"/>
                  <a:pt x="3242035" y="2227567"/>
                  <a:pt x="3018858" y="2222500"/>
                </a:cubicBezTo>
                <a:cubicBezTo>
                  <a:pt x="2795681" y="2217433"/>
                  <a:pt x="2516084" y="2197740"/>
                  <a:pt x="2375953" y="2222500"/>
                </a:cubicBezTo>
                <a:cubicBezTo>
                  <a:pt x="2235822" y="2247260"/>
                  <a:pt x="1962770" y="2259958"/>
                  <a:pt x="1621239" y="2222500"/>
                </a:cubicBezTo>
                <a:cubicBezTo>
                  <a:pt x="1279708" y="2185042"/>
                  <a:pt x="1099471" y="2261106"/>
                  <a:pt x="810619" y="2222500"/>
                </a:cubicBezTo>
                <a:cubicBezTo>
                  <a:pt x="521767" y="2183894"/>
                  <a:pt x="347060" y="2189410"/>
                  <a:pt x="0" y="2222500"/>
                </a:cubicBezTo>
                <a:cubicBezTo>
                  <a:pt x="-19746" y="2090222"/>
                  <a:pt x="-19547" y="1855143"/>
                  <a:pt x="0" y="1622425"/>
                </a:cubicBezTo>
                <a:cubicBezTo>
                  <a:pt x="19547" y="1389707"/>
                  <a:pt x="-8264" y="1348291"/>
                  <a:pt x="0" y="1133475"/>
                </a:cubicBezTo>
                <a:cubicBezTo>
                  <a:pt x="8264" y="918659"/>
                  <a:pt x="-4930" y="653832"/>
                  <a:pt x="0" y="533400"/>
                </a:cubicBezTo>
                <a:cubicBezTo>
                  <a:pt x="4930" y="412968"/>
                  <a:pt x="438" y="195329"/>
                  <a:pt x="0" y="0"/>
                </a:cubicBezTo>
                <a:close/>
              </a:path>
            </a:pathLst>
          </a:custGeom>
          <a:ln w="101600">
            <a:solidFill>
              <a:schemeClr val="accent1"/>
            </a:solidFill>
            <a:extLst>
              <a:ext uri="{C807C97D-BFC1-408E-A445-0C87EB9F89A2}">
                <ask:lineSketchStyleProps xmlns:ask="http://schemas.microsoft.com/office/drawing/2018/sketchyshapes" sd="1647863092">
                  <a:prstGeom prst="rect">
                    <a:avLst/>
                  </a:prstGeom>
                  <ask:type>
                    <ask:lineSketchFreehand/>
                  </ask:type>
                </ask:lineSketchStyleProps>
              </a:ext>
            </a:extLst>
          </a:ln>
        </p:spPr>
      </p:pic>
    </p:spTree>
    <p:extLst>
      <p:ext uri="{BB962C8B-B14F-4D97-AF65-F5344CB8AC3E}">
        <p14:creationId xmlns:p14="http://schemas.microsoft.com/office/powerpoint/2010/main" val="12083514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A827A41-97A2-FC4D-954B-78201DF5E226}"/>
              </a:ext>
            </a:extLst>
          </p:cNvPr>
          <p:cNvSpPr>
            <a:spLocks noGrp="1"/>
          </p:cNvSpPr>
          <p:nvPr>
            <p:ph type="sldNum" sz="quarter" idx="12"/>
          </p:nvPr>
        </p:nvSpPr>
        <p:spPr/>
        <p:txBody>
          <a:bodyPr/>
          <a:lstStyle/>
          <a:p>
            <a:fld id="{6BCA73C5-4051-2D45-AC51-FD5A1C1C157A}" type="slidenum">
              <a:rPr lang="en-US" smtClean="0"/>
              <a:t>31</a:t>
            </a:fld>
            <a:endParaRPr lang="en-US"/>
          </a:p>
        </p:txBody>
      </p:sp>
      <p:pic>
        <p:nvPicPr>
          <p:cNvPr id="3" name="Picture 2">
            <a:extLst>
              <a:ext uri="{FF2B5EF4-FFF2-40B4-BE49-F238E27FC236}">
                <a16:creationId xmlns:a16="http://schemas.microsoft.com/office/drawing/2014/main" id="{9DEFD19E-0AC2-AB48-9143-C2F315C976BA}"/>
              </a:ext>
            </a:extLst>
          </p:cNvPr>
          <p:cNvPicPr>
            <a:picLocks noChangeAspect="1"/>
          </p:cNvPicPr>
          <p:nvPr/>
        </p:nvPicPr>
        <p:blipFill>
          <a:blip r:embed="rId2"/>
          <a:stretch>
            <a:fillRect/>
          </a:stretch>
        </p:blipFill>
        <p:spPr>
          <a:xfrm>
            <a:off x="5885522" y="571500"/>
            <a:ext cx="5372100" cy="5715000"/>
          </a:xfrm>
          <a:custGeom>
            <a:avLst/>
            <a:gdLst>
              <a:gd name="connsiteX0" fmla="*/ 0 w 5372100"/>
              <a:gd name="connsiteY0" fmla="*/ 0 h 5715000"/>
              <a:gd name="connsiteX1" fmla="*/ 778955 w 5372100"/>
              <a:gd name="connsiteY1" fmla="*/ 0 h 5715000"/>
              <a:gd name="connsiteX2" fmla="*/ 1343025 w 5372100"/>
              <a:gd name="connsiteY2" fmla="*/ 0 h 5715000"/>
              <a:gd name="connsiteX3" fmla="*/ 2068259 w 5372100"/>
              <a:gd name="connsiteY3" fmla="*/ 0 h 5715000"/>
              <a:gd name="connsiteX4" fmla="*/ 2632329 w 5372100"/>
              <a:gd name="connsiteY4" fmla="*/ 0 h 5715000"/>
              <a:gd name="connsiteX5" fmla="*/ 3303842 w 5372100"/>
              <a:gd name="connsiteY5" fmla="*/ 0 h 5715000"/>
              <a:gd name="connsiteX6" fmla="*/ 4029075 w 5372100"/>
              <a:gd name="connsiteY6" fmla="*/ 0 h 5715000"/>
              <a:gd name="connsiteX7" fmla="*/ 4539425 w 5372100"/>
              <a:gd name="connsiteY7" fmla="*/ 0 h 5715000"/>
              <a:gd name="connsiteX8" fmla="*/ 5372100 w 5372100"/>
              <a:gd name="connsiteY8" fmla="*/ 0 h 5715000"/>
              <a:gd name="connsiteX9" fmla="*/ 5372100 w 5372100"/>
              <a:gd name="connsiteY9" fmla="*/ 749300 h 5715000"/>
              <a:gd name="connsiteX10" fmla="*/ 5372100 w 5372100"/>
              <a:gd name="connsiteY10" fmla="*/ 1498600 h 5715000"/>
              <a:gd name="connsiteX11" fmla="*/ 5372100 w 5372100"/>
              <a:gd name="connsiteY11" fmla="*/ 2190750 h 5715000"/>
              <a:gd name="connsiteX12" fmla="*/ 5372100 w 5372100"/>
              <a:gd name="connsiteY12" fmla="*/ 2768600 h 5715000"/>
              <a:gd name="connsiteX13" fmla="*/ 5372100 w 5372100"/>
              <a:gd name="connsiteY13" fmla="*/ 3460750 h 5715000"/>
              <a:gd name="connsiteX14" fmla="*/ 5372100 w 5372100"/>
              <a:gd name="connsiteY14" fmla="*/ 3981450 h 5715000"/>
              <a:gd name="connsiteX15" fmla="*/ 5372100 w 5372100"/>
              <a:gd name="connsiteY15" fmla="*/ 4616450 h 5715000"/>
              <a:gd name="connsiteX16" fmla="*/ 5372100 w 5372100"/>
              <a:gd name="connsiteY16" fmla="*/ 5080000 h 5715000"/>
              <a:gd name="connsiteX17" fmla="*/ 5372100 w 5372100"/>
              <a:gd name="connsiteY17" fmla="*/ 5715000 h 5715000"/>
              <a:gd name="connsiteX18" fmla="*/ 4700588 w 5372100"/>
              <a:gd name="connsiteY18" fmla="*/ 5715000 h 5715000"/>
              <a:gd name="connsiteX19" fmla="*/ 3975354 w 5372100"/>
              <a:gd name="connsiteY19" fmla="*/ 5715000 h 5715000"/>
              <a:gd name="connsiteX20" fmla="*/ 3250121 w 5372100"/>
              <a:gd name="connsiteY20" fmla="*/ 5715000 h 5715000"/>
              <a:gd name="connsiteX21" fmla="*/ 2686050 w 5372100"/>
              <a:gd name="connsiteY21" fmla="*/ 5715000 h 5715000"/>
              <a:gd name="connsiteX22" fmla="*/ 1907096 w 5372100"/>
              <a:gd name="connsiteY22" fmla="*/ 5715000 h 5715000"/>
              <a:gd name="connsiteX23" fmla="*/ 1235583 w 5372100"/>
              <a:gd name="connsiteY23" fmla="*/ 5715000 h 5715000"/>
              <a:gd name="connsiteX24" fmla="*/ 725234 w 5372100"/>
              <a:gd name="connsiteY24" fmla="*/ 5715000 h 5715000"/>
              <a:gd name="connsiteX25" fmla="*/ 0 w 5372100"/>
              <a:gd name="connsiteY25" fmla="*/ 5715000 h 5715000"/>
              <a:gd name="connsiteX26" fmla="*/ 0 w 5372100"/>
              <a:gd name="connsiteY26" fmla="*/ 5137150 h 5715000"/>
              <a:gd name="connsiteX27" fmla="*/ 0 w 5372100"/>
              <a:gd name="connsiteY27" fmla="*/ 4502150 h 5715000"/>
              <a:gd name="connsiteX28" fmla="*/ 0 w 5372100"/>
              <a:gd name="connsiteY28" fmla="*/ 3752850 h 5715000"/>
              <a:gd name="connsiteX29" fmla="*/ 0 w 5372100"/>
              <a:gd name="connsiteY29" fmla="*/ 3003550 h 5715000"/>
              <a:gd name="connsiteX30" fmla="*/ 0 w 5372100"/>
              <a:gd name="connsiteY30" fmla="*/ 2311400 h 5715000"/>
              <a:gd name="connsiteX31" fmla="*/ 0 w 5372100"/>
              <a:gd name="connsiteY31" fmla="*/ 1733550 h 5715000"/>
              <a:gd name="connsiteX32" fmla="*/ 0 w 5372100"/>
              <a:gd name="connsiteY32" fmla="*/ 1270000 h 5715000"/>
              <a:gd name="connsiteX33" fmla="*/ 0 w 5372100"/>
              <a:gd name="connsiteY33" fmla="*/ 692150 h 5715000"/>
              <a:gd name="connsiteX34" fmla="*/ 0 w 5372100"/>
              <a:gd name="connsiteY34" fmla="*/ 0 h 571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372100" h="5715000" fill="none" extrusionOk="0">
                <a:moveTo>
                  <a:pt x="0" y="0"/>
                </a:moveTo>
                <a:cubicBezTo>
                  <a:pt x="386220" y="-37842"/>
                  <a:pt x="428296" y="34835"/>
                  <a:pt x="778955" y="0"/>
                </a:cubicBezTo>
                <a:cubicBezTo>
                  <a:pt x="1129614" y="-34835"/>
                  <a:pt x="1127863" y="-18345"/>
                  <a:pt x="1343025" y="0"/>
                </a:cubicBezTo>
                <a:cubicBezTo>
                  <a:pt x="1558187" y="18345"/>
                  <a:pt x="1725371" y="-27688"/>
                  <a:pt x="2068259" y="0"/>
                </a:cubicBezTo>
                <a:cubicBezTo>
                  <a:pt x="2411147" y="27688"/>
                  <a:pt x="2352370" y="-15964"/>
                  <a:pt x="2632329" y="0"/>
                </a:cubicBezTo>
                <a:cubicBezTo>
                  <a:pt x="2912288" y="15964"/>
                  <a:pt x="3027291" y="27521"/>
                  <a:pt x="3303842" y="0"/>
                </a:cubicBezTo>
                <a:cubicBezTo>
                  <a:pt x="3580393" y="-27521"/>
                  <a:pt x="3693152" y="-6904"/>
                  <a:pt x="4029075" y="0"/>
                </a:cubicBezTo>
                <a:cubicBezTo>
                  <a:pt x="4364998" y="6904"/>
                  <a:pt x="4289322" y="15536"/>
                  <a:pt x="4539425" y="0"/>
                </a:cubicBezTo>
                <a:cubicBezTo>
                  <a:pt x="4789528" y="-15536"/>
                  <a:pt x="5103934" y="-37969"/>
                  <a:pt x="5372100" y="0"/>
                </a:cubicBezTo>
                <a:cubicBezTo>
                  <a:pt x="5369016" y="277519"/>
                  <a:pt x="5343836" y="590207"/>
                  <a:pt x="5372100" y="749300"/>
                </a:cubicBezTo>
                <a:cubicBezTo>
                  <a:pt x="5400364" y="908393"/>
                  <a:pt x="5382462" y="1333416"/>
                  <a:pt x="5372100" y="1498600"/>
                </a:cubicBezTo>
                <a:cubicBezTo>
                  <a:pt x="5361738" y="1663784"/>
                  <a:pt x="5353536" y="1885982"/>
                  <a:pt x="5372100" y="2190750"/>
                </a:cubicBezTo>
                <a:cubicBezTo>
                  <a:pt x="5390665" y="2495518"/>
                  <a:pt x="5365195" y="2557406"/>
                  <a:pt x="5372100" y="2768600"/>
                </a:cubicBezTo>
                <a:cubicBezTo>
                  <a:pt x="5379006" y="2979794"/>
                  <a:pt x="5397418" y="3294291"/>
                  <a:pt x="5372100" y="3460750"/>
                </a:cubicBezTo>
                <a:cubicBezTo>
                  <a:pt x="5346783" y="3627209"/>
                  <a:pt x="5393313" y="3876697"/>
                  <a:pt x="5372100" y="3981450"/>
                </a:cubicBezTo>
                <a:cubicBezTo>
                  <a:pt x="5350887" y="4086203"/>
                  <a:pt x="5353727" y="4316994"/>
                  <a:pt x="5372100" y="4616450"/>
                </a:cubicBezTo>
                <a:cubicBezTo>
                  <a:pt x="5390473" y="4915906"/>
                  <a:pt x="5378332" y="4880853"/>
                  <a:pt x="5372100" y="5080000"/>
                </a:cubicBezTo>
                <a:cubicBezTo>
                  <a:pt x="5365869" y="5279147"/>
                  <a:pt x="5360423" y="5417278"/>
                  <a:pt x="5372100" y="5715000"/>
                </a:cubicBezTo>
                <a:cubicBezTo>
                  <a:pt x="5180575" y="5703010"/>
                  <a:pt x="4956367" y="5726529"/>
                  <a:pt x="4700588" y="5715000"/>
                </a:cubicBezTo>
                <a:cubicBezTo>
                  <a:pt x="4444809" y="5703471"/>
                  <a:pt x="4252627" y="5698064"/>
                  <a:pt x="3975354" y="5715000"/>
                </a:cubicBezTo>
                <a:cubicBezTo>
                  <a:pt x="3698081" y="5731936"/>
                  <a:pt x="3431036" y="5690069"/>
                  <a:pt x="3250121" y="5715000"/>
                </a:cubicBezTo>
                <a:cubicBezTo>
                  <a:pt x="3069206" y="5739931"/>
                  <a:pt x="2906165" y="5711649"/>
                  <a:pt x="2686050" y="5715000"/>
                </a:cubicBezTo>
                <a:cubicBezTo>
                  <a:pt x="2465935" y="5718351"/>
                  <a:pt x="2065453" y="5732222"/>
                  <a:pt x="1907096" y="5715000"/>
                </a:cubicBezTo>
                <a:cubicBezTo>
                  <a:pt x="1748739" y="5697778"/>
                  <a:pt x="1558966" y="5721075"/>
                  <a:pt x="1235583" y="5715000"/>
                </a:cubicBezTo>
                <a:cubicBezTo>
                  <a:pt x="912200" y="5708925"/>
                  <a:pt x="886428" y="5726090"/>
                  <a:pt x="725234" y="5715000"/>
                </a:cubicBezTo>
                <a:cubicBezTo>
                  <a:pt x="564040" y="5703910"/>
                  <a:pt x="282589" y="5741762"/>
                  <a:pt x="0" y="5715000"/>
                </a:cubicBezTo>
                <a:cubicBezTo>
                  <a:pt x="7846" y="5480500"/>
                  <a:pt x="-7024" y="5375643"/>
                  <a:pt x="0" y="5137150"/>
                </a:cubicBezTo>
                <a:cubicBezTo>
                  <a:pt x="7024" y="4898657"/>
                  <a:pt x="-30278" y="4655438"/>
                  <a:pt x="0" y="4502150"/>
                </a:cubicBezTo>
                <a:cubicBezTo>
                  <a:pt x="30278" y="4348862"/>
                  <a:pt x="-29163" y="4050679"/>
                  <a:pt x="0" y="3752850"/>
                </a:cubicBezTo>
                <a:cubicBezTo>
                  <a:pt x="29163" y="3455021"/>
                  <a:pt x="-10126" y="3159101"/>
                  <a:pt x="0" y="3003550"/>
                </a:cubicBezTo>
                <a:cubicBezTo>
                  <a:pt x="10126" y="2847999"/>
                  <a:pt x="-4751" y="2549792"/>
                  <a:pt x="0" y="2311400"/>
                </a:cubicBezTo>
                <a:cubicBezTo>
                  <a:pt x="4751" y="2073008"/>
                  <a:pt x="-4308" y="1996087"/>
                  <a:pt x="0" y="1733550"/>
                </a:cubicBezTo>
                <a:cubicBezTo>
                  <a:pt x="4308" y="1471013"/>
                  <a:pt x="-7509" y="1388971"/>
                  <a:pt x="0" y="1270000"/>
                </a:cubicBezTo>
                <a:cubicBezTo>
                  <a:pt x="7509" y="1151029"/>
                  <a:pt x="4854" y="810463"/>
                  <a:pt x="0" y="692150"/>
                </a:cubicBezTo>
                <a:cubicBezTo>
                  <a:pt x="-4854" y="573837"/>
                  <a:pt x="22314" y="322142"/>
                  <a:pt x="0" y="0"/>
                </a:cubicBezTo>
                <a:close/>
              </a:path>
              <a:path w="5372100" h="5715000" stroke="0" extrusionOk="0">
                <a:moveTo>
                  <a:pt x="0" y="0"/>
                </a:moveTo>
                <a:cubicBezTo>
                  <a:pt x="172748" y="29587"/>
                  <a:pt x="463591" y="19891"/>
                  <a:pt x="617792" y="0"/>
                </a:cubicBezTo>
                <a:cubicBezTo>
                  <a:pt x="771993" y="-19891"/>
                  <a:pt x="908745" y="10256"/>
                  <a:pt x="1128141" y="0"/>
                </a:cubicBezTo>
                <a:cubicBezTo>
                  <a:pt x="1347537" y="-10256"/>
                  <a:pt x="1579894" y="1897"/>
                  <a:pt x="1907096" y="0"/>
                </a:cubicBezTo>
                <a:cubicBezTo>
                  <a:pt x="2234299" y="-1897"/>
                  <a:pt x="2268521" y="-28861"/>
                  <a:pt x="2524887" y="0"/>
                </a:cubicBezTo>
                <a:cubicBezTo>
                  <a:pt x="2781253" y="28861"/>
                  <a:pt x="2995617" y="-18018"/>
                  <a:pt x="3142679" y="0"/>
                </a:cubicBezTo>
                <a:cubicBezTo>
                  <a:pt x="3289741" y="18018"/>
                  <a:pt x="3725682" y="-26575"/>
                  <a:pt x="3921633" y="0"/>
                </a:cubicBezTo>
                <a:cubicBezTo>
                  <a:pt x="4117584" y="26575"/>
                  <a:pt x="4279410" y="-18301"/>
                  <a:pt x="4485704" y="0"/>
                </a:cubicBezTo>
                <a:cubicBezTo>
                  <a:pt x="4691998" y="18301"/>
                  <a:pt x="5131243" y="5279"/>
                  <a:pt x="5372100" y="0"/>
                </a:cubicBezTo>
                <a:cubicBezTo>
                  <a:pt x="5347262" y="218473"/>
                  <a:pt x="5374555" y="473191"/>
                  <a:pt x="5372100" y="749300"/>
                </a:cubicBezTo>
                <a:cubicBezTo>
                  <a:pt x="5369645" y="1025409"/>
                  <a:pt x="5383082" y="1145433"/>
                  <a:pt x="5372100" y="1270000"/>
                </a:cubicBezTo>
                <a:cubicBezTo>
                  <a:pt x="5361118" y="1394567"/>
                  <a:pt x="5379819" y="1653305"/>
                  <a:pt x="5372100" y="1905000"/>
                </a:cubicBezTo>
                <a:cubicBezTo>
                  <a:pt x="5364381" y="2156695"/>
                  <a:pt x="5385379" y="2396015"/>
                  <a:pt x="5372100" y="2597150"/>
                </a:cubicBezTo>
                <a:cubicBezTo>
                  <a:pt x="5358822" y="2798285"/>
                  <a:pt x="5350871" y="2834617"/>
                  <a:pt x="5372100" y="3060700"/>
                </a:cubicBezTo>
                <a:cubicBezTo>
                  <a:pt x="5393330" y="3286783"/>
                  <a:pt x="5402911" y="3381568"/>
                  <a:pt x="5372100" y="3695700"/>
                </a:cubicBezTo>
                <a:cubicBezTo>
                  <a:pt x="5341289" y="4009832"/>
                  <a:pt x="5396763" y="4102778"/>
                  <a:pt x="5372100" y="4330700"/>
                </a:cubicBezTo>
                <a:cubicBezTo>
                  <a:pt x="5347437" y="4558622"/>
                  <a:pt x="5341291" y="4800673"/>
                  <a:pt x="5372100" y="4965700"/>
                </a:cubicBezTo>
                <a:cubicBezTo>
                  <a:pt x="5402909" y="5130727"/>
                  <a:pt x="5365266" y="5441496"/>
                  <a:pt x="5372100" y="5715000"/>
                </a:cubicBezTo>
                <a:cubicBezTo>
                  <a:pt x="5073535" y="5685957"/>
                  <a:pt x="4821571" y="5728927"/>
                  <a:pt x="4646867" y="5715000"/>
                </a:cubicBezTo>
                <a:cubicBezTo>
                  <a:pt x="4472163" y="5701073"/>
                  <a:pt x="4353326" y="5725850"/>
                  <a:pt x="4136517" y="5715000"/>
                </a:cubicBezTo>
                <a:cubicBezTo>
                  <a:pt x="3919708" y="5704151"/>
                  <a:pt x="3709451" y="5733520"/>
                  <a:pt x="3572447" y="5715000"/>
                </a:cubicBezTo>
                <a:cubicBezTo>
                  <a:pt x="3435443" y="5696481"/>
                  <a:pt x="2968134" y="5726497"/>
                  <a:pt x="2793492" y="5715000"/>
                </a:cubicBezTo>
                <a:cubicBezTo>
                  <a:pt x="2618851" y="5703503"/>
                  <a:pt x="2379291" y="5694666"/>
                  <a:pt x="2121980" y="5715000"/>
                </a:cubicBezTo>
                <a:cubicBezTo>
                  <a:pt x="1864669" y="5735334"/>
                  <a:pt x="1706377" y="5720219"/>
                  <a:pt x="1557909" y="5715000"/>
                </a:cubicBezTo>
                <a:cubicBezTo>
                  <a:pt x="1409441" y="5709781"/>
                  <a:pt x="1175481" y="5681513"/>
                  <a:pt x="886397" y="5715000"/>
                </a:cubicBezTo>
                <a:cubicBezTo>
                  <a:pt x="597313" y="5748487"/>
                  <a:pt x="307479" y="5733906"/>
                  <a:pt x="0" y="5715000"/>
                </a:cubicBezTo>
                <a:cubicBezTo>
                  <a:pt x="19998" y="5505841"/>
                  <a:pt x="7740" y="5428578"/>
                  <a:pt x="0" y="5251450"/>
                </a:cubicBezTo>
                <a:cubicBezTo>
                  <a:pt x="-7740" y="5074322"/>
                  <a:pt x="19312" y="4866908"/>
                  <a:pt x="0" y="4559300"/>
                </a:cubicBezTo>
                <a:cubicBezTo>
                  <a:pt x="-19312" y="4251692"/>
                  <a:pt x="-14541" y="4220282"/>
                  <a:pt x="0" y="4038600"/>
                </a:cubicBezTo>
                <a:cubicBezTo>
                  <a:pt x="14541" y="3856918"/>
                  <a:pt x="-6739" y="3494800"/>
                  <a:pt x="0" y="3289300"/>
                </a:cubicBezTo>
                <a:cubicBezTo>
                  <a:pt x="6739" y="3083800"/>
                  <a:pt x="18146" y="2862005"/>
                  <a:pt x="0" y="2711450"/>
                </a:cubicBezTo>
                <a:cubicBezTo>
                  <a:pt x="-18146" y="2560895"/>
                  <a:pt x="22079" y="2455255"/>
                  <a:pt x="0" y="2247900"/>
                </a:cubicBezTo>
                <a:cubicBezTo>
                  <a:pt x="-22079" y="2040545"/>
                  <a:pt x="-8807" y="1832553"/>
                  <a:pt x="0" y="1555750"/>
                </a:cubicBezTo>
                <a:cubicBezTo>
                  <a:pt x="8807" y="1278947"/>
                  <a:pt x="-2231" y="1223931"/>
                  <a:pt x="0" y="1035050"/>
                </a:cubicBezTo>
                <a:cubicBezTo>
                  <a:pt x="2231" y="846169"/>
                  <a:pt x="-7894" y="316833"/>
                  <a:pt x="0" y="0"/>
                </a:cubicBezTo>
                <a:close/>
              </a:path>
            </a:pathLst>
          </a:custGeom>
          <a:ln w="101600">
            <a:solidFill>
              <a:schemeClr val="accent1"/>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pic>
      <p:sp>
        <p:nvSpPr>
          <p:cNvPr id="4" name="Rectangle 3">
            <a:extLst>
              <a:ext uri="{FF2B5EF4-FFF2-40B4-BE49-F238E27FC236}">
                <a16:creationId xmlns:a16="http://schemas.microsoft.com/office/drawing/2014/main" id="{9040581B-30BF-A24F-A187-998D4E48D797}"/>
              </a:ext>
            </a:extLst>
          </p:cNvPr>
          <p:cNvSpPr/>
          <p:nvPr/>
        </p:nvSpPr>
        <p:spPr>
          <a:xfrm>
            <a:off x="505522" y="933129"/>
            <a:ext cx="5101220" cy="4462760"/>
          </a:xfrm>
          <a:prstGeom prst="rect">
            <a:avLst/>
          </a:prstGeom>
        </p:spPr>
        <p:txBody>
          <a:bodyPr wrap="square">
            <a:spAutoFit/>
          </a:bodyPr>
          <a:lstStyle/>
          <a:p>
            <a:r>
              <a:rPr lang="en-US" sz="2400" dirty="0">
                <a:solidFill>
                  <a:srgbClr val="222222"/>
                </a:solidFill>
                <a:latin typeface="Helvetica" pitchFamily="2" charset="0"/>
              </a:rPr>
              <a:t>In the same fashion as CNN that we need more than one filter, transformers add a mechanism called “multi-headed” attention. This improves the performance of the attention layer in two ways:</a:t>
            </a:r>
          </a:p>
          <a:p>
            <a:endParaRPr lang="en-US" sz="2000" dirty="0">
              <a:solidFill>
                <a:srgbClr val="222222"/>
              </a:solidFill>
              <a:latin typeface="Helvetica" pitchFamily="2" charset="0"/>
            </a:endParaRPr>
          </a:p>
          <a:p>
            <a:pPr marL="285750" indent="-285750">
              <a:buFont typeface="Arial" panose="020B0604020202020204" pitchFamily="34" charset="0"/>
              <a:buChar char="•"/>
            </a:pPr>
            <a:r>
              <a:rPr lang="en-US" sz="2400" dirty="0"/>
              <a:t>It expands the model’s ability to focus on different positions.</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It gives the attention layer multiple “representation subspaces”</a:t>
            </a:r>
          </a:p>
        </p:txBody>
      </p:sp>
    </p:spTree>
    <p:extLst>
      <p:ext uri="{BB962C8B-B14F-4D97-AF65-F5344CB8AC3E}">
        <p14:creationId xmlns:p14="http://schemas.microsoft.com/office/powerpoint/2010/main" val="7172619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3EFD4AA-0874-1049-8993-B85771F3DF1B}"/>
              </a:ext>
            </a:extLst>
          </p:cNvPr>
          <p:cNvSpPr>
            <a:spLocks noGrp="1"/>
          </p:cNvSpPr>
          <p:nvPr>
            <p:ph type="sldNum" sz="quarter" idx="12"/>
          </p:nvPr>
        </p:nvSpPr>
        <p:spPr/>
        <p:txBody>
          <a:bodyPr/>
          <a:lstStyle/>
          <a:p>
            <a:fld id="{6BCA73C5-4051-2D45-AC51-FD5A1C1C157A}" type="slidenum">
              <a:rPr lang="en-US" smtClean="0"/>
              <a:t>32</a:t>
            </a:fld>
            <a:endParaRPr lang="en-US"/>
          </a:p>
        </p:txBody>
      </p:sp>
      <p:pic>
        <p:nvPicPr>
          <p:cNvPr id="3" name="Picture 2">
            <a:extLst>
              <a:ext uri="{FF2B5EF4-FFF2-40B4-BE49-F238E27FC236}">
                <a16:creationId xmlns:a16="http://schemas.microsoft.com/office/drawing/2014/main" id="{2A668AEE-0063-F04A-AFCC-3F9C15D6DE56}"/>
              </a:ext>
            </a:extLst>
          </p:cNvPr>
          <p:cNvPicPr>
            <a:picLocks noChangeAspect="1"/>
          </p:cNvPicPr>
          <p:nvPr/>
        </p:nvPicPr>
        <p:blipFill>
          <a:blip r:embed="rId2"/>
          <a:stretch>
            <a:fillRect/>
          </a:stretch>
        </p:blipFill>
        <p:spPr>
          <a:xfrm>
            <a:off x="5949485" y="619125"/>
            <a:ext cx="5346700" cy="6146800"/>
          </a:xfrm>
          <a:custGeom>
            <a:avLst/>
            <a:gdLst>
              <a:gd name="connsiteX0" fmla="*/ 0 w 5346700"/>
              <a:gd name="connsiteY0" fmla="*/ 0 h 6146800"/>
              <a:gd name="connsiteX1" fmla="*/ 433677 w 5346700"/>
              <a:gd name="connsiteY1" fmla="*/ 0 h 6146800"/>
              <a:gd name="connsiteX2" fmla="*/ 1134689 w 5346700"/>
              <a:gd name="connsiteY2" fmla="*/ 0 h 6146800"/>
              <a:gd name="connsiteX3" fmla="*/ 1728766 w 5346700"/>
              <a:gd name="connsiteY3" fmla="*/ 0 h 6146800"/>
              <a:gd name="connsiteX4" fmla="*/ 2162443 w 5346700"/>
              <a:gd name="connsiteY4" fmla="*/ 0 h 6146800"/>
              <a:gd name="connsiteX5" fmla="*/ 2756521 w 5346700"/>
              <a:gd name="connsiteY5" fmla="*/ 0 h 6146800"/>
              <a:gd name="connsiteX6" fmla="*/ 3457533 w 5346700"/>
              <a:gd name="connsiteY6" fmla="*/ 0 h 6146800"/>
              <a:gd name="connsiteX7" fmla="*/ 3998143 w 5346700"/>
              <a:gd name="connsiteY7" fmla="*/ 0 h 6146800"/>
              <a:gd name="connsiteX8" fmla="*/ 4538754 w 5346700"/>
              <a:gd name="connsiteY8" fmla="*/ 0 h 6146800"/>
              <a:gd name="connsiteX9" fmla="*/ 5346700 w 5346700"/>
              <a:gd name="connsiteY9" fmla="*/ 0 h 6146800"/>
              <a:gd name="connsiteX10" fmla="*/ 5346700 w 5346700"/>
              <a:gd name="connsiteY10" fmla="*/ 620268 h 6146800"/>
              <a:gd name="connsiteX11" fmla="*/ 5346700 w 5346700"/>
              <a:gd name="connsiteY11" fmla="*/ 1179068 h 6146800"/>
              <a:gd name="connsiteX12" fmla="*/ 5346700 w 5346700"/>
              <a:gd name="connsiteY12" fmla="*/ 1860804 h 6146800"/>
              <a:gd name="connsiteX13" fmla="*/ 5346700 w 5346700"/>
              <a:gd name="connsiteY13" fmla="*/ 2358136 h 6146800"/>
              <a:gd name="connsiteX14" fmla="*/ 5346700 w 5346700"/>
              <a:gd name="connsiteY14" fmla="*/ 2794000 h 6146800"/>
              <a:gd name="connsiteX15" fmla="*/ 5346700 w 5346700"/>
              <a:gd name="connsiteY15" fmla="*/ 3352800 h 6146800"/>
              <a:gd name="connsiteX16" fmla="*/ 5346700 w 5346700"/>
              <a:gd name="connsiteY16" fmla="*/ 3973068 h 6146800"/>
              <a:gd name="connsiteX17" fmla="*/ 5346700 w 5346700"/>
              <a:gd name="connsiteY17" fmla="*/ 4654804 h 6146800"/>
              <a:gd name="connsiteX18" fmla="*/ 5346700 w 5346700"/>
              <a:gd name="connsiteY18" fmla="*/ 5275072 h 6146800"/>
              <a:gd name="connsiteX19" fmla="*/ 5346700 w 5346700"/>
              <a:gd name="connsiteY19" fmla="*/ 6146800 h 6146800"/>
              <a:gd name="connsiteX20" fmla="*/ 4699155 w 5346700"/>
              <a:gd name="connsiteY20" fmla="*/ 6146800 h 6146800"/>
              <a:gd name="connsiteX21" fmla="*/ 4158544 w 5346700"/>
              <a:gd name="connsiteY21" fmla="*/ 6146800 h 6146800"/>
              <a:gd name="connsiteX22" fmla="*/ 3617934 w 5346700"/>
              <a:gd name="connsiteY22" fmla="*/ 6146800 h 6146800"/>
              <a:gd name="connsiteX23" fmla="*/ 2970389 w 5346700"/>
              <a:gd name="connsiteY23" fmla="*/ 6146800 h 6146800"/>
              <a:gd name="connsiteX24" fmla="*/ 2376311 w 5346700"/>
              <a:gd name="connsiteY24" fmla="*/ 6146800 h 6146800"/>
              <a:gd name="connsiteX25" fmla="*/ 1942634 w 5346700"/>
              <a:gd name="connsiteY25" fmla="*/ 6146800 h 6146800"/>
              <a:gd name="connsiteX26" fmla="*/ 1402024 w 5346700"/>
              <a:gd name="connsiteY26" fmla="*/ 6146800 h 6146800"/>
              <a:gd name="connsiteX27" fmla="*/ 754479 w 5346700"/>
              <a:gd name="connsiteY27" fmla="*/ 6146800 h 6146800"/>
              <a:gd name="connsiteX28" fmla="*/ 0 w 5346700"/>
              <a:gd name="connsiteY28" fmla="*/ 6146800 h 6146800"/>
              <a:gd name="connsiteX29" fmla="*/ 0 w 5346700"/>
              <a:gd name="connsiteY29" fmla="*/ 5465064 h 6146800"/>
              <a:gd name="connsiteX30" fmla="*/ 0 w 5346700"/>
              <a:gd name="connsiteY30" fmla="*/ 5090668 h 6146800"/>
              <a:gd name="connsiteX31" fmla="*/ 0 w 5346700"/>
              <a:gd name="connsiteY31" fmla="*/ 4408932 h 6146800"/>
              <a:gd name="connsiteX32" fmla="*/ 0 w 5346700"/>
              <a:gd name="connsiteY32" fmla="*/ 4034536 h 6146800"/>
              <a:gd name="connsiteX33" fmla="*/ 0 w 5346700"/>
              <a:gd name="connsiteY33" fmla="*/ 3475736 h 6146800"/>
              <a:gd name="connsiteX34" fmla="*/ 0 w 5346700"/>
              <a:gd name="connsiteY34" fmla="*/ 3039872 h 6146800"/>
              <a:gd name="connsiteX35" fmla="*/ 0 w 5346700"/>
              <a:gd name="connsiteY35" fmla="*/ 2604008 h 6146800"/>
              <a:gd name="connsiteX36" fmla="*/ 0 w 5346700"/>
              <a:gd name="connsiteY36" fmla="*/ 2168144 h 6146800"/>
              <a:gd name="connsiteX37" fmla="*/ 0 w 5346700"/>
              <a:gd name="connsiteY37" fmla="*/ 1732280 h 6146800"/>
              <a:gd name="connsiteX38" fmla="*/ 0 w 5346700"/>
              <a:gd name="connsiteY38" fmla="*/ 1234948 h 6146800"/>
              <a:gd name="connsiteX39" fmla="*/ 0 w 5346700"/>
              <a:gd name="connsiteY39" fmla="*/ 799084 h 6146800"/>
              <a:gd name="connsiteX40" fmla="*/ 0 w 5346700"/>
              <a:gd name="connsiteY40" fmla="*/ 0 h 614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5346700" h="6146800" fill="none" extrusionOk="0">
                <a:moveTo>
                  <a:pt x="0" y="0"/>
                </a:moveTo>
                <a:cubicBezTo>
                  <a:pt x="209775" y="-38970"/>
                  <a:pt x="321771" y="10748"/>
                  <a:pt x="433677" y="0"/>
                </a:cubicBezTo>
                <a:cubicBezTo>
                  <a:pt x="545583" y="-10748"/>
                  <a:pt x="868596" y="20213"/>
                  <a:pt x="1134689" y="0"/>
                </a:cubicBezTo>
                <a:cubicBezTo>
                  <a:pt x="1400782" y="-20213"/>
                  <a:pt x="1467276" y="53580"/>
                  <a:pt x="1728766" y="0"/>
                </a:cubicBezTo>
                <a:cubicBezTo>
                  <a:pt x="1990256" y="-53580"/>
                  <a:pt x="1958707" y="10588"/>
                  <a:pt x="2162443" y="0"/>
                </a:cubicBezTo>
                <a:cubicBezTo>
                  <a:pt x="2366179" y="-10588"/>
                  <a:pt x="2569553" y="4196"/>
                  <a:pt x="2756521" y="0"/>
                </a:cubicBezTo>
                <a:cubicBezTo>
                  <a:pt x="2943489" y="-4196"/>
                  <a:pt x="3244753" y="83047"/>
                  <a:pt x="3457533" y="0"/>
                </a:cubicBezTo>
                <a:cubicBezTo>
                  <a:pt x="3670313" y="-83047"/>
                  <a:pt x="3853518" y="52305"/>
                  <a:pt x="3998143" y="0"/>
                </a:cubicBezTo>
                <a:cubicBezTo>
                  <a:pt x="4142768" y="-52305"/>
                  <a:pt x="4341783" y="56390"/>
                  <a:pt x="4538754" y="0"/>
                </a:cubicBezTo>
                <a:cubicBezTo>
                  <a:pt x="4735725" y="-56390"/>
                  <a:pt x="5083263" y="25368"/>
                  <a:pt x="5346700" y="0"/>
                </a:cubicBezTo>
                <a:cubicBezTo>
                  <a:pt x="5379225" y="298948"/>
                  <a:pt x="5344787" y="407249"/>
                  <a:pt x="5346700" y="620268"/>
                </a:cubicBezTo>
                <a:cubicBezTo>
                  <a:pt x="5348613" y="833287"/>
                  <a:pt x="5343642" y="1061264"/>
                  <a:pt x="5346700" y="1179068"/>
                </a:cubicBezTo>
                <a:cubicBezTo>
                  <a:pt x="5349758" y="1296872"/>
                  <a:pt x="5323774" y="1608869"/>
                  <a:pt x="5346700" y="1860804"/>
                </a:cubicBezTo>
                <a:cubicBezTo>
                  <a:pt x="5369626" y="2112739"/>
                  <a:pt x="5331097" y="2182766"/>
                  <a:pt x="5346700" y="2358136"/>
                </a:cubicBezTo>
                <a:cubicBezTo>
                  <a:pt x="5362303" y="2533506"/>
                  <a:pt x="5303403" y="2599120"/>
                  <a:pt x="5346700" y="2794000"/>
                </a:cubicBezTo>
                <a:cubicBezTo>
                  <a:pt x="5389997" y="2988880"/>
                  <a:pt x="5303975" y="3196358"/>
                  <a:pt x="5346700" y="3352800"/>
                </a:cubicBezTo>
                <a:cubicBezTo>
                  <a:pt x="5389425" y="3509242"/>
                  <a:pt x="5337619" y="3769152"/>
                  <a:pt x="5346700" y="3973068"/>
                </a:cubicBezTo>
                <a:cubicBezTo>
                  <a:pt x="5355781" y="4176984"/>
                  <a:pt x="5286769" y="4361374"/>
                  <a:pt x="5346700" y="4654804"/>
                </a:cubicBezTo>
                <a:cubicBezTo>
                  <a:pt x="5406631" y="4948234"/>
                  <a:pt x="5293383" y="5104393"/>
                  <a:pt x="5346700" y="5275072"/>
                </a:cubicBezTo>
                <a:cubicBezTo>
                  <a:pt x="5400017" y="5445751"/>
                  <a:pt x="5268532" y="5771977"/>
                  <a:pt x="5346700" y="6146800"/>
                </a:cubicBezTo>
                <a:cubicBezTo>
                  <a:pt x="5065045" y="6212599"/>
                  <a:pt x="4894547" y="6072809"/>
                  <a:pt x="4699155" y="6146800"/>
                </a:cubicBezTo>
                <a:cubicBezTo>
                  <a:pt x="4503764" y="6220791"/>
                  <a:pt x="4345789" y="6095933"/>
                  <a:pt x="4158544" y="6146800"/>
                </a:cubicBezTo>
                <a:cubicBezTo>
                  <a:pt x="3971299" y="6197667"/>
                  <a:pt x="3832517" y="6102528"/>
                  <a:pt x="3617934" y="6146800"/>
                </a:cubicBezTo>
                <a:cubicBezTo>
                  <a:pt x="3403351" y="6191072"/>
                  <a:pt x="3282787" y="6097165"/>
                  <a:pt x="2970389" y="6146800"/>
                </a:cubicBezTo>
                <a:cubicBezTo>
                  <a:pt x="2657991" y="6196435"/>
                  <a:pt x="2562956" y="6098781"/>
                  <a:pt x="2376311" y="6146800"/>
                </a:cubicBezTo>
                <a:cubicBezTo>
                  <a:pt x="2189666" y="6194819"/>
                  <a:pt x="2096481" y="6127204"/>
                  <a:pt x="1942634" y="6146800"/>
                </a:cubicBezTo>
                <a:cubicBezTo>
                  <a:pt x="1788787" y="6166396"/>
                  <a:pt x="1525704" y="6138434"/>
                  <a:pt x="1402024" y="6146800"/>
                </a:cubicBezTo>
                <a:cubicBezTo>
                  <a:pt x="1278344" y="6155166"/>
                  <a:pt x="890334" y="6120977"/>
                  <a:pt x="754479" y="6146800"/>
                </a:cubicBezTo>
                <a:cubicBezTo>
                  <a:pt x="618624" y="6172623"/>
                  <a:pt x="310722" y="6112701"/>
                  <a:pt x="0" y="6146800"/>
                </a:cubicBezTo>
                <a:cubicBezTo>
                  <a:pt x="-25632" y="5855626"/>
                  <a:pt x="33283" y="5644692"/>
                  <a:pt x="0" y="5465064"/>
                </a:cubicBezTo>
                <a:cubicBezTo>
                  <a:pt x="-33283" y="5285436"/>
                  <a:pt x="23786" y="5268316"/>
                  <a:pt x="0" y="5090668"/>
                </a:cubicBezTo>
                <a:cubicBezTo>
                  <a:pt x="-23786" y="4913020"/>
                  <a:pt x="45846" y="4578600"/>
                  <a:pt x="0" y="4408932"/>
                </a:cubicBezTo>
                <a:cubicBezTo>
                  <a:pt x="-45846" y="4239264"/>
                  <a:pt x="16159" y="4184782"/>
                  <a:pt x="0" y="4034536"/>
                </a:cubicBezTo>
                <a:cubicBezTo>
                  <a:pt x="-16159" y="3884290"/>
                  <a:pt x="55336" y="3599225"/>
                  <a:pt x="0" y="3475736"/>
                </a:cubicBezTo>
                <a:cubicBezTo>
                  <a:pt x="-55336" y="3352247"/>
                  <a:pt x="18684" y="3131721"/>
                  <a:pt x="0" y="3039872"/>
                </a:cubicBezTo>
                <a:cubicBezTo>
                  <a:pt x="-18684" y="2948023"/>
                  <a:pt x="18197" y="2779257"/>
                  <a:pt x="0" y="2604008"/>
                </a:cubicBezTo>
                <a:cubicBezTo>
                  <a:pt x="-18197" y="2428759"/>
                  <a:pt x="9257" y="2269612"/>
                  <a:pt x="0" y="2168144"/>
                </a:cubicBezTo>
                <a:cubicBezTo>
                  <a:pt x="-9257" y="2066676"/>
                  <a:pt x="38079" y="1853218"/>
                  <a:pt x="0" y="1732280"/>
                </a:cubicBezTo>
                <a:cubicBezTo>
                  <a:pt x="-38079" y="1611342"/>
                  <a:pt x="54475" y="1429026"/>
                  <a:pt x="0" y="1234948"/>
                </a:cubicBezTo>
                <a:cubicBezTo>
                  <a:pt x="-54475" y="1040870"/>
                  <a:pt x="33198" y="933876"/>
                  <a:pt x="0" y="799084"/>
                </a:cubicBezTo>
                <a:cubicBezTo>
                  <a:pt x="-33198" y="664292"/>
                  <a:pt x="71465" y="326021"/>
                  <a:pt x="0" y="0"/>
                </a:cubicBezTo>
                <a:close/>
              </a:path>
              <a:path w="5346700" h="6146800" stroke="0" extrusionOk="0">
                <a:moveTo>
                  <a:pt x="0" y="0"/>
                </a:moveTo>
                <a:cubicBezTo>
                  <a:pt x="172947" y="-47889"/>
                  <a:pt x="341372" y="61068"/>
                  <a:pt x="540611" y="0"/>
                </a:cubicBezTo>
                <a:cubicBezTo>
                  <a:pt x="739850" y="-61068"/>
                  <a:pt x="799924" y="30166"/>
                  <a:pt x="974288" y="0"/>
                </a:cubicBezTo>
                <a:cubicBezTo>
                  <a:pt x="1148652" y="-30166"/>
                  <a:pt x="1445498" y="76310"/>
                  <a:pt x="1675299" y="0"/>
                </a:cubicBezTo>
                <a:cubicBezTo>
                  <a:pt x="1905100" y="-76310"/>
                  <a:pt x="1973182" y="50589"/>
                  <a:pt x="2215910" y="0"/>
                </a:cubicBezTo>
                <a:cubicBezTo>
                  <a:pt x="2458638" y="-50589"/>
                  <a:pt x="2589198" y="12124"/>
                  <a:pt x="2756521" y="0"/>
                </a:cubicBezTo>
                <a:cubicBezTo>
                  <a:pt x="2923844" y="-12124"/>
                  <a:pt x="3121797" y="44958"/>
                  <a:pt x="3457533" y="0"/>
                </a:cubicBezTo>
                <a:cubicBezTo>
                  <a:pt x="3793269" y="-44958"/>
                  <a:pt x="3774697" y="36535"/>
                  <a:pt x="3944676" y="0"/>
                </a:cubicBezTo>
                <a:cubicBezTo>
                  <a:pt x="4114655" y="-36535"/>
                  <a:pt x="4395657" y="12433"/>
                  <a:pt x="4645688" y="0"/>
                </a:cubicBezTo>
                <a:cubicBezTo>
                  <a:pt x="4895719" y="-12433"/>
                  <a:pt x="5086466" y="21680"/>
                  <a:pt x="5346700" y="0"/>
                </a:cubicBezTo>
                <a:cubicBezTo>
                  <a:pt x="5383311" y="211828"/>
                  <a:pt x="5290753" y="339411"/>
                  <a:pt x="5346700" y="558800"/>
                </a:cubicBezTo>
                <a:cubicBezTo>
                  <a:pt x="5402647" y="778189"/>
                  <a:pt x="5320129" y="924747"/>
                  <a:pt x="5346700" y="1117600"/>
                </a:cubicBezTo>
                <a:cubicBezTo>
                  <a:pt x="5373271" y="1310453"/>
                  <a:pt x="5274820" y="1507839"/>
                  <a:pt x="5346700" y="1737868"/>
                </a:cubicBezTo>
                <a:cubicBezTo>
                  <a:pt x="5418580" y="1967897"/>
                  <a:pt x="5305290" y="2029340"/>
                  <a:pt x="5346700" y="2112264"/>
                </a:cubicBezTo>
                <a:cubicBezTo>
                  <a:pt x="5388110" y="2195188"/>
                  <a:pt x="5300549" y="2424640"/>
                  <a:pt x="5346700" y="2671064"/>
                </a:cubicBezTo>
                <a:cubicBezTo>
                  <a:pt x="5392851" y="2917488"/>
                  <a:pt x="5280177" y="3032007"/>
                  <a:pt x="5346700" y="3229864"/>
                </a:cubicBezTo>
                <a:cubicBezTo>
                  <a:pt x="5413223" y="3427721"/>
                  <a:pt x="5302429" y="3676691"/>
                  <a:pt x="5346700" y="3788664"/>
                </a:cubicBezTo>
                <a:cubicBezTo>
                  <a:pt x="5390971" y="3900637"/>
                  <a:pt x="5306678" y="4283818"/>
                  <a:pt x="5346700" y="4408932"/>
                </a:cubicBezTo>
                <a:cubicBezTo>
                  <a:pt x="5386722" y="4534046"/>
                  <a:pt x="5323502" y="4816405"/>
                  <a:pt x="5346700" y="5029200"/>
                </a:cubicBezTo>
                <a:cubicBezTo>
                  <a:pt x="5369898" y="5241995"/>
                  <a:pt x="5322244" y="5501412"/>
                  <a:pt x="5346700" y="5649468"/>
                </a:cubicBezTo>
                <a:cubicBezTo>
                  <a:pt x="5371156" y="5797524"/>
                  <a:pt x="5327764" y="6015548"/>
                  <a:pt x="5346700" y="6146800"/>
                </a:cubicBezTo>
                <a:cubicBezTo>
                  <a:pt x="5148387" y="6191462"/>
                  <a:pt x="5063496" y="6143796"/>
                  <a:pt x="4859556" y="6146800"/>
                </a:cubicBezTo>
                <a:cubicBezTo>
                  <a:pt x="4655616" y="6149804"/>
                  <a:pt x="4418077" y="6116161"/>
                  <a:pt x="4265478" y="6146800"/>
                </a:cubicBezTo>
                <a:cubicBezTo>
                  <a:pt x="4112879" y="6177439"/>
                  <a:pt x="3886207" y="6097825"/>
                  <a:pt x="3778335" y="6146800"/>
                </a:cubicBezTo>
                <a:cubicBezTo>
                  <a:pt x="3670463" y="6195775"/>
                  <a:pt x="3413304" y="6119665"/>
                  <a:pt x="3184257" y="6146800"/>
                </a:cubicBezTo>
                <a:cubicBezTo>
                  <a:pt x="2955210" y="6173935"/>
                  <a:pt x="2909001" y="6114221"/>
                  <a:pt x="2750580" y="6146800"/>
                </a:cubicBezTo>
                <a:cubicBezTo>
                  <a:pt x="2592159" y="6179379"/>
                  <a:pt x="2474086" y="6108265"/>
                  <a:pt x="2316903" y="6146800"/>
                </a:cubicBezTo>
                <a:cubicBezTo>
                  <a:pt x="2159720" y="6185335"/>
                  <a:pt x="1852910" y="6105195"/>
                  <a:pt x="1722826" y="6146800"/>
                </a:cubicBezTo>
                <a:cubicBezTo>
                  <a:pt x="1592742" y="6188405"/>
                  <a:pt x="1347652" y="6136126"/>
                  <a:pt x="1235682" y="6146800"/>
                </a:cubicBezTo>
                <a:cubicBezTo>
                  <a:pt x="1123712" y="6157474"/>
                  <a:pt x="740669" y="6143836"/>
                  <a:pt x="588137" y="6146800"/>
                </a:cubicBezTo>
                <a:cubicBezTo>
                  <a:pt x="435606" y="6149764"/>
                  <a:pt x="124640" y="6104140"/>
                  <a:pt x="0" y="6146800"/>
                </a:cubicBezTo>
                <a:cubicBezTo>
                  <a:pt x="-61001" y="5981795"/>
                  <a:pt x="49762" y="5810072"/>
                  <a:pt x="0" y="5526532"/>
                </a:cubicBezTo>
                <a:cubicBezTo>
                  <a:pt x="-49762" y="5242992"/>
                  <a:pt x="16215" y="5146361"/>
                  <a:pt x="0" y="4906264"/>
                </a:cubicBezTo>
                <a:cubicBezTo>
                  <a:pt x="-16215" y="4666167"/>
                  <a:pt x="7650" y="4637386"/>
                  <a:pt x="0" y="4470400"/>
                </a:cubicBezTo>
                <a:cubicBezTo>
                  <a:pt x="-7650" y="4303414"/>
                  <a:pt x="18611" y="4068114"/>
                  <a:pt x="0" y="3850132"/>
                </a:cubicBezTo>
                <a:cubicBezTo>
                  <a:pt x="-18611" y="3632150"/>
                  <a:pt x="28588" y="3314353"/>
                  <a:pt x="0" y="3168396"/>
                </a:cubicBezTo>
                <a:cubicBezTo>
                  <a:pt x="-28588" y="3022439"/>
                  <a:pt x="5583" y="2841686"/>
                  <a:pt x="0" y="2671064"/>
                </a:cubicBezTo>
                <a:cubicBezTo>
                  <a:pt x="-5583" y="2500442"/>
                  <a:pt x="46351" y="2320284"/>
                  <a:pt x="0" y="1989328"/>
                </a:cubicBezTo>
                <a:cubicBezTo>
                  <a:pt x="-46351" y="1658372"/>
                  <a:pt x="46430" y="1687673"/>
                  <a:pt x="0" y="1553464"/>
                </a:cubicBezTo>
                <a:cubicBezTo>
                  <a:pt x="-46430" y="1419255"/>
                  <a:pt x="44009" y="1274358"/>
                  <a:pt x="0" y="1179068"/>
                </a:cubicBezTo>
                <a:cubicBezTo>
                  <a:pt x="-44009" y="1083778"/>
                  <a:pt x="25485" y="915334"/>
                  <a:pt x="0" y="804672"/>
                </a:cubicBezTo>
                <a:cubicBezTo>
                  <a:pt x="-25485" y="694010"/>
                  <a:pt x="57223" y="386076"/>
                  <a:pt x="0" y="0"/>
                </a:cubicBezTo>
                <a:close/>
              </a:path>
            </a:pathLst>
          </a:custGeom>
          <a:ln w="101600">
            <a:solidFill>
              <a:schemeClr val="accent1"/>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pic>
      <p:sp>
        <p:nvSpPr>
          <p:cNvPr id="4" name="Rectangle 3">
            <a:extLst>
              <a:ext uri="{FF2B5EF4-FFF2-40B4-BE49-F238E27FC236}">
                <a16:creationId xmlns:a16="http://schemas.microsoft.com/office/drawing/2014/main" id="{B8574787-95F0-FC4E-ABE4-4401B6080334}"/>
              </a:ext>
            </a:extLst>
          </p:cNvPr>
          <p:cNvSpPr/>
          <p:nvPr/>
        </p:nvSpPr>
        <p:spPr>
          <a:xfrm>
            <a:off x="895815" y="1307585"/>
            <a:ext cx="4256048" cy="3416320"/>
          </a:xfrm>
          <a:prstGeom prst="rect">
            <a:avLst/>
          </a:prstGeom>
        </p:spPr>
        <p:txBody>
          <a:bodyPr wrap="square">
            <a:spAutoFit/>
          </a:bodyPr>
          <a:lstStyle/>
          <a:p>
            <a:r>
              <a:rPr lang="en-US" sz="2400" dirty="0">
                <a:solidFill>
                  <a:schemeClr val="tx1">
                    <a:lumMod val="85000"/>
                    <a:lumOff val="15000"/>
                  </a:schemeClr>
                </a:solidFill>
                <a:latin typeface="Karla" pitchFamily="2" charset="0"/>
              </a:rPr>
              <a:t>As we encode the word ”he", one attention head is focusing most on ”Patrick", while another is focusing on ”student" -- in a sense, the model's representation of the word ”he" combines the representations of both ”Patrick" and ”</a:t>
            </a:r>
            <a:r>
              <a:rPr lang="en-US" sz="2400" dirty="0" err="1">
                <a:solidFill>
                  <a:schemeClr val="tx1">
                    <a:lumMod val="85000"/>
                    <a:lumOff val="15000"/>
                  </a:schemeClr>
                </a:solidFill>
                <a:latin typeface="Karla" pitchFamily="2" charset="0"/>
              </a:rPr>
              <a:t>stduent</a:t>
            </a:r>
            <a:r>
              <a:rPr lang="en-US" sz="2400" dirty="0">
                <a:solidFill>
                  <a:schemeClr val="tx1">
                    <a:lumMod val="85000"/>
                    <a:lumOff val="15000"/>
                  </a:schemeClr>
                </a:solidFill>
                <a:latin typeface="Karla" pitchFamily="2" charset="0"/>
              </a:rPr>
              <a:t>".</a:t>
            </a:r>
          </a:p>
        </p:txBody>
      </p:sp>
    </p:spTree>
    <p:extLst>
      <p:ext uri="{BB962C8B-B14F-4D97-AF65-F5344CB8AC3E}">
        <p14:creationId xmlns:p14="http://schemas.microsoft.com/office/powerpoint/2010/main" val="15180282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9F551BC-DB3F-2C41-945D-4020703FAFF4}"/>
              </a:ext>
            </a:extLst>
          </p:cNvPr>
          <p:cNvSpPr>
            <a:spLocks noGrp="1"/>
          </p:cNvSpPr>
          <p:nvPr>
            <p:ph type="sldNum" sz="quarter" idx="12"/>
          </p:nvPr>
        </p:nvSpPr>
        <p:spPr/>
        <p:txBody>
          <a:bodyPr/>
          <a:lstStyle/>
          <a:p>
            <a:fld id="{6BCA73C5-4051-2D45-AC51-FD5A1C1C157A}" type="slidenum">
              <a:rPr lang="en-US" smtClean="0"/>
              <a:t>33</a:t>
            </a:fld>
            <a:endParaRPr lang="en-US"/>
          </a:p>
        </p:txBody>
      </p:sp>
      <p:pic>
        <p:nvPicPr>
          <p:cNvPr id="4" name="Picture 3">
            <a:extLst>
              <a:ext uri="{FF2B5EF4-FFF2-40B4-BE49-F238E27FC236}">
                <a16:creationId xmlns:a16="http://schemas.microsoft.com/office/drawing/2014/main" id="{63F1A0BA-3253-414D-970E-99E08260ED1D}"/>
              </a:ext>
            </a:extLst>
          </p:cNvPr>
          <p:cNvPicPr>
            <a:picLocks noChangeAspect="1"/>
          </p:cNvPicPr>
          <p:nvPr/>
        </p:nvPicPr>
        <p:blipFill>
          <a:blip r:embed="rId2"/>
          <a:stretch>
            <a:fillRect/>
          </a:stretch>
        </p:blipFill>
        <p:spPr>
          <a:xfrm>
            <a:off x="739698" y="532780"/>
            <a:ext cx="5676900" cy="2692400"/>
          </a:xfrm>
          <a:prstGeom prst="rect">
            <a:avLst/>
          </a:prstGeom>
        </p:spPr>
      </p:pic>
      <p:pic>
        <p:nvPicPr>
          <p:cNvPr id="5" name="Picture 4">
            <a:extLst>
              <a:ext uri="{FF2B5EF4-FFF2-40B4-BE49-F238E27FC236}">
                <a16:creationId xmlns:a16="http://schemas.microsoft.com/office/drawing/2014/main" id="{33B5B3A2-824A-5E4D-9850-54FDBB9F3CFF}"/>
              </a:ext>
            </a:extLst>
          </p:cNvPr>
          <p:cNvPicPr>
            <a:picLocks noChangeAspect="1"/>
          </p:cNvPicPr>
          <p:nvPr/>
        </p:nvPicPr>
        <p:blipFill>
          <a:blip r:embed="rId3"/>
          <a:stretch>
            <a:fillRect/>
          </a:stretch>
        </p:blipFill>
        <p:spPr>
          <a:xfrm>
            <a:off x="7010400" y="716156"/>
            <a:ext cx="4267200" cy="4622800"/>
          </a:xfrm>
          <a:custGeom>
            <a:avLst/>
            <a:gdLst>
              <a:gd name="connsiteX0" fmla="*/ 0 w 4267200"/>
              <a:gd name="connsiteY0" fmla="*/ 0 h 4622800"/>
              <a:gd name="connsiteX1" fmla="*/ 694944 w 4267200"/>
              <a:gd name="connsiteY1" fmla="*/ 0 h 4622800"/>
              <a:gd name="connsiteX2" fmla="*/ 1389888 w 4267200"/>
              <a:gd name="connsiteY2" fmla="*/ 0 h 4622800"/>
              <a:gd name="connsiteX3" fmla="*/ 1999488 w 4267200"/>
              <a:gd name="connsiteY3" fmla="*/ 0 h 4622800"/>
              <a:gd name="connsiteX4" fmla="*/ 2651760 w 4267200"/>
              <a:gd name="connsiteY4" fmla="*/ 0 h 4622800"/>
              <a:gd name="connsiteX5" fmla="*/ 3218688 w 4267200"/>
              <a:gd name="connsiteY5" fmla="*/ 0 h 4622800"/>
              <a:gd name="connsiteX6" fmla="*/ 4267200 w 4267200"/>
              <a:gd name="connsiteY6" fmla="*/ 0 h 4622800"/>
              <a:gd name="connsiteX7" fmla="*/ 4267200 w 4267200"/>
              <a:gd name="connsiteY7" fmla="*/ 752856 h 4622800"/>
              <a:gd name="connsiteX8" fmla="*/ 4267200 w 4267200"/>
              <a:gd name="connsiteY8" fmla="*/ 1320800 h 4622800"/>
              <a:gd name="connsiteX9" fmla="*/ 4267200 w 4267200"/>
              <a:gd name="connsiteY9" fmla="*/ 1842516 h 4622800"/>
              <a:gd name="connsiteX10" fmla="*/ 4267200 w 4267200"/>
              <a:gd name="connsiteY10" fmla="*/ 2410460 h 4622800"/>
              <a:gd name="connsiteX11" fmla="*/ 4267200 w 4267200"/>
              <a:gd name="connsiteY11" fmla="*/ 3024632 h 4622800"/>
              <a:gd name="connsiteX12" fmla="*/ 4267200 w 4267200"/>
              <a:gd name="connsiteY12" fmla="*/ 3685032 h 4622800"/>
              <a:gd name="connsiteX13" fmla="*/ 4267200 w 4267200"/>
              <a:gd name="connsiteY13" fmla="*/ 4622800 h 4622800"/>
              <a:gd name="connsiteX14" fmla="*/ 3572256 w 4267200"/>
              <a:gd name="connsiteY14" fmla="*/ 4622800 h 4622800"/>
              <a:gd name="connsiteX15" fmla="*/ 2962656 w 4267200"/>
              <a:gd name="connsiteY15" fmla="*/ 4622800 h 4622800"/>
              <a:gd name="connsiteX16" fmla="*/ 2353056 w 4267200"/>
              <a:gd name="connsiteY16" fmla="*/ 4622800 h 4622800"/>
              <a:gd name="connsiteX17" fmla="*/ 1743456 w 4267200"/>
              <a:gd name="connsiteY17" fmla="*/ 4622800 h 4622800"/>
              <a:gd name="connsiteX18" fmla="*/ 1133856 w 4267200"/>
              <a:gd name="connsiteY18" fmla="*/ 4622800 h 4622800"/>
              <a:gd name="connsiteX19" fmla="*/ 566928 w 4267200"/>
              <a:gd name="connsiteY19" fmla="*/ 4622800 h 4622800"/>
              <a:gd name="connsiteX20" fmla="*/ 0 w 4267200"/>
              <a:gd name="connsiteY20" fmla="*/ 4622800 h 4622800"/>
              <a:gd name="connsiteX21" fmla="*/ 0 w 4267200"/>
              <a:gd name="connsiteY21" fmla="*/ 3962400 h 4622800"/>
              <a:gd name="connsiteX22" fmla="*/ 0 w 4267200"/>
              <a:gd name="connsiteY22" fmla="*/ 3255772 h 4622800"/>
              <a:gd name="connsiteX23" fmla="*/ 0 w 4267200"/>
              <a:gd name="connsiteY23" fmla="*/ 2549144 h 4622800"/>
              <a:gd name="connsiteX24" fmla="*/ 0 w 4267200"/>
              <a:gd name="connsiteY24" fmla="*/ 1796288 h 4622800"/>
              <a:gd name="connsiteX25" fmla="*/ 0 w 4267200"/>
              <a:gd name="connsiteY25" fmla="*/ 1135888 h 4622800"/>
              <a:gd name="connsiteX26" fmla="*/ 0 w 4267200"/>
              <a:gd name="connsiteY26" fmla="*/ 0 h 462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267200" h="4622800" fill="none" extrusionOk="0">
                <a:moveTo>
                  <a:pt x="0" y="0"/>
                </a:moveTo>
                <a:cubicBezTo>
                  <a:pt x="294360" y="-6663"/>
                  <a:pt x="452116" y="29796"/>
                  <a:pt x="694944" y="0"/>
                </a:cubicBezTo>
                <a:cubicBezTo>
                  <a:pt x="937772" y="-29796"/>
                  <a:pt x="1139221" y="30899"/>
                  <a:pt x="1389888" y="0"/>
                </a:cubicBezTo>
                <a:cubicBezTo>
                  <a:pt x="1640555" y="-30899"/>
                  <a:pt x="1830996" y="22348"/>
                  <a:pt x="1999488" y="0"/>
                </a:cubicBezTo>
                <a:cubicBezTo>
                  <a:pt x="2167980" y="-22348"/>
                  <a:pt x="2470334" y="19363"/>
                  <a:pt x="2651760" y="0"/>
                </a:cubicBezTo>
                <a:cubicBezTo>
                  <a:pt x="2833186" y="-19363"/>
                  <a:pt x="3018728" y="-27631"/>
                  <a:pt x="3218688" y="0"/>
                </a:cubicBezTo>
                <a:cubicBezTo>
                  <a:pt x="3418648" y="27631"/>
                  <a:pt x="4034460" y="-358"/>
                  <a:pt x="4267200" y="0"/>
                </a:cubicBezTo>
                <a:cubicBezTo>
                  <a:pt x="4235710" y="311232"/>
                  <a:pt x="4297275" y="441679"/>
                  <a:pt x="4267200" y="752856"/>
                </a:cubicBezTo>
                <a:cubicBezTo>
                  <a:pt x="4237125" y="1064033"/>
                  <a:pt x="4240886" y="1184373"/>
                  <a:pt x="4267200" y="1320800"/>
                </a:cubicBezTo>
                <a:cubicBezTo>
                  <a:pt x="4293514" y="1457227"/>
                  <a:pt x="4273100" y="1719373"/>
                  <a:pt x="4267200" y="1842516"/>
                </a:cubicBezTo>
                <a:cubicBezTo>
                  <a:pt x="4261300" y="1965659"/>
                  <a:pt x="4282786" y="2230353"/>
                  <a:pt x="4267200" y="2410460"/>
                </a:cubicBezTo>
                <a:cubicBezTo>
                  <a:pt x="4251614" y="2590567"/>
                  <a:pt x="4238279" y="2885694"/>
                  <a:pt x="4267200" y="3024632"/>
                </a:cubicBezTo>
                <a:cubicBezTo>
                  <a:pt x="4296121" y="3163570"/>
                  <a:pt x="4270844" y="3522823"/>
                  <a:pt x="4267200" y="3685032"/>
                </a:cubicBezTo>
                <a:cubicBezTo>
                  <a:pt x="4263556" y="3847241"/>
                  <a:pt x="4306705" y="4282319"/>
                  <a:pt x="4267200" y="4622800"/>
                </a:cubicBezTo>
                <a:cubicBezTo>
                  <a:pt x="3988749" y="4645684"/>
                  <a:pt x="3752544" y="4623389"/>
                  <a:pt x="3572256" y="4622800"/>
                </a:cubicBezTo>
                <a:cubicBezTo>
                  <a:pt x="3391968" y="4622211"/>
                  <a:pt x="3169711" y="4647412"/>
                  <a:pt x="2962656" y="4622800"/>
                </a:cubicBezTo>
                <a:cubicBezTo>
                  <a:pt x="2755601" y="4598188"/>
                  <a:pt x="2638422" y="4609915"/>
                  <a:pt x="2353056" y="4622800"/>
                </a:cubicBezTo>
                <a:cubicBezTo>
                  <a:pt x="2067690" y="4635685"/>
                  <a:pt x="2025593" y="4652837"/>
                  <a:pt x="1743456" y="4622800"/>
                </a:cubicBezTo>
                <a:cubicBezTo>
                  <a:pt x="1461319" y="4592763"/>
                  <a:pt x="1310646" y="4601822"/>
                  <a:pt x="1133856" y="4622800"/>
                </a:cubicBezTo>
                <a:cubicBezTo>
                  <a:pt x="957066" y="4643778"/>
                  <a:pt x="769042" y="4598941"/>
                  <a:pt x="566928" y="4622800"/>
                </a:cubicBezTo>
                <a:cubicBezTo>
                  <a:pt x="364814" y="4646659"/>
                  <a:pt x="148370" y="4626061"/>
                  <a:pt x="0" y="4622800"/>
                </a:cubicBezTo>
                <a:cubicBezTo>
                  <a:pt x="9038" y="4412608"/>
                  <a:pt x="-5215" y="4103457"/>
                  <a:pt x="0" y="3962400"/>
                </a:cubicBezTo>
                <a:cubicBezTo>
                  <a:pt x="5215" y="3821343"/>
                  <a:pt x="20213" y="3489423"/>
                  <a:pt x="0" y="3255772"/>
                </a:cubicBezTo>
                <a:cubicBezTo>
                  <a:pt x="-20213" y="3022121"/>
                  <a:pt x="3058" y="2783994"/>
                  <a:pt x="0" y="2549144"/>
                </a:cubicBezTo>
                <a:cubicBezTo>
                  <a:pt x="-3058" y="2314294"/>
                  <a:pt x="-18477" y="2151818"/>
                  <a:pt x="0" y="1796288"/>
                </a:cubicBezTo>
                <a:cubicBezTo>
                  <a:pt x="18477" y="1440758"/>
                  <a:pt x="-25099" y="1332352"/>
                  <a:pt x="0" y="1135888"/>
                </a:cubicBezTo>
                <a:cubicBezTo>
                  <a:pt x="25099" y="939424"/>
                  <a:pt x="43758" y="362174"/>
                  <a:pt x="0" y="0"/>
                </a:cubicBezTo>
                <a:close/>
              </a:path>
              <a:path w="4267200" h="4622800" stroke="0" extrusionOk="0">
                <a:moveTo>
                  <a:pt x="0" y="0"/>
                </a:moveTo>
                <a:cubicBezTo>
                  <a:pt x="159552" y="9153"/>
                  <a:pt x="323985" y="15849"/>
                  <a:pt x="566928" y="0"/>
                </a:cubicBezTo>
                <a:cubicBezTo>
                  <a:pt x="809871" y="-15849"/>
                  <a:pt x="945528" y="18639"/>
                  <a:pt x="1048512" y="0"/>
                </a:cubicBezTo>
                <a:cubicBezTo>
                  <a:pt x="1151496" y="-18639"/>
                  <a:pt x="1420388" y="-14755"/>
                  <a:pt x="1743456" y="0"/>
                </a:cubicBezTo>
                <a:cubicBezTo>
                  <a:pt x="2066524" y="14755"/>
                  <a:pt x="2069706" y="3220"/>
                  <a:pt x="2310384" y="0"/>
                </a:cubicBezTo>
                <a:cubicBezTo>
                  <a:pt x="2551062" y="-3220"/>
                  <a:pt x="2644571" y="27018"/>
                  <a:pt x="2877312" y="0"/>
                </a:cubicBezTo>
                <a:cubicBezTo>
                  <a:pt x="3110053" y="-27018"/>
                  <a:pt x="3335776" y="-651"/>
                  <a:pt x="3572256" y="0"/>
                </a:cubicBezTo>
                <a:cubicBezTo>
                  <a:pt x="3808736" y="651"/>
                  <a:pt x="4095517" y="21929"/>
                  <a:pt x="4267200" y="0"/>
                </a:cubicBezTo>
                <a:cubicBezTo>
                  <a:pt x="4292984" y="236608"/>
                  <a:pt x="4299872" y="416695"/>
                  <a:pt x="4267200" y="752856"/>
                </a:cubicBezTo>
                <a:cubicBezTo>
                  <a:pt x="4234528" y="1089017"/>
                  <a:pt x="4248141" y="1154480"/>
                  <a:pt x="4267200" y="1320800"/>
                </a:cubicBezTo>
                <a:cubicBezTo>
                  <a:pt x="4286259" y="1487120"/>
                  <a:pt x="4284151" y="1616719"/>
                  <a:pt x="4267200" y="1888744"/>
                </a:cubicBezTo>
                <a:cubicBezTo>
                  <a:pt x="4250249" y="2160769"/>
                  <a:pt x="4299049" y="2399647"/>
                  <a:pt x="4267200" y="2549144"/>
                </a:cubicBezTo>
                <a:cubicBezTo>
                  <a:pt x="4235351" y="2698641"/>
                  <a:pt x="4250392" y="2922970"/>
                  <a:pt x="4267200" y="3255772"/>
                </a:cubicBezTo>
                <a:cubicBezTo>
                  <a:pt x="4284008" y="3588574"/>
                  <a:pt x="4273009" y="3614349"/>
                  <a:pt x="4267200" y="3777488"/>
                </a:cubicBezTo>
                <a:cubicBezTo>
                  <a:pt x="4261391" y="3940627"/>
                  <a:pt x="4245839" y="4379450"/>
                  <a:pt x="4267200" y="4622800"/>
                </a:cubicBezTo>
                <a:cubicBezTo>
                  <a:pt x="4093929" y="4592853"/>
                  <a:pt x="3889425" y="4605389"/>
                  <a:pt x="3657600" y="4622800"/>
                </a:cubicBezTo>
                <a:cubicBezTo>
                  <a:pt x="3425775" y="4640211"/>
                  <a:pt x="3338819" y="4637677"/>
                  <a:pt x="3048000" y="4622800"/>
                </a:cubicBezTo>
                <a:cubicBezTo>
                  <a:pt x="2757181" y="4607923"/>
                  <a:pt x="2660794" y="4597227"/>
                  <a:pt x="2353056" y="4622800"/>
                </a:cubicBezTo>
                <a:cubicBezTo>
                  <a:pt x="2045318" y="4648373"/>
                  <a:pt x="2042019" y="4609390"/>
                  <a:pt x="1743456" y="4622800"/>
                </a:cubicBezTo>
                <a:cubicBezTo>
                  <a:pt x="1444893" y="4636210"/>
                  <a:pt x="1479226" y="4625107"/>
                  <a:pt x="1261872" y="4622800"/>
                </a:cubicBezTo>
                <a:cubicBezTo>
                  <a:pt x="1044518" y="4620493"/>
                  <a:pt x="905287" y="4631836"/>
                  <a:pt x="737616" y="4622800"/>
                </a:cubicBezTo>
                <a:cubicBezTo>
                  <a:pt x="569945" y="4613764"/>
                  <a:pt x="360582" y="4649727"/>
                  <a:pt x="0" y="4622800"/>
                </a:cubicBezTo>
                <a:cubicBezTo>
                  <a:pt x="12167" y="4477717"/>
                  <a:pt x="-31371" y="4204678"/>
                  <a:pt x="0" y="3962400"/>
                </a:cubicBezTo>
                <a:cubicBezTo>
                  <a:pt x="31371" y="3720122"/>
                  <a:pt x="18064" y="3611745"/>
                  <a:pt x="0" y="3302000"/>
                </a:cubicBezTo>
                <a:cubicBezTo>
                  <a:pt x="-18064" y="2992255"/>
                  <a:pt x="-9976" y="2836663"/>
                  <a:pt x="0" y="2687828"/>
                </a:cubicBezTo>
                <a:cubicBezTo>
                  <a:pt x="9976" y="2538993"/>
                  <a:pt x="-8504" y="2330164"/>
                  <a:pt x="0" y="2166112"/>
                </a:cubicBezTo>
                <a:cubicBezTo>
                  <a:pt x="8504" y="2002060"/>
                  <a:pt x="-7158" y="1852357"/>
                  <a:pt x="0" y="1644396"/>
                </a:cubicBezTo>
                <a:cubicBezTo>
                  <a:pt x="7158" y="1436435"/>
                  <a:pt x="27757" y="1275249"/>
                  <a:pt x="0" y="937768"/>
                </a:cubicBezTo>
                <a:cubicBezTo>
                  <a:pt x="-27757" y="600287"/>
                  <a:pt x="-31381" y="220147"/>
                  <a:pt x="0" y="0"/>
                </a:cubicBezTo>
                <a:close/>
              </a:path>
            </a:pathLst>
          </a:custGeom>
          <a:ln w="101600">
            <a:solidFill>
              <a:schemeClr val="accent1"/>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pic>
      <p:pic>
        <p:nvPicPr>
          <p:cNvPr id="6" name="Picture 5">
            <a:extLst>
              <a:ext uri="{FF2B5EF4-FFF2-40B4-BE49-F238E27FC236}">
                <a16:creationId xmlns:a16="http://schemas.microsoft.com/office/drawing/2014/main" id="{FA1A2E25-1967-0546-9BDC-98D7DB2EC6E5}"/>
              </a:ext>
            </a:extLst>
          </p:cNvPr>
          <p:cNvPicPr>
            <a:picLocks noChangeAspect="1"/>
          </p:cNvPicPr>
          <p:nvPr/>
        </p:nvPicPr>
        <p:blipFill>
          <a:blip r:embed="rId4"/>
          <a:stretch>
            <a:fillRect/>
          </a:stretch>
        </p:blipFill>
        <p:spPr>
          <a:xfrm>
            <a:off x="1057507" y="3733800"/>
            <a:ext cx="4724400" cy="2667000"/>
          </a:xfrm>
          <a:prstGeom prst="rect">
            <a:avLst/>
          </a:prstGeom>
        </p:spPr>
      </p:pic>
    </p:spTree>
    <p:extLst>
      <p:ext uri="{BB962C8B-B14F-4D97-AF65-F5344CB8AC3E}">
        <p14:creationId xmlns:p14="http://schemas.microsoft.com/office/powerpoint/2010/main" val="40521147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0AAC587-8631-3E48-B1EA-51793E6F17CC}"/>
              </a:ext>
            </a:extLst>
          </p:cNvPr>
          <p:cNvSpPr>
            <a:spLocks noGrp="1"/>
          </p:cNvSpPr>
          <p:nvPr>
            <p:ph type="sldNum" sz="quarter" idx="12"/>
          </p:nvPr>
        </p:nvSpPr>
        <p:spPr/>
        <p:txBody>
          <a:bodyPr/>
          <a:lstStyle/>
          <a:p>
            <a:fld id="{6BCA73C5-4051-2D45-AC51-FD5A1C1C157A}" type="slidenum">
              <a:rPr lang="en-US" smtClean="0"/>
              <a:t>34</a:t>
            </a:fld>
            <a:endParaRPr lang="en-US"/>
          </a:p>
        </p:txBody>
      </p:sp>
      <p:pic>
        <p:nvPicPr>
          <p:cNvPr id="3" name="Picture 2">
            <a:extLst>
              <a:ext uri="{FF2B5EF4-FFF2-40B4-BE49-F238E27FC236}">
                <a16:creationId xmlns:a16="http://schemas.microsoft.com/office/drawing/2014/main" id="{04137C80-0BA5-5341-AB8D-09136613ED5D}"/>
              </a:ext>
            </a:extLst>
          </p:cNvPr>
          <p:cNvPicPr>
            <a:picLocks noChangeAspect="1"/>
          </p:cNvPicPr>
          <p:nvPr/>
        </p:nvPicPr>
        <p:blipFill>
          <a:blip r:embed="rId2"/>
          <a:stretch>
            <a:fillRect/>
          </a:stretch>
        </p:blipFill>
        <p:spPr>
          <a:xfrm>
            <a:off x="5402075" y="630974"/>
            <a:ext cx="6036444" cy="5201114"/>
          </a:xfrm>
          <a:prstGeom prst="rect">
            <a:avLst/>
          </a:prstGeom>
        </p:spPr>
      </p:pic>
      <p:sp>
        <p:nvSpPr>
          <p:cNvPr id="4" name="Rectangle 3">
            <a:extLst>
              <a:ext uri="{FF2B5EF4-FFF2-40B4-BE49-F238E27FC236}">
                <a16:creationId xmlns:a16="http://schemas.microsoft.com/office/drawing/2014/main" id="{04F2C46F-271F-6A43-A607-A83B0B1138F0}"/>
              </a:ext>
            </a:extLst>
          </p:cNvPr>
          <p:cNvSpPr/>
          <p:nvPr/>
        </p:nvSpPr>
        <p:spPr>
          <a:xfrm>
            <a:off x="650486" y="1471960"/>
            <a:ext cx="4557134" cy="2246769"/>
          </a:xfrm>
          <a:prstGeom prst="rect">
            <a:avLst/>
          </a:prstGeom>
        </p:spPr>
        <p:txBody>
          <a:bodyPr wrap="square">
            <a:spAutoFit/>
          </a:bodyPr>
          <a:lstStyle/>
          <a:p>
            <a:r>
              <a:rPr lang="en-US" sz="2000" dirty="0">
                <a:solidFill>
                  <a:srgbClr val="222222"/>
                </a:solidFill>
                <a:latin typeface="Karla" pitchFamily="2" charset="0"/>
              </a:rPr>
              <a:t>Details in the architecture of the encoder:</a:t>
            </a:r>
          </a:p>
          <a:p>
            <a:endParaRPr lang="en-US" sz="2000" dirty="0">
              <a:solidFill>
                <a:srgbClr val="222222"/>
              </a:solidFill>
              <a:latin typeface="Karla" pitchFamily="2" charset="0"/>
            </a:endParaRPr>
          </a:p>
          <a:p>
            <a:r>
              <a:rPr lang="en-US" sz="2000" dirty="0">
                <a:solidFill>
                  <a:srgbClr val="222222"/>
                </a:solidFill>
                <a:latin typeface="Karla" pitchFamily="2" charset="0"/>
              </a:rPr>
              <a:t>Each sub-layer  in each encoder has a </a:t>
            </a:r>
            <a:r>
              <a:rPr lang="en-US" sz="2000" dirty="0">
                <a:solidFill>
                  <a:schemeClr val="tx2">
                    <a:lumMod val="60000"/>
                    <a:lumOff val="40000"/>
                  </a:schemeClr>
                </a:solidFill>
                <a:latin typeface="Karla" pitchFamily="2" charset="0"/>
              </a:rPr>
              <a:t>residual connection </a:t>
            </a:r>
            <a:r>
              <a:rPr lang="en-US" sz="2000" dirty="0">
                <a:solidFill>
                  <a:srgbClr val="222222"/>
                </a:solidFill>
                <a:latin typeface="Karla" pitchFamily="2" charset="0"/>
              </a:rPr>
              <a:t>around it</a:t>
            </a:r>
          </a:p>
          <a:p>
            <a:endParaRPr lang="en-US" sz="2000" dirty="0">
              <a:solidFill>
                <a:srgbClr val="222222"/>
              </a:solidFill>
              <a:latin typeface="Karla" pitchFamily="2" charset="0"/>
            </a:endParaRPr>
          </a:p>
          <a:p>
            <a:r>
              <a:rPr lang="en-US" sz="2000" dirty="0">
                <a:solidFill>
                  <a:srgbClr val="222222"/>
                </a:solidFill>
                <a:latin typeface="Karla" pitchFamily="2" charset="0"/>
              </a:rPr>
              <a:t>And a </a:t>
            </a:r>
            <a:r>
              <a:rPr lang="en-US" sz="2000" dirty="0">
                <a:solidFill>
                  <a:srgbClr val="4183C4"/>
                </a:solidFill>
                <a:latin typeface="Karla" pitchFamily="2" charset="0"/>
              </a:rPr>
              <a:t>layer-normalization</a:t>
            </a:r>
            <a:r>
              <a:rPr lang="en-US" sz="2000" dirty="0">
                <a:solidFill>
                  <a:srgbClr val="222222"/>
                </a:solidFill>
                <a:latin typeface="Karla" pitchFamily="2" charset="0"/>
              </a:rPr>
              <a:t> step.</a:t>
            </a:r>
            <a:endParaRPr lang="en-US" sz="2000" dirty="0">
              <a:latin typeface="Karla" pitchFamily="2" charset="0"/>
            </a:endParaRPr>
          </a:p>
        </p:txBody>
      </p:sp>
    </p:spTree>
    <p:extLst>
      <p:ext uri="{BB962C8B-B14F-4D97-AF65-F5344CB8AC3E}">
        <p14:creationId xmlns:p14="http://schemas.microsoft.com/office/powerpoint/2010/main" val="35836543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7722738-6CBD-E346-A266-81052E29A837}"/>
              </a:ext>
            </a:extLst>
          </p:cNvPr>
          <p:cNvSpPr>
            <a:spLocks noGrp="1"/>
          </p:cNvSpPr>
          <p:nvPr>
            <p:ph type="sldNum" sz="quarter" idx="12"/>
          </p:nvPr>
        </p:nvSpPr>
        <p:spPr/>
        <p:txBody>
          <a:bodyPr/>
          <a:lstStyle/>
          <a:p>
            <a:fld id="{6BCA73C5-4051-2D45-AC51-FD5A1C1C157A}" type="slidenum">
              <a:rPr lang="en-US" smtClean="0"/>
              <a:t>35</a:t>
            </a:fld>
            <a:endParaRPr lang="en-US"/>
          </a:p>
        </p:txBody>
      </p:sp>
      <p:pic>
        <p:nvPicPr>
          <p:cNvPr id="3" name="Picture 2">
            <a:extLst>
              <a:ext uri="{FF2B5EF4-FFF2-40B4-BE49-F238E27FC236}">
                <a16:creationId xmlns:a16="http://schemas.microsoft.com/office/drawing/2014/main" id="{58B743DC-233F-0F4F-A237-DF605000B313}"/>
              </a:ext>
            </a:extLst>
          </p:cNvPr>
          <p:cNvPicPr>
            <a:picLocks noChangeAspect="1"/>
          </p:cNvPicPr>
          <p:nvPr/>
        </p:nvPicPr>
        <p:blipFill>
          <a:blip r:embed="rId2"/>
          <a:stretch>
            <a:fillRect/>
          </a:stretch>
        </p:blipFill>
        <p:spPr>
          <a:xfrm>
            <a:off x="6694913" y="584200"/>
            <a:ext cx="4533900" cy="5689600"/>
          </a:xfrm>
          <a:prstGeom prst="rect">
            <a:avLst/>
          </a:prstGeom>
        </p:spPr>
      </p:pic>
      <p:sp>
        <p:nvSpPr>
          <p:cNvPr id="4" name="Rectangle 3">
            <a:extLst>
              <a:ext uri="{FF2B5EF4-FFF2-40B4-BE49-F238E27FC236}">
                <a16:creationId xmlns:a16="http://schemas.microsoft.com/office/drawing/2014/main" id="{FACFE210-E400-AC46-9DAC-E66849E50D3C}"/>
              </a:ext>
            </a:extLst>
          </p:cNvPr>
          <p:cNvSpPr/>
          <p:nvPr/>
        </p:nvSpPr>
        <p:spPr>
          <a:xfrm>
            <a:off x="598912" y="214868"/>
            <a:ext cx="6370599" cy="3416320"/>
          </a:xfrm>
          <a:prstGeom prst="rect">
            <a:avLst/>
          </a:prstGeom>
        </p:spPr>
        <p:txBody>
          <a:bodyPr wrap="square">
            <a:spAutoFit/>
          </a:bodyPr>
          <a:lstStyle/>
          <a:p>
            <a:r>
              <a:rPr lang="en-US" sz="2400" dirty="0">
                <a:solidFill>
                  <a:schemeClr val="tx2">
                    <a:lumMod val="60000"/>
                    <a:lumOff val="40000"/>
                  </a:schemeClr>
                </a:solidFill>
                <a:latin typeface="Karla" pitchFamily="2" charset="0"/>
              </a:rPr>
              <a:t>Transformer</a:t>
            </a:r>
            <a:r>
              <a:rPr lang="en-US" sz="2400" dirty="0">
                <a:solidFill>
                  <a:srgbClr val="222222"/>
                </a:solidFill>
                <a:latin typeface="Karla" pitchFamily="2" charset="0"/>
              </a:rPr>
              <a:t> is stacked encoders and decoders.</a:t>
            </a:r>
          </a:p>
          <a:p>
            <a:endParaRPr lang="en-US" sz="2400" dirty="0">
              <a:solidFill>
                <a:srgbClr val="222222"/>
              </a:solidFill>
              <a:latin typeface="Karla" pitchFamily="2" charset="0"/>
            </a:endParaRPr>
          </a:p>
          <a:p>
            <a:r>
              <a:rPr lang="en-US" sz="2400" dirty="0">
                <a:solidFill>
                  <a:srgbClr val="222222"/>
                </a:solidFill>
                <a:latin typeface="Karla" pitchFamily="2" charset="0"/>
              </a:rPr>
              <a:t>So far: </a:t>
            </a:r>
          </a:p>
          <a:p>
            <a:endParaRPr lang="en-US" sz="2400" dirty="0">
              <a:solidFill>
                <a:srgbClr val="222222"/>
              </a:solidFill>
              <a:latin typeface="Karla" pitchFamily="2" charset="0"/>
            </a:endParaRPr>
          </a:p>
          <a:p>
            <a:r>
              <a:rPr lang="en-US" sz="2400" dirty="0">
                <a:solidFill>
                  <a:srgbClr val="222222"/>
                </a:solidFill>
                <a:latin typeface="Karla" pitchFamily="2" charset="0"/>
              </a:rPr>
              <a:t>Positional encoding</a:t>
            </a:r>
          </a:p>
          <a:p>
            <a:r>
              <a:rPr lang="en-US" sz="2400" dirty="0">
                <a:solidFill>
                  <a:srgbClr val="222222"/>
                </a:solidFill>
                <a:latin typeface="Karla" pitchFamily="2" charset="0"/>
              </a:rPr>
              <a:t>Encoder</a:t>
            </a:r>
          </a:p>
          <a:p>
            <a:r>
              <a:rPr lang="en-US" sz="2400" dirty="0">
                <a:solidFill>
                  <a:srgbClr val="222222"/>
                </a:solidFill>
                <a:latin typeface="Karla" pitchFamily="2" charset="0"/>
              </a:rPr>
              <a:t>Self-attention   </a:t>
            </a:r>
            <a:endParaRPr lang="en-US" sz="2400" dirty="0">
              <a:latin typeface="Karla" pitchFamily="2" charset="0"/>
            </a:endParaRPr>
          </a:p>
          <a:p>
            <a:endParaRPr lang="en-US" sz="2400" dirty="0">
              <a:solidFill>
                <a:srgbClr val="222222"/>
              </a:solidFill>
              <a:latin typeface="Karla" pitchFamily="2" charset="0"/>
            </a:endParaRPr>
          </a:p>
        </p:txBody>
      </p:sp>
      <p:pic>
        <p:nvPicPr>
          <p:cNvPr id="6" name="Graphic 5" descr="Checkbox Checked">
            <a:extLst>
              <a:ext uri="{FF2B5EF4-FFF2-40B4-BE49-F238E27FC236}">
                <a16:creationId xmlns:a16="http://schemas.microsoft.com/office/drawing/2014/main" id="{0BA3B3FB-CCC6-754F-AC01-BFE2B4CCD1B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019083" y="1984916"/>
            <a:ext cx="563137" cy="563137"/>
          </a:xfrm>
          <a:prstGeom prst="rect">
            <a:avLst/>
          </a:prstGeom>
        </p:spPr>
      </p:pic>
      <p:pic>
        <p:nvPicPr>
          <p:cNvPr id="7" name="Graphic 6" descr="Checkbox Checked">
            <a:extLst>
              <a:ext uri="{FF2B5EF4-FFF2-40B4-BE49-F238E27FC236}">
                <a16:creationId xmlns:a16="http://schemas.microsoft.com/office/drawing/2014/main" id="{17A25F92-DFC5-BB43-9837-9F7ACE3D073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019082" y="2341145"/>
            <a:ext cx="563137" cy="563137"/>
          </a:xfrm>
          <a:prstGeom prst="rect">
            <a:avLst/>
          </a:prstGeom>
        </p:spPr>
      </p:pic>
      <p:pic>
        <p:nvPicPr>
          <p:cNvPr id="8" name="Graphic 7" descr="Checkbox Checked">
            <a:extLst>
              <a:ext uri="{FF2B5EF4-FFF2-40B4-BE49-F238E27FC236}">
                <a16:creationId xmlns:a16="http://schemas.microsoft.com/office/drawing/2014/main" id="{AF23D874-0822-A741-B726-36924FEA687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006998" y="2697374"/>
            <a:ext cx="563137" cy="563137"/>
          </a:xfrm>
          <a:prstGeom prst="rect">
            <a:avLst/>
          </a:prstGeom>
        </p:spPr>
      </p:pic>
    </p:spTree>
    <p:extLst>
      <p:ext uri="{BB962C8B-B14F-4D97-AF65-F5344CB8AC3E}">
        <p14:creationId xmlns:p14="http://schemas.microsoft.com/office/powerpoint/2010/main" val="20452228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27BF1A-4980-6A49-A396-48F82864EA1E}"/>
              </a:ext>
            </a:extLst>
          </p:cNvPr>
          <p:cNvSpPr>
            <a:spLocks noGrp="1"/>
          </p:cNvSpPr>
          <p:nvPr>
            <p:ph type="sldNum" sz="quarter" idx="12"/>
          </p:nvPr>
        </p:nvSpPr>
        <p:spPr/>
        <p:txBody>
          <a:bodyPr/>
          <a:lstStyle/>
          <a:p>
            <a:fld id="{6BCA73C5-4051-2D45-AC51-FD5A1C1C157A}" type="slidenum">
              <a:rPr lang="en-US" smtClean="0"/>
              <a:t>36</a:t>
            </a:fld>
            <a:endParaRPr lang="en-US"/>
          </a:p>
        </p:txBody>
      </p:sp>
      <p:pic>
        <p:nvPicPr>
          <p:cNvPr id="3" name="Picture 2">
            <a:extLst>
              <a:ext uri="{FF2B5EF4-FFF2-40B4-BE49-F238E27FC236}">
                <a16:creationId xmlns:a16="http://schemas.microsoft.com/office/drawing/2014/main" id="{5FA392C4-F56C-1A46-B6BD-17CEA0648721}"/>
              </a:ext>
            </a:extLst>
          </p:cNvPr>
          <p:cNvPicPr>
            <a:picLocks noChangeAspect="1"/>
          </p:cNvPicPr>
          <p:nvPr/>
        </p:nvPicPr>
        <p:blipFill>
          <a:blip r:embed="rId2"/>
          <a:stretch>
            <a:fillRect/>
          </a:stretch>
        </p:blipFill>
        <p:spPr>
          <a:xfrm>
            <a:off x="894576" y="1214863"/>
            <a:ext cx="5384800" cy="4673600"/>
          </a:xfrm>
          <a:custGeom>
            <a:avLst/>
            <a:gdLst>
              <a:gd name="connsiteX0" fmla="*/ 0 w 5384800"/>
              <a:gd name="connsiteY0" fmla="*/ 0 h 4673600"/>
              <a:gd name="connsiteX1" fmla="*/ 511556 w 5384800"/>
              <a:gd name="connsiteY1" fmla="*/ 0 h 4673600"/>
              <a:gd name="connsiteX2" fmla="*/ 1238504 w 5384800"/>
              <a:gd name="connsiteY2" fmla="*/ 0 h 4673600"/>
              <a:gd name="connsiteX3" fmla="*/ 1857756 w 5384800"/>
              <a:gd name="connsiteY3" fmla="*/ 0 h 4673600"/>
              <a:gd name="connsiteX4" fmla="*/ 2530856 w 5384800"/>
              <a:gd name="connsiteY4" fmla="*/ 0 h 4673600"/>
              <a:gd name="connsiteX5" fmla="*/ 3311652 w 5384800"/>
              <a:gd name="connsiteY5" fmla="*/ 0 h 4673600"/>
              <a:gd name="connsiteX6" fmla="*/ 3877056 w 5384800"/>
              <a:gd name="connsiteY6" fmla="*/ 0 h 4673600"/>
              <a:gd name="connsiteX7" fmla="*/ 4604004 w 5384800"/>
              <a:gd name="connsiteY7" fmla="*/ 0 h 4673600"/>
              <a:gd name="connsiteX8" fmla="*/ 5384800 w 5384800"/>
              <a:gd name="connsiteY8" fmla="*/ 0 h 4673600"/>
              <a:gd name="connsiteX9" fmla="*/ 5384800 w 5384800"/>
              <a:gd name="connsiteY9" fmla="*/ 667657 h 4673600"/>
              <a:gd name="connsiteX10" fmla="*/ 5384800 w 5384800"/>
              <a:gd name="connsiteY10" fmla="*/ 1335314 h 4673600"/>
              <a:gd name="connsiteX11" fmla="*/ 5384800 w 5384800"/>
              <a:gd name="connsiteY11" fmla="*/ 1909499 h 4673600"/>
              <a:gd name="connsiteX12" fmla="*/ 5384800 w 5384800"/>
              <a:gd name="connsiteY12" fmla="*/ 2670629 h 4673600"/>
              <a:gd name="connsiteX13" fmla="*/ 5384800 w 5384800"/>
              <a:gd name="connsiteY13" fmla="*/ 3338286 h 4673600"/>
              <a:gd name="connsiteX14" fmla="*/ 5384800 w 5384800"/>
              <a:gd name="connsiteY14" fmla="*/ 4099415 h 4673600"/>
              <a:gd name="connsiteX15" fmla="*/ 5384800 w 5384800"/>
              <a:gd name="connsiteY15" fmla="*/ 4673600 h 4673600"/>
              <a:gd name="connsiteX16" fmla="*/ 4765548 w 5384800"/>
              <a:gd name="connsiteY16" fmla="*/ 4673600 h 4673600"/>
              <a:gd name="connsiteX17" fmla="*/ 4146296 w 5384800"/>
              <a:gd name="connsiteY17" fmla="*/ 4673600 h 4673600"/>
              <a:gd name="connsiteX18" fmla="*/ 3419348 w 5384800"/>
              <a:gd name="connsiteY18" fmla="*/ 4673600 h 4673600"/>
              <a:gd name="connsiteX19" fmla="*/ 2746248 w 5384800"/>
              <a:gd name="connsiteY19" fmla="*/ 4673600 h 4673600"/>
              <a:gd name="connsiteX20" fmla="*/ 1965452 w 5384800"/>
              <a:gd name="connsiteY20" fmla="*/ 4673600 h 4673600"/>
              <a:gd name="connsiteX21" fmla="*/ 1184656 w 5384800"/>
              <a:gd name="connsiteY21" fmla="*/ 4673600 h 4673600"/>
              <a:gd name="connsiteX22" fmla="*/ 0 w 5384800"/>
              <a:gd name="connsiteY22" fmla="*/ 4673600 h 4673600"/>
              <a:gd name="connsiteX23" fmla="*/ 0 w 5384800"/>
              <a:gd name="connsiteY23" fmla="*/ 3959207 h 4673600"/>
              <a:gd name="connsiteX24" fmla="*/ 0 w 5384800"/>
              <a:gd name="connsiteY24" fmla="*/ 3244814 h 4673600"/>
              <a:gd name="connsiteX25" fmla="*/ 0 w 5384800"/>
              <a:gd name="connsiteY25" fmla="*/ 2577157 h 4673600"/>
              <a:gd name="connsiteX26" fmla="*/ 0 w 5384800"/>
              <a:gd name="connsiteY26" fmla="*/ 1909499 h 4673600"/>
              <a:gd name="connsiteX27" fmla="*/ 0 w 5384800"/>
              <a:gd name="connsiteY27" fmla="*/ 1241842 h 4673600"/>
              <a:gd name="connsiteX28" fmla="*/ 0 w 5384800"/>
              <a:gd name="connsiteY28" fmla="*/ 714393 h 4673600"/>
              <a:gd name="connsiteX29" fmla="*/ 0 w 5384800"/>
              <a:gd name="connsiteY29" fmla="*/ 0 h 467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384800" h="4673600" fill="none" extrusionOk="0">
                <a:moveTo>
                  <a:pt x="0" y="0"/>
                </a:moveTo>
                <a:cubicBezTo>
                  <a:pt x="168900" y="-8694"/>
                  <a:pt x="275274" y="-5922"/>
                  <a:pt x="511556" y="0"/>
                </a:cubicBezTo>
                <a:cubicBezTo>
                  <a:pt x="747838" y="5922"/>
                  <a:pt x="1027527" y="-10126"/>
                  <a:pt x="1238504" y="0"/>
                </a:cubicBezTo>
                <a:cubicBezTo>
                  <a:pt x="1449481" y="10126"/>
                  <a:pt x="1549450" y="5465"/>
                  <a:pt x="1857756" y="0"/>
                </a:cubicBezTo>
                <a:cubicBezTo>
                  <a:pt x="2166062" y="-5465"/>
                  <a:pt x="2340455" y="-27866"/>
                  <a:pt x="2530856" y="0"/>
                </a:cubicBezTo>
                <a:cubicBezTo>
                  <a:pt x="2721257" y="27866"/>
                  <a:pt x="2998821" y="32175"/>
                  <a:pt x="3311652" y="0"/>
                </a:cubicBezTo>
                <a:cubicBezTo>
                  <a:pt x="3624483" y="-32175"/>
                  <a:pt x="3665752" y="11046"/>
                  <a:pt x="3877056" y="0"/>
                </a:cubicBezTo>
                <a:cubicBezTo>
                  <a:pt x="4088360" y="-11046"/>
                  <a:pt x="4354490" y="15163"/>
                  <a:pt x="4604004" y="0"/>
                </a:cubicBezTo>
                <a:cubicBezTo>
                  <a:pt x="4853518" y="-15163"/>
                  <a:pt x="5185195" y="4526"/>
                  <a:pt x="5384800" y="0"/>
                </a:cubicBezTo>
                <a:cubicBezTo>
                  <a:pt x="5411679" y="219308"/>
                  <a:pt x="5365808" y="351938"/>
                  <a:pt x="5384800" y="667657"/>
                </a:cubicBezTo>
                <a:cubicBezTo>
                  <a:pt x="5403792" y="983376"/>
                  <a:pt x="5381815" y="1054129"/>
                  <a:pt x="5384800" y="1335314"/>
                </a:cubicBezTo>
                <a:cubicBezTo>
                  <a:pt x="5387785" y="1616499"/>
                  <a:pt x="5393349" y="1725053"/>
                  <a:pt x="5384800" y="1909499"/>
                </a:cubicBezTo>
                <a:cubicBezTo>
                  <a:pt x="5376251" y="2093946"/>
                  <a:pt x="5413316" y="2456323"/>
                  <a:pt x="5384800" y="2670629"/>
                </a:cubicBezTo>
                <a:cubicBezTo>
                  <a:pt x="5356285" y="2884935"/>
                  <a:pt x="5357212" y="3175728"/>
                  <a:pt x="5384800" y="3338286"/>
                </a:cubicBezTo>
                <a:cubicBezTo>
                  <a:pt x="5412388" y="3500844"/>
                  <a:pt x="5404081" y="3862211"/>
                  <a:pt x="5384800" y="4099415"/>
                </a:cubicBezTo>
                <a:cubicBezTo>
                  <a:pt x="5365519" y="4336619"/>
                  <a:pt x="5369414" y="4459612"/>
                  <a:pt x="5384800" y="4673600"/>
                </a:cubicBezTo>
                <a:cubicBezTo>
                  <a:pt x="5164339" y="4681846"/>
                  <a:pt x="4987819" y="4694405"/>
                  <a:pt x="4765548" y="4673600"/>
                </a:cubicBezTo>
                <a:cubicBezTo>
                  <a:pt x="4543277" y="4652795"/>
                  <a:pt x="4283643" y="4644889"/>
                  <a:pt x="4146296" y="4673600"/>
                </a:cubicBezTo>
                <a:cubicBezTo>
                  <a:pt x="4008949" y="4702311"/>
                  <a:pt x="3683366" y="4685319"/>
                  <a:pt x="3419348" y="4673600"/>
                </a:cubicBezTo>
                <a:cubicBezTo>
                  <a:pt x="3155330" y="4661881"/>
                  <a:pt x="3061751" y="4672817"/>
                  <a:pt x="2746248" y="4673600"/>
                </a:cubicBezTo>
                <a:cubicBezTo>
                  <a:pt x="2430745" y="4674383"/>
                  <a:pt x="2299653" y="4676285"/>
                  <a:pt x="1965452" y="4673600"/>
                </a:cubicBezTo>
                <a:cubicBezTo>
                  <a:pt x="1631251" y="4670915"/>
                  <a:pt x="1344950" y="4691581"/>
                  <a:pt x="1184656" y="4673600"/>
                </a:cubicBezTo>
                <a:cubicBezTo>
                  <a:pt x="1024362" y="4655619"/>
                  <a:pt x="370149" y="4706407"/>
                  <a:pt x="0" y="4673600"/>
                </a:cubicBezTo>
                <a:cubicBezTo>
                  <a:pt x="3019" y="4420538"/>
                  <a:pt x="-9535" y="4106010"/>
                  <a:pt x="0" y="3959207"/>
                </a:cubicBezTo>
                <a:cubicBezTo>
                  <a:pt x="9535" y="3812404"/>
                  <a:pt x="-26784" y="3540600"/>
                  <a:pt x="0" y="3244814"/>
                </a:cubicBezTo>
                <a:cubicBezTo>
                  <a:pt x="26784" y="2949028"/>
                  <a:pt x="-31463" y="2782138"/>
                  <a:pt x="0" y="2577157"/>
                </a:cubicBezTo>
                <a:cubicBezTo>
                  <a:pt x="31463" y="2372176"/>
                  <a:pt x="13594" y="2215129"/>
                  <a:pt x="0" y="1909499"/>
                </a:cubicBezTo>
                <a:cubicBezTo>
                  <a:pt x="-13594" y="1603869"/>
                  <a:pt x="5156" y="1391605"/>
                  <a:pt x="0" y="1241842"/>
                </a:cubicBezTo>
                <a:cubicBezTo>
                  <a:pt x="-5156" y="1092079"/>
                  <a:pt x="-18909" y="829963"/>
                  <a:pt x="0" y="714393"/>
                </a:cubicBezTo>
                <a:cubicBezTo>
                  <a:pt x="18909" y="598823"/>
                  <a:pt x="-34801" y="266499"/>
                  <a:pt x="0" y="0"/>
                </a:cubicBezTo>
                <a:close/>
              </a:path>
              <a:path w="5384800" h="4673600" stroke="0" extrusionOk="0">
                <a:moveTo>
                  <a:pt x="0" y="0"/>
                </a:moveTo>
                <a:cubicBezTo>
                  <a:pt x="196850" y="2523"/>
                  <a:pt x="355675" y="-28119"/>
                  <a:pt x="619252" y="0"/>
                </a:cubicBezTo>
                <a:cubicBezTo>
                  <a:pt x="882829" y="28119"/>
                  <a:pt x="1014136" y="-7854"/>
                  <a:pt x="1130808" y="0"/>
                </a:cubicBezTo>
                <a:cubicBezTo>
                  <a:pt x="1247480" y="7854"/>
                  <a:pt x="1713753" y="20373"/>
                  <a:pt x="1911604" y="0"/>
                </a:cubicBezTo>
                <a:cubicBezTo>
                  <a:pt x="2109455" y="-20373"/>
                  <a:pt x="2222666" y="7716"/>
                  <a:pt x="2530856" y="0"/>
                </a:cubicBezTo>
                <a:cubicBezTo>
                  <a:pt x="2839046" y="-7716"/>
                  <a:pt x="3004032" y="-26754"/>
                  <a:pt x="3150108" y="0"/>
                </a:cubicBezTo>
                <a:cubicBezTo>
                  <a:pt x="3296184" y="26754"/>
                  <a:pt x="3635261" y="-371"/>
                  <a:pt x="3930904" y="0"/>
                </a:cubicBezTo>
                <a:cubicBezTo>
                  <a:pt x="4226547" y="371"/>
                  <a:pt x="4265575" y="-2378"/>
                  <a:pt x="4496308" y="0"/>
                </a:cubicBezTo>
                <a:cubicBezTo>
                  <a:pt x="4727041" y="2378"/>
                  <a:pt x="5104859" y="5992"/>
                  <a:pt x="5384800" y="0"/>
                </a:cubicBezTo>
                <a:cubicBezTo>
                  <a:pt x="5417883" y="232759"/>
                  <a:pt x="5380692" y="568617"/>
                  <a:pt x="5384800" y="761129"/>
                </a:cubicBezTo>
                <a:cubicBezTo>
                  <a:pt x="5388908" y="953641"/>
                  <a:pt x="5375211" y="1124135"/>
                  <a:pt x="5384800" y="1335314"/>
                </a:cubicBezTo>
                <a:cubicBezTo>
                  <a:pt x="5394389" y="1546493"/>
                  <a:pt x="5365208" y="1783149"/>
                  <a:pt x="5384800" y="2002971"/>
                </a:cubicBezTo>
                <a:cubicBezTo>
                  <a:pt x="5404392" y="2222793"/>
                  <a:pt x="5405628" y="2392800"/>
                  <a:pt x="5384800" y="2717365"/>
                </a:cubicBezTo>
                <a:cubicBezTo>
                  <a:pt x="5363972" y="3041930"/>
                  <a:pt x="5400765" y="3017818"/>
                  <a:pt x="5384800" y="3244814"/>
                </a:cubicBezTo>
                <a:cubicBezTo>
                  <a:pt x="5368835" y="3471810"/>
                  <a:pt x="5373533" y="3613064"/>
                  <a:pt x="5384800" y="3912471"/>
                </a:cubicBezTo>
                <a:cubicBezTo>
                  <a:pt x="5396067" y="4211878"/>
                  <a:pt x="5358530" y="4322658"/>
                  <a:pt x="5384800" y="4673600"/>
                </a:cubicBezTo>
                <a:cubicBezTo>
                  <a:pt x="5249989" y="4645966"/>
                  <a:pt x="4876147" y="4680222"/>
                  <a:pt x="4711700" y="4673600"/>
                </a:cubicBezTo>
                <a:cubicBezTo>
                  <a:pt x="4547253" y="4666978"/>
                  <a:pt x="4312036" y="4641093"/>
                  <a:pt x="3930904" y="4673600"/>
                </a:cubicBezTo>
                <a:cubicBezTo>
                  <a:pt x="3549772" y="4706107"/>
                  <a:pt x="3590569" y="4692575"/>
                  <a:pt x="3257804" y="4673600"/>
                </a:cubicBezTo>
                <a:cubicBezTo>
                  <a:pt x="2925039" y="4654625"/>
                  <a:pt x="2902077" y="4651091"/>
                  <a:pt x="2746248" y="4673600"/>
                </a:cubicBezTo>
                <a:cubicBezTo>
                  <a:pt x="2590419" y="4696109"/>
                  <a:pt x="2299656" y="4686980"/>
                  <a:pt x="2180844" y="4673600"/>
                </a:cubicBezTo>
                <a:cubicBezTo>
                  <a:pt x="2062032" y="4660220"/>
                  <a:pt x="1770355" y="4696539"/>
                  <a:pt x="1400048" y="4673600"/>
                </a:cubicBezTo>
                <a:cubicBezTo>
                  <a:pt x="1029741" y="4650661"/>
                  <a:pt x="936172" y="4691278"/>
                  <a:pt x="726948" y="4673600"/>
                </a:cubicBezTo>
                <a:cubicBezTo>
                  <a:pt x="517724" y="4655922"/>
                  <a:pt x="213693" y="4639647"/>
                  <a:pt x="0" y="4673600"/>
                </a:cubicBezTo>
                <a:cubicBezTo>
                  <a:pt x="11434" y="4409265"/>
                  <a:pt x="-28526" y="4268498"/>
                  <a:pt x="0" y="4005943"/>
                </a:cubicBezTo>
                <a:cubicBezTo>
                  <a:pt x="28526" y="3743388"/>
                  <a:pt x="-15764" y="3596506"/>
                  <a:pt x="0" y="3478494"/>
                </a:cubicBezTo>
                <a:cubicBezTo>
                  <a:pt x="15764" y="3360482"/>
                  <a:pt x="24372" y="3074677"/>
                  <a:pt x="0" y="2951045"/>
                </a:cubicBezTo>
                <a:cubicBezTo>
                  <a:pt x="-24372" y="2827413"/>
                  <a:pt x="-19511" y="2579202"/>
                  <a:pt x="0" y="2236651"/>
                </a:cubicBezTo>
                <a:cubicBezTo>
                  <a:pt x="19511" y="1894100"/>
                  <a:pt x="-12281" y="1783559"/>
                  <a:pt x="0" y="1662466"/>
                </a:cubicBezTo>
                <a:cubicBezTo>
                  <a:pt x="12281" y="1541373"/>
                  <a:pt x="20219" y="1094254"/>
                  <a:pt x="0" y="901337"/>
                </a:cubicBezTo>
                <a:cubicBezTo>
                  <a:pt x="-20219" y="708420"/>
                  <a:pt x="-29309" y="337459"/>
                  <a:pt x="0" y="0"/>
                </a:cubicBezTo>
                <a:close/>
              </a:path>
            </a:pathLst>
          </a:custGeom>
          <a:ln w="101600" cmpd="sng">
            <a:solidFill>
              <a:schemeClr val="accent1"/>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pic>
      <p:pic>
        <p:nvPicPr>
          <p:cNvPr id="4" name="Picture 3">
            <a:extLst>
              <a:ext uri="{FF2B5EF4-FFF2-40B4-BE49-F238E27FC236}">
                <a16:creationId xmlns:a16="http://schemas.microsoft.com/office/drawing/2014/main" id="{3A998DFE-2039-6347-B181-42191CF1D2A9}"/>
              </a:ext>
            </a:extLst>
          </p:cNvPr>
          <p:cNvPicPr>
            <a:picLocks noChangeAspect="1"/>
          </p:cNvPicPr>
          <p:nvPr/>
        </p:nvPicPr>
        <p:blipFill>
          <a:blip r:embed="rId3"/>
          <a:stretch>
            <a:fillRect/>
          </a:stretch>
        </p:blipFill>
        <p:spPr>
          <a:xfrm>
            <a:off x="6752219" y="0"/>
            <a:ext cx="5236581" cy="6858000"/>
          </a:xfrm>
          <a:custGeom>
            <a:avLst/>
            <a:gdLst>
              <a:gd name="connsiteX0" fmla="*/ 0 w 5236581"/>
              <a:gd name="connsiteY0" fmla="*/ 0 h 6858000"/>
              <a:gd name="connsiteX1" fmla="*/ 759304 w 5236581"/>
              <a:gd name="connsiteY1" fmla="*/ 0 h 6858000"/>
              <a:gd name="connsiteX2" fmla="*/ 1309145 w 5236581"/>
              <a:gd name="connsiteY2" fmla="*/ 0 h 6858000"/>
              <a:gd name="connsiteX3" fmla="*/ 1963718 w 5236581"/>
              <a:gd name="connsiteY3" fmla="*/ 0 h 6858000"/>
              <a:gd name="connsiteX4" fmla="*/ 2670656 w 5236581"/>
              <a:gd name="connsiteY4" fmla="*/ 0 h 6858000"/>
              <a:gd name="connsiteX5" fmla="*/ 3168132 w 5236581"/>
              <a:gd name="connsiteY5" fmla="*/ 0 h 6858000"/>
              <a:gd name="connsiteX6" fmla="*/ 3665607 w 5236581"/>
              <a:gd name="connsiteY6" fmla="*/ 0 h 6858000"/>
              <a:gd name="connsiteX7" fmla="*/ 4424911 w 5236581"/>
              <a:gd name="connsiteY7" fmla="*/ 0 h 6858000"/>
              <a:gd name="connsiteX8" fmla="*/ 5236581 w 5236581"/>
              <a:gd name="connsiteY8" fmla="*/ 0 h 6858000"/>
              <a:gd name="connsiteX9" fmla="*/ 5236581 w 5236581"/>
              <a:gd name="connsiteY9" fmla="*/ 480060 h 6858000"/>
              <a:gd name="connsiteX10" fmla="*/ 5236581 w 5236581"/>
              <a:gd name="connsiteY10" fmla="*/ 1097280 h 6858000"/>
              <a:gd name="connsiteX11" fmla="*/ 5236581 w 5236581"/>
              <a:gd name="connsiteY11" fmla="*/ 1851660 h 6858000"/>
              <a:gd name="connsiteX12" fmla="*/ 5236581 w 5236581"/>
              <a:gd name="connsiteY12" fmla="*/ 2400300 h 6858000"/>
              <a:gd name="connsiteX13" fmla="*/ 5236581 w 5236581"/>
              <a:gd name="connsiteY13" fmla="*/ 3086100 h 6858000"/>
              <a:gd name="connsiteX14" fmla="*/ 5236581 w 5236581"/>
              <a:gd name="connsiteY14" fmla="*/ 3566160 h 6858000"/>
              <a:gd name="connsiteX15" fmla="*/ 5236581 w 5236581"/>
              <a:gd name="connsiteY15" fmla="*/ 4389120 h 6858000"/>
              <a:gd name="connsiteX16" fmla="*/ 5236581 w 5236581"/>
              <a:gd name="connsiteY16" fmla="*/ 5074920 h 6858000"/>
              <a:gd name="connsiteX17" fmla="*/ 5236581 w 5236581"/>
              <a:gd name="connsiteY17" fmla="*/ 5897880 h 6858000"/>
              <a:gd name="connsiteX18" fmla="*/ 5236581 w 5236581"/>
              <a:gd name="connsiteY18" fmla="*/ 6858000 h 6858000"/>
              <a:gd name="connsiteX19" fmla="*/ 4686740 w 5236581"/>
              <a:gd name="connsiteY19" fmla="*/ 6858000 h 6858000"/>
              <a:gd name="connsiteX20" fmla="*/ 3927436 w 5236581"/>
              <a:gd name="connsiteY20" fmla="*/ 6858000 h 6858000"/>
              <a:gd name="connsiteX21" fmla="*/ 3272863 w 5236581"/>
              <a:gd name="connsiteY21" fmla="*/ 6858000 h 6858000"/>
              <a:gd name="connsiteX22" fmla="*/ 2775388 w 5236581"/>
              <a:gd name="connsiteY22" fmla="*/ 6858000 h 6858000"/>
              <a:gd name="connsiteX23" fmla="*/ 2120815 w 5236581"/>
              <a:gd name="connsiteY23" fmla="*/ 6858000 h 6858000"/>
              <a:gd name="connsiteX24" fmla="*/ 1518608 w 5236581"/>
              <a:gd name="connsiteY24" fmla="*/ 6858000 h 6858000"/>
              <a:gd name="connsiteX25" fmla="*/ 916402 w 5236581"/>
              <a:gd name="connsiteY25" fmla="*/ 6858000 h 6858000"/>
              <a:gd name="connsiteX26" fmla="*/ 0 w 5236581"/>
              <a:gd name="connsiteY26" fmla="*/ 6858000 h 6858000"/>
              <a:gd name="connsiteX27" fmla="*/ 0 w 5236581"/>
              <a:gd name="connsiteY27" fmla="*/ 6240780 h 6858000"/>
              <a:gd name="connsiteX28" fmla="*/ 0 w 5236581"/>
              <a:gd name="connsiteY28" fmla="*/ 5486400 h 6858000"/>
              <a:gd name="connsiteX29" fmla="*/ 0 w 5236581"/>
              <a:gd name="connsiteY29" fmla="*/ 4869180 h 6858000"/>
              <a:gd name="connsiteX30" fmla="*/ 0 w 5236581"/>
              <a:gd name="connsiteY30" fmla="*/ 4389120 h 6858000"/>
              <a:gd name="connsiteX31" fmla="*/ 0 w 5236581"/>
              <a:gd name="connsiteY31" fmla="*/ 3771900 h 6858000"/>
              <a:gd name="connsiteX32" fmla="*/ 0 w 5236581"/>
              <a:gd name="connsiteY32" fmla="*/ 3017520 h 6858000"/>
              <a:gd name="connsiteX33" fmla="*/ 0 w 5236581"/>
              <a:gd name="connsiteY33" fmla="*/ 2194560 h 6858000"/>
              <a:gd name="connsiteX34" fmla="*/ 0 w 5236581"/>
              <a:gd name="connsiteY34" fmla="*/ 1714500 h 6858000"/>
              <a:gd name="connsiteX35" fmla="*/ 0 w 5236581"/>
              <a:gd name="connsiteY35" fmla="*/ 1234440 h 6858000"/>
              <a:gd name="connsiteX36" fmla="*/ 0 w 5236581"/>
              <a:gd name="connsiteY3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5236581" h="6858000" fill="none" extrusionOk="0">
                <a:moveTo>
                  <a:pt x="0" y="0"/>
                </a:moveTo>
                <a:cubicBezTo>
                  <a:pt x="250655" y="17818"/>
                  <a:pt x="380744" y="1631"/>
                  <a:pt x="759304" y="0"/>
                </a:cubicBezTo>
                <a:cubicBezTo>
                  <a:pt x="1137864" y="-1631"/>
                  <a:pt x="1190941" y="-26057"/>
                  <a:pt x="1309145" y="0"/>
                </a:cubicBezTo>
                <a:cubicBezTo>
                  <a:pt x="1427349" y="26057"/>
                  <a:pt x="1801439" y="-19883"/>
                  <a:pt x="1963718" y="0"/>
                </a:cubicBezTo>
                <a:cubicBezTo>
                  <a:pt x="2125997" y="19883"/>
                  <a:pt x="2372183" y="25374"/>
                  <a:pt x="2670656" y="0"/>
                </a:cubicBezTo>
                <a:cubicBezTo>
                  <a:pt x="2969129" y="-25374"/>
                  <a:pt x="2989703" y="12974"/>
                  <a:pt x="3168132" y="0"/>
                </a:cubicBezTo>
                <a:cubicBezTo>
                  <a:pt x="3346561" y="-12974"/>
                  <a:pt x="3476659" y="-6014"/>
                  <a:pt x="3665607" y="0"/>
                </a:cubicBezTo>
                <a:cubicBezTo>
                  <a:pt x="3854555" y="6014"/>
                  <a:pt x="4208768" y="-17303"/>
                  <a:pt x="4424911" y="0"/>
                </a:cubicBezTo>
                <a:cubicBezTo>
                  <a:pt x="4641054" y="17303"/>
                  <a:pt x="4948235" y="-25490"/>
                  <a:pt x="5236581" y="0"/>
                </a:cubicBezTo>
                <a:cubicBezTo>
                  <a:pt x="5237378" y="221291"/>
                  <a:pt x="5240559" y="257869"/>
                  <a:pt x="5236581" y="480060"/>
                </a:cubicBezTo>
                <a:cubicBezTo>
                  <a:pt x="5232603" y="702251"/>
                  <a:pt x="5261997" y="918601"/>
                  <a:pt x="5236581" y="1097280"/>
                </a:cubicBezTo>
                <a:cubicBezTo>
                  <a:pt x="5211165" y="1275959"/>
                  <a:pt x="5226148" y="1582843"/>
                  <a:pt x="5236581" y="1851660"/>
                </a:cubicBezTo>
                <a:cubicBezTo>
                  <a:pt x="5247014" y="2120477"/>
                  <a:pt x="5244713" y="2253043"/>
                  <a:pt x="5236581" y="2400300"/>
                </a:cubicBezTo>
                <a:cubicBezTo>
                  <a:pt x="5228449" y="2547557"/>
                  <a:pt x="5246148" y="2884070"/>
                  <a:pt x="5236581" y="3086100"/>
                </a:cubicBezTo>
                <a:cubicBezTo>
                  <a:pt x="5227014" y="3288130"/>
                  <a:pt x="5260021" y="3375031"/>
                  <a:pt x="5236581" y="3566160"/>
                </a:cubicBezTo>
                <a:cubicBezTo>
                  <a:pt x="5213141" y="3757289"/>
                  <a:pt x="5225158" y="4114035"/>
                  <a:pt x="5236581" y="4389120"/>
                </a:cubicBezTo>
                <a:cubicBezTo>
                  <a:pt x="5248004" y="4664205"/>
                  <a:pt x="5240381" y="4829509"/>
                  <a:pt x="5236581" y="5074920"/>
                </a:cubicBezTo>
                <a:cubicBezTo>
                  <a:pt x="5232781" y="5320331"/>
                  <a:pt x="5245049" y="5613570"/>
                  <a:pt x="5236581" y="5897880"/>
                </a:cubicBezTo>
                <a:cubicBezTo>
                  <a:pt x="5228113" y="6182190"/>
                  <a:pt x="5233871" y="6588298"/>
                  <a:pt x="5236581" y="6858000"/>
                </a:cubicBezTo>
                <a:cubicBezTo>
                  <a:pt x="4982034" y="6845938"/>
                  <a:pt x="4851663" y="6853822"/>
                  <a:pt x="4686740" y="6858000"/>
                </a:cubicBezTo>
                <a:cubicBezTo>
                  <a:pt x="4521817" y="6862178"/>
                  <a:pt x="4232814" y="6883670"/>
                  <a:pt x="3927436" y="6858000"/>
                </a:cubicBezTo>
                <a:cubicBezTo>
                  <a:pt x="3622058" y="6832330"/>
                  <a:pt x="3515975" y="6854908"/>
                  <a:pt x="3272863" y="6858000"/>
                </a:cubicBezTo>
                <a:cubicBezTo>
                  <a:pt x="3029751" y="6861092"/>
                  <a:pt x="2941526" y="6845677"/>
                  <a:pt x="2775388" y="6858000"/>
                </a:cubicBezTo>
                <a:cubicBezTo>
                  <a:pt x="2609251" y="6870323"/>
                  <a:pt x="2256831" y="6837818"/>
                  <a:pt x="2120815" y="6858000"/>
                </a:cubicBezTo>
                <a:cubicBezTo>
                  <a:pt x="1984799" y="6878182"/>
                  <a:pt x="1703235" y="6885566"/>
                  <a:pt x="1518608" y="6858000"/>
                </a:cubicBezTo>
                <a:cubicBezTo>
                  <a:pt x="1333981" y="6830434"/>
                  <a:pt x="1074997" y="6837230"/>
                  <a:pt x="916402" y="6858000"/>
                </a:cubicBezTo>
                <a:cubicBezTo>
                  <a:pt x="757807" y="6878770"/>
                  <a:pt x="363419" y="6825763"/>
                  <a:pt x="0" y="6858000"/>
                </a:cubicBezTo>
                <a:cubicBezTo>
                  <a:pt x="17924" y="6604106"/>
                  <a:pt x="-23588" y="6366714"/>
                  <a:pt x="0" y="6240780"/>
                </a:cubicBezTo>
                <a:cubicBezTo>
                  <a:pt x="23588" y="6114846"/>
                  <a:pt x="-11799" y="5707360"/>
                  <a:pt x="0" y="5486400"/>
                </a:cubicBezTo>
                <a:cubicBezTo>
                  <a:pt x="11799" y="5265440"/>
                  <a:pt x="-9578" y="5066433"/>
                  <a:pt x="0" y="4869180"/>
                </a:cubicBezTo>
                <a:cubicBezTo>
                  <a:pt x="9578" y="4671927"/>
                  <a:pt x="2842" y="4610193"/>
                  <a:pt x="0" y="4389120"/>
                </a:cubicBezTo>
                <a:cubicBezTo>
                  <a:pt x="-2842" y="4168047"/>
                  <a:pt x="8346" y="4038827"/>
                  <a:pt x="0" y="3771900"/>
                </a:cubicBezTo>
                <a:cubicBezTo>
                  <a:pt x="-8346" y="3504973"/>
                  <a:pt x="-7722" y="3179260"/>
                  <a:pt x="0" y="3017520"/>
                </a:cubicBezTo>
                <a:cubicBezTo>
                  <a:pt x="7722" y="2855780"/>
                  <a:pt x="-19012" y="2430680"/>
                  <a:pt x="0" y="2194560"/>
                </a:cubicBezTo>
                <a:cubicBezTo>
                  <a:pt x="19012" y="1958440"/>
                  <a:pt x="-15592" y="1909771"/>
                  <a:pt x="0" y="1714500"/>
                </a:cubicBezTo>
                <a:cubicBezTo>
                  <a:pt x="15592" y="1519229"/>
                  <a:pt x="-3326" y="1454371"/>
                  <a:pt x="0" y="1234440"/>
                </a:cubicBezTo>
                <a:cubicBezTo>
                  <a:pt x="3326" y="1014509"/>
                  <a:pt x="-48733" y="370911"/>
                  <a:pt x="0" y="0"/>
                </a:cubicBezTo>
                <a:close/>
              </a:path>
              <a:path w="5236581" h="6858000" stroke="0" extrusionOk="0">
                <a:moveTo>
                  <a:pt x="0" y="0"/>
                </a:moveTo>
                <a:cubicBezTo>
                  <a:pt x="209718" y="-653"/>
                  <a:pt x="447729" y="29918"/>
                  <a:pt x="602207" y="0"/>
                </a:cubicBezTo>
                <a:cubicBezTo>
                  <a:pt x="756685" y="-29918"/>
                  <a:pt x="889143" y="-9785"/>
                  <a:pt x="1099682" y="0"/>
                </a:cubicBezTo>
                <a:cubicBezTo>
                  <a:pt x="1310221" y="9785"/>
                  <a:pt x="1658942" y="-1659"/>
                  <a:pt x="1858986" y="0"/>
                </a:cubicBezTo>
                <a:cubicBezTo>
                  <a:pt x="2059030" y="1659"/>
                  <a:pt x="2294098" y="639"/>
                  <a:pt x="2461193" y="0"/>
                </a:cubicBezTo>
                <a:cubicBezTo>
                  <a:pt x="2628288" y="-639"/>
                  <a:pt x="2851312" y="-5683"/>
                  <a:pt x="3063400" y="0"/>
                </a:cubicBezTo>
                <a:cubicBezTo>
                  <a:pt x="3275488" y="5683"/>
                  <a:pt x="3551305" y="20654"/>
                  <a:pt x="3822704" y="0"/>
                </a:cubicBezTo>
                <a:cubicBezTo>
                  <a:pt x="4094103" y="-20654"/>
                  <a:pt x="4179893" y="24300"/>
                  <a:pt x="4372545" y="0"/>
                </a:cubicBezTo>
                <a:cubicBezTo>
                  <a:pt x="4565197" y="-24300"/>
                  <a:pt x="4958311" y="-4922"/>
                  <a:pt x="5236581" y="0"/>
                </a:cubicBezTo>
                <a:cubicBezTo>
                  <a:pt x="5248700" y="285545"/>
                  <a:pt x="5263293" y="579054"/>
                  <a:pt x="5236581" y="822960"/>
                </a:cubicBezTo>
                <a:cubicBezTo>
                  <a:pt x="5209869" y="1066866"/>
                  <a:pt x="5244642" y="1230335"/>
                  <a:pt x="5236581" y="1371600"/>
                </a:cubicBezTo>
                <a:cubicBezTo>
                  <a:pt x="5228520" y="1512865"/>
                  <a:pt x="5267160" y="1865276"/>
                  <a:pt x="5236581" y="2057400"/>
                </a:cubicBezTo>
                <a:cubicBezTo>
                  <a:pt x="5206002" y="2249524"/>
                  <a:pt x="5264782" y="2460919"/>
                  <a:pt x="5236581" y="2811780"/>
                </a:cubicBezTo>
                <a:cubicBezTo>
                  <a:pt x="5208380" y="3162641"/>
                  <a:pt x="5254531" y="3137044"/>
                  <a:pt x="5236581" y="3291840"/>
                </a:cubicBezTo>
                <a:cubicBezTo>
                  <a:pt x="5218631" y="3446636"/>
                  <a:pt x="5206432" y="3684302"/>
                  <a:pt x="5236581" y="3977640"/>
                </a:cubicBezTo>
                <a:cubicBezTo>
                  <a:pt x="5266730" y="4270978"/>
                  <a:pt x="5256164" y="4326523"/>
                  <a:pt x="5236581" y="4663440"/>
                </a:cubicBezTo>
                <a:cubicBezTo>
                  <a:pt x="5216998" y="5000357"/>
                  <a:pt x="5238792" y="5075148"/>
                  <a:pt x="5236581" y="5349240"/>
                </a:cubicBezTo>
                <a:cubicBezTo>
                  <a:pt x="5234370" y="5623332"/>
                  <a:pt x="5255401" y="5900083"/>
                  <a:pt x="5236581" y="6103620"/>
                </a:cubicBezTo>
                <a:cubicBezTo>
                  <a:pt x="5217761" y="6307157"/>
                  <a:pt x="5268201" y="6594540"/>
                  <a:pt x="5236581" y="6858000"/>
                </a:cubicBezTo>
                <a:cubicBezTo>
                  <a:pt x="4967736" y="6823505"/>
                  <a:pt x="4820510" y="6839916"/>
                  <a:pt x="4529643" y="6858000"/>
                </a:cubicBezTo>
                <a:cubicBezTo>
                  <a:pt x="4238776" y="6876084"/>
                  <a:pt x="4208594" y="6852982"/>
                  <a:pt x="3979802" y="6858000"/>
                </a:cubicBezTo>
                <a:cubicBezTo>
                  <a:pt x="3751010" y="6863018"/>
                  <a:pt x="3517714" y="6828841"/>
                  <a:pt x="3220497" y="6858000"/>
                </a:cubicBezTo>
                <a:cubicBezTo>
                  <a:pt x="2923281" y="6887159"/>
                  <a:pt x="2765086" y="6852909"/>
                  <a:pt x="2565925" y="6858000"/>
                </a:cubicBezTo>
                <a:cubicBezTo>
                  <a:pt x="2366764" y="6863091"/>
                  <a:pt x="2150254" y="6847292"/>
                  <a:pt x="2016084" y="6858000"/>
                </a:cubicBezTo>
                <a:cubicBezTo>
                  <a:pt x="1881914" y="6868708"/>
                  <a:pt x="1547174" y="6834260"/>
                  <a:pt x="1361511" y="6858000"/>
                </a:cubicBezTo>
                <a:cubicBezTo>
                  <a:pt x="1175848" y="6881740"/>
                  <a:pt x="1006992" y="6838345"/>
                  <a:pt x="864036" y="6858000"/>
                </a:cubicBezTo>
                <a:cubicBezTo>
                  <a:pt x="721081" y="6877655"/>
                  <a:pt x="327382" y="6829739"/>
                  <a:pt x="0" y="6858000"/>
                </a:cubicBezTo>
                <a:cubicBezTo>
                  <a:pt x="1078" y="6668348"/>
                  <a:pt x="11374" y="6368184"/>
                  <a:pt x="0" y="6172200"/>
                </a:cubicBezTo>
                <a:cubicBezTo>
                  <a:pt x="-11374" y="5976216"/>
                  <a:pt x="5652" y="5817375"/>
                  <a:pt x="0" y="5623560"/>
                </a:cubicBezTo>
                <a:cubicBezTo>
                  <a:pt x="-5652" y="5429745"/>
                  <a:pt x="-36838" y="5020715"/>
                  <a:pt x="0" y="4800600"/>
                </a:cubicBezTo>
                <a:cubicBezTo>
                  <a:pt x="36838" y="4580485"/>
                  <a:pt x="-14176" y="4440960"/>
                  <a:pt x="0" y="4183380"/>
                </a:cubicBezTo>
                <a:cubicBezTo>
                  <a:pt x="14176" y="3925800"/>
                  <a:pt x="-11640" y="3876125"/>
                  <a:pt x="0" y="3703320"/>
                </a:cubicBezTo>
                <a:cubicBezTo>
                  <a:pt x="11640" y="3530515"/>
                  <a:pt x="-2393" y="3250547"/>
                  <a:pt x="0" y="2948940"/>
                </a:cubicBezTo>
                <a:cubicBezTo>
                  <a:pt x="2393" y="2647333"/>
                  <a:pt x="13136" y="2639869"/>
                  <a:pt x="0" y="2400300"/>
                </a:cubicBezTo>
                <a:cubicBezTo>
                  <a:pt x="-13136" y="2160731"/>
                  <a:pt x="-29166" y="1846995"/>
                  <a:pt x="0" y="1645920"/>
                </a:cubicBezTo>
                <a:cubicBezTo>
                  <a:pt x="29166" y="1444845"/>
                  <a:pt x="-11707" y="1006947"/>
                  <a:pt x="0" y="822960"/>
                </a:cubicBezTo>
                <a:cubicBezTo>
                  <a:pt x="11707" y="638973"/>
                  <a:pt x="-8621" y="255528"/>
                  <a:pt x="0" y="0"/>
                </a:cubicBezTo>
                <a:close/>
              </a:path>
            </a:pathLst>
          </a:custGeom>
          <a:ln w="101600">
            <a:solidFill>
              <a:schemeClr val="accent1"/>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pic>
      <p:sp>
        <p:nvSpPr>
          <p:cNvPr id="5" name="Rectangle 4">
            <a:extLst>
              <a:ext uri="{FF2B5EF4-FFF2-40B4-BE49-F238E27FC236}">
                <a16:creationId xmlns:a16="http://schemas.microsoft.com/office/drawing/2014/main" id="{048E2E3B-D9F7-F84F-AC50-0CE51CBB2A22}"/>
              </a:ext>
            </a:extLst>
          </p:cNvPr>
          <p:cNvSpPr/>
          <p:nvPr/>
        </p:nvSpPr>
        <p:spPr>
          <a:xfrm>
            <a:off x="2218800" y="144295"/>
            <a:ext cx="2185214" cy="646331"/>
          </a:xfrm>
          <a:prstGeom prst="rect">
            <a:avLst/>
          </a:prstGeom>
        </p:spPr>
        <p:txBody>
          <a:bodyPr wrap="none">
            <a:spAutoFit/>
          </a:bodyPr>
          <a:lstStyle/>
          <a:p>
            <a:r>
              <a:rPr lang="en-US" sz="3600" b="1" dirty="0">
                <a:solidFill>
                  <a:srgbClr val="222222"/>
                </a:solidFill>
                <a:latin typeface="Karla" pitchFamily="2" charset="0"/>
              </a:rPr>
              <a:t>decoders</a:t>
            </a:r>
            <a:endParaRPr lang="en-US" sz="3600" b="1" dirty="0"/>
          </a:p>
        </p:txBody>
      </p:sp>
      <p:sp>
        <p:nvSpPr>
          <p:cNvPr id="6" name="Rectangle 5">
            <a:extLst>
              <a:ext uri="{FF2B5EF4-FFF2-40B4-BE49-F238E27FC236}">
                <a16:creationId xmlns:a16="http://schemas.microsoft.com/office/drawing/2014/main" id="{7C9B82DD-50ED-BD4C-84E7-F8380F16D803}"/>
              </a:ext>
            </a:extLst>
          </p:cNvPr>
          <p:cNvSpPr/>
          <p:nvPr/>
        </p:nvSpPr>
        <p:spPr>
          <a:xfrm>
            <a:off x="6925332" y="114377"/>
            <a:ext cx="4094391" cy="461665"/>
          </a:xfrm>
          <a:prstGeom prst="rect">
            <a:avLst/>
          </a:prstGeom>
        </p:spPr>
        <p:txBody>
          <a:bodyPr wrap="none">
            <a:spAutoFit/>
          </a:bodyPr>
          <a:lstStyle/>
          <a:p>
            <a:r>
              <a:rPr lang="en-US" sz="2400" b="1" dirty="0">
                <a:solidFill>
                  <a:srgbClr val="C00000"/>
                </a:solidFill>
                <a:latin typeface="Karla" pitchFamily="2" charset="0"/>
              </a:rPr>
              <a:t>encoder-decoder attention</a:t>
            </a:r>
            <a:endParaRPr lang="en-US" sz="2400" b="1" dirty="0">
              <a:solidFill>
                <a:srgbClr val="C00000"/>
              </a:solidFill>
            </a:endParaRPr>
          </a:p>
        </p:txBody>
      </p:sp>
    </p:spTree>
    <p:extLst>
      <p:ext uri="{BB962C8B-B14F-4D97-AF65-F5344CB8AC3E}">
        <p14:creationId xmlns:p14="http://schemas.microsoft.com/office/powerpoint/2010/main" val="41546531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6240F3F-79B6-9444-B8FD-AE49C7DAC445}"/>
              </a:ext>
            </a:extLst>
          </p:cNvPr>
          <p:cNvSpPr>
            <a:spLocks noGrp="1"/>
          </p:cNvSpPr>
          <p:nvPr>
            <p:ph type="sldNum" sz="quarter" idx="12"/>
          </p:nvPr>
        </p:nvSpPr>
        <p:spPr/>
        <p:txBody>
          <a:bodyPr/>
          <a:lstStyle/>
          <a:p>
            <a:fld id="{6BCA73C5-4051-2D45-AC51-FD5A1C1C157A}" type="slidenum">
              <a:rPr lang="en-US" smtClean="0"/>
              <a:t>37</a:t>
            </a:fld>
            <a:endParaRPr lang="en-US"/>
          </a:p>
        </p:txBody>
      </p:sp>
      <p:pic>
        <p:nvPicPr>
          <p:cNvPr id="3" name="Picture 2">
            <a:extLst>
              <a:ext uri="{FF2B5EF4-FFF2-40B4-BE49-F238E27FC236}">
                <a16:creationId xmlns:a16="http://schemas.microsoft.com/office/drawing/2014/main" id="{6F094D1A-3209-284A-B790-6091C6899696}"/>
              </a:ext>
            </a:extLst>
          </p:cNvPr>
          <p:cNvPicPr>
            <a:picLocks noChangeAspect="1"/>
          </p:cNvPicPr>
          <p:nvPr/>
        </p:nvPicPr>
        <p:blipFill>
          <a:blip r:embed="rId2"/>
          <a:stretch>
            <a:fillRect/>
          </a:stretch>
        </p:blipFill>
        <p:spPr>
          <a:xfrm>
            <a:off x="686264" y="1116360"/>
            <a:ext cx="5600700" cy="4826000"/>
          </a:xfrm>
          <a:custGeom>
            <a:avLst/>
            <a:gdLst>
              <a:gd name="connsiteX0" fmla="*/ 0 w 5600700"/>
              <a:gd name="connsiteY0" fmla="*/ 0 h 4826000"/>
              <a:gd name="connsiteX1" fmla="*/ 510286 w 5600700"/>
              <a:gd name="connsiteY1" fmla="*/ 0 h 4826000"/>
              <a:gd name="connsiteX2" fmla="*/ 1132586 w 5600700"/>
              <a:gd name="connsiteY2" fmla="*/ 0 h 4826000"/>
              <a:gd name="connsiteX3" fmla="*/ 1866900 w 5600700"/>
              <a:gd name="connsiteY3" fmla="*/ 0 h 4826000"/>
              <a:gd name="connsiteX4" fmla="*/ 2377186 w 5600700"/>
              <a:gd name="connsiteY4" fmla="*/ 0 h 4826000"/>
              <a:gd name="connsiteX5" fmla="*/ 3055493 w 5600700"/>
              <a:gd name="connsiteY5" fmla="*/ 0 h 4826000"/>
              <a:gd name="connsiteX6" fmla="*/ 3565779 w 5600700"/>
              <a:gd name="connsiteY6" fmla="*/ 0 h 4826000"/>
              <a:gd name="connsiteX7" fmla="*/ 4188079 w 5600700"/>
              <a:gd name="connsiteY7" fmla="*/ 0 h 4826000"/>
              <a:gd name="connsiteX8" fmla="*/ 4866386 w 5600700"/>
              <a:gd name="connsiteY8" fmla="*/ 0 h 4826000"/>
              <a:gd name="connsiteX9" fmla="*/ 5600700 w 5600700"/>
              <a:gd name="connsiteY9" fmla="*/ 0 h 4826000"/>
              <a:gd name="connsiteX10" fmla="*/ 5600700 w 5600700"/>
              <a:gd name="connsiteY10" fmla="*/ 544649 h 4826000"/>
              <a:gd name="connsiteX11" fmla="*/ 5600700 w 5600700"/>
              <a:gd name="connsiteY11" fmla="*/ 1234077 h 4826000"/>
              <a:gd name="connsiteX12" fmla="*/ 5600700 w 5600700"/>
              <a:gd name="connsiteY12" fmla="*/ 2020026 h 4826000"/>
              <a:gd name="connsiteX13" fmla="*/ 5600700 w 5600700"/>
              <a:gd name="connsiteY13" fmla="*/ 2757714 h 4826000"/>
              <a:gd name="connsiteX14" fmla="*/ 5600700 w 5600700"/>
              <a:gd name="connsiteY14" fmla="*/ 3398883 h 4826000"/>
              <a:gd name="connsiteX15" fmla="*/ 5600700 w 5600700"/>
              <a:gd name="connsiteY15" fmla="*/ 4136571 h 4826000"/>
              <a:gd name="connsiteX16" fmla="*/ 5600700 w 5600700"/>
              <a:gd name="connsiteY16" fmla="*/ 4826000 h 4826000"/>
              <a:gd name="connsiteX17" fmla="*/ 4978400 w 5600700"/>
              <a:gd name="connsiteY17" fmla="*/ 4826000 h 4826000"/>
              <a:gd name="connsiteX18" fmla="*/ 4244086 w 5600700"/>
              <a:gd name="connsiteY18" fmla="*/ 4826000 h 4826000"/>
              <a:gd name="connsiteX19" fmla="*/ 3509772 w 5600700"/>
              <a:gd name="connsiteY19" fmla="*/ 4826000 h 4826000"/>
              <a:gd name="connsiteX20" fmla="*/ 2831465 w 5600700"/>
              <a:gd name="connsiteY20" fmla="*/ 4826000 h 4826000"/>
              <a:gd name="connsiteX21" fmla="*/ 2153158 w 5600700"/>
              <a:gd name="connsiteY21" fmla="*/ 4826000 h 4826000"/>
              <a:gd name="connsiteX22" fmla="*/ 1474851 w 5600700"/>
              <a:gd name="connsiteY22" fmla="*/ 4826000 h 4826000"/>
              <a:gd name="connsiteX23" fmla="*/ 964565 w 5600700"/>
              <a:gd name="connsiteY23" fmla="*/ 4826000 h 4826000"/>
              <a:gd name="connsiteX24" fmla="*/ 0 w 5600700"/>
              <a:gd name="connsiteY24" fmla="*/ 4826000 h 4826000"/>
              <a:gd name="connsiteX25" fmla="*/ 0 w 5600700"/>
              <a:gd name="connsiteY25" fmla="*/ 4136571 h 4826000"/>
              <a:gd name="connsiteX26" fmla="*/ 0 w 5600700"/>
              <a:gd name="connsiteY26" fmla="*/ 3591923 h 4826000"/>
              <a:gd name="connsiteX27" fmla="*/ 0 w 5600700"/>
              <a:gd name="connsiteY27" fmla="*/ 2854234 h 4826000"/>
              <a:gd name="connsiteX28" fmla="*/ 0 w 5600700"/>
              <a:gd name="connsiteY28" fmla="*/ 2309586 h 4826000"/>
              <a:gd name="connsiteX29" fmla="*/ 0 w 5600700"/>
              <a:gd name="connsiteY29" fmla="*/ 1620157 h 4826000"/>
              <a:gd name="connsiteX30" fmla="*/ 0 w 5600700"/>
              <a:gd name="connsiteY30" fmla="*/ 834209 h 4826000"/>
              <a:gd name="connsiteX31" fmla="*/ 0 w 5600700"/>
              <a:gd name="connsiteY31" fmla="*/ 0 h 482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600700" h="4826000" fill="none" extrusionOk="0">
                <a:moveTo>
                  <a:pt x="0" y="0"/>
                </a:moveTo>
                <a:cubicBezTo>
                  <a:pt x="160475" y="17035"/>
                  <a:pt x="406277" y="-20557"/>
                  <a:pt x="510286" y="0"/>
                </a:cubicBezTo>
                <a:cubicBezTo>
                  <a:pt x="614295" y="20557"/>
                  <a:pt x="992662" y="3884"/>
                  <a:pt x="1132586" y="0"/>
                </a:cubicBezTo>
                <a:cubicBezTo>
                  <a:pt x="1272510" y="-3884"/>
                  <a:pt x="1512049" y="-34182"/>
                  <a:pt x="1866900" y="0"/>
                </a:cubicBezTo>
                <a:cubicBezTo>
                  <a:pt x="2221751" y="34182"/>
                  <a:pt x="2187272" y="-6467"/>
                  <a:pt x="2377186" y="0"/>
                </a:cubicBezTo>
                <a:cubicBezTo>
                  <a:pt x="2567100" y="6467"/>
                  <a:pt x="2886931" y="6622"/>
                  <a:pt x="3055493" y="0"/>
                </a:cubicBezTo>
                <a:cubicBezTo>
                  <a:pt x="3224055" y="-6622"/>
                  <a:pt x="3404840" y="6875"/>
                  <a:pt x="3565779" y="0"/>
                </a:cubicBezTo>
                <a:cubicBezTo>
                  <a:pt x="3726718" y="-6875"/>
                  <a:pt x="4057954" y="-26593"/>
                  <a:pt x="4188079" y="0"/>
                </a:cubicBezTo>
                <a:cubicBezTo>
                  <a:pt x="4318204" y="26593"/>
                  <a:pt x="4700229" y="-1805"/>
                  <a:pt x="4866386" y="0"/>
                </a:cubicBezTo>
                <a:cubicBezTo>
                  <a:pt x="5032543" y="1805"/>
                  <a:pt x="5378127" y="15807"/>
                  <a:pt x="5600700" y="0"/>
                </a:cubicBezTo>
                <a:cubicBezTo>
                  <a:pt x="5606965" y="190896"/>
                  <a:pt x="5594941" y="285417"/>
                  <a:pt x="5600700" y="544649"/>
                </a:cubicBezTo>
                <a:cubicBezTo>
                  <a:pt x="5606459" y="803881"/>
                  <a:pt x="5627704" y="1066728"/>
                  <a:pt x="5600700" y="1234077"/>
                </a:cubicBezTo>
                <a:cubicBezTo>
                  <a:pt x="5573696" y="1401426"/>
                  <a:pt x="5581482" y="1628654"/>
                  <a:pt x="5600700" y="2020026"/>
                </a:cubicBezTo>
                <a:cubicBezTo>
                  <a:pt x="5619918" y="2411398"/>
                  <a:pt x="5599415" y="2510362"/>
                  <a:pt x="5600700" y="2757714"/>
                </a:cubicBezTo>
                <a:cubicBezTo>
                  <a:pt x="5601985" y="3005066"/>
                  <a:pt x="5628483" y="3187182"/>
                  <a:pt x="5600700" y="3398883"/>
                </a:cubicBezTo>
                <a:cubicBezTo>
                  <a:pt x="5572917" y="3610584"/>
                  <a:pt x="5620810" y="3796943"/>
                  <a:pt x="5600700" y="4136571"/>
                </a:cubicBezTo>
                <a:cubicBezTo>
                  <a:pt x="5580590" y="4476199"/>
                  <a:pt x="5600891" y="4668074"/>
                  <a:pt x="5600700" y="4826000"/>
                </a:cubicBezTo>
                <a:cubicBezTo>
                  <a:pt x="5374625" y="4828582"/>
                  <a:pt x="5261245" y="4829027"/>
                  <a:pt x="4978400" y="4826000"/>
                </a:cubicBezTo>
                <a:cubicBezTo>
                  <a:pt x="4695555" y="4822973"/>
                  <a:pt x="4391833" y="4833931"/>
                  <a:pt x="4244086" y="4826000"/>
                </a:cubicBezTo>
                <a:cubicBezTo>
                  <a:pt x="4096339" y="4818069"/>
                  <a:pt x="3681106" y="4833402"/>
                  <a:pt x="3509772" y="4826000"/>
                </a:cubicBezTo>
                <a:cubicBezTo>
                  <a:pt x="3338438" y="4818598"/>
                  <a:pt x="3030831" y="4842837"/>
                  <a:pt x="2831465" y="4826000"/>
                </a:cubicBezTo>
                <a:cubicBezTo>
                  <a:pt x="2632099" y="4809163"/>
                  <a:pt x="2311022" y="4805725"/>
                  <a:pt x="2153158" y="4826000"/>
                </a:cubicBezTo>
                <a:cubicBezTo>
                  <a:pt x="1995294" y="4846275"/>
                  <a:pt x="1783211" y="4808018"/>
                  <a:pt x="1474851" y="4826000"/>
                </a:cubicBezTo>
                <a:cubicBezTo>
                  <a:pt x="1166491" y="4843982"/>
                  <a:pt x="1141197" y="4823650"/>
                  <a:pt x="964565" y="4826000"/>
                </a:cubicBezTo>
                <a:cubicBezTo>
                  <a:pt x="787933" y="4828350"/>
                  <a:pt x="251337" y="4827319"/>
                  <a:pt x="0" y="4826000"/>
                </a:cubicBezTo>
                <a:cubicBezTo>
                  <a:pt x="-34463" y="4556385"/>
                  <a:pt x="24768" y="4366678"/>
                  <a:pt x="0" y="4136571"/>
                </a:cubicBezTo>
                <a:cubicBezTo>
                  <a:pt x="-24768" y="3906464"/>
                  <a:pt x="-17550" y="3828459"/>
                  <a:pt x="0" y="3591923"/>
                </a:cubicBezTo>
                <a:cubicBezTo>
                  <a:pt x="17550" y="3355387"/>
                  <a:pt x="-8647" y="3183831"/>
                  <a:pt x="0" y="2854234"/>
                </a:cubicBezTo>
                <a:cubicBezTo>
                  <a:pt x="8647" y="2524637"/>
                  <a:pt x="-8873" y="2430849"/>
                  <a:pt x="0" y="2309586"/>
                </a:cubicBezTo>
                <a:cubicBezTo>
                  <a:pt x="8873" y="2188323"/>
                  <a:pt x="2734" y="1964023"/>
                  <a:pt x="0" y="1620157"/>
                </a:cubicBezTo>
                <a:cubicBezTo>
                  <a:pt x="-2734" y="1276291"/>
                  <a:pt x="-13736" y="1143327"/>
                  <a:pt x="0" y="834209"/>
                </a:cubicBezTo>
                <a:cubicBezTo>
                  <a:pt x="13736" y="525091"/>
                  <a:pt x="36915" y="341628"/>
                  <a:pt x="0" y="0"/>
                </a:cubicBezTo>
                <a:close/>
              </a:path>
              <a:path w="5600700" h="4826000" stroke="0" extrusionOk="0">
                <a:moveTo>
                  <a:pt x="0" y="0"/>
                </a:moveTo>
                <a:cubicBezTo>
                  <a:pt x="197822" y="23332"/>
                  <a:pt x="437386" y="1567"/>
                  <a:pt x="566293" y="0"/>
                </a:cubicBezTo>
                <a:cubicBezTo>
                  <a:pt x="695200" y="-1567"/>
                  <a:pt x="874511" y="19572"/>
                  <a:pt x="1020572" y="0"/>
                </a:cubicBezTo>
                <a:cubicBezTo>
                  <a:pt x="1166633" y="-19572"/>
                  <a:pt x="1492079" y="-30211"/>
                  <a:pt x="1754886" y="0"/>
                </a:cubicBezTo>
                <a:cubicBezTo>
                  <a:pt x="2017693" y="30211"/>
                  <a:pt x="2159829" y="15190"/>
                  <a:pt x="2321179" y="0"/>
                </a:cubicBezTo>
                <a:cubicBezTo>
                  <a:pt x="2482529" y="-15190"/>
                  <a:pt x="2609779" y="-5932"/>
                  <a:pt x="2887472" y="0"/>
                </a:cubicBezTo>
                <a:cubicBezTo>
                  <a:pt x="3165165" y="5932"/>
                  <a:pt x="3278156" y="28851"/>
                  <a:pt x="3621786" y="0"/>
                </a:cubicBezTo>
                <a:cubicBezTo>
                  <a:pt x="3965416" y="-28851"/>
                  <a:pt x="3925219" y="20647"/>
                  <a:pt x="4132072" y="0"/>
                </a:cubicBezTo>
                <a:cubicBezTo>
                  <a:pt x="4338925" y="-20647"/>
                  <a:pt x="4556755" y="11795"/>
                  <a:pt x="4866386" y="0"/>
                </a:cubicBezTo>
                <a:cubicBezTo>
                  <a:pt x="5176017" y="-11795"/>
                  <a:pt x="5396449" y="-31360"/>
                  <a:pt x="5600700" y="0"/>
                </a:cubicBezTo>
                <a:cubicBezTo>
                  <a:pt x="5604370" y="237052"/>
                  <a:pt x="5597222" y="496665"/>
                  <a:pt x="5600700" y="689429"/>
                </a:cubicBezTo>
                <a:cubicBezTo>
                  <a:pt x="5604178" y="882193"/>
                  <a:pt x="5622762" y="1043755"/>
                  <a:pt x="5600700" y="1378857"/>
                </a:cubicBezTo>
                <a:cubicBezTo>
                  <a:pt x="5578638" y="1713959"/>
                  <a:pt x="5617597" y="1930664"/>
                  <a:pt x="5600700" y="2116546"/>
                </a:cubicBezTo>
                <a:cubicBezTo>
                  <a:pt x="5583803" y="2302428"/>
                  <a:pt x="5608779" y="2548662"/>
                  <a:pt x="5600700" y="2661194"/>
                </a:cubicBezTo>
                <a:cubicBezTo>
                  <a:pt x="5592621" y="2773726"/>
                  <a:pt x="5608561" y="3019910"/>
                  <a:pt x="5600700" y="3350623"/>
                </a:cubicBezTo>
                <a:cubicBezTo>
                  <a:pt x="5592839" y="3681336"/>
                  <a:pt x="5613549" y="3736650"/>
                  <a:pt x="5600700" y="4040051"/>
                </a:cubicBezTo>
                <a:cubicBezTo>
                  <a:pt x="5587851" y="4343452"/>
                  <a:pt x="5634247" y="4599835"/>
                  <a:pt x="5600700" y="4826000"/>
                </a:cubicBezTo>
                <a:cubicBezTo>
                  <a:pt x="5268170" y="4836825"/>
                  <a:pt x="5109136" y="4843880"/>
                  <a:pt x="4922393" y="4826000"/>
                </a:cubicBezTo>
                <a:cubicBezTo>
                  <a:pt x="4735650" y="4808120"/>
                  <a:pt x="4562802" y="4842435"/>
                  <a:pt x="4300093" y="4826000"/>
                </a:cubicBezTo>
                <a:cubicBezTo>
                  <a:pt x="4037384" y="4809565"/>
                  <a:pt x="3981792" y="4815702"/>
                  <a:pt x="3845814" y="4826000"/>
                </a:cubicBezTo>
                <a:cubicBezTo>
                  <a:pt x="3709836" y="4836298"/>
                  <a:pt x="3582545" y="4827200"/>
                  <a:pt x="3335528" y="4826000"/>
                </a:cubicBezTo>
                <a:cubicBezTo>
                  <a:pt x="3088511" y="4824800"/>
                  <a:pt x="2941459" y="4828099"/>
                  <a:pt x="2601214" y="4826000"/>
                </a:cubicBezTo>
                <a:cubicBezTo>
                  <a:pt x="2260969" y="4823901"/>
                  <a:pt x="2128543" y="4855108"/>
                  <a:pt x="1978914" y="4826000"/>
                </a:cubicBezTo>
                <a:cubicBezTo>
                  <a:pt x="1829285" y="4796892"/>
                  <a:pt x="1594297" y="4833284"/>
                  <a:pt x="1468628" y="4826000"/>
                </a:cubicBezTo>
                <a:cubicBezTo>
                  <a:pt x="1342959" y="4818716"/>
                  <a:pt x="1097884" y="4821961"/>
                  <a:pt x="846328" y="4826000"/>
                </a:cubicBezTo>
                <a:cubicBezTo>
                  <a:pt x="594772" y="4830039"/>
                  <a:pt x="190114" y="4823132"/>
                  <a:pt x="0" y="4826000"/>
                </a:cubicBezTo>
                <a:cubicBezTo>
                  <a:pt x="27021" y="4599356"/>
                  <a:pt x="-10276" y="4494002"/>
                  <a:pt x="0" y="4281351"/>
                </a:cubicBezTo>
                <a:cubicBezTo>
                  <a:pt x="10276" y="4068700"/>
                  <a:pt x="21682" y="3700342"/>
                  <a:pt x="0" y="3543663"/>
                </a:cubicBezTo>
                <a:cubicBezTo>
                  <a:pt x="-21682" y="3386984"/>
                  <a:pt x="-3086" y="3080093"/>
                  <a:pt x="0" y="2950754"/>
                </a:cubicBezTo>
                <a:cubicBezTo>
                  <a:pt x="3086" y="2821415"/>
                  <a:pt x="-12943" y="2352448"/>
                  <a:pt x="0" y="2164806"/>
                </a:cubicBezTo>
                <a:cubicBezTo>
                  <a:pt x="12943" y="1977164"/>
                  <a:pt x="-17774" y="1820169"/>
                  <a:pt x="0" y="1523637"/>
                </a:cubicBezTo>
                <a:cubicBezTo>
                  <a:pt x="17774" y="1227105"/>
                  <a:pt x="19309" y="1243771"/>
                  <a:pt x="0" y="978989"/>
                </a:cubicBezTo>
                <a:cubicBezTo>
                  <a:pt x="-19309" y="714207"/>
                  <a:pt x="12727" y="285910"/>
                  <a:pt x="0" y="0"/>
                </a:cubicBezTo>
                <a:close/>
              </a:path>
            </a:pathLst>
          </a:custGeom>
          <a:ln w="101600">
            <a:solidFill>
              <a:schemeClr val="accent1"/>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pic>
      <p:pic>
        <p:nvPicPr>
          <p:cNvPr id="4" name="Picture 3">
            <a:extLst>
              <a:ext uri="{FF2B5EF4-FFF2-40B4-BE49-F238E27FC236}">
                <a16:creationId xmlns:a16="http://schemas.microsoft.com/office/drawing/2014/main" id="{52985B21-725A-0B40-95CD-09C5102F3278}"/>
              </a:ext>
            </a:extLst>
          </p:cNvPr>
          <p:cNvPicPr>
            <a:picLocks noChangeAspect="1"/>
          </p:cNvPicPr>
          <p:nvPr/>
        </p:nvPicPr>
        <p:blipFill>
          <a:blip r:embed="rId3"/>
          <a:stretch>
            <a:fillRect/>
          </a:stretch>
        </p:blipFill>
        <p:spPr>
          <a:xfrm>
            <a:off x="6731000" y="1116360"/>
            <a:ext cx="5257800" cy="2095500"/>
          </a:xfrm>
          <a:custGeom>
            <a:avLst/>
            <a:gdLst>
              <a:gd name="connsiteX0" fmla="*/ 0 w 5257800"/>
              <a:gd name="connsiteY0" fmla="*/ 0 h 2095500"/>
              <a:gd name="connsiteX1" fmla="*/ 762381 w 5257800"/>
              <a:gd name="connsiteY1" fmla="*/ 0 h 2095500"/>
              <a:gd name="connsiteX2" fmla="*/ 1472184 w 5257800"/>
              <a:gd name="connsiteY2" fmla="*/ 0 h 2095500"/>
              <a:gd name="connsiteX3" fmla="*/ 2129409 w 5257800"/>
              <a:gd name="connsiteY3" fmla="*/ 0 h 2095500"/>
              <a:gd name="connsiteX4" fmla="*/ 2786634 w 5257800"/>
              <a:gd name="connsiteY4" fmla="*/ 0 h 2095500"/>
              <a:gd name="connsiteX5" fmla="*/ 3549015 w 5257800"/>
              <a:gd name="connsiteY5" fmla="*/ 0 h 2095500"/>
              <a:gd name="connsiteX6" fmla="*/ 4258818 w 5257800"/>
              <a:gd name="connsiteY6" fmla="*/ 0 h 2095500"/>
              <a:gd name="connsiteX7" fmla="*/ 5257800 w 5257800"/>
              <a:gd name="connsiteY7" fmla="*/ 0 h 2095500"/>
              <a:gd name="connsiteX8" fmla="*/ 5257800 w 5257800"/>
              <a:gd name="connsiteY8" fmla="*/ 677545 h 2095500"/>
              <a:gd name="connsiteX9" fmla="*/ 5257800 w 5257800"/>
              <a:gd name="connsiteY9" fmla="*/ 1313180 h 2095500"/>
              <a:gd name="connsiteX10" fmla="*/ 5257800 w 5257800"/>
              <a:gd name="connsiteY10" fmla="*/ 2095500 h 2095500"/>
              <a:gd name="connsiteX11" fmla="*/ 4705731 w 5257800"/>
              <a:gd name="connsiteY11" fmla="*/ 2095500 h 2095500"/>
              <a:gd name="connsiteX12" fmla="*/ 3943350 w 5257800"/>
              <a:gd name="connsiteY12" fmla="*/ 2095500 h 2095500"/>
              <a:gd name="connsiteX13" fmla="*/ 3338703 w 5257800"/>
              <a:gd name="connsiteY13" fmla="*/ 2095500 h 2095500"/>
              <a:gd name="connsiteX14" fmla="*/ 2576322 w 5257800"/>
              <a:gd name="connsiteY14" fmla="*/ 2095500 h 2095500"/>
              <a:gd name="connsiteX15" fmla="*/ 2024253 w 5257800"/>
              <a:gd name="connsiteY15" fmla="*/ 2095500 h 2095500"/>
              <a:gd name="connsiteX16" fmla="*/ 1524762 w 5257800"/>
              <a:gd name="connsiteY16" fmla="*/ 2095500 h 2095500"/>
              <a:gd name="connsiteX17" fmla="*/ 1025271 w 5257800"/>
              <a:gd name="connsiteY17" fmla="*/ 2095500 h 2095500"/>
              <a:gd name="connsiteX18" fmla="*/ 0 w 5257800"/>
              <a:gd name="connsiteY18" fmla="*/ 2095500 h 2095500"/>
              <a:gd name="connsiteX19" fmla="*/ 0 w 5257800"/>
              <a:gd name="connsiteY19" fmla="*/ 1459865 h 2095500"/>
              <a:gd name="connsiteX20" fmla="*/ 0 w 5257800"/>
              <a:gd name="connsiteY20" fmla="*/ 719455 h 2095500"/>
              <a:gd name="connsiteX21" fmla="*/ 0 w 5257800"/>
              <a:gd name="connsiteY21" fmla="*/ 0 h 2095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257800" h="2095500" fill="none" extrusionOk="0">
                <a:moveTo>
                  <a:pt x="0" y="0"/>
                </a:moveTo>
                <a:cubicBezTo>
                  <a:pt x="342982" y="35831"/>
                  <a:pt x="389682" y="-17927"/>
                  <a:pt x="762381" y="0"/>
                </a:cubicBezTo>
                <a:cubicBezTo>
                  <a:pt x="1135080" y="17927"/>
                  <a:pt x="1289645" y="-680"/>
                  <a:pt x="1472184" y="0"/>
                </a:cubicBezTo>
                <a:cubicBezTo>
                  <a:pt x="1654723" y="680"/>
                  <a:pt x="1908471" y="-14057"/>
                  <a:pt x="2129409" y="0"/>
                </a:cubicBezTo>
                <a:cubicBezTo>
                  <a:pt x="2350347" y="14057"/>
                  <a:pt x="2649731" y="29000"/>
                  <a:pt x="2786634" y="0"/>
                </a:cubicBezTo>
                <a:cubicBezTo>
                  <a:pt x="2923537" y="-29000"/>
                  <a:pt x="3235025" y="18522"/>
                  <a:pt x="3549015" y="0"/>
                </a:cubicBezTo>
                <a:cubicBezTo>
                  <a:pt x="3863005" y="-18522"/>
                  <a:pt x="3980232" y="-34534"/>
                  <a:pt x="4258818" y="0"/>
                </a:cubicBezTo>
                <a:cubicBezTo>
                  <a:pt x="4537404" y="34534"/>
                  <a:pt x="4777869" y="12261"/>
                  <a:pt x="5257800" y="0"/>
                </a:cubicBezTo>
                <a:cubicBezTo>
                  <a:pt x="5269907" y="199834"/>
                  <a:pt x="5237453" y="449447"/>
                  <a:pt x="5257800" y="677545"/>
                </a:cubicBezTo>
                <a:cubicBezTo>
                  <a:pt x="5278147" y="905644"/>
                  <a:pt x="5269097" y="1059736"/>
                  <a:pt x="5257800" y="1313180"/>
                </a:cubicBezTo>
                <a:cubicBezTo>
                  <a:pt x="5246503" y="1566624"/>
                  <a:pt x="5254335" y="1929343"/>
                  <a:pt x="5257800" y="2095500"/>
                </a:cubicBezTo>
                <a:cubicBezTo>
                  <a:pt x="5089809" y="2111263"/>
                  <a:pt x="4885642" y="2081632"/>
                  <a:pt x="4705731" y="2095500"/>
                </a:cubicBezTo>
                <a:cubicBezTo>
                  <a:pt x="4525820" y="2109368"/>
                  <a:pt x="4271931" y="2098463"/>
                  <a:pt x="3943350" y="2095500"/>
                </a:cubicBezTo>
                <a:cubicBezTo>
                  <a:pt x="3614769" y="2092537"/>
                  <a:pt x="3561723" y="2089433"/>
                  <a:pt x="3338703" y="2095500"/>
                </a:cubicBezTo>
                <a:cubicBezTo>
                  <a:pt x="3115683" y="2101567"/>
                  <a:pt x="2915812" y="2126153"/>
                  <a:pt x="2576322" y="2095500"/>
                </a:cubicBezTo>
                <a:cubicBezTo>
                  <a:pt x="2236832" y="2064847"/>
                  <a:pt x="2281713" y="2073039"/>
                  <a:pt x="2024253" y="2095500"/>
                </a:cubicBezTo>
                <a:cubicBezTo>
                  <a:pt x="1766793" y="2117961"/>
                  <a:pt x="1679482" y="2090822"/>
                  <a:pt x="1524762" y="2095500"/>
                </a:cubicBezTo>
                <a:cubicBezTo>
                  <a:pt x="1370042" y="2100178"/>
                  <a:pt x="1165865" y="2086493"/>
                  <a:pt x="1025271" y="2095500"/>
                </a:cubicBezTo>
                <a:cubicBezTo>
                  <a:pt x="884677" y="2104507"/>
                  <a:pt x="385217" y="2117658"/>
                  <a:pt x="0" y="2095500"/>
                </a:cubicBezTo>
                <a:cubicBezTo>
                  <a:pt x="29277" y="1831313"/>
                  <a:pt x="8732" y="1723390"/>
                  <a:pt x="0" y="1459865"/>
                </a:cubicBezTo>
                <a:cubicBezTo>
                  <a:pt x="-8732" y="1196341"/>
                  <a:pt x="27786" y="933917"/>
                  <a:pt x="0" y="719455"/>
                </a:cubicBezTo>
                <a:cubicBezTo>
                  <a:pt x="-27786" y="504993"/>
                  <a:pt x="-264" y="218929"/>
                  <a:pt x="0" y="0"/>
                </a:cubicBezTo>
                <a:close/>
              </a:path>
              <a:path w="5257800" h="2095500" stroke="0" extrusionOk="0">
                <a:moveTo>
                  <a:pt x="0" y="0"/>
                </a:moveTo>
                <a:cubicBezTo>
                  <a:pt x="234077" y="-6678"/>
                  <a:pt x="422648" y="-12784"/>
                  <a:pt x="604647" y="0"/>
                </a:cubicBezTo>
                <a:cubicBezTo>
                  <a:pt x="786646" y="12784"/>
                  <a:pt x="958248" y="1436"/>
                  <a:pt x="1104138" y="0"/>
                </a:cubicBezTo>
                <a:cubicBezTo>
                  <a:pt x="1250028" y="-1436"/>
                  <a:pt x="1637941" y="-36529"/>
                  <a:pt x="1866519" y="0"/>
                </a:cubicBezTo>
                <a:cubicBezTo>
                  <a:pt x="2095097" y="36529"/>
                  <a:pt x="2291022" y="17793"/>
                  <a:pt x="2471166" y="0"/>
                </a:cubicBezTo>
                <a:cubicBezTo>
                  <a:pt x="2651310" y="-17793"/>
                  <a:pt x="2896597" y="18960"/>
                  <a:pt x="3075813" y="0"/>
                </a:cubicBezTo>
                <a:cubicBezTo>
                  <a:pt x="3255029" y="-18960"/>
                  <a:pt x="3643124" y="-25968"/>
                  <a:pt x="3838194" y="0"/>
                </a:cubicBezTo>
                <a:cubicBezTo>
                  <a:pt x="4033264" y="25968"/>
                  <a:pt x="4216378" y="7356"/>
                  <a:pt x="4390263" y="0"/>
                </a:cubicBezTo>
                <a:cubicBezTo>
                  <a:pt x="4564148" y="-7356"/>
                  <a:pt x="4945332" y="17517"/>
                  <a:pt x="5257800" y="0"/>
                </a:cubicBezTo>
                <a:cubicBezTo>
                  <a:pt x="5238487" y="275299"/>
                  <a:pt x="5284576" y="408868"/>
                  <a:pt x="5257800" y="740410"/>
                </a:cubicBezTo>
                <a:cubicBezTo>
                  <a:pt x="5231025" y="1071952"/>
                  <a:pt x="5240271" y="1096060"/>
                  <a:pt x="5257800" y="1397000"/>
                </a:cubicBezTo>
                <a:cubicBezTo>
                  <a:pt x="5275330" y="1697940"/>
                  <a:pt x="5224244" y="1794417"/>
                  <a:pt x="5257800" y="2095500"/>
                </a:cubicBezTo>
                <a:cubicBezTo>
                  <a:pt x="4909936" y="2113243"/>
                  <a:pt x="4816624" y="2107059"/>
                  <a:pt x="4547997" y="2095500"/>
                </a:cubicBezTo>
                <a:cubicBezTo>
                  <a:pt x="4279370" y="2083941"/>
                  <a:pt x="4029770" y="2123169"/>
                  <a:pt x="3785616" y="2095500"/>
                </a:cubicBezTo>
                <a:cubicBezTo>
                  <a:pt x="3541462" y="2067831"/>
                  <a:pt x="3268627" y="2064010"/>
                  <a:pt x="3023235" y="2095500"/>
                </a:cubicBezTo>
                <a:cubicBezTo>
                  <a:pt x="2777843" y="2126990"/>
                  <a:pt x="2582353" y="2107902"/>
                  <a:pt x="2471166" y="2095500"/>
                </a:cubicBezTo>
                <a:cubicBezTo>
                  <a:pt x="2359979" y="2083098"/>
                  <a:pt x="2135677" y="2117521"/>
                  <a:pt x="1813941" y="2095500"/>
                </a:cubicBezTo>
                <a:cubicBezTo>
                  <a:pt x="1492205" y="2073479"/>
                  <a:pt x="1320850" y="2069070"/>
                  <a:pt x="1051560" y="2095500"/>
                </a:cubicBezTo>
                <a:cubicBezTo>
                  <a:pt x="782270" y="2121930"/>
                  <a:pt x="220884" y="2056944"/>
                  <a:pt x="0" y="2095500"/>
                </a:cubicBezTo>
                <a:cubicBezTo>
                  <a:pt x="-4015" y="1807877"/>
                  <a:pt x="-8572" y="1772365"/>
                  <a:pt x="0" y="1459865"/>
                </a:cubicBezTo>
                <a:cubicBezTo>
                  <a:pt x="8572" y="1147365"/>
                  <a:pt x="-25491" y="944045"/>
                  <a:pt x="0" y="803275"/>
                </a:cubicBezTo>
                <a:cubicBezTo>
                  <a:pt x="25491" y="662505"/>
                  <a:pt x="18478" y="189692"/>
                  <a:pt x="0" y="0"/>
                </a:cubicBezTo>
                <a:close/>
              </a:path>
            </a:pathLst>
          </a:custGeom>
          <a:ln w="101600">
            <a:solidFill>
              <a:schemeClr val="accent1"/>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pic>
      <p:pic>
        <p:nvPicPr>
          <p:cNvPr id="5" name="Picture 4">
            <a:extLst>
              <a:ext uri="{FF2B5EF4-FFF2-40B4-BE49-F238E27FC236}">
                <a16:creationId xmlns:a16="http://schemas.microsoft.com/office/drawing/2014/main" id="{00761A34-B3AD-1F44-947A-BCA6DE80D9FC}"/>
              </a:ext>
            </a:extLst>
          </p:cNvPr>
          <p:cNvPicPr>
            <a:picLocks noChangeAspect="1"/>
          </p:cNvPicPr>
          <p:nvPr/>
        </p:nvPicPr>
        <p:blipFill>
          <a:blip r:embed="rId4"/>
          <a:stretch>
            <a:fillRect/>
          </a:stretch>
        </p:blipFill>
        <p:spPr>
          <a:xfrm>
            <a:off x="6788150" y="3834780"/>
            <a:ext cx="5257800" cy="1943100"/>
          </a:xfrm>
          <a:custGeom>
            <a:avLst/>
            <a:gdLst>
              <a:gd name="connsiteX0" fmla="*/ 0 w 5257800"/>
              <a:gd name="connsiteY0" fmla="*/ 0 h 1943100"/>
              <a:gd name="connsiteX1" fmla="*/ 762381 w 5257800"/>
              <a:gd name="connsiteY1" fmla="*/ 0 h 1943100"/>
              <a:gd name="connsiteX2" fmla="*/ 1472184 w 5257800"/>
              <a:gd name="connsiteY2" fmla="*/ 0 h 1943100"/>
              <a:gd name="connsiteX3" fmla="*/ 2129409 w 5257800"/>
              <a:gd name="connsiteY3" fmla="*/ 0 h 1943100"/>
              <a:gd name="connsiteX4" fmla="*/ 2786634 w 5257800"/>
              <a:gd name="connsiteY4" fmla="*/ 0 h 1943100"/>
              <a:gd name="connsiteX5" fmla="*/ 3549015 w 5257800"/>
              <a:gd name="connsiteY5" fmla="*/ 0 h 1943100"/>
              <a:gd name="connsiteX6" fmla="*/ 4258818 w 5257800"/>
              <a:gd name="connsiteY6" fmla="*/ 0 h 1943100"/>
              <a:gd name="connsiteX7" fmla="*/ 5257800 w 5257800"/>
              <a:gd name="connsiteY7" fmla="*/ 0 h 1943100"/>
              <a:gd name="connsiteX8" fmla="*/ 5257800 w 5257800"/>
              <a:gd name="connsiteY8" fmla="*/ 628269 h 1943100"/>
              <a:gd name="connsiteX9" fmla="*/ 5257800 w 5257800"/>
              <a:gd name="connsiteY9" fmla="*/ 1217676 h 1943100"/>
              <a:gd name="connsiteX10" fmla="*/ 5257800 w 5257800"/>
              <a:gd name="connsiteY10" fmla="*/ 1943100 h 1943100"/>
              <a:gd name="connsiteX11" fmla="*/ 4705731 w 5257800"/>
              <a:gd name="connsiteY11" fmla="*/ 1943100 h 1943100"/>
              <a:gd name="connsiteX12" fmla="*/ 3943350 w 5257800"/>
              <a:gd name="connsiteY12" fmla="*/ 1943100 h 1943100"/>
              <a:gd name="connsiteX13" fmla="*/ 3338703 w 5257800"/>
              <a:gd name="connsiteY13" fmla="*/ 1943100 h 1943100"/>
              <a:gd name="connsiteX14" fmla="*/ 2576322 w 5257800"/>
              <a:gd name="connsiteY14" fmla="*/ 1943100 h 1943100"/>
              <a:gd name="connsiteX15" fmla="*/ 2024253 w 5257800"/>
              <a:gd name="connsiteY15" fmla="*/ 1943100 h 1943100"/>
              <a:gd name="connsiteX16" fmla="*/ 1524762 w 5257800"/>
              <a:gd name="connsiteY16" fmla="*/ 1943100 h 1943100"/>
              <a:gd name="connsiteX17" fmla="*/ 1025271 w 5257800"/>
              <a:gd name="connsiteY17" fmla="*/ 1943100 h 1943100"/>
              <a:gd name="connsiteX18" fmla="*/ 0 w 5257800"/>
              <a:gd name="connsiteY18" fmla="*/ 1943100 h 1943100"/>
              <a:gd name="connsiteX19" fmla="*/ 0 w 5257800"/>
              <a:gd name="connsiteY19" fmla="*/ 1353693 h 1943100"/>
              <a:gd name="connsiteX20" fmla="*/ 0 w 5257800"/>
              <a:gd name="connsiteY20" fmla="*/ 667131 h 1943100"/>
              <a:gd name="connsiteX21" fmla="*/ 0 w 5257800"/>
              <a:gd name="connsiteY21" fmla="*/ 0 h 194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257800" h="1943100" fill="none" extrusionOk="0">
                <a:moveTo>
                  <a:pt x="0" y="0"/>
                </a:moveTo>
                <a:cubicBezTo>
                  <a:pt x="342982" y="35831"/>
                  <a:pt x="389682" y="-17927"/>
                  <a:pt x="762381" y="0"/>
                </a:cubicBezTo>
                <a:cubicBezTo>
                  <a:pt x="1135080" y="17927"/>
                  <a:pt x="1289645" y="-680"/>
                  <a:pt x="1472184" y="0"/>
                </a:cubicBezTo>
                <a:cubicBezTo>
                  <a:pt x="1654723" y="680"/>
                  <a:pt x="1908471" y="-14057"/>
                  <a:pt x="2129409" y="0"/>
                </a:cubicBezTo>
                <a:cubicBezTo>
                  <a:pt x="2350347" y="14057"/>
                  <a:pt x="2649731" y="29000"/>
                  <a:pt x="2786634" y="0"/>
                </a:cubicBezTo>
                <a:cubicBezTo>
                  <a:pt x="2923537" y="-29000"/>
                  <a:pt x="3235025" y="18522"/>
                  <a:pt x="3549015" y="0"/>
                </a:cubicBezTo>
                <a:cubicBezTo>
                  <a:pt x="3863005" y="-18522"/>
                  <a:pt x="3980232" y="-34534"/>
                  <a:pt x="4258818" y="0"/>
                </a:cubicBezTo>
                <a:cubicBezTo>
                  <a:pt x="4537404" y="34534"/>
                  <a:pt x="4777869" y="12261"/>
                  <a:pt x="5257800" y="0"/>
                </a:cubicBezTo>
                <a:cubicBezTo>
                  <a:pt x="5228023" y="200083"/>
                  <a:pt x="5267019" y="384027"/>
                  <a:pt x="5257800" y="628269"/>
                </a:cubicBezTo>
                <a:cubicBezTo>
                  <a:pt x="5248581" y="872511"/>
                  <a:pt x="5256384" y="972014"/>
                  <a:pt x="5257800" y="1217676"/>
                </a:cubicBezTo>
                <a:cubicBezTo>
                  <a:pt x="5259216" y="1463338"/>
                  <a:pt x="5252913" y="1771009"/>
                  <a:pt x="5257800" y="1943100"/>
                </a:cubicBezTo>
                <a:cubicBezTo>
                  <a:pt x="5089809" y="1958863"/>
                  <a:pt x="4885642" y="1929232"/>
                  <a:pt x="4705731" y="1943100"/>
                </a:cubicBezTo>
                <a:cubicBezTo>
                  <a:pt x="4525820" y="1956968"/>
                  <a:pt x="4271931" y="1946063"/>
                  <a:pt x="3943350" y="1943100"/>
                </a:cubicBezTo>
                <a:cubicBezTo>
                  <a:pt x="3614769" y="1940137"/>
                  <a:pt x="3561723" y="1937033"/>
                  <a:pt x="3338703" y="1943100"/>
                </a:cubicBezTo>
                <a:cubicBezTo>
                  <a:pt x="3115683" y="1949167"/>
                  <a:pt x="2915812" y="1973753"/>
                  <a:pt x="2576322" y="1943100"/>
                </a:cubicBezTo>
                <a:cubicBezTo>
                  <a:pt x="2236832" y="1912447"/>
                  <a:pt x="2281713" y="1920639"/>
                  <a:pt x="2024253" y="1943100"/>
                </a:cubicBezTo>
                <a:cubicBezTo>
                  <a:pt x="1766793" y="1965561"/>
                  <a:pt x="1679482" y="1938422"/>
                  <a:pt x="1524762" y="1943100"/>
                </a:cubicBezTo>
                <a:cubicBezTo>
                  <a:pt x="1370042" y="1947778"/>
                  <a:pt x="1165865" y="1934093"/>
                  <a:pt x="1025271" y="1943100"/>
                </a:cubicBezTo>
                <a:cubicBezTo>
                  <a:pt x="884677" y="1952107"/>
                  <a:pt x="385217" y="1965258"/>
                  <a:pt x="0" y="1943100"/>
                </a:cubicBezTo>
                <a:cubicBezTo>
                  <a:pt x="14253" y="1661782"/>
                  <a:pt x="9887" y="1601140"/>
                  <a:pt x="0" y="1353693"/>
                </a:cubicBezTo>
                <a:cubicBezTo>
                  <a:pt x="-9887" y="1106246"/>
                  <a:pt x="-5869" y="855397"/>
                  <a:pt x="0" y="667131"/>
                </a:cubicBezTo>
                <a:cubicBezTo>
                  <a:pt x="5869" y="478865"/>
                  <a:pt x="32439" y="228632"/>
                  <a:pt x="0" y="0"/>
                </a:cubicBezTo>
                <a:close/>
              </a:path>
              <a:path w="5257800" h="1943100" stroke="0" extrusionOk="0">
                <a:moveTo>
                  <a:pt x="0" y="0"/>
                </a:moveTo>
                <a:cubicBezTo>
                  <a:pt x="234077" y="-6678"/>
                  <a:pt x="422648" y="-12784"/>
                  <a:pt x="604647" y="0"/>
                </a:cubicBezTo>
                <a:cubicBezTo>
                  <a:pt x="786646" y="12784"/>
                  <a:pt x="958248" y="1436"/>
                  <a:pt x="1104138" y="0"/>
                </a:cubicBezTo>
                <a:cubicBezTo>
                  <a:pt x="1250028" y="-1436"/>
                  <a:pt x="1637941" y="-36529"/>
                  <a:pt x="1866519" y="0"/>
                </a:cubicBezTo>
                <a:cubicBezTo>
                  <a:pt x="2095097" y="36529"/>
                  <a:pt x="2291022" y="17793"/>
                  <a:pt x="2471166" y="0"/>
                </a:cubicBezTo>
                <a:cubicBezTo>
                  <a:pt x="2651310" y="-17793"/>
                  <a:pt x="2896597" y="18960"/>
                  <a:pt x="3075813" y="0"/>
                </a:cubicBezTo>
                <a:cubicBezTo>
                  <a:pt x="3255029" y="-18960"/>
                  <a:pt x="3643124" y="-25968"/>
                  <a:pt x="3838194" y="0"/>
                </a:cubicBezTo>
                <a:cubicBezTo>
                  <a:pt x="4033264" y="25968"/>
                  <a:pt x="4216378" y="7356"/>
                  <a:pt x="4390263" y="0"/>
                </a:cubicBezTo>
                <a:cubicBezTo>
                  <a:pt x="4564148" y="-7356"/>
                  <a:pt x="4945332" y="17517"/>
                  <a:pt x="5257800" y="0"/>
                </a:cubicBezTo>
                <a:cubicBezTo>
                  <a:pt x="5230409" y="155022"/>
                  <a:pt x="5261690" y="482508"/>
                  <a:pt x="5257800" y="686562"/>
                </a:cubicBezTo>
                <a:cubicBezTo>
                  <a:pt x="5253910" y="890616"/>
                  <a:pt x="5242658" y="1000038"/>
                  <a:pt x="5257800" y="1295400"/>
                </a:cubicBezTo>
                <a:cubicBezTo>
                  <a:pt x="5272942" y="1590762"/>
                  <a:pt x="5259804" y="1769180"/>
                  <a:pt x="5257800" y="1943100"/>
                </a:cubicBezTo>
                <a:cubicBezTo>
                  <a:pt x="4909936" y="1960843"/>
                  <a:pt x="4816624" y="1954659"/>
                  <a:pt x="4547997" y="1943100"/>
                </a:cubicBezTo>
                <a:cubicBezTo>
                  <a:pt x="4279370" y="1931541"/>
                  <a:pt x="4029770" y="1970769"/>
                  <a:pt x="3785616" y="1943100"/>
                </a:cubicBezTo>
                <a:cubicBezTo>
                  <a:pt x="3541462" y="1915431"/>
                  <a:pt x="3268627" y="1911610"/>
                  <a:pt x="3023235" y="1943100"/>
                </a:cubicBezTo>
                <a:cubicBezTo>
                  <a:pt x="2777843" y="1974590"/>
                  <a:pt x="2582353" y="1955502"/>
                  <a:pt x="2471166" y="1943100"/>
                </a:cubicBezTo>
                <a:cubicBezTo>
                  <a:pt x="2359979" y="1930698"/>
                  <a:pt x="2135677" y="1965121"/>
                  <a:pt x="1813941" y="1943100"/>
                </a:cubicBezTo>
                <a:cubicBezTo>
                  <a:pt x="1492205" y="1921079"/>
                  <a:pt x="1320850" y="1916670"/>
                  <a:pt x="1051560" y="1943100"/>
                </a:cubicBezTo>
                <a:cubicBezTo>
                  <a:pt x="782270" y="1969530"/>
                  <a:pt x="220884" y="1904544"/>
                  <a:pt x="0" y="1943100"/>
                </a:cubicBezTo>
                <a:cubicBezTo>
                  <a:pt x="-13260" y="1658258"/>
                  <a:pt x="12230" y="1514897"/>
                  <a:pt x="0" y="1353693"/>
                </a:cubicBezTo>
                <a:cubicBezTo>
                  <a:pt x="-12230" y="1192489"/>
                  <a:pt x="-23103" y="912027"/>
                  <a:pt x="0" y="744855"/>
                </a:cubicBezTo>
                <a:cubicBezTo>
                  <a:pt x="23103" y="577683"/>
                  <a:pt x="18478" y="288848"/>
                  <a:pt x="0" y="0"/>
                </a:cubicBezTo>
                <a:close/>
              </a:path>
            </a:pathLst>
          </a:custGeom>
          <a:ln w="101600">
            <a:solidFill>
              <a:schemeClr val="accent1"/>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pic>
      <p:sp>
        <p:nvSpPr>
          <p:cNvPr id="6" name="Rectangle 5">
            <a:extLst>
              <a:ext uri="{FF2B5EF4-FFF2-40B4-BE49-F238E27FC236}">
                <a16:creationId xmlns:a16="http://schemas.microsoft.com/office/drawing/2014/main" id="{EF2F7802-FE28-E548-B71B-B7CC1E060081}"/>
              </a:ext>
            </a:extLst>
          </p:cNvPr>
          <p:cNvSpPr/>
          <p:nvPr/>
        </p:nvSpPr>
        <p:spPr>
          <a:xfrm>
            <a:off x="686264" y="179995"/>
            <a:ext cx="5359159" cy="461665"/>
          </a:xfrm>
          <a:prstGeom prst="rect">
            <a:avLst/>
          </a:prstGeom>
        </p:spPr>
        <p:txBody>
          <a:bodyPr wrap="none">
            <a:spAutoFit/>
          </a:bodyPr>
          <a:lstStyle/>
          <a:p>
            <a:pPr fontAlgn="base"/>
            <a:r>
              <a:rPr lang="en-US" sz="2400" b="1" dirty="0">
                <a:solidFill>
                  <a:srgbClr val="222222"/>
                </a:solidFill>
                <a:latin typeface="Helvetica Neue" panose="02000503000000020004" pitchFamily="2" charset="0"/>
              </a:rPr>
              <a:t>The Final Linear and </a:t>
            </a:r>
            <a:r>
              <a:rPr lang="en-US" sz="2400" b="1" dirty="0" err="1">
                <a:solidFill>
                  <a:srgbClr val="222222"/>
                </a:solidFill>
                <a:latin typeface="Helvetica Neue" panose="02000503000000020004" pitchFamily="2" charset="0"/>
              </a:rPr>
              <a:t>Softmax</a:t>
            </a:r>
            <a:r>
              <a:rPr lang="en-US" sz="2400" b="1" dirty="0">
                <a:solidFill>
                  <a:srgbClr val="222222"/>
                </a:solidFill>
                <a:latin typeface="Helvetica Neue" panose="02000503000000020004" pitchFamily="2" charset="0"/>
              </a:rPr>
              <a:t> Layer</a:t>
            </a:r>
            <a:endParaRPr lang="en-US" sz="2400" b="1" i="0" dirty="0">
              <a:solidFill>
                <a:srgbClr val="222222"/>
              </a:solidFill>
              <a:effectLst/>
              <a:latin typeface="Helvetica Neue" panose="02000503000000020004" pitchFamily="2" charset="0"/>
            </a:endParaRPr>
          </a:p>
        </p:txBody>
      </p:sp>
    </p:spTree>
    <p:extLst>
      <p:ext uri="{BB962C8B-B14F-4D97-AF65-F5344CB8AC3E}">
        <p14:creationId xmlns:p14="http://schemas.microsoft.com/office/powerpoint/2010/main" val="8286154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2469798A-3287-FE41-A8B3-9C5EBD440DA9}"/>
              </a:ext>
            </a:extLst>
          </p:cNvPr>
          <p:cNvSpPr txBox="1">
            <a:spLocks/>
          </p:cNvSpPr>
          <p:nvPr/>
        </p:nvSpPr>
        <p:spPr>
          <a:xfrm>
            <a:off x="1478482" y="1101830"/>
            <a:ext cx="9614706" cy="517750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200000"/>
              </a:lnSpc>
              <a:spcBef>
                <a:spcPts val="0"/>
              </a:spcBef>
              <a:buNone/>
            </a:pPr>
            <a:r>
              <a:rPr lang="en-US" dirty="0">
                <a:solidFill>
                  <a:schemeClr val="tx1">
                    <a:lumMod val="75000"/>
                    <a:lumOff val="25000"/>
                  </a:schemeClr>
                </a:solidFill>
                <a:latin typeface="Karla" charset="0"/>
                <a:ea typeface="Karla" charset="0"/>
                <a:cs typeface="Karla" charset="0"/>
              </a:rPr>
              <a:t>Seq2seq with attention </a:t>
            </a:r>
          </a:p>
          <a:p>
            <a:pPr marL="0" indent="0">
              <a:lnSpc>
                <a:spcPct val="200000"/>
              </a:lnSpc>
              <a:spcBef>
                <a:spcPts val="0"/>
              </a:spcBef>
              <a:buNone/>
            </a:pPr>
            <a:r>
              <a:rPr lang="en-US" dirty="0">
                <a:solidFill>
                  <a:schemeClr val="tx1">
                    <a:lumMod val="75000"/>
                    <a:lumOff val="25000"/>
                  </a:schemeClr>
                </a:solidFill>
                <a:latin typeface="Karla" charset="0"/>
                <a:ea typeface="Karla" charset="0"/>
                <a:cs typeface="Karla" charset="0"/>
              </a:rPr>
              <a:t>Transformers </a:t>
            </a:r>
          </a:p>
          <a:p>
            <a:pPr marL="0" indent="0">
              <a:lnSpc>
                <a:spcPct val="200000"/>
              </a:lnSpc>
              <a:spcBef>
                <a:spcPts val="0"/>
              </a:spcBef>
              <a:buNone/>
            </a:pPr>
            <a:r>
              <a:rPr lang="en-US" b="1" dirty="0">
                <a:solidFill>
                  <a:schemeClr val="tx1">
                    <a:lumMod val="75000"/>
                    <a:lumOff val="25000"/>
                  </a:schemeClr>
                </a:solidFill>
                <a:latin typeface="Karla" charset="0"/>
                <a:ea typeface="Karla" charset="0"/>
                <a:cs typeface="Karla" charset="0"/>
              </a:rPr>
              <a:t>Bert</a:t>
            </a:r>
          </a:p>
        </p:txBody>
      </p:sp>
      <p:sp>
        <p:nvSpPr>
          <p:cNvPr id="19" name="Title 1"/>
          <p:cNvSpPr>
            <a:spLocks noGrp="1"/>
          </p:cNvSpPr>
          <p:nvPr>
            <p:ph type="title"/>
          </p:nvPr>
        </p:nvSpPr>
        <p:spPr/>
        <p:txBody>
          <a:bodyPr/>
          <a:lstStyle/>
          <a:p>
            <a:r>
              <a:rPr lang="en-US" dirty="0"/>
              <a:t>Outline</a:t>
            </a:r>
          </a:p>
        </p:txBody>
      </p:sp>
      <p:sp>
        <p:nvSpPr>
          <p:cNvPr id="10" name="Slide Number Placeholder 9">
            <a:extLst>
              <a:ext uri="{FF2B5EF4-FFF2-40B4-BE49-F238E27FC236}">
                <a16:creationId xmlns:a16="http://schemas.microsoft.com/office/drawing/2014/main" id="{7FCB2847-0F6D-EA4A-9C75-CAB26E4B6490}"/>
              </a:ext>
            </a:extLst>
          </p:cNvPr>
          <p:cNvSpPr>
            <a:spLocks noGrp="1"/>
          </p:cNvSpPr>
          <p:nvPr>
            <p:ph type="sldNum" sz="quarter" idx="12"/>
          </p:nvPr>
        </p:nvSpPr>
        <p:spPr/>
        <p:txBody>
          <a:bodyPr/>
          <a:lstStyle/>
          <a:p>
            <a:fld id="{6BCA73C5-4051-2D45-AC51-FD5A1C1C157A}" type="slidenum">
              <a:rPr lang="en-US" smtClean="0"/>
              <a:t>38</a:t>
            </a:fld>
            <a:endParaRPr lang="en-US"/>
          </a:p>
        </p:txBody>
      </p:sp>
    </p:spTree>
    <p:extLst>
      <p:ext uri="{BB962C8B-B14F-4D97-AF65-F5344CB8AC3E}">
        <p14:creationId xmlns:p14="http://schemas.microsoft.com/office/powerpoint/2010/main" val="33160911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327E1-F0F0-5949-889D-82993B81B1B5}"/>
              </a:ext>
            </a:extLst>
          </p:cNvPr>
          <p:cNvSpPr>
            <a:spLocks noGrp="1"/>
          </p:cNvSpPr>
          <p:nvPr>
            <p:ph type="title"/>
          </p:nvPr>
        </p:nvSpPr>
        <p:spPr/>
        <p:txBody>
          <a:bodyPr/>
          <a:lstStyle/>
          <a:p>
            <a:r>
              <a:rPr lang="en-US" dirty="0"/>
              <a:t>BERT</a:t>
            </a:r>
          </a:p>
        </p:txBody>
      </p:sp>
      <p:sp>
        <p:nvSpPr>
          <p:cNvPr id="3" name="Content Placeholder 2">
            <a:extLst>
              <a:ext uri="{FF2B5EF4-FFF2-40B4-BE49-F238E27FC236}">
                <a16:creationId xmlns:a16="http://schemas.microsoft.com/office/drawing/2014/main" id="{262FC598-C0A7-A142-9C99-7BB4EE0F7C84}"/>
              </a:ext>
            </a:extLst>
          </p:cNvPr>
          <p:cNvSpPr>
            <a:spLocks noGrp="1"/>
          </p:cNvSpPr>
          <p:nvPr>
            <p:ph idx="1"/>
          </p:nvPr>
        </p:nvSpPr>
        <p:spPr/>
        <p:txBody>
          <a:bodyPr/>
          <a:lstStyle/>
          <a:p>
            <a:r>
              <a:rPr lang="en-US" dirty="0"/>
              <a:t>Bert stands for </a:t>
            </a:r>
            <a:r>
              <a:rPr lang="en-US" dirty="0">
                <a:solidFill>
                  <a:schemeClr val="tx2">
                    <a:lumMod val="60000"/>
                    <a:lumOff val="40000"/>
                  </a:schemeClr>
                </a:solidFill>
              </a:rPr>
              <a:t>Bidirectional Encoder Representations from Transformers</a:t>
            </a:r>
            <a:r>
              <a:rPr lang="en-US" dirty="0"/>
              <a:t>. It’s </a:t>
            </a:r>
            <a:r>
              <a:rPr lang="en-US" dirty="0" err="1"/>
              <a:t>google’s</a:t>
            </a:r>
            <a:r>
              <a:rPr lang="en-US" dirty="0"/>
              <a:t> new techniques for </a:t>
            </a:r>
            <a:r>
              <a:rPr lang="en-US" b="1" dirty="0"/>
              <a:t>NLP</a:t>
            </a:r>
            <a:r>
              <a:rPr lang="en-US" dirty="0"/>
              <a:t> pre-training language representation. Which means now machine learning communities can use Bert models that have been training already on a large number of words, for NLP models to do a wide variety of tasks such as Question Answering tasks, Named Entity Recognition (</a:t>
            </a:r>
            <a:r>
              <a:rPr lang="en-US" b="1" dirty="0"/>
              <a:t>NER</a:t>
            </a:r>
            <a:r>
              <a:rPr lang="en-US" dirty="0"/>
              <a:t>), and Classification like sentiment analysis.</a:t>
            </a:r>
          </a:p>
        </p:txBody>
      </p:sp>
      <p:sp>
        <p:nvSpPr>
          <p:cNvPr id="4" name="Slide Number Placeholder 3">
            <a:extLst>
              <a:ext uri="{FF2B5EF4-FFF2-40B4-BE49-F238E27FC236}">
                <a16:creationId xmlns:a16="http://schemas.microsoft.com/office/drawing/2014/main" id="{F2FBEBF6-2B82-C049-ABD9-C10003EAB6F7}"/>
              </a:ext>
            </a:extLst>
          </p:cNvPr>
          <p:cNvSpPr>
            <a:spLocks noGrp="1"/>
          </p:cNvSpPr>
          <p:nvPr>
            <p:ph type="sldNum" sz="quarter" idx="12"/>
          </p:nvPr>
        </p:nvSpPr>
        <p:spPr/>
        <p:txBody>
          <a:bodyPr/>
          <a:lstStyle/>
          <a:p>
            <a:fld id="{6BCA73C5-4051-2D45-AC51-FD5A1C1C157A}" type="slidenum">
              <a:rPr lang="en-US" smtClean="0"/>
              <a:t>39</a:t>
            </a:fld>
            <a:endParaRPr lang="en-US"/>
          </a:p>
        </p:txBody>
      </p:sp>
    </p:spTree>
    <p:extLst>
      <p:ext uri="{BB962C8B-B14F-4D97-AF65-F5344CB8AC3E}">
        <p14:creationId xmlns:p14="http://schemas.microsoft.com/office/powerpoint/2010/main" val="3552820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2469798A-3287-FE41-A8B3-9C5EBD440DA9}"/>
              </a:ext>
            </a:extLst>
          </p:cNvPr>
          <p:cNvSpPr txBox="1">
            <a:spLocks/>
          </p:cNvSpPr>
          <p:nvPr/>
        </p:nvSpPr>
        <p:spPr>
          <a:xfrm>
            <a:off x="1478482" y="1101830"/>
            <a:ext cx="9614706" cy="517750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200000"/>
              </a:lnSpc>
              <a:spcBef>
                <a:spcPts val="0"/>
              </a:spcBef>
              <a:buNone/>
            </a:pPr>
            <a:r>
              <a:rPr lang="en-US" b="1" dirty="0">
                <a:solidFill>
                  <a:schemeClr val="tx1">
                    <a:lumMod val="75000"/>
                    <a:lumOff val="25000"/>
                  </a:schemeClr>
                </a:solidFill>
                <a:latin typeface="Karla" charset="0"/>
                <a:ea typeface="Karla" charset="0"/>
                <a:cs typeface="Karla" charset="0"/>
              </a:rPr>
              <a:t>Seq2seq with attention </a:t>
            </a:r>
          </a:p>
          <a:p>
            <a:pPr marL="0" indent="0">
              <a:lnSpc>
                <a:spcPct val="200000"/>
              </a:lnSpc>
              <a:spcBef>
                <a:spcPts val="0"/>
              </a:spcBef>
              <a:buNone/>
            </a:pPr>
            <a:r>
              <a:rPr lang="en-US" dirty="0">
                <a:solidFill>
                  <a:schemeClr val="tx1">
                    <a:lumMod val="75000"/>
                    <a:lumOff val="25000"/>
                  </a:schemeClr>
                </a:solidFill>
                <a:latin typeface="Karla" charset="0"/>
                <a:ea typeface="Karla" charset="0"/>
                <a:cs typeface="Karla" charset="0"/>
              </a:rPr>
              <a:t>Transformers </a:t>
            </a:r>
          </a:p>
          <a:p>
            <a:pPr marL="0" indent="0">
              <a:lnSpc>
                <a:spcPct val="200000"/>
              </a:lnSpc>
              <a:spcBef>
                <a:spcPts val="0"/>
              </a:spcBef>
              <a:buNone/>
            </a:pPr>
            <a:r>
              <a:rPr lang="en-US" dirty="0">
                <a:solidFill>
                  <a:schemeClr val="tx1">
                    <a:lumMod val="75000"/>
                    <a:lumOff val="25000"/>
                  </a:schemeClr>
                </a:solidFill>
                <a:latin typeface="Karla" charset="0"/>
                <a:ea typeface="Karla" charset="0"/>
                <a:cs typeface="Karla" charset="0"/>
              </a:rPr>
              <a:t>Bert</a:t>
            </a:r>
          </a:p>
        </p:txBody>
      </p:sp>
      <p:sp>
        <p:nvSpPr>
          <p:cNvPr id="19" name="Title 1"/>
          <p:cNvSpPr>
            <a:spLocks noGrp="1"/>
          </p:cNvSpPr>
          <p:nvPr>
            <p:ph type="title"/>
          </p:nvPr>
        </p:nvSpPr>
        <p:spPr/>
        <p:txBody>
          <a:bodyPr/>
          <a:lstStyle/>
          <a:p>
            <a:r>
              <a:rPr lang="en-US" dirty="0"/>
              <a:t>Outline</a:t>
            </a:r>
          </a:p>
        </p:txBody>
      </p:sp>
      <p:sp>
        <p:nvSpPr>
          <p:cNvPr id="10" name="Slide Number Placeholder 9">
            <a:extLst>
              <a:ext uri="{FF2B5EF4-FFF2-40B4-BE49-F238E27FC236}">
                <a16:creationId xmlns:a16="http://schemas.microsoft.com/office/drawing/2014/main" id="{7FCB2847-0F6D-EA4A-9C75-CAB26E4B6490}"/>
              </a:ext>
            </a:extLst>
          </p:cNvPr>
          <p:cNvSpPr>
            <a:spLocks noGrp="1"/>
          </p:cNvSpPr>
          <p:nvPr>
            <p:ph type="sldNum" sz="quarter" idx="12"/>
          </p:nvPr>
        </p:nvSpPr>
        <p:spPr/>
        <p:txBody>
          <a:bodyPr/>
          <a:lstStyle/>
          <a:p>
            <a:fld id="{6BCA73C5-4051-2D45-AC51-FD5A1C1C157A}" type="slidenum">
              <a:rPr lang="en-US" smtClean="0"/>
              <a:t>4</a:t>
            </a:fld>
            <a:endParaRPr lang="en-US"/>
          </a:p>
        </p:txBody>
      </p:sp>
    </p:spTree>
    <p:extLst>
      <p:ext uri="{BB962C8B-B14F-4D97-AF65-F5344CB8AC3E}">
        <p14:creationId xmlns:p14="http://schemas.microsoft.com/office/powerpoint/2010/main" val="7161115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2B64F60-D377-C440-A690-19AFEC1035C2}"/>
              </a:ext>
            </a:extLst>
          </p:cNvPr>
          <p:cNvSpPr>
            <a:spLocks noGrp="1"/>
          </p:cNvSpPr>
          <p:nvPr>
            <p:ph type="sldNum" sz="quarter" idx="12"/>
          </p:nvPr>
        </p:nvSpPr>
        <p:spPr/>
        <p:txBody>
          <a:bodyPr/>
          <a:lstStyle/>
          <a:p>
            <a:fld id="{6BCA73C5-4051-2D45-AC51-FD5A1C1C157A}" type="slidenum">
              <a:rPr lang="en-US" smtClean="0"/>
              <a:t>40</a:t>
            </a:fld>
            <a:endParaRPr lang="en-US"/>
          </a:p>
        </p:txBody>
      </p:sp>
      <p:pic>
        <p:nvPicPr>
          <p:cNvPr id="3" name="Picture 2">
            <a:extLst>
              <a:ext uri="{FF2B5EF4-FFF2-40B4-BE49-F238E27FC236}">
                <a16:creationId xmlns:a16="http://schemas.microsoft.com/office/drawing/2014/main" id="{28E5D485-FF10-7842-B7EF-F02A5AEE44A0}"/>
              </a:ext>
            </a:extLst>
          </p:cNvPr>
          <p:cNvPicPr>
            <a:picLocks noChangeAspect="1"/>
          </p:cNvPicPr>
          <p:nvPr/>
        </p:nvPicPr>
        <p:blipFill>
          <a:blip r:embed="rId2"/>
          <a:stretch>
            <a:fillRect/>
          </a:stretch>
        </p:blipFill>
        <p:spPr>
          <a:xfrm>
            <a:off x="5832400" y="114300"/>
            <a:ext cx="5359400" cy="6743700"/>
          </a:xfrm>
          <a:custGeom>
            <a:avLst/>
            <a:gdLst>
              <a:gd name="connsiteX0" fmla="*/ 0 w 5359400"/>
              <a:gd name="connsiteY0" fmla="*/ 0 h 6743700"/>
              <a:gd name="connsiteX1" fmla="*/ 777113 w 5359400"/>
              <a:gd name="connsiteY1" fmla="*/ 0 h 6743700"/>
              <a:gd name="connsiteX2" fmla="*/ 1339850 w 5359400"/>
              <a:gd name="connsiteY2" fmla="*/ 0 h 6743700"/>
              <a:gd name="connsiteX3" fmla="*/ 2009775 w 5359400"/>
              <a:gd name="connsiteY3" fmla="*/ 0 h 6743700"/>
              <a:gd name="connsiteX4" fmla="*/ 2733294 w 5359400"/>
              <a:gd name="connsiteY4" fmla="*/ 0 h 6743700"/>
              <a:gd name="connsiteX5" fmla="*/ 3242437 w 5359400"/>
              <a:gd name="connsiteY5" fmla="*/ 0 h 6743700"/>
              <a:gd name="connsiteX6" fmla="*/ 3751580 w 5359400"/>
              <a:gd name="connsiteY6" fmla="*/ 0 h 6743700"/>
              <a:gd name="connsiteX7" fmla="*/ 4528693 w 5359400"/>
              <a:gd name="connsiteY7" fmla="*/ 0 h 6743700"/>
              <a:gd name="connsiteX8" fmla="*/ 5359400 w 5359400"/>
              <a:gd name="connsiteY8" fmla="*/ 0 h 6743700"/>
              <a:gd name="connsiteX9" fmla="*/ 5359400 w 5359400"/>
              <a:gd name="connsiteY9" fmla="*/ 472059 h 6743700"/>
              <a:gd name="connsiteX10" fmla="*/ 5359400 w 5359400"/>
              <a:gd name="connsiteY10" fmla="*/ 1078992 h 6743700"/>
              <a:gd name="connsiteX11" fmla="*/ 5359400 w 5359400"/>
              <a:gd name="connsiteY11" fmla="*/ 1820799 h 6743700"/>
              <a:gd name="connsiteX12" fmla="*/ 5359400 w 5359400"/>
              <a:gd name="connsiteY12" fmla="*/ 2360295 h 6743700"/>
              <a:gd name="connsiteX13" fmla="*/ 5359400 w 5359400"/>
              <a:gd name="connsiteY13" fmla="*/ 3034665 h 6743700"/>
              <a:gd name="connsiteX14" fmla="*/ 5359400 w 5359400"/>
              <a:gd name="connsiteY14" fmla="*/ 3506724 h 6743700"/>
              <a:gd name="connsiteX15" fmla="*/ 5359400 w 5359400"/>
              <a:gd name="connsiteY15" fmla="*/ 4315968 h 6743700"/>
              <a:gd name="connsiteX16" fmla="*/ 5359400 w 5359400"/>
              <a:gd name="connsiteY16" fmla="*/ 4990338 h 6743700"/>
              <a:gd name="connsiteX17" fmla="*/ 5359400 w 5359400"/>
              <a:gd name="connsiteY17" fmla="*/ 5799582 h 6743700"/>
              <a:gd name="connsiteX18" fmla="*/ 5359400 w 5359400"/>
              <a:gd name="connsiteY18" fmla="*/ 6743700 h 6743700"/>
              <a:gd name="connsiteX19" fmla="*/ 4796663 w 5359400"/>
              <a:gd name="connsiteY19" fmla="*/ 6743700 h 6743700"/>
              <a:gd name="connsiteX20" fmla="*/ 4019550 w 5359400"/>
              <a:gd name="connsiteY20" fmla="*/ 6743700 h 6743700"/>
              <a:gd name="connsiteX21" fmla="*/ 3349625 w 5359400"/>
              <a:gd name="connsiteY21" fmla="*/ 6743700 h 6743700"/>
              <a:gd name="connsiteX22" fmla="*/ 2840482 w 5359400"/>
              <a:gd name="connsiteY22" fmla="*/ 6743700 h 6743700"/>
              <a:gd name="connsiteX23" fmla="*/ 2170557 w 5359400"/>
              <a:gd name="connsiteY23" fmla="*/ 6743700 h 6743700"/>
              <a:gd name="connsiteX24" fmla="*/ 1554226 w 5359400"/>
              <a:gd name="connsiteY24" fmla="*/ 6743700 h 6743700"/>
              <a:gd name="connsiteX25" fmla="*/ 937895 w 5359400"/>
              <a:gd name="connsiteY25" fmla="*/ 6743700 h 6743700"/>
              <a:gd name="connsiteX26" fmla="*/ 0 w 5359400"/>
              <a:gd name="connsiteY26" fmla="*/ 6743700 h 6743700"/>
              <a:gd name="connsiteX27" fmla="*/ 0 w 5359400"/>
              <a:gd name="connsiteY27" fmla="*/ 6136767 h 6743700"/>
              <a:gd name="connsiteX28" fmla="*/ 0 w 5359400"/>
              <a:gd name="connsiteY28" fmla="*/ 5394960 h 6743700"/>
              <a:gd name="connsiteX29" fmla="*/ 0 w 5359400"/>
              <a:gd name="connsiteY29" fmla="*/ 4788027 h 6743700"/>
              <a:gd name="connsiteX30" fmla="*/ 0 w 5359400"/>
              <a:gd name="connsiteY30" fmla="*/ 4315968 h 6743700"/>
              <a:gd name="connsiteX31" fmla="*/ 0 w 5359400"/>
              <a:gd name="connsiteY31" fmla="*/ 3709035 h 6743700"/>
              <a:gd name="connsiteX32" fmla="*/ 0 w 5359400"/>
              <a:gd name="connsiteY32" fmla="*/ 2967228 h 6743700"/>
              <a:gd name="connsiteX33" fmla="*/ 0 w 5359400"/>
              <a:gd name="connsiteY33" fmla="*/ 2157984 h 6743700"/>
              <a:gd name="connsiteX34" fmla="*/ 0 w 5359400"/>
              <a:gd name="connsiteY34" fmla="*/ 1685925 h 6743700"/>
              <a:gd name="connsiteX35" fmla="*/ 0 w 5359400"/>
              <a:gd name="connsiteY35" fmla="*/ 1213866 h 6743700"/>
              <a:gd name="connsiteX36" fmla="*/ 0 w 5359400"/>
              <a:gd name="connsiteY36" fmla="*/ 0 h 674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5359400" h="6743700" fill="none" extrusionOk="0">
                <a:moveTo>
                  <a:pt x="0" y="0"/>
                </a:moveTo>
                <a:cubicBezTo>
                  <a:pt x="291078" y="-25128"/>
                  <a:pt x="430349" y="10826"/>
                  <a:pt x="777113" y="0"/>
                </a:cubicBezTo>
                <a:cubicBezTo>
                  <a:pt x="1123877" y="-10826"/>
                  <a:pt x="1131525" y="27011"/>
                  <a:pt x="1339850" y="0"/>
                </a:cubicBezTo>
                <a:cubicBezTo>
                  <a:pt x="1548175" y="-27011"/>
                  <a:pt x="1810601" y="-6114"/>
                  <a:pt x="2009775" y="0"/>
                </a:cubicBezTo>
                <a:cubicBezTo>
                  <a:pt x="2208949" y="6114"/>
                  <a:pt x="2390964" y="-16918"/>
                  <a:pt x="2733294" y="0"/>
                </a:cubicBezTo>
                <a:cubicBezTo>
                  <a:pt x="3075624" y="16918"/>
                  <a:pt x="3037721" y="-3846"/>
                  <a:pt x="3242437" y="0"/>
                </a:cubicBezTo>
                <a:cubicBezTo>
                  <a:pt x="3447153" y="3846"/>
                  <a:pt x="3546902" y="-5175"/>
                  <a:pt x="3751580" y="0"/>
                </a:cubicBezTo>
                <a:cubicBezTo>
                  <a:pt x="3956258" y="5175"/>
                  <a:pt x="4205792" y="22940"/>
                  <a:pt x="4528693" y="0"/>
                </a:cubicBezTo>
                <a:cubicBezTo>
                  <a:pt x="4851594" y="-22940"/>
                  <a:pt x="5155198" y="-607"/>
                  <a:pt x="5359400" y="0"/>
                </a:cubicBezTo>
                <a:cubicBezTo>
                  <a:pt x="5361397" y="195294"/>
                  <a:pt x="5348576" y="373787"/>
                  <a:pt x="5359400" y="472059"/>
                </a:cubicBezTo>
                <a:cubicBezTo>
                  <a:pt x="5370224" y="570331"/>
                  <a:pt x="5352412" y="908258"/>
                  <a:pt x="5359400" y="1078992"/>
                </a:cubicBezTo>
                <a:cubicBezTo>
                  <a:pt x="5366388" y="1249726"/>
                  <a:pt x="5337023" y="1584384"/>
                  <a:pt x="5359400" y="1820799"/>
                </a:cubicBezTo>
                <a:cubicBezTo>
                  <a:pt x="5381777" y="2057214"/>
                  <a:pt x="5362503" y="2225466"/>
                  <a:pt x="5359400" y="2360295"/>
                </a:cubicBezTo>
                <a:cubicBezTo>
                  <a:pt x="5356297" y="2495124"/>
                  <a:pt x="5354680" y="2800439"/>
                  <a:pt x="5359400" y="3034665"/>
                </a:cubicBezTo>
                <a:cubicBezTo>
                  <a:pt x="5364121" y="3268891"/>
                  <a:pt x="5379240" y="3350489"/>
                  <a:pt x="5359400" y="3506724"/>
                </a:cubicBezTo>
                <a:cubicBezTo>
                  <a:pt x="5339560" y="3662959"/>
                  <a:pt x="5380210" y="4138222"/>
                  <a:pt x="5359400" y="4315968"/>
                </a:cubicBezTo>
                <a:cubicBezTo>
                  <a:pt x="5338590" y="4493714"/>
                  <a:pt x="5331768" y="4671441"/>
                  <a:pt x="5359400" y="4990338"/>
                </a:cubicBezTo>
                <a:cubicBezTo>
                  <a:pt x="5387033" y="5309235"/>
                  <a:pt x="5330149" y="5505560"/>
                  <a:pt x="5359400" y="5799582"/>
                </a:cubicBezTo>
                <a:cubicBezTo>
                  <a:pt x="5388651" y="6093604"/>
                  <a:pt x="5392695" y="6275513"/>
                  <a:pt x="5359400" y="6743700"/>
                </a:cubicBezTo>
                <a:cubicBezTo>
                  <a:pt x="5087457" y="6720539"/>
                  <a:pt x="5014288" y="6765575"/>
                  <a:pt x="4796663" y="6743700"/>
                </a:cubicBezTo>
                <a:cubicBezTo>
                  <a:pt x="4579038" y="6721825"/>
                  <a:pt x="4344772" y="6768044"/>
                  <a:pt x="4019550" y="6743700"/>
                </a:cubicBezTo>
                <a:cubicBezTo>
                  <a:pt x="3694328" y="6719356"/>
                  <a:pt x="3578895" y="6735936"/>
                  <a:pt x="3349625" y="6743700"/>
                </a:cubicBezTo>
                <a:cubicBezTo>
                  <a:pt x="3120355" y="6751464"/>
                  <a:pt x="3092697" y="6741997"/>
                  <a:pt x="2840482" y="6743700"/>
                </a:cubicBezTo>
                <a:cubicBezTo>
                  <a:pt x="2588267" y="6745403"/>
                  <a:pt x="2453488" y="6750839"/>
                  <a:pt x="2170557" y="6743700"/>
                </a:cubicBezTo>
                <a:cubicBezTo>
                  <a:pt x="1887627" y="6736561"/>
                  <a:pt x="1826592" y="6726780"/>
                  <a:pt x="1554226" y="6743700"/>
                </a:cubicBezTo>
                <a:cubicBezTo>
                  <a:pt x="1281860" y="6760620"/>
                  <a:pt x="1135655" y="6729180"/>
                  <a:pt x="937895" y="6743700"/>
                </a:cubicBezTo>
                <a:cubicBezTo>
                  <a:pt x="740135" y="6758220"/>
                  <a:pt x="385987" y="6731313"/>
                  <a:pt x="0" y="6743700"/>
                </a:cubicBezTo>
                <a:cubicBezTo>
                  <a:pt x="22553" y="6479627"/>
                  <a:pt x="23218" y="6340941"/>
                  <a:pt x="0" y="6136767"/>
                </a:cubicBezTo>
                <a:cubicBezTo>
                  <a:pt x="-23218" y="5932593"/>
                  <a:pt x="-2369" y="5583260"/>
                  <a:pt x="0" y="5394960"/>
                </a:cubicBezTo>
                <a:cubicBezTo>
                  <a:pt x="2369" y="5206660"/>
                  <a:pt x="195" y="4952458"/>
                  <a:pt x="0" y="4788027"/>
                </a:cubicBezTo>
                <a:cubicBezTo>
                  <a:pt x="-195" y="4623596"/>
                  <a:pt x="12043" y="4525964"/>
                  <a:pt x="0" y="4315968"/>
                </a:cubicBezTo>
                <a:cubicBezTo>
                  <a:pt x="-12043" y="4105972"/>
                  <a:pt x="16061" y="3977238"/>
                  <a:pt x="0" y="3709035"/>
                </a:cubicBezTo>
                <a:cubicBezTo>
                  <a:pt x="-16061" y="3440832"/>
                  <a:pt x="14281" y="3262506"/>
                  <a:pt x="0" y="2967228"/>
                </a:cubicBezTo>
                <a:cubicBezTo>
                  <a:pt x="-14281" y="2671950"/>
                  <a:pt x="-4610" y="2506827"/>
                  <a:pt x="0" y="2157984"/>
                </a:cubicBezTo>
                <a:cubicBezTo>
                  <a:pt x="4610" y="1809141"/>
                  <a:pt x="-4791" y="1791049"/>
                  <a:pt x="0" y="1685925"/>
                </a:cubicBezTo>
                <a:cubicBezTo>
                  <a:pt x="4791" y="1580801"/>
                  <a:pt x="6675" y="1410724"/>
                  <a:pt x="0" y="1213866"/>
                </a:cubicBezTo>
                <a:cubicBezTo>
                  <a:pt x="-6675" y="1017008"/>
                  <a:pt x="-49762" y="558322"/>
                  <a:pt x="0" y="0"/>
                </a:cubicBezTo>
                <a:close/>
              </a:path>
              <a:path w="5359400" h="6743700" stroke="0" extrusionOk="0">
                <a:moveTo>
                  <a:pt x="0" y="0"/>
                </a:moveTo>
                <a:cubicBezTo>
                  <a:pt x="164687" y="13769"/>
                  <a:pt x="406752" y="-21547"/>
                  <a:pt x="616331" y="0"/>
                </a:cubicBezTo>
                <a:cubicBezTo>
                  <a:pt x="825910" y="21547"/>
                  <a:pt x="986021" y="4091"/>
                  <a:pt x="1125474" y="0"/>
                </a:cubicBezTo>
                <a:cubicBezTo>
                  <a:pt x="1264927" y="-4091"/>
                  <a:pt x="1698812" y="25714"/>
                  <a:pt x="1902587" y="0"/>
                </a:cubicBezTo>
                <a:cubicBezTo>
                  <a:pt x="2106362" y="-25714"/>
                  <a:pt x="2327824" y="-3530"/>
                  <a:pt x="2518918" y="0"/>
                </a:cubicBezTo>
                <a:cubicBezTo>
                  <a:pt x="2710012" y="3530"/>
                  <a:pt x="3000247" y="24510"/>
                  <a:pt x="3135249" y="0"/>
                </a:cubicBezTo>
                <a:cubicBezTo>
                  <a:pt x="3270251" y="-24510"/>
                  <a:pt x="3615179" y="-23758"/>
                  <a:pt x="3912362" y="0"/>
                </a:cubicBezTo>
                <a:cubicBezTo>
                  <a:pt x="4209545" y="23758"/>
                  <a:pt x="4313664" y="-18780"/>
                  <a:pt x="4475099" y="0"/>
                </a:cubicBezTo>
                <a:cubicBezTo>
                  <a:pt x="4636534" y="18780"/>
                  <a:pt x="4920569" y="4944"/>
                  <a:pt x="5359400" y="0"/>
                </a:cubicBezTo>
                <a:cubicBezTo>
                  <a:pt x="5325570" y="356778"/>
                  <a:pt x="5364852" y="584462"/>
                  <a:pt x="5359400" y="809244"/>
                </a:cubicBezTo>
                <a:cubicBezTo>
                  <a:pt x="5353948" y="1034026"/>
                  <a:pt x="5343229" y="1225662"/>
                  <a:pt x="5359400" y="1348740"/>
                </a:cubicBezTo>
                <a:cubicBezTo>
                  <a:pt x="5375571" y="1471818"/>
                  <a:pt x="5343688" y="1788451"/>
                  <a:pt x="5359400" y="2023110"/>
                </a:cubicBezTo>
                <a:cubicBezTo>
                  <a:pt x="5375113" y="2257769"/>
                  <a:pt x="5369370" y="2450397"/>
                  <a:pt x="5359400" y="2764917"/>
                </a:cubicBezTo>
                <a:cubicBezTo>
                  <a:pt x="5349430" y="3079437"/>
                  <a:pt x="5344946" y="3078659"/>
                  <a:pt x="5359400" y="3236976"/>
                </a:cubicBezTo>
                <a:cubicBezTo>
                  <a:pt x="5373854" y="3395293"/>
                  <a:pt x="5358398" y="3699061"/>
                  <a:pt x="5359400" y="3911346"/>
                </a:cubicBezTo>
                <a:cubicBezTo>
                  <a:pt x="5360403" y="4123631"/>
                  <a:pt x="5363553" y="4408772"/>
                  <a:pt x="5359400" y="4585716"/>
                </a:cubicBezTo>
                <a:cubicBezTo>
                  <a:pt x="5355248" y="4762660"/>
                  <a:pt x="5361040" y="4977960"/>
                  <a:pt x="5359400" y="5260086"/>
                </a:cubicBezTo>
                <a:cubicBezTo>
                  <a:pt x="5357761" y="5542212"/>
                  <a:pt x="5388907" y="5736456"/>
                  <a:pt x="5359400" y="6001893"/>
                </a:cubicBezTo>
                <a:cubicBezTo>
                  <a:pt x="5329893" y="6267330"/>
                  <a:pt x="5381590" y="6516600"/>
                  <a:pt x="5359400" y="6743700"/>
                </a:cubicBezTo>
                <a:cubicBezTo>
                  <a:pt x="5077270" y="6740400"/>
                  <a:pt x="4826510" y="6742635"/>
                  <a:pt x="4635881" y="6743700"/>
                </a:cubicBezTo>
                <a:cubicBezTo>
                  <a:pt x="4445252" y="6744765"/>
                  <a:pt x="4220251" y="6727876"/>
                  <a:pt x="4073144" y="6743700"/>
                </a:cubicBezTo>
                <a:cubicBezTo>
                  <a:pt x="3926037" y="6759524"/>
                  <a:pt x="3472303" y="6742516"/>
                  <a:pt x="3296031" y="6743700"/>
                </a:cubicBezTo>
                <a:cubicBezTo>
                  <a:pt x="3119759" y="6744884"/>
                  <a:pt x="2928999" y="6748519"/>
                  <a:pt x="2626106" y="6743700"/>
                </a:cubicBezTo>
                <a:cubicBezTo>
                  <a:pt x="2323214" y="6738881"/>
                  <a:pt x="2285641" y="6729959"/>
                  <a:pt x="2063369" y="6743700"/>
                </a:cubicBezTo>
                <a:cubicBezTo>
                  <a:pt x="1841097" y="6757441"/>
                  <a:pt x="1641845" y="6736327"/>
                  <a:pt x="1393444" y="6743700"/>
                </a:cubicBezTo>
                <a:cubicBezTo>
                  <a:pt x="1145044" y="6751073"/>
                  <a:pt x="1049335" y="6755100"/>
                  <a:pt x="884301" y="6743700"/>
                </a:cubicBezTo>
                <a:cubicBezTo>
                  <a:pt x="719267" y="6732300"/>
                  <a:pt x="240163" y="6718057"/>
                  <a:pt x="0" y="6743700"/>
                </a:cubicBezTo>
                <a:cubicBezTo>
                  <a:pt x="19938" y="6484411"/>
                  <a:pt x="27948" y="6215274"/>
                  <a:pt x="0" y="6069330"/>
                </a:cubicBezTo>
                <a:cubicBezTo>
                  <a:pt x="-27948" y="5923386"/>
                  <a:pt x="12510" y="5741122"/>
                  <a:pt x="0" y="5529834"/>
                </a:cubicBezTo>
                <a:cubicBezTo>
                  <a:pt x="-12510" y="5318546"/>
                  <a:pt x="2253" y="4954704"/>
                  <a:pt x="0" y="4720590"/>
                </a:cubicBezTo>
                <a:cubicBezTo>
                  <a:pt x="-2253" y="4486476"/>
                  <a:pt x="27486" y="4357002"/>
                  <a:pt x="0" y="4113657"/>
                </a:cubicBezTo>
                <a:cubicBezTo>
                  <a:pt x="-27486" y="3870312"/>
                  <a:pt x="19964" y="3745838"/>
                  <a:pt x="0" y="3641598"/>
                </a:cubicBezTo>
                <a:cubicBezTo>
                  <a:pt x="-19964" y="3537358"/>
                  <a:pt x="-3022" y="3078223"/>
                  <a:pt x="0" y="2899791"/>
                </a:cubicBezTo>
                <a:cubicBezTo>
                  <a:pt x="3022" y="2721359"/>
                  <a:pt x="-5609" y="2496973"/>
                  <a:pt x="0" y="2360295"/>
                </a:cubicBezTo>
                <a:cubicBezTo>
                  <a:pt x="5609" y="2223617"/>
                  <a:pt x="-7163" y="1809779"/>
                  <a:pt x="0" y="1618488"/>
                </a:cubicBezTo>
                <a:cubicBezTo>
                  <a:pt x="7163" y="1427197"/>
                  <a:pt x="-38453" y="982405"/>
                  <a:pt x="0" y="809244"/>
                </a:cubicBezTo>
                <a:cubicBezTo>
                  <a:pt x="38453" y="636083"/>
                  <a:pt x="40071" y="298266"/>
                  <a:pt x="0" y="0"/>
                </a:cubicBezTo>
                <a:close/>
              </a:path>
            </a:pathLst>
          </a:custGeom>
          <a:solidFill>
            <a:schemeClr val="bg1"/>
          </a:solidFill>
          <a:ln w="101600">
            <a:solidFill>
              <a:schemeClr val="accent1"/>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pic>
      <p:sp>
        <p:nvSpPr>
          <p:cNvPr id="4" name="Rectangle 3">
            <a:extLst>
              <a:ext uri="{FF2B5EF4-FFF2-40B4-BE49-F238E27FC236}">
                <a16:creationId xmlns:a16="http://schemas.microsoft.com/office/drawing/2014/main" id="{4D03A8CF-3534-854D-90DB-153AC104190B}"/>
              </a:ext>
            </a:extLst>
          </p:cNvPr>
          <p:cNvSpPr/>
          <p:nvPr/>
        </p:nvSpPr>
        <p:spPr>
          <a:xfrm>
            <a:off x="650488" y="808684"/>
            <a:ext cx="3810000" cy="923330"/>
          </a:xfrm>
          <a:prstGeom prst="rect">
            <a:avLst/>
          </a:prstGeom>
        </p:spPr>
        <p:txBody>
          <a:bodyPr wrap="square">
            <a:spAutoFit/>
          </a:bodyPr>
          <a:lstStyle/>
          <a:p>
            <a:r>
              <a:rPr lang="en-US" dirty="0">
                <a:solidFill>
                  <a:srgbClr val="292929"/>
                </a:solidFill>
                <a:latin typeface="charter" panose="02040503050506020203" pitchFamily="18" charset="0"/>
              </a:rPr>
              <a:t>In Bert paper, they present two types of Bert models one is the </a:t>
            </a:r>
            <a:r>
              <a:rPr lang="en-US" b="1" dirty="0">
                <a:solidFill>
                  <a:srgbClr val="292929"/>
                </a:solidFill>
                <a:latin typeface="charter" panose="02040503050506020203" pitchFamily="18" charset="0"/>
              </a:rPr>
              <a:t>Bert Base </a:t>
            </a:r>
            <a:r>
              <a:rPr lang="en-US" dirty="0">
                <a:solidFill>
                  <a:srgbClr val="292929"/>
                </a:solidFill>
                <a:latin typeface="charter" panose="02040503050506020203" pitchFamily="18" charset="0"/>
              </a:rPr>
              <a:t>and the other is </a:t>
            </a:r>
            <a:r>
              <a:rPr lang="en-US" b="1" dirty="0">
                <a:solidFill>
                  <a:srgbClr val="292929"/>
                </a:solidFill>
                <a:latin typeface="charter" panose="02040503050506020203" pitchFamily="18" charset="0"/>
              </a:rPr>
              <a:t>Bert Large.</a:t>
            </a:r>
            <a:endParaRPr lang="en-US" dirty="0"/>
          </a:p>
        </p:txBody>
      </p:sp>
    </p:spTree>
    <p:extLst>
      <p:ext uri="{BB962C8B-B14F-4D97-AF65-F5344CB8AC3E}">
        <p14:creationId xmlns:p14="http://schemas.microsoft.com/office/powerpoint/2010/main" val="15582018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DF4D8DE-F84E-1E43-8C5F-B0492613787B}"/>
              </a:ext>
            </a:extLst>
          </p:cNvPr>
          <p:cNvSpPr>
            <a:spLocks noGrp="1"/>
          </p:cNvSpPr>
          <p:nvPr>
            <p:ph type="sldNum" sz="quarter" idx="12"/>
          </p:nvPr>
        </p:nvSpPr>
        <p:spPr/>
        <p:txBody>
          <a:bodyPr/>
          <a:lstStyle/>
          <a:p>
            <a:fld id="{6BCA73C5-4051-2D45-AC51-FD5A1C1C157A}" type="slidenum">
              <a:rPr lang="en-US" smtClean="0"/>
              <a:t>41</a:t>
            </a:fld>
            <a:endParaRPr lang="en-US"/>
          </a:p>
        </p:txBody>
      </p:sp>
      <p:pic>
        <p:nvPicPr>
          <p:cNvPr id="3" name="Picture 2">
            <a:extLst>
              <a:ext uri="{FF2B5EF4-FFF2-40B4-BE49-F238E27FC236}">
                <a16:creationId xmlns:a16="http://schemas.microsoft.com/office/drawing/2014/main" id="{5F2DFBBD-E784-7F4D-9EA4-39021D94B85D}"/>
              </a:ext>
            </a:extLst>
          </p:cNvPr>
          <p:cNvPicPr>
            <a:picLocks noChangeAspect="1"/>
          </p:cNvPicPr>
          <p:nvPr/>
        </p:nvPicPr>
        <p:blipFill>
          <a:blip r:embed="rId2"/>
          <a:stretch>
            <a:fillRect/>
          </a:stretch>
        </p:blipFill>
        <p:spPr>
          <a:xfrm>
            <a:off x="499638" y="3456627"/>
            <a:ext cx="4851400" cy="3632200"/>
          </a:xfrm>
          <a:prstGeom prst="rect">
            <a:avLst/>
          </a:prstGeom>
        </p:spPr>
      </p:pic>
      <p:pic>
        <p:nvPicPr>
          <p:cNvPr id="4" name="Picture 3">
            <a:extLst>
              <a:ext uri="{FF2B5EF4-FFF2-40B4-BE49-F238E27FC236}">
                <a16:creationId xmlns:a16="http://schemas.microsoft.com/office/drawing/2014/main" id="{7C6E9AFA-A192-074A-BB59-ACEBAE28B4E6}"/>
              </a:ext>
            </a:extLst>
          </p:cNvPr>
          <p:cNvPicPr>
            <a:picLocks noChangeAspect="1"/>
          </p:cNvPicPr>
          <p:nvPr/>
        </p:nvPicPr>
        <p:blipFill>
          <a:blip r:embed="rId3"/>
          <a:stretch>
            <a:fillRect/>
          </a:stretch>
        </p:blipFill>
        <p:spPr>
          <a:xfrm>
            <a:off x="6252115" y="702624"/>
            <a:ext cx="5321300" cy="5397500"/>
          </a:xfrm>
          <a:prstGeom prst="rect">
            <a:avLst/>
          </a:prstGeom>
        </p:spPr>
      </p:pic>
      <p:sp>
        <p:nvSpPr>
          <p:cNvPr id="5" name="Rectangle 4">
            <a:extLst>
              <a:ext uri="{FF2B5EF4-FFF2-40B4-BE49-F238E27FC236}">
                <a16:creationId xmlns:a16="http://schemas.microsoft.com/office/drawing/2014/main" id="{52F2B70F-1AD0-454B-8988-9C1CF12BD622}"/>
              </a:ext>
            </a:extLst>
          </p:cNvPr>
          <p:cNvSpPr/>
          <p:nvPr/>
        </p:nvSpPr>
        <p:spPr>
          <a:xfrm>
            <a:off x="618585" y="262053"/>
            <a:ext cx="4945874" cy="3139321"/>
          </a:xfrm>
          <a:prstGeom prst="rect">
            <a:avLst/>
          </a:prstGeom>
          <a:solidFill>
            <a:schemeClr val="bg1"/>
          </a:solidFill>
          <a:ln w="63500">
            <a:solidFill>
              <a:schemeClr val="accent1"/>
            </a:solidFill>
            <a:extLst>
              <a:ext uri="{C807C97D-BFC1-408E-A445-0C87EB9F89A2}">
                <ask:lineSketchStyleProps xmlns:ask="http://schemas.microsoft.com/office/drawing/2018/sketchyshapes">
                  <ask:type>
                    <ask:lineSketchNone/>
                  </ask:type>
                </ask:lineSketchStyleProps>
              </a:ext>
            </a:extLst>
          </a:ln>
        </p:spPr>
        <p:txBody>
          <a:bodyPr wrap="square">
            <a:spAutoFit/>
          </a:bodyPr>
          <a:lstStyle/>
          <a:p>
            <a:r>
              <a:rPr lang="en-US" dirty="0">
                <a:solidFill>
                  <a:srgbClr val="292929"/>
                </a:solidFill>
                <a:latin typeface="Karla" pitchFamily="2" charset="0"/>
              </a:rPr>
              <a:t>What is the input of Bert?</a:t>
            </a:r>
          </a:p>
          <a:p>
            <a:r>
              <a:rPr lang="en-US" dirty="0">
                <a:solidFill>
                  <a:srgbClr val="292929"/>
                </a:solidFill>
                <a:latin typeface="Karla" pitchFamily="2" charset="0"/>
              </a:rPr>
              <a:t>The input of Bert is a special input start with [CLS] token stand for classification. As in the Transformers, Bert will take a sequence of words (vector) as an input that keeps feed up from the first encoder layer up to the last layer in the stack. Each layer in the stack will apply the self-attention method to the sequence after that it will pass to the feed-forward network to deliver the next encoder layer.</a:t>
            </a:r>
            <a:endParaRPr lang="en-US" b="0" i="0" dirty="0">
              <a:solidFill>
                <a:srgbClr val="292929"/>
              </a:solidFill>
              <a:effectLst/>
              <a:latin typeface="Karla" pitchFamily="2" charset="0"/>
            </a:endParaRPr>
          </a:p>
        </p:txBody>
      </p:sp>
    </p:spTree>
    <p:extLst>
      <p:ext uri="{BB962C8B-B14F-4D97-AF65-F5344CB8AC3E}">
        <p14:creationId xmlns:p14="http://schemas.microsoft.com/office/powerpoint/2010/main" val="30465210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374392E-6214-934D-82F6-5287592724B2}"/>
              </a:ext>
            </a:extLst>
          </p:cNvPr>
          <p:cNvSpPr>
            <a:spLocks noGrp="1"/>
          </p:cNvSpPr>
          <p:nvPr>
            <p:ph type="sldNum" sz="quarter" idx="12"/>
          </p:nvPr>
        </p:nvSpPr>
        <p:spPr/>
        <p:txBody>
          <a:bodyPr/>
          <a:lstStyle/>
          <a:p>
            <a:fld id="{6BCA73C5-4051-2D45-AC51-FD5A1C1C157A}" type="slidenum">
              <a:rPr lang="en-US" smtClean="0"/>
              <a:t>42</a:t>
            </a:fld>
            <a:endParaRPr lang="en-US"/>
          </a:p>
        </p:txBody>
      </p:sp>
      <p:pic>
        <p:nvPicPr>
          <p:cNvPr id="3" name="Picture 2">
            <a:extLst>
              <a:ext uri="{FF2B5EF4-FFF2-40B4-BE49-F238E27FC236}">
                <a16:creationId xmlns:a16="http://schemas.microsoft.com/office/drawing/2014/main" id="{971B5849-182A-C949-A1D2-BA1CEF7DAC22}"/>
              </a:ext>
            </a:extLst>
          </p:cNvPr>
          <p:cNvPicPr>
            <a:picLocks noChangeAspect="1"/>
          </p:cNvPicPr>
          <p:nvPr/>
        </p:nvPicPr>
        <p:blipFill>
          <a:blip r:embed="rId2"/>
          <a:stretch>
            <a:fillRect/>
          </a:stretch>
        </p:blipFill>
        <p:spPr>
          <a:xfrm>
            <a:off x="3505200" y="889000"/>
            <a:ext cx="5181600" cy="5080000"/>
          </a:xfrm>
          <a:prstGeom prst="rect">
            <a:avLst/>
          </a:prstGeom>
        </p:spPr>
      </p:pic>
    </p:spTree>
    <p:extLst>
      <p:ext uri="{BB962C8B-B14F-4D97-AF65-F5344CB8AC3E}">
        <p14:creationId xmlns:p14="http://schemas.microsoft.com/office/powerpoint/2010/main" val="22380139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1A543A3-FD97-9B45-B10B-B411CB0263B4}"/>
              </a:ext>
            </a:extLst>
          </p:cNvPr>
          <p:cNvSpPr>
            <a:spLocks noGrp="1"/>
          </p:cNvSpPr>
          <p:nvPr>
            <p:ph type="title"/>
          </p:nvPr>
        </p:nvSpPr>
        <p:spPr>
          <a:xfrm>
            <a:off x="347472" y="219456"/>
            <a:ext cx="8941419" cy="1162592"/>
          </a:xfrm>
        </p:spPr>
        <p:txBody>
          <a:bodyPr/>
          <a:lstStyle/>
          <a:p>
            <a:r>
              <a:rPr lang="en-US" dirty="0"/>
              <a:t>Sequence-to-Sequence (seq2seq)</a:t>
            </a:r>
            <a:endParaRPr lang="en-US" dirty="0">
              <a:solidFill>
                <a:srgbClr val="7030A0"/>
              </a:solidFill>
            </a:endParaRPr>
          </a:p>
        </p:txBody>
      </p:sp>
      <p:sp>
        <p:nvSpPr>
          <p:cNvPr id="134" name="Title 1">
            <a:extLst>
              <a:ext uri="{FF2B5EF4-FFF2-40B4-BE49-F238E27FC236}">
                <a16:creationId xmlns:a16="http://schemas.microsoft.com/office/drawing/2014/main" id="{27136D70-9887-D14C-ACD4-5AA26D67858B}"/>
              </a:ext>
            </a:extLst>
          </p:cNvPr>
          <p:cNvSpPr txBox="1">
            <a:spLocks/>
          </p:cNvSpPr>
          <p:nvPr/>
        </p:nvSpPr>
        <p:spPr>
          <a:xfrm>
            <a:off x="1240972" y="1906815"/>
            <a:ext cx="9118600" cy="1143000"/>
          </a:xfrm>
          <a:prstGeom prst="rect">
            <a:avLst/>
          </a:prstGeom>
        </p:spPr>
        <p:txBody>
          <a:bodyPr vert="horz" lIns="91440" tIns="45720" rIns="91440" bIns="45720" rtlCol="0" anchor="t">
            <a:normAutofit fontScale="92500"/>
          </a:bodyPr>
          <a:lstStyle>
            <a:lvl1pPr algn="l" defTabSz="914400" rtl="0" eaLnBrk="1" latinLnBrk="0" hangingPunct="1">
              <a:lnSpc>
                <a:spcPct val="90000"/>
              </a:lnSpc>
              <a:spcBef>
                <a:spcPct val="0"/>
              </a:spcBef>
              <a:buNone/>
              <a:defRPr sz="2800" b="0" i="0" kern="1200">
                <a:solidFill>
                  <a:schemeClr val="tx1"/>
                </a:solidFill>
                <a:latin typeface="Avenir Roman" panose="02000503020000020003" pitchFamily="2" charset="0"/>
                <a:ea typeface="+mj-ea"/>
                <a:cs typeface="+mj-cs"/>
              </a:defRPr>
            </a:lvl1pPr>
          </a:lstStyle>
          <a:p>
            <a:pPr>
              <a:lnSpc>
                <a:spcPct val="150000"/>
              </a:lnSpc>
              <a:spcBef>
                <a:spcPts val="2000"/>
              </a:spcBef>
            </a:pPr>
            <a:r>
              <a:rPr lang="en-US" dirty="0">
                <a:latin typeface="Karla" charset="0"/>
                <a:ea typeface="Karla" charset="0"/>
                <a:cs typeface="Karla" charset="0"/>
              </a:rPr>
              <a:t>See any issues with this traditional </a:t>
            </a:r>
            <a:r>
              <a:rPr lang="en-US" b="1" dirty="0">
                <a:solidFill>
                  <a:srgbClr val="C00000"/>
                </a:solidFill>
                <a:latin typeface="Karla" charset="0"/>
                <a:ea typeface="Karla" charset="0"/>
                <a:cs typeface="Karla" charset="0"/>
              </a:rPr>
              <a:t>seq2seq</a:t>
            </a:r>
            <a:r>
              <a:rPr lang="en-US" dirty="0">
                <a:latin typeface="Karla" charset="0"/>
                <a:ea typeface="Karla" charset="0"/>
                <a:cs typeface="Karla" charset="0"/>
              </a:rPr>
              <a:t> paradigm?</a:t>
            </a:r>
          </a:p>
        </p:txBody>
      </p:sp>
    </p:spTree>
    <p:extLst>
      <p:ext uri="{BB962C8B-B14F-4D97-AF65-F5344CB8AC3E}">
        <p14:creationId xmlns:p14="http://schemas.microsoft.com/office/powerpoint/2010/main" val="26253527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1A543A3-FD97-9B45-B10B-B411CB0263B4}"/>
              </a:ext>
            </a:extLst>
          </p:cNvPr>
          <p:cNvSpPr>
            <a:spLocks noGrp="1"/>
          </p:cNvSpPr>
          <p:nvPr>
            <p:ph type="title"/>
          </p:nvPr>
        </p:nvSpPr>
        <p:spPr>
          <a:xfrm>
            <a:off x="347472" y="219456"/>
            <a:ext cx="8941419" cy="1162592"/>
          </a:xfrm>
        </p:spPr>
        <p:txBody>
          <a:bodyPr/>
          <a:lstStyle/>
          <a:p>
            <a:r>
              <a:rPr lang="en-US" dirty="0"/>
              <a:t>Sequence-to-Sequence (seq2seq)</a:t>
            </a:r>
            <a:endParaRPr lang="en-US" dirty="0">
              <a:solidFill>
                <a:srgbClr val="7030A0"/>
              </a:solidFill>
            </a:endParaRPr>
          </a:p>
        </p:txBody>
      </p:sp>
      <p:sp>
        <p:nvSpPr>
          <p:cNvPr id="5" name="Rectangle 4">
            <a:extLst>
              <a:ext uri="{FF2B5EF4-FFF2-40B4-BE49-F238E27FC236}">
                <a16:creationId xmlns:a16="http://schemas.microsoft.com/office/drawing/2014/main" id="{75D11EF6-154E-EB4A-8979-AADD592D5430}"/>
              </a:ext>
            </a:extLst>
          </p:cNvPr>
          <p:cNvSpPr/>
          <p:nvPr/>
        </p:nvSpPr>
        <p:spPr>
          <a:xfrm>
            <a:off x="5444497" y="2732169"/>
            <a:ext cx="574031" cy="2044200"/>
          </a:xfrm>
          <a:prstGeom prst="rect">
            <a:avLst/>
          </a:prstGeom>
          <a:solidFill>
            <a:srgbClr val="FFF2CC"/>
          </a:solidFill>
          <a:ln w="254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902ACC2C-AA2F-9F44-863A-DF49222E6074}"/>
              </a:ext>
            </a:extLst>
          </p:cNvPr>
          <p:cNvSpPr txBox="1">
            <a:spLocks/>
          </p:cNvSpPr>
          <p:nvPr/>
        </p:nvSpPr>
        <p:spPr>
          <a:xfrm>
            <a:off x="903804" y="1438854"/>
            <a:ext cx="10538896" cy="459740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800" b="0" i="0" kern="1200">
                <a:solidFill>
                  <a:schemeClr val="tx1"/>
                </a:solidFill>
                <a:latin typeface="Avenir Roman" panose="02000503020000020003" pitchFamily="2" charset="0"/>
                <a:ea typeface="+mj-ea"/>
                <a:cs typeface="+mj-cs"/>
              </a:defRPr>
            </a:lvl1pPr>
          </a:lstStyle>
          <a:p>
            <a:pPr marL="457200" indent="-457200">
              <a:lnSpc>
                <a:spcPct val="150000"/>
              </a:lnSpc>
              <a:spcBef>
                <a:spcPts val="2000"/>
              </a:spcBef>
              <a:buFont typeface="Arial" panose="020B0604020202020204" pitchFamily="34" charset="0"/>
              <a:buChar char="•"/>
            </a:pPr>
            <a:endParaRPr lang="en-US" sz="2400" dirty="0"/>
          </a:p>
        </p:txBody>
      </p:sp>
      <p:sp>
        <p:nvSpPr>
          <p:cNvPr id="7" name="Content Placeholder 2">
            <a:extLst>
              <a:ext uri="{FF2B5EF4-FFF2-40B4-BE49-F238E27FC236}">
                <a16:creationId xmlns:a16="http://schemas.microsoft.com/office/drawing/2014/main" id="{8F64091D-180B-B94E-955F-592A3102EBA6}"/>
              </a:ext>
            </a:extLst>
          </p:cNvPr>
          <p:cNvSpPr txBox="1">
            <a:spLocks/>
          </p:cNvSpPr>
          <p:nvPr/>
        </p:nvSpPr>
        <p:spPr>
          <a:xfrm>
            <a:off x="340077" y="5297038"/>
            <a:ext cx="1530821" cy="4714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b="1" dirty="0">
                <a:solidFill>
                  <a:schemeClr val="tx1">
                    <a:lumMod val="85000"/>
                    <a:lumOff val="15000"/>
                  </a:schemeClr>
                </a:solidFill>
                <a:latin typeface="Avenir Light" panose="020B0402020203020204" pitchFamily="34" charset="77"/>
              </a:rPr>
              <a:t>Input layer</a:t>
            </a:r>
          </a:p>
        </p:txBody>
      </p:sp>
      <p:sp>
        <p:nvSpPr>
          <p:cNvPr id="9" name="Content Placeholder 2">
            <a:extLst>
              <a:ext uri="{FF2B5EF4-FFF2-40B4-BE49-F238E27FC236}">
                <a16:creationId xmlns:a16="http://schemas.microsoft.com/office/drawing/2014/main" id="{FAD0C38A-3357-3746-96CF-D1F9059F694C}"/>
              </a:ext>
            </a:extLst>
          </p:cNvPr>
          <p:cNvSpPr txBox="1">
            <a:spLocks/>
          </p:cNvSpPr>
          <p:nvPr/>
        </p:nvSpPr>
        <p:spPr>
          <a:xfrm>
            <a:off x="236508" y="3628183"/>
            <a:ext cx="1737960" cy="4714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b="1" dirty="0">
                <a:solidFill>
                  <a:schemeClr val="tx1">
                    <a:lumMod val="85000"/>
                    <a:lumOff val="15000"/>
                  </a:schemeClr>
                </a:solidFill>
                <a:latin typeface="Avenir Light" panose="020B0402020203020204" pitchFamily="34" charset="77"/>
              </a:rPr>
              <a:t>Hidden layer</a:t>
            </a:r>
          </a:p>
        </p:txBody>
      </p:sp>
      <p:grpSp>
        <p:nvGrpSpPr>
          <p:cNvPr id="10" name="Group 9">
            <a:extLst>
              <a:ext uri="{FF2B5EF4-FFF2-40B4-BE49-F238E27FC236}">
                <a16:creationId xmlns:a16="http://schemas.microsoft.com/office/drawing/2014/main" id="{FB1AB73E-3E8E-4A4B-B863-167698964A59}"/>
              </a:ext>
            </a:extLst>
          </p:cNvPr>
          <p:cNvGrpSpPr/>
          <p:nvPr/>
        </p:nvGrpSpPr>
        <p:grpSpPr>
          <a:xfrm rot="16200000">
            <a:off x="1815592" y="3787459"/>
            <a:ext cx="1364224" cy="311369"/>
            <a:chOff x="2297660" y="4140835"/>
            <a:chExt cx="1364224" cy="311369"/>
          </a:xfrm>
        </p:grpSpPr>
        <p:sp>
          <p:nvSpPr>
            <p:cNvPr id="11" name="Rounded Rectangle 10">
              <a:extLst>
                <a:ext uri="{FF2B5EF4-FFF2-40B4-BE49-F238E27FC236}">
                  <a16:creationId xmlns:a16="http://schemas.microsoft.com/office/drawing/2014/main" id="{983B1CE7-88EB-3E45-B6EC-A53EB07DBA37}"/>
                </a:ext>
              </a:extLst>
            </p:cNvPr>
            <p:cNvSpPr/>
            <p:nvPr/>
          </p:nvSpPr>
          <p:spPr>
            <a:xfrm>
              <a:off x="2297660" y="4140835"/>
              <a:ext cx="1364224" cy="311369"/>
            </a:xfrm>
            <a:prstGeom prst="round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6271A56C-A9E2-214A-8A6B-BF4D36796C55}"/>
                </a:ext>
              </a:extLst>
            </p:cNvPr>
            <p:cNvSpPr/>
            <p:nvPr/>
          </p:nvSpPr>
          <p:spPr>
            <a:xfrm>
              <a:off x="2382210"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12ED612-F0F0-6E40-96D7-8EB4C40C8BFC}"/>
                </a:ext>
              </a:extLst>
            </p:cNvPr>
            <p:cNvSpPr/>
            <p:nvPr/>
          </p:nvSpPr>
          <p:spPr>
            <a:xfrm>
              <a:off x="2628469"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6DE7601-E94E-9C46-8900-D26022F36177}"/>
                </a:ext>
              </a:extLst>
            </p:cNvPr>
            <p:cNvSpPr/>
            <p:nvPr/>
          </p:nvSpPr>
          <p:spPr>
            <a:xfrm>
              <a:off x="2874728"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E0544B06-CDC4-334A-8FD6-0A14AEFE49C4}"/>
                </a:ext>
              </a:extLst>
            </p:cNvPr>
            <p:cNvSpPr/>
            <p:nvPr/>
          </p:nvSpPr>
          <p:spPr>
            <a:xfrm>
              <a:off x="3126597"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7F7E70C1-F6F5-9F4B-9729-8BD5A77E04D7}"/>
                </a:ext>
              </a:extLst>
            </p:cNvPr>
            <p:cNvSpPr/>
            <p:nvPr/>
          </p:nvSpPr>
          <p:spPr>
            <a:xfrm>
              <a:off x="3384593" y="4196386"/>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ight Arrow 16">
            <a:extLst>
              <a:ext uri="{FF2B5EF4-FFF2-40B4-BE49-F238E27FC236}">
                <a16:creationId xmlns:a16="http://schemas.microsoft.com/office/drawing/2014/main" id="{C1B4E20E-399A-D440-BC98-F5650865B45E}"/>
              </a:ext>
            </a:extLst>
          </p:cNvPr>
          <p:cNvSpPr/>
          <p:nvPr/>
        </p:nvSpPr>
        <p:spPr>
          <a:xfrm rot="16200000">
            <a:off x="2212881" y="4863159"/>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a:extLst>
              <a:ext uri="{FF2B5EF4-FFF2-40B4-BE49-F238E27FC236}">
                <a16:creationId xmlns:a16="http://schemas.microsoft.com/office/drawing/2014/main" id="{344FF874-811D-D544-BB32-608831F81A0F}"/>
              </a:ext>
            </a:extLst>
          </p:cNvPr>
          <p:cNvSpPr/>
          <p:nvPr/>
        </p:nvSpPr>
        <p:spPr>
          <a:xfrm>
            <a:off x="2750444" y="3765582"/>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D380A6EE-5A7D-0B40-B73E-731D6429490B}"/>
              </a:ext>
            </a:extLst>
          </p:cNvPr>
          <p:cNvGrpSpPr/>
          <p:nvPr/>
        </p:nvGrpSpPr>
        <p:grpSpPr>
          <a:xfrm rot="16200000">
            <a:off x="2897753" y="3787459"/>
            <a:ext cx="1364224" cy="311369"/>
            <a:chOff x="2297660" y="4140835"/>
            <a:chExt cx="1364224" cy="311369"/>
          </a:xfrm>
        </p:grpSpPr>
        <p:sp>
          <p:nvSpPr>
            <p:cNvPr id="20" name="Rounded Rectangle 19">
              <a:extLst>
                <a:ext uri="{FF2B5EF4-FFF2-40B4-BE49-F238E27FC236}">
                  <a16:creationId xmlns:a16="http://schemas.microsoft.com/office/drawing/2014/main" id="{496C1221-1F0B-164E-94CD-6866F5CACAD9}"/>
                </a:ext>
              </a:extLst>
            </p:cNvPr>
            <p:cNvSpPr/>
            <p:nvPr/>
          </p:nvSpPr>
          <p:spPr>
            <a:xfrm>
              <a:off x="2297660" y="4140835"/>
              <a:ext cx="1364224" cy="311369"/>
            </a:xfrm>
            <a:prstGeom prst="round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51C8C98C-F5A0-ED48-AC60-8F57EC1AB2D0}"/>
                </a:ext>
              </a:extLst>
            </p:cNvPr>
            <p:cNvSpPr/>
            <p:nvPr/>
          </p:nvSpPr>
          <p:spPr>
            <a:xfrm>
              <a:off x="2382210"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4510CEB8-D109-0749-AADA-51C39A3D3C12}"/>
                </a:ext>
              </a:extLst>
            </p:cNvPr>
            <p:cNvSpPr/>
            <p:nvPr/>
          </p:nvSpPr>
          <p:spPr>
            <a:xfrm>
              <a:off x="2628469"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E1B96DE-070A-0C4A-A803-15A758DC83FE}"/>
                </a:ext>
              </a:extLst>
            </p:cNvPr>
            <p:cNvSpPr/>
            <p:nvPr/>
          </p:nvSpPr>
          <p:spPr>
            <a:xfrm>
              <a:off x="2874728"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CCF6D7C0-1209-4940-BC66-D760FF70659F}"/>
                </a:ext>
              </a:extLst>
            </p:cNvPr>
            <p:cNvSpPr/>
            <p:nvPr/>
          </p:nvSpPr>
          <p:spPr>
            <a:xfrm>
              <a:off x="3126597"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BB3671B0-A05C-614A-A7CB-8D4606D65F97}"/>
                </a:ext>
              </a:extLst>
            </p:cNvPr>
            <p:cNvSpPr/>
            <p:nvPr/>
          </p:nvSpPr>
          <p:spPr>
            <a:xfrm>
              <a:off x="3384593" y="4196386"/>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Right Arrow 25">
            <a:extLst>
              <a:ext uri="{FF2B5EF4-FFF2-40B4-BE49-F238E27FC236}">
                <a16:creationId xmlns:a16="http://schemas.microsoft.com/office/drawing/2014/main" id="{A9988367-A293-4748-A577-E99A16D01EA3}"/>
              </a:ext>
            </a:extLst>
          </p:cNvPr>
          <p:cNvSpPr/>
          <p:nvPr/>
        </p:nvSpPr>
        <p:spPr>
          <a:xfrm rot="16200000">
            <a:off x="3295042" y="4863159"/>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ight Arrow 26">
            <a:extLst>
              <a:ext uri="{FF2B5EF4-FFF2-40B4-BE49-F238E27FC236}">
                <a16:creationId xmlns:a16="http://schemas.microsoft.com/office/drawing/2014/main" id="{C9D1A5A9-0F5C-2940-A1D7-547D8120D80F}"/>
              </a:ext>
            </a:extLst>
          </p:cNvPr>
          <p:cNvSpPr/>
          <p:nvPr/>
        </p:nvSpPr>
        <p:spPr>
          <a:xfrm>
            <a:off x="3832605" y="3765582"/>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F53E99DE-AC7A-1142-8719-D7E018A7D313}"/>
              </a:ext>
            </a:extLst>
          </p:cNvPr>
          <p:cNvGrpSpPr/>
          <p:nvPr/>
        </p:nvGrpSpPr>
        <p:grpSpPr>
          <a:xfrm rot="16200000">
            <a:off x="3952512" y="3787459"/>
            <a:ext cx="1364224" cy="311369"/>
            <a:chOff x="2297660" y="4140835"/>
            <a:chExt cx="1364224" cy="311369"/>
          </a:xfrm>
        </p:grpSpPr>
        <p:sp>
          <p:nvSpPr>
            <p:cNvPr id="29" name="Rounded Rectangle 28">
              <a:extLst>
                <a:ext uri="{FF2B5EF4-FFF2-40B4-BE49-F238E27FC236}">
                  <a16:creationId xmlns:a16="http://schemas.microsoft.com/office/drawing/2014/main" id="{0A50A104-E728-4240-B18B-41ECCED81676}"/>
                </a:ext>
              </a:extLst>
            </p:cNvPr>
            <p:cNvSpPr/>
            <p:nvPr/>
          </p:nvSpPr>
          <p:spPr>
            <a:xfrm>
              <a:off x="2297660" y="4140835"/>
              <a:ext cx="1364224" cy="311369"/>
            </a:xfrm>
            <a:prstGeom prst="round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8E1A3503-FACE-B844-B4BD-01EEDD6A02D4}"/>
                </a:ext>
              </a:extLst>
            </p:cNvPr>
            <p:cNvSpPr/>
            <p:nvPr/>
          </p:nvSpPr>
          <p:spPr>
            <a:xfrm>
              <a:off x="2382210"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82B2AE8E-7FCD-EE46-BF13-D757AEA96E3C}"/>
                </a:ext>
              </a:extLst>
            </p:cNvPr>
            <p:cNvSpPr/>
            <p:nvPr/>
          </p:nvSpPr>
          <p:spPr>
            <a:xfrm>
              <a:off x="2628469"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88CBF3C-DD6A-8540-BEB3-158796D637F9}"/>
                </a:ext>
              </a:extLst>
            </p:cNvPr>
            <p:cNvSpPr/>
            <p:nvPr/>
          </p:nvSpPr>
          <p:spPr>
            <a:xfrm>
              <a:off x="2874728"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00B54408-886A-9A43-B4C0-9D8BBC8420AE}"/>
                </a:ext>
              </a:extLst>
            </p:cNvPr>
            <p:cNvSpPr/>
            <p:nvPr/>
          </p:nvSpPr>
          <p:spPr>
            <a:xfrm>
              <a:off x="3126597"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3DBDBD97-AAF1-C645-B56E-2D5414D90F0C}"/>
                </a:ext>
              </a:extLst>
            </p:cNvPr>
            <p:cNvSpPr/>
            <p:nvPr/>
          </p:nvSpPr>
          <p:spPr>
            <a:xfrm>
              <a:off x="3384593" y="4196386"/>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Right Arrow 34">
            <a:extLst>
              <a:ext uri="{FF2B5EF4-FFF2-40B4-BE49-F238E27FC236}">
                <a16:creationId xmlns:a16="http://schemas.microsoft.com/office/drawing/2014/main" id="{D4F30C7D-8313-684D-9F76-9BAD74883E8E}"/>
              </a:ext>
            </a:extLst>
          </p:cNvPr>
          <p:cNvSpPr/>
          <p:nvPr/>
        </p:nvSpPr>
        <p:spPr>
          <a:xfrm rot="16200000">
            <a:off x="4349801" y="4863159"/>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ight Arrow 35">
            <a:extLst>
              <a:ext uri="{FF2B5EF4-FFF2-40B4-BE49-F238E27FC236}">
                <a16:creationId xmlns:a16="http://schemas.microsoft.com/office/drawing/2014/main" id="{494117BA-DFF4-9446-AE8A-ED2FFB121583}"/>
              </a:ext>
            </a:extLst>
          </p:cNvPr>
          <p:cNvSpPr/>
          <p:nvPr/>
        </p:nvSpPr>
        <p:spPr>
          <a:xfrm>
            <a:off x="4887364" y="3765582"/>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3963AC9F-D7C8-A449-BE6D-42D2E164CEF4}"/>
              </a:ext>
            </a:extLst>
          </p:cNvPr>
          <p:cNvGrpSpPr/>
          <p:nvPr/>
        </p:nvGrpSpPr>
        <p:grpSpPr>
          <a:xfrm rot="16200000">
            <a:off x="5040756" y="3787458"/>
            <a:ext cx="1364224" cy="311369"/>
            <a:chOff x="2297660" y="4140835"/>
            <a:chExt cx="1364224" cy="311369"/>
          </a:xfrm>
        </p:grpSpPr>
        <p:sp>
          <p:nvSpPr>
            <p:cNvPr id="38" name="Rounded Rectangle 37">
              <a:extLst>
                <a:ext uri="{FF2B5EF4-FFF2-40B4-BE49-F238E27FC236}">
                  <a16:creationId xmlns:a16="http://schemas.microsoft.com/office/drawing/2014/main" id="{2F38AE35-AE3C-4D4A-B392-7DC4E3297AC3}"/>
                </a:ext>
              </a:extLst>
            </p:cNvPr>
            <p:cNvSpPr/>
            <p:nvPr/>
          </p:nvSpPr>
          <p:spPr>
            <a:xfrm>
              <a:off x="2297660" y="4140835"/>
              <a:ext cx="1364224" cy="311369"/>
            </a:xfrm>
            <a:prstGeom prst="round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72FB7AF9-0F88-F349-A2D7-5F68F918A53A}"/>
                </a:ext>
              </a:extLst>
            </p:cNvPr>
            <p:cNvSpPr/>
            <p:nvPr/>
          </p:nvSpPr>
          <p:spPr>
            <a:xfrm>
              <a:off x="2382210"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3169F805-7036-4843-ADD8-84A2B8DA9B9D}"/>
                </a:ext>
              </a:extLst>
            </p:cNvPr>
            <p:cNvSpPr/>
            <p:nvPr/>
          </p:nvSpPr>
          <p:spPr>
            <a:xfrm>
              <a:off x="2628469"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1CC46A2D-5A1A-0745-BDBC-378AA4ABA577}"/>
                </a:ext>
              </a:extLst>
            </p:cNvPr>
            <p:cNvSpPr/>
            <p:nvPr/>
          </p:nvSpPr>
          <p:spPr>
            <a:xfrm>
              <a:off x="2874728"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8A0ED2D7-1FF9-1346-95C7-F6EC5B228FF2}"/>
                </a:ext>
              </a:extLst>
            </p:cNvPr>
            <p:cNvSpPr/>
            <p:nvPr/>
          </p:nvSpPr>
          <p:spPr>
            <a:xfrm>
              <a:off x="3126597"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2E314F27-4548-BA40-8FC3-DB8AEB098EFC}"/>
                </a:ext>
              </a:extLst>
            </p:cNvPr>
            <p:cNvSpPr/>
            <p:nvPr/>
          </p:nvSpPr>
          <p:spPr>
            <a:xfrm>
              <a:off x="3384593" y="4196386"/>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Right Arrow 43">
            <a:extLst>
              <a:ext uri="{FF2B5EF4-FFF2-40B4-BE49-F238E27FC236}">
                <a16:creationId xmlns:a16="http://schemas.microsoft.com/office/drawing/2014/main" id="{1DCCA4D8-68E9-C644-B377-F6D25E137AB2}"/>
              </a:ext>
            </a:extLst>
          </p:cNvPr>
          <p:cNvSpPr/>
          <p:nvPr/>
        </p:nvSpPr>
        <p:spPr>
          <a:xfrm rot="16200000">
            <a:off x="5438045" y="4863158"/>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5" name="Content Placeholder 2">
                <a:extLst>
                  <a:ext uri="{FF2B5EF4-FFF2-40B4-BE49-F238E27FC236}">
                    <a16:creationId xmlns:a16="http://schemas.microsoft.com/office/drawing/2014/main" id="{16670B22-D2DD-4C47-9986-6980DAF7FB7A}"/>
                  </a:ext>
                </a:extLst>
              </p:cNvPr>
              <p:cNvSpPr txBox="1">
                <a:spLocks/>
              </p:cNvSpPr>
              <p:nvPr/>
            </p:nvSpPr>
            <p:spPr>
              <a:xfrm>
                <a:off x="2331858" y="2708107"/>
                <a:ext cx="46636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Sup>
                        <m:sSubSupPr>
                          <m:ctrlPr>
                            <a:rPr lang="en-US" sz="2400" b="0" i="1" dirty="0" smtClean="0">
                              <a:latin typeface="Cambria Math" panose="02040503050406030204" pitchFamily="18" charset="0"/>
                            </a:rPr>
                          </m:ctrlPr>
                        </m:sSubSupPr>
                        <m:e>
                          <m:r>
                            <a:rPr lang="en-US" sz="2400" b="0" i="1" dirty="0" smtClean="0">
                              <a:latin typeface="Cambria Math" panose="02040503050406030204" pitchFamily="18" charset="0"/>
                            </a:rPr>
                            <m:t>h</m:t>
                          </m:r>
                        </m:e>
                        <m:sub>
                          <m:r>
                            <a:rPr lang="en-US" sz="2400" b="0" i="1" dirty="0" smtClean="0">
                              <a:latin typeface="Cambria Math" panose="02040503050406030204" pitchFamily="18" charset="0"/>
                            </a:rPr>
                            <m:t>1</m:t>
                          </m:r>
                        </m:sub>
                        <m:sup>
                          <m:r>
                            <a:rPr lang="en-US" sz="2400" b="0" i="1" dirty="0" smtClean="0">
                              <a:latin typeface="Cambria Math" panose="02040503050406030204" pitchFamily="18" charset="0"/>
                            </a:rPr>
                            <m:t>𝐸</m:t>
                          </m:r>
                        </m:sup>
                      </m:sSubSup>
                    </m:oMath>
                  </m:oMathPara>
                </a14:m>
                <a:endParaRPr lang="en-US" sz="2400" b="0" dirty="0">
                  <a:latin typeface="Avenir Light" panose="020B0402020203020204" pitchFamily="34" charset="77"/>
                </a:endParaRPr>
              </a:p>
              <a:p>
                <a:pPr marL="0" indent="0" algn="ctr">
                  <a:lnSpc>
                    <a:spcPct val="120000"/>
                  </a:lnSpc>
                  <a:buNone/>
                </a:pPr>
                <a:endParaRPr lang="en-US" sz="2400" b="0" dirty="0">
                  <a:latin typeface="Avenir Light" panose="020B0402020203020204" pitchFamily="34" charset="77"/>
                </a:endParaRPr>
              </a:p>
              <a:p>
                <a:pPr marL="0" indent="0" algn="ctr">
                  <a:lnSpc>
                    <a:spcPct val="120000"/>
                  </a:lnSpc>
                  <a:buNone/>
                </a:pPr>
                <a:endParaRPr lang="en-US" sz="2400" dirty="0">
                  <a:latin typeface="Avenir Light" panose="020B0402020203020204" pitchFamily="34" charset="77"/>
                </a:endParaRPr>
              </a:p>
            </p:txBody>
          </p:sp>
        </mc:Choice>
        <mc:Fallback xmlns="">
          <p:sp>
            <p:nvSpPr>
              <p:cNvPr id="45" name="Content Placeholder 2">
                <a:extLst>
                  <a:ext uri="{FF2B5EF4-FFF2-40B4-BE49-F238E27FC236}">
                    <a16:creationId xmlns:a16="http://schemas.microsoft.com/office/drawing/2014/main" id="{16670B22-D2DD-4C47-9986-6980DAF7FB7A}"/>
                  </a:ext>
                </a:extLst>
              </p:cNvPr>
              <p:cNvSpPr txBox="1">
                <a:spLocks noRot="1" noChangeAspect="1" noMove="1" noResize="1" noEditPoints="1" noAdjustHandles="1" noChangeArrowheads="1" noChangeShapeType="1" noTextEdit="1"/>
              </p:cNvSpPr>
              <p:nvPr/>
            </p:nvSpPr>
            <p:spPr>
              <a:xfrm>
                <a:off x="2331858" y="2708107"/>
                <a:ext cx="466367" cy="503588"/>
              </a:xfrm>
              <a:prstGeom prst="rect">
                <a:avLst/>
              </a:prstGeom>
              <a:blipFill>
                <a:blip r:embed="rId3"/>
                <a:stretch>
                  <a:fillRect l="-1891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Content Placeholder 2">
                <a:extLst>
                  <a:ext uri="{FF2B5EF4-FFF2-40B4-BE49-F238E27FC236}">
                    <a16:creationId xmlns:a16="http://schemas.microsoft.com/office/drawing/2014/main" id="{5E934F60-55D9-844E-96D9-FD1BBDD13E53}"/>
                  </a:ext>
                </a:extLst>
              </p:cNvPr>
              <p:cNvSpPr txBox="1">
                <a:spLocks/>
              </p:cNvSpPr>
              <p:nvPr/>
            </p:nvSpPr>
            <p:spPr>
              <a:xfrm>
                <a:off x="3366238" y="2732169"/>
                <a:ext cx="46636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Sup>
                        <m:sSubSupPr>
                          <m:ctrlPr>
                            <a:rPr lang="en-US" sz="2400" b="0" i="1" dirty="0" smtClean="0">
                              <a:latin typeface="Cambria Math" panose="02040503050406030204" pitchFamily="18" charset="0"/>
                            </a:rPr>
                          </m:ctrlPr>
                        </m:sSubSupPr>
                        <m:e>
                          <m:r>
                            <a:rPr lang="en-US" sz="2400" b="0" i="1" dirty="0" smtClean="0">
                              <a:latin typeface="Cambria Math" panose="02040503050406030204" pitchFamily="18" charset="0"/>
                            </a:rPr>
                            <m:t>h</m:t>
                          </m:r>
                        </m:e>
                        <m:sub>
                          <m:r>
                            <a:rPr lang="en-US" sz="2400" b="0" i="1" dirty="0" smtClean="0">
                              <a:latin typeface="Cambria Math" panose="02040503050406030204" pitchFamily="18" charset="0"/>
                            </a:rPr>
                            <m:t>2</m:t>
                          </m:r>
                        </m:sub>
                        <m:sup>
                          <m:r>
                            <a:rPr lang="en-US" sz="2400" b="0" i="1" dirty="0" smtClean="0">
                              <a:latin typeface="Cambria Math" panose="02040503050406030204" pitchFamily="18" charset="0"/>
                            </a:rPr>
                            <m:t>𝐸</m:t>
                          </m:r>
                        </m:sup>
                      </m:sSubSup>
                    </m:oMath>
                  </m:oMathPara>
                </a14:m>
                <a:endParaRPr lang="en-US" sz="2400" b="0" dirty="0">
                  <a:latin typeface="Avenir Light" panose="020B0402020203020204" pitchFamily="34" charset="77"/>
                </a:endParaRPr>
              </a:p>
              <a:p>
                <a:pPr marL="0" indent="0" algn="ctr">
                  <a:lnSpc>
                    <a:spcPct val="120000"/>
                  </a:lnSpc>
                  <a:buNone/>
                </a:pPr>
                <a:endParaRPr lang="en-US" sz="2400" b="0" dirty="0">
                  <a:latin typeface="Avenir Light" panose="020B0402020203020204" pitchFamily="34" charset="77"/>
                </a:endParaRPr>
              </a:p>
              <a:p>
                <a:pPr marL="0" indent="0" algn="ctr">
                  <a:lnSpc>
                    <a:spcPct val="120000"/>
                  </a:lnSpc>
                  <a:buNone/>
                </a:pPr>
                <a:endParaRPr lang="en-US" sz="2400" dirty="0">
                  <a:latin typeface="Avenir Light" panose="020B0402020203020204" pitchFamily="34" charset="77"/>
                </a:endParaRPr>
              </a:p>
            </p:txBody>
          </p:sp>
        </mc:Choice>
        <mc:Fallback xmlns="">
          <p:sp>
            <p:nvSpPr>
              <p:cNvPr id="46" name="Content Placeholder 2">
                <a:extLst>
                  <a:ext uri="{FF2B5EF4-FFF2-40B4-BE49-F238E27FC236}">
                    <a16:creationId xmlns:a16="http://schemas.microsoft.com/office/drawing/2014/main" id="{5E934F60-55D9-844E-96D9-FD1BBDD13E53}"/>
                  </a:ext>
                </a:extLst>
              </p:cNvPr>
              <p:cNvSpPr txBox="1">
                <a:spLocks noRot="1" noChangeAspect="1" noMove="1" noResize="1" noEditPoints="1" noAdjustHandles="1" noChangeArrowheads="1" noChangeShapeType="1" noTextEdit="1"/>
              </p:cNvSpPr>
              <p:nvPr/>
            </p:nvSpPr>
            <p:spPr>
              <a:xfrm>
                <a:off x="3366238" y="2732169"/>
                <a:ext cx="466367" cy="503588"/>
              </a:xfrm>
              <a:prstGeom prst="rect">
                <a:avLst/>
              </a:prstGeom>
              <a:blipFill>
                <a:blip r:embed="rId4"/>
                <a:stretch>
                  <a:fillRect l="-157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Content Placeholder 2">
                <a:extLst>
                  <a:ext uri="{FF2B5EF4-FFF2-40B4-BE49-F238E27FC236}">
                    <a16:creationId xmlns:a16="http://schemas.microsoft.com/office/drawing/2014/main" id="{CDDF77D7-DAC1-0143-89C2-715FF1312C47}"/>
                  </a:ext>
                </a:extLst>
              </p:cNvPr>
              <p:cNvSpPr txBox="1">
                <a:spLocks/>
              </p:cNvSpPr>
              <p:nvPr/>
            </p:nvSpPr>
            <p:spPr>
              <a:xfrm>
                <a:off x="4478841" y="2732205"/>
                <a:ext cx="46636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Sup>
                        <m:sSubSupPr>
                          <m:ctrlPr>
                            <a:rPr lang="en-US" sz="2400" b="0" i="1" dirty="0" smtClean="0">
                              <a:latin typeface="Cambria Math" panose="02040503050406030204" pitchFamily="18" charset="0"/>
                            </a:rPr>
                          </m:ctrlPr>
                        </m:sSubSupPr>
                        <m:e>
                          <m:r>
                            <a:rPr lang="en-US" sz="2400" b="0" i="1" dirty="0" smtClean="0">
                              <a:latin typeface="Cambria Math" panose="02040503050406030204" pitchFamily="18" charset="0"/>
                            </a:rPr>
                            <m:t>h</m:t>
                          </m:r>
                        </m:e>
                        <m:sub>
                          <m:r>
                            <a:rPr lang="en-US" sz="2400" b="0" i="1" dirty="0" smtClean="0">
                              <a:latin typeface="Cambria Math" panose="02040503050406030204" pitchFamily="18" charset="0"/>
                            </a:rPr>
                            <m:t>3</m:t>
                          </m:r>
                        </m:sub>
                        <m:sup>
                          <m:r>
                            <a:rPr lang="en-US" sz="2400" b="0" i="1" dirty="0" smtClean="0">
                              <a:latin typeface="Cambria Math" panose="02040503050406030204" pitchFamily="18" charset="0"/>
                            </a:rPr>
                            <m:t>𝐸</m:t>
                          </m:r>
                        </m:sup>
                      </m:sSubSup>
                    </m:oMath>
                  </m:oMathPara>
                </a14:m>
                <a:endParaRPr lang="en-US" sz="2400" b="0" dirty="0">
                  <a:latin typeface="Avenir Light" panose="020B0402020203020204" pitchFamily="34" charset="77"/>
                </a:endParaRPr>
              </a:p>
              <a:p>
                <a:pPr marL="0" indent="0" algn="ctr">
                  <a:lnSpc>
                    <a:spcPct val="120000"/>
                  </a:lnSpc>
                  <a:buNone/>
                </a:pPr>
                <a:endParaRPr lang="en-US" sz="2400" b="0" dirty="0">
                  <a:latin typeface="Avenir Light" panose="020B0402020203020204" pitchFamily="34" charset="77"/>
                </a:endParaRPr>
              </a:p>
              <a:p>
                <a:pPr marL="0" indent="0" algn="ctr">
                  <a:lnSpc>
                    <a:spcPct val="120000"/>
                  </a:lnSpc>
                  <a:buNone/>
                </a:pPr>
                <a:endParaRPr lang="en-US" sz="2400" dirty="0">
                  <a:latin typeface="Avenir Light" panose="020B0402020203020204" pitchFamily="34" charset="77"/>
                </a:endParaRPr>
              </a:p>
            </p:txBody>
          </p:sp>
        </mc:Choice>
        <mc:Fallback xmlns="">
          <p:sp>
            <p:nvSpPr>
              <p:cNvPr id="47" name="Content Placeholder 2">
                <a:extLst>
                  <a:ext uri="{FF2B5EF4-FFF2-40B4-BE49-F238E27FC236}">
                    <a16:creationId xmlns:a16="http://schemas.microsoft.com/office/drawing/2014/main" id="{CDDF77D7-DAC1-0143-89C2-715FF1312C47}"/>
                  </a:ext>
                </a:extLst>
              </p:cNvPr>
              <p:cNvSpPr txBox="1">
                <a:spLocks noRot="1" noChangeAspect="1" noMove="1" noResize="1" noEditPoints="1" noAdjustHandles="1" noChangeArrowheads="1" noChangeShapeType="1" noTextEdit="1"/>
              </p:cNvSpPr>
              <p:nvPr/>
            </p:nvSpPr>
            <p:spPr>
              <a:xfrm>
                <a:off x="4478841" y="2732205"/>
                <a:ext cx="466367" cy="503588"/>
              </a:xfrm>
              <a:prstGeom prst="rect">
                <a:avLst/>
              </a:prstGeom>
              <a:blipFill>
                <a:blip r:embed="rId5"/>
                <a:stretch>
                  <a:fillRect l="-162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Content Placeholder 2">
                <a:extLst>
                  <a:ext uri="{FF2B5EF4-FFF2-40B4-BE49-F238E27FC236}">
                    <a16:creationId xmlns:a16="http://schemas.microsoft.com/office/drawing/2014/main" id="{81514C55-6252-AA4E-A279-DB0156D6D743}"/>
                  </a:ext>
                </a:extLst>
              </p:cNvPr>
              <p:cNvSpPr txBox="1">
                <a:spLocks/>
              </p:cNvSpPr>
              <p:nvPr/>
            </p:nvSpPr>
            <p:spPr>
              <a:xfrm>
                <a:off x="5557021" y="2720397"/>
                <a:ext cx="46636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Sup>
                        <m:sSubSupPr>
                          <m:ctrlPr>
                            <a:rPr lang="en-US" sz="2400" b="0" i="1" dirty="0" smtClean="0">
                              <a:latin typeface="Cambria Math" panose="02040503050406030204" pitchFamily="18" charset="0"/>
                            </a:rPr>
                          </m:ctrlPr>
                        </m:sSubSupPr>
                        <m:e>
                          <m:r>
                            <a:rPr lang="en-US" sz="2400" b="0" i="1" dirty="0" smtClean="0">
                              <a:latin typeface="Cambria Math" panose="02040503050406030204" pitchFamily="18" charset="0"/>
                            </a:rPr>
                            <m:t>h</m:t>
                          </m:r>
                        </m:e>
                        <m:sub>
                          <m:r>
                            <a:rPr lang="en-US" sz="2400" b="0" i="1" dirty="0" smtClean="0">
                              <a:latin typeface="Cambria Math" panose="02040503050406030204" pitchFamily="18" charset="0"/>
                            </a:rPr>
                            <m:t>4</m:t>
                          </m:r>
                        </m:sub>
                        <m:sup>
                          <m:r>
                            <a:rPr lang="en-US" sz="2400" b="0" i="1" dirty="0" smtClean="0">
                              <a:latin typeface="Cambria Math" panose="02040503050406030204" pitchFamily="18" charset="0"/>
                            </a:rPr>
                            <m:t>𝐸</m:t>
                          </m:r>
                        </m:sup>
                      </m:sSubSup>
                    </m:oMath>
                  </m:oMathPara>
                </a14:m>
                <a:endParaRPr lang="en-US" sz="2400" b="0" dirty="0">
                  <a:latin typeface="Avenir Light" panose="020B0402020203020204" pitchFamily="34" charset="77"/>
                </a:endParaRPr>
              </a:p>
              <a:p>
                <a:pPr marL="0" indent="0" algn="ctr">
                  <a:lnSpc>
                    <a:spcPct val="120000"/>
                  </a:lnSpc>
                  <a:buNone/>
                </a:pPr>
                <a:endParaRPr lang="en-US" sz="2400" b="0" dirty="0">
                  <a:latin typeface="Avenir Light" panose="020B0402020203020204" pitchFamily="34" charset="77"/>
                </a:endParaRPr>
              </a:p>
              <a:p>
                <a:pPr marL="0" indent="0" algn="ctr">
                  <a:lnSpc>
                    <a:spcPct val="120000"/>
                  </a:lnSpc>
                  <a:buNone/>
                </a:pPr>
                <a:endParaRPr lang="en-US" sz="2400" dirty="0">
                  <a:latin typeface="Avenir Light" panose="020B0402020203020204" pitchFamily="34" charset="77"/>
                </a:endParaRPr>
              </a:p>
            </p:txBody>
          </p:sp>
        </mc:Choice>
        <mc:Fallback xmlns="">
          <p:sp>
            <p:nvSpPr>
              <p:cNvPr id="48" name="Content Placeholder 2">
                <a:extLst>
                  <a:ext uri="{FF2B5EF4-FFF2-40B4-BE49-F238E27FC236}">
                    <a16:creationId xmlns:a16="http://schemas.microsoft.com/office/drawing/2014/main" id="{81514C55-6252-AA4E-A279-DB0156D6D743}"/>
                  </a:ext>
                </a:extLst>
              </p:cNvPr>
              <p:cNvSpPr txBox="1">
                <a:spLocks noRot="1" noChangeAspect="1" noMove="1" noResize="1" noEditPoints="1" noAdjustHandles="1" noChangeArrowheads="1" noChangeShapeType="1" noTextEdit="1"/>
              </p:cNvSpPr>
              <p:nvPr/>
            </p:nvSpPr>
            <p:spPr>
              <a:xfrm>
                <a:off x="5557021" y="2720397"/>
                <a:ext cx="466367" cy="503588"/>
              </a:xfrm>
              <a:prstGeom prst="rect">
                <a:avLst/>
              </a:prstGeom>
              <a:blipFill>
                <a:blip r:embed="rId6"/>
                <a:stretch>
                  <a:fillRect l="-18919"/>
                </a:stretch>
              </a:blipFill>
            </p:spPr>
            <p:txBody>
              <a:bodyPr/>
              <a:lstStyle/>
              <a:p>
                <a:r>
                  <a:rPr lang="en-US">
                    <a:noFill/>
                  </a:rPr>
                  <a:t> </a:t>
                </a:r>
              </a:p>
            </p:txBody>
          </p:sp>
        </mc:Fallback>
      </mc:AlternateContent>
      <p:sp>
        <p:nvSpPr>
          <p:cNvPr id="49" name="Content Placeholder 2">
            <a:extLst>
              <a:ext uri="{FF2B5EF4-FFF2-40B4-BE49-F238E27FC236}">
                <a16:creationId xmlns:a16="http://schemas.microsoft.com/office/drawing/2014/main" id="{5B255C97-D769-704A-ACA6-29E8EC940FA0}"/>
              </a:ext>
            </a:extLst>
          </p:cNvPr>
          <p:cNvSpPr txBox="1">
            <a:spLocks/>
          </p:cNvSpPr>
          <p:nvPr/>
        </p:nvSpPr>
        <p:spPr>
          <a:xfrm>
            <a:off x="2083961" y="5297038"/>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2400" dirty="0">
                <a:latin typeface="Avenir Light" panose="020B0402020203020204" pitchFamily="34" charset="77"/>
              </a:rPr>
              <a:t>The</a:t>
            </a:r>
          </a:p>
        </p:txBody>
      </p:sp>
      <p:sp>
        <p:nvSpPr>
          <p:cNvPr id="50" name="Content Placeholder 2">
            <a:extLst>
              <a:ext uri="{FF2B5EF4-FFF2-40B4-BE49-F238E27FC236}">
                <a16:creationId xmlns:a16="http://schemas.microsoft.com/office/drawing/2014/main" id="{ACEF7634-F2F5-B749-91EC-F12B9AD83893}"/>
              </a:ext>
            </a:extLst>
          </p:cNvPr>
          <p:cNvSpPr txBox="1">
            <a:spLocks/>
          </p:cNvSpPr>
          <p:nvPr/>
        </p:nvSpPr>
        <p:spPr>
          <a:xfrm>
            <a:off x="2941947" y="5297038"/>
            <a:ext cx="1240142"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r>
              <a:rPr lang="en-US" sz="2400" dirty="0">
                <a:latin typeface="Avenir Light" panose="020B0402020203020204" pitchFamily="34" charset="77"/>
              </a:rPr>
              <a:t>brown</a:t>
            </a:r>
          </a:p>
        </p:txBody>
      </p:sp>
      <p:sp>
        <p:nvSpPr>
          <p:cNvPr id="51" name="Content Placeholder 2">
            <a:extLst>
              <a:ext uri="{FF2B5EF4-FFF2-40B4-BE49-F238E27FC236}">
                <a16:creationId xmlns:a16="http://schemas.microsoft.com/office/drawing/2014/main" id="{F4627148-578C-F448-B561-20151AD5630A}"/>
              </a:ext>
            </a:extLst>
          </p:cNvPr>
          <p:cNvSpPr txBox="1">
            <a:spLocks/>
          </p:cNvSpPr>
          <p:nvPr/>
        </p:nvSpPr>
        <p:spPr>
          <a:xfrm>
            <a:off x="3978738" y="5309834"/>
            <a:ext cx="1240142"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r>
              <a:rPr lang="en-US" sz="2400" dirty="0">
                <a:latin typeface="Avenir Light" panose="020B0402020203020204" pitchFamily="34" charset="77"/>
              </a:rPr>
              <a:t>dog</a:t>
            </a:r>
          </a:p>
        </p:txBody>
      </p:sp>
      <p:sp>
        <p:nvSpPr>
          <p:cNvPr id="52" name="Content Placeholder 2">
            <a:extLst>
              <a:ext uri="{FF2B5EF4-FFF2-40B4-BE49-F238E27FC236}">
                <a16:creationId xmlns:a16="http://schemas.microsoft.com/office/drawing/2014/main" id="{97D343C6-2032-1544-8481-8A76E48E57FD}"/>
              </a:ext>
            </a:extLst>
          </p:cNvPr>
          <p:cNvSpPr txBox="1">
            <a:spLocks/>
          </p:cNvSpPr>
          <p:nvPr/>
        </p:nvSpPr>
        <p:spPr>
          <a:xfrm>
            <a:off x="5101692" y="5322630"/>
            <a:ext cx="1240142"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r>
              <a:rPr lang="en-US" sz="2400" dirty="0">
                <a:latin typeface="Avenir Light" panose="020B0402020203020204" pitchFamily="34" charset="77"/>
              </a:rPr>
              <a:t>ran</a:t>
            </a:r>
          </a:p>
        </p:txBody>
      </p:sp>
      <p:sp>
        <p:nvSpPr>
          <p:cNvPr id="53" name="Content Placeholder 2">
            <a:extLst>
              <a:ext uri="{FF2B5EF4-FFF2-40B4-BE49-F238E27FC236}">
                <a16:creationId xmlns:a16="http://schemas.microsoft.com/office/drawing/2014/main" id="{EE6DEC54-B34E-A04C-8C20-91B360FB86D7}"/>
              </a:ext>
            </a:extLst>
          </p:cNvPr>
          <p:cNvSpPr txBox="1">
            <a:spLocks/>
          </p:cNvSpPr>
          <p:nvPr/>
        </p:nvSpPr>
        <p:spPr>
          <a:xfrm>
            <a:off x="429825" y="1034024"/>
            <a:ext cx="6079832" cy="124435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US" sz="2000" dirty="0">
                <a:solidFill>
                  <a:srgbClr val="C00000"/>
                </a:solidFill>
                <a:latin typeface="Karla" charset="0"/>
                <a:ea typeface="Karla" charset="0"/>
                <a:cs typeface="Karla" charset="0"/>
              </a:rPr>
              <a:t>It’s crazy that the entire “meaning” of the 1</a:t>
            </a:r>
            <a:r>
              <a:rPr lang="en-US" sz="2000" baseline="30000" dirty="0">
                <a:solidFill>
                  <a:srgbClr val="C00000"/>
                </a:solidFill>
                <a:latin typeface="Karla" charset="0"/>
                <a:ea typeface="Karla" charset="0"/>
                <a:cs typeface="Karla" charset="0"/>
              </a:rPr>
              <a:t>st</a:t>
            </a:r>
            <a:r>
              <a:rPr lang="en-US" sz="2000" dirty="0">
                <a:solidFill>
                  <a:srgbClr val="C00000"/>
                </a:solidFill>
                <a:latin typeface="Karla" charset="0"/>
                <a:ea typeface="Karla" charset="0"/>
                <a:cs typeface="Karla" charset="0"/>
              </a:rPr>
              <a:t> sequence is expected to be packed into this one embedding, and that the </a:t>
            </a:r>
            <a:r>
              <a:rPr lang="en-US" sz="2000" dirty="0">
                <a:solidFill>
                  <a:srgbClr val="7030A0"/>
                </a:solidFill>
                <a:latin typeface="Karla" charset="0"/>
                <a:ea typeface="Karla" charset="0"/>
                <a:cs typeface="Karla" charset="0"/>
              </a:rPr>
              <a:t>encoder</a:t>
            </a:r>
            <a:r>
              <a:rPr lang="en-US" sz="2000" dirty="0">
                <a:solidFill>
                  <a:srgbClr val="C00000"/>
                </a:solidFill>
                <a:latin typeface="Karla" charset="0"/>
                <a:ea typeface="Karla" charset="0"/>
                <a:cs typeface="Karla" charset="0"/>
              </a:rPr>
              <a:t> then never interacts w/ the </a:t>
            </a:r>
            <a:r>
              <a:rPr lang="en-US" sz="2000" dirty="0">
                <a:solidFill>
                  <a:srgbClr val="7030A0"/>
                </a:solidFill>
                <a:latin typeface="Karla" charset="0"/>
                <a:ea typeface="Karla" charset="0"/>
                <a:cs typeface="Karla" charset="0"/>
              </a:rPr>
              <a:t>decoder</a:t>
            </a:r>
            <a:r>
              <a:rPr lang="en-US" sz="2000" dirty="0">
                <a:solidFill>
                  <a:srgbClr val="C00000"/>
                </a:solidFill>
                <a:latin typeface="Karla" charset="0"/>
                <a:ea typeface="Karla" charset="0"/>
                <a:cs typeface="Karla" charset="0"/>
              </a:rPr>
              <a:t> again. Hands free.</a:t>
            </a:r>
          </a:p>
        </p:txBody>
      </p:sp>
      <p:sp>
        <p:nvSpPr>
          <p:cNvPr id="54" name="Content Placeholder 2">
            <a:extLst>
              <a:ext uri="{FF2B5EF4-FFF2-40B4-BE49-F238E27FC236}">
                <a16:creationId xmlns:a16="http://schemas.microsoft.com/office/drawing/2014/main" id="{4FA41FEA-8211-934A-8B7B-92C018416C07}"/>
              </a:ext>
            </a:extLst>
          </p:cNvPr>
          <p:cNvSpPr txBox="1">
            <a:spLocks/>
          </p:cNvSpPr>
          <p:nvPr/>
        </p:nvSpPr>
        <p:spPr>
          <a:xfrm>
            <a:off x="2710448" y="6122229"/>
            <a:ext cx="2565797" cy="4714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r>
              <a:rPr lang="en-US" sz="2000" b="1" dirty="0">
                <a:solidFill>
                  <a:srgbClr val="7030A0"/>
                </a:solidFill>
                <a:latin typeface="Avenir Light" panose="020B0402020203020204" pitchFamily="34" charset="77"/>
              </a:rPr>
              <a:t>ENCODER RNN</a:t>
            </a:r>
          </a:p>
        </p:txBody>
      </p:sp>
      <p:grpSp>
        <p:nvGrpSpPr>
          <p:cNvPr id="55" name="Group 54">
            <a:extLst>
              <a:ext uri="{FF2B5EF4-FFF2-40B4-BE49-F238E27FC236}">
                <a16:creationId xmlns:a16="http://schemas.microsoft.com/office/drawing/2014/main" id="{3BA4A378-DC19-314A-94AA-8EFF8A2C89C7}"/>
              </a:ext>
            </a:extLst>
          </p:cNvPr>
          <p:cNvGrpSpPr/>
          <p:nvPr/>
        </p:nvGrpSpPr>
        <p:grpSpPr>
          <a:xfrm rot="16200000">
            <a:off x="6427565" y="3810604"/>
            <a:ext cx="1364224" cy="311369"/>
            <a:chOff x="2297660" y="4140835"/>
            <a:chExt cx="1364224" cy="311369"/>
          </a:xfrm>
        </p:grpSpPr>
        <p:sp>
          <p:nvSpPr>
            <p:cNvPr id="56" name="Rounded Rectangle 55">
              <a:extLst>
                <a:ext uri="{FF2B5EF4-FFF2-40B4-BE49-F238E27FC236}">
                  <a16:creationId xmlns:a16="http://schemas.microsoft.com/office/drawing/2014/main" id="{A8153AFB-5030-D04C-8223-71F8F33D582B}"/>
                </a:ext>
              </a:extLst>
            </p:cNvPr>
            <p:cNvSpPr/>
            <p:nvPr/>
          </p:nvSpPr>
          <p:spPr>
            <a:xfrm>
              <a:off x="2297660" y="4140835"/>
              <a:ext cx="1364224" cy="311369"/>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57" name="Oval 56">
              <a:extLst>
                <a:ext uri="{FF2B5EF4-FFF2-40B4-BE49-F238E27FC236}">
                  <a16:creationId xmlns:a16="http://schemas.microsoft.com/office/drawing/2014/main" id="{883A5F7D-6F89-BC49-9781-ACDD76C3FF58}"/>
                </a:ext>
              </a:extLst>
            </p:cNvPr>
            <p:cNvSpPr/>
            <p:nvPr/>
          </p:nvSpPr>
          <p:spPr>
            <a:xfrm>
              <a:off x="2382210" y="4194102"/>
              <a:ext cx="203200" cy="203200"/>
            </a:xfrm>
            <a:prstGeom prst="ellipse">
              <a:avLst/>
            </a:prstGeom>
            <a:solidFill>
              <a:schemeClr val="accent5">
                <a:lumMod val="60000"/>
                <a:lumOff val="4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58" name="Oval 57">
              <a:extLst>
                <a:ext uri="{FF2B5EF4-FFF2-40B4-BE49-F238E27FC236}">
                  <a16:creationId xmlns:a16="http://schemas.microsoft.com/office/drawing/2014/main" id="{02E6687A-5FF4-5F40-AB51-48F8374CD80E}"/>
                </a:ext>
              </a:extLst>
            </p:cNvPr>
            <p:cNvSpPr/>
            <p:nvPr/>
          </p:nvSpPr>
          <p:spPr>
            <a:xfrm>
              <a:off x="2628469" y="4194102"/>
              <a:ext cx="203200" cy="203200"/>
            </a:xfrm>
            <a:prstGeom prst="ellipse">
              <a:avLst/>
            </a:prstGeom>
            <a:solidFill>
              <a:schemeClr val="accent5">
                <a:lumMod val="60000"/>
                <a:lumOff val="4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59" name="Oval 58">
              <a:extLst>
                <a:ext uri="{FF2B5EF4-FFF2-40B4-BE49-F238E27FC236}">
                  <a16:creationId xmlns:a16="http://schemas.microsoft.com/office/drawing/2014/main" id="{DC2E4A47-8F18-9F47-9A50-075241ACFB87}"/>
                </a:ext>
              </a:extLst>
            </p:cNvPr>
            <p:cNvSpPr/>
            <p:nvPr/>
          </p:nvSpPr>
          <p:spPr>
            <a:xfrm>
              <a:off x="2874728" y="4194102"/>
              <a:ext cx="203200" cy="203200"/>
            </a:xfrm>
            <a:prstGeom prst="ellipse">
              <a:avLst/>
            </a:prstGeom>
            <a:solidFill>
              <a:schemeClr val="accent5">
                <a:lumMod val="60000"/>
                <a:lumOff val="4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60" name="Oval 59">
              <a:extLst>
                <a:ext uri="{FF2B5EF4-FFF2-40B4-BE49-F238E27FC236}">
                  <a16:creationId xmlns:a16="http://schemas.microsoft.com/office/drawing/2014/main" id="{D61D54C9-BBA6-884E-B412-C60307D6BD59}"/>
                </a:ext>
              </a:extLst>
            </p:cNvPr>
            <p:cNvSpPr/>
            <p:nvPr/>
          </p:nvSpPr>
          <p:spPr>
            <a:xfrm>
              <a:off x="3126597" y="4194102"/>
              <a:ext cx="203200" cy="203200"/>
            </a:xfrm>
            <a:prstGeom prst="ellipse">
              <a:avLst/>
            </a:prstGeom>
            <a:solidFill>
              <a:schemeClr val="accent5">
                <a:lumMod val="60000"/>
                <a:lumOff val="4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61" name="Oval 60">
              <a:extLst>
                <a:ext uri="{FF2B5EF4-FFF2-40B4-BE49-F238E27FC236}">
                  <a16:creationId xmlns:a16="http://schemas.microsoft.com/office/drawing/2014/main" id="{27AA92BB-5261-4C4D-9B99-41A3A6CDF319}"/>
                </a:ext>
              </a:extLst>
            </p:cNvPr>
            <p:cNvSpPr/>
            <p:nvPr/>
          </p:nvSpPr>
          <p:spPr>
            <a:xfrm>
              <a:off x="3384593" y="4196386"/>
              <a:ext cx="203200" cy="203200"/>
            </a:xfrm>
            <a:prstGeom prst="ellipse">
              <a:avLst/>
            </a:prstGeom>
            <a:solidFill>
              <a:schemeClr val="accent5">
                <a:lumMod val="60000"/>
                <a:lumOff val="4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grpSp>
      <p:sp>
        <p:nvSpPr>
          <p:cNvPr id="62" name="Right Arrow 61">
            <a:extLst>
              <a:ext uri="{FF2B5EF4-FFF2-40B4-BE49-F238E27FC236}">
                <a16:creationId xmlns:a16="http://schemas.microsoft.com/office/drawing/2014/main" id="{1E2DB79C-0449-F246-87BB-8C5E52E26F0B}"/>
              </a:ext>
            </a:extLst>
          </p:cNvPr>
          <p:cNvSpPr/>
          <p:nvPr/>
        </p:nvSpPr>
        <p:spPr>
          <a:xfrm rot="16200000">
            <a:off x="6824854" y="4886304"/>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ight Arrow 62">
            <a:extLst>
              <a:ext uri="{FF2B5EF4-FFF2-40B4-BE49-F238E27FC236}">
                <a16:creationId xmlns:a16="http://schemas.microsoft.com/office/drawing/2014/main" id="{4A94C3BA-6413-6546-A24C-B99235DC7BA0}"/>
              </a:ext>
            </a:extLst>
          </p:cNvPr>
          <p:cNvSpPr/>
          <p:nvPr/>
        </p:nvSpPr>
        <p:spPr>
          <a:xfrm>
            <a:off x="7362417" y="3788727"/>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grpSp>
        <p:nvGrpSpPr>
          <p:cNvPr id="64" name="Group 63">
            <a:extLst>
              <a:ext uri="{FF2B5EF4-FFF2-40B4-BE49-F238E27FC236}">
                <a16:creationId xmlns:a16="http://schemas.microsoft.com/office/drawing/2014/main" id="{6A813FC1-3950-5840-A6BF-92ED05CE73F6}"/>
              </a:ext>
            </a:extLst>
          </p:cNvPr>
          <p:cNvGrpSpPr/>
          <p:nvPr/>
        </p:nvGrpSpPr>
        <p:grpSpPr>
          <a:xfrm rot="16200000">
            <a:off x="7509726" y="3810604"/>
            <a:ext cx="1364224" cy="311369"/>
            <a:chOff x="2297660" y="4140835"/>
            <a:chExt cx="1364224" cy="311369"/>
          </a:xfrm>
        </p:grpSpPr>
        <p:sp>
          <p:nvSpPr>
            <p:cNvPr id="65" name="Rounded Rectangle 64">
              <a:extLst>
                <a:ext uri="{FF2B5EF4-FFF2-40B4-BE49-F238E27FC236}">
                  <a16:creationId xmlns:a16="http://schemas.microsoft.com/office/drawing/2014/main" id="{A3DACFF9-154E-A045-BAA3-8A82B09EF004}"/>
                </a:ext>
              </a:extLst>
            </p:cNvPr>
            <p:cNvSpPr/>
            <p:nvPr/>
          </p:nvSpPr>
          <p:spPr>
            <a:xfrm>
              <a:off x="2297660" y="4140835"/>
              <a:ext cx="1364224" cy="311369"/>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66" name="Oval 65">
              <a:extLst>
                <a:ext uri="{FF2B5EF4-FFF2-40B4-BE49-F238E27FC236}">
                  <a16:creationId xmlns:a16="http://schemas.microsoft.com/office/drawing/2014/main" id="{68C3628C-0B8A-6947-9815-0AF07F3FF849}"/>
                </a:ext>
              </a:extLst>
            </p:cNvPr>
            <p:cNvSpPr/>
            <p:nvPr/>
          </p:nvSpPr>
          <p:spPr>
            <a:xfrm>
              <a:off x="2382210" y="4194102"/>
              <a:ext cx="203200" cy="203200"/>
            </a:xfrm>
            <a:prstGeom prst="ellipse">
              <a:avLst/>
            </a:prstGeom>
            <a:solidFill>
              <a:schemeClr val="accent5">
                <a:lumMod val="60000"/>
                <a:lumOff val="4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67" name="Oval 66">
              <a:extLst>
                <a:ext uri="{FF2B5EF4-FFF2-40B4-BE49-F238E27FC236}">
                  <a16:creationId xmlns:a16="http://schemas.microsoft.com/office/drawing/2014/main" id="{4D92E016-3AED-7946-9988-5BCB4A709DCC}"/>
                </a:ext>
              </a:extLst>
            </p:cNvPr>
            <p:cNvSpPr/>
            <p:nvPr/>
          </p:nvSpPr>
          <p:spPr>
            <a:xfrm>
              <a:off x="2628469" y="4194102"/>
              <a:ext cx="203200" cy="203200"/>
            </a:xfrm>
            <a:prstGeom prst="ellipse">
              <a:avLst/>
            </a:prstGeom>
            <a:solidFill>
              <a:schemeClr val="accent5">
                <a:lumMod val="60000"/>
                <a:lumOff val="4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68" name="Oval 67">
              <a:extLst>
                <a:ext uri="{FF2B5EF4-FFF2-40B4-BE49-F238E27FC236}">
                  <a16:creationId xmlns:a16="http://schemas.microsoft.com/office/drawing/2014/main" id="{256592D3-15F5-5543-8E28-4AA16F60B6E9}"/>
                </a:ext>
              </a:extLst>
            </p:cNvPr>
            <p:cNvSpPr/>
            <p:nvPr/>
          </p:nvSpPr>
          <p:spPr>
            <a:xfrm>
              <a:off x="2874728" y="4194102"/>
              <a:ext cx="203200" cy="203200"/>
            </a:xfrm>
            <a:prstGeom prst="ellipse">
              <a:avLst/>
            </a:prstGeom>
            <a:solidFill>
              <a:schemeClr val="accent5">
                <a:lumMod val="60000"/>
                <a:lumOff val="4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69" name="Oval 68">
              <a:extLst>
                <a:ext uri="{FF2B5EF4-FFF2-40B4-BE49-F238E27FC236}">
                  <a16:creationId xmlns:a16="http://schemas.microsoft.com/office/drawing/2014/main" id="{F77148B8-3D1A-3743-B2D3-CACA9F37312B}"/>
                </a:ext>
              </a:extLst>
            </p:cNvPr>
            <p:cNvSpPr/>
            <p:nvPr/>
          </p:nvSpPr>
          <p:spPr>
            <a:xfrm>
              <a:off x="3126597" y="4194102"/>
              <a:ext cx="203200" cy="203200"/>
            </a:xfrm>
            <a:prstGeom prst="ellipse">
              <a:avLst/>
            </a:prstGeom>
            <a:solidFill>
              <a:schemeClr val="accent5">
                <a:lumMod val="60000"/>
                <a:lumOff val="4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70" name="Oval 69">
              <a:extLst>
                <a:ext uri="{FF2B5EF4-FFF2-40B4-BE49-F238E27FC236}">
                  <a16:creationId xmlns:a16="http://schemas.microsoft.com/office/drawing/2014/main" id="{EC759B61-E05A-2544-A76B-D33E16EE590A}"/>
                </a:ext>
              </a:extLst>
            </p:cNvPr>
            <p:cNvSpPr/>
            <p:nvPr/>
          </p:nvSpPr>
          <p:spPr>
            <a:xfrm>
              <a:off x="3384593" y="4196386"/>
              <a:ext cx="203200" cy="203200"/>
            </a:xfrm>
            <a:prstGeom prst="ellipse">
              <a:avLst/>
            </a:prstGeom>
            <a:solidFill>
              <a:schemeClr val="accent5">
                <a:lumMod val="60000"/>
                <a:lumOff val="4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grpSp>
      <p:sp>
        <p:nvSpPr>
          <p:cNvPr id="71" name="Right Arrow 70">
            <a:extLst>
              <a:ext uri="{FF2B5EF4-FFF2-40B4-BE49-F238E27FC236}">
                <a16:creationId xmlns:a16="http://schemas.microsoft.com/office/drawing/2014/main" id="{5A3C2A69-DAA8-4D42-95CF-B3FA6476AF54}"/>
              </a:ext>
            </a:extLst>
          </p:cNvPr>
          <p:cNvSpPr/>
          <p:nvPr/>
        </p:nvSpPr>
        <p:spPr>
          <a:xfrm rot="16200000">
            <a:off x="7907015" y="4886304"/>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ight Arrow 71">
            <a:extLst>
              <a:ext uri="{FF2B5EF4-FFF2-40B4-BE49-F238E27FC236}">
                <a16:creationId xmlns:a16="http://schemas.microsoft.com/office/drawing/2014/main" id="{F6D40B72-E288-F54B-9EB9-4BBD0150CD6C}"/>
              </a:ext>
            </a:extLst>
          </p:cNvPr>
          <p:cNvSpPr/>
          <p:nvPr/>
        </p:nvSpPr>
        <p:spPr>
          <a:xfrm>
            <a:off x="8444578" y="3788727"/>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grpSp>
        <p:nvGrpSpPr>
          <p:cNvPr id="73" name="Group 72">
            <a:extLst>
              <a:ext uri="{FF2B5EF4-FFF2-40B4-BE49-F238E27FC236}">
                <a16:creationId xmlns:a16="http://schemas.microsoft.com/office/drawing/2014/main" id="{E8615B9F-5B6A-E148-815C-1F5F3B545BB1}"/>
              </a:ext>
            </a:extLst>
          </p:cNvPr>
          <p:cNvGrpSpPr/>
          <p:nvPr/>
        </p:nvGrpSpPr>
        <p:grpSpPr>
          <a:xfrm rot="16200000">
            <a:off x="8564485" y="3810604"/>
            <a:ext cx="1364224" cy="311369"/>
            <a:chOff x="2297660" y="4140835"/>
            <a:chExt cx="1364224" cy="311369"/>
          </a:xfrm>
        </p:grpSpPr>
        <p:sp>
          <p:nvSpPr>
            <p:cNvPr id="74" name="Rounded Rectangle 73">
              <a:extLst>
                <a:ext uri="{FF2B5EF4-FFF2-40B4-BE49-F238E27FC236}">
                  <a16:creationId xmlns:a16="http://schemas.microsoft.com/office/drawing/2014/main" id="{3CFA0369-F7FC-894E-A4A2-5258C1563875}"/>
                </a:ext>
              </a:extLst>
            </p:cNvPr>
            <p:cNvSpPr/>
            <p:nvPr/>
          </p:nvSpPr>
          <p:spPr>
            <a:xfrm>
              <a:off x="2297660" y="4140835"/>
              <a:ext cx="1364224" cy="311369"/>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75" name="Oval 74">
              <a:extLst>
                <a:ext uri="{FF2B5EF4-FFF2-40B4-BE49-F238E27FC236}">
                  <a16:creationId xmlns:a16="http://schemas.microsoft.com/office/drawing/2014/main" id="{10D6D7AC-5289-9943-A5A4-BA26068485B6}"/>
                </a:ext>
              </a:extLst>
            </p:cNvPr>
            <p:cNvSpPr/>
            <p:nvPr/>
          </p:nvSpPr>
          <p:spPr>
            <a:xfrm>
              <a:off x="2382210" y="4194102"/>
              <a:ext cx="203200" cy="203200"/>
            </a:xfrm>
            <a:prstGeom prst="ellipse">
              <a:avLst/>
            </a:prstGeom>
            <a:solidFill>
              <a:schemeClr val="accent5">
                <a:lumMod val="60000"/>
                <a:lumOff val="4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76" name="Oval 75">
              <a:extLst>
                <a:ext uri="{FF2B5EF4-FFF2-40B4-BE49-F238E27FC236}">
                  <a16:creationId xmlns:a16="http://schemas.microsoft.com/office/drawing/2014/main" id="{044EFFCD-2771-AF4F-9C45-9036C6DC2359}"/>
                </a:ext>
              </a:extLst>
            </p:cNvPr>
            <p:cNvSpPr/>
            <p:nvPr/>
          </p:nvSpPr>
          <p:spPr>
            <a:xfrm>
              <a:off x="2628469" y="4194102"/>
              <a:ext cx="203200" cy="203200"/>
            </a:xfrm>
            <a:prstGeom prst="ellipse">
              <a:avLst/>
            </a:prstGeom>
            <a:solidFill>
              <a:schemeClr val="accent5">
                <a:lumMod val="60000"/>
                <a:lumOff val="4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77" name="Oval 76">
              <a:extLst>
                <a:ext uri="{FF2B5EF4-FFF2-40B4-BE49-F238E27FC236}">
                  <a16:creationId xmlns:a16="http://schemas.microsoft.com/office/drawing/2014/main" id="{2302BABC-0D37-6F4D-9618-ECA784C7D99D}"/>
                </a:ext>
              </a:extLst>
            </p:cNvPr>
            <p:cNvSpPr/>
            <p:nvPr/>
          </p:nvSpPr>
          <p:spPr>
            <a:xfrm>
              <a:off x="2874728" y="4194102"/>
              <a:ext cx="203200" cy="203200"/>
            </a:xfrm>
            <a:prstGeom prst="ellipse">
              <a:avLst/>
            </a:prstGeom>
            <a:solidFill>
              <a:schemeClr val="accent5">
                <a:lumMod val="60000"/>
                <a:lumOff val="4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78" name="Oval 77">
              <a:extLst>
                <a:ext uri="{FF2B5EF4-FFF2-40B4-BE49-F238E27FC236}">
                  <a16:creationId xmlns:a16="http://schemas.microsoft.com/office/drawing/2014/main" id="{2AEB327F-CB56-2244-9D8A-2B2491516164}"/>
                </a:ext>
              </a:extLst>
            </p:cNvPr>
            <p:cNvSpPr/>
            <p:nvPr/>
          </p:nvSpPr>
          <p:spPr>
            <a:xfrm>
              <a:off x="3126597" y="4194102"/>
              <a:ext cx="203200" cy="203200"/>
            </a:xfrm>
            <a:prstGeom prst="ellipse">
              <a:avLst/>
            </a:prstGeom>
            <a:solidFill>
              <a:schemeClr val="accent5">
                <a:lumMod val="60000"/>
                <a:lumOff val="4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79" name="Oval 78">
              <a:extLst>
                <a:ext uri="{FF2B5EF4-FFF2-40B4-BE49-F238E27FC236}">
                  <a16:creationId xmlns:a16="http://schemas.microsoft.com/office/drawing/2014/main" id="{0D6FDF7F-2470-914A-89AF-66C02796D0B8}"/>
                </a:ext>
              </a:extLst>
            </p:cNvPr>
            <p:cNvSpPr/>
            <p:nvPr/>
          </p:nvSpPr>
          <p:spPr>
            <a:xfrm>
              <a:off x="3384593" y="4196386"/>
              <a:ext cx="203200" cy="203200"/>
            </a:xfrm>
            <a:prstGeom prst="ellipse">
              <a:avLst/>
            </a:prstGeom>
            <a:solidFill>
              <a:schemeClr val="accent5">
                <a:lumMod val="60000"/>
                <a:lumOff val="4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grpSp>
      <p:sp>
        <p:nvSpPr>
          <p:cNvPr id="80" name="Right Arrow 79">
            <a:extLst>
              <a:ext uri="{FF2B5EF4-FFF2-40B4-BE49-F238E27FC236}">
                <a16:creationId xmlns:a16="http://schemas.microsoft.com/office/drawing/2014/main" id="{D972BB91-C91A-0C42-A3FC-ECAC2357C801}"/>
              </a:ext>
            </a:extLst>
          </p:cNvPr>
          <p:cNvSpPr/>
          <p:nvPr/>
        </p:nvSpPr>
        <p:spPr>
          <a:xfrm rot="16200000">
            <a:off x="8961774" y="4886304"/>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ight Arrow 80">
            <a:extLst>
              <a:ext uri="{FF2B5EF4-FFF2-40B4-BE49-F238E27FC236}">
                <a16:creationId xmlns:a16="http://schemas.microsoft.com/office/drawing/2014/main" id="{C6C2A200-8ECA-EC40-9ADC-38D75D05BD89}"/>
              </a:ext>
            </a:extLst>
          </p:cNvPr>
          <p:cNvSpPr/>
          <p:nvPr/>
        </p:nvSpPr>
        <p:spPr>
          <a:xfrm>
            <a:off x="9499337" y="3788727"/>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82" name="Right Arrow 81">
            <a:extLst>
              <a:ext uri="{FF2B5EF4-FFF2-40B4-BE49-F238E27FC236}">
                <a16:creationId xmlns:a16="http://schemas.microsoft.com/office/drawing/2014/main" id="{83C622FD-9B28-DD46-ACA1-864205D43B55}"/>
              </a:ext>
            </a:extLst>
          </p:cNvPr>
          <p:cNvSpPr/>
          <p:nvPr/>
        </p:nvSpPr>
        <p:spPr>
          <a:xfrm rot="16200000">
            <a:off x="10050018" y="4886303"/>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83" name="Content Placeholder 2">
                <a:extLst>
                  <a:ext uri="{FF2B5EF4-FFF2-40B4-BE49-F238E27FC236}">
                    <a16:creationId xmlns:a16="http://schemas.microsoft.com/office/drawing/2014/main" id="{8B42B1CD-95BA-1746-96D6-9F23EA670747}"/>
                  </a:ext>
                </a:extLst>
              </p:cNvPr>
              <p:cNvSpPr txBox="1">
                <a:spLocks/>
              </p:cNvSpPr>
              <p:nvPr/>
            </p:nvSpPr>
            <p:spPr>
              <a:xfrm>
                <a:off x="6943831" y="2731252"/>
                <a:ext cx="46636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Sup>
                        <m:sSubSupPr>
                          <m:ctrlPr>
                            <a:rPr lang="en-US" sz="2400" b="0" i="1" dirty="0" smtClean="0">
                              <a:latin typeface="Cambria Math" panose="02040503050406030204" pitchFamily="18" charset="0"/>
                            </a:rPr>
                          </m:ctrlPr>
                        </m:sSubSupPr>
                        <m:e>
                          <m:r>
                            <a:rPr lang="en-US" sz="2400" b="0" i="1" dirty="0" smtClean="0">
                              <a:latin typeface="Cambria Math" panose="02040503050406030204" pitchFamily="18" charset="0"/>
                            </a:rPr>
                            <m:t>h</m:t>
                          </m:r>
                        </m:e>
                        <m:sub>
                          <m:r>
                            <a:rPr lang="en-US" sz="2400" b="0" i="1" dirty="0" smtClean="0">
                              <a:latin typeface="Cambria Math" panose="02040503050406030204" pitchFamily="18" charset="0"/>
                            </a:rPr>
                            <m:t>1</m:t>
                          </m:r>
                        </m:sub>
                        <m:sup>
                          <m:r>
                            <a:rPr lang="en-US" sz="2400" b="0" i="1" dirty="0" smtClean="0">
                              <a:latin typeface="Cambria Math" panose="02040503050406030204" pitchFamily="18" charset="0"/>
                            </a:rPr>
                            <m:t>𝐷</m:t>
                          </m:r>
                        </m:sup>
                      </m:sSubSup>
                    </m:oMath>
                  </m:oMathPara>
                </a14:m>
                <a:endParaRPr lang="en-US" sz="2400" b="0" dirty="0">
                  <a:latin typeface="Avenir Light" panose="020B0402020203020204" pitchFamily="34" charset="77"/>
                </a:endParaRPr>
              </a:p>
            </p:txBody>
          </p:sp>
        </mc:Choice>
        <mc:Fallback xmlns="">
          <p:sp>
            <p:nvSpPr>
              <p:cNvPr id="83" name="Content Placeholder 2">
                <a:extLst>
                  <a:ext uri="{FF2B5EF4-FFF2-40B4-BE49-F238E27FC236}">
                    <a16:creationId xmlns:a16="http://schemas.microsoft.com/office/drawing/2014/main" id="{8B42B1CD-95BA-1746-96D6-9F23EA670747}"/>
                  </a:ext>
                </a:extLst>
              </p:cNvPr>
              <p:cNvSpPr txBox="1">
                <a:spLocks noRot="1" noChangeAspect="1" noMove="1" noResize="1" noEditPoints="1" noAdjustHandles="1" noChangeArrowheads="1" noChangeShapeType="1" noTextEdit="1"/>
              </p:cNvSpPr>
              <p:nvPr/>
            </p:nvSpPr>
            <p:spPr>
              <a:xfrm>
                <a:off x="6943831" y="2731252"/>
                <a:ext cx="466367" cy="503588"/>
              </a:xfrm>
              <a:prstGeom prst="rect">
                <a:avLst/>
              </a:prstGeom>
              <a:blipFill>
                <a:blip r:embed="rId7"/>
                <a:stretch>
                  <a:fillRect l="-1891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4" name="Content Placeholder 2">
                <a:extLst>
                  <a:ext uri="{FF2B5EF4-FFF2-40B4-BE49-F238E27FC236}">
                    <a16:creationId xmlns:a16="http://schemas.microsoft.com/office/drawing/2014/main" id="{7DF63BAE-FCE3-9E40-938D-1657193C6CD5}"/>
                  </a:ext>
                </a:extLst>
              </p:cNvPr>
              <p:cNvSpPr txBox="1">
                <a:spLocks/>
              </p:cNvSpPr>
              <p:nvPr/>
            </p:nvSpPr>
            <p:spPr>
              <a:xfrm>
                <a:off x="7978211" y="2755314"/>
                <a:ext cx="46636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Sup>
                        <m:sSubSupPr>
                          <m:ctrlPr>
                            <a:rPr lang="en-US" sz="2400" b="0" i="1" dirty="0" smtClean="0">
                              <a:latin typeface="Cambria Math" panose="02040503050406030204" pitchFamily="18" charset="0"/>
                            </a:rPr>
                          </m:ctrlPr>
                        </m:sSubSupPr>
                        <m:e>
                          <m:r>
                            <a:rPr lang="en-US" sz="2400" b="0" i="1" dirty="0" smtClean="0">
                              <a:latin typeface="Cambria Math" panose="02040503050406030204" pitchFamily="18" charset="0"/>
                            </a:rPr>
                            <m:t>h</m:t>
                          </m:r>
                        </m:e>
                        <m:sub>
                          <m:r>
                            <a:rPr lang="en-US" sz="2400" b="0" i="1" dirty="0" smtClean="0">
                              <a:latin typeface="Cambria Math" panose="02040503050406030204" pitchFamily="18" charset="0"/>
                            </a:rPr>
                            <m:t>2</m:t>
                          </m:r>
                        </m:sub>
                        <m:sup>
                          <m:r>
                            <a:rPr lang="en-US" sz="2400" b="0" i="1" dirty="0" smtClean="0">
                              <a:latin typeface="Cambria Math" panose="02040503050406030204" pitchFamily="18" charset="0"/>
                            </a:rPr>
                            <m:t>𝐷</m:t>
                          </m:r>
                        </m:sup>
                      </m:sSubSup>
                    </m:oMath>
                  </m:oMathPara>
                </a14:m>
                <a:endParaRPr lang="en-US" sz="2400" b="0" dirty="0">
                  <a:latin typeface="Avenir Light" panose="020B0402020203020204" pitchFamily="34" charset="77"/>
                </a:endParaRPr>
              </a:p>
            </p:txBody>
          </p:sp>
        </mc:Choice>
        <mc:Fallback xmlns="">
          <p:sp>
            <p:nvSpPr>
              <p:cNvPr id="84" name="Content Placeholder 2">
                <a:extLst>
                  <a:ext uri="{FF2B5EF4-FFF2-40B4-BE49-F238E27FC236}">
                    <a16:creationId xmlns:a16="http://schemas.microsoft.com/office/drawing/2014/main" id="{7DF63BAE-FCE3-9E40-938D-1657193C6CD5}"/>
                  </a:ext>
                </a:extLst>
              </p:cNvPr>
              <p:cNvSpPr txBox="1">
                <a:spLocks noRot="1" noChangeAspect="1" noMove="1" noResize="1" noEditPoints="1" noAdjustHandles="1" noChangeArrowheads="1" noChangeShapeType="1" noTextEdit="1"/>
              </p:cNvSpPr>
              <p:nvPr/>
            </p:nvSpPr>
            <p:spPr>
              <a:xfrm>
                <a:off x="7978211" y="2755314"/>
                <a:ext cx="466367" cy="503588"/>
              </a:xfrm>
              <a:prstGeom prst="rect">
                <a:avLst/>
              </a:prstGeom>
              <a:blipFill>
                <a:blip r:embed="rId8"/>
                <a:stretch>
                  <a:fillRect l="-157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5" name="Content Placeholder 2">
                <a:extLst>
                  <a:ext uri="{FF2B5EF4-FFF2-40B4-BE49-F238E27FC236}">
                    <a16:creationId xmlns:a16="http://schemas.microsoft.com/office/drawing/2014/main" id="{CCB06809-D3F3-DB40-8AF5-FDEA7F9CBD88}"/>
                  </a:ext>
                </a:extLst>
              </p:cNvPr>
              <p:cNvSpPr txBox="1">
                <a:spLocks/>
              </p:cNvSpPr>
              <p:nvPr/>
            </p:nvSpPr>
            <p:spPr>
              <a:xfrm>
                <a:off x="9090814" y="2755350"/>
                <a:ext cx="46636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Sup>
                        <m:sSubSupPr>
                          <m:ctrlPr>
                            <a:rPr lang="en-US" sz="2400" b="0" i="1" dirty="0" smtClean="0">
                              <a:latin typeface="Cambria Math" panose="02040503050406030204" pitchFamily="18" charset="0"/>
                            </a:rPr>
                          </m:ctrlPr>
                        </m:sSubSupPr>
                        <m:e>
                          <m:r>
                            <a:rPr lang="en-US" sz="2400" b="0" i="1" dirty="0" smtClean="0">
                              <a:latin typeface="Cambria Math" panose="02040503050406030204" pitchFamily="18" charset="0"/>
                            </a:rPr>
                            <m:t>h</m:t>
                          </m:r>
                        </m:e>
                        <m:sub>
                          <m:r>
                            <a:rPr lang="en-US" sz="2400" b="0" i="1" dirty="0" smtClean="0">
                              <a:latin typeface="Cambria Math" panose="02040503050406030204" pitchFamily="18" charset="0"/>
                            </a:rPr>
                            <m:t>3</m:t>
                          </m:r>
                        </m:sub>
                        <m:sup>
                          <m:r>
                            <a:rPr lang="en-US" sz="2400" b="0" i="1" dirty="0" smtClean="0">
                              <a:latin typeface="Cambria Math" panose="02040503050406030204" pitchFamily="18" charset="0"/>
                            </a:rPr>
                            <m:t>𝐷</m:t>
                          </m:r>
                        </m:sup>
                      </m:sSubSup>
                    </m:oMath>
                  </m:oMathPara>
                </a14:m>
                <a:endParaRPr lang="en-US" sz="2400" b="0" dirty="0">
                  <a:latin typeface="Avenir Light" panose="020B0402020203020204" pitchFamily="34" charset="77"/>
                </a:endParaRPr>
              </a:p>
            </p:txBody>
          </p:sp>
        </mc:Choice>
        <mc:Fallback xmlns="">
          <p:sp>
            <p:nvSpPr>
              <p:cNvPr id="85" name="Content Placeholder 2">
                <a:extLst>
                  <a:ext uri="{FF2B5EF4-FFF2-40B4-BE49-F238E27FC236}">
                    <a16:creationId xmlns:a16="http://schemas.microsoft.com/office/drawing/2014/main" id="{CCB06809-D3F3-DB40-8AF5-FDEA7F9CBD88}"/>
                  </a:ext>
                </a:extLst>
              </p:cNvPr>
              <p:cNvSpPr txBox="1">
                <a:spLocks noRot="1" noChangeAspect="1" noMove="1" noResize="1" noEditPoints="1" noAdjustHandles="1" noChangeArrowheads="1" noChangeShapeType="1" noTextEdit="1"/>
              </p:cNvSpPr>
              <p:nvPr/>
            </p:nvSpPr>
            <p:spPr>
              <a:xfrm>
                <a:off x="9090814" y="2755350"/>
                <a:ext cx="466367" cy="503588"/>
              </a:xfrm>
              <a:prstGeom prst="rect">
                <a:avLst/>
              </a:prstGeom>
              <a:blipFill>
                <a:blip r:embed="rId9"/>
                <a:stretch>
                  <a:fillRect l="-18421"/>
                </a:stretch>
              </a:blipFill>
            </p:spPr>
            <p:txBody>
              <a:bodyPr/>
              <a:lstStyle/>
              <a:p>
                <a:r>
                  <a:rPr lang="en-US">
                    <a:noFill/>
                  </a:rPr>
                  <a:t> </a:t>
                </a:r>
              </a:p>
            </p:txBody>
          </p:sp>
        </mc:Fallback>
      </mc:AlternateContent>
      <p:sp>
        <p:nvSpPr>
          <p:cNvPr id="86" name="Content Placeholder 2">
            <a:extLst>
              <a:ext uri="{FF2B5EF4-FFF2-40B4-BE49-F238E27FC236}">
                <a16:creationId xmlns:a16="http://schemas.microsoft.com/office/drawing/2014/main" id="{AE63A5CB-A28E-2048-8518-DC8590678330}"/>
              </a:ext>
            </a:extLst>
          </p:cNvPr>
          <p:cNvSpPr txBox="1">
            <a:spLocks/>
          </p:cNvSpPr>
          <p:nvPr/>
        </p:nvSpPr>
        <p:spPr>
          <a:xfrm>
            <a:off x="6632513" y="5352876"/>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2400" dirty="0">
                <a:solidFill>
                  <a:srgbClr val="C00000"/>
                </a:solidFill>
                <a:latin typeface="Avenir Light" panose="020B0402020203020204" pitchFamily="34" charset="77"/>
              </a:rPr>
              <a:t>Le</a:t>
            </a:r>
          </a:p>
        </p:txBody>
      </p:sp>
      <p:sp>
        <p:nvSpPr>
          <p:cNvPr id="87" name="Content Placeholder 2">
            <a:extLst>
              <a:ext uri="{FF2B5EF4-FFF2-40B4-BE49-F238E27FC236}">
                <a16:creationId xmlns:a16="http://schemas.microsoft.com/office/drawing/2014/main" id="{3A7A2610-68DC-B94F-9CA0-67E628A9E79B}"/>
              </a:ext>
            </a:extLst>
          </p:cNvPr>
          <p:cNvSpPr txBox="1">
            <a:spLocks/>
          </p:cNvSpPr>
          <p:nvPr/>
        </p:nvSpPr>
        <p:spPr>
          <a:xfrm>
            <a:off x="7553920" y="5320183"/>
            <a:ext cx="1240142"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r>
              <a:rPr lang="fr-FR" sz="2400" dirty="0">
                <a:solidFill>
                  <a:srgbClr val="C00000"/>
                </a:solidFill>
              </a:rPr>
              <a:t>chien</a:t>
            </a:r>
            <a:endParaRPr lang="en-US" sz="2400" dirty="0">
              <a:solidFill>
                <a:srgbClr val="C00000"/>
              </a:solidFill>
              <a:latin typeface="Avenir Light" panose="020B0402020203020204" pitchFamily="34" charset="77"/>
            </a:endParaRPr>
          </a:p>
        </p:txBody>
      </p:sp>
      <p:sp>
        <p:nvSpPr>
          <p:cNvPr id="88" name="Content Placeholder 2">
            <a:extLst>
              <a:ext uri="{FF2B5EF4-FFF2-40B4-BE49-F238E27FC236}">
                <a16:creationId xmlns:a16="http://schemas.microsoft.com/office/drawing/2014/main" id="{FDA422B2-3541-334C-B1F2-2822F5FEAB89}"/>
              </a:ext>
            </a:extLst>
          </p:cNvPr>
          <p:cNvSpPr txBox="1">
            <a:spLocks/>
          </p:cNvSpPr>
          <p:nvPr/>
        </p:nvSpPr>
        <p:spPr>
          <a:xfrm>
            <a:off x="8590711" y="5332979"/>
            <a:ext cx="1240142"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r>
              <a:rPr lang="en-US" sz="2400" dirty="0" err="1">
                <a:solidFill>
                  <a:srgbClr val="C00000"/>
                </a:solidFill>
                <a:latin typeface="Avenir Light" panose="020B0402020203020204" pitchFamily="34" charset="77"/>
              </a:rPr>
              <a:t>brun</a:t>
            </a:r>
            <a:endParaRPr lang="en-US" sz="2400" dirty="0">
              <a:solidFill>
                <a:srgbClr val="C00000"/>
              </a:solidFill>
              <a:latin typeface="Avenir Light" panose="020B0402020203020204" pitchFamily="34" charset="77"/>
            </a:endParaRPr>
          </a:p>
        </p:txBody>
      </p:sp>
      <p:sp>
        <p:nvSpPr>
          <p:cNvPr id="89" name="Content Placeholder 2">
            <a:extLst>
              <a:ext uri="{FF2B5EF4-FFF2-40B4-BE49-F238E27FC236}">
                <a16:creationId xmlns:a16="http://schemas.microsoft.com/office/drawing/2014/main" id="{0965120E-6158-6548-AFE3-050BC6D99DFE}"/>
              </a:ext>
            </a:extLst>
          </p:cNvPr>
          <p:cNvSpPr txBox="1">
            <a:spLocks/>
          </p:cNvSpPr>
          <p:nvPr/>
        </p:nvSpPr>
        <p:spPr>
          <a:xfrm>
            <a:off x="9713665" y="5345775"/>
            <a:ext cx="1240142"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r>
              <a:rPr lang="en-US" sz="2400" dirty="0">
                <a:solidFill>
                  <a:srgbClr val="C00000"/>
                </a:solidFill>
                <a:latin typeface="Avenir Light" panose="020B0402020203020204" pitchFamily="34" charset="77"/>
              </a:rPr>
              <a:t>a</a:t>
            </a:r>
          </a:p>
        </p:txBody>
      </p:sp>
      <p:sp>
        <p:nvSpPr>
          <p:cNvPr id="90" name="Content Placeholder 2">
            <a:extLst>
              <a:ext uri="{FF2B5EF4-FFF2-40B4-BE49-F238E27FC236}">
                <a16:creationId xmlns:a16="http://schemas.microsoft.com/office/drawing/2014/main" id="{AAE58C77-C474-FB41-8C65-E232E1F37F07}"/>
              </a:ext>
            </a:extLst>
          </p:cNvPr>
          <p:cNvSpPr txBox="1">
            <a:spLocks/>
          </p:cNvSpPr>
          <p:nvPr/>
        </p:nvSpPr>
        <p:spPr>
          <a:xfrm>
            <a:off x="8054654" y="6046915"/>
            <a:ext cx="2565797" cy="4714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r>
              <a:rPr lang="en-US" sz="2000" b="1" dirty="0">
                <a:solidFill>
                  <a:srgbClr val="7030A0"/>
                </a:solidFill>
                <a:latin typeface="Avenir Light" panose="020B0402020203020204" pitchFamily="34" charset="77"/>
              </a:rPr>
              <a:t>DECODER RNN</a:t>
            </a:r>
          </a:p>
        </p:txBody>
      </p:sp>
      <p:grpSp>
        <p:nvGrpSpPr>
          <p:cNvPr id="91" name="Group 90">
            <a:extLst>
              <a:ext uri="{FF2B5EF4-FFF2-40B4-BE49-F238E27FC236}">
                <a16:creationId xmlns:a16="http://schemas.microsoft.com/office/drawing/2014/main" id="{7DFB047E-2C1F-BA4F-B7FA-F2D9A9968A68}"/>
              </a:ext>
            </a:extLst>
          </p:cNvPr>
          <p:cNvGrpSpPr/>
          <p:nvPr/>
        </p:nvGrpSpPr>
        <p:grpSpPr>
          <a:xfrm rot="16200000">
            <a:off x="9664555" y="3764006"/>
            <a:ext cx="1364224" cy="311369"/>
            <a:chOff x="2297660" y="4140835"/>
            <a:chExt cx="1364224" cy="311369"/>
          </a:xfrm>
        </p:grpSpPr>
        <p:sp>
          <p:nvSpPr>
            <p:cNvPr id="92" name="Rounded Rectangle 91">
              <a:extLst>
                <a:ext uri="{FF2B5EF4-FFF2-40B4-BE49-F238E27FC236}">
                  <a16:creationId xmlns:a16="http://schemas.microsoft.com/office/drawing/2014/main" id="{2F3FEC09-5A90-D040-8630-3EF5A1C34919}"/>
                </a:ext>
              </a:extLst>
            </p:cNvPr>
            <p:cNvSpPr/>
            <p:nvPr/>
          </p:nvSpPr>
          <p:spPr>
            <a:xfrm>
              <a:off x="2297660" y="4140835"/>
              <a:ext cx="1364224" cy="311369"/>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93" name="Oval 92">
              <a:extLst>
                <a:ext uri="{FF2B5EF4-FFF2-40B4-BE49-F238E27FC236}">
                  <a16:creationId xmlns:a16="http://schemas.microsoft.com/office/drawing/2014/main" id="{8453A195-0153-2E4D-B6CD-B51E4CF24619}"/>
                </a:ext>
              </a:extLst>
            </p:cNvPr>
            <p:cNvSpPr/>
            <p:nvPr/>
          </p:nvSpPr>
          <p:spPr>
            <a:xfrm>
              <a:off x="2382210" y="4194102"/>
              <a:ext cx="203200" cy="203200"/>
            </a:xfrm>
            <a:prstGeom prst="ellipse">
              <a:avLst/>
            </a:prstGeom>
            <a:solidFill>
              <a:schemeClr val="accent5">
                <a:lumMod val="60000"/>
                <a:lumOff val="4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94" name="Oval 93">
              <a:extLst>
                <a:ext uri="{FF2B5EF4-FFF2-40B4-BE49-F238E27FC236}">
                  <a16:creationId xmlns:a16="http://schemas.microsoft.com/office/drawing/2014/main" id="{23993B3C-5702-1048-A6C4-A0894688B14D}"/>
                </a:ext>
              </a:extLst>
            </p:cNvPr>
            <p:cNvSpPr/>
            <p:nvPr/>
          </p:nvSpPr>
          <p:spPr>
            <a:xfrm>
              <a:off x="2628469" y="4194102"/>
              <a:ext cx="203200" cy="203200"/>
            </a:xfrm>
            <a:prstGeom prst="ellipse">
              <a:avLst/>
            </a:prstGeom>
            <a:solidFill>
              <a:schemeClr val="accent5">
                <a:lumMod val="60000"/>
                <a:lumOff val="4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95" name="Oval 94">
              <a:extLst>
                <a:ext uri="{FF2B5EF4-FFF2-40B4-BE49-F238E27FC236}">
                  <a16:creationId xmlns:a16="http://schemas.microsoft.com/office/drawing/2014/main" id="{51B74A67-94E6-094D-A726-236A66216DA7}"/>
                </a:ext>
              </a:extLst>
            </p:cNvPr>
            <p:cNvSpPr/>
            <p:nvPr/>
          </p:nvSpPr>
          <p:spPr>
            <a:xfrm>
              <a:off x="2874728" y="4194102"/>
              <a:ext cx="203200" cy="203200"/>
            </a:xfrm>
            <a:prstGeom prst="ellipse">
              <a:avLst/>
            </a:prstGeom>
            <a:solidFill>
              <a:schemeClr val="accent5">
                <a:lumMod val="60000"/>
                <a:lumOff val="4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96" name="Oval 95">
              <a:extLst>
                <a:ext uri="{FF2B5EF4-FFF2-40B4-BE49-F238E27FC236}">
                  <a16:creationId xmlns:a16="http://schemas.microsoft.com/office/drawing/2014/main" id="{4FC484A3-2BAC-FA49-9E45-5180B2496E0D}"/>
                </a:ext>
              </a:extLst>
            </p:cNvPr>
            <p:cNvSpPr/>
            <p:nvPr/>
          </p:nvSpPr>
          <p:spPr>
            <a:xfrm>
              <a:off x="3126597" y="4194102"/>
              <a:ext cx="203200" cy="203200"/>
            </a:xfrm>
            <a:prstGeom prst="ellipse">
              <a:avLst/>
            </a:prstGeom>
            <a:solidFill>
              <a:schemeClr val="accent5">
                <a:lumMod val="60000"/>
                <a:lumOff val="4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97" name="Oval 96">
              <a:extLst>
                <a:ext uri="{FF2B5EF4-FFF2-40B4-BE49-F238E27FC236}">
                  <a16:creationId xmlns:a16="http://schemas.microsoft.com/office/drawing/2014/main" id="{8BB75DE1-1D39-5E40-879A-BE85FF92856A}"/>
                </a:ext>
              </a:extLst>
            </p:cNvPr>
            <p:cNvSpPr/>
            <p:nvPr/>
          </p:nvSpPr>
          <p:spPr>
            <a:xfrm>
              <a:off x="3384593" y="4196386"/>
              <a:ext cx="203200" cy="203200"/>
            </a:xfrm>
            <a:prstGeom prst="ellipse">
              <a:avLst/>
            </a:prstGeom>
            <a:solidFill>
              <a:schemeClr val="accent5">
                <a:lumMod val="60000"/>
                <a:lumOff val="4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grpSp>
      <mc:AlternateContent xmlns:mc="http://schemas.openxmlformats.org/markup-compatibility/2006" xmlns:a14="http://schemas.microsoft.com/office/drawing/2010/main">
        <mc:Choice Requires="a14">
          <p:sp>
            <p:nvSpPr>
              <p:cNvPr id="98" name="Content Placeholder 2">
                <a:extLst>
                  <a:ext uri="{FF2B5EF4-FFF2-40B4-BE49-F238E27FC236}">
                    <a16:creationId xmlns:a16="http://schemas.microsoft.com/office/drawing/2014/main" id="{D804EB50-627F-0042-A95C-A61FE2F4D7CF}"/>
                  </a:ext>
                </a:extLst>
              </p:cNvPr>
              <p:cNvSpPr txBox="1">
                <a:spLocks/>
              </p:cNvSpPr>
              <p:nvPr/>
            </p:nvSpPr>
            <p:spPr>
              <a:xfrm>
                <a:off x="10180820" y="2696945"/>
                <a:ext cx="46636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Sup>
                        <m:sSubSupPr>
                          <m:ctrlPr>
                            <a:rPr lang="en-US" sz="2400" b="0" i="1" dirty="0" smtClean="0">
                              <a:latin typeface="Cambria Math" panose="02040503050406030204" pitchFamily="18" charset="0"/>
                            </a:rPr>
                          </m:ctrlPr>
                        </m:sSubSupPr>
                        <m:e>
                          <m:r>
                            <a:rPr lang="en-US" sz="2400" b="0" i="1" dirty="0" smtClean="0">
                              <a:latin typeface="Cambria Math" panose="02040503050406030204" pitchFamily="18" charset="0"/>
                            </a:rPr>
                            <m:t>h</m:t>
                          </m:r>
                        </m:e>
                        <m:sub>
                          <m:r>
                            <a:rPr lang="en-US" sz="2400" b="0" i="1" dirty="0" smtClean="0">
                              <a:latin typeface="Cambria Math" panose="02040503050406030204" pitchFamily="18" charset="0"/>
                            </a:rPr>
                            <m:t>4</m:t>
                          </m:r>
                        </m:sub>
                        <m:sup>
                          <m:r>
                            <a:rPr lang="en-US" sz="2400" b="0" i="1" dirty="0" smtClean="0">
                              <a:latin typeface="Cambria Math" panose="02040503050406030204" pitchFamily="18" charset="0"/>
                            </a:rPr>
                            <m:t>𝐷</m:t>
                          </m:r>
                        </m:sup>
                      </m:sSubSup>
                    </m:oMath>
                  </m:oMathPara>
                </a14:m>
                <a:endParaRPr lang="en-US" sz="2400" b="0" dirty="0">
                  <a:latin typeface="Avenir Light" panose="020B0402020203020204" pitchFamily="34" charset="77"/>
                </a:endParaRPr>
              </a:p>
              <a:p>
                <a:pPr marL="0" indent="0" algn="ctr">
                  <a:lnSpc>
                    <a:spcPct val="120000"/>
                  </a:lnSpc>
                  <a:buNone/>
                </a:pPr>
                <a:endParaRPr lang="en-US" sz="2400" dirty="0">
                  <a:latin typeface="Avenir Light" panose="020B0402020203020204" pitchFamily="34" charset="77"/>
                </a:endParaRPr>
              </a:p>
            </p:txBody>
          </p:sp>
        </mc:Choice>
        <mc:Fallback xmlns="">
          <p:sp>
            <p:nvSpPr>
              <p:cNvPr id="98" name="Content Placeholder 2">
                <a:extLst>
                  <a:ext uri="{FF2B5EF4-FFF2-40B4-BE49-F238E27FC236}">
                    <a16:creationId xmlns:a16="http://schemas.microsoft.com/office/drawing/2014/main" id="{D804EB50-627F-0042-A95C-A61FE2F4D7CF}"/>
                  </a:ext>
                </a:extLst>
              </p:cNvPr>
              <p:cNvSpPr txBox="1">
                <a:spLocks noRot="1" noChangeAspect="1" noMove="1" noResize="1" noEditPoints="1" noAdjustHandles="1" noChangeArrowheads="1" noChangeShapeType="1" noTextEdit="1"/>
              </p:cNvSpPr>
              <p:nvPr/>
            </p:nvSpPr>
            <p:spPr>
              <a:xfrm>
                <a:off x="10180820" y="2696945"/>
                <a:ext cx="466367" cy="503588"/>
              </a:xfrm>
              <a:prstGeom prst="rect">
                <a:avLst/>
              </a:prstGeom>
              <a:blipFill>
                <a:blip r:embed="rId10"/>
                <a:stretch>
                  <a:fillRect l="-18919"/>
                </a:stretch>
              </a:blipFill>
            </p:spPr>
            <p:txBody>
              <a:bodyPr/>
              <a:lstStyle/>
              <a:p>
                <a:r>
                  <a:rPr lang="en-US">
                    <a:noFill/>
                  </a:rPr>
                  <a:t> </a:t>
                </a:r>
              </a:p>
            </p:txBody>
          </p:sp>
        </mc:Fallback>
      </mc:AlternateContent>
      <p:sp>
        <p:nvSpPr>
          <p:cNvPr id="99" name="Right Arrow 98">
            <a:extLst>
              <a:ext uri="{FF2B5EF4-FFF2-40B4-BE49-F238E27FC236}">
                <a16:creationId xmlns:a16="http://schemas.microsoft.com/office/drawing/2014/main" id="{33EFA37D-3F76-9B40-ABBE-59F466213EDF}"/>
              </a:ext>
            </a:extLst>
          </p:cNvPr>
          <p:cNvSpPr/>
          <p:nvPr/>
        </p:nvSpPr>
        <p:spPr>
          <a:xfrm rot="16200000">
            <a:off x="11142573" y="4886303"/>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75851B24-7E63-B74D-B8E4-63B78FDDD03E}"/>
              </a:ext>
            </a:extLst>
          </p:cNvPr>
          <p:cNvGrpSpPr/>
          <p:nvPr/>
        </p:nvGrpSpPr>
        <p:grpSpPr>
          <a:xfrm rot="16200000">
            <a:off x="10757110" y="3764006"/>
            <a:ext cx="1364224" cy="311369"/>
            <a:chOff x="2297660" y="4140835"/>
            <a:chExt cx="1364224" cy="311369"/>
          </a:xfrm>
        </p:grpSpPr>
        <p:sp>
          <p:nvSpPr>
            <p:cNvPr id="101" name="Rounded Rectangle 100">
              <a:extLst>
                <a:ext uri="{FF2B5EF4-FFF2-40B4-BE49-F238E27FC236}">
                  <a16:creationId xmlns:a16="http://schemas.microsoft.com/office/drawing/2014/main" id="{1E5238F1-3E04-3F47-8285-40F9A5A75979}"/>
                </a:ext>
              </a:extLst>
            </p:cNvPr>
            <p:cNvSpPr/>
            <p:nvPr/>
          </p:nvSpPr>
          <p:spPr>
            <a:xfrm>
              <a:off x="2297660" y="4140835"/>
              <a:ext cx="1364224" cy="311369"/>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02" name="Oval 101">
              <a:extLst>
                <a:ext uri="{FF2B5EF4-FFF2-40B4-BE49-F238E27FC236}">
                  <a16:creationId xmlns:a16="http://schemas.microsoft.com/office/drawing/2014/main" id="{D2D57DFF-E80C-6D44-B5B5-53A2A2AA59A4}"/>
                </a:ext>
              </a:extLst>
            </p:cNvPr>
            <p:cNvSpPr/>
            <p:nvPr/>
          </p:nvSpPr>
          <p:spPr>
            <a:xfrm>
              <a:off x="2382210" y="4194102"/>
              <a:ext cx="203200" cy="203200"/>
            </a:xfrm>
            <a:prstGeom prst="ellipse">
              <a:avLst/>
            </a:prstGeom>
            <a:solidFill>
              <a:schemeClr val="accent5">
                <a:lumMod val="60000"/>
                <a:lumOff val="4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03" name="Oval 102">
              <a:extLst>
                <a:ext uri="{FF2B5EF4-FFF2-40B4-BE49-F238E27FC236}">
                  <a16:creationId xmlns:a16="http://schemas.microsoft.com/office/drawing/2014/main" id="{881D7C3A-995E-6647-9C95-C26E6EA414DE}"/>
                </a:ext>
              </a:extLst>
            </p:cNvPr>
            <p:cNvSpPr/>
            <p:nvPr/>
          </p:nvSpPr>
          <p:spPr>
            <a:xfrm>
              <a:off x="2628469" y="4194102"/>
              <a:ext cx="203200" cy="203200"/>
            </a:xfrm>
            <a:prstGeom prst="ellipse">
              <a:avLst/>
            </a:prstGeom>
            <a:solidFill>
              <a:schemeClr val="accent5">
                <a:lumMod val="60000"/>
                <a:lumOff val="4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04" name="Oval 103">
              <a:extLst>
                <a:ext uri="{FF2B5EF4-FFF2-40B4-BE49-F238E27FC236}">
                  <a16:creationId xmlns:a16="http://schemas.microsoft.com/office/drawing/2014/main" id="{619B3A4E-9DA5-1441-99A9-F1149B4E766C}"/>
                </a:ext>
              </a:extLst>
            </p:cNvPr>
            <p:cNvSpPr/>
            <p:nvPr/>
          </p:nvSpPr>
          <p:spPr>
            <a:xfrm>
              <a:off x="2874728" y="4194102"/>
              <a:ext cx="203200" cy="203200"/>
            </a:xfrm>
            <a:prstGeom prst="ellipse">
              <a:avLst/>
            </a:prstGeom>
            <a:solidFill>
              <a:schemeClr val="accent5">
                <a:lumMod val="60000"/>
                <a:lumOff val="4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05" name="Oval 104">
              <a:extLst>
                <a:ext uri="{FF2B5EF4-FFF2-40B4-BE49-F238E27FC236}">
                  <a16:creationId xmlns:a16="http://schemas.microsoft.com/office/drawing/2014/main" id="{E2B7E2BF-FDC1-7C4D-B201-D3DD903124F5}"/>
                </a:ext>
              </a:extLst>
            </p:cNvPr>
            <p:cNvSpPr/>
            <p:nvPr/>
          </p:nvSpPr>
          <p:spPr>
            <a:xfrm>
              <a:off x="3126597" y="4194102"/>
              <a:ext cx="203200" cy="203200"/>
            </a:xfrm>
            <a:prstGeom prst="ellipse">
              <a:avLst/>
            </a:prstGeom>
            <a:solidFill>
              <a:schemeClr val="accent5">
                <a:lumMod val="60000"/>
                <a:lumOff val="4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06" name="Oval 105">
              <a:extLst>
                <a:ext uri="{FF2B5EF4-FFF2-40B4-BE49-F238E27FC236}">
                  <a16:creationId xmlns:a16="http://schemas.microsoft.com/office/drawing/2014/main" id="{2A5F0090-E4A9-8544-826E-E32D4C00CF15}"/>
                </a:ext>
              </a:extLst>
            </p:cNvPr>
            <p:cNvSpPr/>
            <p:nvPr/>
          </p:nvSpPr>
          <p:spPr>
            <a:xfrm>
              <a:off x="3384593" y="4196386"/>
              <a:ext cx="203200" cy="203200"/>
            </a:xfrm>
            <a:prstGeom prst="ellipse">
              <a:avLst/>
            </a:prstGeom>
            <a:solidFill>
              <a:schemeClr val="accent5">
                <a:lumMod val="60000"/>
                <a:lumOff val="4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grpSp>
      <mc:AlternateContent xmlns:mc="http://schemas.openxmlformats.org/markup-compatibility/2006" xmlns:a14="http://schemas.microsoft.com/office/drawing/2010/main">
        <mc:Choice Requires="a14">
          <p:sp>
            <p:nvSpPr>
              <p:cNvPr id="107" name="Content Placeholder 2">
                <a:extLst>
                  <a:ext uri="{FF2B5EF4-FFF2-40B4-BE49-F238E27FC236}">
                    <a16:creationId xmlns:a16="http://schemas.microsoft.com/office/drawing/2014/main" id="{7FDD0206-CACE-1241-9A8F-FC8E9AC6A630}"/>
                  </a:ext>
                </a:extLst>
              </p:cNvPr>
              <p:cNvSpPr txBox="1">
                <a:spLocks/>
              </p:cNvSpPr>
              <p:nvPr/>
            </p:nvSpPr>
            <p:spPr>
              <a:xfrm>
                <a:off x="11273375" y="2696945"/>
                <a:ext cx="46636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Sup>
                        <m:sSubSupPr>
                          <m:ctrlPr>
                            <a:rPr lang="en-US" sz="2400" b="0" i="1" dirty="0" smtClean="0">
                              <a:latin typeface="Cambria Math" panose="02040503050406030204" pitchFamily="18" charset="0"/>
                            </a:rPr>
                          </m:ctrlPr>
                        </m:sSubSupPr>
                        <m:e>
                          <m:r>
                            <a:rPr lang="en-US" sz="2400" b="0" i="1" dirty="0" smtClean="0">
                              <a:latin typeface="Cambria Math" panose="02040503050406030204" pitchFamily="18" charset="0"/>
                            </a:rPr>
                            <m:t>h</m:t>
                          </m:r>
                        </m:e>
                        <m:sub>
                          <m:r>
                            <a:rPr lang="en-US" sz="2400" b="0" i="1" dirty="0" smtClean="0">
                              <a:latin typeface="Cambria Math" panose="02040503050406030204" pitchFamily="18" charset="0"/>
                            </a:rPr>
                            <m:t>5</m:t>
                          </m:r>
                        </m:sub>
                        <m:sup>
                          <m:r>
                            <a:rPr lang="en-US" sz="2400" b="0" i="1" dirty="0" smtClean="0">
                              <a:latin typeface="Cambria Math" panose="02040503050406030204" pitchFamily="18" charset="0"/>
                            </a:rPr>
                            <m:t>𝐷</m:t>
                          </m:r>
                        </m:sup>
                      </m:sSubSup>
                    </m:oMath>
                  </m:oMathPara>
                </a14:m>
                <a:endParaRPr lang="en-US" sz="2400" b="0" dirty="0">
                  <a:latin typeface="Avenir Light" panose="020B0402020203020204" pitchFamily="34" charset="77"/>
                </a:endParaRPr>
              </a:p>
            </p:txBody>
          </p:sp>
        </mc:Choice>
        <mc:Fallback xmlns="">
          <p:sp>
            <p:nvSpPr>
              <p:cNvPr id="107" name="Content Placeholder 2">
                <a:extLst>
                  <a:ext uri="{FF2B5EF4-FFF2-40B4-BE49-F238E27FC236}">
                    <a16:creationId xmlns:a16="http://schemas.microsoft.com/office/drawing/2014/main" id="{7FDD0206-CACE-1241-9A8F-FC8E9AC6A630}"/>
                  </a:ext>
                </a:extLst>
              </p:cNvPr>
              <p:cNvSpPr txBox="1">
                <a:spLocks noRot="1" noChangeAspect="1" noMove="1" noResize="1" noEditPoints="1" noAdjustHandles="1" noChangeArrowheads="1" noChangeShapeType="1" noTextEdit="1"/>
              </p:cNvSpPr>
              <p:nvPr/>
            </p:nvSpPr>
            <p:spPr>
              <a:xfrm>
                <a:off x="11273375" y="2696945"/>
                <a:ext cx="466367" cy="503588"/>
              </a:xfrm>
              <a:prstGeom prst="rect">
                <a:avLst/>
              </a:prstGeom>
              <a:blipFill>
                <a:blip r:embed="rId11"/>
                <a:stretch>
                  <a:fillRect l="-22222" b="-7317"/>
                </a:stretch>
              </a:blipFill>
            </p:spPr>
            <p:txBody>
              <a:bodyPr/>
              <a:lstStyle/>
              <a:p>
                <a:r>
                  <a:rPr lang="en-US">
                    <a:noFill/>
                  </a:rPr>
                  <a:t> </a:t>
                </a:r>
              </a:p>
            </p:txBody>
          </p:sp>
        </mc:Fallback>
      </mc:AlternateContent>
      <p:sp>
        <p:nvSpPr>
          <p:cNvPr id="108" name="Right Arrow 107">
            <a:extLst>
              <a:ext uri="{FF2B5EF4-FFF2-40B4-BE49-F238E27FC236}">
                <a16:creationId xmlns:a16="http://schemas.microsoft.com/office/drawing/2014/main" id="{08C07C42-5C89-9F46-B5A0-CAF079C2E653}"/>
              </a:ext>
            </a:extLst>
          </p:cNvPr>
          <p:cNvSpPr/>
          <p:nvPr/>
        </p:nvSpPr>
        <p:spPr>
          <a:xfrm>
            <a:off x="10614426" y="3801546"/>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09" name="Content Placeholder 2">
            <a:extLst>
              <a:ext uri="{FF2B5EF4-FFF2-40B4-BE49-F238E27FC236}">
                <a16:creationId xmlns:a16="http://schemas.microsoft.com/office/drawing/2014/main" id="{19CDA271-1160-6C40-8A20-63CF08BA2573}"/>
              </a:ext>
            </a:extLst>
          </p:cNvPr>
          <p:cNvSpPr txBox="1">
            <a:spLocks/>
          </p:cNvSpPr>
          <p:nvPr/>
        </p:nvSpPr>
        <p:spPr>
          <a:xfrm>
            <a:off x="10765845" y="5332979"/>
            <a:ext cx="1240142"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r>
              <a:rPr lang="en-US" sz="2400" dirty="0" err="1">
                <a:solidFill>
                  <a:srgbClr val="C00000"/>
                </a:solidFill>
                <a:latin typeface="Avenir Light" panose="020B0402020203020204" pitchFamily="34" charset="77"/>
              </a:rPr>
              <a:t>couru</a:t>
            </a:r>
            <a:endParaRPr lang="en-US" sz="2400" dirty="0">
              <a:solidFill>
                <a:srgbClr val="C00000"/>
              </a:solidFill>
              <a:latin typeface="Avenir Light" panose="020B0402020203020204" pitchFamily="34" charset="77"/>
            </a:endParaRPr>
          </a:p>
        </p:txBody>
      </p:sp>
      <p:sp>
        <p:nvSpPr>
          <p:cNvPr id="110" name="Right Arrow 109">
            <a:extLst>
              <a:ext uri="{FF2B5EF4-FFF2-40B4-BE49-F238E27FC236}">
                <a16:creationId xmlns:a16="http://schemas.microsoft.com/office/drawing/2014/main" id="{7F3A02CA-E266-FF42-80B2-5AEDDF892791}"/>
              </a:ext>
            </a:extLst>
          </p:cNvPr>
          <p:cNvSpPr/>
          <p:nvPr/>
        </p:nvSpPr>
        <p:spPr>
          <a:xfrm>
            <a:off x="6184540" y="3794233"/>
            <a:ext cx="713494"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6306900" y="1851309"/>
            <a:ext cx="5993390" cy="544506"/>
            <a:chOff x="6233814" y="1623373"/>
            <a:chExt cx="5993390" cy="544506"/>
          </a:xfrm>
        </p:grpSpPr>
        <mc:AlternateContent xmlns:mc="http://schemas.openxmlformats.org/markup-compatibility/2006" xmlns:a14="http://schemas.microsoft.com/office/drawing/2010/main">
          <mc:Choice Requires="a14">
            <p:sp>
              <p:nvSpPr>
                <p:cNvPr id="111" name="Content Placeholder 2">
                  <a:extLst>
                    <a:ext uri="{FF2B5EF4-FFF2-40B4-BE49-F238E27FC236}">
                      <a16:creationId xmlns:a16="http://schemas.microsoft.com/office/drawing/2014/main" id="{02D93CE6-3623-B544-9F17-0BC6B3596DD6}"/>
                    </a:ext>
                  </a:extLst>
                </p:cNvPr>
                <p:cNvSpPr txBox="1">
                  <a:spLocks/>
                </p:cNvSpPr>
                <p:nvPr/>
              </p:nvSpPr>
              <p:spPr>
                <a:xfrm>
                  <a:off x="6233814" y="1624494"/>
                  <a:ext cx="157674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
                          <m:sSubPr>
                            <m:ctrlPr>
                              <a:rPr lang="en-US" sz="2400" b="0" i="1" dirty="0" smtClean="0">
                                <a:latin typeface="Cambria Math" panose="02040503050406030204" pitchFamily="18" charset="0"/>
                              </a:rPr>
                            </m:ctrlPr>
                          </m:sSubPr>
                          <m:e>
                            <m:acc>
                              <m:accPr>
                                <m:chr m:val="̂"/>
                                <m:ctrlPr>
                                  <a:rPr lang="en-US" sz="2400" b="0" i="1" dirty="0" smtClean="0">
                                    <a:latin typeface="Cambria Math" panose="02040503050406030204" pitchFamily="18" charset="0"/>
                                  </a:rPr>
                                </m:ctrlPr>
                              </m:accPr>
                              <m:e>
                                <m:r>
                                  <a:rPr lang="en-US" sz="2400" i="1" dirty="0">
                                    <a:latin typeface="Cambria Math" panose="02040503050406030204" pitchFamily="18" charset="0"/>
                                  </a:rPr>
                                  <m:t>𝑦</m:t>
                                </m:r>
                              </m:e>
                            </m:acc>
                          </m:e>
                          <m:sub>
                            <m:r>
                              <a:rPr lang="en-US" sz="2400" b="0" i="1" dirty="0" smtClean="0">
                                <a:latin typeface="Cambria Math" panose="02040503050406030204" pitchFamily="18" charset="0"/>
                              </a:rPr>
                              <m:t>1</m:t>
                            </m:r>
                          </m:sub>
                        </m:sSub>
                      </m:oMath>
                    </m:oMathPara>
                  </a14:m>
                  <a:endParaRPr lang="en-US" sz="2400" b="0" dirty="0">
                    <a:latin typeface="Avenir Light" panose="020B0402020203020204" pitchFamily="34" charset="77"/>
                  </a:endParaRPr>
                </a:p>
                <a:p>
                  <a:pPr marL="0" indent="0" algn="ctr">
                    <a:lnSpc>
                      <a:spcPct val="120000"/>
                    </a:lnSpc>
                    <a:buNone/>
                  </a:pPr>
                  <a:endParaRPr lang="en-US" sz="2400" dirty="0">
                    <a:latin typeface="Avenir Light" panose="020B0402020203020204" pitchFamily="34" charset="77"/>
                  </a:endParaRPr>
                </a:p>
              </p:txBody>
            </p:sp>
          </mc:Choice>
          <mc:Fallback xmlns="">
            <p:sp>
              <p:nvSpPr>
                <p:cNvPr id="111" name="Content Placeholder 2">
                  <a:extLst>
                    <a:ext uri="{FF2B5EF4-FFF2-40B4-BE49-F238E27FC236}">
                      <a16:creationId xmlns:a16="http://schemas.microsoft.com/office/drawing/2014/main" xmlns:a14="http://schemas.microsoft.com/office/drawing/2010/main" xmlns="" id="{02D93CE6-3623-B544-9F17-0BC6B3596DD6}"/>
                    </a:ext>
                  </a:extLst>
                </p:cNvPr>
                <p:cNvSpPr txBox="1">
                  <a:spLocks noRot="1" noChangeAspect="1" noMove="1" noResize="1" noEditPoints="1" noAdjustHandles="1" noChangeArrowheads="1" noChangeShapeType="1" noTextEdit="1"/>
                </p:cNvSpPr>
                <p:nvPr/>
              </p:nvSpPr>
              <p:spPr>
                <a:xfrm>
                  <a:off x="6233814" y="1624494"/>
                  <a:ext cx="1576747" cy="503588"/>
                </a:xfrm>
                <a:prstGeom prst="rect">
                  <a:avLst/>
                </a:prstGeom>
                <a:blipFill rotWithShape="0">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2" name="Content Placeholder 2">
                  <a:extLst>
                    <a:ext uri="{FF2B5EF4-FFF2-40B4-BE49-F238E27FC236}">
                      <a16:creationId xmlns:a16="http://schemas.microsoft.com/office/drawing/2014/main" id="{BB0DAD99-7C66-BF49-91D2-9C03DD3948FD}"/>
                    </a:ext>
                  </a:extLst>
                </p:cNvPr>
                <p:cNvSpPr txBox="1">
                  <a:spLocks/>
                </p:cNvSpPr>
                <p:nvPr/>
              </p:nvSpPr>
              <p:spPr>
                <a:xfrm>
                  <a:off x="7238039" y="1629510"/>
                  <a:ext cx="157674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
                          <m:sSubPr>
                            <m:ctrlPr>
                              <a:rPr lang="en-US" sz="2400" b="0" i="1" dirty="0" smtClean="0">
                                <a:latin typeface="Cambria Math" panose="02040503050406030204" pitchFamily="18" charset="0"/>
                              </a:rPr>
                            </m:ctrlPr>
                          </m:sSubPr>
                          <m:e>
                            <m:acc>
                              <m:accPr>
                                <m:chr m:val="̂"/>
                                <m:ctrlPr>
                                  <a:rPr lang="en-US" sz="2400" b="0" i="1" dirty="0" smtClean="0">
                                    <a:latin typeface="Cambria Math" panose="02040503050406030204" pitchFamily="18" charset="0"/>
                                  </a:rPr>
                                </m:ctrlPr>
                              </m:accPr>
                              <m:e>
                                <m:r>
                                  <a:rPr lang="en-US" sz="2400" i="1" dirty="0">
                                    <a:latin typeface="Cambria Math" panose="02040503050406030204" pitchFamily="18" charset="0"/>
                                  </a:rPr>
                                  <m:t>𝑦</m:t>
                                </m:r>
                              </m:e>
                            </m:acc>
                          </m:e>
                          <m:sub>
                            <m:r>
                              <a:rPr lang="en-US" sz="2400" b="0" i="1" dirty="0" smtClean="0">
                                <a:latin typeface="Cambria Math" panose="02040503050406030204" pitchFamily="18" charset="0"/>
                              </a:rPr>
                              <m:t>2</m:t>
                            </m:r>
                          </m:sub>
                        </m:sSub>
                      </m:oMath>
                    </m:oMathPara>
                  </a14:m>
                  <a:endParaRPr lang="en-US" sz="2400" b="0" dirty="0">
                    <a:latin typeface="Avenir Light" panose="020B0402020203020204" pitchFamily="34" charset="77"/>
                  </a:endParaRPr>
                </a:p>
                <a:p>
                  <a:pPr marL="0" indent="0" algn="ctr">
                    <a:lnSpc>
                      <a:spcPct val="120000"/>
                    </a:lnSpc>
                    <a:buNone/>
                  </a:pPr>
                  <a:endParaRPr lang="en-US" sz="2400" dirty="0">
                    <a:latin typeface="Avenir Light" panose="020B0402020203020204" pitchFamily="34" charset="77"/>
                  </a:endParaRPr>
                </a:p>
              </p:txBody>
            </p:sp>
          </mc:Choice>
          <mc:Fallback xmlns="">
            <p:sp>
              <p:nvSpPr>
                <p:cNvPr id="112" name="Content Placeholder 2">
                  <a:extLst>
                    <a:ext uri="{FF2B5EF4-FFF2-40B4-BE49-F238E27FC236}">
                      <a16:creationId xmlns:a16="http://schemas.microsoft.com/office/drawing/2014/main" xmlns:a14="http://schemas.microsoft.com/office/drawing/2010/main" xmlns="" id="{BB0DAD99-7C66-BF49-91D2-9C03DD3948FD}"/>
                    </a:ext>
                  </a:extLst>
                </p:cNvPr>
                <p:cNvSpPr txBox="1">
                  <a:spLocks noRot="1" noChangeAspect="1" noMove="1" noResize="1" noEditPoints="1" noAdjustHandles="1" noChangeArrowheads="1" noChangeShapeType="1" noTextEdit="1"/>
                </p:cNvSpPr>
                <p:nvPr/>
              </p:nvSpPr>
              <p:spPr>
                <a:xfrm>
                  <a:off x="7238039" y="1629510"/>
                  <a:ext cx="1576747" cy="503588"/>
                </a:xfrm>
                <a:prstGeom prst="rect">
                  <a:avLst/>
                </a:prstGeom>
                <a:blipFill rotWithShape="0">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3" name="Content Placeholder 2">
                  <a:extLst>
                    <a:ext uri="{FF2B5EF4-FFF2-40B4-BE49-F238E27FC236}">
                      <a16:creationId xmlns:a16="http://schemas.microsoft.com/office/drawing/2014/main" id="{548410E5-A606-864D-AC31-B35BE1A2F16E}"/>
                    </a:ext>
                  </a:extLst>
                </p:cNvPr>
                <p:cNvSpPr txBox="1">
                  <a:spLocks/>
                </p:cNvSpPr>
                <p:nvPr/>
              </p:nvSpPr>
              <p:spPr>
                <a:xfrm>
                  <a:off x="8404931" y="1624494"/>
                  <a:ext cx="157674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
                          <m:sSubPr>
                            <m:ctrlPr>
                              <a:rPr lang="en-US" sz="2400" b="0" i="1" dirty="0" smtClean="0">
                                <a:latin typeface="Cambria Math" panose="02040503050406030204" pitchFamily="18" charset="0"/>
                              </a:rPr>
                            </m:ctrlPr>
                          </m:sSubPr>
                          <m:e>
                            <m:acc>
                              <m:accPr>
                                <m:chr m:val="̂"/>
                                <m:ctrlPr>
                                  <a:rPr lang="en-US" sz="2400" b="0" i="1" dirty="0" smtClean="0">
                                    <a:latin typeface="Cambria Math" panose="02040503050406030204" pitchFamily="18" charset="0"/>
                                  </a:rPr>
                                </m:ctrlPr>
                              </m:accPr>
                              <m:e>
                                <m:r>
                                  <a:rPr lang="en-US" sz="2400" i="1" dirty="0">
                                    <a:latin typeface="Cambria Math" panose="02040503050406030204" pitchFamily="18" charset="0"/>
                                  </a:rPr>
                                  <m:t>𝑦</m:t>
                                </m:r>
                              </m:e>
                            </m:acc>
                          </m:e>
                          <m:sub>
                            <m:r>
                              <a:rPr lang="en-US" sz="2400" b="0" i="1" dirty="0" smtClean="0">
                                <a:latin typeface="Cambria Math" panose="02040503050406030204" pitchFamily="18" charset="0"/>
                              </a:rPr>
                              <m:t>3</m:t>
                            </m:r>
                          </m:sub>
                        </m:sSub>
                      </m:oMath>
                    </m:oMathPara>
                  </a14:m>
                  <a:endParaRPr lang="en-US" sz="2400" b="0" dirty="0">
                    <a:latin typeface="Avenir Light" panose="020B0402020203020204" pitchFamily="34" charset="77"/>
                  </a:endParaRPr>
                </a:p>
                <a:p>
                  <a:pPr marL="0" indent="0" algn="ctr">
                    <a:lnSpc>
                      <a:spcPct val="120000"/>
                    </a:lnSpc>
                    <a:buNone/>
                  </a:pPr>
                  <a:endParaRPr lang="en-US" sz="2400" dirty="0">
                    <a:latin typeface="Avenir Light" panose="020B0402020203020204" pitchFamily="34" charset="77"/>
                  </a:endParaRPr>
                </a:p>
              </p:txBody>
            </p:sp>
          </mc:Choice>
          <mc:Fallback xmlns="">
            <p:sp>
              <p:nvSpPr>
                <p:cNvPr id="113" name="Content Placeholder 2">
                  <a:extLst>
                    <a:ext uri="{FF2B5EF4-FFF2-40B4-BE49-F238E27FC236}">
                      <a16:creationId xmlns:a16="http://schemas.microsoft.com/office/drawing/2014/main" xmlns:a14="http://schemas.microsoft.com/office/drawing/2010/main" xmlns="" id="{548410E5-A606-864D-AC31-B35BE1A2F16E}"/>
                    </a:ext>
                  </a:extLst>
                </p:cNvPr>
                <p:cNvSpPr txBox="1">
                  <a:spLocks noRot="1" noChangeAspect="1" noMove="1" noResize="1" noEditPoints="1" noAdjustHandles="1" noChangeArrowheads="1" noChangeShapeType="1" noTextEdit="1"/>
                </p:cNvSpPr>
                <p:nvPr/>
              </p:nvSpPr>
              <p:spPr>
                <a:xfrm>
                  <a:off x="8404931" y="1624494"/>
                  <a:ext cx="1576747" cy="503588"/>
                </a:xfrm>
                <a:prstGeom prst="rect">
                  <a:avLst/>
                </a:prstGeom>
                <a:blipFill rotWithShape="0">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4" name="Content Placeholder 2">
                  <a:extLst>
                    <a:ext uri="{FF2B5EF4-FFF2-40B4-BE49-F238E27FC236}">
                      <a16:creationId xmlns:a16="http://schemas.microsoft.com/office/drawing/2014/main" id="{5D2994C5-AC51-C34F-82F2-68B2A0C26DC3}"/>
                    </a:ext>
                  </a:extLst>
                </p:cNvPr>
                <p:cNvSpPr txBox="1">
                  <a:spLocks/>
                </p:cNvSpPr>
                <p:nvPr/>
              </p:nvSpPr>
              <p:spPr>
                <a:xfrm>
                  <a:off x="9552826" y="1623373"/>
                  <a:ext cx="157674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
                          <m:sSubPr>
                            <m:ctrlPr>
                              <a:rPr lang="en-US" sz="2400" b="0" i="1" dirty="0" smtClean="0">
                                <a:latin typeface="Cambria Math" panose="02040503050406030204" pitchFamily="18" charset="0"/>
                              </a:rPr>
                            </m:ctrlPr>
                          </m:sSubPr>
                          <m:e>
                            <m:acc>
                              <m:accPr>
                                <m:chr m:val="̂"/>
                                <m:ctrlPr>
                                  <a:rPr lang="en-US" sz="2400" b="0" i="1" dirty="0" smtClean="0">
                                    <a:latin typeface="Cambria Math" panose="02040503050406030204" pitchFamily="18" charset="0"/>
                                  </a:rPr>
                                </m:ctrlPr>
                              </m:accPr>
                              <m:e>
                                <m:r>
                                  <a:rPr lang="en-US" sz="2400" i="1" dirty="0">
                                    <a:latin typeface="Cambria Math" panose="02040503050406030204" pitchFamily="18" charset="0"/>
                                  </a:rPr>
                                  <m:t>𝑦</m:t>
                                </m:r>
                              </m:e>
                            </m:acc>
                          </m:e>
                          <m:sub>
                            <m:r>
                              <a:rPr lang="en-US" sz="2400" b="0" i="1" dirty="0" smtClean="0">
                                <a:latin typeface="Cambria Math" panose="02040503050406030204" pitchFamily="18" charset="0"/>
                              </a:rPr>
                              <m:t>4</m:t>
                            </m:r>
                          </m:sub>
                        </m:sSub>
                      </m:oMath>
                    </m:oMathPara>
                  </a14:m>
                  <a:endParaRPr lang="en-US" sz="2400" b="0" dirty="0">
                    <a:latin typeface="Avenir Light" panose="020B0402020203020204" pitchFamily="34" charset="77"/>
                  </a:endParaRPr>
                </a:p>
                <a:p>
                  <a:pPr marL="0" indent="0" algn="ctr">
                    <a:lnSpc>
                      <a:spcPct val="120000"/>
                    </a:lnSpc>
                    <a:buNone/>
                  </a:pPr>
                  <a:endParaRPr lang="en-US" sz="2400" dirty="0">
                    <a:latin typeface="Avenir Light" panose="020B0402020203020204" pitchFamily="34" charset="77"/>
                  </a:endParaRPr>
                </a:p>
              </p:txBody>
            </p:sp>
          </mc:Choice>
          <mc:Fallback xmlns="">
            <p:sp>
              <p:nvSpPr>
                <p:cNvPr id="114" name="Content Placeholder 2">
                  <a:extLst>
                    <a:ext uri="{FF2B5EF4-FFF2-40B4-BE49-F238E27FC236}">
                      <a16:creationId xmlns:a16="http://schemas.microsoft.com/office/drawing/2014/main" xmlns:a14="http://schemas.microsoft.com/office/drawing/2010/main" xmlns="" id="{5D2994C5-AC51-C34F-82F2-68B2A0C26DC3}"/>
                    </a:ext>
                  </a:extLst>
                </p:cNvPr>
                <p:cNvSpPr txBox="1">
                  <a:spLocks noRot="1" noChangeAspect="1" noMove="1" noResize="1" noEditPoints="1" noAdjustHandles="1" noChangeArrowheads="1" noChangeShapeType="1" noTextEdit="1"/>
                </p:cNvSpPr>
                <p:nvPr/>
              </p:nvSpPr>
              <p:spPr>
                <a:xfrm>
                  <a:off x="9552826" y="1623373"/>
                  <a:ext cx="1576747" cy="503588"/>
                </a:xfrm>
                <a:prstGeom prst="rect">
                  <a:avLst/>
                </a:prstGeom>
                <a:blipFill rotWithShape="0">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5" name="Content Placeholder 2">
                  <a:extLst>
                    <a:ext uri="{FF2B5EF4-FFF2-40B4-BE49-F238E27FC236}">
                      <a16:creationId xmlns:a16="http://schemas.microsoft.com/office/drawing/2014/main" id="{9E16BCDC-9C02-2E4E-9227-1E97388F0EEB}"/>
                    </a:ext>
                  </a:extLst>
                </p:cNvPr>
                <p:cNvSpPr txBox="1">
                  <a:spLocks/>
                </p:cNvSpPr>
                <p:nvPr/>
              </p:nvSpPr>
              <p:spPr>
                <a:xfrm>
                  <a:off x="10650457" y="1664291"/>
                  <a:ext cx="157674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
                          <m:sSubPr>
                            <m:ctrlPr>
                              <a:rPr lang="en-US" sz="2400" b="0" i="1" dirty="0" smtClean="0">
                                <a:latin typeface="Cambria Math" panose="02040503050406030204" pitchFamily="18" charset="0"/>
                              </a:rPr>
                            </m:ctrlPr>
                          </m:sSubPr>
                          <m:e>
                            <m:acc>
                              <m:accPr>
                                <m:chr m:val="̂"/>
                                <m:ctrlPr>
                                  <a:rPr lang="en-US" sz="2400" b="0" i="1" dirty="0" smtClean="0">
                                    <a:latin typeface="Cambria Math" panose="02040503050406030204" pitchFamily="18" charset="0"/>
                                  </a:rPr>
                                </m:ctrlPr>
                              </m:accPr>
                              <m:e>
                                <m:r>
                                  <a:rPr lang="en-US" sz="2400" i="1" dirty="0">
                                    <a:latin typeface="Cambria Math" panose="02040503050406030204" pitchFamily="18" charset="0"/>
                                  </a:rPr>
                                  <m:t>𝑦</m:t>
                                </m:r>
                              </m:e>
                            </m:acc>
                          </m:e>
                          <m:sub>
                            <m:r>
                              <a:rPr lang="en-US" sz="2400" b="0" i="1" dirty="0" smtClean="0">
                                <a:latin typeface="Cambria Math" panose="02040503050406030204" pitchFamily="18" charset="0"/>
                              </a:rPr>
                              <m:t>5</m:t>
                            </m:r>
                          </m:sub>
                        </m:sSub>
                      </m:oMath>
                    </m:oMathPara>
                  </a14:m>
                  <a:endParaRPr lang="en-US" sz="2400" b="0" dirty="0">
                    <a:latin typeface="Avenir Light" panose="020B0402020203020204" pitchFamily="34" charset="77"/>
                  </a:endParaRPr>
                </a:p>
                <a:p>
                  <a:pPr marL="0" indent="0" algn="ctr">
                    <a:lnSpc>
                      <a:spcPct val="120000"/>
                    </a:lnSpc>
                    <a:buNone/>
                  </a:pPr>
                  <a:endParaRPr lang="en-US" sz="2400" dirty="0">
                    <a:latin typeface="Avenir Light" panose="020B0402020203020204" pitchFamily="34" charset="77"/>
                  </a:endParaRPr>
                </a:p>
              </p:txBody>
            </p:sp>
          </mc:Choice>
          <mc:Fallback xmlns="">
            <p:sp>
              <p:nvSpPr>
                <p:cNvPr id="115" name="Content Placeholder 2">
                  <a:extLst>
                    <a:ext uri="{FF2B5EF4-FFF2-40B4-BE49-F238E27FC236}">
                      <a16:creationId xmlns:a16="http://schemas.microsoft.com/office/drawing/2014/main" xmlns:a14="http://schemas.microsoft.com/office/drawing/2010/main" xmlns="" id="{9E16BCDC-9C02-2E4E-9227-1E97388F0EEB}"/>
                    </a:ext>
                  </a:extLst>
                </p:cNvPr>
                <p:cNvSpPr txBox="1">
                  <a:spLocks noRot="1" noChangeAspect="1" noMove="1" noResize="1" noEditPoints="1" noAdjustHandles="1" noChangeArrowheads="1" noChangeShapeType="1" noTextEdit="1"/>
                </p:cNvSpPr>
                <p:nvPr/>
              </p:nvSpPr>
              <p:spPr>
                <a:xfrm>
                  <a:off x="10650457" y="1664291"/>
                  <a:ext cx="1576747" cy="503588"/>
                </a:xfrm>
                <a:prstGeom prst="rect">
                  <a:avLst/>
                </a:prstGeom>
                <a:blipFill rotWithShape="0">
                  <a:blip r:embed="rId16"/>
                  <a:stretch>
                    <a:fillRect/>
                  </a:stretch>
                </a:blipFill>
              </p:spPr>
              <p:txBody>
                <a:bodyPr/>
                <a:lstStyle/>
                <a:p>
                  <a:r>
                    <a:rPr lang="en-US">
                      <a:noFill/>
                    </a:rPr>
                    <a:t> </a:t>
                  </a:r>
                </a:p>
              </p:txBody>
            </p:sp>
          </mc:Fallback>
        </mc:AlternateContent>
      </p:grpSp>
      <p:sp>
        <p:nvSpPr>
          <p:cNvPr id="117" name="Right Arrow 116">
            <a:extLst>
              <a:ext uri="{FF2B5EF4-FFF2-40B4-BE49-F238E27FC236}">
                <a16:creationId xmlns:a16="http://schemas.microsoft.com/office/drawing/2014/main" id="{EE39B8FE-E683-F94A-92E8-CD781B30BFD4}"/>
              </a:ext>
            </a:extLst>
          </p:cNvPr>
          <p:cNvSpPr/>
          <p:nvPr/>
        </p:nvSpPr>
        <p:spPr>
          <a:xfrm rot="16200000">
            <a:off x="6807954" y="2466421"/>
            <a:ext cx="476198"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ight Arrow 117">
            <a:extLst>
              <a:ext uri="{FF2B5EF4-FFF2-40B4-BE49-F238E27FC236}">
                <a16:creationId xmlns:a16="http://schemas.microsoft.com/office/drawing/2014/main" id="{EE39B8FE-E683-F94A-92E8-CD781B30BFD4}"/>
              </a:ext>
            </a:extLst>
          </p:cNvPr>
          <p:cNvSpPr/>
          <p:nvPr/>
        </p:nvSpPr>
        <p:spPr>
          <a:xfrm rot="16200000">
            <a:off x="7875478" y="2432107"/>
            <a:ext cx="476198"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ight Arrow 118">
            <a:extLst>
              <a:ext uri="{FF2B5EF4-FFF2-40B4-BE49-F238E27FC236}">
                <a16:creationId xmlns:a16="http://schemas.microsoft.com/office/drawing/2014/main" id="{EE39B8FE-E683-F94A-92E8-CD781B30BFD4}"/>
              </a:ext>
            </a:extLst>
          </p:cNvPr>
          <p:cNvSpPr/>
          <p:nvPr/>
        </p:nvSpPr>
        <p:spPr>
          <a:xfrm rot="16200000">
            <a:off x="9007394" y="2423288"/>
            <a:ext cx="476198"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ight Arrow 119">
            <a:extLst>
              <a:ext uri="{FF2B5EF4-FFF2-40B4-BE49-F238E27FC236}">
                <a16:creationId xmlns:a16="http://schemas.microsoft.com/office/drawing/2014/main" id="{EE39B8FE-E683-F94A-92E8-CD781B30BFD4}"/>
              </a:ext>
            </a:extLst>
          </p:cNvPr>
          <p:cNvSpPr/>
          <p:nvPr/>
        </p:nvSpPr>
        <p:spPr>
          <a:xfrm rot="16200000">
            <a:off x="10119340" y="2397199"/>
            <a:ext cx="476198"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ight Arrow 120">
            <a:extLst>
              <a:ext uri="{FF2B5EF4-FFF2-40B4-BE49-F238E27FC236}">
                <a16:creationId xmlns:a16="http://schemas.microsoft.com/office/drawing/2014/main" id="{EE39B8FE-E683-F94A-92E8-CD781B30BFD4}"/>
              </a:ext>
            </a:extLst>
          </p:cNvPr>
          <p:cNvSpPr/>
          <p:nvPr/>
        </p:nvSpPr>
        <p:spPr>
          <a:xfrm rot="16200000">
            <a:off x="11220524" y="2423287"/>
            <a:ext cx="476198"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66448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1A543A3-FD97-9B45-B10B-B411CB0263B4}"/>
              </a:ext>
            </a:extLst>
          </p:cNvPr>
          <p:cNvSpPr>
            <a:spLocks noGrp="1"/>
          </p:cNvSpPr>
          <p:nvPr>
            <p:ph type="title"/>
          </p:nvPr>
        </p:nvSpPr>
        <p:spPr>
          <a:xfrm>
            <a:off x="347472" y="219456"/>
            <a:ext cx="8941419" cy="1162592"/>
          </a:xfrm>
        </p:spPr>
        <p:txBody>
          <a:bodyPr/>
          <a:lstStyle/>
          <a:p>
            <a:r>
              <a:rPr lang="en-US" dirty="0"/>
              <a:t>Sequence-to-Sequence (seq2seq)</a:t>
            </a:r>
            <a:endParaRPr lang="en-US" dirty="0">
              <a:solidFill>
                <a:srgbClr val="7030A0"/>
              </a:solidFill>
            </a:endParaRPr>
          </a:p>
        </p:txBody>
      </p:sp>
      <p:sp>
        <p:nvSpPr>
          <p:cNvPr id="134" name="Title 1">
            <a:extLst>
              <a:ext uri="{FF2B5EF4-FFF2-40B4-BE49-F238E27FC236}">
                <a16:creationId xmlns:a16="http://schemas.microsoft.com/office/drawing/2014/main" id="{27136D70-9887-D14C-ACD4-5AA26D67858B}"/>
              </a:ext>
            </a:extLst>
          </p:cNvPr>
          <p:cNvSpPr txBox="1">
            <a:spLocks/>
          </p:cNvSpPr>
          <p:nvPr/>
        </p:nvSpPr>
        <p:spPr>
          <a:xfrm>
            <a:off x="1161142" y="1770789"/>
            <a:ext cx="10051143" cy="1143000"/>
          </a:xfrm>
          <a:prstGeom prst="rect">
            <a:avLst/>
          </a:prstGeom>
        </p:spPr>
        <p:txBody>
          <a:bodyPr vert="horz" lIns="91440" tIns="45720" rIns="91440" bIns="45720" rtlCol="0" anchor="t">
            <a:normAutofit fontScale="92500" lnSpcReduction="20000"/>
          </a:bodyPr>
          <a:lstStyle>
            <a:lvl1pPr algn="l" defTabSz="914400" rtl="0" eaLnBrk="1" latinLnBrk="0" hangingPunct="1">
              <a:lnSpc>
                <a:spcPct val="90000"/>
              </a:lnSpc>
              <a:spcBef>
                <a:spcPct val="0"/>
              </a:spcBef>
              <a:buNone/>
              <a:defRPr sz="2800" b="0" i="0" kern="1200">
                <a:solidFill>
                  <a:schemeClr val="tx1"/>
                </a:solidFill>
                <a:latin typeface="Avenir Roman" panose="02000503020000020003" pitchFamily="2" charset="0"/>
                <a:ea typeface="+mj-ea"/>
                <a:cs typeface="+mj-cs"/>
              </a:defRPr>
            </a:lvl1pPr>
          </a:lstStyle>
          <a:p>
            <a:pPr>
              <a:lnSpc>
                <a:spcPct val="150000"/>
              </a:lnSpc>
              <a:spcBef>
                <a:spcPts val="2000"/>
              </a:spcBef>
            </a:pPr>
            <a:r>
              <a:rPr lang="en-US" dirty="0">
                <a:latin typeface="Karla" charset="0"/>
                <a:ea typeface="Karla" charset="0"/>
                <a:cs typeface="Karla" charset="0"/>
              </a:rPr>
              <a:t>Instead, what if the decoder, at each step, pays </a:t>
            </a:r>
            <a:r>
              <a:rPr lang="en-US" dirty="0">
                <a:solidFill>
                  <a:srgbClr val="C00000"/>
                </a:solidFill>
                <a:latin typeface="Karla" charset="0"/>
                <a:ea typeface="Karla" charset="0"/>
                <a:cs typeface="Karla" charset="0"/>
              </a:rPr>
              <a:t>attention</a:t>
            </a:r>
            <a:r>
              <a:rPr lang="en-US" dirty="0">
                <a:latin typeface="Karla" charset="0"/>
                <a:ea typeface="Karla" charset="0"/>
                <a:cs typeface="Karla" charset="0"/>
              </a:rPr>
              <a:t> to a </a:t>
            </a:r>
            <a:r>
              <a:rPr lang="en-US" i="1" dirty="0">
                <a:latin typeface="Karla" charset="0"/>
                <a:ea typeface="Karla" charset="0"/>
                <a:cs typeface="Karla" charset="0"/>
              </a:rPr>
              <a:t>distribution</a:t>
            </a:r>
            <a:r>
              <a:rPr lang="en-US" dirty="0">
                <a:latin typeface="Karla" charset="0"/>
                <a:ea typeface="Karla" charset="0"/>
                <a:cs typeface="Karla" charset="0"/>
              </a:rPr>
              <a:t> of all of the encoder’s hidden states?</a:t>
            </a:r>
          </a:p>
        </p:txBody>
      </p:sp>
    </p:spTree>
    <p:extLst>
      <p:ext uri="{BB962C8B-B14F-4D97-AF65-F5344CB8AC3E}">
        <p14:creationId xmlns:p14="http://schemas.microsoft.com/office/powerpoint/2010/main" val="26462010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1A543A3-FD97-9B45-B10B-B411CB0263B4}"/>
              </a:ext>
            </a:extLst>
          </p:cNvPr>
          <p:cNvSpPr>
            <a:spLocks noGrp="1"/>
          </p:cNvSpPr>
          <p:nvPr>
            <p:ph type="title"/>
          </p:nvPr>
        </p:nvSpPr>
        <p:spPr>
          <a:xfrm>
            <a:off x="838200" y="276262"/>
            <a:ext cx="8941419" cy="683531"/>
          </a:xfrm>
        </p:spPr>
        <p:txBody>
          <a:bodyPr/>
          <a:lstStyle/>
          <a:p>
            <a:r>
              <a:rPr lang="en-US" dirty="0"/>
              <a:t>seq2seq + Attention</a:t>
            </a:r>
            <a:endParaRPr lang="en-US" dirty="0">
              <a:solidFill>
                <a:srgbClr val="7030A0"/>
              </a:solidFill>
            </a:endParaRPr>
          </a:p>
        </p:txBody>
      </p:sp>
      <p:sp>
        <p:nvSpPr>
          <p:cNvPr id="7" name="Content Placeholder 2">
            <a:extLst>
              <a:ext uri="{FF2B5EF4-FFF2-40B4-BE49-F238E27FC236}">
                <a16:creationId xmlns:a16="http://schemas.microsoft.com/office/drawing/2014/main" id="{1183FB64-E4EC-E145-91C4-17C132EDE6DD}"/>
              </a:ext>
            </a:extLst>
          </p:cNvPr>
          <p:cNvSpPr txBox="1">
            <a:spLocks/>
          </p:cNvSpPr>
          <p:nvPr/>
        </p:nvSpPr>
        <p:spPr>
          <a:xfrm>
            <a:off x="351175" y="5605672"/>
            <a:ext cx="1530821" cy="4714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b="1" dirty="0">
                <a:solidFill>
                  <a:schemeClr val="tx1">
                    <a:lumMod val="85000"/>
                    <a:lumOff val="15000"/>
                  </a:schemeClr>
                </a:solidFill>
                <a:latin typeface="Avenir Light" panose="020B0402020203020204" pitchFamily="34" charset="77"/>
              </a:rPr>
              <a:t>Input layer</a:t>
            </a:r>
          </a:p>
        </p:txBody>
      </p:sp>
      <p:sp>
        <p:nvSpPr>
          <p:cNvPr id="9" name="Content Placeholder 2">
            <a:extLst>
              <a:ext uri="{FF2B5EF4-FFF2-40B4-BE49-F238E27FC236}">
                <a16:creationId xmlns:a16="http://schemas.microsoft.com/office/drawing/2014/main" id="{9308F0EC-943F-B642-9E88-EBEF25B12587}"/>
              </a:ext>
            </a:extLst>
          </p:cNvPr>
          <p:cNvSpPr txBox="1">
            <a:spLocks/>
          </p:cNvSpPr>
          <p:nvPr/>
        </p:nvSpPr>
        <p:spPr>
          <a:xfrm>
            <a:off x="247606" y="3936817"/>
            <a:ext cx="1737960" cy="4714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b="1" dirty="0">
                <a:solidFill>
                  <a:schemeClr val="tx1">
                    <a:lumMod val="85000"/>
                    <a:lumOff val="15000"/>
                  </a:schemeClr>
                </a:solidFill>
                <a:latin typeface="Avenir Light" panose="020B0402020203020204" pitchFamily="34" charset="77"/>
              </a:rPr>
              <a:t>Hidden layer</a:t>
            </a:r>
          </a:p>
        </p:txBody>
      </p:sp>
      <p:grpSp>
        <p:nvGrpSpPr>
          <p:cNvPr id="11" name="Group 10">
            <a:extLst>
              <a:ext uri="{FF2B5EF4-FFF2-40B4-BE49-F238E27FC236}">
                <a16:creationId xmlns:a16="http://schemas.microsoft.com/office/drawing/2014/main" id="{C84AD2C0-AB8A-AF42-A04A-78D3F01D61D4}"/>
              </a:ext>
            </a:extLst>
          </p:cNvPr>
          <p:cNvGrpSpPr/>
          <p:nvPr/>
        </p:nvGrpSpPr>
        <p:grpSpPr>
          <a:xfrm rot="16200000">
            <a:off x="1826690" y="4096093"/>
            <a:ext cx="1364224" cy="311369"/>
            <a:chOff x="2297660" y="4140835"/>
            <a:chExt cx="1364224" cy="311369"/>
          </a:xfrm>
        </p:grpSpPr>
        <p:sp>
          <p:nvSpPr>
            <p:cNvPr id="12" name="Rounded Rectangle 11">
              <a:extLst>
                <a:ext uri="{FF2B5EF4-FFF2-40B4-BE49-F238E27FC236}">
                  <a16:creationId xmlns:a16="http://schemas.microsoft.com/office/drawing/2014/main" id="{BBD4ED64-AA4D-9C4B-BF02-166A307C6A6D}"/>
                </a:ext>
              </a:extLst>
            </p:cNvPr>
            <p:cNvSpPr/>
            <p:nvPr/>
          </p:nvSpPr>
          <p:spPr>
            <a:xfrm>
              <a:off x="2297660" y="4140835"/>
              <a:ext cx="1364224" cy="311369"/>
            </a:xfrm>
            <a:prstGeom prst="round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48D07A2-8DB3-FF4B-83FB-9C0DA1A31BDF}"/>
                </a:ext>
              </a:extLst>
            </p:cNvPr>
            <p:cNvSpPr/>
            <p:nvPr/>
          </p:nvSpPr>
          <p:spPr>
            <a:xfrm>
              <a:off x="2382210"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5CA8966-3493-804C-94DC-486E7325A53F}"/>
                </a:ext>
              </a:extLst>
            </p:cNvPr>
            <p:cNvSpPr/>
            <p:nvPr/>
          </p:nvSpPr>
          <p:spPr>
            <a:xfrm>
              <a:off x="2628469"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D79D7D8D-88D8-B049-B252-46589D067EEF}"/>
                </a:ext>
              </a:extLst>
            </p:cNvPr>
            <p:cNvSpPr/>
            <p:nvPr/>
          </p:nvSpPr>
          <p:spPr>
            <a:xfrm>
              <a:off x="2874728"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953FFED8-5FE4-9E4B-BBBA-AAA07045CB6E}"/>
                </a:ext>
              </a:extLst>
            </p:cNvPr>
            <p:cNvSpPr/>
            <p:nvPr/>
          </p:nvSpPr>
          <p:spPr>
            <a:xfrm>
              <a:off x="3126597"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7B0F0EB2-55DD-1847-A974-415F66C4046C}"/>
                </a:ext>
              </a:extLst>
            </p:cNvPr>
            <p:cNvSpPr/>
            <p:nvPr/>
          </p:nvSpPr>
          <p:spPr>
            <a:xfrm>
              <a:off x="3384593" y="4196386"/>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ight Arrow 17">
            <a:extLst>
              <a:ext uri="{FF2B5EF4-FFF2-40B4-BE49-F238E27FC236}">
                <a16:creationId xmlns:a16="http://schemas.microsoft.com/office/drawing/2014/main" id="{4354270C-E002-174C-AD24-BC9FBC3DA3CC}"/>
              </a:ext>
            </a:extLst>
          </p:cNvPr>
          <p:cNvSpPr/>
          <p:nvPr/>
        </p:nvSpPr>
        <p:spPr>
          <a:xfrm rot="16200000">
            <a:off x="2223979" y="5171793"/>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ight Arrow 22">
            <a:extLst>
              <a:ext uri="{FF2B5EF4-FFF2-40B4-BE49-F238E27FC236}">
                <a16:creationId xmlns:a16="http://schemas.microsoft.com/office/drawing/2014/main" id="{E29D828B-A57E-E248-9CAC-9C2D6430236B}"/>
              </a:ext>
            </a:extLst>
          </p:cNvPr>
          <p:cNvSpPr/>
          <p:nvPr/>
        </p:nvSpPr>
        <p:spPr>
          <a:xfrm>
            <a:off x="2761542" y="4074216"/>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0115C0B8-F3F8-9E4B-8B96-7C5384E5175D}"/>
              </a:ext>
            </a:extLst>
          </p:cNvPr>
          <p:cNvGrpSpPr/>
          <p:nvPr/>
        </p:nvGrpSpPr>
        <p:grpSpPr>
          <a:xfrm rot="16200000">
            <a:off x="2908851" y="4096093"/>
            <a:ext cx="1364224" cy="311369"/>
            <a:chOff x="2297660" y="4140835"/>
            <a:chExt cx="1364224" cy="311369"/>
          </a:xfrm>
        </p:grpSpPr>
        <p:sp>
          <p:nvSpPr>
            <p:cNvPr id="25" name="Rounded Rectangle 24">
              <a:extLst>
                <a:ext uri="{FF2B5EF4-FFF2-40B4-BE49-F238E27FC236}">
                  <a16:creationId xmlns:a16="http://schemas.microsoft.com/office/drawing/2014/main" id="{88EECC21-F458-BA47-8273-9255AAFB3362}"/>
                </a:ext>
              </a:extLst>
            </p:cNvPr>
            <p:cNvSpPr/>
            <p:nvPr/>
          </p:nvSpPr>
          <p:spPr>
            <a:xfrm>
              <a:off x="2297660" y="4140835"/>
              <a:ext cx="1364224" cy="311369"/>
            </a:xfrm>
            <a:prstGeom prst="round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C4D67DB8-85DC-4E4E-BD34-43BE77852D68}"/>
                </a:ext>
              </a:extLst>
            </p:cNvPr>
            <p:cNvSpPr/>
            <p:nvPr/>
          </p:nvSpPr>
          <p:spPr>
            <a:xfrm>
              <a:off x="2382210"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11506D88-496B-104C-B598-E8AA02A717F1}"/>
                </a:ext>
              </a:extLst>
            </p:cNvPr>
            <p:cNvSpPr/>
            <p:nvPr/>
          </p:nvSpPr>
          <p:spPr>
            <a:xfrm>
              <a:off x="2628469"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053D46B3-AACA-CA43-B474-18BA9AD81A42}"/>
                </a:ext>
              </a:extLst>
            </p:cNvPr>
            <p:cNvSpPr/>
            <p:nvPr/>
          </p:nvSpPr>
          <p:spPr>
            <a:xfrm>
              <a:off x="2874728"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D8BAFCE1-DE49-7C46-A77A-304998910852}"/>
                </a:ext>
              </a:extLst>
            </p:cNvPr>
            <p:cNvSpPr/>
            <p:nvPr/>
          </p:nvSpPr>
          <p:spPr>
            <a:xfrm>
              <a:off x="3126597"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A5B23BA9-7866-C147-BA2E-A60DA252AC75}"/>
                </a:ext>
              </a:extLst>
            </p:cNvPr>
            <p:cNvSpPr/>
            <p:nvPr/>
          </p:nvSpPr>
          <p:spPr>
            <a:xfrm>
              <a:off x="3384593" y="4196386"/>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Right Arrow 30">
            <a:extLst>
              <a:ext uri="{FF2B5EF4-FFF2-40B4-BE49-F238E27FC236}">
                <a16:creationId xmlns:a16="http://schemas.microsoft.com/office/drawing/2014/main" id="{EDA00DD8-064C-244D-BE70-87F044363121}"/>
              </a:ext>
            </a:extLst>
          </p:cNvPr>
          <p:cNvSpPr/>
          <p:nvPr/>
        </p:nvSpPr>
        <p:spPr>
          <a:xfrm rot="16200000">
            <a:off x="3306140" y="5171793"/>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ight Arrow 31">
            <a:extLst>
              <a:ext uri="{FF2B5EF4-FFF2-40B4-BE49-F238E27FC236}">
                <a16:creationId xmlns:a16="http://schemas.microsoft.com/office/drawing/2014/main" id="{6ED2B23A-8843-7D45-B1B1-5F3C3D2F4E10}"/>
              </a:ext>
            </a:extLst>
          </p:cNvPr>
          <p:cNvSpPr/>
          <p:nvPr/>
        </p:nvSpPr>
        <p:spPr>
          <a:xfrm>
            <a:off x="3843703" y="4074216"/>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42B53635-F587-4A47-A006-0B4A3F59EF10}"/>
              </a:ext>
            </a:extLst>
          </p:cNvPr>
          <p:cNvGrpSpPr/>
          <p:nvPr/>
        </p:nvGrpSpPr>
        <p:grpSpPr>
          <a:xfrm rot="16200000">
            <a:off x="3963610" y="4096093"/>
            <a:ext cx="1364224" cy="311369"/>
            <a:chOff x="2297660" y="4140835"/>
            <a:chExt cx="1364224" cy="311369"/>
          </a:xfrm>
        </p:grpSpPr>
        <p:sp>
          <p:nvSpPr>
            <p:cNvPr id="34" name="Rounded Rectangle 33">
              <a:extLst>
                <a:ext uri="{FF2B5EF4-FFF2-40B4-BE49-F238E27FC236}">
                  <a16:creationId xmlns:a16="http://schemas.microsoft.com/office/drawing/2014/main" id="{188B6391-7F09-7A41-A0E3-EB51B592ED0A}"/>
                </a:ext>
              </a:extLst>
            </p:cNvPr>
            <p:cNvSpPr/>
            <p:nvPr/>
          </p:nvSpPr>
          <p:spPr>
            <a:xfrm>
              <a:off x="2297660" y="4140835"/>
              <a:ext cx="1364224" cy="311369"/>
            </a:xfrm>
            <a:prstGeom prst="round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7281991D-DA35-BF4C-8169-1F5CB2D3F069}"/>
                </a:ext>
              </a:extLst>
            </p:cNvPr>
            <p:cNvSpPr/>
            <p:nvPr/>
          </p:nvSpPr>
          <p:spPr>
            <a:xfrm>
              <a:off x="2382210"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61E3767B-531E-5145-9F5F-7B32F2DAFF7D}"/>
                </a:ext>
              </a:extLst>
            </p:cNvPr>
            <p:cNvSpPr/>
            <p:nvPr/>
          </p:nvSpPr>
          <p:spPr>
            <a:xfrm>
              <a:off x="2628469"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BDB904EC-D4E2-B44E-B22C-80E765BD56A5}"/>
                </a:ext>
              </a:extLst>
            </p:cNvPr>
            <p:cNvSpPr/>
            <p:nvPr/>
          </p:nvSpPr>
          <p:spPr>
            <a:xfrm>
              <a:off x="2874728"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5E310FC3-42C0-004F-9DE3-0B890F6F8A58}"/>
                </a:ext>
              </a:extLst>
            </p:cNvPr>
            <p:cNvSpPr/>
            <p:nvPr/>
          </p:nvSpPr>
          <p:spPr>
            <a:xfrm>
              <a:off x="3126597"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5D786B3-1898-B747-AB2B-C6585E46CE03}"/>
                </a:ext>
              </a:extLst>
            </p:cNvPr>
            <p:cNvSpPr/>
            <p:nvPr/>
          </p:nvSpPr>
          <p:spPr>
            <a:xfrm>
              <a:off x="3384593" y="4196386"/>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Right Arrow 39">
            <a:extLst>
              <a:ext uri="{FF2B5EF4-FFF2-40B4-BE49-F238E27FC236}">
                <a16:creationId xmlns:a16="http://schemas.microsoft.com/office/drawing/2014/main" id="{7EA838CE-7107-B84B-8EB2-03F27F43FD62}"/>
              </a:ext>
            </a:extLst>
          </p:cNvPr>
          <p:cNvSpPr/>
          <p:nvPr/>
        </p:nvSpPr>
        <p:spPr>
          <a:xfrm rot="16200000">
            <a:off x="4360899" y="5171793"/>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ight Arrow 40">
            <a:extLst>
              <a:ext uri="{FF2B5EF4-FFF2-40B4-BE49-F238E27FC236}">
                <a16:creationId xmlns:a16="http://schemas.microsoft.com/office/drawing/2014/main" id="{66EDDCBB-7A4F-7544-B6C2-3E9DDBEE5F5C}"/>
              </a:ext>
            </a:extLst>
          </p:cNvPr>
          <p:cNvSpPr/>
          <p:nvPr/>
        </p:nvSpPr>
        <p:spPr>
          <a:xfrm>
            <a:off x="4898462" y="4074216"/>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A6CA2E2-9188-C148-ACB7-D0B6EDAF7487}"/>
              </a:ext>
            </a:extLst>
          </p:cNvPr>
          <p:cNvGrpSpPr/>
          <p:nvPr/>
        </p:nvGrpSpPr>
        <p:grpSpPr>
          <a:xfrm rot="16200000">
            <a:off x="5051854" y="4096092"/>
            <a:ext cx="1364224" cy="311369"/>
            <a:chOff x="2297660" y="4140835"/>
            <a:chExt cx="1364224" cy="311369"/>
          </a:xfrm>
        </p:grpSpPr>
        <p:sp>
          <p:nvSpPr>
            <p:cNvPr id="43" name="Rounded Rectangle 42">
              <a:extLst>
                <a:ext uri="{FF2B5EF4-FFF2-40B4-BE49-F238E27FC236}">
                  <a16:creationId xmlns:a16="http://schemas.microsoft.com/office/drawing/2014/main" id="{7CAACEA3-328A-3043-A26F-3AE9F0927CBB}"/>
                </a:ext>
              </a:extLst>
            </p:cNvPr>
            <p:cNvSpPr/>
            <p:nvPr/>
          </p:nvSpPr>
          <p:spPr>
            <a:xfrm>
              <a:off x="2297660" y="4140835"/>
              <a:ext cx="1364224" cy="311369"/>
            </a:xfrm>
            <a:prstGeom prst="round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5B77AEC6-A08E-2744-813E-99BD0DDDA937}"/>
                </a:ext>
              </a:extLst>
            </p:cNvPr>
            <p:cNvSpPr/>
            <p:nvPr/>
          </p:nvSpPr>
          <p:spPr>
            <a:xfrm>
              <a:off x="2382210"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1C806C57-DC31-7842-9021-2B55A55A2DB5}"/>
                </a:ext>
              </a:extLst>
            </p:cNvPr>
            <p:cNvSpPr/>
            <p:nvPr/>
          </p:nvSpPr>
          <p:spPr>
            <a:xfrm>
              <a:off x="2628469"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6DF5DDE2-2E68-CB43-8C45-8A31AAA7C159}"/>
                </a:ext>
              </a:extLst>
            </p:cNvPr>
            <p:cNvSpPr/>
            <p:nvPr/>
          </p:nvSpPr>
          <p:spPr>
            <a:xfrm>
              <a:off x="2874728"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9AA636B5-23CA-544E-8957-6D111730B0DD}"/>
                </a:ext>
              </a:extLst>
            </p:cNvPr>
            <p:cNvSpPr/>
            <p:nvPr/>
          </p:nvSpPr>
          <p:spPr>
            <a:xfrm>
              <a:off x="3126597"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B1957133-0650-B046-A036-DA1C47FBF316}"/>
                </a:ext>
              </a:extLst>
            </p:cNvPr>
            <p:cNvSpPr/>
            <p:nvPr/>
          </p:nvSpPr>
          <p:spPr>
            <a:xfrm>
              <a:off x="3384593" y="4196386"/>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Right Arrow 48">
            <a:extLst>
              <a:ext uri="{FF2B5EF4-FFF2-40B4-BE49-F238E27FC236}">
                <a16:creationId xmlns:a16="http://schemas.microsoft.com/office/drawing/2014/main" id="{8F8AE9A6-82FD-9243-88A4-93A940F360D7}"/>
              </a:ext>
            </a:extLst>
          </p:cNvPr>
          <p:cNvSpPr/>
          <p:nvPr/>
        </p:nvSpPr>
        <p:spPr>
          <a:xfrm rot="16200000">
            <a:off x="5449143" y="5171792"/>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Content Placeholder 2">
            <a:extLst>
              <a:ext uri="{FF2B5EF4-FFF2-40B4-BE49-F238E27FC236}">
                <a16:creationId xmlns:a16="http://schemas.microsoft.com/office/drawing/2014/main" id="{5D493BA9-7E83-D941-9662-47D78FF8281D}"/>
              </a:ext>
            </a:extLst>
          </p:cNvPr>
          <p:cNvSpPr txBox="1">
            <a:spLocks/>
          </p:cNvSpPr>
          <p:nvPr/>
        </p:nvSpPr>
        <p:spPr>
          <a:xfrm>
            <a:off x="2095059" y="5605672"/>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2400" dirty="0">
                <a:latin typeface="Avenir Light" panose="020B0402020203020204" pitchFamily="34" charset="77"/>
              </a:rPr>
              <a:t>The</a:t>
            </a:r>
          </a:p>
        </p:txBody>
      </p:sp>
      <p:sp>
        <p:nvSpPr>
          <p:cNvPr id="55" name="Content Placeholder 2">
            <a:extLst>
              <a:ext uri="{FF2B5EF4-FFF2-40B4-BE49-F238E27FC236}">
                <a16:creationId xmlns:a16="http://schemas.microsoft.com/office/drawing/2014/main" id="{DA7779B7-383D-774F-91B7-42843F170DE5}"/>
              </a:ext>
            </a:extLst>
          </p:cNvPr>
          <p:cNvSpPr txBox="1">
            <a:spLocks/>
          </p:cNvSpPr>
          <p:nvPr/>
        </p:nvSpPr>
        <p:spPr>
          <a:xfrm>
            <a:off x="2953045" y="5605672"/>
            <a:ext cx="1240142"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r>
              <a:rPr lang="en-US" sz="2400" dirty="0">
                <a:latin typeface="Avenir Light" panose="020B0402020203020204" pitchFamily="34" charset="77"/>
              </a:rPr>
              <a:t>brown</a:t>
            </a:r>
          </a:p>
        </p:txBody>
      </p:sp>
      <p:sp>
        <p:nvSpPr>
          <p:cNvPr id="56" name="Content Placeholder 2">
            <a:extLst>
              <a:ext uri="{FF2B5EF4-FFF2-40B4-BE49-F238E27FC236}">
                <a16:creationId xmlns:a16="http://schemas.microsoft.com/office/drawing/2014/main" id="{254D70E6-B900-B947-9CB1-4CA5CA3E82B0}"/>
              </a:ext>
            </a:extLst>
          </p:cNvPr>
          <p:cNvSpPr txBox="1">
            <a:spLocks/>
          </p:cNvSpPr>
          <p:nvPr/>
        </p:nvSpPr>
        <p:spPr>
          <a:xfrm>
            <a:off x="3989836" y="5618468"/>
            <a:ext cx="1240142"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r>
              <a:rPr lang="en-US" sz="2400" dirty="0">
                <a:latin typeface="Avenir Light" panose="020B0402020203020204" pitchFamily="34" charset="77"/>
              </a:rPr>
              <a:t>dog</a:t>
            </a:r>
          </a:p>
        </p:txBody>
      </p:sp>
      <p:sp>
        <p:nvSpPr>
          <p:cNvPr id="57" name="Content Placeholder 2">
            <a:extLst>
              <a:ext uri="{FF2B5EF4-FFF2-40B4-BE49-F238E27FC236}">
                <a16:creationId xmlns:a16="http://schemas.microsoft.com/office/drawing/2014/main" id="{9D74D270-52C3-1043-8D22-6AC58D74A0C1}"/>
              </a:ext>
            </a:extLst>
          </p:cNvPr>
          <p:cNvSpPr txBox="1">
            <a:spLocks/>
          </p:cNvSpPr>
          <p:nvPr/>
        </p:nvSpPr>
        <p:spPr>
          <a:xfrm>
            <a:off x="5112790" y="5631264"/>
            <a:ext cx="1240142"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r>
              <a:rPr lang="en-US" sz="2400" dirty="0">
                <a:latin typeface="Avenir Light" panose="020B0402020203020204" pitchFamily="34" charset="77"/>
              </a:rPr>
              <a:t>ran</a:t>
            </a:r>
          </a:p>
        </p:txBody>
      </p:sp>
      <p:sp>
        <p:nvSpPr>
          <p:cNvPr id="60" name="Content Placeholder 2">
            <a:extLst>
              <a:ext uri="{FF2B5EF4-FFF2-40B4-BE49-F238E27FC236}">
                <a16:creationId xmlns:a16="http://schemas.microsoft.com/office/drawing/2014/main" id="{76AADFF0-BE0A-434E-BF97-8FEF40D05CC3}"/>
              </a:ext>
            </a:extLst>
          </p:cNvPr>
          <p:cNvSpPr txBox="1">
            <a:spLocks/>
          </p:cNvSpPr>
          <p:nvPr/>
        </p:nvSpPr>
        <p:spPr>
          <a:xfrm>
            <a:off x="2406384" y="6201113"/>
            <a:ext cx="2565797" cy="4714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r>
              <a:rPr lang="en-US" sz="2000" b="1" dirty="0">
                <a:solidFill>
                  <a:srgbClr val="7030A0"/>
                </a:solidFill>
                <a:latin typeface="Avenir Light" panose="020B0402020203020204" pitchFamily="34" charset="77"/>
              </a:rPr>
              <a:t>ENCODER RNN</a:t>
            </a:r>
          </a:p>
        </p:txBody>
      </p:sp>
      <p:sp>
        <p:nvSpPr>
          <p:cNvPr id="172" name="Content Placeholder 2">
            <a:extLst>
              <a:ext uri="{FF2B5EF4-FFF2-40B4-BE49-F238E27FC236}">
                <a16:creationId xmlns:a16="http://schemas.microsoft.com/office/drawing/2014/main" id="{82F673AA-D877-CF4B-A04C-81C023800579}"/>
              </a:ext>
            </a:extLst>
          </p:cNvPr>
          <p:cNvSpPr txBox="1">
            <a:spLocks/>
          </p:cNvSpPr>
          <p:nvPr/>
        </p:nvSpPr>
        <p:spPr>
          <a:xfrm>
            <a:off x="838200" y="1052893"/>
            <a:ext cx="10787453" cy="4714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US" sz="2000" b="1" dirty="0">
                <a:solidFill>
                  <a:srgbClr val="C00000"/>
                </a:solidFill>
                <a:latin typeface="Avenir Light" panose="020B0402020203020204" pitchFamily="34" charset="77"/>
              </a:rPr>
              <a:t>Q: </a:t>
            </a:r>
            <a:r>
              <a:rPr lang="en-US" sz="2000" b="1" dirty="0">
                <a:latin typeface="Avenir Light" panose="020B0402020203020204" pitchFamily="34" charset="77"/>
              </a:rPr>
              <a:t>How do we determine how much to pay attention to each of the encoder’s hidden layers? </a:t>
            </a:r>
          </a:p>
        </p:txBody>
      </p:sp>
      <mc:AlternateContent xmlns:mc="http://schemas.openxmlformats.org/markup-compatibility/2006" xmlns:a14="http://schemas.microsoft.com/office/drawing/2010/main">
        <mc:Choice Requires="a14">
          <p:sp>
            <p:nvSpPr>
              <p:cNvPr id="77" name="Content Placeholder 2">
                <a:extLst>
                  <a:ext uri="{FF2B5EF4-FFF2-40B4-BE49-F238E27FC236}">
                    <a16:creationId xmlns:a16="http://schemas.microsoft.com/office/drawing/2014/main" id="{FB7CC192-0802-0E49-BB36-8AADC778556A}"/>
                  </a:ext>
                </a:extLst>
              </p:cNvPr>
              <p:cNvSpPr txBox="1">
                <a:spLocks/>
              </p:cNvSpPr>
              <p:nvPr/>
            </p:nvSpPr>
            <p:spPr>
              <a:xfrm>
                <a:off x="2095059" y="2577069"/>
                <a:ext cx="812612"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r>
                        <a:rPr lang="en-US" sz="2400" b="0" i="1" dirty="0" smtClean="0">
                          <a:solidFill>
                            <a:schemeClr val="accent6">
                              <a:lumMod val="75000"/>
                            </a:schemeClr>
                          </a:solidFill>
                          <a:latin typeface="Cambria Math" panose="02040503050406030204" pitchFamily="18" charset="0"/>
                        </a:rPr>
                        <m:t>.4?</m:t>
                      </m:r>
                    </m:oMath>
                  </m:oMathPara>
                </a14:m>
                <a:endParaRPr lang="en-US" sz="2400" dirty="0">
                  <a:solidFill>
                    <a:schemeClr val="accent6">
                      <a:lumMod val="75000"/>
                    </a:schemeClr>
                  </a:solidFill>
                  <a:latin typeface="Avenir Light" panose="020B0402020203020204" pitchFamily="34" charset="77"/>
                </a:endParaRPr>
              </a:p>
            </p:txBody>
          </p:sp>
        </mc:Choice>
        <mc:Fallback xmlns="">
          <p:sp>
            <p:nvSpPr>
              <p:cNvPr id="77" name="Content Placeholder 2">
                <a:extLst>
                  <a:ext uri="{FF2B5EF4-FFF2-40B4-BE49-F238E27FC236}">
                    <a16:creationId xmlns:a16="http://schemas.microsoft.com/office/drawing/2014/main" id="{FB7CC192-0802-0E49-BB36-8AADC778556A}"/>
                  </a:ext>
                </a:extLst>
              </p:cNvPr>
              <p:cNvSpPr txBox="1">
                <a:spLocks noRot="1" noChangeAspect="1" noMove="1" noResize="1" noEditPoints="1" noAdjustHandles="1" noChangeArrowheads="1" noChangeShapeType="1" noTextEdit="1"/>
              </p:cNvSpPr>
              <p:nvPr/>
            </p:nvSpPr>
            <p:spPr>
              <a:xfrm>
                <a:off x="2095059" y="2577069"/>
                <a:ext cx="812612" cy="503588"/>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8" name="Content Placeholder 2">
                <a:extLst>
                  <a:ext uri="{FF2B5EF4-FFF2-40B4-BE49-F238E27FC236}">
                    <a16:creationId xmlns:a16="http://schemas.microsoft.com/office/drawing/2014/main" id="{37C626B4-6849-4E47-AE4F-9584D377C49F}"/>
                  </a:ext>
                </a:extLst>
              </p:cNvPr>
              <p:cNvSpPr txBox="1">
                <a:spLocks/>
              </p:cNvSpPr>
              <p:nvPr/>
            </p:nvSpPr>
            <p:spPr>
              <a:xfrm>
                <a:off x="3237602" y="2575121"/>
                <a:ext cx="812612"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r>
                        <a:rPr lang="en-US" sz="2400" b="0" i="1" dirty="0" smtClean="0">
                          <a:solidFill>
                            <a:schemeClr val="accent6">
                              <a:lumMod val="75000"/>
                            </a:schemeClr>
                          </a:solidFill>
                          <a:latin typeface="Cambria Math" panose="02040503050406030204" pitchFamily="18" charset="0"/>
                        </a:rPr>
                        <m:t>.3?</m:t>
                      </m:r>
                    </m:oMath>
                  </m:oMathPara>
                </a14:m>
                <a:endParaRPr lang="en-US" sz="2400" dirty="0">
                  <a:solidFill>
                    <a:schemeClr val="accent6">
                      <a:lumMod val="75000"/>
                    </a:schemeClr>
                  </a:solidFill>
                  <a:latin typeface="Avenir Light" panose="020B0402020203020204" pitchFamily="34" charset="77"/>
                </a:endParaRPr>
              </a:p>
            </p:txBody>
          </p:sp>
        </mc:Choice>
        <mc:Fallback xmlns="">
          <p:sp>
            <p:nvSpPr>
              <p:cNvPr id="78" name="Content Placeholder 2">
                <a:extLst>
                  <a:ext uri="{FF2B5EF4-FFF2-40B4-BE49-F238E27FC236}">
                    <a16:creationId xmlns:a16="http://schemas.microsoft.com/office/drawing/2014/main" id="{37C626B4-6849-4E47-AE4F-9584D377C49F}"/>
                  </a:ext>
                </a:extLst>
              </p:cNvPr>
              <p:cNvSpPr txBox="1">
                <a:spLocks noRot="1" noChangeAspect="1" noMove="1" noResize="1" noEditPoints="1" noAdjustHandles="1" noChangeArrowheads="1" noChangeShapeType="1" noTextEdit="1"/>
              </p:cNvSpPr>
              <p:nvPr/>
            </p:nvSpPr>
            <p:spPr>
              <a:xfrm>
                <a:off x="3237602" y="2575121"/>
                <a:ext cx="812612" cy="503588"/>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9" name="Content Placeholder 2">
                <a:extLst>
                  <a:ext uri="{FF2B5EF4-FFF2-40B4-BE49-F238E27FC236}">
                    <a16:creationId xmlns:a16="http://schemas.microsoft.com/office/drawing/2014/main" id="{5C6455DC-BBA3-CD4A-8BE1-8F007DD67CB7}"/>
                  </a:ext>
                </a:extLst>
              </p:cNvPr>
              <p:cNvSpPr txBox="1">
                <a:spLocks/>
              </p:cNvSpPr>
              <p:nvPr/>
            </p:nvSpPr>
            <p:spPr>
              <a:xfrm>
                <a:off x="4254804" y="2575121"/>
                <a:ext cx="812612"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r>
                        <a:rPr lang="en-US" sz="2400" i="1" dirty="0" smtClean="0">
                          <a:solidFill>
                            <a:schemeClr val="accent6">
                              <a:lumMod val="75000"/>
                            </a:schemeClr>
                          </a:solidFill>
                          <a:latin typeface="Cambria Math" panose="02040503050406030204" pitchFamily="18" charset="0"/>
                        </a:rPr>
                        <m:t>.</m:t>
                      </m:r>
                      <m:r>
                        <a:rPr lang="en-US" sz="2400" b="0" i="1" dirty="0" smtClean="0">
                          <a:solidFill>
                            <a:schemeClr val="accent6">
                              <a:lumMod val="75000"/>
                            </a:schemeClr>
                          </a:solidFill>
                          <a:latin typeface="Cambria Math" panose="02040503050406030204" pitchFamily="18" charset="0"/>
                        </a:rPr>
                        <m:t>1?</m:t>
                      </m:r>
                    </m:oMath>
                  </m:oMathPara>
                </a14:m>
                <a:endParaRPr lang="en-US" sz="2400" dirty="0">
                  <a:solidFill>
                    <a:schemeClr val="accent6">
                      <a:lumMod val="75000"/>
                    </a:schemeClr>
                  </a:solidFill>
                  <a:latin typeface="Avenir Light" panose="020B0402020203020204" pitchFamily="34" charset="77"/>
                </a:endParaRPr>
              </a:p>
            </p:txBody>
          </p:sp>
        </mc:Choice>
        <mc:Fallback xmlns="">
          <p:sp>
            <p:nvSpPr>
              <p:cNvPr id="79" name="Content Placeholder 2">
                <a:extLst>
                  <a:ext uri="{FF2B5EF4-FFF2-40B4-BE49-F238E27FC236}">
                    <a16:creationId xmlns:a16="http://schemas.microsoft.com/office/drawing/2014/main" id="{5C6455DC-BBA3-CD4A-8BE1-8F007DD67CB7}"/>
                  </a:ext>
                </a:extLst>
              </p:cNvPr>
              <p:cNvSpPr txBox="1">
                <a:spLocks noRot="1" noChangeAspect="1" noMove="1" noResize="1" noEditPoints="1" noAdjustHandles="1" noChangeArrowheads="1" noChangeShapeType="1" noTextEdit="1"/>
              </p:cNvSpPr>
              <p:nvPr/>
            </p:nvSpPr>
            <p:spPr>
              <a:xfrm>
                <a:off x="4254804" y="2575121"/>
                <a:ext cx="812612" cy="503588"/>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0" name="Content Placeholder 2">
                <a:extLst>
                  <a:ext uri="{FF2B5EF4-FFF2-40B4-BE49-F238E27FC236}">
                    <a16:creationId xmlns:a16="http://schemas.microsoft.com/office/drawing/2014/main" id="{D84819D7-CC57-0641-8097-052A129EB7EA}"/>
                  </a:ext>
                </a:extLst>
              </p:cNvPr>
              <p:cNvSpPr txBox="1">
                <a:spLocks/>
              </p:cNvSpPr>
              <p:nvPr/>
            </p:nvSpPr>
            <p:spPr>
              <a:xfrm>
                <a:off x="5373940" y="2575121"/>
                <a:ext cx="812612"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r>
                        <a:rPr lang="en-US" sz="2400" i="1" dirty="0" smtClean="0">
                          <a:solidFill>
                            <a:schemeClr val="accent6">
                              <a:lumMod val="75000"/>
                            </a:schemeClr>
                          </a:solidFill>
                          <a:latin typeface="Cambria Math" panose="02040503050406030204" pitchFamily="18" charset="0"/>
                        </a:rPr>
                        <m:t>.</m:t>
                      </m:r>
                      <m:r>
                        <a:rPr lang="en-US" sz="2400" b="0" i="1" dirty="0" smtClean="0">
                          <a:solidFill>
                            <a:schemeClr val="accent6">
                              <a:lumMod val="75000"/>
                            </a:schemeClr>
                          </a:solidFill>
                          <a:latin typeface="Cambria Math" panose="02040503050406030204" pitchFamily="18" charset="0"/>
                        </a:rPr>
                        <m:t>2?</m:t>
                      </m:r>
                    </m:oMath>
                  </m:oMathPara>
                </a14:m>
                <a:endParaRPr lang="en-US" sz="2400" dirty="0">
                  <a:solidFill>
                    <a:schemeClr val="accent6">
                      <a:lumMod val="75000"/>
                    </a:schemeClr>
                  </a:solidFill>
                  <a:latin typeface="Avenir Light" panose="020B0402020203020204" pitchFamily="34" charset="77"/>
                </a:endParaRPr>
              </a:p>
            </p:txBody>
          </p:sp>
        </mc:Choice>
        <mc:Fallback xmlns="">
          <p:sp>
            <p:nvSpPr>
              <p:cNvPr id="80" name="Content Placeholder 2">
                <a:extLst>
                  <a:ext uri="{FF2B5EF4-FFF2-40B4-BE49-F238E27FC236}">
                    <a16:creationId xmlns:a16="http://schemas.microsoft.com/office/drawing/2014/main" id="{D84819D7-CC57-0641-8097-052A129EB7EA}"/>
                  </a:ext>
                </a:extLst>
              </p:cNvPr>
              <p:cNvSpPr txBox="1">
                <a:spLocks noRot="1" noChangeAspect="1" noMove="1" noResize="1" noEditPoints="1" noAdjustHandles="1" noChangeArrowheads="1" noChangeShapeType="1" noTextEdit="1"/>
              </p:cNvSpPr>
              <p:nvPr/>
            </p:nvSpPr>
            <p:spPr>
              <a:xfrm>
                <a:off x="5373940" y="2575121"/>
                <a:ext cx="812612" cy="503588"/>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1" name="Content Placeholder 2">
                <a:extLst>
                  <a:ext uri="{FF2B5EF4-FFF2-40B4-BE49-F238E27FC236}">
                    <a16:creationId xmlns:a16="http://schemas.microsoft.com/office/drawing/2014/main" id="{430EAF3A-8A6A-8D4D-8A46-D5F7CC486CE6}"/>
                  </a:ext>
                </a:extLst>
              </p:cNvPr>
              <p:cNvSpPr txBox="1">
                <a:spLocks/>
              </p:cNvSpPr>
              <p:nvPr/>
            </p:nvSpPr>
            <p:spPr>
              <a:xfrm>
                <a:off x="2266543" y="3012907"/>
                <a:ext cx="46636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Sup>
                        <m:sSubSupPr>
                          <m:ctrlPr>
                            <a:rPr lang="en-US" sz="2400" b="0" i="1" dirty="0" smtClean="0">
                              <a:latin typeface="Cambria Math" panose="02040503050406030204" pitchFamily="18" charset="0"/>
                            </a:rPr>
                          </m:ctrlPr>
                        </m:sSubSupPr>
                        <m:e>
                          <m:r>
                            <a:rPr lang="en-US" sz="2400" b="0" i="1" dirty="0" smtClean="0">
                              <a:latin typeface="Cambria Math" panose="02040503050406030204" pitchFamily="18" charset="0"/>
                            </a:rPr>
                            <m:t>h</m:t>
                          </m:r>
                        </m:e>
                        <m:sub>
                          <m:r>
                            <a:rPr lang="en-US" sz="2400" b="0" i="1" dirty="0" smtClean="0">
                              <a:latin typeface="Cambria Math" panose="02040503050406030204" pitchFamily="18" charset="0"/>
                            </a:rPr>
                            <m:t>1</m:t>
                          </m:r>
                        </m:sub>
                        <m:sup>
                          <m:r>
                            <a:rPr lang="en-US" sz="2400" b="0" i="1" dirty="0" smtClean="0">
                              <a:latin typeface="Cambria Math" panose="02040503050406030204" pitchFamily="18" charset="0"/>
                            </a:rPr>
                            <m:t>𝐸</m:t>
                          </m:r>
                        </m:sup>
                      </m:sSubSup>
                    </m:oMath>
                  </m:oMathPara>
                </a14:m>
                <a:endParaRPr lang="en-US" sz="2400" b="0" dirty="0">
                  <a:latin typeface="Avenir Light" panose="020B0402020203020204" pitchFamily="34" charset="77"/>
                </a:endParaRPr>
              </a:p>
              <a:p>
                <a:pPr marL="0" indent="0" algn="ctr">
                  <a:lnSpc>
                    <a:spcPct val="120000"/>
                  </a:lnSpc>
                  <a:buNone/>
                </a:pPr>
                <a:endParaRPr lang="en-US" sz="2400" b="0" dirty="0">
                  <a:latin typeface="Avenir Light" panose="020B0402020203020204" pitchFamily="34" charset="77"/>
                </a:endParaRPr>
              </a:p>
              <a:p>
                <a:pPr marL="0" indent="0" algn="ctr">
                  <a:lnSpc>
                    <a:spcPct val="120000"/>
                  </a:lnSpc>
                  <a:buNone/>
                </a:pPr>
                <a:endParaRPr lang="en-US" sz="2400" dirty="0">
                  <a:latin typeface="Avenir Light" panose="020B0402020203020204" pitchFamily="34" charset="77"/>
                </a:endParaRPr>
              </a:p>
            </p:txBody>
          </p:sp>
        </mc:Choice>
        <mc:Fallback xmlns="">
          <p:sp>
            <p:nvSpPr>
              <p:cNvPr id="81" name="Content Placeholder 2">
                <a:extLst>
                  <a:ext uri="{FF2B5EF4-FFF2-40B4-BE49-F238E27FC236}">
                    <a16:creationId xmlns:a16="http://schemas.microsoft.com/office/drawing/2014/main" id="{430EAF3A-8A6A-8D4D-8A46-D5F7CC486CE6}"/>
                  </a:ext>
                </a:extLst>
              </p:cNvPr>
              <p:cNvSpPr txBox="1">
                <a:spLocks noRot="1" noChangeAspect="1" noMove="1" noResize="1" noEditPoints="1" noAdjustHandles="1" noChangeArrowheads="1" noChangeShapeType="1" noTextEdit="1"/>
              </p:cNvSpPr>
              <p:nvPr/>
            </p:nvSpPr>
            <p:spPr>
              <a:xfrm>
                <a:off x="2266543" y="3012907"/>
                <a:ext cx="466367" cy="503588"/>
              </a:xfrm>
              <a:prstGeom prst="rect">
                <a:avLst/>
              </a:prstGeom>
              <a:blipFill>
                <a:blip r:embed="rId7"/>
                <a:stretch>
                  <a:fillRect r="-263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2" name="Content Placeholder 2">
                <a:extLst>
                  <a:ext uri="{FF2B5EF4-FFF2-40B4-BE49-F238E27FC236}">
                    <a16:creationId xmlns:a16="http://schemas.microsoft.com/office/drawing/2014/main" id="{A8EDD8E4-48D8-E14C-BC95-FEEBF25A3A75}"/>
                  </a:ext>
                </a:extLst>
              </p:cNvPr>
              <p:cNvSpPr txBox="1">
                <a:spLocks/>
              </p:cNvSpPr>
              <p:nvPr/>
            </p:nvSpPr>
            <p:spPr>
              <a:xfrm>
                <a:off x="3300923" y="3036969"/>
                <a:ext cx="46636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Sup>
                        <m:sSubSupPr>
                          <m:ctrlPr>
                            <a:rPr lang="en-US" sz="2400" b="0" i="1" dirty="0" smtClean="0">
                              <a:latin typeface="Cambria Math" panose="02040503050406030204" pitchFamily="18" charset="0"/>
                            </a:rPr>
                          </m:ctrlPr>
                        </m:sSubSupPr>
                        <m:e>
                          <m:r>
                            <a:rPr lang="en-US" sz="2400" b="0" i="1" dirty="0" smtClean="0">
                              <a:latin typeface="Cambria Math" panose="02040503050406030204" pitchFamily="18" charset="0"/>
                            </a:rPr>
                            <m:t>h</m:t>
                          </m:r>
                        </m:e>
                        <m:sub>
                          <m:r>
                            <a:rPr lang="en-US" sz="2400" b="0" i="1" dirty="0" smtClean="0">
                              <a:latin typeface="Cambria Math" panose="02040503050406030204" pitchFamily="18" charset="0"/>
                            </a:rPr>
                            <m:t>2</m:t>
                          </m:r>
                        </m:sub>
                        <m:sup>
                          <m:r>
                            <a:rPr lang="en-US" sz="2400" b="0" i="1" dirty="0" smtClean="0">
                              <a:latin typeface="Cambria Math" panose="02040503050406030204" pitchFamily="18" charset="0"/>
                            </a:rPr>
                            <m:t>𝐸</m:t>
                          </m:r>
                        </m:sup>
                      </m:sSubSup>
                    </m:oMath>
                  </m:oMathPara>
                </a14:m>
                <a:endParaRPr lang="en-US" sz="2400" b="0" dirty="0">
                  <a:latin typeface="Avenir Light" panose="020B0402020203020204" pitchFamily="34" charset="77"/>
                </a:endParaRPr>
              </a:p>
              <a:p>
                <a:pPr marL="0" indent="0" algn="ctr">
                  <a:lnSpc>
                    <a:spcPct val="120000"/>
                  </a:lnSpc>
                  <a:buNone/>
                </a:pPr>
                <a:endParaRPr lang="en-US" sz="2400" b="0" dirty="0">
                  <a:latin typeface="Avenir Light" panose="020B0402020203020204" pitchFamily="34" charset="77"/>
                </a:endParaRPr>
              </a:p>
              <a:p>
                <a:pPr marL="0" indent="0" algn="ctr">
                  <a:lnSpc>
                    <a:spcPct val="120000"/>
                  </a:lnSpc>
                  <a:buNone/>
                </a:pPr>
                <a:endParaRPr lang="en-US" sz="2400" dirty="0">
                  <a:latin typeface="Avenir Light" panose="020B0402020203020204" pitchFamily="34" charset="77"/>
                </a:endParaRPr>
              </a:p>
            </p:txBody>
          </p:sp>
        </mc:Choice>
        <mc:Fallback xmlns="">
          <p:sp>
            <p:nvSpPr>
              <p:cNvPr id="82" name="Content Placeholder 2">
                <a:extLst>
                  <a:ext uri="{FF2B5EF4-FFF2-40B4-BE49-F238E27FC236}">
                    <a16:creationId xmlns:a16="http://schemas.microsoft.com/office/drawing/2014/main" id="{A8EDD8E4-48D8-E14C-BC95-FEEBF25A3A75}"/>
                  </a:ext>
                </a:extLst>
              </p:cNvPr>
              <p:cNvSpPr txBox="1">
                <a:spLocks noRot="1" noChangeAspect="1" noMove="1" noResize="1" noEditPoints="1" noAdjustHandles="1" noChangeArrowheads="1" noChangeShapeType="1" noTextEdit="1"/>
              </p:cNvSpPr>
              <p:nvPr/>
            </p:nvSpPr>
            <p:spPr>
              <a:xfrm>
                <a:off x="3300923" y="3036969"/>
                <a:ext cx="466367" cy="503588"/>
              </a:xfrm>
              <a:prstGeom prst="rect">
                <a:avLst/>
              </a:prstGeom>
              <a:blipFill>
                <a:blip r:embed="rId8"/>
                <a:stretch>
                  <a:fillRect l="-263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3" name="Content Placeholder 2">
                <a:extLst>
                  <a:ext uri="{FF2B5EF4-FFF2-40B4-BE49-F238E27FC236}">
                    <a16:creationId xmlns:a16="http://schemas.microsoft.com/office/drawing/2014/main" id="{03BB47D6-F9E9-C442-BE36-549414F59452}"/>
                  </a:ext>
                </a:extLst>
              </p:cNvPr>
              <p:cNvSpPr txBox="1">
                <a:spLocks/>
              </p:cNvSpPr>
              <p:nvPr/>
            </p:nvSpPr>
            <p:spPr>
              <a:xfrm>
                <a:off x="4413526" y="3037005"/>
                <a:ext cx="46636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Sup>
                        <m:sSubSupPr>
                          <m:ctrlPr>
                            <a:rPr lang="en-US" sz="2400" b="0" i="1" dirty="0" smtClean="0">
                              <a:latin typeface="Cambria Math" panose="02040503050406030204" pitchFamily="18" charset="0"/>
                            </a:rPr>
                          </m:ctrlPr>
                        </m:sSubSupPr>
                        <m:e>
                          <m:r>
                            <a:rPr lang="en-US" sz="2400" b="0" i="1" dirty="0" smtClean="0">
                              <a:latin typeface="Cambria Math" panose="02040503050406030204" pitchFamily="18" charset="0"/>
                            </a:rPr>
                            <m:t>h</m:t>
                          </m:r>
                        </m:e>
                        <m:sub>
                          <m:r>
                            <a:rPr lang="en-US" sz="2400" b="0" i="1" dirty="0" smtClean="0">
                              <a:latin typeface="Cambria Math" panose="02040503050406030204" pitchFamily="18" charset="0"/>
                            </a:rPr>
                            <m:t>3</m:t>
                          </m:r>
                        </m:sub>
                        <m:sup>
                          <m:r>
                            <a:rPr lang="en-US" sz="2400" b="0" i="1" dirty="0" smtClean="0">
                              <a:latin typeface="Cambria Math" panose="02040503050406030204" pitchFamily="18" charset="0"/>
                            </a:rPr>
                            <m:t>𝐸</m:t>
                          </m:r>
                        </m:sup>
                      </m:sSubSup>
                    </m:oMath>
                  </m:oMathPara>
                </a14:m>
                <a:endParaRPr lang="en-US" sz="2400" b="0" dirty="0">
                  <a:latin typeface="Avenir Light" panose="020B0402020203020204" pitchFamily="34" charset="77"/>
                </a:endParaRPr>
              </a:p>
              <a:p>
                <a:pPr marL="0" indent="0" algn="ctr">
                  <a:lnSpc>
                    <a:spcPct val="120000"/>
                  </a:lnSpc>
                  <a:buNone/>
                </a:pPr>
                <a:endParaRPr lang="en-US" sz="2400" b="0" dirty="0">
                  <a:latin typeface="Avenir Light" panose="020B0402020203020204" pitchFamily="34" charset="77"/>
                </a:endParaRPr>
              </a:p>
              <a:p>
                <a:pPr marL="0" indent="0" algn="ctr">
                  <a:lnSpc>
                    <a:spcPct val="120000"/>
                  </a:lnSpc>
                  <a:buNone/>
                </a:pPr>
                <a:endParaRPr lang="en-US" sz="2400" dirty="0">
                  <a:latin typeface="Avenir Light" panose="020B0402020203020204" pitchFamily="34" charset="77"/>
                </a:endParaRPr>
              </a:p>
            </p:txBody>
          </p:sp>
        </mc:Choice>
        <mc:Fallback xmlns="">
          <p:sp>
            <p:nvSpPr>
              <p:cNvPr id="83" name="Content Placeholder 2">
                <a:extLst>
                  <a:ext uri="{FF2B5EF4-FFF2-40B4-BE49-F238E27FC236}">
                    <a16:creationId xmlns:a16="http://schemas.microsoft.com/office/drawing/2014/main" id="{03BB47D6-F9E9-C442-BE36-549414F59452}"/>
                  </a:ext>
                </a:extLst>
              </p:cNvPr>
              <p:cNvSpPr txBox="1">
                <a:spLocks noRot="1" noChangeAspect="1" noMove="1" noResize="1" noEditPoints="1" noAdjustHandles="1" noChangeArrowheads="1" noChangeShapeType="1" noTextEdit="1"/>
              </p:cNvSpPr>
              <p:nvPr/>
            </p:nvSpPr>
            <p:spPr>
              <a:xfrm>
                <a:off x="4413526" y="3037005"/>
                <a:ext cx="466367" cy="503588"/>
              </a:xfrm>
              <a:prstGeom prst="rect">
                <a:avLst/>
              </a:prstGeom>
              <a:blipFill>
                <a:blip r:embed="rId9"/>
                <a:stretch>
                  <a:fillRect l="-5556" r="-27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4" name="Content Placeholder 2">
                <a:extLst>
                  <a:ext uri="{FF2B5EF4-FFF2-40B4-BE49-F238E27FC236}">
                    <a16:creationId xmlns:a16="http://schemas.microsoft.com/office/drawing/2014/main" id="{EF4898A9-E8D4-BB49-A61D-ED70F16178CA}"/>
                  </a:ext>
                </a:extLst>
              </p:cNvPr>
              <p:cNvSpPr txBox="1">
                <a:spLocks/>
              </p:cNvSpPr>
              <p:nvPr/>
            </p:nvSpPr>
            <p:spPr>
              <a:xfrm>
                <a:off x="5491706" y="3025197"/>
                <a:ext cx="46636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Sup>
                        <m:sSubSupPr>
                          <m:ctrlPr>
                            <a:rPr lang="en-US" sz="2400" b="0" i="1" dirty="0" smtClean="0">
                              <a:latin typeface="Cambria Math" panose="02040503050406030204" pitchFamily="18" charset="0"/>
                            </a:rPr>
                          </m:ctrlPr>
                        </m:sSubSupPr>
                        <m:e>
                          <m:r>
                            <a:rPr lang="en-US" sz="2400" b="0" i="1" dirty="0" smtClean="0">
                              <a:latin typeface="Cambria Math" panose="02040503050406030204" pitchFamily="18" charset="0"/>
                            </a:rPr>
                            <m:t>h</m:t>
                          </m:r>
                        </m:e>
                        <m:sub>
                          <m:r>
                            <a:rPr lang="en-US" sz="2400" b="0" i="1" dirty="0" smtClean="0">
                              <a:latin typeface="Cambria Math" panose="02040503050406030204" pitchFamily="18" charset="0"/>
                            </a:rPr>
                            <m:t>4</m:t>
                          </m:r>
                        </m:sub>
                        <m:sup>
                          <m:r>
                            <a:rPr lang="en-US" sz="2400" b="0" i="1" dirty="0" smtClean="0">
                              <a:latin typeface="Cambria Math" panose="02040503050406030204" pitchFamily="18" charset="0"/>
                            </a:rPr>
                            <m:t>𝐸</m:t>
                          </m:r>
                        </m:sup>
                      </m:sSubSup>
                    </m:oMath>
                  </m:oMathPara>
                </a14:m>
                <a:endParaRPr lang="en-US" sz="2400" b="0" dirty="0">
                  <a:latin typeface="Avenir Light" panose="020B0402020203020204" pitchFamily="34" charset="77"/>
                </a:endParaRPr>
              </a:p>
              <a:p>
                <a:pPr marL="0" indent="0" algn="ctr">
                  <a:lnSpc>
                    <a:spcPct val="120000"/>
                  </a:lnSpc>
                  <a:buNone/>
                </a:pPr>
                <a:endParaRPr lang="en-US" sz="2400" b="0" dirty="0">
                  <a:latin typeface="Avenir Light" panose="020B0402020203020204" pitchFamily="34" charset="77"/>
                </a:endParaRPr>
              </a:p>
              <a:p>
                <a:pPr marL="0" indent="0" algn="ctr">
                  <a:lnSpc>
                    <a:spcPct val="120000"/>
                  </a:lnSpc>
                  <a:buNone/>
                </a:pPr>
                <a:endParaRPr lang="en-US" sz="2400" dirty="0">
                  <a:latin typeface="Avenir Light" panose="020B0402020203020204" pitchFamily="34" charset="77"/>
                </a:endParaRPr>
              </a:p>
            </p:txBody>
          </p:sp>
        </mc:Choice>
        <mc:Fallback xmlns="">
          <p:sp>
            <p:nvSpPr>
              <p:cNvPr id="84" name="Content Placeholder 2">
                <a:extLst>
                  <a:ext uri="{FF2B5EF4-FFF2-40B4-BE49-F238E27FC236}">
                    <a16:creationId xmlns:a16="http://schemas.microsoft.com/office/drawing/2014/main" id="{EF4898A9-E8D4-BB49-A61D-ED70F16178CA}"/>
                  </a:ext>
                </a:extLst>
              </p:cNvPr>
              <p:cNvSpPr txBox="1">
                <a:spLocks noRot="1" noChangeAspect="1" noMove="1" noResize="1" noEditPoints="1" noAdjustHandles="1" noChangeArrowheads="1" noChangeShapeType="1" noTextEdit="1"/>
              </p:cNvSpPr>
              <p:nvPr/>
            </p:nvSpPr>
            <p:spPr>
              <a:xfrm>
                <a:off x="5491706" y="3025197"/>
                <a:ext cx="466367" cy="503588"/>
              </a:xfrm>
              <a:prstGeom prst="rect">
                <a:avLst/>
              </a:prstGeom>
              <a:blipFill>
                <a:blip r:embed="rId10"/>
                <a:stretch>
                  <a:fillRect l="-2703" r="-2703"/>
                </a:stretch>
              </a:blipFill>
            </p:spPr>
            <p:txBody>
              <a:bodyPr/>
              <a:lstStyle/>
              <a:p>
                <a:r>
                  <a:rPr lang="en-US">
                    <a:noFill/>
                  </a:rPr>
                  <a:t> </a:t>
                </a:r>
              </a:p>
            </p:txBody>
          </p:sp>
        </mc:Fallback>
      </mc:AlternateContent>
    </p:spTree>
    <p:extLst>
      <p:ext uri="{BB962C8B-B14F-4D97-AF65-F5344CB8AC3E}">
        <p14:creationId xmlns:p14="http://schemas.microsoft.com/office/powerpoint/2010/main" val="38881189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1A543A3-FD97-9B45-B10B-B411CB0263B4}"/>
              </a:ext>
            </a:extLst>
          </p:cNvPr>
          <p:cNvSpPr>
            <a:spLocks noGrp="1"/>
          </p:cNvSpPr>
          <p:nvPr>
            <p:ph type="title"/>
          </p:nvPr>
        </p:nvSpPr>
        <p:spPr>
          <a:xfrm>
            <a:off x="838200" y="276262"/>
            <a:ext cx="8941419" cy="683531"/>
          </a:xfrm>
        </p:spPr>
        <p:txBody>
          <a:bodyPr/>
          <a:lstStyle/>
          <a:p>
            <a:r>
              <a:rPr lang="en-US" dirty="0"/>
              <a:t>seq2seq + Attention</a:t>
            </a:r>
            <a:endParaRPr lang="en-US" dirty="0">
              <a:solidFill>
                <a:srgbClr val="7030A0"/>
              </a:solidFill>
            </a:endParaRPr>
          </a:p>
        </p:txBody>
      </p:sp>
      <p:sp>
        <p:nvSpPr>
          <p:cNvPr id="7" name="Content Placeholder 2">
            <a:extLst>
              <a:ext uri="{FF2B5EF4-FFF2-40B4-BE49-F238E27FC236}">
                <a16:creationId xmlns:a16="http://schemas.microsoft.com/office/drawing/2014/main" id="{1183FB64-E4EC-E145-91C4-17C132EDE6DD}"/>
              </a:ext>
            </a:extLst>
          </p:cNvPr>
          <p:cNvSpPr txBox="1">
            <a:spLocks/>
          </p:cNvSpPr>
          <p:nvPr/>
        </p:nvSpPr>
        <p:spPr>
          <a:xfrm>
            <a:off x="351175" y="5605672"/>
            <a:ext cx="1530821" cy="4714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b="1" dirty="0">
                <a:solidFill>
                  <a:schemeClr val="tx1">
                    <a:lumMod val="85000"/>
                    <a:lumOff val="15000"/>
                  </a:schemeClr>
                </a:solidFill>
                <a:latin typeface="Avenir Light" panose="020B0402020203020204" pitchFamily="34" charset="77"/>
              </a:rPr>
              <a:t>Input layer</a:t>
            </a:r>
          </a:p>
        </p:txBody>
      </p:sp>
      <p:sp>
        <p:nvSpPr>
          <p:cNvPr id="9" name="Content Placeholder 2">
            <a:extLst>
              <a:ext uri="{FF2B5EF4-FFF2-40B4-BE49-F238E27FC236}">
                <a16:creationId xmlns:a16="http://schemas.microsoft.com/office/drawing/2014/main" id="{9308F0EC-943F-B642-9E88-EBEF25B12587}"/>
              </a:ext>
            </a:extLst>
          </p:cNvPr>
          <p:cNvSpPr txBox="1">
            <a:spLocks/>
          </p:cNvSpPr>
          <p:nvPr/>
        </p:nvSpPr>
        <p:spPr>
          <a:xfrm>
            <a:off x="247606" y="3936817"/>
            <a:ext cx="1737960" cy="4714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b="1" dirty="0">
                <a:solidFill>
                  <a:schemeClr val="tx1">
                    <a:lumMod val="85000"/>
                    <a:lumOff val="15000"/>
                  </a:schemeClr>
                </a:solidFill>
                <a:latin typeface="Avenir Light" panose="020B0402020203020204" pitchFamily="34" charset="77"/>
              </a:rPr>
              <a:t>Hidden layer</a:t>
            </a:r>
          </a:p>
        </p:txBody>
      </p:sp>
      <p:grpSp>
        <p:nvGrpSpPr>
          <p:cNvPr id="11" name="Group 10">
            <a:extLst>
              <a:ext uri="{FF2B5EF4-FFF2-40B4-BE49-F238E27FC236}">
                <a16:creationId xmlns:a16="http://schemas.microsoft.com/office/drawing/2014/main" id="{C84AD2C0-AB8A-AF42-A04A-78D3F01D61D4}"/>
              </a:ext>
            </a:extLst>
          </p:cNvPr>
          <p:cNvGrpSpPr/>
          <p:nvPr/>
        </p:nvGrpSpPr>
        <p:grpSpPr>
          <a:xfrm rot="16200000">
            <a:off x="1826690" y="4096093"/>
            <a:ext cx="1364224" cy="311369"/>
            <a:chOff x="2297660" y="4140835"/>
            <a:chExt cx="1364224" cy="311369"/>
          </a:xfrm>
        </p:grpSpPr>
        <p:sp>
          <p:nvSpPr>
            <p:cNvPr id="12" name="Rounded Rectangle 11">
              <a:extLst>
                <a:ext uri="{FF2B5EF4-FFF2-40B4-BE49-F238E27FC236}">
                  <a16:creationId xmlns:a16="http://schemas.microsoft.com/office/drawing/2014/main" id="{BBD4ED64-AA4D-9C4B-BF02-166A307C6A6D}"/>
                </a:ext>
              </a:extLst>
            </p:cNvPr>
            <p:cNvSpPr/>
            <p:nvPr/>
          </p:nvSpPr>
          <p:spPr>
            <a:xfrm>
              <a:off x="2297660" y="4140835"/>
              <a:ext cx="1364224" cy="311369"/>
            </a:xfrm>
            <a:prstGeom prst="round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48D07A2-8DB3-FF4B-83FB-9C0DA1A31BDF}"/>
                </a:ext>
              </a:extLst>
            </p:cNvPr>
            <p:cNvSpPr/>
            <p:nvPr/>
          </p:nvSpPr>
          <p:spPr>
            <a:xfrm>
              <a:off x="2382210"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5CA8966-3493-804C-94DC-486E7325A53F}"/>
                </a:ext>
              </a:extLst>
            </p:cNvPr>
            <p:cNvSpPr/>
            <p:nvPr/>
          </p:nvSpPr>
          <p:spPr>
            <a:xfrm>
              <a:off x="2628469"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D79D7D8D-88D8-B049-B252-46589D067EEF}"/>
                </a:ext>
              </a:extLst>
            </p:cNvPr>
            <p:cNvSpPr/>
            <p:nvPr/>
          </p:nvSpPr>
          <p:spPr>
            <a:xfrm>
              <a:off x="2874728"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953FFED8-5FE4-9E4B-BBBA-AAA07045CB6E}"/>
                </a:ext>
              </a:extLst>
            </p:cNvPr>
            <p:cNvSpPr/>
            <p:nvPr/>
          </p:nvSpPr>
          <p:spPr>
            <a:xfrm>
              <a:off x="3126597"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7B0F0EB2-55DD-1847-A974-415F66C4046C}"/>
                </a:ext>
              </a:extLst>
            </p:cNvPr>
            <p:cNvSpPr/>
            <p:nvPr/>
          </p:nvSpPr>
          <p:spPr>
            <a:xfrm>
              <a:off x="3384593" y="4196386"/>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ight Arrow 17">
            <a:extLst>
              <a:ext uri="{FF2B5EF4-FFF2-40B4-BE49-F238E27FC236}">
                <a16:creationId xmlns:a16="http://schemas.microsoft.com/office/drawing/2014/main" id="{4354270C-E002-174C-AD24-BC9FBC3DA3CC}"/>
              </a:ext>
            </a:extLst>
          </p:cNvPr>
          <p:cNvSpPr/>
          <p:nvPr/>
        </p:nvSpPr>
        <p:spPr>
          <a:xfrm rot="16200000">
            <a:off x="2223979" y="5171793"/>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ight Arrow 22">
            <a:extLst>
              <a:ext uri="{FF2B5EF4-FFF2-40B4-BE49-F238E27FC236}">
                <a16:creationId xmlns:a16="http://schemas.microsoft.com/office/drawing/2014/main" id="{E29D828B-A57E-E248-9CAC-9C2D6430236B}"/>
              </a:ext>
            </a:extLst>
          </p:cNvPr>
          <p:cNvSpPr/>
          <p:nvPr/>
        </p:nvSpPr>
        <p:spPr>
          <a:xfrm>
            <a:off x="2761542" y="4074216"/>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0115C0B8-F3F8-9E4B-8B96-7C5384E5175D}"/>
              </a:ext>
            </a:extLst>
          </p:cNvPr>
          <p:cNvGrpSpPr/>
          <p:nvPr/>
        </p:nvGrpSpPr>
        <p:grpSpPr>
          <a:xfrm rot="16200000">
            <a:off x="2908851" y="4096093"/>
            <a:ext cx="1364224" cy="311369"/>
            <a:chOff x="2297660" y="4140835"/>
            <a:chExt cx="1364224" cy="311369"/>
          </a:xfrm>
        </p:grpSpPr>
        <p:sp>
          <p:nvSpPr>
            <p:cNvPr id="25" name="Rounded Rectangle 24">
              <a:extLst>
                <a:ext uri="{FF2B5EF4-FFF2-40B4-BE49-F238E27FC236}">
                  <a16:creationId xmlns:a16="http://schemas.microsoft.com/office/drawing/2014/main" id="{88EECC21-F458-BA47-8273-9255AAFB3362}"/>
                </a:ext>
              </a:extLst>
            </p:cNvPr>
            <p:cNvSpPr/>
            <p:nvPr/>
          </p:nvSpPr>
          <p:spPr>
            <a:xfrm>
              <a:off x="2297660" y="4140835"/>
              <a:ext cx="1364224" cy="311369"/>
            </a:xfrm>
            <a:prstGeom prst="round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C4D67DB8-85DC-4E4E-BD34-43BE77852D68}"/>
                </a:ext>
              </a:extLst>
            </p:cNvPr>
            <p:cNvSpPr/>
            <p:nvPr/>
          </p:nvSpPr>
          <p:spPr>
            <a:xfrm>
              <a:off x="2382210"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11506D88-496B-104C-B598-E8AA02A717F1}"/>
                </a:ext>
              </a:extLst>
            </p:cNvPr>
            <p:cNvSpPr/>
            <p:nvPr/>
          </p:nvSpPr>
          <p:spPr>
            <a:xfrm>
              <a:off x="2628469"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053D46B3-AACA-CA43-B474-18BA9AD81A42}"/>
                </a:ext>
              </a:extLst>
            </p:cNvPr>
            <p:cNvSpPr/>
            <p:nvPr/>
          </p:nvSpPr>
          <p:spPr>
            <a:xfrm>
              <a:off x="2874728"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D8BAFCE1-DE49-7C46-A77A-304998910852}"/>
                </a:ext>
              </a:extLst>
            </p:cNvPr>
            <p:cNvSpPr/>
            <p:nvPr/>
          </p:nvSpPr>
          <p:spPr>
            <a:xfrm>
              <a:off x="3126597"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A5B23BA9-7866-C147-BA2E-A60DA252AC75}"/>
                </a:ext>
              </a:extLst>
            </p:cNvPr>
            <p:cNvSpPr/>
            <p:nvPr/>
          </p:nvSpPr>
          <p:spPr>
            <a:xfrm>
              <a:off x="3384593" y="4196386"/>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Right Arrow 30">
            <a:extLst>
              <a:ext uri="{FF2B5EF4-FFF2-40B4-BE49-F238E27FC236}">
                <a16:creationId xmlns:a16="http://schemas.microsoft.com/office/drawing/2014/main" id="{EDA00DD8-064C-244D-BE70-87F044363121}"/>
              </a:ext>
            </a:extLst>
          </p:cNvPr>
          <p:cNvSpPr/>
          <p:nvPr/>
        </p:nvSpPr>
        <p:spPr>
          <a:xfrm rot="16200000">
            <a:off x="3306140" y="5171793"/>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ight Arrow 31">
            <a:extLst>
              <a:ext uri="{FF2B5EF4-FFF2-40B4-BE49-F238E27FC236}">
                <a16:creationId xmlns:a16="http://schemas.microsoft.com/office/drawing/2014/main" id="{6ED2B23A-8843-7D45-B1B1-5F3C3D2F4E10}"/>
              </a:ext>
            </a:extLst>
          </p:cNvPr>
          <p:cNvSpPr/>
          <p:nvPr/>
        </p:nvSpPr>
        <p:spPr>
          <a:xfrm>
            <a:off x="3843703" y="4074216"/>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42B53635-F587-4A47-A006-0B4A3F59EF10}"/>
              </a:ext>
            </a:extLst>
          </p:cNvPr>
          <p:cNvGrpSpPr/>
          <p:nvPr/>
        </p:nvGrpSpPr>
        <p:grpSpPr>
          <a:xfrm rot="16200000">
            <a:off x="3963610" y="4096093"/>
            <a:ext cx="1364224" cy="311369"/>
            <a:chOff x="2297660" y="4140835"/>
            <a:chExt cx="1364224" cy="311369"/>
          </a:xfrm>
        </p:grpSpPr>
        <p:sp>
          <p:nvSpPr>
            <p:cNvPr id="34" name="Rounded Rectangle 33">
              <a:extLst>
                <a:ext uri="{FF2B5EF4-FFF2-40B4-BE49-F238E27FC236}">
                  <a16:creationId xmlns:a16="http://schemas.microsoft.com/office/drawing/2014/main" id="{188B6391-7F09-7A41-A0E3-EB51B592ED0A}"/>
                </a:ext>
              </a:extLst>
            </p:cNvPr>
            <p:cNvSpPr/>
            <p:nvPr/>
          </p:nvSpPr>
          <p:spPr>
            <a:xfrm>
              <a:off x="2297660" y="4140835"/>
              <a:ext cx="1364224" cy="311369"/>
            </a:xfrm>
            <a:prstGeom prst="round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7281991D-DA35-BF4C-8169-1F5CB2D3F069}"/>
                </a:ext>
              </a:extLst>
            </p:cNvPr>
            <p:cNvSpPr/>
            <p:nvPr/>
          </p:nvSpPr>
          <p:spPr>
            <a:xfrm>
              <a:off x="2382210"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61E3767B-531E-5145-9F5F-7B32F2DAFF7D}"/>
                </a:ext>
              </a:extLst>
            </p:cNvPr>
            <p:cNvSpPr/>
            <p:nvPr/>
          </p:nvSpPr>
          <p:spPr>
            <a:xfrm>
              <a:off x="2628469"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BDB904EC-D4E2-B44E-B22C-80E765BD56A5}"/>
                </a:ext>
              </a:extLst>
            </p:cNvPr>
            <p:cNvSpPr/>
            <p:nvPr/>
          </p:nvSpPr>
          <p:spPr>
            <a:xfrm>
              <a:off x="2874728"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5E310FC3-42C0-004F-9DE3-0B890F6F8A58}"/>
                </a:ext>
              </a:extLst>
            </p:cNvPr>
            <p:cNvSpPr/>
            <p:nvPr/>
          </p:nvSpPr>
          <p:spPr>
            <a:xfrm>
              <a:off x="3126597"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5D786B3-1898-B747-AB2B-C6585E46CE03}"/>
                </a:ext>
              </a:extLst>
            </p:cNvPr>
            <p:cNvSpPr/>
            <p:nvPr/>
          </p:nvSpPr>
          <p:spPr>
            <a:xfrm>
              <a:off x="3384593" y="4196386"/>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Right Arrow 39">
            <a:extLst>
              <a:ext uri="{FF2B5EF4-FFF2-40B4-BE49-F238E27FC236}">
                <a16:creationId xmlns:a16="http://schemas.microsoft.com/office/drawing/2014/main" id="{7EA838CE-7107-B84B-8EB2-03F27F43FD62}"/>
              </a:ext>
            </a:extLst>
          </p:cNvPr>
          <p:cNvSpPr/>
          <p:nvPr/>
        </p:nvSpPr>
        <p:spPr>
          <a:xfrm rot="16200000">
            <a:off x="4360899" y="5171793"/>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ight Arrow 40">
            <a:extLst>
              <a:ext uri="{FF2B5EF4-FFF2-40B4-BE49-F238E27FC236}">
                <a16:creationId xmlns:a16="http://schemas.microsoft.com/office/drawing/2014/main" id="{66EDDCBB-7A4F-7544-B6C2-3E9DDBEE5F5C}"/>
              </a:ext>
            </a:extLst>
          </p:cNvPr>
          <p:cNvSpPr/>
          <p:nvPr/>
        </p:nvSpPr>
        <p:spPr>
          <a:xfrm>
            <a:off x="4898462" y="4074216"/>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A6CA2E2-9188-C148-ACB7-D0B6EDAF7487}"/>
              </a:ext>
            </a:extLst>
          </p:cNvPr>
          <p:cNvGrpSpPr/>
          <p:nvPr/>
        </p:nvGrpSpPr>
        <p:grpSpPr>
          <a:xfrm rot="16200000">
            <a:off x="5051854" y="4096092"/>
            <a:ext cx="1364224" cy="311369"/>
            <a:chOff x="2297660" y="4140835"/>
            <a:chExt cx="1364224" cy="311369"/>
          </a:xfrm>
        </p:grpSpPr>
        <p:sp>
          <p:nvSpPr>
            <p:cNvPr id="43" name="Rounded Rectangle 42">
              <a:extLst>
                <a:ext uri="{FF2B5EF4-FFF2-40B4-BE49-F238E27FC236}">
                  <a16:creationId xmlns:a16="http://schemas.microsoft.com/office/drawing/2014/main" id="{7CAACEA3-328A-3043-A26F-3AE9F0927CBB}"/>
                </a:ext>
              </a:extLst>
            </p:cNvPr>
            <p:cNvSpPr/>
            <p:nvPr/>
          </p:nvSpPr>
          <p:spPr>
            <a:xfrm>
              <a:off x="2297660" y="4140835"/>
              <a:ext cx="1364224" cy="311369"/>
            </a:xfrm>
            <a:prstGeom prst="round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5B77AEC6-A08E-2744-813E-99BD0DDDA937}"/>
                </a:ext>
              </a:extLst>
            </p:cNvPr>
            <p:cNvSpPr/>
            <p:nvPr/>
          </p:nvSpPr>
          <p:spPr>
            <a:xfrm>
              <a:off x="2382210"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1C806C57-DC31-7842-9021-2B55A55A2DB5}"/>
                </a:ext>
              </a:extLst>
            </p:cNvPr>
            <p:cNvSpPr/>
            <p:nvPr/>
          </p:nvSpPr>
          <p:spPr>
            <a:xfrm>
              <a:off x="2628469"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6DF5DDE2-2E68-CB43-8C45-8A31AAA7C159}"/>
                </a:ext>
              </a:extLst>
            </p:cNvPr>
            <p:cNvSpPr/>
            <p:nvPr/>
          </p:nvSpPr>
          <p:spPr>
            <a:xfrm>
              <a:off x="2874728"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9AA636B5-23CA-544E-8957-6D111730B0DD}"/>
                </a:ext>
              </a:extLst>
            </p:cNvPr>
            <p:cNvSpPr/>
            <p:nvPr/>
          </p:nvSpPr>
          <p:spPr>
            <a:xfrm>
              <a:off x="3126597"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B1957133-0650-B046-A036-DA1C47FBF316}"/>
                </a:ext>
              </a:extLst>
            </p:cNvPr>
            <p:cNvSpPr/>
            <p:nvPr/>
          </p:nvSpPr>
          <p:spPr>
            <a:xfrm>
              <a:off x="3384593" y="4196386"/>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Right Arrow 48">
            <a:extLst>
              <a:ext uri="{FF2B5EF4-FFF2-40B4-BE49-F238E27FC236}">
                <a16:creationId xmlns:a16="http://schemas.microsoft.com/office/drawing/2014/main" id="{8F8AE9A6-82FD-9243-88A4-93A940F360D7}"/>
              </a:ext>
            </a:extLst>
          </p:cNvPr>
          <p:cNvSpPr/>
          <p:nvPr/>
        </p:nvSpPr>
        <p:spPr>
          <a:xfrm rot="16200000">
            <a:off x="5449143" y="5171792"/>
            <a:ext cx="567437" cy="329483"/>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Content Placeholder 2">
            <a:extLst>
              <a:ext uri="{FF2B5EF4-FFF2-40B4-BE49-F238E27FC236}">
                <a16:creationId xmlns:a16="http://schemas.microsoft.com/office/drawing/2014/main" id="{5D493BA9-7E83-D941-9662-47D78FF8281D}"/>
              </a:ext>
            </a:extLst>
          </p:cNvPr>
          <p:cNvSpPr txBox="1">
            <a:spLocks/>
          </p:cNvSpPr>
          <p:nvPr/>
        </p:nvSpPr>
        <p:spPr>
          <a:xfrm>
            <a:off x="2095059" y="5605672"/>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2400" dirty="0">
                <a:latin typeface="Avenir Light" panose="020B0402020203020204" pitchFamily="34" charset="77"/>
              </a:rPr>
              <a:t>The</a:t>
            </a:r>
          </a:p>
        </p:txBody>
      </p:sp>
      <p:sp>
        <p:nvSpPr>
          <p:cNvPr id="55" name="Content Placeholder 2">
            <a:extLst>
              <a:ext uri="{FF2B5EF4-FFF2-40B4-BE49-F238E27FC236}">
                <a16:creationId xmlns:a16="http://schemas.microsoft.com/office/drawing/2014/main" id="{DA7779B7-383D-774F-91B7-42843F170DE5}"/>
              </a:ext>
            </a:extLst>
          </p:cNvPr>
          <p:cNvSpPr txBox="1">
            <a:spLocks/>
          </p:cNvSpPr>
          <p:nvPr/>
        </p:nvSpPr>
        <p:spPr>
          <a:xfrm>
            <a:off x="2953045" y="5605672"/>
            <a:ext cx="1240142"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r>
              <a:rPr lang="en-US" sz="2400" dirty="0">
                <a:latin typeface="Avenir Light" panose="020B0402020203020204" pitchFamily="34" charset="77"/>
              </a:rPr>
              <a:t>brown</a:t>
            </a:r>
          </a:p>
        </p:txBody>
      </p:sp>
      <p:sp>
        <p:nvSpPr>
          <p:cNvPr id="56" name="Content Placeholder 2">
            <a:extLst>
              <a:ext uri="{FF2B5EF4-FFF2-40B4-BE49-F238E27FC236}">
                <a16:creationId xmlns:a16="http://schemas.microsoft.com/office/drawing/2014/main" id="{254D70E6-B900-B947-9CB1-4CA5CA3E82B0}"/>
              </a:ext>
            </a:extLst>
          </p:cNvPr>
          <p:cNvSpPr txBox="1">
            <a:spLocks/>
          </p:cNvSpPr>
          <p:nvPr/>
        </p:nvSpPr>
        <p:spPr>
          <a:xfrm>
            <a:off x="3989836" y="5618468"/>
            <a:ext cx="1240142"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r>
              <a:rPr lang="en-US" sz="2400" dirty="0">
                <a:latin typeface="Avenir Light" panose="020B0402020203020204" pitchFamily="34" charset="77"/>
              </a:rPr>
              <a:t>dog</a:t>
            </a:r>
          </a:p>
        </p:txBody>
      </p:sp>
      <p:sp>
        <p:nvSpPr>
          <p:cNvPr id="57" name="Content Placeholder 2">
            <a:extLst>
              <a:ext uri="{FF2B5EF4-FFF2-40B4-BE49-F238E27FC236}">
                <a16:creationId xmlns:a16="http://schemas.microsoft.com/office/drawing/2014/main" id="{9D74D270-52C3-1043-8D22-6AC58D74A0C1}"/>
              </a:ext>
            </a:extLst>
          </p:cNvPr>
          <p:cNvSpPr txBox="1">
            <a:spLocks/>
          </p:cNvSpPr>
          <p:nvPr/>
        </p:nvSpPr>
        <p:spPr>
          <a:xfrm>
            <a:off x="5112790" y="5631264"/>
            <a:ext cx="1240142"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r>
              <a:rPr lang="en-US" sz="2400" dirty="0">
                <a:latin typeface="Avenir Light" panose="020B0402020203020204" pitchFamily="34" charset="77"/>
              </a:rPr>
              <a:t>ran</a:t>
            </a:r>
          </a:p>
        </p:txBody>
      </p:sp>
      <p:sp>
        <p:nvSpPr>
          <p:cNvPr id="60" name="Content Placeholder 2">
            <a:extLst>
              <a:ext uri="{FF2B5EF4-FFF2-40B4-BE49-F238E27FC236}">
                <a16:creationId xmlns:a16="http://schemas.microsoft.com/office/drawing/2014/main" id="{76AADFF0-BE0A-434E-BF97-8FEF40D05CC3}"/>
              </a:ext>
            </a:extLst>
          </p:cNvPr>
          <p:cNvSpPr txBox="1">
            <a:spLocks/>
          </p:cNvSpPr>
          <p:nvPr/>
        </p:nvSpPr>
        <p:spPr>
          <a:xfrm>
            <a:off x="2406384" y="6201113"/>
            <a:ext cx="2565797" cy="4714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r>
              <a:rPr lang="en-US" sz="2000" b="1" dirty="0">
                <a:solidFill>
                  <a:srgbClr val="7030A0"/>
                </a:solidFill>
                <a:latin typeface="Avenir Light" panose="020B0402020203020204" pitchFamily="34" charset="77"/>
              </a:rPr>
              <a:t>ENCODER RNN</a:t>
            </a:r>
          </a:p>
        </p:txBody>
      </p:sp>
      <p:sp>
        <p:nvSpPr>
          <p:cNvPr id="172" name="Content Placeholder 2">
            <a:extLst>
              <a:ext uri="{FF2B5EF4-FFF2-40B4-BE49-F238E27FC236}">
                <a16:creationId xmlns:a16="http://schemas.microsoft.com/office/drawing/2014/main" id="{82F673AA-D877-CF4B-A04C-81C023800579}"/>
              </a:ext>
            </a:extLst>
          </p:cNvPr>
          <p:cNvSpPr txBox="1">
            <a:spLocks/>
          </p:cNvSpPr>
          <p:nvPr/>
        </p:nvSpPr>
        <p:spPr>
          <a:xfrm>
            <a:off x="838200" y="1052893"/>
            <a:ext cx="10787453" cy="4714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US" sz="2000" b="1" dirty="0">
                <a:solidFill>
                  <a:srgbClr val="C00000"/>
                </a:solidFill>
                <a:latin typeface="Avenir Light" panose="020B0402020203020204" pitchFamily="34" charset="77"/>
              </a:rPr>
              <a:t>Q: </a:t>
            </a:r>
            <a:r>
              <a:rPr lang="en-US" sz="2000" b="1" dirty="0">
                <a:latin typeface="Avenir Light" panose="020B0402020203020204" pitchFamily="34" charset="77"/>
              </a:rPr>
              <a:t>How do we determine how much to pay attention to each of the encoder’s hidden layers? </a:t>
            </a:r>
          </a:p>
        </p:txBody>
      </p:sp>
      <mc:AlternateContent xmlns:mc="http://schemas.openxmlformats.org/markup-compatibility/2006" xmlns:a14="http://schemas.microsoft.com/office/drawing/2010/main">
        <mc:Choice Requires="a14">
          <p:sp>
            <p:nvSpPr>
              <p:cNvPr id="81" name="Content Placeholder 2">
                <a:extLst>
                  <a:ext uri="{FF2B5EF4-FFF2-40B4-BE49-F238E27FC236}">
                    <a16:creationId xmlns:a16="http://schemas.microsoft.com/office/drawing/2014/main" id="{430EAF3A-8A6A-8D4D-8A46-D5F7CC486CE6}"/>
                  </a:ext>
                </a:extLst>
              </p:cNvPr>
              <p:cNvSpPr txBox="1">
                <a:spLocks/>
              </p:cNvSpPr>
              <p:nvPr/>
            </p:nvSpPr>
            <p:spPr>
              <a:xfrm>
                <a:off x="2266543" y="3012907"/>
                <a:ext cx="46636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Sup>
                        <m:sSubSupPr>
                          <m:ctrlPr>
                            <a:rPr lang="en-US" sz="2400" b="0" i="1" dirty="0" smtClean="0">
                              <a:latin typeface="Cambria Math" panose="02040503050406030204" pitchFamily="18" charset="0"/>
                            </a:rPr>
                          </m:ctrlPr>
                        </m:sSubSupPr>
                        <m:e>
                          <m:r>
                            <a:rPr lang="en-US" sz="2400" b="0" i="1" dirty="0" smtClean="0">
                              <a:latin typeface="Cambria Math" panose="02040503050406030204" pitchFamily="18" charset="0"/>
                            </a:rPr>
                            <m:t>h</m:t>
                          </m:r>
                        </m:e>
                        <m:sub>
                          <m:r>
                            <a:rPr lang="en-US" sz="2400" b="0" i="1" dirty="0" smtClean="0">
                              <a:latin typeface="Cambria Math" panose="02040503050406030204" pitchFamily="18" charset="0"/>
                            </a:rPr>
                            <m:t>1</m:t>
                          </m:r>
                        </m:sub>
                        <m:sup>
                          <m:r>
                            <a:rPr lang="en-US" sz="2400" b="0" i="1" dirty="0" smtClean="0">
                              <a:latin typeface="Cambria Math" panose="02040503050406030204" pitchFamily="18" charset="0"/>
                            </a:rPr>
                            <m:t>𝐸</m:t>
                          </m:r>
                        </m:sup>
                      </m:sSubSup>
                    </m:oMath>
                  </m:oMathPara>
                </a14:m>
                <a:endParaRPr lang="en-US" sz="2400" b="0" dirty="0">
                  <a:latin typeface="Avenir Light" panose="020B0402020203020204" pitchFamily="34" charset="77"/>
                </a:endParaRPr>
              </a:p>
              <a:p>
                <a:pPr marL="0" indent="0" algn="ctr">
                  <a:lnSpc>
                    <a:spcPct val="120000"/>
                  </a:lnSpc>
                  <a:buNone/>
                </a:pPr>
                <a:endParaRPr lang="en-US" sz="2400" b="0" dirty="0">
                  <a:latin typeface="Avenir Light" panose="020B0402020203020204" pitchFamily="34" charset="77"/>
                </a:endParaRPr>
              </a:p>
              <a:p>
                <a:pPr marL="0" indent="0" algn="ctr">
                  <a:lnSpc>
                    <a:spcPct val="120000"/>
                  </a:lnSpc>
                  <a:buNone/>
                </a:pPr>
                <a:endParaRPr lang="en-US" sz="2400" dirty="0">
                  <a:latin typeface="Avenir Light" panose="020B0402020203020204" pitchFamily="34" charset="77"/>
                </a:endParaRPr>
              </a:p>
            </p:txBody>
          </p:sp>
        </mc:Choice>
        <mc:Fallback xmlns="">
          <p:sp>
            <p:nvSpPr>
              <p:cNvPr id="81" name="Content Placeholder 2">
                <a:extLst>
                  <a:ext uri="{FF2B5EF4-FFF2-40B4-BE49-F238E27FC236}">
                    <a16:creationId xmlns:a16="http://schemas.microsoft.com/office/drawing/2014/main" id="{430EAF3A-8A6A-8D4D-8A46-D5F7CC486CE6}"/>
                  </a:ext>
                </a:extLst>
              </p:cNvPr>
              <p:cNvSpPr txBox="1">
                <a:spLocks noRot="1" noChangeAspect="1" noMove="1" noResize="1" noEditPoints="1" noAdjustHandles="1" noChangeArrowheads="1" noChangeShapeType="1" noTextEdit="1"/>
              </p:cNvSpPr>
              <p:nvPr/>
            </p:nvSpPr>
            <p:spPr>
              <a:xfrm>
                <a:off x="2266543" y="3012907"/>
                <a:ext cx="466367" cy="503588"/>
              </a:xfrm>
              <a:prstGeom prst="rect">
                <a:avLst/>
              </a:prstGeom>
              <a:blipFill>
                <a:blip r:embed="rId3"/>
                <a:stretch>
                  <a:fillRect r="-263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2" name="Content Placeholder 2">
                <a:extLst>
                  <a:ext uri="{FF2B5EF4-FFF2-40B4-BE49-F238E27FC236}">
                    <a16:creationId xmlns:a16="http://schemas.microsoft.com/office/drawing/2014/main" id="{A8EDD8E4-48D8-E14C-BC95-FEEBF25A3A75}"/>
                  </a:ext>
                </a:extLst>
              </p:cNvPr>
              <p:cNvSpPr txBox="1">
                <a:spLocks/>
              </p:cNvSpPr>
              <p:nvPr/>
            </p:nvSpPr>
            <p:spPr>
              <a:xfrm>
                <a:off x="3300923" y="3036969"/>
                <a:ext cx="46636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Sup>
                        <m:sSubSupPr>
                          <m:ctrlPr>
                            <a:rPr lang="en-US" sz="2400" b="0" i="1" dirty="0" smtClean="0">
                              <a:latin typeface="Cambria Math" panose="02040503050406030204" pitchFamily="18" charset="0"/>
                            </a:rPr>
                          </m:ctrlPr>
                        </m:sSubSupPr>
                        <m:e>
                          <m:r>
                            <a:rPr lang="en-US" sz="2400" b="0" i="1" dirty="0" smtClean="0">
                              <a:latin typeface="Cambria Math" panose="02040503050406030204" pitchFamily="18" charset="0"/>
                            </a:rPr>
                            <m:t>h</m:t>
                          </m:r>
                        </m:e>
                        <m:sub>
                          <m:r>
                            <a:rPr lang="en-US" sz="2400" b="0" i="1" dirty="0" smtClean="0">
                              <a:latin typeface="Cambria Math" panose="02040503050406030204" pitchFamily="18" charset="0"/>
                            </a:rPr>
                            <m:t>2</m:t>
                          </m:r>
                        </m:sub>
                        <m:sup>
                          <m:r>
                            <a:rPr lang="en-US" sz="2400" b="0" i="1" dirty="0" smtClean="0">
                              <a:latin typeface="Cambria Math" panose="02040503050406030204" pitchFamily="18" charset="0"/>
                            </a:rPr>
                            <m:t>𝐸</m:t>
                          </m:r>
                        </m:sup>
                      </m:sSubSup>
                    </m:oMath>
                  </m:oMathPara>
                </a14:m>
                <a:endParaRPr lang="en-US" sz="2400" b="0" dirty="0">
                  <a:latin typeface="Avenir Light" panose="020B0402020203020204" pitchFamily="34" charset="77"/>
                </a:endParaRPr>
              </a:p>
              <a:p>
                <a:pPr marL="0" indent="0" algn="ctr">
                  <a:lnSpc>
                    <a:spcPct val="120000"/>
                  </a:lnSpc>
                  <a:buNone/>
                </a:pPr>
                <a:endParaRPr lang="en-US" sz="2400" b="0" dirty="0">
                  <a:latin typeface="Avenir Light" panose="020B0402020203020204" pitchFamily="34" charset="77"/>
                </a:endParaRPr>
              </a:p>
              <a:p>
                <a:pPr marL="0" indent="0" algn="ctr">
                  <a:lnSpc>
                    <a:spcPct val="120000"/>
                  </a:lnSpc>
                  <a:buNone/>
                </a:pPr>
                <a:endParaRPr lang="en-US" sz="2400" dirty="0">
                  <a:latin typeface="Avenir Light" panose="020B0402020203020204" pitchFamily="34" charset="77"/>
                </a:endParaRPr>
              </a:p>
            </p:txBody>
          </p:sp>
        </mc:Choice>
        <mc:Fallback xmlns="">
          <p:sp>
            <p:nvSpPr>
              <p:cNvPr id="82" name="Content Placeholder 2">
                <a:extLst>
                  <a:ext uri="{FF2B5EF4-FFF2-40B4-BE49-F238E27FC236}">
                    <a16:creationId xmlns:a16="http://schemas.microsoft.com/office/drawing/2014/main" id="{A8EDD8E4-48D8-E14C-BC95-FEEBF25A3A75}"/>
                  </a:ext>
                </a:extLst>
              </p:cNvPr>
              <p:cNvSpPr txBox="1">
                <a:spLocks noRot="1" noChangeAspect="1" noMove="1" noResize="1" noEditPoints="1" noAdjustHandles="1" noChangeArrowheads="1" noChangeShapeType="1" noTextEdit="1"/>
              </p:cNvSpPr>
              <p:nvPr/>
            </p:nvSpPr>
            <p:spPr>
              <a:xfrm>
                <a:off x="3300923" y="3036969"/>
                <a:ext cx="466367" cy="503588"/>
              </a:xfrm>
              <a:prstGeom prst="rect">
                <a:avLst/>
              </a:prstGeom>
              <a:blipFill>
                <a:blip r:embed="rId4"/>
                <a:stretch>
                  <a:fillRect l="-263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3" name="Content Placeholder 2">
                <a:extLst>
                  <a:ext uri="{FF2B5EF4-FFF2-40B4-BE49-F238E27FC236}">
                    <a16:creationId xmlns:a16="http://schemas.microsoft.com/office/drawing/2014/main" id="{03BB47D6-F9E9-C442-BE36-549414F59452}"/>
                  </a:ext>
                </a:extLst>
              </p:cNvPr>
              <p:cNvSpPr txBox="1">
                <a:spLocks/>
              </p:cNvSpPr>
              <p:nvPr/>
            </p:nvSpPr>
            <p:spPr>
              <a:xfrm>
                <a:off x="4413526" y="3037005"/>
                <a:ext cx="46636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Sup>
                        <m:sSubSupPr>
                          <m:ctrlPr>
                            <a:rPr lang="en-US" sz="2400" b="0" i="1" dirty="0" smtClean="0">
                              <a:latin typeface="Cambria Math" panose="02040503050406030204" pitchFamily="18" charset="0"/>
                            </a:rPr>
                          </m:ctrlPr>
                        </m:sSubSupPr>
                        <m:e>
                          <m:r>
                            <a:rPr lang="en-US" sz="2400" b="0" i="1" dirty="0" smtClean="0">
                              <a:latin typeface="Cambria Math" panose="02040503050406030204" pitchFamily="18" charset="0"/>
                            </a:rPr>
                            <m:t>h</m:t>
                          </m:r>
                        </m:e>
                        <m:sub>
                          <m:r>
                            <a:rPr lang="en-US" sz="2400" b="0" i="1" dirty="0" smtClean="0">
                              <a:latin typeface="Cambria Math" panose="02040503050406030204" pitchFamily="18" charset="0"/>
                            </a:rPr>
                            <m:t>3</m:t>
                          </m:r>
                        </m:sub>
                        <m:sup>
                          <m:r>
                            <a:rPr lang="en-US" sz="2400" b="0" i="1" dirty="0" smtClean="0">
                              <a:latin typeface="Cambria Math" panose="02040503050406030204" pitchFamily="18" charset="0"/>
                            </a:rPr>
                            <m:t>𝐸</m:t>
                          </m:r>
                        </m:sup>
                      </m:sSubSup>
                    </m:oMath>
                  </m:oMathPara>
                </a14:m>
                <a:endParaRPr lang="en-US" sz="2400" b="0" dirty="0">
                  <a:latin typeface="Avenir Light" panose="020B0402020203020204" pitchFamily="34" charset="77"/>
                </a:endParaRPr>
              </a:p>
              <a:p>
                <a:pPr marL="0" indent="0" algn="ctr">
                  <a:lnSpc>
                    <a:spcPct val="120000"/>
                  </a:lnSpc>
                  <a:buNone/>
                </a:pPr>
                <a:endParaRPr lang="en-US" sz="2400" b="0" dirty="0">
                  <a:latin typeface="Avenir Light" panose="020B0402020203020204" pitchFamily="34" charset="77"/>
                </a:endParaRPr>
              </a:p>
              <a:p>
                <a:pPr marL="0" indent="0" algn="ctr">
                  <a:lnSpc>
                    <a:spcPct val="120000"/>
                  </a:lnSpc>
                  <a:buNone/>
                </a:pPr>
                <a:endParaRPr lang="en-US" sz="2400" dirty="0">
                  <a:latin typeface="Avenir Light" panose="020B0402020203020204" pitchFamily="34" charset="77"/>
                </a:endParaRPr>
              </a:p>
            </p:txBody>
          </p:sp>
        </mc:Choice>
        <mc:Fallback xmlns="">
          <p:sp>
            <p:nvSpPr>
              <p:cNvPr id="83" name="Content Placeholder 2">
                <a:extLst>
                  <a:ext uri="{FF2B5EF4-FFF2-40B4-BE49-F238E27FC236}">
                    <a16:creationId xmlns:a16="http://schemas.microsoft.com/office/drawing/2014/main" id="{03BB47D6-F9E9-C442-BE36-549414F59452}"/>
                  </a:ext>
                </a:extLst>
              </p:cNvPr>
              <p:cNvSpPr txBox="1">
                <a:spLocks noRot="1" noChangeAspect="1" noMove="1" noResize="1" noEditPoints="1" noAdjustHandles="1" noChangeArrowheads="1" noChangeShapeType="1" noTextEdit="1"/>
              </p:cNvSpPr>
              <p:nvPr/>
            </p:nvSpPr>
            <p:spPr>
              <a:xfrm>
                <a:off x="4413526" y="3037005"/>
                <a:ext cx="466367" cy="503588"/>
              </a:xfrm>
              <a:prstGeom prst="rect">
                <a:avLst/>
              </a:prstGeom>
              <a:blipFill>
                <a:blip r:embed="rId5"/>
                <a:stretch>
                  <a:fillRect l="-5556" r="-27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4" name="Content Placeholder 2">
                <a:extLst>
                  <a:ext uri="{FF2B5EF4-FFF2-40B4-BE49-F238E27FC236}">
                    <a16:creationId xmlns:a16="http://schemas.microsoft.com/office/drawing/2014/main" id="{EF4898A9-E8D4-BB49-A61D-ED70F16178CA}"/>
                  </a:ext>
                </a:extLst>
              </p:cNvPr>
              <p:cNvSpPr txBox="1">
                <a:spLocks/>
              </p:cNvSpPr>
              <p:nvPr/>
            </p:nvSpPr>
            <p:spPr>
              <a:xfrm>
                <a:off x="5491706" y="3025197"/>
                <a:ext cx="46636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Sup>
                        <m:sSubSupPr>
                          <m:ctrlPr>
                            <a:rPr lang="en-US" sz="2400" b="0" i="1" dirty="0" smtClean="0">
                              <a:latin typeface="Cambria Math" panose="02040503050406030204" pitchFamily="18" charset="0"/>
                            </a:rPr>
                          </m:ctrlPr>
                        </m:sSubSupPr>
                        <m:e>
                          <m:r>
                            <a:rPr lang="en-US" sz="2400" b="0" i="1" dirty="0" smtClean="0">
                              <a:latin typeface="Cambria Math" panose="02040503050406030204" pitchFamily="18" charset="0"/>
                            </a:rPr>
                            <m:t>h</m:t>
                          </m:r>
                        </m:e>
                        <m:sub>
                          <m:r>
                            <a:rPr lang="en-US" sz="2400" b="0" i="1" dirty="0" smtClean="0">
                              <a:latin typeface="Cambria Math" panose="02040503050406030204" pitchFamily="18" charset="0"/>
                            </a:rPr>
                            <m:t>4</m:t>
                          </m:r>
                        </m:sub>
                        <m:sup>
                          <m:r>
                            <a:rPr lang="en-US" sz="2400" b="0" i="1" dirty="0" smtClean="0">
                              <a:latin typeface="Cambria Math" panose="02040503050406030204" pitchFamily="18" charset="0"/>
                            </a:rPr>
                            <m:t>𝐸</m:t>
                          </m:r>
                        </m:sup>
                      </m:sSubSup>
                    </m:oMath>
                  </m:oMathPara>
                </a14:m>
                <a:endParaRPr lang="en-US" sz="2400" b="0" dirty="0">
                  <a:latin typeface="Avenir Light" panose="020B0402020203020204" pitchFamily="34" charset="77"/>
                </a:endParaRPr>
              </a:p>
              <a:p>
                <a:pPr marL="0" indent="0" algn="ctr">
                  <a:lnSpc>
                    <a:spcPct val="120000"/>
                  </a:lnSpc>
                  <a:buNone/>
                </a:pPr>
                <a:endParaRPr lang="en-US" sz="2400" b="0" dirty="0">
                  <a:latin typeface="Avenir Light" panose="020B0402020203020204" pitchFamily="34" charset="77"/>
                </a:endParaRPr>
              </a:p>
              <a:p>
                <a:pPr marL="0" indent="0" algn="ctr">
                  <a:lnSpc>
                    <a:spcPct val="120000"/>
                  </a:lnSpc>
                  <a:buNone/>
                </a:pPr>
                <a:endParaRPr lang="en-US" sz="2400" dirty="0">
                  <a:latin typeface="Avenir Light" panose="020B0402020203020204" pitchFamily="34" charset="77"/>
                </a:endParaRPr>
              </a:p>
            </p:txBody>
          </p:sp>
        </mc:Choice>
        <mc:Fallback xmlns="">
          <p:sp>
            <p:nvSpPr>
              <p:cNvPr id="84" name="Content Placeholder 2">
                <a:extLst>
                  <a:ext uri="{FF2B5EF4-FFF2-40B4-BE49-F238E27FC236}">
                    <a16:creationId xmlns:a16="http://schemas.microsoft.com/office/drawing/2014/main" id="{EF4898A9-E8D4-BB49-A61D-ED70F16178CA}"/>
                  </a:ext>
                </a:extLst>
              </p:cNvPr>
              <p:cNvSpPr txBox="1">
                <a:spLocks noRot="1" noChangeAspect="1" noMove="1" noResize="1" noEditPoints="1" noAdjustHandles="1" noChangeArrowheads="1" noChangeShapeType="1" noTextEdit="1"/>
              </p:cNvSpPr>
              <p:nvPr/>
            </p:nvSpPr>
            <p:spPr>
              <a:xfrm>
                <a:off x="5491706" y="3025197"/>
                <a:ext cx="466367" cy="503588"/>
              </a:xfrm>
              <a:prstGeom prst="rect">
                <a:avLst/>
              </a:prstGeom>
              <a:blipFill>
                <a:blip r:embed="rId6"/>
                <a:stretch>
                  <a:fillRect l="-2703" r="-2703"/>
                </a:stretch>
              </a:blipFill>
            </p:spPr>
            <p:txBody>
              <a:bodyPr/>
              <a:lstStyle/>
              <a:p>
                <a:r>
                  <a:rPr lang="en-US">
                    <a:noFill/>
                  </a:rPr>
                  <a:t> </a:t>
                </a:r>
              </a:p>
            </p:txBody>
          </p:sp>
        </mc:Fallback>
      </mc:AlternateContent>
      <p:sp>
        <p:nvSpPr>
          <p:cNvPr id="63" name="Content Placeholder 2">
            <a:extLst>
              <a:ext uri="{FF2B5EF4-FFF2-40B4-BE49-F238E27FC236}">
                <a16:creationId xmlns:a16="http://schemas.microsoft.com/office/drawing/2014/main" id="{624B6F0C-7C42-2E46-B63F-22D49E9CBD6B}"/>
              </a:ext>
            </a:extLst>
          </p:cNvPr>
          <p:cNvSpPr txBox="1">
            <a:spLocks/>
          </p:cNvSpPr>
          <p:nvPr/>
        </p:nvSpPr>
        <p:spPr>
          <a:xfrm>
            <a:off x="838199" y="1587541"/>
            <a:ext cx="10787453" cy="4714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US" sz="2000" b="1" dirty="0">
                <a:solidFill>
                  <a:srgbClr val="C00000"/>
                </a:solidFill>
                <a:latin typeface="Avenir Light" panose="020B0402020203020204" pitchFamily="34" charset="77"/>
              </a:rPr>
              <a:t>A: </a:t>
            </a:r>
            <a:r>
              <a:rPr lang="en-US" sz="2000" b="1" dirty="0">
                <a:latin typeface="Avenir Light" panose="020B0402020203020204" pitchFamily="34" charset="77"/>
              </a:rPr>
              <a:t>Let’s base it on our decoder’s previous hidden state (our latest representation of meaning) and all of the encoder’s hidden layers!</a:t>
            </a:r>
          </a:p>
        </p:txBody>
      </p:sp>
      <p:grpSp>
        <p:nvGrpSpPr>
          <p:cNvPr id="58" name="Group 57">
            <a:extLst>
              <a:ext uri="{FF2B5EF4-FFF2-40B4-BE49-F238E27FC236}">
                <a16:creationId xmlns:a16="http://schemas.microsoft.com/office/drawing/2014/main" id="{B663CD5B-42AC-BF4A-8FFE-117F9E82F6D5}"/>
              </a:ext>
            </a:extLst>
          </p:cNvPr>
          <p:cNvGrpSpPr/>
          <p:nvPr/>
        </p:nvGrpSpPr>
        <p:grpSpPr>
          <a:xfrm rot="16200000">
            <a:off x="6329595" y="4096092"/>
            <a:ext cx="1364224" cy="311369"/>
            <a:chOff x="2297660" y="4140835"/>
            <a:chExt cx="1364224" cy="311369"/>
          </a:xfrm>
        </p:grpSpPr>
        <p:sp>
          <p:nvSpPr>
            <p:cNvPr id="59" name="Rounded Rectangle 58">
              <a:extLst>
                <a:ext uri="{FF2B5EF4-FFF2-40B4-BE49-F238E27FC236}">
                  <a16:creationId xmlns:a16="http://schemas.microsoft.com/office/drawing/2014/main" id="{1E002C9A-45DA-F648-890F-0F632A4DF22B}"/>
                </a:ext>
              </a:extLst>
            </p:cNvPr>
            <p:cNvSpPr/>
            <p:nvPr/>
          </p:nvSpPr>
          <p:spPr>
            <a:xfrm>
              <a:off x="2297660" y="4140835"/>
              <a:ext cx="1364224" cy="311369"/>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61" name="Oval 60">
              <a:extLst>
                <a:ext uri="{FF2B5EF4-FFF2-40B4-BE49-F238E27FC236}">
                  <a16:creationId xmlns:a16="http://schemas.microsoft.com/office/drawing/2014/main" id="{551C4E01-5F3B-7148-9714-359EC23CB4F2}"/>
                </a:ext>
              </a:extLst>
            </p:cNvPr>
            <p:cNvSpPr/>
            <p:nvPr/>
          </p:nvSpPr>
          <p:spPr>
            <a:xfrm>
              <a:off x="2382210" y="4194102"/>
              <a:ext cx="203200" cy="203200"/>
            </a:xfrm>
            <a:prstGeom prst="ellipse">
              <a:avLst/>
            </a:prstGeom>
            <a:solidFill>
              <a:schemeClr val="accent5">
                <a:lumMod val="60000"/>
                <a:lumOff val="4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62" name="Oval 61">
              <a:extLst>
                <a:ext uri="{FF2B5EF4-FFF2-40B4-BE49-F238E27FC236}">
                  <a16:creationId xmlns:a16="http://schemas.microsoft.com/office/drawing/2014/main" id="{65E69B14-3103-8D44-BCBC-44C09B4165A2}"/>
                </a:ext>
              </a:extLst>
            </p:cNvPr>
            <p:cNvSpPr/>
            <p:nvPr/>
          </p:nvSpPr>
          <p:spPr>
            <a:xfrm>
              <a:off x="2628469" y="4194102"/>
              <a:ext cx="203200" cy="203200"/>
            </a:xfrm>
            <a:prstGeom prst="ellipse">
              <a:avLst/>
            </a:prstGeom>
            <a:solidFill>
              <a:schemeClr val="accent5">
                <a:lumMod val="60000"/>
                <a:lumOff val="4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64" name="Oval 63">
              <a:extLst>
                <a:ext uri="{FF2B5EF4-FFF2-40B4-BE49-F238E27FC236}">
                  <a16:creationId xmlns:a16="http://schemas.microsoft.com/office/drawing/2014/main" id="{6F0905B4-8F0C-8641-ADB6-094B9BEEDFD3}"/>
                </a:ext>
              </a:extLst>
            </p:cNvPr>
            <p:cNvSpPr/>
            <p:nvPr/>
          </p:nvSpPr>
          <p:spPr>
            <a:xfrm>
              <a:off x="2874728" y="4194102"/>
              <a:ext cx="203200" cy="203200"/>
            </a:xfrm>
            <a:prstGeom prst="ellipse">
              <a:avLst/>
            </a:prstGeom>
            <a:solidFill>
              <a:schemeClr val="accent5">
                <a:lumMod val="60000"/>
                <a:lumOff val="4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65" name="Oval 64">
              <a:extLst>
                <a:ext uri="{FF2B5EF4-FFF2-40B4-BE49-F238E27FC236}">
                  <a16:creationId xmlns:a16="http://schemas.microsoft.com/office/drawing/2014/main" id="{FEF64884-1230-D64F-B3B8-F317D09373CB}"/>
                </a:ext>
              </a:extLst>
            </p:cNvPr>
            <p:cNvSpPr/>
            <p:nvPr/>
          </p:nvSpPr>
          <p:spPr>
            <a:xfrm>
              <a:off x="3126597" y="4194102"/>
              <a:ext cx="203200" cy="203200"/>
            </a:xfrm>
            <a:prstGeom prst="ellipse">
              <a:avLst/>
            </a:prstGeom>
            <a:solidFill>
              <a:schemeClr val="accent5">
                <a:lumMod val="60000"/>
                <a:lumOff val="4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66" name="Oval 65">
              <a:extLst>
                <a:ext uri="{FF2B5EF4-FFF2-40B4-BE49-F238E27FC236}">
                  <a16:creationId xmlns:a16="http://schemas.microsoft.com/office/drawing/2014/main" id="{FEAFE69B-09F7-E34D-979D-223B48C37CEB}"/>
                </a:ext>
              </a:extLst>
            </p:cNvPr>
            <p:cNvSpPr/>
            <p:nvPr/>
          </p:nvSpPr>
          <p:spPr>
            <a:xfrm>
              <a:off x="3384593" y="4196386"/>
              <a:ext cx="203200" cy="203200"/>
            </a:xfrm>
            <a:prstGeom prst="ellipse">
              <a:avLst/>
            </a:prstGeom>
            <a:solidFill>
              <a:schemeClr val="accent5">
                <a:lumMod val="60000"/>
                <a:lumOff val="4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grpSp>
      <p:sp>
        <p:nvSpPr>
          <p:cNvPr id="67" name="Content Placeholder 2">
            <a:extLst>
              <a:ext uri="{FF2B5EF4-FFF2-40B4-BE49-F238E27FC236}">
                <a16:creationId xmlns:a16="http://schemas.microsoft.com/office/drawing/2014/main" id="{05C65C80-3DC1-4046-B9DD-6ABFA705B103}"/>
              </a:ext>
            </a:extLst>
          </p:cNvPr>
          <p:cNvSpPr txBox="1">
            <a:spLocks/>
          </p:cNvSpPr>
          <p:nvPr/>
        </p:nvSpPr>
        <p:spPr>
          <a:xfrm>
            <a:off x="6430427" y="4973380"/>
            <a:ext cx="1240142"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r>
              <a:rPr lang="en-US" sz="2400" dirty="0">
                <a:latin typeface="Avenir Light" panose="020B0402020203020204" pitchFamily="34" charset="77"/>
              </a:rPr>
              <a:t>&lt;s&gt;</a:t>
            </a:r>
          </a:p>
        </p:txBody>
      </p:sp>
      <mc:AlternateContent xmlns:mc="http://schemas.openxmlformats.org/markup-compatibility/2006" xmlns:a14="http://schemas.microsoft.com/office/drawing/2010/main">
        <mc:Choice Requires="a14">
          <p:sp>
            <p:nvSpPr>
              <p:cNvPr id="68" name="Content Placeholder 2">
                <a:extLst>
                  <a:ext uri="{FF2B5EF4-FFF2-40B4-BE49-F238E27FC236}">
                    <a16:creationId xmlns:a16="http://schemas.microsoft.com/office/drawing/2014/main" id="{FDF27407-EE44-964E-8D89-FDDD890FDA04}"/>
                  </a:ext>
                </a:extLst>
              </p:cNvPr>
              <p:cNvSpPr txBox="1">
                <a:spLocks/>
              </p:cNvSpPr>
              <p:nvPr/>
            </p:nvSpPr>
            <p:spPr>
              <a:xfrm>
                <a:off x="6817314" y="3011206"/>
                <a:ext cx="466367"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Sup>
                        <m:sSubSupPr>
                          <m:ctrlPr>
                            <a:rPr lang="en-US" sz="2400" b="0" i="1" dirty="0" smtClean="0">
                              <a:latin typeface="Cambria Math" panose="02040503050406030204" pitchFamily="18" charset="0"/>
                            </a:rPr>
                          </m:ctrlPr>
                        </m:sSubSupPr>
                        <m:e>
                          <m:r>
                            <a:rPr lang="en-US" sz="2400" b="0" i="1" dirty="0" smtClean="0">
                              <a:latin typeface="Cambria Math" panose="02040503050406030204" pitchFamily="18" charset="0"/>
                            </a:rPr>
                            <m:t>h</m:t>
                          </m:r>
                        </m:e>
                        <m:sub>
                          <m:r>
                            <a:rPr lang="en-US" sz="2400" b="0" i="1" dirty="0" smtClean="0">
                              <a:latin typeface="Cambria Math" panose="02040503050406030204" pitchFamily="18" charset="0"/>
                            </a:rPr>
                            <m:t>1</m:t>
                          </m:r>
                        </m:sub>
                        <m:sup>
                          <m:r>
                            <a:rPr lang="en-US" sz="2400" b="0" i="1" dirty="0" smtClean="0">
                              <a:latin typeface="Cambria Math" panose="02040503050406030204" pitchFamily="18" charset="0"/>
                            </a:rPr>
                            <m:t>𝐷</m:t>
                          </m:r>
                        </m:sup>
                      </m:sSubSup>
                    </m:oMath>
                  </m:oMathPara>
                </a14:m>
                <a:endParaRPr lang="en-US" sz="2400" b="0" dirty="0">
                  <a:latin typeface="Avenir Light" panose="020B0402020203020204" pitchFamily="34" charset="77"/>
                </a:endParaRPr>
              </a:p>
            </p:txBody>
          </p:sp>
        </mc:Choice>
        <mc:Fallback xmlns="">
          <p:sp>
            <p:nvSpPr>
              <p:cNvPr id="68" name="Content Placeholder 2">
                <a:extLst>
                  <a:ext uri="{FF2B5EF4-FFF2-40B4-BE49-F238E27FC236}">
                    <a16:creationId xmlns:a16="http://schemas.microsoft.com/office/drawing/2014/main" id="{FDF27407-EE44-964E-8D89-FDDD890FDA04}"/>
                  </a:ext>
                </a:extLst>
              </p:cNvPr>
              <p:cNvSpPr txBox="1">
                <a:spLocks noRot="1" noChangeAspect="1" noMove="1" noResize="1" noEditPoints="1" noAdjustHandles="1" noChangeArrowheads="1" noChangeShapeType="1" noTextEdit="1"/>
              </p:cNvSpPr>
              <p:nvPr/>
            </p:nvSpPr>
            <p:spPr>
              <a:xfrm>
                <a:off x="6817314" y="3011206"/>
                <a:ext cx="466367" cy="503588"/>
              </a:xfrm>
              <a:prstGeom prst="rect">
                <a:avLst/>
              </a:prstGeom>
              <a:blipFill>
                <a:blip r:embed="rId7"/>
                <a:stretch>
                  <a:fillRect l="-18421"/>
                </a:stretch>
              </a:blipFill>
            </p:spPr>
            <p:txBody>
              <a:bodyPr/>
              <a:lstStyle/>
              <a:p>
                <a:r>
                  <a:rPr lang="en-US">
                    <a:noFill/>
                  </a:rPr>
                  <a:t> </a:t>
                </a:r>
              </a:p>
            </p:txBody>
          </p:sp>
        </mc:Fallback>
      </mc:AlternateContent>
    </p:spTree>
    <p:extLst>
      <p:ext uri="{BB962C8B-B14F-4D97-AF65-F5344CB8AC3E}">
        <p14:creationId xmlns:p14="http://schemas.microsoft.com/office/powerpoint/2010/main" val="2152572552"/>
      </p:ext>
    </p:extLst>
  </p:cSld>
  <p:clrMapOvr>
    <a:masterClrMapping/>
  </p:clrMapOvr>
</p:sld>
</file>

<file path=ppt/theme/theme1.xml><?xml version="1.0" encoding="utf-8"?>
<a:theme xmlns:a="http://schemas.openxmlformats.org/drawingml/2006/main" name="GEC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LectureTemplate" id="{B34C016E-0C6D-1F44-AAEA-E9B93A3FD154}" vid="{3C94EAC1-1335-F549-90CC-70892BD45327}"/>
    </a:ext>
  </a:extLst>
</a:theme>
</file>

<file path=ppt/theme/theme2.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cs109b_lecture_language</Template>
  <TotalTime>5097</TotalTime>
  <Words>2155</Words>
  <Application>Microsoft Macintosh PowerPoint</Application>
  <PresentationFormat>Widescreen</PresentationFormat>
  <Paragraphs>493</Paragraphs>
  <Slides>42</Slides>
  <Notes>22</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42</vt:i4>
      </vt:variant>
    </vt:vector>
  </HeadingPairs>
  <TitlesOfParts>
    <vt:vector size="56" baseType="lpstr">
      <vt:lpstr>Arial</vt:lpstr>
      <vt:lpstr>Avenir Light</vt:lpstr>
      <vt:lpstr>Avenir Roman</vt:lpstr>
      <vt:lpstr>Calibri</vt:lpstr>
      <vt:lpstr>Calibri Light</vt:lpstr>
      <vt:lpstr>Cambria Math</vt:lpstr>
      <vt:lpstr>charter</vt:lpstr>
      <vt:lpstr>Helvetica</vt:lpstr>
      <vt:lpstr>Helvetica Neue</vt:lpstr>
      <vt:lpstr>Karla</vt:lpstr>
      <vt:lpstr>Noto Sans</vt:lpstr>
      <vt:lpstr>GEC_template</vt:lpstr>
      <vt:lpstr>4_Custom Design</vt:lpstr>
      <vt:lpstr>5_Custom Design</vt:lpstr>
      <vt:lpstr>Attention I</vt:lpstr>
      <vt:lpstr>Announcements</vt:lpstr>
      <vt:lpstr>Outline</vt:lpstr>
      <vt:lpstr>Outline</vt:lpstr>
      <vt:lpstr>Sequence-to-Sequence (seq2seq)</vt:lpstr>
      <vt:lpstr>Sequence-to-Sequence (seq2seq)</vt:lpstr>
      <vt:lpstr>Sequence-to-Sequence (seq2seq)</vt:lpstr>
      <vt:lpstr>seq2seq + Attention</vt:lpstr>
      <vt:lpstr>seq2seq + Attention</vt:lpstr>
      <vt:lpstr>seq2seq + Attention</vt:lpstr>
      <vt:lpstr>seq2seq + Attention</vt:lpstr>
      <vt:lpstr>seq2seq + Attention</vt:lpstr>
      <vt:lpstr>seq2seq + Attention</vt:lpstr>
      <vt:lpstr>seq2seq + Attention</vt:lpstr>
      <vt:lpstr>seq2seq + Attention</vt:lpstr>
      <vt:lpstr>seq2seq + Attention</vt:lpstr>
      <vt:lpstr>seq2seq + Attention</vt:lpstr>
      <vt:lpstr>seq2seq + Attention</vt:lpstr>
      <vt:lpstr>seq2seq + Attention</vt:lpstr>
      <vt:lpstr>seq2seq + Attention</vt:lpstr>
      <vt:lpstr>seq2seq + Attention</vt:lpstr>
      <vt:lpstr>seq2seq + Attention</vt:lpstr>
      <vt:lpstr>More reading   </vt:lpstr>
      <vt:lpstr>Outline</vt:lpstr>
      <vt:lpstr>Transformers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Outline</vt:lpstr>
      <vt:lpstr>BERT</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Modelling Sequential Data with ELMo, BERT, Transformers, and other childhood heroes</dc:title>
  <dc:creator>Microsoft Office User</dc:creator>
  <cp:lastModifiedBy>Protopapas, Pavlos</cp:lastModifiedBy>
  <cp:revision>459</cp:revision>
  <cp:lastPrinted>2020-03-30T17:10:18Z</cp:lastPrinted>
  <dcterms:created xsi:type="dcterms:W3CDTF">2020-01-21T14:53:13Z</dcterms:created>
  <dcterms:modified xsi:type="dcterms:W3CDTF">2020-10-27T21:51:43Z</dcterms:modified>
</cp:coreProperties>
</file>