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  <p:sldMasterId id="2147483797" r:id="rId2"/>
    <p:sldMasterId id="2147483809" r:id="rId3"/>
  </p:sldMasterIdLst>
  <p:notesMasterIdLst>
    <p:notesMasterId r:id="rId76"/>
  </p:notesMasterIdLst>
  <p:sldIdLst>
    <p:sldId id="256" r:id="rId4"/>
    <p:sldId id="262" r:id="rId5"/>
    <p:sldId id="314" r:id="rId6"/>
    <p:sldId id="454" r:id="rId7"/>
    <p:sldId id="845" r:id="rId8"/>
    <p:sldId id="846" r:id="rId9"/>
    <p:sldId id="455" r:id="rId10"/>
    <p:sldId id="419" r:id="rId11"/>
    <p:sldId id="457" r:id="rId12"/>
    <p:sldId id="459" r:id="rId13"/>
    <p:sldId id="458" r:id="rId14"/>
    <p:sldId id="462" r:id="rId15"/>
    <p:sldId id="463" r:id="rId16"/>
    <p:sldId id="464" r:id="rId17"/>
    <p:sldId id="465" r:id="rId18"/>
    <p:sldId id="849" r:id="rId19"/>
    <p:sldId id="466" r:id="rId20"/>
    <p:sldId id="467" r:id="rId21"/>
    <p:sldId id="468" r:id="rId22"/>
    <p:sldId id="470" r:id="rId23"/>
    <p:sldId id="832" r:id="rId24"/>
    <p:sldId id="834" r:id="rId25"/>
    <p:sldId id="433" r:id="rId26"/>
    <p:sldId id="431" r:id="rId27"/>
    <p:sldId id="850" r:id="rId28"/>
    <p:sldId id="471" r:id="rId29"/>
    <p:sldId id="851" r:id="rId30"/>
    <p:sldId id="472" r:id="rId31"/>
    <p:sldId id="473" r:id="rId32"/>
    <p:sldId id="474" r:id="rId33"/>
    <p:sldId id="476" r:id="rId34"/>
    <p:sldId id="478" r:id="rId35"/>
    <p:sldId id="887" r:id="rId36"/>
    <p:sldId id="408" r:id="rId37"/>
    <p:sldId id="406" r:id="rId38"/>
    <p:sldId id="751" r:id="rId39"/>
    <p:sldId id="835" r:id="rId40"/>
    <p:sldId id="888" r:id="rId41"/>
    <p:sldId id="852" r:id="rId42"/>
    <p:sldId id="853" r:id="rId43"/>
    <p:sldId id="854" r:id="rId44"/>
    <p:sldId id="855" r:id="rId45"/>
    <p:sldId id="856" r:id="rId46"/>
    <p:sldId id="857" r:id="rId47"/>
    <p:sldId id="858" r:id="rId48"/>
    <p:sldId id="889" r:id="rId49"/>
    <p:sldId id="860" r:id="rId50"/>
    <p:sldId id="890" r:id="rId51"/>
    <p:sldId id="863" r:id="rId52"/>
    <p:sldId id="864" r:id="rId53"/>
    <p:sldId id="865" r:id="rId54"/>
    <p:sldId id="866" r:id="rId55"/>
    <p:sldId id="867" r:id="rId56"/>
    <p:sldId id="868" r:id="rId57"/>
    <p:sldId id="869" r:id="rId58"/>
    <p:sldId id="872" r:id="rId59"/>
    <p:sldId id="870" r:id="rId60"/>
    <p:sldId id="874" r:id="rId61"/>
    <p:sldId id="875" r:id="rId62"/>
    <p:sldId id="891" r:id="rId63"/>
    <p:sldId id="876" r:id="rId64"/>
    <p:sldId id="877" r:id="rId65"/>
    <p:sldId id="878" r:id="rId66"/>
    <p:sldId id="880" r:id="rId67"/>
    <p:sldId id="881" r:id="rId68"/>
    <p:sldId id="882" r:id="rId69"/>
    <p:sldId id="892" r:id="rId70"/>
    <p:sldId id="884" r:id="rId71"/>
    <p:sldId id="885" r:id="rId72"/>
    <p:sldId id="886" r:id="rId73"/>
    <p:sldId id="879" r:id="rId74"/>
    <p:sldId id="257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porelli" initials="ap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ADC"/>
    <a:srgbClr val="4E88C7"/>
    <a:srgbClr val="A6A6A6"/>
    <a:srgbClr val="ED1B34"/>
    <a:srgbClr val="4DB848"/>
    <a:srgbClr val="940D23"/>
    <a:srgbClr val="F76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0" autoAdjust="0"/>
    <p:restoredTop sz="95374" autoAdjust="0"/>
  </p:normalViewPr>
  <p:slideViewPr>
    <p:cSldViewPr snapToGrid="0">
      <p:cViewPr varScale="1">
        <p:scale>
          <a:sx n="110" d="100"/>
          <a:sy n="110" d="100"/>
        </p:scale>
        <p:origin x="18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171B0-F5FF-A145-A5EA-3A0526418D11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0EF01-42B1-6243-84B4-3AEE3B87B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4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0EF01-42B1-6243-84B4-3AEE3B87B2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35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13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71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81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89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23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97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94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40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04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99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232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10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0EF01-42B1-6243-84B4-3AEE3B87B25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02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0EF01-42B1-6243-84B4-3AEE3B87B25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569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99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269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39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053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69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460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60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0EF01-42B1-6243-84B4-3AEE3B87B2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136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806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85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457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364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851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211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248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795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569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79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49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871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409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568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769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624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257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011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271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825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50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297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38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52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45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28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70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 dirty="0"/>
              <a:t>Talk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400" y="4215645"/>
            <a:ext cx="10192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  <a:p>
            <a:pPr algn="ctr"/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Institute for Applied</a:t>
            </a:r>
            <a:r>
              <a:rPr lang="en-US" sz="1600" b="0" i="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 Computational Science, Harvard</a:t>
            </a:r>
            <a:endParaRPr lang="en-US" sz="1600" b="0" i="0" dirty="0">
              <a:solidFill>
                <a:schemeClr val="tx1">
                  <a:lumMod val="95000"/>
                  <a:lumOff val="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866931" y="5190565"/>
            <a:ext cx="2409984" cy="1348350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637FB94-059C-4EA6-A553-1FB978C79D3F}"/>
              </a:ext>
            </a:extLst>
          </p:cNvPr>
          <p:cNvSpPr/>
          <p:nvPr/>
        </p:nvSpPr>
        <p:spPr>
          <a:xfrm>
            <a:off x="5387184" y="3459656"/>
            <a:ext cx="1295898" cy="647949"/>
          </a:xfrm>
          <a:prstGeom prst="rect">
            <a:avLst/>
          </a:prstGeom>
          <a:solidFill>
            <a:srgbClr val="940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Karla" charset="0"/>
                <a:ea typeface="Karla" charset="0"/>
                <a:cs typeface="Karla" charset="0"/>
              </a:rPr>
              <a:t>AC295</a:t>
            </a:r>
          </a:p>
        </p:txBody>
      </p:sp>
    </p:spTree>
    <p:extLst>
      <p:ext uri="{BB962C8B-B14F-4D97-AF65-F5344CB8AC3E}">
        <p14:creationId xmlns:p14="http://schemas.microsoft.com/office/powerpoint/2010/main" val="3420031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1AB10-7FA3-4503-8DBF-1DBBD987D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8EB3F-BC9C-4CB3-BBD1-8F35F93FC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1FE0B-89BA-4C65-BAD4-893E4CF8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509CC-D797-42C5-B117-606DE2BD3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8E99D-8351-46EB-BB50-58441E214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36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545E2-B05B-417F-A808-39B23536D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B6301-CE95-481A-8E07-6D136FD07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904A7-C088-4DA7-8A0C-08AE432B9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FC91C-1512-41F2-ABA7-00C1D6A4F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96D90-74B5-467C-83E1-AD10429F6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4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BDE40-4BCA-4C56-93FF-F8764A08C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9D98C-6468-4128-B47F-A8D94FCEE6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EEB5D-817C-45C5-B6D7-BC06D4592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AFE06-E0F6-433B-B431-DB140A8FA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9226A-A3B3-4461-8A66-B33065D90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07117-1063-44AD-BD8B-B27F96413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6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7CEB9-76FD-4489-A547-D148A97CD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821FA-BDBB-44CE-925E-6F98DAAAF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987B2-92A3-49EA-B1F2-FAE564DF3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275FB-9B9D-43F6-9B2D-9DEFE7C72D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0EAD8C-7AC9-4618-80AF-C45AB35677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3315E4-EE7E-48CE-9952-4BE6A8C50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1804EE-6320-4D09-AA4E-17A5D5EC8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3D3369-B232-4B10-9152-AE9E72299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58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ECC1D-978C-4656-926C-7005F7C24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22DB57-28C0-4337-B98F-4880BC5F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A6C94-5C84-4C4D-8E46-BBCA87D09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1DCEC-5A87-4EC1-8C3D-3834F06B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62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F1389-A811-4CC3-9757-E404BCCDA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D00A7-E11B-4283-80FC-E96FC47FE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DECAC-1BA0-45DD-9410-D7C82A52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74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79B95-E114-4974-ACFC-32C726FEC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5E4DD-5A43-422E-8374-D240F26B1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926F-A9C9-425F-AE43-144A72CF4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62D3E-3BB5-4FE4-9797-5CE62527E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0E72E-180F-4EF1-84EB-73F7A487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1A70E-C0D7-4B23-AFCC-8A4BF5F3B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91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293A6-9CB5-47D8-BD15-81410E14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16FBD3-9EDD-49CE-B404-D47738AF9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3F8D6-E106-40B4-874C-6717036C5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2A0EA-C3FA-4D14-8EB9-FBE2E9799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4ADC1-9EAA-416C-952A-4D941E4A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A87F3-3F76-44AD-8E43-0F584B92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61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658B-B5FC-4BF2-BC9A-7B639FA82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6A781-9941-4453-95FF-A4EBF952E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75A8B-9EFA-4D9F-848C-CA2C4E268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22827-3030-423A-80CA-2F14C435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0C98C-009C-4AAD-A3DA-8034CCB8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70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A0F50-FA69-437C-8BE2-888C9484C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C50B-22F0-4727-AD93-4F93DFB7F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3FBA5-7A61-4004-A386-D4942DE34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5B490-D0F7-4698-98E5-19A3C9374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4B467-A8D1-46B1-8FD7-1E7E45990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17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8388" y="6397361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BB05C14-85FE-410B-8AD5-1D038FDD03F1}"/>
              </a:ext>
            </a:extLst>
          </p:cNvPr>
          <p:cNvCxnSpPr>
            <a:cxnSpLocks/>
          </p:cNvCxnSpPr>
          <p:nvPr/>
        </p:nvCxnSpPr>
        <p:spPr>
          <a:xfrm>
            <a:off x="3930650" y="987254"/>
            <a:ext cx="44196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A0BBE32-C829-4534-92AA-0A9402AC0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6093" y="6238082"/>
            <a:ext cx="844809" cy="5109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3D46243-E60C-4C42-8F85-FC3B9343AFAF}"/>
              </a:ext>
            </a:extLst>
          </p:cNvPr>
          <p:cNvGrpSpPr/>
          <p:nvPr userDrawn="1"/>
        </p:nvGrpSpPr>
        <p:grpSpPr>
          <a:xfrm>
            <a:off x="0" y="6238082"/>
            <a:ext cx="3302003" cy="589321"/>
            <a:chOff x="464927" y="6019573"/>
            <a:chExt cx="3302003" cy="5893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9F7269-A063-44EA-B098-36C03E952B4A}"/>
                </a:ext>
              </a:extLst>
            </p:cNvPr>
            <p:cNvSpPr/>
            <p:nvPr/>
          </p:nvSpPr>
          <p:spPr>
            <a:xfrm>
              <a:off x="675860" y="6019573"/>
              <a:ext cx="874035" cy="4370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FC20886B-EE56-477E-B213-33D73F60992C}"/>
                </a:ext>
              </a:extLst>
            </p:cNvPr>
            <p:cNvSpPr txBox="1">
              <a:spLocks/>
            </p:cNvSpPr>
            <p:nvPr/>
          </p:nvSpPr>
          <p:spPr>
            <a:xfrm>
              <a:off x="464927" y="6097938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sz="1800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41B169CF-1DA2-49FF-A171-CA3011076EC0}"/>
                </a:ext>
              </a:extLst>
            </p:cNvPr>
            <p:cNvSpPr/>
            <p:nvPr/>
          </p:nvSpPr>
          <p:spPr>
            <a:xfrm>
              <a:off x="1549897" y="6041219"/>
              <a:ext cx="2217033" cy="400110"/>
            </a:xfrm>
            <a:custGeom>
              <a:avLst/>
              <a:gdLst>
                <a:gd name="connsiteX0" fmla="*/ 0 w 2217033"/>
                <a:gd name="connsiteY0" fmla="*/ 0 h 400110"/>
                <a:gd name="connsiteX1" fmla="*/ 532088 w 2217033"/>
                <a:gd name="connsiteY1" fmla="*/ 0 h 400110"/>
                <a:gd name="connsiteX2" fmla="*/ 1086346 w 2217033"/>
                <a:gd name="connsiteY2" fmla="*/ 0 h 400110"/>
                <a:gd name="connsiteX3" fmla="*/ 1640604 w 2217033"/>
                <a:gd name="connsiteY3" fmla="*/ 0 h 400110"/>
                <a:gd name="connsiteX4" fmla="*/ 2217033 w 2217033"/>
                <a:gd name="connsiteY4" fmla="*/ 0 h 400110"/>
                <a:gd name="connsiteX5" fmla="*/ 2217033 w 2217033"/>
                <a:gd name="connsiteY5" fmla="*/ 400110 h 400110"/>
                <a:gd name="connsiteX6" fmla="*/ 1662775 w 2217033"/>
                <a:gd name="connsiteY6" fmla="*/ 400110 h 400110"/>
                <a:gd name="connsiteX7" fmla="*/ 1152857 w 2217033"/>
                <a:gd name="connsiteY7" fmla="*/ 400110 h 400110"/>
                <a:gd name="connsiteX8" fmla="*/ 642940 w 2217033"/>
                <a:gd name="connsiteY8" fmla="*/ 400110 h 400110"/>
                <a:gd name="connsiteX9" fmla="*/ 0 w 2217033"/>
                <a:gd name="connsiteY9" fmla="*/ 400110 h 400110"/>
                <a:gd name="connsiteX10" fmla="*/ 0 w 2217033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033" h="400110" fill="none" extrusionOk="0">
                  <a:moveTo>
                    <a:pt x="0" y="0"/>
                  </a:moveTo>
                  <a:cubicBezTo>
                    <a:pt x="263038" y="-7925"/>
                    <a:pt x="420560" y="1517"/>
                    <a:pt x="532088" y="0"/>
                  </a:cubicBezTo>
                  <a:cubicBezTo>
                    <a:pt x="643616" y="-1517"/>
                    <a:pt x="935144" y="292"/>
                    <a:pt x="1086346" y="0"/>
                  </a:cubicBezTo>
                  <a:cubicBezTo>
                    <a:pt x="1237548" y="-292"/>
                    <a:pt x="1501094" y="11016"/>
                    <a:pt x="1640604" y="0"/>
                  </a:cubicBezTo>
                  <a:cubicBezTo>
                    <a:pt x="1780114" y="-11016"/>
                    <a:pt x="1938923" y="9180"/>
                    <a:pt x="2217033" y="0"/>
                  </a:cubicBezTo>
                  <a:cubicBezTo>
                    <a:pt x="2212614" y="151559"/>
                    <a:pt x="2204076" y="313461"/>
                    <a:pt x="2217033" y="400110"/>
                  </a:cubicBezTo>
                  <a:cubicBezTo>
                    <a:pt x="2047578" y="378810"/>
                    <a:pt x="1914228" y="388589"/>
                    <a:pt x="1662775" y="400110"/>
                  </a:cubicBezTo>
                  <a:cubicBezTo>
                    <a:pt x="1411322" y="411631"/>
                    <a:pt x="1285485" y="408772"/>
                    <a:pt x="1152857" y="400110"/>
                  </a:cubicBezTo>
                  <a:cubicBezTo>
                    <a:pt x="1020229" y="391448"/>
                    <a:pt x="848944" y="401236"/>
                    <a:pt x="642940" y="400110"/>
                  </a:cubicBezTo>
                  <a:cubicBezTo>
                    <a:pt x="436936" y="398984"/>
                    <a:pt x="274007" y="426601"/>
                    <a:pt x="0" y="400110"/>
                  </a:cubicBezTo>
                  <a:cubicBezTo>
                    <a:pt x="14541" y="299461"/>
                    <a:pt x="-743" y="112982"/>
                    <a:pt x="0" y="0"/>
                  </a:cubicBezTo>
                  <a:close/>
                </a:path>
                <a:path w="2217033" h="400110" stroke="0" extrusionOk="0">
                  <a:moveTo>
                    <a:pt x="0" y="0"/>
                  </a:moveTo>
                  <a:cubicBezTo>
                    <a:pt x="207304" y="10404"/>
                    <a:pt x="309475" y="21847"/>
                    <a:pt x="532088" y="0"/>
                  </a:cubicBezTo>
                  <a:cubicBezTo>
                    <a:pt x="754701" y="-21847"/>
                    <a:pt x="777942" y="-4739"/>
                    <a:pt x="1019835" y="0"/>
                  </a:cubicBezTo>
                  <a:cubicBezTo>
                    <a:pt x="1261728" y="4739"/>
                    <a:pt x="1468228" y="-23737"/>
                    <a:pt x="1618434" y="0"/>
                  </a:cubicBezTo>
                  <a:cubicBezTo>
                    <a:pt x="1768640" y="23737"/>
                    <a:pt x="2032619" y="4821"/>
                    <a:pt x="2217033" y="0"/>
                  </a:cubicBezTo>
                  <a:cubicBezTo>
                    <a:pt x="2228653" y="88236"/>
                    <a:pt x="2227179" y="309932"/>
                    <a:pt x="2217033" y="400110"/>
                  </a:cubicBezTo>
                  <a:cubicBezTo>
                    <a:pt x="1978161" y="393684"/>
                    <a:pt x="1830757" y="404926"/>
                    <a:pt x="1707115" y="400110"/>
                  </a:cubicBezTo>
                  <a:cubicBezTo>
                    <a:pt x="1583473" y="395294"/>
                    <a:pt x="1347118" y="414480"/>
                    <a:pt x="1197198" y="400110"/>
                  </a:cubicBezTo>
                  <a:cubicBezTo>
                    <a:pt x="1047278" y="385740"/>
                    <a:pt x="777614" y="377421"/>
                    <a:pt x="598599" y="400110"/>
                  </a:cubicBezTo>
                  <a:cubicBezTo>
                    <a:pt x="419584" y="422799"/>
                    <a:pt x="177415" y="426553"/>
                    <a:pt x="0" y="400110"/>
                  </a:cubicBezTo>
                  <a:cubicBezTo>
                    <a:pt x="4306" y="228309"/>
                    <a:pt x="-14020" y="145186"/>
                    <a:pt x="0" y="0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Advanced Practical Data Science</a:t>
              </a:r>
            </a:p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Pavlos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Protopapas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E2D2E0A-2AE0-5542-8F3E-6F4DCD7D3FD1}"/>
              </a:ext>
            </a:extLst>
          </p:cNvPr>
          <p:cNvSpPr txBox="1">
            <a:spLocks/>
          </p:cNvSpPr>
          <p:nvPr userDrawn="1"/>
        </p:nvSpPr>
        <p:spPr>
          <a:xfrm>
            <a:off x="8248388" y="639952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3D23A1-04A6-4C00-8381-DADA2D4065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54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C0F96-B884-4783-8546-5B63C1923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ABE59A-B973-4914-A87A-160681FAC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56467-0E80-4186-B483-A2D6C28B9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B770E-6257-4619-9715-6632B46F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BF21C-B65B-4C6C-8492-0E5ADB6B3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22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9822-BE94-474F-B0E5-995B335C3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6DE3C-6D02-485D-AF4A-E6A65A2D5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06F97-9BE6-4032-BC81-3B0638890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04F1D-63FD-4AB3-988B-87D055103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74033-16EF-464C-B147-12F5EFED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08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B084-0E32-42FD-A7A0-6104CFA23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3D040-A17D-469A-996A-7C552B7C3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9A30B-7613-4730-A675-A2115A735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5DDBD-CB47-416E-8175-3FBF6AB23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E6DB7-CAE2-4FCD-B3E8-6231B1C8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60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9F328-E252-40D9-BC3D-3282F6445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2F339-E578-4FF1-8D6F-6B84F06CB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D6ED0-638B-46D3-A1C0-24FEE8341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179BD2-BF0C-42C9-AEAA-7C7A2247C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C923F-A0AF-43AE-B008-729389A1F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6CF54-6A81-4EC1-8A76-D27D031CD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88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74C8E-2EFC-4160-AABE-1FF721424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18FF6-67F1-4B6A-AF69-552500442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5621C-D772-41A9-806A-403FAAB45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3A51E-99BD-4C1A-A074-5C6CE9368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5D48C7-AFED-4305-86D0-D795E3EB7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D0C76-7E10-4917-A0FC-0E0870F72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9EDB8-6EFB-4747-B5B6-22B76F32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3B12DB-AFBB-405F-BA53-B2770D4A9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27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29320-B6A0-4392-B66E-7FE222630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70D717-5251-4854-BB14-F871590E8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B6AF8B-F435-48B2-9AC7-FF1B8D0C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24DEE1-F5F4-473C-885D-60A0ABE3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21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CB896E-3D03-41C8-B360-0471B89FB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C90461-7C0C-445A-9850-E1DB8A022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486F7-6405-4102-BA7C-FFB9D70F9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159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C97AF-36CE-4124-984C-A7BF9224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F9A7A-2E99-4C4B-ABD7-5510175A7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AAA68-FAC5-4F49-9D56-C0A2D10AA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70BAD-71B5-49E4-A40D-2007CBD9E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95AC7-DDFE-45F9-AF74-ED2BF5141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17491-FF63-4589-BD29-E347DD916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09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84232-CC6E-45E9-8D06-14B26BBFC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8E7B1D-2455-4EC7-B316-622029CA0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C3B0E-BD3D-4894-9317-4AE56E24C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79ED9-E7FF-4ABD-AF2B-36A68B859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66FB14-B30B-439D-9D8E-5782CD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192CD-1497-469A-8AFD-53125098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40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3DCE4-2746-4ED9-9DD4-E09C31E3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3E9CE-C5CD-4F70-9F96-AFC989D13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543F3-C6B0-402D-98E9-C5509B40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D4596-099F-4050-B8B0-2DAD883D6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9931A-EEB6-4EAB-8AFA-38FE3176A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5DCE74-36BE-8641-9C20-CC400C10E8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6093" y="6238082"/>
            <a:ext cx="844809" cy="5109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9E01B0E-0A33-4A40-BFDB-437EB4081E01}"/>
              </a:ext>
            </a:extLst>
          </p:cNvPr>
          <p:cNvGrpSpPr/>
          <p:nvPr userDrawn="1"/>
        </p:nvGrpSpPr>
        <p:grpSpPr>
          <a:xfrm>
            <a:off x="0" y="6238082"/>
            <a:ext cx="3302003" cy="589321"/>
            <a:chOff x="464927" y="6019573"/>
            <a:chExt cx="3302003" cy="58932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1BB0E0-EF22-AE48-BFCB-C2A5B43D9C2B}"/>
                </a:ext>
              </a:extLst>
            </p:cNvPr>
            <p:cNvSpPr/>
            <p:nvPr/>
          </p:nvSpPr>
          <p:spPr>
            <a:xfrm>
              <a:off x="675860" y="6019573"/>
              <a:ext cx="874035" cy="4370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2B882BFF-BCCA-6D4E-A916-936E619CD6E1}"/>
                </a:ext>
              </a:extLst>
            </p:cNvPr>
            <p:cNvSpPr txBox="1">
              <a:spLocks/>
            </p:cNvSpPr>
            <p:nvPr/>
          </p:nvSpPr>
          <p:spPr>
            <a:xfrm>
              <a:off x="464927" y="6097938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sz="1800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5FDACEC2-55EA-5143-8BF1-41D8AB4CB474}"/>
                </a:ext>
              </a:extLst>
            </p:cNvPr>
            <p:cNvSpPr/>
            <p:nvPr/>
          </p:nvSpPr>
          <p:spPr>
            <a:xfrm>
              <a:off x="1549897" y="6041219"/>
              <a:ext cx="2217033" cy="400110"/>
            </a:xfrm>
            <a:custGeom>
              <a:avLst/>
              <a:gdLst>
                <a:gd name="connsiteX0" fmla="*/ 0 w 2217033"/>
                <a:gd name="connsiteY0" fmla="*/ 0 h 400110"/>
                <a:gd name="connsiteX1" fmla="*/ 532088 w 2217033"/>
                <a:gd name="connsiteY1" fmla="*/ 0 h 400110"/>
                <a:gd name="connsiteX2" fmla="*/ 1086346 w 2217033"/>
                <a:gd name="connsiteY2" fmla="*/ 0 h 400110"/>
                <a:gd name="connsiteX3" fmla="*/ 1640604 w 2217033"/>
                <a:gd name="connsiteY3" fmla="*/ 0 h 400110"/>
                <a:gd name="connsiteX4" fmla="*/ 2217033 w 2217033"/>
                <a:gd name="connsiteY4" fmla="*/ 0 h 400110"/>
                <a:gd name="connsiteX5" fmla="*/ 2217033 w 2217033"/>
                <a:gd name="connsiteY5" fmla="*/ 400110 h 400110"/>
                <a:gd name="connsiteX6" fmla="*/ 1662775 w 2217033"/>
                <a:gd name="connsiteY6" fmla="*/ 400110 h 400110"/>
                <a:gd name="connsiteX7" fmla="*/ 1152857 w 2217033"/>
                <a:gd name="connsiteY7" fmla="*/ 400110 h 400110"/>
                <a:gd name="connsiteX8" fmla="*/ 642940 w 2217033"/>
                <a:gd name="connsiteY8" fmla="*/ 400110 h 400110"/>
                <a:gd name="connsiteX9" fmla="*/ 0 w 2217033"/>
                <a:gd name="connsiteY9" fmla="*/ 400110 h 400110"/>
                <a:gd name="connsiteX10" fmla="*/ 0 w 2217033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033" h="400110" fill="none" extrusionOk="0">
                  <a:moveTo>
                    <a:pt x="0" y="0"/>
                  </a:moveTo>
                  <a:cubicBezTo>
                    <a:pt x="263038" y="-7925"/>
                    <a:pt x="420560" y="1517"/>
                    <a:pt x="532088" y="0"/>
                  </a:cubicBezTo>
                  <a:cubicBezTo>
                    <a:pt x="643616" y="-1517"/>
                    <a:pt x="935144" y="292"/>
                    <a:pt x="1086346" y="0"/>
                  </a:cubicBezTo>
                  <a:cubicBezTo>
                    <a:pt x="1237548" y="-292"/>
                    <a:pt x="1501094" y="11016"/>
                    <a:pt x="1640604" y="0"/>
                  </a:cubicBezTo>
                  <a:cubicBezTo>
                    <a:pt x="1780114" y="-11016"/>
                    <a:pt x="1938923" y="9180"/>
                    <a:pt x="2217033" y="0"/>
                  </a:cubicBezTo>
                  <a:cubicBezTo>
                    <a:pt x="2212614" y="151559"/>
                    <a:pt x="2204076" y="313461"/>
                    <a:pt x="2217033" y="400110"/>
                  </a:cubicBezTo>
                  <a:cubicBezTo>
                    <a:pt x="2047578" y="378810"/>
                    <a:pt x="1914228" y="388589"/>
                    <a:pt x="1662775" y="400110"/>
                  </a:cubicBezTo>
                  <a:cubicBezTo>
                    <a:pt x="1411322" y="411631"/>
                    <a:pt x="1285485" y="408772"/>
                    <a:pt x="1152857" y="400110"/>
                  </a:cubicBezTo>
                  <a:cubicBezTo>
                    <a:pt x="1020229" y="391448"/>
                    <a:pt x="848944" y="401236"/>
                    <a:pt x="642940" y="400110"/>
                  </a:cubicBezTo>
                  <a:cubicBezTo>
                    <a:pt x="436936" y="398984"/>
                    <a:pt x="274007" y="426601"/>
                    <a:pt x="0" y="400110"/>
                  </a:cubicBezTo>
                  <a:cubicBezTo>
                    <a:pt x="14541" y="299461"/>
                    <a:pt x="-743" y="112982"/>
                    <a:pt x="0" y="0"/>
                  </a:cubicBezTo>
                  <a:close/>
                </a:path>
                <a:path w="2217033" h="400110" stroke="0" extrusionOk="0">
                  <a:moveTo>
                    <a:pt x="0" y="0"/>
                  </a:moveTo>
                  <a:cubicBezTo>
                    <a:pt x="207304" y="10404"/>
                    <a:pt x="309475" y="21847"/>
                    <a:pt x="532088" y="0"/>
                  </a:cubicBezTo>
                  <a:cubicBezTo>
                    <a:pt x="754701" y="-21847"/>
                    <a:pt x="777942" y="-4739"/>
                    <a:pt x="1019835" y="0"/>
                  </a:cubicBezTo>
                  <a:cubicBezTo>
                    <a:pt x="1261728" y="4739"/>
                    <a:pt x="1468228" y="-23737"/>
                    <a:pt x="1618434" y="0"/>
                  </a:cubicBezTo>
                  <a:cubicBezTo>
                    <a:pt x="1768640" y="23737"/>
                    <a:pt x="2032619" y="4821"/>
                    <a:pt x="2217033" y="0"/>
                  </a:cubicBezTo>
                  <a:cubicBezTo>
                    <a:pt x="2228653" y="88236"/>
                    <a:pt x="2227179" y="309932"/>
                    <a:pt x="2217033" y="400110"/>
                  </a:cubicBezTo>
                  <a:cubicBezTo>
                    <a:pt x="1978161" y="393684"/>
                    <a:pt x="1830757" y="404926"/>
                    <a:pt x="1707115" y="400110"/>
                  </a:cubicBezTo>
                  <a:cubicBezTo>
                    <a:pt x="1583473" y="395294"/>
                    <a:pt x="1347118" y="414480"/>
                    <a:pt x="1197198" y="400110"/>
                  </a:cubicBezTo>
                  <a:cubicBezTo>
                    <a:pt x="1047278" y="385740"/>
                    <a:pt x="777614" y="377421"/>
                    <a:pt x="598599" y="400110"/>
                  </a:cubicBezTo>
                  <a:cubicBezTo>
                    <a:pt x="419584" y="422799"/>
                    <a:pt x="177415" y="426553"/>
                    <a:pt x="0" y="400110"/>
                  </a:cubicBezTo>
                  <a:cubicBezTo>
                    <a:pt x="4306" y="228309"/>
                    <a:pt x="-14020" y="145186"/>
                    <a:pt x="0" y="0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Advanced Practical Data Science</a:t>
              </a:r>
            </a:p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Pavlos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Protopapas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98187A1-8E28-AA40-99F0-9F1286CF6D11}"/>
              </a:ext>
            </a:extLst>
          </p:cNvPr>
          <p:cNvSpPr txBox="1">
            <a:spLocks/>
          </p:cNvSpPr>
          <p:nvPr userDrawn="1"/>
        </p:nvSpPr>
        <p:spPr>
          <a:xfrm>
            <a:off x="8248388" y="6397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3D23A1-04A6-4C00-8381-DADA2D4065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457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B2A112-4197-46E0-9ECA-A89E4D51E1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1BA8C7-A039-446C-9936-9FCEF4A66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6D427-AC0A-4820-8935-166B3233F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DF01E-C1DB-4C4A-852C-AA435D89A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98AAF-CB35-4C05-A61C-2EAD74319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7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97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D16A-4BE1-4324-9465-EA5372E54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4A4463-C390-4D80-8900-E3783BBAEF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F748D-A959-4741-B0CB-E2258A82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89003-AAF3-4BFC-A67F-DF6F95393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10D9-9443-435E-BA0D-07B5F6E35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63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21F40-B884-4EB9-990B-7ACFD96E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2893" y="6389362"/>
            <a:ext cx="2743200" cy="365125"/>
          </a:xfrm>
        </p:spPr>
        <p:txBody>
          <a:bodyPr/>
          <a:lstStyle/>
          <a:p>
            <a:fld id="{1E1A4202-1854-4A8C-A63F-7D5E2F547B2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0BBE32-C829-4534-92AA-0A9402AC0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6093" y="6238082"/>
            <a:ext cx="844809" cy="5109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B05C14-85FE-410B-8AD5-1D038FDD03F1}"/>
              </a:ext>
            </a:extLst>
          </p:cNvPr>
          <p:cNvCxnSpPr>
            <a:cxnSpLocks/>
          </p:cNvCxnSpPr>
          <p:nvPr/>
        </p:nvCxnSpPr>
        <p:spPr>
          <a:xfrm>
            <a:off x="3930650" y="987254"/>
            <a:ext cx="44196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D46243-E60C-4C42-8F85-FC3B9343AFAF}"/>
              </a:ext>
            </a:extLst>
          </p:cNvPr>
          <p:cNvGrpSpPr/>
          <p:nvPr/>
        </p:nvGrpSpPr>
        <p:grpSpPr>
          <a:xfrm>
            <a:off x="0" y="6238082"/>
            <a:ext cx="3302003" cy="589321"/>
            <a:chOff x="464927" y="6019573"/>
            <a:chExt cx="3302003" cy="58932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9F7269-A063-44EA-B098-36C03E952B4A}"/>
                </a:ext>
              </a:extLst>
            </p:cNvPr>
            <p:cNvSpPr/>
            <p:nvPr/>
          </p:nvSpPr>
          <p:spPr>
            <a:xfrm>
              <a:off x="675860" y="6019573"/>
              <a:ext cx="874035" cy="4370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FC20886B-EE56-477E-B213-33D73F60992C}"/>
                </a:ext>
              </a:extLst>
            </p:cNvPr>
            <p:cNvSpPr txBox="1">
              <a:spLocks/>
            </p:cNvSpPr>
            <p:nvPr/>
          </p:nvSpPr>
          <p:spPr>
            <a:xfrm>
              <a:off x="464927" y="6097938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sz="1800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B169CF-1DA2-49FF-A171-CA3011076EC0}"/>
                </a:ext>
              </a:extLst>
            </p:cNvPr>
            <p:cNvSpPr/>
            <p:nvPr/>
          </p:nvSpPr>
          <p:spPr>
            <a:xfrm>
              <a:off x="1549897" y="6041219"/>
              <a:ext cx="2217033" cy="400110"/>
            </a:xfrm>
            <a:custGeom>
              <a:avLst/>
              <a:gdLst>
                <a:gd name="connsiteX0" fmla="*/ 0 w 2217033"/>
                <a:gd name="connsiteY0" fmla="*/ 0 h 400110"/>
                <a:gd name="connsiteX1" fmla="*/ 532088 w 2217033"/>
                <a:gd name="connsiteY1" fmla="*/ 0 h 400110"/>
                <a:gd name="connsiteX2" fmla="*/ 1086346 w 2217033"/>
                <a:gd name="connsiteY2" fmla="*/ 0 h 400110"/>
                <a:gd name="connsiteX3" fmla="*/ 1640604 w 2217033"/>
                <a:gd name="connsiteY3" fmla="*/ 0 h 400110"/>
                <a:gd name="connsiteX4" fmla="*/ 2217033 w 2217033"/>
                <a:gd name="connsiteY4" fmla="*/ 0 h 400110"/>
                <a:gd name="connsiteX5" fmla="*/ 2217033 w 2217033"/>
                <a:gd name="connsiteY5" fmla="*/ 400110 h 400110"/>
                <a:gd name="connsiteX6" fmla="*/ 1662775 w 2217033"/>
                <a:gd name="connsiteY6" fmla="*/ 400110 h 400110"/>
                <a:gd name="connsiteX7" fmla="*/ 1152857 w 2217033"/>
                <a:gd name="connsiteY7" fmla="*/ 400110 h 400110"/>
                <a:gd name="connsiteX8" fmla="*/ 642940 w 2217033"/>
                <a:gd name="connsiteY8" fmla="*/ 400110 h 400110"/>
                <a:gd name="connsiteX9" fmla="*/ 0 w 2217033"/>
                <a:gd name="connsiteY9" fmla="*/ 400110 h 400110"/>
                <a:gd name="connsiteX10" fmla="*/ 0 w 2217033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033" h="400110" fill="none" extrusionOk="0">
                  <a:moveTo>
                    <a:pt x="0" y="0"/>
                  </a:moveTo>
                  <a:cubicBezTo>
                    <a:pt x="263038" y="-7925"/>
                    <a:pt x="420560" y="1517"/>
                    <a:pt x="532088" y="0"/>
                  </a:cubicBezTo>
                  <a:cubicBezTo>
                    <a:pt x="643616" y="-1517"/>
                    <a:pt x="935144" y="292"/>
                    <a:pt x="1086346" y="0"/>
                  </a:cubicBezTo>
                  <a:cubicBezTo>
                    <a:pt x="1237548" y="-292"/>
                    <a:pt x="1501094" y="11016"/>
                    <a:pt x="1640604" y="0"/>
                  </a:cubicBezTo>
                  <a:cubicBezTo>
                    <a:pt x="1780114" y="-11016"/>
                    <a:pt x="1938923" y="9180"/>
                    <a:pt x="2217033" y="0"/>
                  </a:cubicBezTo>
                  <a:cubicBezTo>
                    <a:pt x="2212614" y="151559"/>
                    <a:pt x="2204076" y="313461"/>
                    <a:pt x="2217033" y="400110"/>
                  </a:cubicBezTo>
                  <a:cubicBezTo>
                    <a:pt x="2047578" y="378810"/>
                    <a:pt x="1914228" y="388589"/>
                    <a:pt x="1662775" y="400110"/>
                  </a:cubicBezTo>
                  <a:cubicBezTo>
                    <a:pt x="1411322" y="411631"/>
                    <a:pt x="1285485" y="408772"/>
                    <a:pt x="1152857" y="400110"/>
                  </a:cubicBezTo>
                  <a:cubicBezTo>
                    <a:pt x="1020229" y="391448"/>
                    <a:pt x="848944" y="401236"/>
                    <a:pt x="642940" y="400110"/>
                  </a:cubicBezTo>
                  <a:cubicBezTo>
                    <a:pt x="436936" y="398984"/>
                    <a:pt x="274007" y="426601"/>
                    <a:pt x="0" y="400110"/>
                  </a:cubicBezTo>
                  <a:cubicBezTo>
                    <a:pt x="14541" y="299461"/>
                    <a:pt x="-743" y="112982"/>
                    <a:pt x="0" y="0"/>
                  </a:cubicBezTo>
                  <a:close/>
                </a:path>
                <a:path w="2217033" h="400110" stroke="0" extrusionOk="0">
                  <a:moveTo>
                    <a:pt x="0" y="0"/>
                  </a:moveTo>
                  <a:cubicBezTo>
                    <a:pt x="207304" y="10404"/>
                    <a:pt x="309475" y="21847"/>
                    <a:pt x="532088" y="0"/>
                  </a:cubicBezTo>
                  <a:cubicBezTo>
                    <a:pt x="754701" y="-21847"/>
                    <a:pt x="777942" y="-4739"/>
                    <a:pt x="1019835" y="0"/>
                  </a:cubicBezTo>
                  <a:cubicBezTo>
                    <a:pt x="1261728" y="4739"/>
                    <a:pt x="1468228" y="-23737"/>
                    <a:pt x="1618434" y="0"/>
                  </a:cubicBezTo>
                  <a:cubicBezTo>
                    <a:pt x="1768640" y="23737"/>
                    <a:pt x="2032619" y="4821"/>
                    <a:pt x="2217033" y="0"/>
                  </a:cubicBezTo>
                  <a:cubicBezTo>
                    <a:pt x="2228653" y="88236"/>
                    <a:pt x="2227179" y="309932"/>
                    <a:pt x="2217033" y="400110"/>
                  </a:cubicBezTo>
                  <a:cubicBezTo>
                    <a:pt x="1978161" y="393684"/>
                    <a:pt x="1830757" y="404926"/>
                    <a:pt x="1707115" y="400110"/>
                  </a:cubicBezTo>
                  <a:cubicBezTo>
                    <a:pt x="1583473" y="395294"/>
                    <a:pt x="1347118" y="414480"/>
                    <a:pt x="1197198" y="400110"/>
                  </a:cubicBezTo>
                  <a:cubicBezTo>
                    <a:pt x="1047278" y="385740"/>
                    <a:pt x="777614" y="377421"/>
                    <a:pt x="598599" y="400110"/>
                  </a:cubicBezTo>
                  <a:cubicBezTo>
                    <a:pt x="419584" y="422799"/>
                    <a:pt x="177415" y="426553"/>
                    <a:pt x="0" y="400110"/>
                  </a:cubicBezTo>
                  <a:cubicBezTo>
                    <a:pt x="4306" y="228309"/>
                    <a:pt x="-14020" y="145186"/>
                    <a:pt x="0" y="0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Advanced Practical Data Science</a:t>
              </a:r>
            </a:p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Pavlos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Protopapas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EE5573-A9CB-4BD1-BEAD-BE9DA2AD4B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3200" y="1821235"/>
            <a:ext cx="6794500" cy="40494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Karla" pitchFamily="2" charset="0"/>
              </a:defRPr>
            </a:lvl1pPr>
            <a:lvl2pPr marL="457200" indent="0" algn="ctr">
              <a:buNone/>
              <a:defRPr>
                <a:latin typeface="Karla" pitchFamily="2" charset="0"/>
              </a:defRPr>
            </a:lvl2pPr>
            <a:lvl3pPr marL="914400" indent="0" algn="ctr">
              <a:buNone/>
              <a:defRPr>
                <a:latin typeface="Karla" pitchFamily="2" charset="0"/>
              </a:defRPr>
            </a:lvl3pPr>
            <a:lvl4pPr marL="1371600" indent="0" algn="ctr">
              <a:buNone/>
              <a:defRPr>
                <a:latin typeface="Karla" pitchFamily="2" charset="0"/>
              </a:defRPr>
            </a:lvl4pPr>
            <a:lvl5pPr marL="1828800" indent="0" algn="ctr">
              <a:buNone/>
              <a:defRPr>
                <a:latin typeface="Karla" pitchFamily="2" charset="0"/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34EE5573-A9CB-4BD1-BEAD-BE9DA2AD4B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913" y="174690"/>
            <a:ext cx="7172187" cy="644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800" b="1">
                <a:latin typeface="Karla" pitchFamily="2" charset="0"/>
              </a:defRPr>
            </a:lvl1pPr>
            <a:lvl2pPr marL="457200" indent="0" algn="ctr">
              <a:buNone/>
              <a:defRPr>
                <a:latin typeface="Karla" pitchFamily="2" charset="0"/>
              </a:defRPr>
            </a:lvl2pPr>
            <a:lvl3pPr marL="914400" indent="0" algn="ctr">
              <a:buNone/>
              <a:defRPr>
                <a:latin typeface="Karla" pitchFamily="2" charset="0"/>
              </a:defRPr>
            </a:lvl3pPr>
            <a:lvl4pPr marL="1371600" indent="0" algn="ctr">
              <a:buNone/>
              <a:defRPr>
                <a:latin typeface="Karla" pitchFamily="2" charset="0"/>
              </a:defRPr>
            </a:lvl4pPr>
            <a:lvl5pPr marL="1828800" indent="0" algn="ctr">
              <a:buNone/>
              <a:defRPr>
                <a:latin typeface="Karla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5D2E59C-BE16-AC41-ABF7-13B9E1F9CA04}"/>
              </a:ext>
            </a:extLst>
          </p:cNvPr>
          <p:cNvSpPr txBox="1">
            <a:spLocks/>
          </p:cNvSpPr>
          <p:nvPr/>
        </p:nvSpPr>
        <p:spPr>
          <a:xfrm>
            <a:off x="8462893" y="63962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1A4202-1854-4A8C-A63F-7D5E2F547B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37F2AAA-CD77-F14F-8321-2123D90A4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6093" y="6238082"/>
            <a:ext cx="844809" cy="51095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1990A6-E186-D54A-A2A3-6F8C0C3504F9}"/>
              </a:ext>
            </a:extLst>
          </p:cNvPr>
          <p:cNvCxnSpPr>
            <a:cxnSpLocks/>
          </p:cNvCxnSpPr>
          <p:nvPr userDrawn="1"/>
        </p:nvCxnSpPr>
        <p:spPr>
          <a:xfrm>
            <a:off x="3930650" y="987254"/>
            <a:ext cx="44196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86B15FF-7DA2-2E4A-A61A-6D6EF708F9AC}"/>
              </a:ext>
            </a:extLst>
          </p:cNvPr>
          <p:cNvGrpSpPr/>
          <p:nvPr userDrawn="1"/>
        </p:nvGrpSpPr>
        <p:grpSpPr>
          <a:xfrm>
            <a:off x="0" y="6238082"/>
            <a:ext cx="3302003" cy="589321"/>
            <a:chOff x="464927" y="6019573"/>
            <a:chExt cx="3302003" cy="58932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FE40879-7C30-4B45-AB1B-FABC4C908904}"/>
                </a:ext>
              </a:extLst>
            </p:cNvPr>
            <p:cNvSpPr/>
            <p:nvPr/>
          </p:nvSpPr>
          <p:spPr>
            <a:xfrm>
              <a:off x="675860" y="6019573"/>
              <a:ext cx="874035" cy="4370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55740913-B2D3-774C-87B1-9AB407055721}"/>
                </a:ext>
              </a:extLst>
            </p:cNvPr>
            <p:cNvSpPr txBox="1">
              <a:spLocks/>
            </p:cNvSpPr>
            <p:nvPr/>
          </p:nvSpPr>
          <p:spPr>
            <a:xfrm>
              <a:off x="464927" y="6097938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sz="1800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2663E3A-DB4E-524E-8A0A-EA38E6A7089F}"/>
                </a:ext>
              </a:extLst>
            </p:cNvPr>
            <p:cNvSpPr/>
            <p:nvPr/>
          </p:nvSpPr>
          <p:spPr>
            <a:xfrm>
              <a:off x="1549897" y="6041219"/>
              <a:ext cx="2217033" cy="400110"/>
            </a:xfrm>
            <a:custGeom>
              <a:avLst/>
              <a:gdLst>
                <a:gd name="connsiteX0" fmla="*/ 0 w 2217033"/>
                <a:gd name="connsiteY0" fmla="*/ 0 h 400110"/>
                <a:gd name="connsiteX1" fmla="*/ 532088 w 2217033"/>
                <a:gd name="connsiteY1" fmla="*/ 0 h 400110"/>
                <a:gd name="connsiteX2" fmla="*/ 1086346 w 2217033"/>
                <a:gd name="connsiteY2" fmla="*/ 0 h 400110"/>
                <a:gd name="connsiteX3" fmla="*/ 1640604 w 2217033"/>
                <a:gd name="connsiteY3" fmla="*/ 0 h 400110"/>
                <a:gd name="connsiteX4" fmla="*/ 2217033 w 2217033"/>
                <a:gd name="connsiteY4" fmla="*/ 0 h 400110"/>
                <a:gd name="connsiteX5" fmla="*/ 2217033 w 2217033"/>
                <a:gd name="connsiteY5" fmla="*/ 400110 h 400110"/>
                <a:gd name="connsiteX6" fmla="*/ 1662775 w 2217033"/>
                <a:gd name="connsiteY6" fmla="*/ 400110 h 400110"/>
                <a:gd name="connsiteX7" fmla="*/ 1152857 w 2217033"/>
                <a:gd name="connsiteY7" fmla="*/ 400110 h 400110"/>
                <a:gd name="connsiteX8" fmla="*/ 642940 w 2217033"/>
                <a:gd name="connsiteY8" fmla="*/ 400110 h 400110"/>
                <a:gd name="connsiteX9" fmla="*/ 0 w 2217033"/>
                <a:gd name="connsiteY9" fmla="*/ 400110 h 400110"/>
                <a:gd name="connsiteX10" fmla="*/ 0 w 2217033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033" h="400110" fill="none" extrusionOk="0">
                  <a:moveTo>
                    <a:pt x="0" y="0"/>
                  </a:moveTo>
                  <a:cubicBezTo>
                    <a:pt x="263038" y="-7925"/>
                    <a:pt x="420560" y="1517"/>
                    <a:pt x="532088" y="0"/>
                  </a:cubicBezTo>
                  <a:cubicBezTo>
                    <a:pt x="643616" y="-1517"/>
                    <a:pt x="935144" y="292"/>
                    <a:pt x="1086346" y="0"/>
                  </a:cubicBezTo>
                  <a:cubicBezTo>
                    <a:pt x="1237548" y="-292"/>
                    <a:pt x="1501094" y="11016"/>
                    <a:pt x="1640604" y="0"/>
                  </a:cubicBezTo>
                  <a:cubicBezTo>
                    <a:pt x="1780114" y="-11016"/>
                    <a:pt x="1938923" y="9180"/>
                    <a:pt x="2217033" y="0"/>
                  </a:cubicBezTo>
                  <a:cubicBezTo>
                    <a:pt x="2212614" y="151559"/>
                    <a:pt x="2204076" y="313461"/>
                    <a:pt x="2217033" y="400110"/>
                  </a:cubicBezTo>
                  <a:cubicBezTo>
                    <a:pt x="2047578" y="378810"/>
                    <a:pt x="1914228" y="388589"/>
                    <a:pt x="1662775" y="400110"/>
                  </a:cubicBezTo>
                  <a:cubicBezTo>
                    <a:pt x="1411322" y="411631"/>
                    <a:pt x="1285485" y="408772"/>
                    <a:pt x="1152857" y="400110"/>
                  </a:cubicBezTo>
                  <a:cubicBezTo>
                    <a:pt x="1020229" y="391448"/>
                    <a:pt x="848944" y="401236"/>
                    <a:pt x="642940" y="400110"/>
                  </a:cubicBezTo>
                  <a:cubicBezTo>
                    <a:pt x="436936" y="398984"/>
                    <a:pt x="274007" y="426601"/>
                    <a:pt x="0" y="400110"/>
                  </a:cubicBezTo>
                  <a:cubicBezTo>
                    <a:pt x="14541" y="299461"/>
                    <a:pt x="-743" y="112982"/>
                    <a:pt x="0" y="0"/>
                  </a:cubicBezTo>
                  <a:close/>
                </a:path>
                <a:path w="2217033" h="400110" stroke="0" extrusionOk="0">
                  <a:moveTo>
                    <a:pt x="0" y="0"/>
                  </a:moveTo>
                  <a:cubicBezTo>
                    <a:pt x="207304" y="10404"/>
                    <a:pt x="309475" y="21847"/>
                    <a:pt x="532088" y="0"/>
                  </a:cubicBezTo>
                  <a:cubicBezTo>
                    <a:pt x="754701" y="-21847"/>
                    <a:pt x="777942" y="-4739"/>
                    <a:pt x="1019835" y="0"/>
                  </a:cubicBezTo>
                  <a:cubicBezTo>
                    <a:pt x="1261728" y="4739"/>
                    <a:pt x="1468228" y="-23737"/>
                    <a:pt x="1618434" y="0"/>
                  </a:cubicBezTo>
                  <a:cubicBezTo>
                    <a:pt x="1768640" y="23737"/>
                    <a:pt x="2032619" y="4821"/>
                    <a:pt x="2217033" y="0"/>
                  </a:cubicBezTo>
                  <a:cubicBezTo>
                    <a:pt x="2228653" y="88236"/>
                    <a:pt x="2227179" y="309932"/>
                    <a:pt x="2217033" y="400110"/>
                  </a:cubicBezTo>
                  <a:cubicBezTo>
                    <a:pt x="1978161" y="393684"/>
                    <a:pt x="1830757" y="404926"/>
                    <a:pt x="1707115" y="400110"/>
                  </a:cubicBezTo>
                  <a:cubicBezTo>
                    <a:pt x="1583473" y="395294"/>
                    <a:pt x="1347118" y="414480"/>
                    <a:pt x="1197198" y="400110"/>
                  </a:cubicBezTo>
                  <a:cubicBezTo>
                    <a:pt x="1047278" y="385740"/>
                    <a:pt x="777614" y="377421"/>
                    <a:pt x="598599" y="400110"/>
                  </a:cubicBezTo>
                  <a:cubicBezTo>
                    <a:pt x="419584" y="422799"/>
                    <a:pt x="177415" y="426553"/>
                    <a:pt x="0" y="400110"/>
                  </a:cubicBezTo>
                  <a:cubicBezTo>
                    <a:pt x="4306" y="228309"/>
                    <a:pt x="-14020" y="145186"/>
                    <a:pt x="0" y="0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Advanced Practical Data Science</a:t>
              </a:r>
            </a:p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Pavlos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Protopapas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6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a_slide_w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21F40-B884-4EB9-990B-7ACFD96E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2893" y="6389362"/>
            <a:ext cx="2743200" cy="365125"/>
          </a:xfrm>
        </p:spPr>
        <p:txBody>
          <a:bodyPr/>
          <a:lstStyle/>
          <a:p>
            <a:fld id="{1E1A4202-1854-4A8C-A63F-7D5E2F547B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B777CA-3AD4-4055-A6F3-D229173E3BA8}"/>
              </a:ext>
            </a:extLst>
          </p:cNvPr>
          <p:cNvSpPr txBox="1">
            <a:spLocks/>
          </p:cNvSpPr>
          <p:nvPr/>
        </p:nvSpPr>
        <p:spPr>
          <a:xfrm>
            <a:off x="2743738" y="401358"/>
            <a:ext cx="6793424" cy="647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latin typeface="Karla" panose="020F0502020204030204" pitchFamily="2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0BBE32-C829-4534-92AA-0A9402AC0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6093" y="6238082"/>
            <a:ext cx="844809" cy="5109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B05C14-85FE-410B-8AD5-1D038FDD03F1}"/>
              </a:ext>
            </a:extLst>
          </p:cNvPr>
          <p:cNvCxnSpPr>
            <a:cxnSpLocks/>
          </p:cNvCxnSpPr>
          <p:nvPr/>
        </p:nvCxnSpPr>
        <p:spPr>
          <a:xfrm>
            <a:off x="3930650" y="1199286"/>
            <a:ext cx="44196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D46243-E60C-4C42-8F85-FC3B9343AFAF}"/>
              </a:ext>
            </a:extLst>
          </p:cNvPr>
          <p:cNvGrpSpPr/>
          <p:nvPr/>
        </p:nvGrpSpPr>
        <p:grpSpPr>
          <a:xfrm>
            <a:off x="0" y="6238082"/>
            <a:ext cx="3302003" cy="589321"/>
            <a:chOff x="464927" y="6019573"/>
            <a:chExt cx="3302003" cy="58932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9F7269-A063-44EA-B098-36C03E952B4A}"/>
                </a:ext>
              </a:extLst>
            </p:cNvPr>
            <p:cNvSpPr/>
            <p:nvPr/>
          </p:nvSpPr>
          <p:spPr>
            <a:xfrm>
              <a:off x="675860" y="6019573"/>
              <a:ext cx="874035" cy="4370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FC20886B-EE56-477E-B213-33D73F60992C}"/>
                </a:ext>
              </a:extLst>
            </p:cNvPr>
            <p:cNvSpPr txBox="1">
              <a:spLocks/>
            </p:cNvSpPr>
            <p:nvPr/>
          </p:nvSpPr>
          <p:spPr>
            <a:xfrm>
              <a:off x="464927" y="6097938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sz="1800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B169CF-1DA2-49FF-A171-CA3011076EC0}"/>
                </a:ext>
              </a:extLst>
            </p:cNvPr>
            <p:cNvSpPr/>
            <p:nvPr/>
          </p:nvSpPr>
          <p:spPr>
            <a:xfrm>
              <a:off x="1549897" y="6041219"/>
              <a:ext cx="2217033" cy="400110"/>
            </a:xfrm>
            <a:custGeom>
              <a:avLst/>
              <a:gdLst>
                <a:gd name="connsiteX0" fmla="*/ 0 w 2217033"/>
                <a:gd name="connsiteY0" fmla="*/ 0 h 400110"/>
                <a:gd name="connsiteX1" fmla="*/ 532088 w 2217033"/>
                <a:gd name="connsiteY1" fmla="*/ 0 h 400110"/>
                <a:gd name="connsiteX2" fmla="*/ 1086346 w 2217033"/>
                <a:gd name="connsiteY2" fmla="*/ 0 h 400110"/>
                <a:gd name="connsiteX3" fmla="*/ 1640604 w 2217033"/>
                <a:gd name="connsiteY3" fmla="*/ 0 h 400110"/>
                <a:gd name="connsiteX4" fmla="*/ 2217033 w 2217033"/>
                <a:gd name="connsiteY4" fmla="*/ 0 h 400110"/>
                <a:gd name="connsiteX5" fmla="*/ 2217033 w 2217033"/>
                <a:gd name="connsiteY5" fmla="*/ 400110 h 400110"/>
                <a:gd name="connsiteX6" fmla="*/ 1662775 w 2217033"/>
                <a:gd name="connsiteY6" fmla="*/ 400110 h 400110"/>
                <a:gd name="connsiteX7" fmla="*/ 1152857 w 2217033"/>
                <a:gd name="connsiteY7" fmla="*/ 400110 h 400110"/>
                <a:gd name="connsiteX8" fmla="*/ 642940 w 2217033"/>
                <a:gd name="connsiteY8" fmla="*/ 400110 h 400110"/>
                <a:gd name="connsiteX9" fmla="*/ 0 w 2217033"/>
                <a:gd name="connsiteY9" fmla="*/ 400110 h 400110"/>
                <a:gd name="connsiteX10" fmla="*/ 0 w 2217033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033" h="400110" fill="none" extrusionOk="0">
                  <a:moveTo>
                    <a:pt x="0" y="0"/>
                  </a:moveTo>
                  <a:cubicBezTo>
                    <a:pt x="263038" y="-7925"/>
                    <a:pt x="420560" y="1517"/>
                    <a:pt x="532088" y="0"/>
                  </a:cubicBezTo>
                  <a:cubicBezTo>
                    <a:pt x="643616" y="-1517"/>
                    <a:pt x="935144" y="292"/>
                    <a:pt x="1086346" y="0"/>
                  </a:cubicBezTo>
                  <a:cubicBezTo>
                    <a:pt x="1237548" y="-292"/>
                    <a:pt x="1501094" y="11016"/>
                    <a:pt x="1640604" y="0"/>
                  </a:cubicBezTo>
                  <a:cubicBezTo>
                    <a:pt x="1780114" y="-11016"/>
                    <a:pt x="1938923" y="9180"/>
                    <a:pt x="2217033" y="0"/>
                  </a:cubicBezTo>
                  <a:cubicBezTo>
                    <a:pt x="2212614" y="151559"/>
                    <a:pt x="2204076" y="313461"/>
                    <a:pt x="2217033" y="400110"/>
                  </a:cubicBezTo>
                  <a:cubicBezTo>
                    <a:pt x="2047578" y="378810"/>
                    <a:pt x="1914228" y="388589"/>
                    <a:pt x="1662775" y="400110"/>
                  </a:cubicBezTo>
                  <a:cubicBezTo>
                    <a:pt x="1411322" y="411631"/>
                    <a:pt x="1285485" y="408772"/>
                    <a:pt x="1152857" y="400110"/>
                  </a:cubicBezTo>
                  <a:cubicBezTo>
                    <a:pt x="1020229" y="391448"/>
                    <a:pt x="848944" y="401236"/>
                    <a:pt x="642940" y="400110"/>
                  </a:cubicBezTo>
                  <a:cubicBezTo>
                    <a:pt x="436936" y="398984"/>
                    <a:pt x="274007" y="426601"/>
                    <a:pt x="0" y="400110"/>
                  </a:cubicBezTo>
                  <a:cubicBezTo>
                    <a:pt x="14541" y="299461"/>
                    <a:pt x="-743" y="112982"/>
                    <a:pt x="0" y="0"/>
                  </a:cubicBezTo>
                  <a:close/>
                </a:path>
                <a:path w="2217033" h="400110" stroke="0" extrusionOk="0">
                  <a:moveTo>
                    <a:pt x="0" y="0"/>
                  </a:moveTo>
                  <a:cubicBezTo>
                    <a:pt x="207304" y="10404"/>
                    <a:pt x="309475" y="21847"/>
                    <a:pt x="532088" y="0"/>
                  </a:cubicBezTo>
                  <a:cubicBezTo>
                    <a:pt x="754701" y="-21847"/>
                    <a:pt x="777942" y="-4739"/>
                    <a:pt x="1019835" y="0"/>
                  </a:cubicBezTo>
                  <a:cubicBezTo>
                    <a:pt x="1261728" y="4739"/>
                    <a:pt x="1468228" y="-23737"/>
                    <a:pt x="1618434" y="0"/>
                  </a:cubicBezTo>
                  <a:cubicBezTo>
                    <a:pt x="1768640" y="23737"/>
                    <a:pt x="2032619" y="4821"/>
                    <a:pt x="2217033" y="0"/>
                  </a:cubicBezTo>
                  <a:cubicBezTo>
                    <a:pt x="2228653" y="88236"/>
                    <a:pt x="2227179" y="309932"/>
                    <a:pt x="2217033" y="400110"/>
                  </a:cubicBezTo>
                  <a:cubicBezTo>
                    <a:pt x="1978161" y="393684"/>
                    <a:pt x="1830757" y="404926"/>
                    <a:pt x="1707115" y="400110"/>
                  </a:cubicBezTo>
                  <a:cubicBezTo>
                    <a:pt x="1583473" y="395294"/>
                    <a:pt x="1347118" y="414480"/>
                    <a:pt x="1197198" y="400110"/>
                  </a:cubicBezTo>
                  <a:cubicBezTo>
                    <a:pt x="1047278" y="385740"/>
                    <a:pt x="777614" y="377421"/>
                    <a:pt x="598599" y="400110"/>
                  </a:cubicBezTo>
                  <a:cubicBezTo>
                    <a:pt x="419584" y="422799"/>
                    <a:pt x="177415" y="426553"/>
                    <a:pt x="0" y="400110"/>
                  </a:cubicBezTo>
                  <a:cubicBezTo>
                    <a:pt x="4306" y="228309"/>
                    <a:pt x="-14020" y="145186"/>
                    <a:pt x="0" y="0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Advanced Practical Data Science</a:t>
              </a:r>
            </a:p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Pavlos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Protopapas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EE5573-A9CB-4BD1-BEAD-BE9DA2AD4B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821235"/>
            <a:ext cx="5705475" cy="38374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trike="noStrike">
                <a:latin typeface="Karla" pitchFamily="2" charset="0"/>
              </a:defRPr>
            </a:lvl1pPr>
            <a:lvl2pPr marL="457200" indent="0" algn="ctr">
              <a:buNone/>
              <a:defRPr>
                <a:latin typeface="Karla" pitchFamily="2" charset="0"/>
              </a:defRPr>
            </a:lvl2pPr>
            <a:lvl3pPr marL="914400" indent="0" algn="ctr">
              <a:buNone/>
              <a:defRPr>
                <a:latin typeface="Karla" pitchFamily="2" charset="0"/>
              </a:defRPr>
            </a:lvl3pPr>
            <a:lvl4pPr marL="1371600" indent="0" algn="ctr">
              <a:buNone/>
              <a:defRPr>
                <a:latin typeface="Karla" pitchFamily="2" charset="0"/>
              </a:defRPr>
            </a:lvl4pPr>
            <a:lvl5pPr marL="1828800" indent="0" algn="ctr">
              <a:buNone/>
              <a:defRPr>
                <a:latin typeface="Karla" pitchFamily="2" charset="0"/>
              </a:defRPr>
            </a:lvl5pPr>
          </a:lstStyle>
          <a:p>
            <a:pPr lvl="0"/>
            <a:r>
              <a:rPr lang="en-US" dirty="0"/>
              <a:t>Text slide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D405074A-E0C4-4294-A5E4-68039E1DF6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43200" y="401607"/>
            <a:ext cx="6794500" cy="6477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1">
                <a:latin typeface="Karla" pitchFamily="2" charset="0"/>
              </a:defRPr>
            </a:lvl1pPr>
            <a:lvl2pPr marL="457200" indent="0" algn="ctr">
              <a:buNone/>
              <a:defRPr>
                <a:latin typeface="Karla" pitchFamily="2" charset="0"/>
              </a:defRPr>
            </a:lvl2pPr>
            <a:lvl3pPr marL="914400" indent="0" algn="ctr">
              <a:buNone/>
              <a:defRPr>
                <a:latin typeface="Karla" pitchFamily="2" charset="0"/>
              </a:defRPr>
            </a:lvl3pPr>
            <a:lvl4pPr marL="1371600" indent="0" algn="ctr">
              <a:buNone/>
              <a:defRPr>
                <a:latin typeface="Karla" pitchFamily="2" charset="0"/>
              </a:defRPr>
            </a:lvl4pPr>
            <a:lvl5pPr marL="1828800" indent="0" algn="ctr">
              <a:buNone/>
              <a:defRPr>
                <a:latin typeface="Karla" pitchFamily="2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14F5B9-510A-4D5A-82FC-79B9376B2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88480" y="1820862"/>
            <a:ext cx="4297363" cy="3837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BAC430B-5C1F-5E43-82DF-80F681F65B61}"/>
              </a:ext>
            </a:extLst>
          </p:cNvPr>
          <p:cNvSpPr txBox="1">
            <a:spLocks/>
          </p:cNvSpPr>
          <p:nvPr userDrawn="1"/>
        </p:nvSpPr>
        <p:spPr>
          <a:xfrm>
            <a:off x="2743738" y="401358"/>
            <a:ext cx="6793424" cy="647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latin typeface="Karla" panose="020F0502020204030204" pitchFamily="2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39E1AD-7B88-B84F-98F7-2840BEAC2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6093" y="6238082"/>
            <a:ext cx="844809" cy="51095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8C5953-3142-BE43-96E9-D11F7BEC7CF8}"/>
              </a:ext>
            </a:extLst>
          </p:cNvPr>
          <p:cNvCxnSpPr>
            <a:cxnSpLocks/>
          </p:cNvCxnSpPr>
          <p:nvPr userDrawn="1"/>
        </p:nvCxnSpPr>
        <p:spPr>
          <a:xfrm>
            <a:off x="3930650" y="1199286"/>
            <a:ext cx="44196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8D3A3B-D31B-784A-8505-5C18EF0E7580}"/>
              </a:ext>
            </a:extLst>
          </p:cNvPr>
          <p:cNvGrpSpPr/>
          <p:nvPr userDrawn="1"/>
        </p:nvGrpSpPr>
        <p:grpSpPr>
          <a:xfrm>
            <a:off x="0" y="6238082"/>
            <a:ext cx="3302003" cy="589321"/>
            <a:chOff x="464927" y="6019573"/>
            <a:chExt cx="3302003" cy="58932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B7F8443-3920-504A-87EF-05B5ABECCD32}"/>
                </a:ext>
              </a:extLst>
            </p:cNvPr>
            <p:cNvSpPr/>
            <p:nvPr/>
          </p:nvSpPr>
          <p:spPr>
            <a:xfrm>
              <a:off x="675860" y="6019573"/>
              <a:ext cx="874035" cy="4370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023F2E4C-9751-8348-83AC-773C66C7851C}"/>
                </a:ext>
              </a:extLst>
            </p:cNvPr>
            <p:cNvSpPr txBox="1">
              <a:spLocks/>
            </p:cNvSpPr>
            <p:nvPr/>
          </p:nvSpPr>
          <p:spPr>
            <a:xfrm>
              <a:off x="464927" y="6097938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sz="1800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C2CB2C8-6C84-A840-89CF-F2D44B244363}"/>
                </a:ext>
              </a:extLst>
            </p:cNvPr>
            <p:cNvSpPr/>
            <p:nvPr/>
          </p:nvSpPr>
          <p:spPr>
            <a:xfrm>
              <a:off x="1549897" y="6041219"/>
              <a:ext cx="2217033" cy="400110"/>
            </a:xfrm>
            <a:custGeom>
              <a:avLst/>
              <a:gdLst>
                <a:gd name="connsiteX0" fmla="*/ 0 w 2217033"/>
                <a:gd name="connsiteY0" fmla="*/ 0 h 400110"/>
                <a:gd name="connsiteX1" fmla="*/ 532088 w 2217033"/>
                <a:gd name="connsiteY1" fmla="*/ 0 h 400110"/>
                <a:gd name="connsiteX2" fmla="*/ 1086346 w 2217033"/>
                <a:gd name="connsiteY2" fmla="*/ 0 h 400110"/>
                <a:gd name="connsiteX3" fmla="*/ 1640604 w 2217033"/>
                <a:gd name="connsiteY3" fmla="*/ 0 h 400110"/>
                <a:gd name="connsiteX4" fmla="*/ 2217033 w 2217033"/>
                <a:gd name="connsiteY4" fmla="*/ 0 h 400110"/>
                <a:gd name="connsiteX5" fmla="*/ 2217033 w 2217033"/>
                <a:gd name="connsiteY5" fmla="*/ 400110 h 400110"/>
                <a:gd name="connsiteX6" fmla="*/ 1662775 w 2217033"/>
                <a:gd name="connsiteY6" fmla="*/ 400110 h 400110"/>
                <a:gd name="connsiteX7" fmla="*/ 1152857 w 2217033"/>
                <a:gd name="connsiteY7" fmla="*/ 400110 h 400110"/>
                <a:gd name="connsiteX8" fmla="*/ 642940 w 2217033"/>
                <a:gd name="connsiteY8" fmla="*/ 400110 h 400110"/>
                <a:gd name="connsiteX9" fmla="*/ 0 w 2217033"/>
                <a:gd name="connsiteY9" fmla="*/ 400110 h 400110"/>
                <a:gd name="connsiteX10" fmla="*/ 0 w 2217033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033" h="400110" fill="none" extrusionOk="0">
                  <a:moveTo>
                    <a:pt x="0" y="0"/>
                  </a:moveTo>
                  <a:cubicBezTo>
                    <a:pt x="263038" y="-7925"/>
                    <a:pt x="420560" y="1517"/>
                    <a:pt x="532088" y="0"/>
                  </a:cubicBezTo>
                  <a:cubicBezTo>
                    <a:pt x="643616" y="-1517"/>
                    <a:pt x="935144" y="292"/>
                    <a:pt x="1086346" y="0"/>
                  </a:cubicBezTo>
                  <a:cubicBezTo>
                    <a:pt x="1237548" y="-292"/>
                    <a:pt x="1501094" y="11016"/>
                    <a:pt x="1640604" y="0"/>
                  </a:cubicBezTo>
                  <a:cubicBezTo>
                    <a:pt x="1780114" y="-11016"/>
                    <a:pt x="1938923" y="9180"/>
                    <a:pt x="2217033" y="0"/>
                  </a:cubicBezTo>
                  <a:cubicBezTo>
                    <a:pt x="2212614" y="151559"/>
                    <a:pt x="2204076" y="313461"/>
                    <a:pt x="2217033" y="400110"/>
                  </a:cubicBezTo>
                  <a:cubicBezTo>
                    <a:pt x="2047578" y="378810"/>
                    <a:pt x="1914228" y="388589"/>
                    <a:pt x="1662775" y="400110"/>
                  </a:cubicBezTo>
                  <a:cubicBezTo>
                    <a:pt x="1411322" y="411631"/>
                    <a:pt x="1285485" y="408772"/>
                    <a:pt x="1152857" y="400110"/>
                  </a:cubicBezTo>
                  <a:cubicBezTo>
                    <a:pt x="1020229" y="391448"/>
                    <a:pt x="848944" y="401236"/>
                    <a:pt x="642940" y="400110"/>
                  </a:cubicBezTo>
                  <a:cubicBezTo>
                    <a:pt x="436936" y="398984"/>
                    <a:pt x="274007" y="426601"/>
                    <a:pt x="0" y="400110"/>
                  </a:cubicBezTo>
                  <a:cubicBezTo>
                    <a:pt x="14541" y="299461"/>
                    <a:pt x="-743" y="112982"/>
                    <a:pt x="0" y="0"/>
                  </a:cubicBezTo>
                  <a:close/>
                </a:path>
                <a:path w="2217033" h="400110" stroke="0" extrusionOk="0">
                  <a:moveTo>
                    <a:pt x="0" y="0"/>
                  </a:moveTo>
                  <a:cubicBezTo>
                    <a:pt x="207304" y="10404"/>
                    <a:pt x="309475" y="21847"/>
                    <a:pt x="532088" y="0"/>
                  </a:cubicBezTo>
                  <a:cubicBezTo>
                    <a:pt x="754701" y="-21847"/>
                    <a:pt x="777942" y="-4739"/>
                    <a:pt x="1019835" y="0"/>
                  </a:cubicBezTo>
                  <a:cubicBezTo>
                    <a:pt x="1261728" y="4739"/>
                    <a:pt x="1468228" y="-23737"/>
                    <a:pt x="1618434" y="0"/>
                  </a:cubicBezTo>
                  <a:cubicBezTo>
                    <a:pt x="1768640" y="23737"/>
                    <a:pt x="2032619" y="4821"/>
                    <a:pt x="2217033" y="0"/>
                  </a:cubicBezTo>
                  <a:cubicBezTo>
                    <a:pt x="2228653" y="88236"/>
                    <a:pt x="2227179" y="309932"/>
                    <a:pt x="2217033" y="400110"/>
                  </a:cubicBezTo>
                  <a:cubicBezTo>
                    <a:pt x="1978161" y="393684"/>
                    <a:pt x="1830757" y="404926"/>
                    <a:pt x="1707115" y="400110"/>
                  </a:cubicBezTo>
                  <a:cubicBezTo>
                    <a:pt x="1583473" y="395294"/>
                    <a:pt x="1347118" y="414480"/>
                    <a:pt x="1197198" y="400110"/>
                  </a:cubicBezTo>
                  <a:cubicBezTo>
                    <a:pt x="1047278" y="385740"/>
                    <a:pt x="777614" y="377421"/>
                    <a:pt x="598599" y="400110"/>
                  </a:cubicBezTo>
                  <a:cubicBezTo>
                    <a:pt x="419584" y="422799"/>
                    <a:pt x="177415" y="426553"/>
                    <a:pt x="0" y="400110"/>
                  </a:cubicBezTo>
                  <a:cubicBezTo>
                    <a:pt x="4306" y="228309"/>
                    <a:pt x="-14020" y="145186"/>
                    <a:pt x="0" y="0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Advanced Practical Data Science</a:t>
              </a:r>
            </a:p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Pavlos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Protopapas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202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b_slide_withou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21F40-B884-4EB9-990B-7ACFD96E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2893" y="6389362"/>
            <a:ext cx="2743200" cy="365125"/>
          </a:xfrm>
        </p:spPr>
        <p:txBody>
          <a:bodyPr/>
          <a:lstStyle/>
          <a:p>
            <a:fld id="{1E1A4202-1854-4A8C-A63F-7D5E2F547B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B777CA-3AD4-4055-A6F3-D229173E3BA8}"/>
              </a:ext>
            </a:extLst>
          </p:cNvPr>
          <p:cNvSpPr txBox="1">
            <a:spLocks/>
          </p:cNvSpPr>
          <p:nvPr/>
        </p:nvSpPr>
        <p:spPr>
          <a:xfrm>
            <a:off x="2743738" y="401358"/>
            <a:ext cx="6793424" cy="647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latin typeface="Karla" panose="020F0502020204030204" pitchFamily="2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0BBE32-C829-4534-92AA-0A9402AC0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6093" y="6238082"/>
            <a:ext cx="844809" cy="5109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3D46243-E60C-4C42-8F85-FC3B9343AFAF}"/>
              </a:ext>
            </a:extLst>
          </p:cNvPr>
          <p:cNvGrpSpPr/>
          <p:nvPr/>
        </p:nvGrpSpPr>
        <p:grpSpPr>
          <a:xfrm>
            <a:off x="0" y="6238082"/>
            <a:ext cx="3302003" cy="589321"/>
            <a:chOff x="464927" y="6019573"/>
            <a:chExt cx="3302003" cy="58932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9F7269-A063-44EA-B098-36C03E952B4A}"/>
                </a:ext>
              </a:extLst>
            </p:cNvPr>
            <p:cNvSpPr/>
            <p:nvPr/>
          </p:nvSpPr>
          <p:spPr>
            <a:xfrm>
              <a:off x="675860" y="6019573"/>
              <a:ext cx="874035" cy="4370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FC20886B-EE56-477E-B213-33D73F60992C}"/>
                </a:ext>
              </a:extLst>
            </p:cNvPr>
            <p:cNvSpPr txBox="1">
              <a:spLocks/>
            </p:cNvSpPr>
            <p:nvPr/>
          </p:nvSpPr>
          <p:spPr>
            <a:xfrm>
              <a:off x="464927" y="6097938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sz="1800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B169CF-1DA2-49FF-A171-CA3011076EC0}"/>
                </a:ext>
              </a:extLst>
            </p:cNvPr>
            <p:cNvSpPr/>
            <p:nvPr/>
          </p:nvSpPr>
          <p:spPr>
            <a:xfrm>
              <a:off x="1549897" y="6041219"/>
              <a:ext cx="2217033" cy="400110"/>
            </a:xfrm>
            <a:custGeom>
              <a:avLst/>
              <a:gdLst>
                <a:gd name="connsiteX0" fmla="*/ 0 w 2217033"/>
                <a:gd name="connsiteY0" fmla="*/ 0 h 400110"/>
                <a:gd name="connsiteX1" fmla="*/ 532088 w 2217033"/>
                <a:gd name="connsiteY1" fmla="*/ 0 h 400110"/>
                <a:gd name="connsiteX2" fmla="*/ 1086346 w 2217033"/>
                <a:gd name="connsiteY2" fmla="*/ 0 h 400110"/>
                <a:gd name="connsiteX3" fmla="*/ 1640604 w 2217033"/>
                <a:gd name="connsiteY3" fmla="*/ 0 h 400110"/>
                <a:gd name="connsiteX4" fmla="*/ 2217033 w 2217033"/>
                <a:gd name="connsiteY4" fmla="*/ 0 h 400110"/>
                <a:gd name="connsiteX5" fmla="*/ 2217033 w 2217033"/>
                <a:gd name="connsiteY5" fmla="*/ 400110 h 400110"/>
                <a:gd name="connsiteX6" fmla="*/ 1662775 w 2217033"/>
                <a:gd name="connsiteY6" fmla="*/ 400110 h 400110"/>
                <a:gd name="connsiteX7" fmla="*/ 1152857 w 2217033"/>
                <a:gd name="connsiteY7" fmla="*/ 400110 h 400110"/>
                <a:gd name="connsiteX8" fmla="*/ 642940 w 2217033"/>
                <a:gd name="connsiteY8" fmla="*/ 400110 h 400110"/>
                <a:gd name="connsiteX9" fmla="*/ 0 w 2217033"/>
                <a:gd name="connsiteY9" fmla="*/ 400110 h 400110"/>
                <a:gd name="connsiteX10" fmla="*/ 0 w 2217033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033" h="400110" fill="none" extrusionOk="0">
                  <a:moveTo>
                    <a:pt x="0" y="0"/>
                  </a:moveTo>
                  <a:cubicBezTo>
                    <a:pt x="263038" y="-7925"/>
                    <a:pt x="420560" y="1517"/>
                    <a:pt x="532088" y="0"/>
                  </a:cubicBezTo>
                  <a:cubicBezTo>
                    <a:pt x="643616" y="-1517"/>
                    <a:pt x="935144" y="292"/>
                    <a:pt x="1086346" y="0"/>
                  </a:cubicBezTo>
                  <a:cubicBezTo>
                    <a:pt x="1237548" y="-292"/>
                    <a:pt x="1501094" y="11016"/>
                    <a:pt x="1640604" y="0"/>
                  </a:cubicBezTo>
                  <a:cubicBezTo>
                    <a:pt x="1780114" y="-11016"/>
                    <a:pt x="1938923" y="9180"/>
                    <a:pt x="2217033" y="0"/>
                  </a:cubicBezTo>
                  <a:cubicBezTo>
                    <a:pt x="2212614" y="151559"/>
                    <a:pt x="2204076" y="313461"/>
                    <a:pt x="2217033" y="400110"/>
                  </a:cubicBezTo>
                  <a:cubicBezTo>
                    <a:pt x="2047578" y="378810"/>
                    <a:pt x="1914228" y="388589"/>
                    <a:pt x="1662775" y="400110"/>
                  </a:cubicBezTo>
                  <a:cubicBezTo>
                    <a:pt x="1411322" y="411631"/>
                    <a:pt x="1285485" y="408772"/>
                    <a:pt x="1152857" y="400110"/>
                  </a:cubicBezTo>
                  <a:cubicBezTo>
                    <a:pt x="1020229" y="391448"/>
                    <a:pt x="848944" y="401236"/>
                    <a:pt x="642940" y="400110"/>
                  </a:cubicBezTo>
                  <a:cubicBezTo>
                    <a:pt x="436936" y="398984"/>
                    <a:pt x="274007" y="426601"/>
                    <a:pt x="0" y="400110"/>
                  </a:cubicBezTo>
                  <a:cubicBezTo>
                    <a:pt x="14541" y="299461"/>
                    <a:pt x="-743" y="112982"/>
                    <a:pt x="0" y="0"/>
                  </a:cubicBezTo>
                  <a:close/>
                </a:path>
                <a:path w="2217033" h="400110" stroke="0" extrusionOk="0">
                  <a:moveTo>
                    <a:pt x="0" y="0"/>
                  </a:moveTo>
                  <a:cubicBezTo>
                    <a:pt x="207304" y="10404"/>
                    <a:pt x="309475" y="21847"/>
                    <a:pt x="532088" y="0"/>
                  </a:cubicBezTo>
                  <a:cubicBezTo>
                    <a:pt x="754701" y="-21847"/>
                    <a:pt x="777942" y="-4739"/>
                    <a:pt x="1019835" y="0"/>
                  </a:cubicBezTo>
                  <a:cubicBezTo>
                    <a:pt x="1261728" y="4739"/>
                    <a:pt x="1468228" y="-23737"/>
                    <a:pt x="1618434" y="0"/>
                  </a:cubicBezTo>
                  <a:cubicBezTo>
                    <a:pt x="1768640" y="23737"/>
                    <a:pt x="2032619" y="4821"/>
                    <a:pt x="2217033" y="0"/>
                  </a:cubicBezTo>
                  <a:cubicBezTo>
                    <a:pt x="2228653" y="88236"/>
                    <a:pt x="2227179" y="309932"/>
                    <a:pt x="2217033" y="400110"/>
                  </a:cubicBezTo>
                  <a:cubicBezTo>
                    <a:pt x="1978161" y="393684"/>
                    <a:pt x="1830757" y="404926"/>
                    <a:pt x="1707115" y="400110"/>
                  </a:cubicBezTo>
                  <a:cubicBezTo>
                    <a:pt x="1583473" y="395294"/>
                    <a:pt x="1347118" y="414480"/>
                    <a:pt x="1197198" y="400110"/>
                  </a:cubicBezTo>
                  <a:cubicBezTo>
                    <a:pt x="1047278" y="385740"/>
                    <a:pt x="777614" y="377421"/>
                    <a:pt x="598599" y="400110"/>
                  </a:cubicBezTo>
                  <a:cubicBezTo>
                    <a:pt x="419584" y="422799"/>
                    <a:pt x="177415" y="426553"/>
                    <a:pt x="0" y="400110"/>
                  </a:cubicBezTo>
                  <a:cubicBezTo>
                    <a:pt x="4306" y="228309"/>
                    <a:pt x="-14020" y="145186"/>
                    <a:pt x="0" y="0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Advanced Practical Data Science</a:t>
              </a:r>
            </a:p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Pavlos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Protopapas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EE5573-A9CB-4BD1-BEAD-BE9DA2AD4B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068789"/>
            <a:ext cx="5705475" cy="38374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latin typeface="Karla" pitchFamily="2" charset="0"/>
              </a:defRPr>
            </a:lvl1pPr>
            <a:lvl2pPr marL="457200" indent="0" algn="ctr">
              <a:buNone/>
              <a:defRPr>
                <a:latin typeface="Karla" pitchFamily="2" charset="0"/>
              </a:defRPr>
            </a:lvl2pPr>
            <a:lvl3pPr marL="914400" indent="0" algn="ctr">
              <a:buNone/>
              <a:defRPr>
                <a:latin typeface="Karla" pitchFamily="2" charset="0"/>
              </a:defRPr>
            </a:lvl3pPr>
            <a:lvl4pPr marL="1371600" indent="0" algn="ctr">
              <a:buNone/>
              <a:defRPr>
                <a:latin typeface="Karla" pitchFamily="2" charset="0"/>
              </a:defRPr>
            </a:lvl4pPr>
            <a:lvl5pPr marL="1828800" indent="0" algn="ctr">
              <a:buNone/>
              <a:defRPr>
                <a:latin typeface="Karla" pitchFamily="2" charset="0"/>
              </a:defRPr>
            </a:lvl5pPr>
          </a:lstStyle>
          <a:p>
            <a:pPr lvl="0"/>
            <a:r>
              <a:rPr lang="en-US" dirty="0"/>
              <a:t>Text 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14F5B9-510A-4D5A-82FC-79B9376B2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88480" y="1068416"/>
            <a:ext cx="4297363" cy="3837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BE0DB81-E207-4642-8DB9-0A73B2C4296E}"/>
              </a:ext>
            </a:extLst>
          </p:cNvPr>
          <p:cNvSpPr txBox="1">
            <a:spLocks/>
          </p:cNvSpPr>
          <p:nvPr userDrawn="1"/>
        </p:nvSpPr>
        <p:spPr>
          <a:xfrm>
            <a:off x="2743738" y="401358"/>
            <a:ext cx="6793424" cy="647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latin typeface="Karla" panose="020F0502020204030204" pitchFamily="2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1EC1DA-9F94-4943-9F32-AD2651EC69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6093" y="6238082"/>
            <a:ext cx="844809" cy="51095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9F63086-8B65-E744-A1DF-259594D0FD65}"/>
              </a:ext>
            </a:extLst>
          </p:cNvPr>
          <p:cNvGrpSpPr/>
          <p:nvPr userDrawn="1"/>
        </p:nvGrpSpPr>
        <p:grpSpPr>
          <a:xfrm>
            <a:off x="0" y="6238082"/>
            <a:ext cx="3302003" cy="589321"/>
            <a:chOff x="464927" y="6019573"/>
            <a:chExt cx="3302003" cy="58932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013957E-1EB5-5140-A65B-4EA56CD69B1E}"/>
                </a:ext>
              </a:extLst>
            </p:cNvPr>
            <p:cNvSpPr/>
            <p:nvPr/>
          </p:nvSpPr>
          <p:spPr>
            <a:xfrm>
              <a:off x="675860" y="6019573"/>
              <a:ext cx="874035" cy="4370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Subtitle 2">
              <a:extLst>
                <a:ext uri="{FF2B5EF4-FFF2-40B4-BE49-F238E27FC236}">
                  <a16:creationId xmlns:a16="http://schemas.microsoft.com/office/drawing/2014/main" id="{410BE002-9496-0444-9BAE-CD2A8FD0B15F}"/>
                </a:ext>
              </a:extLst>
            </p:cNvPr>
            <p:cNvSpPr txBox="1">
              <a:spLocks/>
            </p:cNvSpPr>
            <p:nvPr/>
          </p:nvSpPr>
          <p:spPr>
            <a:xfrm>
              <a:off x="464927" y="6097938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sz="1800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113C30F-B12C-6B4C-846D-9478E9C9D580}"/>
                </a:ext>
              </a:extLst>
            </p:cNvPr>
            <p:cNvSpPr/>
            <p:nvPr/>
          </p:nvSpPr>
          <p:spPr>
            <a:xfrm>
              <a:off x="1549897" y="6041219"/>
              <a:ext cx="2217033" cy="400110"/>
            </a:xfrm>
            <a:custGeom>
              <a:avLst/>
              <a:gdLst>
                <a:gd name="connsiteX0" fmla="*/ 0 w 2217033"/>
                <a:gd name="connsiteY0" fmla="*/ 0 h 400110"/>
                <a:gd name="connsiteX1" fmla="*/ 532088 w 2217033"/>
                <a:gd name="connsiteY1" fmla="*/ 0 h 400110"/>
                <a:gd name="connsiteX2" fmla="*/ 1086346 w 2217033"/>
                <a:gd name="connsiteY2" fmla="*/ 0 h 400110"/>
                <a:gd name="connsiteX3" fmla="*/ 1640604 w 2217033"/>
                <a:gd name="connsiteY3" fmla="*/ 0 h 400110"/>
                <a:gd name="connsiteX4" fmla="*/ 2217033 w 2217033"/>
                <a:gd name="connsiteY4" fmla="*/ 0 h 400110"/>
                <a:gd name="connsiteX5" fmla="*/ 2217033 w 2217033"/>
                <a:gd name="connsiteY5" fmla="*/ 400110 h 400110"/>
                <a:gd name="connsiteX6" fmla="*/ 1662775 w 2217033"/>
                <a:gd name="connsiteY6" fmla="*/ 400110 h 400110"/>
                <a:gd name="connsiteX7" fmla="*/ 1152857 w 2217033"/>
                <a:gd name="connsiteY7" fmla="*/ 400110 h 400110"/>
                <a:gd name="connsiteX8" fmla="*/ 642940 w 2217033"/>
                <a:gd name="connsiteY8" fmla="*/ 400110 h 400110"/>
                <a:gd name="connsiteX9" fmla="*/ 0 w 2217033"/>
                <a:gd name="connsiteY9" fmla="*/ 400110 h 400110"/>
                <a:gd name="connsiteX10" fmla="*/ 0 w 2217033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033" h="400110" fill="none" extrusionOk="0">
                  <a:moveTo>
                    <a:pt x="0" y="0"/>
                  </a:moveTo>
                  <a:cubicBezTo>
                    <a:pt x="263038" y="-7925"/>
                    <a:pt x="420560" y="1517"/>
                    <a:pt x="532088" y="0"/>
                  </a:cubicBezTo>
                  <a:cubicBezTo>
                    <a:pt x="643616" y="-1517"/>
                    <a:pt x="935144" y="292"/>
                    <a:pt x="1086346" y="0"/>
                  </a:cubicBezTo>
                  <a:cubicBezTo>
                    <a:pt x="1237548" y="-292"/>
                    <a:pt x="1501094" y="11016"/>
                    <a:pt x="1640604" y="0"/>
                  </a:cubicBezTo>
                  <a:cubicBezTo>
                    <a:pt x="1780114" y="-11016"/>
                    <a:pt x="1938923" y="9180"/>
                    <a:pt x="2217033" y="0"/>
                  </a:cubicBezTo>
                  <a:cubicBezTo>
                    <a:pt x="2212614" y="151559"/>
                    <a:pt x="2204076" y="313461"/>
                    <a:pt x="2217033" y="400110"/>
                  </a:cubicBezTo>
                  <a:cubicBezTo>
                    <a:pt x="2047578" y="378810"/>
                    <a:pt x="1914228" y="388589"/>
                    <a:pt x="1662775" y="400110"/>
                  </a:cubicBezTo>
                  <a:cubicBezTo>
                    <a:pt x="1411322" y="411631"/>
                    <a:pt x="1285485" y="408772"/>
                    <a:pt x="1152857" y="400110"/>
                  </a:cubicBezTo>
                  <a:cubicBezTo>
                    <a:pt x="1020229" y="391448"/>
                    <a:pt x="848944" y="401236"/>
                    <a:pt x="642940" y="400110"/>
                  </a:cubicBezTo>
                  <a:cubicBezTo>
                    <a:pt x="436936" y="398984"/>
                    <a:pt x="274007" y="426601"/>
                    <a:pt x="0" y="400110"/>
                  </a:cubicBezTo>
                  <a:cubicBezTo>
                    <a:pt x="14541" y="299461"/>
                    <a:pt x="-743" y="112982"/>
                    <a:pt x="0" y="0"/>
                  </a:cubicBezTo>
                  <a:close/>
                </a:path>
                <a:path w="2217033" h="400110" stroke="0" extrusionOk="0">
                  <a:moveTo>
                    <a:pt x="0" y="0"/>
                  </a:moveTo>
                  <a:cubicBezTo>
                    <a:pt x="207304" y="10404"/>
                    <a:pt x="309475" y="21847"/>
                    <a:pt x="532088" y="0"/>
                  </a:cubicBezTo>
                  <a:cubicBezTo>
                    <a:pt x="754701" y="-21847"/>
                    <a:pt x="777942" y="-4739"/>
                    <a:pt x="1019835" y="0"/>
                  </a:cubicBezTo>
                  <a:cubicBezTo>
                    <a:pt x="1261728" y="4739"/>
                    <a:pt x="1468228" y="-23737"/>
                    <a:pt x="1618434" y="0"/>
                  </a:cubicBezTo>
                  <a:cubicBezTo>
                    <a:pt x="1768640" y="23737"/>
                    <a:pt x="2032619" y="4821"/>
                    <a:pt x="2217033" y="0"/>
                  </a:cubicBezTo>
                  <a:cubicBezTo>
                    <a:pt x="2228653" y="88236"/>
                    <a:pt x="2227179" y="309932"/>
                    <a:pt x="2217033" y="400110"/>
                  </a:cubicBezTo>
                  <a:cubicBezTo>
                    <a:pt x="1978161" y="393684"/>
                    <a:pt x="1830757" y="404926"/>
                    <a:pt x="1707115" y="400110"/>
                  </a:cubicBezTo>
                  <a:cubicBezTo>
                    <a:pt x="1583473" y="395294"/>
                    <a:pt x="1347118" y="414480"/>
                    <a:pt x="1197198" y="400110"/>
                  </a:cubicBezTo>
                  <a:cubicBezTo>
                    <a:pt x="1047278" y="385740"/>
                    <a:pt x="777614" y="377421"/>
                    <a:pt x="598599" y="400110"/>
                  </a:cubicBezTo>
                  <a:cubicBezTo>
                    <a:pt x="419584" y="422799"/>
                    <a:pt x="177415" y="426553"/>
                    <a:pt x="0" y="400110"/>
                  </a:cubicBezTo>
                  <a:cubicBezTo>
                    <a:pt x="4306" y="228309"/>
                    <a:pt x="-14020" y="145186"/>
                    <a:pt x="0" y="0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Advanced Practical Data Science</a:t>
              </a:r>
            </a:p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Pavlos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Protopapas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01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AA4B1-176E-48FF-B628-6B591A0F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91D827-73CB-467B-B19C-B9ACC9F71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EE301-9C3D-4633-999F-EA383828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EED86-1C8C-4811-BDED-2A534000B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863B0-A980-4C69-9412-A65F4121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B05E7-376B-42E9-BFB9-A2253E2039E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4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2" r:id="rId3"/>
    <p:sldLayoutId id="2147483783" r:id="rId4"/>
    <p:sldLayoutId id="2147483792" r:id="rId5"/>
    <p:sldLayoutId id="2147483793" r:id="rId6"/>
    <p:sldLayoutId id="2147483794" r:id="rId7"/>
    <p:sldLayoutId id="2147483795" r:id="rId8"/>
  </p:sldLayoutIdLst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A1AB2E-16A6-4887-876A-49594E615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453CE-7404-45C9-A80F-8105D4ECD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D16C9-27E9-4B12-92AD-979B07A03E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B05E7-376B-42E9-BFB9-A2253E2039E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EED2D-1472-47E7-AEE6-C6BE70184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294B9-EA6D-4E37-B34E-497AE0FE8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7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097276-5F48-4683-897F-DD8900109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852B7-E958-4F5F-A92B-C22521B5A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69767-0449-4280-96CA-821753CCB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35935-76DD-4851-A117-087A288262AA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66207-82C9-416B-AE5C-16B9B9814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A124F-25E6-4367-96C7-45506538E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6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papers.nips.cc/paper/4824-imagenet-classification-with-deep-convolutional-neural-networks.pdf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409.1556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409.4842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707.01083" TargetMode="External"/><Relationship Id="rId3" Type="http://schemas.openxmlformats.org/officeDocument/2006/relationships/hyperlink" Target="https://arxiv.org/abs/1905.02244" TargetMode="External"/><Relationship Id="rId7" Type="http://schemas.openxmlformats.org/officeDocument/2006/relationships/hyperlink" Target="https://arxiv.org/pdf/1611.05431" TargetMode="External"/><Relationship Id="rId2" Type="http://schemas.openxmlformats.org/officeDocument/2006/relationships/hyperlink" Target="https://arxiv.org/abs/1801.0438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1610.02357v2.pdf" TargetMode="External"/><Relationship Id="rId11" Type="http://schemas.openxmlformats.org/officeDocument/2006/relationships/hyperlink" Target="https://arxiv.org/pdf/1605.07648.pdf" TargetMode="External"/><Relationship Id="rId5" Type="http://schemas.openxmlformats.org/officeDocument/2006/relationships/hyperlink" Target="https://arxiv.org/abs/1605.07146" TargetMode="External"/><Relationship Id="rId10" Type="http://schemas.openxmlformats.org/officeDocument/2006/relationships/hyperlink" Target="https://arxiv.org/pdf/1610.02915.pdf" TargetMode="External"/><Relationship Id="rId4" Type="http://schemas.openxmlformats.org/officeDocument/2006/relationships/hyperlink" Target="https://arxiv.org/abs/1602.07261" TargetMode="External"/><Relationship Id="rId9" Type="http://schemas.openxmlformats.org/officeDocument/2006/relationships/hyperlink" Target="https://arxiv.org/abs/1709.01507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YmbhRxQkLM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ATlcEDSPWXY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ATlcEDSPWXY" TargetMode="External"/><Relationship Id="rId4" Type="http://schemas.openxmlformats.org/officeDocument/2006/relationships/image" Target="../media/image4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51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hyperlink" Target="http://www.huppelen.nl/publications/selectiveSearchDraft.pdf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uppelen.nl/publications/selectiveSearchDraft.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506.02640.pdf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qPsMmFMaV7Jh2orAmRCUvOudBItLpCbD/view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11.00561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6yPQcq9ld3wTDe5MeJ94TJcv3zek__qI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1504.08083.pdf" TargetMode="External"/><Relationship Id="rId13" Type="http://schemas.openxmlformats.org/officeDocument/2006/relationships/hyperlink" Target="https://arxiv.org/abs/1511.00561" TargetMode="External"/><Relationship Id="rId3" Type="http://schemas.openxmlformats.org/officeDocument/2006/relationships/hyperlink" Target="https://www.youtube.com/watch?v=nDPWywWRIRo" TargetMode="External"/><Relationship Id="rId7" Type="http://schemas.openxmlformats.org/officeDocument/2006/relationships/hyperlink" Target="https://arxiv.org/pdf/1311.2524.pdf" TargetMode="External"/><Relationship Id="rId12" Type="http://schemas.openxmlformats.org/officeDocument/2006/relationships/hyperlink" Target="https://arxiv.org/pdf/1411.4038.pdf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uppelen.nl/publications/selectiveSearchDraft.pdf" TargetMode="External"/><Relationship Id="rId11" Type="http://schemas.openxmlformats.org/officeDocument/2006/relationships/hyperlink" Target="https://arxiv.org/pdf/1506.02640.pdf" TargetMode="External"/><Relationship Id="rId5" Type="http://schemas.openxmlformats.org/officeDocument/2006/relationships/hyperlink" Target="https://arxiv.org/pdf/1409.1556.pdf" TargetMode="External"/><Relationship Id="rId10" Type="http://schemas.openxmlformats.org/officeDocument/2006/relationships/hyperlink" Target="https://arxiv.org/pdf/1703.06870.pdf" TargetMode="External"/><Relationship Id="rId4" Type="http://schemas.openxmlformats.org/officeDocument/2006/relationships/hyperlink" Target="https://dl.dropboxusercontent.com/s/vlyrkgd8nz8gy5l/fast-rcnn.pdf?dl=0" TargetMode="External"/><Relationship Id="rId9" Type="http://schemas.openxmlformats.org/officeDocument/2006/relationships/hyperlink" Target="https://arxiv.org/abs/1506.01497" TargetMode="External"/><Relationship Id="rId14" Type="http://schemas.openxmlformats.org/officeDocument/2006/relationships/hyperlink" Target="https://arxiv.org/pdf/1505.04597.pdf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37FB94-059C-4EA6-A553-1FB978C79D3F}"/>
              </a:ext>
            </a:extLst>
          </p:cNvPr>
          <p:cNvSpPr/>
          <p:nvPr/>
        </p:nvSpPr>
        <p:spPr>
          <a:xfrm>
            <a:off x="5448051" y="2228862"/>
            <a:ext cx="1295898" cy="647949"/>
          </a:xfrm>
          <a:prstGeom prst="rect">
            <a:avLst/>
          </a:prstGeom>
          <a:solidFill>
            <a:srgbClr val="940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AC295</a:t>
            </a:r>
            <a:endParaRPr lang="en-US" b="1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CDA50-CF96-4EC0-B465-54F452A3A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159" y="368886"/>
            <a:ext cx="11219379" cy="1388361"/>
          </a:xfrm>
        </p:spPr>
        <p:txBody>
          <a:bodyPr anchor="ctr">
            <a:noAutofit/>
          </a:bodyPr>
          <a:lstStyle/>
          <a:p>
            <a:r>
              <a:rPr lang="en-US" sz="4000" dirty="0">
                <a:latin typeface="Karla" panose="020F0502020204030204" pitchFamily="2" charset="0"/>
                <a:ea typeface="Futura" panose="02020800000000000000" pitchFamily="18" charset="0"/>
                <a:cs typeface="Futura" panose="02020800000000000000" pitchFamily="18" charset="0"/>
              </a:rPr>
              <a:t>Lecture 6: From SOTA Models to Transfer Learning across Tasks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285106-558C-4A6C-94DC-B85D920FD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9766" y="2843265"/>
            <a:ext cx="6452461" cy="168898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Karla" charset="0"/>
              </a:rPr>
              <a:t>AC295</a:t>
            </a:r>
          </a:p>
          <a:p>
            <a:r>
              <a:rPr lang="en-US" b="1" dirty="0">
                <a:latin typeface="Karla" charset="0"/>
              </a:rPr>
              <a:t> </a:t>
            </a:r>
            <a:r>
              <a:rPr lang="en-US" dirty="0">
                <a:latin typeface="Karla" charset="0"/>
              </a:rPr>
              <a:t>Advanced Practical Data Science</a:t>
            </a:r>
          </a:p>
          <a:p>
            <a:r>
              <a:rPr lang="en-US" sz="2000" dirty="0" err="1">
                <a:latin typeface="Karla" charset="0"/>
              </a:rPr>
              <a:t>Pavlos</a:t>
            </a:r>
            <a:r>
              <a:rPr lang="en-US" sz="2000" dirty="0">
                <a:latin typeface="Karla" charset="0"/>
              </a:rPr>
              <a:t> </a:t>
            </a:r>
            <a:r>
              <a:rPr lang="en-US" sz="2000" dirty="0" err="1">
                <a:latin typeface="Karla" charset="0"/>
              </a:rPr>
              <a:t>Protopapas</a:t>
            </a:r>
            <a:endParaRPr lang="en-US" sz="1200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2DDC66-5920-460A-8C3C-6792EA796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370" y="4532245"/>
            <a:ext cx="3075258" cy="185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93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 dirty="0"/>
              <a:t>SOTA Deep Models: </a:t>
            </a:r>
            <a:r>
              <a:rPr lang="en-US" sz="3200" b="1" dirty="0" err="1"/>
              <a:t>AlexNet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037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Developed by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Alex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Krizhevsky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Ilya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Sutskever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Geoffrey Hinton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Utoronto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2012. More than 25000 citations.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Destroyed the competition in the 2012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ImageNet Large Scale Visual Recognition Challenge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Showed benefits of CNNs and kickstarted AI revolution.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 contributions: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Trained on ImageNet with data augmentation.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Increased depth of model, GPU training (5/6 days).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Smart optimizer and Dropout layers. 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ReLU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activation!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SOTA Deep Models: </a:t>
            </a:r>
            <a:r>
              <a:rPr lang="en-US" b="1" dirty="0" err="1"/>
              <a:t>AlexNet</a:t>
            </a:r>
            <a:r>
              <a:rPr lang="en-US" b="1" dirty="0"/>
              <a:t> &lt;</a:t>
            </a:r>
            <a:r>
              <a:rPr lang="en-US" b="1" dirty="0" err="1"/>
              <a:t>cont</a:t>
            </a:r>
            <a:r>
              <a:rPr lang="en-US" b="1" dirty="0"/>
              <a:t>&gt;</a:t>
            </a:r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D29F1E6-0A42-6342-8A19-FA364A33AB30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EFF0DA9B-8CAB-4181-AE55-62B76FB0BCB7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6" y="1498101"/>
            <a:ext cx="8480031" cy="29256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1A0F26-320A-4F0D-88BA-C50828CD7DCB}"/>
              </a:ext>
            </a:extLst>
          </p:cNvPr>
          <p:cNvSpPr txBox="1"/>
          <p:nvPr/>
        </p:nvSpPr>
        <p:spPr>
          <a:xfrm>
            <a:off x="3557393" y="6147161"/>
            <a:ext cx="67264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https://papers.nips.cc/paper/4824-imagenet-classification-with-deep-convolutional-neural-networks.pdf</a:t>
            </a:r>
            <a:endParaRPr lang="en-US" sz="1400" dirty="0"/>
          </a:p>
          <a:p>
            <a:endParaRPr lang="en-US" sz="14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E4EDF3-CF6D-4B05-ABE2-976D18D59C8D}"/>
              </a:ext>
            </a:extLst>
          </p:cNvPr>
          <p:cNvGrpSpPr/>
          <p:nvPr/>
        </p:nvGrpSpPr>
        <p:grpSpPr>
          <a:xfrm>
            <a:off x="8526559" y="1423533"/>
            <a:ext cx="3665441" cy="4010934"/>
            <a:chOff x="8294370" y="1621932"/>
            <a:chExt cx="3665441" cy="401093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57FC50C-19DC-488B-9DD5-C8C3BB620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261" b="3134"/>
            <a:stretch/>
          </p:blipFill>
          <p:spPr>
            <a:xfrm>
              <a:off x="8294370" y="1621932"/>
              <a:ext cx="3665441" cy="4010934"/>
            </a:xfrm>
            <a:prstGeom prst="rect">
              <a:avLst/>
            </a:prstGeom>
          </p:spPr>
        </p:pic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2A66CF0D-7C02-4068-BC82-AA64B9C62BC9}"/>
                </a:ext>
              </a:extLst>
            </p:cNvPr>
            <p:cNvSpPr txBox="1"/>
            <p:nvPr/>
          </p:nvSpPr>
          <p:spPr>
            <a:xfrm>
              <a:off x="8930953" y="4834883"/>
              <a:ext cx="8686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 err="1">
                  <a:latin typeface="Karla" pitchFamily="2" charset="0"/>
                </a:rPr>
                <a:t>AlexNet</a:t>
              </a:r>
              <a:endParaRPr lang="en-US" sz="1400" b="1" dirty="0">
                <a:latin typeface="Karla" pitchFamily="2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571C490-E245-4E56-9ACB-4AF110EAB127}"/>
                </a:ext>
              </a:extLst>
            </p:cNvPr>
            <p:cNvCxnSpPr/>
            <p:nvPr/>
          </p:nvCxnSpPr>
          <p:spPr>
            <a:xfrm flipV="1">
              <a:off x="9365293" y="4413406"/>
              <a:ext cx="0" cy="38093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0518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C7DC0-5B15-464E-9677-9F5B78ABF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SOTA Deep Models: </a:t>
            </a:r>
            <a:r>
              <a:rPr lang="en-US" sz="3200" b="1" dirty="0" err="1"/>
              <a:t>AlexNet</a:t>
            </a:r>
            <a:r>
              <a:rPr lang="en-US" sz="3200" b="1" dirty="0"/>
              <a:t> &lt;</a:t>
            </a:r>
            <a:r>
              <a:rPr lang="en-US" sz="3200" b="1" dirty="0" err="1"/>
              <a:t>cont</a:t>
            </a:r>
            <a:r>
              <a:rPr lang="en-US" sz="3200" b="1" dirty="0"/>
              <a:t>&gt;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5BAAA-2F68-4CB9-BAD4-E1624EA71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166" y="1177758"/>
            <a:ext cx="11742716" cy="211114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</a:rPr>
              <a:t>Trained on 1.2 million high-resolution (227x227x3) images in the ImageNet 2012 contest;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</a:rPr>
              <a:t>1000 different classes, NN with 60 million parameters to optimize (~ 255 MB).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C55238-82C8-430A-A12E-91A110932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" t="1334" r="242" b="770"/>
          <a:stretch/>
        </p:blipFill>
        <p:spPr>
          <a:xfrm>
            <a:off x="1093791" y="2708064"/>
            <a:ext cx="10004417" cy="375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35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 dirty="0"/>
              <a:t>SOTA Deep Models: </a:t>
            </a:r>
            <a:r>
              <a:rPr lang="en-US" dirty="0" err="1"/>
              <a:t>ZFNet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037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Introduced by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Matthew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Zeiler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Rob Fergus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from NYU, won ILSVRC 2013 with 11.2% error rate.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Decreased sizes of filters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Paper presented a visualization technique named Deconvolutional Network, which helps to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examine different feature activations and their relation to the input space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Trained for 12 days.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15422C-4990-4A63-934F-0E5956778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518"/>
          <a:stretch/>
        </p:blipFill>
        <p:spPr>
          <a:xfrm>
            <a:off x="1174246" y="3296872"/>
            <a:ext cx="7442442" cy="29179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2E8BD3F-A3DC-45E7-923A-025BE7F1F425}"/>
              </a:ext>
            </a:extLst>
          </p:cNvPr>
          <p:cNvGrpSpPr/>
          <p:nvPr/>
        </p:nvGrpSpPr>
        <p:grpSpPr>
          <a:xfrm>
            <a:off x="8867390" y="3332696"/>
            <a:ext cx="2633864" cy="2882124"/>
            <a:chOff x="8294370" y="1621932"/>
            <a:chExt cx="3665441" cy="40109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3039C4-7FA9-4990-9AC7-2018ECD2C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261" b="3134"/>
            <a:stretch/>
          </p:blipFill>
          <p:spPr>
            <a:xfrm>
              <a:off x="8294370" y="1621932"/>
              <a:ext cx="3665441" cy="4010934"/>
            </a:xfrm>
            <a:prstGeom prst="rect">
              <a:avLst/>
            </a:prstGeom>
          </p:spPr>
        </p:pic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7BCE39D1-8C46-4F45-9455-77CBA440146B}"/>
                </a:ext>
              </a:extLst>
            </p:cNvPr>
            <p:cNvSpPr txBox="1"/>
            <p:nvPr/>
          </p:nvSpPr>
          <p:spPr>
            <a:xfrm>
              <a:off x="8926759" y="4834883"/>
              <a:ext cx="1191008" cy="428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 err="1">
                  <a:latin typeface="Karla" pitchFamily="2" charset="0"/>
                </a:rPr>
                <a:t>ZFNet</a:t>
              </a:r>
              <a:endParaRPr lang="en-US" sz="1400" b="1" dirty="0">
                <a:latin typeface="Karla" pitchFamily="2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ED95D7B-2F68-47E8-A5D2-E97BF4FE2769}"/>
                </a:ext>
              </a:extLst>
            </p:cNvPr>
            <p:cNvCxnSpPr/>
            <p:nvPr/>
          </p:nvCxnSpPr>
          <p:spPr>
            <a:xfrm flipV="1">
              <a:off x="9920039" y="4726381"/>
              <a:ext cx="0" cy="38093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4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E4EE542-6E68-4240-964C-CE812F4DDA97}"/>
              </a:ext>
            </a:extLst>
          </p:cNvPr>
          <p:cNvGrpSpPr/>
          <p:nvPr/>
        </p:nvGrpSpPr>
        <p:grpSpPr>
          <a:xfrm>
            <a:off x="3943613" y="2885127"/>
            <a:ext cx="6547198" cy="3972873"/>
            <a:chOff x="3684744" y="1015061"/>
            <a:chExt cx="7489535" cy="4479010"/>
          </a:xfrm>
        </p:grpSpPr>
        <p:pic>
          <p:nvPicPr>
            <p:cNvPr id="13" name="Picture 12" descr="ig. A1. The standard VGG-16 network architecture as ...">
              <a:extLst>
                <a:ext uri="{FF2B5EF4-FFF2-40B4-BE49-F238E27FC236}">
                  <a16:creationId xmlns:a16="http://schemas.microsoft.com/office/drawing/2014/main" id="{8AAA1EBC-9BD0-47FC-9C1F-8AE366B15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4744" y="1015061"/>
              <a:ext cx="7489535" cy="4479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39EAC181-00CA-4E65-B588-9487C793182C}"/>
                </a:ext>
              </a:extLst>
            </p:cNvPr>
            <p:cNvSpPr txBox="1"/>
            <p:nvPr/>
          </p:nvSpPr>
          <p:spPr>
            <a:xfrm>
              <a:off x="9644908" y="1023876"/>
              <a:ext cx="12014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VGG16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 dirty="0"/>
              <a:t>SOTA Deep Models: </a:t>
            </a:r>
            <a:r>
              <a:rPr lang="en-US" dirty="0"/>
              <a:t>VGG16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037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Introduced by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Simonyan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Zisserman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2014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Simplicity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depth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main points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Uses 3x3 filters exclusively and 2x2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MaxPool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layers with stride 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Showed that two 3x3 filters have an effective receptive field of 5x5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spatial size decreases, depth increases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Trained for 2/3 weeks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Still used as of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86BDEF-B425-4D22-A465-0C083DA482F0}"/>
              </a:ext>
            </a:extLst>
          </p:cNvPr>
          <p:cNvSpPr txBox="1"/>
          <p:nvPr/>
        </p:nvSpPr>
        <p:spPr>
          <a:xfrm>
            <a:off x="7456678" y="6421304"/>
            <a:ext cx="3703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https://arxiv.org/pdf/1409.1556.pdf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625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 dirty="0"/>
              <a:t>SOTA Deep Models: </a:t>
            </a:r>
            <a:r>
              <a:rPr lang="en-US" dirty="0"/>
              <a:t>VGG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0370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</a:rPr>
              <a:t>ImageNet Challenge 2014; 16 or 19 layers; 138 million parameters (~ 522 MB).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</a:rPr>
              <a:t>Convolutional layers use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3x3 filters with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</a:rPr>
              <a:t> ‘same’ padding and stride 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</a:rPr>
              <a:t>Max-pooling layers use a filter size 2x2 and stride 2.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F49895D-7A58-40D8-8532-6CA043C34DA4}"/>
              </a:ext>
            </a:extLst>
          </p:cNvPr>
          <p:cNvGrpSpPr/>
          <p:nvPr/>
        </p:nvGrpSpPr>
        <p:grpSpPr>
          <a:xfrm>
            <a:off x="1031577" y="2413000"/>
            <a:ext cx="9789205" cy="3695700"/>
            <a:chOff x="1031577" y="2413000"/>
            <a:chExt cx="9789205" cy="36957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700169-F949-4330-A833-BD88C2030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4" t="7961" r="374" b="740"/>
            <a:stretch/>
          </p:blipFill>
          <p:spPr>
            <a:xfrm>
              <a:off x="1031577" y="2413000"/>
              <a:ext cx="9789205" cy="36957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4DFCD9-70FA-47FF-9F65-07E88F70FE78}"/>
                </a:ext>
              </a:extLst>
            </p:cNvPr>
            <p:cNvSpPr/>
            <p:nvPr/>
          </p:nvSpPr>
          <p:spPr>
            <a:xfrm>
              <a:off x="2679700" y="2413000"/>
              <a:ext cx="3327400" cy="4318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009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 NEED TO GO DEEPER Inception">
            <a:extLst>
              <a:ext uri="{FF2B5EF4-FFF2-40B4-BE49-F238E27FC236}">
                <a16:creationId xmlns:a16="http://schemas.microsoft.com/office/drawing/2014/main" id="{BB4944B8-E9FE-E346-A5F7-6EFECB941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30" y="1232898"/>
            <a:ext cx="8437539" cy="476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063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 dirty="0"/>
              <a:t>SOTA </a:t>
            </a:r>
            <a:r>
              <a:rPr lang="en-US" dirty="0"/>
              <a:t>Deep Models: Inception (</a:t>
            </a:r>
            <a:r>
              <a:rPr lang="en-US" dirty="0" err="1"/>
              <a:t>GoogLeNet</a:t>
            </a:r>
            <a:r>
              <a:rPr lang="en-US" dirty="0"/>
              <a:t>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0370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</a:rPr>
              <a:t>The motivation behind inception networks is to use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</a:rPr>
              <a:t>more than a single type of convolution layer at each layer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</a:rPr>
              <a:t>Use 1 x 1, 3 x 3, 5 x5  convolutional layers, and max-pooling layers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</a:rPr>
              <a:t>in parallel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</a:rPr>
              <a:t>All modules use same convolution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BC279A-5E3D-41BF-AA7F-19DDA0B7F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175" y="2733300"/>
            <a:ext cx="8585488" cy="33418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A7850C-EC79-4EA3-92C9-D78361E5E7BF}"/>
              </a:ext>
            </a:extLst>
          </p:cNvPr>
          <p:cNvSpPr/>
          <p:nvPr/>
        </p:nvSpPr>
        <p:spPr>
          <a:xfrm>
            <a:off x="5723052" y="6378172"/>
            <a:ext cx="2816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https://arxiv.org/pdf/1409.4842.pdf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1872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 dirty="0"/>
              <a:t>SOTA </a:t>
            </a:r>
            <a:r>
              <a:rPr lang="en-US" dirty="0"/>
              <a:t>Deep Models: Inception (</a:t>
            </a:r>
            <a:r>
              <a:rPr lang="en-US" dirty="0" err="1"/>
              <a:t>GoogLeNet</a:t>
            </a:r>
            <a:r>
              <a:rPr lang="en-US" dirty="0"/>
              <a:t>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0370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Use 1 x 1 convolutions that </a:t>
            </a:r>
            <a:r>
              <a:rPr lang="en-US" sz="2000" b="1" dirty="0">
                <a:solidFill>
                  <a:srgbClr val="0070C0"/>
                </a:solidFill>
                <a:latin typeface="Karla" pitchFamily="2" charset="0"/>
              </a:rPr>
              <a:t>reduce the size of the channel dimension</a:t>
            </a:r>
            <a:r>
              <a:rPr lang="en-US" sz="2000" dirty="0">
                <a:latin typeface="Karla" pitchFamily="2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Karla" pitchFamily="2" charset="0"/>
              </a:rPr>
              <a:t>The </a:t>
            </a:r>
            <a:r>
              <a:rPr lang="en-US" sz="2000" b="1" dirty="0">
                <a:solidFill>
                  <a:srgbClr val="0070C0"/>
                </a:solidFill>
                <a:latin typeface="Karla" pitchFamily="2" charset="0"/>
              </a:rPr>
              <a:t>number of channels can vary </a:t>
            </a:r>
            <a:r>
              <a:rPr lang="en-US" sz="2000" dirty="0">
                <a:latin typeface="Karla" pitchFamily="2" charset="0"/>
              </a:rPr>
              <a:t>from the input to the output.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0449C-B09C-485A-A30C-D6A2213CD4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2"/>
          <a:stretch/>
        </p:blipFill>
        <p:spPr>
          <a:xfrm>
            <a:off x="2579890" y="1899008"/>
            <a:ext cx="7032220" cy="41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2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 dirty="0"/>
              <a:t>SOTA </a:t>
            </a:r>
            <a:r>
              <a:rPr lang="en-US" dirty="0"/>
              <a:t>Deep Models: Inception (</a:t>
            </a:r>
            <a:r>
              <a:rPr lang="en-US" dirty="0" err="1"/>
              <a:t>GoogLeNet</a:t>
            </a:r>
            <a:r>
              <a:rPr lang="en-US" dirty="0"/>
              <a:t>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0370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The inception network is formed by </a:t>
            </a:r>
            <a:r>
              <a:rPr lang="en-US" sz="2000" b="1" dirty="0">
                <a:solidFill>
                  <a:srgbClr val="0070C0"/>
                </a:solidFill>
                <a:latin typeface="Karla" pitchFamily="2" charset="0"/>
              </a:rPr>
              <a:t>concatenating</a:t>
            </a:r>
            <a:r>
              <a:rPr lang="en-US" sz="2000" dirty="0">
                <a:solidFill>
                  <a:srgbClr val="0070C0"/>
                </a:solidFill>
                <a:latin typeface="Karla" pitchFamily="2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Karla" pitchFamily="2" charset="0"/>
              </a:rPr>
              <a:t>other inception modules</a:t>
            </a:r>
            <a:r>
              <a:rPr lang="en-US" sz="2000" dirty="0">
                <a:latin typeface="Karla" pitchFamily="2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2" descr="https://miro.medium.com/max/5176/1*ZFPOSAted10TPd3hBQU8iQ.png">
            <a:extLst>
              <a:ext uri="{FF2B5EF4-FFF2-40B4-BE49-F238E27FC236}">
                <a16:creationId xmlns:a16="http://schemas.microsoft.com/office/drawing/2014/main" id="{0A6FDEE8-1CE0-4AB6-9B42-E7D5CCC29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2633035"/>
            <a:ext cx="12103100" cy="271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28DD0B55-DACA-490B-AE3A-398A079EA519}"/>
              </a:ext>
            </a:extLst>
          </p:cNvPr>
          <p:cNvGrpSpPr/>
          <p:nvPr/>
        </p:nvGrpSpPr>
        <p:grpSpPr>
          <a:xfrm>
            <a:off x="1818167" y="2182905"/>
            <a:ext cx="9176227" cy="3073122"/>
            <a:chOff x="1818167" y="2182905"/>
            <a:chExt cx="9176227" cy="307312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7D22B23-CE07-4421-AD66-144B587A3FA0}"/>
                </a:ext>
              </a:extLst>
            </p:cNvPr>
            <p:cNvGrpSpPr/>
            <p:nvPr/>
          </p:nvGrpSpPr>
          <p:grpSpPr>
            <a:xfrm>
              <a:off x="1818167" y="2867510"/>
              <a:ext cx="1167346" cy="2374342"/>
              <a:chOff x="1818167" y="2867510"/>
              <a:chExt cx="1167346" cy="237434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C24CAF0-7E95-4BA8-9338-C11D0686F1ED}"/>
                  </a:ext>
                </a:extLst>
              </p:cNvPr>
              <p:cNvSpPr/>
              <p:nvPr/>
            </p:nvSpPr>
            <p:spPr>
              <a:xfrm>
                <a:off x="1818167" y="3189767"/>
                <a:ext cx="1167346" cy="20520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7E4116D-3156-4E25-9FAF-0E769EB0F998}"/>
                  </a:ext>
                </a:extLst>
              </p:cNvPr>
              <p:cNvSpPr txBox="1"/>
              <p:nvPr/>
            </p:nvSpPr>
            <p:spPr>
              <a:xfrm>
                <a:off x="1993979" y="2867510"/>
                <a:ext cx="86199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Karla" pitchFamily="2" charset="0"/>
                  </a:rPr>
                  <a:t>module1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17968E7-DC5D-4108-8BE5-336C5EDA2811}"/>
                </a:ext>
              </a:extLst>
            </p:cNvPr>
            <p:cNvGrpSpPr/>
            <p:nvPr/>
          </p:nvGrpSpPr>
          <p:grpSpPr>
            <a:xfrm>
              <a:off x="3017713" y="2869261"/>
              <a:ext cx="952552" cy="2386766"/>
              <a:chOff x="3017713" y="2869261"/>
              <a:chExt cx="952552" cy="238676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B6A5C1B-E7E9-40EC-A400-7700FF5F8997}"/>
                  </a:ext>
                </a:extLst>
              </p:cNvPr>
              <p:cNvSpPr/>
              <p:nvPr/>
            </p:nvSpPr>
            <p:spPr>
              <a:xfrm>
                <a:off x="3044447" y="3203942"/>
                <a:ext cx="849095" cy="20520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D4FEE30-3995-44D4-B0B1-DF2987D3F88E}"/>
                  </a:ext>
                </a:extLst>
              </p:cNvPr>
              <p:cNvSpPr txBox="1"/>
              <p:nvPr/>
            </p:nvSpPr>
            <p:spPr>
              <a:xfrm>
                <a:off x="3017713" y="2869261"/>
                <a:ext cx="95255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Karla" pitchFamily="2" charset="0"/>
                  </a:rPr>
                  <a:t>module2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559531F-E60E-4171-950E-D5CDEF993ADA}"/>
                </a:ext>
              </a:extLst>
            </p:cNvPr>
            <p:cNvGrpSpPr/>
            <p:nvPr/>
          </p:nvGrpSpPr>
          <p:grpSpPr>
            <a:xfrm>
              <a:off x="3928823" y="2867509"/>
              <a:ext cx="1150633" cy="2388518"/>
              <a:chOff x="3928823" y="2867509"/>
              <a:chExt cx="1150633" cy="238851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36240B1-1AFC-4A92-B8F9-CB6EFE4A5EF2}"/>
                  </a:ext>
                </a:extLst>
              </p:cNvPr>
              <p:cNvSpPr/>
              <p:nvPr/>
            </p:nvSpPr>
            <p:spPr>
              <a:xfrm>
                <a:off x="3928823" y="3203943"/>
                <a:ext cx="1150633" cy="2052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9D889BE-3C57-4C76-AC6C-D4E4C5E8271A}"/>
                  </a:ext>
                </a:extLst>
              </p:cNvPr>
              <p:cNvSpPr txBox="1"/>
              <p:nvPr/>
            </p:nvSpPr>
            <p:spPr>
              <a:xfrm>
                <a:off x="4061791" y="2867509"/>
                <a:ext cx="95255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Karla" pitchFamily="2" charset="0"/>
                  </a:rPr>
                  <a:t>module3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A7D7401-B7EC-4F2C-B9D0-281FE30D4AFC}"/>
                </a:ext>
              </a:extLst>
            </p:cNvPr>
            <p:cNvGrpSpPr/>
            <p:nvPr/>
          </p:nvGrpSpPr>
          <p:grpSpPr>
            <a:xfrm>
              <a:off x="5073432" y="2857139"/>
              <a:ext cx="952552" cy="1906247"/>
              <a:chOff x="5073432" y="2857139"/>
              <a:chExt cx="952552" cy="1906247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7411A1E-A8E1-4492-84F9-6EC5254F7B74}"/>
                  </a:ext>
                </a:extLst>
              </p:cNvPr>
              <p:cNvSpPr/>
              <p:nvPr/>
            </p:nvSpPr>
            <p:spPr>
              <a:xfrm>
                <a:off x="5140039" y="3203942"/>
                <a:ext cx="819338" cy="155944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ED307A6-5382-48F5-A382-EC6F58E9E6C9}"/>
                  </a:ext>
                </a:extLst>
              </p:cNvPr>
              <p:cNvSpPr txBox="1"/>
              <p:nvPr/>
            </p:nvSpPr>
            <p:spPr>
              <a:xfrm>
                <a:off x="5073432" y="2857139"/>
                <a:ext cx="95255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Karla" pitchFamily="2" charset="0"/>
                  </a:rPr>
                  <a:t>module4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145C33C-D695-478A-A39D-FD1A30BA6AF3}"/>
                </a:ext>
              </a:extLst>
            </p:cNvPr>
            <p:cNvGrpSpPr/>
            <p:nvPr/>
          </p:nvGrpSpPr>
          <p:grpSpPr>
            <a:xfrm>
              <a:off x="5938215" y="2648029"/>
              <a:ext cx="952552" cy="1987767"/>
              <a:chOff x="5938215" y="2648029"/>
              <a:chExt cx="952552" cy="1987767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7D1E3D7-4801-40F2-A5CB-2F3A4AFB95C4}"/>
                  </a:ext>
                </a:extLst>
              </p:cNvPr>
              <p:cNvSpPr/>
              <p:nvPr/>
            </p:nvSpPr>
            <p:spPr>
              <a:xfrm>
                <a:off x="6007161" y="2955852"/>
                <a:ext cx="833209" cy="167994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9C398A-A85F-4053-99E2-B39076AC8172}"/>
                  </a:ext>
                </a:extLst>
              </p:cNvPr>
              <p:cNvSpPr txBox="1"/>
              <p:nvPr/>
            </p:nvSpPr>
            <p:spPr>
              <a:xfrm>
                <a:off x="5938215" y="2648029"/>
                <a:ext cx="95255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Karla" pitchFamily="2" charset="0"/>
                  </a:rPr>
                  <a:t>module5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0ED4264-4C0A-4286-BF5C-6EB3DB57B01F}"/>
                </a:ext>
              </a:extLst>
            </p:cNvPr>
            <p:cNvGrpSpPr/>
            <p:nvPr/>
          </p:nvGrpSpPr>
          <p:grpSpPr>
            <a:xfrm>
              <a:off x="6813467" y="2633035"/>
              <a:ext cx="952552" cy="2002761"/>
              <a:chOff x="6813467" y="2633035"/>
              <a:chExt cx="952552" cy="200276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320BA97-6225-45B8-9585-B53DD11F1E29}"/>
                  </a:ext>
                </a:extLst>
              </p:cNvPr>
              <p:cNvSpPr/>
              <p:nvPr/>
            </p:nvSpPr>
            <p:spPr>
              <a:xfrm>
                <a:off x="6887082" y="2955852"/>
                <a:ext cx="849886" cy="167994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BAC9B01-649F-458A-8810-B4E29473A9DA}"/>
                  </a:ext>
                </a:extLst>
              </p:cNvPr>
              <p:cNvSpPr txBox="1"/>
              <p:nvPr/>
            </p:nvSpPr>
            <p:spPr>
              <a:xfrm>
                <a:off x="6813467" y="2633035"/>
                <a:ext cx="95255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Karla" pitchFamily="2" charset="0"/>
                  </a:rPr>
                  <a:t>module6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E0D710F-20AB-4D3F-A474-B827136A013B}"/>
                </a:ext>
              </a:extLst>
            </p:cNvPr>
            <p:cNvGrpSpPr/>
            <p:nvPr/>
          </p:nvGrpSpPr>
          <p:grpSpPr>
            <a:xfrm>
              <a:off x="7720690" y="2348330"/>
              <a:ext cx="952552" cy="1996547"/>
              <a:chOff x="7720690" y="2348330"/>
              <a:chExt cx="952552" cy="1996547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0F3B54E-2E03-4191-BAA0-D13A369C89E1}"/>
                  </a:ext>
                </a:extLst>
              </p:cNvPr>
              <p:cNvSpPr/>
              <p:nvPr/>
            </p:nvSpPr>
            <p:spPr>
              <a:xfrm>
                <a:off x="7783680" y="2643668"/>
                <a:ext cx="833209" cy="170120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7A2FC43-CDA1-47B3-9D02-BED1819D3411}"/>
                  </a:ext>
                </a:extLst>
              </p:cNvPr>
              <p:cNvSpPr txBox="1"/>
              <p:nvPr/>
            </p:nvSpPr>
            <p:spPr>
              <a:xfrm>
                <a:off x="7720690" y="2348330"/>
                <a:ext cx="95255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Karla" pitchFamily="2" charset="0"/>
                  </a:rPr>
                  <a:t>module7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5F96DE6-0A39-4189-B834-230C3FB4D4C9}"/>
                </a:ext>
              </a:extLst>
            </p:cNvPr>
            <p:cNvGrpSpPr/>
            <p:nvPr/>
          </p:nvGrpSpPr>
          <p:grpSpPr>
            <a:xfrm>
              <a:off x="8663601" y="2194441"/>
              <a:ext cx="1170761" cy="1994788"/>
              <a:chOff x="8663601" y="2194441"/>
              <a:chExt cx="1170761" cy="199478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D5F0ED3-9FDE-428F-9EDD-2F8C73AEF946}"/>
                  </a:ext>
                </a:extLst>
              </p:cNvPr>
              <p:cNvSpPr/>
              <p:nvPr/>
            </p:nvSpPr>
            <p:spPr>
              <a:xfrm>
                <a:off x="8663601" y="2488020"/>
                <a:ext cx="1170761" cy="170120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6B9B217-A18D-41A6-86F9-3B2B0E3F96C5}"/>
                  </a:ext>
                </a:extLst>
              </p:cNvPr>
              <p:cNvSpPr txBox="1"/>
              <p:nvPr/>
            </p:nvSpPr>
            <p:spPr>
              <a:xfrm>
                <a:off x="8772705" y="2194441"/>
                <a:ext cx="95255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Karla" pitchFamily="2" charset="0"/>
                  </a:rPr>
                  <a:t>module8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DA7B0D9-5ECE-4CBF-A99C-79FD00D9B743}"/>
                </a:ext>
              </a:extLst>
            </p:cNvPr>
            <p:cNvGrpSpPr/>
            <p:nvPr/>
          </p:nvGrpSpPr>
          <p:grpSpPr>
            <a:xfrm>
              <a:off x="9855627" y="2182905"/>
              <a:ext cx="1138767" cy="2006324"/>
              <a:chOff x="9855627" y="2182905"/>
              <a:chExt cx="1138767" cy="200632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7F5E5A1-D0B0-43C3-889C-4B79E7E98B90}"/>
                  </a:ext>
                </a:extLst>
              </p:cNvPr>
              <p:cNvSpPr/>
              <p:nvPr/>
            </p:nvSpPr>
            <p:spPr>
              <a:xfrm>
                <a:off x="9855627" y="2488021"/>
                <a:ext cx="1138767" cy="170120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23B9953-AED0-49F9-A7FF-87C9EDFF3619}"/>
                  </a:ext>
                </a:extLst>
              </p:cNvPr>
              <p:cNvSpPr txBox="1"/>
              <p:nvPr/>
            </p:nvSpPr>
            <p:spPr>
              <a:xfrm>
                <a:off x="9943080" y="2182905"/>
                <a:ext cx="95255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Karla" pitchFamily="2" charset="0"/>
                  </a:rPr>
                  <a:t>module9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185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74636 -0.02778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18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DD40E0-632F-425B-B5E9-5E8CC8FCE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9268" y="1515697"/>
            <a:ext cx="8867355" cy="405279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600" b="1" dirty="0"/>
              <a:t>1: Communications and Recap</a:t>
            </a:r>
          </a:p>
          <a:p>
            <a:r>
              <a:rPr lang="en-US" sz="2600" dirty="0"/>
              <a:t>2: SOTA Deep Models</a:t>
            </a:r>
          </a:p>
          <a:p>
            <a:r>
              <a:rPr lang="en-US" sz="2600" dirty="0"/>
              <a:t>3: </a:t>
            </a:r>
            <a:r>
              <a:rPr lang="en-US" sz="2800" dirty="0">
                <a:ea typeface="Futura" panose="02020800000000000000" pitchFamily="18" charset="0"/>
                <a:cs typeface="Futura" panose="02020800000000000000" pitchFamily="18" charset="0"/>
              </a:rPr>
              <a:t>Transfer Learning across Tasks </a:t>
            </a:r>
          </a:p>
          <a:p>
            <a:r>
              <a:rPr lang="en-US" sz="2800" dirty="0">
                <a:cs typeface="Futura" panose="02020800000000000000" pitchFamily="18" charset="0"/>
              </a:rPr>
              <a:t>Segmentation</a:t>
            </a:r>
            <a:endParaRPr lang="en-US" sz="2600" dirty="0"/>
          </a:p>
          <a:p>
            <a:endParaRPr lang="en-US" sz="2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12FB9-5FAE-4342-BE2F-559B191D94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3968" y="294031"/>
            <a:ext cx="10357954" cy="67751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Karla" charset="0"/>
                <a:ea typeface="Karla" charset="0"/>
                <a:cs typeface="Karla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1523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 dirty="0"/>
              <a:t>SOTA </a:t>
            </a:r>
            <a:r>
              <a:rPr lang="en-US" dirty="0"/>
              <a:t>Deep Models: Inception (</a:t>
            </a:r>
            <a:r>
              <a:rPr lang="en-US" dirty="0" err="1"/>
              <a:t>GoogLeNet</a:t>
            </a:r>
            <a:r>
              <a:rPr lang="en-US" dirty="0"/>
              <a:t>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0370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It includes several auxiliary </a:t>
            </a:r>
            <a:r>
              <a:rPr lang="en-US" sz="2000" dirty="0" err="1">
                <a:latin typeface="Karla" pitchFamily="2" charset="0"/>
              </a:rPr>
              <a:t>softmax</a:t>
            </a:r>
            <a:r>
              <a:rPr lang="en-US" sz="2000" dirty="0">
                <a:latin typeface="Karla" pitchFamily="2" charset="0"/>
              </a:rPr>
              <a:t> output units to </a:t>
            </a:r>
            <a:r>
              <a:rPr lang="en-US" sz="2000" dirty="0"/>
              <a:t>t to combat the </a:t>
            </a:r>
            <a:r>
              <a:rPr lang="en-US" sz="2000" dirty="0">
                <a:solidFill>
                  <a:srgbClr val="0070C0"/>
                </a:solidFill>
              </a:rPr>
              <a:t>vanishing gradient </a:t>
            </a:r>
            <a:r>
              <a:rPr lang="en-US" sz="2000" dirty="0">
                <a:latin typeface="Karla" pitchFamily="2" charset="0"/>
              </a:rPr>
              <a:t>It includes several auxiliary </a:t>
            </a:r>
            <a:r>
              <a:rPr lang="en-US" sz="2000" dirty="0" err="1">
                <a:latin typeface="Karla" pitchFamily="2" charset="0"/>
              </a:rPr>
              <a:t>softmax</a:t>
            </a:r>
            <a:r>
              <a:rPr lang="en-US" sz="2000" dirty="0">
                <a:latin typeface="Karla" pitchFamily="2" charset="0"/>
              </a:rPr>
              <a:t> output units to </a:t>
            </a:r>
            <a:r>
              <a:rPr lang="en-US" sz="2000" dirty="0"/>
              <a:t>t to combat the </a:t>
            </a:r>
            <a:r>
              <a:rPr lang="en-US" sz="2000" dirty="0">
                <a:solidFill>
                  <a:srgbClr val="0070C0"/>
                </a:solidFill>
              </a:rPr>
              <a:t>vanishing gradient problem </a:t>
            </a:r>
            <a:r>
              <a:rPr lang="en-US" sz="2000" dirty="0"/>
              <a:t>while</a:t>
            </a:r>
            <a:r>
              <a:rPr lang="en-US" sz="2000" dirty="0">
                <a:latin typeface="Karla" pitchFamily="2" charset="0"/>
              </a:rPr>
              <a:t> providing </a:t>
            </a:r>
            <a:r>
              <a:rPr lang="en-US" sz="2000" dirty="0">
                <a:solidFill>
                  <a:srgbClr val="0070C0"/>
                </a:solidFill>
                <a:latin typeface="Karla" pitchFamily="2" charset="0"/>
              </a:rPr>
              <a:t>regularization</a:t>
            </a:r>
            <a:r>
              <a:rPr lang="en-US" sz="2000" dirty="0">
                <a:latin typeface="Karla" pitchFamily="2" charset="0"/>
              </a:rPr>
              <a:t>.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Auxiliary networks are not used during prediction.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2" descr="https://miro.medium.com/max/5176/1*ZFPOSAted10TPd3hBQU8iQ.png">
            <a:extLst>
              <a:ext uri="{FF2B5EF4-FFF2-40B4-BE49-F238E27FC236}">
                <a16:creationId xmlns:a16="http://schemas.microsoft.com/office/drawing/2014/main" id="{0A6FDEE8-1CE0-4AB6-9B42-E7D5CCC29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2633035"/>
            <a:ext cx="12103100" cy="271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069C6E7-D3E3-4E99-9ED6-FC83A35C3C2E}"/>
              </a:ext>
            </a:extLst>
          </p:cNvPr>
          <p:cNvGrpSpPr/>
          <p:nvPr/>
        </p:nvGrpSpPr>
        <p:grpSpPr>
          <a:xfrm>
            <a:off x="1818167" y="2191476"/>
            <a:ext cx="9176227" cy="3396100"/>
            <a:chOff x="1818167" y="2191476"/>
            <a:chExt cx="9176227" cy="339610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8DD0B55-DACA-490B-AE3A-398A079EA519}"/>
                </a:ext>
              </a:extLst>
            </p:cNvPr>
            <p:cNvGrpSpPr/>
            <p:nvPr/>
          </p:nvGrpSpPr>
          <p:grpSpPr>
            <a:xfrm>
              <a:off x="1818167" y="2191476"/>
              <a:ext cx="9176227" cy="3064551"/>
              <a:chOff x="1818167" y="2191476"/>
              <a:chExt cx="9176227" cy="3064551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7D22B23-CE07-4421-AD66-144B587A3FA0}"/>
                  </a:ext>
                </a:extLst>
              </p:cNvPr>
              <p:cNvGrpSpPr/>
              <p:nvPr/>
            </p:nvGrpSpPr>
            <p:grpSpPr>
              <a:xfrm>
                <a:off x="1818167" y="2867510"/>
                <a:ext cx="1167346" cy="2374342"/>
                <a:chOff x="1818167" y="2867510"/>
                <a:chExt cx="1167346" cy="2374342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2C24CAF0-7E95-4BA8-9338-C11D0686F1ED}"/>
                    </a:ext>
                  </a:extLst>
                </p:cNvPr>
                <p:cNvSpPr/>
                <p:nvPr/>
              </p:nvSpPr>
              <p:spPr>
                <a:xfrm>
                  <a:off x="1818167" y="3189767"/>
                  <a:ext cx="1167346" cy="205208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7E4116D-3156-4E25-9FAF-0E769EB0F998}"/>
                    </a:ext>
                  </a:extLst>
                </p:cNvPr>
                <p:cNvSpPr txBox="1"/>
                <p:nvPr/>
              </p:nvSpPr>
              <p:spPr>
                <a:xfrm>
                  <a:off x="1993979" y="2867510"/>
                  <a:ext cx="86199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latin typeface="Karla" pitchFamily="2" charset="0"/>
                    </a:rPr>
                    <a:t>module1</a:t>
                  </a:r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817968E7-DC5D-4108-8BE5-336C5EDA2811}"/>
                  </a:ext>
                </a:extLst>
              </p:cNvPr>
              <p:cNvGrpSpPr/>
              <p:nvPr/>
            </p:nvGrpSpPr>
            <p:grpSpPr>
              <a:xfrm>
                <a:off x="3017713" y="2869261"/>
                <a:ext cx="952552" cy="2386766"/>
                <a:chOff x="3017713" y="2869261"/>
                <a:chExt cx="952552" cy="2386766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1B6A5C1B-E7E9-40EC-A400-7700FF5F8997}"/>
                    </a:ext>
                  </a:extLst>
                </p:cNvPr>
                <p:cNvSpPr/>
                <p:nvPr/>
              </p:nvSpPr>
              <p:spPr>
                <a:xfrm>
                  <a:off x="3044447" y="3203942"/>
                  <a:ext cx="849095" cy="205208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D4FEE30-3995-44D4-B0B1-DF2987D3F88E}"/>
                    </a:ext>
                  </a:extLst>
                </p:cNvPr>
                <p:cNvSpPr txBox="1"/>
                <p:nvPr/>
              </p:nvSpPr>
              <p:spPr>
                <a:xfrm>
                  <a:off x="3017713" y="2869261"/>
                  <a:ext cx="952552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latin typeface="Karla" pitchFamily="2" charset="0"/>
                    </a:rPr>
                    <a:t>module2</a:t>
                  </a:r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5559531F-E60E-4171-950E-D5CDEF993ADA}"/>
                  </a:ext>
                </a:extLst>
              </p:cNvPr>
              <p:cNvGrpSpPr/>
              <p:nvPr/>
            </p:nvGrpSpPr>
            <p:grpSpPr>
              <a:xfrm>
                <a:off x="3928823" y="2867509"/>
                <a:ext cx="1150633" cy="2388518"/>
                <a:chOff x="3928823" y="2867509"/>
                <a:chExt cx="1150633" cy="2388518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36240B1-1AFC-4A92-B8F9-CB6EFE4A5EF2}"/>
                    </a:ext>
                  </a:extLst>
                </p:cNvPr>
                <p:cNvSpPr/>
                <p:nvPr/>
              </p:nvSpPr>
              <p:spPr>
                <a:xfrm>
                  <a:off x="3928823" y="3203943"/>
                  <a:ext cx="1150633" cy="205208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9D889BE-3C57-4C76-AC6C-D4E4C5E8271A}"/>
                    </a:ext>
                  </a:extLst>
                </p:cNvPr>
                <p:cNvSpPr txBox="1"/>
                <p:nvPr/>
              </p:nvSpPr>
              <p:spPr>
                <a:xfrm>
                  <a:off x="4061791" y="2867509"/>
                  <a:ext cx="952552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latin typeface="Karla" pitchFamily="2" charset="0"/>
                    </a:rPr>
                    <a:t>module3</a:t>
                  </a: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1A7D7401-B7EC-4F2C-B9D0-281FE30D4AFC}"/>
                  </a:ext>
                </a:extLst>
              </p:cNvPr>
              <p:cNvGrpSpPr/>
              <p:nvPr/>
            </p:nvGrpSpPr>
            <p:grpSpPr>
              <a:xfrm>
                <a:off x="5073432" y="2857139"/>
                <a:ext cx="952552" cy="1853081"/>
                <a:chOff x="5073432" y="2857139"/>
                <a:chExt cx="952552" cy="1853081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7411A1E-A8E1-4492-84F9-6EC5254F7B74}"/>
                    </a:ext>
                  </a:extLst>
                </p:cNvPr>
                <p:cNvSpPr/>
                <p:nvPr/>
              </p:nvSpPr>
              <p:spPr>
                <a:xfrm>
                  <a:off x="5140039" y="3203942"/>
                  <a:ext cx="819338" cy="150627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ED307A6-5382-48F5-A382-EC6F58E9E6C9}"/>
                    </a:ext>
                  </a:extLst>
                </p:cNvPr>
                <p:cNvSpPr txBox="1"/>
                <p:nvPr/>
              </p:nvSpPr>
              <p:spPr>
                <a:xfrm>
                  <a:off x="5073432" y="2857139"/>
                  <a:ext cx="952552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latin typeface="Karla" pitchFamily="2" charset="0"/>
                    </a:rPr>
                    <a:t>module4</a:t>
                  </a:r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145C33C-D695-478A-A39D-FD1A30BA6AF3}"/>
                  </a:ext>
                </a:extLst>
              </p:cNvPr>
              <p:cNvGrpSpPr/>
              <p:nvPr/>
            </p:nvGrpSpPr>
            <p:grpSpPr>
              <a:xfrm>
                <a:off x="5938215" y="2648029"/>
                <a:ext cx="952552" cy="1987767"/>
                <a:chOff x="5938215" y="2648029"/>
                <a:chExt cx="952552" cy="1987767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37D1E3D7-4801-40F2-A5CB-2F3A4AFB95C4}"/>
                    </a:ext>
                  </a:extLst>
                </p:cNvPr>
                <p:cNvSpPr/>
                <p:nvPr/>
              </p:nvSpPr>
              <p:spPr>
                <a:xfrm>
                  <a:off x="6007161" y="2955852"/>
                  <a:ext cx="833209" cy="167994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E9C398A-A85F-4053-99E2-B39076AC8172}"/>
                    </a:ext>
                  </a:extLst>
                </p:cNvPr>
                <p:cNvSpPr txBox="1"/>
                <p:nvPr/>
              </p:nvSpPr>
              <p:spPr>
                <a:xfrm>
                  <a:off x="5938215" y="2648029"/>
                  <a:ext cx="952552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latin typeface="Karla" pitchFamily="2" charset="0"/>
                    </a:rPr>
                    <a:t>module5</a:t>
                  </a: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70ED4264-4C0A-4286-BF5C-6EB3DB57B01F}"/>
                  </a:ext>
                </a:extLst>
              </p:cNvPr>
              <p:cNvGrpSpPr/>
              <p:nvPr/>
            </p:nvGrpSpPr>
            <p:grpSpPr>
              <a:xfrm>
                <a:off x="6813467" y="2633035"/>
                <a:ext cx="952552" cy="2002761"/>
                <a:chOff x="6813467" y="2633035"/>
                <a:chExt cx="952552" cy="2002761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C320BA97-6225-45B8-9585-B53DD11F1E29}"/>
                    </a:ext>
                  </a:extLst>
                </p:cNvPr>
                <p:cNvSpPr/>
                <p:nvPr/>
              </p:nvSpPr>
              <p:spPr>
                <a:xfrm>
                  <a:off x="6887082" y="2955852"/>
                  <a:ext cx="849886" cy="167994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BAC9B01-649F-458A-8810-B4E29473A9DA}"/>
                    </a:ext>
                  </a:extLst>
                </p:cNvPr>
                <p:cNvSpPr txBox="1"/>
                <p:nvPr/>
              </p:nvSpPr>
              <p:spPr>
                <a:xfrm>
                  <a:off x="6813467" y="2633035"/>
                  <a:ext cx="952552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latin typeface="Karla" pitchFamily="2" charset="0"/>
                    </a:rPr>
                    <a:t>module6</a:t>
                  </a: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BE0D710F-20AB-4D3F-A474-B827136A013B}"/>
                  </a:ext>
                </a:extLst>
              </p:cNvPr>
              <p:cNvGrpSpPr/>
              <p:nvPr/>
            </p:nvGrpSpPr>
            <p:grpSpPr>
              <a:xfrm>
                <a:off x="7720690" y="2348330"/>
                <a:ext cx="952552" cy="1946373"/>
                <a:chOff x="7720690" y="2348330"/>
                <a:chExt cx="952552" cy="1946373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0F3B54E-2E03-4191-BAA0-D13A369C89E1}"/>
                    </a:ext>
                  </a:extLst>
                </p:cNvPr>
                <p:cNvSpPr/>
                <p:nvPr/>
              </p:nvSpPr>
              <p:spPr>
                <a:xfrm>
                  <a:off x="7783680" y="2643668"/>
                  <a:ext cx="833209" cy="165103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7A2FC43-CDA1-47B3-9D02-BED1819D3411}"/>
                    </a:ext>
                  </a:extLst>
                </p:cNvPr>
                <p:cNvSpPr txBox="1"/>
                <p:nvPr/>
              </p:nvSpPr>
              <p:spPr>
                <a:xfrm>
                  <a:off x="7720690" y="2348330"/>
                  <a:ext cx="952552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latin typeface="Karla" pitchFamily="2" charset="0"/>
                    </a:rPr>
                    <a:t>module7</a:t>
                  </a: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5F96DE6-0A39-4189-B834-230C3FB4D4C9}"/>
                  </a:ext>
                </a:extLst>
              </p:cNvPr>
              <p:cNvGrpSpPr/>
              <p:nvPr/>
            </p:nvGrpSpPr>
            <p:grpSpPr>
              <a:xfrm>
                <a:off x="8663601" y="2194441"/>
                <a:ext cx="1170761" cy="1994788"/>
                <a:chOff x="8663601" y="2194441"/>
                <a:chExt cx="1170761" cy="1994788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D5F0ED3-9FDE-428F-9EDD-2F8C73AEF946}"/>
                    </a:ext>
                  </a:extLst>
                </p:cNvPr>
                <p:cNvSpPr/>
                <p:nvPr/>
              </p:nvSpPr>
              <p:spPr>
                <a:xfrm>
                  <a:off x="8663601" y="2488020"/>
                  <a:ext cx="1170761" cy="170120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6B9B217-A18D-41A6-86F9-3B2B0E3F96C5}"/>
                    </a:ext>
                  </a:extLst>
                </p:cNvPr>
                <p:cNvSpPr txBox="1"/>
                <p:nvPr/>
              </p:nvSpPr>
              <p:spPr>
                <a:xfrm>
                  <a:off x="8772705" y="2194441"/>
                  <a:ext cx="952552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latin typeface="Karla" pitchFamily="2" charset="0"/>
                    </a:rPr>
                    <a:t>module8</a:t>
                  </a: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DA7B0D9-5ECE-4CBF-A99C-79FD00D9B743}"/>
                  </a:ext>
                </a:extLst>
              </p:cNvPr>
              <p:cNvGrpSpPr/>
              <p:nvPr/>
            </p:nvGrpSpPr>
            <p:grpSpPr>
              <a:xfrm>
                <a:off x="9855627" y="2191476"/>
                <a:ext cx="1138767" cy="1997753"/>
                <a:chOff x="9855627" y="2191476"/>
                <a:chExt cx="1138767" cy="1997753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7F5E5A1-D0B0-43C3-889C-4B79E7E98B90}"/>
                    </a:ext>
                  </a:extLst>
                </p:cNvPr>
                <p:cNvSpPr/>
                <p:nvPr/>
              </p:nvSpPr>
              <p:spPr>
                <a:xfrm>
                  <a:off x="9855627" y="2488021"/>
                  <a:ext cx="1138767" cy="170120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23B9953-AED0-49F9-A7FF-87C9EDFF3619}"/>
                    </a:ext>
                  </a:extLst>
                </p:cNvPr>
                <p:cNvSpPr txBox="1"/>
                <p:nvPr/>
              </p:nvSpPr>
              <p:spPr>
                <a:xfrm>
                  <a:off x="9966564" y="2191476"/>
                  <a:ext cx="952552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latin typeface="Karla" pitchFamily="2" charset="0"/>
                    </a:rPr>
                    <a:t>module9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E1A8E6E-6DE6-4D5D-9304-FB226072BE8A}"/>
                </a:ext>
              </a:extLst>
            </p:cNvPr>
            <p:cNvGrpSpPr/>
            <p:nvPr/>
          </p:nvGrpSpPr>
          <p:grpSpPr>
            <a:xfrm>
              <a:off x="5140039" y="4710220"/>
              <a:ext cx="2047569" cy="877356"/>
              <a:chOff x="5158347" y="4710220"/>
              <a:chExt cx="2029261" cy="877356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46CC86E-6FE5-4B23-8681-F3939AA92CB4}"/>
                  </a:ext>
                </a:extLst>
              </p:cNvPr>
              <p:cNvSpPr/>
              <p:nvPr/>
            </p:nvSpPr>
            <p:spPr>
              <a:xfrm>
                <a:off x="5158347" y="4710220"/>
                <a:ext cx="2029261" cy="58209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B6EDC3-756E-4088-97B4-0E50C40F9CE1}"/>
                  </a:ext>
                </a:extLst>
              </p:cNvPr>
              <p:cNvSpPr txBox="1"/>
              <p:nvPr/>
            </p:nvSpPr>
            <p:spPr>
              <a:xfrm>
                <a:off x="5696701" y="5279799"/>
                <a:ext cx="95255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Karla" pitchFamily="2" charset="0"/>
                  </a:rPr>
                  <a:t>softmax1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6C8F2D4-566C-4290-8909-416F96026D5B}"/>
                </a:ext>
              </a:extLst>
            </p:cNvPr>
            <p:cNvGrpSpPr/>
            <p:nvPr/>
          </p:nvGrpSpPr>
          <p:grpSpPr>
            <a:xfrm>
              <a:off x="7783680" y="4294703"/>
              <a:ext cx="2069946" cy="902699"/>
              <a:chOff x="5117663" y="4684877"/>
              <a:chExt cx="2069946" cy="902699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CDDDEFB-B47C-469D-9C47-C3023DDE9047}"/>
                  </a:ext>
                </a:extLst>
              </p:cNvPr>
              <p:cNvSpPr/>
              <p:nvPr/>
            </p:nvSpPr>
            <p:spPr>
              <a:xfrm>
                <a:off x="5117663" y="4684877"/>
                <a:ext cx="2069946" cy="59680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8D4002F-72CE-4E24-869E-7D07EB1C72B9}"/>
                  </a:ext>
                </a:extLst>
              </p:cNvPr>
              <p:cNvSpPr txBox="1"/>
              <p:nvPr/>
            </p:nvSpPr>
            <p:spPr>
              <a:xfrm>
                <a:off x="5696700" y="5279799"/>
                <a:ext cx="110025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Karla" pitchFamily="2" charset="0"/>
                  </a:rPr>
                  <a:t>softmax2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650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74636 -0.027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18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77CB8A-5632-46FB-B65A-25408591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SOTA </a:t>
            </a:r>
            <a:r>
              <a:rPr lang="en-US" dirty="0"/>
              <a:t>Deep Models: </a:t>
            </a:r>
            <a:r>
              <a:rPr lang="en-US" dirty="0" err="1"/>
              <a:t>MobileNet</a:t>
            </a:r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D1D9C30-C2BD-4EE1-BEE8-758D6A22B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902" y="1097763"/>
            <a:ext cx="10681645" cy="5037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Presented by </a:t>
            </a:r>
            <a:r>
              <a:rPr lang="en-US" sz="2000" b="1" dirty="0"/>
              <a:t>Howard et al. </a:t>
            </a:r>
            <a:r>
              <a:rPr lang="en-US" sz="2000" dirty="0"/>
              <a:t>(Google), 2017;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 err="1"/>
              <a:t>MobileNet</a:t>
            </a:r>
            <a:r>
              <a:rPr lang="en-US" sz="2000" dirty="0"/>
              <a:t> model is based on </a:t>
            </a:r>
            <a:r>
              <a:rPr lang="en-US" sz="2000" b="1" dirty="0" err="1">
                <a:solidFill>
                  <a:srgbClr val="0070C0"/>
                </a:solidFill>
              </a:rPr>
              <a:t>depthwise</a:t>
            </a:r>
            <a:r>
              <a:rPr lang="en-US" sz="2000" b="1" dirty="0">
                <a:solidFill>
                  <a:srgbClr val="0070C0"/>
                </a:solidFill>
              </a:rPr>
              <a:t> separable convolutions (DW)</a:t>
            </a:r>
            <a:endParaRPr lang="en-US" sz="20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DW factorize a standard convolution into a </a:t>
            </a:r>
            <a:r>
              <a:rPr lang="en-US" sz="2000" dirty="0" err="1">
                <a:solidFill>
                  <a:srgbClr val="0070C0"/>
                </a:solidFill>
              </a:rPr>
              <a:t>depthwise</a:t>
            </a:r>
            <a:r>
              <a:rPr lang="en-US" sz="2000" dirty="0"/>
              <a:t> convolution and a 1×1 convolution called a pointwise convolution.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B3901D-1A09-447B-91BC-6420EBEE8A71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DE2140-2F8E-4D77-8C72-CC8400FF3524}"/>
              </a:ext>
            </a:extLst>
          </p:cNvPr>
          <p:cNvSpPr/>
          <p:nvPr/>
        </p:nvSpPr>
        <p:spPr>
          <a:xfrm>
            <a:off x="9388380" y="5914356"/>
            <a:ext cx="2979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https://arxiv.org/pdf/1704.04861.pdf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9484D0-392F-4509-84D9-73CEBFA52F9C}"/>
              </a:ext>
            </a:extLst>
          </p:cNvPr>
          <p:cNvSpPr txBox="1"/>
          <p:nvPr/>
        </p:nvSpPr>
        <p:spPr>
          <a:xfrm>
            <a:off x="-9525" y="6248782"/>
            <a:ext cx="12192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Karla" pitchFamily="2" charset="0"/>
              </a:rPr>
              <a:t>Fig. Left: Standard convolutional layer with </a:t>
            </a:r>
            <a:r>
              <a:rPr lang="en-US" sz="1600" dirty="0" err="1">
                <a:latin typeface="Karla" pitchFamily="2" charset="0"/>
              </a:rPr>
              <a:t>batchnorm</a:t>
            </a:r>
            <a:r>
              <a:rPr lang="en-US" sz="1600" dirty="0">
                <a:latin typeface="Karla" pitchFamily="2" charset="0"/>
              </a:rPr>
              <a:t> and </a:t>
            </a:r>
            <a:r>
              <a:rPr lang="en-US" sz="1600" dirty="0" err="1">
                <a:latin typeface="Karla" pitchFamily="2" charset="0"/>
              </a:rPr>
              <a:t>ReLU</a:t>
            </a:r>
            <a:r>
              <a:rPr lang="en-US" sz="1600" dirty="0">
                <a:latin typeface="Karla" pitchFamily="2" charset="0"/>
              </a:rPr>
              <a:t>. Right </a:t>
            </a:r>
            <a:r>
              <a:rPr lang="en-US" sz="1600" dirty="0" err="1">
                <a:latin typeface="Karla" pitchFamily="2" charset="0"/>
              </a:rPr>
              <a:t>Depthwise</a:t>
            </a:r>
            <a:r>
              <a:rPr lang="en-US" sz="1600" dirty="0">
                <a:latin typeface="Karla" pitchFamily="2" charset="0"/>
              </a:rPr>
              <a:t> Separable convolutions with </a:t>
            </a:r>
            <a:r>
              <a:rPr lang="en-US" sz="1600" dirty="0" err="1">
                <a:latin typeface="Karla" pitchFamily="2" charset="0"/>
              </a:rPr>
              <a:t>Depthwise</a:t>
            </a:r>
            <a:r>
              <a:rPr lang="en-US" sz="1600" dirty="0">
                <a:latin typeface="Karla" pitchFamily="2" charset="0"/>
              </a:rPr>
              <a:t> and pointwise layers followed by </a:t>
            </a:r>
            <a:r>
              <a:rPr lang="en-US" sz="1600" dirty="0" err="1">
                <a:latin typeface="Karla" pitchFamily="2" charset="0"/>
              </a:rPr>
              <a:t>batchbnorm</a:t>
            </a:r>
            <a:r>
              <a:rPr lang="en-US" sz="1600" dirty="0">
                <a:latin typeface="Karla" pitchFamily="2" charset="0"/>
              </a:rPr>
              <a:t> and </a:t>
            </a:r>
            <a:r>
              <a:rPr lang="en-US" sz="1600" dirty="0" err="1">
                <a:latin typeface="Karla" pitchFamily="2" charset="0"/>
              </a:rPr>
              <a:t>ReLU</a:t>
            </a:r>
            <a:endParaRPr lang="en-US" sz="1600" dirty="0">
              <a:latin typeface="Karla" pitchFamily="2" charset="0"/>
            </a:endParaRPr>
          </a:p>
          <a:p>
            <a:endParaRPr lang="en-US" sz="1600" b="1" dirty="0">
              <a:latin typeface="Karla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26AECA-D62B-AB4B-BAFC-1ED3C0571653}"/>
              </a:ext>
            </a:extLst>
          </p:cNvPr>
          <p:cNvGrpSpPr/>
          <p:nvPr/>
        </p:nvGrpSpPr>
        <p:grpSpPr>
          <a:xfrm>
            <a:off x="1817850" y="3709820"/>
            <a:ext cx="1740827" cy="1353644"/>
            <a:chOff x="1707384" y="3754099"/>
            <a:chExt cx="1740827" cy="13536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7782A4-134D-5A46-93C7-808CE325DB80}"/>
                </a:ext>
              </a:extLst>
            </p:cNvPr>
            <p:cNvSpPr/>
            <p:nvPr/>
          </p:nvSpPr>
          <p:spPr>
            <a:xfrm>
              <a:off x="1707386" y="4283302"/>
              <a:ext cx="1740825" cy="294699"/>
            </a:xfrm>
            <a:prstGeom prst="rect">
              <a:avLst/>
            </a:prstGeom>
            <a:solidFill>
              <a:srgbClr val="8FAAD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Batch Norm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8A88AFF-DF7F-A84D-98E5-87374EBA6131}"/>
                </a:ext>
              </a:extLst>
            </p:cNvPr>
            <p:cNvSpPr/>
            <p:nvPr/>
          </p:nvSpPr>
          <p:spPr>
            <a:xfrm>
              <a:off x="1707385" y="4813044"/>
              <a:ext cx="1740825" cy="294699"/>
            </a:xfrm>
            <a:prstGeom prst="rect">
              <a:avLst/>
            </a:prstGeom>
            <a:solidFill>
              <a:srgbClr val="8FAAD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ReLU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3D43BA-C15E-074C-82CE-6B69735C1D40}"/>
                </a:ext>
              </a:extLst>
            </p:cNvPr>
            <p:cNvSpPr/>
            <p:nvPr/>
          </p:nvSpPr>
          <p:spPr>
            <a:xfrm>
              <a:off x="1707384" y="3754099"/>
              <a:ext cx="1740825" cy="294699"/>
            </a:xfrm>
            <a:prstGeom prst="rect">
              <a:avLst/>
            </a:prstGeom>
            <a:solidFill>
              <a:srgbClr val="8FAAD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3x3 Conv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217D5B-F4A0-4541-B3AD-E266552F1169}"/>
              </a:ext>
            </a:extLst>
          </p:cNvPr>
          <p:cNvGrpSpPr/>
          <p:nvPr/>
        </p:nvGrpSpPr>
        <p:grpSpPr>
          <a:xfrm>
            <a:off x="6282760" y="4778156"/>
            <a:ext cx="1740827" cy="1335476"/>
            <a:chOff x="6272128" y="4336781"/>
            <a:chExt cx="1740827" cy="133547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6202B55-59DD-3D46-8445-BDFDD6C73AF3}"/>
                </a:ext>
              </a:extLst>
            </p:cNvPr>
            <p:cNvSpPr/>
            <p:nvPr/>
          </p:nvSpPr>
          <p:spPr>
            <a:xfrm>
              <a:off x="6272130" y="4865984"/>
              <a:ext cx="1740825" cy="29469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Batch Norm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63A8764-3307-0D4A-ACDC-359E581A9407}"/>
                </a:ext>
              </a:extLst>
            </p:cNvPr>
            <p:cNvSpPr/>
            <p:nvPr/>
          </p:nvSpPr>
          <p:spPr>
            <a:xfrm>
              <a:off x="6272129" y="5377558"/>
              <a:ext cx="1740825" cy="29469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ReLU</a:t>
              </a:r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9ECD75A-3918-0F4D-B9A7-AD07C052E3D6}"/>
                </a:ext>
              </a:extLst>
            </p:cNvPr>
            <p:cNvSpPr/>
            <p:nvPr/>
          </p:nvSpPr>
          <p:spPr>
            <a:xfrm>
              <a:off x="6272128" y="4336781"/>
              <a:ext cx="1740825" cy="29469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1x1 Conv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C0BC9ED-215E-154A-A301-DE606FBA3C90}"/>
              </a:ext>
            </a:extLst>
          </p:cNvPr>
          <p:cNvSpPr txBox="1"/>
          <p:nvPr/>
        </p:nvSpPr>
        <p:spPr>
          <a:xfrm>
            <a:off x="1421301" y="2769901"/>
            <a:ext cx="2869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Karla" pitchFamily="2" charset="0"/>
              </a:rPr>
              <a:t>Standard Convolution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A29235-8BA7-044E-8F2D-FCD1D2A7FA9C}"/>
              </a:ext>
            </a:extLst>
          </p:cNvPr>
          <p:cNvSpPr txBox="1"/>
          <p:nvPr/>
        </p:nvSpPr>
        <p:spPr>
          <a:xfrm>
            <a:off x="4867728" y="2759614"/>
            <a:ext cx="5147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Karla" pitchFamily="2" charset="0"/>
              </a:rPr>
              <a:t>Depth-Wise Separable Convolution (DW)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E8582FD-AACB-1E46-8C58-067390E54C4E}"/>
              </a:ext>
            </a:extLst>
          </p:cNvPr>
          <p:cNvCxnSpPr>
            <a:stCxn id="17" idx="2"/>
            <a:endCxn id="2" idx="0"/>
          </p:cNvCxnSpPr>
          <p:nvPr/>
        </p:nvCxnSpPr>
        <p:spPr>
          <a:xfrm>
            <a:off x="2688263" y="4004519"/>
            <a:ext cx="2" cy="2345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8616C26-9801-334F-A9BD-5080BCEC618C}"/>
              </a:ext>
            </a:extLst>
          </p:cNvPr>
          <p:cNvCxnSpPr/>
          <p:nvPr/>
        </p:nvCxnSpPr>
        <p:spPr>
          <a:xfrm>
            <a:off x="2688260" y="4533722"/>
            <a:ext cx="2" cy="2345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7394BA3-0994-A845-963F-8DA0A1DBD5BF}"/>
              </a:ext>
            </a:extLst>
          </p:cNvPr>
          <p:cNvGrpSpPr/>
          <p:nvPr/>
        </p:nvGrpSpPr>
        <p:grpSpPr>
          <a:xfrm>
            <a:off x="6283939" y="3258944"/>
            <a:ext cx="1740827" cy="1359700"/>
            <a:chOff x="6283939" y="3258944"/>
            <a:chExt cx="1740827" cy="13597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DFD13D9-759E-5F46-B5AD-F498D375E6FF}"/>
                </a:ext>
              </a:extLst>
            </p:cNvPr>
            <p:cNvGrpSpPr/>
            <p:nvPr/>
          </p:nvGrpSpPr>
          <p:grpSpPr>
            <a:xfrm>
              <a:off x="6283939" y="3258944"/>
              <a:ext cx="1740827" cy="1359700"/>
              <a:chOff x="6214783" y="2855989"/>
              <a:chExt cx="1740827" cy="13597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7E99D94-7D54-2049-9465-0C5737B9F23F}"/>
                  </a:ext>
                </a:extLst>
              </p:cNvPr>
              <p:cNvSpPr/>
              <p:nvPr/>
            </p:nvSpPr>
            <p:spPr>
              <a:xfrm>
                <a:off x="6214785" y="3385192"/>
                <a:ext cx="1740825" cy="294699"/>
              </a:xfrm>
              <a:prstGeom prst="rect">
                <a:avLst/>
              </a:prstGeom>
              <a:solidFill>
                <a:srgbClr val="8FAAD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Batch Norm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E23C04E-9EB7-0342-824B-C1B4BC48C39D}"/>
                  </a:ext>
                </a:extLst>
              </p:cNvPr>
              <p:cNvSpPr/>
              <p:nvPr/>
            </p:nvSpPr>
            <p:spPr>
              <a:xfrm>
                <a:off x="6214784" y="3920990"/>
                <a:ext cx="1740825" cy="294699"/>
              </a:xfrm>
              <a:prstGeom prst="rect">
                <a:avLst/>
              </a:prstGeom>
              <a:solidFill>
                <a:srgbClr val="8FAAD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ReLU</a:t>
                </a:r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2E19D9-61F9-FC41-A47C-F5A13C6DE254}"/>
                  </a:ext>
                </a:extLst>
              </p:cNvPr>
              <p:cNvSpPr/>
              <p:nvPr/>
            </p:nvSpPr>
            <p:spPr>
              <a:xfrm>
                <a:off x="6214783" y="2855989"/>
                <a:ext cx="1740825" cy="294699"/>
              </a:xfrm>
              <a:prstGeom prst="rect">
                <a:avLst/>
              </a:prstGeom>
              <a:solidFill>
                <a:srgbClr val="8FAAD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3x3 Conv</a:t>
                </a:r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5C810A4-D68A-3646-A98D-3F891881697A}"/>
                </a:ext>
              </a:extLst>
            </p:cNvPr>
            <p:cNvCxnSpPr/>
            <p:nvPr/>
          </p:nvCxnSpPr>
          <p:spPr>
            <a:xfrm>
              <a:off x="7142538" y="3554610"/>
              <a:ext cx="2" cy="23450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47A230F-06E7-3B4F-9C69-D6C65E8B07FD}"/>
                </a:ext>
              </a:extLst>
            </p:cNvPr>
            <p:cNvCxnSpPr/>
            <p:nvPr/>
          </p:nvCxnSpPr>
          <p:spPr>
            <a:xfrm>
              <a:off x="7154348" y="4089653"/>
              <a:ext cx="2" cy="23450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0FFFD00-4BA8-D849-97A0-ED7DC15A75A2}"/>
              </a:ext>
            </a:extLst>
          </p:cNvPr>
          <p:cNvCxnSpPr>
            <a:cxnSpLocks/>
            <a:stCxn id="19" idx="2"/>
            <a:endCxn id="23" idx="0"/>
          </p:cNvCxnSpPr>
          <p:nvPr/>
        </p:nvCxnSpPr>
        <p:spPr>
          <a:xfrm flipH="1">
            <a:off x="7153173" y="4618644"/>
            <a:ext cx="1180" cy="1595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421BB1E-654C-7249-9F3A-6CE34C428A62}"/>
              </a:ext>
            </a:extLst>
          </p:cNvPr>
          <p:cNvCxnSpPr>
            <a:cxnSpLocks/>
            <a:stCxn id="23" idx="2"/>
            <a:endCxn id="21" idx="0"/>
          </p:cNvCxnSpPr>
          <p:nvPr/>
        </p:nvCxnSpPr>
        <p:spPr>
          <a:xfrm>
            <a:off x="7153173" y="5072855"/>
            <a:ext cx="2" cy="2345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C9E0151-2C14-8B40-A91C-615DAB5BCA19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 flipH="1">
            <a:off x="7153174" y="5602058"/>
            <a:ext cx="1" cy="2168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20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15">
            <a:extLst>
              <a:ext uri="{FF2B5EF4-FFF2-40B4-BE49-F238E27FC236}">
                <a16:creationId xmlns:a16="http://schemas.microsoft.com/office/drawing/2014/main" id="{C4522B2A-E0DE-4C67-8A50-1F9F748F1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00" y="3878508"/>
            <a:ext cx="4656334" cy="19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77CB8A-5632-46FB-B65A-25408591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MobileNet</a:t>
            </a:r>
            <a:r>
              <a:rPr lang="en-US" dirty="0"/>
              <a:t> &lt;</a:t>
            </a:r>
            <a:r>
              <a:rPr lang="en-US" dirty="0" err="1"/>
              <a:t>cont</a:t>
            </a:r>
            <a:r>
              <a:rPr lang="en-US" dirty="0"/>
              <a:t>&gt;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B3901D-1A09-447B-91BC-6420EBEE8A71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24066F-8A65-4191-BCFB-D0FD0E49910C}"/>
              </a:ext>
            </a:extLst>
          </p:cNvPr>
          <p:cNvGrpSpPr/>
          <p:nvPr/>
        </p:nvGrpSpPr>
        <p:grpSpPr>
          <a:xfrm>
            <a:off x="6629622" y="5635172"/>
            <a:ext cx="4773786" cy="542042"/>
            <a:chOff x="5551513" y="5426487"/>
            <a:chExt cx="5868489" cy="542042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CC145C6-BF46-46DD-A125-4488A8001A63}"/>
                </a:ext>
              </a:extLst>
            </p:cNvPr>
            <p:cNvSpPr/>
            <p:nvPr/>
          </p:nvSpPr>
          <p:spPr>
            <a:xfrm>
              <a:off x="5551513" y="5426487"/>
              <a:ext cx="21305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Karla" pitchFamily="2" charset="0"/>
                </a:rPr>
                <a:t>Input: 8</a:t>
              </a:r>
              <a:r>
                <a:rPr lang="en-US" sz="1400" dirty="0">
                  <a:latin typeface="Karla" pitchFamily="2" charset="0"/>
                </a:rPr>
                <a:t>x8x3</a:t>
              </a:r>
            </a:p>
            <a:p>
              <a:r>
                <a:rPr lang="en-US" sz="1400" b="1" dirty="0">
                  <a:latin typeface="Karla" pitchFamily="2" charset="0"/>
                </a:rPr>
                <a:t>Filter: 1</a:t>
              </a:r>
              <a:r>
                <a:rPr lang="en-US" sz="1400" dirty="0">
                  <a:latin typeface="Karla" pitchFamily="2" charset="0"/>
                </a:rPr>
                <a:t>x1x3x256</a:t>
              </a:r>
              <a:endParaRPr lang="en-US" sz="1400" dirty="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524654A-A643-42CE-A9A6-7217EC04709D}"/>
                </a:ext>
              </a:extLst>
            </p:cNvPr>
            <p:cNvSpPr/>
            <p:nvPr/>
          </p:nvSpPr>
          <p:spPr>
            <a:xfrm>
              <a:off x="9429660" y="5445309"/>
              <a:ext cx="199034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Karla" pitchFamily="2" charset="0"/>
                </a:rPr>
                <a:t>Output: </a:t>
              </a:r>
              <a:r>
                <a:rPr lang="en-US" sz="1400" dirty="0">
                  <a:latin typeface="Karla" pitchFamily="2" charset="0"/>
                </a:rPr>
                <a:t>8x8x256 </a:t>
              </a:r>
            </a:p>
            <a:p>
              <a:r>
                <a:rPr lang="en-US" sz="1400" dirty="0">
                  <a:latin typeface="Karla" pitchFamily="2" charset="0"/>
                </a:rPr>
                <a:t>(no padding) </a:t>
              </a:r>
            </a:p>
          </p:txBody>
        </p:sp>
      </p:grpSp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25E4CC44-7748-4911-8042-80E25543D4A5}"/>
              </a:ext>
            </a:extLst>
          </p:cNvPr>
          <p:cNvGrpSpPr/>
          <p:nvPr/>
        </p:nvGrpSpPr>
        <p:grpSpPr>
          <a:xfrm>
            <a:off x="182654" y="997171"/>
            <a:ext cx="5627924" cy="5806188"/>
            <a:chOff x="204467" y="1160634"/>
            <a:chExt cx="5627924" cy="580618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24CA1F-63AD-4F22-9E65-AE8C132E7B1D}"/>
                </a:ext>
              </a:extLst>
            </p:cNvPr>
            <p:cNvSpPr/>
            <p:nvPr/>
          </p:nvSpPr>
          <p:spPr>
            <a:xfrm>
              <a:off x="1506058" y="1160634"/>
              <a:ext cx="29338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Karla" pitchFamily="2" charset="0"/>
                </a:rPr>
                <a:t>Standard Convolution 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1300F00-5A71-40CE-B8A7-02C692663047}"/>
                </a:ext>
              </a:extLst>
            </p:cNvPr>
            <p:cNvSpPr/>
            <p:nvPr/>
          </p:nvSpPr>
          <p:spPr>
            <a:xfrm>
              <a:off x="218792" y="6320491"/>
              <a:ext cx="5192709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Karla" pitchFamily="2" charset="0"/>
                </a:rPr>
                <a:t>MACs:     </a:t>
              </a:r>
              <a:r>
                <a:rPr lang="en-US" dirty="0">
                  <a:latin typeface="Karla" pitchFamily="2" charset="0"/>
                </a:rPr>
                <a:t>(5x5)x3x256x(12x12) ~ </a:t>
              </a:r>
              <a:r>
                <a:rPr lang="en-US" b="1" dirty="0">
                  <a:latin typeface="Karla" pitchFamily="2" charset="0"/>
                </a:rPr>
                <a:t>2.8M</a:t>
              </a:r>
            </a:p>
            <a:p>
              <a:pPr algn="ctr"/>
              <a:r>
                <a:rPr lang="en-US" b="1" dirty="0">
                  <a:latin typeface="Karla" pitchFamily="2" charset="0"/>
                </a:rPr>
                <a:t>Parameters: </a:t>
              </a:r>
              <a:r>
                <a:rPr lang="en-US" dirty="0">
                  <a:latin typeface="Karla" pitchFamily="2" charset="0"/>
                </a:rPr>
                <a:t>(5x5x3)x256 + 256 ~ </a:t>
              </a:r>
              <a:r>
                <a:rPr lang="en-US" b="1" dirty="0">
                  <a:latin typeface="Karla" pitchFamily="2" charset="0"/>
                </a:rPr>
                <a:t>20K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E19200-A47E-4839-B889-46981A377875}"/>
                </a:ext>
              </a:extLst>
            </p:cNvPr>
            <p:cNvSpPr/>
            <p:nvPr/>
          </p:nvSpPr>
          <p:spPr>
            <a:xfrm>
              <a:off x="204467" y="1579292"/>
              <a:ext cx="562792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i="1" dirty="0">
                  <a:solidFill>
                    <a:srgbClr val="000000"/>
                  </a:solidFill>
                  <a:latin typeface="Karla" pitchFamily="2" charset="0"/>
                </a:rPr>
                <a:t>Filters and combines inputs into a new set of outputs in one step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615753C0-C810-454D-8D0F-73F8501DCB96}"/>
              </a:ext>
            </a:extLst>
          </p:cNvPr>
          <p:cNvSpPr/>
          <p:nvPr/>
        </p:nvSpPr>
        <p:spPr>
          <a:xfrm>
            <a:off x="6468167" y="1163301"/>
            <a:ext cx="5211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Karla" pitchFamily="2" charset="0"/>
              </a:rPr>
              <a:t>Depth-Wise Separable Convolution (DW) </a:t>
            </a:r>
            <a:endParaRPr lang="en-US" sz="20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6F96E4C-ABFD-4F37-BF02-31264A55F2EA}"/>
              </a:ext>
            </a:extLst>
          </p:cNvPr>
          <p:cNvSpPr/>
          <p:nvPr/>
        </p:nvSpPr>
        <p:spPr>
          <a:xfrm>
            <a:off x="6572178" y="6157029"/>
            <a:ext cx="546005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Karla" pitchFamily="2" charset="0"/>
              </a:rPr>
              <a:t>MACs: </a:t>
            </a:r>
            <a:r>
              <a:rPr lang="en-US" dirty="0">
                <a:latin typeface="Karla" pitchFamily="2" charset="0"/>
              </a:rPr>
              <a:t>(5x5)x3x(12x12) + 3x256x(8x8) ~ </a:t>
            </a:r>
            <a:r>
              <a:rPr lang="en-US" b="1" dirty="0">
                <a:latin typeface="Karla" pitchFamily="2" charset="0"/>
              </a:rPr>
              <a:t>60K</a:t>
            </a:r>
          </a:p>
          <a:p>
            <a:pPr algn="ctr"/>
            <a:r>
              <a:rPr lang="en-US" b="1" dirty="0">
                <a:latin typeface="Karla" pitchFamily="2" charset="0"/>
              </a:rPr>
              <a:t>Parameters: </a:t>
            </a:r>
            <a:r>
              <a:rPr lang="en-US" dirty="0">
                <a:latin typeface="Karla" pitchFamily="2" charset="0"/>
              </a:rPr>
              <a:t>(5x5x3 + 3) + (1x1x3x256+256) ~ </a:t>
            </a:r>
            <a:r>
              <a:rPr lang="en-US" b="1" dirty="0">
                <a:latin typeface="Karla" pitchFamily="2" charset="0"/>
              </a:rPr>
              <a:t>1K</a:t>
            </a:r>
          </a:p>
        </p:txBody>
      </p:sp>
      <p:pic>
        <p:nvPicPr>
          <p:cNvPr id="2062" name="Picture 14">
            <a:extLst>
              <a:ext uri="{FF2B5EF4-FFF2-40B4-BE49-F238E27FC236}">
                <a16:creationId xmlns:a16="http://schemas.microsoft.com/office/drawing/2014/main" id="{9249F13E-FD72-4648-AC11-D6AA4FE06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838" y="1489189"/>
            <a:ext cx="4754459" cy="164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0" name="Group 2059">
            <a:extLst>
              <a:ext uri="{FF2B5EF4-FFF2-40B4-BE49-F238E27FC236}">
                <a16:creationId xmlns:a16="http://schemas.microsoft.com/office/drawing/2014/main" id="{A37F62F1-8BCD-4B91-B519-038A94715CE5}"/>
              </a:ext>
            </a:extLst>
          </p:cNvPr>
          <p:cNvGrpSpPr/>
          <p:nvPr/>
        </p:nvGrpSpPr>
        <p:grpSpPr>
          <a:xfrm>
            <a:off x="6621863" y="2975437"/>
            <a:ext cx="4875387" cy="567898"/>
            <a:chOff x="5551513" y="5331009"/>
            <a:chExt cx="5993386" cy="567898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5ED52E6-2DEF-4E2C-8262-E69963DFA7A7}"/>
                </a:ext>
              </a:extLst>
            </p:cNvPr>
            <p:cNvSpPr/>
            <p:nvPr/>
          </p:nvSpPr>
          <p:spPr>
            <a:xfrm>
              <a:off x="9554558" y="5331009"/>
              <a:ext cx="19903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Karla" pitchFamily="2" charset="0"/>
                </a:rPr>
                <a:t>Output: </a:t>
              </a:r>
              <a:r>
                <a:rPr lang="en-US" sz="1400" dirty="0">
                  <a:latin typeface="Karla" pitchFamily="2" charset="0"/>
                </a:rPr>
                <a:t>8x8x3 </a:t>
              </a:r>
            </a:p>
            <a:p>
              <a:r>
                <a:rPr lang="en-US" sz="1400" dirty="0">
                  <a:latin typeface="Karla" pitchFamily="2" charset="0"/>
                </a:rPr>
                <a:t>(no padding) 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8EE8473-EC71-4CAF-9E17-898301979A6C}"/>
                </a:ext>
              </a:extLst>
            </p:cNvPr>
            <p:cNvSpPr/>
            <p:nvPr/>
          </p:nvSpPr>
          <p:spPr>
            <a:xfrm>
              <a:off x="5551513" y="5375687"/>
              <a:ext cx="21305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Karla" pitchFamily="2" charset="0"/>
                </a:rPr>
                <a:t>Input: </a:t>
              </a:r>
              <a:r>
                <a:rPr lang="en-US" sz="1400" dirty="0">
                  <a:latin typeface="Karla" pitchFamily="2" charset="0"/>
                </a:rPr>
                <a:t>12x12x3</a:t>
              </a:r>
            </a:p>
            <a:p>
              <a:r>
                <a:rPr lang="en-US" sz="1400" b="1" dirty="0">
                  <a:latin typeface="Karla" pitchFamily="2" charset="0"/>
                </a:rPr>
                <a:t>Filter: </a:t>
              </a:r>
              <a:r>
                <a:rPr lang="en-US" sz="1400" dirty="0">
                  <a:latin typeface="Karla" pitchFamily="2" charset="0"/>
                </a:rPr>
                <a:t>5x5x3</a:t>
              </a:r>
              <a:endParaRPr lang="en-US" sz="1400" dirty="0"/>
            </a:p>
          </p:txBody>
        </p:sp>
      </p:grpSp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DFFEFFB4-6559-4B7E-8CDA-E37CC06A768F}"/>
              </a:ext>
            </a:extLst>
          </p:cNvPr>
          <p:cNvGrpSpPr/>
          <p:nvPr/>
        </p:nvGrpSpPr>
        <p:grpSpPr>
          <a:xfrm>
            <a:off x="196979" y="2534076"/>
            <a:ext cx="4921938" cy="2329039"/>
            <a:chOff x="505665" y="2774498"/>
            <a:chExt cx="4921938" cy="2329039"/>
          </a:xfrm>
        </p:grpSpPr>
        <p:pic>
          <p:nvPicPr>
            <p:cNvPr id="97" name="Picture 13">
              <a:extLst>
                <a:ext uri="{FF2B5EF4-FFF2-40B4-BE49-F238E27FC236}">
                  <a16:creationId xmlns:a16="http://schemas.microsoft.com/office/drawing/2014/main" id="{AE01F2E6-8F62-4607-82B8-3AE17355C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665" y="2774498"/>
              <a:ext cx="4921938" cy="1894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93B5268-EA08-4549-B703-7B5A25814EA9}"/>
                </a:ext>
              </a:extLst>
            </p:cNvPr>
            <p:cNvSpPr/>
            <p:nvPr/>
          </p:nvSpPr>
          <p:spPr>
            <a:xfrm>
              <a:off x="593166" y="4561495"/>
              <a:ext cx="173312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Karla" pitchFamily="2" charset="0"/>
                </a:rPr>
                <a:t>Input: </a:t>
              </a:r>
              <a:r>
                <a:rPr lang="en-US" sz="1400" dirty="0">
                  <a:latin typeface="Karla" pitchFamily="2" charset="0"/>
                </a:rPr>
                <a:t>12x12x3</a:t>
              </a:r>
            </a:p>
            <a:p>
              <a:r>
                <a:rPr lang="en-US" sz="1400" b="1" dirty="0">
                  <a:latin typeface="Karla" pitchFamily="2" charset="0"/>
                </a:rPr>
                <a:t>Filter: </a:t>
              </a:r>
              <a:r>
                <a:rPr lang="en-US" sz="1400" dirty="0">
                  <a:latin typeface="Karla" pitchFamily="2" charset="0"/>
                </a:rPr>
                <a:t>5x5x3x256</a:t>
              </a:r>
              <a:endParaRPr lang="en-US" sz="1400" dirty="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8F3BE46-CE24-4AA4-BC4E-0629536CFEEF}"/>
                </a:ext>
              </a:extLst>
            </p:cNvPr>
            <p:cNvSpPr/>
            <p:nvPr/>
          </p:nvSpPr>
          <p:spPr>
            <a:xfrm>
              <a:off x="3747887" y="4580317"/>
              <a:ext cx="16190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Karla" pitchFamily="2" charset="0"/>
                </a:rPr>
                <a:t>Output: </a:t>
              </a:r>
              <a:r>
                <a:rPr lang="en-US" sz="1400" dirty="0">
                  <a:latin typeface="Karla" pitchFamily="2" charset="0"/>
                </a:rPr>
                <a:t>8x8x256 </a:t>
              </a:r>
            </a:p>
            <a:p>
              <a:r>
                <a:rPr lang="en-US" sz="1400" dirty="0">
                  <a:latin typeface="Karla" pitchFamily="2" charset="0"/>
                </a:rPr>
                <a:t>(no padding) 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621DCC1-7986-3C42-8E9D-B2CFD3D43D1F}"/>
              </a:ext>
            </a:extLst>
          </p:cNvPr>
          <p:cNvSpPr/>
          <p:nvPr/>
        </p:nvSpPr>
        <p:spPr>
          <a:xfrm>
            <a:off x="6495472" y="3660409"/>
            <a:ext cx="5211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Karla" pitchFamily="2" charset="0"/>
              </a:rPr>
              <a:t>Depth-Wise Separable Convolution (DW)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8296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77CB8A-5632-46FB-B65A-25408591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SOTA Deep Models: </a:t>
            </a:r>
            <a:r>
              <a:rPr lang="en-US" sz="4000" dirty="0" err="1"/>
              <a:t>MobileNet</a:t>
            </a:r>
            <a:r>
              <a:rPr lang="en-US" sz="4000" dirty="0"/>
              <a:t> &lt;</a:t>
            </a:r>
            <a:r>
              <a:rPr lang="en-US" sz="4000" dirty="0" err="1"/>
              <a:t>cont</a:t>
            </a:r>
            <a:r>
              <a:rPr lang="en-US" sz="4000" dirty="0"/>
              <a:t>&gt;</a:t>
            </a: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F0E5D3-8476-47A2-BFB4-8DE86BE04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3624" y="1316779"/>
            <a:ext cx="4400564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rla" pitchFamily="2" charset="0"/>
                <a:cs typeface="Arial" panose="020B0604020202020204" pitchFamily="34" charset="0"/>
              </a:rPr>
              <a:t>Computation Reduction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arla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rla" pitchFamily="2" charset="0"/>
                <a:cs typeface="Arial" panose="020B0604020202020204" pitchFamily="34" charset="0"/>
              </a:rPr>
              <a:t>M: input channels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arla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rla" pitchFamily="2" charset="0"/>
                <a:cs typeface="Arial" panose="020B0604020202020204" pitchFamily="34" charset="0"/>
              </a:rPr>
              <a:t>N: output channels. 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arla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rla" pitchFamily="2" charset="0"/>
                <a:cs typeface="Arial" panose="020B0604020202020204" pitchFamily="34" charset="0"/>
              </a:rPr>
              <a:t>DK: the filter (kernel) size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arla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rla" pitchFamily="2" charset="0"/>
                <a:cs typeface="Arial" panose="020B0604020202020204" pitchFamily="34" charset="0"/>
              </a:rPr>
              <a:t>DF: the feature map size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arla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8F713EA-99C5-4305-ADEA-67B9FB29C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9" y="1260972"/>
            <a:ext cx="7098475" cy="506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54EA602F-C20C-4AB5-A980-D685F6210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137" y="3906993"/>
            <a:ext cx="1597311" cy="95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08956E-2D19-49B8-8371-1C91E282368A}"/>
              </a:ext>
            </a:extLst>
          </p:cNvPr>
          <p:cNvSpPr/>
          <p:nvPr/>
        </p:nvSpPr>
        <p:spPr>
          <a:xfrm>
            <a:off x="5746708" y="56167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Karla" pitchFamily="2" charset="0"/>
                <a:cs typeface="Arial" panose="020B0604020202020204" pitchFamily="34" charset="0"/>
              </a:rPr>
              <a:t>The computation Reduction </a:t>
            </a:r>
            <a:r>
              <a:rPr lang="en-US" altLang="en-US" dirty="0">
                <a:solidFill>
                  <a:srgbClr val="000000"/>
                </a:solidFill>
                <a:latin typeface="Karla" pitchFamily="2" charset="0"/>
                <a:cs typeface="Arial" panose="020B0604020202020204" pitchFamily="34" charset="0"/>
              </a:rPr>
              <a:t>comparing to standard convolution is</a:t>
            </a:r>
            <a:endParaRPr lang="en-US" altLang="en-US" dirty="0">
              <a:latin typeface="Kar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655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77CB8A-5632-46FB-B65A-25408591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SOTA Deep Models: </a:t>
            </a:r>
            <a:r>
              <a:rPr lang="en-US" sz="3600" dirty="0" err="1"/>
              <a:t>MobileNet</a:t>
            </a:r>
            <a:r>
              <a:rPr lang="en-US" sz="3600" dirty="0"/>
              <a:t> &lt;</a:t>
            </a:r>
            <a:r>
              <a:rPr lang="en-US" sz="3600" dirty="0" err="1"/>
              <a:t>cont</a:t>
            </a:r>
            <a:r>
              <a:rPr lang="en-US" sz="3600" dirty="0"/>
              <a:t>&gt;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77CC0D-0C8B-41AD-976C-0AA12558C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587" y="1241491"/>
            <a:ext cx="4367585" cy="507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67B82A5-CCD2-430A-A827-8F511F165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175" y="6032647"/>
            <a:ext cx="9563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arla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Karla" pitchFamily="2" charset="0"/>
                <a:cs typeface="Arial" panose="020B0604020202020204" pitchFamily="34" charset="0"/>
              </a:rPr>
              <a:t>MobileNets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rla" pitchFamily="2" charset="0"/>
                <a:cs typeface="Arial" panose="020B0604020202020204" pitchFamily="34" charset="0"/>
              </a:rPr>
              <a:t>: Efficient Convolutional Neural Networks for Mobile Vision Applications</a:t>
            </a:r>
            <a:r>
              <a:rPr lang="en-US" altLang="en-US" sz="1600" dirty="0">
                <a:latin typeface="Karla" pitchFamily="2" charset="0"/>
              </a:rPr>
              <a:t> (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rla" pitchFamily="2" charset="0"/>
                <a:cs typeface="Arial" panose="020B0604020202020204" pitchFamily="34" charset="0"/>
              </a:rPr>
              <a:t>arXiv.1704.04861)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arla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5A9272-ECD4-4FEC-895A-72EE5428A60E}"/>
              </a:ext>
            </a:extLst>
          </p:cNvPr>
          <p:cNvGrpSpPr/>
          <p:nvPr/>
        </p:nvGrpSpPr>
        <p:grpSpPr>
          <a:xfrm>
            <a:off x="367076" y="1352265"/>
            <a:ext cx="6668483" cy="4744646"/>
            <a:chOff x="790545" y="1661083"/>
            <a:chExt cx="6359392" cy="4524727"/>
          </a:xfrm>
        </p:grpSpPr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56F09553-4F31-47B2-9D71-70A378A11C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1" b="10433"/>
            <a:stretch/>
          </p:blipFill>
          <p:spPr bwMode="auto">
            <a:xfrm>
              <a:off x="1346200" y="1661083"/>
              <a:ext cx="5772192" cy="4126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FE7435-DE6A-4037-BF2D-5967E1A80339}"/>
                </a:ext>
              </a:extLst>
            </p:cNvPr>
            <p:cNvSpPr/>
            <p:nvPr/>
          </p:nvSpPr>
          <p:spPr>
            <a:xfrm>
              <a:off x="1920620" y="5785700"/>
              <a:ext cx="522931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000000"/>
                  </a:solidFill>
                  <a:latin typeface="Karla" pitchFamily="2" charset="0"/>
                  <a:cs typeface="Arial" panose="020B0604020202020204" pitchFamily="34" charset="0"/>
                </a:rPr>
                <a:t>MACs: Multiply-Accumulates (#operations)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BEDE504-EDE9-49EA-B22B-5E6BFA3FC60F}"/>
                </a:ext>
              </a:extLst>
            </p:cNvPr>
            <p:cNvSpPr/>
            <p:nvPr/>
          </p:nvSpPr>
          <p:spPr>
            <a:xfrm rot="16200000">
              <a:off x="-774467" y="3503261"/>
              <a:ext cx="35301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000000"/>
                  </a:solidFill>
                  <a:latin typeface="Karla" pitchFamily="2" charset="0"/>
                  <a:cs typeface="Arial" panose="020B0604020202020204" pitchFamily="34" charset="0"/>
                </a:rPr>
                <a:t>ImageNet Top-1 Accuracy (%)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8157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e need to go deeper - Leonardo Dicaprio Inception | Meme Generator">
            <a:extLst>
              <a:ext uri="{FF2B5EF4-FFF2-40B4-BE49-F238E27FC236}">
                <a16:creationId xmlns:a16="http://schemas.microsoft.com/office/drawing/2014/main" id="{BBDD63C7-CB25-D94B-9772-F6DE9FC9B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134" y="702733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455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 dirty="0"/>
              <a:t>SOTA </a:t>
            </a:r>
            <a:r>
              <a:rPr lang="en-US" dirty="0"/>
              <a:t>Deep Models: </a:t>
            </a:r>
            <a:r>
              <a:rPr lang="en-US" dirty="0" err="1"/>
              <a:t>ResNet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EF4B9C-9E3D-0841-BB65-293069D24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66" y="1552452"/>
            <a:ext cx="3439041" cy="257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12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 dirty="0"/>
              <a:t>SOTA </a:t>
            </a:r>
            <a:r>
              <a:rPr lang="en-US" dirty="0"/>
              <a:t>Deep Models: </a:t>
            </a:r>
            <a:r>
              <a:rPr lang="en-US" dirty="0" err="1"/>
              <a:t>ResNet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4863" y="4305498"/>
            <a:ext cx="10681645" cy="165698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Presented by </a:t>
            </a:r>
            <a:r>
              <a:rPr lang="en-US" sz="2000" b="1" dirty="0"/>
              <a:t>He et al. </a:t>
            </a:r>
            <a:r>
              <a:rPr lang="en-US" sz="2000" dirty="0"/>
              <a:t>(Microsoft), 2015. Won ILSVRC 2015 in multiple categories.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Main idea: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residual block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/>
              <a:t>that allows for extremely deep networks.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It is easier to </a:t>
            </a:r>
            <a:r>
              <a:rPr lang="en-US" sz="2000" b="1" dirty="0"/>
              <a:t>optimize the residual mapping</a:t>
            </a:r>
            <a:r>
              <a:rPr lang="en-US" sz="2000" dirty="0"/>
              <a:t> than the original one. Furthermore, </a:t>
            </a:r>
            <a:r>
              <a:rPr lang="en-US" sz="2000" b="1" dirty="0"/>
              <a:t>residual block can decide to “shut itself down</a:t>
            </a:r>
            <a:r>
              <a:rPr lang="en-US" sz="2000" dirty="0"/>
              <a:t>” if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09A29-7AA0-D544-9071-B5A3FFC41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283" y="1508777"/>
            <a:ext cx="3279953" cy="2579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0393D7-401F-B640-8DDB-19A5F40A4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666" y="1552452"/>
            <a:ext cx="3439041" cy="2579281"/>
          </a:xfrm>
          <a:prstGeom prst="rect">
            <a:avLst/>
          </a:prstGeom>
        </p:spPr>
      </p:pic>
      <p:pic>
        <p:nvPicPr>
          <p:cNvPr id="8" name="Picture 4" descr="https://lh6.googleusercontent.com/9RRi8rWhyQY-DziJN1zVw4Hnms6xQmzRLzmJ7SWVbd39TJGehy-I1TSaWu7_f1vKiGsXYJB-AY8pZSWjm0rXdu4T_MUuIv5UvGYhFUQv7HTvsjReTBYdMwTv-QeHol4NT5yFhMwVqTs">
            <a:extLst>
              <a:ext uri="{FF2B5EF4-FFF2-40B4-BE49-F238E27FC236}">
                <a16:creationId xmlns:a16="http://schemas.microsoft.com/office/drawing/2014/main" id="{4BA52894-F45F-134D-B7E9-B11B5E157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15781" r="11204"/>
          <a:stretch/>
        </p:blipFill>
        <p:spPr bwMode="auto">
          <a:xfrm>
            <a:off x="4804605" y="1850358"/>
            <a:ext cx="3081377" cy="189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77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 dirty="0"/>
              <a:t>SOTA </a:t>
            </a:r>
            <a:r>
              <a:rPr lang="en-US" dirty="0"/>
              <a:t>Deep Models: </a:t>
            </a:r>
            <a:r>
              <a:rPr lang="en-US" dirty="0" err="1"/>
              <a:t>ResNet</a:t>
            </a:r>
            <a:r>
              <a:rPr lang="en-US" dirty="0"/>
              <a:t> &lt;</a:t>
            </a:r>
            <a:r>
              <a:rPr lang="en-US" dirty="0" err="1"/>
              <a:t>cont</a:t>
            </a:r>
            <a:r>
              <a:rPr lang="en-US" dirty="0"/>
              <a:t>&gt;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681645" cy="964309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Karla" pitchFamily="2" charset="0"/>
              </a:rPr>
              <a:t>Network structure a) without and b) with </a:t>
            </a:r>
            <a:r>
              <a:rPr lang="en-US" sz="2000" i="1" dirty="0">
                <a:latin typeface="Karla" pitchFamily="2" charset="0"/>
              </a:rPr>
              <a:t>“Residual Block” 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28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1FCE58-ABFA-3749-B86C-75DA807D20A3}"/>
              </a:ext>
            </a:extLst>
          </p:cNvPr>
          <p:cNvGrpSpPr/>
          <p:nvPr/>
        </p:nvGrpSpPr>
        <p:grpSpPr>
          <a:xfrm>
            <a:off x="2022164" y="1901541"/>
            <a:ext cx="8147671" cy="3054917"/>
            <a:chOff x="1531194" y="2540000"/>
            <a:chExt cx="7387526" cy="300795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7A6A8E4-40A6-4CBB-AD59-C51F8855D406}"/>
                </a:ext>
              </a:extLst>
            </p:cNvPr>
            <p:cNvGrpSpPr/>
            <p:nvPr/>
          </p:nvGrpSpPr>
          <p:grpSpPr>
            <a:xfrm>
              <a:off x="2107235" y="2540000"/>
              <a:ext cx="6811485" cy="3007959"/>
              <a:chOff x="735221" y="3006023"/>
              <a:chExt cx="6463022" cy="285407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550BE5D-B55D-4AF2-BD77-A3F678916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221" y="3006023"/>
                <a:ext cx="6371632" cy="102532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0A24DE0-A554-4181-B51D-1A72498AF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4673" y="4163541"/>
                <a:ext cx="6273570" cy="1696559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A3536C5-1EF6-47F2-A76B-A445142C7353}"/>
                </a:ext>
              </a:extLst>
            </p:cNvPr>
            <p:cNvSpPr txBox="1"/>
            <p:nvPr/>
          </p:nvSpPr>
          <p:spPr>
            <a:xfrm>
              <a:off x="1531195" y="2900940"/>
              <a:ext cx="5555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Karla" pitchFamily="2" charset="0"/>
                </a:rPr>
                <a:t>a) </a:t>
              </a:r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D4E70AD-E43B-4665-9DF8-C3C64879272E}"/>
                </a:ext>
              </a:extLst>
            </p:cNvPr>
            <p:cNvSpPr txBox="1"/>
            <p:nvPr/>
          </p:nvSpPr>
          <p:spPr>
            <a:xfrm>
              <a:off x="1531194" y="4912976"/>
              <a:ext cx="5555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Karla" pitchFamily="2" charset="0"/>
                </a:rPr>
                <a:t>b</a:t>
              </a:r>
              <a:r>
                <a:rPr lang="en-US" sz="1800" dirty="0">
                  <a:latin typeface="Karla" pitchFamily="2" charset="0"/>
                </a:rPr>
                <a:t>) </a:t>
              </a:r>
              <a:endParaRPr lang="en-US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45AF580-ACCA-0F47-B52F-0DBDF41B7FC1}"/>
              </a:ext>
            </a:extLst>
          </p:cNvPr>
          <p:cNvSpPr/>
          <p:nvPr/>
        </p:nvSpPr>
        <p:spPr>
          <a:xfrm>
            <a:off x="833414" y="5770238"/>
            <a:ext cx="6981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Original idea in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Highway Networks</a:t>
            </a:r>
            <a:r>
              <a:rPr lang="en-US" dirty="0"/>
              <a:t>: https://</a:t>
            </a:r>
            <a:r>
              <a:rPr lang="en-US" dirty="0" err="1"/>
              <a:t>arxiv.org</a:t>
            </a:r>
            <a:r>
              <a:rPr lang="en-US" dirty="0"/>
              <a:t>/pdf/1505.00387.pdf</a:t>
            </a:r>
          </a:p>
        </p:txBody>
      </p:sp>
    </p:spTree>
    <p:extLst>
      <p:ext uri="{BB962C8B-B14F-4D97-AF65-F5344CB8AC3E}">
        <p14:creationId xmlns:p14="http://schemas.microsoft.com/office/powerpoint/2010/main" val="77715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 dirty="0"/>
              <a:t>SOTA </a:t>
            </a:r>
            <a:r>
              <a:rPr lang="en-US" dirty="0"/>
              <a:t>Deep Models: </a:t>
            </a:r>
            <a:r>
              <a:rPr lang="en-US" dirty="0" err="1"/>
              <a:t>ResNet</a:t>
            </a:r>
            <a:r>
              <a:rPr lang="en-US" dirty="0"/>
              <a:t> &lt;</a:t>
            </a:r>
            <a:r>
              <a:rPr lang="en-US" dirty="0" err="1"/>
              <a:t>cont</a:t>
            </a:r>
            <a:r>
              <a:rPr lang="en-US" dirty="0"/>
              <a:t>&gt;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681645" cy="503706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Karla" charset="0"/>
                <a:ea typeface="Karla" charset="0"/>
                <a:cs typeface="Karla" charset="0"/>
              </a:rPr>
              <a:t>The residual network stacks blocks sequentially (fig. a);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Karla" charset="0"/>
                <a:ea typeface="Karla" charset="0"/>
                <a:cs typeface="Karla" charset="0"/>
              </a:rPr>
              <a:t>The network become deeper without increasing the training time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(fig. b).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7ED1F0-4F6F-4072-A410-F8A0CF692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439" y="2567335"/>
            <a:ext cx="6736343" cy="10778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9E78EA-8500-4255-A972-777CB5B4482A}"/>
              </a:ext>
            </a:extLst>
          </p:cNvPr>
          <p:cNvSpPr txBox="1"/>
          <p:nvPr/>
        </p:nvSpPr>
        <p:spPr>
          <a:xfrm>
            <a:off x="1531195" y="2900940"/>
            <a:ext cx="555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Karla" pitchFamily="2" charset="0"/>
              </a:rPr>
              <a:t>a)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9AADEE-4DEF-4B4B-B258-3C6F0DE2071D}"/>
              </a:ext>
            </a:extLst>
          </p:cNvPr>
          <p:cNvSpPr txBox="1"/>
          <p:nvPr/>
        </p:nvSpPr>
        <p:spPr>
          <a:xfrm>
            <a:off x="1531194" y="4817031"/>
            <a:ext cx="555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Karla" pitchFamily="2" charset="0"/>
              </a:rPr>
              <a:t>b</a:t>
            </a:r>
            <a:r>
              <a:rPr lang="en-US" sz="1800" dirty="0">
                <a:latin typeface="Karla" pitchFamily="2" charset="0"/>
              </a:rPr>
              <a:t>) </a:t>
            </a:r>
            <a:endParaRPr lang="en-US" dirty="0"/>
          </a:p>
        </p:txBody>
      </p:sp>
      <p:pic>
        <p:nvPicPr>
          <p:cNvPr id="2050" name="Picture 2" descr="Image for post">
            <a:extLst>
              <a:ext uri="{FF2B5EF4-FFF2-40B4-BE49-F238E27FC236}">
                <a16:creationId xmlns:a16="http://schemas.microsoft.com/office/drawing/2014/main" id="{2AC743FB-8CB0-A64D-866C-4570C6B35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6" y="2249245"/>
            <a:ext cx="12192000" cy="396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56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DD40E0-632F-425B-B5E9-5E8CC8FCE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9268" y="1754000"/>
            <a:ext cx="8867355" cy="405279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600" dirty="0"/>
              <a:t>Practicum 2: 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12FB9-5FAE-4342-BE2F-559B191D94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3968" y="294031"/>
            <a:ext cx="10357954" cy="67751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Karla" charset="0"/>
                <a:ea typeface="Karla" charset="0"/>
                <a:cs typeface="Karla" charset="0"/>
              </a:rPr>
              <a:t>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471587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Deep Models: </a:t>
            </a:r>
            <a:r>
              <a:rPr lang="en-US" dirty="0" err="1"/>
              <a:t>ResNet</a:t>
            </a:r>
            <a:r>
              <a:rPr lang="en-US" dirty="0"/>
              <a:t> &lt;</a:t>
            </a:r>
            <a:r>
              <a:rPr lang="en-US" dirty="0" err="1"/>
              <a:t>cont</a:t>
            </a:r>
            <a:r>
              <a:rPr lang="en-US" dirty="0"/>
              <a:t>&gt;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681645" cy="503706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Karla" charset="0"/>
                <a:ea typeface="Karla" charset="0"/>
                <a:cs typeface="Karla" charset="0"/>
              </a:rPr>
              <a:t>Residual networks implement blocks with convolutional layers that use ‘same’ padding option (even when max-pooling). This allows the </a:t>
            </a:r>
            <a:r>
              <a:rPr lang="en-US" sz="2000" b="1" dirty="0">
                <a:latin typeface="Karla" charset="0"/>
                <a:ea typeface="Karla" charset="0"/>
                <a:cs typeface="Karla" charset="0"/>
              </a:rPr>
              <a:t>block to learn the identity function</a:t>
            </a:r>
            <a:r>
              <a:rPr lang="en-US" sz="2000" dirty="0">
                <a:latin typeface="Karla" charset="0"/>
                <a:ea typeface="Karla" charset="0"/>
                <a:cs typeface="Karla" charset="0"/>
              </a:rPr>
              <a:t>;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Karla" charset="0"/>
                <a:ea typeface="Karla" charset="0"/>
                <a:cs typeface="Karla" charset="0"/>
              </a:rPr>
              <a:t>The designer may want to reduce the size of features and use ‘valid’ padding. In such case, the shortcut path can implement a new set of </a:t>
            </a:r>
            <a:r>
              <a:rPr lang="en-US" sz="2000" b="1" dirty="0">
                <a:latin typeface="Karla" charset="0"/>
                <a:ea typeface="Karla" charset="0"/>
                <a:cs typeface="Karla" charset="0"/>
              </a:rPr>
              <a:t>convolutional layers that reduces the size appropriately</a:t>
            </a:r>
            <a:r>
              <a:rPr lang="en-US" sz="2000" dirty="0">
                <a:latin typeface="Karla" charset="0"/>
                <a:ea typeface="Karla" charset="0"/>
                <a:cs typeface="Karla" charset="0"/>
              </a:rPr>
              <a:t>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599BADD-A567-4076-9702-254664C19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837420"/>
              </p:ext>
            </p:extLst>
          </p:nvPr>
        </p:nvGraphicFramePr>
        <p:xfrm>
          <a:off x="2659642" y="3425159"/>
          <a:ext cx="7029188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14594">
                  <a:extLst>
                    <a:ext uri="{9D8B030D-6E8A-4147-A177-3AD203B41FA5}">
                      <a16:colId xmlns:a16="http://schemas.microsoft.com/office/drawing/2014/main" val="177749308"/>
                    </a:ext>
                  </a:extLst>
                </a:gridCol>
                <a:gridCol w="3514594">
                  <a:extLst>
                    <a:ext uri="{9D8B030D-6E8A-4147-A177-3AD203B41FA5}">
                      <a16:colId xmlns:a16="http://schemas.microsoft.com/office/drawing/2014/main" val="33599617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Karla" pitchFamily="2" charset="0"/>
                        </a:rPr>
                        <a:t>Number of Layers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Karla" pitchFamily="2" charset="0"/>
                        </a:rPr>
                        <a:t>Number of Parameters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65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Karla" pitchFamily="2" charset="0"/>
                        </a:rPr>
                        <a:t>ResNet</a:t>
                      </a:r>
                      <a:r>
                        <a:rPr lang="en-US" sz="1800" dirty="0">
                          <a:latin typeface="Karla" pitchFamily="2" charset="0"/>
                        </a:rPr>
                        <a:t>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Karla" pitchFamily="2" charset="0"/>
                        </a:rPr>
                        <a:t>11.174M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430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Karla" pitchFamily="2" charset="0"/>
                        </a:rPr>
                        <a:t>ResNet</a:t>
                      </a:r>
                      <a:r>
                        <a:rPr lang="en-US" sz="1800" dirty="0">
                          <a:latin typeface="Karla" pitchFamily="2" charset="0"/>
                        </a:rPr>
                        <a:t> 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Karla" pitchFamily="2" charset="0"/>
                        </a:rPr>
                        <a:t>21.282M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619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latin typeface="Karla" pitchFamily="2" charset="0"/>
                        </a:rPr>
                        <a:t>ResNet</a:t>
                      </a:r>
                      <a:r>
                        <a:rPr lang="en-US" sz="1800" dirty="0">
                          <a:latin typeface="Karla" pitchFamily="2" charset="0"/>
                        </a:rPr>
                        <a:t>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Karla" pitchFamily="2" charset="0"/>
                        </a:rPr>
                        <a:t>23.521M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083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latin typeface="Karla" pitchFamily="2" charset="0"/>
                        </a:rPr>
                        <a:t>ResNet</a:t>
                      </a:r>
                      <a:r>
                        <a:rPr lang="en-US" sz="1800" dirty="0">
                          <a:latin typeface="Karla" pitchFamily="2" charset="0"/>
                        </a:rPr>
                        <a:t> 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Karla" pitchFamily="2" charset="0"/>
                        </a:rPr>
                        <a:t>42.513M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096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latin typeface="Karla" pitchFamily="2" charset="0"/>
                        </a:rPr>
                        <a:t>ResNet</a:t>
                      </a:r>
                      <a:r>
                        <a:rPr lang="en-US" sz="1800" dirty="0">
                          <a:latin typeface="Karla" pitchFamily="2" charset="0"/>
                        </a:rPr>
                        <a:t> 152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Karla" pitchFamily="2" charset="0"/>
                        </a:rPr>
                        <a:t>58.157M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98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270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C7DC0-5B15-464E-9677-9F5B78ABF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SOTA </a:t>
            </a:r>
            <a:r>
              <a:rPr lang="en-US" dirty="0"/>
              <a:t>Deep Models: </a:t>
            </a:r>
            <a:r>
              <a:rPr lang="en-US" dirty="0" err="1"/>
              <a:t>ResNet</a:t>
            </a:r>
            <a:r>
              <a:rPr lang="en-US" dirty="0"/>
              <a:t> &lt;</a:t>
            </a:r>
            <a:r>
              <a:rPr lang="en-US" dirty="0" err="1"/>
              <a:t>cont</a:t>
            </a:r>
            <a:r>
              <a:rPr lang="en-US" dirty="0"/>
              <a:t>&gt;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F4EE61-86C9-416C-AFD4-0BB2D3CF7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37452" y="-2296163"/>
            <a:ext cx="4901609" cy="120074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8C9569-1C25-4C80-A880-63DBFCCCAB08}"/>
              </a:ext>
            </a:extLst>
          </p:cNvPr>
          <p:cNvSpPr txBox="1"/>
          <p:nvPr/>
        </p:nvSpPr>
        <p:spPr>
          <a:xfrm>
            <a:off x="184514" y="6158384"/>
            <a:ext cx="940193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1600" dirty="0">
              <a:latin typeface="Karla" pitchFamily="2" charset="0"/>
            </a:endParaRPr>
          </a:p>
          <a:p>
            <a:r>
              <a:rPr lang="en-US" sz="1600" dirty="0">
                <a:latin typeface="Karla" pitchFamily="2" charset="0"/>
              </a:rPr>
              <a:t>Networks comparison: </a:t>
            </a:r>
            <a:r>
              <a:rPr lang="en-US" sz="1600" i="1" dirty="0">
                <a:latin typeface="Karla" pitchFamily="2" charset="0"/>
              </a:rPr>
              <a:t>ResNet34 </a:t>
            </a:r>
            <a:r>
              <a:rPr lang="en-US" sz="1600" dirty="0">
                <a:latin typeface="Karla" pitchFamily="2" charset="0"/>
              </a:rPr>
              <a:t>(top), </a:t>
            </a:r>
            <a:r>
              <a:rPr lang="en-US" sz="1600" i="1" dirty="0">
                <a:latin typeface="Karla" pitchFamily="2" charset="0"/>
              </a:rPr>
              <a:t>ResNet34 “Without Residual Blocks” </a:t>
            </a:r>
            <a:r>
              <a:rPr lang="en-US" sz="1600" dirty="0">
                <a:latin typeface="Karla" pitchFamily="2" charset="0"/>
              </a:rPr>
              <a:t>(middle), VGG-19 (bottom).</a:t>
            </a:r>
          </a:p>
          <a:p>
            <a:endParaRPr lang="en-US" sz="1600" i="1" dirty="0">
              <a:latin typeface="Kar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793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 dirty="0"/>
              <a:t>SOTA </a:t>
            </a:r>
            <a:r>
              <a:rPr lang="en-US" dirty="0"/>
              <a:t>Deep Models: </a:t>
            </a:r>
            <a:r>
              <a:rPr lang="en-US" dirty="0" err="1"/>
              <a:t>DenseNets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681645" cy="503706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Motivation: to allow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maximum information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(and gradient) flow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to connect every layer directly with each other.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Connect every layer directly with each other.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DenseNets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concatenates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outputs from the previous layers instead of using the summation.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DenseNets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layers are very narrow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(e.g. 12 filters), and they just add a small set of new feature-maps.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C5D0DE-5546-DD4E-9794-D3B4AD983067}"/>
              </a:ext>
            </a:extLst>
          </p:cNvPr>
          <p:cNvSpPr/>
          <p:nvPr/>
        </p:nvSpPr>
        <p:spPr>
          <a:xfrm>
            <a:off x="3943613" y="6349791"/>
            <a:ext cx="390312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/pdf/1608.06993v3.pdf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EC76A4-D3DE-314B-9AA8-8715D73B7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33" y="3329824"/>
            <a:ext cx="92964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5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for post">
            <a:extLst>
              <a:ext uri="{FF2B5EF4-FFF2-40B4-BE49-F238E27FC236}">
                <a16:creationId xmlns:a16="http://schemas.microsoft.com/office/drawing/2014/main" id="{65CC266E-704C-2D40-95D5-3690F3884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2" y="3662835"/>
            <a:ext cx="8419742" cy="268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D79E5D-6C50-EA47-AD00-96931F965F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7568" y="392311"/>
                <a:ext cx="10681645" cy="503706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spcBef>
                    <a:spcPts val="1800"/>
                  </a:spcBef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DenseNets do not sum the output feature maps of the layer with the incoming feature maps but </a:t>
                </a:r>
                <a:r>
                  <a:rPr lang="en-US" sz="20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concatenate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them: </a:t>
                </a:r>
              </a:p>
              <a:p>
                <a:pPr>
                  <a:spcBef>
                    <a:spcPts val="18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𝑎</m:t>
                        </m:r>
                      </m:e>
                      <m:sup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Karla" charset="0"/>
                                <a:cs typeface="Karla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𝑙</m:t>
                            </m:r>
                          </m:e>
                        </m:d>
                      </m:sup>
                    </m:sSup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Karla" charset="0"/>
                                <a:cs typeface="Karla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  <m:t>𝑎</m:t>
                                </m:r>
                              </m:e>
                              <m:sup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Karla" charset="0"/>
                                        <a:cs typeface="Karla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Karla" charset="0"/>
                                        <a:cs typeface="Karla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  <m:t>𝑎</m:t>
                                </m:r>
                              </m:e>
                              <m:sup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Karla" charset="0"/>
                                        <a:cs typeface="Karla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Karla" charset="0"/>
                                        <a:cs typeface="Karla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  <m:t>…, </m:t>
                                </m:r>
                                <m:r>
                                  <a:rPr lang="en-US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  <m:t>𝑎</m:t>
                                </m:r>
                              </m:e>
                              <m:sup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Karla" charset="0"/>
                                        <a:cs typeface="Karla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Karla" charset="0"/>
                                        <a:cs typeface="Karla" charset="0"/>
                                      </a:rPr>
                                      <m:t>𝑙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  <a:ea typeface="Karla" charset="0"/>
                                        <a:cs typeface="Karla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pPr marL="342900" indent="-342900">
                  <a:spcBef>
                    <a:spcPts val="1800"/>
                  </a:spcBef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Dimensions of the feature maps remains constant within a block, but the number of filters changes between them → </a:t>
                </a:r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growth rate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:</a:t>
                </a:r>
              </a:p>
              <a:p>
                <a:pPr>
                  <a:spcBef>
                    <a:spcPts val="18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𝑘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[</m:t>
                        </m:r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𝑙</m:t>
                        </m:r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]</m:t>
                        </m:r>
                      </m:sup>
                    </m:sSup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𝑘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[0]</m:t>
                        </m:r>
                      </m:sup>
                    </m:sSup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+</m:t>
                    </m:r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𝑘</m:t>
                    </m:r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(</m:t>
                    </m:r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𝑙</m:t>
                    </m:r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−1)</m:t>
                    </m:r>
                  </m:oMath>
                </a14:m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D79E5D-6C50-EA47-AD00-96931F965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68" y="392311"/>
                <a:ext cx="10681645" cy="5037062"/>
              </a:xfrm>
              <a:prstGeom prst="rect">
                <a:avLst/>
              </a:prstGeom>
              <a:blipFill>
                <a:blip r:embed="rId3"/>
                <a:stretch>
                  <a:fillRect l="-475" t="-1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6369E539-E3DB-F84A-9BEF-484453F5F5D2}"/>
              </a:ext>
            </a:extLst>
          </p:cNvPr>
          <p:cNvSpPr/>
          <p:nvPr/>
        </p:nvSpPr>
        <p:spPr>
          <a:xfrm>
            <a:off x="821803" y="6465689"/>
            <a:ext cx="123035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towardsdatascience.com</a:t>
            </a:r>
            <a:r>
              <a:rPr lang="en-US" dirty="0"/>
              <a:t>/review-densenet-image-classification-b6631a8ef803</a:t>
            </a:r>
          </a:p>
        </p:txBody>
      </p:sp>
    </p:spTree>
    <p:extLst>
      <p:ext uri="{BB962C8B-B14F-4D97-AF65-F5344CB8AC3E}">
        <p14:creationId xmlns:p14="http://schemas.microsoft.com/office/powerpoint/2010/main" val="3634399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SOTA Deep Models: </a:t>
            </a:r>
            <a:r>
              <a:rPr lang="en-US" sz="4000" b="1" dirty="0" err="1"/>
              <a:t>DenseNets</a:t>
            </a:r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1EF0D-F434-4142-8BD7-78A653F54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3" y="2189953"/>
            <a:ext cx="11982893" cy="270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15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SOTA Deep Models: Summary Networks</a:t>
            </a:r>
          </a:p>
          <a:p>
            <a:endParaRPr lang="en-US" sz="4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D24B7D-614C-4FA9-9B31-DFF77424D4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30" t="19545" r="19689" b="5714"/>
          <a:stretch/>
        </p:blipFill>
        <p:spPr>
          <a:xfrm>
            <a:off x="2924816" y="1661082"/>
            <a:ext cx="6513817" cy="45135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66FD9A-45A1-41AD-B568-AAA43EDEC5D8}"/>
              </a:ext>
            </a:extLst>
          </p:cNvPr>
          <p:cNvSpPr/>
          <p:nvPr/>
        </p:nvSpPr>
        <p:spPr>
          <a:xfrm>
            <a:off x="1309304" y="1153251"/>
            <a:ext cx="97448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We are now reaching top-5 error rates lower than human manual classification.</a:t>
            </a:r>
          </a:p>
        </p:txBody>
      </p:sp>
    </p:spTree>
    <p:extLst>
      <p:ext uri="{BB962C8B-B14F-4D97-AF65-F5344CB8AC3E}">
        <p14:creationId xmlns:p14="http://schemas.microsoft.com/office/powerpoint/2010/main" val="1962654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0A987-9606-4617-8CE8-9C2F2D77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SOTA </a:t>
            </a:r>
            <a:r>
              <a:rPr lang="en-US" dirty="0"/>
              <a:t>Deep Models and Beyond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B7121-8B96-45FD-9C89-0A55C621A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1534374"/>
            <a:ext cx="11005504" cy="4774986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MobileNetV2 and V3 (</a:t>
            </a:r>
            <a:r>
              <a:rPr lang="en-US" sz="2000" dirty="0">
                <a:hlinkClick r:id="rId2"/>
              </a:rPr>
              <a:t>https://arxiv.org/abs/1801.04381</a:t>
            </a:r>
            <a:r>
              <a:rPr lang="en-US" sz="2000" dirty="0"/>
              <a:t>, </a:t>
            </a:r>
            <a:r>
              <a:rPr lang="en-US" sz="2000" dirty="0">
                <a:hlinkClick r:id="rId3"/>
              </a:rPr>
              <a:t>https://</a:t>
            </a:r>
            <a:r>
              <a:rPr lang="en-US" sz="2000" dirty="0" err="1">
                <a:hlinkClick r:id="rId3"/>
              </a:rPr>
              <a:t>arxiv.org</a:t>
            </a:r>
            <a:r>
              <a:rPr lang="en-US" sz="2000" dirty="0">
                <a:hlinkClick r:id="rId3"/>
              </a:rPr>
              <a:t>/abs/1905.02244</a:t>
            </a:r>
            <a:r>
              <a:rPr lang="en-US" sz="2000" dirty="0"/>
              <a:t>)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Inception-Resnet, v1 and v2 (</a:t>
            </a:r>
            <a:r>
              <a:rPr lang="en-US" sz="2000" dirty="0">
                <a:hlinkClick r:id="rId4"/>
              </a:rPr>
              <a:t>https://arxiv.org/abs/1602.07261</a:t>
            </a:r>
            <a:r>
              <a:rPr lang="en-US" sz="2000" dirty="0"/>
              <a:t>)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Wide-Resnet (</a:t>
            </a:r>
            <a:r>
              <a:rPr lang="en-US" sz="2000" dirty="0">
                <a:hlinkClick r:id="rId5"/>
              </a:rPr>
              <a:t>https://arxiv.org/abs/1605.07146</a:t>
            </a:r>
            <a:r>
              <a:rPr lang="en-US" sz="2000" dirty="0"/>
              <a:t>)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Xception</a:t>
            </a:r>
            <a:r>
              <a:rPr lang="en-US" sz="2000" dirty="0"/>
              <a:t> (</a:t>
            </a:r>
            <a:r>
              <a:rPr lang="en-US" sz="2000" dirty="0">
                <a:hlinkClick r:id="rId6"/>
              </a:rPr>
              <a:t>https://</a:t>
            </a:r>
            <a:r>
              <a:rPr lang="en-US" sz="2000" dirty="0" err="1">
                <a:hlinkClick r:id="rId6"/>
              </a:rPr>
              <a:t>arxiv.org</a:t>
            </a:r>
            <a:r>
              <a:rPr lang="en-US" sz="2000" dirty="0">
                <a:hlinkClick r:id="rId6"/>
              </a:rPr>
              <a:t>/pdf/1610.02357v2.pdf</a:t>
            </a:r>
            <a:r>
              <a:rPr lang="en-US" sz="2000" dirty="0"/>
              <a:t>)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ResNeXt</a:t>
            </a:r>
            <a:r>
              <a:rPr lang="en-US" sz="2000" dirty="0"/>
              <a:t> (</a:t>
            </a:r>
            <a:r>
              <a:rPr lang="en-US" sz="2000" dirty="0">
                <a:hlinkClick r:id="rId7"/>
              </a:rPr>
              <a:t>https://arxiv.org/pdf/1611.05431</a:t>
            </a:r>
            <a:r>
              <a:rPr lang="en-US" sz="2000" dirty="0"/>
              <a:t>)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ShuffleNet</a:t>
            </a:r>
            <a:r>
              <a:rPr lang="en-US" sz="2000" dirty="0"/>
              <a:t>, v1 and v2 (</a:t>
            </a:r>
            <a:r>
              <a:rPr lang="en-US" sz="2000" dirty="0">
                <a:hlinkClick r:id="rId8"/>
              </a:rPr>
              <a:t>https://arxiv.org/abs/1707.01083</a:t>
            </a:r>
            <a:r>
              <a:rPr lang="en-US" sz="2000" dirty="0"/>
              <a:t>)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Squeeze and Excitation Nets (</a:t>
            </a:r>
            <a:r>
              <a:rPr lang="en-US" sz="2000" dirty="0">
                <a:hlinkClick r:id="rId9"/>
              </a:rPr>
              <a:t>https://arxiv.org/abs/1709.01507</a:t>
            </a:r>
            <a:r>
              <a:rPr lang="en-US" sz="2000" dirty="0"/>
              <a:t> )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Deep Pyramidal Residual Networks (</a:t>
            </a:r>
            <a:r>
              <a:rPr lang="en-US" sz="2000" dirty="0">
                <a:hlinkClick r:id="rId10"/>
              </a:rPr>
              <a:t>https://arxiv.org/pdf/1610.02915.pdf</a:t>
            </a:r>
            <a:r>
              <a:rPr lang="en-US" sz="2000" dirty="0"/>
              <a:t>)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FractalNet</a:t>
            </a:r>
            <a:r>
              <a:rPr lang="en-US" sz="2000" dirty="0"/>
              <a:t> (</a:t>
            </a:r>
            <a:r>
              <a:rPr lang="en-US" sz="2000" dirty="0">
                <a:hlinkClick r:id="rId11"/>
              </a:rPr>
              <a:t>https://</a:t>
            </a:r>
            <a:r>
              <a:rPr lang="en-US" sz="2000" dirty="0" err="1">
                <a:hlinkClick r:id="rId11"/>
              </a:rPr>
              <a:t>arxiv.org</a:t>
            </a:r>
            <a:r>
              <a:rPr lang="en-US" sz="2000" dirty="0">
                <a:hlinkClick r:id="rId11"/>
              </a:rPr>
              <a:t>/pdf/1605.07648.pdf</a:t>
            </a:r>
            <a:r>
              <a:rPr lang="en-US" sz="20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614A1-1EB2-4B36-8751-9CEE50B0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58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DD40E0-632F-425B-B5E9-5E8CC8FCE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9268" y="1515697"/>
            <a:ext cx="8867355" cy="405279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600" dirty="0"/>
              <a:t>1: Communications and Recap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2: SOTA Deep Models</a:t>
            </a:r>
          </a:p>
          <a:p>
            <a:r>
              <a:rPr lang="en-US" sz="2400" b="1" dirty="0"/>
              <a:t>3: </a:t>
            </a:r>
            <a:r>
              <a:rPr lang="en-US" sz="2400" b="1" dirty="0">
                <a:ea typeface="Futura" panose="02020800000000000000" pitchFamily="18" charset="0"/>
                <a:cs typeface="Futura" panose="02020800000000000000" pitchFamily="18" charset="0"/>
              </a:rPr>
              <a:t>Transfer Learning across 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12FB9-5FAE-4342-BE2F-559B191D94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3968" y="294031"/>
            <a:ext cx="10357954" cy="67751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Karla" charset="0"/>
                <a:ea typeface="Karla" charset="0"/>
                <a:cs typeface="Karla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85636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12FB9-5FAE-4342-BE2F-559B191D94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3968" y="294031"/>
            <a:ext cx="10357954" cy="67751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Karla" charset="0"/>
                <a:ea typeface="Karla" charset="0"/>
                <a:cs typeface="Karla" charset="0"/>
              </a:rPr>
              <a:t>Tasks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C86B03B-F96A-E248-9C32-B4E1F8B5C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972" y="1293851"/>
            <a:ext cx="6514055" cy="489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543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77CB8A-5632-46FB-B65A-25408591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j-ea"/>
              </a:rPr>
              <a:t>Outline: Semantic Segmentation and Object Detection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B3901D-1A09-447B-91BC-6420EBEE8A71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D1D9C30-C2BD-4EE1-BEE8-758D6A22B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902" y="1095135"/>
            <a:ext cx="10681645" cy="5037062"/>
          </a:xfrm>
        </p:spPr>
        <p:txBody>
          <a:bodyPr/>
          <a:lstStyle/>
          <a:p>
            <a:r>
              <a:rPr lang="en-GB" sz="2000" b="1" dirty="0"/>
              <a:t>Object Detection: let’s classify and locate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Sliding Window versus Region Proposals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Two stage detectors: the evolution of R-CNN , Fast R-CNN, Faster R-CNN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Single stage detectors: detection without Region Proposals: YOLO / SSD</a:t>
            </a:r>
          </a:p>
          <a:p>
            <a:r>
              <a:rPr lang="en-GB" sz="2000" b="1" dirty="0"/>
              <a:t>Semantic segmentation: classify every pixel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Fully-Convolutional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SegNet</a:t>
            </a:r>
            <a:r>
              <a:rPr lang="en-GB" sz="2000" dirty="0"/>
              <a:t> &amp; U-NET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Faster R-CNN linked to Semantic Segmentation: Mask R-CNN</a:t>
            </a:r>
          </a:p>
          <a:p>
            <a:endParaRPr lang="en-GB" sz="2000" b="1" dirty="0"/>
          </a:p>
          <a:p>
            <a:r>
              <a:rPr lang="en-GB" sz="2000" b="1" dirty="0"/>
              <a:t>Demo: </a:t>
            </a:r>
            <a:r>
              <a:rPr lang="en-GB" sz="2000" dirty="0"/>
              <a:t>Using Transfer-Learning to train a U-NET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945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DD40E0-632F-425B-B5E9-5E8CC8FCE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9268" y="1754000"/>
            <a:ext cx="8867355" cy="4052791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600"/>
              </a:spcAft>
              <a:buAutoNum type="alphaUcPeriod"/>
            </a:pPr>
            <a:r>
              <a:rPr lang="en-US" sz="2600" dirty="0"/>
              <a:t>TL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12FB9-5FAE-4342-BE2F-559B191D94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3968" y="294031"/>
            <a:ext cx="10357954" cy="67751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Karla" charset="0"/>
                <a:ea typeface="Karla" charset="0"/>
                <a:cs typeface="Karla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10243632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Tasks: Image Classification: Fully-Connected CNN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681645" cy="503706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Fundamental to computer vision given a set of labels {dog, cat, human, ...};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Predict the most likely class.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0CB6A7-2ED3-4E54-B0B6-5389DF4DA5AB}"/>
              </a:ext>
            </a:extLst>
          </p:cNvPr>
          <p:cNvGrpSpPr/>
          <p:nvPr/>
        </p:nvGrpSpPr>
        <p:grpSpPr>
          <a:xfrm>
            <a:off x="563926" y="2533995"/>
            <a:ext cx="11096956" cy="3146247"/>
            <a:chOff x="563926" y="2533995"/>
            <a:chExt cx="11096956" cy="3146247"/>
          </a:xfrm>
        </p:grpSpPr>
        <p:pic>
          <p:nvPicPr>
            <p:cNvPr id="7" name="Google Shape;74;p14">
              <a:extLst>
                <a:ext uri="{FF2B5EF4-FFF2-40B4-BE49-F238E27FC236}">
                  <a16:creationId xmlns:a16="http://schemas.microsoft.com/office/drawing/2014/main" id="{71C0F159-A877-44D8-87F2-3769D38B044A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63926" y="3212991"/>
              <a:ext cx="3191965" cy="22608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oogle Shape;76;p14">
              <a:extLst>
                <a:ext uri="{FF2B5EF4-FFF2-40B4-BE49-F238E27FC236}">
                  <a16:creationId xmlns:a16="http://schemas.microsoft.com/office/drawing/2014/main" id="{F8E6EB97-CA0D-4F48-8256-B03AC330A4D9}"/>
                </a:ext>
              </a:extLst>
            </p:cNvPr>
            <p:cNvGrpSpPr/>
            <p:nvPr/>
          </p:nvGrpSpPr>
          <p:grpSpPr>
            <a:xfrm>
              <a:off x="3896151" y="2728333"/>
              <a:ext cx="4655045" cy="2951909"/>
              <a:chOff x="2690740" y="2208481"/>
              <a:chExt cx="3491284" cy="2213932"/>
            </a:xfrm>
          </p:grpSpPr>
          <p:pic>
            <p:nvPicPr>
              <p:cNvPr id="9" name="Google Shape;77;p14">
                <a:extLst>
                  <a:ext uri="{FF2B5EF4-FFF2-40B4-BE49-F238E27FC236}">
                    <a16:creationId xmlns:a16="http://schemas.microsoft.com/office/drawing/2014/main" id="{7F07B231-00B9-49CA-BBC1-1050CC89FD98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8475" t="3203"/>
              <a:stretch/>
            </p:blipFill>
            <p:spPr>
              <a:xfrm>
                <a:off x="2961975" y="2417137"/>
                <a:ext cx="3220050" cy="20052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78;p14">
                <a:extLst>
                  <a:ext uri="{FF2B5EF4-FFF2-40B4-BE49-F238E27FC236}">
                    <a16:creationId xmlns:a16="http://schemas.microsoft.com/office/drawing/2014/main" id="{726FB0AD-035C-4918-9D90-A786E18043D9}"/>
                  </a:ext>
                </a:extLst>
              </p:cNvPr>
              <p:cNvSpPr/>
              <p:nvPr/>
            </p:nvSpPr>
            <p:spPr>
              <a:xfrm rot="-3276703">
                <a:off x="2596679" y="2545071"/>
                <a:ext cx="963022" cy="26671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6" name="Google Shape;75;p14">
              <a:extLst>
                <a:ext uri="{FF2B5EF4-FFF2-40B4-BE49-F238E27FC236}">
                  <a16:creationId xmlns:a16="http://schemas.microsoft.com/office/drawing/2014/main" id="{CD0F1998-EFC5-451A-A4F6-A21ABFC8DBA4}"/>
                </a:ext>
              </a:extLst>
            </p:cNvPr>
            <p:cNvSpPr txBox="1"/>
            <p:nvPr/>
          </p:nvSpPr>
          <p:spPr>
            <a:xfrm>
              <a:off x="8896951" y="3576351"/>
              <a:ext cx="2763931" cy="180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GB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arla"/>
                </a:rPr>
                <a:t>Classification (C = 1000):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arla"/>
                </a:rPr>
                <a:t>Dog: 0.95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arla"/>
                </a:rPr>
                <a:t>Cat: 0.02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arla"/>
                </a:rPr>
                <a:t>Human: 0.01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arla"/>
                </a:rPr>
                <a:t>...</a:t>
              </a:r>
              <a:endParaRPr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</a:endParaRPr>
            </a:p>
            <a:p>
              <a:endParaRPr sz="16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724CAC-1657-462A-901A-687B14BF5589}"/>
                </a:ext>
              </a:extLst>
            </p:cNvPr>
            <p:cNvSpPr txBox="1"/>
            <p:nvPr/>
          </p:nvSpPr>
          <p:spPr>
            <a:xfrm>
              <a:off x="1559103" y="2533995"/>
              <a:ext cx="89642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arla"/>
                </a:rPr>
                <a:t>Input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240841-147D-4E02-943C-AB78A51B9D4A}"/>
                </a:ext>
              </a:extLst>
            </p:cNvPr>
            <p:cNvSpPr txBox="1"/>
            <p:nvPr/>
          </p:nvSpPr>
          <p:spPr>
            <a:xfrm>
              <a:off x="6015030" y="2542059"/>
              <a:ext cx="135154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arla"/>
                </a:rPr>
                <a:t>VGG</a:t>
              </a:r>
              <a:endParaRPr lang="en-US" sz="2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0ECD07-89F3-43B5-A324-58BCD16C3FF1}"/>
                </a:ext>
              </a:extLst>
            </p:cNvPr>
            <p:cNvSpPr txBox="1"/>
            <p:nvPr/>
          </p:nvSpPr>
          <p:spPr>
            <a:xfrm>
              <a:off x="9379234" y="2542059"/>
              <a:ext cx="109172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arla"/>
                </a:rPr>
                <a:t>Output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8317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6531"/>
            <a:ext cx="12192000" cy="76727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Tasks: From Classification to</a:t>
            </a:r>
            <a:r>
              <a:rPr lang="en-GB" b="1" dirty="0"/>
              <a:t> Classification + Localization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681645" cy="503706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Localization demands to compute </a:t>
            </a:r>
            <a:r>
              <a:rPr lang="en-US" sz="2000" b="1" dirty="0"/>
              <a:t>where 1 object is present in an image;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Limitation: only 1 object (also non-overlapping);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Typically implemented using a bounding box (x, y, w, h).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28" name="Google Shape;88;p15">
            <a:extLst>
              <a:ext uri="{FF2B5EF4-FFF2-40B4-BE49-F238E27FC236}">
                <a16:creationId xmlns:a16="http://schemas.microsoft.com/office/drawing/2014/main" id="{33DFE9F6-6165-46AB-AB5E-B4AF2A24B89E}"/>
              </a:ext>
            </a:extLst>
          </p:cNvPr>
          <p:cNvSpPr/>
          <p:nvPr/>
        </p:nvSpPr>
        <p:spPr>
          <a:xfrm>
            <a:off x="6744668" y="3834641"/>
            <a:ext cx="1771600" cy="14632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EFC531F-16A7-41AF-875C-625AE2768B20}"/>
              </a:ext>
            </a:extLst>
          </p:cNvPr>
          <p:cNvGrpSpPr/>
          <p:nvPr/>
        </p:nvGrpSpPr>
        <p:grpSpPr>
          <a:xfrm>
            <a:off x="121749" y="2411683"/>
            <a:ext cx="5861623" cy="3747701"/>
            <a:chOff x="234377" y="2411683"/>
            <a:chExt cx="5861623" cy="374770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4D17451-2E7F-4D59-B962-FD65FB9698A2}"/>
                </a:ext>
              </a:extLst>
            </p:cNvPr>
            <p:cNvGrpSpPr/>
            <p:nvPr/>
          </p:nvGrpSpPr>
          <p:grpSpPr>
            <a:xfrm>
              <a:off x="234377" y="2411683"/>
              <a:ext cx="5861623" cy="3121167"/>
              <a:chOff x="415601" y="2617167"/>
              <a:chExt cx="5861623" cy="3121167"/>
            </a:xfrm>
          </p:grpSpPr>
          <p:sp>
            <p:nvSpPr>
              <p:cNvPr id="6" name="Google Shape;75;p14">
                <a:extLst>
                  <a:ext uri="{FF2B5EF4-FFF2-40B4-BE49-F238E27FC236}">
                    <a16:creationId xmlns:a16="http://schemas.microsoft.com/office/drawing/2014/main" id="{CD0F1998-EFC5-451A-A4F6-A21ABFC8DBA4}"/>
                  </a:ext>
                </a:extLst>
              </p:cNvPr>
              <p:cNvSpPr txBox="1"/>
              <p:nvPr/>
            </p:nvSpPr>
            <p:spPr>
              <a:xfrm>
                <a:off x="3513293" y="3635733"/>
                <a:ext cx="2763931" cy="180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r>
                  <a:rPr lang="en-GB" sz="1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arla"/>
                  </a:rPr>
                  <a:t>Classification Output: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arla"/>
                  </a:rPr>
                  <a:t>Dog: 0.95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arla"/>
                  </a:rPr>
                  <a:t>Cat: 0.02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arla"/>
                  </a:rPr>
                  <a:t>Human: 0.01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arla"/>
                  </a:rPr>
                  <a:t>...</a:t>
                </a:r>
                <a:endParaRPr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arla"/>
                </a:endParaRPr>
              </a:p>
              <a:p>
                <a:endParaRPr sz="1600" dirty="0"/>
              </a:p>
            </p:txBody>
          </p:sp>
          <p:pic>
            <p:nvPicPr>
              <p:cNvPr id="5" name="Google Shape;86;p15">
                <a:extLst>
                  <a:ext uri="{FF2B5EF4-FFF2-40B4-BE49-F238E27FC236}">
                    <a16:creationId xmlns:a16="http://schemas.microsoft.com/office/drawing/2014/main" id="{8B8A540D-BCB0-4058-ABD9-361228AB539C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15601" y="3737467"/>
                <a:ext cx="2824967" cy="20008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Google Shape;91;p15">
                <a:extLst>
                  <a:ext uri="{FF2B5EF4-FFF2-40B4-BE49-F238E27FC236}">
                    <a16:creationId xmlns:a16="http://schemas.microsoft.com/office/drawing/2014/main" id="{8F0B2F79-5EB2-4A6A-A1AE-086B11A767BE}"/>
                  </a:ext>
                </a:extLst>
              </p:cNvPr>
              <p:cNvSpPr/>
              <p:nvPr/>
            </p:nvSpPr>
            <p:spPr>
              <a:xfrm>
                <a:off x="1687100" y="3125800"/>
                <a:ext cx="3110400" cy="509933"/>
              </a:xfrm>
              <a:prstGeom prst="uturnArrow">
                <a:avLst>
                  <a:gd name="adj1" fmla="val 25000"/>
                  <a:gd name="adj2" fmla="val 25000"/>
                  <a:gd name="adj3" fmla="val 25000"/>
                  <a:gd name="adj4" fmla="val 43750"/>
                  <a:gd name="adj5" fmla="val 75000"/>
                </a:avLst>
              </a:pr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" name="Google Shape;93;p15">
                <a:extLst>
                  <a:ext uri="{FF2B5EF4-FFF2-40B4-BE49-F238E27FC236}">
                    <a16:creationId xmlns:a16="http://schemas.microsoft.com/office/drawing/2014/main" id="{BC2CB264-A09F-4F85-BEF1-9ADA4E6F8201}"/>
                  </a:ext>
                </a:extLst>
              </p:cNvPr>
              <p:cNvSpPr txBox="1"/>
              <p:nvPr/>
            </p:nvSpPr>
            <p:spPr>
              <a:xfrm>
                <a:off x="2029800" y="2617167"/>
                <a:ext cx="2359200" cy="41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arla"/>
                  </a:rPr>
                  <a:t>Predict</a:t>
                </a:r>
                <a:endParaRPr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arla"/>
                </a:endParaRPr>
              </a:p>
            </p:txBody>
          </p:sp>
        </p:grpSp>
        <p:sp>
          <p:nvSpPr>
            <p:cNvPr id="30" name="Google Shape;95;p15">
              <a:extLst>
                <a:ext uri="{FF2B5EF4-FFF2-40B4-BE49-F238E27FC236}">
                  <a16:creationId xmlns:a16="http://schemas.microsoft.com/office/drawing/2014/main" id="{0780AA12-F6FC-4F23-BA12-3795E96C4CE8}"/>
                </a:ext>
              </a:extLst>
            </p:cNvPr>
            <p:cNvSpPr txBox="1"/>
            <p:nvPr/>
          </p:nvSpPr>
          <p:spPr>
            <a:xfrm>
              <a:off x="946042" y="5634584"/>
              <a:ext cx="4252294" cy="52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US" sz="2000" b="1" dirty="0">
                  <a:solidFill>
                    <a:schemeClr val="dk1"/>
                  </a:solidFill>
                </a:rPr>
                <a:t>Output: </a:t>
              </a:r>
              <a:r>
                <a:rPr lang="en-GB" sz="2000" b="1" dirty="0">
                  <a:solidFill>
                    <a:schemeClr val="dk1"/>
                  </a:solidFill>
                </a:rPr>
                <a:t>Regular Image Classification </a:t>
              </a:r>
              <a:endParaRPr sz="20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98DDFB6-F1CE-4C75-AF00-153E68BC97CC}"/>
              </a:ext>
            </a:extLst>
          </p:cNvPr>
          <p:cNvGrpSpPr/>
          <p:nvPr/>
        </p:nvGrpSpPr>
        <p:grpSpPr>
          <a:xfrm>
            <a:off x="6033969" y="2411683"/>
            <a:ext cx="4381899" cy="3121167"/>
            <a:chOff x="6033969" y="2411683"/>
            <a:chExt cx="4381899" cy="312116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1B3D01C-92A4-4F05-AEDA-31C31EE88BA0}"/>
                </a:ext>
              </a:extLst>
            </p:cNvPr>
            <p:cNvGrpSpPr/>
            <p:nvPr/>
          </p:nvGrpSpPr>
          <p:grpSpPr>
            <a:xfrm>
              <a:off x="6033969" y="2411683"/>
              <a:ext cx="4381899" cy="3121167"/>
              <a:chOff x="415601" y="2617167"/>
              <a:chExt cx="4381899" cy="3121167"/>
            </a:xfrm>
          </p:grpSpPr>
          <p:pic>
            <p:nvPicPr>
              <p:cNvPr id="24" name="Google Shape;86;p15">
                <a:extLst>
                  <a:ext uri="{FF2B5EF4-FFF2-40B4-BE49-F238E27FC236}">
                    <a16:creationId xmlns:a16="http://schemas.microsoft.com/office/drawing/2014/main" id="{75681356-F6F4-402C-80A6-C393D6B61957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15601" y="3737467"/>
                <a:ext cx="2824967" cy="20008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Google Shape;91;p15">
                <a:extLst>
                  <a:ext uri="{FF2B5EF4-FFF2-40B4-BE49-F238E27FC236}">
                    <a16:creationId xmlns:a16="http://schemas.microsoft.com/office/drawing/2014/main" id="{0DEDD1B7-1198-4FFE-8124-4AD0CB42B263}"/>
                  </a:ext>
                </a:extLst>
              </p:cNvPr>
              <p:cNvSpPr/>
              <p:nvPr/>
            </p:nvSpPr>
            <p:spPr>
              <a:xfrm>
                <a:off x="1687100" y="3125800"/>
                <a:ext cx="3110400" cy="509933"/>
              </a:xfrm>
              <a:prstGeom prst="uturnArrow">
                <a:avLst>
                  <a:gd name="adj1" fmla="val 25000"/>
                  <a:gd name="adj2" fmla="val 25000"/>
                  <a:gd name="adj3" fmla="val 25000"/>
                  <a:gd name="adj4" fmla="val 43750"/>
                  <a:gd name="adj5" fmla="val 75000"/>
                </a:avLst>
              </a:pr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" name="Google Shape;93;p15">
                <a:extLst>
                  <a:ext uri="{FF2B5EF4-FFF2-40B4-BE49-F238E27FC236}">
                    <a16:creationId xmlns:a16="http://schemas.microsoft.com/office/drawing/2014/main" id="{29DFF4E0-6839-46FD-AD00-682078197641}"/>
                  </a:ext>
                </a:extLst>
              </p:cNvPr>
              <p:cNvSpPr txBox="1"/>
              <p:nvPr/>
            </p:nvSpPr>
            <p:spPr>
              <a:xfrm>
                <a:off x="2029800" y="2617167"/>
                <a:ext cx="2359200" cy="41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arla"/>
                  </a:rPr>
                  <a:t>Predict</a:t>
                </a:r>
                <a:endParaRPr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arla"/>
                </a:endParaRPr>
              </a:p>
            </p:txBody>
          </p:sp>
        </p:grpSp>
        <p:sp>
          <p:nvSpPr>
            <p:cNvPr id="36" name="Google Shape;88;p15">
              <a:extLst>
                <a:ext uri="{FF2B5EF4-FFF2-40B4-BE49-F238E27FC236}">
                  <a16:creationId xmlns:a16="http://schemas.microsoft.com/office/drawing/2014/main" id="{3624920B-2534-430F-85AB-E2D3DDDF521F}"/>
                </a:ext>
              </a:extLst>
            </p:cNvPr>
            <p:cNvSpPr/>
            <p:nvPr/>
          </p:nvSpPr>
          <p:spPr>
            <a:xfrm>
              <a:off x="6568299" y="3863753"/>
              <a:ext cx="1771600" cy="14632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7" name="Google Shape;89;p15">
            <a:extLst>
              <a:ext uri="{FF2B5EF4-FFF2-40B4-BE49-F238E27FC236}">
                <a16:creationId xmlns:a16="http://schemas.microsoft.com/office/drawing/2014/main" id="{082E602D-9825-4D4B-8C49-625CB187D144}"/>
              </a:ext>
            </a:extLst>
          </p:cNvPr>
          <p:cNvSpPr txBox="1"/>
          <p:nvPr/>
        </p:nvSpPr>
        <p:spPr>
          <a:xfrm>
            <a:off x="9463157" y="3516875"/>
            <a:ext cx="2607093" cy="19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1"/>
                </a:solidFill>
              </a:rPr>
              <a:t>Classification output: </a:t>
            </a:r>
            <a:endParaRPr b="1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dirty="0">
                <a:solidFill>
                  <a:schemeClr val="dk1"/>
                </a:solidFill>
              </a:rPr>
              <a:t>Dog: 0.95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dirty="0">
                <a:solidFill>
                  <a:schemeClr val="dk1"/>
                </a:solidFill>
              </a:rPr>
              <a:t>Cat: 0.02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dirty="0">
                <a:solidFill>
                  <a:schemeClr val="dk1"/>
                </a:solidFill>
              </a:rPr>
              <a:t>Human: 0.01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1"/>
                </a:solidFill>
              </a:rPr>
              <a:t>Localization output:</a:t>
            </a:r>
            <a:endParaRPr b="1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GB" dirty="0">
                <a:solidFill>
                  <a:schemeClr val="dk1"/>
                </a:solidFill>
              </a:rPr>
              <a:t>Bounding-Box:</a:t>
            </a: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</a:rPr>
              <a:t>(x, y, w, h) </a:t>
            </a: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8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6531"/>
            <a:ext cx="12192000" cy="76727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Tasks: From Classification + Localization to </a:t>
            </a:r>
            <a:r>
              <a:rPr lang="en-GB" b="1" dirty="0"/>
              <a:t>Object Detection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681645" cy="503706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Classification and Localization extended to multiple objects 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04674B-80DD-4B63-B037-6D7B9A45D225}"/>
              </a:ext>
            </a:extLst>
          </p:cNvPr>
          <p:cNvSpPr txBox="1"/>
          <p:nvPr/>
        </p:nvSpPr>
        <p:spPr>
          <a:xfrm>
            <a:off x="2986013" y="5836462"/>
            <a:ext cx="6219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Karla" pitchFamily="2" charset="0"/>
                <a:sym typeface="Calibri"/>
              </a:rPr>
              <a:t>Youtube</a:t>
            </a:r>
            <a:r>
              <a:rPr lang="en-US" sz="1600" dirty="0">
                <a:latin typeface="Karla" pitchFamily="2" charset="0"/>
                <a:sym typeface="Calibri"/>
              </a:rPr>
              <a:t> ‘YOLO in New York” by  Joseph Redmon (creator of YOLO</a:t>
            </a:r>
            <a:r>
              <a:rPr lang="en-US" sz="16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endParaRPr lang="en-US" sz="1600" b="1" dirty="0">
              <a:latin typeface="Karla" pitchFamily="2" charset="0"/>
            </a:endParaRPr>
          </a:p>
        </p:txBody>
      </p:sp>
      <p:pic>
        <p:nvPicPr>
          <p:cNvPr id="8" name="Google Shape;103;p16" title="YOLO in New York">
            <a:hlinkClick r:id="rId3"/>
            <a:extLst>
              <a:ext uri="{FF2B5EF4-FFF2-40B4-BE49-F238E27FC236}">
                <a16:creationId xmlns:a16="http://schemas.microsoft.com/office/drawing/2014/main" id="{9F94EA92-C2C9-4007-816C-F573E6809EE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4993" y="1652587"/>
            <a:ext cx="5322013" cy="3991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03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12;p17">
            <a:extLst>
              <a:ext uri="{FF2B5EF4-FFF2-40B4-BE49-F238E27FC236}">
                <a16:creationId xmlns:a16="http://schemas.microsoft.com/office/drawing/2014/main" id="{2C9C98A3-8F1D-4CDA-81E0-08A225BA0D4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4386" y="2223977"/>
            <a:ext cx="8079699" cy="36503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6531"/>
            <a:ext cx="12192000" cy="76727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Tasks: From Classification to </a:t>
            </a:r>
            <a:r>
              <a:rPr lang="en-GB" b="1" dirty="0"/>
              <a:t>Semantic Segmentation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681645" cy="503706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/>
              <a:t>Image Classification: </a:t>
            </a:r>
            <a:r>
              <a:rPr lang="en-US" sz="2000" dirty="0"/>
              <a:t>assigning a single label to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entire picture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/>
              <a:t>Semantic segmentation: </a:t>
            </a:r>
            <a:r>
              <a:rPr lang="en-US" sz="2000" dirty="0"/>
              <a:t>assigning a semantically meaningful label to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every pixel</a:t>
            </a:r>
            <a:r>
              <a:rPr lang="en-US" sz="2000" b="1" dirty="0"/>
              <a:t> in the image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510D9-28B3-4B1F-A724-334B879CCDBA}"/>
              </a:ext>
            </a:extLst>
          </p:cNvPr>
          <p:cNvSpPr txBox="1"/>
          <p:nvPr/>
        </p:nvSpPr>
        <p:spPr>
          <a:xfrm>
            <a:off x="676941" y="5680242"/>
            <a:ext cx="10432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arla" pitchFamily="2" charset="0"/>
                <a:sym typeface="Calibri"/>
              </a:rPr>
              <a:t>Long, </a:t>
            </a:r>
            <a:r>
              <a:rPr lang="en-US" sz="1600" dirty="0" err="1">
                <a:latin typeface="Karla" pitchFamily="2" charset="0"/>
                <a:sym typeface="Calibri"/>
              </a:rPr>
              <a:t>Shelhamer</a:t>
            </a:r>
            <a:r>
              <a:rPr lang="en-US" sz="1600" dirty="0">
                <a:latin typeface="Karla" pitchFamily="2" charset="0"/>
                <a:sym typeface="Calibri"/>
              </a:rPr>
              <a:t> et al.  “Fully Convolutional Networks for Semantic Segmentation”, CVPR 2015 : Cited by 14480</a:t>
            </a:r>
          </a:p>
          <a:p>
            <a:endParaRPr lang="en-US" sz="1600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600" b="1" dirty="0">
              <a:latin typeface="Kar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02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23;p18">
            <a:extLst>
              <a:ext uri="{FF2B5EF4-FFF2-40B4-BE49-F238E27FC236}">
                <a16:creationId xmlns:a16="http://schemas.microsoft.com/office/drawing/2014/main" id="{E7940F3F-1086-4EC7-B07A-7BFB2F6A35D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324" y="4494785"/>
            <a:ext cx="9905864" cy="22677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6531"/>
            <a:ext cx="12192000" cy="76727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b="1" dirty="0"/>
              <a:t>Why Object Detection and Semantic Segmentation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44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C1D330-26A9-45C9-B207-73449A14741B}"/>
              </a:ext>
            </a:extLst>
          </p:cNvPr>
          <p:cNvSpPr txBox="1">
            <a:spLocks/>
          </p:cNvSpPr>
          <p:nvPr/>
        </p:nvSpPr>
        <p:spPr>
          <a:xfrm>
            <a:off x="6256964" y="1138761"/>
            <a:ext cx="5548044" cy="247978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/>
              <a:t>Note: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ym typeface="Calibri"/>
              </a:rPr>
              <a:t>Efficiency/inference-time is important!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ym typeface="Calibri"/>
              </a:rPr>
              <a:t>How many frames/sec. can we predict?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ym typeface="Calibri"/>
              </a:rPr>
              <a:t>Must for real-time segmentation &amp; detection.</a:t>
            </a:r>
          </a:p>
          <a:p>
            <a:pPr marL="1085820" lvl="1" indent="-342900"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10" name="Google Shape;119;p18">
            <a:extLst>
              <a:ext uri="{FF2B5EF4-FFF2-40B4-BE49-F238E27FC236}">
                <a16:creationId xmlns:a16="http://schemas.microsoft.com/office/drawing/2014/main" id="{B9D6B81E-DA3C-7C43-96EE-AEC74194610E}"/>
              </a:ext>
            </a:extLst>
          </p:cNvPr>
          <p:cNvSpPr txBox="1">
            <a:spLocks/>
          </p:cNvSpPr>
          <p:nvPr/>
        </p:nvSpPr>
        <p:spPr>
          <a:xfrm>
            <a:off x="386992" y="1021605"/>
            <a:ext cx="6716143" cy="271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2000" b="1" dirty="0"/>
              <a:t>Computer vision: </a:t>
            </a:r>
          </a:p>
          <a:p>
            <a:pPr marL="457200" indent="-304800">
              <a:spcBef>
                <a:spcPts val="600"/>
              </a:spcBef>
              <a:buSzPts val="1200"/>
              <a:buFont typeface="Arial"/>
              <a:buChar char="●"/>
            </a:pPr>
            <a:r>
              <a:rPr lang="en-GB" sz="2000" dirty="0"/>
              <a:t>Autonomous vehicles</a:t>
            </a:r>
          </a:p>
          <a:p>
            <a:pPr marL="457200" indent="-304800">
              <a:spcBef>
                <a:spcPts val="0"/>
              </a:spcBef>
              <a:buSzPts val="1200"/>
              <a:buFont typeface="Arial"/>
              <a:buChar char="●"/>
            </a:pPr>
            <a:r>
              <a:rPr lang="en-GB" sz="2000" dirty="0"/>
              <a:t>Biomedical Imaging detecting</a:t>
            </a:r>
            <a:br>
              <a:rPr lang="en-GB" sz="2000" dirty="0"/>
            </a:br>
            <a:r>
              <a:rPr lang="en-GB" sz="2000" dirty="0"/>
              <a:t>cancer, diseases</a:t>
            </a:r>
          </a:p>
          <a:p>
            <a:pPr marL="457200" indent="-304800">
              <a:spcBef>
                <a:spcPts val="0"/>
              </a:spcBef>
              <a:buSzPts val="1200"/>
              <a:buFont typeface="Arial"/>
              <a:buChar char="●"/>
            </a:pPr>
            <a:r>
              <a:rPr lang="en-GB" sz="2000" dirty="0"/>
              <a:t>Video surveillance: </a:t>
            </a:r>
          </a:p>
          <a:p>
            <a:pPr marL="914400" lvl="1" indent="-304800">
              <a:spcBef>
                <a:spcPts val="0"/>
              </a:spcBef>
              <a:buSzPts val="1200"/>
              <a:buFont typeface="Arial"/>
              <a:buChar char="○"/>
            </a:pPr>
            <a:r>
              <a:rPr lang="en-GB" sz="2000" dirty="0"/>
              <a:t>Counting people</a:t>
            </a:r>
          </a:p>
          <a:p>
            <a:pPr marL="914400" lvl="1" indent="-304800">
              <a:spcBef>
                <a:spcPts val="0"/>
              </a:spcBef>
              <a:buSzPts val="1200"/>
              <a:buFont typeface="Arial"/>
              <a:buChar char="○"/>
            </a:pPr>
            <a:r>
              <a:rPr lang="en-GB" sz="2000" dirty="0"/>
              <a:t>Tracking people</a:t>
            </a:r>
          </a:p>
          <a:p>
            <a:pPr marL="457200" indent="-304800">
              <a:spcBef>
                <a:spcPts val="0"/>
              </a:spcBef>
              <a:buClr>
                <a:schemeClr val="dk1"/>
              </a:buClr>
              <a:buSzPts val="1200"/>
              <a:buFont typeface="Arial"/>
              <a:buChar char="●"/>
            </a:pPr>
            <a:r>
              <a:rPr lang="en-GB" sz="2000" dirty="0">
                <a:solidFill>
                  <a:schemeClr val="dk1"/>
                </a:solidFill>
              </a:rPr>
              <a:t>Aerial surveillance</a:t>
            </a:r>
            <a:endParaRPr lang="en-GB" sz="2000" dirty="0"/>
          </a:p>
          <a:p>
            <a:pPr marL="457200" indent="-304800">
              <a:spcBef>
                <a:spcPts val="0"/>
              </a:spcBef>
              <a:buClr>
                <a:schemeClr val="dk1"/>
              </a:buClr>
              <a:buSzPts val="1200"/>
              <a:buFont typeface="Arial"/>
              <a:buChar char="●"/>
            </a:pPr>
            <a:r>
              <a:rPr lang="en-GB" sz="2000" dirty="0">
                <a:solidFill>
                  <a:schemeClr val="dk1"/>
                </a:solidFill>
              </a:rPr>
              <a:t>Geo Sensing: tracking wildfire, glaciers, via satellite</a:t>
            </a:r>
            <a:endParaRPr lang="en-GB" sz="2000" dirty="0"/>
          </a:p>
          <a:p>
            <a:pPr>
              <a:spcBef>
                <a:spcPts val="600"/>
              </a:spcBef>
            </a:pPr>
            <a:endParaRPr lang="en-GB" sz="20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7832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18" descr="https://github.com/tensorflow/models/blob/master/research/deeplab/README.md&#10;&#10;Input 4K video: [NEW LINK!!!]&#10;https://archive.org/details/0002201705192&#10;&#10;If my work helped you in any way you can consider buying me a coffee: http://bit.ly/Coffee4Karol" title="Tensorflow DeepLab v3 Xception Cityscapes">
            <a:hlinkClick r:id="rId3"/>
            <a:extLst>
              <a:ext uri="{FF2B5EF4-FFF2-40B4-BE49-F238E27FC236}">
                <a16:creationId xmlns:a16="http://schemas.microsoft.com/office/drawing/2014/main" id="{2E16036A-D686-4AFF-A0A0-49769225C34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4993" y="1652587"/>
            <a:ext cx="5322013" cy="39914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6531"/>
            <a:ext cx="12192000" cy="76727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b="1" dirty="0"/>
              <a:t>Why Object Detection and Semantic Segmentation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04674B-80DD-4B63-B037-6D7B9A45D225}"/>
              </a:ext>
            </a:extLst>
          </p:cNvPr>
          <p:cNvSpPr txBox="1"/>
          <p:nvPr/>
        </p:nvSpPr>
        <p:spPr>
          <a:xfrm>
            <a:off x="3132688" y="5748926"/>
            <a:ext cx="59266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Karla" pitchFamily="2" charset="0"/>
                <a:sym typeface="Calibri"/>
              </a:rPr>
              <a:t>Youtube</a:t>
            </a:r>
            <a:r>
              <a:rPr lang="en-US" sz="1600" dirty="0">
                <a:latin typeface="Karla" pitchFamily="2" charset="0"/>
                <a:sym typeface="Calibri"/>
              </a:rPr>
              <a:t>: “</a:t>
            </a:r>
            <a:r>
              <a:rPr lang="en-US" sz="1600" dirty="0" err="1">
                <a:latin typeface="Karla" pitchFamily="2" charset="0"/>
                <a:sym typeface="Calibri"/>
              </a:rPr>
              <a:t>Tensorflow</a:t>
            </a:r>
            <a:r>
              <a:rPr lang="en-US" sz="1600" dirty="0">
                <a:latin typeface="Karla" pitchFamily="2" charset="0"/>
                <a:sym typeface="Calibri"/>
              </a:rPr>
              <a:t> </a:t>
            </a:r>
            <a:r>
              <a:rPr lang="en-US" sz="1600" dirty="0" err="1">
                <a:latin typeface="Karla" pitchFamily="2" charset="0"/>
                <a:sym typeface="Calibri"/>
              </a:rPr>
              <a:t>DeepLab</a:t>
            </a:r>
            <a:r>
              <a:rPr lang="en-US" sz="1600" dirty="0">
                <a:latin typeface="Karla" pitchFamily="2" charset="0"/>
                <a:sym typeface="Calibri"/>
              </a:rPr>
              <a:t> v3 </a:t>
            </a:r>
            <a:r>
              <a:rPr lang="en-US" sz="1600" dirty="0" err="1">
                <a:latin typeface="Karla" pitchFamily="2" charset="0"/>
                <a:sym typeface="Calibri"/>
              </a:rPr>
              <a:t>Xception</a:t>
            </a:r>
            <a:r>
              <a:rPr lang="en-US" sz="1600" dirty="0">
                <a:latin typeface="Karla" pitchFamily="2" charset="0"/>
                <a:sym typeface="Calibri"/>
              </a:rPr>
              <a:t> Cityscapes”(</a:t>
            </a:r>
            <a:r>
              <a:rPr lang="en-US" sz="16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link</a:t>
            </a:r>
            <a:r>
              <a:rPr lang="en-US" sz="16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Karla" pitchFamily="2" charset="0"/>
                <a:sym typeface="Calibri"/>
              </a:rPr>
              <a:t>) </a:t>
            </a:r>
          </a:p>
          <a:p>
            <a:endParaRPr lang="en-US" sz="1600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600" b="1" dirty="0">
              <a:latin typeface="Kar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3956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9B8C8-8219-C64A-BD68-6976B2AC6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2310641" cy="734470"/>
          </a:xfrm>
        </p:spPr>
        <p:txBody>
          <a:bodyPr>
            <a:normAutofit/>
          </a:bodyPr>
          <a:lstStyle/>
          <a:p>
            <a:r>
              <a:rPr lang="en-GB" sz="3200" b="1" dirty="0"/>
              <a:t>How to measure quality in detection and segmentation?</a:t>
            </a:r>
            <a:endParaRPr lang="en-US" sz="3200" dirty="0"/>
          </a:p>
        </p:txBody>
      </p:sp>
      <p:sp>
        <p:nvSpPr>
          <p:cNvPr id="3" name="Google Shape;130;p19">
            <a:extLst>
              <a:ext uri="{FF2B5EF4-FFF2-40B4-BE49-F238E27FC236}">
                <a16:creationId xmlns:a16="http://schemas.microsoft.com/office/drawing/2014/main" id="{9808C623-7974-D747-9825-2989C8A66089}"/>
              </a:ext>
            </a:extLst>
          </p:cNvPr>
          <p:cNvSpPr txBox="1">
            <a:spLocks/>
          </p:cNvSpPr>
          <p:nvPr/>
        </p:nvSpPr>
        <p:spPr>
          <a:xfrm>
            <a:off x="838199" y="1217809"/>
            <a:ext cx="8520600" cy="1014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30200">
              <a:spcBef>
                <a:spcPts val="0"/>
              </a:spcBef>
              <a:buSzPts val="1600"/>
              <a:buFont typeface="Arial" panose="020B0604020202020204" pitchFamily="34" charset="0"/>
              <a:buChar char="●"/>
            </a:pPr>
            <a:r>
              <a:rPr lang="en-GB" sz="2400" b="1" dirty="0">
                <a:latin typeface="Karla" pitchFamily="2" charset="0"/>
              </a:rPr>
              <a:t>Pixel Accuracy: </a:t>
            </a:r>
          </a:p>
          <a:p>
            <a:pPr marL="914400" lvl="1" indent="-317500"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en-GB" sz="2000" dirty="0">
                <a:latin typeface="Karla" pitchFamily="2" charset="0"/>
              </a:rPr>
              <a:t>Percent of pixels in your image that are classified correctly</a:t>
            </a:r>
          </a:p>
          <a:p>
            <a:pPr marL="914400" lvl="1" indent="-317500"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en-GB" sz="2000" dirty="0">
                <a:latin typeface="Karla" pitchFamily="2" charset="0"/>
              </a:rPr>
              <a:t>Our model has 95% accuracy! Great!</a:t>
            </a:r>
            <a:br>
              <a:rPr lang="en-GB" sz="1800" dirty="0">
                <a:latin typeface="Karla" pitchFamily="2" charset="0"/>
              </a:rPr>
            </a:br>
            <a:br>
              <a:rPr lang="en-GB" sz="1800" dirty="0">
                <a:latin typeface="Karla" pitchFamily="2" charset="0"/>
              </a:rPr>
            </a:br>
            <a:endParaRPr lang="en-GB" sz="1800" dirty="0">
              <a:latin typeface="Karla" pitchFamily="2" charset="0"/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GB" sz="2000" dirty="0">
              <a:latin typeface="Karla" pitchFamily="2" charset="0"/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GB" sz="2000" dirty="0">
              <a:latin typeface="Karla" pitchFamily="2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sz="2000" dirty="0">
              <a:latin typeface="Karla" pitchFamily="2" charset="0"/>
            </a:endParaRPr>
          </a:p>
        </p:txBody>
      </p:sp>
      <p:sp>
        <p:nvSpPr>
          <p:cNvPr id="6" name="Google Shape;134;p19">
            <a:extLst>
              <a:ext uri="{FF2B5EF4-FFF2-40B4-BE49-F238E27FC236}">
                <a16:creationId xmlns:a16="http://schemas.microsoft.com/office/drawing/2014/main" id="{70378C20-A6BF-1346-8680-BF051175E371}"/>
              </a:ext>
            </a:extLst>
          </p:cNvPr>
          <p:cNvSpPr txBox="1"/>
          <p:nvPr/>
        </p:nvSpPr>
        <p:spPr>
          <a:xfrm>
            <a:off x="959681" y="6099274"/>
            <a:ext cx="7125183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-GB" sz="2400" dirty="0">
                <a:solidFill>
                  <a:schemeClr val="dk1"/>
                </a:solidFill>
                <a:latin typeface="Karla" pitchFamily="2" charset="0"/>
                <a:ea typeface="Calibri"/>
                <a:cs typeface="Calibri"/>
                <a:sym typeface="Calibri"/>
              </a:rPr>
              <a:t>Problem with accuracy: unbalanced data!</a:t>
            </a:r>
            <a:endParaRPr sz="2400" dirty="0">
              <a:solidFill>
                <a:schemeClr val="dk1"/>
              </a:solidFill>
              <a:latin typeface="Karla" pitchFamily="2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4FEC7B-4787-B645-BA1C-9336BA4F0FAB}"/>
              </a:ext>
            </a:extLst>
          </p:cNvPr>
          <p:cNvGrpSpPr/>
          <p:nvPr/>
        </p:nvGrpSpPr>
        <p:grpSpPr>
          <a:xfrm>
            <a:off x="1491824" y="2350427"/>
            <a:ext cx="9648190" cy="4190815"/>
            <a:chOff x="1140431" y="2402300"/>
            <a:chExt cx="9648190" cy="419081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D5920FF-4C52-2C44-9898-0C314142A188}"/>
                </a:ext>
              </a:extLst>
            </p:cNvPr>
            <p:cNvGrpSpPr/>
            <p:nvPr/>
          </p:nvGrpSpPr>
          <p:grpSpPr>
            <a:xfrm>
              <a:off x="1140431" y="2796304"/>
              <a:ext cx="9648190" cy="3796811"/>
              <a:chOff x="1140431" y="2312942"/>
              <a:chExt cx="9648190" cy="379681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5D5C956-2797-524B-851E-BCC507FECC76}"/>
                  </a:ext>
                </a:extLst>
              </p:cNvPr>
              <p:cNvGrpSpPr/>
              <p:nvPr/>
            </p:nvGrpSpPr>
            <p:grpSpPr>
              <a:xfrm>
                <a:off x="1140431" y="2312942"/>
                <a:ext cx="9648190" cy="2957456"/>
                <a:chOff x="1618133" y="2847200"/>
                <a:chExt cx="8043266" cy="2465499"/>
              </a:xfrm>
            </p:grpSpPr>
            <p:pic>
              <p:nvPicPr>
                <p:cNvPr id="23" name="Google Shape;132;p19">
                  <a:extLst>
                    <a:ext uri="{FF2B5EF4-FFF2-40B4-BE49-F238E27FC236}">
                      <a16:creationId xmlns:a16="http://schemas.microsoft.com/office/drawing/2014/main" id="{F7F8DD14-FC0C-8740-AAF0-9267D69E4B2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 b="10789"/>
                <a:stretch/>
              </p:blipFill>
              <p:spPr>
                <a:xfrm>
                  <a:off x="1618133" y="2847202"/>
                  <a:ext cx="5221067" cy="2388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" name="Google Shape;133;p19">
                  <a:extLst>
                    <a:ext uri="{FF2B5EF4-FFF2-40B4-BE49-F238E27FC236}">
                      <a16:creationId xmlns:a16="http://schemas.microsoft.com/office/drawing/2014/main" id="{3641DF99-E330-AF46-BCD9-2F57B64F9D3E}"/>
                    </a:ext>
                  </a:extLst>
                </p:cNvPr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7201300" y="2847200"/>
                  <a:ext cx="2460099" cy="24654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8400DF-652F-D548-8690-221E87AB359F}"/>
                  </a:ext>
                </a:extLst>
              </p:cNvPr>
              <p:cNvSpPr txBox="1"/>
              <p:nvPr/>
            </p:nvSpPr>
            <p:spPr>
              <a:xfrm>
                <a:off x="2114471" y="5278756"/>
                <a:ext cx="811953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Karla" pitchFamily="2" charset="0"/>
                    <a:sym typeface="Calibri"/>
                  </a:rPr>
                  <a:t>Image from Vlad </a:t>
                </a:r>
                <a:r>
                  <a:rPr lang="en-US" sz="1600" dirty="0" err="1">
                    <a:latin typeface="Karla" pitchFamily="2" charset="0"/>
                    <a:sym typeface="Calibri"/>
                  </a:rPr>
                  <a:t>Shmyhlo</a:t>
                </a:r>
                <a:r>
                  <a:rPr lang="en-US" sz="1600" dirty="0">
                    <a:latin typeface="Karla" pitchFamily="2" charset="0"/>
                    <a:sym typeface="Calibri"/>
                  </a:rPr>
                  <a:t> in article: Image Segmentation: Kaggle experience in TDS</a:t>
                </a:r>
              </a:p>
              <a:p>
                <a:endParaRPr lang="en-US" sz="1600" dirty="0">
                  <a:solidFill>
                    <a:srgbClr val="66666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endParaRPr lang="en-US" sz="1600" b="1" dirty="0">
                  <a:latin typeface="Karla" pitchFamily="2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EA5727-FDF1-4C43-AA6E-DDCBF1F5A9E0}"/>
                </a:ext>
              </a:extLst>
            </p:cNvPr>
            <p:cNvSpPr txBox="1"/>
            <p:nvPr/>
          </p:nvSpPr>
          <p:spPr>
            <a:xfrm>
              <a:off x="2114471" y="2402300"/>
              <a:ext cx="89642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arla"/>
                </a:rPr>
                <a:t>Input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2D34A7-BFDA-D347-9355-DC9FBBE726AB}"/>
                </a:ext>
              </a:extLst>
            </p:cNvPr>
            <p:cNvSpPr txBox="1"/>
            <p:nvPr/>
          </p:nvSpPr>
          <p:spPr>
            <a:xfrm>
              <a:off x="5519292" y="2447317"/>
              <a:ext cx="135154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arla"/>
                </a:rPr>
                <a:t>Labels</a:t>
              </a:r>
              <a:endParaRPr lang="en-US" sz="20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77AE44-B6E5-CF45-9290-ADACCA14AFAA}"/>
                </a:ext>
              </a:extLst>
            </p:cNvPr>
            <p:cNvSpPr txBox="1"/>
            <p:nvPr/>
          </p:nvSpPr>
          <p:spPr>
            <a:xfrm>
              <a:off x="8926153" y="2447317"/>
              <a:ext cx="12204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arla"/>
                </a:rPr>
                <a:t>Predict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663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b="1" dirty="0"/>
              <a:t>How do we measure accuracy?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681645" cy="503706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/>
              <a:t>Pixel Accuracy</a:t>
            </a:r>
            <a:r>
              <a:rPr lang="en-US" sz="2000" dirty="0"/>
              <a:t>: Percent of pixels in your image that are classified correctly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/>
              <a:t>IOU: </a:t>
            </a:r>
            <a:r>
              <a:rPr lang="en-US" sz="2000" dirty="0"/>
              <a:t>Intersection-Over-Union (Jaccard Index): Overlap / Union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/>
              <a:t>DICE:</a:t>
            </a:r>
            <a:r>
              <a:rPr lang="en-US" sz="2000" dirty="0"/>
              <a:t> Coefficient (F1 Score): 2 x Overlap / Total number of pixels 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err="1"/>
              <a:t>mAP</a:t>
            </a:r>
            <a:r>
              <a:rPr lang="en-US" sz="2000" b="1" dirty="0"/>
              <a:t>: </a:t>
            </a:r>
            <a:r>
              <a:rPr lang="en-US" sz="2000" dirty="0"/>
              <a:t>Mean Average Precision: AUC of Precision-Recall curve standard (0.5 is high)</a:t>
            </a:r>
          </a:p>
          <a:p>
            <a:endParaRPr lang="en-US" sz="2000" dirty="0"/>
          </a:p>
          <a:p>
            <a:pPr marL="342900" indent="-342900">
              <a:buFont typeface="Arial" charset="0"/>
              <a:buChar char="•"/>
            </a:pPr>
            <a:endParaRPr lang="en-US" sz="2000" dirty="0">
              <a:sym typeface="Calibri"/>
            </a:endParaRPr>
          </a:p>
          <a:p>
            <a:pPr marL="342900" indent="-342900">
              <a:buFont typeface="Arial" charset="0"/>
              <a:buChar char="•"/>
            </a:pPr>
            <a:endParaRPr lang="en-US" sz="18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0AE3956-E256-4B42-8E3D-804BD2DE2068}"/>
              </a:ext>
            </a:extLst>
          </p:cNvPr>
          <p:cNvGrpSpPr/>
          <p:nvPr/>
        </p:nvGrpSpPr>
        <p:grpSpPr>
          <a:xfrm>
            <a:off x="349292" y="3122932"/>
            <a:ext cx="10881297" cy="2358697"/>
            <a:chOff x="407698" y="3441431"/>
            <a:chExt cx="10881297" cy="235869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C2777AE-49E7-4E8A-BF5B-2746598A7EA8}"/>
                </a:ext>
              </a:extLst>
            </p:cNvPr>
            <p:cNvGrpSpPr/>
            <p:nvPr/>
          </p:nvGrpSpPr>
          <p:grpSpPr>
            <a:xfrm>
              <a:off x="6637256" y="3441431"/>
              <a:ext cx="2271996" cy="2358697"/>
              <a:chOff x="4400369" y="4134603"/>
              <a:chExt cx="2131963" cy="2213320"/>
            </a:xfrm>
          </p:grpSpPr>
          <p:pic>
            <p:nvPicPr>
              <p:cNvPr id="9" name="Google Shape;144;p20">
                <a:extLst>
                  <a:ext uri="{FF2B5EF4-FFF2-40B4-BE49-F238E27FC236}">
                    <a16:creationId xmlns:a16="http://schemas.microsoft.com/office/drawing/2014/main" id="{12C1452B-69AD-4005-82DD-5C262644A6A8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400369" y="4601052"/>
                <a:ext cx="2131963" cy="174687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3EAD8F-2830-4202-B45E-749724C956A4}"/>
                  </a:ext>
                </a:extLst>
              </p:cNvPr>
              <p:cNvSpPr txBox="1"/>
              <p:nvPr/>
            </p:nvSpPr>
            <p:spPr>
              <a:xfrm>
                <a:off x="5120233" y="4134603"/>
                <a:ext cx="692234" cy="375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Karla" pitchFamily="2" charset="0"/>
                  </a:rPr>
                  <a:t>mAP</a:t>
                </a:r>
                <a:endParaRPr lang="en-US" sz="2000" b="1" dirty="0">
                  <a:latin typeface="Karla" pitchFamily="2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F4A531F-8BF9-4F37-A558-ED48DFC4C363}"/>
                </a:ext>
              </a:extLst>
            </p:cNvPr>
            <p:cNvGrpSpPr/>
            <p:nvPr/>
          </p:nvGrpSpPr>
          <p:grpSpPr>
            <a:xfrm>
              <a:off x="9394303" y="3538408"/>
              <a:ext cx="1894692" cy="2135387"/>
              <a:chOff x="9542290" y="2155424"/>
              <a:chExt cx="2828703" cy="3188051"/>
            </a:xfrm>
          </p:grpSpPr>
          <p:pic>
            <p:nvPicPr>
              <p:cNvPr id="32" name="Google Shape;143;p20">
                <a:extLst>
                  <a:ext uri="{FF2B5EF4-FFF2-40B4-BE49-F238E27FC236}">
                    <a16:creationId xmlns:a16="http://schemas.microsoft.com/office/drawing/2014/main" id="{37350601-0BF6-4A07-9A0C-EC282C4580D0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9542290" y="2837883"/>
                <a:ext cx="2828703" cy="25055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883FA77-3F2B-42A6-9FA3-EA1D4EA9330E}"/>
                  </a:ext>
                </a:extLst>
              </p:cNvPr>
              <p:cNvSpPr txBox="1"/>
              <p:nvPr/>
            </p:nvSpPr>
            <p:spPr>
              <a:xfrm>
                <a:off x="10395191" y="2155424"/>
                <a:ext cx="1122900" cy="5973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Karla" pitchFamily="2" charset="0"/>
                  </a:rPr>
                  <a:t>DICE</a:t>
                </a:r>
                <a:endParaRPr lang="en-US" sz="1600" b="1" dirty="0">
                  <a:latin typeface="Karla" pitchFamily="2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3539D7B-585B-43AC-841A-1A56F9A03006}"/>
                </a:ext>
              </a:extLst>
            </p:cNvPr>
            <p:cNvGrpSpPr/>
            <p:nvPr/>
          </p:nvGrpSpPr>
          <p:grpSpPr>
            <a:xfrm>
              <a:off x="407698" y="3538408"/>
              <a:ext cx="6142674" cy="2141834"/>
              <a:chOff x="833414" y="2769748"/>
              <a:chExt cx="6142674" cy="214183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E87279E-209B-493D-8FF4-9493177CB8BE}"/>
                  </a:ext>
                </a:extLst>
              </p:cNvPr>
              <p:cNvGrpSpPr/>
              <p:nvPr/>
            </p:nvGrpSpPr>
            <p:grpSpPr>
              <a:xfrm>
                <a:off x="833414" y="3194770"/>
                <a:ext cx="6142674" cy="1716812"/>
                <a:chOff x="2106655" y="1882034"/>
                <a:chExt cx="6463182" cy="1806391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304C3862-3D68-4DCC-B23D-E52417A92131}"/>
                    </a:ext>
                  </a:extLst>
                </p:cNvPr>
                <p:cNvGrpSpPr/>
                <p:nvPr/>
              </p:nvGrpSpPr>
              <p:grpSpPr>
                <a:xfrm>
                  <a:off x="2106655" y="1882034"/>
                  <a:ext cx="5869309" cy="1806391"/>
                  <a:chOff x="2106655" y="1882034"/>
                  <a:chExt cx="5869309" cy="1806391"/>
                </a:xfrm>
              </p:grpSpPr>
              <p:pic>
                <p:nvPicPr>
                  <p:cNvPr id="18" name="Google Shape;142;p20">
                    <a:extLst>
                      <a:ext uri="{FF2B5EF4-FFF2-40B4-BE49-F238E27FC236}">
                        <a16:creationId xmlns:a16="http://schemas.microsoft.com/office/drawing/2014/main" id="{04875164-A873-4EFA-A851-4BB3EB1F038E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b="10810"/>
                  <a:stretch/>
                </p:blipFill>
                <p:spPr>
                  <a:xfrm>
                    <a:off x="2106655" y="1882034"/>
                    <a:ext cx="2266703" cy="180639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9" name="Google Shape;145;p20">
                    <a:extLst>
                      <a:ext uri="{FF2B5EF4-FFF2-40B4-BE49-F238E27FC236}">
                        <a16:creationId xmlns:a16="http://schemas.microsoft.com/office/drawing/2014/main" id="{E33CBAFB-F3EB-48EF-BC41-4D899AEDB2E6}"/>
                      </a:ext>
                    </a:extLst>
                  </p:cNvPr>
                  <p:cNvPicPr preferRelativeResize="0"/>
                  <p:nvPr/>
                </p:nvPicPr>
                <p:blipFill>
                  <a:blip r:embed="rId6">
                    <a:alphaModFix/>
                  </a:blip>
                  <a:stretch>
                    <a:fillRect/>
                  </a:stretch>
                </p:blipFill>
                <p:spPr>
                  <a:xfrm>
                    <a:off x="4967231" y="2026507"/>
                    <a:ext cx="3008733" cy="123913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0" name="Google Shape;146;p20">
                    <a:extLst>
                      <a:ext uri="{FF2B5EF4-FFF2-40B4-BE49-F238E27FC236}">
                        <a16:creationId xmlns:a16="http://schemas.microsoft.com/office/drawing/2014/main" id="{EC4E0597-9637-409A-A96B-143DA967036A}"/>
                      </a:ext>
                    </a:extLst>
                  </p:cNvPr>
                  <p:cNvSpPr txBox="1"/>
                  <p:nvPr/>
                </p:nvSpPr>
                <p:spPr>
                  <a:xfrm>
                    <a:off x="4869623" y="3121167"/>
                    <a:ext cx="1193101" cy="2964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t" anchorCtr="0">
                    <a:noAutofit/>
                  </a:bodyPr>
                  <a:lstStyle/>
                  <a:p>
                    <a:r>
                      <a:rPr lang="en-GB" sz="1600" b="1" dirty="0" err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Karla"/>
                        <a:sym typeface="Calibri"/>
                      </a:rPr>
                      <a:t>IoU</a:t>
                    </a:r>
                    <a:r>
                      <a:rPr lang="en-GB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Karla"/>
                        <a:sym typeface="Calibri"/>
                      </a:rPr>
                      <a:t>:</a:t>
                    </a:r>
                    <a:r>
                      <a:rPr lang="en-GB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Karla"/>
                        <a:sym typeface="Calibri"/>
                      </a:rPr>
                      <a:t> 0.40</a:t>
                    </a:r>
                    <a:endParaRPr sz="16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Karla"/>
                      <a:sym typeface="Calibri"/>
                    </a:endParaRPr>
                  </a:p>
                </p:txBody>
              </p:sp>
            </p:grpSp>
            <p:sp>
              <p:nvSpPr>
                <p:cNvPr id="6" name="Google Shape;146;p20">
                  <a:extLst>
                    <a:ext uri="{FF2B5EF4-FFF2-40B4-BE49-F238E27FC236}">
                      <a16:creationId xmlns:a16="http://schemas.microsoft.com/office/drawing/2014/main" id="{0DE1D49A-376F-42B7-9B3E-C5B3BEC587F3}"/>
                    </a:ext>
                  </a:extLst>
                </p:cNvPr>
                <p:cNvSpPr txBox="1"/>
                <p:nvPr/>
              </p:nvSpPr>
              <p:spPr>
                <a:xfrm>
                  <a:off x="5959762" y="3117440"/>
                  <a:ext cx="1314499" cy="2897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noAutofit/>
                </a:bodyPr>
                <a:lstStyle/>
                <a:p>
                  <a:r>
                    <a:rPr lang="en-GB" sz="16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Karla"/>
                      <a:sym typeface="Calibri"/>
                    </a:rPr>
                    <a:t>IoU</a:t>
                  </a:r>
                  <a:r>
                    <a:rPr lang="en-GB" sz="16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Karla"/>
                      <a:sym typeface="Calibri"/>
                    </a:rPr>
                    <a:t>:</a:t>
                  </a:r>
                  <a:r>
                    <a:rPr lang="en-GB" sz="16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Karla"/>
                      <a:sym typeface="Calibri"/>
                    </a:rPr>
                    <a:t> 0.73</a:t>
                  </a:r>
                  <a:endParaRPr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arla"/>
                    <a:sym typeface="Calibri"/>
                  </a:endParaRPr>
                </a:p>
              </p:txBody>
            </p:sp>
            <p:sp>
              <p:nvSpPr>
                <p:cNvPr id="7" name="Google Shape;146;p20">
                  <a:extLst>
                    <a:ext uri="{FF2B5EF4-FFF2-40B4-BE49-F238E27FC236}">
                      <a16:creationId xmlns:a16="http://schemas.microsoft.com/office/drawing/2014/main" id="{EF5DC920-29CB-45D6-A575-1F6C0E45D6F4}"/>
                    </a:ext>
                  </a:extLst>
                </p:cNvPr>
                <p:cNvSpPr txBox="1"/>
                <p:nvPr/>
              </p:nvSpPr>
              <p:spPr>
                <a:xfrm>
                  <a:off x="7134103" y="3117440"/>
                  <a:ext cx="1435734" cy="2897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noAutofit/>
                </a:bodyPr>
                <a:lstStyle/>
                <a:p>
                  <a:r>
                    <a:rPr lang="en-GB" sz="16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Karla"/>
                      <a:sym typeface="Calibri"/>
                    </a:rPr>
                    <a:t>IoU</a:t>
                  </a:r>
                  <a:r>
                    <a:rPr lang="en-GB" sz="16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Karla"/>
                      <a:sym typeface="Calibri"/>
                    </a:rPr>
                    <a:t>:</a:t>
                  </a:r>
                  <a:r>
                    <a:rPr lang="en-GB" sz="16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Karla"/>
                      <a:sym typeface="Calibri"/>
                    </a:rPr>
                    <a:t> 0.92</a:t>
                  </a:r>
                  <a:endParaRPr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arla"/>
                    <a:sym typeface="Calibri"/>
                  </a:endParaRPr>
                </a:p>
              </p:txBody>
            </p:sp>
          </p:grp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8D34DB7-950E-4EC5-A905-71B5F0516DD8}"/>
                  </a:ext>
                </a:extLst>
              </p:cNvPr>
              <p:cNvSpPr txBox="1"/>
              <p:nvPr/>
            </p:nvSpPr>
            <p:spPr>
              <a:xfrm>
                <a:off x="3719198" y="2769748"/>
                <a:ext cx="6142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Karla" pitchFamily="2" charset="0"/>
                  </a:rPr>
                  <a:t>IOU</a:t>
                </a:r>
                <a:endParaRPr lang="en-US" sz="1600" b="1" dirty="0">
                  <a:latin typeface="Karla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804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77CB8A-5632-46FB-B65A-25408591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j-ea"/>
              </a:rPr>
              <a:t>Outline: Semantic Segmentation and Object Detection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B3901D-1A09-447B-91BC-6420EBEE8A71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D1D9C30-C2BD-4EE1-BEE8-758D6A22B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902" y="1095135"/>
            <a:ext cx="10681645" cy="5037062"/>
          </a:xfrm>
        </p:spPr>
        <p:txBody>
          <a:bodyPr/>
          <a:lstStyle/>
          <a:p>
            <a:r>
              <a:rPr lang="en-GB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Object Detection: let’s classify and locate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Sliding Window versus Region Proposals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Two stage detectors: the evolution of R-CNN , Fast R-CNN, Faster R-CNN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Single stage detectors: detection without Region Proposals: YOLO / SSD</a:t>
            </a:r>
          </a:p>
          <a:p>
            <a:r>
              <a:rPr lang="en-GB" sz="2000" b="1" dirty="0"/>
              <a:t>Semantic segmentation: classify every pixel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Fully-Convolutional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SegNet</a:t>
            </a:r>
            <a:r>
              <a:rPr lang="en-GB" sz="2000" dirty="0"/>
              <a:t> &amp; U-NET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Faster R-CNN linked to Semantic Segmentation: Mask R-CNN</a:t>
            </a:r>
          </a:p>
          <a:p>
            <a:endParaRPr lang="en-GB" sz="2000" b="1" dirty="0"/>
          </a:p>
          <a:p>
            <a:r>
              <a:rPr lang="en-GB" sz="2000" b="1" dirty="0"/>
              <a:t>Demo: </a:t>
            </a:r>
            <a:r>
              <a:rPr lang="en-GB" sz="2000" dirty="0"/>
              <a:t>Using Transfer-Learning to train a U-NET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3604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681645" cy="503706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Object detection is just classification and localization combined: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Classification using standard CNN;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Localization using regression problem for predicting box coordinates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Combining loss from Classification (</a:t>
            </a:r>
            <a:r>
              <a:rPr lang="en-US" sz="2000" dirty="0" err="1"/>
              <a:t>Softmax</a:t>
            </a:r>
            <a:r>
              <a:rPr lang="en-US" sz="2000" dirty="0"/>
              <a:t>) and Regression (L2)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Object detection: let’s classify and locate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49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B0B9DF9-D612-4DA2-95D5-251295D44929}"/>
              </a:ext>
            </a:extLst>
          </p:cNvPr>
          <p:cNvGrpSpPr/>
          <p:nvPr/>
        </p:nvGrpSpPr>
        <p:grpSpPr>
          <a:xfrm>
            <a:off x="585108" y="2742696"/>
            <a:ext cx="11140931" cy="3967608"/>
            <a:chOff x="585108" y="2742696"/>
            <a:chExt cx="11140931" cy="3967608"/>
          </a:xfrm>
        </p:grpSpPr>
        <p:sp>
          <p:nvSpPr>
            <p:cNvPr id="25" name="Google Shape;173;p22">
              <a:extLst>
                <a:ext uri="{FF2B5EF4-FFF2-40B4-BE49-F238E27FC236}">
                  <a16:creationId xmlns:a16="http://schemas.microsoft.com/office/drawing/2014/main" id="{A00CAF02-7260-4ADB-A53C-90D37834CFC3}"/>
                </a:ext>
              </a:extLst>
            </p:cNvPr>
            <p:cNvSpPr txBox="1"/>
            <p:nvPr/>
          </p:nvSpPr>
          <p:spPr>
            <a:xfrm>
              <a:off x="7744551" y="5123504"/>
              <a:ext cx="2236400" cy="158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GB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arla"/>
                </a:rPr>
                <a:t>Bounding-Box 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arla"/>
                </a:rPr>
                <a:t>x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arla"/>
                </a:rPr>
                <a:t>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arla"/>
                </a:rPr>
                <a:t>width (w)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arla"/>
                </a:rPr>
                <a:t>height (h)</a:t>
              </a:r>
            </a:p>
            <a:p>
              <a:endParaRPr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</a:endParaRPr>
            </a:p>
            <a:p>
              <a:endParaRPr sz="1600" dirty="0">
                <a:solidFill>
                  <a:schemeClr val="dk1"/>
                </a:solidFill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74D6050-E121-48BD-94E2-84B9F27463B0}"/>
                </a:ext>
              </a:extLst>
            </p:cNvPr>
            <p:cNvGrpSpPr/>
            <p:nvPr/>
          </p:nvGrpSpPr>
          <p:grpSpPr>
            <a:xfrm>
              <a:off x="585108" y="2742696"/>
              <a:ext cx="11140931" cy="3402609"/>
              <a:chOff x="585108" y="2742696"/>
              <a:chExt cx="11140931" cy="3402609"/>
            </a:xfrm>
          </p:grpSpPr>
          <p:pic>
            <p:nvPicPr>
              <p:cNvPr id="7" name="Google Shape;74;p14">
                <a:extLst>
                  <a:ext uri="{FF2B5EF4-FFF2-40B4-BE49-F238E27FC236}">
                    <a16:creationId xmlns:a16="http://schemas.microsoft.com/office/drawing/2014/main" id="{71C0F159-A877-44D8-87F2-3769D38B044A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85108" y="3965824"/>
                <a:ext cx="2051056" cy="1452719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" name="Google Shape;76;p14">
                <a:extLst>
                  <a:ext uri="{FF2B5EF4-FFF2-40B4-BE49-F238E27FC236}">
                    <a16:creationId xmlns:a16="http://schemas.microsoft.com/office/drawing/2014/main" id="{F8E6EB97-CA0D-4F48-8256-B03AC330A4D9}"/>
                  </a:ext>
                </a:extLst>
              </p:cNvPr>
              <p:cNvGrpSpPr/>
              <p:nvPr/>
            </p:nvGrpSpPr>
            <p:grpSpPr>
              <a:xfrm>
                <a:off x="2938378" y="3113610"/>
                <a:ext cx="4316260" cy="2967322"/>
                <a:chOff x="2272926" y="2196920"/>
                <a:chExt cx="3237195" cy="2225492"/>
              </a:xfrm>
            </p:grpSpPr>
            <p:pic>
              <p:nvPicPr>
                <p:cNvPr id="9" name="Google Shape;77;p14">
                  <a:extLst>
                    <a:ext uri="{FF2B5EF4-FFF2-40B4-BE49-F238E27FC236}">
                      <a16:creationId xmlns:a16="http://schemas.microsoft.com/office/drawing/2014/main" id="{7F07B231-00B9-49CA-BBC1-1050CC89FD98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8475" t="3203"/>
                <a:stretch/>
              </p:blipFill>
              <p:spPr>
                <a:xfrm>
                  <a:off x="2290071" y="2417137"/>
                  <a:ext cx="3220050" cy="20052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" name="Google Shape;78;p14">
                  <a:extLst>
                    <a:ext uri="{FF2B5EF4-FFF2-40B4-BE49-F238E27FC236}">
                      <a16:creationId xmlns:a16="http://schemas.microsoft.com/office/drawing/2014/main" id="{726FB0AD-035C-4918-9D90-A786E18043D9}"/>
                    </a:ext>
                  </a:extLst>
                </p:cNvPr>
                <p:cNvSpPr/>
                <p:nvPr/>
              </p:nvSpPr>
              <p:spPr>
                <a:xfrm rot="18323297">
                  <a:off x="1924775" y="2545071"/>
                  <a:ext cx="963022" cy="2667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6" name="Google Shape;75;p14">
                <a:extLst>
                  <a:ext uri="{FF2B5EF4-FFF2-40B4-BE49-F238E27FC236}">
                    <a16:creationId xmlns:a16="http://schemas.microsoft.com/office/drawing/2014/main" id="{CD0F1998-EFC5-451A-A4F6-A21ABFC8DBA4}"/>
                  </a:ext>
                </a:extLst>
              </p:cNvPr>
              <p:cNvSpPr txBox="1"/>
              <p:nvPr/>
            </p:nvSpPr>
            <p:spPr>
              <a:xfrm>
                <a:off x="7744551" y="2927411"/>
                <a:ext cx="1777898" cy="14271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r>
                  <a:rPr lang="en-GB" sz="1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arla"/>
                  </a:rPr>
                  <a:t>Classification: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arla"/>
                  </a:rPr>
                  <a:t>Dog: 0.95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arla"/>
                  </a:rPr>
                  <a:t>Cat: 0.02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arla"/>
                  </a:rPr>
                  <a:t>Human: 0.01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arla"/>
                  </a:rPr>
                  <a:t>...</a:t>
                </a:r>
                <a:endParaRPr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arla"/>
                </a:endParaRPr>
              </a:p>
              <a:p>
                <a:endParaRPr sz="1600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724CAC-1657-462A-901A-687B14BF5589}"/>
                  </a:ext>
                </a:extLst>
              </p:cNvPr>
              <p:cNvSpPr txBox="1"/>
              <p:nvPr/>
            </p:nvSpPr>
            <p:spPr>
              <a:xfrm>
                <a:off x="1057448" y="2785992"/>
                <a:ext cx="89642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arla"/>
                  </a:rPr>
                  <a:t>Input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240841-147D-4E02-943C-AB78A51B9D4A}"/>
                  </a:ext>
                </a:extLst>
              </p:cNvPr>
              <p:cNvSpPr txBox="1"/>
              <p:nvPr/>
            </p:nvSpPr>
            <p:spPr>
              <a:xfrm>
                <a:off x="4535243" y="2794056"/>
                <a:ext cx="135154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arla"/>
                  </a:rPr>
                  <a:t>VGG</a:t>
                </a:r>
                <a:endParaRPr lang="en-US" sz="2000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0ECD07-89F3-43B5-A324-58BCD16C3FF1}"/>
                  </a:ext>
                </a:extLst>
              </p:cNvPr>
              <p:cNvSpPr txBox="1"/>
              <p:nvPr/>
            </p:nvSpPr>
            <p:spPr>
              <a:xfrm>
                <a:off x="10398916" y="2742696"/>
                <a:ext cx="109172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arla"/>
                  </a:rPr>
                  <a:t>Output</a:t>
                </a:r>
                <a:endParaRPr lang="en-US" dirty="0"/>
              </a:p>
            </p:txBody>
          </p:sp>
          <p:sp>
            <p:nvSpPr>
              <p:cNvPr id="23" name="Google Shape;171;p22">
                <a:extLst>
                  <a:ext uri="{FF2B5EF4-FFF2-40B4-BE49-F238E27FC236}">
                    <a16:creationId xmlns:a16="http://schemas.microsoft.com/office/drawing/2014/main" id="{87203ACF-AD61-44A0-B301-262916EE0569}"/>
                  </a:ext>
                </a:extLst>
              </p:cNvPr>
              <p:cNvSpPr/>
              <p:nvPr/>
            </p:nvSpPr>
            <p:spPr>
              <a:xfrm rot="5400000" flipH="1">
                <a:off x="6741518" y="3612568"/>
                <a:ext cx="1164453" cy="638663"/>
              </a:xfrm>
              <a:prstGeom prst="bentUpArrow">
                <a:avLst>
                  <a:gd name="adj1" fmla="val 12535"/>
                  <a:gd name="adj2" fmla="val 16398"/>
                  <a:gd name="adj3" fmla="val 19680"/>
                </a:avLst>
              </a:pr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" name="Google Shape;174;p22">
                <a:extLst>
                  <a:ext uri="{FF2B5EF4-FFF2-40B4-BE49-F238E27FC236}">
                    <a16:creationId xmlns:a16="http://schemas.microsoft.com/office/drawing/2014/main" id="{DA09914B-A0DB-41A0-9394-B66F84FC977E}"/>
                  </a:ext>
                </a:extLst>
              </p:cNvPr>
              <p:cNvSpPr/>
              <p:nvPr/>
            </p:nvSpPr>
            <p:spPr>
              <a:xfrm>
                <a:off x="9169313" y="3398199"/>
                <a:ext cx="721722" cy="22002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8" name="Google Shape;179;p22">
                <a:extLst>
                  <a:ext uri="{FF2B5EF4-FFF2-40B4-BE49-F238E27FC236}">
                    <a16:creationId xmlns:a16="http://schemas.microsoft.com/office/drawing/2014/main" id="{D8C64582-AA3D-496C-B120-2B081C03A6CC}"/>
                  </a:ext>
                </a:extLst>
              </p:cNvPr>
              <p:cNvSpPr txBox="1"/>
              <p:nvPr/>
            </p:nvSpPr>
            <p:spPr>
              <a:xfrm>
                <a:off x="10070439" y="3142806"/>
                <a:ext cx="1655600" cy="2938126"/>
              </a:xfrm>
              <a:prstGeom prst="rect">
                <a:avLst/>
              </a:prstGeom>
              <a:noFill/>
              <a:ln w="2857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>
                  <a:defRPr sz="2400"/>
                </a:lvl1pPr>
              </a:lstStyle>
              <a:p>
                <a:endParaRPr dirty="0"/>
              </a:p>
              <a:p>
                <a:endParaRPr dirty="0"/>
              </a:p>
              <a:p>
                <a:pPr algn="ctr"/>
                <a:r>
                  <a:rPr lang="en-GB" sz="16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Karla"/>
                  </a:rPr>
                  <a:t>Multi-Task</a:t>
                </a:r>
                <a:endParaRPr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Karla"/>
                </a:endParaRPr>
              </a:p>
              <a:p>
                <a:pPr algn="ctr"/>
                <a:r>
                  <a:rPr lang="en-GB" sz="16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Karla"/>
                  </a:rPr>
                  <a:t>Learning</a:t>
                </a:r>
                <a:endParaRPr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Karla"/>
                </a:endParaRPr>
              </a:p>
              <a:p>
                <a:endParaRPr dirty="0"/>
              </a:p>
              <a:p>
                <a:endParaRPr dirty="0"/>
              </a:p>
            </p:txBody>
          </p:sp>
          <p:sp>
            <p:nvSpPr>
              <p:cNvPr id="29" name="Google Shape;176;p22">
                <a:extLst>
                  <a:ext uri="{FF2B5EF4-FFF2-40B4-BE49-F238E27FC236}">
                    <a16:creationId xmlns:a16="http://schemas.microsoft.com/office/drawing/2014/main" id="{0F701250-14C2-48C9-9552-45BA8D32D210}"/>
                  </a:ext>
                </a:extLst>
              </p:cNvPr>
              <p:cNvSpPr txBox="1"/>
              <p:nvPr/>
            </p:nvSpPr>
            <p:spPr>
              <a:xfrm>
                <a:off x="10112039" y="3183714"/>
                <a:ext cx="1572400" cy="7214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-GB" sz="1600" b="1" dirty="0" err="1"/>
                  <a:t>Softmax</a:t>
                </a:r>
                <a:r>
                  <a:rPr lang="en-GB" sz="1600" b="1" dirty="0"/>
                  <a:t> </a:t>
                </a:r>
                <a:endParaRPr sz="1600" b="1" dirty="0"/>
              </a:p>
              <a:p>
                <a:pPr algn="ctr"/>
                <a:r>
                  <a:rPr lang="en-GB" sz="1600" b="1" dirty="0"/>
                  <a:t>Loss</a:t>
                </a:r>
                <a:endParaRPr sz="1600" b="1" dirty="0"/>
              </a:p>
              <a:p>
                <a:pPr algn="ctr"/>
                <a:br>
                  <a:rPr lang="en-GB" sz="1600" b="1" dirty="0">
                    <a:solidFill>
                      <a:srgbClr val="0000FF"/>
                    </a:solidFill>
                  </a:rPr>
                </a:br>
                <a:endParaRPr sz="1600" b="1" dirty="0">
                  <a:solidFill>
                    <a:srgbClr val="0000FF"/>
                  </a:solidFill>
                </a:endParaRPr>
              </a:p>
              <a:p>
                <a:pPr algn="ctr"/>
                <a:endParaRPr sz="1600" b="1" dirty="0">
                  <a:solidFill>
                    <a:srgbClr val="0000FF"/>
                  </a:solidFill>
                </a:endParaRPr>
              </a:p>
              <a:p>
                <a:endParaRPr sz="1600" dirty="0">
                  <a:solidFill>
                    <a:srgbClr val="0000FF"/>
                  </a:solidFill>
                </a:endParaRPr>
              </a:p>
              <a:p>
                <a:endParaRPr sz="16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0" name="Google Shape;177;p22">
                <a:extLst>
                  <a:ext uri="{FF2B5EF4-FFF2-40B4-BE49-F238E27FC236}">
                    <a16:creationId xmlns:a16="http://schemas.microsoft.com/office/drawing/2014/main" id="{28072C1E-88BD-4902-B781-2C7B6A23A1E1}"/>
                  </a:ext>
                </a:extLst>
              </p:cNvPr>
              <p:cNvSpPr txBox="1"/>
              <p:nvPr/>
            </p:nvSpPr>
            <p:spPr>
              <a:xfrm>
                <a:off x="10195591" y="5337877"/>
                <a:ext cx="1453600" cy="6618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-GB" sz="1600" b="1" dirty="0"/>
                  <a:t>L2-norm</a:t>
                </a:r>
                <a:endParaRPr sz="1600" b="1" dirty="0"/>
              </a:p>
              <a:p>
                <a:pPr algn="ctr"/>
                <a:r>
                  <a:rPr lang="en-GB" sz="1600" b="1" dirty="0"/>
                  <a:t>Loss</a:t>
                </a:r>
                <a:endParaRPr sz="1600" b="1" dirty="0"/>
              </a:p>
              <a:p>
                <a:endParaRPr sz="1600" dirty="0"/>
              </a:p>
              <a:p>
                <a:endParaRPr sz="1600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0FF2065-8F21-43BF-9BE2-A0BAC3B16E23}"/>
                  </a:ext>
                </a:extLst>
              </p:cNvPr>
              <p:cNvSpPr/>
              <p:nvPr/>
            </p:nvSpPr>
            <p:spPr>
              <a:xfrm>
                <a:off x="4938827" y="5065160"/>
                <a:ext cx="2065587" cy="10801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oogle Shape;171;p22">
                <a:extLst>
                  <a:ext uri="{FF2B5EF4-FFF2-40B4-BE49-F238E27FC236}">
                    <a16:creationId xmlns:a16="http://schemas.microsoft.com/office/drawing/2014/main" id="{4E742A85-5601-461B-B3FB-C7A9E90902AD}"/>
                  </a:ext>
                </a:extLst>
              </p:cNvPr>
              <p:cNvSpPr/>
              <p:nvPr/>
            </p:nvSpPr>
            <p:spPr>
              <a:xfrm rot="16200000" flipH="1" flipV="1">
                <a:off x="6668262" y="4821116"/>
                <a:ext cx="974766" cy="1033523"/>
              </a:xfrm>
              <a:prstGeom prst="bentUpArrow">
                <a:avLst>
                  <a:gd name="adj1" fmla="val 12535"/>
                  <a:gd name="adj2" fmla="val 16398"/>
                  <a:gd name="adj3" fmla="val 19680"/>
                </a:avLst>
              </a:pr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" name="Google Shape;174;p22">
                <a:extLst>
                  <a:ext uri="{FF2B5EF4-FFF2-40B4-BE49-F238E27FC236}">
                    <a16:creationId xmlns:a16="http://schemas.microsoft.com/office/drawing/2014/main" id="{3EABF5E1-C611-4D98-A7BF-570FCD8888B0}"/>
                  </a:ext>
                </a:extLst>
              </p:cNvPr>
              <p:cNvSpPr/>
              <p:nvPr/>
            </p:nvSpPr>
            <p:spPr>
              <a:xfrm>
                <a:off x="9080940" y="5565859"/>
                <a:ext cx="721722" cy="22002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819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Transfer Learning</a:t>
            </a:r>
            <a:r>
              <a:rPr lang="en-US" dirty="0"/>
              <a:t> To The Rescue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037062"/>
          </a:xfrm>
        </p:spPr>
        <p:txBody>
          <a:bodyPr/>
          <a:lstStyle/>
          <a:p>
            <a:r>
              <a:rPr lang="en-US" sz="2400" dirty="0"/>
              <a:t>• Train on a big "</a:t>
            </a:r>
            <a:r>
              <a:rPr lang="en-US" sz="2400" b="1" dirty="0"/>
              <a:t>source</a:t>
            </a:r>
            <a:r>
              <a:rPr lang="en-US" sz="2400" dirty="0"/>
              <a:t>" data set, with a big model, on one particular downstream tasks (say classification). Do it once and save the parameters. This is called a </a:t>
            </a:r>
            <a:r>
              <a:rPr lang="en-US" sz="2400" b="1" dirty="0"/>
              <a:t>pre-trained model</a:t>
            </a:r>
            <a:r>
              <a:rPr lang="en-US" sz="2400" dirty="0"/>
              <a:t>.</a:t>
            </a:r>
          </a:p>
          <a:p>
            <a:r>
              <a:rPr lang="en-US" sz="2400" dirty="0"/>
              <a:t>• Use these parameters for other smaller "</a:t>
            </a:r>
            <a:r>
              <a:rPr lang="en-US" sz="2400" b="1" dirty="0"/>
              <a:t>target </a:t>
            </a:r>
            <a:r>
              <a:rPr lang="en-US" sz="2400" dirty="0"/>
              <a:t>" datasets, say, for classification on new images (possibly different </a:t>
            </a:r>
            <a:r>
              <a:rPr lang="en-US" sz="2400" b="1" dirty="0"/>
              <a:t>domain</a:t>
            </a:r>
            <a:r>
              <a:rPr lang="en-US" sz="2400" dirty="0"/>
              <a:t>, or training distribution), or for image segmentation on old images(new </a:t>
            </a:r>
            <a:r>
              <a:rPr lang="en-US" sz="2400" b="1" dirty="0"/>
              <a:t>task</a:t>
            </a:r>
            <a:r>
              <a:rPr lang="en-US" sz="2400" dirty="0"/>
              <a:t>), or new images (new task and new domain).</a:t>
            </a:r>
          </a:p>
          <a:p>
            <a:r>
              <a:rPr lang="en-US" sz="2400" dirty="0"/>
              <a:t>• Less helpful if you have a large target dataset with many labels.</a:t>
            </a:r>
          </a:p>
          <a:p>
            <a:r>
              <a:rPr lang="en-US" sz="2400" dirty="0"/>
              <a:t>• Will fail if source domain (where you trained big model) has nothing in common with target domain (that you want to train on smaller data set).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562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7159880" cy="503706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Might work for single object, but not for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multiple</a:t>
            </a:r>
            <a:r>
              <a:rPr lang="en-US" sz="2000" dirty="0"/>
              <a:t> objects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Each image containing “x” objects:  needs “x” number of classification and localization outputs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Solution for multiple objects: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Crop</a:t>
            </a:r>
            <a:r>
              <a:rPr lang="en-US" sz="2000" dirty="0"/>
              <a:t> the image “in a smart way”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Apply the CNN to each crop</a:t>
            </a:r>
          </a:p>
          <a:p>
            <a:pPr lvl="1" indent="0">
              <a:buNone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Can we just use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sliding</a:t>
            </a:r>
            <a:r>
              <a:rPr lang="en-US" sz="2000" dirty="0"/>
              <a:t> windows?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Problem</a:t>
            </a:r>
            <a:r>
              <a:rPr lang="en-US" sz="2000" dirty="0"/>
              <a:t>: Need for applying CNN to huge number of locations, scales, </a:t>
            </a:r>
            <a:r>
              <a:rPr lang="en-US" sz="2000" dirty="0" err="1"/>
              <a:t>bbox</a:t>
            </a:r>
            <a:r>
              <a:rPr lang="en-US" sz="2000" dirty="0"/>
              <a:t> aspect ratios: very computationally expensive;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Solution: Region Proposals methods to find object-like regions.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Sliding</a:t>
            </a:r>
            <a:r>
              <a:rPr lang="en-GB" b="1" dirty="0"/>
              <a:t> Windows, f</a:t>
            </a:r>
            <a:r>
              <a:rPr lang="en-GB" dirty="0"/>
              <a:t>rom single to multiple objects 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899E51-83E8-4312-A94A-CE70038F751E}"/>
              </a:ext>
            </a:extLst>
          </p:cNvPr>
          <p:cNvGrpSpPr/>
          <p:nvPr/>
        </p:nvGrpSpPr>
        <p:grpSpPr>
          <a:xfrm>
            <a:off x="8600425" y="1252033"/>
            <a:ext cx="3525297" cy="4872470"/>
            <a:chOff x="8239664" y="970768"/>
            <a:chExt cx="3794336" cy="5363579"/>
          </a:xfrm>
        </p:grpSpPr>
        <p:pic>
          <p:nvPicPr>
            <p:cNvPr id="46" name="Google Shape;185;p23">
              <a:extLst>
                <a:ext uri="{FF2B5EF4-FFF2-40B4-BE49-F238E27FC236}">
                  <a16:creationId xmlns:a16="http://schemas.microsoft.com/office/drawing/2014/main" id="{07EEE7D2-16FB-4E26-BA7E-5A988E93DED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239667" y="3681867"/>
              <a:ext cx="3337900" cy="250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186;p23">
              <a:extLst>
                <a:ext uri="{FF2B5EF4-FFF2-40B4-BE49-F238E27FC236}">
                  <a16:creationId xmlns:a16="http://schemas.microsoft.com/office/drawing/2014/main" id="{CBF04E86-9B28-475B-8A5A-EEDA212A364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69000" y="3712267"/>
              <a:ext cx="3251333" cy="2469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187;p23">
              <a:extLst>
                <a:ext uri="{FF2B5EF4-FFF2-40B4-BE49-F238E27FC236}">
                  <a16:creationId xmlns:a16="http://schemas.microsoft.com/office/drawing/2014/main" id="{7D48AA52-CFB3-464D-8FC9-033EF728B1DE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263834" y="3681096"/>
              <a:ext cx="3308567" cy="2510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188;p23">
              <a:extLst>
                <a:ext uri="{FF2B5EF4-FFF2-40B4-BE49-F238E27FC236}">
                  <a16:creationId xmlns:a16="http://schemas.microsoft.com/office/drawing/2014/main" id="{45CFEAC4-D32A-4E5C-8422-7934A6F0ACE4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242634" y="3697208"/>
              <a:ext cx="3667340" cy="26371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193;p23">
              <a:extLst>
                <a:ext uri="{FF2B5EF4-FFF2-40B4-BE49-F238E27FC236}">
                  <a16:creationId xmlns:a16="http://schemas.microsoft.com/office/drawing/2014/main" id="{34E082B4-3326-414E-844E-022CB2057CFC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239664" y="2356200"/>
              <a:ext cx="1610856" cy="1072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194;p23">
              <a:extLst>
                <a:ext uri="{FF2B5EF4-FFF2-40B4-BE49-F238E27FC236}">
                  <a16:creationId xmlns:a16="http://schemas.microsoft.com/office/drawing/2014/main" id="{E6EF0BEC-BB7D-41B6-AFE9-405CAD865055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269001" y="970768"/>
              <a:ext cx="1539809" cy="1072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Google Shape;195;p23">
              <a:extLst>
                <a:ext uri="{FF2B5EF4-FFF2-40B4-BE49-F238E27FC236}">
                  <a16:creationId xmlns:a16="http://schemas.microsoft.com/office/drawing/2014/main" id="{39173242-E17F-4BCC-9FE9-F3F9F4170817}"/>
                </a:ext>
              </a:extLst>
            </p:cNvPr>
            <p:cNvSpPr txBox="1"/>
            <p:nvPr/>
          </p:nvSpPr>
          <p:spPr>
            <a:xfrm>
              <a:off x="10333600" y="1152712"/>
              <a:ext cx="1700400" cy="19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GB" sz="1467" dirty="0">
                  <a:solidFill>
                    <a:schemeClr val="dk1"/>
                  </a:solidFill>
                  <a:latin typeface="Karla" pitchFamily="2" charset="0"/>
                </a:rPr>
                <a:t>Dog: (x, y, w, h ) </a:t>
              </a:r>
              <a:endParaRPr sz="1467" dirty="0">
                <a:solidFill>
                  <a:schemeClr val="dk1"/>
                </a:solidFill>
                <a:latin typeface="Karla" pitchFamily="2" charset="0"/>
              </a:endParaRPr>
            </a:p>
            <a:p>
              <a:endParaRPr sz="1467" dirty="0">
                <a:solidFill>
                  <a:schemeClr val="dk1"/>
                </a:solidFill>
                <a:latin typeface="Karla" pitchFamily="2" charset="0"/>
              </a:endParaRPr>
            </a:p>
            <a:p>
              <a:br>
                <a:rPr lang="en-GB" sz="1467" dirty="0">
                  <a:solidFill>
                    <a:schemeClr val="dk1"/>
                  </a:solidFill>
                  <a:latin typeface="Karla" pitchFamily="2" charset="0"/>
                </a:rPr>
              </a:br>
              <a:endParaRPr sz="1467" dirty="0">
                <a:solidFill>
                  <a:schemeClr val="dk1"/>
                </a:solidFill>
                <a:latin typeface="Karla" pitchFamily="2" charset="0"/>
              </a:endParaRPr>
            </a:p>
            <a:p>
              <a:endParaRPr sz="1467" dirty="0">
                <a:solidFill>
                  <a:schemeClr val="dk1"/>
                </a:solidFill>
                <a:latin typeface="Karla" pitchFamily="2" charset="0"/>
              </a:endParaRPr>
            </a:p>
            <a:p>
              <a:r>
                <a:rPr lang="en-GB" sz="1467" dirty="0">
                  <a:solidFill>
                    <a:schemeClr val="dk1"/>
                  </a:solidFill>
                  <a:latin typeface="Karla" pitchFamily="2" charset="0"/>
                </a:rPr>
                <a:t>Dog: (x, y, w, h ) </a:t>
              </a:r>
              <a:endParaRPr sz="1467" dirty="0">
                <a:solidFill>
                  <a:schemeClr val="dk1"/>
                </a:solidFill>
                <a:latin typeface="Karla" pitchFamily="2" charset="0"/>
              </a:endParaRPr>
            </a:p>
            <a:p>
              <a:r>
                <a:rPr lang="en-GB" sz="1467" dirty="0">
                  <a:solidFill>
                    <a:schemeClr val="dk1"/>
                  </a:solidFill>
                  <a:latin typeface="Karla" pitchFamily="2" charset="0"/>
                </a:rPr>
                <a:t>Dog: (x, y, w, h ) </a:t>
              </a:r>
              <a:endParaRPr sz="1467" dirty="0">
                <a:solidFill>
                  <a:schemeClr val="dk1"/>
                </a:solidFill>
                <a:latin typeface="Karla" pitchFamily="2" charset="0"/>
              </a:endParaRPr>
            </a:p>
            <a:p>
              <a:r>
                <a:rPr lang="en-GB" sz="1467" dirty="0">
                  <a:solidFill>
                    <a:schemeClr val="dk1"/>
                  </a:solidFill>
                  <a:latin typeface="Karla" pitchFamily="2" charset="0"/>
                </a:rPr>
                <a:t>Dog: (x, y, w, h ) </a:t>
              </a:r>
              <a:endParaRPr sz="1467" dirty="0">
                <a:solidFill>
                  <a:schemeClr val="dk1"/>
                </a:solidFill>
                <a:latin typeface="Karla" pitchFamily="2" charset="0"/>
              </a:endParaRPr>
            </a:p>
            <a:p>
              <a:r>
                <a:rPr lang="en-GB" sz="1467" dirty="0">
                  <a:solidFill>
                    <a:schemeClr val="dk1"/>
                  </a:solidFill>
                  <a:latin typeface="Karla" pitchFamily="2" charset="0"/>
                </a:rPr>
                <a:t>Dog: (x, y, w, h ) </a:t>
              </a:r>
              <a:endParaRPr sz="1467" dirty="0">
                <a:solidFill>
                  <a:schemeClr val="dk1"/>
                </a:solidFill>
                <a:latin typeface="Karla" pitchFamily="2" charset="0"/>
              </a:endParaRPr>
            </a:p>
            <a:p>
              <a:endParaRPr sz="1467" dirty="0">
                <a:solidFill>
                  <a:schemeClr val="dk1"/>
                </a:solidFill>
              </a:endParaRPr>
            </a:p>
          </p:txBody>
        </p:sp>
        <p:sp>
          <p:nvSpPr>
            <p:cNvPr id="54" name="Google Shape;196;p23">
              <a:extLst>
                <a:ext uri="{FF2B5EF4-FFF2-40B4-BE49-F238E27FC236}">
                  <a16:creationId xmlns:a16="http://schemas.microsoft.com/office/drawing/2014/main" id="{62B2237A-FB85-4A5B-8964-1C4669AFC1D5}"/>
                </a:ext>
              </a:extLst>
            </p:cNvPr>
            <p:cNvSpPr/>
            <p:nvPr/>
          </p:nvSpPr>
          <p:spPr>
            <a:xfrm rot="5400000">
              <a:off x="9876941" y="1235700"/>
              <a:ext cx="500800" cy="356000"/>
            </a:xfrm>
            <a:prstGeom prst="trapezoid">
              <a:avLst>
                <a:gd name="adj" fmla="val 25000"/>
              </a:avLst>
            </a:prstGeom>
            <a:solidFill>
              <a:schemeClr val="accent2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197;p23">
              <a:extLst>
                <a:ext uri="{FF2B5EF4-FFF2-40B4-BE49-F238E27FC236}">
                  <a16:creationId xmlns:a16="http://schemas.microsoft.com/office/drawing/2014/main" id="{6E947343-70B0-4A9C-9A4D-9AABD369B7B4}"/>
                </a:ext>
              </a:extLst>
            </p:cNvPr>
            <p:cNvSpPr/>
            <p:nvPr/>
          </p:nvSpPr>
          <p:spPr>
            <a:xfrm rot="5400000">
              <a:off x="9887100" y="2722733"/>
              <a:ext cx="500800" cy="356000"/>
            </a:xfrm>
            <a:prstGeom prst="trapezoid">
              <a:avLst>
                <a:gd name="adj" fmla="val 25000"/>
              </a:avLst>
            </a:prstGeom>
            <a:solidFill>
              <a:schemeClr val="accent2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198;p23">
              <a:extLst>
                <a:ext uri="{FF2B5EF4-FFF2-40B4-BE49-F238E27FC236}">
                  <a16:creationId xmlns:a16="http://schemas.microsoft.com/office/drawing/2014/main" id="{26D9BEFF-933C-4718-ABA4-71EFBCD957A9}"/>
                </a:ext>
              </a:extLst>
            </p:cNvPr>
            <p:cNvSpPr/>
            <p:nvPr/>
          </p:nvSpPr>
          <p:spPr>
            <a:xfrm>
              <a:off x="8563500" y="1146700"/>
              <a:ext cx="870000" cy="76360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199;p23">
              <a:extLst>
                <a:ext uri="{FF2B5EF4-FFF2-40B4-BE49-F238E27FC236}">
                  <a16:creationId xmlns:a16="http://schemas.microsoft.com/office/drawing/2014/main" id="{95C41291-1CE7-4120-A3BD-DBB03A8F3451}"/>
                </a:ext>
              </a:extLst>
            </p:cNvPr>
            <p:cNvSpPr/>
            <p:nvPr/>
          </p:nvSpPr>
          <p:spPr>
            <a:xfrm>
              <a:off x="8331733" y="2650333"/>
              <a:ext cx="495600" cy="72920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200;p23">
              <a:extLst>
                <a:ext uri="{FF2B5EF4-FFF2-40B4-BE49-F238E27FC236}">
                  <a16:creationId xmlns:a16="http://schemas.microsoft.com/office/drawing/2014/main" id="{905220DB-DD26-42F5-A0A6-09AC8AF5688B}"/>
                </a:ext>
              </a:extLst>
            </p:cNvPr>
            <p:cNvSpPr/>
            <p:nvPr/>
          </p:nvSpPr>
          <p:spPr>
            <a:xfrm>
              <a:off x="9252000" y="2650333"/>
              <a:ext cx="495600" cy="61480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201;p23">
              <a:extLst>
                <a:ext uri="{FF2B5EF4-FFF2-40B4-BE49-F238E27FC236}">
                  <a16:creationId xmlns:a16="http://schemas.microsoft.com/office/drawing/2014/main" id="{E98601E0-9C89-470A-B8B1-6BE081634BB3}"/>
                </a:ext>
              </a:extLst>
            </p:cNvPr>
            <p:cNvSpPr/>
            <p:nvPr/>
          </p:nvSpPr>
          <p:spPr>
            <a:xfrm>
              <a:off x="8936733" y="2650333"/>
              <a:ext cx="356000" cy="61480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202;p23">
              <a:extLst>
                <a:ext uri="{FF2B5EF4-FFF2-40B4-BE49-F238E27FC236}">
                  <a16:creationId xmlns:a16="http://schemas.microsoft.com/office/drawing/2014/main" id="{EADF792C-02F0-47E3-ADB4-5DEC563AF121}"/>
                </a:ext>
              </a:extLst>
            </p:cNvPr>
            <p:cNvSpPr/>
            <p:nvPr/>
          </p:nvSpPr>
          <p:spPr>
            <a:xfrm>
              <a:off x="8617767" y="2593333"/>
              <a:ext cx="356000" cy="67200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" name="Google Shape;191;p23">
            <a:extLst>
              <a:ext uri="{FF2B5EF4-FFF2-40B4-BE49-F238E27FC236}">
                <a16:creationId xmlns:a16="http://schemas.microsoft.com/office/drawing/2014/main" id="{021CEF37-44AD-46EF-A324-56A07A6DEDCD}"/>
              </a:ext>
            </a:extLst>
          </p:cNvPr>
          <p:cNvSpPr txBox="1"/>
          <p:nvPr/>
        </p:nvSpPr>
        <p:spPr>
          <a:xfrm>
            <a:off x="3516681" y="6124503"/>
            <a:ext cx="4944566" cy="7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1000" dirty="0">
                <a:solidFill>
                  <a:srgbClr val="666666"/>
                </a:solidFill>
                <a:latin typeface="Karla" pitchFamily="2" charset="0"/>
              </a:rPr>
              <a:t>Adapted from Fei-Fei Li &amp; Justin Johnson &amp; Serena Yeung Stanford CS231n 2019 </a:t>
            </a:r>
            <a:br>
              <a:rPr lang="en-GB" sz="1000" dirty="0">
                <a:solidFill>
                  <a:srgbClr val="666666"/>
                </a:solidFill>
                <a:latin typeface="Karla" pitchFamily="2" charset="0"/>
              </a:rPr>
            </a:br>
            <a:r>
              <a:rPr lang="en-GB" sz="1000" dirty="0">
                <a:solidFill>
                  <a:srgbClr val="666666"/>
                </a:solidFill>
                <a:latin typeface="Karla" pitchFamily="2" charset="0"/>
              </a:rPr>
              <a:t>“Convolutional Neural Networks for Visual Recognition” Lecture 12 Slide 37</a:t>
            </a:r>
            <a:endParaRPr sz="1000" dirty="0">
              <a:solidFill>
                <a:srgbClr val="666666"/>
              </a:solidFill>
              <a:latin typeface="Karla" pitchFamily="2" charset="0"/>
            </a:endParaRPr>
          </a:p>
          <a:p>
            <a:r>
              <a:rPr lang="en-GB" sz="1000" dirty="0" err="1">
                <a:solidFill>
                  <a:srgbClr val="666666"/>
                </a:solidFill>
                <a:latin typeface="Karla" pitchFamily="2" charset="0"/>
              </a:rPr>
              <a:t>Uijlings</a:t>
            </a:r>
            <a:r>
              <a:rPr lang="en-GB" sz="1000" dirty="0">
                <a:solidFill>
                  <a:srgbClr val="666666"/>
                </a:solidFill>
                <a:latin typeface="Karla" pitchFamily="2" charset="0"/>
              </a:rPr>
              <a:t> et al, Selective Search for Object Recognition” IJCV 2013  </a:t>
            </a:r>
            <a:r>
              <a:rPr lang="en-GB" sz="1000" u="sng" dirty="0">
                <a:solidFill>
                  <a:schemeClr val="hlink"/>
                </a:solidFill>
                <a:latin typeface="Karla" pitchFamily="2" charset="0"/>
                <a:hlinkClick r:id="rId9"/>
              </a:rPr>
              <a:t>link</a:t>
            </a:r>
            <a:r>
              <a:rPr lang="en-GB" sz="1000" dirty="0">
                <a:solidFill>
                  <a:srgbClr val="666666"/>
                </a:solidFill>
                <a:latin typeface="Karla" pitchFamily="2" charset="0"/>
              </a:rPr>
              <a:t> </a:t>
            </a:r>
            <a:endParaRPr sz="1000" dirty="0">
              <a:solidFill>
                <a:srgbClr val="666666"/>
              </a:solidFill>
              <a:latin typeface="Kar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9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12;p24">
            <a:extLst>
              <a:ext uri="{FF2B5EF4-FFF2-40B4-BE49-F238E27FC236}">
                <a16:creationId xmlns:a16="http://schemas.microsoft.com/office/drawing/2014/main" id="{8DF1D759-206C-45E0-9D3F-C07CA12695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669" t="27867" r="3947" b="13128"/>
          <a:stretch/>
        </p:blipFill>
        <p:spPr>
          <a:xfrm>
            <a:off x="6506460" y="3444936"/>
            <a:ext cx="5531709" cy="26786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745560" cy="503706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/>
              <a:t>Problem:</a:t>
            </a:r>
            <a:r>
              <a:rPr lang="en-US" sz="2000" dirty="0"/>
              <a:t> Need for applying CNN to huge number of locations, scales, </a:t>
            </a:r>
            <a:r>
              <a:rPr lang="en-US" sz="2000" dirty="0" err="1"/>
              <a:t>bbox</a:t>
            </a:r>
            <a:r>
              <a:rPr lang="en-US" sz="2000" dirty="0"/>
              <a:t> aspect ratios, very computationally expensive!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/>
              <a:t>Solution:</a:t>
            </a:r>
            <a:r>
              <a:rPr lang="en-US" sz="2000" dirty="0"/>
              <a:t> Region Proposals methods to find object-like regions: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Selective Search Algorithm: </a:t>
            </a:r>
            <a:r>
              <a:rPr lang="en-US" sz="2000" dirty="0"/>
              <a:t>returns boxes that are likely to contain objects:</a:t>
            </a:r>
          </a:p>
          <a:p>
            <a:pPr marL="108582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Use hierarchical segmentation;</a:t>
            </a:r>
          </a:p>
          <a:p>
            <a:pPr marL="108582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Start with small </a:t>
            </a:r>
            <a:r>
              <a:rPr lang="en-US" sz="2000" dirty="0" err="1"/>
              <a:t>superpixels</a:t>
            </a:r>
            <a:r>
              <a:rPr lang="en-US" sz="2000" dirty="0"/>
              <a:t>;</a:t>
            </a:r>
          </a:p>
          <a:p>
            <a:pPr marL="108582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Merge based on similarity.</a:t>
            </a:r>
            <a:endParaRPr lang="en-US" dirty="0"/>
          </a:p>
          <a:p>
            <a:pPr lvl="1" indent="0">
              <a:buNone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b="1" dirty="0"/>
              <a:t>Output: </a:t>
            </a:r>
            <a:r>
              <a:rPr lang="en-US" sz="2000" dirty="0"/>
              <a:t>Where are object like regions? 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No classification yet.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Object detection: Region Proposal Networks!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51</a:t>
            </a:fld>
            <a:endParaRPr lang="en-US"/>
          </a:p>
        </p:txBody>
      </p:sp>
      <p:sp>
        <p:nvSpPr>
          <p:cNvPr id="11" name="Google Shape;191;p23">
            <a:extLst>
              <a:ext uri="{FF2B5EF4-FFF2-40B4-BE49-F238E27FC236}">
                <a16:creationId xmlns:a16="http://schemas.microsoft.com/office/drawing/2014/main" id="{021CEF37-44AD-46EF-A324-56A07A6DEDCD}"/>
              </a:ext>
            </a:extLst>
          </p:cNvPr>
          <p:cNvSpPr txBox="1"/>
          <p:nvPr/>
        </p:nvSpPr>
        <p:spPr>
          <a:xfrm>
            <a:off x="6506460" y="6145865"/>
            <a:ext cx="4944566" cy="40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100" dirty="0" err="1">
                <a:solidFill>
                  <a:srgbClr val="666666"/>
                </a:solidFill>
              </a:rPr>
              <a:t>Uijlings</a:t>
            </a:r>
            <a:r>
              <a:rPr lang="en-US" sz="1100" dirty="0">
                <a:solidFill>
                  <a:srgbClr val="666666"/>
                </a:solidFill>
              </a:rPr>
              <a:t> et al, Selective Search for Object Recognition” IJCV 2013  </a:t>
            </a:r>
            <a:r>
              <a:rPr lang="en-US" sz="1100" u="sng" dirty="0">
                <a:solidFill>
                  <a:schemeClr val="hlink"/>
                </a:solidFill>
                <a:hlinkClick r:id="rId4"/>
              </a:rPr>
              <a:t>link</a:t>
            </a:r>
            <a:endParaRPr lang="en-US" sz="11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4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71" y="1177758"/>
            <a:ext cx="5798879" cy="4575770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GB" sz="2200" b="1" dirty="0"/>
              <a:t>R-CNN = Region-based CNN</a:t>
            </a:r>
            <a:endParaRPr lang="en-US" sz="2200" dirty="0"/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Correct </a:t>
            </a:r>
            <a:r>
              <a:rPr lang="en-US" sz="2200" dirty="0" err="1">
                <a:solidFill>
                  <a:schemeClr val="dk1"/>
                </a:solidFill>
              </a:rPr>
              <a:t>BBox</a:t>
            </a:r>
            <a:r>
              <a:rPr lang="en-US" sz="2200" dirty="0">
                <a:solidFill>
                  <a:schemeClr val="dk1"/>
                </a:solidFill>
              </a:rPr>
              <a:t> by </a:t>
            </a:r>
            <a:r>
              <a:rPr lang="en-US" sz="2200" dirty="0" err="1">
                <a:solidFill>
                  <a:schemeClr val="dk1"/>
                </a:solidFill>
              </a:rPr>
              <a:t>Bbox</a:t>
            </a:r>
            <a:r>
              <a:rPr lang="en-US" sz="2200" dirty="0">
                <a:solidFill>
                  <a:schemeClr val="dk1"/>
                </a:solidFill>
              </a:rPr>
              <a:t> regressor (</a:t>
            </a:r>
            <a:r>
              <a:rPr lang="en-US" sz="2200" dirty="0" err="1">
                <a:solidFill>
                  <a:schemeClr val="dk1"/>
                </a:solidFill>
              </a:rPr>
              <a:t>dx,dy,dw,dh</a:t>
            </a:r>
            <a:r>
              <a:rPr lang="en-US" sz="2200" dirty="0">
                <a:solidFill>
                  <a:schemeClr val="dk1"/>
                </a:solidFill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Forward each region through CNN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>
                <a:solidFill>
                  <a:schemeClr val="dk1"/>
                </a:solidFill>
              </a:rPr>
              <a:t>Resize proposed </a:t>
            </a:r>
            <a:r>
              <a:rPr lang="en-GB" sz="2200" dirty="0" err="1">
                <a:solidFill>
                  <a:schemeClr val="dk1"/>
                </a:solidFill>
              </a:rPr>
              <a:t>RoI</a:t>
            </a:r>
            <a:r>
              <a:rPr lang="en-GB" sz="2200" dirty="0">
                <a:solidFill>
                  <a:schemeClr val="dk1"/>
                </a:solidFill>
              </a:rPr>
              <a:t> (224x224)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/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Region of Interest (</a:t>
            </a:r>
            <a:r>
              <a:rPr lang="en-US" sz="2200" dirty="0" err="1"/>
              <a:t>RoI</a:t>
            </a:r>
            <a:r>
              <a:rPr lang="en-US" sz="2200" dirty="0"/>
              <a:t>) from selective search region proposal (</a:t>
            </a:r>
            <a:r>
              <a:rPr lang="en-US" sz="2200" dirty="0" err="1"/>
              <a:t>approx</a:t>
            </a:r>
            <a:r>
              <a:rPr lang="en-US" sz="2200" dirty="0"/>
              <a:t> 2k)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b="1" dirty="0"/>
              <a:t>Problem: </a:t>
            </a:r>
            <a:r>
              <a:rPr lang="en-US" sz="2200" dirty="0"/>
              <a:t>need to do 2k independent forward passes for each image! </a:t>
            </a:r>
            <a:r>
              <a:rPr lang="en-US" sz="2200" b="1" dirty="0"/>
              <a:t>(‘slow’ R-CNN)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The Evolution of R-CNN: </a:t>
            </a:r>
            <a:r>
              <a:rPr lang="en-GB" b="1" dirty="0"/>
              <a:t>R-CNN</a:t>
            </a:r>
            <a:r>
              <a:rPr lang="en-GB" dirty="0"/>
              <a:t>, Fast R-CNN, Faster R-CNN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52</a:t>
            </a:fld>
            <a:endParaRPr lang="en-US"/>
          </a:p>
        </p:txBody>
      </p:sp>
      <p:pic>
        <p:nvPicPr>
          <p:cNvPr id="7" name="Google Shape;231;p25">
            <a:extLst>
              <a:ext uri="{FF2B5EF4-FFF2-40B4-BE49-F238E27FC236}">
                <a16:creationId xmlns:a16="http://schemas.microsoft.com/office/drawing/2014/main" id="{8C8CA446-237A-4891-A931-0F67F1B1D4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76"/>
          <a:stretch/>
        </p:blipFill>
        <p:spPr>
          <a:xfrm>
            <a:off x="6380050" y="1104472"/>
            <a:ext cx="5462658" cy="48751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0;p25">
            <a:extLst>
              <a:ext uri="{FF2B5EF4-FFF2-40B4-BE49-F238E27FC236}">
                <a16:creationId xmlns:a16="http://schemas.microsoft.com/office/drawing/2014/main" id="{D1E17534-D101-41DC-9E0F-0FBA3F6D3219}"/>
              </a:ext>
            </a:extLst>
          </p:cNvPr>
          <p:cNvSpPr txBox="1"/>
          <p:nvPr/>
        </p:nvSpPr>
        <p:spPr>
          <a:xfrm>
            <a:off x="3390473" y="6123380"/>
            <a:ext cx="7376844" cy="54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GB" sz="933" dirty="0">
                <a:solidFill>
                  <a:srgbClr val="666666"/>
                </a:solidFill>
              </a:rPr>
              <a:t>Adapted from Fei-Fei Li &amp; Justin Johnson &amp; Serena Yeung Stanford CS231n 2019 “Convolutional Neural Networks for Visual Recognition”</a:t>
            </a:r>
            <a:endParaRPr sz="933" dirty="0">
              <a:solidFill>
                <a:srgbClr val="666666"/>
              </a:solidFill>
            </a:endParaRPr>
          </a:p>
          <a:p>
            <a:r>
              <a:rPr lang="en-GB" sz="933" dirty="0" err="1">
                <a:solidFill>
                  <a:srgbClr val="666666"/>
                </a:solidFill>
              </a:rPr>
              <a:t>Girshick</a:t>
            </a:r>
            <a:r>
              <a:rPr lang="en-GB" sz="933" dirty="0">
                <a:solidFill>
                  <a:srgbClr val="666666"/>
                </a:solidFill>
              </a:rPr>
              <a:t> et al, “Rich feature hierarchies for accurate object detection and semantic segmentation” CVPR2014</a:t>
            </a:r>
          </a:p>
          <a:p>
            <a:r>
              <a:rPr lang="en-GB" sz="933" dirty="0">
                <a:solidFill>
                  <a:srgbClr val="666666"/>
                </a:solidFill>
              </a:rPr>
              <a:t>Ross </a:t>
            </a:r>
            <a:r>
              <a:rPr lang="en-GB" sz="933" dirty="0" err="1">
                <a:solidFill>
                  <a:srgbClr val="666666"/>
                </a:solidFill>
              </a:rPr>
              <a:t>Girshick</a:t>
            </a:r>
            <a:r>
              <a:rPr lang="en-GB" sz="933" dirty="0">
                <a:solidFill>
                  <a:srgbClr val="666666"/>
                </a:solidFill>
              </a:rPr>
              <a:t>, “Fast R-CNN” Slides 2015</a:t>
            </a:r>
            <a:endParaRPr sz="933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04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5043403" cy="4575770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GB" sz="2000" b="1" dirty="0"/>
              <a:t>R-CNN = Region-based CNN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Correct </a:t>
            </a:r>
            <a:r>
              <a:rPr lang="en-US" sz="2000" dirty="0" err="1">
                <a:solidFill>
                  <a:schemeClr val="dk1"/>
                </a:solidFill>
              </a:rPr>
              <a:t>BBox</a:t>
            </a:r>
            <a:r>
              <a:rPr lang="en-US" sz="2000" dirty="0">
                <a:solidFill>
                  <a:schemeClr val="dk1"/>
                </a:solidFill>
              </a:rPr>
              <a:t> by </a:t>
            </a:r>
            <a:r>
              <a:rPr lang="en-US" sz="2000" dirty="0" err="1">
                <a:solidFill>
                  <a:schemeClr val="dk1"/>
                </a:solidFill>
              </a:rPr>
              <a:t>Bbox</a:t>
            </a:r>
            <a:r>
              <a:rPr lang="en-US" sz="2000" dirty="0">
                <a:solidFill>
                  <a:schemeClr val="dk1"/>
                </a:solidFill>
              </a:rPr>
              <a:t> regressor (</a:t>
            </a:r>
            <a:r>
              <a:rPr lang="en-US" sz="2000" dirty="0" err="1">
                <a:solidFill>
                  <a:schemeClr val="dk1"/>
                </a:solidFill>
              </a:rPr>
              <a:t>dx,dy,dw,dh</a:t>
            </a:r>
            <a:r>
              <a:rPr lang="en-US" sz="2000" dirty="0">
                <a:solidFill>
                  <a:schemeClr val="dk1"/>
                </a:solidFill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Forward each region through CNN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solidFill>
                  <a:schemeClr val="dk1"/>
                </a:solidFill>
              </a:rPr>
              <a:t>Resize proposed </a:t>
            </a:r>
            <a:r>
              <a:rPr lang="en-GB" sz="2000" dirty="0" err="1">
                <a:solidFill>
                  <a:schemeClr val="dk1"/>
                </a:solidFill>
              </a:rPr>
              <a:t>RoI</a:t>
            </a:r>
            <a:r>
              <a:rPr lang="en-GB" sz="2000" dirty="0">
                <a:solidFill>
                  <a:schemeClr val="dk1"/>
                </a:solidFill>
              </a:rPr>
              <a:t> (224x224)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Region of Interest (</a:t>
            </a:r>
            <a:r>
              <a:rPr lang="en-US" sz="2000" dirty="0" err="1"/>
              <a:t>RoI</a:t>
            </a:r>
            <a:r>
              <a:rPr lang="en-US" sz="2000" dirty="0"/>
              <a:t>) from selective search region proposal (</a:t>
            </a:r>
            <a:r>
              <a:rPr lang="en-US" sz="2000" dirty="0" err="1"/>
              <a:t>approx</a:t>
            </a:r>
            <a:r>
              <a:rPr lang="en-US" sz="2000" dirty="0"/>
              <a:t> 2k)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/>
              <a:t>Problem: </a:t>
            </a:r>
            <a:r>
              <a:rPr lang="en-US" sz="2000" dirty="0"/>
              <a:t>need to do 2k independent forward passes for each image! </a:t>
            </a:r>
            <a:r>
              <a:rPr lang="en-US" sz="2000" b="1" dirty="0"/>
              <a:t>(‘slow’ R-CNN)</a:t>
            </a:r>
          </a:p>
          <a:p>
            <a:pPr marL="342900" indent="-342900">
              <a:buFont typeface="Arial" charset="0"/>
              <a:buChar char="•"/>
            </a:pPr>
            <a:endParaRPr lang="en-US" sz="2000" b="1" dirty="0"/>
          </a:p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Solution</a:t>
            </a:r>
            <a:r>
              <a:rPr lang="en-US" sz="2000" b="1" dirty="0"/>
              <a:t>:</a:t>
            </a:r>
            <a:r>
              <a:rPr lang="en-US" sz="2000" b="1" dirty="0">
                <a:solidFill>
                  <a:srgbClr val="6AA84F"/>
                </a:solidFill>
              </a:rPr>
              <a:t> </a:t>
            </a:r>
            <a:r>
              <a:rPr lang="en-US" sz="2000" dirty="0">
                <a:solidFill>
                  <a:schemeClr val="dk1"/>
                </a:solidFill>
              </a:rPr>
              <a:t>can we process the image before cropping?</a:t>
            </a:r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The Evolution of R-CNN: </a:t>
            </a:r>
            <a:r>
              <a:rPr lang="en-GB" b="1" dirty="0"/>
              <a:t>R-CNN</a:t>
            </a:r>
            <a:r>
              <a:rPr lang="en-GB" dirty="0"/>
              <a:t>, Fast R-CNN, Faster R-CNN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53</a:t>
            </a:fld>
            <a:endParaRPr lang="en-US"/>
          </a:p>
        </p:txBody>
      </p:sp>
      <p:pic>
        <p:nvPicPr>
          <p:cNvPr id="7" name="Google Shape;231;p25">
            <a:extLst>
              <a:ext uri="{FF2B5EF4-FFF2-40B4-BE49-F238E27FC236}">
                <a16:creationId xmlns:a16="http://schemas.microsoft.com/office/drawing/2014/main" id="{8C8CA446-237A-4891-A931-0F67F1B1D4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76"/>
          <a:stretch/>
        </p:blipFill>
        <p:spPr>
          <a:xfrm>
            <a:off x="5794777" y="1116007"/>
            <a:ext cx="5462658" cy="48751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0;p25">
            <a:extLst>
              <a:ext uri="{FF2B5EF4-FFF2-40B4-BE49-F238E27FC236}">
                <a16:creationId xmlns:a16="http://schemas.microsoft.com/office/drawing/2014/main" id="{D1E17534-D101-41DC-9E0F-0FBA3F6D3219}"/>
              </a:ext>
            </a:extLst>
          </p:cNvPr>
          <p:cNvSpPr txBox="1"/>
          <p:nvPr/>
        </p:nvSpPr>
        <p:spPr>
          <a:xfrm>
            <a:off x="3390473" y="6123380"/>
            <a:ext cx="7376844" cy="54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GB" sz="933" dirty="0">
                <a:solidFill>
                  <a:srgbClr val="666666"/>
                </a:solidFill>
              </a:rPr>
              <a:t>Adapted from Fei-Fei Li &amp; Justin Johnson &amp; Serena Yeung Stanford CS231n 2019 “Convolutional Neural Networks for Visual Recognition”</a:t>
            </a:r>
            <a:endParaRPr sz="933" dirty="0">
              <a:solidFill>
                <a:srgbClr val="666666"/>
              </a:solidFill>
            </a:endParaRPr>
          </a:p>
          <a:p>
            <a:r>
              <a:rPr lang="en-GB" sz="933" dirty="0" err="1">
                <a:solidFill>
                  <a:srgbClr val="666666"/>
                </a:solidFill>
              </a:rPr>
              <a:t>Girshick</a:t>
            </a:r>
            <a:r>
              <a:rPr lang="en-GB" sz="933" dirty="0">
                <a:solidFill>
                  <a:srgbClr val="666666"/>
                </a:solidFill>
              </a:rPr>
              <a:t> et al, “Rich feature hierarchies for accurate object detection and semantic segmentation” CVPR2014</a:t>
            </a:r>
          </a:p>
          <a:p>
            <a:r>
              <a:rPr lang="en-GB" sz="933" dirty="0">
                <a:solidFill>
                  <a:srgbClr val="666666"/>
                </a:solidFill>
              </a:rPr>
              <a:t>Ross </a:t>
            </a:r>
            <a:r>
              <a:rPr lang="en-GB" sz="933" dirty="0" err="1">
                <a:solidFill>
                  <a:srgbClr val="666666"/>
                </a:solidFill>
              </a:rPr>
              <a:t>Girshick</a:t>
            </a:r>
            <a:r>
              <a:rPr lang="en-GB" sz="933" dirty="0">
                <a:solidFill>
                  <a:srgbClr val="666666"/>
                </a:solidFill>
              </a:rPr>
              <a:t>, “Fast R-CNN” Slides 2015</a:t>
            </a:r>
            <a:endParaRPr sz="933" dirty="0">
              <a:solidFill>
                <a:srgbClr val="666666"/>
              </a:solidFill>
            </a:endParaRPr>
          </a:p>
        </p:txBody>
      </p:sp>
      <p:sp>
        <p:nvSpPr>
          <p:cNvPr id="8" name="Google Shape;252;p26">
            <a:extLst>
              <a:ext uri="{FF2B5EF4-FFF2-40B4-BE49-F238E27FC236}">
                <a16:creationId xmlns:a16="http://schemas.microsoft.com/office/drawing/2014/main" id="{EA2F1E15-C8FD-45BE-B72F-B34D6138D576}"/>
              </a:ext>
            </a:extLst>
          </p:cNvPr>
          <p:cNvSpPr/>
          <p:nvPr/>
        </p:nvSpPr>
        <p:spPr>
          <a:xfrm rot="18092402">
            <a:off x="10867931" y="3410911"/>
            <a:ext cx="937887" cy="929688"/>
          </a:xfrm>
          <a:prstGeom prst="leftUpArrow">
            <a:avLst>
              <a:gd name="adj1" fmla="val 29552"/>
              <a:gd name="adj2" fmla="val 25000"/>
              <a:gd name="adj3" fmla="val 25000"/>
            </a:avLst>
          </a:prstGeom>
          <a:solidFill>
            <a:schemeClr val="accen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5187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424020" cy="1483249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GB" sz="2000" b="1" dirty="0">
                <a:solidFill>
                  <a:srgbClr val="C00000"/>
                </a:solidFill>
              </a:rPr>
              <a:t>Problem</a:t>
            </a:r>
            <a:r>
              <a:rPr lang="en-GB" sz="2000" b="1" dirty="0">
                <a:solidFill>
                  <a:schemeClr val="dk1"/>
                </a:solidFill>
              </a:rPr>
              <a:t>: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>
                <a:solidFill>
                  <a:schemeClr val="dk1"/>
                </a:solidFill>
              </a:rPr>
              <a:t>need to do 2k independent forward passes for each image! </a:t>
            </a:r>
            <a:r>
              <a:rPr lang="en-GB" sz="2000" b="1" dirty="0">
                <a:solidFill>
                  <a:schemeClr val="dk1"/>
                </a:solidFill>
              </a:rPr>
              <a:t>(‘slow’ R-CNN)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solidFill>
                  <a:schemeClr val="dk1"/>
                </a:solidFill>
              </a:rPr>
              <a:t>Even inference is slow: 47s/image with VGG16 [</a:t>
            </a:r>
            <a:r>
              <a:rPr lang="en-GB" sz="2000" dirty="0" err="1">
                <a:solidFill>
                  <a:schemeClr val="dk1"/>
                </a:solidFill>
              </a:rPr>
              <a:t>Simonyan</a:t>
            </a:r>
            <a:r>
              <a:rPr lang="en-GB" sz="2000" dirty="0">
                <a:solidFill>
                  <a:schemeClr val="dk1"/>
                </a:solidFill>
              </a:rPr>
              <a:t> &amp; Zisserman, ICLR 15]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Solution</a:t>
            </a:r>
            <a:r>
              <a:rPr lang="en-GB" sz="2000" b="1" dirty="0">
                <a:solidFill>
                  <a:schemeClr val="dk1"/>
                </a:solidFill>
              </a:rPr>
              <a:t>: </a:t>
            </a:r>
            <a:r>
              <a:rPr lang="en-GB" sz="2000" dirty="0">
                <a:solidFill>
                  <a:schemeClr val="dk1"/>
                </a:solidFill>
              </a:rPr>
              <a:t>can we process (CNN forward pass) the image before cropping generates 2k regions?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The Evolution of R-CNN: </a:t>
            </a:r>
            <a:r>
              <a:rPr lang="en-GB" b="1" dirty="0"/>
              <a:t>R-CNN</a:t>
            </a:r>
            <a:r>
              <a:rPr lang="en-GB" dirty="0"/>
              <a:t>, Fast R-CNN, Faster R-CNN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54</a:t>
            </a:fld>
            <a:endParaRPr lang="en-US"/>
          </a:p>
        </p:txBody>
      </p:sp>
      <p:sp>
        <p:nvSpPr>
          <p:cNvPr id="5" name="Google Shape;220;p25">
            <a:extLst>
              <a:ext uri="{FF2B5EF4-FFF2-40B4-BE49-F238E27FC236}">
                <a16:creationId xmlns:a16="http://schemas.microsoft.com/office/drawing/2014/main" id="{D1E17534-D101-41DC-9E0F-0FBA3F6D3219}"/>
              </a:ext>
            </a:extLst>
          </p:cNvPr>
          <p:cNvSpPr txBox="1"/>
          <p:nvPr/>
        </p:nvSpPr>
        <p:spPr>
          <a:xfrm>
            <a:off x="3390473" y="6123380"/>
            <a:ext cx="7376844" cy="54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GB" sz="933" dirty="0">
                <a:solidFill>
                  <a:srgbClr val="666666"/>
                </a:solidFill>
              </a:rPr>
              <a:t>Adapted from Fei-Fei Li &amp; Justin Johnson &amp; Serena Yeung Stanford CS231n 2019 “Convolutional Neural Networks for Visual Recognition”</a:t>
            </a:r>
            <a:endParaRPr sz="933" dirty="0">
              <a:solidFill>
                <a:srgbClr val="666666"/>
              </a:solidFill>
            </a:endParaRPr>
          </a:p>
          <a:p>
            <a:r>
              <a:rPr lang="en-GB" sz="933" dirty="0">
                <a:solidFill>
                  <a:srgbClr val="666666"/>
                </a:solidFill>
              </a:rPr>
              <a:t>Ross </a:t>
            </a:r>
            <a:r>
              <a:rPr lang="en-GB" sz="933" dirty="0" err="1">
                <a:solidFill>
                  <a:srgbClr val="666666"/>
                </a:solidFill>
              </a:rPr>
              <a:t>Girshick</a:t>
            </a:r>
            <a:r>
              <a:rPr lang="en-GB" sz="933" dirty="0">
                <a:solidFill>
                  <a:srgbClr val="666666"/>
                </a:solidFill>
              </a:rPr>
              <a:t>, “Fast R-CNN” Slides 2015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C0F0BC7-3298-4089-89BC-9D2D700C7AF8}"/>
              </a:ext>
            </a:extLst>
          </p:cNvPr>
          <p:cNvGrpSpPr/>
          <p:nvPr/>
        </p:nvGrpSpPr>
        <p:grpSpPr>
          <a:xfrm>
            <a:off x="1950329" y="2504261"/>
            <a:ext cx="4561726" cy="3527974"/>
            <a:chOff x="2681555" y="2504261"/>
            <a:chExt cx="4561726" cy="3527974"/>
          </a:xfrm>
        </p:grpSpPr>
        <p:pic>
          <p:nvPicPr>
            <p:cNvPr id="11" name="Google Shape;261;p27">
              <a:extLst>
                <a:ext uri="{FF2B5EF4-FFF2-40B4-BE49-F238E27FC236}">
                  <a16:creationId xmlns:a16="http://schemas.microsoft.com/office/drawing/2014/main" id="{63BF9263-446D-4101-ABC3-8F0C5575222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38038"/>
            <a:stretch/>
          </p:blipFill>
          <p:spPr>
            <a:xfrm>
              <a:off x="2681555" y="2948472"/>
              <a:ext cx="4561726" cy="3083763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F6F16D2-F3EB-41B9-9D2F-BCAAEFB8D06E}"/>
                </a:ext>
              </a:extLst>
            </p:cNvPr>
            <p:cNvSpPr txBox="1"/>
            <p:nvPr/>
          </p:nvSpPr>
          <p:spPr>
            <a:xfrm>
              <a:off x="3943613" y="2504261"/>
              <a:ext cx="173915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dirty="0"/>
                <a:t>Fast R-CNN</a:t>
              </a:r>
              <a:endParaRPr lang="en-US" sz="20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98927C-5447-4A5F-A902-65D85FADACE0}"/>
              </a:ext>
            </a:extLst>
          </p:cNvPr>
          <p:cNvGrpSpPr/>
          <p:nvPr/>
        </p:nvGrpSpPr>
        <p:grpSpPr>
          <a:xfrm>
            <a:off x="7053492" y="2504261"/>
            <a:ext cx="3188179" cy="3482129"/>
            <a:chOff x="7508648" y="2504261"/>
            <a:chExt cx="3188179" cy="348212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90D30D-B47D-4F2B-AE59-AF17777F85CE}"/>
                </a:ext>
              </a:extLst>
            </p:cNvPr>
            <p:cNvSpPr txBox="1"/>
            <p:nvPr/>
          </p:nvSpPr>
          <p:spPr>
            <a:xfrm>
              <a:off x="8248388" y="2504261"/>
              <a:ext cx="173915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dirty="0"/>
                <a:t>Slow R-CNN</a:t>
              </a:r>
              <a:endParaRPr lang="en-US" sz="2000" dirty="0"/>
            </a:p>
          </p:txBody>
        </p:sp>
        <p:pic>
          <p:nvPicPr>
            <p:cNvPr id="19" name="Google Shape;261;p27">
              <a:extLst>
                <a:ext uri="{FF2B5EF4-FFF2-40B4-BE49-F238E27FC236}">
                  <a16:creationId xmlns:a16="http://schemas.microsoft.com/office/drawing/2014/main" id="{E80CAC89-64F2-4EB4-A100-6342AD473D2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67621" t="24546" r="-161" b="1430"/>
            <a:stretch/>
          </p:blipFill>
          <p:spPr>
            <a:xfrm>
              <a:off x="7508648" y="2948472"/>
              <a:ext cx="3188179" cy="3037918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</p:grpSp>
    </p:spTree>
    <p:extLst>
      <p:ext uri="{BB962C8B-B14F-4D97-AF65-F5344CB8AC3E}">
        <p14:creationId xmlns:p14="http://schemas.microsoft.com/office/powerpoint/2010/main" val="113867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353" y="1177758"/>
            <a:ext cx="11009294" cy="1483249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Fast R-CNN much faster than R-CNN;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Runtime dominated by region proposals; is an iterative method (‘like selective search’);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/>
              <a:t>Solution:</a:t>
            </a:r>
            <a:r>
              <a:rPr lang="en-US" sz="2000" dirty="0"/>
              <a:t> can we make CNN do proposals!</a:t>
            </a:r>
            <a:endParaRPr lang="en-GB" sz="2000" dirty="0">
              <a:solidFill>
                <a:schemeClr val="dk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The Evolution of R-CNN: </a:t>
            </a:r>
            <a:r>
              <a:rPr lang="en-GB" b="1" dirty="0"/>
              <a:t>R-CNN</a:t>
            </a:r>
            <a:r>
              <a:rPr lang="en-GB" dirty="0"/>
              <a:t>, Fast R-CNN, Faster R-CNN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55</a:t>
            </a:fld>
            <a:endParaRPr lang="en-US"/>
          </a:p>
        </p:txBody>
      </p:sp>
      <p:sp>
        <p:nvSpPr>
          <p:cNvPr id="5" name="Google Shape;220;p25">
            <a:extLst>
              <a:ext uri="{FF2B5EF4-FFF2-40B4-BE49-F238E27FC236}">
                <a16:creationId xmlns:a16="http://schemas.microsoft.com/office/drawing/2014/main" id="{D1E17534-D101-41DC-9E0F-0FBA3F6D3219}"/>
              </a:ext>
            </a:extLst>
          </p:cNvPr>
          <p:cNvSpPr txBox="1"/>
          <p:nvPr/>
        </p:nvSpPr>
        <p:spPr>
          <a:xfrm>
            <a:off x="3390473" y="6123380"/>
            <a:ext cx="7376844" cy="54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GB" sz="933" dirty="0">
                <a:solidFill>
                  <a:srgbClr val="666666"/>
                </a:solidFill>
              </a:rPr>
              <a:t>Adapted from Fei-Fei Li &amp; Justin Johnson &amp; Serena Yeung Stanford CS231n 2019 “Convolutional Neural Networks for Visual Recognition”</a:t>
            </a:r>
            <a:endParaRPr sz="933" dirty="0">
              <a:solidFill>
                <a:srgbClr val="666666"/>
              </a:solidFill>
            </a:endParaRPr>
          </a:p>
          <a:p>
            <a:r>
              <a:rPr lang="en-GB" sz="933" dirty="0">
                <a:solidFill>
                  <a:srgbClr val="666666"/>
                </a:solidFill>
              </a:rPr>
              <a:t>Ross </a:t>
            </a:r>
            <a:r>
              <a:rPr lang="en-GB" sz="933" dirty="0" err="1">
                <a:solidFill>
                  <a:srgbClr val="666666"/>
                </a:solidFill>
              </a:rPr>
              <a:t>Girshick</a:t>
            </a:r>
            <a:r>
              <a:rPr lang="en-GB" sz="933" dirty="0">
                <a:solidFill>
                  <a:srgbClr val="666666"/>
                </a:solidFill>
              </a:rPr>
              <a:t>, “Fast R-CNN” Slides 2015</a:t>
            </a:r>
          </a:p>
          <a:p>
            <a:endParaRPr lang="en-GB" sz="933" dirty="0">
              <a:solidFill>
                <a:srgbClr val="666666"/>
              </a:solidFill>
            </a:endParaRPr>
          </a:p>
          <a:p>
            <a:endParaRPr lang="en-GB" sz="933" dirty="0">
              <a:solidFill>
                <a:srgbClr val="666666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0DACF6-F9D7-400B-8B6D-B9F64A9D4B82}"/>
              </a:ext>
            </a:extLst>
          </p:cNvPr>
          <p:cNvGrpSpPr/>
          <p:nvPr/>
        </p:nvGrpSpPr>
        <p:grpSpPr>
          <a:xfrm>
            <a:off x="1407882" y="2721454"/>
            <a:ext cx="4212405" cy="2663640"/>
            <a:chOff x="1407882" y="2504261"/>
            <a:chExt cx="4212405" cy="266364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F6F16D2-F3EB-41B9-9D2F-BCAAEFB8D06E}"/>
                </a:ext>
              </a:extLst>
            </p:cNvPr>
            <p:cNvSpPr txBox="1"/>
            <p:nvPr/>
          </p:nvSpPr>
          <p:spPr>
            <a:xfrm>
              <a:off x="2291761" y="2504261"/>
              <a:ext cx="267067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dirty="0"/>
                <a:t>Training Time (Hours)</a:t>
              </a:r>
              <a:endParaRPr lang="en-US" sz="2000" dirty="0"/>
            </a:p>
          </p:txBody>
        </p:sp>
        <p:pic>
          <p:nvPicPr>
            <p:cNvPr id="7" name="Google Shape;273;p28">
              <a:extLst>
                <a:ext uri="{FF2B5EF4-FFF2-40B4-BE49-F238E27FC236}">
                  <a16:creationId xmlns:a16="http://schemas.microsoft.com/office/drawing/2014/main" id="{7276C40F-E2B7-45A4-B486-AB1CB044081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209" t="17901" r="54308" b="26636"/>
            <a:stretch/>
          </p:blipFill>
          <p:spPr>
            <a:xfrm>
              <a:off x="1407882" y="3178352"/>
              <a:ext cx="4212405" cy="1989549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DDDF9E4-6543-4632-83E7-A09A91D76B2B}"/>
              </a:ext>
            </a:extLst>
          </p:cNvPr>
          <p:cNvGrpSpPr/>
          <p:nvPr/>
        </p:nvGrpSpPr>
        <p:grpSpPr>
          <a:xfrm>
            <a:off x="6375871" y="2721454"/>
            <a:ext cx="3745033" cy="2635134"/>
            <a:chOff x="6375871" y="2504261"/>
            <a:chExt cx="3745033" cy="263513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90D30D-B47D-4F2B-AE59-AF17777F85CE}"/>
                </a:ext>
              </a:extLst>
            </p:cNvPr>
            <p:cNvSpPr txBox="1"/>
            <p:nvPr/>
          </p:nvSpPr>
          <p:spPr>
            <a:xfrm>
              <a:off x="7388491" y="2504261"/>
              <a:ext cx="251174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dirty="0"/>
                <a:t>Test Time (Seconds)</a:t>
              </a:r>
              <a:endParaRPr lang="en-US" sz="2000" dirty="0"/>
            </a:p>
          </p:txBody>
        </p:sp>
        <p:pic>
          <p:nvPicPr>
            <p:cNvPr id="8" name="Google Shape;273;p28">
              <a:extLst>
                <a:ext uri="{FF2B5EF4-FFF2-40B4-BE49-F238E27FC236}">
                  <a16:creationId xmlns:a16="http://schemas.microsoft.com/office/drawing/2014/main" id="{FA19687A-8C67-4D86-88DC-015BD01FDEA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48731" t="17928" r="6786" b="19687"/>
            <a:stretch/>
          </p:blipFill>
          <p:spPr>
            <a:xfrm>
              <a:off x="6375871" y="3149846"/>
              <a:ext cx="3745033" cy="1989549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</p:grpSp>
    </p:spTree>
    <p:extLst>
      <p:ext uri="{BB962C8B-B14F-4D97-AF65-F5344CB8AC3E}">
        <p14:creationId xmlns:p14="http://schemas.microsoft.com/office/powerpoint/2010/main" val="380685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353" y="1177758"/>
            <a:ext cx="11009294" cy="1483249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GB" sz="2000" b="1" dirty="0"/>
              <a:t>Faster R-CNN</a:t>
            </a:r>
            <a:r>
              <a:rPr lang="en-GB" sz="2000" dirty="0"/>
              <a:t>: make CNN to do proposals! (single forward, not iterative selective search)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b="1" dirty="0"/>
              <a:t>CNN Region Proposal Network (RPN)</a:t>
            </a:r>
            <a:r>
              <a:rPr lang="en-GB" sz="2000" dirty="0"/>
              <a:t>: predicting region proposals from features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/>
              <a:t>Otherwise same as Fast R-CNN: crop and classify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/>
              <a:t>End-to-end quadruple loss: 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GB" sz="2000" dirty="0"/>
              <a:t>RPN classify object / not object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GB" sz="2000" dirty="0"/>
              <a:t>RPN regress box coordinates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GB" sz="2000" dirty="0"/>
              <a:t>Final classification score (object classes)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GB" sz="2000" dirty="0"/>
              <a:t>Final box coordinates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/>
              <a:t>Test-time seconds per image: </a:t>
            </a:r>
          </a:p>
          <a:p>
            <a:pPr marL="342900" indent="-342900">
              <a:buFont typeface="Arial" charset="0"/>
              <a:buChar char="•"/>
            </a:pPr>
            <a:endParaRPr lang="en-GB" sz="2000" dirty="0">
              <a:solidFill>
                <a:schemeClr val="dk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The Evolution of R-CNN: </a:t>
            </a:r>
            <a:r>
              <a:rPr lang="en-GB" b="1" dirty="0"/>
              <a:t>R-CNN</a:t>
            </a:r>
            <a:r>
              <a:rPr lang="en-GB" dirty="0"/>
              <a:t>, Fast R-CNN, Faster R-CNN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56</a:t>
            </a:fld>
            <a:endParaRPr lang="en-US"/>
          </a:p>
        </p:txBody>
      </p:sp>
      <p:sp>
        <p:nvSpPr>
          <p:cNvPr id="5" name="Google Shape;220;p25">
            <a:extLst>
              <a:ext uri="{FF2B5EF4-FFF2-40B4-BE49-F238E27FC236}">
                <a16:creationId xmlns:a16="http://schemas.microsoft.com/office/drawing/2014/main" id="{D1E17534-D101-41DC-9E0F-0FBA3F6D3219}"/>
              </a:ext>
            </a:extLst>
          </p:cNvPr>
          <p:cNvSpPr txBox="1"/>
          <p:nvPr/>
        </p:nvSpPr>
        <p:spPr>
          <a:xfrm>
            <a:off x="3390473" y="6123380"/>
            <a:ext cx="7376844" cy="54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GB" sz="933" dirty="0">
                <a:solidFill>
                  <a:srgbClr val="666666"/>
                </a:solidFill>
              </a:rPr>
              <a:t>Adapted from Fei-Fei Li &amp; Justin Johnson &amp; Serena Yeung Stanford CS231n 2019 “Convolutional Neural Networks for Visual Recognition”</a:t>
            </a:r>
            <a:endParaRPr sz="933" dirty="0">
              <a:solidFill>
                <a:srgbClr val="666666"/>
              </a:solidFill>
            </a:endParaRPr>
          </a:p>
          <a:p>
            <a:r>
              <a:rPr lang="en-GB" sz="933" dirty="0">
                <a:solidFill>
                  <a:srgbClr val="666666"/>
                </a:solidFill>
              </a:rPr>
              <a:t>Ross </a:t>
            </a:r>
            <a:r>
              <a:rPr lang="en-GB" sz="933" dirty="0" err="1">
                <a:solidFill>
                  <a:srgbClr val="666666"/>
                </a:solidFill>
              </a:rPr>
              <a:t>Girshick</a:t>
            </a:r>
            <a:r>
              <a:rPr lang="en-GB" sz="933" dirty="0">
                <a:solidFill>
                  <a:srgbClr val="666666"/>
                </a:solidFill>
              </a:rPr>
              <a:t>, “Fast R-CNN” Slides 2015</a:t>
            </a:r>
          </a:p>
          <a:p>
            <a:endParaRPr lang="en-GB" sz="933" dirty="0">
              <a:solidFill>
                <a:srgbClr val="666666"/>
              </a:solidFill>
            </a:endParaRPr>
          </a:p>
          <a:p>
            <a:endParaRPr lang="en-GB" sz="933" dirty="0">
              <a:solidFill>
                <a:srgbClr val="666666"/>
              </a:solidFill>
            </a:endParaRPr>
          </a:p>
        </p:txBody>
      </p:sp>
      <p:pic>
        <p:nvPicPr>
          <p:cNvPr id="6" name="Google Shape;291;p29">
            <a:extLst>
              <a:ext uri="{FF2B5EF4-FFF2-40B4-BE49-F238E27FC236}">
                <a16:creationId xmlns:a16="http://schemas.microsoft.com/office/drawing/2014/main" id="{5166CD64-D158-4BD0-B593-BC28BF3C70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032" t="17580"/>
          <a:stretch/>
        </p:blipFill>
        <p:spPr>
          <a:xfrm>
            <a:off x="746588" y="4496060"/>
            <a:ext cx="3609655" cy="153617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289;p29">
            <a:extLst>
              <a:ext uri="{FF2B5EF4-FFF2-40B4-BE49-F238E27FC236}">
                <a16:creationId xmlns:a16="http://schemas.microsoft.com/office/drawing/2014/main" id="{CDFD7E8F-8626-4B1C-8771-7D41B89BFDA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2425" y="2050222"/>
            <a:ext cx="4814533" cy="393616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28544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7DB8F535-F8C2-40B1-9AC6-50B2D77C83A3}"/>
              </a:ext>
            </a:extLst>
          </p:cNvPr>
          <p:cNvGrpSpPr/>
          <p:nvPr/>
        </p:nvGrpSpPr>
        <p:grpSpPr>
          <a:xfrm>
            <a:off x="7015282" y="2030260"/>
            <a:ext cx="5017252" cy="3999014"/>
            <a:chOff x="7015282" y="2030260"/>
            <a:chExt cx="5017252" cy="3999014"/>
          </a:xfrm>
        </p:grpSpPr>
        <p:pic>
          <p:nvPicPr>
            <p:cNvPr id="11" name="Google Shape;289;p29">
              <a:extLst>
                <a:ext uri="{FF2B5EF4-FFF2-40B4-BE49-F238E27FC236}">
                  <a16:creationId xmlns:a16="http://schemas.microsoft.com/office/drawing/2014/main" id="{CDFD7E8F-8626-4B1C-8771-7D41B89BFDA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218001" y="2050222"/>
              <a:ext cx="4814533" cy="3936167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6" name="Google Shape;305;p30">
              <a:extLst>
                <a:ext uri="{FF2B5EF4-FFF2-40B4-BE49-F238E27FC236}">
                  <a16:creationId xmlns:a16="http://schemas.microsoft.com/office/drawing/2014/main" id="{29AF3921-A1AA-4454-B933-A73F7081A014}"/>
                </a:ext>
              </a:extLst>
            </p:cNvPr>
            <p:cNvSpPr/>
            <p:nvPr/>
          </p:nvSpPr>
          <p:spPr>
            <a:xfrm>
              <a:off x="8551717" y="3525361"/>
              <a:ext cx="2900274" cy="2461028"/>
            </a:xfrm>
            <a:prstGeom prst="rect">
              <a:avLst/>
            </a:prstGeom>
            <a:noFill/>
            <a:ln w="28575" cap="flat" cmpd="sng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8" name="Google Shape;306;p30">
              <a:extLst>
                <a:ext uri="{FF2B5EF4-FFF2-40B4-BE49-F238E27FC236}">
                  <a16:creationId xmlns:a16="http://schemas.microsoft.com/office/drawing/2014/main" id="{EB9D1C35-0BF8-4307-8CC2-AC2F09406B21}"/>
                </a:ext>
              </a:extLst>
            </p:cNvPr>
            <p:cNvSpPr/>
            <p:nvPr/>
          </p:nvSpPr>
          <p:spPr>
            <a:xfrm>
              <a:off x="7218002" y="2030260"/>
              <a:ext cx="4720570" cy="1430812"/>
            </a:xfrm>
            <a:prstGeom prst="rect">
              <a:avLst/>
            </a:prstGeom>
            <a:noFill/>
            <a:ln w="28575" cap="flat" cmpd="sng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309;p30">
              <a:extLst>
                <a:ext uri="{FF2B5EF4-FFF2-40B4-BE49-F238E27FC236}">
                  <a16:creationId xmlns:a16="http://schemas.microsoft.com/office/drawing/2014/main" id="{F9810746-BE13-40A0-A6C1-046FC9DE8D54}"/>
                </a:ext>
              </a:extLst>
            </p:cNvPr>
            <p:cNvSpPr/>
            <p:nvPr/>
          </p:nvSpPr>
          <p:spPr>
            <a:xfrm>
              <a:off x="7264452" y="2941209"/>
              <a:ext cx="1121465" cy="426747"/>
            </a:xfrm>
            <a:prstGeom prst="rect">
              <a:avLst/>
            </a:prstGeom>
            <a:noFill/>
            <a:ln w="28575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0" name="Google Shape;310;p30">
              <a:extLst>
                <a:ext uri="{FF2B5EF4-FFF2-40B4-BE49-F238E27FC236}">
                  <a16:creationId xmlns:a16="http://schemas.microsoft.com/office/drawing/2014/main" id="{E14ABA67-DF31-4D5F-816C-20C9DEED400D}"/>
                </a:ext>
              </a:extLst>
            </p:cNvPr>
            <p:cNvSpPr/>
            <p:nvPr/>
          </p:nvSpPr>
          <p:spPr>
            <a:xfrm>
              <a:off x="8469094" y="2941209"/>
              <a:ext cx="1121465" cy="426747"/>
            </a:xfrm>
            <a:prstGeom prst="rect">
              <a:avLst/>
            </a:prstGeom>
            <a:noFill/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313;p30">
              <a:extLst>
                <a:ext uri="{FF2B5EF4-FFF2-40B4-BE49-F238E27FC236}">
                  <a16:creationId xmlns:a16="http://schemas.microsoft.com/office/drawing/2014/main" id="{45D94D40-C8B0-4761-9B62-AE78273BD851}"/>
                </a:ext>
              </a:extLst>
            </p:cNvPr>
            <p:cNvSpPr/>
            <p:nvPr/>
          </p:nvSpPr>
          <p:spPr>
            <a:xfrm>
              <a:off x="9271288" y="2126744"/>
              <a:ext cx="1121465" cy="426747"/>
            </a:xfrm>
            <a:prstGeom prst="rect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8A184EE-19F6-4087-880E-D32B3A3E876B}"/>
                </a:ext>
              </a:extLst>
            </p:cNvPr>
            <p:cNvSpPr txBox="1"/>
            <p:nvPr/>
          </p:nvSpPr>
          <p:spPr>
            <a:xfrm>
              <a:off x="7015282" y="2056594"/>
              <a:ext cx="17391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latin typeface="Karla" pitchFamily="2" charset="0"/>
                </a:rPr>
                <a:t>Stage 2</a:t>
              </a:r>
              <a:endParaRPr lang="en-US" dirty="0">
                <a:latin typeface="Karla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0A1102-1844-41B7-8E97-534AFBD23268}"/>
                </a:ext>
              </a:extLst>
            </p:cNvPr>
            <p:cNvSpPr txBox="1"/>
            <p:nvPr/>
          </p:nvSpPr>
          <p:spPr>
            <a:xfrm>
              <a:off x="7411611" y="5659942"/>
              <a:ext cx="9464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 b="1" dirty="0">
                  <a:latin typeface="Karla" pitchFamily="2" charset="0"/>
                </a:rPr>
                <a:t>Stage 1</a:t>
              </a:r>
              <a:endParaRPr lang="en-US" sz="1800" dirty="0">
                <a:latin typeface="Karla" pitchFamily="2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353" y="1393671"/>
            <a:ext cx="11009294" cy="1483249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Previously we said: “Multiple objects? Thus Need for Region Proposal Networks!”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/>
              <a:t>Faster R-CNN is a two-stage object detector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1800" b="1" dirty="0">
                <a:solidFill>
                  <a:schemeClr val="tx1"/>
                </a:solidFill>
              </a:rPr>
              <a:t>Stage 1: </a:t>
            </a:r>
            <a:r>
              <a:rPr lang="en-US" sz="1800" dirty="0">
                <a:solidFill>
                  <a:schemeClr val="tx1"/>
                </a:solidFill>
              </a:rPr>
              <a:t>backbone network + RPN (once/image)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1800" b="1" dirty="0">
                <a:solidFill>
                  <a:schemeClr val="tx1"/>
                </a:solidFill>
              </a:rPr>
              <a:t>Stage 2: </a:t>
            </a:r>
            <a:r>
              <a:rPr lang="en-US" sz="1800" dirty="0">
                <a:solidFill>
                  <a:schemeClr val="tx1"/>
                </a:solidFill>
              </a:rPr>
              <a:t>crop - predict </a:t>
            </a:r>
            <a:r>
              <a:rPr lang="en-US" sz="1800" dirty="0"/>
              <a:t>object &amp; </a:t>
            </a:r>
            <a:r>
              <a:rPr lang="en-US" sz="1800" dirty="0" err="1"/>
              <a:t>bbox</a:t>
            </a:r>
            <a:r>
              <a:rPr lang="en-US" sz="1800" dirty="0"/>
              <a:t> (once/region)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What is our RPN again?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RPN runs prediction on many </a:t>
            </a:r>
            <a:r>
              <a:rPr lang="en-US" sz="2000" dirty="0" err="1"/>
              <a:t>many</a:t>
            </a:r>
            <a:r>
              <a:rPr lang="en-US" sz="2000" dirty="0"/>
              <a:t> anchor boxes: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1867" b="1" dirty="0">
                <a:solidFill>
                  <a:schemeClr val="tx1"/>
                </a:solidFill>
              </a:rPr>
              <a:t>Loss 1: </a:t>
            </a:r>
            <a:r>
              <a:rPr lang="en-US" sz="1867" dirty="0">
                <a:solidFill>
                  <a:schemeClr val="tx1"/>
                </a:solidFill>
              </a:rPr>
              <a:t>Tells is does the anchor </a:t>
            </a:r>
            <a:r>
              <a:rPr lang="en-US" sz="1867" dirty="0" err="1">
                <a:solidFill>
                  <a:schemeClr val="tx1"/>
                </a:solidFill>
              </a:rPr>
              <a:t>bbox</a:t>
            </a:r>
            <a:r>
              <a:rPr lang="en-US" sz="1867" dirty="0">
                <a:solidFill>
                  <a:schemeClr val="tx1"/>
                </a:solidFill>
              </a:rPr>
              <a:t> contain an object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1867" b="1" dirty="0">
                <a:solidFill>
                  <a:schemeClr val="tx1"/>
                </a:solidFill>
              </a:rPr>
              <a:t>Loss 2: </a:t>
            </a:r>
            <a:r>
              <a:rPr lang="en-US" sz="1867" dirty="0">
                <a:solidFill>
                  <a:schemeClr val="tx1"/>
                </a:solidFill>
              </a:rPr>
              <a:t>For the </a:t>
            </a:r>
            <a:r>
              <a:rPr lang="en-US" sz="1867" dirty="0"/>
              <a:t>top 300 boxes its adjusts the box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What is the difference between our 2 classification losses?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1867" dirty="0"/>
              <a:t>one is classifying </a:t>
            </a:r>
            <a:r>
              <a:rPr lang="en-US" sz="1867" b="1" dirty="0"/>
              <a:t>object</a:t>
            </a:r>
            <a:r>
              <a:rPr lang="en-US" sz="1867" dirty="0"/>
              <a:t> (i.e. object/not object) – green box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1867" dirty="0"/>
              <a:t>one is classifying specific </a:t>
            </a:r>
            <a:r>
              <a:rPr lang="en-US" sz="1867" b="1" dirty="0"/>
              <a:t>categories</a:t>
            </a:r>
            <a:r>
              <a:rPr lang="en-US" sz="1867" dirty="0"/>
              <a:t> (e.g. dog) – pink box</a:t>
            </a:r>
          </a:p>
          <a:p>
            <a:pPr marL="609585" indent="-423323">
              <a:lnSpc>
                <a:spcPct val="115000"/>
              </a:lnSpc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we really need two stages? </a:t>
            </a:r>
            <a:r>
              <a:rPr lang="en-US" sz="2267" dirty="0"/>
              <a:t> </a:t>
            </a:r>
            <a:endParaRPr lang="en-US" sz="2267" dirty="0">
              <a:solidFill>
                <a:schemeClr val="dk1"/>
              </a:solidFill>
            </a:endParaRPr>
          </a:p>
          <a:p>
            <a:pPr>
              <a:spcBef>
                <a:spcPts val="800"/>
              </a:spcBef>
            </a:pPr>
            <a:endParaRPr lang="en-US" sz="1867" dirty="0">
              <a:solidFill>
                <a:schemeClr val="dk1"/>
              </a:solidFill>
            </a:endParaRPr>
          </a:p>
          <a:p>
            <a:pPr marL="1085820" lvl="1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The Evolution of R-CNN: </a:t>
            </a:r>
            <a:r>
              <a:rPr lang="en-GB" b="1" dirty="0"/>
              <a:t>R-CNN</a:t>
            </a:r>
            <a:r>
              <a:rPr lang="en-GB" dirty="0"/>
              <a:t>, Fast R-CNN, Faster R-CNN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57</a:t>
            </a:fld>
            <a:endParaRPr lang="en-US"/>
          </a:p>
        </p:txBody>
      </p:sp>
      <p:sp>
        <p:nvSpPr>
          <p:cNvPr id="5" name="Google Shape;220;p25">
            <a:extLst>
              <a:ext uri="{FF2B5EF4-FFF2-40B4-BE49-F238E27FC236}">
                <a16:creationId xmlns:a16="http://schemas.microsoft.com/office/drawing/2014/main" id="{D1E17534-D101-41DC-9E0F-0FBA3F6D3219}"/>
              </a:ext>
            </a:extLst>
          </p:cNvPr>
          <p:cNvSpPr txBox="1"/>
          <p:nvPr/>
        </p:nvSpPr>
        <p:spPr>
          <a:xfrm>
            <a:off x="3390473" y="6123380"/>
            <a:ext cx="7376844" cy="54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GB" sz="933" dirty="0">
                <a:solidFill>
                  <a:srgbClr val="666666"/>
                </a:solidFill>
              </a:rPr>
              <a:t>Adapted from Fei-Fei Li &amp; Justin Johnson &amp; Serena Yeung Stanford CS231n 2019 “Convolutional Neural Networks for Visual Recognition”</a:t>
            </a:r>
            <a:endParaRPr sz="933" dirty="0">
              <a:solidFill>
                <a:srgbClr val="666666"/>
              </a:solidFill>
            </a:endParaRPr>
          </a:p>
          <a:p>
            <a:r>
              <a:rPr lang="en-GB" sz="933" dirty="0">
                <a:solidFill>
                  <a:srgbClr val="666666"/>
                </a:solidFill>
              </a:rPr>
              <a:t>Ross </a:t>
            </a:r>
            <a:r>
              <a:rPr lang="en-GB" sz="933" dirty="0" err="1">
                <a:solidFill>
                  <a:srgbClr val="666666"/>
                </a:solidFill>
              </a:rPr>
              <a:t>Girshick</a:t>
            </a:r>
            <a:r>
              <a:rPr lang="en-GB" sz="933" dirty="0">
                <a:solidFill>
                  <a:srgbClr val="666666"/>
                </a:solidFill>
              </a:rPr>
              <a:t>, “Fast R-CNN” Slides 2015</a:t>
            </a:r>
          </a:p>
          <a:p>
            <a:endParaRPr lang="en-GB" sz="933" dirty="0">
              <a:solidFill>
                <a:srgbClr val="666666"/>
              </a:solidFill>
            </a:endParaRPr>
          </a:p>
          <a:p>
            <a:endParaRPr lang="en-GB" sz="933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2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353" y="1393671"/>
            <a:ext cx="5913241" cy="4565340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Within each of the </a:t>
            </a:r>
            <a:r>
              <a:rPr lang="en-US" sz="2000" b="1" dirty="0" err="1"/>
              <a:t>NxN</a:t>
            </a:r>
            <a:r>
              <a:rPr lang="en-US" sz="2000" dirty="0"/>
              <a:t> grid regress over each </a:t>
            </a:r>
            <a:r>
              <a:rPr lang="en-US" sz="2000" b="1" dirty="0"/>
              <a:t>B</a:t>
            </a:r>
            <a:r>
              <a:rPr lang="en-US" sz="2000" dirty="0"/>
              <a:t> base boxes, predict: (</a:t>
            </a:r>
            <a:r>
              <a:rPr lang="en-US" sz="2000" dirty="0" err="1"/>
              <a:t>x,y,h,w</a:t>
            </a:r>
            <a:r>
              <a:rPr lang="en-US" sz="2000" dirty="0"/>
              <a:t>, confidence = 5)</a:t>
            </a:r>
          </a:p>
          <a:p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b="1" dirty="0"/>
              <a:t>Predict C </a:t>
            </a:r>
            <a:r>
              <a:rPr lang="en-US" sz="2000" dirty="0"/>
              <a:t>category specific class scores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Output : N x N x S ( 5 B + C)</a:t>
            </a:r>
          </a:p>
          <a:p>
            <a:pPr lvl="1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YOLOv3 (Joseph Redmon): 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predicts at 3 scales, S = 3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predicts 3 boxes at each scale, B=3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Darknet-53 as feature extractor (similar to </a:t>
            </a:r>
            <a:r>
              <a:rPr lang="en-US" sz="1800" dirty="0" err="1">
                <a:solidFill>
                  <a:schemeClr val="tx1"/>
                </a:solidFill>
              </a:rPr>
              <a:t>ResNet</a:t>
            </a:r>
            <a:r>
              <a:rPr lang="en-US" sz="1800" dirty="0">
                <a:solidFill>
                  <a:schemeClr val="tx1"/>
                </a:solidFill>
              </a:rPr>
              <a:t> 152, and 2x faster!)</a:t>
            </a:r>
          </a:p>
          <a:p>
            <a:pPr>
              <a:spcBef>
                <a:spcPts val="800"/>
              </a:spcBef>
            </a:pPr>
            <a:endParaRPr lang="en-US" sz="1867" dirty="0">
              <a:solidFill>
                <a:schemeClr val="dk1"/>
              </a:solidFill>
            </a:endParaRPr>
          </a:p>
          <a:p>
            <a:pPr marL="1085820" lvl="1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6531"/>
            <a:ext cx="12192000" cy="76727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Single-Stage Detection without Region Proposals: </a:t>
            </a:r>
            <a:r>
              <a:rPr lang="en-GB" b="1" dirty="0"/>
              <a:t>YOLO, SSD</a:t>
            </a:r>
            <a:r>
              <a:rPr lang="en-GB" dirty="0"/>
              <a:t> 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58</a:t>
            </a:fld>
            <a:endParaRPr lang="en-US"/>
          </a:p>
        </p:txBody>
      </p:sp>
      <p:sp>
        <p:nvSpPr>
          <p:cNvPr id="5" name="Google Shape;220;p25">
            <a:extLst>
              <a:ext uri="{FF2B5EF4-FFF2-40B4-BE49-F238E27FC236}">
                <a16:creationId xmlns:a16="http://schemas.microsoft.com/office/drawing/2014/main" id="{D1E17534-D101-41DC-9E0F-0FBA3F6D3219}"/>
              </a:ext>
            </a:extLst>
          </p:cNvPr>
          <p:cNvSpPr txBox="1"/>
          <p:nvPr/>
        </p:nvSpPr>
        <p:spPr>
          <a:xfrm>
            <a:off x="9854317" y="5307026"/>
            <a:ext cx="1847948" cy="805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000" dirty="0">
                <a:solidFill>
                  <a:srgbClr val="666666"/>
                </a:solidFill>
              </a:rPr>
              <a:t>(YOLO) Redmon, “You Only Look Once: Unified, Real-Time Object Detection” CVPR 2015: Cited by 8057 (</a:t>
            </a:r>
            <a:r>
              <a:rPr lang="en-US" sz="1000" u="sng" dirty="0">
                <a:solidFill>
                  <a:srgbClr val="66666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sz="1000" dirty="0">
                <a:solidFill>
                  <a:srgbClr val="666666"/>
                </a:solidFill>
              </a:rPr>
              <a:t>)</a:t>
            </a:r>
          </a:p>
          <a:p>
            <a:endParaRPr lang="en-GB" sz="933" dirty="0">
              <a:solidFill>
                <a:srgbClr val="666666"/>
              </a:solidFill>
            </a:endParaRPr>
          </a:p>
          <a:p>
            <a:endParaRPr lang="en-GB" sz="933" dirty="0">
              <a:solidFill>
                <a:srgbClr val="666666"/>
              </a:solidFill>
            </a:endParaRPr>
          </a:p>
          <a:p>
            <a:endParaRPr lang="en-GB" sz="933" dirty="0">
              <a:solidFill>
                <a:srgbClr val="666666"/>
              </a:solidFill>
            </a:endParaRPr>
          </a:p>
        </p:txBody>
      </p:sp>
      <p:pic>
        <p:nvPicPr>
          <p:cNvPr id="6" name="Google Shape;322;p31">
            <a:extLst>
              <a:ext uri="{FF2B5EF4-FFF2-40B4-BE49-F238E27FC236}">
                <a16:creationId xmlns:a16="http://schemas.microsoft.com/office/drawing/2014/main" id="{79197909-2651-4BE7-B0A6-A7F07EE1AB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0229"/>
          <a:stretch/>
        </p:blipFill>
        <p:spPr>
          <a:xfrm>
            <a:off x="6741798" y="1223973"/>
            <a:ext cx="4858848" cy="296001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325;p31">
            <a:extLst>
              <a:ext uri="{FF2B5EF4-FFF2-40B4-BE49-F238E27FC236}">
                <a16:creationId xmlns:a16="http://schemas.microsoft.com/office/drawing/2014/main" id="{74C9FB9E-BE61-45A4-8A98-9B00361037A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4595" y="4326360"/>
            <a:ext cx="3154457" cy="196133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22" name="Google Shape;326;p31">
            <a:extLst>
              <a:ext uri="{FF2B5EF4-FFF2-40B4-BE49-F238E27FC236}">
                <a16:creationId xmlns:a16="http://schemas.microsoft.com/office/drawing/2014/main" id="{33855120-254A-45FA-AF5E-1990036F36EB}"/>
              </a:ext>
            </a:extLst>
          </p:cNvPr>
          <p:cNvSpPr txBox="1">
            <a:spLocks/>
          </p:cNvSpPr>
          <p:nvPr/>
        </p:nvSpPr>
        <p:spPr>
          <a:xfrm>
            <a:off x="3365600" y="5948043"/>
            <a:ext cx="2730400" cy="1386851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>
              <a:solidFill>
                <a:srgbClr val="666666"/>
              </a:solidFill>
            </a:endParaRPr>
          </a:p>
          <a:p>
            <a:r>
              <a:rPr lang="en-US" sz="800" dirty="0">
                <a:solidFill>
                  <a:srgbClr val="666666"/>
                </a:solidFill>
              </a:rPr>
              <a:t>Fei-Fei Li &amp; Justin Johnson &amp; Serena Yeung Stanford CS231n 2019 “Convolutional Neural Networks for Visual Recognition” </a:t>
            </a:r>
          </a:p>
        </p:txBody>
      </p:sp>
    </p:spTree>
    <p:extLst>
      <p:ext uri="{BB962C8B-B14F-4D97-AF65-F5344CB8AC3E}">
        <p14:creationId xmlns:p14="http://schemas.microsoft.com/office/powerpoint/2010/main" val="409402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6531"/>
            <a:ext cx="12192000" cy="76727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109</a:t>
            </a:r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GB" dirty="0"/>
              <a:t> versus 295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59</a:t>
            </a:fld>
            <a:endParaRPr lang="en-US"/>
          </a:p>
        </p:txBody>
      </p:sp>
      <p:pic>
        <p:nvPicPr>
          <p:cNvPr id="9" name="Google Shape;333;p32" title="ezgif.com-gif-to-mp4.mp4">
            <a:hlinkClick r:id="rId3"/>
            <a:extLst>
              <a:ext uri="{FF2B5EF4-FFF2-40B4-BE49-F238E27FC236}">
                <a16:creationId xmlns:a16="http://schemas.microsoft.com/office/drawing/2014/main" id="{726C9A48-11F8-4582-939C-88EA32B8611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0462" y="1207956"/>
            <a:ext cx="6411075" cy="48083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7453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96003-3F2E-4539-A307-AE530AAC56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Transfer Learning</a:t>
            </a:r>
          </a:p>
          <a:p>
            <a:endParaRPr lang="en-US" dirty="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09BB83-19EB-4F39-9C39-D9326AF66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01" y="1089001"/>
            <a:ext cx="7952198" cy="507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871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77CB8A-5632-46FB-B65A-25408591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j-ea"/>
              </a:rPr>
              <a:t>Outline: Semantic Segmentation and Object Detection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B3901D-1A09-447B-91BC-6420EBEE8A71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D1D9C30-C2BD-4EE1-BEE8-758D6A22B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902" y="1095135"/>
            <a:ext cx="10681645" cy="5037062"/>
          </a:xfrm>
        </p:spPr>
        <p:txBody>
          <a:bodyPr/>
          <a:lstStyle/>
          <a:p>
            <a:r>
              <a:rPr lang="en-GB" sz="2000" b="1" dirty="0">
                <a:solidFill>
                  <a:schemeClr val="tx1"/>
                </a:solidFill>
              </a:rPr>
              <a:t>Object Detection: let’s classify and locate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Sliding Window versus Region Proposals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Two stage detectors: the evolution of R-CNN , Fast R-CNN, Faster R-CNN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Single stage detectors: detection without Region Proposals: YOLO / SSD</a:t>
            </a:r>
          </a:p>
          <a:p>
            <a:r>
              <a:rPr lang="en-GB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Semantic segmentation: classify every pixel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Fully-Convolutional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SegNet</a:t>
            </a:r>
            <a:r>
              <a:rPr lang="en-GB" sz="2000" dirty="0"/>
              <a:t> &amp; U-NET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Faster R-CNN linked to Semantic Segmentation: Mask R-CNN</a:t>
            </a:r>
          </a:p>
          <a:p>
            <a:endParaRPr lang="en-GB" sz="2000" b="1" dirty="0"/>
          </a:p>
          <a:p>
            <a:r>
              <a:rPr lang="en-GB" sz="2000" b="1" dirty="0"/>
              <a:t>Demo: </a:t>
            </a:r>
            <a:r>
              <a:rPr lang="en-GB" sz="2000" dirty="0"/>
              <a:t>Using Transfer-Learning to train a U-NET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243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48;p34">
            <a:extLst>
              <a:ext uri="{FF2B5EF4-FFF2-40B4-BE49-F238E27FC236}">
                <a16:creationId xmlns:a16="http://schemas.microsoft.com/office/drawing/2014/main" id="{F1BB8EF4-9BE8-413F-AFBD-6D9BD0DEDE4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9722" y="3850972"/>
            <a:ext cx="5705092" cy="291905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353" y="1119690"/>
            <a:ext cx="11251355" cy="2831088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solidFill>
                  <a:schemeClr val="dk1"/>
                </a:solidFill>
              </a:rPr>
              <a:t>Image Classification: </a:t>
            </a:r>
            <a:r>
              <a:rPr lang="en-US" sz="2000" dirty="0">
                <a:solidFill>
                  <a:schemeClr val="dk1"/>
                </a:solidFill>
              </a:rPr>
              <a:t>assigning a single label to </a:t>
            </a:r>
            <a:r>
              <a:rPr lang="en-US" sz="2000" b="1" dirty="0">
                <a:solidFill>
                  <a:schemeClr val="dk1"/>
                </a:solidFill>
              </a:rPr>
              <a:t>the entire picture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solidFill>
                  <a:schemeClr val="dk1"/>
                </a:solidFill>
              </a:rPr>
              <a:t>Semantic segmentation: </a:t>
            </a:r>
            <a:r>
              <a:rPr lang="en-US" sz="2000" dirty="0">
                <a:solidFill>
                  <a:schemeClr val="dk1"/>
                </a:solidFill>
              </a:rPr>
              <a:t>assigning a semantically meaningful </a:t>
            </a:r>
            <a:r>
              <a:rPr lang="en-US" sz="2000" b="1" dirty="0">
                <a:solidFill>
                  <a:schemeClr val="dk1"/>
                </a:solidFill>
              </a:rPr>
              <a:t>label to every pixel in the image</a:t>
            </a:r>
          </a:p>
          <a:p>
            <a:pPr marL="596900" lvl="1" indent="0">
              <a:spcBef>
                <a:spcPts val="0"/>
              </a:spcBef>
              <a:buClr>
                <a:schemeClr val="dk1"/>
              </a:buClr>
              <a:buSzPts val="1400"/>
              <a:buNone/>
            </a:pPr>
            <a:endParaRPr lang="en-GB" sz="2000" dirty="0">
              <a:solidFill>
                <a:schemeClr val="dk1"/>
              </a:solidFill>
            </a:endParaRPr>
          </a:p>
          <a:p>
            <a:pPr marL="596900" lvl="1" indent="0">
              <a:spcBef>
                <a:spcPts val="0"/>
              </a:spcBef>
              <a:buClr>
                <a:schemeClr val="dk1"/>
              </a:buClr>
              <a:buSzPts val="1400"/>
              <a:buNone/>
            </a:pPr>
            <a:r>
              <a:rPr lang="en-GB" sz="2000" dirty="0">
                <a:solidFill>
                  <a:schemeClr val="dk1"/>
                </a:solidFill>
              </a:rPr>
              <a:t>So our output shouldn’t be a class prediction (C numbers) but a picture (C x </a:t>
            </a:r>
            <a:r>
              <a:rPr lang="en-GB" sz="2000" i="1" dirty="0">
                <a:solidFill>
                  <a:schemeClr val="dk1"/>
                </a:solidFill>
              </a:rPr>
              <a:t>w x h</a:t>
            </a:r>
            <a:r>
              <a:rPr lang="en-GB" sz="2000" dirty="0">
                <a:solidFill>
                  <a:schemeClr val="dk1"/>
                </a:solidFill>
              </a:rPr>
              <a:t>)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1600" dirty="0">
                <a:solidFill>
                  <a:schemeClr val="dk1"/>
                </a:solidFill>
              </a:rPr>
              <a:t>Can we have a network for each pixel location? 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1600" dirty="0">
                <a:solidFill>
                  <a:schemeClr val="dk1"/>
                </a:solidFill>
              </a:rPr>
              <a:t>Sliding window inputs of patches predicting the class of the pixel in the center?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1600" dirty="0">
                <a:solidFill>
                  <a:schemeClr val="dk1"/>
                </a:solidFill>
              </a:rPr>
              <a:t>Many forward passes! Not reusing overlapping patches and features.</a:t>
            </a:r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Semantic segmentation: Classify every pixel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61</a:t>
            </a:fld>
            <a:endParaRPr lang="en-US"/>
          </a:p>
        </p:txBody>
      </p:sp>
      <p:sp>
        <p:nvSpPr>
          <p:cNvPr id="5" name="Google Shape;220;p25">
            <a:extLst>
              <a:ext uri="{FF2B5EF4-FFF2-40B4-BE49-F238E27FC236}">
                <a16:creationId xmlns:a16="http://schemas.microsoft.com/office/drawing/2014/main" id="{D1E17534-D101-41DC-9E0F-0FBA3F6D3219}"/>
              </a:ext>
            </a:extLst>
          </p:cNvPr>
          <p:cNvSpPr txBox="1"/>
          <p:nvPr/>
        </p:nvSpPr>
        <p:spPr>
          <a:xfrm>
            <a:off x="9994144" y="5190348"/>
            <a:ext cx="1910396" cy="54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000" dirty="0">
                <a:solidFill>
                  <a:srgbClr val="666666"/>
                </a:solidFill>
              </a:rPr>
              <a:t>(FCN) Long, </a:t>
            </a:r>
            <a:r>
              <a:rPr lang="en-US" sz="1000" dirty="0" err="1">
                <a:solidFill>
                  <a:srgbClr val="666666"/>
                </a:solidFill>
              </a:rPr>
              <a:t>Shelhamer</a:t>
            </a:r>
            <a:r>
              <a:rPr lang="en-US" sz="1000" dirty="0">
                <a:solidFill>
                  <a:srgbClr val="666666"/>
                </a:solidFill>
              </a:rPr>
              <a:t> et al.  “Fully Convolutional Networks for Semantic Segmentation”, CVPR 2015: Cited by 14480 (link)</a:t>
            </a:r>
            <a:endParaRPr lang="en-GB" sz="933" dirty="0">
              <a:solidFill>
                <a:srgbClr val="666666"/>
              </a:solidFill>
            </a:endParaRPr>
          </a:p>
          <a:p>
            <a:endParaRPr lang="en-GB" sz="933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2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57;p35">
            <a:extLst>
              <a:ext uri="{FF2B5EF4-FFF2-40B4-BE49-F238E27FC236}">
                <a16:creationId xmlns:a16="http://schemas.microsoft.com/office/drawing/2014/main" id="{26DDA811-1EBB-4288-82E7-C5107F560FB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5565" y="3837926"/>
            <a:ext cx="4394728" cy="249092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352" y="1194036"/>
            <a:ext cx="11251355" cy="1483249"/>
          </a:xfrm>
        </p:spPr>
        <p:txBody>
          <a:bodyPr/>
          <a:lstStyle/>
          <a:p>
            <a:pPr marL="342900" indent="-342900">
              <a:buClr>
                <a:schemeClr val="dk1"/>
              </a:buClr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Semantic segmentation: assigning a semantically meaningful label to every pixel in the image</a:t>
            </a:r>
          </a:p>
          <a:p>
            <a:pPr marL="342900" lvl="1" indent="-342900">
              <a:buClr>
                <a:schemeClr val="dk1"/>
              </a:buClr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So our output shouldn’t be a classification prediction (C numbers) but a picture (C x w x h)</a:t>
            </a:r>
          </a:p>
          <a:p>
            <a:pPr marL="742934" lvl="2" indent="-342900">
              <a:buClr>
                <a:schemeClr val="dk1"/>
              </a:buClr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Maybe we can have a network for each pixel location? Many (w times h) networks!</a:t>
            </a:r>
          </a:p>
          <a:p>
            <a:pPr marL="742934" lvl="2" indent="-342900">
              <a:buClr>
                <a:schemeClr val="dk1"/>
              </a:buClr>
              <a:buFont typeface="Arial" charset="0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Sliding window inputs of patches predicting the class of the pixel in the center? Many forward passes! Overlapping features not used.</a:t>
            </a:r>
            <a:endParaRPr lang="en-US" sz="1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Solution: FCN = Fully-Convolutional Networks! </a:t>
            </a:r>
            <a:r>
              <a:rPr lang="en-US" sz="1800" dirty="0">
                <a:solidFill>
                  <a:schemeClr val="tx1"/>
                </a:solidFill>
              </a:rPr>
              <a:t>(not fully-connected)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1 network - 1 prediction would be a lot better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Why convolutions? every pixel is very much influenced by its neighborhood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chemeClr val="dk1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chemeClr val="dk1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chemeClr val="dk1"/>
              </a:solidFill>
            </a:endParaRPr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Fully-Convolutional Networks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62</a:t>
            </a:fld>
            <a:endParaRPr lang="en-US"/>
          </a:p>
        </p:txBody>
      </p:sp>
      <p:sp>
        <p:nvSpPr>
          <p:cNvPr id="5" name="Google Shape;220;p25">
            <a:extLst>
              <a:ext uri="{FF2B5EF4-FFF2-40B4-BE49-F238E27FC236}">
                <a16:creationId xmlns:a16="http://schemas.microsoft.com/office/drawing/2014/main" id="{D1E17534-D101-41DC-9E0F-0FBA3F6D3219}"/>
              </a:ext>
            </a:extLst>
          </p:cNvPr>
          <p:cNvSpPr txBox="1"/>
          <p:nvPr/>
        </p:nvSpPr>
        <p:spPr>
          <a:xfrm>
            <a:off x="9285227" y="5260075"/>
            <a:ext cx="1910396" cy="54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000" dirty="0">
                <a:solidFill>
                  <a:srgbClr val="666666"/>
                </a:solidFill>
              </a:rPr>
              <a:t>(FCN) Long, </a:t>
            </a:r>
            <a:r>
              <a:rPr lang="en-US" sz="1000" dirty="0" err="1">
                <a:solidFill>
                  <a:srgbClr val="666666"/>
                </a:solidFill>
              </a:rPr>
              <a:t>Shelhamer</a:t>
            </a:r>
            <a:r>
              <a:rPr lang="en-US" sz="1000" dirty="0">
                <a:solidFill>
                  <a:srgbClr val="666666"/>
                </a:solidFill>
              </a:rPr>
              <a:t> et al.  “Fully Convolutional Networks for Semantic Segmentation”, CVPR 2015: Cited by 14480 (link)</a:t>
            </a:r>
          </a:p>
        </p:txBody>
      </p:sp>
      <p:sp>
        <p:nvSpPr>
          <p:cNvPr id="9" name="Google Shape;362;p35">
            <a:extLst>
              <a:ext uri="{FF2B5EF4-FFF2-40B4-BE49-F238E27FC236}">
                <a16:creationId xmlns:a16="http://schemas.microsoft.com/office/drawing/2014/main" id="{06EDD093-0507-4AEE-9D58-3544FBE79B8D}"/>
              </a:ext>
            </a:extLst>
          </p:cNvPr>
          <p:cNvSpPr txBox="1">
            <a:spLocks/>
          </p:cNvSpPr>
          <p:nvPr/>
        </p:nvSpPr>
        <p:spPr>
          <a:xfrm>
            <a:off x="3363386" y="6187132"/>
            <a:ext cx="7647302" cy="575354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1600" b="1" dirty="0">
                <a:solidFill>
                  <a:schemeClr val="tx1"/>
                </a:solidFill>
              </a:rPr>
              <a:t>Fig: top, Image Classification (FC), bottom, Image Segmentation (FCN)</a:t>
            </a:r>
          </a:p>
        </p:txBody>
      </p:sp>
    </p:spTree>
    <p:extLst>
      <p:ext uri="{BB962C8B-B14F-4D97-AF65-F5344CB8AC3E}">
        <p14:creationId xmlns:p14="http://schemas.microsoft.com/office/powerpoint/2010/main" val="14494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352" y="1194036"/>
            <a:ext cx="11251355" cy="1483249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/>
              <a:t>FCN: </a:t>
            </a:r>
            <a:r>
              <a:rPr lang="en-US" sz="2000" dirty="0"/>
              <a:t>design a network as a bunch of conv layers to make predictions for all pixels all at once. 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b="1" dirty="0"/>
              <a:t>Encoder </a:t>
            </a:r>
            <a:r>
              <a:rPr lang="en-US" sz="2000" dirty="0"/>
              <a:t>(= </a:t>
            </a:r>
            <a:r>
              <a:rPr lang="en-US" sz="2000" dirty="0">
                <a:solidFill>
                  <a:schemeClr val="dk1"/>
                </a:solidFill>
              </a:rPr>
              <a:t>Localization)</a:t>
            </a:r>
            <a:r>
              <a:rPr lang="en-US" sz="2000" b="1" dirty="0"/>
              <a:t>:	</a:t>
            </a:r>
            <a:r>
              <a:rPr lang="en-US" sz="2000" b="1" dirty="0" err="1"/>
              <a:t>downsample</a:t>
            </a:r>
            <a:r>
              <a:rPr lang="en-US" sz="2000" dirty="0"/>
              <a:t> through </a:t>
            </a:r>
            <a:r>
              <a:rPr lang="en-US" sz="2000" b="1" dirty="0"/>
              <a:t>convolutions. </a:t>
            </a:r>
            <a:r>
              <a:rPr lang="en-US" sz="2000" dirty="0"/>
              <a:t>Reduces number of params (bottleneck), can make network deeper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b="1" dirty="0"/>
              <a:t>Decoder</a:t>
            </a:r>
            <a:r>
              <a:rPr lang="en-US" sz="2000" dirty="0"/>
              <a:t> (</a:t>
            </a:r>
            <a:r>
              <a:rPr lang="en-US" sz="2000" dirty="0">
                <a:solidFill>
                  <a:schemeClr val="dk1"/>
                </a:solidFill>
              </a:rPr>
              <a:t>= Segmentation): </a:t>
            </a:r>
            <a:r>
              <a:rPr lang="en-US" sz="2000" b="1" dirty="0" err="1"/>
              <a:t>upsampled</a:t>
            </a:r>
            <a:r>
              <a:rPr lang="en-US" sz="2000" b="1" dirty="0"/>
              <a:t> </a:t>
            </a:r>
            <a:r>
              <a:rPr lang="en-US" sz="2000" dirty="0"/>
              <a:t>through </a:t>
            </a:r>
            <a:r>
              <a:rPr lang="en-US" sz="2000" b="1" dirty="0"/>
              <a:t>transposed convolutions</a:t>
            </a:r>
            <a:r>
              <a:rPr lang="en-US" sz="2000" dirty="0"/>
              <a:t>	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b="1" dirty="0"/>
              <a:t>Loss: </a:t>
            </a:r>
            <a:r>
              <a:rPr lang="en-US" sz="2000" dirty="0"/>
              <a:t>cross-entropy loss on every pixel.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/>
              <a:t>Contribution: 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Popularize the use of end-to-end CNNs for semantic segmentation;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Re-purpose </a:t>
            </a:r>
            <a:r>
              <a:rPr lang="en-US" sz="2000" dirty="0" err="1"/>
              <a:t>imagenet</a:t>
            </a:r>
            <a:r>
              <a:rPr lang="en-US" sz="2000" dirty="0"/>
              <a:t> pretrained networks for segmentation =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Transfer Learning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 err="1"/>
              <a:t>Upsample</a:t>
            </a:r>
            <a:r>
              <a:rPr lang="en-US" sz="2000" dirty="0"/>
              <a:t> using transposed layers.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/>
              <a:t>Negative: 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 err="1"/>
              <a:t>upsampling</a:t>
            </a:r>
            <a:r>
              <a:rPr lang="en-US" sz="2000" dirty="0"/>
              <a:t> = loss of information during pooling;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224x224 image </a:t>
            </a:r>
            <a:r>
              <a:rPr lang="en-US" sz="2000" dirty="0" err="1"/>
              <a:t>downsampled</a:t>
            </a:r>
            <a:r>
              <a:rPr lang="en-US" sz="2000" dirty="0"/>
              <a:t> to 20x20 back </a:t>
            </a:r>
            <a:r>
              <a:rPr lang="en-US" sz="2000" dirty="0" err="1"/>
              <a:t>upsampled</a:t>
            </a:r>
            <a:r>
              <a:rPr lang="en-US" sz="2000" dirty="0"/>
              <a:t> to 224x224.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chemeClr val="dk1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chemeClr val="dk1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chemeClr val="dk1"/>
              </a:solidFill>
            </a:endParaRPr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614" y="207256"/>
            <a:ext cx="11493416" cy="76727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Fully-Convolutional Networks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63</a:t>
            </a:fld>
            <a:endParaRPr lang="en-US"/>
          </a:p>
        </p:txBody>
      </p:sp>
      <p:sp>
        <p:nvSpPr>
          <p:cNvPr id="5" name="Google Shape;370;p36">
            <a:extLst>
              <a:ext uri="{FF2B5EF4-FFF2-40B4-BE49-F238E27FC236}">
                <a16:creationId xmlns:a16="http://schemas.microsoft.com/office/drawing/2014/main" id="{14940C77-9CA4-FA44-96CD-EDFE8FEE8603}"/>
              </a:ext>
            </a:extLst>
          </p:cNvPr>
          <p:cNvSpPr txBox="1"/>
          <p:nvPr/>
        </p:nvSpPr>
        <p:spPr>
          <a:xfrm>
            <a:off x="9247004" y="6613662"/>
            <a:ext cx="20448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666666"/>
                </a:solidFill>
              </a:rPr>
              <a:t>(FCN) Long, Shelhamer et al.  “Fully Convolutional Networks for Semantic Segmentation”, CVPR 2015: Cited by 14480 (link)</a:t>
            </a:r>
            <a:endParaRPr sz="60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0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5533111" cy="503706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The indices from max pooling down sampling are transferred to the decoder: </a:t>
            </a:r>
            <a:r>
              <a:rPr lang="en-US" sz="2000" b="1" dirty="0"/>
              <a:t>pooling indices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Improves fine segmentation resolution, we want “pixel-perfect”;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More efficient since no transposed convolutions to learn.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 err="1"/>
              <a:t>SegNet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64</a:t>
            </a:fld>
            <a:endParaRPr lang="en-US"/>
          </a:p>
        </p:txBody>
      </p:sp>
      <p:sp>
        <p:nvSpPr>
          <p:cNvPr id="11" name="Google Shape;191;p23">
            <a:extLst>
              <a:ext uri="{FF2B5EF4-FFF2-40B4-BE49-F238E27FC236}">
                <a16:creationId xmlns:a16="http://schemas.microsoft.com/office/drawing/2014/main" id="{021CEF37-44AD-46EF-A324-56A07A6DEDCD}"/>
              </a:ext>
            </a:extLst>
          </p:cNvPr>
          <p:cNvSpPr txBox="1"/>
          <p:nvPr/>
        </p:nvSpPr>
        <p:spPr>
          <a:xfrm>
            <a:off x="5178177" y="6190045"/>
            <a:ext cx="5533111" cy="26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100" dirty="0" err="1">
                <a:solidFill>
                  <a:srgbClr val="666666"/>
                </a:solidFill>
              </a:rPr>
              <a:t>SegNet</a:t>
            </a:r>
            <a:r>
              <a:rPr lang="en-US" sz="1100" dirty="0">
                <a:solidFill>
                  <a:srgbClr val="666666"/>
                </a:solidFill>
              </a:rPr>
              <a:t>: A deep Convolutional Encoder-Decoder Architecture for Image Segmentation. (</a:t>
            </a:r>
            <a:r>
              <a:rPr lang="en-US" sz="1100" u="sng" dirty="0">
                <a:solidFill>
                  <a:schemeClr val="hlink"/>
                </a:solidFill>
                <a:hlinkClick r:id="rId3"/>
              </a:rPr>
              <a:t>link</a:t>
            </a:r>
            <a:r>
              <a:rPr lang="en-US" sz="1100" dirty="0">
                <a:solidFill>
                  <a:srgbClr val="666666"/>
                </a:solidFill>
              </a:rPr>
              <a:t>) </a:t>
            </a:r>
          </a:p>
        </p:txBody>
      </p:sp>
      <p:pic>
        <p:nvPicPr>
          <p:cNvPr id="5" name="Google Shape;380;p37">
            <a:extLst>
              <a:ext uri="{FF2B5EF4-FFF2-40B4-BE49-F238E27FC236}">
                <a16:creationId xmlns:a16="http://schemas.microsoft.com/office/drawing/2014/main" id="{0F6DC4A4-F47F-4E7F-95E4-21F4BF894A7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4778" y="3765358"/>
            <a:ext cx="7890653" cy="232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81;p37">
            <a:extLst>
              <a:ext uri="{FF2B5EF4-FFF2-40B4-BE49-F238E27FC236}">
                <a16:creationId xmlns:a16="http://schemas.microsoft.com/office/drawing/2014/main" id="{51F98348-AC6D-4023-9275-2C32DD6C077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3607" y="1101288"/>
            <a:ext cx="4299581" cy="23277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83;p37">
            <a:extLst>
              <a:ext uri="{FF2B5EF4-FFF2-40B4-BE49-F238E27FC236}">
                <a16:creationId xmlns:a16="http://schemas.microsoft.com/office/drawing/2014/main" id="{5AD8E461-D0FC-7443-A024-629C73F84DBA}"/>
              </a:ext>
            </a:extLst>
          </p:cNvPr>
          <p:cNvSpPr/>
          <p:nvPr/>
        </p:nvSpPr>
        <p:spPr>
          <a:xfrm>
            <a:off x="1098812" y="1832178"/>
            <a:ext cx="2072651" cy="35543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2523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2053"/>
            <a:ext cx="11009293" cy="503706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The U-Net is an encoder decoder using: 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b="1" dirty="0"/>
              <a:t>location information </a:t>
            </a:r>
            <a:r>
              <a:rPr lang="en-US" sz="2000" dirty="0"/>
              <a:t>from the down sampling path of the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encoder</a:t>
            </a:r>
            <a:r>
              <a:rPr lang="en-US" sz="2000" dirty="0"/>
              <a:t>;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b="1" dirty="0"/>
              <a:t>contextual information </a:t>
            </a:r>
            <a:r>
              <a:rPr lang="en-US" sz="2000" dirty="0"/>
              <a:t>in the up sampling path by the  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“concatenating” long-skip connections.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U-NET: long skip connections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65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8CB7E1-03D1-4A6A-9FC4-94310902629E}"/>
              </a:ext>
            </a:extLst>
          </p:cNvPr>
          <p:cNvGrpSpPr/>
          <p:nvPr/>
        </p:nvGrpSpPr>
        <p:grpSpPr>
          <a:xfrm>
            <a:off x="2550767" y="2780076"/>
            <a:ext cx="7090466" cy="3478037"/>
            <a:chOff x="3003492" y="2780076"/>
            <a:chExt cx="6669316" cy="3271453"/>
          </a:xfrm>
        </p:grpSpPr>
        <p:pic>
          <p:nvPicPr>
            <p:cNvPr id="6" name="Google Shape;391;p38">
              <a:extLst>
                <a:ext uri="{FF2B5EF4-FFF2-40B4-BE49-F238E27FC236}">
                  <a16:creationId xmlns:a16="http://schemas.microsoft.com/office/drawing/2014/main" id="{7FF28490-21B0-4512-84FF-F7863DF4D19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12587"/>
            <a:stretch/>
          </p:blipFill>
          <p:spPr>
            <a:xfrm>
              <a:off x="3003492" y="2780076"/>
              <a:ext cx="6669316" cy="32714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93;p38">
              <a:extLst>
                <a:ext uri="{FF2B5EF4-FFF2-40B4-BE49-F238E27FC236}">
                  <a16:creationId xmlns:a16="http://schemas.microsoft.com/office/drawing/2014/main" id="{72251A9B-1656-4825-B5FA-3A224F7B823B}"/>
                </a:ext>
              </a:extLst>
            </p:cNvPr>
            <p:cNvSpPr/>
            <p:nvPr/>
          </p:nvSpPr>
          <p:spPr>
            <a:xfrm>
              <a:off x="4941869" y="3399697"/>
              <a:ext cx="2792563" cy="246182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GB" sz="2400"/>
                <a:t> </a:t>
              </a:r>
              <a:endParaRPr sz="2400"/>
            </a:p>
          </p:txBody>
        </p:sp>
        <p:sp>
          <p:nvSpPr>
            <p:cNvPr id="12" name="Google Shape;394;p38">
              <a:extLst>
                <a:ext uri="{FF2B5EF4-FFF2-40B4-BE49-F238E27FC236}">
                  <a16:creationId xmlns:a16="http://schemas.microsoft.com/office/drawing/2014/main" id="{D40530D8-6E5D-4E04-BDF0-E4E0F2670F71}"/>
                </a:ext>
              </a:extLst>
            </p:cNvPr>
            <p:cNvSpPr/>
            <p:nvPr/>
          </p:nvSpPr>
          <p:spPr>
            <a:xfrm>
              <a:off x="5305788" y="4123488"/>
              <a:ext cx="1833956" cy="246182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GB" sz="2400"/>
                <a:t> </a:t>
              </a:r>
              <a:endParaRPr sz="2400"/>
            </a:p>
          </p:txBody>
        </p:sp>
        <p:sp>
          <p:nvSpPr>
            <p:cNvPr id="13" name="Google Shape;395;p38">
              <a:extLst>
                <a:ext uri="{FF2B5EF4-FFF2-40B4-BE49-F238E27FC236}">
                  <a16:creationId xmlns:a16="http://schemas.microsoft.com/office/drawing/2014/main" id="{00075D3D-A7C7-40BF-93B2-10C60D7E7E46}"/>
                </a:ext>
              </a:extLst>
            </p:cNvPr>
            <p:cNvSpPr/>
            <p:nvPr/>
          </p:nvSpPr>
          <p:spPr>
            <a:xfrm>
              <a:off x="5749954" y="4680348"/>
              <a:ext cx="952730" cy="246182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GB" sz="2400"/>
                <a:t> </a:t>
              </a: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2267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AC22C9F-35FB-47D9-B487-468A4F1E7CB0}"/>
              </a:ext>
            </a:extLst>
          </p:cNvPr>
          <p:cNvGrpSpPr/>
          <p:nvPr/>
        </p:nvGrpSpPr>
        <p:grpSpPr>
          <a:xfrm>
            <a:off x="7226734" y="1111336"/>
            <a:ext cx="4888107" cy="5071724"/>
            <a:chOff x="6495632" y="701428"/>
            <a:chExt cx="5498935" cy="5705501"/>
          </a:xfrm>
        </p:grpSpPr>
        <p:pic>
          <p:nvPicPr>
            <p:cNvPr id="9" name="Google Shape;404;p39">
              <a:extLst>
                <a:ext uri="{FF2B5EF4-FFF2-40B4-BE49-F238E27FC236}">
                  <a16:creationId xmlns:a16="http://schemas.microsoft.com/office/drawing/2014/main" id="{E7B40AE0-77B1-4CE6-951C-D1DC68ABDE7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95633" y="701428"/>
              <a:ext cx="5386932" cy="2800144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3" name="Google Shape;405;p39">
              <a:extLst>
                <a:ext uri="{FF2B5EF4-FFF2-40B4-BE49-F238E27FC236}">
                  <a16:creationId xmlns:a16="http://schemas.microsoft.com/office/drawing/2014/main" id="{C64C26A9-BB30-40FE-B3B4-E10CFE25D173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95632" y="3715527"/>
              <a:ext cx="5386936" cy="269140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4" name="Google Shape;406;p39">
              <a:extLst>
                <a:ext uri="{FF2B5EF4-FFF2-40B4-BE49-F238E27FC236}">
                  <a16:creationId xmlns:a16="http://schemas.microsoft.com/office/drawing/2014/main" id="{A0822017-CEEF-4D2D-986C-243C0FB7B08E}"/>
                </a:ext>
              </a:extLst>
            </p:cNvPr>
            <p:cNvSpPr/>
            <p:nvPr/>
          </p:nvSpPr>
          <p:spPr>
            <a:xfrm>
              <a:off x="10874966" y="3637460"/>
              <a:ext cx="1119601" cy="524801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C00000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353" y="1183255"/>
            <a:ext cx="6898508" cy="4565340"/>
          </a:xfrm>
        </p:spPr>
        <p:txBody>
          <a:bodyPr/>
          <a:lstStyle/>
          <a:p>
            <a:pPr>
              <a:buClr>
                <a:schemeClr val="dk1"/>
              </a:buClr>
            </a:pPr>
            <a:r>
              <a:rPr lang="en-US" sz="2000" b="1" dirty="0">
                <a:solidFill>
                  <a:schemeClr val="dk1"/>
                </a:solidFill>
              </a:rPr>
              <a:t>Object Detection: </a:t>
            </a:r>
          </a:p>
          <a:p>
            <a:pPr marL="457200" indent="-457200"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E.g. Faster R-CNN or YOLO;</a:t>
            </a:r>
          </a:p>
          <a:p>
            <a:pPr marL="457200" indent="-457200"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classification and Localization </a:t>
            </a:r>
            <a:r>
              <a:rPr lang="en-US" sz="2000" b="1" dirty="0">
                <a:solidFill>
                  <a:schemeClr val="dk1"/>
                </a:solidFill>
              </a:rPr>
              <a:t>of every object.</a:t>
            </a:r>
          </a:p>
          <a:p>
            <a:pPr>
              <a:buClr>
                <a:schemeClr val="dk1"/>
              </a:buClr>
            </a:pPr>
            <a:r>
              <a:rPr lang="en-US" sz="2000" b="1" dirty="0">
                <a:solidFill>
                  <a:schemeClr val="dk1"/>
                </a:solidFill>
              </a:rPr>
              <a:t>Semantic segmentation:</a:t>
            </a:r>
          </a:p>
          <a:p>
            <a:pPr marL="457200" indent="-457200"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assigning a semantically meaningful label to </a:t>
            </a:r>
            <a:r>
              <a:rPr lang="en-US" sz="2000" b="1" dirty="0">
                <a:solidFill>
                  <a:schemeClr val="dk1"/>
                </a:solidFill>
              </a:rPr>
              <a:t>every pixel in the image;</a:t>
            </a:r>
          </a:p>
          <a:p>
            <a:pPr marL="457200" indent="-457200"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We can use the </a:t>
            </a:r>
            <a:r>
              <a:rPr lang="en-US" sz="2000" dirty="0" err="1">
                <a:solidFill>
                  <a:schemeClr val="dk1"/>
                </a:solidFill>
              </a:rPr>
              <a:t>bbox</a:t>
            </a:r>
            <a:r>
              <a:rPr lang="en-US" sz="2000" dirty="0">
                <a:solidFill>
                  <a:schemeClr val="dk1"/>
                </a:solidFill>
              </a:rPr>
              <a:t> prediction of R-CNN;</a:t>
            </a:r>
          </a:p>
          <a:p>
            <a:pPr marL="457200" indent="-457200"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Train a network to get a pixel mask on each </a:t>
            </a:r>
            <a:r>
              <a:rPr lang="en-US" sz="2000" dirty="0" err="1">
                <a:solidFill>
                  <a:schemeClr val="dk1"/>
                </a:solidFill>
              </a:rPr>
              <a:t>RoI</a:t>
            </a:r>
            <a:r>
              <a:rPr lang="en-US" sz="2000" dirty="0">
                <a:solidFill>
                  <a:schemeClr val="dk1"/>
                </a:solidFill>
              </a:rPr>
              <a:t>;</a:t>
            </a:r>
          </a:p>
          <a:p>
            <a:pPr marL="457200" indent="-457200"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output binary 28x28 mask: </a:t>
            </a:r>
          </a:p>
          <a:p>
            <a:pPr marL="1200120" lvl="1" indent="-457200"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Faster R-CNN -&gt; </a:t>
            </a:r>
            <a:r>
              <a:rPr lang="en-US" sz="2000" b="1" dirty="0">
                <a:solidFill>
                  <a:schemeClr val="dk1"/>
                </a:solidFill>
              </a:rPr>
              <a:t>Mask R-CNN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6531"/>
            <a:ext cx="12192000" cy="76727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Faster R-CNN linked to Semantic Segmentation: Mask R-CNN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66</a:t>
            </a:fld>
            <a:endParaRPr lang="en-US"/>
          </a:p>
        </p:txBody>
      </p:sp>
      <p:sp>
        <p:nvSpPr>
          <p:cNvPr id="12" name="Google Shape;403;p39">
            <a:extLst>
              <a:ext uri="{FF2B5EF4-FFF2-40B4-BE49-F238E27FC236}">
                <a16:creationId xmlns:a16="http://schemas.microsoft.com/office/drawing/2014/main" id="{046D36C7-9F69-4089-B74E-A9F7DEF8BB58}"/>
              </a:ext>
            </a:extLst>
          </p:cNvPr>
          <p:cNvSpPr txBox="1"/>
          <p:nvPr/>
        </p:nvSpPr>
        <p:spPr>
          <a:xfrm>
            <a:off x="3491534" y="6138282"/>
            <a:ext cx="373520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800" dirty="0">
              <a:solidFill>
                <a:srgbClr val="666666"/>
              </a:solidFill>
            </a:endParaRPr>
          </a:p>
          <a:p>
            <a:r>
              <a:rPr lang="en-GB" sz="800" dirty="0">
                <a:solidFill>
                  <a:srgbClr val="666666"/>
                </a:solidFill>
              </a:rPr>
              <a:t>Fei-Fei Li &amp; Justin Johnson &amp; Serena Yeung Stanford CS231n 2019 “Convolutional Neural Networks for Visual Recognition”</a:t>
            </a:r>
            <a:endParaRPr sz="800" dirty="0">
              <a:solidFill>
                <a:srgbClr val="666666"/>
              </a:solidFill>
            </a:endParaRPr>
          </a:p>
          <a:p>
            <a:endParaRPr sz="800" dirty="0">
              <a:solidFill>
                <a:srgbClr val="666666"/>
              </a:solidFill>
            </a:endParaRPr>
          </a:p>
        </p:txBody>
      </p:sp>
      <p:pic>
        <p:nvPicPr>
          <p:cNvPr id="15" name="Google Shape;408;p39">
            <a:extLst>
              <a:ext uri="{FF2B5EF4-FFF2-40B4-BE49-F238E27FC236}">
                <a16:creationId xmlns:a16="http://schemas.microsoft.com/office/drawing/2014/main" id="{F3358D13-E283-42B7-90D2-90A55ACD463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15701" y="4798718"/>
            <a:ext cx="3443433" cy="1347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61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77CB8A-5632-46FB-B65A-25408591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ea typeface="+mj-ea"/>
              </a:rPr>
              <a:t>Outline: Semantic Segmentation and Object Detection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B3901D-1A09-447B-91BC-6420EBEE8A71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D1D9C30-C2BD-4EE1-BEE8-758D6A22B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902" y="1095135"/>
            <a:ext cx="10681645" cy="5037062"/>
          </a:xfrm>
        </p:spPr>
        <p:txBody>
          <a:bodyPr/>
          <a:lstStyle/>
          <a:p>
            <a:r>
              <a:rPr lang="en-GB" sz="2000" b="1" dirty="0">
                <a:solidFill>
                  <a:schemeClr val="tx1"/>
                </a:solidFill>
              </a:rPr>
              <a:t>Object Detection: let’s classify and locate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Sliding Window versus Region Proposals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Two stage detectors: the evolution of R-CNN , Fast R-CNN, Faster R-CNN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Single stage detectors: detection without Region Proposals: YOLO / SSD</a:t>
            </a:r>
          </a:p>
          <a:p>
            <a:r>
              <a:rPr lang="en-GB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Semantic segmentation: classify every pixel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Fully-Convolutional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SegNet</a:t>
            </a:r>
            <a:r>
              <a:rPr lang="en-GB" sz="2000" dirty="0"/>
              <a:t> &amp; U-NET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Faster R-CNN linked to Semantic Segmentation: Mask R-CNN</a:t>
            </a:r>
          </a:p>
          <a:p>
            <a:endParaRPr lang="en-GB" sz="2000" b="1" dirty="0"/>
          </a:p>
          <a:p>
            <a:r>
              <a:rPr lang="en-GB" sz="2000" b="1" dirty="0"/>
              <a:t>Demo: </a:t>
            </a:r>
            <a:r>
              <a:rPr lang="en-GB" sz="2000" dirty="0"/>
              <a:t>Using Transfer-Learning to train a U-NET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5112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2053"/>
            <a:ext cx="10796931" cy="503706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Can we train a segmentation U-Net on only 500 images in 4 minutes on </a:t>
            </a:r>
            <a:r>
              <a:rPr lang="en-US" sz="2000" dirty="0" err="1"/>
              <a:t>colab</a:t>
            </a:r>
            <a:r>
              <a:rPr lang="en-US" sz="2000" dirty="0"/>
              <a:t>!?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b="1" dirty="0"/>
              <a:t>YES: Transfer Learning! 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Use a </a:t>
            </a:r>
            <a:r>
              <a:rPr lang="en-US" sz="2000" dirty="0" err="1"/>
              <a:t>MobileNet</a:t>
            </a:r>
            <a:r>
              <a:rPr lang="en-US" sz="2000" dirty="0"/>
              <a:t> classification network to help the segmentation network to learn!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How can we use the weights of the </a:t>
            </a:r>
            <a:r>
              <a:rPr lang="en-US" sz="2000" dirty="0" err="1">
                <a:solidFill>
                  <a:schemeClr val="dk1"/>
                </a:solidFill>
              </a:rPr>
              <a:t>MobileNet</a:t>
            </a:r>
            <a:r>
              <a:rPr lang="en-US" sz="2000" dirty="0">
                <a:solidFill>
                  <a:schemeClr val="dk1"/>
                </a:solidFill>
              </a:rPr>
              <a:t> in our </a:t>
            </a:r>
            <a:r>
              <a:rPr lang="en-US" sz="2000" dirty="0"/>
              <a:t>U-Net?</a:t>
            </a:r>
          </a:p>
          <a:p>
            <a:pPr marL="1085820" lvl="1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Code: Using Transfer-Learning to train a U-NET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68</a:t>
            </a:fld>
            <a:endParaRPr lang="en-US"/>
          </a:p>
        </p:txBody>
      </p:sp>
      <p:pic>
        <p:nvPicPr>
          <p:cNvPr id="6" name="Google Shape;391;p38">
            <a:extLst>
              <a:ext uri="{FF2B5EF4-FFF2-40B4-BE49-F238E27FC236}">
                <a16:creationId xmlns:a16="http://schemas.microsoft.com/office/drawing/2014/main" id="{7FF28490-21B0-4512-84FF-F7863DF4D1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2587"/>
          <a:stretch/>
        </p:blipFill>
        <p:spPr>
          <a:xfrm>
            <a:off x="2550767" y="2780076"/>
            <a:ext cx="7090466" cy="3478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040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2053"/>
            <a:ext cx="10796931" cy="503706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How can we use the weights of the </a:t>
            </a:r>
            <a:r>
              <a:rPr lang="en-US" sz="2000" dirty="0" err="1">
                <a:solidFill>
                  <a:schemeClr val="dk1"/>
                </a:solidFill>
              </a:rPr>
              <a:t>MobileNet</a:t>
            </a:r>
            <a:r>
              <a:rPr lang="en-US" sz="2000" dirty="0">
                <a:solidFill>
                  <a:schemeClr val="dk1"/>
                </a:solidFill>
              </a:rPr>
              <a:t> in our </a:t>
            </a:r>
            <a:r>
              <a:rPr lang="en-US" sz="2000" dirty="0"/>
              <a:t>U-Net?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dk1"/>
                </a:solidFill>
              </a:rPr>
              <a:t>MobileNet</a:t>
            </a:r>
            <a:r>
              <a:rPr lang="en-US" sz="2000" dirty="0">
                <a:solidFill>
                  <a:schemeClr val="dk1"/>
                </a:solidFill>
              </a:rPr>
              <a:t> goes from images by down sampling to a 1D number / class;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The encoder of U-Net also down samples;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We can construct the encoder of the U-Net to have exactly the layers as some low-, mid-, and high-level </a:t>
            </a:r>
            <a:r>
              <a:rPr lang="en-US" sz="2000" dirty="0">
                <a:solidFill>
                  <a:schemeClr val="dk1"/>
                </a:solidFill>
              </a:rPr>
              <a:t>layers of the </a:t>
            </a:r>
            <a:r>
              <a:rPr lang="en-US" sz="2000" dirty="0" err="1">
                <a:solidFill>
                  <a:schemeClr val="dk1"/>
                </a:solidFill>
              </a:rPr>
              <a:t>mobileNet</a:t>
            </a:r>
            <a:r>
              <a:rPr lang="en-US" sz="2000" dirty="0">
                <a:solidFill>
                  <a:schemeClr val="dk1"/>
                </a:solidFill>
              </a:rPr>
              <a:t> and reuse their weights.</a:t>
            </a:r>
            <a:endParaRPr lang="en-US" sz="2000" b="1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1085820" lvl="1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Code: Using Transfer-Learning to train a U-NET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69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B98F96-4CF4-4799-9557-B7A5038BF8C5}"/>
              </a:ext>
            </a:extLst>
          </p:cNvPr>
          <p:cNvGrpSpPr/>
          <p:nvPr/>
        </p:nvGrpSpPr>
        <p:grpSpPr>
          <a:xfrm>
            <a:off x="1096736" y="3144411"/>
            <a:ext cx="9095228" cy="2844369"/>
            <a:chOff x="1230300" y="2961564"/>
            <a:chExt cx="10501228" cy="3284070"/>
          </a:xfrm>
        </p:grpSpPr>
        <p:pic>
          <p:nvPicPr>
            <p:cNvPr id="5" name="Google Shape;431;p42">
              <a:extLst>
                <a:ext uri="{FF2B5EF4-FFF2-40B4-BE49-F238E27FC236}">
                  <a16:creationId xmlns:a16="http://schemas.microsoft.com/office/drawing/2014/main" id="{D03934B8-A16D-4693-9C11-C963780C3EAD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30300" y="3964534"/>
              <a:ext cx="6182733" cy="228110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1" name="Google Shape;433;p42">
              <a:extLst>
                <a:ext uri="{FF2B5EF4-FFF2-40B4-BE49-F238E27FC236}">
                  <a16:creationId xmlns:a16="http://schemas.microsoft.com/office/drawing/2014/main" id="{129535C2-79C6-484C-8FD4-1E838BCA6F8B}"/>
                </a:ext>
              </a:extLst>
            </p:cNvPr>
            <p:cNvSpPr txBox="1"/>
            <p:nvPr/>
          </p:nvSpPr>
          <p:spPr>
            <a:xfrm>
              <a:off x="9487501" y="3530167"/>
              <a:ext cx="2244027" cy="524800"/>
            </a:xfrm>
            <a:prstGeom prst="rect">
              <a:avLst/>
            </a:prstGeom>
            <a:noFill/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GB" sz="1600" b="1" dirty="0" err="1">
                  <a:latin typeface="Karla" pitchFamily="2" charset="0"/>
                </a:rPr>
                <a:t>MobileNet</a:t>
              </a:r>
              <a:r>
                <a:rPr lang="en-GB" sz="1600" b="1" dirty="0">
                  <a:latin typeface="Karla" pitchFamily="2" charset="0"/>
                </a:rPr>
                <a:t> Layers</a:t>
              </a:r>
              <a:endParaRPr sz="1600" b="1" dirty="0">
                <a:latin typeface="Karla" pitchFamily="2" charset="0"/>
              </a:endParaRPr>
            </a:p>
          </p:txBody>
        </p:sp>
        <p:pic>
          <p:nvPicPr>
            <p:cNvPr id="13" name="Google Shape;438;p42">
              <a:extLst>
                <a:ext uri="{FF2B5EF4-FFF2-40B4-BE49-F238E27FC236}">
                  <a16:creationId xmlns:a16="http://schemas.microsoft.com/office/drawing/2014/main" id="{3FE8F514-1315-41BB-BA57-0A9981505515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30300" y="2961564"/>
              <a:ext cx="6182733" cy="832928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44D8E1-FB7C-4132-BA88-A27F83C2D7DD}"/>
              </a:ext>
            </a:extLst>
          </p:cNvPr>
          <p:cNvGrpSpPr/>
          <p:nvPr/>
        </p:nvGrpSpPr>
        <p:grpSpPr>
          <a:xfrm>
            <a:off x="7745421" y="4585289"/>
            <a:ext cx="2871855" cy="1408711"/>
            <a:chOff x="3003492" y="2780076"/>
            <a:chExt cx="6669316" cy="3271453"/>
          </a:xfrm>
        </p:grpSpPr>
        <p:pic>
          <p:nvPicPr>
            <p:cNvPr id="16" name="Google Shape;391;p38">
              <a:extLst>
                <a:ext uri="{FF2B5EF4-FFF2-40B4-BE49-F238E27FC236}">
                  <a16:creationId xmlns:a16="http://schemas.microsoft.com/office/drawing/2014/main" id="{23469734-AC09-4A7E-AF3D-2F1C2FA302D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12587"/>
            <a:stretch/>
          </p:blipFill>
          <p:spPr>
            <a:xfrm>
              <a:off x="3003492" y="2780076"/>
              <a:ext cx="6669316" cy="32714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93;p38">
              <a:extLst>
                <a:ext uri="{FF2B5EF4-FFF2-40B4-BE49-F238E27FC236}">
                  <a16:creationId xmlns:a16="http://schemas.microsoft.com/office/drawing/2014/main" id="{4120CE61-55EC-4E40-A4BA-9DFEE98E3A69}"/>
                </a:ext>
              </a:extLst>
            </p:cNvPr>
            <p:cNvSpPr/>
            <p:nvPr/>
          </p:nvSpPr>
          <p:spPr>
            <a:xfrm>
              <a:off x="4941869" y="3399697"/>
              <a:ext cx="2792563" cy="24618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GB" sz="2400"/>
                <a:t> </a:t>
              </a:r>
              <a:endParaRPr sz="2400"/>
            </a:p>
          </p:txBody>
        </p:sp>
        <p:sp>
          <p:nvSpPr>
            <p:cNvPr id="18" name="Google Shape;394;p38">
              <a:extLst>
                <a:ext uri="{FF2B5EF4-FFF2-40B4-BE49-F238E27FC236}">
                  <a16:creationId xmlns:a16="http://schemas.microsoft.com/office/drawing/2014/main" id="{1D69B907-244F-4916-90B9-7179981AA36F}"/>
                </a:ext>
              </a:extLst>
            </p:cNvPr>
            <p:cNvSpPr/>
            <p:nvPr/>
          </p:nvSpPr>
          <p:spPr>
            <a:xfrm>
              <a:off x="5305788" y="4123488"/>
              <a:ext cx="1833956" cy="24618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GB" sz="2400"/>
                <a:t> </a:t>
              </a:r>
              <a:endParaRPr sz="2400"/>
            </a:p>
          </p:txBody>
        </p:sp>
        <p:sp>
          <p:nvSpPr>
            <p:cNvPr id="19" name="Google Shape;395;p38">
              <a:extLst>
                <a:ext uri="{FF2B5EF4-FFF2-40B4-BE49-F238E27FC236}">
                  <a16:creationId xmlns:a16="http://schemas.microsoft.com/office/drawing/2014/main" id="{D3F3B10C-E58D-4120-9B20-07F3D2C5859D}"/>
                </a:ext>
              </a:extLst>
            </p:cNvPr>
            <p:cNvSpPr/>
            <p:nvPr/>
          </p:nvSpPr>
          <p:spPr>
            <a:xfrm>
              <a:off x="5749954" y="4680348"/>
              <a:ext cx="952730" cy="24618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GB" sz="2400"/>
                <a:t> </a:t>
              </a:r>
              <a:endParaRPr sz="2400"/>
            </a:p>
          </p:txBody>
        </p:sp>
      </p:grpSp>
      <p:sp>
        <p:nvSpPr>
          <p:cNvPr id="31" name="Google Shape;174;p22">
            <a:extLst>
              <a:ext uri="{FF2B5EF4-FFF2-40B4-BE49-F238E27FC236}">
                <a16:creationId xmlns:a16="http://schemas.microsoft.com/office/drawing/2014/main" id="{753CC13F-89F4-469C-9384-5ECDE980569A}"/>
              </a:ext>
            </a:extLst>
          </p:cNvPr>
          <p:cNvSpPr/>
          <p:nvPr/>
        </p:nvSpPr>
        <p:spPr>
          <a:xfrm rot="5400000">
            <a:off x="8820487" y="4311247"/>
            <a:ext cx="721722" cy="22002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1435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DD40E0-632F-425B-B5E9-5E8CC8FCE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9268" y="1515697"/>
            <a:ext cx="8867355" cy="405279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600" dirty="0"/>
              <a:t>1: Communications and Recap</a:t>
            </a:r>
          </a:p>
          <a:p>
            <a:pPr>
              <a:spcAft>
                <a:spcPts val="600"/>
              </a:spcAft>
            </a:pPr>
            <a:r>
              <a:rPr lang="en-US" sz="2600" b="1" dirty="0"/>
              <a:t>2: SOTA Deep Models</a:t>
            </a:r>
          </a:p>
          <a:p>
            <a:r>
              <a:rPr lang="en-US" sz="2400" dirty="0"/>
              <a:t>3: </a:t>
            </a:r>
            <a:r>
              <a:rPr lang="en-US" sz="2400" dirty="0">
                <a:ea typeface="Futura" panose="02020800000000000000" pitchFamily="18" charset="0"/>
                <a:cs typeface="Futura" panose="02020800000000000000" pitchFamily="18" charset="0"/>
              </a:rPr>
              <a:t>Transfer Learning across Tasks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12FB9-5FAE-4342-BE2F-559B191D94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3968" y="294031"/>
            <a:ext cx="10357954" cy="67751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Karla" charset="0"/>
                <a:ea typeface="Karla" charset="0"/>
                <a:cs typeface="Karla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20574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2053"/>
            <a:ext cx="10796931" cy="503706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Can we train a segmentation U-Net on only 500 images in 4 minutes on </a:t>
            </a:r>
            <a:r>
              <a:rPr lang="en-US" sz="2000" dirty="0" err="1"/>
              <a:t>colab</a:t>
            </a:r>
            <a:r>
              <a:rPr lang="en-US" sz="2000" dirty="0"/>
              <a:t>!?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b="1" dirty="0"/>
              <a:t>YES: Transfer Learning! </a:t>
            </a:r>
            <a:r>
              <a:rPr lang="en-GB" sz="2000" b="1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US" sz="2000" b="1" dirty="0"/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Use a </a:t>
            </a:r>
            <a:r>
              <a:rPr lang="en-US" sz="2000" dirty="0" err="1"/>
              <a:t>MobileNet</a:t>
            </a:r>
            <a:r>
              <a:rPr lang="en-US" sz="2000" dirty="0"/>
              <a:t> classification network to help the segmentation network to learn!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How can we use the weights of the </a:t>
            </a:r>
            <a:r>
              <a:rPr lang="en-US" sz="2000" dirty="0" err="1">
                <a:solidFill>
                  <a:schemeClr val="dk1"/>
                </a:solidFill>
              </a:rPr>
              <a:t>MobileNet</a:t>
            </a:r>
            <a:r>
              <a:rPr lang="en-US" sz="2000" dirty="0">
                <a:solidFill>
                  <a:schemeClr val="dk1"/>
                </a:solidFill>
              </a:rPr>
              <a:t> in our </a:t>
            </a:r>
            <a:r>
              <a:rPr lang="en-US" sz="2000" dirty="0"/>
              <a:t>U-Net?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Workflow: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2. Train a U-Net from scratch: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2.3 The segmentation network architecture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2.4 Training the network from scratch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2.5 Visualize results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3. Transfer Learning to the rescue: again?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3.1 Re-run training with pretrained encoder weights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3.4 Running on webcam images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	Thanks to </a:t>
            </a:r>
            <a:r>
              <a:rPr lang="en-US" sz="2000" dirty="0" err="1"/>
              <a:t>ComputeFest</a:t>
            </a:r>
            <a:r>
              <a:rPr lang="en-US" sz="2000" dirty="0"/>
              <a:t> Camilo </a:t>
            </a:r>
            <a:r>
              <a:rPr lang="en-US" sz="2000" dirty="0" err="1"/>
              <a:t>Fosco</a:t>
            </a:r>
            <a:r>
              <a:rPr lang="en-US" sz="2000" dirty="0"/>
              <a:t> and Vincent </a:t>
            </a:r>
            <a:r>
              <a:rPr lang="en-US" sz="2000" dirty="0" err="1"/>
              <a:t>Casser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1085820" lvl="1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Code: Using Transfer-Learning to train a U-NET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7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251" y="1194036"/>
            <a:ext cx="11493416" cy="1483249"/>
          </a:xfrm>
        </p:spPr>
        <p:txBody>
          <a:bodyPr/>
          <a:lstStyle/>
          <a:p>
            <a:r>
              <a:rPr lang="en-GB" sz="1400" b="1" dirty="0"/>
              <a:t>Presentations</a:t>
            </a:r>
            <a:r>
              <a:rPr lang="en-GB" sz="1400" dirty="0"/>
              <a:t>: 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400" dirty="0"/>
              <a:t>Fei-Fei Li &amp; Justin Johnson &amp; Serena Yeung Stanford CS231n 2019/2018 “Conv. Neural Networks for Visual Recognition” Lecture 12 ! 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GB" sz="1400" dirty="0"/>
              <a:t>BTW: Great course / </a:t>
            </a:r>
            <a:r>
              <a:rPr lang="en-GB" sz="1400" dirty="0" err="1"/>
              <a:t>youtube</a:t>
            </a:r>
            <a:r>
              <a:rPr lang="en-GB" sz="1400" dirty="0"/>
              <a:t> series </a:t>
            </a:r>
            <a:r>
              <a:rPr lang="en-GB" sz="1400" dirty="0">
                <a:solidFill>
                  <a:schemeClr val="dk1"/>
                </a:solidFill>
              </a:rPr>
              <a:t>(</a:t>
            </a:r>
            <a:r>
              <a:rPr lang="en-GB" sz="1400" u="sng" dirty="0" err="1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en-GB" sz="1400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2017</a:t>
            </a:r>
            <a:r>
              <a:rPr lang="en-GB" sz="1400" dirty="0">
                <a:solidFill>
                  <a:schemeClr val="dk1"/>
                </a:solidFill>
              </a:rPr>
              <a:t>)</a:t>
            </a:r>
            <a:endParaRPr lang="en-GB" sz="1400" dirty="0"/>
          </a:p>
          <a:p>
            <a:pPr marL="342900" indent="-342900">
              <a:buFont typeface="Arial" charset="0"/>
              <a:buChar char="•"/>
            </a:pPr>
            <a:r>
              <a:rPr lang="en-GB" sz="1400" dirty="0">
                <a:solidFill>
                  <a:schemeClr val="dk1"/>
                </a:solidFill>
              </a:rPr>
              <a:t>Ross </a:t>
            </a:r>
            <a:r>
              <a:rPr lang="en-GB" sz="1400" dirty="0" err="1">
                <a:solidFill>
                  <a:schemeClr val="dk1"/>
                </a:solidFill>
              </a:rPr>
              <a:t>Girshick</a:t>
            </a:r>
            <a:r>
              <a:rPr lang="en-GB" sz="1400" dirty="0">
                <a:solidFill>
                  <a:schemeClr val="dk1"/>
                </a:solidFill>
              </a:rPr>
              <a:t>, “Fast R-CNN” Slides 2015 (</a:t>
            </a:r>
            <a:r>
              <a:rPr lang="en-GB" sz="1400" u="sng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400" dirty="0">
                <a:solidFill>
                  <a:schemeClr val="dk1"/>
                </a:solidFill>
              </a:rPr>
              <a:t>) </a:t>
            </a:r>
          </a:p>
          <a:p>
            <a:r>
              <a:rPr lang="en-GB" sz="1400" b="1" dirty="0"/>
              <a:t>Papers: 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400" b="1" dirty="0"/>
              <a:t>VGG</a:t>
            </a:r>
            <a:r>
              <a:rPr lang="en-GB" sz="1400" dirty="0"/>
              <a:t> </a:t>
            </a:r>
            <a:r>
              <a:rPr lang="en-GB" sz="1400" dirty="0" err="1"/>
              <a:t>Simonyan</a:t>
            </a:r>
            <a:r>
              <a:rPr lang="en-GB" sz="1400" dirty="0"/>
              <a:t>, Zisserman. “Very Deep CNNs for Large-scale Image Recognition”, ILSVRC 2014: Cited by 34652 (</a:t>
            </a:r>
            <a:r>
              <a:rPr lang="en-GB" sz="1400" u="sng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40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400" b="1" dirty="0"/>
              <a:t>Select. Search </a:t>
            </a:r>
            <a:r>
              <a:rPr lang="en-GB" sz="1400" dirty="0" err="1"/>
              <a:t>Uijlings</a:t>
            </a:r>
            <a:r>
              <a:rPr lang="en-GB" sz="1400" dirty="0"/>
              <a:t> et al, Selective Search for Object Recognition” IJCV 2013: Cited by 3944 (</a:t>
            </a:r>
            <a:r>
              <a:rPr lang="en-GB" sz="1400" u="sng" dirty="0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40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400" b="1" dirty="0"/>
              <a:t>R-CNN</a:t>
            </a:r>
            <a:r>
              <a:rPr lang="en-GB" sz="1400" dirty="0"/>
              <a:t>	</a:t>
            </a:r>
            <a:r>
              <a:rPr lang="en-GB" sz="1400" dirty="0" err="1"/>
              <a:t>Girshick</a:t>
            </a:r>
            <a:r>
              <a:rPr lang="en-GB" sz="1400" dirty="0"/>
              <a:t> et al, “Rich feature hierarchies for accurate object detect. &amp; sem. segmentation” CVPR2014: Cited by 12000 (</a:t>
            </a:r>
            <a:r>
              <a:rPr lang="en-GB" sz="1400" u="sng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40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400" b="1" dirty="0"/>
              <a:t>Fast-R-CNN</a:t>
            </a:r>
            <a:r>
              <a:rPr lang="en-GB" sz="1400" dirty="0"/>
              <a:t> </a:t>
            </a:r>
            <a:r>
              <a:rPr lang="en-GB" sz="1400" dirty="0" err="1"/>
              <a:t>Girshick</a:t>
            </a:r>
            <a:r>
              <a:rPr lang="en-GB" sz="1400" dirty="0"/>
              <a:t>, ‘Fast R-CNN“ ICCV 2015: Cited by 8791 (</a:t>
            </a:r>
            <a:r>
              <a:rPr lang="en-GB" sz="1400" u="sng" dirty="0">
                <a:solidFill>
                  <a:srgbClr val="0000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40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400" b="1" dirty="0"/>
              <a:t>Faster- R-CNN </a:t>
            </a:r>
            <a:r>
              <a:rPr lang="en-GB" sz="1400" dirty="0"/>
              <a:t>	Ren et al, “Faster R-CNN: Real-Time Object Det. with Region Proposal Networks” NEURIPS 2015 Cited by 16688 (</a:t>
            </a:r>
            <a:r>
              <a:rPr lang="en-GB" sz="1400" u="sng" dirty="0">
                <a:solidFill>
                  <a:srgbClr val="0000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40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400" b="1" dirty="0"/>
              <a:t>Mask-R-CNN</a:t>
            </a:r>
            <a:r>
              <a:rPr lang="en-GB" sz="1400" dirty="0"/>
              <a:t> He et al, “Mask R-CNN” ICCV 2017: Cited by 5297 (</a:t>
            </a:r>
            <a:r>
              <a:rPr lang="en-GB" sz="1400" u="sng" dirty="0">
                <a:solidFill>
                  <a:srgbClr val="0000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400" dirty="0">
                <a:solidFill>
                  <a:srgbClr val="0000FF"/>
                </a:solidFill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400" b="1" dirty="0"/>
              <a:t>YOLO</a:t>
            </a:r>
            <a:r>
              <a:rPr lang="en-GB" sz="1400" dirty="0"/>
              <a:t> Redmon, “You Only Look Once: Unified, Real-Time Object Detection” CVPR 2015: Cited by 8057 (</a:t>
            </a:r>
            <a:r>
              <a:rPr lang="en-GB" sz="1400" u="sng" dirty="0">
                <a:solidFill>
                  <a:srgbClr val="0000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40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400" b="1" dirty="0"/>
              <a:t>FCN</a:t>
            </a:r>
            <a:r>
              <a:rPr lang="en-GB" sz="1400" dirty="0"/>
              <a:t>  Long, </a:t>
            </a:r>
            <a:r>
              <a:rPr lang="en-GB" sz="1400" dirty="0" err="1"/>
              <a:t>Shelhamer</a:t>
            </a:r>
            <a:r>
              <a:rPr lang="en-GB" sz="1400" dirty="0"/>
              <a:t> et al.  “Fully Convolutional Networks for Semantic Segmentation”, CVPR 2015: Cited by 14480 (</a:t>
            </a:r>
            <a:r>
              <a:rPr lang="en-GB" sz="1400" u="sng" dirty="0">
                <a:solidFill>
                  <a:srgbClr val="0000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40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400" b="1" dirty="0" err="1">
                <a:solidFill>
                  <a:schemeClr val="dk1"/>
                </a:solidFill>
              </a:rPr>
              <a:t>SegNet</a:t>
            </a:r>
            <a:r>
              <a:rPr lang="en-GB" sz="1400" dirty="0"/>
              <a:t> </a:t>
            </a:r>
            <a:r>
              <a:rPr lang="en-GB" sz="1400" dirty="0" err="1"/>
              <a:t>Badrinarayanan</a:t>
            </a:r>
            <a:r>
              <a:rPr lang="en-GB" sz="1400" dirty="0"/>
              <a:t> et al. “</a:t>
            </a:r>
            <a:r>
              <a:rPr lang="en-GB" sz="1400" dirty="0" err="1"/>
              <a:t>SegNet</a:t>
            </a:r>
            <a:r>
              <a:rPr lang="en-GB" sz="1400" dirty="0"/>
              <a:t>: A deep Conv Encoder-Decoder Architecture for Image Segmentation”. Cited by 4258 (</a:t>
            </a:r>
            <a:r>
              <a:rPr lang="en-GB" sz="1400" u="sng" dirty="0">
                <a:solidFill>
                  <a:srgbClr val="0000FF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400" dirty="0"/>
              <a:t>) 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400" b="1" dirty="0">
                <a:solidFill>
                  <a:schemeClr val="dk1"/>
                </a:solidFill>
              </a:rPr>
              <a:t>U-Net</a:t>
            </a:r>
            <a:r>
              <a:rPr lang="en-GB" sz="1400" dirty="0"/>
              <a:t> </a:t>
            </a:r>
            <a:r>
              <a:rPr lang="en-GB" sz="1400" dirty="0" err="1"/>
              <a:t>Ronneberger</a:t>
            </a:r>
            <a:r>
              <a:rPr lang="en-GB" sz="1400" dirty="0"/>
              <a:t> et al. “U-Net: Convolutional Networks for Biomedical Image Segmentation”. Cited by 12238 (</a:t>
            </a:r>
            <a:r>
              <a:rPr lang="en-GB" sz="1400" u="sng" dirty="0">
                <a:solidFill>
                  <a:srgbClr val="0000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400" dirty="0"/>
              <a:t>)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References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5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79E9732-DC5F-4E31-AE99-47AF6D30A725}"/>
              </a:ext>
            </a:extLst>
          </p:cNvPr>
          <p:cNvGrpSpPr/>
          <p:nvPr/>
        </p:nvGrpSpPr>
        <p:grpSpPr>
          <a:xfrm>
            <a:off x="4005599" y="5376276"/>
            <a:ext cx="5124700" cy="647949"/>
            <a:chOff x="3708399" y="5562182"/>
            <a:chExt cx="5124700" cy="64794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7CF9C45-FF07-4721-888A-CDC8D2C9F429}"/>
                </a:ext>
              </a:extLst>
            </p:cNvPr>
            <p:cNvSpPr/>
            <p:nvPr/>
          </p:nvSpPr>
          <p:spPr>
            <a:xfrm>
              <a:off x="3708400" y="5562182"/>
              <a:ext cx="1295898" cy="647949"/>
            </a:xfrm>
            <a:prstGeom prst="rect">
              <a:avLst/>
            </a:prstGeom>
            <a:solidFill>
              <a:srgbClr val="940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Subtitle 2">
              <a:extLst>
                <a:ext uri="{FF2B5EF4-FFF2-40B4-BE49-F238E27FC236}">
                  <a16:creationId xmlns:a16="http://schemas.microsoft.com/office/drawing/2014/main" id="{EEC03D37-031E-4AFA-B1FF-7E1E0DB75EDA}"/>
                </a:ext>
              </a:extLst>
            </p:cNvPr>
            <p:cNvSpPr txBox="1">
              <a:spLocks/>
            </p:cNvSpPr>
            <p:nvPr/>
          </p:nvSpPr>
          <p:spPr>
            <a:xfrm>
              <a:off x="3708399" y="5699174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F8140DE-DF19-4E67-BA8B-FDEFA75CDC53}"/>
                </a:ext>
              </a:extLst>
            </p:cNvPr>
            <p:cNvSpPr/>
            <p:nvPr/>
          </p:nvSpPr>
          <p:spPr>
            <a:xfrm>
              <a:off x="5004298" y="5593768"/>
              <a:ext cx="3828801" cy="584775"/>
            </a:xfrm>
            <a:custGeom>
              <a:avLst/>
              <a:gdLst>
                <a:gd name="connsiteX0" fmla="*/ 0 w 3828801"/>
                <a:gd name="connsiteY0" fmla="*/ 0 h 584775"/>
                <a:gd name="connsiteX1" fmla="*/ 714710 w 3828801"/>
                <a:gd name="connsiteY1" fmla="*/ 0 h 584775"/>
                <a:gd name="connsiteX2" fmla="*/ 1391131 w 3828801"/>
                <a:gd name="connsiteY2" fmla="*/ 0 h 584775"/>
                <a:gd name="connsiteX3" fmla="*/ 2067553 w 3828801"/>
                <a:gd name="connsiteY3" fmla="*/ 0 h 584775"/>
                <a:gd name="connsiteX4" fmla="*/ 2590822 w 3828801"/>
                <a:gd name="connsiteY4" fmla="*/ 0 h 584775"/>
                <a:gd name="connsiteX5" fmla="*/ 3152379 w 3828801"/>
                <a:gd name="connsiteY5" fmla="*/ 0 h 584775"/>
                <a:gd name="connsiteX6" fmla="*/ 3828801 w 3828801"/>
                <a:gd name="connsiteY6" fmla="*/ 0 h 584775"/>
                <a:gd name="connsiteX7" fmla="*/ 3828801 w 3828801"/>
                <a:gd name="connsiteY7" fmla="*/ 584775 h 584775"/>
                <a:gd name="connsiteX8" fmla="*/ 3190668 w 3828801"/>
                <a:gd name="connsiteY8" fmla="*/ 584775 h 584775"/>
                <a:gd name="connsiteX9" fmla="*/ 2667398 w 3828801"/>
                <a:gd name="connsiteY9" fmla="*/ 584775 h 584775"/>
                <a:gd name="connsiteX10" fmla="*/ 2144129 w 3828801"/>
                <a:gd name="connsiteY10" fmla="*/ 584775 h 584775"/>
                <a:gd name="connsiteX11" fmla="*/ 1467707 w 3828801"/>
                <a:gd name="connsiteY11" fmla="*/ 584775 h 584775"/>
                <a:gd name="connsiteX12" fmla="*/ 906150 w 3828801"/>
                <a:gd name="connsiteY12" fmla="*/ 584775 h 584775"/>
                <a:gd name="connsiteX13" fmla="*/ 0 w 3828801"/>
                <a:gd name="connsiteY13" fmla="*/ 584775 h 584775"/>
                <a:gd name="connsiteX14" fmla="*/ 0 w 3828801"/>
                <a:gd name="connsiteY14" fmla="*/ 0 h 58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8801" h="584775" fill="none" extrusionOk="0">
                  <a:moveTo>
                    <a:pt x="0" y="0"/>
                  </a:moveTo>
                  <a:cubicBezTo>
                    <a:pt x="348003" y="-20745"/>
                    <a:pt x="367434" y="27532"/>
                    <a:pt x="714710" y="0"/>
                  </a:cubicBezTo>
                  <a:cubicBezTo>
                    <a:pt x="1061986" y="-27532"/>
                    <a:pt x="1066457" y="-7668"/>
                    <a:pt x="1391131" y="0"/>
                  </a:cubicBezTo>
                  <a:cubicBezTo>
                    <a:pt x="1715805" y="7668"/>
                    <a:pt x="1897352" y="-31783"/>
                    <a:pt x="2067553" y="0"/>
                  </a:cubicBezTo>
                  <a:cubicBezTo>
                    <a:pt x="2237754" y="31783"/>
                    <a:pt x="2443578" y="9100"/>
                    <a:pt x="2590822" y="0"/>
                  </a:cubicBezTo>
                  <a:cubicBezTo>
                    <a:pt x="2738066" y="-9100"/>
                    <a:pt x="2948803" y="21392"/>
                    <a:pt x="3152379" y="0"/>
                  </a:cubicBezTo>
                  <a:cubicBezTo>
                    <a:pt x="3355955" y="-21392"/>
                    <a:pt x="3531707" y="-32995"/>
                    <a:pt x="3828801" y="0"/>
                  </a:cubicBezTo>
                  <a:cubicBezTo>
                    <a:pt x="3847120" y="145862"/>
                    <a:pt x="3808109" y="433896"/>
                    <a:pt x="3828801" y="584775"/>
                  </a:cubicBezTo>
                  <a:cubicBezTo>
                    <a:pt x="3633808" y="585971"/>
                    <a:pt x="3497714" y="596897"/>
                    <a:pt x="3190668" y="584775"/>
                  </a:cubicBezTo>
                  <a:cubicBezTo>
                    <a:pt x="2883622" y="572653"/>
                    <a:pt x="2788161" y="585870"/>
                    <a:pt x="2667398" y="584775"/>
                  </a:cubicBezTo>
                  <a:cubicBezTo>
                    <a:pt x="2546635" y="583681"/>
                    <a:pt x="2313184" y="572839"/>
                    <a:pt x="2144129" y="584775"/>
                  </a:cubicBezTo>
                  <a:cubicBezTo>
                    <a:pt x="1975074" y="596711"/>
                    <a:pt x="1798810" y="567035"/>
                    <a:pt x="1467707" y="584775"/>
                  </a:cubicBezTo>
                  <a:cubicBezTo>
                    <a:pt x="1136604" y="602515"/>
                    <a:pt x="1135156" y="604702"/>
                    <a:pt x="906150" y="584775"/>
                  </a:cubicBezTo>
                  <a:cubicBezTo>
                    <a:pt x="677144" y="564848"/>
                    <a:pt x="375882" y="604932"/>
                    <a:pt x="0" y="584775"/>
                  </a:cubicBezTo>
                  <a:cubicBezTo>
                    <a:pt x="-6303" y="445539"/>
                    <a:pt x="-13732" y="241777"/>
                    <a:pt x="0" y="0"/>
                  </a:cubicBezTo>
                  <a:close/>
                </a:path>
                <a:path w="3828801" h="584775" stroke="0" extrusionOk="0">
                  <a:moveTo>
                    <a:pt x="0" y="0"/>
                  </a:moveTo>
                  <a:cubicBezTo>
                    <a:pt x="244066" y="-18668"/>
                    <a:pt x="315116" y="-7371"/>
                    <a:pt x="599845" y="0"/>
                  </a:cubicBezTo>
                  <a:cubicBezTo>
                    <a:pt x="884574" y="7371"/>
                    <a:pt x="862043" y="6614"/>
                    <a:pt x="1123115" y="0"/>
                  </a:cubicBezTo>
                  <a:cubicBezTo>
                    <a:pt x="1384187" y="-6614"/>
                    <a:pt x="1496465" y="-14535"/>
                    <a:pt x="1837824" y="0"/>
                  </a:cubicBezTo>
                  <a:cubicBezTo>
                    <a:pt x="2179183" y="14535"/>
                    <a:pt x="2141354" y="-17438"/>
                    <a:pt x="2437670" y="0"/>
                  </a:cubicBezTo>
                  <a:cubicBezTo>
                    <a:pt x="2733986" y="17438"/>
                    <a:pt x="2873325" y="11806"/>
                    <a:pt x="3037515" y="0"/>
                  </a:cubicBezTo>
                  <a:cubicBezTo>
                    <a:pt x="3201705" y="-11806"/>
                    <a:pt x="3439546" y="-5188"/>
                    <a:pt x="3828801" y="0"/>
                  </a:cubicBezTo>
                  <a:cubicBezTo>
                    <a:pt x="3826040" y="282673"/>
                    <a:pt x="3828418" y="341227"/>
                    <a:pt x="3828801" y="584775"/>
                  </a:cubicBezTo>
                  <a:cubicBezTo>
                    <a:pt x="3651954" y="582316"/>
                    <a:pt x="3387391" y="614455"/>
                    <a:pt x="3190668" y="584775"/>
                  </a:cubicBezTo>
                  <a:cubicBezTo>
                    <a:pt x="2993945" y="555095"/>
                    <a:pt x="2793334" y="604406"/>
                    <a:pt x="2667398" y="584775"/>
                  </a:cubicBezTo>
                  <a:cubicBezTo>
                    <a:pt x="2541462" y="565145"/>
                    <a:pt x="2207504" y="585378"/>
                    <a:pt x="2029265" y="584775"/>
                  </a:cubicBezTo>
                  <a:cubicBezTo>
                    <a:pt x="1851026" y="584172"/>
                    <a:pt x="1632137" y="595298"/>
                    <a:pt x="1391131" y="584775"/>
                  </a:cubicBezTo>
                  <a:cubicBezTo>
                    <a:pt x="1150125" y="574252"/>
                    <a:pt x="1026340" y="581042"/>
                    <a:pt x="791286" y="584775"/>
                  </a:cubicBezTo>
                  <a:cubicBezTo>
                    <a:pt x="556233" y="588508"/>
                    <a:pt x="235797" y="598758"/>
                    <a:pt x="0" y="584775"/>
                  </a:cubicBezTo>
                  <a:cubicBezTo>
                    <a:pt x="8947" y="456293"/>
                    <a:pt x="29051" y="250004"/>
                    <a:pt x="0" y="0"/>
                  </a:cubicBezTo>
                  <a:close/>
                </a:path>
              </a:pathLst>
            </a:custGeom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Karla" charset="0"/>
                </a:rPr>
                <a:t>Advanced Practical Data Science</a:t>
              </a:r>
            </a:p>
            <a:p>
              <a:r>
                <a:rPr lang="en-US" sz="1400" b="1" dirty="0" err="1">
                  <a:latin typeface="Karla" charset="0"/>
                </a:rPr>
                <a:t>Pavlos</a:t>
              </a:r>
              <a:r>
                <a:rPr lang="en-US" sz="1400" b="1" dirty="0">
                  <a:latin typeface="Karla" charset="0"/>
                </a:rPr>
                <a:t> </a:t>
              </a:r>
              <a:r>
                <a:rPr lang="en-US" sz="1400" b="1" dirty="0" err="1">
                  <a:latin typeface="Karla" charset="0"/>
                </a:rPr>
                <a:t>Protopapas</a:t>
              </a:r>
              <a:endParaRPr lang="en-US" sz="10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97859" y="1061884"/>
            <a:ext cx="101321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pPr algn="ctr"/>
            <a:r>
              <a:rPr lang="en-US" sz="3600" dirty="0">
                <a:latin typeface="Karla" charset="0"/>
                <a:ea typeface="Karla" charset="0"/>
                <a:cs typeface="Karla" charset="0"/>
              </a:rPr>
              <a:t>THANK YOU </a:t>
            </a:r>
          </a:p>
          <a:p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1598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 dirty="0"/>
              <a:t>SOTA Deep Models: Initial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037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The first piece of research proposing something similar to a Convolutional Neural Network was authored by </a:t>
            </a:r>
            <a:r>
              <a:rPr lang="en-US" sz="2200" dirty="0" err="1"/>
              <a:t>Kunihiko</a:t>
            </a:r>
            <a:r>
              <a:rPr lang="en-US" sz="2200" dirty="0"/>
              <a:t> Fukushima in 1980 and was called the </a:t>
            </a:r>
            <a:r>
              <a:rPr lang="en-US" sz="2200" b="1" dirty="0">
                <a:solidFill>
                  <a:schemeClr val="tx1"/>
                </a:solidFill>
              </a:rPr>
              <a:t>NeoCognitron</a:t>
            </a:r>
            <a:r>
              <a:rPr lang="en-US" sz="2200" baseline="30000" dirty="0"/>
              <a:t>1</a:t>
            </a:r>
            <a:r>
              <a:rPr lang="en-US" sz="22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Inspired by discoveries on visual cortex of mammals.</a:t>
            </a:r>
          </a:p>
          <a:p>
            <a:pPr marL="457200" indent="-457200">
              <a:spcBef>
                <a:spcPts val="1824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End of the 80’s: several papers advanced the field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Backpropagation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/>
              <a:t>published Yann </a:t>
            </a:r>
            <a:r>
              <a:rPr lang="en-US" sz="2200" dirty="0" err="1"/>
              <a:t>LeCun</a:t>
            </a:r>
            <a:r>
              <a:rPr lang="en-US" sz="2200" dirty="0"/>
              <a:t> in 1985 (independently by other researchers as well)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TDNN by </a:t>
            </a:r>
            <a:r>
              <a:rPr lang="en-US" sz="2200" dirty="0" err="1"/>
              <a:t>Waiber</a:t>
            </a:r>
            <a:r>
              <a:rPr lang="en-US" sz="2200" dirty="0"/>
              <a:t> et al., 1989 - </a:t>
            </a:r>
            <a:r>
              <a:rPr lang="en-US" sz="2200" b="1" dirty="0">
                <a:solidFill>
                  <a:schemeClr val="tx1"/>
                </a:solidFill>
              </a:rPr>
              <a:t>Convolutional-like</a:t>
            </a:r>
            <a:r>
              <a:rPr lang="en-US" sz="2200" dirty="0"/>
              <a:t> network trained with backprop.</a:t>
            </a:r>
          </a:p>
          <a:p>
            <a:pPr marL="120012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Backpropagation applied to handwritten zip code recognition by </a:t>
            </a:r>
            <a:r>
              <a:rPr lang="en-US" sz="2200" dirty="0" err="1"/>
              <a:t>LeCun</a:t>
            </a:r>
            <a:r>
              <a:rPr lang="en-US" sz="2200" dirty="0"/>
              <a:t> et al., 1989</a:t>
            </a:r>
          </a:p>
          <a:p>
            <a:pPr>
              <a:spcBef>
                <a:spcPts val="2133"/>
              </a:spcBef>
              <a:spcAft>
                <a:spcPts val="2133"/>
              </a:spcAft>
            </a:pPr>
            <a:endParaRPr lang="e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516FBD-309B-41C9-AAC0-402EF5302BCE}"/>
              </a:ext>
            </a:extLst>
          </p:cNvPr>
          <p:cNvSpPr txBox="1"/>
          <p:nvPr/>
        </p:nvSpPr>
        <p:spPr>
          <a:xfrm>
            <a:off x="3519377" y="6188916"/>
            <a:ext cx="7166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aseline="30000" dirty="0"/>
              <a:t>1 </a:t>
            </a:r>
            <a:r>
              <a:rPr lang="en-US" sz="1400" dirty="0"/>
              <a:t>K. Fukushima. </a:t>
            </a:r>
            <a:r>
              <a:rPr lang="en-US" sz="1400" dirty="0" err="1"/>
              <a:t>Neocognitron</a:t>
            </a:r>
            <a:r>
              <a:rPr lang="en-US" sz="1400" dirty="0"/>
              <a:t>: A self-organizing neural network model for a mechanism of pattern recognition unaffected by shift in position. Biological Cybernetics, 36(4): 93-202, 1980.</a:t>
            </a:r>
          </a:p>
        </p:txBody>
      </p:sp>
    </p:spTree>
    <p:extLst>
      <p:ext uri="{BB962C8B-B14F-4D97-AF65-F5344CB8AC3E}">
        <p14:creationId xmlns:p14="http://schemas.microsoft.com/office/powerpoint/2010/main" val="122764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 dirty="0"/>
              <a:t>SOTA Deep Models: Le 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037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1998 </a:t>
            </a:r>
            <a:r>
              <a:rPr lang="en-US" sz="2200" b="1" dirty="0" err="1">
                <a:solidFill>
                  <a:schemeClr val="tx1"/>
                </a:solidFill>
              </a:rPr>
              <a:t>LeCun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publishes one of his most recognized papers describing a “modern” CNN architecture for document recognition, called LeNet</a:t>
            </a:r>
            <a:r>
              <a:rPr lang="en-US" sz="2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 his first iteration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this was indeed LeNet-5.</a:t>
            </a:r>
            <a:endParaRPr lang="e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8A2EA8-61FC-475F-80D4-EC28EB0944D9}"/>
              </a:ext>
            </a:extLst>
          </p:cNvPr>
          <p:cNvSpPr txBox="1"/>
          <p:nvPr/>
        </p:nvSpPr>
        <p:spPr>
          <a:xfrm>
            <a:off x="3557393" y="6147161"/>
            <a:ext cx="6726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aseline="30000" dirty="0"/>
              <a:t>2 </a:t>
            </a:r>
            <a:r>
              <a:rPr lang="en-US" sz="1400" dirty="0" err="1"/>
              <a:t>LeCun</a:t>
            </a:r>
            <a:r>
              <a:rPr lang="en-US" sz="1400" dirty="0"/>
              <a:t>, Yann, et al. "Gradient-based learning applied to document recognition." </a:t>
            </a:r>
            <a:r>
              <a:rPr lang="en-US" sz="1400" i="1" dirty="0"/>
              <a:t>Proceedings of the IEEE</a:t>
            </a:r>
            <a:r>
              <a:rPr lang="en-US" sz="1400" dirty="0"/>
              <a:t> 86.11 (1998): 2278-2324.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6E2A27-332F-4884-B88B-D9A3FF3E8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15" y="2755727"/>
            <a:ext cx="10576911" cy="292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4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ctureTemplate" id="{B34C016E-0C6D-1F44-AAEA-E9B93A3FD154}" vid="{3C94EAC1-1335-F549-90CC-70892BD45327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2540</TotalTime>
  <Words>4996</Words>
  <Application>Microsoft Macintosh PowerPoint</Application>
  <PresentationFormat>Widescreen</PresentationFormat>
  <Paragraphs>716</Paragraphs>
  <Slides>72</Slides>
  <Notes>50</Notes>
  <HiddenSlides>8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72</vt:i4>
      </vt:variant>
    </vt:vector>
  </HeadingPairs>
  <TitlesOfParts>
    <vt:vector size="80" baseType="lpstr">
      <vt:lpstr>Arial</vt:lpstr>
      <vt:lpstr>Calibri</vt:lpstr>
      <vt:lpstr>Calibri Light</vt:lpstr>
      <vt:lpstr>Cambria Math</vt:lpstr>
      <vt:lpstr>Karla</vt:lpstr>
      <vt:lpstr>GEC_template</vt:lpstr>
      <vt:lpstr>4_Custom Design</vt:lpstr>
      <vt:lpstr>5_Custom Design</vt:lpstr>
      <vt:lpstr>Lecture 6: From SOTA Models to Transfer Learning across Tasks</vt:lpstr>
      <vt:lpstr>PowerPoint Presentation</vt:lpstr>
      <vt:lpstr>PowerPoint Presentation</vt:lpstr>
      <vt:lpstr>PowerPoint Presentation</vt:lpstr>
      <vt:lpstr>Transfer Learning To The Rescue</vt:lpstr>
      <vt:lpstr>PowerPoint Presentation</vt:lpstr>
      <vt:lpstr>PowerPoint Presentation</vt:lpstr>
      <vt:lpstr>SOTA Deep Models: Initial Ideas</vt:lpstr>
      <vt:lpstr>SOTA Deep Models: Le Net</vt:lpstr>
      <vt:lpstr>SOTA Deep Models: AlexNet</vt:lpstr>
      <vt:lpstr>SOTA Deep Models: AlexNet &lt;cont&gt;</vt:lpstr>
      <vt:lpstr>SOTA Deep Models: AlexNet &lt;cont&gt;</vt:lpstr>
      <vt:lpstr>SOTA Deep Models: ZFNet</vt:lpstr>
      <vt:lpstr>SOTA Deep Models: VGG16</vt:lpstr>
      <vt:lpstr>SOTA Deep Models: VGG</vt:lpstr>
      <vt:lpstr>PowerPoint Presentation</vt:lpstr>
      <vt:lpstr>SOTA Deep Models: Inception (GoogLeNet)</vt:lpstr>
      <vt:lpstr>SOTA Deep Models: Inception (GoogLeNet)</vt:lpstr>
      <vt:lpstr>SOTA Deep Models: Inception (GoogLeNet)</vt:lpstr>
      <vt:lpstr>SOTA Deep Models: Inception (GoogLeNet)</vt:lpstr>
      <vt:lpstr>SOTA Deep Models: MobileNet</vt:lpstr>
      <vt:lpstr>MobileNet &lt;cont&gt;</vt:lpstr>
      <vt:lpstr>SOTA Deep Models: MobileNet &lt;cont&gt;  </vt:lpstr>
      <vt:lpstr>SOTA Deep Models: MobileNet &lt;cont&gt; </vt:lpstr>
      <vt:lpstr>PowerPoint Presentation</vt:lpstr>
      <vt:lpstr>SOTA Deep Models: ResNet</vt:lpstr>
      <vt:lpstr>SOTA Deep Models: ResNet</vt:lpstr>
      <vt:lpstr>SOTA Deep Models: ResNet &lt;cont&gt;</vt:lpstr>
      <vt:lpstr>SOTA Deep Models: ResNet &lt;cont&gt;</vt:lpstr>
      <vt:lpstr>Deep Models: ResNet &lt;cont&gt;</vt:lpstr>
      <vt:lpstr>SOTA Deep Models: ResNet &lt;cont&gt;</vt:lpstr>
      <vt:lpstr>SOTA Deep Models: DenseNets</vt:lpstr>
      <vt:lpstr>PowerPoint Presentation</vt:lpstr>
      <vt:lpstr>PowerPoint Presentation</vt:lpstr>
      <vt:lpstr>PowerPoint Presentation</vt:lpstr>
      <vt:lpstr>SOTA Deep Models and Beyond</vt:lpstr>
      <vt:lpstr>PowerPoint Presentation</vt:lpstr>
      <vt:lpstr>PowerPoint Presentation</vt:lpstr>
      <vt:lpstr>Outline: Semantic Segmentation and Object Detection</vt:lpstr>
      <vt:lpstr>Tasks: Image Classification: Fully-Connected CNN</vt:lpstr>
      <vt:lpstr>Tasks: From Classification to Classification + Localization</vt:lpstr>
      <vt:lpstr>Tasks: From Classification + Localization to Object Detection</vt:lpstr>
      <vt:lpstr>Tasks: From Classification to Semantic Segmentation</vt:lpstr>
      <vt:lpstr>Why Object Detection and Semantic Segmentation</vt:lpstr>
      <vt:lpstr>Why Object Detection and Semantic Segmentation</vt:lpstr>
      <vt:lpstr>How to measure quality in detection and segmentation?</vt:lpstr>
      <vt:lpstr>How do we measure accuracy?</vt:lpstr>
      <vt:lpstr>Outline: Semantic Segmentation and Object Detection</vt:lpstr>
      <vt:lpstr>Object detection: let’s classify and locate</vt:lpstr>
      <vt:lpstr>Sliding Windows, from single to multiple objects </vt:lpstr>
      <vt:lpstr>Object detection: Region Proposal Networks!</vt:lpstr>
      <vt:lpstr>The Evolution of R-CNN: R-CNN, Fast R-CNN, Faster R-CNN</vt:lpstr>
      <vt:lpstr>The Evolution of R-CNN: R-CNN, Fast R-CNN, Faster R-CNN</vt:lpstr>
      <vt:lpstr>The Evolution of R-CNN: R-CNN, Fast R-CNN, Faster R-CNN</vt:lpstr>
      <vt:lpstr>The Evolution of R-CNN: R-CNN, Fast R-CNN, Faster R-CNN</vt:lpstr>
      <vt:lpstr>The Evolution of R-CNN: R-CNN, Fast R-CNN, Faster R-CNN</vt:lpstr>
      <vt:lpstr>The Evolution of R-CNN: R-CNN, Fast R-CNN, Faster R-CNN</vt:lpstr>
      <vt:lpstr>Single-Stage Detection without Region Proposals: YOLO, SSD </vt:lpstr>
      <vt:lpstr>109a versus 295</vt:lpstr>
      <vt:lpstr>Outline: Semantic Segmentation and Object Detection</vt:lpstr>
      <vt:lpstr>Semantic segmentation: Classify every pixel</vt:lpstr>
      <vt:lpstr>Fully-Convolutional Networks</vt:lpstr>
      <vt:lpstr>Fully-Convolutional Networks</vt:lpstr>
      <vt:lpstr>SegNet</vt:lpstr>
      <vt:lpstr>U-NET: long skip connections</vt:lpstr>
      <vt:lpstr>Faster R-CNN linked to Semantic Segmentation: Mask R-CNN</vt:lpstr>
      <vt:lpstr>Outline: Semantic Segmentation and Object Detection</vt:lpstr>
      <vt:lpstr>Code: Using Transfer-Learning to train a U-NET</vt:lpstr>
      <vt:lpstr>Code: Using Transfer-Learning to train a U-NET</vt:lpstr>
      <vt:lpstr>Code: Using Transfer-Learning to train a U-NET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5: From SOTA Models to Transfer Learning across Tasks</dc:title>
  <dc:creator>andrea porelli</dc:creator>
  <cp:lastModifiedBy>Protopapas, Pavlos</cp:lastModifiedBy>
  <cp:revision>59</cp:revision>
  <dcterms:created xsi:type="dcterms:W3CDTF">2020-10-11T13:42:23Z</dcterms:created>
  <dcterms:modified xsi:type="dcterms:W3CDTF">2020-10-13T13:39:55Z</dcterms:modified>
</cp:coreProperties>
</file>