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735" r:id="rId3"/>
  </p:sldMasterIdLst>
  <p:notesMasterIdLst>
    <p:notesMasterId r:id="rId62"/>
  </p:notesMasterIdLst>
  <p:sldIdLst>
    <p:sldId id="256" r:id="rId4"/>
    <p:sldId id="482" r:id="rId5"/>
    <p:sldId id="483" r:id="rId6"/>
    <p:sldId id="314" r:id="rId7"/>
    <p:sldId id="481" r:id="rId8"/>
    <p:sldId id="412" r:id="rId9"/>
    <p:sldId id="460" r:id="rId10"/>
    <p:sldId id="461" r:id="rId11"/>
    <p:sldId id="413" r:id="rId12"/>
    <p:sldId id="462" r:id="rId13"/>
    <p:sldId id="414" r:id="rId14"/>
    <p:sldId id="415" r:id="rId15"/>
    <p:sldId id="480" r:id="rId16"/>
    <p:sldId id="466" r:id="rId17"/>
    <p:sldId id="416" r:id="rId18"/>
    <p:sldId id="463" r:id="rId19"/>
    <p:sldId id="464" r:id="rId20"/>
    <p:sldId id="465" r:id="rId21"/>
    <p:sldId id="419" r:id="rId22"/>
    <p:sldId id="467" r:id="rId23"/>
    <p:sldId id="438" r:id="rId24"/>
    <p:sldId id="436" r:id="rId25"/>
    <p:sldId id="486" r:id="rId26"/>
    <p:sldId id="417" r:id="rId27"/>
    <p:sldId id="468" r:id="rId28"/>
    <p:sldId id="418" r:id="rId29"/>
    <p:sldId id="469" r:id="rId30"/>
    <p:sldId id="437" r:id="rId31"/>
    <p:sldId id="470" r:id="rId32"/>
    <p:sldId id="439" r:id="rId33"/>
    <p:sldId id="440" r:id="rId34"/>
    <p:sldId id="441" r:id="rId35"/>
    <p:sldId id="479" r:id="rId36"/>
    <p:sldId id="375" r:id="rId37"/>
    <p:sldId id="421" r:id="rId38"/>
    <p:sldId id="422" r:id="rId39"/>
    <p:sldId id="423" r:id="rId40"/>
    <p:sldId id="425" r:id="rId41"/>
    <p:sldId id="458" r:id="rId42"/>
    <p:sldId id="376" r:id="rId43"/>
    <p:sldId id="427" r:id="rId44"/>
    <p:sldId id="429" r:id="rId45"/>
    <p:sldId id="428" r:id="rId46"/>
    <p:sldId id="478" r:id="rId47"/>
    <p:sldId id="379" r:id="rId48"/>
    <p:sldId id="394" r:id="rId49"/>
    <p:sldId id="456" r:id="rId50"/>
    <p:sldId id="693" r:id="rId51"/>
    <p:sldId id="849" r:id="rId52"/>
    <p:sldId id="850" r:id="rId53"/>
    <p:sldId id="851" r:id="rId54"/>
    <p:sldId id="852" r:id="rId55"/>
    <p:sldId id="443" r:id="rId56"/>
    <p:sldId id="444" r:id="rId57"/>
    <p:sldId id="445" r:id="rId58"/>
    <p:sldId id="485" r:id="rId59"/>
    <p:sldId id="484" r:id="rId60"/>
    <p:sldId id="25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orelli" initials="ap" lastIdx="24" clrIdx="0"/>
  <p:cmAuthor id="2" name="Protopapas, Pavlos" initials="PP" lastIdx="1" clrIdx="1">
    <p:extLst>
      <p:ext uri="{19B8F6BF-5375-455C-9EA6-DF929625EA0E}">
        <p15:presenceInfo xmlns:p15="http://schemas.microsoft.com/office/powerpoint/2012/main" userId="S::pavlos@seas.harvard.edu::d3f506cf-7375-4c66-b84b-b5b77d659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8C7"/>
    <a:srgbClr val="A6A6A6"/>
    <a:srgbClr val="ED1B34"/>
    <a:srgbClr val="4DB848"/>
    <a:srgbClr val="940D23"/>
    <a:srgbClr val="F7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95393" autoAdjust="0"/>
  </p:normalViewPr>
  <p:slideViewPr>
    <p:cSldViewPr snapToGrid="0">
      <p:cViewPr varScale="1">
        <p:scale>
          <a:sx n="180" d="100"/>
          <a:sy n="180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3T11:00:07.626" idx="8">
    <p:pos x="3356" y="826"/>
    <p:text>-add title: something like use case/in practice/etc,. we are probably assuming they know.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3T11:14:25.422" idx="18">
    <p:pos x="2540" y="79"/>
    <p:text>- change title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20:32:40.58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1 7919,'-10'0'-212,"2"0"223,8 0-173,0 7 0,2 3 148,4 7 0,-4 6-110,4 0 0,-4 8-392,-2-2 516,0-4 0,7 0 0,3-8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71B0-F5FF-A145-A5EA-3A0526418D1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EF01-42B1-6243-84B4-3AEE3B87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0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6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1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8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3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9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A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7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4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axolotl </a:t>
            </a:r>
            <a:r>
              <a:rPr lang="en-US" dirty="0" err="1"/>
              <a:t>mexican</a:t>
            </a:r>
            <a:r>
              <a:rPr lang="en-US" dirty="0"/>
              <a:t>,</a:t>
            </a:r>
            <a:r>
              <a:rPr lang="en-US" baseline="0" dirty="0"/>
              <a:t>  </a:t>
            </a:r>
            <a:r>
              <a:rPr lang="en-US" baseline="0" dirty="0" err="1"/>
              <a:t>pudu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1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axolotl </a:t>
            </a:r>
            <a:r>
              <a:rPr lang="en-US" dirty="0" err="1"/>
              <a:t>mexican</a:t>
            </a:r>
            <a:r>
              <a:rPr lang="en-US" dirty="0"/>
              <a:t>,</a:t>
            </a:r>
            <a:r>
              <a:rPr lang="en-US" baseline="0" dirty="0"/>
              <a:t>  </a:t>
            </a:r>
            <a:r>
              <a:rPr lang="en-US" baseline="0" dirty="0" err="1"/>
              <a:t>pudu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axolotl </a:t>
            </a:r>
            <a:r>
              <a:rPr lang="en-US" dirty="0" err="1"/>
              <a:t>mexican</a:t>
            </a:r>
            <a:r>
              <a:rPr lang="en-US" dirty="0"/>
              <a:t>,</a:t>
            </a:r>
            <a:r>
              <a:rPr lang="en-US" baseline="0" dirty="0"/>
              <a:t>  </a:t>
            </a:r>
            <a:r>
              <a:rPr lang="en-US" baseline="0" dirty="0" err="1"/>
              <a:t>pudu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4B1-176E-48FF-B628-6B591A0F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1D827-73CB-467B-B19C-B9ACC9F7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E301-9C3D-4633-999F-EA383828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D86-1C8C-4811-BDED-2A53400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63B0-A980-4C69-9412-A65F412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658B-B5FC-4BF2-BC9A-7B639FA8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A781-9941-4453-95FF-A4EBF952E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5A8B-9EFA-4D9F-848C-CA2C4E26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2827-3030-423A-80CA-2F14C435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0C98C-009C-4AAD-A3DA-8034CCB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0F50-FA69-437C-8BE2-888C9484C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C50B-22F0-4727-AD93-4F93DFB7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FBA5-7A61-4004-A386-D4942DE3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B490-D0F7-4698-98E5-19A3C937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B467-A8D1-46B1-8FD7-1E7E4599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0F96-B884-4783-8546-5B63C1923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E59A-B973-4914-A87A-160681FAC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6467-0E80-4186-B483-A2D6C28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70E-6257-4619-9715-6632B46F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F21C-B65B-4C6C-8492-0E5ADB6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9822-BE94-474F-B0E5-995B335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DE3C-6D02-485D-AF4A-E6A65A2D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F97-9BE6-4032-BC81-3B063889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4F1D-63FD-4AB3-988B-87D05510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4033-16EF-464C-B147-12F5EFE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B084-0E32-42FD-A7A0-6104CFA2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D040-A17D-469A-996A-7C552B7C3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A30B-7613-4730-A675-A2115A73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DDBD-CB47-416E-8175-3FBF6AB2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6DB7-CAE2-4FCD-B3E8-6231B1C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328-E252-40D9-BC3D-3282F644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F339-E578-4FF1-8D6F-6B84F06C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6ED0-638B-46D3-A1C0-24FEE834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79BD2-BF0C-42C9-AEAA-7C7A2247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923F-A0AF-43AE-B008-729389A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CF54-6A81-4EC1-8A76-D27D031C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4C8E-2EFC-4160-AABE-1FF72142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18FF6-67F1-4B6A-AF69-55250044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5621C-D772-41A9-806A-403FAAB4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3A51E-99BD-4C1A-A074-5C6CE936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D48C7-AFED-4305-86D0-D795E3EB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D0C76-7E10-4917-A0FC-0E0870F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9EDB8-6EFB-4747-B5B6-22B76F32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B12DB-AFBB-405F-BA53-B2770D4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320-B6A0-4392-B66E-7FE2226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0D717-5251-4854-BB14-F871590E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AF8B-F435-48B2-9AC7-FF1B8D0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DEE1-F5F4-473C-885D-60A0ABE3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B896E-3D03-41C8-B360-0471B89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90461-7C0C-445A-9850-E1DB8A02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86F7-6405-4102-BA7C-FFB9D70F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7AF-36CE-4124-984C-A7BF9224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9A7A-2E99-4C4B-ABD7-5510175A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AAA68-FAC5-4F49-9D56-C0A2D10A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0BAD-71B5-49E4-A40D-2007CBD9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5AC7-DDFE-45F9-AF74-ED2BF514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7491-FF63-4589-BD29-E347DD91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AB10-7FA3-4503-8DBF-1DBBD987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EB3F-BC9C-4CB3-BBD1-8F35F93F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FE0B-89BA-4C65-BAD4-893E4CF8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09CC-D797-42C5-B117-606DE2BD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E99D-8351-46EB-BB50-58441E21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4232-CC6E-45E9-8D06-14B26BBF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7B1D-2455-4EC7-B316-622029CA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C3B0E-BD3D-4894-9317-4AE56E24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ED9-E7FF-4ABD-AF2B-36A68B85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FB14-B30B-439D-9D8E-5782CD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92CD-1497-469A-8AFD-53125098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DCE4-2746-4ED9-9DD4-E09C31E3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E9CE-C5CD-4F70-9F96-AFC989D1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43F3-C6B0-402D-98E9-C5509B4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4596-099F-4050-B8B0-2DAD883D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931A-EEB6-4EAB-8AFA-38FE317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2A112-4197-46E0-9ECA-A89E4D51E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A8C7-A039-446C-9936-9FCEF4A6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427-AC0A-4820-8935-166B3233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F01E-C1DB-4C4A-852C-AA435D8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8AAF-CB35-4C05-A61C-2EAD743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15645"/>
            <a:ext cx="1019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  <a:p>
            <a:pPr algn="ctr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Science, Harvard</a:t>
            </a:r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66931" y="5190565"/>
            <a:ext cx="2409984" cy="1348350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387184" y="3459656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rla" charset="0"/>
                <a:ea typeface="Karla" charset="0"/>
                <a:cs typeface="Karla" charset="0"/>
              </a:rPr>
              <a:t>AC295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46866" y="6355080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5E2-B05B-417F-A808-39B23536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6301-CE95-481A-8E07-6D136FD0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04A7-C088-4DA7-8A0C-08AE432B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C91C-1512-41F2-ABA7-00C1D6A4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6D90-74B5-467C-83E1-AD10429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2247"/>
            <a:ext cx="28448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46320" y="6359122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D16A-4BE1-4324-9465-EA5372E5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4463-C390-4D80-8900-E3783BBAE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748D-A959-4741-B0CB-E2258A82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9003-AAF3-4BFC-A67F-DF6F953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10D9-9443-435E-BA0D-07B5F6E3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1821235"/>
            <a:ext cx="6794500" cy="4049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913" y="174690"/>
            <a:ext cx="7172187" cy="644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5D2E59C-BE16-AC41-ABF7-13B9E1F9CA04}"/>
              </a:ext>
            </a:extLst>
          </p:cNvPr>
          <p:cNvSpPr txBox="1">
            <a:spLocks/>
          </p:cNvSpPr>
          <p:nvPr userDrawn="1"/>
        </p:nvSpPr>
        <p:spPr>
          <a:xfrm>
            <a:off x="8462893" y="6396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A4202-1854-4A8C-A63F-7D5E2F547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2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lide_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1199286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821235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trike="noStrike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405074A-E0C4-4294-A5E4-68039E1DF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401607"/>
            <a:ext cx="6794500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820862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6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slide_withou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8789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068416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DE40-4BCA-4C56-93FF-F8764A0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D98C-6468-4128-B47F-A8D94FCE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EEB5D-817C-45C5-B6D7-BC06D459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AFE06-E0F6-433B-B431-DB140A8F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226A-A3B3-4461-8A66-B33065D9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7117-1063-44AD-BD8B-B27F9641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CEB9-76FD-4489-A547-D148A97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21FA-BDBB-44CE-925E-6F98DAAA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87B2-92A3-49EA-B1F2-FAE564DF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275FB-9B9D-43F6-9B2D-9DEFE7C7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AD8C-7AC9-4618-80AF-C45AB3567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315E4-EE7E-48CE-9952-4BE6A8C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04EE-6320-4D09-AA4E-17A5D5E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D3369-B232-4B10-9152-AE9E722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1D-978C-4656-926C-7005F7C2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2DB57-28C0-4337-B98F-4880BC5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A6C94-5C84-4C4D-8E46-BBCA87D0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DCEC-5A87-4EC1-8C3D-3834F06B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F1389-A811-4CC3-9757-E404BCCD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D00A7-E11B-4283-80FC-E96FC47F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ECAC-1BA0-45DD-9410-D7C82A52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9B95-E114-4974-ACFC-32C726FE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E4DD-5A43-422E-8374-D240F26B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926F-A9C9-425F-AE43-144A72CF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2D3E-3BB5-4FE4-9797-5CE6252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E72E-180F-4EF1-84EB-73F7A487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A70E-C0D7-4B23-AFCC-8A4BF5F3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93A6-9CB5-47D8-BD15-81410E14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FBD3-9EDD-49CE-B404-D47738AF9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3F8D6-E106-40B4-874C-6717036C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A0EA-C3FA-4D14-8EB9-FBE2E9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ADC1-9EAA-416C-952A-4D941E4A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A87F3-3F76-44AD-8E43-0F584B9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1AB2E-16A6-4887-876A-49594E61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53CE-7404-45C9-A80F-8105D4EC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6C9-27E9-4B12-92AD-979B07A03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ED2D-1472-47E7-AEE6-C6BE7018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94B9-EA6D-4E37-B34E-497AE0FE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97276-5F48-4683-897F-DD890010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52B7-E958-4F5F-A92B-C22521B5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9767-0449-4280-96CA-821753CC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5935-76DD-4851-A117-087A288262A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207-82C9-416B-AE5C-16B9B981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24F-25E6-4367-96C7-45506538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60" r:id="rId16"/>
    <p:sldLayoutId id="2147483661" r:id="rId17"/>
  </p:sldLayoutIdLst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en.wikipedia.org/wiki/Transfer_learning#cite_note-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n.wikipedia.org/wiki/Machine_learni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0.png"/><Relationship Id="rId5" Type="http://schemas.openxmlformats.org/officeDocument/2006/relationships/image" Target="../media/image25.tiff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4.jpeg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image" Target="../media/image31.emf"/><Relationship Id="rId5" Type="http://schemas.openxmlformats.org/officeDocument/2006/relationships/image" Target="../media/image25.tif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7.jpeg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8.png"/><Relationship Id="rId4" Type="http://schemas.openxmlformats.org/officeDocument/2006/relationships/customXml" Target="../ink/ink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448051" y="2228862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AC295</a:t>
            </a:r>
            <a:endParaRPr lang="en-US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CDA50-CF96-4EC0-B465-54F452A3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59" y="368886"/>
            <a:ext cx="11219379" cy="1388361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Lecture 5: Intro to Transfer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5106-558C-4A6C-94DC-B85D920F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766" y="2843265"/>
            <a:ext cx="6452461" cy="1688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arla" charset="0"/>
              </a:rPr>
              <a:t>AC295</a:t>
            </a:r>
          </a:p>
          <a:p>
            <a:r>
              <a:rPr lang="en-US" b="1" dirty="0">
                <a:latin typeface="Karla" charset="0"/>
              </a:rPr>
              <a:t> </a:t>
            </a:r>
            <a:r>
              <a:rPr lang="en-US" dirty="0">
                <a:latin typeface="Karla" charset="0"/>
              </a:rPr>
              <a:t>Advanced Practical Data Science</a:t>
            </a:r>
          </a:p>
          <a:p>
            <a:r>
              <a:rPr lang="en-US" sz="2000" dirty="0" err="1">
                <a:latin typeface="Karla" charset="0"/>
              </a:rPr>
              <a:t>Pavlos</a:t>
            </a:r>
            <a:r>
              <a:rPr lang="en-US" sz="2000" dirty="0">
                <a:latin typeface="Karla" charset="0"/>
              </a:rPr>
              <a:t> </a:t>
            </a:r>
            <a:r>
              <a:rPr lang="en-US" sz="2000" dirty="0" err="1">
                <a:latin typeface="Karla" charset="0"/>
              </a:rPr>
              <a:t>Protopapas</a:t>
            </a:r>
            <a:endParaRPr lang="en-US" sz="1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DDC66-5920-460A-8C3C-6792EA79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70" y="4532245"/>
            <a:ext cx="3075258" cy="1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Cats, Dogs, Chinchillas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28053" y="1145618"/>
            <a:ext cx="10135894" cy="4479010"/>
            <a:chOff x="708331" y="1131376"/>
            <a:chExt cx="10956985" cy="5005953"/>
          </a:xfrm>
        </p:grpSpPr>
        <p:sp>
          <p:nvSpPr>
            <p:cNvPr id="5" name="Rectangle 4"/>
            <p:cNvSpPr/>
            <p:nvPr/>
          </p:nvSpPr>
          <p:spPr>
            <a:xfrm>
              <a:off x="708331" y="1131376"/>
              <a:ext cx="2732294" cy="5005953"/>
            </a:xfrm>
            <a:prstGeom prst="rect">
              <a:avLst/>
            </a:prstGeom>
            <a:solidFill>
              <a:srgbClr val="F9F9F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6" name="Picture 10" descr="ig. A1. The standard VGG-16 network architecture 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066" y="1131376"/>
              <a:ext cx="8096250" cy="500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3684743" y="5723035"/>
            <a:ext cx="716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</a:rPr>
              <a:t>Number of parameters: 134,268,737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</a:rPr>
              <a:t>Enough training data. ImageNet approximate 1.2M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43" y="1290205"/>
            <a:ext cx="2209657" cy="1356729"/>
          </a:xfrm>
          <a:prstGeom prst="rect">
            <a:avLst/>
          </a:prstGeom>
        </p:spPr>
      </p:pic>
      <p:pic>
        <p:nvPicPr>
          <p:cNvPr id="7170" name="Picture 2" descr="og food recall: Here are all the brands and produc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43" y="2716533"/>
            <a:ext cx="2209657" cy="1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42" y="4103488"/>
            <a:ext cx="2209657" cy="13562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44908" y="1023876"/>
            <a:ext cx="12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VGG16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8517" y="2541722"/>
            <a:ext cx="7204952" cy="11079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TAKES TOO LONG</a:t>
            </a:r>
          </a:p>
        </p:txBody>
      </p:sp>
    </p:spTree>
    <p:extLst>
      <p:ext uri="{BB962C8B-B14F-4D97-AF65-F5344CB8AC3E}">
        <p14:creationId xmlns:p14="http://schemas.microsoft.com/office/powerpoint/2010/main" val="262975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https://raw.githubusercontent.com/joshua19881228/my_blogs/master/Computer_Vision/Reading_Note/figures/DetectorCompare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" y="58842"/>
            <a:ext cx="11264456" cy="66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6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Transfer Learning</a:t>
            </a:r>
            <a:r>
              <a:rPr lang="en-US" dirty="0"/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37062"/>
          </a:xfrm>
        </p:spPr>
        <p:txBody>
          <a:bodyPr/>
          <a:lstStyle/>
          <a:p>
            <a:r>
              <a:rPr lang="en" dirty="0"/>
              <a:t>How do you </a:t>
            </a:r>
            <a:r>
              <a:rPr lang="en-US" dirty="0"/>
              <a:t>build </a:t>
            </a:r>
            <a:r>
              <a:rPr lang="en" dirty="0"/>
              <a:t>an image classifier that can be trained in a few minutes</a:t>
            </a:r>
            <a:r>
              <a:rPr lang="en-US" dirty="0"/>
              <a:t> </a:t>
            </a:r>
            <a:r>
              <a:rPr lang="en" dirty="0"/>
              <a:t>on a CPU</a:t>
            </a:r>
            <a:r>
              <a:rPr lang="en-US" dirty="0"/>
              <a:t> with very little data</a:t>
            </a:r>
            <a:r>
              <a:rPr lang="en" dirty="0"/>
              <a:t>?</a:t>
            </a:r>
            <a:r>
              <a:rPr lang="en-US" dirty="0"/>
              <a:t> </a:t>
            </a:r>
            <a:endParaRPr lang="en" dirty="0"/>
          </a:p>
          <a:p>
            <a:pPr>
              <a:spcBef>
                <a:spcPts val="2133"/>
              </a:spcBef>
            </a:pPr>
            <a:endParaRPr lang="en-US" dirty="0"/>
          </a:p>
          <a:p>
            <a:pPr>
              <a:spcBef>
                <a:spcPts val="2133"/>
              </a:spcBef>
            </a:pPr>
            <a:endParaRPr lang="en-US" dirty="0"/>
          </a:p>
          <a:p>
            <a:pPr>
              <a:spcBef>
                <a:spcPts val="2133"/>
              </a:spcBef>
            </a:pPr>
            <a:endParaRPr lang="e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12</a:t>
            </a:fld>
            <a:endParaRPr lang="en-US"/>
          </a:p>
        </p:txBody>
      </p:sp>
      <p:pic>
        <p:nvPicPr>
          <p:cNvPr id="2056" name="Picture 8" descr="usinessman holding big question mark vector illustration sketch doodle hand drawn with black 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05" y="2203343"/>
            <a:ext cx="4654657" cy="46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2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31387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99;p17"/>
              <p:cNvSpPr/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Train a </a:t>
                </a:r>
                <a:r>
                  <a:rPr lang="en" sz="2400" dirty="0"/>
                  <a:t>ML </a:t>
                </a:r>
                <a:r>
                  <a:rPr lang="en-US" sz="2400" dirty="0"/>
                  <a:t>m</a:t>
                </a:r>
                <a:r>
                  <a:rPr lang="en" sz="2400" dirty="0"/>
                  <a:t>o</a:t>
                </a:r>
                <a:r>
                  <a:rPr lang="en-US" sz="2400" dirty="0"/>
                  <a:t>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for a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using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sz="2400" i="1" dirty="0"/>
              </a:p>
            </p:txBody>
          </p:sp>
        </mc:Choice>
        <mc:Fallback>
          <p:sp>
            <p:nvSpPr>
              <p:cNvPr id="6" name="Google Shape;99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blipFill>
                <a:blip r:embed="rId2"/>
                <a:stretch>
                  <a:fillRect r="-709" b="-375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45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99;p17"/>
              <p:cNvSpPr/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Train a </a:t>
                </a:r>
                <a:r>
                  <a:rPr lang="en" sz="2400" dirty="0"/>
                  <a:t>ML </a:t>
                </a:r>
                <a:r>
                  <a:rPr lang="en-US" sz="2400" dirty="0"/>
                  <a:t>m</a:t>
                </a:r>
                <a:r>
                  <a:rPr lang="en" sz="2400" dirty="0"/>
                  <a:t>o</a:t>
                </a:r>
                <a:r>
                  <a:rPr lang="en-US" sz="2400" dirty="0"/>
                  <a:t>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for a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using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sz="2400" i="1" dirty="0"/>
              </a:p>
            </p:txBody>
          </p:sp>
        </mc:Choice>
        <mc:Fallback xmlns="">
          <p:sp>
            <p:nvSpPr>
              <p:cNvPr id="6" name="Google Shape;99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blipFill rotWithShape="0">
                <a:blip r:embed="rId2"/>
                <a:stretch>
                  <a:fillRect r="-512" b="-4217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02;p17"/>
              <p:cNvSpPr/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a new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for the same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</a:t>
                </a:r>
                <a:endParaRPr sz="2400" dirty="0"/>
              </a:p>
            </p:txBody>
          </p:sp>
        </mc:Choice>
        <mc:Fallback xmlns="">
          <p:sp>
            <p:nvSpPr>
              <p:cNvPr id="7" name="Google Shape;102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blipFill rotWithShape="0">
                <a:blip r:embed="rId3"/>
                <a:stretch>
                  <a:fillRect l="-650" b="-2339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110;p17"/>
          <p:cNvCxnSpPr>
            <a:stCxn id="6" idx="1"/>
          </p:cNvCxnSpPr>
          <p:nvPr/>
        </p:nvCxnSpPr>
        <p:spPr>
          <a:xfrm rot="10800000" flipH="1" flipV="1">
            <a:off x="1251282" y="1813556"/>
            <a:ext cx="780500" cy="1416239"/>
          </a:xfrm>
          <a:prstGeom prst="curvedConnector4">
            <a:avLst>
              <a:gd name="adj1" fmla="val -29289"/>
              <a:gd name="adj2" fmla="val 92533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3804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99;p17"/>
              <p:cNvSpPr/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Train a </a:t>
                </a:r>
                <a:r>
                  <a:rPr lang="en" sz="2400" dirty="0"/>
                  <a:t>ML </a:t>
                </a:r>
                <a:r>
                  <a:rPr lang="en-US" sz="2400" dirty="0"/>
                  <a:t>m</a:t>
                </a:r>
                <a:r>
                  <a:rPr lang="en" sz="2400" dirty="0"/>
                  <a:t>o</a:t>
                </a:r>
                <a:r>
                  <a:rPr lang="en-US" sz="2400" dirty="0"/>
                  <a:t>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for a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using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sz="2400" i="1" dirty="0"/>
              </a:p>
            </p:txBody>
          </p:sp>
        </mc:Choice>
        <mc:Fallback>
          <p:sp>
            <p:nvSpPr>
              <p:cNvPr id="6" name="Google Shape;99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blipFill>
                <a:blip r:embed="rId2"/>
                <a:stretch>
                  <a:fillRect r="-709" b="-375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02;p17"/>
              <p:cNvSpPr/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a new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for the same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</a:t>
                </a:r>
                <a:endParaRPr sz="2400" dirty="0"/>
              </a:p>
            </p:txBody>
          </p:sp>
        </mc:Choice>
        <mc:Fallback>
          <p:sp>
            <p:nvSpPr>
              <p:cNvPr id="7" name="Google Shape;102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blipFill>
                <a:blip r:embed="rId3"/>
                <a:stretch>
                  <a:fillRect l="-673" b="-119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03;p17"/>
              <p:cNvSpPr/>
              <p:nvPr/>
            </p:nvSpPr>
            <p:spPr>
              <a:xfrm>
                <a:off x="2890434" y="4276068"/>
                <a:ext cx="3971767" cy="94360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part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original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for a new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Google Shape;103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34" y="4276068"/>
                <a:ext cx="3971767" cy="943608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110;p17"/>
          <p:cNvCxnSpPr>
            <a:stCxn id="6" idx="1"/>
          </p:cNvCxnSpPr>
          <p:nvPr/>
        </p:nvCxnSpPr>
        <p:spPr>
          <a:xfrm rot="10800000" flipH="1" flipV="1">
            <a:off x="1251282" y="1813556"/>
            <a:ext cx="780500" cy="1416239"/>
          </a:xfrm>
          <a:prstGeom prst="curvedConnector4">
            <a:avLst>
              <a:gd name="adj1" fmla="val -29289"/>
              <a:gd name="adj2" fmla="val 92533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111;p17"/>
          <p:cNvCxnSpPr/>
          <p:nvPr/>
        </p:nvCxnSpPr>
        <p:spPr>
          <a:xfrm rot="10800000">
            <a:off x="2054200" y="3379948"/>
            <a:ext cx="836234" cy="1414419"/>
          </a:xfrm>
          <a:prstGeom prst="curvedConnector3">
            <a:avLst>
              <a:gd name="adj1" fmla="val 12733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449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99;p17"/>
              <p:cNvSpPr/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Train a </a:t>
                </a:r>
                <a:r>
                  <a:rPr lang="en" sz="2400" dirty="0"/>
                  <a:t>ML </a:t>
                </a:r>
                <a:r>
                  <a:rPr lang="en-US" sz="2400" dirty="0"/>
                  <a:t>m</a:t>
                </a:r>
                <a:r>
                  <a:rPr lang="en" sz="2400" dirty="0"/>
                  <a:t>o</a:t>
                </a:r>
                <a:r>
                  <a:rPr lang="en-US" sz="2400" dirty="0"/>
                  <a:t>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for a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using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sz="2400" i="1" dirty="0"/>
              </a:p>
            </p:txBody>
          </p:sp>
        </mc:Choice>
        <mc:Fallback>
          <p:sp>
            <p:nvSpPr>
              <p:cNvPr id="6" name="Google Shape;99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blipFill>
                <a:blip r:embed="rId2"/>
                <a:stretch>
                  <a:fillRect r="-709" b="-375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02;p17"/>
              <p:cNvSpPr/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a new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for the same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</a:t>
                </a:r>
                <a:endParaRPr sz="2400" dirty="0"/>
              </a:p>
            </p:txBody>
          </p:sp>
        </mc:Choice>
        <mc:Fallback>
          <p:sp>
            <p:nvSpPr>
              <p:cNvPr id="7" name="Google Shape;102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blipFill>
                <a:blip r:embed="rId3"/>
                <a:stretch>
                  <a:fillRect l="-673" b="-119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03;p17"/>
              <p:cNvSpPr/>
              <p:nvPr/>
            </p:nvSpPr>
            <p:spPr>
              <a:xfrm>
                <a:off x="2890434" y="4276068"/>
                <a:ext cx="3971767" cy="94360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part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original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for a new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Google Shape;103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34" y="4276068"/>
                <a:ext cx="3971767" cy="943608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110;p17"/>
          <p:cNvCxnSpPr>
            <a:stCxn id="6" idx="1"/>
          </p:cNvCxnSpPr>
          <p:nvPr/>
        </p:nvCxnSpPr>
        <p:spPr>
          <a:xfrm rot="10800000" flipH="1" flipV="1">
            <a:off x="1251282" y="1813556"/>
            <a:ext cx="780500" cy="1416239"/>
          </a:xfrm>
          <a:prstGeom prst="curvedConnector4">
            <a:avLst>
              <a:gd name="adj1" fmla="val -29289"/>
              <a:gd name="adj2" fmla="val 92533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111;p17"/>
          <p:cNvCxnSpPr/>
          <p:nvPr/>
        </p:nvCxnSpPr>
        <p:spPr>
          <a:xfrm rot="10800000">
            <a:off x="2054200" y="3379948"/>
            <a:ext cx="836234" cy="1414419"/>
          </a:xfrm>
          <a:prstGeom prst="curvedConnector3">
            <a:avLst>
              <a:gd name="adj1" fmla="val 12733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113;p17"/>
              <p:cNvSpPr/>
              <p:nvPr/>
            </p:nvSpPr>
            <p:spPr>
              <a:xfrm>
                <a:off x="4230366" y="5597618"/>
                <a:ext cx="4057779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part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a new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for a new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8" name="Google Shape;113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66" y="5597618"/>
                <a:ext cx="4057779" cy="983600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oogle Shape;117;p17"/>
          <p:cNvCxnSpPr>
            <a:endCxn id="18" idx="1"/>
          </p:cNvCxnSpPr>
          <p:nvPr/>
        </p:nvCxnSpPr>
        <p:spPr>
          <a:xfrm>
            <a:off x="2869287" y="4800154"/>
            <a:ext cx="1361079" cy="1289264"/>
          </a:xfrm>
          <a:prstGeom prst="curvedConnector3">
            <a:avLst>
              <a:gd name="adj1" fmla="val -25153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88279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99;p17"/>
              <p:cNvSpPr/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Train a </a:t>
                </a:r>
                <a:r>
                  <a:rPr lang="en" sz="2400" dirty="0"/>
                  <a:t>ML </a:t>
                </a:r>
                <a:r>
                  <a:rPr lang="en-US" sz="2400" dirty="0"/>
                  <a:t>m</a:t>
                </a:r>
                <a:r>
                  <a:rPr lang="en" sz="2400" dirty="0"/>
                  <a:t>o</a:t>
                </a:r>
                <a:r>
                  <a:rPr lang="en-US" sz="2400" dirty="0"/>
                  <a:t>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for a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using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sz="2400" i="1" dirty="0"/>
              </a:p>
            </p:txBody>
          </p:sp>
        </mc:Choice>
        <mc:Fallback>
          <p:sp>
            <p:nvSpPr>
              <p:cNvPr id="6" name="Google Shape;99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321757"/>
                <a:ext cx="3540468" cy="983600"/>
              </a:xfrm>
              <a:prstGeom prst="rect">
                <a:avLst/>
              </a:prstGeom>
              <a:blipFill>
                <a:blip r:embed="rId2"/>
                <a:stretch>
                  <a:fillRect r="-709" b="-375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02;p17"/>
              <p:cNvSpPr/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a new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for the same task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r>
                  <a:rPr lang="en-US" sz="2400" dirty="0"/>
                  <a:t> </a:t>
                </a:r>
                <a:endParaRPr sz="2400" dirty="0"/>
              </a:p>
            </p:txBody>
          </p:sp>
        </mc:Choice>
        <mc:Fallback>
          <p:sp>
            <p:nvSpPr>
              <p:cNvPr id="7" name="Google Shape;102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99" y="2769536"/>
                <a:ext cx="3716971" cy="1007791"/>
              </a:xfrm>
              <a:prstGeom prst="rect">
                <a:avLst/>
              </a:prstGeom>
              <a:blipFill>
                <a:blip r:embed="rId3"/>
                <a:stretch>
                  <a:fillRect l="-673" b="-1190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03;p17"/>
              <p:cNvSpPr/>
              <p:nvPr/>
            </p:nvSpPr>
            <p:spPr>
              <a:xfrm>
                <a:off x="2890434" y="4276068"/>
                <a:ext cx="3971767" cy="943608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part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original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for a new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Google Shape;103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34" y="4276068"/>
                <a:ext cx="3971767" cy="943608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110;p17"/>
          <p:cNvCxnSpPr>
            <a:stCxn id="6" idx="1"/>
          </p:cNvCxnSpPr>
          <p:nvPr/>
        </p:nvCxnSpPr>
        <p:spPr>
          <a:xfrm rot="10800000" flipH="1" flipV="1">
            <a:off x="1251282" y="1813556"/>
            <a:ext cx="780500" cy="1416239"/>
          </a:xfrm>
          <a:prstGeom prst="curvedConnector4">
            <a:avLst>
              <a:gd name="adj1" fmla="val -29289"/>
              <a:gd name="adj2" fmla="val 92533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111;p17"/>
          <p:cNvCxnSpPr/>
          <p:nvPr/>
        </p:nvCxnSpPr>
        <p:spPr>
          <a:xfrm rot="10800000">
            <a:off x="2054200" y="3379948"/>
            <a:ext cx="836234" cy="1414419"/>
          </a:xfrm>
          <a:prstGeom prst="curvedConnector3">
            <a:avLst>
              <a:gd name="adj1" fmla="val 12733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113;p17"/>
              <p:cNvSpPr/>
              <p:nvPr/>
            </p:nvSpPr>
            <p:spPr>
              <a:xfrm>
                <a:off x="4230366" y="5597618"/>
                <a:ext cx="4057779" cy="983600"/>
              </a:xfrm>
              <a:prstGeom prst="rect">
                <a:avLst/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400" dirty="0"/>
                  <a:t>Use part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/>
                  <a:t> on a new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for a new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8" name="Google Shape;113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66" y="5597618"/>
                <a:ext cx="4057779" cy="983600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oogle Shape;117;p17"/>
          <p:cNvCxnSpPr>
            <a:endCxn id="18" idx="1"/>
          </p:cNvCxnSpPr>
          <p:nvPr/>
        </p:nvCxnSpPr>
        <p:spPr>
          <a:xfrm>
            <a:off x="2869287" y="4800154"/>
            <a:ext cx="1361079" cy="1289264"/>
          </a:xfrm>
          <a:prstGeom prst="curvedConnector3">
            <a:avLst>
              <a:gd name="adj1" fmla="val -25153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" name="Rectangle 18"/>
          <p:cNvSpPr/>
          <p:nvPr/>
        </p:nvSpPr>
        <p:spPr>
          <a:xfrm>
            <a:off x="6298941" y="1220470"/>
            <a:ext cx="5538952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Karla" charset="0"/>
                <a:ea typeface="Karla" charset="0"/>
                <a:cs typeface="Karla" charset="0"/>
              </a:rPr>
              <a:t>Wikipedia: </a:t>
            </a:r>
          </a:p>
          <a:p>
            <a:r>
              <a:rPr lang="en-US" sz="2400" b="1" dirty="0">
                <a:solidFill>
                  <a:srgbClr val="222222"/>
                </a:solidFill>
                <a:latin typeface="Karla" charset="0"/>
                <a:ea typeface="Karla" charset="0"/>
                <a:cs typeface="Karla" charset="0"/>
              </a:rPr>
              <a:t>Transfer learning (TL)</a:t>
            </a:r>
            <a:r>
              <a:rPr lang="en-US" sz="2400" dirty="0">
                <a:solidFill>
                  <a:srgbClr val="222222"/>
                </a:solidFill>
                <a:latin typeface="Karla" charset="0"/>
                <a:ea typeface="Karla" charset="0"/>
                <a:cs typeface="Karla" charset="0"/>
              </a:rPr>
              <a:t> is a research problem in </a:t>
            </a:r>
            <a:r>
              <a:rPr lang="en-US" sz="2400" dirty="0">
                <a:solidFill>
                  <a:srgbClr val="0B0080"/>
                </a:solidFill>
                <a:latin typeface="Karla" charset="0"/>
                <a:ea typeface="Karla" charset="0"/>
                <a:cs typeface="Karla" charset="0"/>
                <a:hlinkClick r:id="rId6" tooltip="Machine learning"/>
              </a:rPr>
              <a:t>machine learning</a:t>
            </a:r>
            <a:r>
              <a:rPr lang="en-US" sz="2400" dirty="0">
                <a:solidFill>
                  <a:srgbClr val="222222"/>
                </a:solidFill>
                <a:latin typeface="Karla" charset="0"/>
                <a:ea typeface="Karla" charset="0"/>
                <a:cs typeface="Karla" charset="0"/>
              </a:rPr>
              <a:t> (ML) that focuses on storing knowledge gained while solving one problem and applying it to a different but related problem.</a:t>
            </a:r>
            <a:r>
              <a:rPr lang="en-US" sz="2400" baseline="30000" dirty="0">
                <a:solidFill>
                  <a:srgbClr val="0B0080"/>
                </a:solidFill>
                <a:latin typeface="Karla" charset="0"/>
                <a:ea typeface="Karla" charset="0"/>
                <a:cs typeface="Karla" charset="0"/>
                <a:hlinkClick r:id="rId7"/>
              </a:rPr>
              <a:t>[1]</a:t>
            </a:r>
            <a:r>
              <a:rPr lang="en-US" sz="2400" dirty="0">
                <a:solidFill>
                  <a:srgbClr val="222222"/>
                </a:solidFill>
                <a:latin typeface="Karla" charset="0"/>
                <a:ea typeface="Karla" charset="0"/>
                <a:cs typeface="Karla" charset="0"/>
              </a:rPr>
              <a:t> </a:t>
            </a: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8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37062"/>
          </a:xfrm>
        </p:spPr>
        <p:txBody>
          <a:bodyPr/>
          <a:lstStyle/>
          <a:p>
            <a:r>
              <a:rPr lang="en" dirty="0"/>
              <a:t>How do you make </a:t>
            </a:r>
            <a:r>
              <a:rPr lang="en" b="1" dirty="0"/>
              <a:t>an image classifier </a:t>
            </a:r>
            <a:r>
              <a:rPr lang="en" dirty="0"/>
              <a:t>that can be </a:t>
            </a:r>
            <a:r>
              <a:rPr lang="en" b="1" dirty="0"/>
              <a:t>trained in </a:t>
            </a:r>
            <a:r>
              <a:rPr lang="en" dirty="0"/>
              <a:t>a few minutes on a CPU</a:t>
            </a:r>
            <a:r>
              <a:rPr lang="en-US" dirty="0"/>
              <a:t> with very little data</a:t>
            </a:r>
            <a:r>
              <a:rPr lang="en" dirty="0"/>
              <a:t>?</a:t>
            </a:r>
          </a:p>
          <a:p>
            <a:pPr>
              <a:spcBef>
                <a:spcPts val="2133"/>
              </a:spcBef>
            </a:pPr>
            <a:r>
              <a:rPr lang="en-US" b="1" i="1" dirty="0"/>
              <a:t> </a:t>
            </a:r>
            <a:endParaRPr lang="e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4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25118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37062"/>
          </a:xfrm>
        </p:spPr>
        <p:txBody>
          <a:bodyPr/>
          <a:lstStyle/>
          <a:p>
            <a:r>
              <a:rPr lang="en" dirty="0"/>
              <a:t>How do you make </a:t>
            </a:r>
            <a:r>
              <a:rPr lang="en" b="1" dirty="0"/>
              <a:t>an image classifier </a:t>
            </a:r>
            <a:r>
              <a:rPr lang="en" dirty="0"/>
              <a:t>that can be </a:t>
            </a:r>
            <a:r>
              <a:rPr lang="en" b="1" dirty="0"/>
              <a:t>trained in </a:t>
            </a:r>
            <a:r>
              <a:rPr lang="en" dirty="0"/>
              <a:t>a few minutes on a CPU</a:t>
            </a:r>
            <a:r>
              <a:rPr lang="en-US" dirty="0"/>
              <a:t> with very little data</a:t>
            </a:r>
            <a:r>
              <a:rPr lang="en" dirty="0"/>
              <a:t>?</a:t>
            </a:r>
          </a:p>
          <a:p>
            <a:pPr>
              <a:spcBef>
                <a:spcPts val="2133"/>
              </a:spcBef>
            </a:pPr>
            <a:r>
              <a:rPr lang="en" b="1" i="1" dirty="0"/>
              <a:t>Use pre-trained models</a:t>
            </a:r>
            <a:r>
              <a:rPr lang="en" dirty="0"/>
              <a:t>, i.e., models with known weights.</a:t>
            </a:r>
          </a:p>
          <a:p>
            <a:pPr>
              <a:spcBef>
                <a:spcPts val="2133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Basic idea of  Transfer Learning (cont.)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09BB83-19EB-4F39-9C39-D9326AF66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01" y="1089001"/>
            <a:ext cx="7952198" cy="50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Basic idea of  Transfer Learning (cont.)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09BB83-19EB-4F39-9C39-D9326AF66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01" y="1089001"/>
            <a:ext cx="7952198" cy="5071874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338E80-FBED-453E-A90D-C47F88D4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83" y="1089001"/>
            <a:ext cx="8441834" cy="50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37062"/>
          </a:xfrm>
        </p:spPr>
        <p:txBody>
          <a:bodyPr/>
          <a:lstStyle/>
          <a:p>
            <a:r>
              <a:rPr lang="en" dirty="0"/>
              <a:t>How do you make </a:t>
            </a:r>
            <a:r>
              <a:rPr lang="en" b="1" dirty="0"/>
              <a:t>an image classifier </a:t>
            </a:r>
            <a:r>
              <a:rPr lang="en" dirty="0"/>
              <a:t>that can be </a:t>
            </a:r>
            <a:r>
              <a:rPr lang="en" b="1" dirty="0"/>
              <a:t>trained in </a:t>
            </a:r>
            <a:r>
              <a:rPr lang="en" dirty="0"/>
              <a:t>a few minutes on a CPU</a:t>
            </a:r>
            <a:r>
              <a:rPr lang="en-US" dirty="0"/>
              <a:t> with very little data</a:t>
            </a:r>
            <a:r>
              <a:rPr lang="en" dirty="0"/>
              <a:t>?</a:t>
            </a:r>
          </a:p>
          <a:p>
            <a:pPr>
              <a:spcBef>
                <a:spcPts val="2133"/>
              </a:spcBef>
            </a:pPr>
            <a:r>
              <a:rPr lang="en" b="1" i="1" dirty="0"/>
              <a:t>Use pre-trained models</a:t>
            </a:r>
            <a:r>
              <a:rPr lang="en" dirty="0"/>
              <a:t>, i.e., models with known weights.</a:t>
            </a:r>
          </a:p>
          <a:p>
            <a:pPr>
              <a:spcBef>
                <a:spcPts val="2133"/>
              </a:spcBef>
            </a:pPr>
            <a:r>
              <a:rPr lang="en" b="1" dirty="0">
                <a:solidFill>
                  <a:schemeClr val="accent2">
                    <a:lumMod val="75000"/>
                  </a:schemeClr>
                </a:solidFill>
              </a:rPr>
              <a:t>Main Idea: </a:t>
            </a:r>
            <a:r>
              <a:rPr lang="en" dirty="0"/>
              <a:t>Earlier layers of a network learn low level features, which can be adapted to new domains by changing weights at later and fully-connected layers.</a:t>
            </a:r>
          </a:p>
          <a:p>
            <a:pPr>
              <a:spcBef>
                <a:spcPts val="2133"/>
              </a:spcBef>
              <a:spcAft>
                <a:spcPts val="2133"/>
              </a:spcAft>
            </a:pPr>
            <a:r>
              <a:rPr lang="en" b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" dirty="0"/>
              <a:t>Use Image</a:t>
            </a:r>
            <a:r>
              <a:rPr lang="en-US" dirty="0"/>
              <a:t>N</a:t>
            </a:r>
            <a:r>
              <a:rPr lang="en" dirty="0"/>
              <a:t>et trained with </a:t>
            </a:r>
            <a:r>
              <a:rPr lang="en-US" dirty="0"/>
              <a:t>any sophisticated huge network</a:t>
            </a:r>
            <a:r>
              <a:rPr lang="en" dirty="0"/>
              <a:t>. Then retrain it on a few image</a:t>
            </a:r>
            <a:r>
              <a:rPr lang="en-US" dirty="0"/>
              <a:t>s.</a:t>
            </a:r>
            <a:endParaRPr lang="e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Representation Learning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5" y="1619495"/>
            <a:ext cx="4234531" cy="423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6137" y="1293772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Relatively difficult task</a:t>
            </a:r>
          </a:p>
        </p:txBody>
      </p:sp>
    </p:spTree>
    <p:extLst>
      <p:ext uri="{BB962C8B-B14F-4D97-AF65-F5344CB8AC3E}">
        <p14:creationId xmlns:p14="http://schemas.microsoft.com/office/powerpoint/2010/main" val="105230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Representation Learning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5" y="1619495"/>
            <a:ext cx="4234531" cy="423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894" y="126714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Relatively difficult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1341" y="115783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Easier task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00462" y="1524605"/>
            <a:ext cx="6765485" cy="4572000"/>
            <a:chOff x="4800462" y="1524605"/>
            <a:chExt cx="6765485" cy="4572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947" y="1524605"/>
              <a:ext cx="4572000" cy="45720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5067946" y="3932286"/>
              <a:ext cx="1658318" cy="1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00462" y="2938428"/>
                  <a:ext cx="216148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rla" charset="0"/>
                      <a:ea typeface="Karla" charset="0"/>
                      <a:cs typeface="Karla" charset="0"/>
                    </a:rPr>
                    <a:t>Tranform: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→(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𝜃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462" y="2938428"/>
                  <a:ext cx="2161489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6061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001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6642" y="1991527"/>
            <a:ext cx="2278250" cy="3037668"/>
          </a:xfrm>
          <a:prstGeom prst="rect">
            <a:avLst/>
          </a:prstGeom>
          <a:solidFill>
            <a:srgbClr val="F9F9F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4DCB22-8247-BC4B-ABD7-BF5C9071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1" y="2163973"/>
            <a:ext cx="16637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759530"/>
          </a:xfrm>
        </p:spPr>
        <p:txBody>
          <a:bodyPr/>
          <a:lstStyle/>
          <a:p>
            <a:r>
              <a:rPr lang="en-US" dirty="0"/>
              <a:t>Task</a:t>
            </a:r>
            <a:r>
              <a:rPr lang="en-US"/>
              <a:t>: classify </a:t>
            </a:r>
            <a:r>
              <a:rPr lang="en-US" dirty="0"/>
              <a:t>cars, people, animals and objects</a:t>
            </a:r>
          </a:p>
        </p:txBody>
      </p:sp>
      <p:pic>
        <p:nvPicPr>
          <p:cNvPr id="13" name="Picture 4" descr="ute animals: tree kangar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2" y="3021248"/>
            <a:ext cx="1786789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72" y="3627433"/>
            <a:ext cx="1977532" cy="11370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4826" y="2456475"/>
            <a:ext cx="1472339" cy="18815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CNN Layer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10791" y="2456474"/>
            <a:ext cx="1472339" cy="18815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 Layer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18202" y="2456474"/>
            <a:ext cx="1472339" cy="18815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 Layer 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64396" y="1965953"/>
            <a:ext cx="999044" cy="28814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FCN</a:t>
            </a: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4687165" y="3397229"/>
            <a:ext cx="323626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1"/>
          </p:cNvCxnSpPr>
          <p:nvPr/>
        </p:nvCxnSpPr>
        <p:spPr>
          <a:xfrm>
            <a:off x="2594891" y="3397229"/>
            <a:ext cx="619935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3"/>
            <a:endCxn id="21" idx="1"/>
          </p:cNvCxnSpPr>
          <p:nvPr/>
        </p:nvCxnSpPr>
        <p:spPr>
          <a:xfrm>
            <a:off x="8790541" y="3397229"/>
            <a:ext cx="573855" cy="946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46169" y="3209403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363440" y="3384606"/>
            <a:ext cx="573855" cy="946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058320" y="3263460"/>
                <a:ext cx="988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320" y="3263460"/>
                <a:ext cx="98802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938" t="-2174" r="-802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9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6642" y="1991527"/>
            <a:ext cx="2278250" cy="3037668"/>
          </a:xfrm>
          <a:prstGeom prst="rect">
            <a:avLst/>
          </a:prstGeom>
          <a:solidFill>
            <a:srgbClr val="F9F9F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4DCB22-8247-BC4B-ABD7-BF5C9071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1" y="2163973"/>
            <a:ext cx="16637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759530"/>
          </a:xfrm>
        </p:spPr>
        <p:txBody>
          <a:bodyPr/>
          <a:lstStyle/>
          <a:p>
            <a:r>
              <a:rPr lang="en-US" dirty="0"/>
              <a:t>Task</a:t>
            </a:r>
            <a:r>
              <a:rPr lang="en-US"/>
              <a:t>: classify </a:t>
            </a:r>
            <a:r>
              <a:rPr lang="en-US" dirty="0"/>
              <a:t>cars, people, animals and objects</a:t>
            </a:r>
          </a:p>
        </p:txBody>
      </p:sp>
      <p:pic>
        <p:nvPicPr>
          <p:cNvPr id="13" name="Picture 4" descr="ute animals: tree kangar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2" y="3021248"/>
            <a:ext cx="1786789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72" y="3627433"/>
            <a:ext cx="1977532" cy="11370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4826" y="2456475"/>
            <a:ext cx="1472339" cy="18815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CNN Layer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10791" y="2456474"/>
            <a:ext cx="1472339" cy="18815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 Layer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18202" y="2456474"/>
            <a:ext cx="1472339" cy="18815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 Layer 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64396" y="1965953"/>
            <a:ext cx="999044" cy="28814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FCN</a:t>
            </a: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4687165" y="3397229"/>
            <a:ext cx="323626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1"/>
          </p:cNvCxnSpPr>
          <p:nvPr/>
        </p:nvCxnSpPr>
        <p:spPr>
          <a:xfrm>
            <a:off x="2594891" y="3397229"/>
            <a:ext cx="619935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3"/>
            <a:endCxn id="21" idx="1"/>
          </p:cNvCxnSpPr>
          <p:nvPr/>
        </p:nvCxnSpPr>
        <p:spPr>
          <a:xfrm>
            <a:off x="8790541" y="3397229"/>
            <a:ext cx="573855" cy="946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46169" y="3209403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363440" y="3384606"/>
            <a:ext cx="573855" cy="946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1058320" y="3263460"/>
                <a:ext cx="988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320" y="3263460"/>
                <a:ext cx="988027" cy="276999"/>
              </a:xfrm>
              <a:prstGeom prst="rect">
                <a:avLst/>
              </a:prstGeom>
              <a:blipFill>
                <a:blip r:embed="rId6"/>
                <a:stretch>
                  <a:fillRect l="-5063" r="-759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205877" y="4911648"/>
            <a:ext cx="1790516" cy="1391729"/>
            <a:chOff x="5205877" y="4911648"/>
            <a:chExt cx="1790516" cy="139172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5877" y="4911648"/>
              <a:ext cx="1463040" cy="9144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96613" y="5120307"/>
              <a:ext cx="1397977" cy="9144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040" y="5388977"/>
              <a:ext cx="1434353" cy="9144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354664" y="4929681"/>
            <a:ext cx="1484118" cy="1279794"/>
            <a:chOff x="3354664" y="4929681"/>
            <a:chExt cx="1484118" cy="127979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54664" y="4929681"/>
              <a:ext cx="1155700" cy="7747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18873" y="5194928"/>
              <a:ext cx="1155700" cy="7493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95782" y="5472875"/>
              <a:ext cx="1143000" cy="7366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441908" y="4936601"/>
            <a:ext cx="1766514" cy="1291266"/>
            <a:chOff x="7441908" y="4936601"/>
            <a:chExt cx="1766514" cy="129126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41908" y="4936601"/>
              <a:ext cx="1415562" cy="9144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30294" y="5141435"/>
              <a:ext cx="1371600" cy="9144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24003" y="5313467"/>
              <a:ext cx="1384419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710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37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 on a big "</a:t>
            </a:r>
            <a:r>
              <a:rPr lang="en-US" sz="2400" b="1" dirty="0"/>
              <a:t>source</a:t>
            </a:r>
            <a:r>
              <a:rPr lang="en-US" sz="2400" dirty="0"/>
              <a:t>" data set, with a big model, on one downstream tasks (say classification). Do it once and save the parameters. This is called a </a:t>
            </a:r>
            <a:r>
              <a:rPr lang="en-US" sz="2400" b="1" dirty="0"/>
              <a:t>pre-trained model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1824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these parameters for other smaller "</a:t>
            </a:r>
            <a:r>
              <a:rPr lang="en-US" sz="2400" b="1" dirty="0"/>
              <a:t>target </a:t>
            </a:r>
            <a:r>
              <a:rPr lang="en-US" sz="2400" dirty="0"/>
              <a:t>" datasets, say, for classification on new images (possibly different </a:t>
            </a:r>
            <a:r>
              <a:rPr lang="en-US" sz="2400" b="1" dirty="0"/>
              <a:t>domain</a:t>
            </a:r>
            <a:r>
              <a:rPr lang="en-US" sz="2400" dirty="0"/>
              <a:t>, or training distribution), or for image segmentation on old images (new </a:t>
            </a:r>
            <a:r>
              <a:rPr lang="en-US" sz="2400" b="1" dirty="0"/>
              <a:t>task</a:t>
            </a:r>
            <a:r>
              <a:rPr lang="en-US" sz="2400" dirty="0"/>
              <a:t>), or new images (new task and new domain).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 Transfer Learning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37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 on a big "</a:t>
            </a:r>
            <a:r>
              <a:rPr lang="en-US" sz="2400" b="1" dirty="0"/>
              <a:t>source</a:t>
            </a:r>
            <a:r>
              <a:rPr lang="en-US" sz="2400" dirty="0"/>
              <a:t>" data set, with a big model, on one downstream tasks (say classification). Do it once and save the parameters. This is called a </a:t>
            </a:r>
            <a:r>
              <a:rPr lang="en-US" sz="2400" b="1" dirty="0"/>
              <a:t>pre-trained model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1824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these parameters for other smaller "</a:t>
            </a:r>
            <a:r>
              <a:rPr lang="en-US" sz="2400" b="1" dirty="0"/>
              <a:t>target </a:t>
            </a:r>
            <a:r>
              <a:rPr lang="en-US" sz="2400" dirty="0"/>
              <a:t>" datasets, say, for classification on new images (possibly different </a:t>
            </a:r>
            <a:r>
              <a:rPr lang="en-US" sz="2400" b="1" dirty="0"/>
              <a:t>domain</a:t>
            </a:r>
            <a:r>
              <a:rPr lang="en-US" sz="2400" dirty="0"/>
              <a:t>, or training distribution), or for image segmentation on old images (new </a:t>
            </a:r>
            <a:r>
              <a:rPr lang="en-US" sz="2400" b="1" dirty="0"/>
              <a:t>task</a:t>
            </a:r>
            <a:r>
              <a:rPr lang="en-US" sz="2400" dirty="0"/>
              <a:t>), or new images (new task and new domain).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Less helpful if you have a large target dataset with many labels.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fail if source domain (where you trained big model) has nothing in common with target domain (that you want to train on smaller data set).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30680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Transfer Learning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72452-0D59-4DAA-9BDC-BC15FD400CF2}"/>
              </a:ext>
            </a:extLst>
          </p:cNvPr>
          <p:cNvSpPr/>
          <p:nvPr/>
        </p:nvSpPr>
        <p:spPr>
          <a:xfrm>
            <a:off x="455855" y="909697"/>
            <a:ext cx="65654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A2A2A"/>
                </a:solidFill>
                <a:latin typeface="Karla" pitchFamily="2" charset="0"/>
              </a:rPr>
              <a:t>Not a new idea!</a:t>
            </a:r>
          </a:p>
          <a:p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It has been there in the ML and stats literature for a while.</a:t>
            </a:r>
          </a:p>
          <a:p>
            <a:endParaRPr lang="en-US" sz="2400" dirty="0">
              <a:solidFill>
                <a:srgbClr val="2A2A2A"/>
              </a:solidFill>
              <a:latin typeface="Karla" pitchFamily="2" charset="0"/>
            </a:endParaRPr>
          </a:p>
          <a:p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An exemplar is hierarchical </a:t>
            </a:r>
            <a:r>
              <a:rPr lang="en-US" sz="2400" b="1" dirty="0" err="1">
                <a:solidFill>
                  <a:srgbClr val="2A2A2A"/>
                </a:solidFill>
                <a:latin typeface="Karla" pitchFamily="2" charset="0"/>
              </a:rPr>
              <a:t>glm</a:t>
            </a:r>
            <a:r>
              <a:rPr lang="en-US" sz="2400" b="1" dirty="0">
                <a:solidFill>
                  <a:srgbClr val="2A2A2A"/>
                </a:solidFill>
                <a:latin typeface="Karla" pitchFamily="2" charset="0"/>
              </a:rPr>
              <a:t> models </a:t>
            </a: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in stats, where information flows from higher data units to lower data units to the lower data.</a:t>
            </a:r>
          </a:p>
          <a:p>
            <a:endParaRPr lang="en-US" sz="2400" dirty="0">
              <a:solidFill>
                <a:srgbClr val="2A2A2A"/>
              </a:solidFill>
              <a:latin typeface="Karla" pitchFamily="2" charset="0"/>
            </a:endParaRPr>
          </a:p>
          <a:p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Neural networks </a:t>
            </a:r>
            <a:r>
              <a:rPr lang="en-US" sz="2400" b="1" dirty="0">
                <a:solidFill>
                  <a:srgbClr val="2A2A2A"/>
                </a:solidFill>
                <a:latin typeface="Karla" pitchFamily="2" charset="0"/>
              </a:rPr>
              <a:t>learn hierarchical representations</a:t>
            </a: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 and thus are particularly suited to this kind of learning. Furthermore, since we learn representations, we can deal with domain adaptation/covariate shift.</a:t>
            </a:r>
            <a:endParaRPr lang="en-US" sz="2400" dirty="0">
              <a:latin typeface="Karla" pitchFamily="2" charset="0"/>
            </a:endParaRPr>
          </a:p>
        </p:txBody>
      </p:sp>
      <p:pic>
        <p:nvPicPr>
          <p:cNvPr id="5" name="Picture 4" descr="A picture containing photo, skiing, snow, boat&#10;&#10;Description automatically generated">
            <a:extLst>
              <a:ext uri="{FF2B5EF4-FFF2-40B4-BE49-F238E27FC236}">
                <a16:creationId xmlns:a16="http://schemas.microsoft.com/office/drawing/2014/main" id="{8CEEE916-5F24-48C1-9135-D40A7F7B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3" y="1560672"/>
            <a:ext cx="5318341" cy="37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07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7913" y="174690"/>
            <a:ext cx="7384543" cy="644999"/>
          </a:xfrm>
        </p:spPr>
        <p:txBody>
          <a:bodyPr>
            <a:noAutofit/>
          </a:bodyPr>
          <a:lstStyle/>
          <a:p>
            <a:r>
              <a:rPr lang="en-US" sz="3200" dirty="0"/>
              <a:t>Applications of Transfer Learning</a:t>
            </a:r>
          </a:p>
          <a:p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72452-0D59-4DAA-9BDC-BC15FD400CF2}"/>
              </a:ext>
            </a:extLst>
          </p:cNvPr>
          <p:cNvSpPr/>
          <p:nvPr/>
        </p:nvSpPr>
        <p:spPr>
          <a:xfrm>
            <a:off x="996038" y="1366897"/>
            <a:ext cx="10215936" cy="340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Karla" pitchFamily="2" charset="0"/>
              </a:rPr>
              <a:t>• Learn from simulations (self-driving cars)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Karla" pitchFamily="2" charset="0"/>
              </a:rPr>
              <a:t>• Domain adaptation: bikes -&gt; bikes with backgrounds, bikes at night, </a:t>
            </a:r>
            <a:r>
              <a:rPr lang="en-US" sz="2800" dirty="0" err="1">
                <a:latin typeface="Karla" pitchFamily="2" charset="0"/>
              </a:rPr>
              <a:t>etc</a:t>
            </a:r>
            <a:endParaRPr lang="en-US" sz="2800" dirty="0">
              <a:latin typeface="Karla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latin typeface="Karla" pitchFamily="2" charset="0"/>
              </a:rPr>
              <a:t>• Speech recognition for immigrants and minorities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Karla" pitchFamily="2" charset="0"/>
              </a:rPr>
              <a:t>• Cross-lingual adaptation for few shot learning of resource-poor languages (English-&gt;Nepalis, for example)</a:t>
            </a:r>
          </a:p>
        </p:txBody>
      </p:sp>
    </p:spTree>
    <p:extLst>
      <p:ext uri="{BB962C8B-B14F-4D97-AF65-F5344CB8AC3E}">
        <p14:creationId xmlns:p14="http://schemas.microsoft.com/office/powerpoint/2010/main" val="1842783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5155" y="174690"/>
            <a:ext cx="10181690" cy="644999"/>
          </a:xfrm>
        </p:spPr>
        <p:txBody>
          <a:bodyPr>
            <a:normAutofit/>
          </a:bodyPr>
          <a:lstStyle/>
          <a:p>
            <a:r>
              <a:rPr lang="en-US" sz="3600" dirty="0"/>
              <a:t>Applications of Transfer Learning</a:t>
            </a:r>
          </a:p>
          <a:p>
            <a:endParaRPr lang="en-US" sz="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72452-0D59-4DAA-9BDC-BC15FD400CF2}"/>
              </a:ext>
            </a:extLst>
          </p:cNvPr>
          <p:cNvSpPr/>
          <p:nvPr/>
        </p:nvSpPr>
        <p:spPr>
          <a:xfrm>
            <a:off x="652570" y="1874728"/>
            <a:ext cx="109028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Karla" pitchFamily="2" charset="0"/>
              </a:rPr>
              <a:t>• Create a classifier to distinguish dogs and cats.</a:t>
            </a:r>
          </a:p>
          <a:p>
            <a:endParaRPr lang="en-US" sz="2800" dirty="0">
              <a:latin typeface="Karla" pitchFamily="2" charset="0"/>
            </a:endParaRPr>
          </a:p>
          <a:p>
            <a:r>
              <a:rPr lang="en-US" sz="2800" dirty="0">
                <a:latin typeface="Karla" pitchFamily="2" charset="0"/>
              </a:rPr>
              <a:t>• Use a convnet </a:t>
            </a:r>
            <a:r>
              <a:rPr lang="en-US" sz="2800" dirty="0"/>
              <a:t>previously trained </a:t>
            </a:r>
            <a:r>
              <a:rPr lang="en-US" sz="2800" dirty="0">
                <a:latin typeface="Karla" pitchFamily="2" charset="0"/>
              </a:rPr>
              <a:t>(expensive to learn)</a:t>
            </a:r>
          </a:p>
          <a:p>
            <a:r>
              <a:rPr lang="en-US" sz="2800" dirty="0">
                <a:latin typeface="Karla" pitchFamily="2" charset="0"/>
              </a:rPr>
              <a:t>	• e.g. </a:t>
            </a:r>
            <a:r>
              <a:rPr lang="en-US" sz="2800" dirty="0" err="1">
                <a:latin typeface="Karla" pitchFamily="2" charset="0"/>
              </a:rPr>
              <a:t>Imagenet</a:t>
            </a:r>
            <a:r>
              <a:rPr lang="en-US" sz="2800" dirty="0">
                <a:latin typeface="Karla" pitchFamily="2" charset="0"/>
              </a:rPr>
              <a:t> (1.4 M images and 1000 classes).</a:t>
            </a:r>
          </a:p>
          <a:p>
            <a:endParaRPr lang="en-US" sz="2800" dirty="0">
              <a:latin typeface="Karla" pitchFamily="2" charset="0"/>
            </a:endParaRPr>
          </a:p>
          <a:p>
            <a:r>
              <a:rPr lang="en-US" sz="2800" dirty="0">
                <a:latin typeface="Karla" pitchFamily="2" charset="0"/>
              </a:rPr>
              <a:t>• In NLP, you might use a language model trained on Wikipedia and reddit, and then look at legal documents.</a:t>
            </a:r>
          </a:p>
        </p:txBody>
      </p:sp>
    </p:spTree>
    <p:extLst>
      <p:ext uri="{BB962C8B-B14F-4D97-AF65-F5344CB8AC3E}">
        <p14:creationId xmlns:p14="http://schemas.microsoft.com/office/powerpoint/2010/main" val="111319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24311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A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/>
              <p:nvPr/>
            </p:nvSpPr>
            <p:spPr>
              <a:xfrm>
                <a:off x="546100" y="1260973"/>
                <a:ext cx="11144749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Karla" pitchFamily="2" charset="0"/>
                  </a:rPr>
                  <a:t>A </a:t>
                </a:r>
                <a:r>
                  <a:rPr lang="en-US" sz="2400" b="1" dirty="0">
                    <a:latin typeface="Karla" pitchFamily="2" charset="0"/>
                  </a:rPr>
                  <a:t>Domain</a:t>
                </a:r>
                <a:r>
                  <a:rPr lang="en-US" sz="2400" dirty="0">
                    <a:latin typeface="Karla" pitchFamily="2" charset="0"/>
                  </a:rPr>
                  <a:t> consists of two components: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𝜒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𝑋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pitchFamily="2" charset="0"/>
                  </a:rPr>
                  <a:t>Feature space: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𝜒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pitchFamily="2" charset="0"/>
                  </a:rPr>
                  <a:t>Marginal Distribution: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;</m:t>
                    </m:r>
                    <m:r>
                      <a:rPr lang="en-US" sz="2400" b="0" i="1" smtClean="0">
                        <a:latin typeface="Cambria Math" charset="0"/>
                      </a:rPr>
                      <m:t>𝑋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𝜒</m:t>
                    </m:r>
                  </m:oMath>
                </a14:m>
                <a:endParaRPr lang="en-US" sz="2400" dirty="0">
                  <a:latin typeface="Karla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Karla" pitchFamily="2" charset="0"/>
                </a:endParaRPr>
              </a:p>
              <a:p>
                <a:r>
                  <a:rPr lang="en-US" sz="2400" dirty="0">
                    <a:latin typeface="Karla" pitchFamily="2" charset="0"/>
                  </a:rPr>
                  <a:t>For a given Domain, a </a:t>
                </a:r>
                <a:r>
                  <a:rPr lang="en-US" sz="2400" b="1" dirty="0">
                    <a:latin typeface="Karla" pitchFamily="2" charset="0"/>
                  </a:rPr>
                  <a:t>Task</a:t>
                </a:r>
                <a:r>
                  <a:rPr lang="en-US" sz="2400" dirty="0">
                    <a:latin typeface="Karla" pitchFamily="2" charset="0"/>
                  </a:rPr>
                  <a:t> is defined by two components: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𝒴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𝒴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);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,…,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charset="0"/>
                          <a:cs typeface="Arial" panose="020B0604020202020204" pitchFamily="34" charset="0"/>
                        </a:rPr>
                        <m:t>𝒴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pitchFamily="2" charset="0"/>
                  </a:rPr>
                  <a:t>Label space: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cs typeface="Arial" panose="020B0604020202020204" pitchFamily="34" charset="0"/>
                      </a:rPr>
                      <m:t>𝒴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pitchFamily="2" charset="0"/>
                  </a:rPr>
                  <a:t>A predictive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400" dirty="0">
                    <a:latin typeface="Karla" pitchFamily="2" charset="0"/>
                  </a:rPr>
                  <a:t>, learned from feature vector/label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𝜒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Karla" pitchFamily="2" charset="0"/>
                  </a:rPr>
                  <a:t>For each feature vector in the domain,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400" dirty="0">
                    <a:latin typeface="Karla" pitchFamily="2" charset="0"/>
                  </a:rPr>
                  <a:t> predicts its corresponding label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260973"/>
                <a:ext cx="11144749" cy="4893647"/>
              </a:xfrm>
              <a:prstGeom prst="rect">
                <a:avLst/>
              </a:prstGeom>
              <a:blipFill>
                <a:blip r:embed="rId2"/>
                <a:stretch>
                  <a:fillRect l="-796" t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6E7638A-DB9F-4C79-A63D-60FF94AFDF3B}"/>
              </a:ext>
            </a:extLst>
          </p:cNvPr>
          <p:cNvSpPr/>
          <p:nvPr/>
        </p:nvSpPr>
        <p:spPr>
          <a:xfrm>
            <a:off x="6342378" y="6358054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Karla" pitchFamily="2" charset="0"/>
              </a:rPr>
              <a:t>Pan and Yang, A Survey on Transfer Learning</a:t>
            </a:r>
          </a:p>
        </p:txBody>
      </p:sp>
    </p:spTree>
    <p:extLst>
      <p:ext uri="{BB962C8B-B14F-4D97-AF65-F5344CB8AC3E}">
        <p14:creationId xmlns:p14="http://schemas.microsoft.com/office/powerpoint/2010/main" val="4076699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/>
              <p:nvPr/>
            </p:nvSpPr>
            <p:spPr>
              <a:xfrm>
                <a:off x="546100" y="1260973"/>
                <a:ext cx="11144749" cy="5662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Karla" pitchFamily="2" charset="0"/>
                  </a:rPr>
                  <a:t>Different features spaces among source and target</a:t>
                </a:r>
              </a:p>
              <a:p>
                <a:endParaRPr lang="en-US" sz="2400" dirty="0">
                  <a:latin typeface="Karla" pitchFamily="2" charset="0"/>
                </a:endParaRPr>
              </a:p>
              <a:p>
                <a:pPr algn="ctr"/>
                <a:r>
                  <a:rPr lang="en-US" sz="2400" dirty="0">
                    <a:latin typeface="Karl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lang="en-US" sz="2400" b="0" dirty="0">
                    <a:latin typeface="Karl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400" dirty="0">
                        <a:latin typeface="Karla" pitchFamily="2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>
                  <a:latin typeface="Karla" pitchFamily="2" charset="0"/>
                </a:endParaRPr>
              </a:p>
              <a:p>
                <a:pPr algn="ctr"/>
                <a:endParaRPr lang="en-US" sz="2400" b="0" dirty="0">
                  <a:latin typeface="Karla" pitchFamily="2" charset="0"/>
                </a:endParaRPr>
              </a:p>
              <a:p>
                <a:endParaRPr lang="en-US" sz="2400" b="0" dirty="0">
                  <a:latin typeface="Karla" pitchFamily="2" charset="0"/>
                </a:endParaRPr>
              </a:p>
              <a:p>
                <a:r>
                  <a:rPr lang="en-US" sz="2400" b="1" dirty="0">
                    <a:latin typeface="Karla" pitchFamily="2" charset="0"/>
                  </a:rPr>
                  <a:t>Scenario: </a:t>
                </a:r>
                <a:r>
                  <a:rPr lang="en-US" sz="2400" dirty="0">
                    <a:latin typeface="Karla" pitchFamily="2" charset="0"/>
                  </a:rPr>
                  <a:t>document A – the source - is written in one language while document B – the target - is written in a different language</a:t>
                </a:r>
              </a:p>
              <a:p>
                <a:endParaRPr lang="en-US" sz="2400" b="0" dirty="0">
                  <a:latin typeface="Karla" pitchFamily="2" charset="0"/>
                </a:endParaRPr>
              </a:p>
              <a:p>
                <a:r>
                  <a:rPr lang="en-US" sz="2400" b="1" dirty="0">
                    <a:latin typeface="Karla" pitchFamily="2" charset="0"/>
                  </a:rPr>
                  <a:t>Task</a:t>
                </a:r>
                <a:r>
                  <a:rPr lang="en-US" sz="2400" dirty="0">
                    <a:latin typeface="Karla" pitchFamily="2" charset="0"/>
                  </a:rPr>
                  <a:t>: can we use the weights learned training a model that distinguish phonemes on the source to distinguish those in the target written in another language? In NLP this method is called cross lingual adaptation.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260973"/>
                <a:ext cx="11144749" cy="5662384"/>
              </a:xfrm>
              <a:prstGeom prst="rect">
                <a:avLst/>
              </a:prstGeom>
              <a:blipFill>
                <a:blip r:embed="rId2"/>
                <a:stretch>
                  <a:fillRect l="-875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340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Scenarios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/>
              <p:nvPr/>
            </p:nvSpPr>
            <p:spPr>
              <a:xfrm>
                <a:off x="546100" y="1260973"/>
                <a:ext cx="11144749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Karla" pitchFamily="2" charset="0"/>
                  </a:rPr>
                  <a:t>Different marginal probabilities among source and target</a:t>
                </a:r>
              </a:p>
              <a:p>
                <a:pPr algn="ctr"/>
                <a:endParaRPr lang="en-US" sz="2400" dirty="0">
                  <a:latin typeface="Karla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charset="0"/>
                        <a:ea typeface="Cambria Math" panose="02040503050406030204" pitchFamily="18" charset="0"/>
                      </a:rPr>
                      <m:t>)≠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𝑋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Karla" pitchFamily="2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Karla" pitchFamily="2" charset="0"/>
                </a:endParaRPr>
              </a:p>
              <a:p>
                <a:endParaRPr lang="en-US" sz="2400" b="0" dirty="0">
                  <a:latin typeface="Karla" pitchFamily="2" charset="0"/>
                </a:endParaRPr>
              </a:p>
              <a:p>
                <a:r>
                  <a:rPr lang="en-US" sz="2400" b="1" dirty="0">
                    <a:latin typeface="Karla" pitchFamily="2" charset="0"/>
                  </a:rPr>
                  <a:t>Scenario: </a:t>
                </a:r>
                <a:r>
                  <a:rPr lang="en-US" sz="2400" dirty="0">
                    <a:latin typeface="Karla" pitchFamily="2" charset="0"/>
                  </a:rPr>
                  <a:t> Consider two different telescopes, in which one is equipped with a sensor with higher sensitivity than the other. </a:t>
                </a:r>
              </a:p>
              <a:p>
                <a:endParaRPr lang="en-US" sz="2400" b="0" dirty="0">
                  <a:latin typeface="Karla" pitchFamily="2" charset="0"/>
                </a:endParaRPr>
              </a:p>
              <a:p>
                <a:r>
                  <a:rPr lang="en-US" sz="2400" b="1" dirty="0">
                    <a:latin typeface="Karla" pitchFamily="2" charset="0"/>
                  </a:rPr>
                  <a:t>Task</a:t>
                </a:r>
                <a:r>
                  <a:rPr lang="en-US" sz="2400" dirty="0">
                    <a:latin typeface="Karla" pitchFamily="2" charset="0"/>
                  </a:rPr>
                  <a:t>: can we use the weights learned training a model learned training a model on the source data that distinguish topics in another target document?  </a:t>
                </a:r>
              </a:p>
              <a:p>
                <a:endParaRPr lang="en-US" sz="2400" dirty="0">
                  <a:latin typeface="Karla" pitchFamily="2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260973"/>
                <a:ext cx="11144749" cy="5632311"/>
              </a:xfrm>
              <a:prstGeom prst="rect">
                <a:avLst/>
              </a:prstGeom>
              <a:blipFill>
                <a:blip r:embed="rId3"/>
                <a:stretch>
                  <a:fillRect l="-911" t="-901" r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199778-48B2-5C4D-8705-912C4547CA5E}"/>
                  </a:ext>
                </a:extLst>
              </p14:cNvPr>
              <p14:cNvContentPartPr/>
              <p14:nvPr/>
            </p14:nvContentPartPr>
            <p14:xfrm>
              <a:off x="5274100" y="2271529"/>
              <a:ext cx="12960" cy="7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199778-48B2-5C4D-8705-912C4547CA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540" y="2263969"/>
                <a:ext cx="2772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251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/>
              <p:nvPr/>
            </p:nvSpPr>
            <p:spPr>
              <a:xfrm>
                <a:off x="546100" y="1260973"/>
                <a:ext cx="11144749" cy="4185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Karla" pitchFamily="2" charset="0"/>
                  </a:rPr>
                  <a:t>Different labels among source and target</a:t>
                </a:r>
              </a:p>
              <a:p>
                <a:endParaRPr lang="en-US" sz="2400" dirty="0">
                  <a:latin typeface="Karla" pitchFamily="2" charset="0"/>
                </a:endParaRPr>
              </a:p>
              <a:p>
                <a:pPr algn="ctr"/>
                <a:r>
                  <a:rPr lang="en-US" sz="2400" dirty="0">
                    <a:latin typeface="Karl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cs typeface="Arial" panose="020B0604020202020204" pitchFamily="34" charset="0"/>
                          </a:rPr>
                          <m:t>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lang="en-US" sz="2400" b="0" dirty="0">
                    <a:latin typeface="Karl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400" dirty="0">
                        <a:latin typeface="Karla" pitchFamily="2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cs typeface="Arial" panose="020B0604020202020204" pitchFamily="34" charset="0"/>
                          </a:rPr>
                          <m:t>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>
                  <a:latin typeface="Karla" pitchFamily="2" charset="0"/>
                </a:endParaRPr>
              </a:p>
              <a:p>
                <a:pPr algn="ctr"/>
                <a:endParaRPr lang="en-US" sz="2400" b="0" dirty="0">
                  <a:latin typeface="Karla" pitchFamily="2" charset="0"/>
                </a:endParaRPr>
              </a:p>
              <a:p>
                <a:endParaRPr lang="en-US" sz="2400" b="0" dirty="0">
                  <a:latin typeface="Karla" pitchFamily="2" charset="0"/>
                </a:endParaRPr>
              </a:p>
              <a:p>
                <a:r>
                  <a:rPr lang="en-US" sz="2400" b="1" dirty="0">
                    <a:latin typeface="Karla" pitchFamily="2" charset="0"/>
                  </a:rPr>
                  <a:t>Scenario: </a:t>
                </a:r>
                <a:r>
                  <a:rPr lang="en-US" sz="2400" dirty="0">
                    <a:latin typeface="Karla" pitchFamily="2" charset="0"/>
                  </a:rPr>
                  <a:t> farm animals versus wild forest animals or different level of classification, e.g. {dogs, cats} different breeds {Retriever, Bulldog, …, Persian, Siamese}.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  <a:p>
                <a:endParaRPr lang="en-US" sz="2400" dirty="0">
                  <a:latin typeface="Karla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260973"/>
                <a:ext cx="11144749" cy="4185056"/>
              </a:xfrm>
              <a:prstGeom prst="rect">
                <a:avLst/>
              </a:prstGeom>
              <a:blipFill>
                <a:blip r:embed="rId2"/>
                <a:stretch>
                  <a:fillRect l="-796" t="-906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0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40D9DE-ACA1-40C5-9770-2BD1B3232BBF}"/>
                  </a:ext>
                </a:extLst>
              </p:cNvPr>
              <p:cNvSpPr/>
              <p:nvPr/>
            </p:nvSpPr>
            <p:spPr>
              <a:xfrm>
                <a:off x="883578" y="1260973"/>
                <a:ext cx="10715946" cy="540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300" b="1" dirty="0">
                    <a:latin typeface="Karla" pitchFamily="2" charset="0"/>
                  </a:rPr>
                  <a:t>Different conditional probabilities distribution among source and target task</a:t>
                </a:r>
              </a:p>
              <a:p>
                <a:endParaRPr lang="en-US" sz="2300" dirty="0">
                  <a:latin typeface="Karla" pitchFamily="2" charset="0"/>
                </a:endParaRPr>
              </a:p>
              <a:p>
                <a:pPr algn="ctr"/>
                <a:r>
                  <a:rPr lang="en-US" sz="2300" dirty="0">
                    <a:latin typeface="Karl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300" i="1">
                        <a:latin typeface="Cambria Math" charset="0"/>
                      </a:rPr>
                      <m:t>(</m:t>
                    </m:r>
                    <m:r>
                      <a:rPr lang="en-US" sz="2300" i="1">
                        <a:latin typeface="Cambria Math" charset="0"/>
                      </a:rPr>
                      <m:t>𝑌</m:t>
                    </m:r>
                    <m:r>
                      <a:rPr lang="en-US" sz="2300" i="1">
                        <a:latin typeface="Cambria Math" charset="0"/>
                      </a:rPr>
                      <m:t>|</m:t>
                    </m:r>
                    <m:r>
                      <a:rPr lang="en-US" sz="2300" i="1">
                        <a:latin typeface="Cambria Math" charset="0"/>
                      </a:rPr>
                      <m:t>𝑋</m:t>
                    </m:r>
                    <m:r>
                      <a:rPr lang="en-US" sz="2300" i="1">
                        <a:latin typeface="Cambria Math" charset="0"/>
                      </a:rPr>
                      <m:t>)≠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sz="2300" i="1">
                        <a:latin typeface="Cambria Math" charset="0"/>
                      </a:rPr>
                      <m:t>(</m:t>
                    </m:r>
                    <m:r>
                      <a:rPr lang="en-US" sz="2300" i="1">
                        <a:latin typeface="Cambria Math" charset="0"/>
                      </a:rPr>
                      <m:t>𝑌</m:t>
                    </m:r>
                    <m:r>
                      <a:rPr lang="en-US" sz="2300" i="1">
                        <a:latin typeface="Cambria Math" charset="0"/>
                      </a:rPr>
                      <m:t>|</m:t>
                    </m:r>
                    <m:r>
                      <a:rPr lang="en-US" sz="2300" i="1">
                        <a:latin typeface="Cambria Math" charset="0"/>
                      </a:rPr>
                      <m:t>𝑋</m:t>
                    </m:r>
                    <m:r>
                      <a:rPr lang="en-US" sz="2300" i="1">
                        <a:latin typeface="Cambria Math" charset="0"/>
                      </a:rPr>
                      <m:t>)</m:t>
                    </m:r>
                  </m:oMath>
                </a14:m>
                <a:endParaRPr lang="en-US" sz="23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00" b="0" dirty="0">
                  <a:latin typeface="Karla" pitchFamily="2" charset="0"/>
                </a:endParaRPr>
              </a:p>
              <a:p>
                <a:endParaRPr lang="en-US" sz="2300" b="0" dirty="0">
                  <a:latin typeface="Karla" pitchFamily="2" charset="0"/>
                </a:endParaRPr>
              </a:p>
              <a:p>
                <a:r>
                  <a:rPr lang="en-US" sz="2300" b="1" dirty="0">
                    <a:latin typeface="Karla" pitchFamily="2" charset="0"/>
                  </a:rPr>
                  <a:t>Scenario: </a:t>
                </a:r>
                <a:r>
                  <a:rPr lang="en-US" sz="2300" dirty="0">
                    <a:latin typeface="Karla" pitchFamily="2" charset="0"/>
                  </a:rPr>
                  <a:t>source and target are documents are unbalanced regarding their labels. Common scenario in practice, approachable with sampling techniques (e.g. under, over).</a:t>
                </a:r>
              </a:p>
              <a:p>
                <a:endParaRPr lang="en-US" sz="2300" dirty="0">
                  <a:latin typeface="Karla" pitchFamily="2" charset="0"/>
                  <a:cs typeface="Arial" panose="020B0604020202020204" pitchFamily="34" charset="0"/>
                </a:endParaRPr>
              </a:p>
              <a:p>
                <a:endParaRPr lang="en-US" sz="2300" dirty="0"/>
              </a:p>
              <a:p>
                <a:r>
                  <a:rPr lang="en-US" sz="2300" dirty="0"/>
                  <a:t>Probability Shift: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sz="23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300">
                            <a:latin typeface="Cambria Math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2300" dirty="0"/>
                  <a:t> not the same class distribution</a:t>
                </a:r>
              </a:p>
              <a:p>
                <a:r>
                  <a:rPr lang="en-US" sz="2300" dirty="0"/>
                  <a:t>Conditional Shift: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charset="0"/>
                          </a:rPr>
                          <m:t>𝑋</m:t>
                        </m:r>
                      </m:e>
                      <m:e>
                        <m:r>
                          <a:rPr lang="en-US" sz="2300" i="1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sz="23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sz="2300" i="1">
                        <a:latin typeface="Cambria Math" charset="0"/>
                      </a:rPr>
                      <m:t>(</m:t>
                    </m:r>
                    <m:r>
                      <a:rPr lang="en-US" sz="2300" i="1">
                        <a:latin typeface="Cambria Math" charset="0"/>
                      </a:rPr>
                      <m:t>𝑋</m:t>
                    </m:r>
                    <m:r>
                      <a:rPr lang="en-US" sz="2300" i="1">
                        <a:latin typeface="Cambria Math" charset="0"/>
                      </a:rPr>
                      <m:t>|</m:t>
                    </m:r>
                    <m:r>
                      <a:rPr lang="en-US" sz="2300" i="1">
                        <a:latin typeface="Cambria Math" charset="0"/>
                      </a:rPr>
                      <m:t>𝑌</m:t>
                    </m:r>
                    <m:r>
                      <a:rPr lang="en-US" sz="2300" i="1">
                        <a:latin typeface="Cambria Math" charset="0"/>
                      </a:rPr>
                      <m:t>)</m:t>
                    </m:r>
                  </m:oMath>
                </a14:m>
                <a:endParaRPr lang="en-US" sz="2300" dirty="0"/>
              </a:p>
              <a:p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>
                  <a:latin typeface="Karla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40D9DE-ACA1-40C5-9770-2BD1B3232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8" y="1260973"/>
                <a:ext cx="10715946" cy="5401479"/>
              </a:xfrm>
              <a:prstGeom prst="rect">
                <a:avLst/>
              </a:prstGeom>
              <a:blipFill rotWithShape="0">
                <a:blip r:embed="rId2"/>
                <a:stretch>
                  <a:fillRect l="-853" t="-1016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702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Categories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32193-7931-42C5-B9AC-877B5B974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" y="1278666"/>
            <a:ext cx="108966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Communications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754000"/>
            <a:ext cx="8867355" cy="40527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Practicum submission, please put all your code / memo / video link - within </a:t>
            </a:r>
            <a:r>
              <a:rPr lang="en-US" sz="2000" dirty="0">
                <a:latin typeface="Courier" pitchFamily="2" charset="0"/>
              </a:rPr>
              <a:t>submissions/practicum_&lt;</a:t>
            </a:r>
            <a:r>
              <a:rPr lang="en-US" sz="2000" dirty="0" err="1">
                <a:latin typeface="Courier" pitchFamily="2" charset="0"/>
              </a:rPr>
              <a:t>groupname</a:t>
            </a:r>
            <a:r>
              <a:rPr lang="en-US" sz="2000" dirty="0">
                <a:latin typeface="Courier" pitchFamily="2" charset="0"/>
              </a:rPr>
              <a:t>&gt;. </a:t>
            </a:r>
            <a:r>
              <a:rPr lang="en-US" sz="2000" dirty="0"/>
              <a:t>Anything other than this directory will </a:t>
            </a:r>
            <a:r>
              <a:rPr lang="en-US" sz="2000" b="1" dirty="0"/>
              <a:t>not</a:t>
            </a:r>
            <a:r>
              <a:rPr lang="en-US" sz="2000" dirty="0"/>
              <a:t> get graded. We will only be pulling that directory.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Practicum submissions pulled right after class  (due at 10:15 am today).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Reading question due tomorrow noon (see Ed lessons).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Exercise 4 </a:t>
            </a:r>
            <a:r>
              <a:rPr lang="en-US" sz="2000" dirty="0"/>
              <a:t>will be released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87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44630-2097-4FFB-A74C-D4306149E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657" y="1561673"/>
            <a:ext cx="10746769" cy="4309040"/>
          </a:xfrm>
        </p:spPr>
        <p:txBody>
          <a:bodyPr/>
          <a:lstStyle/>
          <a:p>
            <a:pPr algn="l"/>
            <a:r>
              <a:rPr lang="en-US" sz="2400" dirty="0"/>
              <a:t>During the process of transfer learning, the following three important questions must be answered:</a:t>
            </a:r>
          </a:p>
          <a:p>
            <a:pPr algn="l"/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What to transfer?</a:t>
            </a:r>
            <a:r>
              <a:rPr lang="en-US" sz="2400" dirty="0"/>
              <a:t> Identify which portion of knowledge is source-specific and what is common between the source and the target.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When to transfer?</a:t>
            </a:r>
            <a:r>
              <a:rPr lang="en-US" sz="2400" dirty="0"/>
              <a:t> Aim at utilizing transfer learning to improve target task performance/results and not degrade them. We need to be careful about when to transfer and when not 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How to transfer?</a:t>
            </a:r>
            <a:r>
              <a:rPr lang="en-US" sz="2400" dirty="0"/>
              <a:t> Changes to existing algorithms and different techniques, which we will cover in later sections of this article.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Takeaways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63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Transfer Learning Strategies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rla" pitchFamily="2" charset="0"/>
              </a:rPr>
              <a:t>There are different transfer learning strategies and techniques, which can be applied </a:t>
            </a:r>
            <a:r>
              <a:rPr lang="en-US" sz="2000" b="1" dirty="0">
                <a:latin typeface="Karla" pitchFamily="2" charset="0"/>
              </a:rPr>
              <a:t>based on the domain, task</a:t>
            </a:r>
            <a:r>
              <a:rPr lang="en-US" sz="2000" dirty="0">
                <a:latin typeface="Karla" pitchFamily="2" charset="0"/>
              </a:rPr>
              <a:t> at hand, </a:t>
            </a:r>
            <a:r>
              <a:rPr lang="en-US" sz="2000" b="1" dirty="0">
                <a:latin typeface="Karla" pitchFamily="2" charset="0"/>
              </a:rPr>
              <a:t>and the availability of data:</a:t>
            </a:r>
            <a:endParaRPr lang="en-US" sz="2000" dirty="0">
              <a:latin typeface="Karla" pitchFamily="2" charset="0"/>
            </a:endParaRPr>
          </a:p>
          <a:p>
            <a:endParaRPr lang="en-US" sz="20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Inductive Transfer learning</a:t>
            </a:r>
            <a:r>
              <a:rPr lang="en-US" sz="2000" dirty="0">
                <a:latin typeface="Karla" pitchFamily="2" charset="0"/>
              </a:rPr>
              <a:t>: the source and target have </a:t>
            </a:r>
            <a:r>
              <a:rPr lang="en-US" sz="2000" b="1" dirty="0">
                <a:latin typeface="Karla" pitchFamily="2" charset="0"/>
              </a:rPr>
              <a:t>same domains</a:t>
            </a:r>
            <a:r>
              <a:rPr lang="en-US" sz="2000" dirty="0">
                <a:latin typeface="Karla" pitchFamily="2" charset="0"/>
              </a:rPr>
              <a:t>, yet the they have </a:t>
            </a:r>
            <a:r>
              <a:rPr lang="en-US" sz="2000" b="1" dirty="0">
                <a:latin typeface="Karla" pitchFamily="2" charset="0"/>
              </a:rPr>
              <a:t>different tasks</a:t>
            </a:r>
            <a:r>
              <a:rPr lang="en-US" sz="2000" dirty="0">
                <a:latin typeface="Karla" pitchFamily="2" charset="0"/>
              </a:rPr>
              <a:t>. The algorithms utilize the inductive biases of the source domain to help improve the target task.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Unsupervised Transfer Learning:</a:t>
            </a:r>
            <a:r>
              <a:rPr lang="en-US" sz="2000" dirty="0">
                <a:latin typeface="Karla" pitchFamily="2" charset="0"/>
              </a:rPr>
              <a:t>  the source and target have </a:t>
            </a:r>
            <a:r>
              <a:rPr lang="en-US" sz="2000" b="1" dirty="0">
                <a:latin typeface="Karla" pitchFamily="2" charset="0"/>
              </a:rPr>
              <a:t>same domains</a:t>
            </a:r>
            <a:r>
              <a:rPr lang="en-US" sz="2000" dirty="0">
                <a:latin typeface="Karla" pitchFamily="2" charset="0"/>
              </a:rPr>
              <a:t>, with a focus on </a:t>
            </a:r>
            <a:r>
              <a:rPr lang="en-US" sz="2000" b="1" dirty="0">
                <a:latin typeface="Karla" pitchFamily="2" charset="0"/>
              </a:rPr>
              <a:t>unsupervised tasks in the target </a:t>
            </a:r>
            <a:r>
              <a:rPr lang="en-US" sz="2000" dirty="0">
                <a:latin typeface="Karla" pitchFamily="2" charset="0"/>
              </a:rPr>
              <a:t>domain. The source and target domains are similar, but the tasks are different. In this scenario, labeled data is unavailable in either of the domains.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Transductive</a:t>
            </a:r>
            <a:r>
              <a:rPr lang="en-US" sz="2000" b="1" dirty="0">
                <a:latin typeface="Karla" pitchFamily="2" charset="0"/>
              </a:rPr>
              <a:t> Transfer Learning:</a:t>
            </a:r>
            <a:r>
              <a:rPr lang="en-US" sz="2000" dirty="0">
                <a:latin typeface="Karla" pitchFamily="2" charset="0"/>
              </a:rPr>
              <a:t> In this scenario, there are similarities between the source and target tasks, but the corresponding domains are different. In this setting, the source domain has a lot of labeled data, while the target domain has none. </a:t>
            </a:r>
          </a:p>
        </p:txBody>
      </p:sp>
    </p:spTree>
    <p:extLst>
      <p:ext uri="{BB962C8B-B14F-4D97-AF65-F5344CB8AC3E}">
        <p14:creationId xmlns:p14="http://schemas.microsoft.com/office/powerpoint/2010/main" val="352272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Transfer Learning Strategies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108573"/>
            <a:ext cx="10229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approaches for Transfer Learning can be defined in few categories: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Instance transfer:</a:t>
            </a:r>
            <a:r>
              <a:rPr lang="en-US" sz="2400" dirty="0"/>
              <a:t> Reusing knowledge from the source domain to the target task (ideal scenario). In most cases, the source domain data cannot be reused directly. 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Feature-representation transfer:</a:t>
            </a:r>
            <a:r>
              <a:rPr lang="en-US" sz="2400" dirty="0"/>
              <a:t> This approach aims to minimize domain divergence and reduce error rates by identifying good feature representations that can be utilized from the source to target domains.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Parameter transfer:</a:t>
            </a:r>
            <a:r>
              <a:rPr lang="en-US" sz="2400" dirty="0"/>
              <a:t> This approach works on the assumption that the models for related tasks share some parameters or prior distribution of hyperparameters.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Relational-knowledge transfer</a:t>
            </a:r>
            <a:r>
              <a:rPr lang="en-US" sz="2400" dirty="0"/>
              <a:t> attempts to handle non-IID data, such as data that is not independent and identically distributed.</a:t>
            </a:r>
          </a:p>
        </p:txBody>
      </p:sp>
    </p:spTree>
    <p:extLst>
      <p:ext uri="{BB962C8B-B14F-4D97-AF65-F5344CB8AC3E}">
        <p14:creationId xmlns:p14="http://schemas.microsoft.com/office/powerpoint/2010/main" val="995324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Transfer Learning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1C355-4C19-45C2-BD3C-AFA221ED7556}"/>
              </a:ext>
            </a:extLst>
          </p:cNvPr>
          <p:cNvSpPr/>
          <p:nvPr/>
        </p:nvSpPr>
        <p:spPr>
          <a:xfrm>
            <a:off x="6342378" y="6358054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Karla" pitchFamily="2" charset="0"/>
              </a:rPr>
              <a:t>Pan and Yang, A Survey on Transfer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E3DE5-6572-4C32-9983-58A071AAF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" t="496"/>
          <a:stretch/>
        </p:blipFill>
        <p:spPr>
          <a:xfrm>
            <a:off x="1327150" y="1061786"/>
            <a:ext cx="8917968" cy="51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2732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Transfer Learning for Deep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Karl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B12B6-3601-47CB-A9A9-26D9E49F3513}"/>
              </a:ext>
            </a:extLst>
          </p:cNvPr>
          <p:cNvSpPr/>
          <p:nvPr/>
        </p:nvSpPr>
        <p:spPr>
          <a:xfrm>
            <a:off x="971550" y="1461028"/>
            <a:ext cx="10229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What people think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can’t do deep learning unless you have a million labeled examples. </a:t>
            </a:r>
          </a:p>
          <a:p>
            <a:endParaRPr lang="en-US" sz="2400" b="1" dirty="0"/>
          </a:p>
          <a:p>
            <a:r>
              <a:rPr lang="en-US" sz="2400" b="1" dirty="0"/>
              <a:t>What people can do, instead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learn representations from unlabeled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train on a nearby objective for which is easy to generate labels (</a:t>
            </a:r>
            <a:r>
              <a:rPr lang="en-US" sz="2400" dirty="0" err="1"/>
              <a:t>imageNet</a:t>
            </a:r>
            <a:r>
              <a:rPr lang="en-US" sz="24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transfer learned representations from a relate task.</a:t>
            </a:r>
          </a:p>
        </p:txBody>
      </p:sp>
    </p:spTree>
    <p:extLst>
      <p:ext uri="{BB962C8B-B14F-4D97-AF65-F5344CB8AC3E}">
        <p14:creationId xmlns:p14="http://schemas.microsoft.com/office/powerpoint/2010/main" val="2975814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Transfer Learning for Deep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Karl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B12B6-3601-47CB-A9A9-26D9E49F3513}"/>
              </a:ext>
            </a:extLst>
          </p:cNvPr>
          <p:cNvSpPr/>
          <p:nvPr/>
        </p:nvSpPr>
        <p:spPr>
          <a:xfrm>
            <a:off x="971550" y="1461028"/>
            <a:ext cx="10229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Instead of training a network from scratch: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a network trained on a different domain for a different </a:t>
            </a:r>
            <a:r>
              <a:rPr lang="en-US" sz="2400" b="1" dirty="0"/>
              <a:t>source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Adapt it for your domain and your </a:t>
            </a:r>
            <a:r>
              <a:rPr lang="en-US" sz="2400" b="1" dirty="0"/>
              <a:t>target task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Variations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domain, different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domain, same task.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6F392-F540-40F2-95CB-BA556BE1F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1" t="45459" r="4015" b="8501"/>
          <a:stretch/>
        </p:blipFill>
        <p:spPr>
          <a:xfrm>
            <a:off x="5348176" y="3130241"/>
            <a:ext cx="6655981" cy="29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Extremely short review of CNN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Kar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55EE5-52CC-3E48-9215-A4FAD0C9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433737"/>
            <a:ext cx="10270856" cy="41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33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283B39-80BC-4AFE-9511-3F95D562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BE43-FDE9-436F-93F3-5B25CB202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C be a CNN with the following disposition: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Input: 32x32x3 images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Conv1: 8 3x3 filters, stride 1, padding=same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Conv2: 16 5x5 filters, stride 2, padding=same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Flatten layer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Dense1: 512 nodes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Dense2: 4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many parameters does this network have?</a:t>
            </a:r>
          </a:p>
          <a:p>
            <a:pPr indent="-285738"/>
            <a:r>
              <a:rPr lang="en-US" sz="2400" dirty="0"/>
              <a:t>(8 x 3 x 3 x 3 + 8) + (16 x 5 x 5 x 8 + 16) + (16 x 16 x 16 x 512 + 512) + (512 x 4 + 4)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4C9C6-7866-4795-96F2-FDAAF69D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87A6D-E24F-4C4C-8DB7-A161FA21F787}"/>
              </a:ext>
            </a:extLst>
          </p:cNvPr>
          <p:cNvSpPr txBox="1"/>
          <p:nvPr/>
        </p:nvSpPr>
        <p:spPr>
          <a:xfrm>
            <a:off x="1516283" y="5310910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1D4D7-C45D-432C-92D3-835556524636}"/>
              </a:ext>
            </a:extLst>
          </p:cNvPr>
          <p:cNvSpPr txBox="1"/>
          <p:nvPr/>
        </p:nvSpPr>
        <p:spPr>
          <a:xfrm>
            <a:off x="3983619" y="5310910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BCB6-7619-4986-9D19-FF54349DDB6D}"/>
              </a:ext>
            </a:extLst>
          </p:cNvPr>
          <p:cNvSpPr txBox="1"/>
          <p:nvPr/>
        </p:nvSpPr>
        <p:spPr>
          <a:xfrm>
            <a:off x="7054701" y="531091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Dense1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D7A0B-E3C4-4B8B-B0DE-955E196D91E0}"/>
              </a:ext>
            </a:extLst>
          </p:cNvPr>
          <p:cNvSpPr txBox="1"/>
          <p:nvPr/>
        </p:nvSpPr>
        <p:spPr>
          <a:xfrm>
            <a:off x="9591486" y="531096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Dense2</a:t>
            </a:r>
          </a:p>
        </p:txBody>
      </p:sp>
    </p:spTree>
    <p:extLst>
      <p:ext uri="{BB962C8B-B14F-4D97-AF65-F5344CB8AC3E}">
        <p14:creationId xmlns:p14="http://schemas.microsoft.com/office/powerpoint/2010/main" val="3629634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9D3E210-9AAD-45B7-927E-4B461A10845C}"/>
              </a:ext>
            </a:extLst>
          </p:cNvPr>
          <p:cNvSpPr txBox="1">
            <a:spLocks/>
          </p:cNvSpPr>
          <p:nvPr/>
        </p:nvSpPr>
        <p:spPr>
          <a:xfrm>
            <a:off x="1429935" y="5745590"/>
            <a:ext cx="9686550" cy="1143868"/>
          </a:xfrm>
          <a:prstGeom prst="rect">
            <a:avLst/>
          </a:prstGeom>
          <a:solidFill>
            <a:srgbClr val="F9F9F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Karla" pitchFamily="2" charset="0"/>
              </a:rPr>
              <a:t>How many parameters does the layer have if I want to use 8 filters?</a:t>
            </a:r>
          </a:p>
          <a:p>
            <a:pPr marL="0" indent="0" algn="ctr">
              <a:buNone/>
            </a:pPr>
            <a:r>
              <a:rPr lang="en-US" sz="1800" dirty="0" err="1">
                <a:latin typeface="Karla" pitchFamily="2" charset="0"/>
              </a:rPr>
              <a:t>n_filters</a:t>
            </a:r>
            <a:r>
              <a:rPr lang="en-US" sz="1800" dirty="0">
                <a:latin typeface="Karla" pitchFamily="2" charset="0"/>
              </a:rPr>
              <a:t> x </a:t>
            </a:r>
            <a:r>
              <a:rPr lang="en-US" sz="1800" dirty="0" err="1">
                <a:latin typeface="Karla" pitchFamily="2" charset="0"/>
              </a:rPr>
              <a:t>filter_volume</a:t>
            </a:r>
            <a:r>
              <a:rPr lang="en-US" sz="1800" dirty="0">
                <a:latin typeface="Karla" pitchFamily="2" charset="0"/>
              </a:rPr>
              <a:t> + biases = total number of params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8 x (3 x 3 x 3) + 8 =  224</a:t>
            </a:r>
          </a:p>
          <a:p>
            <a:pPr marL="0" indent="0" algn="ctr">
              <a:buNone/>
            </a:pPr>
            <a:endParaRPr lang="en-US" sz="1800" dirty="0">
              <a:latin typeface="Karla" pitchFamily="2" charset="0"/>
            </a:endParaRP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FBEF456E-C549-449E-B0CE-510349159DBB}"/>
              </a:ext>
            </a:extLst>
          </p:cNvPr>
          <p:cNvSpPr txBox="1">
            <a:spLocks/>
          </p:cNvSpPr>
          <p:nvPr/>
        </p:nvSpPr>
        <p:spPr>
          <a:xfrm>
            <a:off x="1152542" y="681722"/>
            <a:ext cx="1964749" cy="484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Karla" pitchFamily="2" charset="0"/>
              </a:rPr>
              <a:t>Input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(size=32X32,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channels=3)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A38BEBF8-806F-4527-BA60-B27F827EF8EA}"/>
              </a:ext>
            </a:extLst>
          </p:cNvPr>
          <p:cNvSpPr txBox="1">
            <a:spLocks/>
          </p:cNvSpPr>
          <p:nvPr/>
        </p:nvSpPr>
        <p:spPr>
          <a:xfrm>
            <a:off x="9095959" y="679448"/>
            <a:ext cx="1861393" cy="484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Karla" pitchFamily="2" charset="0"/>
              </a:rPr>
              <a:t>Output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(size=32X32,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channels = 8)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12E6FDCB-FBF3-4FCC-95CD-EA79A8409F48}"/>
              </a:ext>
            </a:extLst>
          </p:cNvPr>
          <p:cNvSpPr txBox="1">
            <a:spLocks/>
          </p:cNvSpPr>
          <p:nvPr/>
        </p:nvSpPr>
        <p:spPr>
          <a:xfrm>
            <a:off x="4877336" y="690081"/>
            <a:ext cx="1964749" cy="484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Karla" pitchFamily="2" charset="0"/>
              </a:rPr>
              <a:t>Filter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8 x (size=3X3x3,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stride = 1,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padding = same)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CA44A23-0DEA-44A1-84F9-7FB5D2BF4ED4}"/>
              </a:ext>
            </a:extLst>
          </p:cNvPr>
          <p:cNvGrpSpPr/>
          <p:nvPr/>
        </p:nvGrpSpPr>
        <p:grpSpPr>
          <a:xfrm>
            <a:off x="674526" y="1692814"/>
            <a:ext cx="10970734" cy="3814045"/>
            <a:chOff x="674526" y="1692814"/>
            <a:chExt cx="10970734" cy="38140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E1EFAC-5FD4-43D3-AAE4-5945479D1B58}"/>
                </a:ext>
              </a:extLst>
            </p:cNvPr>
            <p:cNvGrpSpPr/>
            <p:nvPr/>
          </p:nvGrpSpPr>
          <p:grpSpPr>
            <a:xfrm>
              <a:off x="4529377" y="1692814"/>
              <a:ext cx="3653176" cy="3766793"/>
              <a:chOff x="4912696" y="1692814"/>
              <a:chExt cx="3653176" cy="376679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EF10B86-A3D7-4D2D-B48B-88712D29C681}"/>
                  </a:ext>
                </a:extLst>
              </p:cNvPr>
              <p:cNvGrpSpPr/>
              <p:nvPr/>
            </p:nvGrpSpPr>
            <p:grpSpPr>
              <a:xfrm>
                <a:off x="6519824" y="1692814"/>
                <a:ext cx="2046048" cy="2170235"/>
                <a:chOff x="4749663" y="3285830"/>
                <a:chExt cx="2046048" cy="2170235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4A0C796-1858-42B0-B4E8-1350E4036DC6}"/>
                    </a:ext>
                  </a:extLst>
                </p:cNvPr>
                <p:cNvGrpSpPr/>
                <p:nvPr/>
              </p:nvGrpSpPr>
              <p:grpSpPr>
                <a:xfrm>
                  <a:off x="5161029" y="3285830"/>
                  <a:ext cx="1634682" cy="1759233"/>
                  <a:chOff x="5161029" y="3285830"/>
                  <a:chExt cx="1634682" cy="1759233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9E8EEE67-5160-4AA2-8080-A4D14373E275}"/>
                      </a:ext>
                    </a:extLst>
                  </p:cNvPr>
                  <p:cNvSpPr/>
                  <p:nvPr/>
                </p:nvSpPr>
                <p:spPr>
                  <a:xfrm>
                    <a:off x="5976202" y="3285830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77DA74E-7AC0-4D5F-B304-231893B6E85A}"/>
                      </a:ext>
                    </a:extLst>
                  </p:cNvPr>
                  <p:cNvSpPr/>
                  <p:nvPr/>
                </p:nvSpPr>
                <p:spPr>
                  <a:xfrm>
                    <a:off x="5568615" y="3686323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1517954-74F7-49DF-89B4-AC93D25DC910}"/>
                      </a:ext>
                    </a:extLst>
                  </p:cNvPr>
                  <p:cNvSpPr/>
                  <p:nvPr/>
                </p:nvSpPr>
                <p:spPr>
                  <a:xfrm>
                    <a:off x="5161029" y="4086815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4749663" y="4497817"/>
                  <a:ext cx="819509" cy="958248"/>
                </a:xfrm>
                <a:prstGeom prst="rect">
                  <a:avLst/>
                </a:prstGeom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scene3d>
                  <a:camera prst="orthographicFront">
                    <a:rot lat="600000" lon="600000" rev="0"/>
                  </a:camera>
                  <a:lightRig rig="twoPt" dir="t">
                    <a:rot lat="0" lon="0" rev="0"/>
                  </a:lightRig>
                </a:scene3d>
                <a:sp3d extrusionH="2286000" contourW="38100">
                  <a:extrusionClr>
                    <a:schemeClr val="accent1">
                      <a:lumMod val="20000"/>
                      <a:lumOff val="80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52586E7-BE0F-4845-9741-CBFC1E203C3C}"/>
                  </a:ext>
                </a:extLst>
              </p:cNvPr>
              <p:cNvGrpSpPr/>
              <p:nvPr/>
            </p:nvGrpSpPr>
            <p:grpSpPr>
              <a:xfrm>
                <a:off x="4912696" y="3300005"/>
                <a:ext cx="2035415" cy="2159602"/>
                <a:chOff x="4760296" y="3285830"/>
                <a:chExt cx="2035415" cy="2159602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90266FED-E2B0-4941-914F-104CFC86EE36}"/>
                    </a:ext>
                  </a:extLst>
                </p:cNvPr>
                <p:cNvGrpSpPr/>
                <p:nvPr/>
              </p:nvGrpSpPr>
              <p:grpSpPr>
                <a:xfrm>
                  <a:off x="5161029" y="3285830"/>
                  <a:ext cx="1634682" cy="1759233"/>
                  <a:chOff x="5161029" y="3285830"/>
                  <a:chExt cx="1634682" cy="1759233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7D80AF2-FD64-456D-AABA-E6548C922802}"/>
                      </a:ext>
                    </a:extLst>
                  </p:cNvPr>
                  <p:cNvSpPr/>
                  <p:nvPr/>
                </p:nvSpPr>
                <p:spPr>
                  <a:xfrm>
                    <a:off x="5976202" y="3285830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09C6DABE-9253-4633-946D-A3B1387B4F66}"/>
                      </a:ext>
                    </a:extLst>
                  </p:cNvPr>
                  <p:cNvSpPr/>
                  <p:nvPr/>
                </p:nvSpPr>
                <p:spPr>
                  <a:xfrm>
                    <a:off x="5568615" y="3686323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D54AB764-8627-461B-98F1-DF8ACC33014B}"/>
                      </a:ext>
                    </a:extLst>
                  </p:cNvPr>
                  <p:cNvSpPr/>
                  <p:nvPr/>
                </p:nvSpPr>
                <p:spPr>
                  <a:xfrm>
                    <a:off x="5161029" y="4086815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CF4CA519-E452-4937-AC97-093FFD68B9A8}"/>
                    </a:ext>
                  </a:extLst>
                </p:cNvPr>
                <p:cNvGrpSpPr/>
                <p:nvPr/>
              </p:nvGrpSpPr>
              <p:grpSpPr>
                <a:xfrm>
                  <a:off x="4760296" y="4186764"/>
                  <a:ext cx="1115797" cy="1258668"/>
                  <a:chOff x="4666746" y="4521180"/>
                  <a:chExt cx="1115797" cy="1258668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35F4EBD1-C3F8-49B9-A30D-0186810AB943}"/>
                      </a:ext>
                    </a:extLst>
                  </p:cNvPr>
                  <p:cNvSpPr/>
                  <p:nvPr/>
                </p:nvSpPr>
                <p:spPr>
                  <a:xfrm>
                    <a:off x="4666746" y="4821600"/>
                    <a:ext cx="819509" cy="958248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B301B8D6-B7CA-4CF5-A0DB-82D299E5920A}"/>
                      </a:ext>
                    </a:extLst>
                  </p:cNvPr>
                  <p:cNvGrpSpPr/>
                  <p:nvPr/>
                </p:nvGrpSpPr>
                <p:grpSpPr>
                  <a:xfrm>
                    <a:off x="4788882" y="4653702"/>
                    <a:ext cx="855439" cy="1006147"/>
                    <a:chOff x="4795970" y="4639526"/>
                    <a:chExt cx="855439" cy="1006147"/>
                  </a:xfrm>
                </p:grpSpPr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03C601F-7199-48A1-8BC2-64947233DA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95970" y="4639526"/>
                      <a:ext cx="815009" cy="21338"/>
                    </a:xfrm>
                    <a:prstGeom prst="line">
                      <a:avLst/>
                    </a:prstGeom>
                    <a:ln w="3175">
                      <a:solidFill>
                        <a:schemeClr val="bg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22860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5A36BC57-B789-43F0-AE12-E5923B0D26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51409" y="4706135"/>
                      <a:ext cx="0" cy="939538"/>
                    </a:xfrm>
                    <a:prstGeom prst="line">
                      <a:avLst/>
                    </a:prstGeom>
                    <a:ln w="3175">
                      <a:solidFill>
                        <a:schemeClr val="bg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22860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C0DCD63D-55ED-4282-A2B0-5AC96D2BDC16}"/>
                      </a:ext>
                    </a:extLst>
                  </p:cNvPr>
                  <p:cNvGrpSpPr/>
                  <p:nvPr/>
                </p:nvGrpSpPr>
                <p:grpSpPr>
                  <a:xfrm>
                    <a:off x="4932006" y="4521180"/>
                    <a:ext cx="850537" cy="1003190"/>
                    <a:chOff x="4779606" y="4659401"/>
                    <a:chExt cx="850537" cy="1003190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D31B3F44-2237-4DCD-A51E-30E9F57235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79606" y="4659401"/>
                      <a:ext cx="816333" cy="22729"/>
                    </a:xfrm>
                    <a:prstGeom prst="line">
                      <a:avLst/>
                    </a:prstGeom>
                    <a:ln w="3175">
                      <a:solidFill>
                        <a:schemeClr val="bg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22860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FDCFE4A4-7482-44DC-8367-F8557699F4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143" y="4716715"/>
                      <a:ext cx="0" cy="945876"/>
                    </a:xfrm>
                    <a:prstGeom prst="line">
                      <a:avLst/>
                    </a:prstGeom>
                    <a:ln w="3175">
                      <a:solidFill>
                        <a:schemeClr val="bg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22860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052468D-F13F-4D37-9767-4CC4FC142FE4}"/>
                </a:ext>
              </a:extLst>
            </p:cNvPr>
            <p:cNvSpPr/>
            <p:nvPr/>
          </p:nvSpPr>
          <p:spPr>
            <a:xfrm>
              <a:off x="1534406" y="2037113"/>
              <a:ext cx="2534068" cy="2580598"/>
            </a:xfrm>
            <a:prstGeom prst="rect">
              <a:avLst/>
            </a:prstGeom>
            <a:solidFill>
              <a:srgbClr val="61BBFF"/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extrusionH="762000"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DC313C-C615-4FE6-B2A2-9342E4B8A7B6}"/>
                </a:ext>
              </a:extLst>
            </p:cNvPr>
            <p:cNvSpPr/>
            <p:nvPr/>
          </p:nvSpPr>
          <p:spPr>
            <a:xfrm>
              <a:off x="1560236" y="2035914"/>
              <a:ext cx="819509" cy="958248"/>
            </a:xfrm>
            <a:prstGeom prst="rect">
              <a:avLst/>
            </a:prstGeom>
            <a:solidFill>
              <a:srgbClr val="0070C0"/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6C76587-D55A-4027-B940-EEC252AD48A9}"/>
                </a:ext>
              </a:extLst>
            </p:cNvPr>
            <p:cNvSpPr/>
            <p:nvPr/>
          </p:nvSpPr>
          <p:spPr>
            <a:xfrm>
              <a:off x="1126712" y="2415153"/>
              <a:ext cx="2534068" cy="2580598"/>
            </a:xfrm>
            <a:prstGeom prst="rect">
              <a:avLst/>
            </a:prstGeom>
            <a:solidFill>
              <a:srgbClr val="C4E59F"/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extrusionH="762000"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5B46D6-DD59-4C4A-BFF7-180797F7DE35}"/>
                </a:ext>
              </a:extLst>
            </p:cNvPr>
            <p:cNvSpPr/>
            <p:nvPr/>
          </p:nvSpPr>
          <p:spPr>
            <a:xfrm>
              <a:off x="1152542" y="2413954"/>
              <a:ext cx="819509" cy="958248"/>
            </a:xfrm>
            <a:prstGeom prst="rect">
              <a:avLst/>
            </a:prstGeom>
            <a:solidFill>
              <a:srgbClr val="92D050"/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B8335A1-3DFC-4122-B1D9-83EA8AA5FFD0}"/>
                </a:ext>
              </a:extLst>
            </p:cNvPr>
            <p:cNvSpPr/>
            <p:nvPr/>
          </p:nvSpPr>
          <p:spPr>
            <a:xfrm>
              <a:off x="674526" y="2790810"/>
              <a:ext cx="2534068" cy="2580598"/>
            </a:xfrm>
            <a:prstGeom prst="rect">
              <a:avLst/>
            </a:prstGeom>
            <a:solidFill>
              <a:srgbClr val="FF7979"/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extrusionH="762000"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DBC8578-87D7-4288-AD31-A8A28C56DD05}"/>
                </a:ext>
              </a:extLst>
            </p:cNvPr>
            <p:cNvSpPr/>
            <p:nvPr/>
          </p:nvSpPr>
          <p:spPr>
            <a:xfrm>
              <a:off x="714897" y="2779452"/>
              <a:ext cx="819509" cy="958248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84BCE5-93F1-40D9-9E5A-F513B4E3369D}"/>
                </a:ext>
              </a:extLst>
            </p:cNvPr>
            <p:cNvGrpSpPr/>
            <p:nvPr/>
          </p:nvGrpSpPr>
          <p:grpSpPr>
            <a:xfrm>
              <a:off x="5631395" y="5133408"/>
              <a:ext cx="1393704" cy="373451"/>
              <a:chOff x="6014169" y="5133408"/>
              <a:chExt cx="1393704" cy="37345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285FF03-96FF-4DBA-826D-83105894A9DD}"/>
                  </a:ext>
                </a:extLst>
              </p:cNvPr>
              <p:cNvGrpSpPr/>
              <p:nvPr/>
            </p:nvGrpSpPr>
            <p:grpSpPr>
              <a:xfrm>
                <a:off x="6014169" y="5133408"/>
                <a:ext cx="544279" cy="314129"/>
                <a:chOff x="5971637" y="5133408"/>
                <a:chExt cx="544279" cy="314129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B0FC516-F538-496B-8402-98EE4AAA4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60858" y="5143750"/>
                  <a:ext cx="353807" cy="3037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D67BD7C-5604-4381-83F7-9E70E92B6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17129" y="5133408"/>
                  <a:ext cx="198787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AA5C620-2B10-47C7-B9C7-9890AEF880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71637" y="5438781"/>
                  <a:ext cx="198787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FDED58-69B2-49FD-BF2F-45E1E36E3A50}"/>
                  </a:ext>
                </a:extLst>
              </p:cNvPr>
              <p:cNvSpPr/>
              <p:nvPr/>
            </p:nvSpPr>
            <p:spPr>
              <a:xfrm>
                <a:off x="6413690" y="5137527"/>
                <a:ext cx="994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Karla" pitchFamily="2" charset="0"/>
                  </a:rPr>
                  <a:t>filter x 1</a:t>
                </a:r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4742CB-90CA-4979-AABE-542A2D01963E}"/>
                </a:ext>
              </a:extLst>
            </p:cNvPr>
            <p:cNvGrpSpPr/>
            <p:nvPr/>
          </p:nvGrpSpPr>
          <p:grpSpPr>
            <a:xfrm>
              <a:off x="8340619" y="2103950"/>
              <a:ext cx="3304641" cy="3302462"/>
              <a:chOff x="8736881" y="1849270"/>
              <a:chExt cx="3304641" cy="330246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9C538D0-C466-4D44-9DB8-D68C2716A791}"/>
                  </a:ext>
                </a:extLst>
              </p:cNvPr>
              <p:cNvGrpSpPr/>
              <p:nvPr/>
            </p:nvGrpSpPr>
            <p:grpSpPr>
              <a:xfrm>
                <a:off x="9016871" y="1849270"/>
                <a:ext cx="3024651" cy="3039800"/>
                <a:chOff x="9016871" y="1849270"/>
                <a:chExt cx="3024651" cy="3039800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95AC16FF-3EA3-4108-9A5E-E34F36480921}"/>
                    </a:ext>
                  </a:extLst>
                </p:cNvPr>
                <p:cNvGrpSpPr/>
                <p:nvPr/>
              </p:nvGrpSpPr>
              <p:grpSpPr>
                <a:xfrm>
                  <a:off x="9549957" y="1849270"/>
                  <a:ext cx="2491565" cy="2501285"/>
                  <a:chOff x="9282689" y="2600439"/>
                  <a:chExt cx="2491565" cy="2501285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A73175E4-E3FB-4950-B44F-3DA4E72B879C}"/>
                      </a:ext>
                    </a:extLst>
                  </p:cNvPr>
                  <p:cNvSpPr/>
                  <p:nvPr/>
                </p:nvSpPr>
                <p:spPr>
                  <a:xfrm>
                    <a:off x="9282689" y="2772706"/>
                    <a:ext cx="2340540" cy="232901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524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56207E3C-D2EC-4146-B5F9-132A121D88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7204" y="2600439"/>
                    <a:ext cx="2327050" cy="62636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2286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CFC5B9B5-F7CD-4FC4-B3E3-46CE3D0264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765988" y="2663075"/>
                    <a:ext cx="0" cy="234615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2286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3CB7E083-CD89-439E-BAF2-4D440DD28762}"/>
                    </a:ext>
                  </a:extLst>
                </p:cNvPr>
                <p:cNvGrpSpPr/>
                <p:nvPr/>
              </p:nvGrpSpPr>
              <p:grpSpPr>
                <a:xfrm>
                  <a:off x="9271967" y="2117395"/>
                  <a:ext cx="2491565" cy="2501285"/>
                  <a:chOff x="9282689" y="2600439"/>
                  <a:chExt cx="2491565" cy="2501285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AB308FFF-3EB9-4CC1-9E6A-F7E917FFA242}"/>
                      </a:ext>
                    </a:extLst>
                  </p:cNvPr>
                  <p:cNvSpPr/>
                  <p:nvPr/>
                </p:nvSpPr>
                <p:spPr>
                  <a:xfrm>
                    <a:off x="9282689" y="2772706"/>
                    <a:ext cx="2340540" cy="232901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524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68E7B1E4-ADCB-4074-A69D-9AD53BCD52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7204" y="2600439"/>
                    <a:ext cx="2327050" cy="62636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2286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9A81FDAC-471B-4370-991B-3D3393537D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765988" y="2663075"/>
                    <a:ext cx="0" cy="234615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2286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711C0F4-F7B1-4A1F-8B30-84FFF13E2961}"/>
                    </a:ext>
                  </a:extLst>
                </p:cNvPr>
                <p:cNvGrpSpPr/>
                <p:nvPr/>
              </p:nvGrpSpPr>
              <p:grpSpPr>
                <a:xfrm>
                  <a:off x="9016871" y="2387785"/>
                  <a:ext cx="2491565" cy="2501285"/>
                  <a:chOff x="9282689" y="2600439"/>
                  <a:chExt cx="2491565" cy="2501285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821437B-9919-483D-8653-37349CEEE3DB}"/>
                      </a:ext>
                    </a:extLst>
                  </p:cNvPr>
                  <p:cNvSpPr/>
                  <p:nvPr/>
                </p:nvSpPr>
                <p:spPr>
                  <a:xfrm>
                    <a:off x="9282689" y="2772706"/>
                    <a:ext cx="2340540" cy="232901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524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847BB282-9355-4BF3-B168-DAD31B19A9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7204" y="2600439"/>
                    <a:ext cx="2327050" cy="62636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2286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F8CA90A-E578-4B23-976C-393E165DC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765988" y="2663075"/>
                    <a:ext cx="0" cy="234615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2286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4554223-415B-46A9-A2AC-93382780119D}"/>
                  </a:ext>
                </a:extLst>
              </p:cNvPr>
              <p:cNvGrpSpPr/>
              <p:nvPr/>
            </p:nvGrpSpPr>
            <p:grpSpPr>
              <a:xfrm>
                <a:off x="8736881" y="2650447"/>
                <a:ext cx="2491565" cy="2501285"/>
                <a:chOff x="8736881" y="2650447"/>
                <a:chExt cx="2491565" cy="2501285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19176F91-D7E8-46D0-8B22-64F5F4E24C01}"/>
                    </a:ext>
                  </a:extLst>
                </p:cNvPr>
                <p:cNvGrpSpPr/>
                <p:nvPr/>
              </p:nvGrpSpPr>
              <p:grpSpPr>
                <a:xfrm>
                  <a:off x="8736881" y="2818305"/>
                  <a:ext cx="2340540" cy="2333427"/>
                  <a:chOff x="8499420" y="2389453"/>
                  <a:chExt cx="2340540" cy="2333427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0F8C254-C622-4219-BCC3-55313ED0DBE7}"/>
                      </a:ext>
                    </a:extLst>
                  </p:cNvPr>
                  <p:cNvSpPr/>
                  <p:nvPr/>
                </p:nvSpPr>
                <p:spPr>
                  <a:xfrm>
                    <a:off x="8499420" y="2393862"/>
                    <a:ext cx="2340540" cy="2329018"/>
                  </a:xfrm>
                  <a:prstGeom prst="rect">
                    <a:avLst/>
                  </a:prstGeom>
                  <a:grpFill/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524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448EBDB-646F-4126-8E34-93EB15D6C166}"/>
                      </a:ext>
                    </a:extLst>
                  </p:cNvPr>
                  <p:cNvSpPr/>
                  <p:nvPr/>
                </p:nvSpPr>
                <p:spPr>
                  <a:xfrm>
                    <a:off x="8532266" y="2389453"/>
                    <a:ext cx="191191" cy="217810"/>
                  </a:xfrm>
                  <a:prstGeom prst="rect">
                    <a:avLst/>
                  </a:prstGeom>
                  <a:grpFill/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EB209BA-65AD-42E4-B868-B53C759F0E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01396" y="2650447"/>
                  <a:ext cx="2327050" cy="6263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286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E584BE18-F1A4-4A14-AD35-582F19B2AF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20180" y="2713083"/>
                  <a:ext cx="0" cy="234615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286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7403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12896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9D3E210-9AAD-45B7-927E-4B461A10845C}"/>
              </a:ext>
            </a:extLst>
          </p:cNvPr>
          <p:cNvSpPr txBox="1">
            <a:spLocks/>
          </p:cNvSpPr>
          <p:nvPr/>
        </p:nvSpPr>
        <p:spPr>
          <a:xfrm>
            <a:off x="1680720" y="5519594"/>
            <a:ext cx="8438609" cy="1299047"/>
          </a:xfrm>
          <a:prstGeom prst="rect">
            <a:avLst/>
          </a:prstGeom>
          <a:solidFill>
            <a:srgbClr val="F9F9F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Karla" pitchFamily="2" charset="0"/>
              </a:rPr>
              <a:t>How many parameters does the layer have if I want to use 16 filters?</a:t>
            </a:r>
          </a:p>
          <a:p>
            <a:pPr marL="0" indent="0" algn="ctr">
              <a:buNone/>
            </a:pPr>
            <a:r>
              <a:rPr lang="en-US" sz="1800" dirty="0" err="1">
                <a:latin typeface="Karla" pitchFamily="2" charset="0"/>
              </a:rPr>
              <a:t>n_filters</a:t>
            </a:r>
            <a:r>
              <a:rPr lang="en-US" sz="1800" dirty="0">
                <a:latin typeface="Karla" pitchFamily="2" charset="0"/>
              </a:rPr>
              <a:t> x </a:t>
            </a:r>
            <a:r>
              <a:rPr lang="en-US" sz="1800" dirty="0" err="1">
                <a:latin typeface="Karla" pitchFamily="2" charset="0"/>
              </a:rPr>
              <a:t>filter_volume</a:t>
            </a:r>
            <a:r>
              <a:rPr lang="en-US" sz="1800" dirty="0">
                <a:latin typeface="Karla" pitchFamily="2" charset="0"/>
              </a:rPr>
              <a:t> + biases = total number of params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16 x (5 x 5 x 8) + 16 =  3216</a:t>
            </a:r>
          </a:p>
          <a:p>
            <a:pPr marL="0" indent="0" algn="ctr">
              <a:buNone/>
            </a:pPr>
            <a:endParaRPr lang="en-US" sz="1800" dirty="0">
              <a:latin typeface="Karla" pitchFamily="2" charset="0"/>
            </a:endParaRP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849A4B-3DCA-4DE8-8E02-24D48F4EFF56}"/>
              </a:ext>
            </a:extLst>
          </p:cNvPr>
          <p:cNvGrpSpPr/>
          <p:nvPr/>
        </p:nvGrpSpPr>
        <p:grpSpPr>
          <a:xfrm>
            <a:off x="1152542" y="282247"/>
            <a:ext cx="9804810" cy="495082"/>
            <a:chOff x="1152542" y="679448"/>
            <a:chExt cx="9804810" cy="495082"/>
          </a:xfrm>
        </p:grpSpPr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FBEF456E-C549-449E-B0CE-510349159DBB}"/>
                </a:ext>
              </a:extLst>
            </p:cNvPr>
            <p:cNvSpPr txBox="1">
              <a:spLocks/>
            </p:cNvSpPr>
            <p:nvPr/>
          </p:nvSpPr>
          <p:spPr>
            <a:xfrm>
              <a:off x="1152542" y="681722"/>
              <a:ext cx="1964749" cy="48444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Karla" pitchFamily="2" charset="0"/>
                </a:rPr>
                <a:t>Input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(size=32X32,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channels=8)</a:t>
              </a:r>
            </a:p>
            <a:p>
              <a:pPr marL="1200120" lvl="1" indent="-4572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  <p:sp>
          <p:nvSpPr>
            <p:cNvPr id="112" name="Content Placeholder 2">
              <a:extLst>
                <a:ext uri="{FF2B5EF4-FFF2-40B4-BE49-F238E27FC236}">
                  <a16:creationId xmlns:a16="http://schemas.microsoft.com/office/drawing/2014/main" id="{A38BEBF8-806F-4527-BA60-B27F827EF8EA}"/>
                </a:ext>
              </a:extLst>
            </p:cNvPr>
            <p:cNvSpPr txBox="1">
              <a:spLocks/>
            </p:cNvSpPr>
            <p:nvPr/>
          </p:nvSpPr>
          <p:spPr>
            <a:xfrm>
              <a:off x="9095959" y="679448"/>
              <a:ext cx="1861393" cy="48444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Karla" pitchFamily="2" charset="0"/>
                </a:rPr>
                <a:t>Output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(size=16X16,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channels=16)</a:t>
              </a:r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12E6FDCB-FBF3-4FCC-95CD-EA79A8409F48}"/>
                </a:ext>
              </a:extLst>
            </p:cNvPr>
            <p:cNvSpPr txBox="1">
              <a:spLocks/>
            </p:cNvSpPr>
            <p:nvPr/>
          </p:nvSpPr>
          <p:spPr>
            <a:xfrm>
              <a:off x="4877336" y="690081"/>
              <a:ext cx="1964749" cy="48444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Karla" pitchFamily="2" charset="0"/>
                </a:rPr>
                <a:t>Filter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16 x (size=5X5X8,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stride = 2,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padding = same)</a:t>
              </a:r>
            </a:p>
            <a:p>
              <a:pPr marL="1200120" lvl="1" indent="-4572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A3A8CF-0867-4414-AE4C-E3E67E2C8BE1}"/>
              </a:ext>
            </a:extLst>
          </p:cNvPr>
          <p:cNvGrpSpPr/>
          <p:nvPr/>
        </p:nvGrpSpPr>
        <p:grpSpPr>
          <a:xfrm>
            <a:off x="371252" y="2207867"/>
            <a:ext cx="10445431" cy="3066247"/>
            <a:chOff x="371252" y="2207867"/>
            <a:chExt cx="10445431" cy="30662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4B3731-CF17-4608-BBDF-BB14A8302EB8}"/>
                </a:ext>
              </a:extLst>
            </p:cNvPr>
            <p:cNvGrpSpPr/>
            <p:nvPr/>
          </p:nvGrpSpPr>
          <p:grpSpPr>
            <a:xfrm>
              <a:off x="371252" y="2330048"/>
              <a:ext cx="3066769" cy="2381806"/>
              <a:chOff x="1173189" y="1976796"/>
              <a:chExt cx="3066769" cy="238180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95FF16F-0668-45A2-A8E8-8C29E160B4F8}"/>
                  </a:ext>
                </a:extLst>
              </p:cNvPr>
              <p:cNvGrpSpPr/>
              <p:nvPr/>
            </p:nvGrpSpPr>
            <p:grpSpPr>
              <a:xfrm>
                <a:off x="1173189" y="1976796"/>
                <a:ext cx="1904360" cy="1971254"/>
                <a:chOff x="9447204" y="2600439"/>
                <a:chExt cx="2327050" cy="240879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7ABF1709-2795-4D2B-B7D5-AED23D80B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7204" y="2600439"/>
                  <a:ext cx="2327050" cy="6263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5CD1AF6-C98D-429E-BE40-888A0DD86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65988" y="2663075"/>
                  <a:ext cx="0" cy="234615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7182F3-3890-4BBA-97D6-34504D239FCB}"/>
                  </a:ext>
                </a:extLst>
              </p:cNvPr>
              <p:cNvGrpSpPr/>
              <p:nvPr/>
            </p:nvGrpSpPr>
            <p:grpSpPr>
              <a:xfrm>
                <a:off x="1901609" y="2012675"/>
                <a:ext cx="2338349" cy="2345927"/>
                <a:chOff x="3389152" y="1423561"/>
                <a:chExt cx="2338349" cy="2345927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51A36C76-576E-4027-95CD-29D87BDB3D0D}"/>
                    </a:ext>
                  </a:extLst>
                </p:cNvPr>
                <p:cNvSpPr/>
                <p:nvPr/>
              </p:nvSpPr>
              <p:spPr>
                <a:xfrm>
                  <a:off x="3389152" y="1863516"/>
                  <a:ext cx="1915399" cy="19059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>
                    <a:rot lat="600000" lon="600000" rev="0"/>
                  </a:camera>
                  <a:lightRig rig="twoPt" dir="t">
                    <a:rot lat="0" lon="0" rev="0"/>
                  </a:lightRig>
                </a:scene3d>
                <a:sp3d extrusionH="2794000" contourW="38100">
                  <a:extrusionClr>
                    <a:schemeClr val="accent1">
                      <a:lumMod val="20000"/>
                      <a:lumOff val="80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009951CB-80DF-437A-AE2C-189D26F8D7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4076" y="1562307"/>
                  <a:ext cx="1904360" cy="512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3E1C10DE-49FD-4C93-A653-3D303EEA95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72364" y="1644360"/>
                  <a:ext cx="0" cy="191999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3C2BD13-5613-4F7A-98E5-434D793D7E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7665" y="1633231"/>
                  <a:ext cx="1904360" cy="512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102F1F72-E6DF-4747-9E0F-E24F11226B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9058" y="1758345"/>
                  <a:ext cx="0" cy="191999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D2DB67E2-AAA2-42F9-92F6-DB6FFC66A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2687" y="1765464"/>
                  <a:ext cx="1904360" cy="512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1B42CA51-C13D-4FDE-B55C-B13BE941A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7344" y="1816723"/>
                  <a:ext cx="0" cy="191999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F29401F1-916A-4CB5-974F-AA8C78F1A5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2141" y="1489841"/>
                  <a:ext cx="1904360" cy="512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AE61F5D1-899C-477C-9F7D-733723116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1609" y="1556498"/>
                  <a:ext cx="0" cy="191999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0C1CF208-BDD7-4AB5-99DE-6A0441827D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2545" y="1423561"/>
                  <a:ext cx="1904360" cy="512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333E6073-6CBD-4C32-A91E-56418032D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7501" y="1474820"/>
                  <a:ext cx="0" cy="191999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243333F3-9201-49DC-8CC2-2F188F6C1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8481" y="1695256"/>
                  <a:ext cx="1904360" cy="5125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28E571AA-97F5-4A1A-BAB1-7961961AC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99744" y="1714343"/>
                  <a:ext cx="0" cy="1919995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279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DAF0AB5A-DFA7-4DB4-A73D-C61FE46474B2}"/>
                </a:ext>
              </a:extLst>
            </p:cNvPr>
            <p:cNvGrpSpPr/>
            <p:nvPr/>
          </p:nvGrpSpPr>
          <p:grpSpPr>
            <a:xfrm>
              <a:off x="6169632" y="3373631"/>
              <a:ext cx="1134731" cy="1174591"/>
              <a:chOff x="9447204" y="2600439"/>
              <a:chExt cx="2327050" cy="2408791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FB548DCE-56F8-49DE-94FB-21B270A39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7204" y="2600439"/>
                <a:ext cx="2327050" cy="626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5588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814EA31B-6914-4C33-8D73-3FBD92989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65988" y="2663075"/>
                <a:ext cx="0" cy="234615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5588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679A0CB-717C-4A93-BA4B-24B2121FE7E0}"/>
                </a:ext>
              </a:extLst>
            </p:cNvPr>
            <p:cNvGrpSpPr/>
            <p:nvPr/>
          </p:nvGrpSpPr>
          <p:grpSpPr>
            <a:xfrm>
              <a:off x="4442661" y="2207867"/>
              <a:ext cx="3160991" cy="3066247"/>
              <a:chOff x="4753746" y="2194813"/>
              <a:chExt cx="3160991" cy="306624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4B9370B-A120-4395-A6C5-31D39A64082E}"/>
                  </a:ext>
                </a:extLst>
              </p:cNvPr>
              <p:cNvGrpSpPr/>
              <p:nvPr/>
            </p:nvGrpSpPr>
            <p:grpSpPr>
              <a:xfrm>
                <a:off x="6832319" y="2194813"/>
                <a:ext cx="1082418" cy="1099975"/>
                <a:chOff x="2339112" y="6569326"/>
                <a:chExt cx="1082418" cy="1099975"/>
              </a:xfrm>
              <a:solidFill>
                <a:schemeClr val="bg1">
                  <a:lumMod val="85000"/>
                  <a:alpha val="99000"/>
                </a:schemeClr>
              </a:solidFill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4BCA637-E2B8-4A07-BBEA-33FFDE9E5659}"/>
                    </a:ext>
                  </a:extLst>
                </p:cNvPr>
                <p:cNvGrpSpPr/>
                <p:nvPr/>
              </p:nvGrpSpPr>
              <p:grpSpPr>
                <a:xfrm>
                  <a:off x="2753451" y="6569326"/>
                  <a:ext cx="668079" cy="702621"/>
                  <a:chOff x="2753451" y="6569326"/>
                  <a:chExt cx="668079" cy="702621"/>
                </a:xfrm>
                <a:grpFill/>
              </p:grpSpPr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DC9EADDD-EDFA-4122-8D40-E986AE048CE9}"/>
                      </a:ext>
                    </a:extLst>
                  </p:cNvPr>
                  <p:cNvSpPr/>
                  <p:nvPr/>
                </p:nvSpPr>
                <p:spPr>
                  <a:xfrm>
                    <a:off x="3168555" y="6569326"/>
                    <a:ext cx="252975" cy="295802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46795ECF-9CF4-4FE5-9F01-2A879C86B0AC}"/>
                      </a:ext>
                    </a:extLst>
                  </p:cNvPr>
                  <p:cNvSpPr/>
                  <p:nvPr/>
                </p:nvSpPr>
                <p:spPr>
                  <a:xfrm>
                    <a:off x="2753451" y="6976145"/>
                    <a:ext cx="252975" cy="295802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24CAF656-3964-43B5-ACBA-FFD71BFD32F5}"/>
                    </a:ext>
                  </a:extLst>
                </p:cNvPr>
                <p:cNvSpPr/>
                <p:nvPr/>
              </p:nvSpPr>
              <p:spPr>
                <a:xfrm>
                  <a:off x="2339112" y="7373499"/>
                  <a:ext cx="252975" cy="295802"/>
                </a:xfrm>
                <a:prstGeom prst="rect">
                  <a:avLst/>
                </a:prstGeom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scene3d>
                  <a:camera prst="orthographicFront">
                    <a:rot lat="600000" lon="600000" rev="0"/>
                  </a:camera>
                  <a:lightRig rig="twoPt" dir="t">
                    <a:rot lat="0" lon="0" rev="0"/>
                  </a:lightRig>
                </a:scene3d>
                <a:sp3d extrusionH="2286000" contourW="38100">
                  <a:extrusionClr>
                    <a:schemeClr val="accent1">
                      <a:lumMod val="20000"/>
                      <a:lumOff val="80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196542CF-5712-4CE3-B923-4D68E83666E8}"/>
                  </a:ext>
                </a:extLst>
              </p:cNvPr>
              <p:cNvGrpSpPr/>
              <p:nvPr/>
            </p:nvGrpSpPr>
            <p:grpSpPr>
              <a:xfrm>
                <a:off x="4753746" y="4177128"/>
                <a:ext cx="1066374" cy="1083932"/>
                <a:chOff x="2744724" y="6208049"/>
                <a:chExt cx="1066374" cy="10839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055C67AA-F469-4EDB-8EC0-90B91813C881}"/>
                    </a:ext>
                  </a:extLst>
                </p:cNvPr>
                <p:cNvSpPr/>
                <p:nvPr/>
              </p:nvSpPr>
              <p:spPr>
                <a:xfrm>
                  <a:off x="3558123" y="6208049"/>
                  <a:ext cx="252975" cy="295802"/>
                </a:xfrm>
                <a:prstGeom prst="rect">
                  <a:avLst/>
                </a:prstGeom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scene3d>
                  <a:camera prst="orthographicFront">
                    <a:rot lat="600000" lon="600000" rev="0"/>
                  </a:camera>
                  <a:lightRig rig="twoPt" dir="t">
                    <a:rot lat="0" lon="0" rev="0"/>
                  </a:lightRig>
                </a:scene3d>
                <a:sp3d extrusionH="2286000" contourW="38100">
                  <a:extrusionClr>
                    <a:schemeClr val="accent1">
                      <a:lumMod val="20000"/>
                      <a:lumOff val="80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378EB04C-61A7-4291-9071-C4BABD755589}"/>
                    </a:ext>
                  </a:extLst>
                </p:cNvPr>
                <p:cNvGrpSpPr/>
                <p:nvPr/>
              </p:nvGrpSpPr>
              <p:grpSpPr>
                <a:xfrm>
                  <a:off x="2744724" y="6605403"/>
                  <a:ext cx="652035" cy="686578"/>
                  <a:chOff x="3830839" y="5528516"/>
                  <a:chExt cx="652035" cy="686578"/>
                </a:xfrm>
              </p:grpSpPr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1981E6FD-C288-44B2-99C3-5B70763F12CC}"/>
                      </a:ext>
                    </a:extLst>
                  </p:cNvPr>
                  <p:cNvSpPr/>
                  <p:nvPr/>
                </p:nvSpPr>
                <p:spPr>
                  <a:xfrm>
                    <a:off x="4229899" y="5528516"/>
                    <a:ext cx="252975" cy="295802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C0DFAC2A-066C-45F5-9183-928E654B54D7}"/>
                      </a:ext>
                    </a:extLst>
                  </p:cNvPr>
                  <p:cNvSpPr/>
                  <p:nvPr/>
                </p:nvSpPr>
                <p:spPr>
                  <a:xfrm>
                    <a:off x="3830839" y="5919292"/>
                    <a:ext cx="252975" cy="295802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2286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576865B-F22C-417B-AA29-FF6F8672A7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878" y="2983960"/>
                <a:ext cx="827836" cy="73835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C28F620D-263A-4609-BD76-FC471C33B9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0477" y="3334051"/>
                <a:ext cx="827836" cy="73835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80ACA7C1-F173-4B20-852B-CDD26FA9B1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0919" y="2968930"/>
                <a:ext cx="827836" cy="73835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F5773B-8D38-431E-8CA1-06C365CE0321}"/>
                </a:ext>
              </a:extLst>
            </p:cNvPr>
            <p:cNvGrpSpPr/>
            <p:nvPr/>
          </p:nvGrpSpPr>
          <p:grpSpPr>
            <a:xfrm>
              <a:off x="8723306" y="2558481"/>
              <a:ext cx="2093377" cy="2077856"/>
              <a:chOff x="8275207" y="2762556"/>
              <a:chExt cx="2093377" cy="2077856"/>
            </a:xfrm>
          </p:grpSpPr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96241157-07B5-4EB7-9A60-A2CD4F4EA3E5}"/>
                  </a:ext>
                </a:extLst>
              </p:cNvPr>
              <p:cNvGrpSpPr/>
              <p:nvPr/>
            </p:nvGrpSpPr>
            <p:grpSpPr>
              <a:xfrm>
                <a:off x="9033832" y="2762556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2421B355-FB62-4EA2-8550-3A30768B6FFE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ABEB42E6-4442-46FD-BFE6-E68A7B95AEEE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A813F6FF-9F05-4E30-BFE1-8610912FE2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8AE208CE-928A-4BE8-BE8B-703AA005BE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E66B4F0B-66B9-4000-AEDB-01E839426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FEA65D3C-F97A-4441-AC69-0A7B34E78A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A5E8303-6EE1-4A8F-A621-5572432DC1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6C702D61-98B2-47BF-A656-95D2C8CE03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BF8E9DF1-0D29-4B4D-9C4A-3C473222E06F}"/>
                  </a:ext>
                </a:extLst>
              </p:cNvPr>
              <p:cNvGrpSpPr/>
              <p:nvPr/>
            </p:nvGrpSpPr>
            <p:grpSpPr>
              <a:xfrm>
                <a:off x="8780552" y="3005067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FD2AC828-C3B6-44C1-AF58-87575F474CD7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F1907700-3BA3-48D5-B722-366C246EE5BF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22" name="Straight Connector 421">
                    <a:extLst>
                      <a:ext uri="{FF2B5EF4-FFF2-40B4-BE49-F238E27FC236}">
                        <a16:creationId xmlns:a16="http://schemas.microsoft.com/office/drawing/2014/main" id="{BF821DBF-2B77-4004-99D2-F7FB4C9859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>
                    <a:extLst>
                      <a:ext uri="{FF2B5EF4-FFF2-40B4-BE49-F238E27FC236}">
                        <a16:creationId xmlns:a16="http://schemas.microsoft.com/office/drawing/2014/main" id="{A1A6D8F1-22D9-40AB-B4D5-5321E1490F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9C72D3BD-B745-4C81-9DFC-50B2A3803D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6F96E841-E481-4EEE-9A38-C2EFBE589A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5CD28659-B31E-408F-BDF5-E7BB66E5E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3C23EC12-9618-4BFC-AFE2-5E2E79ED8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2413B931-A5F7-46C9-BF00-7FED82D5FF99}"/>
                  </a:ext>
                </a:extLst>
              </p:cNvPr>
              <p:cNvGrpSpPr/>
              <p:nvPr/>
            </p:nvGrpSpPr>
            <p:grpSpPr>
              <a:xfrm>
                <a:off x="8526530" y="3256465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077F4E20-A603-4660-AAE7-DDD1D6BC3BC7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829944F1-AD61-48BC-AE30-4B33108C2A33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13" name="Straight Connector 412">
                    <a:extLst>
                      <a:ext uri="{FF2B5EF4-FFF2-40B4-BE49-F238E27FC236}">
                        <a16:creationId xmlns:a16="http://schemas.microsoft.com/office/drawing/2014/main" id="{58B8BF89-85F9-4911-A261-9C34A4D1D1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40E21159-4C10-443C-8DA4-963BB75EEE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7C1E2601-D4D3-4654-8DF9-AC1CD2BAB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509D685F-C292-44D4-977A-AF4A59CA3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9B8B3B48-1E89-4A5D-9F3A-772F6DF1C2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E8310215-FB01-448D-86A9-0E9CBCD92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E98D11-1EE4-4950-9C43-61E0D3573BBD}"/>
                  </a:ext>
                </a:extLst>
              </p:cNvPr>
              <p:cNvGrpSpPr/>
              <p:nvPr/>
            </p:nvGrpSpPr>
            <p:grpSpPr>
              <a:xfrm>
                <a:off x="8275207" y="3504077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C7F02369-BEBD-4931-802D-F261F1F927E0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8DA7CB98-90B7-40BA-88FE-FEA4D8865E2F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364" name="Straight Connector 363">
                    <a:extLst>
                      <a:ext uri="{FF2B5EF4-FFF2-40B4-BE49-F238E27FC236}">
                        <a16:creationId xmlns:a16="http://schemas.microsoft.com/office/drawing/2014/main" id="{615E0ACD-FFD0-42AF-82FC-90C27A835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Straight Connector 364">
                    <a:extLst>
                      <a:ext uri="{FF2B5EF4-FFF2-40B4-BE49-F238E27FC236}">
                        <a16:creationId xmlns:a16="http://schemas.microsoft.com/office/drawing/2014/main" id="{FB20DBC9-2FA9-4FC0-BF3E-B1B49F98F7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2911C1B5-F3AB-4403-8E61-C1FE74B75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DB69B1DE-7519-4F4F-A139-718F4D7253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163E2E35-E168-4434-9C45-6488EC27C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A3898209-E490-4CCA-B61E-56489FB28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47628674-B231-428D-9FB1-193CF5D53D89}"/>
                  </a:ext>
                </a:extLst>
              </p:cNvPr>
              <p:cNvSpPr/>
              <p:nvPr/>
            </p:nvSpPr>
            <p:spPr>
              <a:xfrm>
                <a:off x="8309009" y="3758868"/>
                <a:ext cx="150738" cy="176256"/>
              </a:xfrm>
              <a:prstGeom prst="rect">
                <a:avLst/>
              </a:prstGeom>
              <a:solidFill>
                <a:srgbClr val="FF0000"/>
              </a:solidFill>
              <a:ln w="63500">
                <a:solidFill>
                  <a:srgbClr val="FF0000"/>
                </a:solidFill>
              </a:ln>
              <a:scene3d>
                <a:camera prst="orthographicFront">
                  <a:rot lat="600000" lon="600000" rev="0"/>
                </a:camera>
                <a:lightRig rig="twoPt" dir="t">
                  <a:rot lat="0" lon="0" rev="0"/>
                </a:lightRig>
              </a:scene3d>
              <a:sp3d contourW="38100">
                <a:extrusionClr>
                  <a:schemeClr val="accent1">
                    <a:lumMod val="20000"/>
                    <a:lumOff val="80000"/>
                  </a:schemeClr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B6DACECF-B47F-436B-8FB8-78309AE496E3}"/>
                </a:ext>
              </a:extLst>
            </p:cNvPr>
            <p:cNvGrpSpPr/>
            <p:nvPr/>
          </p:nvGrpSpPr>
          <p:grpSpPr>
            <a:xfrm>
              <a:off x="5343293" y="2207867"/>
              <a:ext cx="3272656" cy="3049696"/>
              <a:chOff x="6014169" y="2397842"/>
              <a:chExt cx="3272656" cy="3049696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1F91128B-29FB-4387-8A88-0EEF341BA43A}"/>
                  </a:ext>
                </a:extLst>
              </p:cNvPr>
              <p:cNvGrpSpPr/>
              <p:nvPr/>
            </p:nvGrpSpPr>
            <p:grpSpPr>
              <a:xfrm>
                <a:off x="6014169" y="2397842"/>
                <a:ext cx="3272656" cy="3049696"/>
                <a:chOff x="5971637" y="2397842"/>
                <a:chExt cx="3272656" cy="3049696"/>
              </a:xfrm>
            </p:grpSpPr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9163C83-5D8E-4D62-9303-A5D368AB0D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60858" y="2397842"/>
                  <a:ext cx="3084016" cy="304969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960F0590-9F97-47E3-B1AE-10E7C9993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45506" y="2401034"/>
                  <a:ext cx="198787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9C22172C-98D8-426A-BC18-0DD2E83E4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71637" y="5438781"/>
                  <a:ext cx="198787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714DBEF1-2C96-4FF2-BC48-F521181BAB56}"/>
                  </a:ext>
                </a:extLst>
              </p:cNvPr>
              <p:cNvSpPr/>
              <p:nvPr/>
            </p:nvSpPr>
            <p:spPr>
              <a:xfrm>
                <a:off x="7265800" y="4302440"/>
                <a:ext cx="1075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Karla" pitchFamily="2" charset="0"/>
                  </a:rPr>
                  <a:t>16 filters</a:t>
                </a:r>
                <a:endParaRPr lang="en-US" dirty="0"/>
              </a:p>
            </p:txBody>
          </p:sp>
        </p:grp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C0DFAC2A-066C-45F5-9183-928E654B54D7}"/>
              </a:ext>
            </a:extLst>
          </p:cNvPr>
          <p:cNvSpPr/>
          <p:nvPr/>
        </p:nvSpPr>
        <p:spPr>
          <a:xfrm>
            <a:off x="1160636" y="2836500"/>
            <a:ext cx="252975" cy="295802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  <a:scene3d>
            <a:camera prst="orthographicFront">
              <a:rot lat="600000" lon="600000" rev="0"/>
            </a:camera>
            <a:lightRig rig="twoPt" dir="t">
              <a:rot lat="0" lon="0" rev="0"/>
            </a:lightRig>
          </a:scene3d>
          <a:sp3d contourW="38100">
            <a:extrusionClr>
              <a:schemeClr val="accent1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7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208628D6-704E-4CFC-A8E8-A0979047FFC5}"/>
              </a:ext>
            </a:extLst>
          </p:cNvPr>
          <p:cNvSpPr txBox="1">
            <a:spLocks/>
          </p:cNvSpPr>
          <p:nvPr/>
        </p:nvSpPr>
        <p:spPr>
          <a:xfrm>
            <a:off x="8742814" y="293230"/>
            <a:ext cx="2564864" cy="380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Karla" pitchFamily="2" charset="0"/>
              </a:rPr>
              <a:t>Fully Connected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(</a:t>
            </a:r>
            <a:r>
              <a:rPr lang="en-US" sz="1800" dirty="0" err="1">
                <a:latin typeface="Karla" pitchFamily="2" charset="0"/>
              </a:rPr>
              <a:t>n_nodes</a:t>
            </a:r>
            <a:r>
              <a:rPr lang="en-US" sz="1800" dirty="0">
                <a:latin typeface="Karla" pitchFamily="2" charset="0"/>
              </a:rPr>
              <a:t>=4)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9D3E210-9AAD-45B7-927E-4B461A10845C}"/>
              </a:ext>
            </a:extLst>
          </p:cNvPr>
          <p:cNvSpPr txBox="1">
            <a:spLocks/>
          </p:cNvSpPr>
          <p:nvPr/>
        </p:nvSpPr>
        <p:spPr>
          <a:xfrm>
            <a:off x="176463" y="5518583"/>
            <a:ext cx="6704560" cy="1274977"/>
          </a:xfrm>
          <a:prstGeom prst="rect">
            <a:avLst/>
          </a:prstGeom>
          <a:solidFill>
            <a:srgbClr val="FAF8FA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Karla" pitchFamily="2" charset="0"/>
              </a:rPr>
              <a:t>How many parameters … ?</a:t>
            </a:r>
          </a:p>
          <a:p>
            <a:pPr marL="0" indent="0">
              <a:buNone/>
            </a:pPr>
            <a:r>
              <a:rPr lang="en-US" sz="1800" dirty="0">
                <a:latin typeface="Karla" pitchFamily="2" charset="0"/>
              </a:rPr>
              <a:t>input x FC1_nodes + FC2_nodes = total number of params</a:t>
            </a:r>
          </a:p>
          <a:p>
            <a:pPr marL="0" indent="0">
              <a:buNone/>
            </a:pPr>
            <a:r>
              <a:rPr lang="en-US" sz="1800" dirty="0">
                <a:latin typeface="Karla" pitchFamily="2" charset="0"/>
              </a:rPr>
              <a:t>(16x16x16) x 512 + 512 + 512 x 4 + 4 = </a:t>
            </a:r>
            <a:r>
              <a:rPr lang="is-IS" sz="1800" dirty="0"/>
              <a:t>2,099,716</a:t>
            </a:r>
            <a:endParaRPr lang="en-US" sz="1800" dirty="0">
              <a:latin typeface="Karla" pitchFamily="2" charset="0"/>
            </a:endParaRPr>
          </a:p>
          <a:p>
            <a:pPr marL="0" indent="0" algn="ctr">
              <a:buNone/>
            </a:pPr>
            <a:endParaRPr lang="en-US" sz="1800" dirty="0">
              <a:latin typeface="Karla" pitchFamily="2" charset="0"/>
            </a:endParaRP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849A4B-3DCA-4DE8-8E02-24D48F4EFF56}"/>
              </a:ext>
            </a:extLst>
          </p:cNvPr>
          <p:cNvGrpSpPr/>
          <p:nvPr/>
        </p:nvGrpSpPr>
        <p:grpSpPr>
          <a:xfrm>
            <a:off x="763929" y="284521"/>
            <a:ext cx="7692192" cy="484449"/>
            <a:chOff x="397440" y="681722"/>
            <a:chExt cx="7692192" cy="484449"/>
          </a:xfrm>
        </p:grpSpPr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FBEF456E-C549-449E-B0CE-510349159DBB}"/>
                </a:ext>
              </a:extLst>
            </p:cNvPr>
            <p:cNvSpPr txBox="1">
              <a:spLocks/>
            </p:cNvSpPr>
            <p:nvPr/>
          </p:nvSpPr>
          <p:spPr>
            <a:xfrm>
              <a:off x="397440" y="681722"/>
              <a:ext cx="1964749" cy="48444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Karla" pitchFamily="2" charset="0"/>
                </a:rPr>
                <a:t>Input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(size=16X16,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channels=16)</a:t>
              </a:r>
            </a:p>
            <a:p>
              <a:pPr marL="1200120" lvl="1" indent="-4572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12E6FDCB-FBF3-4FCC-95CD-EA79A8409F48}"/>
                </a:ext>
              </a:extLst>
            </p:cNvPr>
            <p:cNvSpPr txBox="1">
              <a:spLocks/>
            </p:cNvSpPr>
            <p:nvPr/>
          </p:nvSpPr>
          <p:spPr>
            <a:xfrm>
              <a:off x="5524768" y="690082"/>
              <a:ext cx="2564864" cy="3802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Karla" pitchFamily="2" charset="0"/>
                </a:rPr>
                <a:t>Fully Connected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Karla" pitchFamily="2" charset="0"/>
                </a:rPr>
                <a:t>(</a:t>
              </a:r>
              <a:r>
                <a:rPr lang="en-US" sz="1800" dirty="0" err="1">
                  <a:latin typeface="Karla" pitchFamily="2" charset="0"/>
                </a:rPr>
                <a:t>n_nodes</a:t>
              </a:r>
              <a:r>
                <a:rPr lang="en-US" sz="1800" dirty="0">
                  <a:latin typeface="Karla" pitchFamily="2" charset="0"/>
                </a:rPr>
                <a:t>=512)</a:t>
              </a:r>
            </a:p>
            <a:p>
              <a:pPr marL="1200120" lvl="1" indent="-4572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9B323F-706F-40EA-952E-D6CDB4DC1171}"/>
              </a:ext>
            </a:extLst>
          </p:cNvPr>
          <p:cNvGrpSpPr/>
          <p:nvPr/>
        </p:nvGrpSpPr>
        <p:grpSpPr>
          <a:xfrm>
            <a:off x="760406" y="1201420"/>
            <a:ext cx="9625217" cy="4996963"/>
            <a:chOff x="760406" y="1201420"/>
            <a:chExt cx="9625217" cy="4996963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CCA66B9-8686-4507-9F9B-B0EE9F30E267}"/>
                </a:ext>
              </a:extLst>
            </p:cNvPr>
            <p:cNvGrpSpPr/>
            <p:nvPr/>
          </p:nvGrpSpPr>
          <p:grpSpPr>
            <a:xfrm rot="10265116">
              <a:off x="7079872" y="1354889"/>
              <a:ext cx="3305751" cy="4661960"/>
              <a:chOff x="4423222" y="-922311"/>
              <a:chExt cx="3305751" cy="4661960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E00B2C6E-9621-489B-A3C4-7401566FF631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 flipV="1">
                <a:off x="4423222" y="2206785"/>
                <a:ext cx="2946176" cy="1532864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7EFA2BB-3B67-437C-A7B8-2092E32FA321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 flipV="1">
                <a:off x="4461869" y="2210774"/>
                <a:ext cx="2950476" cy="927629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9AFEF53-D9AA-4966-B3F2-86CDC7A4B0DF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 flipV="1">
                <a:off x="4510323" y="2221731"/>
                <a:ext cx="2958721" cy="343056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7BCD6A2-F459-4A86-8971-897F0E66CEDD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>
                <a:off x="4564550" y="2006183"/>
                <a:ext cx="2916202" cy="214026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199A896D-8E61-4A3F-8D6E-B5621B117B3C}"/>
                  </a:ext>
                </a:extLst>
              </p:cNvPr>
              <p:cNvCxnSpPr>
                <a:cxnSpLocks/>
                <a:endCxn id="149" idx="7"/>
              </p:cNvCxnSpPr>
              <p:nvPr/>
            </p:nvCxnSpPr>
            <p:spPr>
              <a:xfrm rot="11334884" flipH="1">
                <a:off x="4605800" y="911475"/>
                <a:ext cx="2871234" cy="1306654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984CC4F-CB59-40F4-A01F-AC3D0AD5ABA6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>
                <a:off x="4671963" y="245284"/>
                <a:ext cx="2959357" cy="1983762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D181E14-3908-4F74-B126-141998592700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>
                <a:off x="4706365" y="-376821"/>
                <a:ext cx="2973140" cy="2612529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DC2BF9BE-8C27-4DD3-AB16-124961F56951}"/>
                  </a:ext>
                </a:extLst>
              </p:cNvPr>
              <p:cNvCxnSpPr>
                <a:cxnSpLocks/>
              </p:cNvCxnSpPr>
              <p:nvPr/>
            </p:nvCxnSpPr>
            <p:spPr>
              <a:xfrm rot="11334884" flipH="1">
                <a:off x="4786651" y="-922311"/>
                <a:ext cx="2942322" cy="3157329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EC0FF5-2444-4F93-83A0-258F194EF1B4}"/>
                </a:ext>
              </a:extLst>
            </p:cNvPr>
            <p:cNvGrpSpPr/>
            <p:nvPr/>
          </p:nvGrpSpPr>
          <p:grpSpPr>
            <a:xfrm>
              <a:off x="4521900" y="1345928"/>
              <a:ext cx="2683114" cy="4689993"/>
              <a:chOff x="4521900" y="1345928"/>
              <a:chExt cx="2683114" cy="4689993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4C2AD3E-44F8-46E6-B802-8591F0035E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787" y="1987767"/>
                <a:ext cx="2610253" cy="4048154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7FF40C7-B1EC-4661-87BE-4C8954468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1564" y="1987767"/>
                <a:ext cx="2643262" cy="3476314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A61C01A-9D4A-4F52-915F-267C80554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4774" y="1994556"/>
                <a:ext cx="2625612" cy="2864333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4EA07DA-8149-4BF7-A70F-7664C0381F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5582" y="1992962"/>
                <a:ext cx="2620599" cy="2269566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2AA844C-4578-425C-84E8-0D0768E9B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900" y="1987767"/>
                <a:ext cx="2675444" cy="112488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12194B9E-22B6-4F94-B564-CE0850D5A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6132" y="1987767"/>
                <a:ext cx="2637557" cy="540486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2FB7D33-57C7-4600-8D70-3A0809BD15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1900" y="1949889"/>
                <a:ext cx="2659459" cy="39675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FF6ADD1-A072-4C61-A14D-947581E691F6}"/>
                  </a:ext>
                </a:extLst>
              </p:cNvPr>
              <p:cNvCxnSpPr/>
              <p:nvPr/>
            </p:nvCxnSpPr>
            <p:spPr>
              <a:xfrm flipV="1">
                <a:off x="4559787" y="1345928"/>
                <a:ext cx="2645227" cy="642042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68F5090-A116-4195-B8D3-21EC622851FD}"/>
                </a:ext>
              </a:extLst>
            </p:cNvPr>
            <p:cNvGrpSpPr/>
            <p:nvPr/>
          </p:nvGrpSpPr>
          <p:grpSpPr>
            <a:xfrm>
              <a:off x="760406" y="2558481"/>
              <a:ext cx="2093377" cy="2077856"/>
              <a:chOff x="8275207" y="2762556"/>
              <a:chExt cx="2093377" cy="207785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5293981-0438-40F3-916A-21EDA2C0AE70}"/>
                  </a:ext>
                </a:extLst>
              </p:cNvPr>
              <p:cNvGrpSpPr/>
              <p:nvPr/>
            </p:nvGrpSpPr>
            <p:grpSpPr>
              <a:xfrm>
                <a:off x="9033832" y="2762556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9E181502-1EB6-4259-B3D3-2D4CEE2AE2C9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D72594E2-A556-43A0-8320-3BE0059C7A45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4DEB3A2-39FC-4CD8-AAEB-46A38E76B5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61408D7F-64E2-4E56-AA3E-1652DF8965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D58E5A85-B849-45C1-B8F2-4D925E694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9404160-3DE1-436C-B93E-E4C694567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FE4F0C8-394D-4A85-8F96-B92A23DE0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474BC4C5-0514-4E61-8CF5-0B11E8A48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CA387C4-2EC7-4D8B-8946-044E8F8FCF08}"/>
                  </a:ext>
                </a:extLst>
              </p:cNvPr>
              <p:cNvGrpSpPr/>
              <p:nvPr/>
            </p:nvGrpSpPr>
            <p:grpSpPr>
              <a:xfrm>
                <a:off x="8780552" y="3005067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F2E87376-0FCA-4D87-8DF9-A992CE62BD7C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F503A03E-B005-4833-8094-1D534EA86B88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339A1FC6-1A51-4871-807D-93EE5AC110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CCAC1F19-DEB6-41E0-838A-C98DB81779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A28BC766-C081-486F-9893-63774F7978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C64FE30-9E7C-44C4-97F4-D79C13571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F3F4AFA-C1A6-4D42-B143-269007C1AB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EDF74631-1FCC-466B-8746-0D855EB9D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192981B-F24B-4EA7-A235-8426A7384E4D}"/>
                  </a:ext>
                </a:extLst>
              </p:cNvPr>
              <p:cNvGrpSpPr/>
              <p:nvPr/>
            </p:nvGrpSpPr>
            <p:grpSpPr>
              <a:xfrm>
                <a:off x="8526530" y="3256465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43A71AC5-F3B9-4E1B-8D44-A69BAE6DB4CA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B16742C-E742-4849-8AB4-019BAD8EB87C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64C5F165-2564-4721-BBEF-726821CBAE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CD7E9C11-8DD5-42B8-9A67-219E1DB64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B349072F-CE9A-433C-B904-B9035D3A6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FA10819A-79E6-4492-B2F2-E4260F4675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259EF7D-BA20-4FBD-80CC-6D0F45E31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425675E-2C96-48D0-A02C-7255C0373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F83FD81-8373-4E59-AD06-0AB8D4C113E2}"/>
                  </a:ext>
                </a:extLst>
              </p:cNvPr>
              <p:cNvGrpSpPr/>
              <p:nvPr/>
            </p:nvGrpSpPr>
            <p:grpSpPr>
              <a:xfrm>
                <a:off x="8275207" y="3504077"/>
                <a:ext cx="1334752" cy="1336335"/>
                <a:chOff x="8275207" y="3504077"/>
                <a:chExt cx="1334752" cy="1336335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49D2C43-E0ED-4B7C-AFFD-B70C8310047B}"/>
                    </a:ext>
                  </a:extLst>
                </p:cNvPr>
                <p:cNvGrpSpPr/>
                <p:nvPr/>
              </p:nvGrpSpPr>
              <p:grpSpPr>
                <a:xfrm>
                  <a:off x="8275207" y="3504077"/>
                  <a:ext cx="1334752" cy="1336335"/>
                  <a:chOff x="3389152" y="1526787"/>
                  <a:chExt cx="2240044" cy="2242701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588AA046-38F2-4435-B733-85B329B25DBB}"/>
                      </a:ext>
                    </a:extLst>
                  </p:cNvPr>
                  <p:cNvSpPr/>
                  <p:nvPr/>
                </p:nvSpPr>
                <p:spPr>
                  <a:xfrm>
                    <a:off x="3389152" y="1863516"/>
                    <a:ext cx="1915399" cy="1905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scene3d>
                    <a:camera prst="orthographicFront">
                      <a:rot lat="600000" lon="600000" rev="0"/>
                    </a:camera>
                    <a:lightRig rig="twoPt" dir="t">
                      <a:rot lat="0" lon="0" rev="0"/>
                    </a:lightRig>
                  </a:scene3d>
                  <a:sp3d extrusionH="1397000" contourW="381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bg1"/>
                    </a:contourClr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13DFC044-1E9E-4DDD-8B4A-EA6EC8E9C1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6700" y="1526787"/>
                    <a:ext cx="1904359" cy="51259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EBBB1BC8-C98E-471B-8467-4135A65D1C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29196" y="1587528"/>
                    <a:ext cx="0" cy="1919994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 extrusionH="55880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002A8F4-0CE1-46EB-874E-F0A96AB2E8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0123" y="3618378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FDEB7DFD-CE5C-4157-96DE-62EE5211E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2962" y="3671503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7F6E68A2-1595-4BB3-9420-3FFE65420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3621" y="3559111"/>
                  <a:ext cx="1134731" cy="30543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A8BF96D6-0B00-4EF6-8813-1F67A15CF8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2227" y="3603770"/>
                  <a:ext cx="0" cy="11440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extrusionH="5588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1C99DD8-F797-48E1-BF17-790E72C96D15}"/>
                </a:ext>
              </a:extLst>
            </p:cNvPr>
            <p:cNvSpPr/>
            <p:nvPr/>
          </p:nvSpPr>
          <p:spPr>
            <a:xfrm>
              <a:off x="4373117" y="2985725"/>
              <a:ext cx="326031" cy="32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A1C8A48-BF89-4D69-8D86-E8562B8D9666}"/>
                </a:ext>
              </a:extLst>
            </p:cNvPr>
            <p:cNvSpPr/>
            <p:nvPr/>
          </p:nvSpPr>
          <p:spPr>
            <a:xfrm>
              <a:off x="4373117" y="3544022"/>
              <a:ext cx="326031" cy="32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0AD4ADF-FBE8-44F6-9002-510CF40558AE}"/>
                </a:ext>
              </a:extLst>
            </p:cNvPr>
            <p:cNvSpPr/>
            <p:nvPr/>
          </p:nvSpPr>
          <p:spPr>
            <a:xfrm>
              <a:off x="4373117" y="4683059"/>
              <a:ext cx="326031" cy="32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019EDD0-CD4E-43DC-841F-C420A72F03E2}"/>
                </a:ext>
              </a:extLst>
            </p:cNvPr>
            <p:cNvSpPr/>
            <p:nvPr/>
          </p:nvSpPr>
          <p:spPr>
            <a:xfrm>
              <a:off x="4373117" y="1825757"/>
              <a:ext cx="326031" cy="32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27ED54F-37FC-4FBD-B247-575BADF0E1B0}"/>
                </a:ext>
              </a:extLst>
            </p:cNvPr>
            <p:cNvSpPr/>
            <p:nvPr/>
          </p:nvSpPr>
          <p:spPr>
            <a:xfrm>
              <a:off x="4373117" y="2393294"/>
              <a:ext cx="326031" cy="32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600000" lon="600000" rev="0"/>
              </a:camera>
              <a:lightRig rig="twoPt" dir="t">
                <a:rot lat="0" lon="0" rev="0"/>
              </a:lightRig>
            </a:scene3d>
            <a:sp3d contourW="38100"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91BB89-17FE-4ADE-996F-45296D77AE9A}"/>
                </a:ext>
              </a:extLst>
            </p:cNvPr>
            <p:cNvGrpSpPr/>
            <p:nvPr/>
          </p:nvGrpSpPr>
          <p:grpSpPr>
            <a:xfrm>
              <a:off x="4524551" y="4085970"/>
              <a:ext cx="73775" cy="356419"/>
              <a:chOff x="4718264" y="3052390"/>
              <a:chExt cx="106078" cy="51247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EE72056-5EC9-477B-A30C-5F402FD37AED}"/>
                  </a:ext>
                </a:extLst>
              </p:cNvPr>
              <p:cNvSpPr/>
              <p:nvPr/>
            </p:nvSpPr>
            <p:spPr>
              <a:xfrm>
                <a:off x="4721466" y="3052390"/>
                <a:ext cx="101329" cy="10132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F9E172EB-AF0B-4AF8-BE45-6E4B34693F6D}"/>
                  </a:ext>
                </a:extLst>
              </p:cNvPr>
              <p:cNvSpPr/>
              <p:nvPr/>
            </p:nvSpPr>
            <p:spPr>
              <a:xfrm>
                <a:off x="4718264" y="3255590"/>
                <a:ext cx="101329" cy="10132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C9E99809-CEE6-4C20-A5B7-6DD65576D3F1}"/>
                  </a:ext>
                </a:extLst>
              </p:cNvPr>
              <p:cNvSpPr/>
              <p:nvPr/>
            </p:nvSpPr>
            <p:spPr>
              <a:xfrm>
                <a:off x="4723013" y="3463539"/>
                <a:ext cx="101329" cy="10132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37E79E-D213-4FEC-B103-59B9660B74E4}"/>
                </a:ext>
              </a:extLst>
            </p:cNvPr>
            <p:cNvGrpSpPr/>
            <p:nvPr/>
          </p:nvGrpSpPr>
          <p:grpSpPr>
            <a:xfrm>
              <a:off x="7052615" y="1201420"/>
              <a:ext cx="296908" cy="4996963"/>
              <a:chOff x="5951491" y="1201420"/>
              <a:chExt cx="296908" cy="499696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4DAC095-85B8-45D5-B766-CDCCBB87F1B8}"/>
                  </a:ext>
                </a:extLst>
              </p:cNvPr>
              <p:cNvGrpSpPr/>
              <p:nvPr/>
            </p:nvGrpSpPr>
            <p:grpSpPr>
              <a:xfrm>
                <a:off x="5951491" y="1201420"/>
                <a:ext cx="289017" cy="2061135"/>
                <a:chOff x="5951491" y="1201420"/>
                <a:chExt cx="289017" cy="206113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889419AE-B369-4CC3-BA19-F02E0A0FC174}"/>
                    </a:ext>
                  </a:extLst>
                </p:cNvPr>
                <p:cNvGrpSpPr/>
                <p:nvPr/>
              </p:nvGrpSpPr>
              <p:grpSpPr>
                <a:xfrm>
                  <a:off x="5951491" y="1201420"/>
                  <a:ext cx="289017" cy="878810"/>
                  <a:chOff x="5951491" y="1201420"/>
                  <a:chExt cx="289017" cy="878810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20B39BD2-5142-4C87-AA32-93970A93AFE6}"/>
                      </a:ext>
                    </a:extLst>
                  </p:cNvPr>
                  <p:cNvSpPr/>
                  <p:nvPr/>
                </p:nvSpPr>
                <p:spPr>
                  <a:xfrm>
                    <a:off x="5951491" y="1201420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5AB3ECCA-2B12-43F3-A069-2CE9FD49AF47}"/>
                      </a:ext>
                    </a:extLst>
                  </p:cNvPr>
                  <p:cNvSpPr/>
                  <p:nvPr/>
                </p:nvSpPr>
                <p:spPr>
                  <a:xfrm>
                    <a:off x="5951491" y="1791213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9FD50CEA-61CB-4CA6-B602-34583EA1CBC1}"/>
                    </a:ext>
                  </a:extLst>
                </p:cNvPr>
                <p:cNvGrpSpPr/>
                <p:nvPr/>
              </p:nvGrpSpPr>
              <p:grpSpPr>
                <a:xfrm>
                  <a:off x="5951491" y="2383745"/>
                  <a:ext cx="289017" cy="878810"/>
                  <a:chOff x="5951491" y="1201420"/>
                  <a:chExt cx="289017" cy="878810"/>
                </a:xfrm>
              </p:grpSpPr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6DE1E430-FB52-46CF-9E12-6C4D31D8729C}"/>
                      </a:ext>
                    </a:extLst>
                  </p:cNvPr>
                  <p:cNvSpPr/>
                  <p:nvPr/>
                </p:nvSpPr>
                <p:spPr>
                  <a:xfrm>
                    <a:off x="5951491" y="1201420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CF65F16F-F188-4A33-AB6B-B22A80A7A7BD}"/>
                      </a:ext>
                    </a:extLst>
                  </p:cNvPr>
                  <p:cNvSpPr/>
                  <p:nvPr/>
                </p:nvSpPr>
                <p:spPr>
                  <a:xfrm>
                    <a:off x="5951491" y="1791213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63F1BF1-B437-4EBC-A5C1-1A39772D4675}"/>
                  </a:ext>
                </a:extLst>
              </p:cNvPr>
              <p:cNvGrpSpPr/>
              <p:nvPr/>
            </p:nvGrpSpPr>
            <p:grpSpPr>
              <a:xfrm>
                <a:off x="5959382" y="4137248"/>
                <a:ext cx="289017" cy="2061135"/>
                <a:chOff x="5951491" y="1201420"/>
                <a:chExt cx="289017" cy="2061135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AF2669B8-DF85-4D44-8837-7DDACA1E9A5A}"/>
                    </a:ext>
                  </a:extLst>
                </p:cNvPr>
                <p:cNvGrpSpPr/>
                <p:nvPr/>
              </p:nvGrpSpPr>
              <p:grpSpPr>
                <a:xfrm>
                  <a:off x="5951491" y="1201420"/>
                  <a:ext cx="289017" cy="878810"/>
                  <a:chOff x="5951491" y="1201420"/>
                  <a:chExt cx="289017" cy="878810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E82EBA7B-C312-4F1C-B864-9E30A691B955}"/>
                      </a:ext>
                    </a:extLst>
                  </p:cNvPr>
                  <p:cNvSpPr/>
                  <p:nvPr/>
                </p:nvSpPr>
                <p:spPr>
                  <a:xfrm>
                    <a:off x="5951491" y="1201420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9CA7BE82-E9BA-46C8-A884-F099F267F41B}"/>
                      </a:ext>
                    </a:extLst>
                  </p:cNvPr>
                  <p:cNvSpPr/>
                  <p:nvPr/>
                </p:nvSpPr>
                <p:spPr>
                  <a:xfrm>
                    <a:off x="5951491" y="1791213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A40EE468-6254-4116-99FE-59988E81B371}"/>
                    </a:ext>
                  </a:extLst>
                </p:cNvPr>
                <p:cNvGrpSpPr/>
                <p:nvPr/>
              </p:nvGrpSpPr>
              <p:grpSpPr>
                <a:xfrm>
                  <a:off x="5951491" y="2383745"/>
                  <a:ext cx="289017" cy="878810"/>
                  <a:chOff x="5951491" y="1201420"/>
                  <a:chExt cx="289017" cy="878810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83525E70-7ED8-490D-8BA7-1D8265AAA671}"/>
                      </a:ext>
                    </a:extLst>
                  </p:cNvPr>
                  <p:cNvSpPr/>
                  <p:nvPr/>
                </p:nvSpPr>
                <p:spPr>
                  <a:xfrm>
                    <a:off x="5951491" y="1201420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F9862C43-4160-44DD-997F-E1F1219BB581}"/>
                      </a:ext>
                    </a:extLst>
                  </p:cNvPr>
                  <p:cNvSpPr/>
                  <p:nvPr/>
                </p:nvSpPr>
                <p:spPr>
                  <a:xfrm>
                    <a:off x="5951491" y="1791213"/>
                    <a:ext cx="289017" cy="28901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40E3161-93B0-49E3-B0EC-ACBD81B61817}"/>
                  </a:ext>
                </a:extLst>
              </p:cNvPr>
              <p:cNvGrpSpPr/>
              <p:nvPr/>
            </p:nvGrpSpPr>
            <p:grpSpPr>
              <a:xfrm>
                <a:off x="6058731" y="3528114"/>
                <a:ext cx="73775" cy="356419"/>
                <a:chOff x="4718264" y="3052390"/>
                <a:chExt cx="106078" cy="512478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E841C2C0-6068-49BE-AA51-E7490ECE240D}"/>
                    </a:ext>
                  </a:extLst>
                </p:cNvPr>
                <p:cNvSpPr/>
                <p:nvPr/>
              </p:nvSpPr>
              <p:spPr>
                <a:xfrm>
                  <a:off x="4721466" y="3052390"/>
                  <a:ext cx="101329" cy="10132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702F7311-6AD9-4DD1-9714-8885784A67BA}"/>
                    </a:ext>
                  </a:extLst>
                </p:cNvPr>
                <p:cNvSpPr/>
                <p:nvPr/>
              </p:nvSpPr>
              <p:spPr>
                <a:xfrm>
                  <a:off x="4718264" y="3255590"/>
                  <a:ext cx="101329" cy="10132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2FC87826-70A0-4191-BB6B-5697F4DC6F2B}"/>
                    </a:ext>
                  </a:extLst>
                </p:cNvPr>
                <p:cNvSpPr/>
                <p:nvPr/>
              </p:nvSpPr>
              <p:spPr>
                <a:xfrm>
                  <a:off x="4723013" y="3463539"/>
                  <a:ext cx="101329" cy="10132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16B9A87-1DA5-46C2-A589-742B9E8E9792}"/>
                </a:ext>
              </a:extLst>
            </p:cNvPr>
            <p:cNvGrpSpPr/>
            <p:nvPr/>
          </p:nvGrpSpPr>
          <p:grpSpPr>
            <a:xfrm>
              <a:off x="10076932" y="2709340"/>
              <a:ext cx="289017" cy="2061135"/>
              <a:chOff x="5951491" y="1201420"/>
              <a:chExt cx="289017" cy="2061135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4F67699-2F3F-4A23-9833-D5BFAF19C862}"/>
                  </a:ext>
                </a:extLst>
              </p:cNvPr>
              <p:cNvGrpSpPr/>
              <p:nvPr/>
            </p:nvGrpSpPr>
            <p:grpSpPr>
              <a:xfrm>
                <a:off x="5951491" y="1201420"/>
                <a:ext cx="289017" cy="878810"/>
                <a:chOff x="5951491" y="1201420"/>
                <a:chExt cx="289017" cy="878810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2BA0ECA6-0BDD-4DCE-A4B0-102BE1B41E00}"/>
                    </a:ext>
                  </a:extLst>
                </p:cNvPr>
                <p:cNvSpPr/>
                <p:nvPr/>
              </p:nvSpPr>
              <p:spPr>
                <a:xfrm>
                  <a:off x="5951491" y="1201420"/>
                  <a:ext cx="289017" cy="28901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332A7089-C8DC-44D3-9B0C-EF771BAC72A8}"/>
                    </a:ext>
                  </a:extLst>
                </p:cNvPr>
                <p:cNvSpPr/>
                <p:nvPr/>
              </p:nvSpPr>
              <p:spPr>
                <a:xfrm>
                  <a:off x="5951491" y="1791213"/>
                  <a:ext cx="289017" cy="28901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2A731D8-32F4-4CF8-BB4C-96CD6252F7D7}"/>
                  </a:ext>
                </a:extLst>
              </p:cNvPr>
              <p:cNvGrpSpPr/>
              <p:nvPr/>
            </p:nvGrpSpPr>
            <p:grpSpPr>
              <a:xfrm>
                <a:off x="5951491" y="2383745"/>
                <a:ext cx="289017" cy="878810"/>
                <a:chOff x="5951491" y="1201420"/>
                <a:chExt cx="289017" cy="878810"/>
              </a:xfrm>
            </p:grpSpPr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C618AA7E-131D-4FE0-A1C1-07AC1EB514AB}"/>
                    </a:ext>
                  </a:extLst>
                </p:cNvPr>
                <p:cNvSpPr/>
                <p:nvPr/>
              </p:nvSpPr>
              <p:spPr>
                <a:xfrm>
                  <a:off x="5951491" y="1201420"/>
                  <a:ext cx="289017" cy="28901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D40964C3-D075-4BBE-B371-114FF1D3155B}"/>
                    </a:ext>
                  </a:extLst>
                </p:cNvPr>
                <p:cNvSpPr/>
                <p:nvPr/>
              </p:nvSpPr>
              <p:spPr>
                <a:xfrm>
                  <a:off x="5951491" y="1791213"/>
                  <a:ext cx="289017" cy="28901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9" name="Content Placeholder 2">
            <a:extLst>
              <a:ext uri="{FF2B5EF4-FFF2-40B4-BE49-F238E27FC236}">
                <a16:creationId xmlns:a16="http://schemas.microsoft.com/office/drawing/2014/main" id="{F57B7A0C-24F4-4199-8776-1147A91F02A6}"/>
              </a:ext>
            </a:extLst>
          </p:cNvPr>
          <p:cNvSpPr txBox="1">
            <a:spLocks/>
          </p:cNvSpPr>
          <p:nvPr/>
        </p:nvSpPr>
        <p:spPr>
          <a:xfrm>
            <a:off x="3539525" y="297588"/>
            <a:ext cx="1964749" cy="484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Karla" pitchFamily="2" charset="0"/>
              </a:rPr>
              <a:t>Flatten</a:t>
            </a:r>
          </a:p>
          <a:p>
            <a:pPr marL="0" indent="0" algn="ctr">
              <a:buNone/>
            </a:pPr>
            <a:r>
              <a:rPr lang="en-US" sz="1800" dirty="0">
                <a:latin typeface="Karla" pitchFamily="2" charset="0"/>
              </a:rPr>
              <a:t>(size= 16X16X16)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664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Demo: How Transfer Learning Works in Practice </a:t>
            </a:r>
          </a:p>
        </p:txBody>
      </p:sp>
    </p:spTree>
    <p:extLst>
      <p:ext uri="{BB962C8B-B14F-4D97-AF65-F5344CB8AC3E}">
        <p14:creationId xmlns:p14="http://schemas.microsoft.com/office/powerpoint/2010/main" val="8117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r>
              <a:rPr lang="en-US" sz="4000" b="1" dirty="0"/>
              <a:t>Representation Extraction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54909" y="1343351"/>
            <a:ext cx="8170114" cy="372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Use representations learned by big net to extract features from new samples, which are then fed to a new classifier:</a:t>
            </a:r>
          </a:p>
          <a:p>
            <a:pPr>
              <a:lnSpc>
                <a:spcPct val="120000"/>
              </a:lnSpc>
            </a:pPr>
            <a:endParaRPr lang="en-US" sz="2200" dirty="0">
              <a:solidFill>
                <a:srgbClr val="2A2A2A"/>
              </a:solidFill>
              <a:latin typeface="Karla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• Keep (frozen) convolutional </a:t>
            </a:r>
            <a:r>
              <a:rPr lang="en-US" sz="2200" b="1" dirty="0">
                <a:solidFill>
                  <a:srgbClr val="2A2A2A"/>
                </a:solidFill>
                <a:latin typeface="Karla" pitchFamily="2" charset="0"/>
              </a:rPr>
              <a:t>base </a:t>
            </a: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from big model.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• Generally throw away </a:t>
            </a:r>
            <a:r>
              <a:rPr lang="en-US" sz="2200" b="1" dirty="0">
                <a:solidFill>
                  <a:srgbClr val="2A2A2A"/>
                </a:solidFill>
                <a:latin typeface="Karla" pitchFamily="2" charset="0"/>
              </a:rPr>
              <a:t>head </a:t>
            </a: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FC layers since these have no notion of space, and convolutional base is more generic.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• Since there are both dogs and cats in </a:t>
            </a:r>
            <a:r>
              <a:rPr lang="en-US" sz="2200" i="1" dirty="0">
                <a:solidFill>
                  <a:srgbClr val="2A2A2A"/>
                </a:solidFill>
                <a:latin typeface="Karla" pitchFamily="2" charset="0"/>
              </a:rPr>
              <a:t>ImageNet</a:t>
            </a: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 you could get </a:t>
            </a:r>
            <a:r>
              <a:rPr lang="en-US" sz="2200" b="1" dirty="0">
                <a:latin typeface="Karla" pitchFamily="2" charset="0"/>
              </a:rPr>
              <a:t>away</a:t>
            </a:r>
            <a:r>
              <a:rPr lang="en-US" sz="2200" dirty="0">
                <a:solidFill>
                  <a:srgbClr val="2A2A2A"/>
                </a:solidFill>
                <a:latin typeface="Karla" pitchFamily="2" charset="0"/>
              </a:rPr>
              <a:t> with using the head FC layers as well.  But by throwing it away you can learn more from other dog/cat images.</a:t>
            </a:r>
            <a:endParaRPr lang="en-US" sz="2200" dirty="0">
              <a:latin typeface="Karl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DF5B367-3E95-2F45-9D37-5C08DE92C3AD}"/>
                  </a:ext>
                </a:extLst>
              </p:cNvPr>
              <p:cNvSpPr/>
              <p:nvPr/>
            </p:nvSpPr>
            <p:spPr>
              <a:xfrm>
                <a:off x="4627549" y="5772074"/>
                <a:ext cx="3108351" cy="52322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</a:rPr>
                        <m:t>𝑌</m:t>
                      </m:r>
                      <m:r>
                        <a:rPr lang="en-US" sz="2800" i="1">
                          <a:latin typeface="Cambria Math" charset="0"/>
                        </a:rPr>
                        <m:t>|</m:t>
                      </m:r>
                      <m:r>
                        <a:rPr lang="en-US" sz="2800" i="1">
                          <a:latin typeface="Cambria Math" charset="0"/>
                        </a:rPr>
                        <m:t>𝑋</m:t>
                      </m:r>
                      <m:r>
                        <a:rPr lang="en-US" sz="2800" i="1">
                          <a:latin typeface="Cambria Math" charset="0"/>
                        </a:rPr>
                        <m:t>)≠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</a:rPr>
                        <m:t>𝑌</m:t>
                      </m:r>
                      <m:r>
                        <a:rPr lang="en-US" sz="2800" i="1">
                          <a:latin typeface="Cambria Math" charset="0"/>
                        </a:rPr>
                        <m:t>|</m:t>
                      </m:r>
                      <m:r>
                        <a:rPr lang="en-US" sz="2800" i="1">
                          <a:latin typeface="Cambria Math" charset="0"/>
                        </a:rPr>
                        <m:t>𝑋</m:t>
                      </m:r>
                      <m:r>
                        <a:rPr lang="en-US" sz="28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DF5B367-3E95-2F45-9D37-5C08DE92C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49" y="5772074"/>
                <a:ext cx="3108351" cy="523220"/>
              </a:xfrm>
              <a:prstGeom prst="rect">
                <a:avLst/>
              </a:prstGeom>
              <a:blipFill>
                <a:blip r:embed="rId2"/>
                <a:stretch>
                  <a:fillRect l="-81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0EBA128-29F9-834D-8722-997EABF67FF2}"/>
              </a:ext>
            </a:extLst>
          </p:cNvPr>
          <p:cNvSpPr/>
          <p:nvPr/>
        </p:nvSpPr>
        <p:spPr>
          <a:xfrm>
            <a:off x="9682716" y="2948763"/>
            <a:ext cx="1623237" cy="219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Trained CNN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FREEZE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A8C6C-7691-434D-B3FE-52D6E637C1A9}"/>
              </a:ext>
            </a:extLst>
          </p:cNvPr>
          <p:cNvSpPr/>
          <p:nvPr/>
        </p:nvSpPr>
        <p:spPr>
          <a:xfrm>
            <a:off x="9682716" y="1736652"/>
            <a:ext cx="1623237" cy="10927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randomly initialize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944E9-AF43-A644-A337-0CD691182F3E}"/>
              </a:ext>
            </a:extLst>
          </p:cNvPr>
          <p:cNvSpPr txBox="1"/>
          <p:nvPr/>
        </p:nvSpPr>
        <p:spPr>
          <a:xfrm>
            <a:off x="10151933" y="55874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66182E-A05C-3440-9F20-E803636E8912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10494335" y="5139070"/>
            <a:ext cx="0" cy="448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A8D678-5FAE-204D-AF0F-97A030167303}"/>
              </a:ext>
            </a:extLst>
          </p:cNvPr>
          <p:cNvSpPr txBox="1"/>
          <p:nvPr/>
        </p:nvSpPr>
        <p:spPr>
          <a:xfrm>
            <a:off x="9923407" y="940981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D319B7-1F79-6E40-85AA-C6265A0A97C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0494333" y="1310313"/>
            <a:ext cx="0" cy="426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045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Fine-tuning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72452-0D59-4DAA-9BDC-BC15FD400CF2}"/>
              </a:ext>
            </a:extLst>
          </p:cNvPr>
          <p:cNvSpPr/>
          <p:nvPr/>
        </p:nvSpPr>
        <p:spPr>
          <a:xfrm>
            <a:off x="609251" y="1562840"/>
            <a:ext cx="8055778" cy="404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Up to now we have frozen the entire convolutional base.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Remember that earlier layers learn highly generic feature maps (edges, colors, textures).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Later layers learn abstract concepts (dog’s ear).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To particularize the model to our task, its often worth tuning the later layers as well.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A2A2A"/>
                </a:solidFill>
                <a:latin typeface="Karla" pitchFamily="2" charset="0"/>
              </a:rPr>
              <a:t>• But we must be very careful not to have big gradient updates.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09D8F3-141E-7E40-8E2F-AE020E1F754D}"/>
                  </a:ext>
                </a:extLst>
              </p:cNvPr>
              <p:cNvSpPr/>
              <p:nvPr/>
            </p:nvSpPr>
            <p:spPr>
              <a:xfrm>
                <a:off x="4229987" y="5612731"/>
                <a:ext cx="2395592" cy="52322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i="1" dirty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charset="0"/>
                        <a:ea typeface="Cambria Math" panose="02040503050406030204" pitchFamily="18" charset="0"/>
                      </a:rPr>
                      <m:t>)≠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𝑋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Karla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09D8F3-141E-7E40-8E2F-AE020E1F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987" y="5612731"/>
                <a:ext cx="2395592" cy="523220"/>
              </a:xfrm>
              <a:prstGeom prst="rect">
                <a:avLst/>
              </a:prstGeom>
              <a:blipFill>
                <a:blip r:embed="rId2"/>
                <a:stretch>
                  <a:fillRect l="-158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6818131-262F-FE4B-BC10-B0D689F3D322}"/>
              </a:ext>
            </a:extLst>
          </p:cNvPr>
          <p:cNvSpPr/>
          <p:nvPr/>
        </p:nvSpPr>
        <p:spPr>
          <a:xfrm>
            <a:off x="9682716" y="3657600"/>
            <a:ext cx="1623237" cy="14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Trained CNN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FREEZE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DDF20E-387E-7141-8500-8C80C760E2C9}"/>
              </a:ext>
            </a:extLst>
          </p:cNvPr>
          <p:cNvSpPr/>
          <p:nvPr/>
        </p:nvSpPr>
        <p:spPr>
          <a:xfrm>
            <a:off x="9682716" y="1736652"/>
            <a:ext cx="1623237" cy="10927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randomly initialize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A8E07-E9F9-AE4B-8310-DC2053DB79EA}"/>
              </a:ext>
            </a:extLst>
          </p:cNvPr>
          <p:cNvSpPr txBox="1"/>
          <p:nvPr/>
        </p:nvSpPr>
        <p:spPr>
          <a:xfrm>
            <a:off x="10151933" y="55874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A1BB80-1282-5043-8828-064418D9834C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flipV="1">
            <a:off x="10494335" y="5139070"/>
            <a:ext cx="0" cy="448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036A29-8430-CC41-8709-8B2D96E81F80}"/>
              </a:ext>
            </a:extLst>
          </p:cNvPr>
          <p:cNvSpPr txBox="1"/>
          <p:nvPr/>
        </p:nvSpPr>
        <p:spPr>
          <a:xfrm>
            <a:off x="9923407" y="940981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FE6835-C119-D745-88E3-A6D51E5939C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0494333" y="1310313"/>
            <a:ext cx="0" cy="426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EAA71-9B74-A14A-BC9D-C2F0DAE8AD3B}"/>
              </a:ext>
            </a:extLst>
          </p:cNvPr>
          <p:cNvSpPr/>
          <p:nvPr/>
        </p:nvSpPr>
        <p:spPr>
          <a:xfrm>
            <a:off x="9690100" y="2920851"/>
            <a:ext cx="1623237" cy="669851"/>
          </a:xfrm>
          <a:prstGeom prst="rect">
            <a:avLst/>
          </a:prstGeom>
          <a:gradFill>
            <a:gsLst>
              <a:gs pos="22000">
                <a:srgbClr val="73A5EA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99000">
                <a:schemeClr val="accent3">
                  <a:lumMod val="40000"/>
                  <a:lumOff val="6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Fine tune some layers</a:t>
            </a:r>
          </a:p>
        </p:txBody>
      </p:sp>
    </p:spTree>
    <p:extLst>
      <p:ext uri="{BB962C8B-B14F-4D97-AF65-F5344CB8AC3E}">
        <p14:creationId xmlns:p14="http://schemas.microsoft.com/office/powerpoint/2010/main" val="942860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for Fine-tuning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72452-0D59-4DAA-9BDC-BC15FD400CF2}"/>
              </a:ext>
            </a:extLst>
          </p:cNvPr>
          <p:cNvSpPr/>
          <p:nvPr/>
        </p:nvSpPr>
        <p:spPr>
          <a:xfrm>
            <a:off x="1213643" y="1366897"/>
            <a:ext cx="9764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Karla" pitchFamily="2" charset="0"/>
              </a:rPr>
              <a:t>Freeze the convolutional base.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Karla" pitchFamily="2" charset="0"/>
              </a:rPr>
              <a:t>First train the fully connected head you added, keeping the convolutional base fixed.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Karla" pitchFamily="2" charset="0"/>
              </a:rPr>
              <a:t>Unfreeze some "later" layers in the base net and now train the base net and FC net together.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Since you are now in a better part of the loss surface already, gradients won't be terribly high, but we still need to be careful. Thus often we use a </a:t>
            </a:r>
            <a:r>
              <a:rPr lang="en-US" sz="2400" b="1" dirty="0">
                <a:latin typeface="Karla" pitchFamily="2" charset="0"/>
              </a:rPr>
              <a:t>very low learning rate</a:t>
            </a:r>
            <a:r>
              <a:rPr lang="en-US" sz="2400" dirty="0">
                <a:latin typeface="Karla" pitchFamily="2" charset="0"/>
              </a:rPr>
              <a:t>.</a:t>
            </a:r>
            <a:endParaRPr lang="en-US" sz="2400" dirty="0">
              <a:solidFill>
                <a:srgbClr val="2A2A2A"/>
              </a:solidFill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75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6003-3F2E-4539-A307-AE530AAC5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483" y="403401"/>
            <a:ext cx="11986517" cy="76785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Transfer Learning for Deep Learning: Differential Learning Rates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72452-0D59-4DAA-9BDC-BC15FD400CF2}"/>
              </a:ext>
            </a:extLst>
          </p:cNvPr>
          <p:cNvSpPr/>
          <p:nvPr/>
        </p:nvSpPr>
        <p:spPr>
          <a:xfrm>
            <a:off x="484177" y="1361044"/>
            <a:ext cx="62230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rla" pitchFamily="2" charset="0"/>
              </a:rPr>
              <a:t>• A low learning rate can take a lot of time to train on the "later" layers. Since we trained the FC head earlier, we could probably retrain them at a higher learning rate.</a:t>
            </a:r>
          </a:p>
          <a:p>
            <a:endParaRPr lang="en-US" sz="2000" dirty="0">
              <a:latin typeface="Karla" pitchFamily="2" charset="0"/>
            </a:endParaRPr>
          </a:p>
          <a:p>
            <a:r>
              <a:rPr lang="en-US" sz="2000" dirty="0">
                <a:latin typeface="Karla" pitchFamily="2" charset="0"/>
              </a:rPr>
              <a:t>• General Idea: </a:t>
            </a:r>
            <a:r>
              <a:rPr lang="en-US" sz="2000" b="1" dirty="0">
                <a:latin typeface="Karla" pitchFamily="2" charset="0"/>
              </a:rPr>
              <a:t>Train different layers at different rates</a:t>
            </a:r>
            <a:r>
              <a:rPr lang="en-US" sz="2000" dirty="0">
                <a:latin typeface="Karla" pitchFamily="2" charset="0"/>
              </a:rPr>
              <a:t>.</a:t>
            </a:r>
          </a:p>
          <a:p>
            <a:endParaRPr lang="en-US" sz="2000" dirty="0">
              <a:latin typeface="Karla" pitchFamily="2" charset="0"/>
            </a:endParaRPr>
          </a:p>
          <a:p>
            <a:r>
              <a:rPr lang="en-US" sz="2000" dirty="0">
                <a:latin typeface="Karla" pitchFamily="2" charset="0"/>
              </a:rPr>
              <a:t>• Each "earlier" layer or layer group (the color-coded layers in the image) can be trained at 3x-10x smaller learning rate than the next "later" one.</a:t>
            </a:r>
          </a:p>
          <a:p>
            <a:endParaRPr lang="en-US" sz="2000" dirty="0">
              <a:latin typeface="Karla" pitchFamily="2" charset="0"/>
            </a:endParaRPr>
          </a:p>
          <a:p>
            <a:r>
              <a:rPr lang="en-US" sz="2000" dirty="0">
                <a:latin typeface="Karla" pitchFamily="2" charset="0"/>
              </a:rPr>
              <a:t>• One could even train the entire network again this way until we overfit and then step back some epochs.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D08936-5F41-4B8B-8B06-922E1CF1088F}"/>
              </a:ext>
            </a:extLst>
          </p:cNvPr>
          <p:cNvGrpSpPr/>
          <p:nvPr/>
        </p:nvGrpSpPr>
        <p:grpSpPr>
          <a:xfrm>
            <a:off x="7726748" y="1026460"/>
            <a:ext cx="2625709" cy="5831540"/>
            <a:chOff x="7251843" y="1013657"/>
            <a:chExt cx="2625709" cy="58315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8C8D56-30E5-41DF-B913-01C53AAC459A}"/>
                </a:ext>
              </a:extLst>
            </p:cNvPr>
            <p:cNvSpPr txBox="1"/>
            <p:nvPr/>
          </p:nvSpPr>
          <p:spPr>
            <a:xfrm>
              <a:off x="8251097" y="647586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A887F0-8074-4B2D-8B3C-B11AA6940369}"/>
                </a:ext>
              </a:extLst>
            </p:cNvPr>
            <p:cNvSpPr txBox="1"/>
            <p:nvPr/>
          </p:nvSpPr>
          <p:spPr>
            <a:xfrm>
              <a:off x="8022573" y="1013657"/>
              <a:ext cx="1141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Prediction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F1D484-8B76-4F11-BEF6-9965D265ECB2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8593499" y="1382989"/>
              <a:ext cx="0" cy="4263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B8C0389-851D-4F46-A4FA-CA3513FD5C52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8593499" y="6296288"/>
              <a:ext cx="3571" cy="2209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011ECB0-8A5E-4120-B3CE-1844AA14EE6C}"/>
                </a:ext>
              </a:extLst>
            </p:cNvPr>
            <p:cNvGrpSpPr/>
            <p:nvPr/>
          </p:nvGrpSpPr>
          <p:grpSpPr>
            <a:xfrm>
              <a:off x="7251843" y="1597504"/>
              <a:ext cx="2625709" cy="4698784"/>
              <a:chOff x="7251843" y="1346527"/>
              <a:chExt cx="2724364" cy="487533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8507FF2-4D4E-436C-B1D8-3480C133B863}"/>
                  </a:ext>
                </a:extLst>
              </p:cNvPr>
              <p:cNvGrpSpPr/>
              <p:nvPr/>
            </p:nvGrpSpPr>
            <p:grpSpPr>
              <a:xfrm>
                <a:off x="8030768" y="4759091"/>
                <a:ext cx="1233693" cy="1462766"/>
                <a:chOff x="6305821" y="4263371"/>
                <a:chExt cx="1623237" cy="1924641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701F8D4-88CF-4302-BD0A-761E859E8B0D}"/>
                    </a:ext>
                  </a:extLst>
                </p:cNvPr>
                <p:cNvSpPr/>
                <p:nvPr/>
              </p:nvSpPr>
              <p:spPr>
                <a:xfrm>
                  <a:off x="6305821" y="5676459"/>
                  <a:ext cx="1623237" cy="51155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Conv Layer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9CC3552-89B1-4F3F-B0CE-013E337950C1}"/>
                    </a:ext>
                  </a:extLst>
                </p:cNvPr>
                <p:cNvSpPr/>
                <p:nvPr/>
              </p:nvSpPr>
              <p:spPr>
                <a:xfrm>
                  <a:off x="6305821" y="4967412"/>
                  <a:ext cx="1623237" cy="51155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Conv Layer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63742FE2-40E6-4EA5-8F5D-1956AABCB6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7440" y="5497652"/>
                  <a:ext cx="0" cy="178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5100B55-CDF6-491E-B3ED-C649781599B0}"/>
                    </a:ext>
                  </a:extLst>
                </p:cNvPr>
                <p:cNvSpPr/>
                <p:nvPr/>
              </p:nvSpPr>
              <p:spPr>
                <a:xfrm>
                  <a:off x="6305821" y="4263371"/>
                  <a:ext cx="1623237" cy="51155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Conv Layer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896229B1-8BBD-46D6-8EE1-83893E20F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7440" y="4793611"/>
                  <a:ext cx="0" cy="178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A411118-AB67-4CB5-88B5-199ADD23523C}"/>
                  </a:ext>
                </a:extLst>
              </p:cNvPr>
              <p:cNvGrpSpPr/>
              <p:nvPr/>
            </p:nvGrpSpPr>
            <p:grpSpPr>
              <a:xfrm>
                <a:off x="8030768" y="3059912"/>
                <a:ext cx="1233693" cy="1713384"/>
                <a:chOff x="6305821" y="4263371"/>
                <a:chExt cx="1623237" cy="225439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78AB516-1810-4536-8FAC-39ED1E97DC7A}"/>
                    </a:ext>
                  </a:extLst>
                </p:cNvPr>
                <p:cNvSpPr/>
                <p:nvPr/>
              </p:nvSpPr>
              <p:spPr>
                <a:xfrm>
                  <a:off x="6305821" y="5676459"/>
                  <a:ext cx="1623237" cy="5115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Conv Layer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737F2D4-FDE4-423B-BBD8-947655D98AD6}"/>
                    </a:ext>
                  </a:extLst>
                </p:cNvPr>
                <p:cNvCxnSpPr>
                  <a:cxnSpLocks/>
                  <a:endCxn id="30" idx="2"/>
                </p:cNvCxnSpPr>
                <p:nvPr/>
              </p:nvCxnSpPr>
              <p:spPr>
                <a:xfrm flipV="1">
                  <a:off x="7117440" y="6188012"/>
                  <a:ext cx="0" cy="3297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83EC13C-1268-4CED-A7C9-20FDBCF25FF8}"/>
                    </a:ext>
                  </a:extLst>
                </p:cNvPr>
                <p:cNvSpPr/>
                <p:nvPr/>
              </p:nvSpPr>
              <p:spPr>
                <a:xfrm>
                  <a:off x="6305821" y="4967412"/>
                  <a:ext cx="1623237" cy="5115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Conv Layer</a:t>
                  </a: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8F33BAA3-43E0-41D5-A49D-8658A343B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7440" y="5497652"/>
                  <a:ext cx="0" cy="178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7FE6201-615B-46D9-86C3-A55BCC0B0D23}"/>
                    </a:ext>
                  </a:extLst>
                </p:cNvPr>
                <p:cNvSpPr/>
                <p:nvPr/>
              </p:nvSpPr>
              <p:spPr>
                <a:xfrm>
                  <a:off x="6305821" y="4263371"/>
                  <a:ext cx="1623237" cy="5115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Conv Layer</a:t>
                  </a: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314674A3-959B-481C-AEE9-23B5C299F0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7440" y="4793611"/>
                  <a:ext cx="0" cy="178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56ADFF0-B058-4B28-B8CA-49EA559B1F92}"/>
                  </a:ext>
                </a:extLst>
              </p:cNvPr>
              <p:cNvGrpSpPr/>
              <p:nvPr/>
            </p:nvGrpSpPr>
            <p:grpSpPr>
              <a:xfrm>
                <a:off x="8030768" y="1346527"/>
                <a:ext cx="1233693" cy="1713384"/>
                <a:chOff x="6305821" y="4263371"/>
                <a:chExt cx="1623237" cy="2254392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044CECC-768D-4126-9B07-45205DCCC2A4}"/>
                    </a:ext>
                  </a:extLst>
                </p:cNvPr>
                <p:cNvSpPr/>
                <p:nvPr/>
              </p:nvSpPr>
              <p:spPr>
                <a:xfrm>
                  <a:off x="6305821" y="5676459"/>
                  <a:ext cx="1623237" cy="51155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Dense Layer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E87A5E7-6BFE-49C8-BE9A-955B2B6FE289}"/>
                    </a:ext>
                  </a:extLst>
                </p:cNvPr>
                <p:cNvCxnSpPr>
                  <a:cxnSpLocks/>
                  <a:endCxn id="37" idx="2"/>
                </p:cNvCxnSpPr>
                <p:nvPr/>
              </p:nvCxnSpPr>
              <p:spPr>
                <a:xfrm flipV="1">
                  <a:off x="7117440" y="6188012"/>
                  <a:ext cx="0" cy="3297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79B8CF5-D674-465D-B2B2-690749FFADAA}"/>
                    </a:ext>
                  </a:extLst>
                </p:cNvPr>
                <p:cNvSpPr/>
                <p:nvPr/>
              </p:nvSpPr>
              <p:spPr>
                <a:xfrm>
                  <a:off x="6305821" y="4967412"/>
                  <a:ext cx="1623237" cy="51155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Dense Layer</a:t>
                  </a:r>
                </a:p>
              </p:txBody>
            </p: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B4F62083-4DD1-4C1D-A4DA-F387FCE8BD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7440" y="5497652"/>
                  <a:ext cx="0" cy="178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5C7669-8D1F-474F-A609-C72984FD437E}"/>
                    </a:ext>
                  </a:extLst>
                </p:cNvPr>
                <p:cNvSpPr/>
                <p:nvPr/>
              </p:nvSpPr>
              <p:spPr>
                <a:xfrm>
                  <a:off x="6305821" y="4263371"/>
                  <a:ext cx="1623237" cy="51155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Dense Layer</a:t>
                  </a: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0E3D34BE-8306-40F1-B87F-1E02FA89DA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7440" y="4793611"/>
                  <a:ext cx="0" cy="178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582359-DEDC-46F0-B62D-BA9F5190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5748" y="4679055"/>
                <a:ext cx="2640459" cy="0"/>
              </a:xfrm>
              <a:prstGeom prst="line">
                <a:avLst/>
              </a:prstGeom>
              <a:ln>
                <a:solidFill>
                  <a:srgbClr val="4E88C7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4A88DAF-AA23-41ED-9071-21B1E683C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843" y="2957752"/>
                <a:ext cx="2640459" cy="0"/>
              </a:xfrm>
              <a:prstGeom prst="line">
                <a:avLst/>
              </a:prstGeom>
              <a:ln>
                <a:solidFill>
                  <a:srgbClr val="4E88C7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6C5F609-150F-429B-8C74-1BAF1BF20C89}"/>
              </a:ext>
            </a:extLst>
          </p:cNvPr>
          <p:cNvSpPr txBox="1"/>
          <p:nvPr/>
        </p:nvSpPr>
        <p:spPr>
          <a:xfrm>
            <a:off x="9964253" y="5272841"/>
            <a:ext cx="1379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>
                <a:solidFill>
                  <a:schemeClr val="tx1"/>
                </a:solidFill>
              </a:rPr>
              <a:t>maller </a:t>
            </a:r>
            <a:r>
              <a:rPr lang="en-US" sz="1600" dirty="0"/>
              <a:t>l</a:t>
            </a:r>
            <a:r>
              <a:rPr lang="en-US" sz="1600" dirty="0">
                <a:solidFill>
                  <a:schemeClr val="tx1"/>
                </a:solidFill>
              </a:rPr>
              <a:t>earning </a:t>
            </a:r>
            <a:r>
              <a:rPr lang="en-US" sz="1600" dirty="0"/>
              <a:t>r</a:t>
            </a:r>
            <a:r>
              <a:rPr lang="en-US" sz="1600" dirty="0">
                <a:solidFill>
                  <a:schemeClr val="tx1"/>
                </a:solidFill>
              </a:rPr>
              <a:t>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F9E1EB-A629-4067-AFD0-80FE8EF8BD5B}"/>
              </a:ext>
            </a:extLst>
          </p:cNvPr>
          <p:cNvSpPr txBox="1"/>
          <p:nvPr/>
        </p:nvSpPr>
        <p:spPr>
          <a:xfrm>
            <a:off x="9964253" y="3563783"/>
            <a:ext cx="13799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Relatively larger </a:t>
            </a:r>
            <a:r>
              <a:rPr lang="en-US" sz="1600" dirty="0"/>
              <a:t>l</a:t>
            </a:r>
            <a:r>
              <a:rPr lang="en-US" sz="1600" dirty="0">
                <a:solidFill>
                  <a:schemeClr val="tx1"/>
                </a:solidFill>
              </a:rPr>
              <a:t>earning </a:t>
            </a:r>
            <a:r>
              <a:rPr lang="en-US" sz="1600" dirty="0"/>
              <a:t>r</a:t>
            </a:r>
            <a:r>
              <a:rPr lang="en-US" sz="1600" dirty="0">
                <a:solidFill>
                  <a:schemeClr val="tx1"/>
                </a:solidFill>
              </a:rPr>
              <a:t>ate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B0A929-F337-4AF9-BE3A-54C3AFBAC491}"/>
              </a:ext>
            </a:extLst>
          </p:cNvPr>
          <p:cNvSpPr txBox="1"/>
          <p:nvPr/>
        </p:nvSpPr>
        <p:spPr>
          <a:xfrm>
            <a:off x="10046136" y="1854725"/>
            <a:ext cx="13799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Largest optimal </a:t>
            </a:r>
            <a:r>
              <a:rPr lang="en-US" sz="1600" dirty="0"/>
              <a:t>l</a:t>
            </a:r>
            <a:r>
              <a:rPr lang="en-US" sz="1600" dirty="0">
                <a:solidFill>
                  <a:schemeClr val="tx1"/>
                </a:solidFill>
              </a:rPr>
              <a:t>earning </a:t>
            </a:r>
            <a:r>
              <a:rPr lang="en-US" sz="1600" dirty="0"/>
              <a:t>r</a:t>
            </a:r>
            <a:r>
              <a:rPr lang="en-US" sz="1600" dirty="0">
                <a:solidFill>
                  <a:schemeClr val="tx1"/>
                </a:solidFill>
              </a:rPr>
              <a:t>ate</a:t>
            </a:r>
          </a:p>
        </p:txBody>
      </p:sp>
    </p:spTree>
    <p:extLst>
      <p:ext uri="{BB962C8B-B14F-4D97-AF65-F5344CB8AC3E}">
        <p14:creationId xmlns:p14="http://schemas.microsoft.com/office/powerpoint/2010/main" val="3154148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 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Communications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Motivation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The Basics idea for 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Formal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Transfer Learning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Demo: How Transfer Learning Works in Practice </a:t>
            </a:r>
          </a:p>
          <a:p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0347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9E9732-DC5F-4E31-AE99-47AF6D30A725}"/>
              </a:ext>
            </a:extLst>
          </p:cNvPr>
          <p:cNvGrpSpPr/>
          <p:nvPr/>
        </p:nvGrpSpPr>
        <p:grpSpPr>
          <a:xfrm>
            <a:off x="4005599" y="5376276"/>
            <a:ext cx="5124700" cy="647949"/>
            <a:chOff x="3708399" y="5562182"/>
            <a:chExt cx="5124700" cy="647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CF9C45-FF07-4721-888A-CDC8D2C9F429}"/>
                </a:ext>
              </a:extLst>
            </p:cNvPr>
            <p:cNvSpPr/>
            <p:nvPr/>
          </p:nvSpPr>
          <p:spPr>
            <a:xfrm>
              <a:off x="3708400" y="5562182"/>
              <a:ext cx="1295898" cy="647949"/>
            </a:xfrm>
            <a:prstGeom prst="rect">
              <a:avLst/>
            </a:prstGeom>
            <a:solidFill>
              <a:srgbClr val="94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EEC03D37-031E-4AFA-B1FF-7E1E0DB75EDA}"/>
                </a:ext>
              </a:extLst>
            </p:cNvPr>
            <p:cNvSpPr txBox="1">
              <a:spLocks/>
            </p:cNvSpPr>
            <p:nvPr/>
          </p:nvSpPr>
          <p:spPr>
            <a:xfrm>
              <a:off x="3708399" y="5699174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140DE-DF19-4E67-BA8B-FDEFA75CDC53}"/>
                </a:ext>
              </a:extLst>
            </p:cNvPr>
            <p:cNvSpPr/>
            <p:nvPr/>
          </p:nvSpPr>
          <p:spPr>
            <a:xfrm>
              <a:off x="5004298" y="5593768"/>
              <a:ext cx="3828801" cy="584775"/>
            </a:xfrm>
            <a:custGeom>
              <a:avLst/>
              <a:gdLst>
                <a:gd name="connsiteX0" fmla="*/ 0 w 3828801"/>
                <a:gd name="connsiteY0" fmla="*/ 0 h 584775"/>
                <a:gd name="connsiteX1" fmla="*/ 714710 w 3828801"/>
                <a:gd name="connsiteY1" fmla="*/ 0 h 584775"/>
                <a:gd name="connsiteX2" fmla="*/ 1391131 w 3828801"/>
                <a:gd name="connsiteY2" fmla="*/ 0 h 584775"/>
                <a:gd name="connsiteX3" fmla="*/ 2067553 w 3828801"/>
                <a:gd name="connsiteY3" fmla="*/ 0 h 584775"/>
                <a:gd name="connsiteX4" fmla="*/ 2590822 w 3828801"/>
                <a:gd name="connsiteY4" fmla="*/ 0 h 584775"/>
                <a:gd name="connsiteX5" fmla="*/ 3152379 w 3828801"/>
                <a:gd name="connsiteY5" fmla="*/ 0 h 584775"/>
                <a:gd name="connsiteX6" fmla="*/ 3828801 w 3828801"/>
                <a:gd name="connsiteY6" fmla="*/ 0 h 584775"/>
                <a:gd name="connsiteX7" fmla="*/ 3828801 w 3828801"/>
                <a:gd name="connsiteY7" fmla="*/ 584775 h 584775"/>
                <a:gd name="connsiteX8" fmla="*/ 3190668 w 3828801"/>
                <a:gd name="connsiteY8" fmla="*/ 584775 h 584775"/>
                <a:gd name="connsiteX9" fmla="*/ 2667398 w 3828801"/>
                <a:gd name="connsiteY9" fmla="*/ 584775 h 584775"/>
                <a:gd name="connsiteX10" fmla="*/ 2144129 w 3828801"/>
                <a:gd name="connsiteY10" fmla="*/ 584775 h 584775"/>
                <a:gd name="connsiteX11" fmla="*/ 1467707 w 3828801"/>
                <a:gd name="connsiteY11" fmla="*/ 584775 h 584775"/>
                <a:gd name="connsiteX12" fmla="*/ 906150 w 3828801"/>
                <a:gd name="connsiteY12" fmla="*/ 584775 h 584775"/>
                <a:gd name="connsiteX13" fmla="*/ 0 w 3828801"/>
                <a:gd name="connsiteY13" fmla="*/ 584775 h 584775"/>
                <a:gd name="connsiteX14" fmla="*/ 0 w 3828801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8801" h="584775" fill="none" extrusionOk="0">
                  <a:moveTo>
                    <a:pt x="0" y="0"/>
                  </a:moveTo>
                  <a:cubicBezTo>
                    <a:pt x="348003" y="-20745"/>
                    <a:pt x="367434" y="27532"/>
                    <a:pt x="714710" y="0"/>
                  </a:cubicBezTo>
                  <a:cubicBezTo>
                    <a:pt x="1061986" y="-27532"/>
                    <a:pt x="1066457" y="-7668"/>
                    <a:pt x="1391131" y="0"/>
                  </a:cubicBezTo>
                  <a:cubicBezTo>
                    <a:pt x="1715805" y="7668"/>
                    <a:pt x="1897352" y="-31783"/>
                    <a:pt x="2067553" y="0"/>
                  </a:cubicBezTo>
                  <a:cubicBezTo>
                    <a:pt x="2237754" y="31783"/>
                    <a:pt x="2443578" y="9100"/>
                    <a:pt x="2590822" y="0"/>
                  </a:cubicBezTo>
                  <a:cubicBezTo>
                    <a:pt x="2738066" y="-9100"/>
                    <a:pt x="2948803" y="21392"/>
                    <a:pt x="3152379" y="0"/>
                  </a:cubicBezTo>
                  <a:cubicBezTo>
                    <a:pt x="3355955" y="-21392"/>
                    <a:pt x="3531707" y="-32995"/>
                    <a:pt x="3828801" y="0"/>
                  </a:cubicBezTo>
                  <a:cubicBezTo>
                    <a:pt x="3847120" y="145862"/>
                    <a:pt x="3808109" y="433896"/>
                    <a:pt x="3828801" y="584775"/>
                  </a:cubicBezTo>
                  <a:cubicBezTo>
                    <a:pt x="3633808" y="585971"/>
                    <a:pt x="3497714" y="596897"/>
                    <a:pt x="3190668" y="584775"/>
                  </a:cubicBezTo>
                  <a:cubicBezTo>
                    <a:pt x="2883622" y="572653"/>
                    <a:pt x="2788161" y="585870"/>
                    <a:pt x="2667398" y="584775"/>
                  </a:cubicBezTo>
                  <a:cubicBezTo>
                    <a:pt x="2546635" y="583681"/>
                    <a:pt x="2313184" y="572839"/>
                    <a:pt x="2144129" y="584775"/>
                  </a:cubicBezTo>
                  <a:cubicBezTo>
                    <a:pt x="1975074" y="596711"/>
                    <a:pt x="1798810" y="567035"/>
                    <a:pt x="1467707" y="584775"/>
                  </a:cubicBezTo>
                  <a:cubicBezTo>
                    <a:pt x="1136604" y="602515"/>
                    <a:pt x="1135156" y="604702"/>
                    <a:pt x="906150" y="584775"/>
                  </a:cubicBezTo>
                  <a:cubicBezTo>
                    <a:pt x="677144" y="564848"/>
                    <a:pt x="375882" y="604932"/>
                    <a:pt x="0" y="584775"/>
                  </a:cubicBezTo>
                  <a:cubicBezTo>
                    <a:pt x="-6303" y="445539"/>
                    <a:pt x="-13732" y="241777"/>
                    <a:pt x="0" y="0"/>
                  </a:cubicBezTo>
                  <a:close/>
                </a:path>
                <a:path w="3828801" h="584775" stroke="0" extrusionOk="0">
                  <a:moveTo>
                    <a:pt x="0" y="0"/>
                  </a:moveTo>
                  <a:cubicBezTo>
                    <a:pt x="244066" y="-18668"/>
                    <a:pt x="315116" y="-7371"/>
                    <a:pt x="599845" y="0"/>
                  </a:cubicBezTo>
                  <a:cubicBezTo>
                    <a:pt x="884574" y="7371"/>
                    <a:pt x="862043" y="6614"/>
                    <a:pt x="1123115" y="0"/>
                  </a:cubicBezTo>
                  <a:cubicBezTo>
                    <a:pt x="1384187" y="-6614"/>
                    <a:pt x="1496465" y="-14535"/>
                    <a:pt x="1837824" y="0"/>
                  </a:cubicBezTo>
                  <a:cubicBezTo>
                    <a:pt x="2179183" y="14535"/>
                    <a:pt x="2141354" y="-17438"/>
                    <a:pt x="2437670" y="0"/>
                  </a:cubicBezTo>
                  <a:cubicBezTo>
                    <a:pt x="2733986" y="17438"/>
                    <a:pt x="2873325" y="11806"/>
                    <a:pt x="3037515" y="0"/>
                  </a:cubicBezTo>
                  <a:cubicBezTo>
                    <a:pt x="3201705" y="-11806"/>
                    <a:pt x="3439546" y="-5188"/>
                    <a:pt x="3828801" y="0"/>
                  </a:cubicBezTo>
                  <a:cubicBezTo>
                    <a:pt x="3826040" y="282673"/>
                    <a:pt x="3828418" y="341227"/>
                    <a:pt x="3828801" y="584775"/>
                  </a:cubicBezTo>
                  <a:cubicBezTo>
                    <a:pt x="3651954" y="582316"/>
                    <a:pt x="3387391" y="614455"/>
                    <a:pt x="3190668" y="584775"/>
                  </a:cubicBezTo>
                  <a:cubicBezTo>
                    <a:pt x="2993945" y="555095"/>
                    <a:pt x="2793334" y="604406"/>
                    <a:pt x="2667398" y="584775"/>
                  </a:cubicBezTo>
                  <a:cubicBezTo>
                    <a:pt x="2541462" y="565145"/>
                    <a:pt x="2207504" y="585378"/>
                    <a:pt x="2029265" y="584775"/>
                  </a:cubicBezTo>
                  <a:cubicBezTo>
                    <a:pt x="1851026" y="584172"/>
                    <a:pt x="1632137" y="595298"/>
                    <a:pt x="1391131" y="584775"/>
                  </a:cubicBezTo>
                  <a:cubicBezTo>
                    <a:pt x="1150125" y="574252"/>
                    <a:pt x="1026340" y="581042"/>
                    <a:pt x="791286" y="584775"/>
                  </a:cubicBezTo>
                  <a:cubicBezTo>
                    <a:pt x="556233" y="588508"/>
                    <a:pt x="235797" y="598758"/>
                    <a:pt x="0" y="584775"/>
                  </a:cubicBezTo>
                  <a:cubicBezTo>
                    <a:pt x="8947" y="456293"/>
                    <a:pt x="29051" y="250004"/>
                    <a:pt x="0" y="0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charset="0"/>
                </a:rPr>
                <a:t>Advanced Practical Data Science</a:t>
              </a:r>
            </a:p>
            <a:p>
              <a:r>
                <a:rPr lang="en-US" sz="1400" b="1" dirty="0" err="1">
                  <a:latin typeface="Karla" charset="0"/>
                </a:rPr>
                <a:t>Pavlos</a:t>
              </a:r>
              <a:r>
                <a:rPr lang="en-US" sz="1400" b="1" dirty="0">
                  <a:latin typeface="Karla" charset="0"/>
                </a:rPr>
                <a:t> </a:t>
              </a:r>
              <a:r>
                <a:rPr lang="en-US" sz="1400" b="1" dirty="0" err="1">
                  <a:latin typeface="Karla" charset="0"/>
                </a:rPr>
                <a:t>Protopapas</a:t>
              </a:r>
              <a:endParaRPr 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7859" y="1061884"/>
            <a:ext cx="101321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3600" dirty="0">
                <a:latin typeface="Karla" charset="0"/>
                <a:ea typeface="Karla" charset="0"/>
                <a:cs typeface="Karla" charset="0"/>
              </a:rPr>
              <a:t>THANK YOU 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Rarest Animals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86360" y="1324342"/>
            <a:ext cx="2279567" cy="4479010"/>
            <a:chOff x="1286360" y="1015061"/>
            <a:chExt cx="2279567" cy="4479010"/>
          </a:xfrm>
        </p:grpSpPr>
        <p:sp>
          <p:nvSpPr>
            <p:cNvPr id="5" name="Rectangle 4"/>
            <p:cNvSpPr/>
            <p:nvPr/>
          </p:nvSpPr>
          <p:spPr>
            <a:xfrm>
              <a:off x="1286360" y="1015061"/>
              <a:ext cx="2279567" cy="4479010"/>
            </a:xfrm>
            <a:prstGeom prst="rect">
              <a:avLst/>
            </a:prstGeom>
            <a:solidFill>
              <a:srgbClr val="F9F9F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2" descr="ute animals: mexican axolo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7" y="1157119"/>
              <a:ext cx="1787992" cy="131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ute animals: tree kangaro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9" y="2616798"/>
              <a:ext cx="1786789" cy="131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utest animals in the world: Pudu de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7" y="4066043"/>
              <a:ext cx="1783080" cy="118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49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Rarest Animals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86360" y="1324342"/>
            <a:ext cx="2279567" cy="4479010"/>
            <a:chOff x="1286360" y="1015061"/>
            <a:chExt cx="2279567" cy="4479010"/>
          </a:xfrm>
        </p:grpSpPr>
        <p:sp>
          <p:nvSpPr>
            <p:cNvPr id="5" name="Rectangle 4"/>
            <p:cNvSpPr/>
            <p:nvPr/>
          </p:nvSpPr>
          <p:spPr>
            <a:xfrm>
              <a:off x="1286360" y="1015061"/>
              <a:ext cx="2279567" cy="4479010"/>
            </a:xfrm>
            <a:prstGeom prst="rect">
              <a:avLst/>
            </a:prstGeom>
            <a:solidFill>
              <a:srgbClr val="F9F9F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2" descr="ute animals: mexican axolo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7" y="1157119"/>
              <a:ext cx="1787992" cy="131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ute animals: tree kangaro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9" y="2616798"/>
              <a:ext cx="1786789" cy="131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utest animals in the world: Pudu de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7" y="4066043"/>
              <a:ext cx="1783080" cy="118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3996941" y="5803352"/>
            <a:ext cx="580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Number of parameters: 134,268,737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Data Set: Few hundred images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84744" y="1324342"/>
            <a:ext cx="7489535" cy="4479010"/>
            <a:chOff x="3684744" y="1015061"/>
            <a:chExt cx="7489535" cy="4479010"/>
          </a:xfrm>
        </p:grpSpPr>
        <p:pic>
          <p:nvPicPr>
            <p:cNvPr id="4106" name="Picture 10" descr="ig. A1. The standard VGG-16 network architecture as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44" y="1015061"/>
              <a:ext cx="7489535" cy="447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644908" y="1023876"/>
              <a:ext cx="1201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VGG16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41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Rarest Animals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86360" y="1324342"/>
            <a:ext cx="2279567" cy="4479010"/>
            <a:chOff x="1286360" y="1015061"/>
            <a:chExt cx="2279567" cy="4479010"/>
          </a:xfrm>
        </p:grpSpPr>
        <p:sp>
          <p:nvSpPr>
            <p:cNvPr id="5" name="Rectangle 4"/>
            <p:cNvSpPr/>
            <p:nvPr/>
          </p:nvSpPr>
          <p:spPr>
            <a:xfrm>
              <a:off x="1286360" y="1015061"/>
              <a:ext cx="2279567" cy="4479010"/>
            </a:xfrm>
            <a:prstGeom prst="rect">
              <a:avLst/>
            </a:prstGeom>
            <a:solidFill>
              <a:srgbClr val="F9F9F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2" descr="ute animals: mexican axolo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7" y="1157119"/>
              <a:ext cx="1787992" cy="131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ute animals: tree kangaro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9" y="2616798"/>
              <a:ext cx="1786789" cy="131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utest animals in the world: Pudu de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77" y="4066043"/>
              <a:ext cx="1783080" cy="118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3996941" y="5803352"/>
            <a:ext cx="580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Number of parameters: 134,268,737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Data Set: Few hundred images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84744" y="1324342"/>
            <a:ext cx="7489535" cy="4479010"/>
            <a:chOff x="3684744" y="1015061"/>
            <a:chExt cx="7489535" cy="4479010"/>
          </a:xfrm>
        </p:grpSpPr>
        <p:pic>
          <p:nvPicPr>
            <p:cNvPr id="4106" name="Picture 10" descr="ig. A1. The standard VGG-16 network architecture as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44" y="1015061"/>
              <a:ext cx="7489535" cy="447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644908" y="1023876"/>
              <a:ext cx="1201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VGG16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8450" y="2966585"/>
            <a:ext cx="7204952" cy="11079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NOT ENOUGH DATA</a:t>
            </a:r>
          </a:p>
        </p:txBody>
      </p:sp>
    </p:spTree>
    <p:extLst>
      <p:ext uri="{BB962C8B-B14F-4D97-AF65-F5344CB8AC3E}">
        <p14:creationId xmlns:p14="http://schemas.microsoft.com/office/powerpoint/2010/main" val="74467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Cats, Dogs, Chinchillas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28053" y="1145618"/>
            <a:ext cx="10135894" cy="4479010"/>
            <a:chOff x="708331" y="1131376"/>
            <a:chExt cx="10956985" cy="5005953"/>
          </a:xfrm>
        </p:grpSpPr>
        <p:sp>
          <p:nvSpPr>
            <p:cNvPr id="5" name="Rectangle 4"/>
            <p:cNvSpPr/>
            <p:nvPr/>
          </p:nvSpPr>
          <p:spPr>
            <a:xfrm>
              <a:off x="708331" y="1131376"/>
              <a:ext cx="2732294" cy="5005953"/>
            </a:xfrm>
            <a:prstGeom prst="rect">
              <a:avLst/>
            </a:prstGeom>
            <a:solidFill>
              <a:srgbClr val="F9F9F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6" name="Picture 10" descr="ig. A1. The standard VGG-16 network architecture 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066" y="1131376"/>
              <a:ext cx="8096250" cy="500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3684743" y="5723035"/>
            <a:ext cx="716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</a:rPr>
              <a:t>Number of parameters: 134,268,737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</a:rPr>
              <a:t>Enough training data. ImageNet approximate 1.2M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43" y="1290205"/>
            <a:ext cx="2209657" cy="1356729"/>
          </a:xfrm>
          <a:prstGeom prst="rect">
            <a:avLst/>
          </a:prstGeom>
        </p:spPr>
      </p:pic>
      <p:pic>
        <p:nvPicPr>
          <p:cNvPr id="7170" name="Picture 2" descr="og food recall: Here are all the brands and produc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43" y="2716533"/>
            <a:ext cx="2209657" cy="1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42" y="4103488"/>
            <a:ext cx="2209657" cy="13562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44908" y="1023876"/>
            <a:ext cx="12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7648356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ctureTemplate" id="{B34C016E-0C6D-1F44-AAEA-E9B93A3FD154}" vid="{3C94EAC1-1335-F549-90CC-70892BD453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10315</TotalTime>
  <Words>3076</Words>
  <Application>Microsoft Macintosh PowerPoint</Application>
  <PresentationFormat>Widescreen</PresentationFormat>
  <Paragraphs>435</Paragraphs>
  <Slides>58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Courier</vt:lpstr>
      <vt:lpstr>Karla</vt:lpstr>
      <vt:lpstr>Custom Design</vt:lpstr>
      <vt:lpstr>1_Custom Design</vt:lpstr>
      <vt:lpstr>GEC_template</vt:lpstr>
      <vt:lpstr>Lecture 5: Intro to Transfer Learning</vt:lpstr>
      <vt:lpstr>PowerPoint Presentation</vt:lpstr>
      <vt:lpstr>PowerPoint Presentation</vt:lpstr>
      <vt:lpstr>PowerPoint Presentation</vt:lpstr>
      <vt:lpstr>PowerPoint Presentation</vt:lpstr>
      <vt:lpstr>Classify Rarest Animals </vt:lpstr>
      <vt:lpstr>Classify Rarest Animals </vt:lpstr>
      <vt:lpstr>Classify Rarest Animals </vt:lpstr>
      <vt:lpstr>Classify Cats, Dogs, Chinchillas etc</vt:lpstr>
      <vt:lpstr>Classify Cats, Dogs, Chinchillas etc</vt:lpstr>
      <vt:lpstr>PowerPoint Presentation</vt:lpstr>
      <vt:lpstr>Transfer Learning To The Rescue</vt:lpstr>
      <vt:lpstr>PowerPoint Presentation</vt:lpstr>
      <vt:lpstr>Basic idea of  Transfer Learning</vt:lpstr>
      <vt:lpstr>Basic idea of  Transfer Learning</vt:lpstr>
      <vt:lpstr>Basic idea of  Transfer Learning</vt:lpstr>
      <vt:lpstr>Basic idea of  Transfer Learning</vt:lpstr>
      <vt:lpstr>Basic idea of  Transfer Learning</vt:lpstr>
      <vt:lpstr>Basic idea of  Transfer Learning (cont)</vt:lpstr>
      <vt:lpstr>Basic idea of  Transfer Learning (cont)</vt:lpstr>
      <vt:lpstr>PowerPoint Presentation</vt:lpstr>
      <vt:lpstr>PowerPoint Presentation</vt:lpstr>
      <vt:lpstr>Basic idea of  Transfer Learning (cont)</vt:lpstr>
      <vt:lpstr>Key Idea: Representation Learning</vt:lpstr>
      <vt:lpstr>Key Idea: Representation Learning</vt:lpstr>
      <vt:lpstr>Representation Learning</vt:lpstr>
      <vt:lpstr>Representation Learning</vt:lpstr>
      <vt:lpstr>Basic idea of  Transfer Learning (cont)</vt:lpstr>
      <vt:lpstr>Basic idea of  Transfer Learning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  INTRODUCTION</dc:title>
  <dc:creator>andrea porelli</dc:creator>
  <cp:lastModifiedBy>Protopapas, Pavlos</cp:lastModifiedBy>
  <cp:revision>384</cp:revision>
  <cp:lastPrinted>2020-01-30T04:24:14Z</cp:lastPrinted>
  <dcterms:created xsi:type="dcterms:W3CDTF">2020-01-23T20:36:42Z</dcterms:created>
  <dcterms:modified xsi:type="dcterms:W3CDTF">2020-10-06T13:50:46Z</dcterms:modified>
</cp:coreProperties>
</file>