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735" r:id="rId3"/>
  </p:sldMasterIdLst>
  <p:notesMasterIdLst>
    <p:notesMasterId r:id="rId38"/>
  </p:notesMasterIdLst>
  <p:sldIdLst>
    <p:sldId id="256" r:id="rId4"/>
    <p:sldId id="400" r:id="rId5"/>
    <p:sldId id="401" r:id="rId6"/>
    <p:sldId id="373" r:id="rId7"/>
    <p:sldId id="404" r:id="rId8"/>
    <p:sldId id="377" r:id="rId9"/>
    <p:sldId id="374" r:id="rId10"/>
    <p:sldId id="375" r:id="rId11"/>
    <p:sldId id="399" r:id="rId12"/>
    <p:sldId id="418" r:id="rId13"/>
    <p:sldId id="328" r:id="rId14"/>
    <p:sldId id="381" r:id="rId15"/>
    <p:sldId id="419" r:id="rId16"/>
    <p:sldId id="421" r:id="rId17"/>
    <p:sldId id="380" r:id="rId18"/>
    <p:sldId id="384" r:id="rId19"/>
    <p:sldId id="385" r:id="rId20"/>
    <p:sldId id="420" r:id="rId21"/>
    <p:sldId id="382" r:id="rId22"/>
    <p:sldId id="388" r:id="rId23"/>
    <p:sldId id="386" r:id="rId24"/>
    <p:sldId id="389" r:id="rId25"/>
    <p:sldId id="391" r:id="rId26"/>
    <p:sldId id="390" r:id="rId27"/>
    <p:sldId id="422" r:id="rId28"/>
    <p:sldId id="423" r:id="rId29"/>
    <p:sldId id="410" r:id="rId30"/>
    <p:sldId id="411" r:id="rId31"/>
    <p:sldId id="417" r:id="rId32"/>
    <p:sldId id="424" r:id="rId33"/>
    <p:sldId id="425" r:id="rId34"/>
    <p:sldId id="414" r:id="rId35"/>
    <p:sldId id="415" r:id="rId36"/>
    <p:sldId id="41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orelli" initials="a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4"/>
    <a:srgbClr val="4E88C7"/>
    <a:srgbClr val="A6A6A6"/>
    <a:srgbClr val="4DB848"/>
    <a:srgbClr val="940D23"/>
    <a:srgbClr val="F76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5714" autoAdjust="0"/>
  </p:normalViewPr>
  <p:slideViewPr>
    <p:cSldViewPr snapToGrid="0">
      <p:cViewPr varScale="1">
        <p:scale>
          <a:sx n="104" d="100"/>
          <a:sy n="104" d="100"/>
        </p:scale>
        <p:origin x="1384" y="2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71B0-F5FF-A145-A5EA-3A0526418D11}" type="datetimeFigureOut">
              <a:rPr lang="en-US" smtClean="0"/>
              <a:t>9/21/20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0EF01-42B1-6243-84B4-3AEE3B87B250}" type="slidenum">
              <a:rPr lang="en-US" smtClean="0"/>
              <a:t>‹#›</a:t>
            </a:fld>
            <a:endParaRPr lang="en-US"/>
          </a:p>
        </p:txBody>
      </p:sp>
    </p:spTree>
    <p:extLst>
      <p:ext uri="{BB962C8B-B14F-4D97-AF65-F5344CB8AC3E}">
        <p14:creationId xmlns:p14="http://schemas.microsoft.com/office/powerpoint/2010/main" val="19470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a:t>
            </a:fld>
            <a:endParaRPr lang="en-US"/>
          </a:p>
        </p:txBody>
      </p:sp>
    </p:spTree>
    <p:extLst>
      <p:ext uri="{BB962C8B-B14F-4D97-AF65-F5344CB8AC3E}">
        <p14:creationId xmlns:p14="http://schemas.microsoft.com/office/powerpoint/2010/main" val="78942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14</a:t>
            </a:fld>
            <a:endParaRPr lang="en-US"/>
          </a:p>
        </p:txBody>
      </p:sp>
    </p:spTree>
    <p:extLst>
      <p:ext uri="{BB962C8B-B14F-4D97-AF65-F5344CB8AC3E}">
        <p14:creationId xmlns:p14="http://schemas.microsoft.com/office/powerpoint/2010/main" val="223462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Transitive </a:t>
            </a:r>
            <a:r>
              <a:rPr lang="en-US" dirty="0" err="1"/>
              <a:t>dependancy</a:t>
            </a:r>
            <a:r>
              <a:rPr lang="en-US" dirty="0"/>
              <a:t> </a:t>
            </a:r>
          </a:p>
        </p:txBody>
      </p:sp>
      <p:sp>
        <p:nvSpPr>
          <p:cNvPr id="4" name="Slide Number Placeholder 3"/>
          <p:cNvSpPr>
            <a:spLocks noGrp="1"/>
          </p:cNvSpPr>
          <p:nvPr>
            <p:ph type="sldNum" sz="quarter" idx="10"/>
          </p:nvPr>
        </p:nvSpPr>
        <p:spPr/>
        <p:txBody>
          <a:bodyPr/>
          <a:lstStyle/>
          <a:p>
            <a:fld id="{F320EF01-42B1-6243-84B4-3AEE3B87B250}" type="slidenum">
              <a:rPr lang="en-US" smtClean="0"/>
              <a:t>16</a:t>
            </a:fld>
            <a:endParaRPr lang="en-US"/>
          </a:p>
        </p:txBody>
      </p:sp>
    </p:spTree>
    <p:extLst>
      <p:ext uri="{BB962C8B-B14F-4D97-AF65-F5344CB8AC3E}">
        <p14:creationId xmlns:p14="http://schemas.microsoft.com/office/powerpoint/2010/main" val="143416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18</a:t>
            </a:fld>
            <a:endParaRPr lang="en-US"/>
          </a:p>
        </p:txBody>
      </p:sp>
    </p:spTree>
    <p:extLst>
      <p:ext uri="{BB962C8B-B14F-4D97-AF65-F5344CB8AC3E}">
        <p14:creationId xmlns:p14="http://schemas.microsoft.com/office/powerpoint/2010/main" val="330785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25</a:t>
            </a:fld>
            <a:endParaRPr lang="en-US"/>
          </a:p>
        </p:txBody>
      </p:sp>
    </p:spTree>
    <p:extLst>
      <p:ext uri="{BB962C8B-B14F-4D97-AF65-F5344CB8AC3E}">
        <p14:creationId xmlns:p14="http://schemas.microsoft.com/office/powerpoint/2010/main" val="139554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26</a:t>
            </a:fld>
            <a:endParaRPr lang="en-US"/>
          </a:p>
        </p:txBody>
      </p:sp>
    </p:spTree>
    <p:extLst>
      <p:ext uri="{BB962C8B-B14F-4D97-AF65-F5344CB8AC3E}">
        <p14:creationId xmlns:p14="http://schemas.microsoft.com/office/powerpoint/2010/main" val="2907812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30</a:t>
            </a:fld>
            <a:endParaRPr lang="en-US"/>
          </a:p>
        </p:txBody>
      </p:sp>
    </p:spTree>
    <p:extLst>
      <p:ext uri="{BB962C8B-B14F-4D97-AF65-F5344CB8AC3E}">
        <p14:creationId xmlns:p14="http://schemas.microsoft.com/office/powerpoint/2010/main" val="3190861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31</a:t>
            </a:fld>
            <a:endParaRPr lang="en-US"/>
          </a:p>
        </p:txBody>
      </p:sp>
    </p:spTree>
    <p:extLst>
      <p:ext uri="{BB962C8B-B14F-4D97-AF65-F5344CB8AC3E}">
        <p14:creationId xmlns:p14="http://schemas.microsoft.com/office/powerpoint/2010/main" val="253967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3</a:t>
            </a:fld>
            <a:endParaRPr lang="en-US"/>
          </a:p>
        </p:txBody>
      </p:sp>
    </p:spTree>
    <p:extLst>
      <p:ext uri="{BB962C8B-B14F-4D97-AF65-F5344CB8AC3E}">
        <p14:creationId xmlns:p14="http://schemas.microsoft.com/office/powerpoint/2010/main" val="144063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4</a:t>
            </a:fld>
            <a:endParaRPr lang="en-US"/>
          </a:p>
        </p:txBody>
      </p:sp>
    </p:spTree>
    <p:extLst>
      <p:ext uri="{BB962C8B-B14F-4D97-AF65-F5344CB8AC3E}">
        <p14:creationId xmlns:p14="http://schemas.microsoft.com/office/powerpoint/2010/main" val="367868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6</a:t>
            </a:fld>
            <a:endParaRPr lang="en-US"/>
          </a:p>
        </p:txBody>
      </p:sp>
    </p:spTree>
    <p:extLst>
      <p:ext uri="{BB962C8B-B14F-4D97-AF65-F5344CB8AC3E}">
        <p14:creationId xmlns:p14="http://schemas.microsoft.com/office/powerpoint/2010/main" val="501956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7</a:t>
            </a:fld>
            <a:endParaRPr lang="en-US"/>
          </a:p>
        </p:txBody>
      </p:sp>
    </p:spTree>
    <p:extLst>
      <p:ext uri="{BB962C8B-B14F-4D97-AF65-F5344CB8AC3E}">
        <p14:creationId xmlns:p14="http://schemas.microsoft.com/office/powerpoint/2010/main" val="350673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8</a:t>
            </a:fld>
            <a:endParaRPr lang="en-US"/>
          </a:p>
        </p:txBody>
      </p:sp>
    </p:spTree>
    <p:extLst>
      <p:ext uri="{BB962C8B-B14F-4D97-AF65-F5344CB8AC3E}">
        <p14:creationId xmlns:p14="http://schemas.microsoft.com/office/powerpoint/2010/main" val="216374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Dask </a:t>
            </a:r>
            <a:r>
              <a:rPr lang="en-US" dirty="0" err="1"/>
              <a:t>dataframe</a:t>
            </a:r>
            <a:r>
              <a:rPr lang="en-US" dirty="0"/>
              <a:t> is made from smaller panda </a:t>
            </a:r>
            <a:r>
              <a:rPr lang="en-US" dirty="0" err="1"/>
              <a:t>dataframes</a:t>
            </a:r>
            <a:br>
              <a:rPr lang="en-US" dirty="0"/>
            </a:br>
            <a:r>
              <a:rPr lang="en-US" dirty="0"/>
              <a:t>Dask</a:t>
            </a:r>
            <a:r>
              <a:rPr lang="en-US" baseline="0" dirty="0"/>
              <a:t> arrays is made from smaller </a:t>
            </a:r>
            <a:r>
              <a:rPr lang="en-US" baseline="0" dirty="0" err="1"/>
              <a:t>numpy</a:t>
            </a:r>
            <a:r>
              <a:rPr lang="en-US" baseline="0" dirty="0"/>
              <a:t> arrays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Syntactially</a:t>
            </a:r>
            <a:r>
              <a:rPr lang="en-US" baseline="0" dirty="0"/>
              <a:t> similar to pandas, </a:t>
            </a:r>
            <a:r>
              <a:rPr lang="en-US" baseline="0" dirty="0" err="1"/>
              <a:t>scikit</a:t>
            </a:r>
            <a:r>
              <a:rPr lang="en-US" baseline="0" dirty="0"/>
              <a:t>-learn, </a:t>
            </a:r>
            <a:r>
              <a:rPr lang="en-US" baseline="0" dirty="0" err="1"/>
              <a:t>numpy</a:t>
            </a:r>
            <a:r>
              <a:rPr lang="en-US" baseline="0" dirty="0"/>
              <a:t> </a:t>
            </a:r>
            <a:r>
              <a:rPr lang="en-US" baseline="0" dirty="0" err="1"/>
              <a:t>etc</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Easy</a:t>
            </a:r>
            <a:r>
              <a:rPr lang="en-US" baseline="0" dirty="0"/>
              <a:t> </a:t>
            </a:r>
            <a:r>
              <a:rPr lang="en-US" dirty="0"/>
              <a:t>for users to prototype tasks on their local machines and seamlessly submit those tasks to a cluster when needed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Dask also supports interfacing with popular cluster resource</a:t>
            </a:r>
            <a:r>
              <a:rPr lang="en-US" baseline="0" dirty="0"/>
              <a:t> managers such as </a:t>
            </a:r>
            <a:r>
              <a:rPr lang="en-US" baseline="0" dirty="0" err="1"/>
              <a:t>Kupernetes</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Delayed can be used to </a:t>
            </a:r>
            <a:r>
              <a:rPr lang="en-US" baseline="0" dirty="0" err="1"/>
              <a:t>parallize</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pip or </a:t>
            </a:r>
            <a:r>
              <a:rPr lang="en-US" baseline="0" dirty="0" err="1"/>
              <a:t>conda</a:t>
            </a:r>
            <a:r>
              <a:rPr lang="en-US" baseline="0" dirty="0"/>
              <a:t> install </a:t>
            </a:r>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9</a:t>
            </a:fld>
            <a:endParaRPr lang="en-US"/>
          </a:p>
        </p:txBody>
      </p:sp>
    </p:spTree>
    <p:extLst>
      <p:ext uri="{BB962C8B-B14F-4D97-AF65-F5344CB8AC3E}">
        <p14:creationId xmlns:p14="http://schemas.microsoft.com/office/powerpoint/2010/main" val="195006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10</a:t>
            </a:fld>
            <a:endParaRPr lang="en-US"/>
          </a:p>
        </p:txBody>
      </p:sp>
    </p:spTree>
    <p:extLst>
      <p:ext uri="{BB962C8B-B14F-4D97-AF65-F5344CB8AC3E}">
        <p14:creationId xmlns:p14="http://schemas.microsoft.com/office/powerpoint/2010/main" val="3453020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13</a:t>
            </a:fld>
            <a:endParaRPr lang="en-US"/>
          </a:p>
        </p:txBody>
      </p:sp>
    </p:spTree>
    <p:extLst>
      <p:ext uri="{BB962C8B-B14F-4D97-AF65-F5344CB8AC3E}">
        <p14:creationId xmlns:p14="http://schemas.microsoft.com/office/powerpoint/2010/main" val="89911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EE301-9C3D-4633-999F-EA38382898A5}"/>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25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75A8B-9EFA-4D9F-848C-CA2C4E26877C}"/>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006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3FBA5-7A61-4004-A386-D4942DE347DE}"/>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07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56467-0E80-4186-B483-A2D6C28B9987}"/>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38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06F97-9BE6-4032-BC81-3B063889003C}"/>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76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9A30B-7613-4730-A675-A2115A735AFD}"/>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4466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79BD2-BF0C-42C9-AEAA-7C7A2247CE7F}"/>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6" name="Footer Placeholder 5">
            <a:extLst>
              <a:ext uri="{FF2B5EF4-FFF2-40B4-BE49-F238E27FC236}">
                <a16:creationId xmlns:a16="http://schemas.microsoft.com/office/drawing/2014/main"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394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D0C76-7E10-4917-A0FC-0E0870F729BC}"/>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8" name="Footer Placeholder 7">
            <a:extLst>
              <a:ext uri="{FF2B5EF4-FFF2-40B4-BE49-F238E27FC236}">
                <a16:creationId xmlns:a16="http://schemas.microsoft.com/office/drawing/2014/main"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8242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0D717-5251-4854-BB14-F871590E80EC}"/>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4" name="Footer Placeholder 3">
            <a:extLst>
              <a:ext uri="{FF2B5EF4-FFF2-40B4-BE49-F238E27FC236}">
                <a16:creationId xmlns:a16="http://schemas.microsoft.com/office/drawing/2014/main"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24156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B896E-3D03-41C8-B360-0471B89FB3DF}"/>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3" name="Footer Placeholder 2">
            <a:extLst>
              <a:ext uri="{FF2B5EF4-FFF2-40B4-BE49-F238E27FC236}">
                <a16:creationId xmlns:a16="http://schemas.microsoft.com/office/drawing/2014/main"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565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470BAD-71B5-49E4-A40D-2007CBD9EBEA}"/>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6" name="Footer Placeholder 5">
            <a:extLst>
              <a:ext uri="{FF2B5EF4-FFF2-40B4-BE49-F238E27FC236}">
                <a16:creationId xmlns:a16="http://schemas.microsoft.com/office/drawing/2014/main"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6774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FE0B-89BA-4C65-BAD4-893E4CF8F3C0}"/>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54582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79ED9-E7FF-4ABD-AF2B-36A68B859562}"/>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6" name="Footer Placeholder 5">
            <a:extLst>
              <a:ext uri="{FF2B5EF4-FFF2-40B4-BE49-F238E27FC236}">
                <a16:creationId xmlns:a16="http://schemas.microsoft.com/office/drawing/2014/main"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5911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543F3-C6B0-402D-98E9-C5509B403DC2}"/>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53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6D427-AC0A-4820-8935-166B3233FD22}"/>
              </a:ext>
            </a:extLst>
          </p:cNvPr>
          <p:cNvSpPr>
            <a:spLocks noGrp="1"/>
          </p:cNvSpPr>
          <p:nvPr>
            <p:ph type="dt" sz="half" idx="10"/>
          </p:nvPr>
        </p:nvSpPr>
        <p:spPr/>
        <p:txBody>
          <a:body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767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a:t>Talk Title</a:t>
            </a:r>
          </a:p>
        </p:txBody>
      </p:sp>
      <p:sp>
        <p:nvSpPr>
          <p:cNvPr id="4" name="Date Placeholder 3"/>
          <p:cNvSpPr>
            <a:spLocks noGrp="1"/>
          </p:cNvSpPr>
          <p:nvPr>
            <p:ph type="dt" sz="half" idx="10"/>
          </p:nvPr>
        </p:nvSpPr>
        <p:spPr/>
        <p:txBody>
          <a:bodyPr/>
          <a:lstStyle/>
          <a:p>
            <a:fld id="{BD43FDEE-31B2-4A81-9764-6BBEE99A1C59}" type="datetimeFigureOut">
              <a:rPr lang="en-US" smtClean="0"/>
              <a:t>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a:solidFill>
                  <a:schemeClr val="tx1">
                    <a:lumMod val="95000"/>
                    <a:lumOff val="5000"/>
                  </a:schemeClr>
                </a:solidFill>
                <a:latin typeface="Karla" charset="0"/>
                <a:ea typeface="Karla" charset="0"/>
                <a:cs typeface="Karla" charset="0"/>
              </a:rPr>
              <a:t>Pavlos Protopapas</a:t>
            </a:r>
          </a:p>
          <a:p>
            <a:pPr algn="ctr"/>
            <a:r>
              <a:rPr lang="en-US" sz="1600" b="0" i="0" dirty="0">
                <a:solidFill>
                  <a:schemeClr val="tx1">
                    <a:lumMod val="95000"/>
                    <a:lumOff val="5000"/>
                  </a:schemeClr>
                </a:solidFill>
                <a:latin typeface="Karla" charset="0"/>
                <a:ea typeface="Karla" charset="0"/>
                <a:cs typeface="Karla" charset="0"/>
              </a:rPr>
              <a:t>Institute for Applied</a:t>
            </a:r>
            <a:r>
              <a:rPr lang="en-US" sz="1600" b="0" i="0" baseline="0" dirty="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a16="http://schemas.microsoft.com/office/drawing/2014/main"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arla" charset="0"/>
                <a:ea typeface="Karla" charset="0"/>
                <a:cs typeface="Karla" charset="0"/>
              </a:rPr>
              <a:t>AC295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1E1A4202-1854-4A8C-A63F-7D5E2F547B29}"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a16="http://schemas.microsoft.com/office/drawing/2014/main"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DB3D23A1-04A6-4C00-8381-DADA2D40653F}" type="slidenum">
              <a:rPr lang="en-US" smtClean="0"/>
              <a:t>‹#›</a:t>
            </a:fld>
            <a:endParaRPr lang="en-US"/>
          </a:p>
        </p:txBody>
      </p:sp>
      <p:cxnSp>
        <p:nvCxnSpPr>
          <p:cNvPr id="12" name="Straight Connector 11">
            <a:extLst>
              <a:ext uri="{FF2B5EF4-FFF2-40B4-BE49-F238E27FC236}">
                <a16:creationId xmlns:a16="http://schemas.microsoft.com/office/drawing/2014/main"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0258" y="6331054"/>
            <a:ext cx="2844800" cy="365125"/>
          </a:xfrm>
        </p:spPr>
        <p:txBody>
          <a:bodyPr/>
          <a:lstStyle>
            <a:lvl1pPr algn="r">
              <a:defRPr/>
            </a:lvl1pPr>
          </a:lstStyle>
          <a:p>
            <a:fld id="{1E1A4202-1854-4A8C-A63F-7D5E2F547B29}" type="slidenum">
              <a:rPr lang="en-US" smtClean="0"/>
              <a:t>‹#›</a:t>
            </a:fld>
            <a:endParaRPr lang="en-US"/>
          </a:p>
        </p:txBody>
      </p:sp>
      <p:grpSp>
        <p:nvGrpSpPr>
          <p:cNvPr id="9" name="Group 8"/>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4846866" y="6355080"/>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3FDEE-31B2-4A81-9764-6BBEE99A1C59}" type="datetimeFigureOut">
              <a:rPr lang="en-US" smtClean="0"/>
              <a:t>9/21/20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3FDEE-31B2-4A81-9764-6BBEE99A1C59}" type="datetimeFigureOut">
              <a:rPr lang="en-US" smtClean="0"/>
              <a:t>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grpSp>
        <p:nvGrpSpPr>
          <p:cNvPr id="8" name="Group 7"/>
          <p:cNvGrpSpPr>
            <a:grpSpLocks/>
          </p:cNvGrpSpPr>
          <p:nvPr/>
        </p:nvGrpSpPr>
        <p:grpSpPr>
          <a:xfrm>
            <a:off x="667462" y="6153741"/>
            <a:ext cx="812363" cy="461756"/>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3FDEE-31B2-4A81-9764-6BBEE99A1C59}" type="datetimeFigureOut">
              <a:rPr lang="en-US" smtClean="0"/>
              <a:t>9/21/20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A4202-1854-4A8C-A63F-7D5E2F547B29}" type="slidenum">
              <a:rPr lang="en-US" smtClean="0"/>
              <a:t>‹#›</a:t>
            </a:fld>
            <a:endParaRPr lang="en-US"/>
          </a:p>
        </p:txBody>
      </p:sp>
      <p:grpSp>
        <p:nvGrpSpPr>
          <p:cNvPr id="10" name="Group 9"/>
          <p:cNvGrpSpPr>
            <a:grpSpLocks/>
          </p:cNvGrpSpPr>
          <p:nvPr/>
        </p:nvGrpSpPr>
        <p:grpSpPr>
          <a:xfrm>
            <a:off x="667462" y="6153741"/>
            <a:ext cx="812363" cy="461756"/>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2" name="Picture 11"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3" name="TextBox 12"/>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904A7-C088-4DA7-8A0C-08AE432B9655}"/>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2354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067608"/>
            <a:ext cx="10972800" cy="76727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3FDEE-31B2-4A81-9764-6BBEE99A1C59}" type="datetimeFigureOut">
              <a:rPr lang="en-US" smtClean="0"/>
              <a:t>9/21/20</a:t>
            </a:fld>
            <a:endParaRPr lang="en-US"/>
          </a:p>
        </p:txBody>
      </p:sp>
      <p:sp>
        <p:nvSpPr>
          <p:cNvPr id="5" name="Slide Number Placeholder 4"/>
          <p:cNvSpPr>
            <a:spLocks noGrp="1"/>
          </p:cNvSpPr>
          <p:nvPr>
            <p:ph type="sldNum" sz="quarter" idx="12"/>
          </p:nvPr>
        </p:nvSpPr>
        <p:spPr>
          <a:xfrm>
            <a:off x="8737600" y="6352247"/>
            <a:ext cx="2844800" cy="365125"/>
          </a:xfrm>
        </p:spPr>
        <p:txBody>
          <a:bodyPr/>
          <a:lstStyle/>
          <a:p>
            <a:fld id="{1E1A4202-1854-4A8C-A63F-7D5E2F547B29}" type="slidenum">
              <a:rPr lang="en-US" smtClean="0"/>
              <a:t>‹#›</a:t>
            </a:fld>
            <a:endParaRPr lang="en-US"/>
          </a:p>
        </p:txBody>
      </p:sp>
      <p:grpSp>
        <p:nvGrpSpPr>
          <p:cNvPr id="6" name="Group 5"/>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0" name="TextBox 9"/>
          <p:cNvSpPr txBox="1"/>
          <p:nvPr/>
        </p:nvSpPr>
        <p:spPr>
          <a:xfrm>
            <a:off x="4846320" y="6359122"/>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3FDEE-31B2-4A81-9764-6BBEE99A1C59}" type="datetimeFigureOut">
              <a:rPr lang="en-US" smtClean="0"/>
              <a:t>9/21/20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9/21/20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9/21/20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9F748D-A959-4741-B0CB-E2258A828813}"/>
              </a:ext>
            </a:extLst>
          </p:cNvPr>
          <p:cNvSpPr>
            <a:spLocks noGrp="1"/>
          </p:cNvSpPr>
          <p:nvPr>
            <p:ph type="dt" sz="half" idx="10"/>
          </p:nvPr>
        </p:nvSpPr>
        <p:spPr/>
        <p:txBody>
          <a:bodyPr/>
          <a:lstStyle/>
          <a:p>
            <a:fld id="{BD43FDEE-31B2-4A81-9764-6BBEE99A1C59}" type="datetimeFigureOut">
              <a:rPr lang="en-US" smtClean="0"/>
              <a:t>9/21/20</a:t>
            </a:fld>
            <a:endParaRPr lang="en-US"/>
          </a:p>
        </p:txBody>
      </p:sp>
      <p:sp>
        <p:nvSpPr>
          <p:cNvPr id="5" name="Footer Placeholder 4">
            <a:extLst>
              <a:ext uri="{FF2B5EF4-FFF2-40B4-BE49-F238E27FC236}">
                <a16:creationId xmlns:a16="http://schemas.microsoft.com/office/drawing/2014/main"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2010D9-9443-435E-BA0D-07B5F6E35A7E}"/>
              </a:ext>
            </a:extLst>
          </p:cNvPr>
          <p:cNvSpPr>
            <a:spLocks noGrp="1"/>
          </p:cNvSpPr>
          <p:nvPr>
            <p:ph type="sldNum" sz="quarter" idx="12"/>
          </p:nvPr>
        </p:nvSpPr>
        <p:spPr/>
        <p:txBody>
          <a:bodyPr/>
          <a:lstStyle/>
          <a:p>
            <a:fld id="{1E1A4202-1854-4A8C-A63F-7D5E2F547B29}" type="slidenum">
              <a:rPr lang="en-US" smtClean="0"/>
              <a:t>‹#›</a:t>
            </a:fld>
            <a:endParaRPr lang="en-US"/>
          </a:p>
        </p:txBody>
      </p:sp>
    </p:spTree>
    <p:extLst>
      <p:ext uri="{BB962C8B-B14F-4D97-AF65-F5344CB8AC3E}">
        <p14:creationId xmlns:p14="http://schemas.microsoft.com/office/powerpoint/2010/main" val="466687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Slide Title</a:t>
            </a:r>
          </a:p>
        </p:txBody>
      </p:sp>
    </p:spTree>
    <p:extLst>
      <p:ext uri="{BB962C8B-B14F-4D97-AF65-F5344CB8AC3E}">
        <p14:creationId xmlns:p14="http://schemas.microsoft.com/office/powerpoint/2010/main" val="10078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820862"/>
            <a:ext cx="4297363" cy="3837475"/>
          </a:xfrm>
          <a:prstGeom prst="rect">
            <a:avLst/>
          </a:prstGeom>
        </p:spPr>
        <p:txBody>
          <a:bodyPr/>
          <a:lstStyle/>
          <a:p>
            <a:endParaRPr lang="en-US"/>
          </a:p>
        </p:txBody>
      </p:sp>
    </p:spTree>
    <p:extLst>
      <p:ext uri="{BB962C8B-B14F-4D97-AF65-F5344CB8AC3E}">
        <p14:creationId xmlns:p14="http://schemas.microsoft.com/office/powerpoint/2010/main" val="3123596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id="{2F14F5B9-510A-4D5A-82FC-79B9376B2E70}"/>
              </a:ext>
            </a:extLst>
          </p:cNvPr>
          <p:cNvSpPr>
            <a:spLocks noGrp="1"/>
          </p:cNvSpPr>
          <p:nvPr>
            <p:ph type="pic" sz="quarter" idx="16"/>
          </p:nvPr>
        </p:nvSpPr>
        <p:spPr>
          <a:xfrm>
            <a:off x="7388480" y="1068416"/>
            <a:ext cx="4297363" cy="3837475"/>
          </a:xfrm>
          <a:prstGeom prst="rect">
            <a:avLst/>
          </a:prstGeom>
        </p:spPr>
        <p:txBody>
          <a:bodyPr/>
          <a:lstStyle/>
          <a:p>
            <a:endParaRPr lang="en-US"/>
          </a:p>
        </p:txBody>
      </p:sp>
    </p:spTree>
    <p:extLst>
      <p:ext uri="{BB962C8B-B14F-4D97-AF65-F5344CB8AC3E}">
        <p14:creationId xmlns:p14="http://schemas.microsoft.com/office/powerpoint/2010/main" val="24607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AFE06-E0F6-433B-B431-DB140A8FA4A3}"/>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6" name="Footer Placeholder 5">
            <a:extLst>
              <a:ext uri="{FF2B5EF4-FFF2-40B4-BE49-F238E27FC236}">
                <a16:creationId xmlns:a16="http://schemas.microsoft.com/office/drawing/2014/main"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9413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3315E4-EE7E-48CE-9952-4BE6A8C50260}"/>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8" name="Footer Placeholder 7">
            <a:extLst>
              <a:ext uri="{FF2B5EF4-FFF2-40B4-BE49-F238E27FC236}">
                <a16:creationId xmlns:a16="http://schemas.microsoft.com/office/drawing/2014/main"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5749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22DB57-28C0-4337-B98F-4880BC5F9EF0}"/>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4" name="Footer Placeholder 3">
            <a:extLst>
              <a:ext uri="{FF2B5EF4-FFF2-40B4-BE49-F238E27FC236}">
                <a16:creationId xmlns:a16="http://schemas.microsoft.com/office/drawing/2014/main"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417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F1389-A811-4CC3-9757-E404BCCDAB91}"/>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3" name="Footer Placeholder 2">
            <a:extLst>
              <a:ext uri="{FF2B5EF4-FFF2-40B4-BE49-F238E27FC236}">
                <a16:creationId xmlns:a16="http://schemas.microsoft.com/office/drawing/2014/main"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816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62D3E-3BB5-4FE4-9797-5CE62527EFA2}"/>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6" name="Footer Placeholder 5">
            <a:extLst>
              <a:ext uri="{FF2B5EF4-FFF2-40B4-BE49-F238E27FC236}">
                <a16:creationId xmlns:a16="http://schemas.microsoft.com/office/drawing/2014/main"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8504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2A0EA-C3FA-4D14-8EB9-FBE2E9799A76}"/>
              </a:ext>
            </a:extLst>
          </p:cNvPr>
          <p:cNvSpPr>
            <a:spLocks noGrp="1"/>
          </p:cNvSpPr>
          <p:nvPr>
            <p:ph type="dt" sz="half" idx="10"/>
          </p:nvPr>
        </p:nvSpPr>
        <p:spPr/>
        <p:txBody>
          <a:bodyPr/>
          <a:lstStyle/>
          <a:p>
            <a:fld id="{F1DB05E7-376B-42E9-BFB9-A2253E2039EB}" type="datetimeFigureOut">
              <a:rPr lang="en-US" smtClean="0"/>
              <a:t>9/21/20</a:t>
            </a:fld>
            <a:endParaRPr lang="en-US"/>
          </a:p>
        </p:txBody>
      </p:sp>
      <p:sp>
        <p:nvSpPr>
          <p:cNvPr id="6" name="Footer Placeholder 5">
            <a:extLst>
              <a:ext uri="{FF2B5EF4-FFF2-40B4-BE49-F238E27FC236}">
                <a16:creationId xmlns:a16="http://schemas.microsoft.com/office/drawing/2014/main"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6553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9/21/20</a:t>
            </a:fld>
            <a:endParaRPr lang="en-US"/>
          </a:p>
        </p:txBody>
      </p:sp>
      <p:sp>
        <p:nvSpPr>
          <p:cNvPr id="5" name="Footer Placeholder 4">
            <a:extLst>
              <a:ext uri="{FF2B5EF4-FFF2-40B4-BE49-F238E27FC236}">
                <a16:creationId xmlns:a16="http://schemas.microsoft.com/office/drawing/2014/main"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33536680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9/21/20</a:t>
            </a:fld>
            <a:endParaRPr lang="en-US"/>
          </a:p>
        </p:txBody>
      </p:sp>
      <p:sp>
        <p:nvSpPr>
          <p:cNvPr id="5" name="Footer Placeholder 4">
            <a:extLst>
              <a:ext uri="{FF2B5EF4-FFF2-40B4-BE49-F238E27FC236}">
                <a16:creationId xmlns:a16="http://schemas.microsoft.com/office/drawing/2014/main"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11800488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9/21/20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105696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660" r:id="rId16"/>
    <p:sldLayoutId id="2147483661" r:id="rId17"/>
  </p:sldLayoutIdLst>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svg"/><Relationship Id="rId7" Type="http://schemas.microsoft.com/office/2007/relationships/hdphoto" Target="../media/hdphoto2.wdp"/><Relationship Id="rId12"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svg"/><Relationship Id="rId10"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37FB94-059C-4EA6-A553-1FB978C79D3F}"/>
              </a:ext>
            </a:extLst>
          </p:cNvPr>
          <p:cNvSpPr/>
          <p:nvPr/>
        </p:nvSpPr>
        <p:spPr>
          <a:xfrm>
            <a:off x="5448051" y="222886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Karla" charset="0"/>
                <a:ea typeface="Karla" charset="0"/>
                <a:cs typeface="Karla" charset="0"/>
              </a:rPr>
              <a:t>AC295</a:t>
            </a:r>
            <a:endParaRPr lang="en-US" b="1" dirty="0">
              <a:latin typeface="Karla" charset="0"/>
              <a:ea typeface="Karla" charset="0"/>
              <a:cs typeface="Karla" charset="0"/>
            </a:endParaRPr>
          </a:p>
        </p:txBody>
      </p:sp>
      <p:sp>
        <p:nvSpPr>
          <p:cNvPr id="2" name="Title 1">
            <a:extLst>
              <a:ext uri="{FF2B5EF4-FFF2-40B4-BE49-F238E27FC236}">
                <a16:creationId xmlns:a16="http://schemas.microsoft.com/office/drawing/2014/main" id="{411CDA50-CF96-4EC0-B465-54F452A3A102}"/>
              </a:ext>
            </a:extLst>
          </p:cNvPr>
          <p:cNvSpPr>
            <a:spLocks noGrp="1"/>
          </p:cNvSpPr>
          <p:nvPr>
            <p:ph type="ctrTitle"/>
          </p:nvPr>
        </p:nvSpPr>
        <p:spPr>
          <a:xfrm>
            <a:off x="1245702" y="465779"/>
            <a:ext cx="9700591" cy="1388361"/>
          </a:xfrm>
        </p:spPr>
        <p:txBody>
          <a:bodyPr anchor="ctr">
            <a:noAutofit/>
          </a:bodyPr>
          <a:lstStyle/>
          <a:p>
            <a:r>
              <a:rPr lang="en-US" sz="4000" dirty="0">
                <a:latin typeface="Karla" panose="020F0502020204030204" pitchFamily="2" charset="0"/>
                <a:ea typeface="Futura" panose="02020800000000000000" pitchFamily="18" charset="0"/>
                <a:cs typeface="Futura" panose="02020800000000000000" pitchFamily="18" charset="0"/>
              </a:rPr>
              <a:t>Lecture 4: Dask</a:t>
            </a:r>
          </a:p>
        </p:txBody>
      </p:sp>
      <p:sp>
        <p:nvSpPr>
          <p:cNvPr id="3" name="Subtitle 2">
            <a:extLst>
              <a:ext uri="{FF2B5EF4-FFF2-40B4-BE49-F238E27FC236}">
                <a16:creationId xmlns:a16="http://schemas.microsoft.com/office/drawing/2014/main" id="{7E285106-558C-4A6C-94DC-B85D920FDF44}"/>
              </a:ext>
            </a:extLst>
          </p:cNvPr>
          <p:cNvSpPr>
            <a:spLocks noGrp="1"/>
          </p:cNvSpPr>
          <p:nvPr>
            <p:ph type="subTitle" idx="1"/>
          </p:nvPr>
        </p:nvSpPr>
        <p:spPr>
          <a:xfrm>
            <a:off x="2869766" y="2843265"/>
            <a:ext cx="6452461" cy="1688980"/>
          </a:xfrm>
        </p:spPr>
        <p:txBody>
          <a:bodyPr>
            <a:normAutofit/>
          </a:bodyPr>
          <a:lstStyle/>
          <a:p>
            <a:r>
              <a:rPr lang="en-US" b="1" dirty="0">
                <a:solidFill>
                  <a:schemeClr val="bg1"/>
                </a:solidFill>
                <a:latin typeface="Karla" charset="0"/>
              </a:rPr>
              <a:t>AC295</a:t>
            </a:r>
          </a:p>
          <a:p>
            <a:r>
              <a:rPr lang="en-US" b="1" dirty="0">
                <a:latin typeface="Karla" charset="0"/>
              </a:rPr>
              <a:t> </a:t>
            </a:r>
            <a:r>
              <a:rPr lang="en-US" dirty="0">
                <a:latin typeface="Karla" charset="0"/>
              </a:rPr>
              <a:t>Advanced Practical Data Science</a:t>
            </a:r>
          </a:p>
          <a:p>
            <a:r>
              <a:rPr lang="en-US" sz="2000" dirty="0" err="1">
                <a:latin typeface="Karla" charset="0"/>
              </a:rPr>
              <a:t>Pavlos</a:t>
            </a:r>
            <a:r>
              <a:rPr lang="en-US" sz="2000" dirty="0">
                <a:latin typeface="Karla" charset="0"/>
              </a:rPr>
              <a:t> </a:t>
            </a:r>
            <a:r>
              <a:rPr lang="en-US" sz="2000" dirty="0" err="1">
                <a:latin typeface="Karla" charset="0"/>
              </a:rPr>
              <a:t>Protopapas</a:t>
            </a:r>
            <a:endParaRPr lang="en-US" sz="1200" dirty="0"/>
          </a:p>
          <a:p>
            <a:endParaRPr lang="en-US" dirty="0"/>
          </a:p>
        </p:txBody>
      </p:sp>
      <p:pic>
        <p:nvPicPr>
          <p:cNvPr id="8" name="Picture 7">
            <a:extLst>
              <a:ext uri="{FF2B5EF4-FFF2-40B4-BE49-F238E27FC236}">
                <a16:creationId xmlns:a16="http://schemas.microsoft.com/office/drawing/2014/main" id="{092DDC66-5920-460A-8C3C-6792EA7969BB}"/>
              </a:ext>
            </a:extLst>
          </p:cNvPr>
          <p:cNvPicPr>
            <a:picLocks noChangeAspect="1"/>
          </p:cNvPicPr>
          <p:nvPr/>
        </p:nvPicPr>
        <p:blipFill>
          <a:blip r:embed="rId2"/>
          <a:stretch>
            <a:fillRect/>
          </a:stretch>
        </p:blipFill>
        <p:spPr>
          <a:xfrm>
            <a:off x="4558370" y="4532245"/>
            <a:ext cx="3075258" cy="1859976"/>
          </a:xfrm>
          <a:prstGeom prst="rect">
            <a:avLst/>
          </a:prstGeom>
        </p:spPr>
      </p:pic>
    </p:spTree>
    <p:extLst>
      <p:ext uri="{BB962C8B-B14F-4D97-AF65-F5344CB8AC3E}">
        <p14:creationId xmlns:p14="http://schemas.microsoft.com/office/powerpoint/2010/main" val="4040593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Motivation</a:t>
            </a:r>
          </a:p>
        </p:txBody>
      </p:sp>
      <p:graphicFrame>
        <p:nvGraphicFramePr>
          <p:cNvPr id="4" name="Table 3"/>
          <p:cNvGraphicFramePr>
            <a:graphicFrameLocks noGrp="1"/>
          </p:cNvGraphicFramePr>
          <p:nvPr/>
        </p:nvGraphicFramePr>
        <p:xfrm>
          <a:off x="926824" y="2189796"/>
          <a:ext cx="10274576" cy="1828800"/>
        </p:xfrm>
        <a:graphic>
          <a:graphicData uri="http://schemas.openxmlformats.org/drawingml/2006/table">
            <a:tbl>
              <a:tblPr firstRow="1" bandRow="1">
                <a:tableStyleId>{073A0DAA-6AF3-43AB-8588-CEC1D06C72B9}</a:tableStyleId>
              </a:tblPr>
              <a:tblGrid>
                <a:gridCol w="2568644">
                  <a:extLst>
                    <a:ext uri="{9D8B030D-6E8A-4147-A177-3AD203B41FA5}">
                      <a16:colId xmlns:a16="http://schemas.microsoft.com/office/drawing/2014/main" val="20000"/>
                    </a:ext>
                  </a:extLst>
                </a:gridCol>
                <a:gridCol w="2568644">
                  <a:extLst>
                    <a:ext uri="{9D8B030D-6E8A-4147-A177-3AD203B41FA5}">
                      <a16:colId xmlns:a16="http://schemas.microsoft.com/office/drawing/2014/main" val="20001"/>
                    </a:ext>
                  </a:extLst>
                </a:gridCol>
                <a:gridCol w="2568644">
                  <a:extLst>
                    <a:ext uri="{9D8B030D-6E8A-4147-A177-3AD203B41FA5}">
                      <a16:colId xmlns:a16="http://schemas.microsoft.com/office/drawing/2014/main" val="20002"/>
                    </a:ext>
                  </a:extLst>
                </a:gridCol>
                <a:gridCol w="2568644">
                  <a:extLst>
                    <a:ext uri="{9D8B030D-6E8A-4147-A177-3AD203B41FA5}">
                      <a16:colId xmlns:a16="http://schemas.microsoft.com/office/drawing/2014/main" val="20003"/>
                    </a:ext>
                  </a:extLst>
                </a:gridCol>
              </a:tblGrid>
              <a:tr h="370840">
                <a:tc>
                  <a:txBody>
                    <a:bodyPr/>
                    <a:lstStyle/>
                    <a:p>
                      <a:r>
                        <a:rPr lang="en-US" sz="2400" dirty="0"/>
                        <a:t>Dataset type</a:t>
                      </a:r>
                    </a:p>
                  </a:txBody>
                  <a:tcPr/>
                </a:tc>
                <a:tc>
                  <a:txBody>
                    <a:bodyPr/>
                    <a:lstStyle/>
                    <a:p>
                      <a:r>
                        <a:rPr lang="en-US" sz="2400" dirty="0"/>
                        <a:t>Size range</a:t>
                      </a:r>
                    </a:p>
                  </a:txBody>
                  <a:tcPr/>
                </a:tc>
                <a:tc>
                  <a:txBody>
                    <a:bodyPr/>
                    <a:lstStyle/>
                    <a:p>
                      <a:r>
                        <a:rPr lang="en-US" sz="2400" dirty="0"/>
                        <a:t>Fits in RAM?</a:t>
                      </a:r>
                    </a:p>
                  </a:txBody>
                  <a:tcPr/>
                </a:tc>
                <a:tc>
                  <a:txBody>
                    <a:bodyPr/>
                    <a:lstStyle/>
                    <a:p>
                      <a:r>
                        <a:rPr lang="en-US" sz="2400" dirty="0"/>
                        <a:t>Fits on local</a:t>
                      </a:r>
                      <a:r>
                        <a:rPr lang="en-US" sz="2400" baseline="0" dirty="0"/>
                        <a:t> disk?</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Small dataset</a:t>
                      </a:r>
                    </a:p>
                  </a:txBody>
                  <a:tcPr/>
                </a:tc>
                <a:tc>
                  <a:txBody>
                    <a:bodyPr/>
                    <a:lstStyle/>
                    <a:p>
                      <a:pPr algn="ctr"/>
                      <a:r>
                        <a:rPr lang="en-US" sz="2400" dirty="0"/>
                        <a:t>Less than 2-4 GB</a:t>
                      </a:r>
                    </a:p>
                  </a:txBody>
                  <a:tcPr/>
                </a:tc>
                <a:tc>
                  <a:txBody>
                    <a:bodyPr/>
                    <a:lstStyle/>
                    <a:p>
                      <a:pPr algn="ctr"/>
                      <a:r>
                        <a:rPr lang="en-US" sz="2400" dirty="0"/>
                        <a:t>Yes</a:t>
                      </a:r>
                    </a:p>
                  </a:txBody>
                  <a:tcPr/>
                </a:tc>
                <a:tc>
                  <a:txBody>
                    <a:bodyPr/>
                    <a:lstStyle/>
                    <a:p>
                      <a:pPr algn="ctr"/>
                      <a:r>
                        <a:rPr lang="en-US" sz="2400" dirty="0"/>
                        <a:t>Yes</a:t>
                      </a:r>
                    </a:p>
                  </a:txBody>
                  <a:tcPr/>
                </a:tc>
                <a:extLst>
                  <a:ext uri="{0D108BD9-81ED-4DB2-BD59-A6C34878D82A}">
                    <a16:rowId xmlns:a16="http://schemas.microsoft.com/office/drawing/2014/main" val="10001"/>
                  </a:ext>
                </a:extLst>
              </a:tr>
              <a:tr h="370840">
                <a:tc>
                  <a:txBody>
                    <a:bodyPr/>
                    <a:lstStyle/>
                    <a:p>
                      <a:pPr algn="ctr"/>
                      <a:r>
                        <a:rPr lang="en-US" sz="2400" dirty="0"/>
                        <a:t>Medium dataset</a:t>
                      </a:r>
                    </a:p>
                  </a:txBody>
                  <a:tcPr/>
                </a:tc>
                <a:tc>
                  <a:txBody>
                    <a:bodyPr/>
                    <a:lstStyle/>
                    <a:p>
                      <a:pPr algn="ctr"/>
                      <a:r>
                        <a:rPr lang="en-US" sz="2400" dirty="0"/>
                        <a:t>Less than 2 TB</a:t>
                      </a:r>
                    </a:p>
                  </a:txBody>
                  <a:tcPr/>
                </a:tc>
                <a:tc>
                  <a:txBody>
                    <a:bodyPr/>
                    <a:lstStyle/>
                    <a:p>
                      <a:pPr algn="ctr"/>
                      <a:r>
                        <a:rPr lang="en-US" sz="2400" dirty="0"/>
                        <a:t>No</a:t>
                      </a:r>
                    </a:p>
                  </a:txBody>
                  <a:tcPr/>
                </a:tc>
                <a:tc>
                  <a:txBody>
                    <a:bodyPr/>
                    <a:lstStyle/>
                    <a:p>
                      <a:pPr algn="ctr"/>
                      <a:r>
                        <a:rPr lang="en-US" sz="2400" dirty="0"/>
                        <a:t>Yes</a:t>
                      </a:r>
                    </a:p>
                  </a:txBody>
                  <a:tcPr/>
                </a:tc>
                <a:extLst>
                  <a:ext uri="{0D108BD9-81ED-4DB2-BD59-A6C34878D82A}">
                    <a16:rowId xmlns:a16="http://schemas.microsoft.com/office/drawing/2014/main" val="10002"/>
                  </a:ext>
                </a:extLst>
              </a:tr>
              <a:tr h="370840">
                <a:tc>
                  <a:txBody>
                    <a:bodyPr/>
                    <a:lstStyle/>
                    <a:p>
                      <a:pPr algn="ctr"/>
                      <a:r>
                        <a:rPr lang="en-US" sz="2400" dirty="0"/>
                        <a:t>Large dataset</a:t>
                      </a:r>
                    </a:p>
                  </a:txBody>
                  <a:tcPr/>
                </a:tc>
                <a:tc>
                  <a:txBody>
                    <a:bodyPr/>
                    <a:lstStyle/>
                    <a:p>
                      <a:pPr algn="ctr"/>
                      <a:r>
                        <a:rPr lang="en-US" sz="2400" dirty="0"/>
                        <a:t>Greater than 2 TB</a:t>
                      </a:r>
                    </a:p>
                  </a:txBody>
                  <a:tcPr/>
                </a:tc>
                <a:tc>
                  <a:txBody>
                    <a:bodyPr/>
                    <a:lstStyle/>
                    <a:p>
                      <a:pPr algn="ctr"/>
                      <a:r>
                        <a:rPr lang="en-US" sz="2400" dirty="0"/>
                        <a:t>No</a:t>
                      </a:r>
                    </a:p>
                  </a:txBody>
                  <a:tcPr/>
                </a:tc>
                <a:tc>
                  <a:txBody>
                    <a:bodyPr/>
                    <a:lstStyle/>
                    <a:p>
                      <a:pPr algn="ctr"/>
                      <a:r>
                        <a:rPr lang="en-US" sz="2400" dirty="0"/>
                        <a:t>No </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6915766" y="5245413"/>
            <a:ext cx="4164922" cy="369332"/>
          </a:xfrm>
          <a:prstGeom prst="rect">
            <a:avLst/>
          </a:prstGeom>
        </p:spPr>
        <p:txBody>
          <a:bodyPr wrap="none">
            <a:spAutoFit/>
          </a:bodyPr>
          <a:lstStyle/>
          <a:p>
            <a:pPr algn="r"/>
            <a:r>
              <a:rPr lang="en-US" dirty="0">
                <a:latin typeface="Karla" pitchFamily="2" charset="0"/>
              </a:rPr>
              <a:t>Adapted from Data Science with Dask</a:t>
            </a:r>
          </a:p>
        </p:txBody>
      </p:sp>
    </p:spTree>
    <p:extLst>
      <p:ext uri="{BB962C8B-B14F-4D97-AF65-F5344CB8AC3E}">
        <p14:creationId xmlns:p14="http://schemas.microsoft.com/office/powerpoint/2010/main" val="256808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Dask API &lt;</a:t>
            </a:r>
            <a:r>
              <a:rPr lang="en-US" sz="3800" b="1" dirty="0" err="1"/>
              <a:t>cont</a:t>
            </a:r>
            <a:r>
              <a:rPr lang="en-US" sz="3800" b="1" dirty="0"/>
              <a:t>&gt;</a:t>
            </a:r>
          </a:p>
        </p:txBody>
      </p:sp>
      <p:sp>
        <p:nvSpPr>
          <p:cNvPr id="10" name="Rectangle 9">
            <a:extLst>
              <a:ext uri="{FF2B5EF4-FFF2-40B4-BE49-F238E27FC236}">
                <a16:creationId xmlns:a16="http://schemas.microsoft.com/office/drawing/2014/main" id="{2640D9DE-ACA1-40C5-9770-2BD1B3232BBF}"/>
              </a:ext>
            </a:extLst>
          </p:cNvPr>
          <p:cNvSpPr/>
          <p:nvPr/>
        </p:nvSpPr>
        <p:spPr>
          <a:xfrm>
            <a:off x="971550" y="1184773"/>
            <a:ext cx="10229850" cy="4708981"/>
          </a:xfrm>
          <a:prstGeom prst="rect">
            <a:avLst/>
          </a:prstGeom>
        </p:spPr>
        <p:txBody>
          <a:bodyPr wrap="square">
            <a:spAutoFit/>
          </a:bodyPr>
          <a:lstStyle/>
          <a:p>
            <a:endParaRPr lang="en-US" sz="2400" dirty="0">
              <a:latin typeface="Karla" pitchFamily="2" charset="0"/>
            </a:endParaRPr>
          </a:p>
          <a:p>
            <a:pPr marL="800100" lvl="1" indent="-342900">
              <a:buFont typeface="Arial" panose="020B0604020202020204" pitchFamily="34" charset="0"/>
              <a:buChar char="•"/>
            </a:pPr>
            <a:r>
              <a:rPr lang="en-US" sz="2300" b="1" dirty="0">
                <a:latin typeface="Karla" pitchFamily="2" charset="0"/>
              </a:rPr>
              <a:t>not of great help for small size datasets</a:t>
            </a:r>
            <a:r>
              <a:rPr lang="en-US" sz="2300" dirty="0">
                <a:latin typeface="Karla" pitchFamily="2" charset="0"/>
              </a:rPr>
              <a:t>: It generates greater overheads. Complex operations can be done without spilling to disk and slowing down process. </a:t>
            </a:r>
          </a:p>
          <a:p>
            <a:pPr marL="800100" lvl="1" indent="-342900">
              <a:buFont typeface="Arial" panose="020B0604020202020204" pitchFamily="34" charset="0"/>
              <a:buChar char="•"/>
            </a:pPr>
            <a:endParaRPr lang="en-US" sz="2300" dirty="0">
              <a:latin typeface="Karla" pitchFamily="2" charset="0"/>
            </a:endParaRPr>
          </a:p>
          <a:p>
            <a:pPr marL="800100" lvl="1" indent="-342900">
              <a:buFont typeface="Arial" panose="020B0604020202020204" pitchFamily="34" charset="0"/>
              <a:buChar char="•"/>
            </a:pPr>
            <a:r>
              <a:rPr lang="en-US" sz="2300" b="1" dirty="0">
                <a:latin typeface="Karla" pitchFamily="2" charset="0"/>
              </a:rPr>
              <a:t>very useful for medium size dataset:</a:t>
            </a:r>
            <a:r>
              <a:rPr lang="en-US" sz="2300" dirty="0">
                <a:latin typeface="Karla" pitchFamily="2" charset="0"/>
              </a:rPr>
              <a:t> it allows to work with medium size in local machine. Difficult to take advantage of parallelism within Pandas (no sharing work between processes on multicore systems). </a:t>
            </a:r>
          </a:p>
          <a:p>
            <a:pPr marL="800100" lvl="1" indent="-342900">
              <a:buFont typeface="Arial" panose="020B0604020202020204" pitchFamily="34" charset="0"/>
              <a:buChar char="•"/>
            </a:pPr>
            <a:endParaRPr lang="en-US" sz="2300" dirty="0">
              <a:latin typeface="Karla" pitchFamily="2" charset="0"/>
            </a:endParaRPr>
          </a:p>
          <a:p>
            <a:pPr marL="800100" lvl="1" indent="-342900">
              <a:buFont typeface="Arial" panose="020B0604020202020204" pitchFamily="34" charset="0"/>
              <a:buChar char="•"/>
            </a:pPr>
            <a:r>
              <a:rPr lang="en-US" sz="2300" b="1" dirty="0">
                <a:latin typeface="Karla" pitchFamily="2" charset="0"/>
              </a:rPr>
              <a:t>essential for large datasets</a:t>
            </a:r>
            <a:r>
              <a:rPr lang="en-US" sz="2300" dirty="0">
                <a:latin typeface="Karla" pitchFamily="2" charset="0"/>
              </a:rPr>
              <a:t>: Pandas, NumPy, and </a:t>
            </a:r>
            <a:r>
              <a:rPr lang="en-US" sz="2300" dirty="0" err="1">
                <a:latin typeface="Karla" pitchFamily="2" charset="0"/>
              </a:rPr>
              <a:t>scikit</a:t>
            </a:r>
            <a:r>
              <a:rPr lang="en-US" sz="2300" dirty="0">
                <a:latin typeface="Karla" pitchFamily="2" charset="0"/>
              </a:rPr>
              <a:t>-learn are not suitable at all for datasets of this size, because they were not inherently built to operate on distributed datasets. </a:t>
            </a:r>
          </a:p>
        </p:txBody>
      </p:sp>
    </p:spTree>
    <p:extLst>
      <p:ext uri="{BB962C8B-B14F-4D97-AF65-F5344CB8AC3E}">
        <p14:creationId xmlns:p14="http://schemas.microsoft.com/office/powerpoint/2010/main" val="35669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Dask API &lt;</a:t>
            </a:r>
            <a:r>
              <a:rPr lang="en-US" sz="3800" b="1" dirty="0" err="1"/>
              <a:t>cont</a:t>
            </a:r>
            <a:r>
              <a:rPr lang="en-US" sz="3800" b="1" dirty="0"/>
              <a:t>&gt;</a:t>
            </a:r>
          </a:p>
        </p:txBody>
      </p:sp>
      <p:grpSp>
        <p:nvGrpSpPr>
          <p:cNvPr id="8" name="Group 7">
            <a:extLst>
              <a:ext uri="{FF2B5EF4-FFF2-40B4-BE49-F238E27FC236}">
                <a16:creationId xmlns:a16="http://schemas.microsoft.com/office/drawing/2014/main" id="{56B5B84B-FC95-481C-B626-FA32D7444CDE}"/>
              </a:ext>
            </a:extLst>
          </p:cNvPr>
          <p:cNvGrpSpPr/>
          <p:nvPr/>
        </p:nvGrpSpPr>
        <p:grpSpPr>
          <a:xfrm>
            <a:off x="1524000" y="1274926"/>
            <a:ext cx="9704025" cy="5023241"/>
            <a:chOff x="1524000" y="1274926"/>
            <a:chExt cx="9704025" cy="5023241"/>
          </a:xfrm>
        </p:grpSpPr>
        <p:sp>
          <p:nvSpPr>
            <p:cNvPr id="5" name="Rectangle 4">
              <a:extLst>
                <a:ext uri="{FF2B5EF4-FFF2-40B4-BE49-F238E27FC236}">
                  <a16:creationId xmlns:a16="http://schemas.microsoft.com/office/drawing/2014/main" id="{ABBE6D52-6F06-4A1C-BF11-2F1742D86637}"/>
                </a:ext>
              </a:extLst>
            </p:cNvPr>
            <p:cNvSpPr/>
            <p:nvPr/>
          </p:nvSpPr>
          <p:spPr>
            <a:xfrm>
              <a:off x="1524000" y="5491872"/>
              <a:ext cx="9704025" cy="806295"/>
            </a:xfrm>
            <a:prstGeom prst="rect">
              <a:avLst/>
            </a:prstGeom>
          </p:spPr>
          <p:txBody>
            <a:bodyPr wrap="square">
              <a:spAutoFit/>
            </a:bodyPr>
            <a:lstStyle/>
            <a:p>
              <a:pPr algn="r"/>
              <a:endParaRPr lang="en-US" sz="1600" dirty="0">
                <a:latin typeface="Karla" pitchFamily="2" charset="0"/>
              </a:endParaRPr>
            </a:p>
            <a:p>
              <a:pPr algn="r"/>
              <a:r>
                <a:rPr lang="en-US" sz="1600" dirty="0">
                  <a:latin typeface="Karla" pitchFamily="2" charset="0"/>
                </a:rPr>
                <a:t>Adapted from Data Science with Dask</a:t>
              </a:r>
              <a:endParaRPr lang="en-US" dirty="0">
                <a:latin typeface="Karla" pitchFamily="2" charset="0"/>
              </a:endParaRPr>
            </a:p>
          </p:txBody>
        </p:sp>
        <p:pic>
          <p:nvPicPr>
            <p:cNvPr id="7" name="Picture 6">
              <a:extLst>
                <a:ext uri="{FF2B5EF4-FFF2-40B4-BE49-F238E27FC236}">
                  <a16:creationId xmlns:a16="http://schemas.microsoft.com/office/drawing/2014/main" id="{5796E17A-E1A2-4940-A737-2FF06D2B41C9}"/>
                </a:ext>
              </a:extLst>
            </p:cNvPr>
            <p:cNvPicPr>
              <a:picLocks noChangeAspect="1"/>
            </p:cNvPicPr>
            <p:nvPr/>
          </p:nvPicPr>
          <p:blipFill>
            <a:blip r:embed="rId2"/>
            <a:stretch>
              <a:fillRect/>
            </a:stretch>
          </p:blipFill>
          <p:spPr>
            <a:xfrm>
              <a:off x="1905001" y="1274926"/>
              <a:ext cx="9144000" cy="4308148"/>
            </a:xfrm>
            <a:prstGeom prst="rect">
              <a:avLst/>
            </a:prstGeom>
          </p:spPr>
        </p:pic>
      </p:grpSp>
    </p:spTree>
    <p:extLst>
      <p:ext uri="{BB962C8B-B14F-4D97-AF65-F5344CB8AC3E}">
        <p14:creationId xmlns:p14="http://schemas.microsoft.com/office/powerpoint/2010/main" val="150206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b="1" dirty="0"/>
              <a:t>4: </a:t>
            </a:r>
            <a:r>
              <a:rPr lang="en-US" sz="2600" b="1" dirty="0">
                <a:solidFill>
                  <a:schemeClr val="tx2">
                    <a:lumMod val="60000"/>
                    <a:lumOff val="40000"/>
                  </a:schemeClr>
                </a:solidFill>
              </a:rPr>
              <a:t>Exercise</a:t>
            </a:r>
            <a:r>
              <a:rPr lang="en-US" sz="2600" b="1" dirty="0"/>
              <a:t>: Exploratory Data Analysis with DASK</a:t>
            </a:r>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7885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b="1" dirty="0"/>
              <a:t>5: Directed </a:t>
            </a:r>
            <a:r>
              <a:rPr lang="en-US" sz="2600" b="1" dirty="0" err="1"/>
              <a:t>Acyclical</a:t>
            </a:r>
            <a:r>
              <a:rPr lang="en-US" sz="2600" b="1" dirty="0"/>
              <a:t> Graph (DAGs)</a:t>
            </a:r>
          </a:p>
          <a:p>
            <a:pPr>
              <a:spcAft>
                <a:spcPts val="600"/>
              </a:spcAft>
            </a:pPr>
            <a:endParaRPr lang="en-US" sz="2600" dirty="0"/>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378036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Directed </a:t>
            </a:r>
            <a:r>
              <a:rPr lang="en-US" sz="4000" b="1" dirty="0" err="1"/>
              <a:t>Acyclical</a:t>
            </a:r>
            <a:r>
              <a:rPr lang="en-US" sz="4000" b="1" dirty="0"/>
              <a:t> Graph </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286373"/>
            <a:ext cx="10229850" cy="4893647"/>
          </a:xfrm>
          <a:prstGeom prst="rect">
            <a:avLst/>
          </a:prstGeom>
        </p:spPr>
        <p:txBody>
          <a:bodyPr wrap="square">
            <a:spAutoFit/>
          </a:bodyPr>
          <a:lstStyle/>
          <a:p>
            <a:pPr lvl="1"/>
            <a:r>
              <a:rPr lang="en-US" sz="2400" dirty="0">
                <a:latin typeface="Karla" pitchFamily="2" charset="0"/>
              </a:rPr>
              <a:t>A graph is a representation of a </a:t>
            </a:r>
            <a:r>
              <a:rPr lang="en-US" sz="2400" b="1" dirty="0">
                <a:latin typeface="Karla" pitchFamily="2" charset="0"/>
              </a:rPr>
              <a:t>set of objects that have a relationship</a:t>
            </a:r>
            <a:r>
              <a:rPr lang="en-US" sz="2400" dirty="0">
                <a:latin typeface="Karla" pitchFamily="2" charset="0"/>
              </a:rPr>
              <a:t> with one another. It is used to representing a wide variety of information.</a:t>
            </a:r>
          </a:p>
          <a:p>
            <a:pPr lvl="1"/>
            <a:endParaRPr lang="en-US" sz="2400" dirty="0">
              <a:latin typeface="Karla" pitchFamily="2" charset="0"/>
            </a:endParaRPr>
          </a:p>
          <a:p>
            <a:pPr lvl="1"/>
            <a:r>
              <a:rPr lang="en-US" sz="2400" dirty="0">
                <a:latin typeface="Karla" pitchFamily="2" charset="0"/>
              </a:rPr>
              <a:t> A graph is consisted by: </a:t>
            </a:r>
          </a:p>
          <a:p>
            <a:pPr marL="1257300" lvl="2" indent="-342900">
              <a:buFont typeface="Arial" panose="020B0604020202020204" pitchFamily="34" charset="0"/>
              <a:buChar char="•"/>
            </a:pPr>
            <a:r>
              <a:rPr lang="en-US" sz="2400" b="1" dirty="0">
                <a:latin typeface="Karla" pitchFamily="2" charset="0"/>
              </a:rPr>
              <a:t>node</a:t>
            </a:r>
            <a:r>
              <a:rPr lang="en-US" sz="2400" dirty="0">
                <a:latin typeface="Karla" pitchFamily="2" charset="0"/>
              </a:rPr>
              <a:t>: a function, an object or an action </a:t>
            </a:r>
          </a:p>
          <a:p>
            <a:pPr marL="1257300" lvl="2" indent="-342900">
              <a:buFont typeface="Arial" panose="020B0604020202020204" pitchFamily="34" charset="0"/>
              <a:buChar char="•"/>
            </a:pPr>
            <a:r>
              <a:rPr lang="en-US" sz="2400" b="1" dirty="0">
                <a:latin typeface="Karla" pitchFamily="2" charset="0"/>
              </a:rPr>
              <a:t>line</a:t>
            </a:r>
            <a:r>
              <a:rPr lang="en-US" sz="2400" dirty="0">
                <a:latin typeface="Karla" pitchFamily="2" charset="0"/>
              </a:rPr>
              <a:t>: symbolize the relationship among nodes</a:t>
            </a:r>
          </a:p>
          <a:p>
            <a:pPr lvl="1"/>
            <a:r>
              <a:rPr lang="en-US" sz="2400" dirty="0">
                <a:latin typeface="Karla" pitchFamily="2" charset="0"/>
              </a:rPr>
              <a:t>    </a:t>
            </a:r>
          </a:p>
          <a:p>
            <a:pPr lvl="1"/>
            <a:r>
              <a:rPr lang="en-US" sz="2400" dirty="0">
                <a:latin typeface="Karla" pitchFamily="2" charset="0"/>
              </a:rPr>
              <a:t>In a directed </a:t>
            </a:r>
            <a:r>
              <a:rPr lang="en-US" sz="2400" dirty="0" err="1">
                <a:latin typeface="Karla" pitchFamily="2" charset="0"/>
              </a:rPr>
              <a:t>acyclical</a:t>
            </a:r>
            <a:r>
              <a:rPr lang="en-US" sz="2400" dirty="0">
                <a:latin typeface="Karla" pitchFamily="2" charset="0"/>
              </a:rPr>
              <a:t> graph there </a:t>
            </a:r>
            <a:r>
              <a:rPr lang="en-US" sz="2400" b="1" dirty="0">
                <a:latin typeface="Karla" pitchFamily="2" charset="0"/>
              </a:rPr>
              <a:t>is one logical way to traverse </a:t>
            </a:r>
            <a:r>
              <a:rPr lang="en-US" sz="2400" dirty="0">
                <a:latin typeface="Karla" pitchFamily="2" charset="0"/>
              </a:rPr>
              <a:t>the graph. No node is visited twice.</a:t>
            </a:r>
          </a:p>
          <a:p>
            <a:pPr lvl="1"/>
            <a:endParaRPr lang="en-US" sz="2400" dirty="0">
              <a:latin typeface="Karla" pitchFamily="2" charset="0"/>
            </a:endParaRPr>
          </a:p>
          <a:p>
            <a:pPr lvl="1"/>
            <a:r>
              <a:rPr lang="en-US" sz="2400" dirty="0">
                <a:latin typeface="Karla" pitchFamily="2" charset="0"/>
              </a:rPr>
              <a:t>In a </a:t>
            </a:r>
            <a:r>
              <a:rPr lang="en-US" sz="2400" i="1" dirty="0">
                <a:latin typeface="Karla" pitchFamily="2" charset="0"/>
              </a:rPr>
              <a:t>cyclical graph</a:t>
            </a:r>
            <a:r>
              <a:rPr lang="en-US" sz="2400" dirty="0">
                <a:latin typeface="Karla" pitchFamily="2" charset="0"/>
              </a:rPr>
              <a:t>: exist a feedback loop that allow to revisit and repeat the actions within the same node.</a:t>
            </a:r>
          </a:p>
        </p:txBody>
      </p:sp>
    </p:spTree>
    <p:extLst>
      <p:ext uri="{BB962C8B-B14F-4D97-AF65-F5344CB8AC3E}">
        <p14:creationId xmlns:p14="http://schemas.microsoft.com/office/powerpoint/2010/main" val="40288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Directed </a:t>
            </a:r>
            <a:r>
              <a:rPr lang="en-US" sz="4000" b="1" dirty="0" err="1"/>
              <a:t>Acyclical</a:t>
            </a:r>
            <a:r>
              <a:rPr lang="en-US" sz="4000" b="1" dirty="0"/>
              <a:t> Graph &lt;</a:t>
            </a:r>
            <a:r>
              <a:rPr lang="en-US" sz="4000" b="1" dirty="0" err="1"/>
              <a:t>cont</a:t>
            </a:r>
            <a:r>
              <a:rPr lang="en-US" sz="4000" b="1" dirty="0"/>
              <a:t>&gt;</a:t>
            </a:r>
            <a:endParaRPr lang="en-US" sz="3800" b="1" dirty="0"/>
          </a:p>
        </p:txBody>
      </p:sp>
      <p:sp>
        <p:nvSpPr>
          <p:cNvPr id="5" name="Rectangle 4">
            <a:extLst>
              <a:ext uri="{FF2B5EF4-FFF2-40B4-BE49-F238E27FC236}">
                <a16:creationId xmlns:a16="http://schemas.microsoft.com/office/drawing/2014/main" id="{E07A416E-A113-4BF3-8941-7E4BB68F73DD}"/>
              </a:ext>
            </a:extLst>
          </p:cNvPr>
          <p:cNvSpPr/>
          <p:nvPr/>
        </p:nvSpPr>
        <p:spPr>
          <a:xfrm>
            <a:off x="8864600" y="5142929"/>
            <a:ext cx="2870200" cy="830997"/>
          </a:xfrm>
          <a:prstGeom prst="rect">
            <a:avLst/>
          </a:prstGeom>
        </p:spPr>
        <p:txBody>
          <a:bodyPr wrap="square">
            <a:spAutoFit/>
          </a:bodyPr>
          <a:lstStyle/>
          <a:p>
            <a:pPr algn="r"/>
            <a:endParaRPr lang="en-US" sz="1600" dirty="0">
              <a:latin typeface="Karla" pitchFamily="2" charset="0"/>
            </a:endParaRPr>
          </a:p>
          <a:p>
            <a:pPr algn="r"/>
            <a:r>
              <a:rPr lang="en-US" sz="1600" dirty="0">
                <a:latin typeface="Karla" pitchFamily="2" charset="0"/>
              </a:rPr>
              <a:t>Adapted from</a:t>
            </a:r>
          </a:p>
          <a:p>
            <a:pPr algn="r"/>
            <a:r>
              <a:rPr lang="en-US" sz="1600" dirty="0">
                <a:latin typeface="Karla" pitchFamily="2" charset="0"/>
              </a:rPr>
              <a:t>Data Science with Dask</a:t>
            </a:r>
            <a:endParaRPr lang="en-US" dirty="0">
              <a:latin typeface="Karla" pitchFamily="2" charset="0"/>
            </a:endParaRPr>
          </a:p>
        </p:txBody>
      </p:sp>
      <p:pic>
        <p:nvPicPr>
          <p:cNvPr id="7" name="Picture 6" descr="A close up of a logo&#10;&#10;Description automatically generated">
            <a:extLst>
              <a:ext uri="{FF2B5EF4-FFF2-40B4-BE49-F238E27FC236}">
                <a16:creationId xmlns:a16="http://schemas.microsoft.com/office/drawing/2014/main" id="{5A579E9F-2AF5-4D59-8785-8B0FE592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00" y="1211611"/>
            <a:ext cx="5549899" cy="5523470"/>
          </a:xfrm>
          <a:prstGeom prst="rect">
            <a:avLst/>
          </a:prstGeom>
        </p:spPr>
      </p:pic>
      <p:cxnSp>
        <p:nvCxnSpPr>
          <p:cNvPr id="9" name="Straight Arrow Connector 8">
            <a:extLst>
              <a:ext uri="{FF2B5EF4-FFF2-40B4-BE49-F238E27FC236}">
                <a16:creationId xmlns:a16="http://schemas.microsoft.com/office/drawing/2014/main" id="{6224BDB1-2985-49DD-83EE-65E3841FCE34}"/>
              </a:ext>
            </a:extLst>
          </p:cNvPr>
          <p:cNvCxnSpPr>
            <a:cxnSpLocks/>
          </p:cNvCxnSpPr>
          <p:nvPr/>
        </p:nvCxnSpPr>
        <p:spPr>
          <a:xfrm flipV="1">
            <a:off x="5029200" y="3810002"/>
            <a:ext cx="2616200" cy="927098"/>
          </a:xfrm>
          <a:prstGeom prst="straightConnector1">
            <a:avLst/>
          </a:prstGeom>
          <a:ln>
            <a:solidFill>
              <a:srgbClr val="ED1B34"/>
            </a:solidFill>
            <a:prstDash val="lgDash"/>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1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D4B1EB03-2453-4E9A-901A-115406D01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650" y="1828800"/>
            <a:ext cx="5981700" cy="3563422"/>
          </a:xfrm>
          <a:prstGeom prst="rect">
            <a:avLst/>
          </a:prstGeom>
        </p:spPr>
      </p:pic>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Directed </a:t>
            </a:r>
            <a:r>
              <a:rPr lang="en-US" sz="4000" b="1" dirty="0" err="1"/>
              <a:t>Acyclical</a:t>
            </a:r>
            <a:r>
              <a:rPr lang="en-US" sz="4000" b="1" dirty="0"/>
              <a:t> Graph &lt;</a:t>
            </a:r>
            <a:r>
              <a:rPr lang="en-US" sz="4000" b="1" dirty="0" err="1"/>
              <a:t>cont</a:t>
            </a:r>
            <a:r>
              <a:rPr lang="en-US" sz="4000" b="1" dirty="0"/>
              <a:t>&gt;</a:t>
            </a:r>
            <a:endParaRPr lang="en-US" sz="3800" b="1" dirty="0"/>
          </a:p>
        </p:txBody>
      </p:sp>
      <p:sp>
        <p:nvSpPr>
          <p:cNvPr id="5" name="Rectangle 4">
            <a:extLst>
              <a:ext uri="{FF2B5EF4-FFF2-40B4-BE49-F238E27FC236}">
                <a16:creationId xmlns:a16="http://schemas.microsoft.com/office/drawing/2014/main" id="{E07A416E-A113-4BF3-8941-7E4BB68F73DD}"/>
              </a:ext>
            </a:extLst>
          </p:cNvPr>
          <p:cNvSpPr/>
          <p:nvPr/>
        </p:nvSpPr>
        <p:spPr>
          <a:xfrm>
            <a:off x="8864600" y="5142929"/>
            <a:ext cx="2870200" cy="830997"/>
          </a:xfrm>
          <a:prstGeom prst="rect">
            <a:avLst/>
          </a:prstGeom>
        </p:spPr>
        <p:txBody>
          <a:bodyPr wrap="square">
            <a:spAutoFit/>
          </a:bodyPr>
          <a:lstStyle/>
          <a:p>
            <a:pPr algn="r"/>
            <a:endParaRPr lang="en-US" sz="1600" dirty="0">
              <a:latin typeface="Karla" pitchFamily="2" charset="0"/>
            </a:endParaRPr>
          </a:p>
          <a:p>
            <a:pPr algn="r"/>
            <a:r>
              <a:rPr lang="en-US" sz="1600" dirty="0">
                <a:latin typeface="Karla" pitchFamily="2" charset="0"/>
              </a:rPr>
              <a:t>Adapted from</a:t>
            </a:r>
          </a:p>
          <a:p>
            <a:pPr algn="r"/>
            <a:r>
              <a:rPr lang="en-US" sz="1600" dirty="0">
                <a:latin typeface="Karla" pitchFamily="2" charset="0"/>
              </a:rPr>
              <a:t>Data Science with Dask</a:t>
            </a:r>
            <a:endParaRPr lang="en-US" dirty="0">
              <a:latin typeface="Karla" pitchFamily="2" charset="0"/>
            </a:endParaRPr>
          </a:p>
        </p:txBody>
      </p:sp>
      <p:grpSp>
        <p:nvGrpSpPr>
          <p:cNvPr id="6" name="Group 5">
            <a:extLst>
              <a:ext uri="{FF2B5EF4-FFF2-40B4-BE49-F238E27FC236}">
                <a16:creationId xmlns:a16="http://schemas.microsoft.com/office/drawing/2014/main" id="{18744B11-6713-4AF5-81F4-9A6BB9DDCA33}"/>
              </a:ext>
            </a:extLst>
          </p:cNvPr>
          <p:cNvGrpSpPr/>
          <p:nvPr/>
        </p:nvGrpSpPr>
        <p:grpSpPr>
          <a:xfrm>
            <a:off x="4388302" y="425454"/>
            <a:ext cx="593258" cy="427352"/>
            <a:chOff x="6267901" y="3898765"/>
            <a:chExt cx="1527847" cy="1100580"/>
          </a:xfrm>
        </p:grpSpPr>
        <p:cxnSp>
          <p:nvCxnSpPr>
            <p:cNvPr id="8" name="Straight Connector 7">
              <a:extLst>
                <a:ext uri="{FF2B5EF4-FFF2-40B4-BE49-F238E27FC236}">
                  <a16:creationId xmlns:a16="http://schemas.microsoft.com/office/drawing/2014/main" id="{1080F0EC-5ADC-478A-A336-2AFE11F1F170}"/>
                </a:ext>
              </a:extLst>
            </p:cNvPr>
            <p:cNvCxnSpPr>
              <a:cxnSpLocks/>
            </p:cNvCxnSpPr>
            <p:nvPr/>
          </p:nvCxnSpPr>
          <p:spPr>
            <a:xfrm flipV="1">
              <a:off x="6267901" y="3928521"/>
              <a:ext cx="1527847" cy="1057976"/>
            </a:xfrm>
            <a:prstGeom prst="line">
              <a:avLst/>
            </a:prstGeom>
            <a:solidFill>
              <a:srgbClr val="4E88C7"/>
            </a:solidFill>
            <a:ln w="19050">
              <a:solidFill>
                <a:srgbClr val="ED1B34"/>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130D452-FD38-4993-A91E-853B46730C95}"/>
                </a:ext>
              </a:extLst>
            </p:cNvPr>
            <p:cNvCxnSpPr>
              <a:cxnSpLocks/>
            </p:cNvCxnSpPr>
            <p:nvPr/>
          </p:nvCxnSpPr>
          <p:spPr>
            <a:xfrm>
              <a:off x="6545831" y="3898765"/>
              <a:ext cx="830107" cy="1100580"/>
            </a:xfrm>
            <a:prstGeom prst="line">
              <a:avLst/>
            </a:prstGeom>
            <a:solidFill>
              <a:srgbClr val="4E88C7"/>
            </a:solidFill>
            <a:ln w="19050">
              <a:solidFill>
                <a:srgbClr val="ED1B34"/>
              </a:solidFill>
              <a:prstDash val="soli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6404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b="1" dirty="0"/>
              <a:t>6: Computational Resources</a:t>
            </a:r>
          </a:p>
          <a:p>
            <a:pPr>
              <a:spcAft>
                <a:spcPts val="600"/>
              </a:spcAft>
            </a:pPr>
            <a:endParaRPr lang="en-US" sz="2600" dirty="0"/>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231890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Computational Resources</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3046988"/>
          </a:xfrm>
          <a:prstGeom prst="rect">
            <a:avLst/>
          </a:prstGeom>
        </p:spPr>
        <p:txBody>
          <a:bodyPr wrap="square">
            <a:spAutoFit/>
          </a:bodyPr>
          <a:lstStyle/>
          <a:p>
            <a:pPr lvl="1"/>
            <a:r>
              <a:rPr lang="en-US" sz="2400" dirty="0">
                <a:latin typeface="Karla" pitchFamily="2" charset="0"/>
              </a:rPr>
              <a:t>How to handle computational resources? As the problem we solve requires more resources we have two options:</a:t>
            </a:r>
          </a:p>
          <a:p>
            <a:pPr lvl="1"/>
            <a:endParaRPr lang="en-US" sz="2400" dirty="0">
              <a:latin typeface="Karla" pitchFamily="2" charset="0"/>
            </a:endParaRPr>
          </a:p>
          <a:p>
            <a:pPr marL="1257300" lvl="2" indent="-342900">
              <a:buFont typeface="Arial" panose="020B0604020202020204" pitchFamily="34" charset="0"/>
              <a:buChar char="•"/>
            </a:pPr>
            <a:r>
              <a:rPr lang="en-US" sz="2400" b="1" dirty="0">
                <a:latin typeface="Karla" pitchFamily="2" charset="0"/>
              </a:rPr>
              <a:t>scale up</a:t>
            </a:r>
            <a:r>
              <a:rPr lang="en-US" sz="2400" dirty="0">
                <a:latin typeface="Karla" pitchFamily="2" charset="0"/>
              </a:rPr>
              <a:t>: increase size of the available resource: invest in more efficient technology. </a:t>
            </a:r>
            <a:r>
              <a:rPr lang="en-US" sz="2400" b="1" dirty="0">
                <a:solidFill>
                  <a:srgbClr val="C00000"/>
                </a:solidFill>
                <a:latin typeface="Karla" pitchFamily="2" charset="0"/>
              </a:rPr>
              <a:t>cons</a:t>
            </a:r>
            <a:r>
              <a:rPr lang="en-US" sz="2400" dirty="0">
                <a:latin typeface="Karla" pitchFamily="2" charset="0"/>
              </a:rPr>
              <a:t> diminishing return.</a:t>
            </a:r>
          </a:p>
          <a:p>
            <a:pPr lvl="2"/>
            <a:endParaRPr lang="en-US" sz="2400" dirty="0">
              <a:latin typeface="Karla" pitchFamily="2" charset="0"/>
            </a:endParaRPr>
          </a:p>
          <a:p>
            <a:pPr marL="1257300" lvl="2" indent="-342900">
              <a:buFont typeface="Arial" panose="020B0604020202020204" pitchFamily="34" charset="0"/>
              <a:buChar char="•"/>
            </a:pPr>
            <a:r>
              <a:rPr lang="en-US" sz="2400" b="1" dirty="0">
                <a:latin typeface="Karla" pitchFamily="2" charset="0"/>
              </a:rPr>
              <a:t>scale out</a:t>
            </a:r>
            <a:r>
              <a:rPr lang="en-US" sz="2400" dirty="0">
                <a:latin typeface="Karla" pitchFamily="2" charset="0"/>
              </a:rPr>
              <a:t>: add other resources (</a:t>
            </a:r>
            <a:r>
              <a:rPr lang="en-US" sz="2400" dirty="0" err="1">
                <a:latin typeface="Karla" pitchFamily="2" charset="0"/>
              </a:rPr>
              <a:t>dask’s</a:t>
            </a:r>
            <a:r>
              <a:rPr lang="en-US" sz="2400" dirty="0">
                <a:latin typeface="Karla" pitchFamily="2" charset="0"/>
              </a:rPr>
              <a:t> main idea). Invest in more cheap resources. </a:t>
            </a:r>
            <a:r>
              <a:rPr lang="en-US" sz="2400" b="1" dirty="0">
                <a:solidFill>
                  <a:srgbClr val="C00000"/>
                </a:solidFill>
                <a:latin typeface="Karla" pitchFamily="2" charset="0"/>
              </a:rPr>
              <a:t>cons</a:t>
            </a:r>
            <a:r>
              <a:rPr lang="en-US" sz="2400" dirty="0">
                <a:latin typeface="Karla" pitchFamily="2" charset="0"/>
              </a:rPr>
              <a:t> distribute workload.</a:t>
            </a:r>
          </a:p>
        </p:txBody>
      </p:sp>
    </p:spTree>
    <p:extLst>
      <p:ext uri="{BB962C8B-B14F-4D97-AF65-F5344CB8AC3E}">
        <p14:creationId xmlns:p14="http://schemas.microsoft.com/office/powerpoint/2010/main" val="36899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fontScale="92500" lnSpcReduction="10000"/>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dirty="0"/>
              <a:t>6: Computational Resources</a:t>
            </a:r>
          </a:p>
          <a:p>
            <a:pPr>
              <a:spcAft>
                <a:spcPts val="600"/>
              </a:spcAft>
            </a:pPr>
            <a:r>
              <a:rPr lang="en-US" sz="2600" dirty="0"/>
              <a:t>7: </a:t>
            </a:r>
            <a:r>
              <a:rPr lang="en-US" sz="2600" b="1" dirty="0">
                <a:solidFill>
                  <a:schemeClr val="tx2">
                    <a:lumMod val="60000"/>
                    <a:lumOff val="40000"/>
                  </a:schemeClr>
                </a:solidFill>
              </a:rPr>
              <a:t>Exercise</a:t>
            </a:r>
            <a:r>
              <a:rPr lang="en-US" sz="2600" dirty="0"/>
              <a:t>: Visualize Directed Acyclic Graphs (DAGs)</a:t>
            </a:r>
          </a:p>
          <a:p>
            <a:pPr>
              <a:spcAft>
                <a:spcPts val="600"/>
              </a:spcAft>
            </a:pPr>
            <a:r>
              <a:rPr lang="en-US" sz="2600" dirty="0"/>
              <a:t>8: Task Scheduling</a:t>
            </a:r>
          </a:p>
          <a:p>
            <a:pPr>
              <a:spcAft>
                <a:spcPts val="600"/>
              </a:spcAft>
            </a:pPr>
            <a:r>
              <a:rPr lang="en-US" sz="2600" dirty="0"/>
              <a:t>9: </a:t>
            </a:r>
            <a:r>
              <a:rPr lang="en-US" sz="2600" b="1" dirty="0">
                <a:solidFill>
                  <a:schemeClr val="tx2">
                    <a:lumMod val="60000"/>
                    <a:lumOff val="40000"/>
                  </a:schemeClr>
                </a:solidFill>
              </a:rPr>
              <a:t>Exercise</a:t>
            </a:r>
            <a:r>
              <a:rPr lang="en-US" sz="2600" dirty="0"/>
              <a:t>: Manipulate Structured Data</a:t>
            </a:r>
          </a:p>
          <a:p>
            <a:pPr>
              <a:spcAft>
                <a:spcPts val="600"/>
              </a:spcAft>
            </a:pPr>
            <a:r>
              <a:rPr lang="en-US" sz="2600" dirty="0"/>
              <a:t>10: Limitations</a:t>
            </a:r>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83236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Computational Resources &lt;</a:t>
            </a:r>
            <a:r>
              <a:rPr lang="en-US" sz="4000" b="1" dirty="0" err="1"/>
              <a:t>cont</a:t>
            </a:r>
            <a:r>
              <a:rPr lang="en-US" sz="4000" b="1" dirty="0"/>
              <a:t>&gt;</a:t>
            </a:r>
            <a:endParaRPr lang="en-US" sz="3800" b="1" dirty="0"/>
          </a:p>
        </p:txBody>
      </p:sp>
      <p:pic>
        <p:nvPicPr>
          <p:cNvPr id="7" name="Picture 6" descr="A picture containing pot, kitchenware, cup, coffee&#10;&#10;Description automatically generated">
            <a:extLst>
              <a:ext uri="{FF2B5EF4-FFF2-40B4-BE49-F238E27FC236}">
                <a16:creationId xmlns:a16="http://schemas.microsoft.com/office/drawing/2014/main" id="{8FE597D4-C797-4BD5-8331-198220944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6940" y="1138358"/>
            <a:ext cx="5715372" cy="4835568"/>
          </a:xfrm>
          <a:prstGeom prst="rect">
            <a:avLst/>
          </a:prstGeom>
        </p:spPr>
      </p:pic>
      <p:sp>
        <p:nvSpPr>
          <p:cNvPr id="9" name="Rectangle 8">
            <a:extLst>
              <a:ext uri="{FF2B5EF4-FFF2-40B4-BE49-F238E27FC236}">
                <a16:creationId xmlns:a16="http://schemas.microsoft.com/office/drawing/2014/main" id="{0A0B7918-2F0C-4F80-8F0B-DDCFFC8E3678}"/>
              </a:ext>
            </a:extLst>
          </p:cNvPr>
          <p:cNvSpPr/>
          <p:nvPr/>
        </p:nvSpPr>
        <p:spPr>
          <a:xfrm>
            <a:off x="8892312" y="5142929"/>
            <a:ext cx="2870200" cy="830997"/>
          </a:xfrm>
          <a:prstGeom prst="rect">
            <a:avLst/>
          </a:prstGeom>
        </p:spPr>
        <p:txBody>
          <a:bodyPr wrap="square">
            <a:spAutoFit/>
          </a:bodyPr>
          <a:lstStyle/>
          <a:p>
            <a:pPr algn="r"/>
            <a:endParaRPr lang="en-US" sz="1600" dirty="0">
              <a:latin typeface="Karla" pitchFamily="2" charset="0"/>
            </a:endParaRPr>
          </a:p>
          <a:p>
            <a:pPr algn="r"/>
            <a:r>
              <a:rPr lang="en-US" sz="1600" dirty="0">
                <a:latin typeface="Karla" pitchFamily="2" charset="0"/>
              </a:rPr>
              <a:t>Adapted from</a:t>
            </a:r>
          </a:p>
          <a:p>
            <a:pPr algn="r"/>
            <a:r>
              <a:rPr lang="en-US" sz="1600" dirty="0">
                <a:latin typeface="Karla" pitchFamily="2" charset="0"/>
              </a:rPr>
              <a:t>Data Science with Dask</a:t>
            </a:r>
            <a:endParaRPr lang="en-US" dirty="0">
              <a:latin typeface="Karla" pitchFamily="2" charset="0"/>
            </a:endParaRPr>
          </a:p>
        </p:txBody>
      </p:sp>
    </p:spTree>
    <p:extLst>
      <p:ext uri="{BB962C8B-B14F-4D97-AF65-F5344CB8AC3E}">
        <p14:creationId xmlns:p14="http://schemas.microsoft.com/office/powerpoint/2010/main" val="246573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Computational Resources &lt;</a:t>
            </a:r>
            <a:r>
              <a:rPr lang="en-US" sz="4000" b="1" dirty="0" err="1"/>
              <a:t>cont</a:t>
            </a:r>
            <a:r>
              <a:rPr lang="en-US" sz="4000" b="1" dirty="0"/>
              <a:t>&gt;</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2569934"/>
          </a:xfrm>
          <a:prstGeom prst="rect">
            <a:avLst/>
          </a:prstGeom>
        </p:spPr>
        <p:txBody>
          <a:bodyPr wrap="square">
            <a:spAutoFit/>
          </a:bodyPr>
          <a:lstStyle/>
          <a:p>
            <a:pPr lvl="1"/>
            <a:r>
              <a:rPr lang="en-US" sz="2300" dirty="0">
                <a:latin typeface="Karla" pitchFamily="2" charset="0"/>
              </a:rPr>
              <a:t>As we approach greater number of "work to be completed", some resources might be not fully exploited. This phenomenon is called </a:t>
            </a:r>
            <a:r>
              <a:rPr lang="en-US" sz="2300" b="1" dirty="0">
                <a:latin typeface="Karla" pitchFamily="2" charset="0"/>
              </a:rPr>
              <a:t>concurrency.</a:t>
            </a:r>
          </a:p>
          <a:p>
            <a:pPr lvl="1"/>
            <a:endParaRPr lang="en-US" sz="2300" dirty="0">
              <a:latin typeface="Karla" pitchFamily="2" charset="0"/>
            </a:endParaRPr>
          </a:p>
          <a:p>
            <a:pPr lvl="1"/>
            <a:r>
              <a:rPr lang="en-US" sz="2300" dirty="0">
                <a:latin typeface="Karla" pitchFamily="2" charset="0"/>
              </a:rPr>
              <a:t>For instance some might be idling because of insufficient shared resources  (i.e. </a:t>
            </a:r>
            <a:r>
              <a:rPr lang="en-US" sz="2300" i="1" dirty="0">
                <a:latin typeface="Karla" pitchFamily="2" charset="0"/>
              </a:rPr>
              <a:t>resource starvation</a:t>
            </a:r>
            <a:r>
              <a:rPr lang="en-US" sz="2300" dirty="0">
                <a:latin typeface="Karla" pitchFamily="2" charset="0"/>
              </a:rPr>
              <a:t>). Schedulers handle this issue by making sure to provide enough resources to each worker.</a:t>
            </a:r>
          </a:p>
        </p:txBody>
      </p:sp>
    </p:spTree>
    <p:extLst>
      <p:ext uri="{BB962C8B-B14F-4D97-AF65-F5344CB8AC3E}">
        <p14:creationId xmlns:p14="http://schemas.microsoft.com/office/powerpoint/2010/main" val="2432567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Computational Resources &lt;</a:t>
            </a:r>
            <a:r>
              <a:rPr lang="en-US" sz="4000" b="1" dirty="0" err="1"/>
              <a:t>cont</a:t>
            </a:r>
            <a:r>
              <a:rPr lang="en-US" sz="4000" b="1" dirty="0"/>
              <a:t>&gt;</a:t>
            </a:r>
            <a:endParaRPr lang="en-US" sz="3800" b="1" dirty="0"/>
          </a:p>
        </p:txBody>
      </p:sp>
      <p:sp>
        <p:nvSpPr>
          <p:cNvPr id="9" name="Rectangle 8">
            <a:extLst>
              <a:ext uri="{FF2B5EF4-FFF2-40B4-BE49-F238E27FC236}">
                <a16:creationId xmlns:a16="http://schemas.microsoft.com/office/drawing/2014/main" id="{0A0B7918-2F0C-4F80-8F0B-DDCFFC8E3678}"/>
              </a:ext>
            </a:extLst>
          </p:cNvPr>
          <p:cNvSpPr/>
          <p:nvPr/>
        </p:nvSpPr>
        <p:spPr>
          <a:xfrm>
            <a:off x="8892312" y="5142929"/>
            <a:ext cx="2870200" cy="830997"/>
          </a:xfrm>
          <a:prstGeom prst="rect">
            <a:avLst/>
          </a:prstGeom>
        </p:spPr>
        <p:txBody>
          <a:bodyPr wrap="square">
            <a:spAutoFit/>
          </a:bodyPr>
          <a:lstStyle/>
          <a:p>
            <a:pPr algn="r"/>
            <a:endParaRPr lang="en-US" sz="1600" dirty="0">
              <a:latin typeface="Karla" pitchFamily="2" charset="0"/>
            </a:endParaRPr>
          </a:p>
          <a:p>
            <a:pPr algn="r"/>
            <a:r>
              <a:rPr lang="en-US" sz="1600" dirty="0">
                <a:latin typeface="Karla" pitchFamily="2" charset="0"/>
              </a:rPr>
              <a:t>Adapted from</a:t>
            </a:r>
          </a:p>
          <a:p>
            <a:pPr algn="r"/>
            <a:r>
              <a:rPr lang="en-US" sz="1600" dirty="0">
                <a:latin typeface="Karla" pitchFamily="2" charset="0"/>
              </a:rPr>
              <a:t>Data Science with Dask</a:t>
            </a:r>
            <a:endParaRPr lang="en-US" dirty="0">
              <a:latin typeface="Karla" pitchFamily="2" charset="0"/>
            </a:endParaRPr>
          </a:p>
        </p:txBody>
      </p:sp>
      <p:pic>
        <p:nvPicPr>
          <p:cNvPr id="4" name="Picture 3" descr="A close up of a logo&#10;&#10;Description automatically generated">
            <a:extLst>
              <a:ext uri="{FF2B5EF4-FFF2-40B4-BE49-F238E27FC236}">
                <a16:creationId xmlns:a16="http://schemas.microsoft.com/office/drawing/2014/main" id="{26BBCEDD-E813-491A-9F29-6F0195207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075" y="1563856"/>
            <a:ext cx="6337300" cy="3994571"/>
          </a:xfrm>
          <a:prstGeom prst="rect">
            <a:avLst/>
          </a:prstGeom>
        </p:spPr>
      </p:pic>
    </p:spTree>
    <p:extLst>
      <p:ext uri="{BB962C8B-B14F-4D97-AF65-F5344CB8AC3E}">
        <p14:creationId xmlns:p14="http://schemas.microsoft.com/office/powerpoint/2010/main" val="945168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Computational Resources &lt;</a:t>
            </a:r>
            <a:r>
              <a:rPr lang="en-US" sz="4000" b="1" dirty="0" err="1"/>
              <a:t>cont</a:t>
            </a:r>
            <a:r>
              <a:rPr lang="en-US" sz="4000" b="1" dirty="0"/>
              <a:t>&gt;</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3631763"/>
          </a:xfrm>
          <a:prstGeom prst="rect">
            <a:avLst/>
          </a:prstGeom>
        </p:spPr>
        <p:txBody>
          <a:bodyPr wrap="square">
            <a:spAutoFit/>
          </a:bodyPr>
          <a:lstStyle/>
          <a:p>
            <a:pPr lvl="1"/>
            <a:r>
              <a:rPr lang="en-US" sz="2300" dirty="0">
                <a:latin typeface="Karla" pitchFamily="2" charset="0"/>
              </a:rPr>
              <a:t>In case of a failure, Dask reach a node and repeat the action without disturbing the rest of the process. There are two types of failures:</a:t>
            </a:r>
          </a:p>
          <a:p>
            <a:pPr lvl="1"/>
            <a:endParaRPr lang="en-US" sz="2300" dirty="0">
              <a:latin typeface="Karla" pitchFamily="2" charset="0"/>
            </a:endParaRPr>
          </a:p>
          <a:p>
            <a:pPr marL="1257300" lvl="2" indent="-342900">
              <a:buFont typeface="Arial" panose="020B0604020202020204" pitchFamily="34" charset="0"/>
              <a:buChar char="•"/>
            </a:pPr>
            <a:r>
              <a:rPr lang="en-US" sz="2300" b="1" dirty="0">
                <a:latin typeface="Karla" pitchFamily="2" charset="0"/>
              </a:rPr>
              <a:t>work failures</a:t>
            </a:r>
            <a:r>
              <a:rPr lang="en-US" sz="2300" dirty="0">
                <a:latin typeface="Karla" pitchFamily="2" charset="0"/>
              </a:rPr>
              <a:t>: a worker leave, and you know that you must assign another one to their task. This might potentially slow down the execution, however it won't affect previous work (aka data loss).</a:t>
            </a:r>
          </a:p>
          <a:p>
            <a:pPr lvl="2"/>
            <a:endParaRPr lang="en-US" sz="2300" dirty="0">
              <a:latin typeface="Karla" pitchFamily="2" charset="0"/>
            </a:endParaRPr>
          </a:p>
          <a:p>
            <a:pPr marL="1257300" lvl="2" indent="-342900">
              <a:buFont typeface="Arial" panose="020B0604020202020204" pitchFamily="34" charset="0"/>
              <a:buChar char="•"/>
            </a:pPr>
            <a:r>
              <a:rPr lang="en-US" sz="2300" b="1" dirty="0">
                <a:latin typeface="Karla" pitchFamily="2" charset="0"/>
              </a:rPr>
              <a:t>data loss</a:t>
            </a:r>
            <a:r>
              <a:rPr lang="en-US" sz="2300" dirty="0">
                <a:latin typeface="Karla" pitchFamily="2" charset="0"/>
              </a:rPr>
              <a:t>: some accident happens, and you have to start from the beginning. The scheduler stops and restarts from the beginning the whole process.</a:t>
            </a:r>
          </a:p>
        </p:txBody>
      </p:sp>
    </p:spTree>
    <p:extLst>
      <p:ext uri="{BB962C8B-B14F-4D97-AF65-F5344CB8AC3E}">
        <p14:creationId xmlns:p14="http://schemas.microsoft.com/office/powerpoint/2010/main" val="41000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Dask Review</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4770537"/>
          </a:xfrm>
          <a:prstGeom prst="rect">
            <a:avLst/>
          </a:prstGeom>
        </p:spPr>
        <p:txBody>
          <a:bodyPr wrap="square">
            <a:spAutoFit/>
          </a:bodyPr>
          <a:lstStyle/>
          <a:p>
            <a:pPr marL="800100" lvl="1" indent="-342900">
              <a:spcBef>
                <a:spcPts val="1200"/>
              </a:spcBef>
              <a:buFont typeface="Arial" panose="020B0604020202020204" pitchFamily="34" charset="0"/>
              <a:buChar char="•"/>
            </a:pPr>
            <a:r>
              <a:rPr lang="en-US" sz="2400" dirty="0">
                <a:latin typeface="Karla" pitchFamily="2" charset="0"/>
              </a:rPr>
              <a:t>Dask can be used to scale popular Python libraries such as Pandas and NumPy allowing </a:t>
            </a:r>
            <a:r>
              <a:rPr lang="en-US" sz="2400" b="1" dirty="0">
                <a:latin typeface="Karla" pitchFamily="2" charset="0"/>
              </a:rPr>
              <a:t>to analyze dataset with greater size </a:t>
            </a:r>
            <a:r>
              <a:rPr lang="en-US" sz="2400" dirty="0">
                <a:latin typeface="Karla" pitchFamily="2" charset="0"/>
              </a:rPr>
              <a:t>(&gt;8GB).</a:t>
            </a:r>
          </a:p>
          <a:p>
            <a:pPr marL="800100" lvl="1" indent="-342900">
              <a:spcBef>
                <a:spcPts val="1200"/>
              </a:spcBef>
              <a:buFont typeface="Arial" panose="020B0604020202020204" pitchFamily="34" charset="0"/>
              <a:buChar char="•"/>
            </a:pPr>
            <a:r>
              <a:rPr lang="en-US" sz="2400" dirty="0">
                <a:latin typeface="Karla" pitchFamily="2" charset="0"/>
              </a:rPr>
              <a:t>Dask uses </a:t>
            </a:r>
            <a:r>
              <a:rPr lang="en-US" sz="2400" b="1" dirty="0">
                <a:latin typeface="Karla" pitchFamily="2" charset="0"/>
              </a:rPr>
              <a:t>directed </a:t>
            </a:r>
            <a:r>
              <a:rPr lang="en-US" sz="2400" b="1" dirty="0" err="1">
                <a:latin typeface="Karla" pitchFamily="2" charset="0"/>
              </a:rPr>
              <a:t>acyclical</a:t>
            </a:r>
            <a:r>
              <a:rPr lang="en-US" sz="2400" b="1" dirty="0">
                <a:latin typeface="Karla" pitchFamily="2" charset="0"/>
              </a:rPr>
              <a:t> graph to coordinate execution </a:t>
            </a:r>
            <a:r>
              <a:rPr lang="en-US" sz="2400" dirty="0">
                <a:latin typeface="Karla" pitchFamily="2" charset="0"/>
              </a:rPr>
              <a:t>of parallelized code across processors.</a:t>
            </a:r>
          </a:p>
          <a:p>
            <a:pPr marL="800100" lvl="1" indent="-342900">
              <a:spcBef>
                <a:spcPts val="1200"/>
              </a:spcBef>
              <a:buFont typeface="Arial" panose="020B0604020202020204" pitchFamily="34" charset="0"/>
              <a:buChar char="•"/>
            </a:pPr>
            <a:r>
              <a:rPr lang="en-US" sz="2400" dirty="0">
                <a:latin typeface="Karla" pitchFamily="2" charset="0"/>
              </a:rPr>
              <a:t>Upstream actions are completed before downstream nodes.</a:t>
            </a:r>
          </a:p>
          <a:p>
            <a:pPr marL="800100" lvl="1" indent="-342900">
              <a:spcBef>
                <a:spcPts val="1200"/>
              </a:spcBef>
              <a:buFont typeface="Arial" panose="020B0604020202020204" pitchFamily="34" charset="0"/>
              <a:buChar char="•"/>
            </a:pPr>
            <a:r>
              <a:rPr lang="en-US" sz="2400" b="1" dirty="0">
                <a:latin typeface="Karla" pitchFamily="2" charset="0"/>
              </a:rPr>
              <a:t>Scaling out </a:t>
            </a:r>
            <a:r>
              <a:rPr lang="en-US" sz="2400" dirty="0">
                <a:latin typeface="Karla" pitchFamily="2" charset="0"/>
              </a:rPr>
              <a:t>(i.e. add workers) can improve performances of complex workloads, however, create overhead that can reduces gains.</a:t>
            </a:r>
          </a:p>
          <a:p>
            <a:pPr marL="800100" lvl="1" indent="-342900">
              <a:spcBef>
                <a:spcPts val="1200"/>
              </a:spcBef>
              <a:buFont typeface="Arial" panose="020B0604020202020204" pitchFamily="34" charset="0"/>
              <a:buChar char="•"/>
            </a:pPr>
            <a:r>
              <a:rPr lang="en-US" sz="2400" dirty="0">
                <a:latin typeface="Karla" pitchFamily="2" charset="0"/>
              </a:rPr>
              <a:t>In case of failure, the step to reach a </a:t>
            </a:r>
            <a:r>
              <a:rPr lang="en-US" sz="2400" b="1" dirty="0">
                <a:latin typeface="Karla" pitchFamily="2" charset="0"/>
              </a:rPr>
              <a:t>node can be repeated </a:t>
            </a:r>
            <a:r>
              <a:rPr lang="en-US" sz="2400" dirty="0">
                <a:latin typeface="Karla" pitchFamily="2" charset="0"/>
              </a:rPr>
              <a:t>from the beginning without disturbing the rest of the process.</a:t>
            </a:r>
          </a:p>
        </p:txBody>
      </p:sp>
    </p:spTree>
    <p:extLst>
      <p:ext uri="{BB962C8B-B14F-4D97-AF65-F5344CB8AC3E}">
        <p14:creationId xmlns:p14="http://schemas.microsoft.com/office/powerpoint/2010/main" val="11512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dirty="0"/>
              <a:t>6: Computational Resources</a:t>
            </a:r>
          </a:p>
          <a:p>
            <a:pPr>
              <a:spcAft>
                <a:spcPts val="600"/>
              </a:spcAft>
            </a:pPr>
            <a:r>
              <a:rPr lang="en-US" sz="2600" b="1" dirty="0"/>
              <a:t>7: </a:t>
            </a:r>
            <a:r>
              <a:rPr lang="en-US" sz="2600" b="1" dirty="0">
                <a:solidFill>
                  <a:schemeClr val="tx2">
                    <a:lumMod val="60000"/>
                    <a:lumOff val="40000"/>
                  </a:schemeClr>
                </a:solidFill>
              </a:rPr>
              <a:t>Exercise</a:t>
            </a:r>
            <a:r>
              <a:rPr lang="en-US" sz="2600" b="1" dirty="0"/>
              <a:t>: Visualize Directed Acyclic Graphs (DAGs)</a:t>
            </a:r>
          </a:p>
          <a:p>
            <a:pPr>
              <a:spcAft>
                <a:spcPts val="600"/>
              </a:spcAft>
            </a:pPr>
            <a:r>
              <a:rPr lang="en-US" sz="2600" dirty="0"/>
              <a:t> </a:t>
            </a:r>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21053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dirty="0"/>
              <a:t>6: Computational Resources</a:t>
            </a:r>
          </a:p>
          <a:p>
            <a:pPr>
              <a:spcAft>
                <a:spcPts val="600"/>
              </a:spcAft>
            </a:pPr>
            <a:r>
              <a:rPr lang="en-US" sz="2600" dirty="0"/>
              <a:t>7: </a:t>
            </a:r>
            <a:r>
              <a:rPr lang="en-US" sz="2600" b="1" dirty="0">
                <a:solidFill>
                  <a:schemeClr val="tx2">
                    <a:lumMod val="60000"/>
                    <a:lumOff val="40000"/>
                  </a:schemeClr>
                </a:solidFill>
              </a:rPr>
              <a:t>Exercise</a:t>
            </a:r>
            <a:r>
              <a:rPr lang="en-US" sz="2600" dirty="0"/>
              <a:t>: Visualize Directed Acyclic Graphs (DAGs)</a:t>
            </a:r>
          </a:p>
          <a:p>
            <a:pPr>
              <a:spcAft>
                <a:spcPts val="600"/>
              </a:spcAft>
            </a:pPr>
            <a:r>
              <a:rPr lang="en-US" sz="2600" dirty="0"/>
              <a:t>8: Task Scheduling</a:t>
            </a:r>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167796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Task scheduling</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49" y="1413373"/>
            <a:ext cx="10650607" cy="2914196"/>
          </a:xfrm>
          <a:prstGeom prst="rect">
            <a:avLst/>
          </a:prstGeom>
        </p:spPr>
        <p:txBody>
          <a:bodyPr wrap="square">
            <a:spAutoFit/>
          </a:bodyPr>
          <a:lstStyle/>
          <a:p>
            <a:pPr marL="285750" indent="-285750">
              <a:lnSpc>
                <a:spcPct val="110000"/>
              </a:lnSpc>
              <a:buFont typeface="Arial" panose="020B0604020202020204" pitchFamily="34" charset="0"/>
              <a:buChar char="•"/>
            </a:pPr>
            <a:r>
              <a:rPr lang="en-US" sz="2400" dirty="0">
                <a:latin typeface="Karla" pitchFamily="2" charset="0"/>
              </a:rPr>
              <a:t>Dask performs a so called lazy computation. Until you run the method .compute(), Dask only splits the process into smaller logical pieces.</a:t>
            </a:r>
          </a:p>
          <a:p>
            <a:pPr>
              <a:lnSpc>
                <a:spcPct val="110000"/>
              </a:lnSpc>
            </a:pPr>
            <a:endParaRPr lang="en-US" sz="2400" dirty="0">
              <a:latin typeface="Karla" pitchFamily="2" charset="0"/>
            </a:endParaRPr>
          </a:p>
          <a:p>
            <a:pPr marL="285750" indent="-285750">
              <a:lnSpc>
                <a:spcPct val="110000"/>
              </a:lnSpc>
              <a:buFont typeface="Arial" panose="020B0604020202020204" pitchFamily="34" charset="0"/>
              <a:buChar char="•"/>
            </a:pPr>
            <a:r>
              <a:rPr lang="en-US" sz="2400" dirty="0">
                <a:latin typeface="Karla" pitchFamily="2" charset="0"/>
              </a:rPr>
              <a:t>Even though the process is defined, the number of resources assigned and the place where the result will be stored are </a:t>
            </a:r>
            <a:r>
              <a:rPr lang="en-US" sz="2400" b="1" dirty="0">
                <a:latin typeface="Karla" pitchFamily="2" charset="0"/>
              </a:rPr>
              <a:t>not assigned </a:t>
            </a:r>
            <a:r>
              <a:rPr lang="en-US" sz="2400" dirty="0">
                <a:latin typeface="Karla" pitchFamily="2" charset="0"/>
              </a:rPr>
              <a:t>because the scheduler assigns them dynamically. This allow to recover from worker failure.</a:t>
            </a:r>
          </a:p>
        </p:txBody>
      </p:sp>
    </p:spTree>
    <p:extLst>
      <p:ext uri="{BB962C8B-B14F-4D97-AF65-F5344CB8AC3E}">
        <p14:creationId xmlns:p14="http://schemas.microsoft.com/office/powerpoint/2010/main" val="16295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Task scheduling &lt;</a:t>
            </a:r>
            <a:r>
              <a:rPr lang="en-US" sz="4000" b="1" dirty="0" err="1"/>
              <a:t>cont</a:t>
            </a:r>
            <a:r>
              <a:rPr lang="en-US" sz="4000" b="1" dirty="0"/>
              <a:t>&gt;</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2859437"/>
          </a:xfrm>
          <a:prstGeom prst="rect">
            <a:avLst/>
          </a:prstGeom>
        </p:spPr>
        <p:txBody>
          <a:bodyPr wrap="square">
            <a:spAutoFit/>
          </a:bodyPr>
          <a:lstStyle/>
          <a:p>
            <a:pPr marL="285750" indent="-285750">
              <a:lnSpc>
                <a:spcPct val="130000"/>
              </a:lnSpc>
              <a:buFont typeface="Arial" panose="020B0604020202020204" pitchFamily="34" charset="0"/>
              <a:buChar char="•"/>
            </a:pPr>
            <a:r>
              <a:rPr lang="en-US" sz="2400" dirty="0">
                <a:latin typeface="Karla" pitchFamily="2" charset="0"/>
              </a:rPr>
              <a:t>Dask uses a central scheduler to orchestrate the work. It splits the workload among different servers which they will unlikely be perfectly balanced with respect to load, power and data access. Due to these conditions, scheduler needs to promptly react to avoid bottlenecks that will affect overall runtime.</a:t>
            </a:r>
          </a:p>
          <a:p>
            <a:pPr>
              <a:lnSpc>
                <a:spcPct val="130000"/>
              </a:lnSpc>
            </a:pPr>
            <a:endParaRPr lang="en-US" sz="2000" dirty="0">
              <a:latin typeface="Karla" pitchFamily="2" charset="0"/>
            </a:endParaRPr>
          </a:p>
        </p:txBody>
      </p:sp>
    </p:spTree>
    <p:extLst>
      <p:ext uri="{BB962C8B-B14F-4D97-AF65-F5344CB8AC3E}">
        <p14:creationId xmlns:p14="http://schemas.microsoft.com/office/powerpoint/2010/main" val="1224609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Task scheduling &lt;</a:t>
            </a:r>
            <a:r>
              <a:rPr lang="en-US" sz="4000" b="1" dirty="0" err="1"/>
              <a:t>cont</a:t>
            </a:r>
            <a:r>
              <a:rPr lang="en-US" sz="4000" b="1" dirty="0"/>
              <a:t>&gt;</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117236"/>
            <a:ext cx="10229850" cy="3163495"/>
          </a:xfrm>
          <a:prstGeom prst="rect">
            <a:avLst/>
          </a:prstGeom>
        </p:spPr>
        <p:txBody>
          <a:bodyPr wrap="square">
            <a:spAutoFit/>
          </a:bodyPr>
          <a:lstStyle/>
          <a:p>
            <a:pPr marL="285750" indent="-285750">
              <a:lnSpc>
                <a:spcPct val="120000"/>
              </a:lnSpc>
              <a:buFont typeface="Arial" panose="020B0604020202020204" pitchFamily="34" charset="0"/>
              <a:buChar char="•"/>
            </a:pPr>
            <a:r>
              <a:rPr lang="en-US" sz="2400" dirty="0">
                <a:latin typeface="Karla" pitchFamily="2" charset="0"/>
              </a:rPr>
              <a:t>For best performance, a Dask cluster should use a distributed file system (S3, HDFS) as a data storage. Assuming there are two nodes like in the image below and data are stored in one. In order to perform computation in the other node we have to move the data from one to the other creating an overhead proportional to the size of the data. The remedy is to split data minimizing the number of data to broadcast across different local machines.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044" y="4134499"/>
            <a:ext cx="4431362" cy="2833824"/>
          </a:xfrm>
          <a:prstGeom prst="rect">
            <a:avLst/>
          </a:prstGeom>
        </p:spPr>
      </p:pic>
    </p:spTree>
    <p:extLst>
      <p:ext uri="{BB962C8B-B14F-4D97-AF65-F5344CB8AC3E}">
        <p14:creationId xmlns:p14="http://schemas.microsoft.com/office/powerpoint/2010/main" val="25108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a:bodyPr>
          <a:lstStyle/>
          <a:p>
            <a:pPr>
              <a:spcAft>
                <a:spcPts val="600"/>
              </a:spcAft>
            </a:pPr>
            <a:r>
              <a:rPr lang="en-US" sz="2600" b="1" dirty="0"/>
              <a:t>1: Communications</a:t>
            </a: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
        <p:nvSpPr>
          <p:cNvPr id="4" name="Rectangle 3">
            <a:extLst>
              <a:ext uri="{FF2B5EF4-FFF2-40B4-BE49-F238E27FC236}">
                <a16:creationId xmlns:a16="http://schemas.microsoft.com/office/drawing/2014/main" id="{C28B3824-58EA-654E-881E-2926BF918BF8}"/>
              </a:ext>
            </a:extLst>
          </p:cNvPr>
          <p:cNvSpPr/>
          <p:nvPr/>
        </p:nvSpPr>
        <p:spPr>
          <a:xfrm>
            <a:off x="729049" y="2466022"/>
            <a:ext cx="11170508" cy="2449260"/>
          </a:xfrm>
          <a:prstGeom prst="rect">
            <a:avLst/>
          </a:prstGeom>
        </p:spPr>
        <p:txBody>
          <a:bodyPr wrap="square">
            <a:spAutoFit/>
          </a:bodyPr>
          <a:lstStyle/>
          <a:p>
            <a:pPr marL="457200" indent="-457200">
              <a:lnSpc>
                <a:spcPct val="140000"/>
              </a:lnSpc>
              <a:buFont typeface="Arial" panose="020B0604020202020204" pitchFamily="34" charset="0"/>
              <a:buChar char="•"/>
            </a:pPr>
            <a:r>
              <a:rPr lang="en-US" sz="2800" dirty="0">
                <a:solidFill>
                  <a:srgbClr val="1D1C1D"/>
                </a:solidFill>
                <a:latin typeface="Slack-Lato"/>
              </a:rPr>
              <a:t>Please delete your clusters and virtual machines. Do NOT keep them running.</a:t>
            </a:r>
          </a:p>
          <a:p>
            <a:pPr marL="457200" indent="-457200">
              <a:lnSpc>
                <a:spcPct val="140000"/>
              </a:lnSpc>
              <a:buFont typeface="Arial" panose="020B0604020202020204" pitchFamily="34" charset="0"/>
              <a:buChar char="•"/>
            </a:pPr>
            <a:r>
              <a:rPr lang="en-US" sz="2800" dirty="0">
                <a:solidFill>
                  <a:srgbClr val="1D1C1D"/>
                </a:solidFill>
                <a:latin typeface="Slack-Lato"/>
              </a:rPr>
              <a:t>Submit your reading questions on Ed before wed (09/23) noon.</a:t>
            </a:r>
          </a:p>
          <a:p>
            <a:pPr marL="457200" indent="-457200">
              <a:lnSpc>
                <a:spcPct val="140000"/>
              </a:lnSpc>
              <a:buFont typeface="Arial" panose="020B0604020202020204" pitchFamily="34" charset="0"/>
              <a:buChar char="•"/>
            </a:pPr>
            <a:r>
              <a:rPr lang="en-US" sz="2800" dirty="0">
                <a:solidFill>
                  <a:srgbClr val="1D1C1D"/>
                </a:solidFill>
                <a:latin typeface="Slack-Lato"/>
              </a:rPr>
              <a:t>Exercise 3 coming soon (Exercise 2 was due at 10:15 AM)</a:t>
            </a:r>
            <a:endParaRPr lang="en-US" sz="2800" dirty="0"/>
          </a:p>
        </p:txBody>
      </p:sp>
    </p:spTree>
    <p:extLst>
      <p:ext uri="{BB962C8B-B14F-4D97-AF65-F5344CB8AC3E}">
        <p14:creationId xmlns:p14="http://schemas.microsoft.com/office/powerpoint/2010/main" val="4966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fontScale="92500" lnSpcReduction="10000"/>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dirty="0"/>
              <a:t>6: Computational Resources</a:t>
            </a:r>
          </a:p>
          <a:p>
            <a:pPr>
              <a:spcAft>
                <a:spcPts val="600"/>
              </a:spcAft>
            </a:pPr>
            <a:r>
              <a:rPr lang="en-US" sz="2600" dirty="0"/>
              <a:t>7: </a:t>
            </a:r>
            <a:r>
              <a:rPr lang="en-US" sz="2600" b="1" dirty="0">
                <a:solidFill>
                  <a:schemeClr val="tx2">
                    <a:lumMod val="60000"/>
                    <a:lumOff val="40000"/>
                  </a:schemeClr>
                </a:solidFill>
              </a:rPr>
              <a:t>Exercise</a:t>
            </a:r>
            <a:r>
              <a:rPr lang="en-US" sz="2600" dirty="0"/>
              <a:t>: Visualize Directed Acyclic Graphs (DAGs)</a:t>
            </a:r>
          </a:p>
          <a:p>
            <a:pPr>
              <a:spcAft>
                <a:spcPts val="600"/>
              </a:spcAft>
            </a:pPr>
            <a:r>
              <a:rPr lang="en-US" sz="2600" dirty="0"/>
              <a:t>8: Task Scheduling</a:t>
            </a:r>
          </a:p>
          <a:p>
            <a:pPr>
              <a:spcAft>
                <a:spcPts val="600"/>
              </a:spcAft>
            </a:pPr>
            <a:r>
              <a:rPr lang="en-US" sz="2600" b="1" dirty="0"/>
              <a:t>9: </a:t>
            </a:r>
            <a:r>
              <a:rPr lang="en-US" sz="2600" b="1" dirty="0">
                <a:solidFill>
                  <a:schemeClr val="tx2">
                    <a:lumMod val="60000"/>
                    <a:lumOff val="40000"/>
                  </a:schemeClr>
                </a:solidFill>
              </a:rPr>
              <a:t>Exercise</a:t>
            </a:r>
            <a:r>
              <a:rPr lang="en-US" sz="2600" b="1" dirty="0"/>
              <a:t>: Manipulate Structured Data</a:t>
            </a:r>
          </a:p>
          <a:p>
            <a:pPr>
              <a:spcAft>
                <a:spcPts val="600"/>
              </a:spcAft>
            </a:pPr>
            <a:r>
              <a:rPr lang="en-US" sz="2600" dirty="0"/>
              <a:t> </a:t>
            </a:r>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202493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435100"/>
            <a:ext cx="8867355" cy="5016500"/>
          </a:xfrm>
        </p:spPr>
        <p:txBody>
          <a:bodyPr>
            <a:normAutofit fontScale="92500" lnSpcReduction="10000"/>
          </a:bodyPr>
          <a:lstStyle/>
          <a:p>
            <a:pPr>
              <a:spcAft>
                <a:spcPts val="600"/>
              </a:spcAft>
            </a:pPr>
            <a:r>
              <a:rPr lang="en-US" sz="2600" dirty="0"/>
              <a:t>1: Communications</a:t>
            </a:r>
          </a:p>
          <a:p>
            <a:pPr>
              <a:spcAft>
                <a:spcPts val="600"/>
              </a:spcAft>
            </a:pPr>
            <a:r>
              <a:rPr lang="en-US" sz="2600" dirty="0"/>
              <a:t>2: Motivation</a:t>
            </a:r>
          </a:p>
          <a:p>
            <a:pPr>
              <a:spcAft>
                <a:spcPts val="600"/>
              </a:spcAft>
            </a:pPr>
            <a:r>
              <a:rPr lang="en-US" sz="2600" dirty="0"/>
              <a:t>3: </a:t>
            </a:r>
            <a:r>
              <a:rPr lang="en-US" sz="2600" dirty="0" err="1"/>
              <a:t>Dask</a:t>
            </a:r>
            <a:r>
              <a:rPr lang="en-US" sz="2600" dirty="0"/>
              <a:t> API</a:t>
            </a:r>
          </a:p>
          <a:p>
            <a:pPr>
              <a:spcAft>
                <a:spcPts val="600"/>
              </a:spcAft>
            </a:pPr>
            <a:r>
              <a:rPr lang="en-US" sz="2600" dirty="0"/>
              <a:t>4: </a:t>
            </a:r>
            <a:r>
              <a:rPr lang="en-US" sz="2600" b="1" dirty="0">
                <a:solidFill>
                  <a:schemeClr val="tx2">
                    <a:lumMod val="60000"/>
                    <a:lumOff val="40000"/>
                  </a:schemeClr>
                </a:solidFill>
              </a:rPr>
              <a:t>Exercise</a:t>
            </a:r>
            <a:r>
              <a:rPr lang="en-US" sz="2600" dirty="0"/>
              <a:t>: Exploratory Data Analysis with DASK</a:t>
            </a:r>
          </a:p>
          <a:p>
            <a:pPr>
              <a:spcAft>
                <a:spcPts val="600"/>
              </a:spcAft>
            </a:pPr>
            <a:r>
              <a:rPr lang="en-US" sz="2600" dirty="0"/>
              <a:t>5: Directed </a:t>
            </a:r>
            <a:r>
              <a:rPr lang="en-US" sz="2600" dirty="0" err="1"/>
              <a:t>Acyclical</a:t>
            </a:r>
            <a:r>
              <a:rPr lang="en-US" sz="2600" dirty="0"/>
              <a:t> Graph (DAGs)</a:t>
            </a:r>
          </a:p>
          <a:p>
            <a:pPr>
              <a:spcAft>
                <a:spcPts val="600"/>
              </a:spcAft>
            </a:pPr>
            <a:r>
              <a:rPr lang="en-US" sz="2600" dirty="0"/>
              <a:t>6: Computational Resources</a:t>
            </a:r>
          </a:p>
          <a:p>
            <a:pPr>
              <a:spcAft>
                <a:spcPts val="600"/>
              </a:spcAft>
            </a:pPr>
            <a:r>
              <a:rPr lang="en-US" sz="2600" dirty="0"/>
              <a:t>7: </a:t>
            </a:r>
            <a:r>
              <a:rPr lang="en-US" sz="2600" b="1" dirty="0">
                <a:solidFill>
                  <a:schemeClr val="tx2">
                    <a:lumMod val="60000"/>
                    <a:lumOff val="40000"/>
                  </a:schemeClr>
                </a:solidFill>
              </a:rPr>
              <a:t>Exercise</a:t>
            </a:r>
            <a:r>
              <a:rPr lang="en-US" sz="2600" dirty="0"/>
              <a:t>: Visualize Directed Acyclic Graphs (DAGs)</a:t>
            </a:r>
          </a:p>
          <a:p>
            <a:pPr>
              <a:spcAft>
                <a:spcPts val="600"/>
              </a:spcAft>
            </a:pPr>
            <a:r>
              <a:rPr lang="en-US" sz="2600" dirty="0"/>
              <a:t>8: Task Scheduling</a:t>
            </a:r>
          </a:p>
          <a:p>
            <a:pPr>
              <a:spcAft>
                <a:spcPts val="600"/>
              </a:spcAft>
            </a:pPr>
            <a:r>
              <a:rPr lang="en-US" sz="2600" dirty="0"/>
              <a:t>9: </a:t>
            </a:r>
            <a:r>
              <a:rPr lang="en-US" sz="2600" b="1" dirty="0">
                <a:solidFill>
                  <a:schemeClr val="tx2">
                    <a:lumMod val="60000"/>
                    <a:lumOff val="40000"/>
                  </a:schemeClr>
                </a:solidFill>
              </a:rPr>
              <a:t>Exercise</a:t>
            </a:r>
            <a:r>
              <a:rPr lang="en-US" sz="2600" dirty="0"/>
              <a:t>: Manipulate Structured Data</a:t>
            </a:r>
          </a:p>
          <a:p>
            <a:pPr>
              <a:spcAft>
                <a:spcPts val="600"/>
              </a:spcAft>
            </a:pPr>
            <a:r>
              <a:rPr lang="en-US" sz="2600" b="1" dirty="0"/>
              <a:t>10: Review and Limitations</a:t>
            </a:r>
          </a:p>
          <a:p>
            <a:pPr>
              <a:spcAft>
                <a:spcPts val="600"/>
              </a:spcAft>
            </a:pPr>
            <a:endParaRPr lang="en-US" sz="2600"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a:p>
            <a:pPr>
              <a:spcAft>
                <a:spcPts val="600"/>
              </a:spcAft>
            </a:pPr>
            <a:endParaRPr lang="en-US" sz="2600" b="1" dirty="0"/>
          </a:p>
        </p:txBody>
      </p:sp>
    </p:spTree>
    <p:extLst>
      <p:ext uri="{BB962C8B-B14F-4D97-AF65-F5344CB8AC3E}">
        <p14:creationId xmlns:p14="http://schemas.microsoft.com/office/powerpoint/2010/main" val="26071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Dask Review</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4154984"/>
          </a:xfrm>
          <a:prstGeom prst="rect">
            <a:avLst/>
          </a:prstGeom>
        </p:spPr>
        <p:txBody>
          <a:bodyPr wrap="square">
            <a:spAutoFit/>
          </a:bodyPr>
          <a:lstStyle/>
          <a:p>
            <a:pPr marL="800100" lvl="1" indent="-342900">
              <a:buFont typeface="Arial" panose="020B0604020202020204" pitchFamily="34" charset="0"/>
              <a:buChar char="•"/>
            </a:pPr>
            <a:r>
              <a:rPr lang="en-US" sz="2400" dirty="0">
                <a:latin typeface="Karla" pitchFamily="2" charset="0"/>
              </a:rPr>
              <a:t>Dask can be used to scale popular Python libraries such as Pandas and NumPy allowing </a:t>
            </a:r>
            <a:r>
              <a:rPr lang="en-US" sz="2400" b="1" dirty="0">
                <a:latin typeface="Karla" pitchFamily="2" charset="0"/>
              </a:rPr>
              <a:t>to analyze dataset with greater size </a:t>
            </a:r>
            <a:r>
              <a:rPr lang="en-US" sz="2400" dirty="0">
                <a:latin typeface="Karla" pitchFamily="2" charset="0"/>
              </a:rPr>
              <a:t>(&gt;8GB).</a:t>
            </a:r>
          </a:p>
          <a:p>
            <a:pPr marL="800100" lvl="1" indent="-342900">
              <a:buFont typeface="Arial" panose="020B0604020202020204" pitchFamily="34" charset="0"/>
              <a:buChar char="•"/>
            </a:pPr>
            <a:r>
              <a:rPr lang="en-US" sz="2400" dirty="0">
                <a:latin typeface="Karla" pitchFamily="2" charset="0"/>
              </a:rPr>
              <a:t>Dask uses </a:t>
            </a:r>
            <a:r>
              <a:rPr lang="en-US" sz="2400" b="1" dirty="0">
                <a:latin typeface="Karla" pitchFamily="2" charset="0"/>
              </a:rPr>
              <a:t>directed </a:t>
            </a:r>
            <a:r>
              <a:rPr lang="en-US" sz="2400" b="1" dirty="0" err="1">
                <a:latin typeface="Karla" pitchFamily="2" charset="0"/>
              </a:rPr>
              <a:t>acyclical</a:t>
            </a:r>
            <a:r>
              <a:rPr lang="en-US" sz="2400" b="1" dirty="0">
                <a:latin typeface="Karla" pitchFamily="2" charset="0"/>
              </a:rPr>
              <a:t> graph to coordinate execution </a:t>
            </a:r>
            <a:r>
              <a:rPr lang="en-US" sz="2400" dirty="0">
                <a:latin typeface="Karla" pitchFamily="2" charset="0"/>
              </a:rPr>
              <a:t>of parallelized code across processors.</a:t>
            </a:r>
          </a:p>
          <a:p>
            <a:pPr marL="800100" lvl="1" indent="-342900">
              <a:buFont typeface="Arial" panose="020B0604020202020204" pitchFamily="34" charset="0"/>
              <a:buChar char="•"/>
            </a:pPr>
            <a:r>
              <a:rPr lang="en-US" sz="2400" dirty="0">
                <a:latin typeface="Karla" pitchFamily="2" charset="0"/>
              </a:rPr>
              <a:t>Upstream actions are completed before downstream nodes.</a:t>
            </a:r>
          </a:p>
          <a:p>
            <a:pPr marL="800100" lvl="1" indent="-342900">
              <a:buFont typeface="Arial" panose="020B0604020202020204" pitchFamily="34" charset="0"/>
              <a:buChar char="•"/>
            </a:pPr>
            <a:r>
              <a:rPr lang="en-US" sz="2400" b="1" dirty="0">
                <a:latin typeface="Karla" pitchFamily="2" charset="0"/>
              </a:rPr>
              <a:t>Scaling out </a:t>
            </a:r>
            <a:r>
              <a:rPr lang="en-US" sz="2400" dirty="0">
                <a:latin typeface="Karla" pitchFamily="2" charset="0"/>
              </a:rPr>
              <a:t>(i.e. add workers) can improve performances of complex workloads, however, create overhead that can reduces gains.</a:t>
            </a:r>
          </a:p>
          <a:p>
            <a:pPr marL="800100" lvl="1" indent="-342900">
              <a:buFont typeface="Arial" panose="020B0604020202020204" pitchFamily="34" charset="0"/>
              <a:buChar char="•"/>
            </a:pPr>
            <a:r>
              <a:rPr lang="en-US" sz="2400" dirty="0">
                <a:latin typeface="Karla" pitchFamily="2" charset="0"/>
              </a:rPr>
              <a:t>In case of failure, the step to reach a </a:t>
            </a:r>
            <a:r>
              <a:rPr lang="en-US" sz="2400" b="1" dirty="0">
                <a:latin typeface="Karla" pitchFamily="2" charset="0"/>
              </a:rPr>
              <a:t>node can be repeated </a:t>
            </a:r>
            <a:r>
              <a:rPr lang="en-US" sz="2400" dirty="0">
                <a:latin typeface="Karla" pitchFamily="2" charset="0"/>
              </a:rPr>
              <a:t>from the beginning without disturbing the rest of the process.</a:t>
            </a:r>
          </a:p>
        </p:txBody>
      </p:sp>
    </p:spTree>
    <p:extLst>
      <p:ext uri="{BB962C8B-B14F-4D97-AF65-F5344CB8AC3E}">
        <p14:creationId xmlns:p14="http://schemas.microsoft.com/office/powerpoint/2010/main" val="4582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4000" b="1" dirty="0"/>
              <a:t>Dask Limitations</a:t>
            </a:r>
            <a:endParaRPr lang="en-US" sz="3800" b="1" dirty="0"/>
          </a:p>
        </p:txBody>
      </p:sp>
      <p:sp>
        <p:nvSpPr>
          <p:cNvPr id="10" name="Rectangle 9">
            <a:extLst>
              <a:ext uri="{FF2B5EF4-FFF2-40B4-BE49-F238E27FC236}">
                <a16:creationId xmlns:a16="http://schemas.microsoft.com/office/drawing/2014/main" id="{2640D9DE-ACA1-40C5-9770-2BD1B3232BBF}"/>
              </a:ext>
            </a:extLst>
          </p:cNvPr>
          <p:cNvSpPr/>
          <p:nvPr/>
        </p:nvSpPr>
        <p:spPr>
          <a:xfrm>
            <a:off x="971550" y="1413373"/>
            <a:ext cx="10229850" cy="3647152"/>
          </a:xfrm>
          <a:prstGeom prst="rect">
            <a:avLst/>
          </a:prstGeom>
        </p:spPr>
        <p:txBody>
          <a:bodyPr wrap="square">
            <a:spAutoFit/>
          </a:bodyPr>
          <a:lstStyle/>
          <a:p>
            <a:pPr marL="800100" lvl="1" indent="-342900">
              <a:buFont typeface="Arial" panose="020B0604020202020204" pitchFamily="34" charset="0"/>
              <a:buChar char="•"/>
            </a:pPr>
            <a:r>
              <a:rPr lang="en-US" sz="2100" dirty="0">
                <a:latin typeface="Karla" pitchFamily="2" charset="0"/>
              </a:rPr>
              <a:t>Dask </a:t>
            </a:r>
            <a:r>
              <a:rPr lang="en-US" sz="2100" dirty="0" err="1">
                <a:latin typeface="Karla" pitchFamily="2" charset="0"/>
              </a:rPr>
              <a:t>dataframe</a:t>
            </a:r>
            <a:r>
              <a:rPr lang="en-US" sz="2100" dirty="0">
                <a:latin typeface="Karla" pitchFamily="2" charset="0"/>
              </a:rPr>
              <a:t> are immutable. Functions such as </a:t>
            </a:r>
            <a:r>
              <a:rPr lang="en-US" sz="2100" dirty="0">
                <a:latin typeface="Courier New" charset="0"/>
                <a:ea typeface="Courier New" charset="0"/>
                <a:cs typeface="Courier New" charset="0"/>
              </a:rPr>
              <a:t>pop</a:t>
            </a:r>
            <a:r>
              <a:rPr lang="en-US" sz="2100" dirty="0">
                <a:latin typeface="Karla" pitchFamily="2" charset="0"/>
              </a:rPr>
              <a:t> and </a:t>
            </a:r>
            <a:r>
              <a:rPr lang="en-US" sz="2100" dirty="0">
                <a:latin typeface="Courier New" charset="0"/>
                <a:ea typeface="Courier New" charset="0"/>
                <a:cs typeface="Courier New" charset="0"/>
              </a:rPr>
              <a:t>insert</a:t>
            </a:r>
            <a:r>
              <a:rPr lang="en-US" sz="2100" dirty="0">
                <a:latin typeface="Karla" pitchFamily="2" charset="0"/>
              </a:rPr>
              <a:t> are not supported.</a:t>
            </a:r>
          </a:p>
          <a:p>
            <a:pPr marL="800100" lvl="1" indent="-342900">
              <a:buFont typeface="Arial" panose="020B0604020202020204" pitchFamily="34" charset="0"/>
              <a:buChar char="•"/>
            </a:pPr>
            <a:r>
              <a:rPr lang="en-US" sz="2100" dirty="0">
                <a:solidFill>
                  <a:schemeClr val="tx1">
                    <a:lumMod val="95000"/>
                    <a:lumOff val="5000"/>
                  </a:schemeClr>
                </a:solidFill>
                <a:latin typeface="Karla" pitchFamily="2" charset="0"/>
              </a:rPr>
              <a:t>Dask does not allow for functions with a lot of data shuffling like </a:t>
            </a:r>
            <a:r>
              <a:rPr lang="en-US" sz="2100" dirty="0">
                <a:solidFill>
                  <a:schemeClr val="tx1">
                    <a:lumMod val="95000"/>
                    <a:lumOff val="5000"/>
                  </a:schemeClr>
                </a:solidFill>
                <a:latin typeface="Courier New" charset="0"/>
                <a:ea typeface="Courier New" charset="0"/>
                <a:cs typeface="Courier New" charset="0"/>
              </a:rPr>
              <a:t>stack/unstack</a:t>
            </a:r>
            <a:r>
              <a:rPr lang="en-US" sz="2100" dirty="0">
                <a:solidFill>
                  <a:schemeClr val="tx1">
                    <a:lumMod val="95000"/>
                    <a:lumOff val="5000"/>
                  </a:schemeClr>
                </a:solidFill>
                <a:latin typeface="Karla" pitchFamily="2" charset="0"/>
              </a:rPr>
              <a:t> and </a:t>
            </a:r>
            <a:r>
              <a:rPr lang="en-US" sz="2100" dirty="0">
                <a:solidFill>
                  <a:schemeClr val="tx1">
                    <a:lumMod val="95000"/>
                    <a:lumOff val="5000"/>
                  </a:schemeClr>
                </a:solidFill>
                <a:latin typeface="Courier New" charset="0"/>
                <a:ea typeface="Courier New" charset="0"/>
                <a:cs typeface="Courier New" charset="0"/>
              </a:rPr>
              <a:t>melt</a:t>
            </a:r>
            <a:r>
              <a:rPr lang="en-US" sz="2100" dirty="0">
                <a:solidFill>
                  <a:schemeClr val="tx1">
                    <a:lumMod val="95000"/>
                    <a:lumOff val="5000"/>
                  </a:schemeClr>
                </a:solidFill>
                <a:latin typeface="Karla" pitchFamily="2" charset="0"/>
              </a:rPr>
              <a:t>. </a:t>
            </a:r>
          </a:p>
          <a:p>
            <a:pPr marL="1257300" lvl="2" indent="-342900">
              <a:buFont typeface="Arial" panose="020B0604020202020204" pitchFamily="34" charset="0"/>
              <a:buChar char="•"/>
            </a:pPr>
            <a:r>
              <a:rPr lang="en-US" sz="2100" dirty="0">
                <a:solidFill>
                  <a:schemeClr val="accent2"/>
                </a:solidFill>
                <a:latin typeface="Karla" pitchFamily="2" charset="0"/>
              </a:rPr>
              <a:t>Do major filter and preprocessing in Dask and then dump the final dataset into Pandas. </a:t>
            </a:r>
          </a:p>
          <a:p>
            <a:pPr marL="800100" lvl="1" indent="-342900">
              <a:buFont typeface="Arial" panose="020B0604020202020204" pitchFamily="34" charset="0"/>
              <a:buChar char="•"/>
            </a:pPr>
            <a:r>
              <a:rPr lang="en-US" sz="2100" dirty="0">
                <a:latin typeface="Courier New" charset="0"/>
                <a:ea typeface="Courier New" charset="0"/>
                <a:cs typeface="Courier New" charset="0"/>
              </a:rPr>
              <a:t>Join, merge, </a:t>
            </a:r>
            <a:r>
              <a:rPr lang="en-US" sz="2100" dirty="0" err="1">
                <a:latin typeface="Courier New" charset="0"/>
                <a:ea typeface="Courier New" charset="0"/>
                <a:cs typeface="Courier New" charset="0"/>
              </a:rPr>
              <a:t>groupby</a:t>
            </a:r>
            <a:r>
              <a:rPr lang="en-US" sz="2100" dirty="0">
                <a:latin typeface="Karla" pitchFamily="2" charset="0"/>
              </a:rPr>
              <a:t>, and </a:t>
            </a:r>
            <a:r>
              <a:rPr lang="en-US" sz="2100" dirty="0">
                <a:latin typeface="Courier New" charset="0"/>
                <a:ea typeface="Courier New" charset="0"/>
                <a:cs typeface="Courier New" charset="0"/>
              </a:rPr>
              <a:t>rolling</a:t>
            </a:r>
            <a:r>
              <a:rPr lang="en-US" sz="2100" dirty="0">
                <a:latin typeface="Karla" pitchFamily="2" charset="0"/>
              </a:rPr>
              <a:t> are supported but expensive due to shuffling.</a:t>
            </a:r>
          </a:p>
          <a:p>
            <a:pPr marL="1257300" lvl="2" indent="-342900">
              <a:buFont typeface="Arial" panose="020B0604020202020204" pitchFamily="34" charset="0"/>
              <a:buChar char="•"/>
            </a:pPr>
            <a:r>
              <a:rPr lang="en-US" sz="2100" dirty="0">
                <a:solidFill>
                  <a:schemeClr val="accent2"/>
                </a:solidFill>
                <a:latin typeface="Karla" pitchFamily="2" charset="0"/>
              </a:rPr>
              <a:t>Do major filter and preprocessing in Dask and then dump the final dataset into Pandas  or limit operations only on index which can be pre-sorted.</a:t>
            </a:r>
            <a:endParaRPr lang="en-US" sz="2100" dirty="0">
              <a:latin typeface="Karla" pitchFamily="2" charset="0"/>
            </a:endParaRPr>
          </a:p>
        </p:txBody>
      </p:sp>
    </p:spTree>
    <p:extLst>
      <p:ext uri="{BB962C8B-B14F-4D97-AF65-F5344CB8AC3E}">
        <p14:creationId xmlns:p14="http://schemas.microsoft.com/office/powerpoint/2010/main" val="821922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9E9732-DC5F-4E31-AE99-47AF6D30A725}"/>
              </a:ext>
            </a:extLst>
          </p:cNvPr>
          <p:cNvGrpSpPr/>
          <p:nvPr/>
        </p:nvGrpSpPr>
        <p:grpSpPr>
          <a:xfrm>
            <a:off x="4005599" y="5376276"/>
            <a:ext cx="5124700" cy="647949"/>
            <a:chOff x="3708399" y="5562182"/>
            <a:chExt cx="5124700" cy="647949"/>
          </a:xfrm>
        </p:grpSpPr>
        <p:sp>
          <p:nvSpPr>
            <p:cNvPr id="18" name="Rectangle 17">
              <a:extLst>
                <a:ext uri="{FF2B5EF4-FFF2-40B4-BE49-F238E27FC236}">
                  <a16:creationId xmlns:a16="http://schemas.microsoft.com/office/drawing/2014/main" id="{A7CF9C45-FF07-4721-888A-CDC8D2C9F429}"/>
                </a:ext>
              </a:extLst>
            </p:cNvPr>
            <p:cNvSpPr/>
            <p:nvPr/>
          </p:nvSpPr>
          <p:spPr>
            <a:xfrm>
              <a:off x="3708400" y="556218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id="{EEC03D37-031E-4AFA-B1FF-7E1E0DB75EDA}"/>
                </a:ext>
              </a:extLst>
            </p:cNvPr>
            <p:cNvSpPr txBox="1">
              <a:spLocks/>
            </p:cNvSpPr>
            <p:nvPr/>
          </p:nvSpPr>
          <p:spPr>
            <a:xfrm>
              <a:off x="3708399" y="5699174"/>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bg1"/>
                  </a:solidFill>
                  <a:latin typeface="Karla" charset="0"/>
                </a:rPr>
                <a:t>AC295</a:t>
              </a:r>
              <a:endParaRPr lang="en-US" b="1" dirty="0">
                <a:solidFill>
                  <a:schemeClr val="bg1"/>
                </a:solidFill>
                <a:latin typeface="Karla" charset="0"/>
              </a:endParaRPr>
            </a:p>
          </p:txBody>
        </p:sp>
        <p:sp>
          <p:nvSpPr>
            <p:cNvPr id="20" name="Rectangle 19">
              <a:extLst>
                <a:ext uri="{FF2B5EF4-FFF2-40B4-BE49-F238E27FC236}">
                  <a16:creationId xmlns:a16="http://schemas.microsoft.com/office/drawing/2014/main" id="{9F8140DE-DF19-4E67-BA8B-FDEFA75CDC53}"/>
                </a:ext>
              </a:extLst>
            </p:cNvPr>
            <p:cNvSpPr/>
            <p:nvPr/>
          </p:nvSpPr>
          <p:spPr>
            <a:xfrm>
              <a:off x="5004298" y="5593768"/>
              <a:ext cx="3828801" cy="584775"/>
            </a:xfrm>
            <a:custGeom>
              <a:avLst/>
              <a:gdLst>
                <a:gd name="connsiteX0" fmla="*/ 0 w 3828801"/>
                <a:gd name="connsiteY0" fmla="*/ 0 h 584775"/>
                <a:gd name="connsiteX1" fmla="*/ 714710 w 3828801"/>
                <a:gd name="connsiteY1" fmla="*/ 0 h 584775"/>
                <a:gd name="connsiteX2" fmla="*/ 1391131 w 3828801"/>
                <a:gd name="connsiteY2" fmla="*/ 0 h 584775"/>
                <a:gd name="connsiteX3" fmla="*/ 2067553 w 3828801"/>
                <a:gd name="connsiteY3" fmla="*/ 0 h 584775"/>
                <a:gd name="connsiteX4" fmla="*/ 2590822 w 3828801"/>
                <a:gd name="connsiteY4" fmla="*/ 0 h 584775"/>
                <a:gd name="connsiteX5" fmla="*/ 3152379 w 3828801"/>
                <a:gd name="connsiteY5" fmla="*/ 0 h 584775"/>
                <a:gd name="connsiteX6" fmla="*/ 3828801 w 3828801"/>
                <a:gd name="connsiteY6" fmla="*/ 0 h 584775"/>
                <a:gd name="connsiteX7" fmla="*/ 3828801 w 3828801"/>
                <a:gd name="connsiteY7" fmla="*/ 584775 h 584775"/>
                <a:gd name="connsiteX8" fmla="*/ 3190668 w 3828801"/>
                <a:gd name="connsiteY8" fmla="*/ 584775 h 584775"/>
                <a:gd name="connsiteX9" fmla="*/ 2667398 w 3828801"/>
                <a:gd name="connsiteY9" fmla="*/ 584775 h 584775"/>
                <a:gd name="connsiteX10" fmla="*/ 2144129 w 3828801"/>
                <a:gd name="connsiteY10" fmla="*/ 584775 h 584775"/>
                <a:gd name="connsiteX11" fmla="*/ 1467707 w 3828801"/>
                <a:gd name="connsiteY11" fmla="*/ 584775 h 584775"/>
                <a:gd name="connsiteX12" fmla="*/ 906150 w 3828801"/>
                <a:gd name="connsiteY12" fmla="*/ 584775 h 584775"/>
                <a:gd name="connsiteX13" fmla="*/ 0 w 3828801"/>
                <a:gd name="connsiteY13" fmla="*/ 584775 h 584775"/>
                <a:gd name="connsiteX14" fmla="*/ 0 w 382880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8801" h="584775" fill="none" extrusionOk="0">
                  <a:moveTo>
                    <a:pt x="0" y="0"/>
                  </a:moveTo>
                  <a:cubicBezTo>
                    <a:pt x="348003" y="-20745"/>
                    <a:pt x="367434" y="27532"/>
                    <a:pt x="714710" y="0"/>
                  </a:cubicBezTo>
                  <a:cubicBezTo>
                    <a:pt x="1061986" y="-27532"/>
                    <a:pt x="1066457" y="-7668"/>
                    <a:pt x="1391131" y="0"/>
                  </a:cubicBezTo>
                  <a:cubicBezTo>
                    <a:pt x="1715805" y="7668"/>
                    <a:pt x="1897352" y="-31783"/>
                    <a:pt x="2067553" y="0"/>
                  </a:cubicBezTo>
                  <a:cubicBezTo>
                    <a:pt x="2237754" y="31783"/>
                    <a:pt x="2443578" y="9100"/>
                    <a:pt x="2590822" y="0"/>
                  </a:cubicBezTo>
                  <a:cubicBezTo>
                    <a:pt x="2738066" y="-9100"/>
                    <a:pt x="2948803" y="21392"/>
                    <a:pt x="3152379" y="0"/>
                  </a:cubicBezTo>
                  <a:cubicBezTo>
                    <a:pt x="3355955" y="-21392"/>
                    <a:pt x="3531707" y="-32995"/>
                    <a:pt x="3828801" y="0"/>
                  </a:cubicBezTo>
                  <a:cubicBezTo>
                    <a:pt x="3847120" y="145862"/>
                    <a:pt x="3808109" y="433896"/>
                    <a:pt x="3828801" y="584775"/>
                  </a:cubicBezTo>
                  <a:cubicBezTo>
                    <a:pt x="3633808" y="585971"/>
                    <a:pt x="3497714" y="596897"/>
                    <a:pt x="3190668" y="584775"/>
                  </a:cubicBezTo>
                  <a:cubicBezTo>
                    <a:pt x="2883622" y="572653"/>
                    <a:pt x="2788161" y="585870"/>
                    <a:pt x="2667398" y="584775"/>
                  </a:cubicBezTo>
                  <a:cubicBezTo>
                    <a:pt x="2546635" y="583681"/>
                    <a:pt x="2313184" y="572839"/>
                    <a:pt x="2144129" y="584775"/>
                  </a:cubicBezTo>
                  <a:cubicBezTo>
                    <a:pt x="1975074" y="596711"/>
                    <a:pt x="1798810" y="567035"/>
                    <a:pt x="1467707" y="584775"/>
                  </a:cubicBezTo>
                  <a:cubicBezTo>
                    <a:pt x="1136604" y="602515"/>
                    <a:pt x="1135156" y="604702"/>
                    <a:pt x="906150" y="584775"/>
                  </a:cubicBezTo>
                  <a:cubicBezTo>
                    <a:pt x="677144" y="564848"/>
                    <a:pt x="375882" y="604932"/>
                    <a:pt x="0" y="584775"/>
                  </a:cubicBezTo>
                  <a:cubicBezTo>
                    <a:pt x="-6303" y="445539"/>
                    <a:pt x="-13732" y="241777"/>
                    <a:pt x="0" y="0"/>
                  </a:cubicBezTo>
                  <a:close/>
                </a:path>
                <a:path w="3828801" h="584775" stroke="0" extrusionOk="0">
                  <a:moveTo>
                    <a:pt x="0" y="0"/>
                  </a:moveTo>
                  <a:cubicBezTo>
                    <a:pt x="244066" y="-18668"/>
                    <a:pt x="315116" y="-7371"/>
                    <a:pt x="599845" y="0"/>
                  </a:cubicBezTo>
                  <a:cubicBezTo>
                    <a:pt x="884574" y="7371"/>
                    <a:pt x="862043" y="6614"/>
                    <a:pt x="1123115" y="0"/>
                  </a:cubicBezTo>
                  <a:cubicBezTo>
                    <a:pt x="1384187" y="-6614"/>
                    <a:pt x="1496465" y="-14535"/>
                    <a:pt x="1837824" y="0"/>
                  </a:cubicBezTo>
                  <a:cubicBezTo>
                    <a:pt x="2179183" y="14535"/>
                    <a:pt x="2141354" y="-17438"/>
                    <a:pt x="2437670" y="0"/>
                  </a:cubicBezTo>
                  <a:cubicBezTo>
                    <a:pt x="2733986" y="17438"/>
                    <a:pt x="2873325" y="11806"/>
                    <a:pt x="3037515" y="0"/>
                  </a:cubicBezTo>
                  <a:cubicBezTo>
                    <a:pt x="3201705" y="-11806"/>
                    <a:pt x="3439546" y="-5188"/>
                    <a:pt x="3828801" y="0"/>
                  </a:cubicBezTo>
                  <a:cubicBezTo>
                    <a:pt x="3826040" y="282673"/>
                    <a:pt x="3828418" y="341227"/>
                    <a:pt x="3828801" y="584775"/>
                  </a:cubicBezTo>
                  <a:cubicBezTo>
                    <a:pt x="3651954" y="582316"/>
                    <a:pt x="3387391" y="614455"/>
                    <a:pt x="3190668" y="584775"/>
                  </a:cubicBezTo>
                  <a:cubicBezTo>
                    <a:pt x="2993945" y="555095"/>
                    <a:pt x="2793334" y="604406"/>
                    <a:pt x="2667398" y="584775"/>
                  </a:cubicBezTo>
                  <a:cubicBezTo>
                    <a:pt x="2541462" y="565145"/>
                    <a:pt x="2207504" y="585378"/>
                    <a:pt x="2029265" y="584775"/>
                  </a:cubicBezTo>
                  <a:cubicBezTo>
                    <a:pt x="1851026" y="584172"/>
                    <a:pt x="1632137" y="595298"/>
                    <a:pt x="1391131" y="584775"/>
                  </a:cubicBezTo>
                  <a:cubicBezTo>
                    <a:pt x="1150125" y="574252"/>
                    <a:pt x="1026340" y="581042"/>
                    <a:pt x="791286" y="584775"/>
                  </a:cubicBezTo>
                  <a:cubicBezTo>
                    <a:pt x="556233" y="588508"/>
                    <a:pt x="235797" y="598758"/>
                    <a:pt x="0" y="584775"/>
                  </a:cubicBezTo>
                  <a:cubicBezTo>
                    <a:pt x="8947" y="456293"/>
                    <a:pt x="29051" y="250004"/>
                    <a:pt x="0" y="0"/>
                  </a:cubicBezTo>
                  <a:close/>
                </a:path>
              </a:pathLst>
            </a:custGeom>
            <a:ln w="19050">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r>
                <a:rPr lang="en-US" b="1" dirty="0">
                  <a:latin typeface="Karla" charset="0"/>
                </a:rPr>
                <a:t>Advanced Practical Data Science</a:t>
              </a:r>
            </a:p>
            <a:p>
              <a:r>
                <a:rPr lang="en-US" sz="1400" b="1" dirty="0" err="1">
                  <a:latin typeface="Karla" charset="0"/>
                </a:rPr>
                <a:t>Pavlos</a:t>
              </a:r>
              <a:r>
                <a:rPr lang="en-US" sz="1400" b="1" dirty="0">
                  <a:latin typeface="Karla" charset="0"/>
                </a:rPr>
                <a:t> </a:t>
              </a:r>
              <a:r>
                <a:rPr lang="en-US" sz="1400" b="1" dirty="0" err="1">
                  <a:latin typeface="Karla" charset="0"/>
                </a:rPr>
                <a:t>Protopapas</a:t>
              </a:r>
              <a:endParaRPr lang="en-US" sz="1000" b="1" dirty="0"/>
            </a:p>
          </p:txBody>
        </p:sp>
      </p:grpSp>
      <p:sp>
        <p:nvSpPr>
          <p:cNvPr id="2" name="TextBox 1"/>
          <p:cNvSpPr txBox="1"/>
          <p:nvPr/>
        </p:nvSpPr>
        <p:spPr>
          <a:xfrm>
            <a:off x="1297859" y="1061884"/>
            <a:ext cx="10132142" cy="2123658"/>
          </a:xfrm>
          <a:prstGeom prst="rect">
            <a:avLst/>
          </a:prstGeom>
          <a:noFill/>
        </p:spPr>
        <p:txBody>
          <a:bodyPr wrap="square" rtlCol="0">
            <a:spAutoFit/>
          </a:bodyPr>
          <a:lstStyle/>
          <a:p>
            <a:endParaRPr lang="en-US" sz="2400" dirty="0"/>
          </a:p>
          <a:p>
            <a:endParaRPr lang="en-US" sz="2400" dirty="0"/>
          </a:p>
          <a:p>
            <a:pPr algn="ctr"/>
            <a:r>
              <a:rPr lang="en-US" sz="3600" dirty="0">
                <a:latin typeface="Karla" charset="0"/>
                <a:ea typeface="Karla" charset="0"/>
                <a:cs typeface="Karla" charset="0"/>
              </a:rPr>
              <a:t>THANK YOU </a:t>
            </a:r>
          </a:p>
          <a:p>
            <a:br>
              <a:rPr lang="en-US" sz="2400" dirty="0"/>
            </a:br>
            <a:endParaRPr lang="en-US" sz="2400" dirty="0"/>
          </a:p>
        </p:txBody>
      </p:sp>
    </p:spTree>
    <p:extLst>
      <p:ext uri="{BB962C8B-B14F-4D97-AF65-F5344CB8AC3E}">
        <p14:creationId xmlns:p14="http://schemas.microsoft.com/office/powerpoint/2010/main" val="7892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620436"/>
            <a:ext cx="8867355" cy="4052791"/>
          </a:xfrm>
        </p:spPr>
        <p:txBody>
          <a:bodyPr>
            <a:normAutofit/>
          </a:bodyPr>
          <a:lstStyle/>
          <a:p>
            <a:pPr>
              <a:spcAft>
                <a:spcPts val="600"/>
              </a:spcAft>
            </a:pPr>
            <a:r>
              <a:rPr lang="en-US" sz="2600" dirty="0"/>
              <a:t>1: Communications</a:t>
            </a:r>
          </a:p>
          <a:p>
            <a:pPr>
              <a:spcAft>
                <a:spcPts val="600"/>
              </a:spcAft>
            </a:pPr>
            <a:r>
              <a:rPr lang="en-US" sz="2600" b="1" dirty="0"/>
              <a:t>2: Motivations</a:t>
            </a:r>
          </a:p>
        </p:txBody>
      </p:sp>
    </p:spTree>
    <p:extLst>
      <p:ext uri="{BB962C8B-B14F-4D97-AF65-F5344CB8AC3E}">
        <p14:creationId xmlns:p14="http://schemas.microsoft.com/office/powerpoint/2010/main" val="243903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B83C426-8E7D-4A5A-904E-8DC36A838B44}"/>
              </a:ext>
            </a:extLst>
          </p:cNvPr>
          <p:cNvGrpSpPr/>
          <p:nvPr/>
        </p:nvGrpSpPr>
        <p:grpSpPr>
          <a:xfrm>
            <a:off x="2737071" y="1541884"/>
            <a:ext cx="2442872" cy="2105924"/>
            <a:chOff x="2737071" y="1541884"/>
            <a:chExt cx="2442872" cy="2105924"/>
          </a:xfrm>
        </p:grpSpPr>
        <p:sp>
          <p:nvSpPr>
            <p:cNvPr id="15" name="Hexagon 14">
              <a:extLst>
                <a:ext uri="{FF2B5EF4-FFF2-40B4-BE49-F238E27FC236}">
                  <a16:creationId xmlns:a16="http://schemas.microsoft.com/office/drawing/2014/main" id="{8E9517E1-C658-453A-BC95-FCE0E43E6E45}"/>
                </a:ext>
              </a:extLst>
            </p:cNvPr>
            <p:cNvSpPr/>
            <p:nvPr/>
          </p:nvSpPr>
          <p:spPr>
            <a:xfrm>
              <a:off x="2737071" y="1541884"/>
              <a:ext cx="2442872" cy="2105924"/>
            </a:xfrm>
            <a:prstGeom prst="hexagon">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Competitive Advantage</a:t>
              </a:r>
            </a:p>
            <a:p>
              <a:pPr algn="ctr"/>
              <a:endParaRPr lang="en-US" b="1" dirty="0">
                <a:latin typeface="Karla" pitchFamily="2" charset="0"/>
              </a:endParaRPr>
            </a:p>
            <a:p>
              <a:pPr algn="ctr"/>
              <a:endParaRPr lang="en-US" b="1" dirty="0">
                <a:latin typeface="Karla" pitchFamily="2" charset="0"/>
              </a:endParaRPr>
            </a:p>
            <a:p>
              <a:pPr algn="ctr"/>
              <a:r>
                <a:rPr lang="en-US" b="1" dirty="0">
                  <a:latin typeface="Karla" pitchFamily="2" charset="0"/>
                </a:rPr>
                <a:t> </a:t>
              </a:r>
            </a:p>
          </p:txBody>
        </p:sp>
        <p:pic>
          <p:nvPicPr>
            <p:cNvPr id="67" name="Graphic 66" descr="Money">
              <a:extLst>
                <a:ext uri="{FF2B5EF4-FFF2-40B4-BE49-F238E27FC236}">
                  <a16:creationId xmlns:a16="http://schemas.microsoft.com/office/drawing/2014/main" id="{C5434F23-EC21-4CCA-9774-BE3DC6FB10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71512" y="2479213"/>
              <a:ext cx="856111" cy="856111"/>
            </a:xfrm>
            <a:prstGeom prst="rect">
              <a:avLst/>
            </a:prstGeom>
          </p:spPr>
        </p:pic>
      </p:gr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Motivation</a:t>
            </a:r>
          </a:p>
        </p:txBody>
      </p:sp>
      <p:sp>
        <p:nvSpPr>
          <p:cNvPr id="32" name="Hexagon 31">
            <a:extLst>
              <a:ext uri="{FF2B5EF4-FFF2-40B4-BE49-F238E27FC236}">
                <a16:creationId xmlns:a16="http://schemas.microsoft.com/office/drawing/2014/main" id="{80682533-AFD2-452E-B07D-941A0D46E6A5}"/>
              </a:ext>
            </a:extLst>
          </p:cNvPr>
          <p:cNvSpPr/>
          <p:nvPr/>
        </p:nvSpPr>
        <p:spPr>
          <a:xfrm>
            <a:off x="4858354" y="2582328"/>
            <a:ext cx="2714126" cy="2273311"/>
          </a:xfrm>
          <a:prstGeom prst="hexagon">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How to enable it?</a:t>
            </a:r>
          </a:p>
        </p:txBody>
      </p:sp>
      <p:pic>
        <p:nvPicPr>
          <p:cNvPr id="6" name="Graphic 5" descr="Upward trend">
            <a:extLst>
              <a:ext uri="{FF2B5EF4-FFF2-40B4-BE49-F238E27FC236}">
                <a16:creationId xmlns:a16="http://schemas.microsoft.com/office/drawing/2014/main" id="{867634DA-0449-4568-8E8B-6BDB93C14D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97755" y="4691503"/>
            <a:ext cx="914400" cy="9144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26B642FA-1FAA-47F7-87C0-343554A8B291}"/>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Effect>
                      <a14:brightnessContrast bright="100000" contrast="1000"/>
                    </a14:imgEffect>
                  </a14:imgLayer>
                </a14:imgProps>
              </a:ext>
              <a:ext uri="{28A0092B-C50C-407E-A947-70E740481C1C}">
                <a14:useLocalDpi xmlns:a14="http://schemas.microsoft.com/office/drawing/2010/main" val="0"/>
              </a:ext>
            </a:extLst>
          </a:blip>
          <a:stretch>
            <a:fillRect/>
          </a:stretch>
        </p:blipFill>
        <p:spPr>
          <a:xfrm>
            <a:off x="1855648" y="4832947"/>
            <a:ext cx="579433" cy="579433"/>
          </a:xfrm>
          <a:prstGeom prst="rect">
            <a:avLst/>
          </a:prstGeom>
        </p:spPr>
      </p:pic>
      <p:pic>
        <p:nvPicPr>
          <p:cNvPr id="69" name="Picture 68" descr="A close up of a logo&#10;&#10;Description automatically generated">
            <a:extLst>
              <a:ext uri="{FF2B5EF4-FFF2-40B4-BE49-F238E27FC236}">
                <a16:creationId xmlns:a16="http://schemas.microsoft.com/office/drawing/2014/main" id="{7D1F79E2-4221-4AA8-A188-F3DEE47FCF57}"/>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Effect>
                      <a14:brightnessContrast bright="100000" contrast="1000"/>
                    </a14:imgEffect>
                  </a14:imgLayer>
                </a14:imgProps>
              </a:ext>
              <a:ext uri="{28A0092B-C50C-407E-A947-70E740481C1C}">
                <a14:useLocalDpi xmlns:a14="http://schemas.microsoft.com/office/drawing/2010/main" val="0"/>
              </a:ext>
            </a:extLst>
          </a:blip>
          <a:stretch>
            <a:fillRect/>
          </a:stretch>
        </p:blipFill>
        <p:spPr>
          <a:xfrm>
            <a:off x="2008048" y="4985347"/>
            <a:ext cx="579433" cy="579433"/>
          </a:xfrm>
          <a:prstGeom prst="rect">
            <a:avLst/>
          </a:prstGeom>
        </p:spPr>
      </p:pic>
      <p:grpSp>
        <p:nvGrpSpPr>
          <p:cNvPr id="19" name="Group 18">
            <a:extLst>
              <a:ext uri="{FF2B5EF4-FFF2-40B4-BE49-F238E27FC236}">
                <a16:creationId xmlns:a16="http://schemas.microsoft.com/office/drawing/2014/main" id="{293BC594-FF28-43F7-8B23-E8E97FF1E52B}"/>
              </a:ext>
            </a:extLst>
          </p:cNvPr>
          <p:cNvGrpSpPr/>
          <p:nvPr/>
        </p:nvGrpSpPr>
        <p:grpSpPr>
          <a:xfrm>
            <a:off x="2778131" y="3817520"/>
            <a:ext cx="2442872" cy="2105924"/>
            <a:chOff x="2778131" y="3817520"/>
            <a:chExt cx="2442872" cy="2105924"/>
          </a:xfrm>
        </p:grpSpPr>
        <p:sp>
          <p:nvSpPr>
            <p:cNvPr id="68" name="Hexagon 67">
              <a:extLst>
                <a:ext uri="{FF2B5EF4-FFF2-40B4-BE49-F238E27FC236}">
                  <a16:creationId xmlns:a16="http://schemas.microsoft.com/office/drawing/2014/main" id="{443FCC69-8954-41E0-BB20-B34305148DB1}"/>
                </a:ext>
              </a:extLst>
            </p:cNvPr>
            <p:cNvSpPr/>
            <p:nvPr/>
          </p:nvSpPr>
          <p:spPr>
            <a:xfrm>
              <a:off x="2778131" y="3817520"/>
              <a:ext cx="2442872" cy="2105924"/>
            </a:xfrm>
            <a:prstGeom prst="hexagon">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From Analytics to Data Science</a:t>
              </a:r>
            </a:p>
            <a:p>
              <a:pPr algn="ctr"/>
              <a:endParaRPr lang="en-US" b="1" dirty="0">
                <a:latin typeface="Karla" pitchFamily="2" charset="0"/>
              </a:endParaRPr>
            </a:p>
            <a:p>
              <a:pPr algn="ctr"/>
              <a:endParaRPr lang="en-US" b="1" dirty="0"/>
            </a:p>
          </p:txBody>
        </p:sp>
        <p:pic>
          <p:nvPicPr>
            <p:cNvPr id="71" name="Graphic 70" descr="Panda">
              <a:extLst>
                <a:ext uri="{FF2B5EF4-FFF2-40B4-BE49-F238E27FC236}">
                  <a16:creationId xmlns:a16="http://schemas.microsoft.com/office/drawing/2014/main" id="{DF03916E-A908-49E5-A5D3-C0F450E2A2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27926" y="5007650"/>
              <a:ext cx="856868" cy="856868"/>
            </a:xfrm>
            <a:prstGeom prst="rect">
              <a:avLst/>
            </a:prstGeom>
          </p:spPr>
        </p:pic>
      </p:grpSp>
      <p:grpSp>
        <p:nvGrpSpPr>
          <p:cNvPr id="16" name="Group 15">
            <a:extLst>
              <a:ext uri="{FF2B5EF4-FFF2-40B4-BE49-F238E27FC236}">
                <a16:creationId xmlns:a16="http://schemas.microsoft.com/office/drawing/2014/main" id="{4D57E48C-F861-4339-837F-056B2AFECD56}"/>
              </a:ext>
            </a:extLst>
          </p:cNvPr>
          <p:cNvGrpSpPr/>
          <p:nvPr/>
        </p:nvGrpSpPr>
        <p:grpSpPr>
          <a:xfrm>
            <a:off x="7230368" y="3790013"/>
            <a:ext cx="2442872" cy="2105924"/>
            <a:chOff x="5183846" y="4665979"/>
            <a:chExt cx="2442872" cy="2105924"/>
          </a:xfrm>
        </p:grpSpPr>
        <p:sp>
          <p:nvSpPr>
            <p:cNvPr id="72" name="Hexagon 71">
              <a:extLst>
                <a:ext uri="{FF2B5EF4-FFF2-40B4-BE49-F238E27FC236}">
                  <a16:creationId xmlns:a16="http://schemas.microsoft.com/office/drawing/2014/main" id="{2C67434A-4971-4FC8-991A-01C5AFBDC9AF}"/>
                </a:ext>
              </a:extLst>
            </p:cNvPr>
            <p:cNvSpPr/>
            <p:nvPr/>
          </p:nvSpPr>
          <p:spPr>
            <a:xfrm>
              <a:off x="5183846" y="4665979"/>
              <a:ext cx="2442872" cy="2105924"/>
            </a:xfrm>
            <a:prstGeom prst="hexagon">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Increasing Data</a:t>
              </a:r>
            </a:p>
            <a:p>
              <a:pPr algn="ctr"/>
              <a:endParaRPr lang="en-US" b="1" dirty="0">
                <a:latin typeface="Karla" pitchFamily="2" charset="0"/>
              </a:endParaRPr>
            </a:p>
            <a:p>
              <a:pPr algn="ctr"/>
              <a:endParaRPr lang="en-US" b="1" dirty="0">
                <a:latin typeface="Karla" pitchFamily="2" charset="0"/>
              </a:endParaRPr>
            </a:p>
            <a:p>
              <a:pPr algn="ctr"/>
              <a:endParaRPr lang="en-US" b="1" dirty="0"/>
            </a:p>
          </p:txBody>
        </p:sp>
        <p:pic>
          <p:nvPicPr>
            <p:cNvPr id="73" name="Graphic 72" descr="Upward trend">
              <a:extLst>
                <a:ext uri="{FF2B5EF4-FFF2-40B4-BE49-F238E27FC236}">
                  <a16:creationId xmlns:a16="http://schemas.microsoft.com/office/drawing/2014/main" id="{C3A82BFA-439F-4AA9-9E92-A68954405B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4393" y="5746448"/>
              <a:ext cx="914400" cy="914400"/>
            </a:xfrm>
            <a:prstGeom prst="rect">
              <a:avLst/>
            </a:prstGeom>
          </p:spPr>
        </p:pic>
      </p:grpSp>
      <p:grpSp>
        <p:nvGrpSpPr>
          <p:cNvPr id="17" name="Group 16">
            <a:extLst>
              <a:ext uri="{FF2B5EF4-FFF2-40B4-BE49-F238E27FC236}">
                <a16:creationId xmlns:a16="http://schemas.microsoft.com/office/drawing/2014/main" id="{8DE93788-B4F9-4915-A0C1-E34E731D9F4F}"/>
              </a:ext>
            </a:extLst>
          </p:cNvPr>
          <p:cNvGrpSpPr/>
          <p:nvPr/>
        </p:nvGrpSpPr>
        <p:grpSpPr>
          <a:xfrm>
            <a:off x="7213840" y="1529366"/>
            <a:ext cx="2442872" cy="2105924"/>
            <a:chOff x="7274445" y="1305432"/>
            <a:chExt cx="2442872" cy="2105924"/>
          </a:xfrm>
        </p:grpSpPr>
        <p:sp>
          <p:nvSpPr>
            <p:cNvPr id="74" name="Hexagon 73">
              <a:extLst>
                <a:ext uri="{FF2B5EF4-FFF2-40B4-BE49-F238E27FC236}">
                  <a16:creationId xmlns:a16="http://schemas.microsoft.com/office/drawing/2014/main" id="{CD0E8B76-53B2-4183-8058-04137D878EA1}"/>
                </a:ext>
              </a:extLst>
            </p:cNvPr>
            <p:cNvSpPr/>
            <p:nvPr/>
          </p:nvSpPr>
          <p:spPr>
            <a:xfrm>
              <a:off x="7274445" y="1305432"/>
              <a:ext cx="2442872" cy="2105924"/>
            </a:xfrm>
            <a:prstGeom prst="hexagon">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Computing More Powerful</a:t>
              </a:r>
            </a:p>
            <a:p>
              <a:pPr algn="ctr"/>
              <a:endParaRPr lang="en-US" b="1" dirty="0">
                <a:latin typeface="Karla" pitchFamily="2" charset="0"/>
              </a:endParaRPr>
            </a:p>
            <a:p>
              <a:pPr algn="ctr"/>
              <a:endParaRPr lang="en-US" b="1" dirty="0"/>
            </a:p>
          </p:txBody>
        </p:sp>
        <p:pic>
          <p:nvPicPr>
            <p:cNvPr id="76" name="Graphic 75" descr="Laptop">
              <a:extLst>
                <a:ext uri="{FF2B5EF4-FFF2-40B4-BE49-F238E27FC236}">
                  <a16:creationId xmlns:a16="http://schemas.microsoft.com/office/drawing/2014/main" id="{634AE9D4-A792-46BA-AE70-6DCA085E92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43955" y="2493973"/>
              <a:ext cx="914400" cy="914400"/>
            </a:xfrm>
            <a:prstGeom prst="rect">
              <a:avLst/>
            </a:prstGeom>
          </p:spPr>
        </p:pic>
      </p:grpSp>
      <p:pic>
        <p:nvPicPr>
          <p:cNvPr id="4" name="Picture 3" descr="A close up of a logo&#10;&#10;Description automatically generated">
            <a:extLst>
              <a:ext uri="{FF2B5EF4-FFF2-40B4-BE49-F238E27FC236}">
                <a16:creationId xmlns:a16="http://schemas.microsoft.com/office/drawing/2014/main" id="{803F1D2D-0E42-4628-B140-F38D5A9C2BFF}"/>
              </a:ext>
            </a:extLst>
          </p:cNvPr>
          <p:cNvPicPr>
            <a:picLocks noChangeAspect="1"/>
          </p:cNvPicPr>
          <p:nvPr/>
        </p:nvPicPr>
        <p:blipFill>
          <a:blip r:embed="rId6">
            <a:alphaModFix/>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47931" y="5108022"/>
            <a:ext cx="590252" cy="590252"/>
          </a:xfrm>
          <a:prstGeom prst="rect">
            <a:avLst/>
          </a:prstGeom>
        </p:spPr>
      </p:pic>
    </p:spTree>
    <p:extLst>
      <p:ext uri="{BB962C8B-B14F-4D97-AF65-F5344CB8AC3E}">
        <p14:creationId xmlns:p14="http://schemas.microsoft.com/office/powerpoint/2010/main" val="143884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Motivation</a:t>
            </a:r>
          </a:p>
        </p:txBody>
      </p:sp>
      <p:graphicFrame>
        <p:nvGraphicFramePr>
          <p:cNvPr id="4" name="Table 3"/>
          <p:cNvGraphicFramePr>
            <a:graphicFrameLocks noGrp="1"/>
          </p:cNvGraphicFramePr>
          <p:nvPr>
            <p:extLst>
              <p:ext uri="{D42A27DB-BD31-4B8C-83A1-F6EECF244321}">
                <p14:modId xmlns:p14="http://schemas.microsoft.com/office/powerpoint/2010/main" val="2007288877"/>
              </p:ext>
            </p:extLst>
          </p:nvPr>
        </p:nvGraphicFramePr>
        <p:xfrm>
          <a:off x="926824" y="2189796"/>
          <a:ext cx="10274576" cy="1828800"/>
        </p:xfrm>
        <a:graphic>
          <a:graphicData uri="http://schemas.openxmlformats.org/drawingml/2006/table">
            <a:tbl>
              <a:tblPr firstRow="1" bandRow="1">
                <a:tableStyleId>{073A0DAA-6AF3-43AB-8588-CEC1D06C72B9}</a:tableStyleId>
              </a:tblPr>
              <a:tblGrid>
                <a:gridCol w="2568644">
                  <a:extLst>
                    <a:ext uri="{9D8B030D-6E8A-4147-A177-3AD203B41FA5}">
                      <a16:colId xmlns:a16="http://schemas.microsoft.com/office/drawing/2014/main" val="20000"/>
                    </a:ext>
                  </a:extLst>
                </a:gridCol>
                <a:gridCol w="2568644">
                  <a:extLst>
                    <a:ext uri="{9D8B030D-6E8A-4147-A177-3AD203B41FA5}">
                      <a16:colId xmlns:a16="http://schemas.microsoft.com/office/drawing/2014/main" val="20001"/>
                    </a:ext>
                  </a:extLst>
                </a:gridCol>
                <a:gridCol w="2568644">
                  <a:extLst>
                    <a:ext uri="{9D8B030D-6E8A-4147-A177-3AD203B41FA5}">
                      <a16:colId xmlns:a16="http://schemas.microsoft.com/office/drawing/2014/main" val="20002"/>
                    </a:ext>
                  </a:extLst>
                </a:gridCol>
                <a:gridCol w="2568644">
                  <a:extLst>
                    <a:ext uri="{9D8B030D-6E8A-4147-A177-3AD203B41FA5}">
                      <a16:colId xmlns:a16="http://schemas.microsoft.com/office/drawing/2014/main" val="20003"/>
                    </a:ext>
                  </a:extLst>
                </a:gridCol>
              </a:tblGrid>
              <a:tr h="370840">
                <a:tc>
                  <a:txBody>
                    <a:bodyPr/>
                    <a:lstStyle/>
                    <a:p>
                      <a:r>
                        <a:rPr lang="en-US" sz="2400" dirty="0"/>
                        <a:t>Dataset type</a:t>
                      </a:r>
                    </a:p>
                  </a:txBody>
                  <a:tcPr/>
                </a:tc>
                <a:tc>
                  <a:txBody>
                    <a:bodyPr/>
                    <a:lstStyle/>
                    <a:p>
                      <a:r>
                        <a:rPr lang="en-US" sz="2400" dirty="0"/>
                        <a:t>Size range</a:t>
                      </a:r>
                    </a:p>
                  </a:txBody>
                  <a:tcPr/>
                </a:tc>
                <a:tc>
                  <a:txBody>
                    <a:bodyPr/>
                    <a:lstStyle/>
                    <a:p>
                      <a:r>
                        <a:rPr lang="en-US" sz="2400" dirty="0"/>
                        <a:t>Fits in RAM?</a:t>
                      </a:r>
                    </a:p>
                  </a:txBody>
                  <a:tcPr/>
                </a:tc>
                <a:tc>
                  <a:txBody>
                    <a:bodyPr/>
                    <a:lstStyle/>
                    <a:p>
                      <a:r>
                        <a:rPr lang="en-US" sz="2400" dirty="0"/>
                        <a:t>Fits on local</a:t>
                      </a:r>
                      <a:r>
                        <a:rPr lang="en-US" sz="2400" baseline="0" dirty="0"/>
                        <a:t> disk?</a:t>
                      </a:r>
                      <a:endParaRPr lang="en-US" sz="2400" dirty="0"/>
                    </a:p>
                  </a:txBody>
                  <a:tcPr/>
                </a:tc>
                <a:extLst>
                  <a:ext uri="{0D108BD9-81ED-4DB2-BD59-A6C34878D82A}">
                    <a16:rowId xmlns:a16="http://schemas.microsoft.com/office/drawing/2014/main" val="10000"/>
                  </a:ext>
                </a:extLst>
              </a:tr>
              <a:tr h="370840">
                <a:tc>
                  <a:txBody>
                    <a:bodyPr/>
                    <a:lstStyle/>
                    <a:p>
                      <a:pPr algn="ctr"/>
                      <a:r>
                        <a:rPr lang="en-US" sz="2400" dirty="0"/>
                        <a:t>Small dataset</a:t>
                      </a:r>
                    </a:p>
                  </a:txBody>
                  <a:tcPr/>
                </a:tc>
                <a:tc>
                  <a:txBody>
                    <a:bodyPr/>
                    <a:lstStyle/>
                    <a:p>
                      <a:pPr algn="ctr"/>
                      <a:r>
                        <a:rPr lang="en-US" sz="2400" dirty="0"/>
                        <a:t>Less than 2-4 GB</a:t>
                      </a:r>
                    </a:p>
                  </a:txBody>
                  <a:tcPr/>
                </a:tc>
                <a:tc>
                  <a:txBody>
                    <a:bodyPr/>
                    <a:lstStyle/>
                    <a:p>
                      <a:pPr algn="ctr"/>
                      <a:r>
                        <a:rPr lang="en-US" sz="2400" dirty="0"/>
                        <a:t>Yes</a:t>
                      </a:r>
                    </a:p>
                  </a:txBody>
                  <a:tcPr/>
                </a:tc>
                <a:tc>
                  <a:txBody>
                    <a:bodyPr/>
                    <a:lstStyle/>
                    <a:p>
                      <a:pPr algn="ctr"/>
                      <a:r>
                        <a:rPr lang="en-US" sz="2400" dirty="0"/>
                        <a:t>Yes</a:t>
                      </a:r>
                    </a:p>
                  </a:txBody>
                  <a:tcPr/>
                </a:tc>
                <a:extLst>
                  <a:ext uri="{0D108BD9-81ED-4DB2-BD59-A6C34878D82A}">
                    <a16:rowId xmlns:a16="http://schemas.microsoft.com/office/drawing/2014/main" val="10001"/>
                  </a:ext>
                </a:extLst>
              </a:tr>
              <a:tr h="370840">
                <a:tc>
                  <a:txBody>
                    <a:bodyPr/>
                    <a:lstStyle/>
                    <a:p>
                      <a:pPr algn="ctr"/>
                      <a:r>
                        <a:rPr lang="en-US" sz="2400" dirty="0"/>
                        <a:t>Medium dataset</a:t>
                      </a:r>
                    </a:p>
                  </a:txBody>
                  <a:tcPr/>
                </a:tc>
                <a:tc>
                  <a:txBody>
                    <a:bodyPr/>
                    <a:lstStyle/>
                    <a:p>
                      <a:pPr algn="ctr"/>
                      <a:r>
                        <a:rPr lang="en-US" sz="2400" dirty="0"/>
                        <a:t>Less than 2 TB</a:t>
                      </a:r>
                    </a:p>
                  </a:txBody>
                  <a:tcPr/>
                </a:tc>
                <a:tc>
                  <a:txBody>
                    <a:bodyPr/>
                    <a:lstStyle/>
                    <a:p>
                      <a:pPr algn="ctr"/>
                      <a:r>
                        <a:rPr lang="en-US" sz="2400" dirty="0"/>
                        <a:t>No</a:t>
                      </a:r>
                    </a:p>
                  </a:txBody>
                  <a:tcPr/>
                </a:tc>
                <a:tc>
                  <a:txBody>
                    <a:bodyPr/>
                    <a:lstStyle/>
                    <a:p>
                      <a:pPr algn="ctr"/>
                      <a:r>
                        <a:rPr lang="en-US" sz="2400" dirty="0"/>
                        <a:t>Yes</a:t>
                      </a:r>
                    </a:p>
                  </a:txBody>
                  <a:tcPr/>
                </a:tc>
                <a:extLst>
                  <a:ext uri="{0D108BD9-81ED-4DB2-BD59-A6C34878D82A}">
                    <a16:rowId xmlns:a16="http://schemas.microsoft.com/office/drawing/2014/main" val="10002"/>
                  </a:ext>
                </a:extLst>
              </a:tr>
              <a:tr h="370840">
                <a:tc>
                  <a:txBody>
                    <a:bodyPr/>
                    <a:lstStyle/>
                    <a:p>
                      <a:pPr algn="ctr"/>
                      <a:r>
                        <a:rPr lang="en-US" sz="2400" dirty="0"/>
                        <a:t>Large dataset</a:t>
                      </a:r>
                    </a:p>
                  </a:txBody>
                  <a:tcPr/>
                </a:tc>
                <a:tc>
                  <a:txBody>
                    <a:bodyPr/>
                    <a:lstStyle/>
                    <a:p>
                      <a:pPr algn="ctr"/>
                      <a:r>
                        <a:rPr lang="en-US" sz="2400" dirty="0"/>
                        <a:t>Greater than 2 TB</a:t>
                      </a:r>
                    </a:p>
                  </a:txBody>
                  <a:tcPr/>
                </a:tc>
                <a:tc>
                  <a:txBody>
                    <a:bodyPr/>
                    <a:lstStyle/>
                    <a:p>
                      <a:pPr algn="ctr"/>
                      <a:r>
                        <a:rPr lang="en-US" sz="2400" dirty="0"/>
                        <a:t>No</a:t>
                      </a:r>
                    </a:p>
                  </a:txBody>
                  <a:tcPr/>
                </a:tc>
                <a:tc>
                  <a:txBody>
                    <a:bodyPr/>
                    <a:lstStyle/>
                    <a:p>
                      <a:pPr algn="ctr"/>
                      <a:r>
                        <a:rPr lang="en-US" sz="2400" dirty="0"/>
                        <a:t>No </a:t>
                      </a:r>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6915766" y="5245413"/>
            <a:ext cx="4164922" cy="369332"/>
          </a:xfrm>
          <a:prstGeom prst="rect">
            <a:avLst/>
          </a:prstGeom>
        </p:spPr>
        <p:txBody>
          <a:bodyPr wrap="none">
            <a:spAutoFit/>
          </a:bodyPr>
          <a:lstStyle/>
          <a:p>
            <a:pPr algn="r"/>
            <a:r>
              <a:rPr lang="en-US" dirty="0">
                <a:latin typeface="Karla" pitchFamily="2" charset="0"/>
              </a:rPr>
              <a:t>Adapted from Data Science with Dask</a:t>
            </a:r>
          </a:p>
        </p:txBody>
      </p:sp>
    </p:spTree>
    <p:extLst>
      <p:ext uri="{BB962C8B-B14F-4D97-AF65-F5344CB8AC3E}">
        <p14:creationId xmlns:p14="http://schemas.microsoft.com/office/powerpoint/2010/main" val="2023418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id="{C4DD40E0-632F-425B-B5E9-5E8CC8FCE6EF}"/>
              </a:ext>
            </a:extLst>
          </p:cNvPr>
          <p:cNvSpPr>
            <a:spLocks noGrp="1"/>
          </p:cNvSpPr>
          <p:nvPr>
            <p:ph type="body" sz="quarter" idx="13"/>
          </p:nvPr>
        </p:nvSpPr>
        <p:spPr>
          <a:xfrm>
            <a:off x="1769268" y="1620436"/>
            <a:ext cx="8867355" cy="4052791"/>
          </a:xfrm>
        </p:spPr>
        <p:txBody>
          <a:bodyPr>
            <a:normAutofit/>
          </a:bodyPr>
          <a:lstStyle/>
          <a:p>
            <a:pPr>
              <a:spcAft>
                <a:spcPts val="600"/>
              </a:spcAft>
            </a:pPr>
            <a:r>
              <a:rPr lang="en-US" sz="2600" dirty="0"/>
              <a:t>1: Communications</a:t>
            </a:r>
          </a:p>
          <a:p>
            <a:pPr>
              <a:spcAft>
                <a:spcPts val="600"/>
              </a:spcAft>
            </a:pPr>
            <a:r>
              <a:rPr lang="en-US" sz="2600" dirty="0"/>
              <a:t>2: Motivations</a:t>
            </a:r>
          </a:p>
          <a:p>
            <a:pPr>
              <a:spcAft>
                <a:spcPts val="600"/>
              </a:spcAft>
            </a:pPr>
            <a:r>
              <a:rPr lang="en-US" sz="2600" b="1" dirty="0"/>
              <a:t>3: </a:t>
            </a:r>
            <a:r>
              <a:rPr lang="en-US" sz="2600" b="1" dirty="0" err="1"/>
              <a:t>Dask</a:t>
            </a:r>
            <a:r>
              <a:rPr lang="en-US" sz="2600" b="1" dirty="0"/>
              <a:t> API</a:t>
            </a:r>
          </a:p>
        </p:txBody>
      </p:sp>
    </p:spTree>
    <p:extLst>
      <p:ext uri="{BB962C8B-B14F-4D97-AF65-F5344CB8AC3E}">
        <p14:creationId xmlns:p14="http://schemas.microsoft.com/office/powerpoint/2010/main" val="170567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0D9DE-ACA1-40C5-9770-2BD1B3232BBF}"/>
              </a:ext>
            </a:extLst>
          </p:cNvPr>
          <p:cNvSpPr/>
          <p:nvPr/>
        </p:nvSpPr>
        <p:spPr>
          <a:xfrm>
            <a:off x="971550" y="1260973"/>
            <a:ext cx="10229850" cy="6641818"/>
          </a:xfrm>
          <a:prstGeom prst="rect">
            <a:avLst/>
          </a:prstGeom>
        </p:spPr>
        <p:txBody>
          <a:bodyPr wrap="square">
            <a:spAutoFit/>
          </a:bodyPr>
          <a:lstStyle/>
          <a:p>
            <a:r>
              <a:rPr lang="en-US" sz="2400" dirty="0">
                <a:latin typeface="Karla" pitchFamily="2" charset="0"/>
              </a:rPr>
              <a:t>What is </a:t>
            </a:r>
            <a:r>
              <a:rPr lang="en-US" sz="2400" b="1" dirty="0">
                <a:latin typeface="Karla" pitchFamily="2" charset="0"/>
              </a:rPr>
              <a:t>unique</a:t>
            </a:r>
            <a:r>
              <a:rPr lang="en-US" sz="2400" dirty="0">
                <a:latin typeface="Karla" pitchFamily="2" charset="0"/>
              </a:rPr>
              <a:t> about Dask: </a:t>
            </a:r>
          </a:p>
          <a:p>
            <a:endParaRPr lang="en-US" sz="2400" dirty="0">
              <a:latin typeface="Karla" pitchFamily="2" charset="0"/>
            </a:endParaRPr>
          </a:p>
          <a:p>
            <a:pPr marL="342900" indent="-342900">
              <a:lnSpc>
                <a:spcPct val="130000"/>
              </a:lnSpc>
              <a:buFont typeface="Arial" panose="020B0604020202020204" pitchFamily="34" charset="0"/>
              <a:buChar char="•"/>
            </a:pPr>
            <a:r>
              <a:rPr lang="en-US" sz="2400" dirty="0">
                <a:latin typeface="Karla" pitchFamily="2" charset="0"/>
              </a:rPr>
              <a:t>allow </a:t>
            </a:r>
            <a:r>
              <a:rPr lang="en-US" sz="2400" dirty="0">
                <a:solidFill>
                  <a:schemeClr val="tx2">
                    <a:lumMod val="60000"/>
                    <a:lumOff val="40000"/>
                  </a:schemeClr>
                </a:solidFill>
                <a:latin typeface="Karla" pitchFamily="2" charset="0"/>
              </a:rPr>
              <a:t>to </a:t>
            </a:r>
            <a:r>
              <a:rPr lang="en-US" sz="2400" b="1" dirty="0">
                <a:solidFill>
                  <a:schemeClr val="tx2">
                    <a:lumMod val="60000"/>
                    <a:lumOff val="40000"/>
                  </a:schemeClr>
                </a:solidFill>
                <a:latin typeface="Karla" pitchFamily="2" charset="0"/>
              </a:rPr>
              <a:t>work with larger datasets</a:t>
            </a:r>
            <a:r>
              <a:rPr lang="en-US" sz="2400" b="1" dirty="0">
                <a:latin typeface="Karla" pitchFamily="2" charset="0"/>
              </a:rPr>
              <a:t> </a:t>
            </a:r>
            <a:r>
              <a:rPr lang="en-US" sz="2400" dirty="0">
                <a:latin typeface="Karla" pitchFamily="2" charset="0"/>
              </a:rPr>
              <a:t>making it possible to parallelize computation (e.g. "simple" sorting and “aggregating” functions would otherwise spill on persistent memory).</a:t>
            </a:r>
          </a:p>
          <a:p>
            <a:pPr>
              <a:lnSpc>
                <a:spcPct val="130000"/>
              </a:lnSpc>
            </a:pPr>
            <a:endParaRPr lang="en-US" sz="2400" dirty="0">
              <a:latin typeface="Karla" pitchFamily="2" charset="0"/>
            </a:endParaRPr>
          </a:p>
          <a:p>
            <a:pPr marL="342900" indent="-342900">
              <a:lnSpc>
                <a:spcPct val="130000"/>
              </a:lnSpc>
              <a:buFont typeface="Arial" panose="020B0604020202020204" pitchFamily="34" charset="0"/>
              <a:buChar char="•"/>
            </a:pPr>
            <a:r>
              <a:rPr lang="en-US" sz="2400" dirty="0">
                <a:latin typeface="Karla" pitchFamily="2" charset="0"/>
              </a:rPr>
              <a:t>it </a:t>
            </a:r>
            <a:r>
              <a:rPr lang="en-US" sz="2400" b="1" dirty="0">
                <a:solidFill>
                  <a:schemeClr val="tx2">
                    <a:lumMod val="60000"/>
                    <a:lumOff val="40000"/>
                  </a:schemeClr>
                </a:solidFill>
                <a:latin typeface="Karla" pitchFamily="2" charset="0"/>
              </a:rPr>
              <a:t>simplifies</a:t>
            </a:r>
            <a:r>
              <a:rPr lang="en-US" sz="2400" dirty="0">
                <a:latin typeface="Karla" pitchFamily="2" charset="0"/>
              </a:rPr>
              <a:t> the cost of using more complex </a:t>
            </a:r>
            <a:r>
              <a:rPr lang="en-US" sz="2400" b="1" dirty="0">
                <a:solidFill>
                  <a:schemeClr val="tx2">
                    <a:lumMod val="60000"/>
                    <a:lumOff val="40000"/>
                  </a:schemeClr>
                </a:solidFill>
                <a:latin typeface="Karla" pitchFamily="2" charset="0"/>
              </a:rPr>
              <a:t>infrastructure</a:t>
            </a:r>
            <a:r>
              <a:rPr lang="en-US" sz="2400" dirty="0">
                <a:latin typeface="Karla" pitchFamily="2" charset="0"/>
              </a:rPr>
              <a:t>.</a:t>
            </a:r>
          </a:p>
          <a:p>
            <a:pPr marL="342900" indent="-342900">
              <a:lnSpc>
                <a:spcPct val="130000"/>
              </a:lnSpc>
              <a:buFont typeface="Arial" panose="020B0604020202020204" pitchFamily="34" charset="0"/>
              <a:buChar char="•"/>
            </a:pPr>
            <a:endParaRPr lang="en-US" sz="2400" dirty="0">
              <a:latin typeface="Karla" pitchFamily="2" charset="0"/>
            </a:endParaRPr>
          </a:p>
          <a:p>
            <a:pPr marL="342900" indent="-342900">
              <a:lnSpc>
                <a:spcPct val="130000"/>
              </a:lnSpc>
              <a:buFont typeface="Arial" panose="020B0604020202020204" pitchFamily="34" charset="0"/>
              <a:buChar char="•"/>
            </a:pPr>
            <a:r>
              <a:rPr lang="en-US" sz="2400" dirty="0">
                <a:latin typeface="Karla" pitchFamily="2" charset="0"/>
              </a:rPr>
              <a:t>it </a:t>
            </a:r>
            <a:r>
              <a:rPr lang="en-US" sz="2400" dirty="0">
                <a:solidFill>
                  <a:schemeClr val="tx2">
                    <a:lumMod val="60000"/>
                    <a:lumOff val="40000"/>
                  </a:schemeClr>
                </a:solidFill>
                <a:latin typeface="Karla" pitchFamily="2" charset="0"/>
              </a:rPr>
              <a:t>is </a:t>
            </a:r>
            <a:r>
              <a:rPr lang="en-US" sz="2400" b="1" dirty="0">
                <a:solidFill>
                  <a:schemeClr val="tx2">
                    <a:lumMod val="60000"/>
                    <a:lumOff val="40000"/>
                  </a:schemeClr>
                </a:solidFill>
                <a:latin typeface="Karla" pitchFamily="2" charset="0"/>
              </a:rPr>
              <a:t>easy to learn </a:t>
            </a:r>
            <a:r>
              <a:rPr lang="en-US" sz="2400" dirty="0">
                <a:latin typeface="Karla" pitchFamily="2" charset="0"/>
              </a:rPr>
              <a:t>for data scientists with a background in the Python (similar syntax) and flexible.</a:t>
            </a:r>
          </a:p>
          <a:p>
            <a:pPr marL="342900" indent="-342900">
              <a:buFont typeface="Arial" panose="020B0604020202020204" pitchFamily="34" charset="0"/>
              <a:buChar char="•"/>
            </a:pPr>
            <a:endParaRPr lang="en-US" sz="2400" dirty="0">
              <a:latin typeface="Karla" pitchFamily="2" charset="0"/>
            </a:endParaRPr>
          </a:p>
          <a:p>
            <a:pPr marL="342900" indent="-342900">
              <a:buFont typeface="Arial" panose="020B0604020202020204" pitchFamily="34" charset="0"/>
              <a:buChar char="•"/>
            </a:pPr>
            <a:endParaRPr lang="en-US" sz="2400" dirty="0">
              <a:latin typeface="Karla" pitchFamily="2" charset="0"/>
            </a:endParaRPr>
          </a:p>
          <a:p>
            <a:pPr marL="342900" indent="-342900">
              <a:buFont typeface="Arial" panose="020B0604020202020204" pitchFamily="34" charset="0"/>
              <a:buChar char="•"/>
            </a:pPr>
            <a:endParaRPr lang="en-US" sz="2400" dirty="0">
              <a:latin typeface="Karla" pitchFamily="2" charset="0"/>
            </a:endParaRPr>
          </a:p>
          <a:p>
            <a:pPr marL="342900" indent="-342900">
              <a:buFont typeface="Arial" panose="020B0604020202020204" pitchFamily="34" charset="0"/>
              <a:buChar char="•"/>
            </a:pPr>
            <a:endParaRPr lang="en-US" sz="2400" dirty="0">
              <a:latin typeface="Karla" pitchFamily="2" charset="0"/>
            </a:endParaRPr>
          </a:p>
          <a:p>
            <a:pPr algn="r"/>
            <a:endParaRPr lang="en-US" sz="1600" dirty="0">
              <a:latin typeface="Karla" pitchFamily="2" charset="0"/>
            </a:endParaRPr>
          </a:p>
          <a:p>
            <a:pPr algn="r"/>
            <a:r>
              <a:rPr lang="en-US" sz="1600" dirty="0">
                <a:latin typeface="Karla" pitchFamily="2" charset="0"/>
              </a:rPr>
              <a:t>Adapted from Data Science with Dask</a:t>
            </a:r>
            <a:endParaRPr lang="en-US" dirty="0">
              <a:latin typeface="Karla" pitchFamily="2" charset="0"/>
            </a:endParaRPr>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err="1"/>
              <a:t>Dask</a:t>
            </a:r>
            <a:r>
              <a:rPr lang="en-US" sz="3800" b="1" dirty="0"/>
              <a:t> API</a:t>
            </a:r>
          </a:p>
        </p:txBody>
      </p:sp>
    </p:spTree>
    <p:extLst>
      <p:ext uri="{BB962C8B-B14F-4D97-AF65-F5344CB8AC3E}">
        <p14:creationId xmlns:p14="http://schemas.microsoft.com/office/powerpoint/2010/main" val="19611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40D9DE-ACA1-40C5-9770-2BD1B3232BBF}"/>
              </a:ext>
            </a:extLst>
          </p:cNvPr>
          <p:cNvSpPr/>
          <p:nvPr/>
        </p:nvSpPr>
        <p:spPr>
          <a:xfrm>
            <a:off x="971550" y="1260973"/>
            <a:ext cx="10229850" cy="4647426"/>
          </a:xfrm>
          <a:prstGeom prst="rect">
            <a:avLst/>
          </a:prstGeom>
        </p:spPr>
        <p:txBody>
          <a:bodyPr wrap="square">
            <a:spAutoFit/>
          </a:bodyPr>
          <a:lstStyle/>
          <a:p>
            <a:pPr marL="342900" indent="-342900">
              <a:buFont typeface="Arial" charset="0"/>
              <a:buChar char="•"/>
            </a:pPr>
            <a:r>
              <a:rPr lang="en-US" sz="2400" dirty="0">
                <a:latin typeface="Karla" pitchFamily="2" charset="0"/>
              </a:rPr>
              <a:t>Dask is fully </a:t>
            </a:r>
            <a:r>
              <a:rPr lang="en-US" sz="2400" dirty="0">
                <a:solidFill>
                  <a:schemeClr val="tx2">
                    <a:lumMod val="60000"/>
                    <a:lumOff val="40000"/>
                  </a:schemeClr>
                </a:solidFill>
                <a:latin typeface="Karla" pitchFamily="2" charset="0"/>
              </a:rPr>
              <a:t>implemented in Python</a:t>
            </a:r>
            <a:r>
              <a:rPr lang="en-US" sz="2400" dirty="0">
                <a:solidFill>
                  <a:schemeClr val="tx2">
                    <a:lumMod val="75000"/>
                  </a:schemeClr>
                </a:solidFill>
                <a:latin typeface="Karla" pitchFamily="2" charset="0"/>
              </a:rPr>
              <a:t> </a:t>
            </a:r>
            <a:r>
              <a:rPr lang="en-US" sz="2400" dirty="0">
                <a:latin typeface="Karla" pitchFamily="2" charset="0"/>
              </a:rPr>
              <a:t>and natively scales </a:t>
            </a:r>
            <a:r>
              <a:rPr lang="en-US" sz="2400" dirty="0" err="1">
                <a:latin typeface="Karla" pitchFamily="2" charset="0"/>
              </a:rPr>
              <a:t>NumPy</a:t>
            </a:r>
            <a:r>
              <a:rPr lang="en-US" sz="2400" dirty="0">
                <a:latin typeface="Karla" pitchFamily="2" charset="0"/>
              </a:rPr>
              <a:t>, Pandas, and </a:t>
            </a:r>
            <a:r>
              <a:rPr lang="en-US" sz="2400" dirty="0" err="1">
                <a:latin typeface="Karla" pitchFamily="2" charset="0"/>
              </a:rPr>
              <a:t>scikit</a:t>
            </a:r>
            <a:r>
              <a:rPr lang="en-US" sz="2400" dirty="0">
                <a:latin typeface="Karla" pitchFamily="2" charset="0"/>
              </a:rPr>
              <a:t>-learn.</a:t>
            </a:r>
          </a:p>
          <a:p>
            <a:pPr marL="342900" indent="-342900">
              <a:buFont typeface="Arial" charset="0"/>
              <a:buChar char="•"/>
            </a:pPr>
            <a:endParaRPr lang="en-US" sz="2400" dirty="0">
              <a:latin typeface="Karla" pitchFamily="2" charset="0"/>
            </a:endParaRPr>
          </a:p>
          <a:p>
            <a:pPr marL="342900" indent="-342900">
              <a:buFont typeface="Arial" charset="0"/>
              <a:buChar char="•"/>
            </a:pPr>
            <a:r>
              <a:rPr lang="en-US" sz="2400" dirty="0">
                <a:latin typeface="Karla" pitchFamily="2" charset="0"/>
              </a:rPr>
              <a:t>Dask can be used effectively to work with both </a:t>
            </a:r>
            <a:r>
              <a:rPr lang="en-US" sz="2400" dirty="0">
                <a:solidFill>
                  <a:schemeClr val="tx2">
                    <a:lumMod val="60000"/>
                    <a:lumOff val="40000"/>
                  </a:schemeClr>
                </a:solidFill>
                <a:latin typeface="Karla" pitchFamily="2" charset="0"/>
              </a:rPr>
              <a:t>medium datasets </a:t>
            </a:r>
            <a:r>
              <a:rPr lang="en-US" sz="2400" dirty="0">
                <a:latin typeface="Karla" pitchFamily="2" charset="0"/>
              </a:rPr>
              <a:t>on a single machine and </a:t>
            </a:r>
            <a:r>
              <a:rPr lang="en-US" sz="2400" dirty="0">
                <a:solidFill>
                  <a:schemeClr val="tx2">
                    <a:lumMod val="60000"/>
                    <a:lumOff val="40000"/>
                  </a:schemeClr>
                </a:solidFill>
                <a:latin typeface="Karla" pitchFamily="2" charset="0"/>
              </a:rPr>
              <a:t>large datasets on a cluster</a:t>
            </a:r>
            <a:r>
              <a:rPr lang="en-US" sz="2400" dirty="0">
                <a:latin typeface="Karla" pitchFamily="2" charset="0"/>
              </a:rPr>
              <a:t>.</a:t>
            </a:r>
          </a:p>
          <a:p>
            <a:pPr marL="342900" indent="-342900">
              <a:buFont typeface="Arial" charset="0"/>
              <a:buChar char="•"/>
            </a:pPr>
            <a:endParaRPr lang="en-US" sz="2400" dirty="0">
              <a:latin typeface="Karla" pitchFamily="2" charset="0"/>
            </a:endParaRPr>
          </a:p>
          <a:p>
            <a:pPr marL="342900" indent="-342900">
              <a:buFont typeface="Arial" charset="0"/>
              <a:buChar char="•"/>
            </a:pPr>
            <a:r>
              <a:rPr lang="en-US" sz="2400" dirty="0">
                <a:latin typeface="Karla" pitchFamily="2" charset="0"/>
              </a:rPr>
              <a:t>Dask can be used as a </a:t>
            </a:r>
            <a:r>
              <a:rPr lang="en-US" sz="2400" dirty="0">
                <a:solidFill>
                  <a:schemeClr val="tx2">
                    <a:lumMod val="60000"/>
                    <a:lumOff val="40000"/>
                  </a:schemeClr>
                </a:solidFill>
                <a:latin typeface="Karla" pitchFamily="2" charset="0"/>
              </a:rPr>
              <a:t>general framework </a:t>
            </a:r>
            <a:r>
              <a:rPr lang="en-US" sz="2400" dirty="0">
                <a:latin typeface="Karla" pitchFamily="2" charset="0"/>
              </a:rPr>
              <a:t>for </a:t>
            </a:r>
            <a:r>
              <a:rPr lang="en-US" sz="2400" dirty="0">
                <a:solidFill>
                  <a:schemeClr val="tx2">
                    <a:lumMod val="60000"/>
                    <a:lumOff val="40000"/>
                  </a:schemeClr>
                </a:solidFill>
                <a:latin typeface="Karla" pitchFamily="2" charset="0"/>
              </a:rPr>
              <a:t>parallelizing</a:t>
            </a:r>
            <a:r>
              <a:rPr lang="en-US" sz="2400" dirty="0">
                <a:latin typeface="Karla" pitchFamily="2" charset="0"/>
              </a:rPr>
              <a:t> most Python objects.</a:t>
            </a:r>
          </a:p>
          <a:p>
            <a:pPr marL="342900" indent="-342900">
              <a:buFont typeface="Arial" charset="0"/>
              <a:buChar char="•"/>
            </a:pPr>
            <a:endParaRPr lang="en-US" sz="2400" dirty="0">
              <a:latin typeface="Karla" pitchFamily="2" charset="0"/>
            </a:endParaRPr>
          </a:p>
          <a:p>
            <a:pPr marL="342900" indent="-342900">
              <a:buFont typeface="Arial" charset="0"/>
              <a:buChar char="•"/>
            </a:pPr>
            <a:r>
              <a:rPr lang="en-US" sz="2400" dirty="0">
                <a:latin typeface="Karla" pitchFamily="2" charset="0"/>
              </a:rPr>
              <a:t>Dask has a very low configuration and maintenance overhead.</a:t>
            </a:r>
          </a:p>
          <a:p>
            <a:pPr marL="342900" indent="-342900">
              <a:buFont typeface="Arial" panose="020B0604020202020204" pitchFamily="34" charset="0"/>
              <a:buChar char="•"/>
            </a:pPr>
            <a:endParaRPr lang="en-US" sz="2400" dirty="0">
              <a:latin typeface="Karla" pitchFamily="2" charset="0"/>
            </a:endParaRPr>
          </a:p>
          <a:p>
            <a:pPr algn="r"/>
            <a:endParaRPr lang="en-US" sz="1600" dirty="0">
              <a:latin typeface="Karla" pitchFamily="2" charset="0"/>
            </a:endParaRPr>
          </a:p>
          <a:p>
            <a:pPr algn="r"/>
            <a:r>
              <a:rPr lang="en-US" sz="1600" dirty="0">
                <a:latin typeface="Karla" pitchFamily="2" charset="0"/>
              </a:rPr>
              <a:t>Adapted from Data Science with Dask</a:t>
            </a:r>
            <a:endParaRPr lang="en-US" dirty="0">
              <a:latin typeface="Karla" pitchFamily="2" charset="0"/>
            </a:endParaRPr>
          </a:p>
        </p:txBody>
      </p:sp>
      <p:sp>
        <p:nvSpPr>
          <p:cNvPr id="3" name="Text Placeholder 2">
            <a:extLst>
              <a:ext uri="{FF2B5EF4-FFF2-40B4-BE49-F238E27FC236}">
                <a16:creationId xmlns:a16="http://schemas.microsoft.com/office/drawing/2014/main"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err="1"/>
              <a:t>Dask</a:t>
            </a:r>
            <a:r>
              <a:rPr lang="en-US" sz="3800" b="1" dirty="0"/>
              <a:t> API</a:t>
            </a:r>
          </a:p>
        </p:txBody>
      </p:sp>
    </p:spTree>
    <p:extLst>
      <p:ext uri="{BB962C8B-B14F-4D97-AF65-F5344CB8AC3E}">
        <p14:creationId xmlns:p14="http://schemas.microsoft.com/office/powerpoint/2010/main" val="157977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6387</TotalTime>
  <Words>1768</Words>
  <Application>Microsoft Macintosh PowerPoint</Application>
  <PresentationFormat>Widescreen</PresentationFormat>
  <Paragraphs>324</Paragraphs>
  <Slides>34</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Calibri</vt:lpstr>
      <vt:lpstr>Calibri Light</vt:lpstr>
      <vt:lpstr>Courier New</vt:lpstr>
      <vt:lpstr>Karla</vt:lpstr>
      <vt:lpstr>Slack-Lato</vt:lpstr>
      <vt:lpstr>Custom Design</vt:lpstr>
      <vt:lpstr>1_Custom Design</vt:lpstr>
      <vt:lpstr>GEC_template</vt:lpstr>
      <vt:lpstr>Lecture 4: Dask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andrea porelli</dc:creator>
  <cp:lastModifiedBy>Protopapas, Pavlos</cp:lastModifiedBy>
  <cp:revision>338</cp:revision>
  <cp:lastPrinted>2020-01-30T04:24:14Z</cp:lastPrinted>
  <dcterms:created xsi:type="dcterms:W3CDTF">2020-01-23T20:36:42Z</dcterms:created>
  <dcterms:modified xsi:type="dcterms:W3CDTF">2020-09-22T06:42:41Z</dcterms:modified>
</cp:coreProperties>
</file>