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5" r:id="rId2"/>
    <p:sldMasterId id="2147483735" r:id="rId3"/>
  </p:sldMasterIdLst>
  <p:notesMasterIdLst>
    <p:notesMasterId r:id="rId20"/>
  </p:notesMasterIdLst>
  <p:sldIdLst>
    <p:sldId id="256" r:id="rId4"/>
    <p:sldId id="262" r:id="rId5"/>
    <p:sldId id="314" r:id="rId6"/>
    <p:sldId id="510" r:id="rId7"/>
    <p:sldId id="481" r:id="rId8"/>
    <p:sldId id="514" r:id="rId9"/>
    <p:sldId id="515" r:id="rId10"/>
    <p:sldId id="519" r:id="rId11"/>
    <p:sldId id="517" r:id="rId12"/>
    <p:sldId id="521" r:id="rId13"/>
    <p:sldId id="522" r:id="rId14"/>
    <p:sldId id="523" r:id="rId15"/>
    <p:sldId id="513" r:id="rId16"/>
    <p:sldId id="511" r:id="rId17"/>
    <p:sldId id="512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porelli" initials="a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8C7"/>
    <a:srgbClr val="A6A6A6"/>
    <a:srgbClr val="ED1B34"/>
    <a:srgbClr val="4DB848"/>
    <a:srgbClr val="940D23"/>
    <a:srgbClr val="F7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81361" autoAdjust="0"/>
  </p:normalViewPr>
  <p:slideViewPr>
    <p:cSldViewPr snapToGrid="0">
      <p:cViewPr varScale="1">
        <p:scale>
          <a:sx n="98" d="100"/>
          <a:sy n="98" d="100"/>
        </p:scale>
        <p:origin x="1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171B0-F5FF-A145-A5EA-3A0526418D11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0EF01-42B1-6243-84B4-3AEE3B87B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4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5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8363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81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56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6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20EF01-42B1-6243-84B4-3AEE3B87B2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861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DA8E2F61-23A0-8A45-A698-1498CD88C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bullet maybe confusing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52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24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37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7403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9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A4B1-176E-48FF-B628-6B591A0F2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1D827-73CB-467B-B19C-B9ACC9F719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EE301-9C3D-4633-999F-EA3838289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EED86-1C8C-4811-BDED-2A534000B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863B0-A980-4C69-9412-A65F4121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F658B-B5FC-4BF2-BC9A-7B639FA82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6A781-9941-4453-95FF-A4EBF952E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75A8B-9EFA-4D9F-848C-CA2C4E26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22827-3030-423A-80CA-2F14C435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0C98C-009C-4AAD-A3DA-8034CCB82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A0F50-FA69-437C-8BE2-888C9484C3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C50B-22F0-4727-AD93-4F93DFB7F4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3FBA5-7A61-4004-A386-D4942DE34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5B490-D0F7-4698-98E5-19A3C9374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4B467-A8D1-46B1-8FD7-1E7E45990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0F96-B884-4783-8546-5B63C1923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E59A-B973-4914-A87A-160681FAC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6467-0E80-4186-B483-A2D6C28B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B770E-6257-4619-9715-6632B46F0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BF21C-B65B-4C6C-8492-0E5ADB6B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29822-BE94-474F-B0E5-995B335C3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DE3C-6D02-485D-AF4A-E6A65A2D5E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06F97-9BE6-4032-BC81-3B0638890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04F1D-63FD-4AB3-988B-87D055103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74033-16EF-464C-B147-12F5EFED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3B084-0E32-42FD-A7A0-6104CFA23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D040-A17D-469A-996A-7C552B7C3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9A30B-7613-4730-A675-A2115A73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5DDBD-CB47-416E-8175-3FBF6AB23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E6DB7-CAE2-4FCD-B3E8-6231B1C8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6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9F328-E252-40D9-BC3D-3282F6445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F339-E578-4FF1-8D6F-6B84F06C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D6ED0-638B-46D3-A1C0-24FEE8341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179BD2-BF0C-42C9-AEAA-7C7A2247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C923F-A0AF-43AE-B008-729389A1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CF54-6A81-4EC1-8A76-D27D031C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4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4C8E-2EFC-4160-AABE-1FF721424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18FF6-67F1-4B6A-AF69-552500442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5621C-D772-41A9-806A-403FAAB45D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3A51E-99BD-4C1A-A074-5C6CE9368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D48C7-AFED-4305-86D0-D795E3EB7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D0C76-7E10-4917-A0FC-0E0870F72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B9EDB8-6EFB-4747-B5B6-22B76F32F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3B12DB-AFBB-405F-BA53-B2770D4A9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9320-B6A0-4392-B66E-7FE22263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70D717-5251-4854-BB14-F871590E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B6AF8B-F435-48B2-9AC7-FF1B8D0C1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24DEE1-F5F4-473C-885D-60A0ABE39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6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CB896E-3D03-41C8-B360-0471B89F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C90461-7C0C-445A-9850-E1DB8A02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486F7-6405-4102-BA7C-FFB9D70F9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54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C97AF-36CE-4124-984C-A7BF92247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F9A7A-2E99-4C4B-ABD7-5510175A7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5AAA68-FAC5-4F49-9D56-C0A2D10AA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70BAD-71B5-49E4-A40D-2007CBD9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5AC7-DDFE-45F9-AF74-ED2BF514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17491-FF63-4589-BD29-E347DD91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1AB10-7FA3-4503-8DBF-1DBBD987D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8EB3F-BC9C-4CB3-BBD1-8F35F93F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1FE0B-89BA-4C65-BAD4-893E4CF8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509CC-D797-42C5-B117-606DE2BD3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8E99D-8351-46EB-BB50-58441E21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23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84232-CC6E-45E9-8D06-14B26BBFC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E7B1D-2455-4EC7-B316-622029CA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DC3B0E-BD3D-4894-9317-4AE56E24C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79ED9-E7FF-4ABD-AF2B-36A68B85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66FB14-B30B-439D-9D8E-5782CD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F192CD-1497-469A-8AFD-531250982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18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DCE4-2746-4ED9-9DD4-E09C31E37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F3E9CE-C5CD-4F70-9F96-AFC989D139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543F3-C6B0-402D-98E9-C5509B40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D4596-099F-4050-B8B0-2DAD883D6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931A-EEB6-4EAB-8AFA-38FE3176A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25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B2A112-4197-46E0-9ECA-A89E4D51E1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1BA8C7-A039-446C-9936-9FCEF4A667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D427-AC0A-4820-8935-166B3233F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DF01E-C1DB-4C4A-852C-AA435D89A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98AAF-CB35-4C05-A61C-2EAD74319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549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Talk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4215645"/>
            <a:ext cx="10192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  <a:p>
            <a:pPr algn="ctr"/>
            <a:r>
              <a:rPr lang="en-US" sz="1600" b="0" i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Science, Harvard</a:t>
            </a:r>
            <a:endParaRPr lang="en-US" sz="1600" b="0" i="0" dirty="0">
              <a:solidFill>
                <a:schemeClr val="tx1">
                  <a:lumMod val="95000"/>
                  <a:lumOff val="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866931" y="5190565"/>
            <a:ext cx="2409984" cy="1348350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387184" y="3459656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Karla" charset="0"/>
                <a:ea typeface="Karla" charset="0"/>
                <a:cs typeface="Karla" charset="0"/>
              </a:rPr>
              <a:t>AC295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8388" y="639736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846866" y="6355080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9" name="Picture 8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0" name="Picture 9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45E2-B05B-417F-A808-39B23536D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B6301-CE95-481A-8E07-6D136FD0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904A7-C088-4DA7-8A0C-08AE432B9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FC91C-1512-41F2-ABA7-00C1D6A4F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96D90-74B5-467C-83E1-AD10429F6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33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2247"/>
            <a:ext cx="28448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667462" y="6153741"/>
            <a:ext cx="812363" cy="461756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4846320" y="6359122"/>
            <a:ext cx="24288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,  FIUBA, June 2018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0D16A-4BE1-4324-9465-EA5372E54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A4463-C390-4D80-8900-E3783BBAE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748D-A959-4741-B0CB-E2258A82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3FDEE-31B2-4A81-9764-6BBEE99A1C59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989003-AAF3-4BFC-A67F-DF6F9539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10D9-9443-435E-BA0D-07B5F6E3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8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987254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3200" y="1821235"/>
            <a:ext cx="6794500" cy="40494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17913" y="174690"/>
            <a:ext cx="7172187" cy="644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8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0078277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a_slide_w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B05C14-85FE-410B-8AD5-1D038FDD03F1}"/>
              </a:ext>
            </a:extLst>
          </p:cNvPr>
          <p:cNvCxnSpPr>
            <a:cxnSpLocks/>
          </p:cNvCxnSpPr>
          <p:nvPr userDrawn="1"/>
        </p:nvCxnSpPr>
        <p:spPr>
          <a:xfrm>
            <a:off x="3930650" y="1199286"/>
            <a:ext cx="441960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821235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trike="noStrike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405074A-E0C4-4294-A5E4-68039E1DF6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401607"/>
            <a:ext cx="6794500" cy="647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 b="1"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820862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63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b_slide_without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21F40-B884-4EB9-990B-7ACFD96E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2893" y="6389362"/>
            <a:ext cx="2743200" cy="365125"/>
          </a:xfrm>
        </p:spPr>
        <p:txBody>
          <a:bodyPr/>
          <a:lstStyle/>
          <a:p>
            <a:fld id="{1E1A4202-1854-4A8C-A63F-7D5E2F547B2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B777CA-3AD4-4055-A6F3-D229173E3BA8}"/>
              </a:ext>
            </a:extLst>
          </p:cNvPr>
          <p:cNvSpPr txBox="1">
            <a:spLocks/>
          </p:cNvSpPr>
          <p:nvPr userDrawn="1"/>
        </p:nvSpPr>
        <p:spPr>
          <a:xfrm>
            <a:off x="2743738" y="401358"/>
            <a:ext cx="6793424" cy="647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0BBE32-C829-4534-92AA-0A9402AC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06093" y="6238082"/>
            <a:ext cx="844809" cy="51095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3D46243-E60C-4C42-8F85-FC3B9343AFAF}"/>
              </a:ext>
            </a:extLst>
          </p:cNvPr>
          <p:cNvGrpSpPr/>
          <p:nvPr userDrawn="1"/>
        </p:nvGrpSpPr>
        <p:grpSpPr>
          <a:xfrm>
            <a:off x="0" y="6238082"/>
            <a:ext cx="3302003" cy="589321"/>
            <a:chOff x="464927" y="6019573"/>
            <a:chExt cx="3302003" cy="5893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29F7269-A063-44EA-B098-36C03E952B4A}"/>
                </a:ext>
              </a:extLst>
            </p:cNvPr>
            <p:cNvSpPr/>
            <p:nvPr/>
          </p:nvSpPr>
          <p:spPr>
            <a:xfrm>
              <a:off x="675860" y="6019573"/>
              <a:ext cx="874035" cy="43701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FC20886B-EE56-477E-B213-33D73F60992C}"/>
                </a:ext>
              </a:extLst>
            </p:cNvPr>
            <p:cNvSpPr txBox="1">
              <a:spLocks/>
            </p:cNvSpPr>
            <p:nvPr/>
          </p:nvSpPr>
          <p:spPr>
            <a:xfrm>
              <a:off x="464927" y="6097938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dirty="0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sz="1800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1B169CF-1DA2-49FF-A171-CA3011076EC0}"/>
                </a:ext>
              </a:extLst>
            </p:cNvPr>
            <p:cNvSpPr/>
            <p:nvPr/>
          </p:nvSpPr>
          <p:spPr>
            <a:xfrm>
              <a:off x="1549897" y="6041219"/>
              <a:ext cx="2217033" cy="400110"/>
            </a:xfrm>
            <a:custGeom>
              <a:avLst/>
              <a:gdLst>
                <a:gd name="connsiteX0" fmla="*/ 0 w 2217033"/>
                <a:gd name="connsiteY0" fmla="*/ 0 h 400110"/>
                <a:gd name="connsiteX1" fmla="*/ 532088 w 2217033"/>
                <a:gd name="connsiteY1" fmla="*/ 0 h 400110"/>
                <a:gd name="connsiteX2" fmla="*/ 1086346 w 2217033"/>
                <a:gd name="connsiteY2" fmla="*/ 0 h 400110"/>
                <a:gd name="connsiteX3" fmla="*/ 1640604 w 2217033"/>
                <a:gd name="connsiteY3" fmla="*/ 0 h 400110"/>
                <a:gd name="connsiteX4" fmla="*/ 2217033 w 2217033"/>
                <a:gd name="connsiteY4" fmla="*/ 0 h 400110"/>
                <a:gd name="connsiteX5" fmla="*/ 2217033 w 2217033"/>
                <a:gd name="connsiteY5" fmla="*/ 400110 h 400110"/>
                <a:gd name="connsiteX6" fmla="*/ 1662775 w 2217033"/>
                <a:gd name="connsiteY6" fmla="*/ 400110 h 400110"/>
                <a:gd name="connsiteX7" fmla="*/ 1152857 w 2217033"/>
                <a:gd name="connsiteY7" fmla="*/ 400110 h 400110"/>
                <a:gd name="connsiteX8" fmla="*/ 642940 w 2217033"/>
                <a:gd name="connsiteY8" fmla="*/ 400110 h 400110"/>
                <a:gd name="connsiteX9" fmla="*/ 0 w 2217033"/>
                <a:gd name="connsiteY9" fmla="*/ 400110 h 400110"/>
                <a:gd name="connsiteX10" fmla="*/ 0 w 2217033"/>
                <a:gd name="connsiteY10" fmla="*/ 0 h 400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17033" h="400110" fill="none" extrusionOk="0">
                  <a:moveTo>
                    <a:pt x="0" y="0"/>
                  </a:moveTo>
                  <a:cubicBezTo>
                    <a:pt x="263038" y="-7925"/>
                    <a:pt x="420560" y="1517"/>
                    <a:pt x="532088" y="0"/>
                  </a:cubicBezTo>
                  <a:cubicBezTo>
                    <a:pt x="643616" y="-1517"/>
                    <a:pt x="935144" y="292"/>
                    <a:pt x="1086346" y="0"/>
                  </a:cubicBezTo>
                  <a:cubicBezTo>
                    <a:pt x="1237548" y="-292"/>
                    <a:pt x="1501094" y="11016"/>
                    <a:pt x="1640604" y="0"/>
                  </a:cubicBezTo>
                  <a:cubicBezTo>
                    <a:pt x="1780114" y="-11016"/>
                    <a:pt x="1938923" y="9180"/>
                    <a:pt x="2217033" y="0"/>
                  </a:cubicBezTo>
                  <a:cubicBezTo>
                    <a:pt x="2212614" y="151559"/>
                    <a:pt x="2204076" y="313461"/>
                    <a:pt x="2217033" y="400110"/>
                  </a:cubicBezTo>
                  <a:cubicBezTo>
                    <a:pt x="2047578" y="378810"/>
                    <a:pt x="1914228" y="388589"/>
                    <a:pt x="1662775" y="400110"/>
                  </a:cubicBezTo>
                  <a:cubicBezTo>
                    <a:pt x="1411322" y="411631"/>
                    <a:pt x="1285485" y="408772"/>
                    <a:pt x="1152857" y="400110"/>
                  </a:cubicBezTo>
                  <a:cubicBezTo>
                    <a:pt x="1020229" y="391448"/>
                    <a:pt x="848944" y="401236"/>
                    <a:pt x="642940" y="400110"/>
                  </a:cubicBezTo>
                  <a:cubicBezTo>
                    <a:pt x="436936" y="398984"/>
                    <a:pt x="274007" y="426601"/>
                    <a:pt x="0" y="400110"/>
                  </a:cubicBezTo>
                  <a:cubicBezTo>
                    <a:pt x="14541" y="299461"/>
                    <a:pt x="-743" y="112982"/>
                    <a:pt x="0" y="0"/>
                  </a:cubicBezTo>
                  <a:close/>
                </a:path>
                <a:path w="2217033" h="400110" stroke="0" extrusionOk="0">
                  <a:moveTo>
                    <a:pt x="0" y="0"/>
                  </a:moveTo>
                  <a:cubicBezTo>
                    <a:pt x="207304" y="10404"/>
                    <a:pt x="309475" y="21847"/>
                    <a:pt x="532088" y="0"/>
                  </a:cubicBezTo>
                  <a:cubicBezTo>
                    <a:pt x="754701" y="-21847"/>
                    <a:pt x="777942" y="-4739"/>
                    <a:pt x="1019835" y="0"/>
                  </a:cubicBezTo>
                  <a:cubicBezTo>
                    <a:pt x="1261728" y="4739"/>
                    <a:pt x="1468228" y="-23737"/>
                    <a:pt x="1618434" y="0"/>
                  </a:cubicBezTo>
                  <a:cubicBezTo>
                    <a:pt x="1768640" y="23737"/>
                    <a:pt x="2032619" y="4821"/>
                    <a:pt x="2217033" y="0"/>
                  </a:cubicBezTo>
                  <a:cubicBezTo>
                    <a:pt x="2228653" y="88236"/>
                    <a:pt x="2227179" y="309932"/>
                    <a:pt x="2217033" y="400110"/>
                  </a:cubicBezTo>
                  <a:cubicBezTo>
                    <a:pt x="1978161" y="393684"/>
                    <a:pt x="1830757" y="404926"/>
                    <a:pt x="1707115" y="400110"/>
                  </a:cubicBezTo>
                  <a:cubicBezTo>
                    <a:pt x="1583473" y="395294"/>
                    <a:pt x="1347118" y="414480"/>
                    <a:pt x="1197198" y="400110"/>
                  </a:cubicBezTo>
                  <a:cubicBezTo>
                    <a:pt x="1047278" y="385740"/>
                    <a:pt x="777614" y="377421"/>
                    <a:pt x="598599" y="400110"/>
                  </a:cubicBezTo>
                  <a:cubicBezTo>
                    <a:pt x="419584" y="422799"/>
                    <a:pt x="177415" y="426553"/>
                    <a:pt x="0" y="400110"/>
                  </a:cubicBezTo>
                  <a:cubicBezTo>
                    <a:pt x="4306" y="228309"/>
                    <a:pt x="-14020" y="145186"/>
                    <a:pt x="0" y="0"/>
                  </a:cubicBezTo>
                  <a:close/>
                </a:path>
              </a:pathLst>
            </a:custGeom>
            <a:ln w="19050">
              <a:solidFill>
                <a:schemeClr val="bg1">
                  <a:lumMod val="5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Advanced Practical Data Science</a:t>
              </a:r>
            </a:p>
            <a:p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Pavlos</a:t>
              </a:r>
              <a:r>
                <a:rPr lang="en-US" sz="1000" b="1" dirty="0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 </a:t>
              </a:r>
              <a:r>
                <a:rPr lang="en-US" sz="1000" b="1" dirty="0" err="1">
                  <a:solidFill>
                    <a:schemeClr val="bg1">
                      <a:lumMod val="50000"/>
                    </a:schemeClr>
                  </a:solidFill>
                  <a:latin typeface="Karla" charset="0"/>
                </a:rPr>
                <a:t>Protopapas</a:t>
              </a:r>
              <a:endParaRPr lang="en-US" sz="10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4EE5573-A9CB-4BD1-BEAD-BE9DA2AD4B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8789"/>
            <a:ext cx="5705475" cy="383747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atin typeface="Karla" pitchFamily="2" charset="0"/>
              </a:defRPr>
            </a:lvl1pPr>
            <a:lvl2pPr marL="457200" indent="0" algn="ctr">
              <a:buNone/>
              <a:defRPr>
                <a:latin typeface="Karla" pitchFamily="2" charset="0"/>
              </a:defRPr>
            </a:lvl2pPr>
            <a:lvl3pPr marL="914400" indent="0" algn="ctr">
              <a:buNone/>
              <a:defRPr>
                <a:latin typeface="Karla" pitchFamily="2" charset="0"/>
              </a:defRPr>
            </a:lvl3pPr>
            <a:lvl4pPr marL="1371600" indent="0" algn="ctr">
              <a:buNone/>
              <a:defRPr>
                <a:latin typeface="Karla" pitchFamily="2" charset="0"/>
              </a:defRPr>
            </a:lvl4pPr>
            <a:lvl5pPr marL="1828800" indent="0" algn="ctr">
              <a:buNone/>
              <a:defRPr>
                <a:latin typeface="Karla" pitchFamily="2" charset="0"/>
              </a:defRPr>
            </a:lvl5pPr>
          </a:lstStyle>
          <a:p>
            <a:pPr lvl="0"/>
            <a:r>
              <a:rPr lang="en-US" dirty="0"/>
              <a:t>Text slide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4F5B9-510A-4D5A-82FC-79B9376B2E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88480" y="1068416"/>
            <a:ext cx="4297363" cy="38374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BDE40-4BCA-4C56-93FF-F8764A08C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9D98C-6468-4128-B47F-A8D94FCEE6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EEB5D-817C-45C5-B6D7-BC06D459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CAFE06-E0F6-433B-B431-DB140A8F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9226A-A3B3-4461-8A66-B33065D9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07117-1063-44AD-BD8B-B27F9641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7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CEB9-76FD-4489-A547-D148A97C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821FA-BDBB-44CE-925E-6F98DAAA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987B2-92A3-49EA-B1F2-FAE564DF3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9275FB-9B9D-43F6-9B2D-9DEFE7C72D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0EAD8C-7AC9-4618-80AF-C45AB35677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3315E4-EE7E-48CE-9952-4BE6A8C50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1804EE-6320-4D09-AA4E-17A5D5EC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D3369-B232-4B10-9152-AE9E722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8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CC1D-978C-4656-926C-7005F7C2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22DB57-28C0-4337-B98F-4880BC5F9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A6C94-5C84-4C4D-8E46-BBCA87D0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31DCEC-5A87-4EC1-8C3D-3834F06B2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8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F1389-A811-4CC3-9757-E404BCCDA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D00A7-E11B-4283-80FC-E96FC47FE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DECAC-1BA0-45DD-9410-D7C82A52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9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9B95-E114-4974-ACFC-32C726FEC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5E4DD-5A43-422E-8374-D240F26B1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51926F-A9C9-425F-AE43-144A72CF43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62D3E-3BB5-4FE4-9797-5CE6252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10E72E-180F-4EF1-84EB-73F7A487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1A70E-C0D7-4B23-AFCC-8A4BF5F3B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41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93A6-9CB5-47D8-BD15-81410E14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16FBD3-9EDD-49CE-B404-D47738AF9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3F8D6-E106-40B4-874C-6717036C5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2A0EA-C3FA-4D14-8EB9-FBE2E979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4ADC1-9EAA-416C-952A-4D941E4A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BA87F3-3F76-44AD-8E43-0F584B922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A1AB2E-16A6-4887-876A-49594E615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53CE-7404-45C9-A80F-8105D4ECD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D16C9-27E9-4B12-92AD-979B07A03E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EED2D-1472-47E7-AEE6-C6BE70184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F294B9-EA6D-4E37-B34E-497AE0FE8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97276-5F48-4683-897F-DD8900109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52B7-E958-4F5F-A92B-C22521B5A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B69767-0449-4280-96CA-821753CC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5935-76DD-4851-A117-087A288262AA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66207-82C9-416B-AE5C-16B9B9814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A124F-25E6-4367-96C7-45506538E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8C59-5646-4C06-BE98-351097875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B05E7-376B-42E9-BFB9-A2253E2039EB}" type="datetimeFigureOut">
              <a:rPr lang="en-US" smtClean="0"/>
              <a:t>12/1/20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D23A1-04A6-4C00-8381-DADA2D406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6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660" r:id="rId16"/>
    <p:sldLayoutId id="2147483661" r:id="rId17"/>
  </p:sldLayoutIdLst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6AxuLPWwmZQzF4EZryLzUE5Ynqaanzhr/view?usp=shar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drive.google.com/file/d/1vZ8xf0pQV-RRZ4b6X_Qe8jz2DhfEe8SP/view?usp=sharing" TargetMode="External"/><Relationship Id="rId4" Type="http://schemas.openxmlformats.org/officeDocument/2006/relationships/hyperlink" Target="https://drive.google.com/file/d/1Nqrd73UyrxFIH5mpddnQS6EPGIlA0c-R/view?usp=shari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drive/1HfVks42673oGkw28c8cs_HDV9y7lhl6e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stm.seas.harvard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Relationship Id="rId6" Type="http://schemas.openxmlformats.org/officeDocument/2006/relationships/hyperlink" Target="https://medium.com/pytorch/introduction-to-captum-a-model-interpretability-library-for-pytorch-d236592d8afa" TargetMode="External"/><Relationship Id="rId5" Type="http://schemas.openxmlformats.org/officeDocument/2006/relationships/hyperlink" Target="https://debug-ml-iclr2019.github.io/cameraready/DebugML-19_paper_2.pdf" TargetMode="External"/><Relationship Id="rId4" Type="http://schemas.openxmlformats.org/officeDocument/2006/relationships/hyperlink" Target="https://towardsdatascience.com/deconstructing-bert-part-2-visualizing-the-inner-workings-of-attention-60a16d86b5c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deconstructing-bert-part-2-visualizing-the-inner-workings-of-attention-60a16d86b5c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37FB94-059C-4EA6-A553-1FB978C79D3F}"/>
              </a:ext>
            </a:extLst>
          </p:cNvPr>
          <p:cNvSpPr/>
          <p:nvPr/>
        </p:nvSpPr>
        <p:spPr>
          <a:xfrm>
            <a:off x="5448051" y="2228862"/>
            <a:ext cx="1295898" cy="647949"/>
          </a:xfrm>
          <a:prstGeom prst="rect">
            <a:avLst/>
          </a:prstGeom>
          <a:solidFill>
            <a:srgbClr val="94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Karla" charset="0"/>
                <a:ea typeface="Karla" charset="0"/>
                <a:cs typeface="Karla" charset="0"/>
              </a:rPr>
              <a:t>AC295</a:t>
            </a:r>
            <a:endParaRPr lang="en-US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1CDA50-CF96-4EC0-B465-54F452A3A1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159" y="368886"/>
            <a:ext cx="11219379" cy="1388361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Lecture 12: </a:t>
            </a:r>
            <a:r>
              <a:rPr lang="en-US" sz="3600" dirty="0"/>
              <a:t>Interpretation Machine </a:t>
            </a:r>
            <a:r>
              <a:rPr lang="en-US" sz="36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Learning Model for Text Data: </a:t>
            </a:r>
            <a:br>
              <a:rPr lang="en-US" sz="36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</a:br>
            <a:r>
              <a:rPr lang="en-US" sz="2800" dirty="0" err="1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BertViz</a:t>
            </a:r>
            <a:r>
              <a:rPr lang="en-US" sz="28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, </a:t>
            </a:r>
            <a:r>
              <a:rPr lang="en-US" sz="2800" dirty="0" err="1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Captum</a:t>
            </a:r>
            <a:r>
              <a:rPr lang="en-US" sz="2800" dirty="0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, and </a:t>
            </a:r>
            <a:r>
              <a:rPr lang="en-US" sz="2800" dirty="0" err="1">
                <a:latin typeface="Karla" panose="020F0502020204030204" pitchFamily="2" charset="0"/>
                <a:ea typeface="Futura" panose="02020800000000000000" pitchFamily="18" charset="0"/>
                <a:cs typeface="Futura" panose="02020800000000000000" pitchFamily="18" charset="0"/>
              </a:rPr>
              <a:t>Latam</a:t>
            </a:r>
            <a:endParaRPr lang="en-US" sz="3600" dirty="0">
              <a:latin typeface="Karla" panose="020F0502020204030204" pitchFamily="2" charset="0"/>
              <a:ea typeface="Futura" panose="02020800000000000000" pitchFamily="18" charset="0"/>
              <a:cs typeface="Futura" panose="02020800000000000000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85106-558C-4A6C-94DC-B85D920F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9766" y="2843265"/>
            <a:ext cx="6452461" cy="16889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Karla" charset="0"/>
              </a:rPr>
              <a:t>AC295</a:t>
            </a:r>
          </a:p>
          <a:p>
            <a:r>
              <a:rPr lang="en-US" b="1" dirty="0">
                <a:latin typeface="Karla" charset="0"/>
              </a:rPr>
              <a:t> </a:t>
            </a:r>
            <a:r>
              <a:rPr lang="en-US" dirty="0">
                <a:latin typeface="Karla" charset="0"/>
              </a:rPr>
              <a:t>Advanced Practical Data Science</a:t>
            </a:r>
          </a:p>
          <a:p>
            <a:r>
              <a:rPr lang="en-US" sz="2000" dirty="0" err="1">
                <a:latin typeface="Karla" charset="0"/>
              </a:rPr>
              <a:t>Pavlos</a:t>
            </a:r>
            <a:r>
              <a:rPr lang="en-US" sz="2000" dirty="0">
                <a:latin typeface="Karla" charset="0"/>
              </a:rPr>
              <a:t> </a:t>
            </a:r>
            <a:r>
              <a:rPr lang="en-US" sz="2000" dirty="0" err="1">
                <a:latin typeface="Karla" charset="0"/>
              </a:rPr>
              <a:t>Protopapas</a:t>
            </a:r>
            <a:endParaRPr lang="en-US" sz="12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DDC66-5920-460A-8C3C-6792EA796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370" y="4532245"/>
            <a:ext cx="3075258" cy="185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93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Visualizing Attention: Attention-head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67" y="1484026"/>
            <a:ext cx="4962524" cy="438337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200" dirty="0"/>
              <a:t>The model seems to understand that it should relate words to other words in the same sentence to understand their context best.</a:t>
            </a:r>
          </a:p>
          <a:p>
            <a:pPr>
              <a:spcBef>
                <a:spcPts val="2133"/>
              </a:spcBef>
            </a:pPr>
            <a:r>
              <a:rPr lang="en-US" sz="2200" dirty="0"/>
              <a:t>Some specific word pairs have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higher attention weights </a:t>
            </a:r>
            <a:r>
              <a:rPr lang="en-US" sz="2200" dirty="0"/>
              <a:t>than others.</a:t>
            </a:r>
          </a:p>
          <a:p>
            <a:pPr>
              <a:spcBef>
                <a:spcPts val="2133"/>
              </a:spcBef>
            </a:pPr>
            <a:r>
              <a:rPr lang="en-US" sz="2200" dirty="0"/>
              <a:t>In</a:t>
            </a:r>
            <a:r>
              <a:rPr lang="en-US" sz="2200" i="1" dirty="0"/>
              <a:t> </a:t>
            </a:r>
            <a:r>
              <a:rPr lang="en-US" sz="2200" dirty="0"/>
              <a:t>this example,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understanding</a:t>
            </a:r>
            <a:r>
              <a:rPr lang="en-US" sz="2200" dirty="0"/>
              <a:t> the relationship between these words might help the model determine that this is a description of a nature scene as opposed to a foodie’s review.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FBD06-CFD3-4EDF-99B2-ADC0CD0DE451}"/>
              </a:ext>
            </a:extLst>
          </p:cNvPr>
          <p:cNvSpPr/>
          <p:nvPr/>
        </p:nvSpPr>
        <p:spPr>
          <a:xfrm>
            <a:off x="4457700" y="6179813"/>
            <a:ext cx="6635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for Toward Data Science,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080C75-887C-4ADB-A036-536316191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723" y="1374282"/>
            <a:ext cx="5877626" cy="449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6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Visualizing Attention: Model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39" y="1484026"/>
            <a:ext cx="4000500" cy="438337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400" dirty="0"/>
              <a:t>BERT learns multiple attention mechanisms, called 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heads</a:t>
            </a:r>
            <a:r>
              <a:rPr lang="en-US" sz="2400" dirty="0"/>
              <a:t>, which operate in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parallel</a:t>
            </a:r>
            <a:r>
              <a:rPr lang="en-US" sz="2400" dirty="0"/>
              <a:t> to one another.</a:t>
            </a:r>
          </a:p>
          <a:p>
            <a:pPr>
              <a:spcBef>
                <a:spcPts val="2133"/>
              </a:spcBef>
            </a:pPr>
            <a:r>
              <a:rPr lang="en-US" sz="2400" dirty="0"/>
              <a:t>BERT also stacks multiple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layers</a:t>
            </a:r>
            <a:r>
              <a:rPr lang="en-US" sz="2400" dirty="0"/>
              <a:t> of attention, each of which operates on the output of the layer that came before.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FBD06-CFD3-4EDF-99B2-ADC0CD0DE451}"/>
              </a:ext>
            </a:extLst>
          </p:cNvPr>
          <p:cNvSpPr/>
          <p:nvPr/>
        </p:nvSpPr>
        <p:spPr>
          <a:xfrm>
            <a:off x="4457700" y="6179813"/>
            <a:ext cx="6635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for Toward Data Science,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30183A-FE96-4048-813F-D437A929F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8" t="1662" r="1003" b="1754"/>
          <a:stretch/>
        </p:blipFill>
        <p:spPr>
          <a:xfrm>
            <a:off x="4784683" y="1127316"/>
            <a:ext cx="7058025" cy="3981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4B7BE4-EDE4-404E-886D-A97C674D381A}"/>
              </a:ext>
            </a:extLst>
          </p:cNvPr>
          <p:cNvSpPr txBox="1"/>
          <p:nvPr/>
        </p:nvSpPr>
        <p:spPr>
          <a:xfrm>
            <a:off x="5207220" y="5451529"/>
            <a:ext cx="6635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en-US" sz="1600" dirty="0">
                <a:latin typeface="Karla" pitchFamily="2" charset="0"/>
              </a:rPr>
              <a:t>The version of BERT (base) considered</a:t>
            </a:r>
            <a:r>
              <a:rPr lang="en-US" sz="1600" i="1" dirty="0">
                <a:latin typeface="Karla" pitchFamily="2" charset="0"/>
              </a:rPr>
              <a:t> </a:t>
            </a:r>
            <a:r>
              <a:rPr lang="en-US" sz="1600" dirty="0">
                <a:latin typeface="Karla" pitchFamily="2" charset="0"/>
              </a:rPr>
              <a:t>has 12 layers and 12 heads (144 distinct attention mechanisms). Only 5 layers are plotted.</a:t>
            </a:r>
          </a:p>
        </p:txBody>
      </p:sp>
    </p:spTree>
    <p:extLst>
      <p:ext uri="{BB962C8B-B14F-4D97-AF65-F5344CB8AC3E}">
        <p14:creationId xmlns:p14="http://schemas.microsoft.com/office/powerpoint/2010/main" val="192109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Visualizing Attention: Neuron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65" y="1314450"/>
            <a:ext cx="4808560" cy="4552950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Neuron View </a:t>
            </a:r>
            <a:r>
              <a:rPr lang="en-US" sz="2200" dirty="0"/>
              <a:t>visualizes how attention weights are computed from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query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key</a:t>
            </a:r>
            <a:r>
              <a:rPr lang="en-US" sz="2200" dirty="0"/>
              <a:t> vectors (top image show the math, bottom </a:t>
            </a:r>
            <a:r>
              <a:rPr lang="en-US" sz="2200" dirty="0" err="1"/>
              <a:t>VizBert</a:t>
            </a:r>
            <a:r>
              <a:rPr lang="en-US" sz="2200" dirty="0"/>
              <a:t>)</a:t>
            </a:r>
            <a:r>
              <a:rPr lang="en-US" sz="2200" i="1" dirty="0"/>
              <a:t>.</a:t>
            </a:r>
          </a:p>
          <a:p>
            <a:pPr>
              <a:spcBef>
                <a:spcPts val="2133"/>
              </a:spcBef>
            </a:pPr>
            <a:r>
              <a:rPr lang="en-US" sz="2200" dirty="0"/>
              <a:t>The Neuron View show the computation of attention from the selected word on the left to the complete sequence of words on the right. </a:t>
            </a:r>
          </a:p>
          <a:p>
            <a:pPr>
              <a:spcBef>
                <a:spcPts val="2133"/>
              </a:spcBef>
            </a:pPr>
            <a:r>
              <a:rPr lang="en-US" sz="2200" dirty="0"/>
              <a:t>Positive values are colored blue and negative values orange.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FBD06-CFD3-4EDF-99B2-ADC0CD0DE451}"/>
              </a:ext>
            </a:extLst>
          </p:cNvPr>
          <p:cNvSpPr/>
          <p:nvPr/>
        </p:nvSpPr>
        <p:spPr>
          <a:xfrm>
            <a:off x="4457700" y="6179813"/>
            <a:ext cx="6635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for Toward Data Science,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8CB154-5A5A-4078-A13F-762C08D4F9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553"/>
          <a:stretch/>
        </p:blipFill>
        <p:spPr>
          <a:xfrm>
            <a:off x="6211549" y="1116421"/>
            <a:ext cx="5341961" cy="19613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B05904-4B1B-4623-9F94-A02F1A53C1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46"/>
          <a:stretch/>
        </p:blipFill>
        <p:spPr>
          <a:xfrm>
            <a:off x="5741245" y="3284940"/>
            <a:ext cx="6101463" cy="268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To the notebooks!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C2F296-CD07-4404-8218-870DEBB22F29}"/>
              </a:ext>
            </a:extLst>
          </p:cNvPr>
          <p:cNvSpPr/>
          <p:nvPr/>
        </p:nvSpPr>
        <p:spPr>
          <a:xfrm>
            <a:off x="971550" y="2459477"/>
            <a:ext cx="1064895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Karla" pitchFamily="2" charset="0"/>
              </a:rPr>
              <a:t>Attention-head View [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  <a:hlinkClick r:id="rId3"/>
              </a:rPr>
              <a:t>Link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</a:rPr>
              <a:t>]</a:t>
            </a:r>
          </a:p>
          <a:p>
            <a:pPr algn="ctr"/>
            <a:r>
              <a:rPr lang="en-US" sz="3600" dirty="0">
                <a:latin typeface="Karla" pitchFamily="2" charset="0"/>
              </a:rPr>
              <a:t>Model View [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  <a:hlinkClick r:id="rId4"/>
              </a:rPr>
              <a:t>Link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</a:rPr>
              <a:t>]</a:t>
            </a:r>
          </a:p>
          <a:p>
            <a:pPr algn="ctr"/>
            <a:r>
              <a:rPr lang="en-US" sz="3600" dirty="0">
                <a:latin typeface="Karla" pitchFamily="2" charset="0"/>
              </a:rPr>
              <a:t>Neuron View [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  <a:hlinkClick r:id="rId5"/>
              </a:rPr>
              <a:t>Link</a:t>
            </a:r>
            <a:r>
              <a:rPr lang="en-US" sz="3600" dirty="0">
                <a:solidFill>
                  <a:srgbClr val="292929"/>
                </a:solidFill>
                <a:latin typeface="Karla" pitchFamily="2" charset="0"/>
              </a:rPr>
              <a:t>]</a:t>
            </a:r>
          </a:p>
          <a:p>
            <a:endParaRPr lang="en-US" sz="2800" dirty="0">
              <a:solidFill>
                <a:srgbClr val="292929"/>
              </a:solidFill>
              <a:latin typeface="Karla" pitchFamily="2" charset="0"/>
            </a:endParaRPr>
          </a:p>
          <a:p>
            <a:endParaRPr lang="en-US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65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</a:t>
            </a:r>
            <a:r>
              <a:rPr lang="en-US" sz="2600" dirty="0" err="1"/>
              <a:t>BertViz</a:t>
            </a:r>
            <a:r>
              <a:rPr lang="en-US" sz="2600" dirty="0"/>
              <a:t> &gt;&gt; Demo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3: Attention with </a:t>
            </a:r>
            <a:r>
              <a:rPr lang="en-US" sz="2600" b="1" dirty="0" err="1"/>
              <a:t>captum</a:t>
            </a:r>
            <a:r>
              <a:rPr lang="en-US" sz="2600" b="1" dirty="0"/>
              <a:t> &gt;&gt; Demo [</a:t>
            </a:r>
            <a:r>
              <a:rPr lang="en-US" sz="2600" b="1" dirty="0">
                <a:hlinkClick r:id="rId3"/>
              </a:rPr>
              <a:t>LINK</a:t>
            </a:r>
            <a:r>
              <a:rPr lang="en-US" sz="2600" b="1" dirty="0"/>
              <a:t>]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1232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Karla" charset="0"/>
                <a:ea typeface="Karla" charset="0"/>
                <a:cs typeface="Karla" charset="0"/>
              </a:rPr>
              <a:t>Reading</a:t>
            </a:r>
            <a:endParaRPr lang="en-US" b="1" dirty="0"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10157121" cy="4052791"/>
          </a:xfrm>
        </p:spPr>
        <p:txBody>
          <a:bodyPr>
            <a:norm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hlinkClick r:id="rId3"/>
              </a:rPr>
              <a:t>LSTMViz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hlinkClick r:id="rId4"/>
              </a:rPr>
              <a:t>Deconstructing BERT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hlinkClick r:id="rId5"/>
              </a:rPr>
              <a:t>BERTVIZ</a:t>
            </a:r>
            <a:endParaRPr lang="en-US" sz="26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Introduction to </a:t>
            </a:r>
            <a:r>
              <a:rPr lang="en-US" sz="2600" dirty="0" err="1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Captum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5914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79E9732-DC5F-4E31-AE99-47AF6D30A725}"/>
              </a:ext>
            </a:extLst>
          </p:cNvPr>
          <p:cNvGrpSpPr/>
          <p:nvPr/>
        </p:nvGrpSpPr>
        <p:grpSpPr>
          <a:xfrm>
            <a:off x="4005599" y="5376276"/>
            <a:ext cx="5124700" cy="647949"/>
            <a:chOff x="3708399" y="5562182"/>
            <a:chExt cx="5124700" cy="64794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CF9C45-FF07-4721-888A-CDC8D2C9F429}"/>
                </a:ext>
              </a:extLst>
            </p:cNvPr>
            <p:cNvSpPr/>
            <p:nvPr/>
          </p:nvSpPr>
          <p:spPr>
            <a:xfrm>
              <a:off x="3708400" y="5562182"/>
              <a:ext cx="1295898" cy="647949"/>
            </a:xfrm>
            <a:prstGeom prst="rect">
              <a:avLst/>
            </a:prstGeom>
            <a:solidFill>
              <a:srgbClr val="940D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Subtitle 2">
              <a:extLst>
                <a:ext uri="{FF2B5EF4-FFF2-40B4-BE49-F238E27FC236}">
                  <a16:creationId xmlns:a16="http://schemas.microsoft.com/office/drawing/2014/main" id="{EEC03D37-031E-4AFA-B1FF-7E1E0DB75EDA}"/>
                </a:ext>
              </a:extLst>
            </p:cNvPr>
            <p:cNvSpPr txBox="1">
              <a:spLocks/>
            </p:cNvSpPr>
            <p:nvPr/>
          </p:nvSpPr>
          <p:spPr>
            <a:xfrm>
              <a:off x="3708399" y="5699174"/>
              <a:ext cx="1295899" cy="5109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bg1"/>
                  </a:solidFill>
                  <a:latin typeface="Karla" charset="0"/>
                </a:rPr>
                <a:t>AC295</a:t>
              </a:r>
              <a:endParaRPr lang="en-US" b="1" dirty="0">
                <a:solidFill>
                  <a:schemeClr val="bg1"/>
                </a:solidFill>
                <a:latin typeface="Karla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8140DE-DF19-4E67-BA8B-FDEFA75CDC53}"/>
                </a:ext>
              </a:extLst>
            </p:cNvPr>
            <p:cNvSpPr/>
            <p:nvPr/>
          </p:nvSpPr>
          <p:spPr>
            <a:xfrm>
              <a:off x="5004298" y="5593768"/>
              <a:ext cx="3828801" cy="584775"/>
            </a:xfrm>
            <a:custGeom>
              <a:avLst/>
              <a:gdLst>
                <a:gd name="connsiteX0" fmla="*/ 0 w 3828801"/>
                <a:gd name="connsiteY0" fmla="*/ 0 h 584775"/>
                <a:gd name="connsiteX1" fmla="*/ 714710 w 3828801"/>
                <a:gd name="connsiteY1" fmla="*/ 0 h 584775"/>
                <a:gd name="connsiteX2" fmla="*/ 1391131 w 3828801"/>
                <a:gd name="connsiteY2" fmla="*/ 0 h 584775"/>
                <a:gd name="connsiteX3" fmla="*/ 2067553 w 3828801"/>
                <a:gd name="connsiteY3" fmla="*/ 0 h 584775"/>
                <a:gd name="connsiteX4" fmla="*/ 2590822 w 3828801"/>
                <a:gd name="connsiteY4" fmla="*/ 0 h 584775"/>
                <a:gd name="connsiteX5" fmla="*/ 3152379 w 3828801"/>
                <a:gd name="connsiteY5" fmla="*/ 0 h 584775"/>
                <a:gd name="connsiteX6" fmla="*/ 3828801 w 3828801"/>
                <a:gd name="connsiteY6" fmla="*/ 0 h 584775"/>
                <a:gd name="connsiteX7" fmla="*/ 3828801 w 3828801"/>
                <a:gd name="connsiteY7" fmla="*/ 584775 h 584775"/>
                <a:gd name="connsiteX8" fmla="*/ 3190668 w 3828801"/>
                <a:gd name="connsiteY8" fmla="*/ 584775 h 584775"/>
                <a:gd name="connsiteX9" fmla="*/ 2667398 w 3828801"/>
                <a:gd name="connsiteY9" fmla="*/ 584775 h 584775"/>
                <a:gd name="connsiteX10" fmla="*/ 2144129 w 3828801"/>
                <a:gd name="connsiteY10" fmla="*/ 584775 h 584775"/>
                <a:gd name="connsiteX11" fmla="*/ 1467707 w 3828801"/>
                <a:gd name="connsiteY11" fmla="*/ 584775 h 584775"/>
                <a:gd name="connsiteX12" fmla="*/ 906150 w 3828801"/>
                <a:gd name="connsiteY12" fmla="*/ 584775 h 584775"/>
                <a:gd name="connsiteX13" fmla="*/ 0 w 3828801"/>
                <a:gd name="connsiteY13" fmla="*/ 584775 h 584775"/>
                <a:gd name="connsiteX14" fmla="*/ 0 w 3828801"/>
                <a:gd name="connsiteY14" fmla="*/ 0 h 58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28801" h="584775" fill="none" extrusionOk="0">
                  <a:moveTo>
                    <a:pt x="0" y="0"/>
                  </a:moveTo>
                  <a:cubicBezTo>
                    <a:pt x="348003" y="-20745"/>
                    <a:pt x="367434" y="27532"/>
                    <a:pt x="714710" y="0"/>
                  </a:cubicBezTo>
                  <a:cubicBezTo>
                    <a:pt x="1061986" y="-27532"/>
                    <a:pt x="1066457" y="-7668"/>
                    <a:pt x="1391131" y="0"/>
                  </a:cubicBezTo>
                  <a:cubicBezTo>
                    <a:pt x="1715805" y="7668"/>
                    <a:pt x="1897352" y="-31783"/>
                    <a:pt x="2067553" y="0"/>
                  </a:cubicBezTo>
                  <a:cubicBezTo>
                    <a:pt x="2237754" y="31783"/>
                    <a:pt x="2443578" y="9100"/>
                    <a:pt x="2590822" y="0"/>
                  </a:cubicBezTo>
                  <a:cubicBezTo>
                    <a:pt x="2738066" y="-9100"/>
                    <a:pt x="2948803" y="21392"/>
                    <a:pt x="3152379" y="0"/>
                  </a:cubicBezTo>
                  <a:cubicBezTo>
                    <a:pt x="3355955" y="-21392"/>
                    <a:pt x="3531707" y="-32995"/>
                    <a:pt x="3828801" y="0"/>
                  </a:cubicBezTo>
                  <a:cubicBezTo>
                    <a:pt x="3847120" y="145862"/>
                    <a:pt x="3808109" y="433896"/>
                    <a:pt x="3828801" y="584775"/>
                  </a:cubicBezTo>
                  <a:cubicBezTo>
                    <a:pt x="3633808" y="585971"/>
                    <a:pt x="3497714" y="596897"/>
                    <a:pt x="3190668" y="584775"/>
                  </a:cubicBezTo>
                  <a:cubicBezTo>
                    <a:pt x="2883622" y="572653"/>
                    <a:pt x="2788161" y="585870"/>
                    <a:pt x="2667398" y="584775"/>
                  </a:cubicBezTo>
                  <a:cubicBezTo>
                    <a:pt x="2546635" y="583681"/>
                    <a:pt x="2313184" y="572839"/>
                    <a:pt x="2144129" y="584775"/>
                  </a:cubicBezTo>
                  <a:cubicBezTo>
                    <a:pt x="1975074" y="596711"/>
                    <a:pt x="1798810" y="567035"/>
                    <a:pt x="1467707" y="584775"/>
                  </a:cubicBezTo>
                  <a:cubicBezTo>
                    <a:pt x="1136604" y="602515"/>
                    <a:pt x="1135156" y="604702"/>
                    <a:pt x="906150" y="584775"/>
                  </a:cubicBezTo>
                  <a:cubicBezTo>
                    <a:pt x="677144" y="564848"/>
                    <a:pt x="375882" y="604932"/>
                    <a:pt x="0" y="584775"/>
                  </a:cubicBezTo>
                  <a:cubicBezTo>
                    <a:pt x="-6303" y="445539"/>
                    <a:pt x="-13732" y="241777"/>
                    <a:pt x="0" y="0"/>
                  </a:cubicBezTo>
                  <a:close/>
                </a:path>
                <a:path w="3828801" h="584775" stroke="0" extrusionOk="0">
                  <a:moveTo>
                    <a:pt x="0" y="0"/>
                  </a:moveTo>
                  <a:cubicBezTo>
                    <a:pt x="244066" y="-18668"/>
                    <a:pt x="315116" y="-7371"/>
                    <a:pt x="599845" y="0"/>
                  </a:cubicBezTo>
                  <a:cubicBezTo>
                    <a:pt x="884574" y="7371"/>
                    <a:pt x="862043" y="6614"/>
                    <a:pt x="1123115" y="0"/>
                  </a:cubicBezTo>
                  <a:cubicBezTo>
                    <a:pt x="1384187" y="-6614"/>
                    <a:pt x="1496465" y="-14535"/>
                    <a:pt x="1837824" y="0"/>
                  </a:cubicBezTo>
                  <a:cubicBezTo>
                    <a:pt x="2179183" y="14535"/>
                    <a:pt x="2141354" y="-17438"/>
                    <a:pt x="2437670" y="0"/>
                  </a:cubicBezTo>
                  <a:cubicBezTo>
                    <a:pt x="2733986" y="17438"/>
                    <a:pt x="2873325" y="11806"/>
                    <a:pt x="3037515" y="0"/>
                  </a:cubicBezTo>
                  <a:cubicBezTo>
                    <a:pt x="3201705" y="-11806"/>
                    <a:pt x="3439546" y="-5188"/>
                    <a:pt x="3828801" y="0"/>
                  </a:cubicBezTo>
                  <a:cubicBezTo>
                    <a:pt x="3826040" y="282673"/>
                    <a:pt x="3828418" y="341227"/>
                    <a:pt x="3828801" y="584775"/>
                  </a:cubicBezTo>
                  <a:cubicBezTo>
                    <a:pt x="3651954" y="582316"/>
                    <a:pt x="3387391" y="614455"/>
                    <a:pt x="3190668" y="584775"/>
                  </a:cubicBezTo>
                  <a:cubicBezTo>
                    <a:pt x="2993945" y="555095"/>
                    <a:pt x="2793334" y="604406"/>
                    <a:pt x="2667398" y="584775"/>
                  </a:cubicBezTo>
                  <a:cubicBezTo>
                    <a:pt x="2541462" y="565145"/>
                    <a:pt x="2207504" y="585378"/>
                    <a:pt x="2029265" y="584775"/>
                  </a:cubicBezTo>
                  <a:cubicBezTo>
                    <a:pt x="1851026" y="584172"/>
                    <a:pt x="1632137" y="595298"/>
                    <a:pt x="1391131" y="584775"/>
                  </a:cubicBezTo>
                  <a:cubicBezTo>
                    <a:pt x="1150125" y="574252"/>
                    <a:pt x="1026340" y="581042"/>
                    <a:pt x="791286" y="584775"/>
                  </a:cubicBezTo>
                  <a:cubicBezTo>
                    <a:pt x="556233" y="588508"/>
                    <a:pt x="235797" y="598758"/>
                    <a:pt x="0" y="584775"/>
                  </a:cubicBezTo>
                  <a:cubicBezTo>
                    <a:pt x="8947" y="456293"/>
                    <a:pt x="29051" y="250004"/>
                    <a:pt x="0" y="0"/>
                  </a:cubicBezTo>
                  <a:close/>
                </a:path>
              </a:pathLst>
            </a:custGeom>
            <a:ln w="19050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latin typeface="Karla" charset="0"/>
                </a:rPr>
                <a:t>Advanced Practical Data Science</a:t>
              </a:r>
            </a:p>
            <a:p>
              <a:r>
                <a:rPr lang="en-US" sz="1400" b="1" dirty="0" err="1">
                  <a:latin typeface="Karla" charset="0"/>
                </a:rPr>
                <a:t>Pavlos</a:t>
              </a:r>
              <a:r>
                <a:rPr lang="en-US" sz="1400" b="1" dirty="0">
                  <a:latin typeface="Karla" charset="0"/>
                </a:rPr>
                <a:t> </a:t>
              </a:r>
              <a:r>
                <a:rPr lang="en-US" sz="1400" b="1" dirty="0" err="1">
                  <a:latin typeface="Karla" charset="0"/>
                </a:rPr>
                <a:t>Protopapas</a:t>
              </a:r>
              <a:endParaRPr lang="en-US" sz="10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7859" y="1061884"/>
            <a:ext cx="101321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pPr algn="ctr"/>
            <a:r>
              <a:rPr lang="en-US" sz="3600" dirty="0">
                <a:latin typeface="Karla" charset="0"/>
                <a:ea typeface="Karla" charset="0"/>
                <a:cs typeface="Karla" charset="0"/>
              </a:rPr>
              <a:t>THANK YOU </a:t>
            </a:r>
          </a:p>
          <a:p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5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b="1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2: </a:t>
            </a:r>
            <a:r>
              <a:rPr lang="en-US" sz="2600" dirty="0" err="1"/>
              <a:t>BertViz</a:t>
            </a:r>
            <a:r>
              <a:rPr lang="en-US" sz="2600" dirty="0"/>
              <a:t> &gt;&gt; Demo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Attention with </a:t>
            </a:r>
            <a:r>
              <a:rPr lang="en-US" sz="2600" dirty="0" err="1"/>
              <a:t>captum</a:t>
            </a:r>
            <a:r>
              <a:rPr lang="en-US" sz="2600" dirty="0"/>
              <a:t> &gt;&gt; Demo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15239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Communications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754000"/>
            <a:ext cx="8867355" cy="4052791"/>
          </a:xfrm>
        </p:spPr>
        <p:txBody>
          <a:bodyPr>
            <a:normAutofit/>
          </a:bodyPr>
          <a:lstStyle/>
          <a:p>
            <a:pPr marL="514350" indent="-514350" algn="l">
              <a:buFont typeface="Arial" panose="020B0604020202020204" pitchFamily="34" charset="0"/>
              <a:buChar char="•"/>
            </a:pPr>
            <a:r>
              <a:rPr lang="en-US" sz="2600" dirty="0"/>
              <a:t>M</a:t>
            </a:r>
            <a:r>
              <a:rPr lang="en-US" sz="2600" b="1" dirty="0"/>
              <a:t>ilestone 3 (due 12/03)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200" dirty="0"/>
              <a:t>Submit code with EDA + baseline model. </a:t>
            </a:r>
          </a:p>
          <a:p>
            <a:pPr marL="971550" lvl="1" indent="-514350" algn="l">
              <a:buFont typeface="Arial" panose="020B0604020202020204" pitchFamily="34" charset="0"/>
              <a:buChar char="•"/>
            </a:pPr>
            <a:r>
              <a:rPr lang="en-US" sz="2200" dirty="0"/>
              <a:t>A short writeup that explains what you have done so far and what you plan to achieve in next ~week.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Milestone 4 (due 12/11 &amp; 12/15) </a:t>
            </a:r>
          </a:p>
          <a:p>
            <a:pPr marL="971550" lvl="2" indent="-454025" algn="l">
              <a:buFont typeface="Arial" panose="020B0604020202020204" pitchFamily="34" charset="0"/>
              <a:buChar char="•"/>
            </a:pPr>
            <a:r>
              <a:rPr lang="en-US" sz="2200" dirty="0"/>
              <a:t>Submit video presentation (~6 mins per group) by 12/11 </a:t>
            </a:r>
          </a:p>
          <a:p>
            <a:pPr marL="971550" lvl="2" indent="-454025" algn="l">
              <a:buFont typeface="Arial" panose="020B0604020202020204" pitchFamily="34" charset="0"/>
              <a:buChar char="•"/>
            </a:pPr>
            <a:r>
              <a:rPr lang="en-US" sz="2200" dirty="0"/>
              <a:t>Submit code and medium post and peer review by 12/15. </a:t>
            </a:r>
            <a:br>
              <a:rPr lang="en-US" sz="2200" dirty="0"/>
            </a:br>
            <a:r>
              <a:rPr lang="en-US" sz="2200" dirty="0"/>
              <a:t>We will have class 12/15 10:30 am  where we will discuss few projects.</a:t>
            </a:r>
          </a:p>
        </p:txBody>
      </p:sp>
    </p:spTree>
    <p:extLst>
      <p:ext uri="{BB962C8B-B14F-4D97-AF65-F5344CB8AC3E}">
        <p14:creationId xmlns:p14="http://schemas.microsoft.com/office/powerpoint/2010/main" val="2471587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12FB9-5FAE-4342-BE2F-559B191D94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23968" y="294031"/>
            <a:ext cx="10357954" cy="67751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Karla" charset="0"/>
                <a:ea typeface="Karla" charset="0"/>
                <a:cs typeface="Karla" charset="0"/>
              </a:rPr>
              <a:t>Outline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DD40E0-632F-425B-B5E9-5E8CC8FCE6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69268" y="1515697"/>
            <a:ext cx="8867355" cy="405279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1: Communications</a:t>
            </a:r>
          </a:p>
          <a:p>
            <a:pPr>
              <a:spcAft>
                <a:spcPts val="600"/>
              </a:spcAft>
            </a:pPr>
            <a:r>
              <a:rPr lang="en-US" sz="2600" b="1" dirty="0"/>
              <a:t>2: </a:t>
            </a:r>
            <a:r>
              <a:rPr lang="en-US" sz="2600" b="1" dirty="0" err="1"/>
              <a:t>BertViz</a:t>
            </a:r>
            <a:r>
              <a:rPr lang="en-US" sz="2600" b="1" dirty="0"/>
              <a:t> &gt;&gt; Demo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3: Attention with </a:t>
            </a:r>
            <a:r>
              <a:rPr lang="en-US" sz="2600" dirty="0" err="1"/>
              <a:t>captum</a:t>
            </a:r>
            <a:r>
              <a:rPr lang="en-US" sz="2600" dirty="0"/>
              <a:t> &gt;&gt; Demo</a:t>
            </a:r>
          </a:p>
          <a:p>
            <a:endParaRPr lang="en-US" sz="2600" dirty="0"/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425528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Model to Interpret Text Data</a:t>
            </a:r>
            <a:br>
              <a:rPr lang="en-US" sz="2400" b="1" i="0" dirty="0">
                <a:solidFill>
                  <a:srgbClr val="292929"/>
                </a:solidFill>
                <a:effectLst/>
                <a:latin typeface="sohne"/>
              </a:rPr>
            </a:b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811" y="1191837"/>
            <a:ext cx="9994377" cy="473079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200" dirty="0"/>
              <a:t>In just the last few years, a quiet revolution has been taking place in the field of Natural Language Processing (NLP). This was enabled by:</a:t>
            </a:r>
          </a:p>
          <a:p>
            <a:pPr marL="1257270" lvl="1" indent="-514350">
              <a:spcBef>
                <a:spcPts val="2133"/>
              </a:spcBef>
              <a:buFont typeface="+mj-lt"/>
              <a:buAutoNum type="arabicPeriod"/>
            </a:pPr>
            <a:r>
              <a:rPr lang="en-US" sz="2200" dirty="0"/>
              <a:t>New Deep Learning models that dramatically improved the ability of machines to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understand language</a:t>
            </a:r>
            <a:r>
              <a:rPr lang="en-US" sz="2200" dirty="0"/>
              <a:t>.</a:t>
            </a:r>
          </a:p>
          <a:p>
            <a:pPr marL="1257270" lvl="1" indent="-514350">
              <a:spcBef>
                <a:spcPts val="2133"/>
              </a:spcBef>
              <a:buFont typeface="+mj-lt"/>
              <a:buAutoNum type="arabicPeriod"/>
            </a:pPr>
            <a:r>
              <a:rPr lang="en-US" sz="2200" dirty="0"/>
              <a:t>Perhaps the most well-known of these models is BERT that builds on two recent trends in the field of NLP: </a:t>
            </a:r>
          </a:p>
          <a:p>
            <a:pPr marL="1657304" lvl="2" indent="-514350">
              <a:spcBef>
                <a:spcPts val="2133"/>
              </a:spcBef>
              <a:buFont typeface="+mj-lt"/>
              <a:buAutoNum type="romanLcPeriod"/>
            </a:pPr>
            <a:r>
              <a:rPr lang="en-US" sz="2200" dirty="0"/>
              <a:t>Transformer model that - unlike traditional recurrent networks processes – forms direct connections between individual elements through </a:t>
            </a: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attention</a:t>
            </a:r>
            <a:r>
              <a:rPr lang="en-US" sz="2200" dirty="0"/>
              <a:t>.</a:t>
            </a:r>
          </a:p>
          <a:p>
            <a:pPr marL="1657304" lvl="2" indent="-514350">
              <a:spcBef>
                <a:spcPts val="2133"/>
              </a:spcBef>
              <a:buFont typeface="+mj-lt"/>
              <a:buAutoNum type="romanLcPeriod"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Transfer learning </a:t>
            </a:r>
            <a:r>
              <a:rPr lang="en-US" sz="2200" dirty="0"/>
              <a:t>that leverage the knowledge acquired in one domain to improve the model’s performance in another one. </a:t>
            </a:r>
          </a:p>
        </p:txBody>
      </p:sp>
    </p:spTree>
    <p:extLst>
      <p:ext uri="{BB962C8B-B14F-4D97-AF65-F5344CB8AC3E}">
        <p14:creationId xmlns:p14="http://schemas.microsoft.com/office/powerpoint/2010/main" val="52794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Attention for Language Model Review</a:t>
            </a:r>
            <a:br>
              <a:rPr lang="en-US" sz="2400" b="1" i="0" dirty="0">
                <a:solidFill>
                  <a:srgbClr val="292929"/>
                </a:solidFill>
                <a:effectLst/>
                <a:latin typeface="sohne"/>
              </a:rPr>
            </a:b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811" y="1484026"/>
            <a:ext cx="9994377" cy="438337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400" dirty="0"/>
              <a:t>Let’s drill deeper into BERT’s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attention mechanism</a:t>
            </a:r>
            <a:r>
              <a:rPr lang="en-US" sz="2400" b="1" dirty="0"/>
              <a:t>:</a:t>
            </a:r>
            <a:endParaRPr lang="en-US" sz="2400" dirty="0"/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Attention is a way for a model to assign weight to input features based on their importance to some task.</a:t>
            </a:r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For example, a language model trying to complete a sentence may want to pay more attention to the subject because it is more important for predicting the next word than knowing where the subject is.</a:t>
            </a:r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Attention can also be used to form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connections</a:t>
            </a:r>
            <a:r>
              <a:rPr lang="en-US" sz="2400" dirty="0"/>
              <a:t> between words.</a:t>
            </a:r>
          </a:p>
        </p:txBody>
      </p:sp>
    </p:spTree>
    <p:extLst>
      <p:ext uri="{BB962C8B-B14F-4D97-AF65-F5344CB8AC3E}">
        <p14:creationId xmlns:p14="http://schemas.microsoft.com/office/powerpoint/2010/main" val="339999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531"/>
            <a:ext cx="12192000" cy="767276"/>
          </a:xfrm>
        </p:spPr>
        <p:txBody>
          <a:bodyPr/>
          <a:lstStyle/>
          <a:p>
            <a:r>
              <a:rPr lang="en-US" sz="3800" dirty="0"/>
              <a:t>Attention for Language Model Review</a:t>
            </a:r>
            <a:r>
              <a:rPr lang="en-US" sz="2400" dirty="0">
                <a:solidFill>
                  <a:srgbClr val="292929"/>
                </a:solidFill>
                <a:latin typeface="sohne"/>
              </a:rPr>
              <a:t> </a:t>
            </a:r>
            <a:r>
              <a:rPr lang="en-US" sz="3800" dirty="0"/>
              <a:t>&lt;</a:t>
            </a:r>
            <a:r>
              <a:rPr lang="en-US" sz="3800" dirty="0" err="1"/>
              <a:t>cont</a:t>
            </a:r>
            <a:r>
              <a:rPr lang="en-US" sz="3800" dirty="0"/>
              <a:t>&gt;</a:t>
            </a:r>
            <a:br>
              <a:rPr lang="en-US" sz="2400" b="1" i="0" dirty="0">
                <a:solidFill>
                  <a:srgbClr val="292929"/>
                </a:solidFill>
                <a:effectLst/>
                <a:latin typeface="sohne"/>
              </a:rPr>
            </a:b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704974"/>
            <a:ext cx="4087599" cy="4162425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400" dirty="0"/>
              <a:t>Attention (self attention here) is 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function</a:t>
            </a:r>
            <a:r>
              <a:rPr lang="en-US" sz="2400" dirty="0"/>
              <a:t> that takes </a:t>
            </a:r>
            <a:r>
              <a:rPr lang="en-US" sz="2400" b="1" dirty="0"/>
              <a:t>X</a:t>
            </a:r>
            <a:r>
              <a:rPr lang="en-US" sz="2400" i="1" dirty="0"/>
              <a:t> </a:t>
            </a:r>
            <a:r>
              <a:rPr lang="en-US" sz="2400" dirty="0"/>
              <a:t>as input and returns another sequence </a:t>
            </a:r>
            <a:r>
              <a:rPr lang="en-US" sz="2400" b="1" dirty="0"/>
              <a:t>Y</a:t>
            </a:r>
            <a:r>
              <a:rPr lang="en-US" sz="2400" dirty="0"/>
              <a:t> of the same length, composed of vectors of the same length of those in </a:t>
            </a:r>
            <a:r>
              <a:rPr lang="en-US" sz="2400" b="1" dirty="0"/>
              <a:t>X</a:t>
            </a:r>
            <a:r>
              <a:rPr lang="en-US" sz="2400" dirty="0"/>
              <a:t>.</a:t>
            </a:r>
          </a:p>
          <a:p>
            <a:pPr>
              <a:spcBef>
                <a:spcPts val="2133"/>
              </a:spcBef>
            </a:pPr>
            <a:r>
              <a:rPr lang="en-US" sz="2400" dirty="0"/>
              <a:t>Each vector in Y is simply a weighted average of the vectors in X.</a:t>
            </a:r>
          </a:p>
          <a:p>
            <a:pPr>
              <a:spcBef>
                <a:spcPts val="2133"/>
              </a:spcBef>
            </a:pP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FFBD06-CFD3-4EDF-99B2-ADC0CD0DE451}"/>
              </a:ext>
            </a:extLst>
          </p:cNvPr>
          <p:cNvSpPr/>
          <p:nvPr/>
        </p:nvSpPr>
        <p:spPr>
          <a:xfrm>
            <a:off x="5438774" y="6179813"/>
            <a:ext cx="56544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Image from 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`BERT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56CC1-E522-4777-B49C-14B828BFFB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6692" y="867827"/>
            <a:ext cx="7178576" cy="2918359"/>
          </a:xfrm>
          <a:prstGeom prst="rect">
            <a:avLst/>
          </a:prstGeom>
        </p:spPr>
      </p:pic>
      <p:pic>
        <p:nvPicPr>
          <p:cNvPr id="1026" name="Picture 2" descr="Image for post">
            <a:extLst>
              <a:ext uri="{FF2B5EF4-FFF2-40B4-BE49-F238E27FC236}">
                <a16:creationId xmlns:a16="http://schemas.microsoft.com/office/drawing/2014/main" id="{B4866F72-5DA7-8D4A-BB1B-0200DBAE9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88" y="3905794"/>
            <a:ext cx="6739052" cy="217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7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Attention for Language Model Review</a:t>
            </a:r>
            <a:r>
              <a:rPr lang="en-US" sz="2400" dirty="0">
                <a:solidFill>
                  <a:srgbClr val="292929"/>
                </a:solidFill>
                <a:latin typeface="sohne"/>
              </a:rPr>
              <a:t> </a:t>
            </a:r>
            <a:r>
              <a:rPr lang="en-US" sz="3800" dirty="0"/>
              <a:t>&lt;</a:t>
            </a:r>
            <a:r>
              <a:rPr lang="en-US" sz="3800" dirty="0" err="1"/>
              <a:t>cont</a:t>
            </a:r>
            <a:r>
              <a:rPr lang="en-US" sz="3800" dirty="0"/>
              <a:t>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811" y="1484026"/>
            <a:ext cx="9994377" cy="473079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400" dirty="0"/>
              <a:t>Well, suppose that </a:t>
            </a:r>
            <a:r>
              <a:rPr lang="en-US" sz="2400" b="1" dirty="0"/>
              <a:t>X</a:t>
            </a:r>
            <a:r>
              <a:rPr lang="en-US" sz="2400" dirty="0"/>
              <a:t> represents a sequence of words like “</a:t>
            </a:r>
            <a:r>
              <a:rPr lang="en-US" sz="2400" i="1" dirty="0"/>
              <a:t>the dog ran”. </a:t>
            </a:r>
            <a:r>
              <a:rPr lang="en-US" sz="2400" dirty="0"/>
              <a:t> By applying attention to the word embeddings in </a:t>
            </a:r>
            <a:r>
              <a:rPr lang="en-US" sz="2400" b="1" dirty="0"/>
              <a:t>X</a:t>
            </a:r>
            <a:r>
              <a:rPr lang="en-US" sz="2400" dirty="0"/>
              <a:t>, we have produced composite embeddings (weighted averages) in </a:t>
            </a:r>
            <a:r>
              <a:rPr lang="en-US" sz="2400" b="1" dirty="0"/>
              <a:t>Y</a:t>
            </a:r>
            <a:r>
              <a:rPr lang="en-US" sz="2400" dirty="0"/>
              <a:t>.</a:t>
            </a:r>
          </a:p>
          <a:p>
            <a:pPr>
              <a:spcBef>
                <a:spcPts val="2133"/>
              </a:spcBef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Why is this important? </a:t>
            </a:r>
            <a:r>
              <a:rPr lang="en-US" sz="2400" dirty="0"/>
              <a:t>To fully comprehend language, it is not sufficient to understand the individual words that make up a sentence, the model must understand how the words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relate</a:t>
            </a:r>
            <a:r>
              <a:rPr lang="en-US" sz="2400" dirty="0"/>
              <a:t> to each other in the context of the sentence. </a:t>
            </a:r>
          </a:p>
          <a:p>
            <a:pPr>
              <a:spcBef>
                <a:spcPts val="2133"/>
              </a:spcBef>
            </a:pPr>
            <a:r>
              <a:rPr lang="en-US" sz="2400" dirty="0"/>
              <a:t>The attention mechanism enables the model to do this, by forming composite representations that the model can reason about.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18C6E6-CDA2-4240-B6EE-95F06ED90E17}"/>
              </a:ext>
            </a:extLst>
          </p:cNvPr>
          <p:cNvSpPr/>
          <p:nvPr/>
        </p:nvSpPr>
        <p:spPr>
          <a:xfrm>
            <a:off x="4457700" y="6179813"/>
            <a:ext cx="6635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for Toward Data Science,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37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BertViz</a:t>
            </a:r>
            <a:r>
              <a:rPr lang="en-US" sz="3800" dirty="0"/>
              <a:t>: Visualizing Attention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335EB4-2EF2-4F0B-9852-DCDA0D2A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114" y="1201355"/>
            <a:ext cx="10971269" cy="4383374"/>
          </a:xfrm>
        </p:spPr>
        <p:txBody>
          <a:bodyPr/>
          <a:lstStyle/>
          <a:p>
            <a:pPr>
              <a:spcBef>
                <a:spcPts val="2133"/>
              </a:spcBef>
            </a:pPr>
            <a:r>
              <a:rPr lang="en-US" sz="2400" dirty="0"/>
              <a:t>Attention can be used as a lens through which we can see how BERT forms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composite representations to understand language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r>
              <a:rPr lang="en-US" sz="2400" dirty="0" err="1"/>
              <a:t>BertViz</a:t>
            </a:r>
            <a:r>
              <a:rPr lang="en-US" sz="2400" dirty="0"/>
              <a:t> is an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interactive</a:t>
            </a:r>
            <a:r>
              <a:rPr lang="en-US" sz="2400" dirty="0"/>
              <a:t> tool that visualizes attention in BERT from multiple perspectives. The attention is induced by a sample input text.</a:t>
            </a:r>
          </a:p>
          <a:p>
            <a:pPr marL="342900" indent="-342900">
              <a:spcBef>
                <a:spcPts val="2133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BertViz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visualizes</a:t>
            </a:r>
            <a:r>
              <a:rPr lang="en-US" sz="2400" dirty="0"/>
              <a:t> attention as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lines</a:t>
            </a:r>
            <a:r>
              <a:rPr lang="en-US" sz="2400" dirty="0"/>
              <a:t> connecting the word being updated (left) with the word being attended to (right):</a:t>
            </a:r>
          </a:p>
          <a:p>
            <a:pPr marL="1085820" lvl="1" indent="-342900">
              <a:spcBef>
                <a:spcPts val="933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Uses different color intensity to reflect the attention weight</a:t>
            </a:r>
          </a:p>
          <a:p>
            <a:pPr marL="1085820" lvl="1" indent="-342900">
              <a:spcBef>
                <a:spcPts val="933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Users may highlight a particular word to see the attention from that word </a:t>
            </a:r>
          </a:p>
          <a:p>
            <a:pPr marL="1085820" lvl="1" indent="-342900">
              <a:spcBef>
                <a:spcPts val="933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It is based on the Tensor2Tensor visualization tool from </a:t>
            </a:r>
            <a:r>
              <a:rPr lang="en-US" sz="2200" dirty="0" err="1">
                <a:solidFill>
                  <a:schemeClr val="tx1"/>
                </a:solidFill>
              </a:rPr>
              <a:t>Llion</a:t>
            </a:r>
            <a:r>
              <a:rPr lang="en-US" sz="2200" dirty="0">
                <a:solidFill>
                  <a:schemeClr val="tx1"/>
                </a:solidFill>
              </a:rPr>
              <a:t> Jones</a:t>
            </a:r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Bef>
                <a:spcPts val="2133"/>
              </a:spcBef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07965-42F9-4F5A-81C1-18AF1F58BEF7}"/>
              </a:ext>
            </a:extLst>
          </p:cNvPr>
          <p:cNvSpPr/>
          <p:nvPr/>
        </p:nvSpPr>
        <p:spPr>
          <a:xfrm>
            <a:off x="6534150" y="6179813"/>
            <a:ext cx="4559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Jesse </a:t>
            </a:r>
            <a:r>
              <a:rPr lang="en-US" sz="1400" dirty="0" err="1">
                <a:solidFill>
                  <a:srgbClr val="292929"/>
                </a:solidFill>
                <a:latin typeface="Karla" pitchFamily="2" charset="0"/>
              </a:rPr>
              <a:t>Vig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 , </a:t>
            </a:r>
            <a:r>
              <a:rPr lang="en-US" sz="1400" i="1" dirty="0">
                <a:solidFill>
                  <a:srgbClr val="292929"/>
                </a:solidFill>
                <a:latin typeface="Karla" pitchFamily="2" charset="0"/>
                <a:hlinkClick r:id="rId3"/>
              </a:rPr>
              <a:t>Deconstructing BERT [Part 2]</a:t>
            </a:r>
            <a:r>
              <a:rPr lang="en-US" sz="1400" dirty="0">
                <a:solidFill>
                  <a:srgbClr val="292929"/>
                </a:solidFill>
                <a:latin typeface="Karla" pitchFamily="2" charset="0"/>
              </a:rPr>
              <a:t>,  2020</a:t>
            </a:r>
          </a:p>
          <a:p>
            <a:endParaRPr lang="en-US" dirty="0">
              <a:latin typeface="Kar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1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ctureTemplate" id="{B34C016E-0C6D-1F44-AAEA-E9B93A3FD154}" vid="{3C94EAC1-1335-F549-90CC-70892BD453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12195</TotalTime>
  <Words>963</Words>
  <Application>Microsoft Macintosh PowerPoint</Application>
  <PresentationFormat>Widescreen</PresentationFormat>
  <Paragraphs>98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Karla</vt:lpstr>
      <vt:lpstr>sohne</vt:lpstr>
      <vt:lpstr>Custom Design</vt:lpstr>
      <vt:lpstr>1_Custom Design</vt:lpstr>
      <vt:lpstr>GEC_template</vt:lpstr>
      <vt:lpstr>Lecture 12: Interpretation Machine Learning Model for Text Data:  BertViz, Captum, and Latam</vt:lpstr>
      <vt:lpstr>PowerPoint Presentation</vt:lpstr>
      <vt:lpstr>PowerPoint Presentation</vt:lpstr>
      <vt:lpstr>PowerPoint Presentation</vt:lpstr>
      <vt:lpstr>Model to Interpret Text Data </vt:lpstr>
      <vt:lpstr>Attention for Language Model Review </vt:lpstr>
      <vt:lpstr>Attention for Language Model Review &lt;cont&gt; </vt:lpstr>
      <vt:lpstr>Attention for Language Model Review &lt;cont&gt;</vt:lpstr>
      <vt:lpstr>BertViz: Visualizing Attention</vt:lpstr>
      <vt:lpstr>Visualizing Attention: Attention-head View</vt:lpstr>
      <vt:lpstr>Visualizing Attention: Model View</vt:lpstr>
      <vt:lpstr>Visualizing Attention: Neuron View</vt:lpstr>
      <vt:lpstr>To the notebooks!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#1  INTRODUCTION</dc:title>
  <dc:creator>andrea porelli</dc:creator>
  <cp:lastModifiedBy>Protopapas, Pavlos</cp:lastModifiedBy>
  <cp:revision>457</cp:revision>
  <cp:lastPrinted>2020-01-30T04:24:14Z</cp:lastPrinted>
  <dcterms:created xsi:type="dcterms:W3CDTF">2020-01-23T20:36:42Z</dcterms:created>
  <dcterms:modified xsi:type="dcterms:W3CDTF">2020-12-01T14:18:40Z</dcterms:modified>
</cp:coreProperties>
</file>