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75" r:id="rId2"/>
    <p:sldMasterId id="2147483735" r:id="rId3"/>
  </p:sldMasterIdLst>
  <p:notesMasterIdLst>
    <p:notesMasterId r:id="rId50"/>
  </p:notesMasterIdLst>
  <p:sldIdLst>
    <p:sldId id="256" r:id="rId4"/>
    <p:sldId id="262" r:id="rId5"/>
    <p:sldId id="314" r:id="rId6"/>
    <p:sldId id="480" r:id="rId7"/>
    <p:sldId id="481" r:id="rId8"/>
    <p:sldId id="521" r:id="rId9"/>
    <p:sldId id="516" r:id="rId10"/>
    <p:sldId id="517" r:id="rId11"/>
    <p:sldId id="522" r:id="rId12"/>
    <p:sldId id="482" r:id="rId13"/>
    <p:sldId id="483" r:id="rId14"/>
    <p:sldId id="484" r:id="rId15"/>
    <p:sldId id="486" r:id="rId16"/>
    <p:sldId id="487" r:id="rId17"/>
    <p:sldId id="488" r:id="rId18"/>
    <p:sldId id="489" r:id="rId19"/>
    <p:sldId id="468" r:id="rId20"/>
    <p:sldId id="495" r:id="rId21"/>
    <p:sldId id="492" r:id="rId22"/>
    <p:sldId id="493" r:id="rId23"/>
    <p:sldId id="494" r:id="rId24"/>
    <p:sldId id="490" r:id="rId25"/>
    <p:sldId id="524" r:id="rId26"/>
    <p:sldId id="525" r:id="rId27"/>
    <p:sldId id="523" r:id="rId28"/>
    <p:sldId id="496" r:id="rId29"/>
    <p:sldId id="497" r:id="rId30"/>
    <p:sldId id="498" r:id="rId31"/>
    <p:sldId id="499" r:id="rId32"/>
    <p:sldId id="500" r:id="rId33"/>
    <p:sldId id="501" r:id="rId34"/>
    <p:sldId id="504" r:id="rId35"/>
    <p:sldId id="505" r:id="rId36"/>
    <p:sldId id="506" r:id="rId37"/>
    <p:sldId id="508" r:id="rId38"/>
    <p:sldId id="509" r:id="rId39"/>
    <p:sldId id="507" r:id="rId40"/>
    <p:sldId id="511" r:id="rId41"/>
    <p:sldId id="510" r:id="rId42"/>
    <p:sldId id="513" r:id="rId43"/>
    <p:sldId id="514" r:id="rId44"/>
    <p:sldId id="518" r:id="rId45"/>
    <p:sldId id="519" r:id="rId46"/>
    <p:sldId id="520" r:id="rId47"/>
    <p:sldId id="512" r:id="rId48"/>
    <p:sldId id="25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porelli" initials="ap"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88C7"/>
    <a:srgbClr val="A6A6A6"/>
    <a:srgbClr val="ED1B34"/>
    <a:srgbClr val="4DB848"/>
    <a:srgbClr val="940D23"/>
    <a:srgbClr val="F765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62" autoAdjust="0"/>
    <p:restoredTop sz="95353" autoAdjust="0"/>
  </p:normalViewPr>
  <p:slideViewPr>
    <p:cSldViewPr snapToGrid="0">
      <p:cViewPr varScale="1">
        <p:scale>
          <a:sx n="100" d="100"/>
          <a:sy n="100" d="100"/>
        </p:scale>
        <p:origin x="184" y="68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A171B0-F5FF-A145-A5EA-3A0526418D11}" type="datetimeFigureOut">
              <a:rPr lang="en-US" smtClean="0"/>
              <a:t>11/24/20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20EF01-42B1-6243-84B4-3AEE3B87B250}" type="slidenum">
              <a:rPr lang="en-US" smtClean="0"/>
              <a:t>‹#›</a:t>
            </a:fld>
            <a:endParaRPr lang="en-US"/>
          </a:p>
        </p:txBody>
      </p:sp>
    </p:spTree>
    <p:extLst>
      <p:ext uri="{BB962C8B-B14F-4D97-AF65-F5344CB8AC3E}">
        <p14:creationId xmlns:p14="http://schemas.microsoft.com/office/powerpoint/2010/main" val="1947048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20EF01-42B1-6243-84B4-3AEE3B87B250}" type="slidenum">
              <a:rPr lang="en-US" smtClean="0"/>
              <a:t>2</a:t>
            </a:fld>
            <a:endParaRPr lang="en-US"/>
          </a:p>
        </p:txBody>
      </p:sp>
    </p:spTree>
    <p:extLst>
      <p:ext uri="{BB962C8B-B14F-4D97-AF65-F5344CB8AC3E}">
        <p14:creationId xmlns:p14="http://schemas.microsoft.com/office/powerpoint/2010/main" val="2180435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6586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7267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2751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8614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20EF01-42B1-6243-84B4-3AEE3B87B250}" type="slidenum">
              <a:rPr lang="en-US" smtClean="0"/>
              <a:t>16</a:t>
            </a:fld>
            <a:endParaRPr lang="en-US"/>
          </a:p>
        </p:txBody>
      </p:sp>
    </p:spTree>
    <p:extLst>
      <p:ext uri="{BB962C8B-B14F-4D97-AF65-F5344CB8AC3E}">
        <p14:creationId xmlns:p14="http://schemas.microsoft.com/office/powerpoint/2010/main" val="1878660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1656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819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3458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7514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6107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20EF01-42B1-6243-84B4-3AEE3B87B250}" type="slidenum">
              <a:rPr lang="en-US" smtClean="0"/>
              <a:t>4</a:t>
            </a:fld>
            <a:endParaRPr lang="en-US"/>
          </a:p>
        </p:txBody>
      </p:sp>
    </p:spTree>
    <p:extLst>
      <p:ext uri="{BB962C8B-B14F-4D97-AF65-F5344CB8AC3E}">
        <p14:creationId xmlns:p14="http://schemas.microsoft.com/office/powerpoint/2010/main" val="1127440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7654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2162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724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555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7732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5637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95578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6569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08468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20EF01-42B1-6243-84B4-3AEE3B87B250}" type="slidenum">
              <a:rPr lang="en-US" smtClean="0"/>
              <a:t>31</a:t>
            </a:fld>
            <a:endParaRPr lang="en-US"/>
          </a:p>
        </p:txBody>
      </p:sp>
    </p:spTree>
    <p:extLst>
      <p:ext uri="{BB962C8B-B14F-4D97-AF65-F5344CB8AC3E}">
        <p14:creationId xmlns:p14="http://schemas.microsoft.com/office/powerpoint/2010/main" val="2239249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679723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25293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45521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28610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96859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49798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27988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20EF01-42B1-6243-84B4-3AEE3B87B250}" type="slidenum">
              <a:rPr lang="en-US" smtClean="0"/>
              <a:t>38</a:t>
            </a:fld>
            <a:endParaRPr lang="en-US"/>
          </a:p>
        </p:txBody>
      </p:sp>
    </p:spTree>
    <p:extLst>
      <p:ext uri="{BB962C8B-B14F-4D97-AF65-F5344CB8AC3E}">
        <p14:creationId xmlns:p14="http://schemas.microsoft.com/office/powerpoint/2010/main" val="26123829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23655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9606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52751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25440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977894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77365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5648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3819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2975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7729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5974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5089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20EF01-42B1-6243-84B4-3AEE3B87B250}" type="slidenum">
              <a:rPr lang="en-US" smtClean="0"/>
              <a:t>11</a:t>
            </a:fld>
            <a:endParaRPr lang="en-US"/>
          </a:p>
        </p:txBody>
      </p:sp>
    </p:spTree>
    <p:extLst>
      <p:ext uri="{BB962C8B-B14F-4D97-AF65-F5344CB8AC3E}">
        <p14:creationId xmlns:p14="http://schemas.microsoft.com/office/powerpoint/2010/main" val="82549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jp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AA4B1-176E-48FF-B628-6B591A0F28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91D827-73CB-467B-B19C-B9ACC9F719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9EE301-9C3D-4633-999F-EA38382898A5}"/>
              </a:ext>
            </a:extLst>
          </p:cNvPr>
          <p:cNvSpPr>
            <a:spLocks noGrp="1"/>
          </p:cNvSpPr>
          <p:nvPr>
            <p:ph type="dt" sz="half" idx="10"/>
          </p:nvPr>
        </p:nvSpPr>
        <p:spPr/>
        <p:txBody>
          <a:bodyPr/>
          <a:lstStyle/>
          <a:p>
            <a:fld id="{F1DB05E7-376B-42E9-BFB9-A2253E2039EB}" type="datetimeFigureOut">
              <a:rPr lang="en-US" smtClean="0"/>
              <a:t>11/24/20</a:t>
            </a:fld>
            <a:endParaRPr lang="en-US"/>
          </a:p>
        </p:txBody>
      </p:sp>
      <p:sp>
        <p:nvSpPr>
          <p:cNvPr id="5" name="Footer Placeholder 4">
            <a:extLst>
              <a:ext uri="{FF2B5EF4-FFF2-40B4-BE49-F238E27FC236}">
                <a16:creationId xmlns:a16="http://schemas.microsoft.com/office/drawing/2014/main" id="{BF9EED86-1C8C-4811-BDED-2A534000B5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C863B0-A980-4C69-9412-A65F41219032}"/>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425935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F658B-B5FC-4BF2-BC9A-7B639FA823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96A781-9941-4453-95FF-A4EBF952E0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C75A8B-9EFA-4D9F-848C-CA2C4E26877C}"/>
              </a:ext>
            </a:extLst>
          </p:cNvPr>
          <p:cNvSpPr>
            <a:spLocks noGrp="1"/>
          </p:cNvSpPr>
          <p:nvPr>
            <p:ph type="dt" sz="half" idx="10"/>
          </p:nvPr>
        </p:nvSpPr>
        <p:spPr/>
        <p:txBody>
          <a:bodyPr/>
          <a:lstStyle/>
          <a:p>
            <a:fld id="{F1DB05E7-376B-42E9-BFB9-A2253E2039EB}" type="datetimeFigureOut">
              <a:rPr lang="en-US" smtClean="0"/>
              <a:t>11/24/20</a:t>
            </a:fld>
            <a:endParaRPr lang="en-US"/>
          </a:p>
        </p:txBody>
      </p:sp>
      <p:sp>
        <p:nvSpPr>
          <p:cNvPr id="5" name="Footer Placeholder 4">
            <a:extLst>
              <a:ext uri="{FF2B5EF4-FFF2-40B4-BE49-F238E27FC236}">
                <a16:creationId xmlns:a16="http://schemas.microsoft.com/office/drawing/2014/main" id="{D2522827-3030-423A-80CA-2F14C435CD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E0C98C-009C-4AAD-A3DA-8034CCB8238A}"/>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3700606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5A0F50-FA69-437C-8BE2-888C9484C3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C5C50B-22F0-4727-AD93-4F93DFB7F4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A3FBA5-7A61-4004-A386-D4942DE347DE}"/>
              </a:ext>
            </a:extLst>
          </p:cNvPr>
          <p:cNvSpPr>
            <a:spLocks noGrp="1"/>
          </p:cNvSpPr>
          <p:nvPr>
            <p:ph type="dt" sz="half" idx="10"/>
          </p:nvPr>
        </p:nvSpPr>
        <p:spPr/>
        <p:txBody>
          <a:bodyPr/>
          <a:lstStyle/>
          <a:p>
            <a:fld id="{F1DB05E7-376B-42E9-BFB9-A2253E2039EB}" type="datetimeFigureOut">
              <a:rPr lang="en-US" smtClean="0"/>
              <a:t>11/24/20</a:t>
            </a:fld>
            <a:endParaRPr lang="en-US"/>
          </a:p>
        </p:txBody>
      </p:sp>
      <p:sp>
        <p:nvSpPr>
          <p:cNvPr id="5" name="Footer Placeholder 4">
            <a:extLst>
              <a:ext uri="{FF2B5EF4-FFF2-40B4-BE49-F238E27FC236}">
                <a16:creationId xmlns:a16="http://schemas.microsoft.com/office/drawing/2014/main" id="{7D35B490-D0F7-4698-98E5-19A3C93748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44B467-A8D1-46B1-8FD7-1E7E45990FEF}"/>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307726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C0F96-B884-4783-8546-5B63C1923F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ABE59A-B973-4914-A87A-160681FAC9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C56467-0E80-4186-B483-A2D6C28B9987}"/>
              </a:ext>
            </a:extLst>
          </p:cNvPr>
          <p:cNvSpPr>
            <a:spLocks noGrp="1"/>
          </p:cNvSpPr>
          <p:nvPr>
            <p:ph type="dt" sz="half" idx="10"/>
          </p:nvPr>
        </p:nvSpPr>
        <p:spPr/>
        <p:txBody>
          <a:bodyPr/>
          <a:lstStyle/>
          <a:p>
            <a:fld id="{24935935-76DD-4851-A117-087A288262AA}" type="datetimeFigureOut">
              <a:rPr lang="en-US" smtClean="0"/>
              <a:t>11/24/20</a:t>
            </a:fld>
            <a:endParaRPr lang="en-US"/>
          </a:p>
        </p:txBody>
      </p:sp>
      <p:sp>
        <p:nvSpPr>
          <p:cNvPr id="5" name="Footer Placeholder 4">
            <a:extLst>
              <a:ext uri="{FF2B5EF4-FFF2-40B4-BE49-F238E27FC236}">
                <a16:creationId xmlns:a16="http://schemas.microsoft.com/office/drawing/2014/main" id="{157B770E-6257-4619-9715-6632B46F01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CBF21C-B65B-4C6C-8492-0E5ADB6B3FCA}"/>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4138245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29822-BE94-474F-B0E5-995B335C3E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96DE3C-6D02-485D-AF4A-E6A65A2D5E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006F97-9BE6-4032-BC81-3B063889003C}"/>
              </a:ext>
            </a:extLst>
          </p:cNvPr>
          <p:cNvSpPr>
            <a:spLocks noGrp="1"/>
          </p:cNvSpPr>
          <p:nvPr>
            <p:ph type="dt" sz="half" idx="10"/>
          </p:nvPr>
        </p:nvSpPr>
        <p:spPr/>
        <p:txBody>
          <a:bodyPr/>
          <a:lstStyle/>
          <a:p>
            <a:fld id="{24935935-76DD-4851-A117-087A288262AA}" type="datetimeFigureOut">
              <a:rPr lang="en-US" smtClean="0"/>
              <a:t>11/24/20</a:t>
            </a:fld>
            <a:endParaRPr lang="en-US"/>
          </a:p>
        </p:txBody>
      </p:sp>
      <p:sp>
        <p:nvSpPr>
          <p:cNvPr id="5" name="Footer Placeholder 4">
            <a:extLst>
              <a:ext uri="{FF2B5EF4-FFF2-40B4-BE49-F238E27FC236}">
                <a16:creationId xmlns:a16="http://schemas.microsoft.com/office/drawing/2014/main" id="{DF404F1D-63FD-4AB3-988B-87D0551039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F74033-16EF-464C-B147-12F5EFEDB211}"/>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397606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3B084-0E32-42FD-A7A0-6104CFA23B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43D040-A17D-469A-996A-7C552B7C34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79A30B-7613-4730-A675-A2115A735AFD}"/>
              </a:ext>
            </a:extLst>
          </p:cNvPr>
          <p:cNvSpPr>
            <a:spLocks noGrp="1"/>
          </p:cNvSpPr>
          <p:nvPr>
            <p:ph type="dt" sz="half" idx="10"/>
          </p:nvPr>
        </p:nvSpPr>
        <p:spPr/>
        <p:txBody>
          <a:bodyPr/>
          <a:lstStyle/>
          <a:p>
            <a:fld id="{24935935-76DD-4851-A117-087A288262AA}" type="datetimeFigureOut">
              <a:rPr lang="en-US" smtClean="0"/>
              <a:t>11/24/20</a:t>
            </a:fld>
            <a:endParaRPr lang="en-US"/>
          </a:p>
        </p:txBody>
      </p:sp>
      <p:sp>
        <p:nvSpPr>
          <p:cNvPr id="5" name="Footer Placeholder 4">
            <a:extLst>
              <a:ext uri="{FF2B5EF4-FFF2-40B4-BE49-F238E27FC236}">
                <a16:creationId xmlns:a16="http://schemas.microsoft.com/office/drawing/2014/main" id="{74C5DDBD-CB47-416E-8175-3FBF6AB238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7E6DB7-CAE2-4FCD-B3E8-6231B1C850E7}"/>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4144666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9F328-E252-40D9-BC3D-3282F6445B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B2F339-E578-4FF1-8D6F-6B84F06CB8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9D6ED0-638B-46D3-A1C0-24FEE8341C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179BD2-BF0C-42C9-AEAA-7C7A2247CE7F}"/>
              </a:ext>
            </a:extLst>
          </p:cNvPr>
          <p:cNvSpPr>
            <a:spLocks noGrp="1"/>
          </p:cNvSpPr>
          <p:nvPr>
            <p:ph type="dt" sz="half" idx="10"/>
          </p:nvPr>
        </p:nvSpPr>
        <p:spPr/>
        <p:txBody>
          <a:bodyPr/>
          <a:lstStyle/>
          <a:p>
            <a:fld id="{24935935-76DD-4851-A117-087A288262AA}" type="datetimeFigureOut">
              <a:rPr lang="en-US" smtClean="0"/>
              <a:t>11/24/20</a:t>
            </a:fld>
            <a:endParaRPr lang="en-US"/>
          </a:p>
        </p:txBody>
      </p:sp>
      <p:sp>
        <p:nvSpPr>
          <p:cNvPr id="6" name="Footer Placeholder 5">
            <a:extLst>
              <a:ext uri="{FF2B5EF4-FFF2-40B4-BE49-F238E27FC236}">
                <a16:creationId xmlns:a16="http://schemas.microsoft.com/office/drawing/2014/main" id="{006C923F-A0AF-43AE-B008-729389A1F4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A6CF54-6A81-4EC1-8A76-D27D031CD323}"/>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339454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74C8E-2EFC-4160-AABE-1FF7214245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F18FF6-67F1-4B6A-AF69-5525004421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05621C-D772-41A9-806A-403FAAB45D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53A51E-99BD-4C1A-A074-5C6CE93681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5D48C7-AFED-4305-86D0-D795E3EB76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D0C76-7E10-4917-A0FC-0E0870F729BC}"/>
              </a:ext>
            </a:extLst>
          </p:cNvPr>
          <p:cNvSpPr>
            <a:spLocks noGrp="1"/>
          </p:cNvSpPr>
          <p:nvPr>
            <p:ph type="dt" sz="half" idx="10"/>
          </p:nvPr>
        </p:nvSpPr>
        <p:spPr/>
        <p:txBody>
          <a:bodyPr/>
          <a:lstStyle/>
          <a:p>
            <a:fld id="{24935935-76DD-4851-A117-087A288262AA}" type="datetimeFigureOut">
              <a:rPr lang="en-US" smtClean="0"/>
              <a:t>11/24/20</a:t>
            </a:fld>
            <a:endParaRPr lang="en-US"/>
          </a:p>
        </p:txBody>
      </p:sp>
      <p:sp>
        <p:nvSpPr>
          <p:cNvPr id="8" name="Footer Placeholder 7">
            <a:extLst>
              <a:ext uri="{FF2B5EF4-FFF2-40B4-BE49-F238E27FC236}">
                <a16:creationId xmlns:a16="http://schemas.microsoft.com/office/drawing/2014/main" id="{89B9EDB8-6EFB-4747-B5B6-22B76F32F1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3B12DB-AFBB-405F-BA53-B2770D4A9AEA}"/>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2582429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29320-B6A0-4392-B66E-7FE222630F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70D717-5251-4854-BB14-F871590E80EC}"/>
              </a:ext>
            </a:extLst>
          </p:cNvPr>
          <p:cNvSpPr>
            <a:spLocks noGrp="1"/>
          </p:cNvSpPr>
          <p:nvPr>
            <p:ph type="dt" sz="half" idx="10"/>
          </p:nvPr>
        </p:nvSpPr>
        <p:spPr/>
        <p:txBody>
          <a:bodyPr/>
          <a:lstStyle/>
          <a:p>
            <a:fld id="{24935935-76DD-4851-A117-087A288262AA}" type="datetimeFigureOut">
              <a:rPr lang="en-US" smtClean="0"/>
              <a:t>11/24/20</a:t>
            </a:fld>
            <a:endParaRPr lang="en-US"/>
          </a:p>
        </p:txBody>
      </p:sp>
      <p:sp>
        <p:nvSpPr>
          <p:cNvPr id="4" name="Footer Placeholder 3">
            <a:extLst>
              <a:ext uri="{FF2B5EF4-FFF2-40B4-BE49-F238E27FC236}">
                <a16:creationId xmlns:a16="http://schemas.microsoft.com/office/drawing/2014/main" id="{91B6AF8B-F435-48B2-9AC7-FF1B8D0C1C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24DEE1-F5F4-473C-885D-60A0ABE39D6A}"/>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3241562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CB896E-3D03-41C8-B360-0471B89FB3DF}"/>
              </a:ext>
            </a:extLst>
          </p:cNvPr>
          <p:cNvSpPr>
            <a:spLocks noGrp="1"/>
          </p:cNvSpPr>
          <p:nvPr>
            <p:ph type="dt" sz="half" idx="10"/>
          </p:nvPr>
        </p:nvSpPr>
        <p:spPr/>
        <p:txBody>
          <a:bodyPr/>
          <a:lstStyle/>
          <a:p>
            <a:fld id="{24935935-76DD-4851-A117-087A288262AA}" type="datetimeFigureOut">
              <a:rPr lang="en-US" smtClean="0"/>
              <a:t>11/24/20</a:t>
            </a:fld>
            <a:endParaRPr lang="en-US"/>
          </a:p>
        </p:txBody>
      </p:sp>
      <p:sp>
        <p:nvSpPr>
          <p:cNvPr id="3" name="Footer Placeholder 2">
            <a:extLst>
              <a:ext uri="{FF2B5EF4-FFF2-40B4-BE49-F238E27FC236}">
                <a16:creationId xmlns:a16="http://schemas.microsoft.com/office/drawing/2014/main" id="{B2C90461-7C0C-445A-9850-E1DB8A0227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5486F7-6405-4102-BA7C-FFB9D70F90EC}"/>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1155654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C97AF-36CE-4124-984C-A7BF922477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8F9A7A-2E99-4C4B-ABD7-5510175A70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5AAA68-FAC5-4F49-9D56-C0A2D10AA0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470BAD-71B5-49E4-A40D-2007CBD9EBEA}"/>
              </a:ext>
            </a:extLst>
          </p:cNvPr>
          <p:cNvSpPr>
            <a:spLocks noGrp="1"/>
          </p:cNvSpPr>
          <p:nvPr>
            <p:ph type="dt" sz="half" idx="10"/>
          </p:nvPr>
        </p:nvSpPr>
        <p:spPr/>
        <p:txBody>
          <a:bodyPr/>
          <a:lstStyle/>
          <a:p>
            <a:fld id="{24935935-76DD-4851-A117-087A288262AA}" type="datetimeFigureOut">
              <a:rPr lang="en-US" smtClean="0"/>
              <a:t>11/24/20</a:t>
            </a:fld>
            <a:endParaRPr lang="en-US"/>
          </a:p>
        </p:txBody>
      </p:sp>
      <p:sp>
        <p:nvSpPr>
          <p:cNvPr id="6" name="Footer Placeholder 5">
            <a:extLst>
              <a:ext uri="{FF2B5EF4-FFF2-40B4-BE49-F238E27FC236}">
                <a16:creationId xmlns:a16="http://schemas.microsoft.com/office/drawing/2014/main" id="{6B295AC7-DDFE-45F9-AF74-ED2BF51413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017491-FF63-4589-BD29-E347DD916547}"/>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1677448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1AB10-7FA3-4503-8DBF-1DBBD987DD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78EB3F-BC9C-4CB3-BBD1-8F35F93FCA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91FE0B-89BA-4C65-BAD4-893E4CF8F3C0}"/>
              </a:ext>
            </a:extLst>
          </p:cNvPr>
          <p:cNvSpPr>
            <a:spLocks noGrp="1"/>
          </p:cNvSpPr>
          <p:nvPr>
            <p:ph type="dt" sz="half" idx="10"/>
          </p:nvPr>
        </p:nvSpPr>
        <p:spPr/>
        <p:txBody>
          <a:bodyPr/>
          <a:lstStyle/>
          <a:p>
            <a:fld id="{F1DB05E7-376B-42E9-BFB9-A2253E2039EB}" type="datetimeFigureOut">
              <a:rPr lang="en-US" smtClean="0"/>
              <a:t>11/24/20</a:t>
            </a:fld>
            <a:endParaRPr lang="en-US"/>
          </a:p>
        </p:txBody>
      </p:sp>
      <p:sp>
        <p:nvSpPr>
          <p:cNvPr id="5" name="Footer Placeholder 4">
            <a:extLst>
              <a:ext uri="{FF2B5EF4-FFF2-40B4-BE49-F238E27FC236}">
                <a16:creationId xmlns:a16="http://schemas.microsoft.com/office/drawing/2014/main" id="{4D4509CC-D797-42C5-B117-606DE2BD3C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C8E99D-8351-46EB-BB50-58441E214437}"/>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3545823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84232-CC6E-45E9-8D06-14B26BBFCA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8E7B1D-2455-4EC7-B316-622029CA07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DC3B0E-BD3D-4894-9317-4AE56E24C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B79ED9-E7FF-4ABD-AF2B-36A68B859562}"/>
              </a:ext>
            </a:extLst>
          </p:cNvPr>
          <p:cNvSpPr>
            <a:spLocks noGrp="1"/>
          </p:cNvSpPr>
          <p:nvPr>
            <p:ph type="dt" sz="half" idx="10"/>
          </p:nvPr>
        </p:nvSpPr>
        <p:spPr/>
        <p:txBody>
          <a:bodyPr/>
          <a:lstStyle/>
          <a:p>
            <a:fld id="{24935935-76DD-4851-A117-087A288262AA}" type="datetimeFigureOut">
              <a:rPr lang="en-US" smtClean="0"/>
              <a:t>11/24/20</a:t>
            </a:fld>
            <a:endParaRPr lang="en-US"/>
          </a:p>
        </p:txBody>
      </p:sp>
      <p:sp>
        <p:nvSpPr>
          <p:cNvPr id="6" name="Footer Placeholder 5">
            <a:extLst>
              <a:ext uri="{FF2B5EF4-FFF2-40B4-BE49-F238E27FC236}">
                <a16:creationId xmlns:a16="http://schemas.microsoft.com/office/drawing/2014/main" id="{F966FB14-B30B-439D-9D8E-5782CD14CA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F192CD-1497-469A-8AFD-5312509820A5}"/>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3559118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3DCE4-2746-4ED9-9DD4-E09C31E37C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F3E9CE-C5CD-4F70-9F96-AFC989D139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2543F3-C6B0-402D-98E9-C5509B403DC2}"/>
              </a:ext>
            </a:extLst>
          </p:cNvPr>
          <p:cNvSpPr>
            <a:spLocks noGrp="1"/>
          </p:cNvSpPr>
          <p:nvPr>
            <p:ph type="dt" sz="half" idx="10"/>
          </p:nvPr>
        </p:nvSpPr>
        <p:spPr/>
        <p:txBody>
          <a:bodyPr/>
          <a:lstStyle/>
          <a:p>
            <a:fld id="{24935935-76DD-4851-A117-087A288262AA}" type="datetimeFigureOut">
              <a:rPr lang="en-US" smtClean="0"/>
              <a:t>11/24/20</a:t>
            </a:fld>
            <a:endParaRPr lang="en-US"/>
          </a:p>
        </p:txBody>
      </p:sp>
      <p:sp>
        <p:nvSpPr>
          <p:cNvPr id="5" name="Footer Placeholder 4">
            <a:extLst>
              <a:ext uri="{FF2B5EF4-FFF2-40B4-BE49-F238E27FC236}">
                <a16:creationId xmlns:a16="http://schemas.microsoft.com/office/drawing/2014/main" id="{049D4596-099F-4050-B8B0-2DAD883D6A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19931A-EEB6-4EAB-8AFA-38FE3176A184}"/>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453422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B2A112-4197-46E0-9ECA-A89E4D51E1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1BA8C7-A039-446C-9936-9FCEF4A667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46D427-AC0A-4820-8935-166B3233FD22}"/>
              </a:ext>
            </a:extLst>
          </p:cNvPr>
          <p:cNvSpPr>
            <a:spLocks noGrp="1"/>
          </p:cNvSpPr>
          <p:nvPr>
            <p:ph type="dt" sz="half" idx="10"/>
          </p:nvPr>
        </p:nvSpPr>
        <p:spPr/>
        <p:txBody>
          <a:bodyPr/>
          <a:lstStyle/>
          <a:p>
            <a:fld id="{24935935-76DD-4851-A117-087A288262AA}" type="datetimeFigureOut">
              <a:rPr lang="en-US" smtClean="0"/>
              <a:t>11/24/20</a:t>
            </a:fld>
            <a:endParaRPr lang="en-US"/>
          </a:p>
        </p:txBody>
      </p:sp>
      <p:sp>
        <p:nvSpPr>
          <p:cNvPr id="5" name="Footer Placeholder 4">
            <a:extLst>
              <a:ext uri="{FF2B5EF4-FFF2-40B4-BE49-F238E27FC236}">
                <a16:creationId xmlns:a16="http://schemas.microsoft.com/office/drawing/2014/main" id="{36FDF01E-C1DB-4C4A-852C-AA435D89A0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898AAF-CB35-4C05-A61C-2EAD743198D6}"/>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11767549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694902"/>
            <a:ext cx="10363200" cy="1470025"/>
          </a:xfrm>
          <a:prstGeom prst="rect">
            <a:avLst/>
          </a:prstGeom>
        </p:spPr>
        <p:txBody>
          <a:bodyPr/>
          <a:lstStyle>
            <a:lvl1pPr>
              <a:defRPr sz="3400" b="0" i="0" baseline="0">
                <a:solidFill>
                  <a:schemeClr val="tx1">
                    <a:lumMod val="95000"/>
                    <a:lumOff val="5000"/>
                  </a:schemeClr>
                </a:solidFill>
                <a:latin typeface="Karla" charset="0"/>
                <a:ea typeface="Karla" charset="0"/>
                <a:cs typeface="Karla" charset="0"/>
              </a:defRPr>
            </a:lvl1pPr>
          </a:lstStyle>
          <a:p>
            <a:r>
              <a:rPr lang="en-US" dirty="0"/>
              <a:t>Talk Title</a:t>
            </a:r>
          </a:p>
        </p:txBody>
      </p:sp>
      <p:sp>
        <p:nvSpPr>
          <p:cNvPr id="4" name="Date Placeholder 3"/>
          <p:cNvSpPr>
            <a:spLocks noGrp="1"/>
          </p:cNvSpPr>
          <p:nvPr>
            <p:ph type="dt" sz="half" idx="10"/>
          </p:nvPr>
        </p:nvSpPr>
        <p:spPr/>
        <p:txBody>
          <a:bodyPr/>
          <a:lstStyle/>
          <a:p>
            <a:fld id="{BD43FDEE-31B2-4A81-9764-6BBEE99A1C59}" type="datetimeFigureOut">
              <a:rPr lang="en-US" smtClean="0"/>
              <a:t>11/24/20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A4202-1854-4A8C-A63F-7D5E2F547B29}" type="slidenum">
              <a:rPr lang="en-US" smtClean="0"/>
              <a:t>‹#›</a:t>
            </a:fld>
            <a:endParaRPr lang="en-US"/>
          </a:p>
        </p:txBody>
      </p:sp>
      <p:sp>
        <p:nvSpPr>
          <p:cNvPr id="7" name="TextBox 6"/>
          <p:cNvSpPr txBox="1"/>
          <p:nvPr/>
        </p:nvSpPr>
        <p:spPr>
          <a:xfrm>
            <a:off x="914400" y="4215645"/>
            <a:ext cx="10192871" cy="707886"/>
          </a:xfrm>
          <a:prstGeom prst="rect">
            <a:avLst/>
          </a:prstGeom>
          <a:noFill/>
        </p:spPr>
        <p:txBody>
          <a:bodyPr wrap="square" rtlCol="0">
            <a:spAutoFit/>
          </a:bodyPr>
          <a:lstStyle/>
          <a:p>
            <a:pPr algn="ctr"/>
            <a:r>
              <a:rPr lang="en-US" sz="2400" b="0" i="0" dirty="0">
                <a:solidFill>
                  <a:schemeClr val="tx1">
                    <a:lumMod val="95000"/>
                    <a:lumOff val="5000"/>
                  </a:schemeClr>
                </a:solidFill>
                <a:latin typeface="Karla" charset="0"/>
                <a:ea typeface="Karla" charset="0"/>
                <a:cs typeface="Karla" charset="0"/>
              </a:rPr>
              <a:t>Pavlos Protopapas</a:t>
            </a:r>
          </a:p>
          <a:p>
            <a:pPr algn="ctr"/>
            <a:r>
              <a:rPr lang="en-US" sz="1600" b="0" i="0" dirty="0">
                <a:solidFill>
                  <a:schemeClr val="tx1">
                    <a:lumMod val="95000"/>
                    <a:lumOff val="5000"/>
                  </a:schemeClr>
                </a:solidFill>
                <a:latin typeface="Karla" charset="0"/>
                <a:ea typeface="Karla" charset="0"/>
                <a:cs typeface="Karla" charset="0"/>
              </a:rPr>
              <a:t>Institute for Applied</a:t>
            </a:r>
            <a:r>
              <a:rPr lang="en-US" sz="1600" b="0" i="0" baseline="0" dirty="0">
                <a:solidFill>
                  <a:schemeClr val="tx1">
                    <a:lumMod val="95000"/>
                    <a:lumOff val="5000"/>
                  </a:schemeClr>
                </a:solidFill>
                <a:latin typeface="Karla" charset="0"/>
                <a:ea typeface="Karla" charset="0"/>
                <a:cs typeface="Karla" charset="0"/>
              </a:rPr>
              <a:t> Computational Science, Harvard</a:t>
            </a:r>
            <a:endParaRPr lang="en-US" sz="1600" b="0" i="0" dirty="0">
              <a:solidFill>
                <a:schemeClr val="tx1">
                  <a:lumMod val="95000"/>
                  <a:lumOff val="5000"/>
                </a:schemeClr>
              </a:solidFill>
              <a:latin typeface="Karla" charset="0"/>
              <a:ea typeface="Karla" charset="0"/>
              <a:cs typeface="Karla" charset="0"/>
            </a:endParaRPr>
          </a:p>
        </p:txBody>
      </p:sp>
      <p:grpSp>
        <p:nvGrpSpPr>
          <p:cNvPr id="12" name="Group 11"/>
          <p:cNvGrpSpPr>
            <a:grpSpLocks noChangeAspect="1"/>
          </p:cNvGrpSpPr>
          <p:nvPr/>
        </p:nvGrpSpPr>
        <p:grpSpPr>
          <a:xfrm>
            <a:off x="4866931" y="5190565"/>
            <a:ext cx="2409984" cy="1348350"/>
            <a:chOff x="3383860" y="4092499"/>
            <a:chExt cx="1774304" cy="1102997"/>
          </a:xfrm>
        </p:grpSpPr>
        <p:pic>
          <p:nvPicPr>
            <p:cNvPr id="13" name="Picture 12" descr="iacs.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383860" y="4092501"/>
              <a:ext cx="874886" cy="1102995"/>
            </a:xfrm>
            <a:prstGeom prst="rect">
              <a:avLst/>
            </a:prstGeom>
          </p:spPr>
        </p:pic>
        <p:pic>
          <p:nvPicPr>
            <p:cNvPr id="14" name="Picture 13" descr="harvard.png"/>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4283769" y="4092499"/>
              <a:ext cx="874395" cy="1102995"/>
            </a:xfrm>
            <a:prstGeom prst="rect">
              <a:avLst/>
            </a:prstGeom>
          </p:spPr>
        </p:pic>
      </p:grpSp>
      <p:sp>
        <p:nvSpPr>
          <p:cNvPr id="10" name="Rectangle 9">
            <a:extLst>
              <a:ext uri="{FF2B5EF4-FFF2-40B4-BE49-F238E27FC236}">
                <a16:creationId xmlns:a16="http://schemas.microsoft.com/office/drawing/2014/main" id="{1637FB94-059C-4EA6-A553-1FB978C79D3F}"/>
              </a:ext>
            </a:extLst>
          </p:cNvPr>
          <p:cNvSpPr/>
          <p:nvPr/>
        </p:nvSpPr>
        <p:spPr>
          <a:xfrm>
            <a:off x="5387184" y="3459656"/>
            <a:ext cx="1295898" cy="647949"/>
          </a:xfrm>
          <a:prstGeom prst="rect">
            <a:avLst/>
          </a:prstGeom>
          <a:solidFill>
            <a:srgbClr val="940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Karla" charset="0"/>
                <a:ea typeface="Karla" charset="0"/>
                <a:cs typeface="Karla" charset="0"/>
              </a:rPr>
              <a:t>AC295</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a:xfrm>
            <a:off x="349292" y="216531"/>
            <a:ext cx="11493416" cy="767276"/>
          </a:xfrm>
          <a:prstGeom prst="rect">
            <a:avLst/>
          </a:prstGeom>
          <a:ln>
            <a:noFill/>
          </a:ln>
        </p:spPr>
        <p:txBody>
          <a:bodyPr/>
          <a:lstStyle>
            <a:lvl1pPr algn="ctr">
              <a:defRPr b="1">
                <a:solidFill>
                  <a:schemeClr val="tx1">
                    <a:lumMod val="95000"/>
                    <a:lumOff val="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833415" y="1177758"/>
            <a:ext cx="10327008" cy="2111143"/>
          </a:xfrm>
          <a:prstGeom prst="rect">
            <a:avLst/>
          </a:prstGeom>
          <a:ln>
            <a:noFill/>
          </a:ln>
        </p:spPr>
        <p:txBody>
          <a:bodyPr/>
          <a:lstStyle>
            <a:lvl1pPr marL="0" indent="0">
              <a:buNone/>
              <a:defRPr sz="2800">
                <a:solidFill>
                  <a:schemeClr val="tx1">
                    <a:lumMod val="95000"/>
                    <a:lumOff val="5000"/>
                  </a:schemeClr>
                </a:solidFill>
                <a:latin typeface="Karla"/>
                <a:cs typeface="Karla"/>
              </a:defRPr>
            </a:lvl1pPr>
            <a:lvl2pPr>
              <a:defRPr sz="2400">
                <a:solidFill>
                  <a:schemeClr val="tx1">
                    <a:lumMod val="95000"/>
                    <a:lumOff val="5000"/>
                  </a:schemeClr>
                </a:solidFill>
                <a:latin typeface="Karla"/>
                <a:cs typeface="Karla"/>
              </a:defRPr>
            </a:lvl2pPr>
            <a:lvl3pPr>
              <a:defRPr sz="2000">
                <a:solidFill>
                  <a:schemeClr val="tx1">
                    <a:lumMod val="95000"/>
                    <a:lumOff val="5000"/>
                  </a:schemeClr>
                </a:solidFill>
                <a:latin typeface="Karla"/>
                <a:cs typeface="Karla"/>
              </a:defRPr>
            </a:lvl3pPr>
            <a:lvl4pPr>
              <a:defRPr sz="1800">
                <a:solidFill>
                  <a:schemeClr val="tx1">
                    <a:lumMod val="95000"/>
                    <a:lumOff val="5000"/>
                  </a:schemeClr>
                </a:solidFill>
                <a:latin typeface="Karla"/>
                <a:cs typeface="Karla"/>
              </a:defRPr>
            </a:lvl4pPr>
            <a:lvl5pPr>
              <a:defRPr sz="1800">
                <a:solidFill>
                  <a:schemeClr val="tx1">
                    <a:lumMod val="95000"/>
                    <a:lumOff val="5000"/>
                  </a:schemeClr>
                </a:solidFill>
                <a:latin typeface="Karla"/>
                <a:cs typeface="Karl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248388" y="6397361"/>
            <a:ext cx="2844800" cy="365125"/>
          </a:xfrm>
        </p:spPr>
        <p:txBody>
          <a:bodyPr/>
          <a:lstStyle>
            <a:lvl1pPr algn="r">
              <a:defRPr/>
            </a:lvl1pPr>
          </a:lstStyle>
          <a:p>
            <a:fld id="{1E1A4202-1854-4A8C-A63F-7D5E2F547B29}" type="slidenum">
              <a:rPr lang="en-US" smtClean="0"/>
              <a:t>‹#›</a:t>
            </a:fld>
            <a:endParaRPr lang="en-US"/>
          </a:p>
        </p:txBody>
      </p:sp>
      <p:cxnSp>
        <p:nvCxnSpPr>
          <p:cNvPr id="12" name="Straight Connector 11">
            <a:extLst>
              <a:ext uri="{FF2B5EF4-FFF2-40B4-BE49-F238E27FC236}">
                <a16:creationId xmlns:a16="http://schemas.microsoft.com/office/drawing/2014/main" id="{2BB05C14-85FE-410B-8AD5-1D038FDD03F1}"/>
              </a:ext>
            </a:extLst>
          </p:cNvPr>
          <p:cNvCxnSpPr>
            <a:cxnSpLocks/>
          </p:cNvCxnSpPr>
          <p:nvPr/>
        </p:nvCxnSpPr>
        <p:spPr>
          <a:xfrm>
            <a:off x="3930650" y="987254"/>
            <a:ext cx="441960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6A0BBE32-C829-4534-92AA-0A9402AC06A8}"/>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06093" y="6238082"/>
            <a:ext cx="844809" cy="510957"/>
          </a:xfrm>
          <a:prstGeom prst="rect">
            <a:avLst/>
          </a:prstGeom>
        </p:spPr>
      </p:pic>
      <p:grpSp>
        <p:nvGrpSpPr>
          <p:cNvPr id="15" name="Group 14">
            <a:extLst>
              <a:ext uri="{FF2B5EF4-FFF2-40B4-BE49-F238E27FC236}">
                <a16:creationId xmlns:a16="http://schemas.microsoft.com/office/drawing/2014/main" id="{A3D46243-E60C-4C42-8F85-FC3B9343AFAF}"/>
              </a:ext>
            </a:extLst>
          </p:cNvPr>
          <p:cNvGrpSpPr/>
          <p:nvPr/>
        </p:nvGrpSpPr>
        <p:grpSpPr>
          <a:xfrm>
            <a:off x="0" y="6238082"/>
            <a:ext cx="3302003" cy="589321"/>
            <a:chOff x="464927" y="6019573"/>
            <a:chExt cx="3302003" cy="589321"/>
          </a:xfrm>
        </p:grpSpPr>
        <p:sp>
          <p:nvSpPr>
            <p:cNvPr id="16" name="Rectangle 15">
              <a:extLst>
                <a:ext uri="{FF2B5EF4-FFF2-40B4-BE49-F238E27FC236}">
                  <a16:creationId xmlns:a16="http://schemas.microsoft.com/office/drawing/2014/main" id="{329F7269-A063-44EA-B098-36C03E952B4A}"/>
                </a:ext>
              </a:extLst>
            </p:cNvPr>
            <p:cNvSpPr/>
            <p:nvPr/>
          </p:nvSpPr>
          <p:spPr>
            <a:xfrm>
              <a:off x="675860" y="6019573"/>
              <a:ext cx="874035" cy="43701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C20886B-EE56-477E-B213-33D73F60992C}"/>
                </a:ext>
              </a:extLst>
            </p:cNvPr>
            <p:cNvSpPr txBox="1">
              <a:spLocks/>
            </p:cNvSpPr>
            <p:nvPr/>
          </p:nvSpPr>
          <p:spPr>
            <a:xfrm>
              <a:off x="464927" y="6097938"/>
              <a:ext cx="1295899" cy="5109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dirty="0">
                  <a:solidFill>
                    <a:schemeClr val="bg1"/>
                  </a:solidFill>
                  <a:latin typeface="Karla" charset="0"/>
                </a:rPr>
                <a:t>AC295</a:t>
              </a:r>
              <a:endParaRPr lang="en-US" sz="1800" b="1" dirty="0">
                <a:solidFill>
                  <a:schemeClr val="bg1"/>
                </a:solidFill>
                <a:latin typeface="Karla" charset="0"/>
              </a:endParaRPr>
            </a:p>
          </p:txBody>
        </p:sp>
        <p:sp>
          <p:nvSpPr>
            <p:cNvPr id="18" name="Rectangle 13">
              <a:extLst>
                <a:ext uri="{FF2B5EF4-FFF2-40B4-BE49-F238E27FC236}">
                  <a16:creationId xmlns:a16="http://schemas.microsoft.com/office/drawing/2014/main" id="{41B169CF-1DA2-49FF-A171-CA3011076EC0}"/>
                </a:ext>
              </a:extLst>
            </p:cNvPr>
            <p:cNvSpPr/>
            <p:nvPr/>
          </p:nvSpPr>
          <p:spPr>
            <a:xfrm>
              <a:off x="1549897" y="6041219"/>
              <a:ext cx="2217033" cy="400110"/>
            </a:xfrm>
            <a:custGeom>
              <a:avLst/>
              <a:gdLst>
                <a:gd name="connsiteX0" fmla="*/ 0 w 2217033"/>
                <a:gd name="connsiteY0" fmla="*/ 0 h 400110"/>
                <a:gd name="connsiteX1" fmla="*/ 532088 w 2217033"/>
                <a:gd name="connsiteY1" fmla="*/ 0 h 400110"/>
                <a:gd name="connsiteX2" fmla="*/ 1086346 w 2217033"/>
                <a:gd name="connsiteY2" fmla="*/ 0 h 400110"/>
                <a:gd name="connsiteX3" fmla="*/ 1640604 w 2217033"/>
                <a:gd name="connsiteY3" fmla="*/ 0 h 400110"/>
                <a:gd name="connsiteX4" fmla="*/ 2217033 w 2217033"/>
                <a:gd name="connsiteY4" fmla="*/ 0 h 400110"/>
                <a:gd name="connsiteX5" fmla="*/ 2217033 w 2217033"/>
                <a:gd name="connsiteY5" fmla="*/ 400110 h 400110"/>
                <a:gd name="connsiteX6" fmla="*/ 1662775 w 2217033"/>
                <a:gd name="connsiteY6" fmla="*/ 400110 h 400110"/>
                <a:gd name="connsiteX7" fmla="*/ 1152857 w 2217033"/>
                <a:gd name="connsiteY7" fmla="*/ 400110 h 400110"/>
                <a:gd name="connsiteX8" fmla="*/ 642940 w 2217033"/>
                <a:gd name="connsiteY8" fmla="*/ 400110 h 400110"/>
                <a:gd name="connsiteX9" fmla="*/ 0 w 2217033"/>
                <a:gd name="connsiteY9" fmla="*/ 400110 h 400110"/>
                <a:gd name="connsiteX10" fmla="*/ 0 w 2217033"/>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7033" h="400110" fill="none" extrusionOk="0">
                  <a:moveTo>
                    <a:pt x="0" y="0"/>
                  </a:moveTo>
                  <a:cubicBezTo>
                    <a:pt x="263038" y="-7925"/>
                    <a:pt x="420560" y="1517"/>
                    <a:pt x="532088" y="0"/>
                  </a:cubicBezTo>
                  <a:cubicBezTo>
                    <a:pt x="643616" y="-1517"/>
                    <a:pt x="935144" y="292"/>
                    <a:pt x="1086346" y="0"/>
                  </a:cubicBezTo>
                  <a:cubicBezTo>
                    <a:pt x="1237548" y="-292"/>
                    <a:pt x="1501094" y="11016"/>
                    <a:pt x="1640604" y="0"/>
                  </a:cubicBezTo>
                  <a:cubicBezTo>
                    <a:pt x="1780114" y="-11016"/>
                    <a:pt x="1938923" y="9180"/>
                    <a:pt x="2217033" y="0"/>
                  </a:cubicBezTo>
                  <a:cubicBezTo>
                    <a:pt x="2212614" y="151559"/>
                    <a:pt x="2204076" y="313461"/>
                    <a:pt x="2217033" y="400110"/>
                  </a:cubicBezTo>
                  <a:cubicBezTo>
                    <a:pt x="2047578" y="378810"/>
                    <a:pt x="1914228" y="388589"/>
                    <a:pt x="1662775" y="400110"/>
                  </a:cubicBezTo>
                  <a:cubicBezTo>
                    <a:pt x="1411322" y="411631"/>
                    <a:pt x="1285485" y="408772"/>
                    <a:pt x="1152857" y="400110"/>
                  </a:cubicBezTo>
                  <a:cubicBezTo>
                    <a:pt x="1020229" y="391448"/>
                    <a:pt x="848944" y="401236"/>
                    <a:pt x="642940" y="400110"/>
                  </a:cubicBezTo>
                  <a:cubicBezTo>
                    <a:pt x="436936" y="398984"/>
                    <a:pt x="274007" y="426601"/>
                    <a:pt x="0" y="400110"/>
                  </a:cubicBezTo>
                  <a:cubicBezTo>
                    <a:pt x="14541" y="299461"/>
                    <a:pt x="-743" y="112982"/>
                    <a:pt x="0" y="0"/>
                  </a:cubicBezTo>
                  <a:close/>
                </a:path>
                <a:path w="2217033" h="400110" stroke="0" extrusionOk="0">
                  <a:moveTo>
                    <a:pt x="0" y="0"/>
                  </a:moveTo>
                  <a:cubicBezTo>
                    <a:pt x="207304" y="10404"/>
                    <a:pt x="309475" y="21847"/>
                    <a:pt x="532088" y="0"/>
                  </a:cubicBezTo>
                  <a:cubicBezTo>
                    <a:pt x="754701" y="-21847"/>
                    <a:pt x="777942" y="-4739"/>
                    <a:pt x="1019835" y="0"/>
                  </a:cubicBezTo>
                  <a:cubicBezTo>
                    <a:pt x="1261728" y="4739"/>
                    <a:pt x="1468228" y="-23737"/>
                    <a:pt x="1618434" y="0"/>
                  </a:cubicBezTo>
                  <a:cubicBezTo>
                    <a:pt x="1768640" y="23737"/>
                    <a:pt x="2032619" y="4821"/>
                    <a:pt x="2217033" y="0"/>
                  </a:cubicBezTo>
                  <a:cubicBezTo>
                    <a:pt x="2228653" y="88236"/>
                    <a:pt x="2227179" y="309932"/>
                    <a:pt x="2217033" y="400110"/>
                  </a:cubicBezTo>
                  <a:cubicBezTo>
                    <a:pt x="1978161" y="393684"/>
                    <a:pt x="1830757" y="404926"/>
                    <a:pt x="1707115" y="400110"/>
                  </a:cubicBezTo>
                  <a:cubicBezTo>
                    <a:pt x="1583473" y="395294"/>
                    <a:pt x="1347118" y="414480"/>
                    <a:pt x="1197198" y="400110"/>
                  </a:cubicBezTo>
                  <a:cubicBezTo>
                    <a:pt x="1047278" y="385740"/>
                    <a:pt x="777614" y="377421"/>
                    <a:pt x="598599" y="400110"/>
                  </a:cubicBezTo>
                  <a:cubicBezTo>
                    <a:pt x="419584" y="422799"/>
                    <a:pt x="177415" y="426553"/>
                    <a:pt x="0" y="400110"/>
                  </a:cubicBezTo>
                  <a:cubicBezTo>
                    <a:pt x="4306" y="228309"/>
                    <a:pt x="-14020" y="145186"/>
                    <a:pt x="0" y="0"/>
                  </a:cubicBezTo>
                  <a:close/>
                </a:path>
              </a:pathLst>
            </a:custGeom>
            <a:ln w="19050">
              <a:solidFill>
                <a:schemeClr val="bg1">
                  <a:lumMod val="50000"/>
                </a:scheme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a:spAutoFit/>
            </a:bodyPr>
            <a:lstStyle/>
            <a:p>
              <a:r>
                <a:rPr lang="en-US" sz="1000" b="1" dirty="0">
                  <a:solidFill>
                    <a:schemeClr val="bg1">
                      <a:lumMod val="50000"/>
                    </a:schemeClr>
                  </a:solidFill>
                  <a:latin typeface="Karla" charset="0"/>
                </a:rPr>
                <a:t>Advanced Practical Data Science</a:t>
              </a:r>
            </a:p>
            <a:p>
              <a:r>
                <a:rPr lang="en-US" sz="1000" b="1" dirty="0" err="1">
                  <a:solidFill>
                    <a:schemeClr val="bg1">
                      <a:lumMod val="50000"/>
                    </a:schemeClr>
                  </a:solidFill>
                  <a:latin typeface="Karla" charset="0"/>
                </a:rPr>
                <a:t>Pavlos</a:t>
              </a:r>
              <a:r>
                <a:rPr lang="en-US" sz="1000" b="1" dirty="0">
                  <a:solidFill>
                    <a:schemeClr val="bg1">
                      <a:lumMod val="50000"/>
                    </a:schemeClr>
                  </a:solidFill>
                  <a:latin typeface="Karla" charset="0"/>
                </a:rPr>
                <a:t> </a:t>
              </a:r>
              <a:r>
                <a:rPr lang="en-US" sz="1000" b="1" dirty="0" err="1">
                  <a:solidFill>
                    <a:schemeClr val="bg1">
                      <a:lumMod val="50000"/>
                    </a:schemeClr>
                  </a:solidFill>
                  <a:latin typeface="Karla" charset="0"/>
                </a:rPr>
                <a:t>Protopapas</a:t>
              </a:r>
              <a:endParaRPr lang="en-US" sz="1000" b="1" dirty="0">
                <a:solidFill>
                  <a:schemeClr val="bg1">
                    <a:lumMod val="50000"/>
                  </a:schemeClr>
                </a:solidFill>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a:xfrm>
            <a:off x="349292" y="216531"/>
            <a:ext cx="11493416" cy="767276"/>
          </a:xfrm>
          <a:prstGeom prst="rect">
            <a:avLst/>
          </a:prstGeom>
          <a:ln>
            <a:noFill/>
          </a:ln>
        </p:spPr>
        <p:txBody>
          <a:bodyPr/>
          <a:lstStyle>
            <a:lvl1pPr algn="ctr">
              <a:defRPr b="1">
                <a:solidFill>
                  <a:schemeClr val="tx1">
                    <a:lumMod val="95000"/>
                    <a:lumOff val="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833415" y="1177758"/>
            <a:ext cx="10327008" cy="2111143"/>
          </a:xfrm>
          <a:prstGeom prst="rect">
            <a:avLst/>
          </a:prstGeom>
          <a:ln>
            <a:noFill/>
          </a:ln>
        </p:spPr>
        <p:txBody>
          <a:bodyPr/>
          <a:lstStyle>
            <a:lvl1pPr marL="0" indent="0">
              <a:buNone/>
              <a:defRPr sz="2800">
                <a:solidFill>
                  <a:schemeClr val="tx1">
                    <a:lumMod val="95000"/>
                    <a:lumOff val="5000"/>
                  </a:schemeClr>
                </a:solidFill>
                <a:latin typeface="Karla"/>
                <a:cs typeface="Karla"/>
              </a:defRPr>
            </a:lvl1pPr>
            <a:lvl2pPr>
              <a:defRPr sz="2400">
                <a:solidFill>
                  <a:schemeClr val="tx1">
                    <a:lumMod val="95000"/>
                    <a:lumOff val="5000"/>
                  </a:schemeClr>
                </a:solidFill>
                <a:latin typeface="Karla"/>
                <a:cs typeface="Karla"/>
              </a:defRPr>
            </a:lvl2pPr>
            <a:lvl3pPr>
              <a:defRPr sz="2000">
                <a:solidFill>
                  <a:schemeClr val="tx1">
                    <a:lumMod val="95000"/>
                    <a:lumOff val="5000"/>
                  </a:schemeClr>
                </a:solidFill>
                <a:latin typeface="Karla"/>
                <a:cs typeface="Karla"/>
              </a:defRPr>
            </a:lvl3pPr>
            <a:lvl4pPr>
              <a:defRPr sz="1800">
                <a:solidFill>
                  <a:schemeClr val="tx1">
                    <a:lumMod val="95000"/>
                    <a:lumOff val="5000"/>
                  </a:schemeClr>
                </a:solidFill>
                <a:latin typeface="Karla"/>
                <a:cs typeface="Karla"/>
              </a:defRPr>
            </a:lvl4pPr>
            <a:lvl5pPr>
              <a:defRPr sz="1800">
                <a:solidFill>
                  <a:schemeClr val="tx1">
                    <a:lumMod val="95000"/>
                    <a:lumOff val="5000"/>
                  </a:schemeClr>
                </a:solidFill>
                <a:latin typeface="Karla"/>
                <a:cs typeface="Karl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248388" y="6397361"/>
            <a:ext cx="2844800" cy="365125"/>
          </a:xfrm>
        </p:spPr>
        <p:txBody>
          <a:bodyPr/>
          <a:lstStyle>
            <a:lvl1pPr algn="r">
              <a:defRPr/>
            </a:lvl1pPr>
          </a:lstStyle>
          <a:p>
            <a:fld id="{DB3D23A1-04A6-4C00-8381-DADA2D40653F}" type="slidenum">
              <a:rPr lang="en-US" smtClean="0"/>
              <a:t>‹#›</a:t>
            </a:fld>
            <a:endParaRPr lang="en-US"/>
          </a:p>
        </p:txBody>
      </p:sp>
      <p:cxnSp>
        <p:nvCxnSpPr>
          <p:cNvPr id="12" name="Straight Connector 11">
            <a:extLst>
              <a:ext uri="{FF2B5EF4-FFF2-40B4-BE49-F238E27FC236}">
                <a16:creationId xmlns:a16="http://schemas.microsoft.com/office/drawing/2014/main" id="{2BB05C14-85FE-410B-8AD5-1D038FDD03F1}"/>
              </a:ext>
            </a:extLst>
          </p:cNvPr>
          <p:cNvCxnSpPr>
            <a:cxnSpLocks/>
          </p:cNvCxnSpPr>
          <p:nvPr/>
        </p:nvCxnSpPr>
        <p:spPr>
          <a:xfrm>
            <a:off x="3930650" y="987254"/>
            <a:ext cx="441960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Only Content ">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951" y="357487"/>
            <a:ext cx="10327008" cy="2111143"/>
          </a:xfrm>
          <a:prstGeom prst="rect">
            <a:avLst/>
          </a:prstGeom>
          <a:ln>
            <a:noFill/>
          </a:ln>
        </p:spPr>
        <p:txBody>
          <a:bodyPr/>
          <a:lstStyle>
            <a:lvl1pPr marL="0" indent="0">
              <a:buNone/>
              <a:defRPr sz="2800">
                <a:solidFill>
                  <a:srgbClr val="464646"/>
                </a:solidFill>
                <a:latin typeface="Karla"/>
                <a:cs typeface="Karla"/>
              </a:defRPr>
            </a:lvl1pPr>
            <a:lvl2pPr>
              <a:defRPr sz="2400">
                <a:solidFill>
                  <a:srgbClr val="464646"/>
                </a:solidFill>
                <a:latin typeface="Karla"/>
                <a:cs typeface="Karla"/>
              </a:defRPr>
            </a:lvl2pPr>
            <a:lvl3pPr>
              <a:defRPr sz="2000">
                <a:solidFill>
                  <a:srgbClr val="464646"/>
                </a:solidFill>
                <a:latin typeface="Karla"/>
                <a:cs typeface="Karla"/>
              </a:defRPr>
            </a:lvl3pPr>
            <a:lvl4pPr>
              <a:defRPr sz="1800">
                <a:solidFill>
                  <a:srgbClr val="464646"/>
                </a:solidFill>
                <a:latin typeface="Karla"/>
                <a:cs typeface="Karla"/>
              </a:defRPr>
            </a:lvl4pPr>
            <a:lvl5pPr>
              <a:defRPr sz="1800">
                <a:solidFill>
                  <a:srgbClr val="464646"/>
                </a:solidFill>
                <a:latin typeface="Karla"/>
                <a:cs typeface="Karl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570258" y="6331054"/>
            <a:ext cx="2844800" cy="365125"/>
          </a:xfrm>
        </p:spPr>
        <p:txBody>
          <a:bodyPr/>
          <a:lstStyle>
            <a:lvl1pPr algn="r">
              <a:defRPr/>
            </a:lvl1pPr>
          </a:lstStyle>
          <a:p>
            <a:fld id="{1E1A4202-1854-4A8C-A63F-7D5E2F547B29}" type="slidenum">
              <a:rPr lang="en-US" smtClean="0"/>
              <a:t>‹#›</a:t>
            </a:fld>
            <a:endParaRPr lang="en-US"/>
          </a:p>
        </p:txBody>
      </p:sp>
      <p:grpSp>
        <p:nvGrpSpPr>
          <p:cNvPr id="9" name="Group 8"/>
          <p:cNvGrpSpPr>
            <a:grpSpLocks/>
          </p:cNvGrpSpPr>
          <p:nvPr/>
        </p:nvGrpSpPr>
        <p:grpSpPr>
          <a:xfrm>
            <a:off x="667462" y="6153741"/>
            <a:ext cx="812363" cy="461756"/>
            <a:chOff x="8442646" y="6356350"/>
            <a:chExt cx="482609" cy="274320"/>
          </a:xfrm>
        </p:grpSpPr>
        <p:pic>
          <p:nvPicPr>
            <p:cNvPr id="7" name="Picture 6"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8" name="Picture 7"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
        <p:nvSpPr>
          <p:cNvPr id="12" name="TextBox 11"/>
          <p:cNvSpPr txBox="1"/>
          <p:nvPr/>
        </p:nvSpPr>
        <p:spPr>
          <a:xfrm>
            <a:off x="4846866" y="6355080"/>
            <a:ext cx="2428870" cy="261610"/>
          </a:xfrm>
          <a:prstGeom prst="rect">
            <a:avLst/>
          </a:prstGeom>
          <a:noFill/>
        </p:spPr>
        <p:txBody>
          <a:bodyPr wrap="none" rtlCol="0">
            <a:spAutoFit/>
          </a:bodyPr>
          <a:lstStyle/>
          <a:p>
            <a:r>
              <a:rPr lang="en-US" sz="1100" cap="small" baseline="0" dirty="0" err="1">
                <a:solidFill>
                  <a:schemeClr val="tx1">
                    <a:lumMod val="50000"/>
                    <a:lumOff val="50000"/>
                  </a:schemeClr>
                </a:solidFill>
                <a:latin typeface="Karla" charset="0"/>
                <a:ea typeface="Karla" charset="0"/>
                <a:cs typeface="Karla" charset="0"/>
              </a:rPr>
              <a:t>Pavlos</a:t>
            </a:r>
            <a:r>
              <a:rPr lang="en-US" sz="1100" cap="small" baseline="0" dirty="0">
                <a:solidFill>
                  <a:schemeClr val="tx1">
                    <a:lumMod val="50000"/>
                    <a:lumOff val="50000"/>
                  </a:schemeClr>
                </a:solidFill>
                <a:latin typeface="Karla" charset="0"/>
                <a:ea typeface="Karla" charset="0"/>
                <a:cs typeface="Karla" charset="0"/>
              </a:rPr>
              <a:t> </a:t>
            </a:r>
            <a:r>
              <a:rPr lang="en-US" sz="1100" cap="small" baseline="0" dirty="0" err="1">
                <a:solidFill>
                  <a:schemeClr val="tx1">
                    <a:lumMod val="50000"/>
                    <a:lumOff val="50000"/>
                  </a:schemeClr>
                </a:solidFill>
                <a:latin typeface="Karla" charset="0"/>
                <a:ea typeface="Karla" charset="0"/>
                <a:cs typeface="Karla" charset="0"/>
              </a:rPr>
              <a:t>Protopapas</a:t>
            </a:r>
            <a:r>
              <a:rPr lang="en-US" sz="1100" cap="small" baseline="0" dirty="0">
                <a:solidFill>
                  <a:schemeClr val="tx1">
                    <a:lumMod val="50000"/>
                    <a:lumOff val="50000"/>
                  </a:schemeClr>
                </a:solidFill>
                <a:latin typeface="Karla" charset="0"/>
                <a:ea typeface="Karla" charset="0"/>
                <a:cs typeface="Karla" charset="0"/>
              </a:rPr>
              <a:t>,  FIUBA, June 2018</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182" indent="0">
              <a:buNone/>
              <a:defRPr sz="1800">
                <a:solidFill>
                  <a:schemeClr val="tx1">
                    <a:tint val="75000"/>
                  </a:schemeClr>
                </a:solidFill>
              </a:defRPr>
            </a:lvl2pPr>
            <a:lvl3pPr marL="914364" indent="0">
              <a:buNone/>
              <a:defRPr sz="1600">
                <a:solidFill>
                  <a:schemeClr val="tx1">
                    <a:tint val="75000"/>
                  </a:schemeClr>
                </a:solidFill>
              </a:defRPr>
            </a:lvl3pPr>
            <a:lvl4pPr marL="1371545" indent="0">
              <a:buNone/>
              <a:defRPr sz="1400">
                <a:solidFill>
                  <a:schemeClr val="tx1">
                    <a:tint val="75000"/>
                  </a:schemeClr>
                </a:solidFill>
              </a:defRPr>
            </a:lvl4pPr>
            <a:lvl5pPr marL="1828727" indent="0">
              <a:buNone/>
              <a:defRPr sz="1400">
                <a:solidFill>
                  <a:schemeClr val="tx1">
                    <a:tint val="75000"/>
                  </a:schemeClr>
                </a:solidFill>
              </a:defRPr>
            </a:lvl5pPr>
            <a:lvl6pPr marL="2285909" indent="0">
              <a:buNone/>
              <a:defRPr sz="1400">
                <a:solidFill>
                  <a:schemeClr val="tx1">
                    <a:tint val="75000"/>
                  </a:schemeClr>
                </a:solidFill>
              </a:defRPr>
            </a:lvl6pPr>
            <a:lvl7pPr marL="2743091" indent="0">
              <a:buNone/>
              <a:defRPr sz="1400">
                <a:solidFill>
                  <a:schemeClr val="tx1">
                    <a:tint val="75000"/>
                  </a:schemeClr>
                </a:solidFill>
              </a:defRPr>
            </a:lvl7pPr>
            <a:lvl8pPr marL="3200272" indent="0">
              <a:buNone/>
              <a:defRPr sz="1400">
                <a:solidFill>
                  <a:schemeClr val="tx1">
                    <a:tint val="75000"/>
                  </a:schemeClr>
                </a:solidFill>
              </a:defRPr>
            </a:lvl8pPr>
            <a:lvl9pPr marL="365745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43FDEE-31B2-4A81-9764-6BBEE99A1C59}" type="datetimeFigureOut">
              <a:rPr lang="en-US" smtClean="0"/>
              <a:t>11/24/20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1A4202-1854-4A8C-A63F-7D5E2F547B29}"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8341" y="951502"/>
            <a:ext cx="10972800" cy="76727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43FDEE-31B2-4A81-9764-6BBEE99A1C59}" type="datetimeFigureOut">
              <a:rPr lang="en-US" smtClean="0"/>
              <a:t>11/24/20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A4202-1854-4A8C-A63F-7D5E2F547B29}" type="slidenum">
              <a:rPr lang="en-US" smtClean="0"/>
              <a:t>‹#›</a:t>
            </a:fld>
            <a:endParaRPr lang="en-US"/>
          </a:p>
        </p:txBody>
      </p:sp>
      <p:grpSp>
        <p:nvGrpSpPr>
          <p:cNvPr id="8" name="Group 7"/>
          <p:cNvGrpSpPr>
            <a:grpSpLocks/>
          </p:cNvGrpSpPr>
          <p:nvPr/>
        </p:nvGrpSpPr>
        <p:grpSpPr>
          <a:xfrm>
            <a:off x="667462" y="6153741"/>
            <a:ext cx="812363" cy="461756"/>
            <a:chOff x="8442646" y="6356350"/>
            <a:chExt cx="482609" cy="274320"/>
          </a:xfrm>
        </p:grpSpPr>
        <p:pic>
          <p:nvPicPr>
            <p:cNvPr id="9" name="Picture 8"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10" name="Picture 9"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
        <p:nvSpPr>
          <p:cNvPr id="11" name="TextBox 10"/>
          <p:cNvSpPr txBox="1"/>
          <p:nvPr/>
        </p:nvSpPr>
        <p:spPr>
          <a:xfrm>
            <a:off x="10109057" y="6109785"/>
            <a:ext cx="1289135" cy="261610"/>
          </a:xfrm>
          <a:prstGeom prst="rect">
            <a:avLst/>
          </a:prstGeom>
          <a:noFill/>
        </p:spPr>
        <p:txBody>
          <a:bodyPr wrap="none" rtlCol="0">
            <a:spAutoFit/>
          </a:bodyPr>
          <a:lstStyle/>
          <a:p>
            <a:r>
              <a:rPr lang="en-US" sz="1100" cap="small" baseline="0" dirty="0" err="1">
                <a:solidFill>
                  <a:schemeClr val="tx1">
                    <a:lumMod val="50000"/>
                    <a:lumOff val="50000"/>
                  </a:schemeClr>
                </a:solidFill>
                <a:latin typeface="Karla" charset="0"/>
                <a:ea typeface="Karla" charset="0"/>
                <a:cs typeface="Karla" charset="0"/>
              </a:rPr>
              <a:t>Pavlos</a:t>
            </a:r>
            <a:r>
              <a:rPr lang="en-US" sz="1100" cap="small" baseline="0" dirty="0">
                <a:solidFill>
                  <a:schemeClr val="tx1">
                    <a:lumMod val="50000"/>
                    <a:lumOff val="50000"/>
                  </a:schemeClr>
                </a:solidFill>
                <a:latin typeface="Karla" charset="0"/>
                <a:ea typeface="Karla" charset="0"/>
                <a:cs typeface="Karla" charset="0"/>
              </a:rPr>
              <a:t> </a:t>
            </a:r>
            <a:r>
              <a:rPr lang="en-US" sz="1100" cap="small" baseline="0" dirty="0" err="1">
                <a:solidFill>
                  <a:schemeClr val="tx1">
                    <a:lumMod val="50000"/>
                    <a:lumOff val="50000"/>
                  </a:schemeClr>
                </a:solidFill>
                <a:latin typeface="Karla" charset="0"/>
                <a:ea typeface="Karla" charset="0"/>
                <a:cs typeface="Karla" charset="0"/>
              </a:rPr>
              <a:t>Protopapas</a:t>
            </a:r>
            <a:endParaRPr lang="en-US" sz="1100" cap="small" baseline="0" dirty="0">
              <a:solidFill>
                <a:schemeClr val="tx1">
                  <a:lumMod val="50000"/>
                  <a:lumOff val="50000"/>
                </a:schemeClr>
              </a:solidFill>
              <a:latin typeface="Karla" charset="0"/>
              <a:ea typeface="Karla" charset="0"/>
              <a:cs typeface="Karla"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5058" y="6153741"/>
            <a:ext cx="475488" cy="475488"/>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8341" y="951502"/>
            <a:ext cx="10972800" cy="767276"/>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2"/>
          </a:xfrm>
          <a:prstGeom prst="rect">
            <a:avLst/>
          </a:prstGeo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2"/>
          </a:xfrm>
          <a:prstGeom prst="rect">
            <a:avLst/>
          </a:prstGeo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43FDEE-31B2-4A81-9764-6BBEE99A1C59}" type="datetimeFigureOut">
              <a:rPr lang="en-US" smtClean="0"/>
              <a:t>11/24/20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1A4202-1854-4A8C-A63F-7D5E2F547B29}" type="slidenum">
              <a:rPr lang="en-US" smtClean="0"/>
              <a:t>‹#›</a:t>
            </a:fld>
            <a:endParaRPr lang="en-US"/>
          </a:p>
        </p:txBody>
      </p:sp>
      <p:grpSp>
        <p:nvGrpSpPr>
          <p:cNvPr id="10" name="Group 9"/>
          <p:cNvGrpSpPr>
            <a:grpSpLocks/>
          </p:cNvGrpSpPr>
          <p:nvPr/>
        </p:nvGrpSpPr>
        <p:grpSpPr>
          <a:xfrm>
            <a:off x="667462" y="6153741"/>
            <a:ext cx="812363" cy="461756"/>
            <a:chOff x="8442646" y="6356350"/>
            <a:chExt cx="482609" cy="274320"/>
          </a:xfrm>
        </p:grpSpPr>
        <p:pic>
          <p:nvPicPr>
            <p:cNvPr id="11" name="Picture 10"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12" name="Picture 11"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
        <p:nvSpPr>
          <p:cNvPr id="13" name="TextBox 12"/>
          <p:cNvSpPr txBox="1"/>
          <p:nvPr/>
        </p:nvSpPr>
        <p:spPr>
          <a:xfrm>
            <a:off x="10109057" y="6109785"/>
            <a:ext cx="1289135" cy="261610"/>
          </a:xfrm>
          <a:prstGeom prst="rect">
            <a:avLst/>
          </a:prstGeom>
          <a:noFill/>
        </p:spPr>
        <p:txBody>
          <a:bodyPr wrap="none" rtlCol="0">
            <a:spAutoFit/>
          </a:bodyPr>
          <a:lstStyle/>
          <a:p>
            <a:r>
              <a:rPr lang="en-US" sz="1100" cap="small" baseline="0" dirty="0" err="1">
                <a:solidFill>
                  <a:schemeClr val="tx1">
                    <a:lumMod val="50000"/>
                    <a:lumOff val="50000"/>
                  </a:schemeClr>
                </a:solidFill>
                <a:latin typeface="Karla" charset="0"/>
                <a:ea typeface="Karla" charset="0"/>
                <a:cs typeface="Karla" charset="0"/>
              </a:rPr>
              <a:t>Pavlos</a:t>
            </a:r>
            <a:r>
              <a:rPr lang="en-US" sz="1100" cap="small" baseline="0" dirty="0">
                <a:solidFill>
                  <a:schemeClr val="tx1">
                    <a:lumMod val="50000"/>
                    <a:lumOff val="50000"/>
                  </a:schemeClr>
                </a:solidFill>
                <a:latin typeface="Karla" charset="0"/>
                <a:ea typeface="Karla" charset="0"/>
                <a:cs typeface="Karla" charset="0"/>
              </a:rPr>
              <a:t> </a:t>
            </a:r>
            <a:r>
              <a:rPr lang="en-US" sz="1100" cap="small" baseline="0" dirty="0" err="1">
                <a:solidFill>
                  <a:schemeClr val="tx1">
                    <a:lumMod val="50000"/>
                    <a:lumOff val="50000"/>
                  </a:schemeClr>
                </a:solidFill>
                <a:latin typeface="Karla" charset="0"/>
                <a:ea typeface="Karla" charset="0"/>
                <a:cs typeface="Karla" charset="0"/>
              </a:rPr>
              <a:t>Protopapas</a:t>
            </a:r>
            <a:endParaRPr lang="en-US" sz="1100" cap="small" baseline="0" dirty="0">
              <a:solidFill>
                <a:schemeClr val="tx1">
                  <a:lumMod val="50000"/>
                  <a:lumOff val="50000"/>
                </a:schemeClr>
              </a:solidFill>
              <a:latin typeface="Karla" charset="0"/>
              <a:ea typeface="Karla" charset="0"/>
              <a:cs typeface="Karla"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5058" y="6153741"/>
            <a:ext cx="475488" cy="4754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545E2-B05B-417F-A808-39B23536D0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8B6301-CE95-481A-8E07-6D136FD07F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E904A7-C088-4DA7-8A0C-08AE432B9655}"/>
              </a:ext>
            </a:extLst>
          </p:cNvPr>
          <p:cNvSpPr>
            <a:spLocks noGrp="1"/>
          </p:cNvSpPr>
          <p:nvPr>
            <p:ph type="dt" sz="half" idx="10"/>
          </p:nvPr>
        </p:nvSpPr>
        <p:spPr/>
        <p:txBody>
          <a:bodyPr/>
          <a:lstStyle/>
          <a:p>
            <a:fld id="{F1DB05E7-376B-42E9-BFB9-A2253E2039EB}" type="datetimeFigureOut">
              <a:rPr lang="en-US" smtClean="0"/>
              <a:t>11/24/20</a:t>
            </a:fld>
            <a:endParaRPr lang="en-US"/>
          </a:p>
        </p:txBody>
      </p:sp>
      <p:sp>
        <p:nvSpPr>
          <p:cNvPr id="5" name="Footer Placeholder 4">
            <a:extLst>
              <a:ext uri="{FF2B5EF4-FFF2-40B4-BE49-F238E27FC236}">
                <a16:creationId xmlns:a16="http://schemas.microsoft.com/office/drawing/2014/main" id="{EB9FC91C-1512-41F2-ABA7-00C1D6A4FC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C96D90-74B5-467C-83E1-AD10429F60CF}"/>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12354336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ection Title">
    <p:spTree>
      <p:nvGrpSpPr>
        <p:cNvPr id="1" name=""/>
        <p:cNvGrpSpPr/>
        <p:nvPr/>
      </p:nvGrpSpPr>
      <p:grpSpPr>
        <a:xfrm>
          <a:off x="0" y="0"/>
          <a:ext cx="0" cy="0"/>
          <a:chOff x="0" y="0"/>
          <a:chExt cx="0" cy="0"/>
        </a:xfrm>
      </p:grpSpPr>
      <p:sp>
        <p:nvSpPr>
          <p:cNvPr id="2" name="Title 1"/>
          <p:cNvSpPr>
            <a:spLocks noGrp="1"/>
          </p:cNvSpPr>
          <p:nvPr>
            <p:ph type="title"/>
          </p:nvPr>
        </p:nvSpPr>
        <p:spPr>
          <a:xfrm>
            <a:off x="609600" y="2067608"/>
            <a:ext cx="10972800" cy="767276"/>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43FDEE-31B2-4A81-9764-6BBEE99A1C59}" type="datetimeFigureOut">
              <a:rPr lang="en-US" smtClean="0"/>
              <a:t>11/24/20</a:t>
            </a:fld>
            <a:endParaRPr lang="en-US"/>
          </a:p>
        </p:txBody>
      </p:sp>
      <p:sp>
        <p:nvSpPr>
          <p:cNvPr id="5" name="Slide Number Placeholder 4"/>
          <p:cNvSpPr>
            <a:spLocks noGrp="1"/>
          </p:cNvSpPr>
          <p:nvPr>
            <p:ph type="sldNum" sz="quarter" idx="12"/>
          </p:nvPr>
        </p:nvSpPr>
        <p:spPr>
          <a:xfrm>
            <a:off x="8737600" y="6352247"/>
            <a:ext cx="2844800" cy="365125"/>
          </a:xfrm>
        </p:spPr>
        <p:txBody>
          <a:bodyPr/>
          <a:lstStyle/>
          <a:p>
            <a:fld id="{1E1A4202-1854-4A8C-A63F-7D5E2F547B29}" type="slidenum">
              <a:rPr lang="en-US" smtClean="0"/>
              <a:t>‹#›</a:t>
            </a:fld>
            <a:endParaRPr lang="en-US"/>
          </a:p>
        </p:txBody>
      </p:sp>
      <p:grpSp>
        <p:nvGrpSpPr>
          <p:cNvPr id="6" name="Group 5"/>
          <p:cNvGrpSpPr>
            <a:grpSpLocks/>
          </p:cNvGrpSpPr>
          <p:nvPr/>
        </p:nvGrpSpPr>
        <p:grpSpPr>
          <a:xfrm>
            <a:off x="667462" y="6153741"/>
            <a:ext cx="812363" cy="461756"/>
            <a:chOff x="8442646" y="6356350"/>
            <a:chExt cx="482609" cy="274320"/>
          </a:xfrm>
        </p:grpSpPr>
        <p:pic>
          <p:nvPicPr>
            <p:cNvPr id="7" name="Picture 6"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8" name="Picture 7"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
        <p:nvSpPr>
          <p:cNvPr id="10" name="TextBox 9"/>
          <p:cNvSpPr txBox="1"/>
          <p:nvPr/>
        </p:nvSpPr>
        <p:spPr>
          <a:xfrm>
            <a:off x="4846320" y="6359122"/>
            <a:ext cx="2428870" cy="261610"/>
          </a:xfrm>
          <a:prstGeom prst="rect">
            <a:avLst/>
          </a:prstGeom>
          <a:noFill/>
        </p:spPr>
        <p:txBody>
          <a:bodyPr wrap="none" rtlCol="0">
            <a:spAutoFit/>
          </a:bodyPr>
          <a:lstStyle/>
          <a:p>
            <a:r>
              <a:rPr lang="en-US" sz="1100" cap="small" baseline="0" dirty="0" err="1">
                <a:solidFill>
                  <a:schemeClr val="tx1">
                    <a:lumMod val="50000"/>
                    <a:lumOff val="50000"/>
                  </a:schemeClr>
                </a:solidFill>
                <a:latin typeface="Karla" charset="0"/>
                <a:ea typeface="Karla" charset="0"/>
                <a:cs typeface="Karla" charset="0"/>
              </a:rPr>
              <a:t>Pavlos</a:t>
            </a:r>
            <a:r>
              <a:rPr lang="en-US" sz="1100" cap="small" baseline="0" dirty="0">
                <a:solidFill>
                  <a:schemeClr val="tx1">
                    <a:lumMod val="50000"/>
                    <a:lumOff val="50000"/>
                  </a:schemeClr>
                </a:solidFill>
                <a:latin typeface="Karla" charset="0"/>
                <a:ea typeface="Karla" charset="0"/>
                <a:cs typeface="Karla" charset="0"/>
              </a:rPr>
              <a:t> </a:t>
            </a:r>
            <a:r>
              <a:rPr lang="en-US" sz="1100" cap="small" baseline="0" dirty="0" err="1">
                <a:solidFill>
                  <a:schemeClr val="tx1">
                    <a:lumMod val="50000"/>
                    <a:lumOff val="50000"/>
                  </a:schemeClr>
                </a:solidFill>
                <a:latin typeface="Karla" charset="0"/>
                <a:ea typeface="Karla" charset="0"/>
                <a:cs typeface="Karla" charset="0"/>
              </a:rPr>
              <a:t>Protopapas</a:t>
            </a:r>
            <a:r>
              <a:rPr lang="en-US" sz="1100" cap="small" baseline="0" dirty="0">
                <a:solidFill>
                  <a:schemeClr val="tx1">
                    <a:lumMod val="50000"/>
                    <a:lumOff val="50000"/>
                  </a:schemeClr>
                </a:solidFill>
                <a:latin typeface="Karla" charset="0"/>
                <a:ea typeface="Karla" charset="0"/>
                <a:cs typeface="Karla" charset="0"/>
              </a:rPr>
              <a:t>,  FIUBA, June 2018</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43FDEE-31B2-4A81-9764-6BBEE99A1C59}" type="datetimeFigureOut">
              <a:rPr lang="en-US" smtClean="0"/>
              <a:t>11/24/20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1A4202-1854-4A8C-A63F-7D5E2F547B29}"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43FDEE-31B2-4A81-9764-6BBEE99A1C59}" type="datetimeFigureOut">
              <a:rPr lang="en-US" smtClean="0"/>
              <a:t>11/24/20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A4202-1854-4A8C-A63F-7D5E2F547B29}"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182" indent="0">
              <a:buNone/>
              <a:defRPr sz="2800"/>
            </a:lvl2pPr>
            <a:lvl3pPr marL="914364" indent="0">
              <a:buNone/>
              <a:defRPr sz="2400"/>
            </a:lvl3pPr>
            <a:lvl4pPr marL="1371545" indent="0">
              <a:buNone/>
              <a:defRPr sz="2000"/>
            </a:lvl4pPr>
            <a:lvl5pPr marL="1828727" indent="0">
              <a:buNone/>
              <a:defRPr sz="2000"/>
            </a:lvl5pPr>
            <a:lvl6pPr marL="2285909" indent="0">
              <a:buNone/>
              <a:defRPr sz="2000"/>
            </a:lvl6pPr>
            <a:lvl7pPr marL="2743091" indent="0">
              <a:buNone/>
              <a:defRPr sz="2000"/>
            </a:lvl7pPr>
            <a:lvl8pPr marL="3200272" indent="0">
              <a:buNone/>
              <a:defRPr sz="2000"/>
            </a:lvl8pPr>
            <a:lvl9pPr marL="3657454"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43FDEE-31B2-4A81-9764-6BBEE99A1C59}" type="datetimeFigureOut">
              <a:rPr lang="en-US" smtClean="0"/>
              <a:t>11/24/20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A4202-1854-4A8C-A63F-7D5E2F547B29}"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18341" y="951502"/>
            <a:ext cx="10972800" cy="76727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2596482"/>
            <a:ext cx="10972800" cy="211114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43FDEE-31B2-4A81-9764-6BBEE99A1C59}" type="datetimeFigureOut">
              <a:rPr lang="en-US" smtClean="0"/>
              <a:t>11/24/20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A4202-1854-4A8C-A63F-7D5E2F547B29}"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43FDEE-31B2-4A81-9764-6BBEE99A1C59}" type="datetimeFigureOut">
              <a:rPr lang="en-US" smtClean="0"/>
              <a:t>11/24/20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A4202-1854-4A8C-A63F-7D5E2F547B29}"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0D16A-4BE1-4324-9465-EA5372E5473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4A4463-C390-4D80-8900-E3783BBAEFD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9F748D-A959-4741-B0CB-E2258A828813}"/>
              </a:ext>
            </a:extLst>
          </p:cNvPr>
          <p:cNvSpPr>
            <a:spLocks noGrp="1"/>
          </p:cNvSpPr>
          <p:nvPr>
            <p:ph type="dt" sz="half" idx="10"/>
          </p:nvPr>
        </p:nvSpPr>
        <p:spPr/>
        <p:txBody>
          <a:bodyPr/>
          <a:lstStyle/>
          <a:p>
            <a:fld id="{BD43FDEE-31B2-4A81-9764-6BBEE99A1C59}" type="datetimeFigureOut">
              <a:rPr lang="en-US" smtClean="0"/>
              <a:t>11/24/20</a:t>
            </a:fld>
            <a:endParaRPr lang="en-US"/>
          </a:p>
        </p:txBody>
      </p:sp>
      <p:sp>
        <p:nvSpPr>
          <p:cNvPr id="5" name="Footer Placeholder 4">
            <a:extLst>
              <a:ext uri="{FF2B5EF4-FFF2-40B4-BE49-F238E27FC236}">
                <a16:creationId xmlns:a16="http://schemas.microsoft.com/office/drawing/2014/main" id="{35989003-AAF3-4BFC-A67F-DF6F95393A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2010D9-9443-435E-BA0D-07B5F6E35A7E}"/>
              </a:ext>
            </a:extLst>
          </p:cNvPr>
          <p:cNvSpPr>
            <a:spLocks noGrp="1"/>
          </p:cNvSpPr>
          <p:nvPr>
            <p:ph type="sldNum" sz="quarter" idx="12"/>
          </p:nvPr>
        </p:nvSpPr>
        <p:spPr/>
        <p:txBody>
          <a:bodyPr/>
          <a:lstStyle/>
          <a:p>
            <a:fld id="{1E1A4202-1854-4A8C-A63F-7D5E2F547B29}" type="slidenum">
              <a:rPr lang="en-US" smtClean="0"/>
              <a:t>‹#›</a:t>
            </a:fld>
            <a:endParaRPr lang="en-US"/>
          </a:p>
        </p:txBody>
      </p:sp>
    </p:spTree>
    <p:extLst>
      <p:ext uri="{BB962C8B-B14F-4D97-AF65-F5344CB8AC3E}">
        <p14:creationId xmlns:p14="http://schemas.microsoft.com/office/powerpoint/2010/main" val="4666875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outlin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7D21F40-B884-4EB9-990B-7ACFD96EAC60}"/>
              </a:ext>
            </a:extLst>
          </p:cNvPr>
          <p:cNvSpPr>
            <a:spLocks noGrp="1"/>
          </p:cNvSpPr>
          <p:nvPr>
            <p:ph type="sldNum" sz="quarter" idx="12"/>
          </p:nvPr>
        </p:nvSpPr>
        <p:spPr>
          <a:xfrm>
            <a:off x="8462893" y="6389362"/>
            <a:ext cx="2743200" cy="365125"/>
          </a:xfrm>
        </p:spPr>
        <p:txBody>
          <a:bodyPr/>
          <a:lstStyle/>
          <a:p>
            <a:fld id="{1E1A4202-1854-4A8C-A63F-7D5E2F547B29}" type="slidenum">
              <a:rPr lang="en-US" smtClean="0"/>
              <a:t>‹#›</a:t>
            </a:fld>
            <a:endParaRPr lang="en-US"/>
          </a:p>
        </p:txBody>
      </p:sp>
      <p:pic>
        <p:nvPicPr>
          <p:cNvPr id="8" name="Picture 7">
            <a:extLst>
              <a:ext uri="{FF2B5EF4-FFF2-40B4-BE49-F238E27FC236}">
                <a16:creationId xmlns:a16="http://schemas.microsoft.com/office/drawing/2014/main" id="{6A0BBE32-C829-4534-92AA-0A9402AC06A8}"/>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06093" y="6238082"/>
            <a:ext cx="844809" cy="510957"/>
          </a:xfrm>
          <a:prstGeom prst="rect">
            <a:avLst/>
          </a:prstGeom>
        </p:spPr>
      </p:pic>
      <p:cxnSp>
        <p:nvCxnSpPr>
          <p:cNvPr id="10" name="Straight Connector 9">
            <a:extLst>
              <a:ext uri="{FF2B5EF4-FFF2-40B4-BE49-F238E27FC236}">
                <a16:creationId xmlns:a16="http://schemas.microsoft.com/office/drawing/2014/main" id="{2BB05C14-85FE-410B-8AD5-1D038FDD03F1}"/>
              </a:ext>
            </a:extLst>
          </p:cNvPr>
          <p:cNvCxnSpPr>
            <a:cxnSpLocks/>
          </p:cNvCxnSpPr>
          <p:nvPr userDrawn="1"/>
        </p:nvCxnSpPr>
        <p:spPr>
          <a:xfrm>
            <a:off x="3930650" y="987254"/>
            <a:ext cx="441960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A3D46243-E60C-4C42-8F85-FC3B9343AFAF}"/>
              </a:ext>
            </a:extLst>
          </p:cNvPr>
          <p:cNvGrpSpPr/>
          <p:nvPr userDrawn="1"/>
        </p:nvGrpSpPr>
        <p:grpSpPr>
          <a:xfrm>
            <a:off x="0" y="6238082"/>
            <a:ext cx="3302003" cy="589321"/>
            <a:chOff x="464927" y="6019573"/>
            <a:chExt cx="3302003" cy="589321"/>
          </a:xfrm>
        </p:grpSpPr>
        <p:sp>
          <p:nvSpPr>
            <p:cNvPr id="12" name="Rectangle 11">
              <a:extLst>
                <a:ext uri="{FF2B5EF4-FFF2-40B4-BE49-F238E27FC236}">
                  <a16:creationId xmlns:a16="http://schemas.microsoft.com/office/drawing/2014/main" id="{329F7269-A063-44EA-B098-36C03E952B4A}"/>
                </a:ext>
              </a:extLst>
            </p:cNvPr>
            <p:cNvSpPr/>
            <p:nvPr/>
          </p:nvSpPr>
          <p:spPr>
            <a:xfrm>
              <a:off x="675860" y="6019573"/>
              <a:ext cx="874035" cy="43701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ubtitle 2">
              <a:extLst>
                <a:ext uri="{FF2B5EF4-FFF2-40B4-BE49-F238E27FC236}">
                  <a16:creationId xmlns:a16="http://schemas.microsoft.com/office/drawing/2014/main" id="{FC20886B-EE56-477E-B213-33D73F60992C}"/>
                </a:ext>
              </a:extLst>
            </p:cNvPr>
            <p:cNvSpPr txBox="1">
              <a:spLocks/>
            </p:cNvSpPr>
            <p:nvPr/>
          </p:nvSpPr>
          <p:spPr>
            <a:xfrm>
              <a:off x="464927" y="6097938"/>
              <a:ext cx="1295899" cy="5109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dirty="0">
                  <a:solidFill>
                    <a:schemeClr val="bg1"/>
                  </a:solidFill>
                  <a:latin typeface="Karla" charset="0"/>
                </a:rPr>
                <a:t>AC295</a:t>
              </a:r>
              <a:endParaRPr lang="en-US" sz="1800" b="1" dirty="0">
                <a:solidFill>
                  <a:schemeClr val="bg1"/>
                </a:solidFill>
                <a:latin typeface="Karla" charset="0"/>
              </a:endParaRPr>
            </a:p>
          </p:txBody>
        </p:sp>
        <p:sp>
          <p:nvSpPr>
            <p:cNvPr id="14" name="Rectangle 13">
              <a:extLst>
                <a:ext uri="{FF2B5EF4-FFF2-40B4-BE49-F238E27FC236}">
                  <a16:creationId xmlns:a16="http://schemas.microsoft.com/office/drawing/2014/main" id="{41B169CF-1DA2-49FF-A171-CA3011076EC0}"/>
                </a:ext>
              </a:extLst>
            </p:cNvPr>
            <p:cNvSpPr/>
            <p:nvPr/>
          </p:nvSpPr>
          <p:spPr>
            <a:xfrm>
              <a:off x="1549897" y="6041219"/>
              <a:ext cx="2217033" cy="400110"/>
            </a:xfrm>
            <a:custGeom>
              <a:avLst/>
              <a:gdLst>
                <a:gd name="connsiteX0" fmla="*/ 0 w 2217033"/>
                <a:gd name="connsiteY0" fmla="*/ 0 h 400110"/>
                <a:gd name="connsiteX1" fmla="*/ 532088 w 2217033"/>
                <a:gd name="connsiteY1" fmla="*/ 0 h 400110"/>
                <a:gd name="connsiteX2" fmla="*/ 1086346 w 2217033"/>
                <a:gd name="connsiteY2" fmla="*/ 0 h 400110"/>
                <a:gd name="connsiteX3" fmla="*/ 1640604 w 2217033"/>
                <a:gd name="connsiteY3" fmla="*/ 0 h 400110"/>
                <a:gd name="connsiteX4" fmla="*/ 2217033 w 2217033"/>
                <a:gd name="connsiteY4" fmla="*/ 0 h 400110"/>
                <a:gd name="connsiteX5" fmla="*/ 2217033 w 2217033"/>
                <a:gd name="connsiteY5" fmla="*/ 400110 h 400110"/>
                <a:gd name="connsiteX6" fmla="*/ 1662775 w 2217033"/>
                <a:gd name="connsiteY6" fmla="*/ 400110 h 400110"/>
                <a:gd name="connsiteX7" fmla="*/ 1152857 w 2217033"/>
                <a:gd name="connsiteY7" fmla="*/ 400110 h 400110"/>
                <a:gd name="connsiteX8" fmla="*/ 642940 w 2217033"/>
                <a:gd name="connsiteY8" fmla="*/ 400110 h 400110"/>
                <a:gd name="connsiteX9" fmla="*/ 0 w 2217033"/>
                <a:gd name="connsiteY9" fmla="*/ 400110 h 400110"/>
                <a:gd name="connsiteX10" fmla="*/ 0 w 2217033"/>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7033" h="400110" fill="none" extrusionOk="0">
                  <a:moveTo>
                    <a:pt x="0" y="0"/>
                  </a:moveTo>
                  <a:cubicBezTo>
                    <a:pt x="263038" y="-7925"/>
                    <a:pt x="420560" y="1517"/>
                    <a:pt x="532088" y="0"/>
                  </a:cubicBezTo>
                  <a:cubicBezTo>
                    <a:pt x="643616" y="-1517"/>
                    <a:pt x="935144" y="292"/>
                    <a:pt x="1086346" y="0"/>
                  </a:cubicBezTo>
                  <a:cubicBezTo>
                    <a:pt x="1237548" y="-292"/>
                    <a:pt x="1501094" y="11016"/>
                    <a:pt x="1640604" y="0"/>
                  </a:cubicBezTo>
                  <a:cubicBezTo>
                    <a:pt x="1780114" y="-11016"/>
                    <a:pt x="1938923" y="9180"/>
                    <a:pt x="2217033" y="0"/>
                  </a:cubicBezTo>
                  <a:cubicBezTo>
                    <a:pt x="2212614" y="151559"/>
                    <a:pt x="2204076" y="313461"/>
                    <a:pt x="2217033" y="400110"/>
                  </a:cubicBezTo>
                  <a:cubicBezTo>
                    <a:pt x="2047578" y="378810"/>
                    <a:pt x="1914228" y="388589"/>
                    <a:pt x="1662775" y="400110"/>
                  </a:cubicBezTo>
                  <a:cubicBezTo>
                    <a:pt x="1411322" y="411631"/>
                    <a:pt x="1285485" y="408772"/>
                    <a:pt x="1152857" y="400110"/>
                  </a:cubicBezTo>
                  <a:cubicBezTo>
                    <a:pt x="1020229" y="391448"/>
                    <a:pt x="848944" y="401236"/>
                    <a:pt x="642940" y="400110"/>
                  </a:cubicBezTo>
                  <a:cubicBezTo>
                    <a:pt x="436936" y="398984"/>
                    <a:pt x="274007" y="426601"/>
                    <a:pt x="0" y="400110"/>
                  </a:cubicBezTo>
                  <a:cubicBezTo>
                    <a:pt x="14541" y="299461"/>
                    <a:pt x="-743" y="112982"/>
                    <a:pt x="0" y="0"/>
                  </a:cubicBezTo>
                  <a:close/>
                </a:path>
                <a:path w="2217033" h="400110" stroke="0" extrusionOk="0">
                  <a:moveTo>
                    <a:pt x="0" y="0"/>
                  </a:moveTo>
                  <a:cubicBezTo>
                    <a:pt x="207304" y="10404"/>
                    <a:pt x="309475" y="21847"/>
                    <a:pt x="532088" y="0"/>
                  </a:cubicBezTo>
                  <a:cubicBezTo>
                    <a:pt x="754701" y="-21847"/>
                    <a:pt x="777942" y="-4739"/>
                    <a:pt x="1019835" y="0"/>
                  </a:cubicBezTo>
                  <a:cubicBezTo>
                    <a:pt x="1261728" y="4739"/>
                    <a:pt x="1468228" y="-23737"/>
                    <a:pt x="1618434" y="0"/>
                  </a:cubicBezTo>
                  <a:cubicBezTo>
                    <a:pt x="1768640" y="23737"/>
                    <a:pt x="2032619" y="4821"/>
                    <a:pt x="2217033" y="0"/>
                  </a:cubicBezTo>
                  <a:cubicBezTo>
                    <a:pt x="2228653" y="88236"/>
                    <a:pt x="2227179" y="309932"/>
                    <a:pt x="2217033" y="400110"/>
                  </a:cubicBezTo>
                  <a:cubicBezTo>
                    <a:pt x="1978161" y="393684"/>
                    <a:pt x="1830757" y="404926"/>
                    <a:pt x="1707115" y="400110"/>
                  </a:cubicBezTo>
                  <a:cubicBezTo>
                    <a:pt x="1583473" y="395294"/>
                    <a:pt x="1347118" y="414480"/>
                    <a:pt x="1197198" y="400110"/>
                  </a:cubicBezTo>
                  <a:cubicBezTo>
                    <a:pt x="1047278" y="385740"/>
                    <a:pt x="777614" y="377421"/>
                    <a:pt x="598599" y="400110"/>
                  </a:cubicBezTo>
                  <a:cubicBezTo>
                    <a:pt x="419584" y="422799"/>
                    <a:pt x="177415" y="426553"/>
                    <a:pt x="0" y="400110"/>
                  </a:cubicBezTo>
                  <a:cubicBezTo>
                    <a:pt x="4306" y="228309"/>
                    <a:pt x="-14020" y="145186"/>
                    <a:pt x="0" y="0"/>
                  </a:cubicBezTo>
                  <a:close/>
                </a:path>
              </a:pathLst>
            </a:custGeom>
            <a:ln w="19050">
              <a:solidFill>
                <a:schemeClr val="bg1">
                  <a:lumMod val="50000"/>
                </a:scheme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a:spAutoFit/>
            </a:bodyPr>
            <a:lstStyle/>
            <a:p>
              <a:r>
                <a:rPr lang="en-US" sz="1000" b="1" dirty="0">
                  <a:solidFill>
                    <a:schemeClr val="bg1">
                      <a:lumMod val="50000"/>
                    </a:schemeClr>
                  </a:solidFill>
                  <a:latin typeface="Karla" charset="0"/>
                </a:rPr>
                <a:t>Advanced Practical Data Science</a:t>
              </a:r>
            </a:p>
            <a:p>
              <a:r>
                <a:rPr lang="en-US" sz="1000" b="1" dirty="0" err="1">
                  <a:solidFill>
                    <a:schemeClr val="bg1">
                      <a:lumMod val="50000"/>
                    </a:schemeClr>
                  </a:solidFill>
                  <a:latin typeface="Karla" charset="0"/>
                </a:rPr>
                <a:t>Pavlos</a:t>
              </a:r>
              <a:r>
                <a:rPr lang="en-US" sz="1000" b="1" dirty="0">
                  <a:solidFill>
                    <a:schemeClr val="bg1">
                      <a:lumMod val="50000"/>
                    </a:schemeClr>
                  </a:solidFill>
                  <a:latin typeface="Karla" charset="0"/>
                </a:rPr>
                <a:t> </a:t>
              </a:r>
              <a:r>
                <a:rPr lang="en-US" sz="1000" b="1" dirty="0" err="1">
                  <a:solidFill>
                    <a:schemeClr val="bg1">
                      <a:lumMod val="50000"/>
                    </a:schemeClr>
                  </a:solidFill>
                  <a:latin typeface="Karla" charset="0"/>
                </a:rPr>
                <a:t>Protopapas</a:t>
              </a:r>
              <a:endParaRPr lang="en-US" sz="1000" b="1" dirty="0">
                <a:solidFill>
                  <a:schemeClr val="bg1">
                    <a:lumMod val="50000"/>
                  </a:schemeClr>
                </a:solidFill>
              </a:endParaRPr>
            </a:p>
          </p:txBody>
        </p:sp>
      </p:grpSp>
      <p:sp>
        <p:nvSpPr>
          <p:cNvPr id="18" name="Text Placeholder 17">
            <a:extLst>
              <a:ext uri="{FF2B5EF4-FFF2-40B4-BE49-F238E27FC236}">
                <a16:creationId xmlns:a16="http://schemas.microsoft.com/office/drawing/2014/main" id="{34EE5573-A9CB-4BD1-BEAD-BE9DA2AD4B65}"/>
              </a:ext>
            </a:extLst>
          </p:cNvPr>
          <p:cNvSpPr>
            <a:spLocks noGrp="1"/>
          </p:cNvSpPr>
          <p:nvPr>
            <p:ph type="body" sz="quarter" idx="13" hasCustomPrompt="1"/>
          </p:nvPr>
        </p:nvSpPr>
        <p:spPr>
          <a:xfrm>
            <a:off x="2743200" y="1821235"/>
            <a:ext cx="6794500" cy="4049477"/>
          </a:xfrm>
          <a:prstGeom prst="rect">
            <a:avLst/>
          </a:prstGeom>
        </p:spPr>
        <p:txBody>
          <a:bodyPr/>
          <a:lstStyle>
            <a:lvl1pPr marL="0" indent="0" algn="ctr">
              <a:buNone/>
              <a:defRPr>
                <a:latin typeface="Karla" pitchFamily="2" charset="0"/>
              </a:defRPr>
            </a:lvl1pPr>
            <a:lvl2pPr marL="457200" indent="0" algn="ctr">
              <a:buNone/>
              <a:defRPr>
                <a:latin typeface="Karla" pitchFamily="2" charset="0"/>
              </a:defRPr>
            </a:lvl2pPr>
            <a:lvl3pPr marL="914400" indent="0" algn="ctr">
              <a:buNone/>
              <a:defRPr>
                <a:latin typeface="Karla" pitchFamily="2" charset="0"/>
              </a:defRPr>
            </a:lvl3pPr>
            <a:lvl4pPr marL="1371600" indent="0" algn="ctr">
              <a:buNone/>
              <a:defRPr>
                <a:latin typeface="Karla" pitchFamily="2" charset="0"/>
              </a:defRPr>
            </a:lvl4pPr>
            <a:lvl5pPr marL="1828800" indent="0" algn="ctr">
              <a:buNone/>
              <a:defRPr>
                <a:latin typeface="Karla" pitchFamily="2" charset="0"/>
              </a:defRPr>
            </a:lvl5pPr>
          </a:lstStyle>
          <a:p>
            <a:pPr lvl="0"/>
            <a:r>
              <a:rPr lang="en-US" dirty="0"/>
              <a:t>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15" name="Text Placeholder 17">
            <a:extLst>
              <a:ext uri="{FF2B5EF4-FFF2-40B4-BE49-F238E27FC236}">
                <a16:creationId xmlns:a16="http://schemas.microsoft.com/office/drawing/2014/main" id="{34EE5573-A9CB-4BD1-BEAD-BE9DA2AD4B65}"/>
              </a:ext>
            </a:extLst>
          </p:cNvPr>
          <p:cNvSpPr>
            <a:spLocks noGrp="1"/>
          </p:cNvSpPr>
          <p:nvPr>
            <p:ph type="body" sz="quarter" idx="14" hasCustomPrompt="1"/>
          </p:nvPr>
        </p:nvSpPr>
        <p:spPr>
          <a:xfrm>
            <a:off x="2517913" y="174690"/>
            <a:ext cx="7172187" cy="644999"/>
          </a:xfrm>
          <a:prstGeom prst="rect">
            <a:avLst/>
          </a:prstGeom>
        </p:spPr>
        <p:txBody>
          <a:bodyPr>
            <a:normAutofit/>
          </a:bodyPr>
          <a:lstStyle>
            <a:lvl1pPr marL="0" indent="0" algn="ctr">
              <a:buNone/>
              <a:defRPr sz="3800" b="1">
                <a:latin typeface="Karla" pitchFamily="2" charset="0"/>
              </a:defRPr>
            </a:lvl1pPr>
            <a:lvl2pPr marL="457200" indent="0" algn="ctr">
              <a:buNone/>
              <a:defRPr>
                <a:latin typeface="Karla" pitchFamily="2" charset="0"/>
              </a:defRPr>
            </a:lvl2pPr>
            <a:lvl3pPr marL="914400" indent="0" algn="ctr">
              <a:buNone/>
              <a:defRPr>
                <a:latin typeface="Karla" pitchFamily="2" charset="0"/>
              </a:defRPr>
            </a:lvl3pPr>
            <a:lvl4pPr marL="1371600" indent="0" algn="ctr">
              <a:buNone/>
              <a:defRPr>
                <a:latin typeface="Karla" pitchFamily="2" charset="0"/>
              </a:defRPr>
            </a:lvl4pPr>
            <a:lvl5pPr marL="1828800" indent="0" algn="ctr">
              <a:buNone/>
              <a:defRPr>
                <a:latin typeface="Karla" pitchFamily="2" charset="0"/>
              </a:defRPr>
            </a:lvl5pPr>
          </a:lstStyle>
          <a:p>
            <a:pPr lvl="0"/>
            <a:r>
              <a:rPr lang="en-US" dirty="0"/>
              <a:t>Slide Title</a:t>
            </a:r>
          </a:p>
        </p:txBody>
      </p:sp>
    </p:spTree>
    <p:extLst>
      <p:ext uri="{BB962C8B-B14F-4D97-AF65-F5344CB8AC3E}">
        <p14:creationId xmlns:p14="http://schemas.microsoft.com/office/powerpoint/2010/main" val="10078277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a_slide_w_titl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7D21F40-B884-4EB9-990B-7ACFD96EAC60}"/>
              </a:ext>
            </a:extLst>
          </p:cNvPr>
          <p:cNvSpPr>
            <a:spLocks noGrp="1"/>
          </p:cNvSpPr>
          <p:nvPr>
            <p:ph type="sldNum" sz="quarter" idx="12"/>
          </p:nvPr>
        </p:nvSpPr>
        <p:spPr>
          <a:xfrm>
            <a:off x="8462893" y="6389362"/>
            <a:ext cx="2743200" cy="365125"/>
          </a:xfrm>
        </p:spPr>
        <p:txBody>
          <a:bodyPr/>
          <a:lstStyle/>
          <a:p>
            <a:fld id="{1E1A4202-1854-4A8C-A63F-7D5E2F547B29}" type="slidenum">
              <a:rPr lang="en-US" smtClean="0"/>
              <a:t>‹#›</a:t>
            </a:fld>
            <a:endParaRPr lang="en-US"/>
          </a:p>
        </p:txBody>
      </p:sp>
      <p:sp>
        <p:nvSpPr>
          <p:cNvPr id="7" name="Title 1">
            <a:extLst>
              <a:ext uri="{FF2B5EF4-FFF2-40B4-BE49-F238E27FC236}">
                <a16:creationId xmlns:a16="http://schemas.microsoft.com/office/drawing/2014/main" id="{03B777CA-3AD4-4055-A6F3-D229173E3BA8}"/>
              </a:ext>
            </a:extLst>
          </p:cNvPr>
          <p:cNvSpPr txBox="1">
            <a:spLocks/>
          </p:cNvSpPr>
          <p:nvPr userDrawn="1"/>
        </p:nvSpPr>
        <p:spPr>
          <a:xfrm>
            <a:off x="2743738" y="401358"/>
            <a:ext cx="6793424" cy="64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dirty="0">
              <a:latin typeface="Karla" panose="020F0502020204030204" pitchFamily="2" charset="0"/>
              <a:ea typeface="Futura" panose="02020800000000000000" pitchFamily="18" charset="0"/>
              <a:cs typeface="Futura" panose="02020800000000000000" pitchFamily="18" charset="0"/>
            </a:endParaRPr>
          </a:p>
        </p:txBody>
      </p:sp>
      <p:pic>
        <p:nvPicPr>
          <p:cNvPr id="8" name="Picture 7">
            <a:extLst>
              <a:ext uri="{FF2B5EF4-FFF2-40B4-BE49-F238E27FC236}">
                <a16:creationId xmlns:a16="http://schemas.microsoft.com/office/drawing/2014/main" id="{6A0BBE32-C829-4534-92AA-0A9402AC06A8}"/>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06093" y="6238082"/>
            <a:ext cx="844809" cy="510957"/>
          </a:xfrm>
          <a:prstGeom prst="rect">
            <a:avLst/>
          </a:prstGeom>
        </p:spPr>
      </p:pic>
      <p:cxnSp>
        <p:nvCxnSpPr>
          <p:cNvPr id="10" name="Straight Connector 9">
            <a:extLst>
              <a:ext uri="{FF2B5EF4-FFF2-40B4-BE49-F238E27FC236}">
                <a16:creationId xmlns:a16="http://schemas.microsoft.com/office/drawing/2014/main" id="{2BB05C14-85FE-410B-8AD5-1D038FDD03F1}"/>
              </a:ext>
            </a:extLst>
          </p:cNvPr>
          <p:cNvCxnSpPr>
            <a:cxnSpLocks/>
          </p:cNvCxnSpPr>
          <p:nvPr userDrawn="1"/>
        </p:nvCxnSpPr>
        <p:spPr>
          <a:xfrm>
            <a:off x="3930650" y="1199286"/>
            <a:ext cx="441960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A3D46243-E60C-4C42-8F85-FC3B9343AFAF}"/>
              </a:ext>
            </a:extLst>
          </p:cNvPr>
          <p:cNvGrpSpPr/>
          <p:nvPr userDrawn="1"/>
        </p:nvGrpSpPr>
        <p:grpSpPr>
          <a:xfrm>
            <a:off x="0" y="6238082"/>
            <a:ext cx="3302003" cy="589321"/>
            <a:chOff x="464927" y="6019573"/>
            <a:chExt cx="3302003" cy="589321"/>
          </a:xfrm>
        </p:grpSpPr>
        <p:sp>
          <p:nvSpPr>
            <p:cNvPr id="12" name="Rectangle 11">
              <a:extLst>
                <a:ext uri="{FF2B5EF4-FFF2-40B4-BE49-F238E27FC236}">
                  <a16:creationId xmlns:a16="http://schemas.microsoft.com/office/drawing/2014/main" id="{329F7269-A063-44EA-B098-36C03E952B4A}"/>
                </a:ext>
              </a:extLst>
            </p:cNvPr>
            <p:cNvSpPr/>
            <p:nvPr/>
          </p:nvSpPr>
          <p:spPr>
            <a:xfrm>
              <a:off x="675860" y="6019573"/>
              <a:ext cx="874035" cy="43701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ubtitle 2">
              <a:extLst>
                <a:ext uri="{FF2B5EF4-FFF2-40B4-BE49-F238E27FC236}">
                  <a16:creationId xmlns:a16="http://schemas.microsoft.com/office/drawing/2014/main" id="{FC20886B-EE56-477E-B213-33D73F60992C}"/>
                </a:ext>
              </a:extLst>
            </p:cNvPr>
            <p:cNvSpPr txBox="1">
              <a:spLocks/>
            </p:cNvSpPr>
            <p:nvPr/>
          </p:nvSpPr>
          <p:spPr>
            <a:xfrm>
              <a:off x="464927" y="6097938"/>
              <a:ext cx="1295899" cy="5109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dirty="0">
                  <a:solidFill>
                    <a:schemeClr val="bg1"/>
                  </a:solidFill>
                  <a:latin typeface="Karla" charset="0"/>
                </a:rPr>
                <a:t>AC295</a:t>
              </a:r>
              <a:endParaRPr lang="en-US" sz="1800" b="1" dirty="0">
                <a:solidFill>
                  <a:schemeClr val="bg1"/>
                </a:solidFill>
                <a:latin typeface="Karla" charset="0"/>
              </a:endParaRPr>
            </a:p>
          </p:txBody>
        </p:sp>
        <p:sp>
          <p:nvSpPr>
            <p:cNvPr id="14" name="Rectangle 13">
              <a:extLst>
                <a:ext uri="{FF2B5EF4-FFF2-40B4-BE49-F238E27FC236}">
                  <a16:creationId xmlns:a16="http://schemas.microsoft.com/office/drawing/2014/main" id="{41B169CF-1DA2-49FF-A171-CA3011076EC0}"/>
                </a:ext>
              </a:extLst>
            </p:cNvPr>
            <p:cNvSpPr/>
            <p:nvPr/>
          </p:nvSpPr>
          <p:spPr>
            <a:xfrm>
              <a:off x="1549897" y="6041219"/>
              <a:ext cx="2217033" cy="400110"/>
            </a:xfrm>
            <a:custGeom>
              <a:avLst/>
              <a:gdLst>
                <a:gd name="connsiteX0" fmla="*/ 0 w 2217033"/>
                <a:gd name="connsiteY0" fmla="*/ 0 h 400110"/>
                <a:gd name="connsiteX1" fmla="*/ 532088 w 2217033"/>
                <a:gd name="connsiteY1" fmla="*/ 0 h 400110"/>
                <a:gd name="connsiteX2" fmla="*/ 1086346 w 2217033"/>
                <a:gd name="connsiteY2" fmla="*/ 0 h 400110"/>
                <a:gd name="connsiteX3" fmla="*/ 1640604 w 2217033"/>
                <a:gd name="connsiteY3" fmla="*/ 0 h 400110"/>
                <a:gd name="connsiteX4" fmla="*/ 2217033 w 2217033"/>
                <a:gd name="connsiteY4" fmla="*/ 0 h 400110"/>
                <a:gd name="connsiteX5" fmla="*/ 2217033 w 2217033"/>
                <a:gd name="connsiteY5" fmla="*/ 400110 h 400110"/>
                <a:gd name="connsiteX6" fmla="*/ 1662775 w 2217033"/>
                <a:gd name="connsiteY6" fmla="*/ 400110 h 400110"/>
                <a:gd name="connsiteX7" fmla="*/ 1152857 w 2217033"/>
                <a:gd name="connsiteY7" fmla="*/ 400110 h 400110"/>
                <a:gd name="connsiteX8" fmla="*/ 642940 w 2217033"/>
                <a:gd name="connsiteY8" fmla="*/ 400110 h 400110"/>
                <a:gd name="connsiteX9" fmla="*/ 0 w 2217033"/>
                <a:gd name="connsiteY9" fmla="*/ 400110 h 400110"/>
                <a:gd name="connsiteX10" fmla="*/ 0 w 2217033"/>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7033" h="400110" fill="none" extrusionOk="0">
                  <a:moveTo>
                    <a:pt x="0" y="0"/>
                  </a:moveTo>
                  <a:cubicBezTo>
                    <a:pt x="263038" y="-7925"/>
                    <a:pt x="420560" y="1517"/>
                    <a:pt x="532088" y="0"/>
                  </a:cubicBezTo>
                  <a:cubicBezTo>
                    <a:pt x="643616" y="-1517"/>
                    <a:pt x="935144" y="292"/>
                    <a:pt x="1086346" y="0"/>
                  </a:cubicBezTo>
                  <a:cubicBezTo>
                    <a:pt x="1237548" y="-292"/>
                    <a:pt x="1501094" y="11016"/>
                    <a:pt x="1640604" y="0"/>
                  </a:cubicBezTo>
                  <a:cubicBezTo>
                    <a:pt x="1780114" y="-11016"/>
                    <a:pt x="1938923" y="9180"/>
                    <a:pt x="2217033" y="0"/>
                  </a:cubicBezTo>
                  <a:cubicBezTo>
                    <a:pt x="2212614" y="151559"/>
                    <a:pt x="2204076" y="313461"/>
                    <a:pt x="2217033" y="400110"/>
                  </a:cubicBezTo>
                  <a:cubicBezTo>
                    <a:pt x="2047578" y="378810"/>
                    <a:pt x="1914228" y="388589"/>
                    <a:pt x="1662775" y="400110"/>
                  </a:cubicBezTo>
                  <a:cubicBezTo>
                    <a:pt x="1411322" y="411631"/>
                    <a:pt x="1285485" y="408772"/>
                    <a:pt x="1152857" y="400110"/>
                  </a:cubicBezTo>
                  <a:cubicBezTo>
                    <a:pt x="1020229" y="391448"/>
                    <a:pt x="848944" y="401236"/>
                    <a:pt x="642940" y="400110"/>
                  </a:cubicBezTo>
                  <a:cubicBezTo>
                    <a:pt x="436936" y="398984"/>
                    <a:pt x="274007" y="426601"/>
                    <a:pt x="0" y="400110"/>
                  </a:cubicBezTo>
                  <a:cubicBezTo>
                    <a:pt x="14541" y="299461"/>
                    <a:pt x="-743" y="112982"/>
                    <a:pt x="0" y="0"/>
                  </a:cubicBezTo>
                  <a:close/>
                </a:path>
                <a:path w="2217033" h="400110" stroke="0" extrusionOk="0">
                  <a:moveTo>
                    <a:pt x="0" y="0"/>
                  </a:moveTo>
                  <a:cubicBezTo>
                    <a:pt x="207304" y="10404"/>
                    <a:pt x="309475" y="21847"/>
                    <a:pt x="532088" y="0"/>
                  </a:cubicBezTo>
                  <a:cubicBezTo>
                    <a:pt x="754701" y="-21847"/>
                    <a:pt x="777942" y="-4739"/>
                    <a:pt x="1019835" y="0"/>
                  </a:cubicBezTo>
                  <a:cubicBezTo>
                    <a:pt x="1261728" y="4739"/>
                    <a:pt x="1468228" y="-23737"/>
                    <a:pt x="1618434" y="0"/>
                  </a:cubicBezTo>
                  <a:cubicBezTo>
                    <a:pt x="1768640" y="23737"/>
                    <a:pt x="2032619" y="4821"/>
                    <a:pt x="2217033" y="0"/>
                  </a:cubicBezTo>
                  <a:cubicBezTo>
                    <a:pt x="2228653" y="88236"/>
                    <a:pt x="2227179" y="309932"/>
                    <a:pt x="2217033" y="400110"/>
                  </a:cubicBezTo>
                  <a:cubicBezTo>
                    <a:pt x="1978161" y="393684"/>
                    <a:pt x="1830757" y="404926"/>
                    <a:pt x="1707115" y="400110"/>
                  </a:cubicBezTo>
                  <a:cubicBezTo>
                    <a:pt x="1583473" y="395294"/>
                    <a:pt x="1347118" y="414480"/>
                    <a:pt x="1197198" y="400110"/>
                  </a:cubicBezTo>
                  <a:cubicBezTo>
                    <a:pt x="1047278" y="385740"/>
                    <a:pt x="777614" y="377421"/>
                    <a:pt x="598599" y="400110"/>
                  </a:cubicBezTo>
                  <a:cubicBezTo>
                    <a:pt x="419584" y="422799"/>
                    <a:pt x="177415" y="426553"/>
                    <a:pt x="0" y="400110"/>
                  </a:cubicBezTo>
                  <a:cubicBezTo>
                    <a:pt x="4306" y="228309"/>
                    <a:pt x="-14020" y="145186"/>
                    <a:pt x="0" y="0"/>
                  </a:cubicBezTo>
                  <a:close/>
                </a:path>
              </a:pathLst>
            </a:custGeom>
            <a:ln w="19050">
              <a:solidFill>
                <a:schemeClr val="bg1">
                  <a:lumMod val="50000"/>
                </a:scheme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a:spAutoFit/>
            </a:bodyPr>
            <a:lstStyle/>
            <a:p>
              <a:r>
                <a:rPr lang="en-US" sz="1000" b="1" dirty="0">
                  <a:solidFill>
                    <a:schemeClr val="bg1">
                      <a:lumMod val="50000"/>
                    </a:schemeClr>
                  </a:solidFill>
                  <a:latin typeface="Karla" charset="0"/>
                </a:rPr>
                <a:t>Advanced Practical Data Science</a:t>
              </a:r>
            </a:p>
            <a:p>
              <a:r>
                <a:rPr lang="en-US" sz="1000" b="1" dirty="0" err="1">
                  <a:solidFill>
                    <a:schemeClr val="bg1">
                      <a:lumMod val="50000"/>
                    </a:schemeClr>
                  </a:solidFill>
                  <a:latin typeface="Karla" charset="0"/>
                </a:rPr>
                <a:t>Pavlos</a:t>
              </a:r>
              <a:r>
                <a:rPr lang="en-US" sz="1000" b="1" dirty="0">
                  <a:solidFill>
                    <a:schemeClr val="bg1">
                      <a:lumMod val="50000"/>
                    </a:schemeClr>
                  </a:solidFill>
                  <a:latin typeface="Karla" charset="0"/>
                </a:rPr>
                <a:t> </a:t>
              </a:r>
              <a:r>
                <a:rPr lang="en-US" sz="1000" b="1" dirty="0" err="1">
                  <a:solidFill>
                    <a:schemeClr val="bg1">
                      <a:lumMod val="50000"/>
                    </a:schemeClr>
                  </a:solidFill>
                  <a:latin typeface="Karla" charset="0"/>
                </a:rPr>
                <a:t>Protopapas</a:t>
              </a:r>
              <a:endParaRPr lang="en-US" sz="1000" b="1" dirty="0">
                <a:solidFill>
                  <a:schemeClr val="bg1">
                    <a:lumMod val="50000"/>
                  </a:schemeClr>
                </a:solidFill>
              </a:endParaRPr>
            </a:p>
          </p:txBody>
        </p:sp>
      </p:grpSp>
      <p:sp>
        <p:nvSpPr>
          <p:cNvPr id="18" name="Text Placeholder 17">
            <a:extLst>
              <a:ext uri="{FF2B5EF4-FFF2-40B4-BE49-F238E27FC236}">
                <a16:creationId xmlns:a16="http://schemas.microsoft.com/office/drawing/2014/main" id="{34EE5573-A9CB-4BD1-BEAD-BE9DA2AD4B65}"/>
              </a:ext>
            </a:extLst>
          </p:cNvPr>
          <p:cNvSpPr>
            <a:spLocks noGrp="1"/>
          </p:cNvSpPr>
          <p:nvPr>
            <p:ph type="body" sz="quarter" idx="13" hasCustomPrompt="1"/>
          </p:nvPr>
        </p:nvSpPr>
        <p:spPr>
          <a:xfrm>
            <a:off x="533400" y="1821235"/>
            <a:ext cx="5705475" cy="3837477"/>
          </a:xfrm>
          <a:prstGeom prst="rect">
            <a:avLst/>
          </a:prstGeom>
        </p:spPr>
        <p:txBody>
          <a:bodyPr/>
          <a:lstStyle>
            <a:lvl1pPr marL="0" indent="0" algn="l">
              <a:buNone/>
              <a:defRPr strike="noStrike">
                <a:latin typeface="Karla" pitchFamily="2" charset="0"/>
              </a:defRPr>
            </a:lvl1pPr>
            <a:lvl2pPr marL="457200" indent="0" algn="ctr">
              <a:buNone/>
              <a:defRPr>
                <a:latin typeface="Karla" pitchFamily="2" charset="0"/>
              </a:defRPr>
            </a:lvl2pPr>
            <a:lvl3pPr marL="914400" indent="0" algn="ctr">
              <a:buNone/>
              <a:defRPr>
                <a:latin typeface="Karla" pitchFamily="2" charset="0"/>
              </a:defRPr>
            </a:lvl3pPr>
            <a:lvl4pPr marL="1371600" indent="0" algn="ctr">
              <a:buNone/>
              <a:defRPr>
                <a:latin typeface="Karla" pitchFamily="2" charset="0"/>
              </a:defRPr>
            </a:lvl4pPr>
            <a:lvl5pPr marL="1828800" indent="0" algn="ctr">
              <a:buNone/>
              <a:defRPr>
                <a:latin typeface="Karla" pitchFamily="2" charset="0"/>
              </a:defRPr>
            </a:lvl5pPr>
          </a:lstStyle>
          <a:p>
            <a:pPr lvl="0"/>
            <a:r>
              <a:rPr lang="en-US" dirty="0"/>
              <a:t>Text slide</a:t>
            </a:r>
          </a:p>
        </p:txBody>
      </p:sp>
      <p:sp>
        <p:nvSpPr>
          <p:cNvPr id="20" name="Text Placeholder 17">
            <a:extLst>
              <a:ext uri="{FF2B5EF4-FFF2-40B4-BE49-F238E27FC236}">
                <a16:creationId xmlns:a16="http://schemas.microsoft.com/office/drawing/2014/main" id="{D405074A-E0C4-4294-A5E4-68039E1DF60D}"/>
              </a:ext>
            </a:extLst>
          </p:cNvPr>
          <p:cNvSpPr>
            <a:spLocks noGrp="1"/>
          </p:cNvSpPr>
          <p:nvPr>
            <p:ph type="body" sz="quarter" idx="15" hasCustomPrompt="1"/>
          </p:nvPr>
        </p:nvSpPr>
        <p:spPr>
          <a:xfrm>
            <a:off x="2743200" y="401607"/>
            <a:ext cx="6794500" cy="647700"/>
          </a:xfrm>
          <a:prstGeom prst="rect">
            <a:avLst/>
          </a:prstGeom>
        </p:spPr>
        <p:txBody>
          <a:bodyPr>
            <a:normAutofit/>
          </a:bodyPr>
          <a:lstStyle>
            <a:lvl1pPr marL="0" indent="0" algn="ctr">
              <a:buNone/>
              <a:defRPr sz="3600" b="1">
                <a:latin typeface="Karla" pitchFamily="2" charset="0"/>
              </a:defRPr>
            </a:lvl1pPr>
            <a:lvl2pPr marL="457200" indent="0" algn="ctr">
              <a:buNone/>
              <a:defRPr>
                <a:latin typeface="Karla" pitchFamily="2" charset="0"/>
              </a:defRPr>
            </a:lvl2pPr>
            <a:lvl3pPr marL="914400" indent="0" algn="ctr">
              <a:buNone/>
              <a:defRPr>
                <a:latin typeface="Karla" pitchFamily="2" charset="0"/>
              </a:defRPr>
            </a:lvl3pPr>
            <a:lvl4pPr marL="1371600" indent="0" algn="ctr">
              <a:buNone/>
              <a:defRPr>
                <a:latin typeface="Karla" pitchFamily="2" charset="0"/>
              </a:defRPr>
            </a:lvl4pPr>
            <a:lvl5pPr marL="1828800" indent="0" algn="ctr">
              <a:buNone/>
              <a:defRPr>
                <a:latin typeface="Karla" pitchFamily="2" charset="0"/>
              </a:defRPr>
            </a:lvl5pPr>
          </a:lstStyle>
          <a:p>
            <a:pPr lvl="0"/>
            <a:r>
              <a:rPr lang="en-US" dirty="0"/>
              <a:t>Title</a:t>
            </a:r>
          </a:p>
        </p:txBody>
      </p:sp>
      <p:sp>
        <p:nvSpPr>
          <p:cNvPr id="3" name="Picture Placeholder 2">
            <a:extLst>
              <a:ext uri="{FF2B5EF4-FFF2-40B4-BE49-F238E27FC236}">
                <a16:creationId xmlns:a16="http://schemas.microsoft.com/office/drawing/2014/main" id="{2F14F5B9-510A-4D5A-82FC-79B9376B2E70}"/>
              </a:ext>
            </a:extLst>
          </p:cNvPr>
          <p:cNvSpPr>
            <a:spLocks noGrp="1"/>
          </p:cNvSpPr>
          <p:nvPr>
            <p:ph type="pic" sz="quarter" idx="16"/>
          </p:nvPr>
        </p:nvSpPr>
        <p:spPr>
          <a:xfrm>
            <a:off x="7388480" y="1820862"/>
            <a:ext cx="4297363" cy="3837475"/>
          </a:xfrm>
          <a:prstGeom prst="rect">
            <a:avLst/>
          </a:prstGeom>
        </p:spPr>
        <p:txBody>
          <a:bodyPr/>
          <a:lstStyle/>
          <a:p>
            <a:endParaRPr lang="en-US"/>
          </a:p>
        </p:txBody>
      </p:sp>
    </p:spTree>
    <p:extLst>
      <p:ext uri="{BB962C8B-B14F-4D97-AF65-F5344CB8AC3E}">
        <p14:creationId xmlns:p14="http://schemas.microsoft.com/office/powerpoint/2010/main" val="31235963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b_slide_without_titl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7D21F40-B884-4EB9-990B-7ACFD96EAC60}"/>
              </a:ext>
            </a:extLst>
          </p:cNvPr>
          <p:cNvSpPr>
            <a:spLocks noGrp="1"/>
          </p:cNvSpPr>
          <p:nvPr>
            <p:ph type="sldNum" sz="quarter" idx="12"/>
          </p:nvPr>
        </p:nvSpPr>
        <p:spPr>
          <a:xfrm>
            <a:off x="8462893" y="6389362"/>
            <a:ext cx="2743200" cy="365125"/>
          </a:xfrm>
        </p:spPr>
        <p:txBody>
          <a:bodyPr/>
          <a:lstStyle/>
          <a:p>
            <a:fld id="{1E1A4202-1854-4A8C-A63F-7D5E2F547B29}" type="slidenum">
              <a:rPr lang="en-US" smtClean="0"/>
              <a:t>‹#›</a:t>
            </a:fld>
            <a:endParaRPr lang="en-US"/>
          </a:p>
        </p:txBody>
      </p:sp>
      <p:sp>
        <p:nvSpPr>
          <p:cNvPr id="7" name="Title 1">
            <a:extLst>
              <a:ext uri="{FF2B5EF4-FFF2-40B4-BE49-F238E27FC236}">
                <a16:creationId xmlns:a16="http://schemas.microsoft.com/office/drawing/2014/main" id="{03B777CA-3AD4-4055-A6F3-D229173E3BA8}"/>
              </a:ext>
            </a:extLst>
          </p:cNvPr>
          <p:cNvSpPr txBox="1">
            <a:spLocks/>
          </p:cNvSpPr>
          <p:nvPr userDrawn="1"/>
        </p:nvSpPr>
        <p:spPr>
          <a:xfrm>
            <a:off x="2743738" y="401358"/>
            <a:ext cx="6793424" cy="64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dirty="0">
              <a:latin typeface="Karla" panose="020F0502020204030204" pitchFamily="2" charset="0"/>
              <a:ea typeface="Futura" panose="02020800000000000000" pitchFamily="18" charset="0"/>
              <a:cs typeface="Futura" panose="02020800000000000000" pitchFamily="18" charset="0"/>
            </a:endParaRPr>
          </a:p>
        </p:txBody>
      </p:sp>
      <p:pic>
        <p:nvPicPr>
          <p:cNvPr id="8" name="Picture 7">
            <a:extLst>
              <a:ext uri="{FF2B5EF4-FFF2-40B4-BE49-F238E27FC236}">
                <a16:creationId xmlns:a16="http://schemas.microsoft.com/office/drawing/2014/main" id="{6A0BBE32-C829-4534-92AA-0A9402AC06A8}"/>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06093" y="6238082"/>
            <a:ext cx="844809" cy="510957"/>
          </a:xfrm>
          <a:prstGeom prst="rect">
            <a:avLst/>
          </a:prstGeom>
        </p:spPr>
      </p:pic>
      <p:grpSp>
        <p:nvGrpSpPr>
          <p:cNvPr id="11" name="Group 10">
            <a:extLst>
              <a:ext uri="{FF2B5EF4-FFF2-40B4-BE49-F238E27FC236}">
                <a16:creationId xmlns:a16="http://schemas.microsoft.com/office/drawing/2014/main" id="{A3D46243-E60C-4C42-8F85-FC3B9343AFAF}"/>
              </a:ext>
            </a:extLst>
          </p:cNvPr>
          <p:cNvGrpSpPr/>
          <p:nvPr userDrawn="1"/>
        </p:nvGrpSpPr>
        <p:grpSpPr>
          <a:xfrm>
            <a:off x="0" y="6238082"/>
            <a:ext cx="3302003" cy="589321"/>
            <a:chOff x="464927" y="6019573"/>
            <a:chExt cx="3302003" cy="589321"/>
          </a:xfrm>
        </p:grpSpPr>
        <p:sp>
          <p:nvSpPr>
            <p:cNvPr id="12" name="Rectangle 11">
              <a:extLst>
                <a:ext uri="{FF2B5EF4-FFF2-40B4-BE49-F238E27FC236}">
                  <a16:creationId xmlns:a16="http://schemas.microsoft.com/office/drawing/2014/main" id="{329F7269-A063-44EA-B098-36C03E952B4A}"/>
                </a:ext>
              </a:extLst>
            </p:cNvPr>
            <p:cNvSpPr/>
            <p:nvPr/>
          </p:nvSpPr>
          <p:spPr>
            <a:xfrm>
              <a:off x="675860" y="6019573"/>
              <a:ext cx="874035" cy="43701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ubtitle 2">
              <a:extLst>
                <a:ext uri="{FF2B5EF4-FFF2-40B4-BE49-F238E27FC236}">
                  <a16:creationId xmlns:a16="http://schemas.microsoft.com/office/drawing/2014/main" id="{FC20886B-EE56-477E-B213-33D73F60992C}"/>
                </a:ext>
              </a:extLst>
            </p:cNvPr>
            <p:cNvSpPr txBox="1">
              <a:spLocks/>
            </p:cNvSpPr>
            <p:nvPr/>
          </p:nvSpPr>
          <p:spPr>
            <a:xfrm>
              <a:off x="464927" y="6097938"/>
              <a:ext cx="1295899" cy="5109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dirty="0">
                  <a:solidFill>
                    <a:schemeClr val="bg1"/>
                  </a:solidFill>
                  <a:latin typeface="Karla" charset="0"/>
                </a:rPr>
                <a:t>AC295</a:t>
              </a:r>
              <a:endParaRPr lang="en-US" sz="1800" b="1" dirty="0">
                <a:solidFill>
                  <a:schemeClr val="bg1"/>
                </a:solidFill>
                <a:latin typeface="Karla" charset="0"/>
              </a:endParaRPr>
            </a:p>
          </p:txBody>
        </p:sp>
        <p:sp>
          <p:nvSpPr>
            <p:cNvPr id="14" name="Rectangle 13">
              <a:extLst>
                <a:ext uri="{FF2B5EF4-FFF2-40B4-BE49-F238E27FC236}">
                  <a16:creationId xmlns:a16="http://schemas.microsoft.com/office/drawing/2014/main" id="{41B169CF-1DA2-49FF-A171-CA3011076EC0}"/>
                </a:ext>
              </a:extLst>
            </p:cNvPr>
            <p:cNvSpPr/>
            <p:nvPr/>
          </p:nvSpPr>
          <p:spPr>
            <a:xfrm>
              <a:off x="1549897" y="6041219"/>
              <a:ext cx="2217033" cy="400110"/>
            </a:xfrm>
            <a:custGeom>
              <a:avLst/>
              <a:gdLst>
                <a:gd name="connsiteX0" fmla="*/ 0 w 2217033"/>
                <a:gd name="connsiteY0" fmla="*/ 0 h 400110"/>
                <a:gd name="connsiteX1" fmla="*/ 532088 w 2217033"/>
                <a:gd name="connsiteY1" fmla="*/ 0 h 400110"/>
                <a:gd name="connsiteX2" fmla="*/ 1086346 w 2217033"/>
                <a:gd name="connsiteY2" fmla="*/ 0 h 400110"/>
                <a:gd name="connsiteX3" fmla="*/ 1640604 w 2217033"/>
                <a:gd name="connsiteY3" fmla="*/ 0 h 400110"/>
                <a:gd name="connsiteX4" fmla="*/ 2217033 w 2217033"/>
                <a:gd name="connsiteY4" fmla="*/ 0 h 400110"/>
                <a:gd name="connsiteX5" fmla="*/ 2217033 w 2217033"/>
                <a:gd name="connsiteY5" fmla="*/ 400110 h 400110"/>
                <a:gd name="connsiteX6" fmla="*/ 1662775 w 2217033"/>
                <a:gd name="connsiteY6" fmla="*/ 400110 h 400110"/>
                <a:gd name="connsiteX7" fmla="*/ 1152857 w 2217033"/>
                <a:gd name="connsiteY7" fmla="*/ 400110 h 400110"/>
                <a:gd name="connsiteX8" fmla="*/ 642940 w 2217033"/>
                <a:gd name="connsiteY8" fmla="*/ 400110 h 400110"/>
                <a:gd name="connsiteX9" fmla="*/ 0 w 2217033"/>
                <a:gd name="connsiteY9" fmla="*/ 400110 h 400110"/>
                <a:gd name="connsiteX10" fmla="*/ 0 w 2217033"/>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7033" h="400110" fill="none" extrusionOk="0">
                  <a:moveTo>
                    <a:pt x="0" y="0"/>
                  </a:moveTo>
                  <a:cubicBezTo>
                    <a:pt x="263038" y="-7925"/>
                    <a:pt x="420560" y="1517"/>
                    <a:pt x="532088" y="0"/>
                  </a:cubicBezTo>
                  <a:cubicBezTo>
                    <a:pt x="643616" y="-1517"/>
                    <a:pt x="935144" y="292"/>
                    <a:pt x="1086346" y="0"/>
                  </a:cubicBezTo>
                  <a:cubicBezTo>
                    <a:pt x="1237548" y="-292"/>
                    <a:pt x="1501094" y="11016"/>
                    <a:pt x="1640604" y="0"/>
                  </a:cubicBezTo>
                  <a:cubicBezTo>
                    <a:pt x="1780114" y="-11016"/>
                    <a:pt x="1938923" y="9180"/>
                    <a:pt x="2217033" y="0"/>
                  </a:cubicBezTo>
                  <a:cubicBezTo>
                    <a:pt x="2212614" y="151559"/>
                    <a:pt x="2204076" y="313461"/>
                    <a:pt x="2217033" y="400110"/>
                  </a:cubicBezTo>
                  <a:cubicBezTo>
                    <a:pt x="2047578" y="378810"/>
                    <a:pt x="1914228" y="388589"/>
                    <a:pt x="1662775" y="400110"/>
                  </a:cubicBezTo>
                  <a:cubicBezTo>
                    <a:pt x="1411322" y="411631"/>
                    <a:pt x="1285485" y="408772"/>
                    <a:pt x="1152857" y="400110"/>
                  </a:cubicBezTo>
                  <a:cubicBezTo>
                    <a:pt x="1020229" y="391448"/>
                    <a:pt x="848944" y="401236"/>
                    <a:pt x="642940" y="400110"/>
                  </a:cubicBezTo>
                  <a:cubicBezTo>
                    <a:pt x="436936" y="398984"/>
                    <a:pt x="274007" y="426601"/>
                    <a:pt x="0" y="400110"/>
                  </a:cubicBezTo>
                  <a:cubicBezTo>
                    <a:pt x="14541" y="299461"/>
                    <a:pt x="-743" y="112982"/>
                    <a:pt x="0" y="0"/>
                  </a:cubicBezTo>
                  <a:close/>
                </a:path>
                <a:path w="2217033" h="400110" stroke="0" extrusionOk="0">
                  <a:moveTo>
                    <a:pt x="0" y="0"/>
                  </a:moveTo>
                  <a:cubicBezTo>
                    <a:pt x="207304" y="10404"/>
                    <a:pt x="309475" y="21847"/>
                    <a:pt x="532088" y="0"/>
                  </a:cubicBezTo>
                  <a:cubicBezTo>
                    <a:pt x="754701" y="-21847"/>
                    <a:pt x="777942" y="-4739"/>
                    <a:pt x="1019835" y="0"/>
                  </a:cubicBezTo>
                  <a:cubicBezTo>
                    <a:pt x="1261728" y="4739"/>
                    <a:pt x="1468228" y="-23737"/>
                    <a:pt x="1618434" y="0"/>
                  </a:cubicBezTo>
                  <a:cubicBezTo>
                    <a:pt x="1768640" y="23737"/>
                    <a:pt x="2032619" y="4821"/>
                    <a:pt x="2217033" y="0"/>
                  </a:cubicBezTo>
                  <a:cubicBezTo>
                    <a:pt x="2228653" y="88236"/>
                    <a:pt x="2227179" y="309932"/>
                    <a:pt x="2217033" y="400110"/>
                  </a:cubicBezTo>
                  <a:cubicBezTo>
                    <a:pt x="1978161" y="393684"/>
                    <a:pt x="1830757" y="404926"/>
                    <a:pt x="1707115" y="400110"/>
                  </a:cubicBezTo>
                  <a:cubicBezTo>
                    <a:pt x="1583473" y="395294"/>
                    <a:pt x="1347118" y="414480"/>
                    <a:pt x="1197198" y="400110"/>
                  </a:cubicBezTo>
                  <a:cubicBezTo>
                    <a:pt x="1047278" y="385740"/>
                    <a:pt x="777614" y="377421"/>
                    <a:pt x="598599" y="400110"/>
                  </a:cubicBezTo>
                  <a:cubicBezTo>
                    <a:pt x="419584" y="422799"/>
                    <a:pt x="177415" y="426553"/>
                    <a:pt x="0" y="400110"/>
                  </a:cubicBezTo>
                  <a:cubicBezTo>
                    <a:pt x="4306" y="228309"/>
                    <a:pt x="-14020" y="145186"/>
                    <a:pt x="0" y="0"/>
                  </a:cubicBezTo>
                  <a:close/>
                </a:path>
              </a:pathLst>
            </a:custGeom>
            <a:ln w="19050">
              <a:solidFill>
                <a:schemeClr val="bg1">
                  <a:lumMod val="50000"/>
                </a:scheme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a:spAutoFit/>
            </a:bodyPr>
            <a:lstStyle/>
            <a:p>
              <a:r>
                <a:rPr lang="en-US" sz="1000" b="1" dirty="0">
                  <a:solidFill>
                    <a:schemeClr val="bg1">
                      <a:lumMod val="50000"/>
                    </a:schemeClr>
                  </a:solidFill>
                  <a:latin typeface="Karla" charset="0"/>
                </a:rPr>
                <a:t>Advanced Practical Data Science</a:t>
              </a:r>
            </a:p>
            <a:p>
              <a:r>
                <a:rPr lang="en-US" sz="1000" b="1" dirty="0" err="1">
                  <a:solidFill>
                    <a:schemeClr val="bg1">
                      <a:lumMod val="50000"/>
                    </a:schemeClr>
                  </a:solidFill>
                  <a:latin typeface="Karla" charset="0"/>
                </a:rPr>
                <a:t>Pavlos</a:t>
              </a:r>
              <a:r>
                <a:rPr lang="en-US" sz="1000" b="1" dirty="0">
                  <a:solidFill>
                    <a:schemeClr val="bg1">
                      <a:lumMod val="50000"/>
                    </a:schemeClr>
                  </a:solidFill>
                  <a:latin typeface="Karla" charset="0"/>
                </a:rPr>
                <a:t> </a:t>
              </a:r>
              <a:r>
                <a:rPr lang="en-US" sz="1000" b="1" dirty="0" err="1">
                  <a:solidFill>
                    <a:schemeClr val="bg1">
                      <a:lumMod val="50000"/>
                    </a:schemeClr>
                  </a:solidFill>
                  <a:latin typeface="Karla" charset="0"/>
                </a:rPr>
                <a:t>Protopapas</a:t>
              </a:r>
              <a:endParaRPr lang="en-US" sz="1000" b="1" dirty="0">
                <a:solidFill>
                  <a:schemeClr val="bg1">
                    <a:lumMod val="50000"/>
                  </a:schemeClr>
                </a:solidFill>
              </a:endParaRPr>
            </a:p>
          </p:txBody>
        </p:sp>
      </p:grpSp>
      <p:sp>
        <p:nvSpPr>
          <p:cNvPr id="18" name="Text Placeholder 17">
            <a:extLst>
              <a:ext uri="{FF2B5EF4-FFF2-40B4-BE49-F238E27FC236}">
                <a16:creationId xmlns:a16="http://schemas.microsoft.com/office/drawing/2014/main" id="{34EE5573-A9CB-4BD1-BEAD-BE9DA2AD4B65}"/>
              </a:ext>
            </a:extLst>
          </p:cNvPr>
          <p:cNvSpPr>
            <a:spLocks noGrp="1"/>
          </p:cNvSpPr>
          <p:nvPr>
            <p:ph type="body" sz="quarter" idx="13" hasCustomPrompt="1"/>
          </p:nvPr>
        </p:nvSpPr>
        <p:spPr>
          <a:xfrm>
            <a:off x="533400" y="1068789"/>
            <a:ext cx="5705475" cy="3837477"/>
          </a:xfrm>
          <a:prstGeom prst="rect">
            <a:avLst/>
          </a:prstGeom>
        </p:spPr>
        <p:txBody>
          <a:bodyPr/>
          <a:lstStyle>
            <a:lvl1pPr marL="0" indent="0" algn="l">
              <a:buNone/>
              <a:defRPr>
                <a:latin typeface="Karla" pitchFamily="2" charset="0"/>
              </a:defRPr>
            </a:lvl1pPr>
            <a:lvl2pPr marL="457200" indent="0" algn="ctr">
              <a:buNone/>
              <a:defRPr>
                <a:latin typeface="Karla" pitchFamily="2" charset="0"/>
              </a:defRPr>
            </a:lvl2pPr>
            <a:lvl3pPr marL="914400" indent="0" algn="ctr">
              <a:buNone/>
              <a:defRPr>
                <a:latin typeface="Karla" pitchFamily="2" charset="0"/>
              </a:defRPr>
            </a:lvl3pPr>
            <a:lvl4pPr marL="1371600" indent="0" algn="ctr">
              <a:buNone/>
              <a:defRPr>
                <a:latin typeface="Karla" pitchFamily="2" charset="0"/>
              </a:defRPr>
            </a:lvl4pPr>
            <a:lvl5pPr marL="1828800" indent="0" algn="ctr">
              <a:buNone/>
              <a:defRPr>
                <a:latin typeface="Karla" pitchFamily="2" charset="0"/>
              </a:defRPr>
            </a:lvl5pPr>
          </a:lstStyle>
          <a:p>
            <a:pPr lvl="0"/>
            <a:r>
              <a:rPr lang="en-US" dirty="0"/>
              <a:t>Text slide</a:t>
            </a:r>
          </a:p>
        </p:txBody>
      </p:sp>
      <p:sp>
        <p:nvSpPr>
          <p:cNvPr id="3" name="Picture Placeholder 2">
            <a:extLst>
              <a:ext uri="{FF2B5EF4-FFF2-40B4-BE49-F238E27FC236}">
                <a16:creationId xmlns:a16="http://schemas.microsoft.com/office/drawing/2014/main" id="{2F14F5B9-510A-4D5A-82FC-79B9376B2E70}"/>
              </a:ext>
            </a:extLst>
          </p:cNvPr>
          <p:cNvSpPr>
            <a:spLocks noGrp="1"/>
          </p:cNvSpPr>
          <p:nvPr>
            <p:ph type="pic" sz="quarter" idx="16"/>
          </p:nvPr>
        </p:nvSpPr>
        <p:spPr>
          <a:xfrm>
            <a:off x="7388480" y="1068416"/>
            <a:ext cx="4297363" cy="3837475"/>
          </a:xfrm>
          <a:prstGeom prst="rect">
            <a:avLst/>
          </a:prstGeom>
        </p:spPr>
        <p:txBody>
          <a:bodyPr/>
          <a:lstStyle/>
          <a:p>
            <a:endParaRPr lang="en-US"/>
          </a:p>
        </p:txBody>
      </p:sp>
    </p:spTree>
    <p:extLst>
      <p:ext uri="{BB962C8B-B14F-4D97-AF65-F5344CB8AC3E}">
        <p14:creationId xmlns:p14="http://schemas.microsoft.com/office/powerpoint/2010/main" val="2460701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BDE40-4BCA-4C56-93FF-F8764A08C0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29D98C-6468-4128-B47F-A8D94FCEE6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BEEB5D-817C-45C5-B6D7-BC06D45922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CAFE06-E0F6-433B-B431-DB140A8FA4A3}"/>
              </a:ext>
            </a:extLst>
          </p:cNvPr>
          <p:cNvSpPr>
            <a:spLocks noGrp="1"/>
          </p:cNvSpPr>
          <p:nvPr>
            <p:ph type="dt" sz="half" idx="10"/>
          </p:nvPr>
        </p:nvSpPr>
        <p:spPr/>
        <p:txBody>
          <a:bodyPr/>
          <a:lstStyle/>
          <a:p>
            <a:fld id="{F1DB05E7-376B-42E9-BFB9-A2253E2039EB}" type="datetimeFigureOut">
              <a:rPr lang="en-US" smtClean="0"/>
              <a:t>11/24/20</a:t>
            </a:fld>
            <a:endParaRPr lang="en-US"/>
          </a:p>
        </p:txBody>
      </p:sp>
      <p:sp>
        <p:nvSpPr>
          <p:cNvPr id="6" name="Footer Placeholder 5">
            <a:extLst>
              <a:ext uri="{FF2B5EF4-FFF2-40B4-BE49-F238E27FC236}">
                <a16:creationId xmlns:a16="http://schemas.microsoft.com/office/drawing/2014/main" id="{6619226A-A3B3-4461-8A66-B33065D90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507117-1063-44AD-BD8B-B27F964139D6}"/>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3941373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7CEB9-76FD-4489-A547-D148A97CD0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0821FA-BDBB-44CE-925E-6F98DAAAF7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A987B2-92A3-49EA-B1F2-FAE564DF32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9275FB-9B9D-43F6-9B2D-9DEFE7C72D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0EAD8C-7AC9-4618-80AF-C45AB35677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3315E4-EE7E-48CE-9952-4BE6A8C50260}"/>
              </a:ext>
            </a:extLst>
          </p:cNvPr>
          <p:cNvSpPr>
            <a:spLocks noGrp="1"/>
          </p:cNvSpPr>
          <p:nvPr>
            <p:ph type="dt" sz="half" idx="10"/>
          </p:nvPr>
        </p:nvSpPr>
        <p:spPr/>
        <p:txBody>
          <a:bodyPr/>
          <a:lstStyle/>
          <a:p>
            <a:fld id="{F1DB05E7-376B-42E9-BFB9-A2253E2039EB}" type="datetimeFigureOut">
              <a:rPr lang="en-US" smtClean="0"/>
              <a:t>11/24/20</a:t>
            </a:fld>
            <a:endParaRPr lang="en-US"/>
          </a:p>
        </p:txBody>
      </p:sp>
      <p:sp>
        <p:nvSpPr>
          <p:cNvPr id="8" name="Footer Placeholder 7">
            <a:extLst>
              <a:ext uri="{FF2B5EF4-FFF2-40B4-BE49-F238E27FC236}">
                <a16:creationId xmlns:a16="http://schemas.microsoft.com/office/drawing/2014/main" id="{E81804EE-6320-4D09-AA4E-17A5D5EC80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3D3369-B232-4B10-9152-AE9E72299889}"/>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2574984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ECC1D-978C-4656-926C-7005F7C24A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22DB57-28C0-4337-B98F-4880BC5F9EF0}"/>
              </a:ext>
            </a:extLst>
          </p:cNvPr>
          <p:cNvSpPr>
            <a:spLocks noGrp="1"/>
          </p:cNvSpPr>
          <p:nvPr>
            <p:ph type="dt" sz="half" idx="10"/>
          </p:nvPr>
        </p:nvSpPr>
        <p:spPr/>
        <p:txBody>
          <a:bodyPr/>
          <a:lstStyle/>
          <a:p>
            <a:fld id="{F1DB05E7-376B-42E9-BFB9-A2253E2039EB}" type="datetimeFigureOut">
              <a:rPr lang="en-US" smtClean="0"/>
              <a:t>11/24/20</a:t>
            </a:fld>
            <a:endParaRPr lang="en-US"/>
          </a:p>
        </p:txBody>
      </p:sp>
      <p:sp>
        <p:nvSpPr>
          <p:cNvPr id="4" name="Footer Placeholder 3">
            <a:extLst>
              <a:ext uri="{FF2B5EF4-FFF2-40B4-BE49-F238E27FC236}">
                <a16:creationId xmlns:a16="http://schemas.microsoft.com/office/drawing/2014/main" id="{7C9A6C94-5C84-4C4D-8E46-BBCA87D091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31DCEC-5A87-4EC1-8C3D-3834F06B255D}"/>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3641787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F1389-A811-4CC3-9757-E404BCCDAB91}"/>
              </a:ext>
            </a:extLst>
          </p:cNvPr>
          <p:cNvSpPr>
            <a:spLocks noGrp="1"/>
          </p:cNvSpPr>
          <p:nvPr>
            <p:ph type="dt" sz="half" idx="10"/>
          </p:nvPr>
        </p:nvSpPr>
        <p:spPr/>
        <p:txBody>
          <a:bodyPr/>
          <a:lstStyle/>
          <a:p>
            <a:fld id="{F1DB05E7-376B-42E9-BFB9-A2253E2039EB}" type="datetimeFigureOut">
              <a:rPr lang="en-US" smtClean="0"/>
              <a:t>11/24/20</a:t>
            </a:fld>
            <a:endParaRPr lang="en-US"/>
          </a:p>
        </p:txBody>
      </p:sp>
      <p:sp>
        <p:nvSpPr>
          <p:cNvPr id="3" name="Footer Placeholder 2">
            <a:extLst>
              <a:ext uri="{FF2B5EF4-FFF2-40B4-BE49-F238E27FC236}">
                <a16:creationId xmlns:a16="http://schemas.microsoft.com/office/drawing/2014/main" id="{9F5D00A7-E11B-4283-80FC-E96FC47FE1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DDECAC-1BA0-45DD-9410-D7C82A52BCEC}"/>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481692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79B95-E114-4974-ACFC-32C726FECC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85E4DD-5A43-422E-8374-D240F26B10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51926F-A9C9-425F-AE43-144A72CF43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F62D3E-3BB5-4FE4-9797-5CE62527EFA2}"/>
              </a:ext>
            </a:extLst>
          </p:cNvPr>
          <p:cNvSpPr>
            <a:spLocks noGrp="1"/>
          </p:cNvSpPr>
          <p:nvPr>
            <p:ph type="dt" sz="half" idx="10"/>
          </p:nvPr>
        </p:nvSpPr>
        <p:spPr/>
        <p:txBody>
          <a:bodyPr/>
          <a:lstStyle/>
          <a:p>
            <a:fld id="{F1DB05E7-376B-42E9-BFB9-A2253E2039EB}" type="datetimeFigureOut">
              <a:rPr lang="en-US" smtClean="0"/>
              <a:t>11/24/20</a:t>
            </a:fld>
            <a:endParaRPr lang="en-US"/>
          </a:p>
        </p:txBody>
      </p:sp>
      <p:sp>
        <p:nvSpPr>
          <p:cNvPr id="6" name="Footer Placeholder 5">
            <a:extLst>
              <a:ext uri="{FF2B5EF4-FFF2-40B4-BE49-F238E27FC236}">
                <a16:creationId xmlns:a16="http://schemas.microsoft.com/office/drawing/2014/main" id="{CF10E72E-180F-4EF1-84EB-73F7A487B6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F1A70E-C0D7-4B23-AFCC-8A4BF5F3B612}"/>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3785041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293A6-9CB5-47D8-BD15-81410E149B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16FBD3-9EDD-49CE-B404-D47738AF9B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93F8D6-E106-40B4-874C-6717036C5C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42A0EA-C3FA-4D14-8EB9-FBE2E9799A76}"/>
              </a:ext>
            </a:extLst>
          </p:cNvPr>
          <p:cNvSpPr>
            <a:spLocks noGrp="1"/>
          </p:cNvSpPr>
          <p:nvPr>
            <p:ph type="dt" sz="half" idx="10"/>
          </p:nvPr>
        </p:nvSpPr>
        <p:spPr/>
        <p:txBody>
          <a:bodyPr/>
          <a:lstStyle/>
          <a:p>
            <a:fld id="{F1DB05E7-376B-42E9-BFB9-A2253E2039EB}" type="datetimeFigureOut">
              <a:rPr lang="en-US" smtClean="0"/>
              <a:t>11/24/20</a:t>
            </a:fld>
            <a:endParaRPr lang="en-US"/>
          </a:p>
        </p:txBody>
      </p:sp>
      <p:sp>
        <p:nvSpPr>
          <p:cNvPr id="6" name="Footer Placeholder 5">
            <a:extLst>
              <a:ext uri="{FF2B5EF4-FFF2-40B4-BE49-F238E27FC236}">
                <a16:creationId xmlns:a16="http://schemas.microsoft.com/office/drawing/2014/main" id="{3F44ADC1-9EAA-416C-952A-4D941E4A73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BA87F3-3F76-44AD-8E43-0F584B922842}"/>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465534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A1AB2E-16A6-4887-876A-49594E6150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E453CE-7404-45C9-A80F-8105D4ECD8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1D16C9-27E9-4B12-92AD-979B07A03E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DB05E7-376B-42E9-BFB9-A2253E2039EB}" type="datetimeFigureOut">
              <a:rPr lang="en-US" smtClean="0"/>
              <a:t>11/24/20</a:t>
            </a:fld>
            <a:endParaRPr lang="en-US"/>
          </a:p>
        </p:txBody>
      </p:sp>
      <p:sp>
        <p:nvSpPr>
          <p:cNvPr id="5" name="Footer Placeholder 4">
            <a:extLst>
              <a:ext uri="{FF2B5EF4-FFF2-40B4-BE49-F238E27FC236}">
                <a16:creationId xmlns:a16="http://schemas.microsoft.com/office/drawing/2014/main" id="{0DBEED2D-1472-47E7-AEE6-C6BE70184C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F294B9-EA6D-4E37-B34E-497AE0FE81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D23A1-04A6-4C00-8381-DADA2D40653F}" type="slidenum">
              <a:rPr lang="en-US" smtClean="0"/>
              <a:t>‹#›</a:t>
            </a:fld>
            <a:endParaRPr lang="en-US"/>
          </a:p>
        </p:txBody>
      </p:sp>
    </p:spTree>
    <p:extLst>
      <p:ext uri="{BB962C8B-B14F-4D97-AF65-F5344CB8AC3E}">
        <p14:creationId xmlns:p14="http://schemas.microsoft.com/office/powerpoint/2010/main" val="335366802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097276-5F48-4683-897F-DD89001092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3852B7-E958-4F5F-A92B-C22521B5A7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B69767-0449-4280-96CA-821753CCB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935935-76DD-4851-A117-087A288262AA}" type="datetimeFigureOut">
              <a:rPr lang="en-US" smtClean="0"/>
              <a:t>11/24/20</a:t>
            </a:fld>
            <a:endParaRPr lang="en-US"/>
          </a:p>
        </p:txBody>
      </p:sp>
      <p:sp>
        <p:nvSpPr>
          <p:cNvPr id="5" name="Footer Placeholder 4">
            <a:extLst>
              <a:ext uri="{FF2B5EF4-FFF2-40B4-BE49-F238E27FC236}">
                <a16:creationId xmlns:a16="http://schemas.microsoft.com/office/drawing/2014/main" id="{CF066207-82C9-416B-AE5C-16B9B9814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C2A124F-25E6-4367-96C7-45506538E7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DA8C59-5646-4C06-BE98-351097875ED0}" type="slidenum">
              <a:rPr lang="en-US" smtClean="0"/>
              <a:t>‹#›</a:t>
            </a:fld>
            <a:endParaRPr lang="en-US"/>
          </a:p>
        </p:txBody>
      </p:sp>
    </p:spTree>
    <p:extLst>
      <p:ext uri="{BB962C8B-B14F-4D97-AF65-F5344CB8AC3E}">
        <p14:creationId xmlns:p14="http://schemas.microsoft.com/office/powerpoint/2010/main" val="118004884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DB05E7-376B-42E9-BFB9-A2253E2039EB}" type="datetimeFigureOut">
              <a:rPr lang="en-US" smtClean="0"/>
              <a:t>11/24/20</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D23A1-04A6-4C00-8381-DADA2D40653F}" type="slidenum">
              <a:rPr lang="en-US" smtClean="0"/>
              <a:t>‹#›</a:t>
            </a:fld>
            <a:endParaRPr lang="en-US"/>
          </a:p>
        </p:txBody>
      </p:sp>
    </p:spTree>
    <p:extLst>
      <p:ext uri="{BB962C8B-B14F-4D97-AF65-F5344CB8AC3E}">
        <p14:creationId xmlns:p14="http://schemas.microsoft.com/office/powerpoint/2010/main" val="10569617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660" r:id="rId16"/>
    <p:sldLayoutId id="2147483661" r:id="rId17"/>
  </p:sldLayoutIdLst>
  <p:txStyles>
    <p:titleStyle>
      <a:lvl1pPr algn="ctr" defTabSz="457182" rtl="0" eaLnBrk="1" latinLnBrk="0" hangingPunct="1">
        <a:spcBef>
          <a:spcPct val="0"/>
        </a:spcBef>
        <a:buNone/>
        <a:defRPr sz="3200" kern="1200" baseline="0">
          <a:solidFill>
            <a:schemeClr val="tx1"/>
          </a:solidFill>
          <a:latin typeface="Karla"/>
          <a:ea typeface="+mj-ea"/>
          <a:cs typeface="Karla"/>
        </a:defRPr>
      </a:lvl1pPr>
    </p:titleStyle>
    <p:bodyStyle>
      <a:lvl1pPr marL="342887" indent="-342887" algn="l" defTabSz="457182" rtl="0" eaLnBrk="1" latinLnBrk="0" hangingPunct="1">
        <a:spcBef>
          <a:spcPct val="20000"/>
        </a:spcBef>
        <a:buFont typeface="Arial"/>
        <a:buChar char="•"/>
        <a:defRPr sz="3200" kern="1200">
          <a:solidFill>
            <a:schemeClr val="tx1"/>
          </a:solidFill>
          <a:latin typeface="+mn-lt"/>
          <a:ea typeface="+mn-ea"/>
          <a:cs typeface="+mn-cs"/>
        </a:defRPr>
      </a:lvl1pPr>
      <a:lvl2pPr marL="742920" indent="-285738" algn="l" defTabSz="457182" rtl="0" eaLnBrk="1" latinLnBrk="0" hangingPunct="1">
        <a:spcBef>
          <a:spcPct val="20000"/>
        </a:spcBef>
        <a:buFont typeface="Arial"/>
        <a:buChar char="–"/>
        <a:defRPr sz="2800" kern="1200">
          <a:solidFill>
            <a:schemeClr val="tx1"/>
          </a:solidFill>
          <a:latin typeface="+mn-lt"/>
          <a:ea typeface="+mn-ea"/>
          <a:cs typeface="+mn-cs"/>
        </a:defRPr>
      </a:lvl2pPr>
      <a:lvl3pPr marL="1142954" indent="-228590" algn="l" defTabSz="457182" rtl="0" eaLnBrk="1" latinLnBrk="0" hangingPunct="1">
        <a:spcBef>
          <a:spcPct val="20000"/>
        </a:spcBef>
        <a:buFont typeface="Arial"/>
        <a:buChar char="•"/>
        <a:defRPr sz="2400" kern="1200">
          <a:solidFill>
            <a:schemeClr val="tx1"/>
          </a:solidFill>
          <a:latin typeface="+mn-lt"/>
          <a:ea typeface="+mn-ea"/>
          <a:cs typeface="+mn-cs"/>
        </a:defRPr>
      </a:lvl3pPr>
      <a:lvl4pPr marL="1600136" indent="-228590" algn="l" defTabSz="457182" rtl="0" eaLnBrk="1" latinLnBrk="0" hangingPunct="1">
        <a:spcBef>
          <a:spcPct val="20000"/>
        </a:spcBef>
        <a:buFont typeface="Arial"/>
        <a:buChar char="–"/>
        <a:defRPr sz="2000" kern="1200">
          <a:solidFill>
            <a:schemeClr val="tx1"/>
          </a:solidFill>
          <a:latin typeface="+mn-lt"/>
          <a:ea typeface="+mn-ea"/>
          <a:cs typeface="+mn-cs"/>
        </a:defRPr>
      </a:lvl4pPr>
      <a:lvl5pPr marL="2057317" indent="-228590" algn="l" defTabSz="457182" rtl="0" eaLnBrk="1" latinLnBrk="0" hangingPunct="1">
        <a:spcBef>
          <a:spcPct val="20000"/>
        </a:spcBef>
        <a:buFont typeface="Arial"/>
        <a:buChar char="»"/>
        <a:defRPr sz="2000" kern="1200">
          <a:solidFill>
            <a:schemeClr val="tx1"/>
          </a:solidFill>
          <a:latin typeface="+mn-lt"/>
          <a:ea typeface="+mn-ea"/>
          <a:cs typeface="+mn-cs"/>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4"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1"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hyperlink" Target="https://medium.com/@mrsalehi/a-thorough-review-of-different-interpretation-methods-in-deep-learning-part-1-36b59efd6db9" TargetMode="External"/><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hyperlink" Target="https://arxiv.org/abs/1311.2901" TargetMode="External"/><Relationship Id="rId2" Type="http://schemas.openxmlformats.org/officeDocument/2006/relationships/notesSlide" Target="../notesSlides/notesSlide15.xml"/><Relationship Id="rId1" Type="http://schemas.openxmlformats.org/officeDocument/2006/relationships/slideLayout" Target="../slideLayouts/slideLayout24.xml"/><Relationship Id="rId5" Type="http://schemas.openxmlformats.org/officeDocument/2006/relationships/hyperlink" Target="https://arxiv.org/abs/1412.6806" TargetMode="External"/><Relationship Id="rId4" Type="http://schemas.openxmlformats.org/officeDocument/2006/relationships/hyperlink" Target="https://arxiv.org/abs/1312.6034"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arxiv.org/abs/1311.2901" TargetMode="External"/><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hyperlink" Target="https://cs.nyu.edu/~fergus/drafts/deconv_iccv_names.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hyperlink" Target="https://arxiv.org/abs/1311.2901"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hyperlink" Target="https://arxiv.org/abs/1311.2901" TargetMode="External"/><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arxiv.org/abs/1311.2901" TargetMode="External"/><Relationship Id="rId2" Type="http://schemas.openxmlformats.org/officeDocument/2006/relationships/notesSlide" Target="../notesSlides/notesSlide19.xml"/><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hyperlink" Target="https://arxiv.org/abs/1312.6034" TargetMode="External"/><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4.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hyperlink" Target="https://arxiv.org/abs/1312.6034" TargetMode="External"/><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hyperlink" Target="https://arxiv.org/abs/1312.6034" TargetMode="External"/><Relationship Id="rId2" Type="http://schemas.openxmlformats.org/officeDocument/2006/relationships/notesSlide" Target="../notesSlides/notesSlide24.xml"/><Relationship Id="rId1" Type="http://schemas.openxmlformats.org/officeDocument/2006/relationships/slideLayout" Target="../slideLayouts/slideLayout24.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hyperlink" Target="https://arxiv.org/abs/1412.6806" TargetMode="External"/><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hyperlink" Target="https://arxiv.org/abs/1412.6806" TargetMode="External"/><Relationship Id="rId2" Type="http://schemas.openxmlformats.org/officeDocument/2006/relationships/notesSlide" Target="../notesSlides/notesSlide26.xml"/><Relationship Id="rId1" Type="http://schemas.openxmlformats.org/officeDocument/2006/relationships/slideLayout" Target="../slideLayouts/slideLayout24.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hyperlink" Target="https://arxiv.org/abs/1412.6806" TargetMode="External"/><Relationship Id="rId2" Type="http://schemas.openxmlformats.org/officeDocument/2006/relationships/notesSlide" Target="../notesSlides/notesSlide27.xml"/><Relationship Id="rId1" Type="http://schemas.openxmlformats.org/officeDocument/2006/relationships/slideLayout" Target="../slideLayouts/slideLayout24.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3" Type="http://schemas.openxmlformats.org/officeDocument/2006/relationships/hyperlink" Target="https://arxiv.org/abs/1711.00867" TargetMode="External"/><Relationship Id="rId2" Type="http://schemas.openxmlformats.org/officeDocument/2006/relationships/notesSlide" Target="../notesSlides/notesSlide28.xml"/><Relationship Id="rId1" Type="http://schemas.openxmlformats.org/officeDocument/2006/relationships/slideLayout" Target="../slideLayouts/slideLayout24.xml"/><Relationship Id="rId4" Type="http://schemas.openxmlformats.org/officeDocument/2006/relationships/hyperlink" Target="https://arxiv.org/abs/1710.10547"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3" Type="http://schemas.openxmlformats.org/officeDocument/2006/relationships/hyperlink" Target="https://arxiv.org/abs/1512.04150" TargetMode="External"/><Relationship Id="rId2" Type="http://schemas.openxmlformats.org/officeDocument/2006/relationships/notesSlide" Target="../notesSlides/notesSlide30.xml"/><Relationship Id="rId1" Type="http://schemas.openxmlformats.org/officeDocument/2006/relationships/slideLayout" Target="../slideLayouts/slideLayout24.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hyperlink" Target="https://arxiv.org/abs/1512.04150" TargetMode="External"/><Relationship Id="rId2" Type="http://schemas.openxmlformats.org/officeDocument/2006/relationships/notesSlide" Target="../notesSlides/notesSlide31.xml"/><Relationship Id="rId1" Type="http://schemas.openxmlformats.org/officeDocument/2006/relationships/slideLayout" Target="../slideLayouts/slideLayout24.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hyperlink" Target="https://arxiv.org/abs/1610.02391" TargetMode="External"/><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4.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4.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3" Type="http://schemas.openxmlformats.org/officeDocument/2006/relationships/hyperlink" Target="https://distill.pub/2017/feature-visualization/" TargetMode="External"/><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3" Type="http://schemas.openxmlformats.org/officeDocument/2006/relationships/hyperlink" Target="https://distill.pub/2017/feature-visualization/" TargetMode="External"/><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4.xml"/><Relationship Id="rId4" Type="http://schemas.openxmlformats.org/officeDocument/2006/relationships/hyperlink" Target="https://distill.pub/2017/feature-visualization/"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distill.pub/2017/feature-visualization/" TargetMode="External"/><Relationship Id="rId2" Type="http://schemas.openxmlformats.org/officeDocument/2006/relationships/notesSlide" Target="../notesSlides/notesSlide41.xml"/><Relationship Id="rId1" Type="http://schemas.openxmlformats.org/officeDocument/2006/relationships/slideLayout" Target="../slideLayouts/slideLayout24.xml"/><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hyperlink" Target="https://github.com/yosinski/deep-visualization-toolbox" TargetMode="External"/><Relationship Id="rId2" Type="http://schemas.openxmlformats.org/officeDocument/2006/relationships/notesSlide" Target="../notesSlides/notesSlide42.xml"/><Relationship Id="rId1" Type="http://schemas.openxmlformats.org/officeDocument/2006/relationships/slideLayout" Target="../slideLayouts/slideLayout24.x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hyperlink" Target="https://colab.research.google.com/drive/1telwLH_vQImE8GcnQ7bxQA2FkZpeNf8H?usp=sharing" TargetMode="External"/><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hyperlink" Target="https://thegradient.pub/interpretability-in-ml-a-broad-overview/" TargetMode="External"/><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hyperlink" Target="https://thegradient.pub/interpretability-in-ml-a-broad-overview/" TargetMode="External"/><Relationship Id="rId7" Type="http://schemas.openxmlformats.org/officeDocument/2006/relationships/image" Target="../media/image9.sv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11.png"/><Relationship Id="rId4" Type="http://schemas.openxmlformats.org/officeDocument/2006/relationships/hyperlink" Target="https://explained.ai/decision-tree-viz/"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thegradient.pub/interpretability-in-ml-a-broad-overview/" TargetMode="External"/><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s://hai.stanford.edu/blog/humans-loop-design-interactive-ai-systems" TargetMode="External"/><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637FB94-059C-4EA6-A553-1FB978C79D3F}"/>
              </a:ext>
            </a:extLst>
          </p:cNvPr>
          <p:cNvSpPr/>
          <p:nvPr/>
        </p:nvSpPr>
        <p:spPr>
          <a:xfrm>
            <a:off x="5448051" y="2228862"/>
            <a:ext cx="1295898" cy="647949"/>
          </a:xfrm>
          <a:prstGeom prst="rect">
            <a:avLst/>
          </a:prstGeom>
          <a:solidFill>
            <a:srgbClr val="940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Karla" charset="0"/>
                <a:ea typeface="Karla" charset="0"/>
                <a:cs typeface="Karla" charset="0"/>
              </a:rPr>
              <a:t>AC295</a:t>
            </a:r>
            <a:endParaRPr lang="en-US" b="1" dirty="0">
              <a:latin typeface="Karla" charset="0"/>
              <a:ea typeface="Karla" charset="0"/>
              <a:cs typeface="Karla" charset="0"/>
            </a:endParaRPr>
          </a:p>
        </p:txBody>
      </p:sp>
      <p:sp>
        <p:nvSpPr>
          <p:cNvPr id="2" name="Title 1">
            <a:extLst>
              <a:ext uri="{FF2B5EF4-FFF2-40B4-BE49-F238E27FC236}">
                <a16:creationId xmlns:a16="http://schemas.microsoft.com/office/drawing/2014/main" id="{411CDA50-CF96-4EC0-B465-54F452A3A102}"/>
              </a:ext>
            </a:extLst>
          </p:cNvPr>
          <p:cNvSpPr>
            <a:spLocks noGrp="1"/>
          </p:cNvSpPr>
          <p:nvPr>
            <p:ph type="ctrTitle"/>
          </p:nvPr>
        </p:nvSpPr>
        <p:spPr>
          <a:xfrm>
            <a:off x="493159" y="368886"/>
            <a:ext cx="11219379" cy="1388361"/>
          </a:xfrm>
        </p:spPr>
        <p:txBody>
          <a:bodyPr anchor="ctr">
            <a:noAutofit/>
          </a:bodyPr>
          <a:lstStyle/>
          <a:p>
            <a:r>
              <a:rPr lang="en-US" sz="3600" dirty="0">
                <a:latin typeface="Karla" panose="020F0502020204030204" pitchFamily="2" charset="0"/>
                <a:ea typeface="Futura" panose="02020800000000000000" pitchFamily="18" charset="0"/>
                <a:cs typeface="Futura" panose="02020800000000000000" pitchFamily="18" charset="0"/>
              </a:rPr>
              <a:t>Lecture 11: </a:t>
            </a:r>
            <a:r>
              <a:rPr lang="en-US" sz="3600" dirty="0"/>
              <a:t>Interpretation Methods </a:t>
            </a:r>
            <a:r>
              <a:rPr lang="en-US" sz="3600" dirty="0">
                <a:latin typeface="Karla" panose="020F0502020204030204" pitchFamily="2" charset="0"/>
                <a:ea typeface="Futura" panose="02020800000000000000" pitchFamily="18" charset="0"/>
                <a:cs typeface="Futura" panose="02020800000000000000" pitchFamily="18" charset="0"/>
              </a:rPr>
              <a:t>for Image Classification: Saliency Maps and Class Activation Maximization (CAM)</a:t>
            </a:r>
          </a:p>
        </p:txBody>
      </p:sp>
      <p:sp>
        <p:nvSpPr>
          <p:cNvPr id="3" name="Subtitle 2">
            <a:extLst>
              <a:ext uri="{FF2B5EF4-FFF2-40B4-BE49-F238E27FC236}">
                <a16:creationId xmlns:a16="http://schemas.microsoft.com/office/drawing/2014/main" id="{7E285106-558C-4A6C-94DC-B85D920FDF44}"/>
              </a:ext>
            </a:extLst>
          </p:cNvPr>
          <p:cNvSpPr>
            <a:spLocks noGrp="1"/>
          </p:cNvSpPr>
          <p:nvPr>
            <p:ph type="subTitle" idx="1"/>
          </p:nvPr>
        </p:nvSpPr>
        <p:spPr>
          <a:xfrm>
            <a:off x="2869766" y="2843265"/>
            <a:ext cx="6452461" cy="1688980"/>
          </a:xfrm>
        </p:spPr>
        <p:txBody>
          <a:bodyPr>
            <a:normAutofit/>
          </a:bodyPr>
          <a:lstStyle/>
          <a:p>
            <a:r>
              <a:rPr lang="en-US" b="1" dirty="0">
                <a:solidFill>
                  <a:schemeClr val="bg1"/>
                </a:solidFill>
                <a:latin typeface="Karla" charset="0"/>
              </a:rPr>
              <a:t>AC295</a:t>
            </a:r>
          </a:p>
          <a:p>
            <a:r>
              <a:rPr lang="en-US" b="1" dirty="0">
                <a:latin typeface="Karla" charset="0"/>
              </a:rPr>
              <a:t> </a:t>
            </a:r>
            <a:r>
              <a:rPr lang="en-US" dirty="0">
                <a:latin typeface="Karla" charset="0"/>
              </a:rPr>
              <a:t>Advanced Practical Data Science</a:t>
            </a:r>
          </a:p>
          <a:p>
            <a:r>
              <a:rPr lang="en-US" sz="2000" dirty="0" err="1">
                <a:latin typeface="Karla" charset="0"/>
              </a:rPr>
              <a:t>Pavlos</a:t>
            </a:r>
            <a:r>
              <a:rPr lang="en-US" sz="2000" dirty="0">
                <a:latin typeface="Karla" charset="0"/>
              </a:rPr>
              <a:t> </a:t>
            </a:r>
            <a:r>
              <a:rPr lang="en-US" sz="2000" dirty="0" err="1">
                <a:latin typeface="Karla" charset="0"/>
              </a:rPr>
              <a:t>Protopapas</a:t>
            </a:r>
            <a:endParaRPr lang="en-US" sz="1200" dirty="0"/>
          </a:p>
          <a:p>
            <a:endParaRPr lang="en-US" dirty="0"/>
          </a:p>
        </p:txBody>
      </p:sp>
      <p:pic>
        <p:nvPicPr>
          <p:cNvPr id="8" name="Picture 7">
            <a:extLst>
              <a:ext uri="{FF2B5EF4-FFF2-40B4-BE49-F238E27FC236}">
                <a16:creationId xmlns:a16="http://schemas.microsoft.com/office/drawing/2014/main" id="{092DDC66-5920-460A-8C3C-6792EA7969BB}"/>
              </a:ext>
            </a:extLst>
          </p:cNvPr>
          <p:cNvPicPr>
            <a:picLocks noChangeAspect="1"/>
          </p:cNvPicPr>
          <p:nvPr/>
        </p:nvPicPr>
        <p:blipFill>
          <a:blip r:embed="rId2"/>
          <a:stretch>
            <a:fillRect/>
          </a:stretch>
        </p:blipFill>
        <p:spPr>
          <a:xfrm>
            <a:off x="4558370" y="4532245"/>
            <a:ext cx="3075258" cy="1859976"/>
          </a:xfrm>
          <a:prstGeom prst="rect">
            <a:avLst/>
          </a:prstGeom>
        </p:spPr>
      </p:pic>
    </p:spTree>
    <p:extLst>
      <p:ext uri="{BB962C8B-B14F-4D97-AF65-F5344CB8AC3E}">
        <p14:creationId xmlns:p14="http://schemas.microsoft.com/office/powerpoint/2010/main" val="4040593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Why do we need Transparent Model?</a:t>
            </a:r>
          </a:p>
        </p:txBody>
      </p:sp>
      <p:sp>
        <p:nvSpPr>
          <p:cNvPr id="4" name="Slide Number Placeholder 3"/>
          <p:cNvSpPr>
            <a:spLocks noGrp="1"/>
          </p:cNvSpPr>
          <p:nvPr>
            <p:ph type="sldNum" sz="quarter" idx="12"/>
          </p:nvPr>
        </p:nvSpPr>
        <p:spPr/>
        <p:txBody>
          <a:bodyPr/>
          <a:lstStyle/>
          <a:p>
            <a:fld id="{A13833A1-46C9-FB45-812F-A8AC7B5136EB}" type="slidenum">
              <a:rPr lang="en-US" smtClean="0"/>
              <a:t>10</a:t>
            </a:fld>
            <a:endParaRPr lang="en-US" dirty="0"/>
          </a:p>
        </p:txBody>
      </p:sp>
      <p:sp>
        <p:nvSpPr>
          <p:cNvPr id="7" name="Content Placeholder 2">
            <a:extLst>
              <a:ext uri="{FF2B5EF4-FFF2-40B4-BE49-F238E27FC236}">
                <a16:creationId xmlns:a16="http://schemas.microsoft.com/office/drawing/2014/main" id="{DB335EB4-2EF2-4F0B-9852-DCDA0D2AE093}"/>
              </a:ext>
            </a:extLst>
          </p:cNvPr>
          <p:cNvSpPr>
            <a:spLocks noGrp="1"/>
          </p:cNvSpPr>
          <p:nvPr>
            <p:ph idx="1"/>
          </p:nvPr>
        </p:nvSpPr>
        <p:spPr>
          <a:xfrm>
            <a:off x="1098811" y="1484026"/>
            <a:ext cx="9994377" cy="4730794"/>
          </a:xfrm>
        </p:spPr>
        <p:txBody>
          <a:bodyPr/>
          <a:lstStyle/>
          <a:p>
            <a:pPr>
              <a:spcBef>
                <a:spcPts val="2133"/>
              </a:spcBef>
            </a:pPr>
            <a:r>
              <a:rPr lang="en-US" sz="2400" b="1" dirty="0">
                <a:solidFill>
                  <a:schemeClr val="accent2">
                    <a:lumMod val="75000"/>
                  </a:schemeClr>
                </a:solidFill>
              </a:rPr>
              <a:t>How?</a:t>
            </a:r>
            <a:r>
              <a:rPr lang="en-US" sz="2400" dirty="0"/>
              <a:t> We can </a:t>
            </a:r>
            <a:r>
              <a:rPr lang="en-US" sz="2400" dirty="0">
                <a:solidFill>
                  <a:schemeClr val="tx1"/>
                </a:solidFill>
              </a:rPr>
              <a:t>apply different available </a:t>
            </a:r>
            <a:r>
              <a:rPr lang="en-US" sz="2400" b="1" dirty="0">
                <a:solidFill>
                  <a:schemeClr val="accent2">
                    <a:lumMod val="75000"/>
                  </a:schemeClr>
                </a:solidFill>
              </a:rPr>
              <a:t>interpretation methods</a:t>
            </a:r>
            <a:r>
              <a:rPr lang="en-US" sz="2400" dirty="0">
                <a:solidFill>
                  <a:schemeClr val="tx1"/>
                </a:solidFill>
              </a:rPr>
              <a:t>. In this class we will cover those that </a:t>
            </a:r>
            <a:r>
              <a:rPr lang="en-US" sz="2400" b="1" dirty="0">
                <a:solidFill>
                  <a:schemeClr val="accent2">
                    <a:lumMod val="75000"/>
                  </a:schemeClr>
                </a:solidFill>
              </a:rPr>
              <a:t>applies to image classification </a:t>
            </a:r>
            <a:r>
              <a:rPr lang="en-US" sz="2400" dirty="0">
                <a:solidFill>
                  <a:schemeClr val="tx1"/>
                </a:solidFill>
              </a:rPr>
              <a:t>networks:</a:t>
            </a:r>
          </a:p>
          <a:p>
            <a:pPr marL="1200120" lvl="1" indent="-457200">
              <a:spcBef>
                <a:spcPts val="2133"/>
              </a:spcBef>
              <a:buFont typeface="+mj-lt"/>
              <a:buAutoNum type="arabicPeriod"/>
            </a:pPr>
            <a:r>
              <a:rPr lang="en-US" dirty="0">
                <a:solidFill>
                  <a:schemeClr val="tx1"/>
                </a:solidFill>
              </a:rPr>
              <a:t>Saliency Maps</a:t>
            </a:r>
          </a:p>
          <a:p>
            <a:pPr marL="1200120" lvl="1" indent="-457200">
              <a:spcBef>
                <a:spcPts val="2133"/>
              </a:spcBef>
              <a:buFont typeface="+mj-lt"/>
              <a:buAutoNum type="arabicPeriod"/>
            </a:pPr>
            <a:r>
              <a:rPr lang="en-US" dirty="0">
                <a:solidFill>
                  <a:schemeClr val="tx1"/>
                </a:solidFill>
              </a:rPr>
              <a:t>Class Activation Maximization (CAM)</a:t>
            </a:r>
          </a:p>
        </p:txBody>
      </p:sp>
    </p:spTree>
    <p:extLst>
      <p:ext uri="{BB962C8B-B14F-4D97-AF65-F5344CB8AC3E}">
        <p14:creationId xmlns:p14="http://schemas.microsoft.com/office/powerpoint/2010/main" val="378973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A12FB9-5FAE-4342-BE2F-559B191D9485}"/>
              </a:ext>
            </a:extLst>
          </p:cNvPr>
          <p:cNvSpPr>
            <a:spLocks noGrp="1"/>
          </p:cNvSpPr>
          <p:nvPr>
            <p:ph type="body" sz="quarter" idx="14"/>
          </p:nvPr>
        </p:nvSpPr>
        <p:spPr>
          <a:xfrm>
            <a:off x="1023968" y="294031"/>
            <a:ext cx="10357954" cy="677519"/>
          </a:xfrm>
        </p:spPr>
        <p:txBody>
          <a:bodyPr/>
          <a:lstStyle/>
          <a:p>
            <a:pPr marL="0" indent="0" algn="ctr">
              <a:buNone/>
            </a:pPr>
            <a:r>
              <a:rPr lang="en-US" b="1" dirty="0">
                <a:latin typeface="Karla" charset="0"/>
                <a:ea typeface="Karla" charset="0"/>
                <a:cs typeface="Karla" charset="0"/>
              </a:rPr>
              <a:t>Outline</a:t>
            </a:r>
          </a:p>
        </p:txBody>
      </p:sp>
      <p:sp>
        <p:nvSpPr>
          <p:cNvPr id="2" name="Text Placeholder 1">
            <a:extLst>
              <a:ext uri="{FF2B5EF4-FFF2-40B4-BE49-F238E27FC236}">
                <a16:creationId xmlns:a16="http://schemas.microsoft.com/office/drawing/2014/main" id="{C4DD40E0-632F-425B-B5E9-5E8CC8FCE6EF}"/>
              </a:ext>
            </a:extLst>
          </p:cNvPr>
          <p:cNvSpPr>
            <a:spLocks noGrp="1"/>
          </p:cNvSpPr>
          <p:nvPr>
            <p:ph type="body" sz="quarter" idx="13"/>
          </p:nvPr>
        </p:nvSpPr>
        <p:spPr>
          <a:xfrm>
            <a:off x="1769268" y="1515697"/>
            <a:ext cx="8867355" cy="4052791"/>
          </a:xfrm>
        </p:spPr>
        <p:txBody>
          <a:bodyPr>
            <a:normAutofit/>
          </a:bodyPr>
          <a:lstStyle/>
          <a:p>
            <a:pPr>
              <a:spcAft>
                <a:spcPts val="600"/>
              </a:spcAft>
            </a:pPr>
            <a:r>
              <a:rPr lang="en-US" sz="2600" dirty="0"/>
              <a:t>1: Communications</a:t>
            </a:r>
          </a:p>
          <a:p>
            <a:pPr>
              <a:spcAft>
                <a:spcPts val="600"/>
              </a:spcAft>
            </a:pPr>
            <a:r>
              <a:rPr lang="en-US" sz="2600" dirty="0"/>
              <a:t>2: Needs for Transparent Models</a:t>
            </a:r>
          </a:p>
          <a:p>
            <a:r>
              <a:rPr lang="en-US" sz="2600" b="1" dirty="0"/>
              <a:t>3: </a:t>
            </a:r>
            <a:r>
              <a:rPr lang="en-US" sz="2800" b="1" dirty="0"/>
              <a:t>Interpretation Methods </a:t>
            </a:r>
            <a:r>
              <a:rPr lang="en-US" sz="2800" b="1" dirty="0">
                <a:ea typeface="Futura" panose="02020800000000000000" pitchFamily="18" charset="0"/>
                <a:cs typeface="Futura" panose="02020800000000000000" pitchFamily="18" charset="0"/>
              </a:rPr>
              <a:t>for Image Classification</a:t>
            </a:r>
            <a:endParaRPr lang="en-US" sz="2600" b="1" dirty="0"/>
          </a:p>
          <a:p>
            <a:r>
              <a:rPr lang="en-US" sz="2600" dirty="0"/>
              <a:t>4: Saliency Maps</a:t>
            </a:r>
          </a:p>
          <a:p>
            <a:r>
              <a:rPr lang="en-US" sz="2600" dirty="0"/>
              <a:t>5: Class Activation Maximization (CAM)</a:t>
            </a:r>
          </a:p>
          <a:p>
            <a:r>
              <a:rPr lang="en-US" sz="2600" dirty="0"/>
              <a:t>6: Practical Real-World Implementation: Feature Visualization</a:t>
            </a:r>
          </a:p>
          <a:p>
            <a:endParaRPr lang="en-US" sz="2600" dirty="0"/>
          </a:p>
        </p:txBody>
      </p:sp>
    </p:spTree>
    <p:extLst>
      <p:ext uri="{BB962C8B-B14F-4D97-AF65-F5344CB8AC3E}">
        <p14:creationId xmlns:p14="http://schemas.microsoft.com/office/powerpoint/2010/main" val="201446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Interpretation Methods for Image Classification</a:t>
            </a:r>
            <a:endParaRPr lang="en-US" sz="3600" dirty="0"/>
          </a:p>
        </p:txBody>
      </p:sp>
      <p:sp>
        <p:nvSpPr>
          <p:cNvPr id="4" name="Slide Number Placeholder 3"/>
          <p:cNvSpPr>
            <a:spLocks noGrp="1"/>
          </p:cNvSpPr>
          <p:nvPr>
            <p:ph type="sldNum" sz="quarter" idx="12"/>
          </p:nvPr>
        </p:nvSpPr>
        <p:spPr/>
        <p:txBody>
          <a:bodyPr/>
          <a:lstStyle/>
          <a:p>
            <a:fld id="{A13833A1-46C9-FB45-812F-A8AC7B5136EB}" type="slidenum">
              <a:rPr lang="en-US" smtClean="0"/>
              <a:t>12</a:t>
            </a:fld>
            <a:endParaRPr lang="en-US" dirty="0"/>
          </a:p>
        </p:txBody>
      </p:sp>
      <p:sp>
        <p:nvSpPr>
          <p:cNvPr id="7" name="Content Placeholder 2">
            <a:extLst>
              <a:ext uri="{FF2B5EF4-FFF2-40B4-BE49-F238E27FC236}">
                <a16:creationId xmlns:a16="http://schemas.microsoft.com/office/drawing/2014/main" id="{DB335EB4-2EF2-4F0B-9852-DCDA0D2AE093}"/>
              </a:ext>
            </a:extLst>
          </p:cNvPr>
          <p:cNvSpPr>
            <a:spLocks noGrp="1"/>
          </p:cNvSpPr>
          <p:nvPr>
            <p:ph idx="1"/>
          </p:nvPr>
        </p:nvSpPr>
        <p:spPr>
          <a:xfrm>
            <a:off x="1098811" y="1484026"/>
            <a:ext cx="9994377" cy="4730794"/>
          </a:xfrm>
        </p:spPr>
        <p:txBody>
          <a:bodyPr/>
          <a:lstStyle/>
          <a:p>
            <a:pPr>
              <a:spcBef>
                <a:spcPts val="2133"/>
              </a:spcBef>
            </a:pPr>
            <a:r>
              <a:rPr lang="en-US" sz="2400" dirty="0">
                <a:solidFill>
                  <a:schemeClr val="tx1"/>
                </a:solidFill>
              </a:rPr>
              <a:t>There are three common ways of categorizing Interpretation methods found in the literature and they are based on: </a:t>
            </a:r>
            <a:r>
              <a:rPr lang="en-US" sz="2400" dirty="0"/>
              <a:t> </a:t>
            </a:r>
            <a:endParaRPr lang="en-US" sz="2400" dirty="0">
              <a:solidFill>
                <a:schemeClr val="tx1"/>
              </a:solidFill>
            </a:endParaRPr>
          </a:p>
          <a:p>
            <a:pPr marL="1200120" lvl="1" indent="-457200">
              <a:spcBef>
                <a:spcPts val="2133"/>
              </a:spcBef>
              <a:buFont typeface="+mj-lt"/>
              <a:buAutoNum type="arabicPeriod"/>
            </a:pPr>
            <a:r>
              <a:rPr lang="en-US" b="1" dirty="0"/>
              <a:t>Locality </a:t>
            </a:r>
            <a:r>
              <a:rPr lang="en-US" dirty="0"/>
              <a:t>(i.e. local, and global)</a:t>
            </a:r>
          </a:p>
          <a:p>
            <a:pPr marL="1200120" lvl="1" indent="-457200">
              <a:spcBef>
                <a:spcPts val="2133"/>
              </a:spcBef>
              <a:buFont typeface="+mj-lt"/>
              <a:buAutoNum type="arabicPeriod"/>
            </a:pPr>
            <a:r>
              <a:rPr lang="en-US" b="1" dirty="0"/>
              <a:t>Specificity</a:t>
            </a:r>
            <a:r>
              <a:rPr lang="en-US" dirty="0"/>
              <a:t> (i.e. model-specific, and model-agnostic)</a:t>
            </a:r>
          </a:p>
          <a:p>
            <a:pPr marL="1200120" lvl="1" indent="-457200">
              <a:spcBef>
                <a:spcPts val="2133"/>
              </a:spcBef>
              <a:buFont typeface="+mj-lt"/>
              <a:buAutoNum type="arabicPeriod"/>
            </a:pPr>
            <a:r>
              <a:rPr lang="en-US" b="1" dirty="0"/>
              <a:t>Signal flow </a:t>
            </a:r>
            <a:r>
              <a:rPr lang="en-US" dirty="0"/>
              <a:t>(i.e. Gradient-based backpropagation, and Perturbation-based forward propagation)</a:t>
            </a:r>
          </a:p>
          <a:p>
            <a:pPr>
              <a:spcBef>
                <a:spcPts val="2133"/>
              </a:spcBef>
            </a:pPr>
            <a:r>
              <a:rPr lang="en-US" sz="2400" dirty="0">
                <a:solidFill>
                  <a:schemeClr val="tx1"/>
                </a:solidFill>
              </a:rPr>
              <a:t>Let’s see them in more detail.</a:t>
            </a:r>
          </a:p>
          <a:p>
            <a:pPr marL="1200120" lvl="1" indent="-457200">
              <a:spcBef>
                <a:spcPts val="2133"/>
              </a:spcBef>
              <a:buFont typeface="+mj-lt"/>
              <a:buAutoNum type="arabicPeriod"/>
            </a:pPr>
            <a:endParaRPr lang="en-US" dirty="0"/>
          </a:p>
        </p:txBody>
      </p:sp>
      <p:sp>
        <p:nvSpPr>
          <p:cNvPr id="5" name="Rectangle 4">
            <a:extLst>
              <a:ext uri="{FF2B5EF4-FFF2-40B4-BE49-F238E27FC236}">
                <a16:creationId xmlns:a16="http://schemas.microsoft.com/office/drawing/2014/main" id="{BE840591-797D-46FF-802C-7532039D43EF}"/>
              </a:ext>
            </a:extLst>
          </p:cNvPr>
          <p:cNvSpPr/>
          <p:nvPr/>
        </p:nvSpPr>
        <p:spPr>
          <a:xfrm>
            <a:off x="3486150" y="6179813"/>
            <a:ext cx="7400925" cy="584775"/>
          </a:xfrm>
          <a:prstGeom prst="rect">
            <a:avLst/>
          </a:prstGeom>
        </p:spPr>
        <p:txBody>
          <a:bodyPr wrap="square">
            <a:spAutoFit/>
          </a:bodyPr>
          <a:lstStyle/>
          <a:p>
            <a:r>
              <a:rPr lang="en-US" altLang="en-US" sz="1400" dirty="0">
                <a:solidFill>
                  <a:srgbClr val="292929"/>
                </a:solidFill>
                <a:latin typeface="Karla" pitchFamily="2" charset="0"/>
              </a:rPr>
              <a:t>Salehi M.</a:t>
            </a:r>
            <a:r>
              <a:rPr lang="en-US" sz="1400" dirty="0">
                <a:solidFill>
                  <a:srgbClr val="292929"/>
                </a:solidFill>
                <a:latin typeface="Karla" pitchFamily="2" charset="0"/>
              </a:rPr>
              <a:t>, </a:t>
            </a:r>
            <a:r>
              <a:rPr lang="en-US" sz="1400" dirty="0">
                <a:solidFill>
                  <a:srgbClr val="292929"/>
                </a:solidFill>
                <a:latin typeface="Karla" pitchFamily="2" charset="0"/>
                <a:hlinkClick r:id="rId3"/>
              </a:rPr>
              <a:t>A Review of Different Interpretation Methods in Deep Learning</a:t>
            </a:r>
            <a:r>
              <a:rPr lang="en-US" sz="1400" dirty="0">
                <a:solidFill>
                  <a:srgbClr val="292929"/>
                </a:solidFill>
                <a:latin typeface="Karla" pitchFamily="2" charset="0"/>
              </a:rPr>
              <a:t>, </a:t>
            </a:r>
            <a:r>
              <a:rPr lang="en-US" altLang="en-US" sz="1400" dirty="0">
                <a:solidFill>
                  <a:srgbClr val="292929"/>
                </a:solidFill>
                <a:latin typeface="Karla" pitchFamily="2" charset="0"/>
              </a:rPr>
              <a:t>Medium, </a:t>
            </a:r>
            <a:r>
              <a:rPr lang="en-US" sz="1400" dirty="0">
                <a:solidFill>
                  <a:srgbClr val="292929"/>
                </a:solidFill>
                <a:latin typeface="Karla" pitchFamily="2" charset="0"/>
              </a:rPr>
              <a:t>2019   </a:t>
            </a:r>
          </a:p>
          <a:p>
            <a:endParaRPr lang="en-US" dirty="0">
              <a:latin typeface="Karla" pitchFamily="2" charset="0"/>
            </a:endParaRPr>
          </a:p>
        </p:txBody>
      </p:sp>
    </p:spTree>
    <p:extLst>
      <p:ext uri="{BB962C8B-B14F-4D97-AF65-F5344CB8AC3E}">
        <p14:creationId xmlns:p14="http://schemas.microsoft.com/office/powerpoint/2010/main" val="367475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Interpretation Methods for Image Classification</a:t>
            </a:r>
            <a:endParaRPr lang="en-US" sz="3600" dirty="0"/>
          </a:p>
        </p:txBody>
      </p:sp>
      <p:sp>
        <p:nvSpPr>
          <p:cNvPr id="4" name="Slide Number Placeholder 3"/>
          <p:cNvSpPr>
            <a:spLocks noGrp="1"/>
          </p:cNvSpPr>
          <p:nvPr>
            <p:ph type="sldNum" sz="quarter" idx="12"/>
          </p:nvPr>
        </p:nvSpPr>
        <p:spPr/>
        <p:txBody>
          <a:bodyPr/>
          <a:lstStyle/>
          <a:p>
            <a:fld id="{A13833A1-46C9-FB45-812F-A8AC7B5136EB}" type="slidenum">
              <a:rPr lang="en-US" smtClean="0"/>
              <a:t>13</a:t>
            </a:fld>
            <a:endParaRPr lang="en-US" dirty="0"/>
          </a:p>
        </p:txBody>
      </p:sp>
      <p:sp>
        <p:nvSpPr>
          <p:cNvPr id="7" name="Content Placeholder 2">
            <a:extLst>
              <a:ext uri="{FF2B5EF4-FFF2-40B4-BE49-F238E27FC236}">
                <a16:creationId xmlns:a16="http://schemas.microsoft.com/office/drawing/2014/main" id="{DB335EB4-2EF2-4F0B-9852-DCDA0D2AE093}"/>
              </a:ext>
            </a:extLst>
          </p:cNvPr>
          <p:cNvSpPr>
            <a:spLocks noGrp="1"/>
          </p:cNvSpPr>
          <p:nvPr>
            <p:ph idx="1"/>
          </p:nvPr>
        </p:nvSpPr>
        <p:spPr>
          <a:xfrm>
            <a:off x="1098811" y="1484026"/>
            <a:ext cx="9994377" cy="4730794"/>
          </a:xfrm>
        </p:spPr>
        <p:txBody>
          <a:bodyPr/>
          <a:lstStyle/>
          <a:p>
            <a:pPr>
              <a:spcBef>
                <a:spcPts val="2133"/>
              </a:spcBef>
            </a:pPr>
            <a:r>
              <a:rPr lang="en-US" sz="2400" dirty="0">
                <a:solidFill>
                  <a:schemeClr val="tx1"/>
                </a:solidFill>
              </a:rPr>
              <a:t>Methods based on </a:t>
            </a:r>
            <a:r>
              <a:rPr lang="en-US" sz="2400" b="1" dirty="0">
                <a:solidFill>
                  <a:schemeClr val="tx1"/>
                </a:solidFill>
              </a:rPr>
              <a:t>locality differs on they way they look (or not) at a set of inputs</a:t>
            </a:r>
            <a:r>
              <a:rPr lang="en-US" sz="2400" dirty="0">
                <a:solidFill>
                  <a:schemeClr val="tx1"/>
                </a:solidFill>
              </a:rPr>
              <a:t>. Local methods explain the predictions by investigating the performance on a specific set of inputs, while the global one looks only at how the model works without probing its functionality.  </a:t>
            </a:r>
          </a:p>
          <a:p>
            <a:pPr marL="1200120" lvl="1" indent="-457200">
              <a:spcBef>
                <a:spcPts val="2133"/>
              </a:spcBef>
              <a:buFont typeface="+mj-lt"/>
              <a:buAutoNum type="arabicPeriod"/>
            </a:pPr>
            <a:r>
              <a:rPr lang="en-US" b="1" dirty="0"/>
              <a:t>Local: </a:t>
            </a:r>
            <a:r>
              <a:rPr lang="en-US" dirty="0"/>
              <a:t>probe if the model uses the right cues in the input to come up with the correct prediction (</a:t>
            </a:r>
            <a:r>
              <a:rPr lang="en-US" dirty="0" err="1"/>
              <a:t>e.g</a:t>
            </a:r>
            <a:r>
              <a:rPr lang="en-US" dirty="0"/>
              <a:t> it finds the cat in the image and not the background);</a:t>
            </a:r>
            <a:endParaRPr lang="en-US" b="1" dirty="0"/>
          </a:p>
          <a:p>
            <a:pPr marL="1200120" lvl="1" indent="-457200">
              <a:spcBef>
                <a:spcPts val="2133"/>
              </a:spcBef>
              <a:buFont typeface="+mj-lt"/>
              <a:buAutoNum type="arabicPeriod"/>
            </a:pPr>
            <a:r>
              <a:rPr lang="en-US" b="1" dirty="0"/>
              <a:t>Global:</a:t>
            </a:r>
            <a:r>
              <a:rPr lang="en-US" dirty="0"/>
              <a:t> takes the most important feature for predicting the output of the model without feeding any datapoint (e.g. select latitude over longitude in housing price prediction task because of it’s best estimate).</a:t>
            </a:r>
          </a:p>
        </p:txBody>
      </p:sp>
    </p:spTree>
    <p:extLst>
      <p:ext uri="{BB962C8B-B14F-4D97-AF65-F5344CB8AC3E}">
        <p14:creationId xmlns:p14="http://schemas.microsoft.com/office/powerpoint/2010/main" val="275799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Interpretation Methods for Image Classification</a:t>
            </a:r>
            <a:endParaRPr lang="en-US" sz="3600" dirty="0"/>
          </a:p>
        </p:txBody>
      </p:sp>
      <p:sp>
        <p:nvSpPr>
          <p:cNvPr id="4" name="Slide Number Placeholder 3"/>
          <p:cNvSpPr>
            <a:spLocks noGrp="1"/>
          </p:cNvSpPr>
          <p:nvPr>
            <p:ph type="sldNum" sz="quarter" idx="12"/>
          </p:nvPr>
        </p:nvSpPr>
        <p:spPr/>
        <p:txBody>
          <a:bodyPr/>
          <a:lstStyle/>
          <a:p>
            <a:fld id="{A13833A1-46C9-FB45-812F-A8AC7B5136EB}" type="slidenum">
              <a:rPr lang="en-US" smtClean="0"/>
              <a:t>14</a:t>
            </a:fld>
            <a:endParaRPr lang="en-US" dirty="0"/>
          </a:p>
        </p:txBody>
      </p:sp>
      <p:sp>
        <p:nvSpPr>
          <p:cNvPr id="7" name="Content Placeholder 2">
            <a:extLst>
              <a:ext uri="{FF2B5EF4-FFF2-40B4-BE49-F238E27FC236}">
                <a16:creationId xmlns:a16="http://schemas.microsoft.com/office/drawing/2014/main" id="{DB335EB4-2EF2-4F0B-9852-DCDA0D2AE093}"/>
              </a:ext>
            </a:extLst>
          </p:cNvPr>
          <p:cNvSpPr>
            <a:spLocks noGrp="1"/>
          </p:cNvSpPr>
          <p:nvPr>
            <p:ph idx="1"/>
          </p:nvPr>
        </p:nvSpPr>
        <p:spPr>
          <a:xfrm>
            <a:off x="1024094" y="1484026"/>
            <a:ext cx="10143812" cy="4730794"/>
          </a:xfrm>
        </p:spPr>
        <p:txBody>
          <a:bodyPr/>
          <a:lstStyle/>
          <a:p>
            <a:pPr>
              <a:spcBef>
                <a:spcPts val="2133"/>
              </a:spcBef>
            </a:pPr>
            <a:r>
              <a:rPr lang="en-US" sz="2400" dirty="0">
                <a:solidFill>
                  <a:schemeClr val="tx1"/>
                </a:solidFill>
              </a:rPr>
              <a:t>Methods based on </a:t>
            </a:r>
            <a:r>
              <a:rPr lang="en-US" sz="2400" b="1" dirty="0">
                <a:solidFill>
                  <a:schemeClr val="tx1"/>
                </a:solidFill>
              </a:rPr>
              <a:t>specificity look at the model used to train a set of inputs. </a:t>
            </a:r>
            <a:r>
              <a:rPr lang="en-US" sz="2400" dirty="0">
                <a:solidFill>
                  <a:schemeClr val="tx1"/>
                </a:solidFill>
              </a:rPr>
              <a:t>Model-specific look at the model functionality, while model-agnostic care about whether the</a:t>
            </a:r>
            <a:r>
              <a:rPr lang="en-US" sz="2400" dirty="0"/>
              <a:t> function gives an output for each valid input it gets. </a:t>
            </a:r>
            <a:endParaRPr lang="en-US" sz="2400" dirty="0">
              <a:solidFill>
                <a:schemeClr val="tx1"/>
              </a:solidFill>
            </a:endParaRPr>
          </a:p>
          <a:p>
            <a:pPr marL="1200120" lvl="1" indent="-457200">
              <a:spcBef>
                <a:spcPts val="2133"/>
              </a:spcBef>
              <a:buFont typeface="+mj-lt"/>
              <a:buAutoNum type="arabicPeriod"/>
            </a:pPr>
            <a:r>
              <a:rPr lang="en-US" b="1" dirty="0"/>
              <a:t>Model-specific: </a:t>
            </a:r>
            <a:r>
              <a:rPr lang="en-US" dirty="0"/>
              <a:t>can only be applied to a specific group of models (e.g. a linear model cannot explain non-linear relationship in the input space);</a:t>
            </a:r>
            <a:endParaRPr lang="en-US" b="1" dirty="0"/>
          </a:p>
          <a:p>
            <a:pPr marL="1200120" lvl="1" indent="-457200">
              <a:spcBef>
                <a:spcPts val="2133"/>
              </a:spcBef>
              <a:buFont typeface="+mj-lt"/>
              <a:buAutoNum type="arabicPeriod"/>
            </a:pPr>
            <a:r>
              <a:rPr lang="en-US" b="1" dirty="0"/>
              <a:t>Model-agnostic: </a:t>
            </a:r>
            <a:r>
              <a:rPr lang="en-US" dirty="0"/>
              <a:t>can be applied to any machine learning model as black-box function for which not internal structure is provided as long as it provide let’s say good prediction.</a:t>
            </a:r>
          </a:p>
        </p:txBody>
      </p:sp>
    </p:spTree>
    <p:extLst>
      <p:ext uri="{BB962C8B-B14F-4D97-AF65-F5344CB8AC3E}">
        <p14:creationId xmlns:p14="http://schemas.microsoft.com/office/powerpoint/2010/main" val="178907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Interpretation Methods for Image Classification</a:t>
            </a:r>
            <a:endParaRPr lang="en-US" sz="3600" dirty="0"/>
          </a:p>
        </p:txBody>
      </p:sp>
      <p:sp>
        <p:nvSpPr>
          <p:cNvPr id="4" name="Slide Number Placeholder 3"/>
          <p:cNvSpPr>
            <a:spLocks noGrp="1"/>
          </p:cNvSpPr>
          <p:nvPr>
            <p:ph type="sldNum" sz="quarter" idx="12"/>
          </p:nvPr>
        </p:nvSpPr>
        <p:spPr/>
        <p:txBody>
          <a:bodyPr/>
          <a:lstStyle/>
          <a:p>
            <a:fld id="{A13833A1-46C9-FB45-812F-A8AC7B5136EB}" type="slidenum">
              <a:rPr lang="en-US" smtClean="0"/>
              <a:t>15</a:t>
            </a:fld>
            <a:endParaRPr lang="en-US" dirty="0"/>
          </a:p>
        </p:txBody>
      </p:sp>
      <p:sp>
        <p:nvSpPr>
          <p:cNvPr id="7" name="Content Placeholder 2">
            <a:extLst>
              <a:ext uri="{FF2B5EF4-FFF2-40B4-BE49-F238E27FC236}">
                <a16:creationId xmlns:a16="http://schemas.microsoft.com/office/drawing/2014/main" id="{DB335EB4-2EF2-4F0B-9852-DCDA0D2AE093}"/>
              </a:ext>
            </a:extLst>
          </p:cNvPr>
          <p:cNvSpPr>
            <a:spLocks noGrp="1"/>
          </p:cNvSpPr>
          <p:nvPr>
            <p:ph idx="1"/>
          </p:nvPr>
        </p:nvSpPr>
        <p:spPr>
          <a:xfrm>
            <a:off x="1024094" y="1131601"/>
            <a:ext cx="10143812" cy="4730794"/>
          </a:xfrm>
        </p:spPr>
        <p:txBody>
          <a:bodyPr/>
          <a:lstStyle/>
          <a:p>
            <a:pPr>
              <a:spcBef>
                <a:spcPts val="2133"/>
              </a:spcBef>
            </a:pPr>
            <a:r>
              <a:rPr lang="en-US" sz="2400" dirty="0">
                <a:solidFill>
                  <a:schemeClr val="tx1"/>
                </a:solidFill>
              </a:rPr>
              <a:t>Methods based on the </a:t>
            </a:r>
            <a:r>
              <a:rPr lang="en-US" sz="2400" b="1" dirty="0">
                <a:solidFill>
                  <a:schemeClr val="tx1"/>
                </a:solidFill>
              </a:rPr>
              <a:t>signal flow look at the information within the model. </a:t>
            </a:r>
            <a:endParaRPr lang="en-US" sz="2400" dirty="0">
              <a:solidFill>
                <a:schemeClr val="tx1"/>
              </a:solidFill>
            </a:endParaRPr>
          </a:p>
          <a:p>
            <a:pPr marL="1200120" lvl="1" indent="-457200">
              <a:spcBef>
                <a:spcPts val="2133"/>
              </a:spcBef>
              <a:buFont typeface="+mj-lt"/>
              <a:buAutoNum type="arabicPeriod"/>
            </a:pPr>
            <a:r>
              <a:rPr lang="en-US" b="1" dirty="0"/>
              <a:t>Gradient-based backpropagation: </a:t>
            </a:r>
            <a:r>
              <a:rPr lang="en-US" dirty="0">
                <a:solidFill>
                  <a:schemeClr val="tx1"/>
                </a:solidFill>
              </a:rPr>
              <a:t>backpropagate a signal from the output towards the input to show </a:t>
            </a:r>
            <a:r>
              <a:rPr lang="en-US" dirty="0"/>
              <a:t>how changing intermediate value would affect the output;</a:t>
            </a:r>
            <a:endParaRPr lang="en-US" b="1" dirty="0"/>
          </a:p>
          <a:p>
            <a:pPr marL="1200120" lvl="1" indent="-457200">
              <a:spcBef>
                <a:spcPts val="2133"/>
              </a:spcBef>
              <a:buFont typeface="+mj-lt"/>
              <a:buAutoNum type="arabicPeriod"/>
            </a:pPr>
            <a:r>
              <a:rPr lang="en-US" b="1" dirty="0"/>
              <a:t>Perturbation-based forward propagation methods: </a:t>
            </a:r>
            <a:r>
              <a:rPr lang="en-US" dirty="0">
                <a:solidFill>
                  <a:schemeClr val="tx1"/>
                </a:solidFill>
              </a:rPr>
              <a:t>perturb the input and probe its possible effects on the prediction of the network (e.g. </a:t>
            </a:r>
            <a:r>
              <a:rPr lang="en-US" dirty="0"/>
              <a:t>occluding some part of the input image and investigating the changes in the output</a:t>
            </a:r>
            <a:r>
              <a:rPr lang="en-US" dirty="0">
                <a:solidFill>
                  <a:schemeClr val="tx1"/>
                </a:solidFill>
              </a:rPr>
              <a:t>)</a:t>
            </a:r>
            <a:r>
              <a:rPr lang="en-US" dirty="0"/>
              <a:t>. It uses a forward pass to transfer the changes in input to the scores that are computed at the very last layers.</a:t>
            </a:r>
          </a:p>
        </p:txBody>
      </p:sp>
    </p:spTree>
    <p:extLst>
      <p:ext uri="{BB962C8B-B14F-4D97-AF65-F5344CB8AC3E}">
        <p14:creationId xmlns:p14="http://schemas.microsoft.com/office/powerpoint/2010/main" val="287661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A12FB9-5FAE-4342-BE2F-559B191D9485}"/>
              </a:ext>
            </a:extLst>
          </p:cNvPr>
          <p:cNvSpPr>
            <a:spLocks noGrp="1"/>
          </p:cNvSpPr>
          <p:nvPr>
            <p:ph type="body" sz="quarter" idx="14"/>
          </p:nvPr>
        </p:nvSpPr>
        <p:spPr>
          <a:xfrm>
            <a:off x="1023968" y="294031"/>
            <a:ext cx="10357954" cy="677519"/>
          </a:xfrm>
        </p:spPr>
        <p:txBody>
          <a:bodyPr/>
          <a:lstStyle/>
          <a:p>
            <a:pPr marL="0" indent="0" algn="ctr">
              <a:buNone/>
            </a:pPr>
            <a:r>
              <a:rPr lang="en-US" b="1" dirty="0">
                <a:latin typeface="Karla" charset="0"/>
                <a:ea typeface="Karla" charset="0"/>
                <a:cs typeface="Karla" charset="0"/>
              </a:rPr>
              <a:t>Outline</a:t>
            </a:r>
          </a:p>
        </p:txBody>
      </p:sp>
      <p:sp>
        <p:nvSpPr>
          <p:cNvPr id="2" name="Text Placeholder 1">
            <a:extLst>
              <a:ext uri="{FF2B5EF4-FFF2-40B4-BE49-F238E27FC236}">
                <a16:creationId xmlns:a16="http://schemas.microsoft.com/office/drawing/2014/main" id="{C4DD40E0-632F-425B-B5E9-5E8CC8FCE6EF}"/>
              </a:ext>
            </a:extLst>
          </p:cNvPr>
          <p:cNvSpPr>
            <a:spLocks noGrp="1"/>
          </p:cNvSpPr>
          <p:nvPr>
            <p:ph type="body" sz="quarter" idx="13"/>
          </p:nvPr>
        </p:nvSpPr>
        <p:spPr>
          <a:xfrm>
            <a:off x="1769268" y="1515697"/>
            <a:ext cx="8867355" cy="4052791"/>
          </a:xfrm>
        </p:spPr>
        <p:txBody>
          <a:bodyPr>
            <a:normAutofit/>
          </a:bodyPr>
          <a:lstStyle/>
          <a:p>
            <a:pPr>
              <a:spcAft>
                <a:spcPts val="600"/>
              </a:spcAft>
            </a:pPr>
            <a:r>
              <a:rPr lang="en-US" sz="2600" dirty="0"/>
              <a:t>1: Communications</a:t>
            </a:r>
          </a:p>
          <a:p>
            <a:pPr>
              <a:spcAft>
                <a:spcPts val="600"/>
              </a:spcAft>
            </a:pPr>
            <a:r>
              <a:rPr lang="en-US" sz="2600" dirty="0"/>
              <a:t>2: Needs for Transparent Models</a:t>
            </a:r>
          </a:p>
          <a:p>
            <a:r>
              <a:rPr lang="en-US" sz="2600" dirty="0"/>
              <a:t>3: </a:t>
            </a:r>
            <a:r>
              <a:rPr lang="en-US" sz="2800" dirty="0"/>
              <a:t>Interpretation Methods </a:t>
            </a:r>
            <a:r>
              <a:rPr lang="en-US" sz="2800" dirty="0">
                <a:ea typeface="Futura" panose="02020800000000000000" pitchFamily="18" charset="0"/>
                <a:cs typeface="Futura" panose="02020800000000000000" pitchFamily="18" charset="0"/>
              </a:rPr>
              <a:t>for Image Classification</a:t>
            </a:r>
            <a:endParaRPr lang="en-US" sz="2600" dirty="0"/>
          </a:p>
          <a:p>
            <a:r>
              <a:rPr lang="en-US" sz="2600" b="1" dirty="0"/>
              <a:t>4: Saliency Maps</a:t>
            </a:r>
          </a:p>
          <a:p>
            <a:r>
              <a:rPr lang="en-US" sz="2600" dirty="0"/>
              <a:t>5: Class Activation Maximization (CAM)</a:t>
            </a:r>
          </a:p>
          <a:p>
            <a:r>
              <a:rPr lang="en-US" sz="2600" dirty="0"/>
              <a:t>6: Feature Visualization</a:t>
            </a:r>
          </a:p>
          <a:p>
            <a:endParaRPr lang="en-US" sz="2600" dirty="0"/>
          </a:p>
        </p:txBody>
      </p:sp>
    </p:spTree>
    <p:extLst>
      <p:ext uri="{BB962C8B-B14F-4D97-AF65-F5344CB8AC3E}">
        <p14:creationId xmlns:p14="http://schemas.microsoft.com/office/powerpoint/2010/main" val="249875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Saliency Maps</a:t>
            </a:r>
            <a:endParaRPr lang="en-US" sz="3800" dirty="0"/>
          </a:p>
        </p:txBody>
      </p:sp>
      <p:sp>
        <p:nvSpPr>
          <p:cNvPr id="4" name="Slide Number Placeholder 3"/>
          <p:cNvSpPr>
            <a:spLocks noGrp="1"/>
          </p:cNvSpPr>
          <p:nvPr>
            <p:ph type="sldNum" sz="quarter" idx="12"/>
          </p:nvPr>
        </p:nvSpPr>
        <p:spPr/>
        <p:txBody>
          <a:bodyPr/>
          <a:lstStyle/>
          <a:p>
            <a:fld id="{A13833A1-46C9-FB45-812F-A8AC7B5136EB}" type="slidenum">
              <a:rPr lang="en-US" smtClean="0"/>
              <a:t>17</a:t>
            </a:fld>
            <a:endParaRPr lang="en-US" dirty="0"/>
          </a:p>
        </p:txBody>
      </p:sp>
      <p:sp>
        <p:nvSpPr>
          <p:cNvPr id="7" name="Content Placeholder 2">
            <a:extLst>
              <a:ext uri="{FF2B5EF4-FFF2-40B4-BE49-F238E27FC236}">
                <a16:creationId xmlns:a16="http://schemas.microsoft.com/office/drawing/2014/main" id="{DB335EB4-2EF2-4F0B-9852-DCDA0D2AE093}"/>
              </a:ext>
            </a:extLst>
          </p:cNvPr>
          <p:cNvSpPr>
            <a:spLocks noGrp="1"/>
          </p:cNvSpPr>
          <p:nvPr>
            <p:ph idx="1"/>
          </p:nvPr>
        </p:nvSpPr>
        <p:spPr>
          <a:xfrm>
            <a:off x="833415" y="1177758"/>
            <a:ext cx="10473214" cy="5037062"/>
          </a:xfrm>
        </p:spPr>
        <p:txBody>
          <a:bodyPr/>
          <a:lstStyle/>
          <a:p>
            <a:pPr>
              <a:spcBef>
                <a:spcPts val="2133"/>
              </a:spcBef>
            </a:pPr>
            <a:r>
              <a:rPr lang="en-US" sz="2400" dirty="0"/>
              <a:t>Saliency map is the oldest and most frequently used explanation method for interpreting the predictions of convolutional neural networks (CNNs).</a:t>
            </a:r>
          </a:p>
          <a:p>
            <a:pPr>
              <a:spcBef>
                <a:spcPts val="2133"/>
              </a:spcBef>
            </a:pPr>
            <a:r>
              <a:rPr lang="en-US" sz="2400" dirty="0"/>
              <a:t>There are three main approaches to getting the saliency map</a:t>
            </a:r>
            <a:r>
              <a:rPr lang="en" sz="2400" dirty="0"/>
              <a:t>:</a:t>
            </a:r>
            <a:endParaRPr lang="en-US" sz="2400" dirty="0"/>
          </a:p>
          <a:p>
            <a:pPr marL="1200120" lvl="1" indent="-457200">
              <a:spcBef>
                <a:spcPts val="2133"/>
              </a:spcBef>
              <a:buFont typeface="+mj-lt"/>
              <a:buAutoNum type="arabicPeriod"/>
            </a:pPr>
            <a:r>
              <a:rPr lang="en-US" dirty="0"/>
              <a:t>Using </a:t>
            </a:r>
            <a:r>
              <a:rPr lang="en-US" b="1" dirty="0"/>
              <a:t>Deconvolutional Networks </a:t>
            </a:r>
            <a:r>
              <a:rPr lang="en-US" dirty="0"/>
              <a:t>proposed by </a:t>
            </a:r>
            <a:r>
              <a:rPr lang="en-US" dirty="0">
                <a:hlinkClick r:id="rId3"/>
              </a:rPr>
              <a:t>Zeiler and Fergus 2013</a:t>
            </a:r>
            <a:endParaRPr lang="en-US" dirty="0"/>
          </a:p>
          <a:p>
            <a:pPr marL="1200120" lvl="1" indent="-457200">
              <a:spcBef>
                <a:spcPts val="2133"/>
              </a:spcBef>
              <a:buFont typeface="+mj-lt"/>
              <a:buAutoNum type="arabicPeriod"/>
            </a:pPr>
            <a:r>
              <a:rPr lang="en-US" dirty="0"/>
              <a:t>Using a </a:t>
            </a:r>
            <a:r>
              <a:rPr lang="en-US" b="1" dirty="0"/>
              <a:t>Gradient Based Backpropagation method </a:t>
            </a:r>
            <a:r>
              <a:rPr lang="en-US" dirty="0"/>
              <a:t>by </a:t>
            </a:r>
            <a:r>
              <a:rPr lang="en-US" dirty="0">
                <a:hlinkClick r:id="rId4"/>
              </a:rPr>
              <a:t>Symonian et al. 2013</a:t>
            </a:r>
            <a:endParaRPr lang="en-US" dirty="0"/>
          </a:p>
          <a:p>
            <a:pPr marL="1200120" lvl="1" indent="-457200">
              <a:spcBef>
                <a:spcPts val="2133"/>
              </a:spcBef>
              <a:buFont typeface="+mj-lt"/>
              <a:buAutoNum type="arabicPeriod"/>
            </a:pPr>
            <a:r>
              <a:rPr lang="en-US" dirty="0"/>
              <a:t>Using a </a:t>
            </a:r>
            <a:r>
              <a:rPr lang="en-US" b="1" dirty="0"/>
              <a:t>Guided Backpropagation Algorithm </a:t>
            </a:r>
            <a:r>
              <a:rPr lang="en-US" dirty="0"/>
              <a:t>by </a:t>
            </a:r>
            <a:r>
              <a:rPr lang="en-US" dirty="0">
                <a:hlinkClick r:id="rId5"/>
              </a:rPr>
              <a:t>Springenberg et al. 2014</a:t>
            </a:r>
            <a:endParaRPr lang="en-US" dirty="0"/>
          </a:p>
          <a:p>
            <a:pPr>
              <a:spcBef>
                <a:spcPts val="2133"/>
              </a:spcBef>
            </a:pPr>
            <a:endParaRPr lang="en-US" sz="2400" b="1" dirty="0">
              <a:solidFill>
                <a:schemeClr val="accent2">
                  <a:lumMod val="75000"/>
                </a:schemeClr>
              </a:solidFill>
            </a:endParaRPr>
          </a:p>
        </p:txBody>
      </p:sp>
    </p:spTree>
    <p:extLst>
      <p:ext uri="{BB962C8B-B14F-4D97-AF65-F5344CB8AC3E}">
        <p14:creationId xmlns:p14="http://schemas.microsoft.com/office/powerpoint/2010/main" val="74579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Saliency Maps with </a:t>
            </a:r>
            <a:r>
              <a:rPr lang="en-US" sz="4000" dirty="0" err="1"/>
              <a:t>DeconvNet</a:t>
            </a:r>
            <a:endParaRPr lang="en-US" sz="4000" dirty="0"/>
          </a:p>
        </p:txBody>
      </p:sp>
      <p:sp>
        <p:nvSpPr>
          <p:cNvPr id="4" name="Slide Number Placeholder 3"/>
          <p:cNvSpPr>
            <a:spLocks noGrp="1"/>
          </p:cNvSpPr>
          <p:nvPr>
            <p:ph type="sldNum" sz="quarter" idx="12"/>
          </p:nvPr>
        </p:nvSpPr>
        <p:spPr/>
        <p:txBody>
          <a:bodyPr/>
          <a:lstStyle/>
          <a:p>
            <a:fld id="{A13833A1-46C9-FB45-812F-A8AC7B5136EB}" type="slidenum">
              <a:rPr lang="en-US" smtClean="0"/>
              <a:t>18</a:t>
            </a:fld>
            <a:endParaRPr lang="en-US" dirty="0"/>
          </a:p>
        </p:txBody>
      </p:sp>
      <p:sp>
        <p:nvSpPr>
          <p:cNvPr id="7" name="Content Placeholder 2">
            <a:extLst>
              <a:ext uri="{FF2B5EF4-FFF2-40B4-BE49-F238E27FC236}">
                <a16:creationId xmlns:a16="http://schemas.microsoft.com/office/drawing/2014/main" id="{DB335EB4-2EF2-4F0B-9852-DCDA0D2AE093}"/>
              </a:ext>
            </a:extLst>
          </p:cNvPr>
          <p:cNvSpPr>
            <a:spLocks noGrp="1"/>
          </p:cNvSpPr>
          <p:nvPr>
            <p:ph idx="1"/>
          </p:nvPr>
        </p:nvSpPr>
        <p:spPr>
          <a:xfrm>
            <a:off x="833415" y="1360448"/>
            <a:ext cx="10473214" cy="4854371"/>
          </a:xfrm>
        </p:spPr>
        <p:txBody>
          <a:bodyPr/>
          <a:lstStyle/>
          <a:p>
            <a:pPr>
              <a:spcBef>
                <a:spcPts val="2133"/>
              </a:spcBef>
            </a:pPr>
            <a:r>
              <a:rPr lang="en-US" sz="2400" dirty="0">
                <a:hlinkClick r:id="rId3"/>
              </a:rPr>
              <a:t>Zeiler and Fergus</a:t>
            </a:r>
            <a:r>
              <a:rPr lang="en-US" sz="2400" dirty="0"/>
              <a:t> proposed a method able to recognize what features in the input image an intermediate layer of the network is looking for.</a:t>
            </a:r>
          </a:p>
          <a:p>
            <a:pPr>
              <a:spcBef>
                <a:spcPts val="2133"/>
              </a:spcBef>
            </a:pPr>
            <a:r>
              <a:rPr lang="en-US" sz="2400" dirty="0"/>
              <a:t>The method is known as </a:t>
            </a:r>
            <a:r>
              <a:rPr lang="en-US" sz="2400" b="1" dirty="0"/>
              <a:t>Deconvolutional Network </a:t>
            </a:r>
            <a:r>
              <a:rPr lang="en-US" sz="2400" dirty="0"/>
              <a:t>(</a:t>
            </a:r>
            <a:r>
              <a:rPr lang="en-US" sz="2400" dirty="0" err="1"/>
              <a:t>DeconvNet</a:t>
            </a:r>
            <a:r>
              <a:rPr lang="en-US" sz="2400" dirty="0"/>
              <a:t>) because it inverts the operations from a particular layer to the input using the activation of that specific layer.</a:t>
            </a:r>
          </a:p>
          <a:p>
            <a:pPr>
              <a:spcBef>
                <a:spcPts val="2133"/>
              </a:spcBef>
            </a:pPr>
            <a:r>
              <a:rPr lang="en-US" sz="2400" dirty="0"/>
              <a:t>To invert the process the authors used:</a:t>
            </a:r>
          </a:p>
          <a:p>
            <a:pPr marL="1085820" lvl="1" indent="-342900">
              <a:spcBef>
                <a:spcPts val="2133"/>
              </a:spcBef>
              <a:buFont typeface="Arial" panose="020B0604020202020204" pitchFamily="34" charset="0"/>
              <a:buChar char="•"/>
            </a:pPr>
            <a:r>
              <a:rPr lang="en-US" b="1" dirty="0" err="1"/>
              <a:t>Unpooling</a:t>
            </a:r>
            <a:r>
              <a:rPr lang="en-US" dirty="0"/>
              <a:t> as the inverse of pooling  </a:t>
            </a:r>
          </a:p>
          <a:p>
            <a:pPr marL="1085820" lvl="1" indent="-342900">
              <a:spcBef>
                <a:spcPts val="2133"/>
              </a:spcBef>
              <a:buFont typeface="Arial" panose="020B0604020202020204" pitchFamily="34" charset="0"/>
              <a:buChar char="•"/>
            </a:pPr>
            <a:r>
              <a:rPr lang="en-US" b="1" dirty="0"/>
              <a:t>Inverse </a:t>
            </a:r>
            <a:r>
              <a:rPr lang="en-US" b="1" dirty="0" err="1"/>
              <a:t>ReLU</a:t>
            </a:r>
            <a:r>
              <a:rPr lang="en-US" b="1" dirty="0"/>
              <a:t> </a:t>
            </a:r>
            <a:r>
              <a:rPr lang="en-US" dirty="0"/>
              <a:t>removing the negative values as the inverse of itself</a:t>
            </a:r>
            <a:endParaRPr lang="en-US" sz="2400" b="1" dirty="0">
              <a:solidFill>
                <a:schemeClr val="accent2">
                  <a:lumMod val="75000"/>
                </a:schemeClr>
              </a:solidFill>
            </a:endParaRPr>
          </a:p>
        </p:txBody>
      </p:sp>
      <p:sp>
        <p:nvSpPr>
          <p:cNvPr id="3" name="Rectangle 2">
            <a:extLst>
              <a:ext uri="{FF2B5EF4-FFF2-40B4-BE49-F238E27FC236}">
                <a16:creationId xmlns:a16="http://schemas.microsoft.com/office/drawing/2014/main" id="{CDCC3AE3-444C-0A4B-99D4-DAE558179152}"/>
              </a:ext>
            </a:extLst>
          </p:cNvPr>
          <p:cNvSpPr/>
          <p:nvPr/>
        </p:nvSpPr>
        <p:spPr>
          <a:xfrm>
            <a:off x="4106238" y="5933592"/>
            <a:ext cx="6096000" cy="646331"/>
          </a:xfrm>
          <a:prstGeom prst="rect">
            <a:avLst/>
          </a:prstGeom>
        </p:spPr>
        <p:txBody>
          <a:bodyPr>
            <a:spAutoFit/>
          </a:bodyPr>
          <a:lstStyle/>
          <a:p>
            <a:r>
              <a:rPr lang="en-US" dirty="0" err="1">
                <a:solidFill>
                  <a:srgbClr val="292929"/>
                </a:solidFill>
                <a:latin typeface="Karla" pitchFamily="2" charset="0"/>
              </a:rPr>
              <a:t>Zeiler</a:t>
            </a:r>
            <a:r>
              <a:rPr lang="en-US" dirty="0">
                <a:solidFill>
                  <a:srgbClr val="292929"/>
                </a:solidFill>
                <a:latin typeface="Karla" pitchFamily="2" charset="0"/>
              </a:rPr>
              <a:t> and Fergus, </a:t>
            </a:r>
            <a:r>
              <a:rPr lang="en-US" dirty="0">
                <a:hlinkClick r:id="rId4"/>
              </a:rPr>
              <a:t>Adaptive Deconvolutional Networks for Mid and High Level Feature Learning</a:t>
            </a:r>
            <a:r>
              <a:rPr lang="en-US" dirty="0">
                <a:solidFill>
                  <a:srgbClr val="292929"/>
                </a:solidFill>
                <a:latin typeface="Karla" pitchFamily="2" charset="0"/>
              </a:rPr>
              <a:t>, 2011</a:t>
            </a:r>
          </a:p>
        </p:txBody>
      </p:sp>
    </p:spTree>
    <p:extLst>
      <p:ext uri="{BB962C8B-B14F-4D97-AF65-F5344CB8AC3E}">
        <p14:creationId xmlns:p14="http://schemas.microsoft.com/office/powerpoint/2010/main" val="26294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Saliency Maps with </a:t>
            </a:r>
            <a:r>
              <a:rPr lang="en-US" sz="3600" dirty="0" err="1"/>
              <a:t>DeconvNet</a:t>
            </a:r>
            <a:r>
              <a:rPr lang="en-US" sz="3600" dirty="0"/>
              <a:t> &lt;</a:t>
            </a:r>
            <a:r>
              <a:rPr lang="en-US" sz="3600" dirty="0" err="1"/>
              <a:t>cont</a:t>
            </a:r>
            <a:r>
              <a:rPr lang="en-US" sz="3600" dirty="0"/>
              <a:t>&gt;</a:t>
            </a:r>
          </a:p>
        </p:txBody>
      </p:sp>
      <p:sp>
        <p:nvSpPr>
          <p:cNvPr id="4" name="Slide Number Placeholder 3"/>
          <p:cNvSpPr>
            <a:spLocks noGrp="1"/>
          </p:cNvSpPr>
          <p:nvPr>
            <p:ph type="sldNum" sz="quarter" idx="12"/>
          </p:nvPr>
        </p:nvSpPr>
        <p:spPr/>
        <p:txBody>
          <a:bodyPr/>
          <a:lstStyle/>
          <a:p>
            <a:fld id="{A13833A1-46C9-FB45-812F-A8AC7B5136EB}" type="slidenum">
              <a:rPr lang="en-US" smtClean="0"/>
              <a:t>19</a:t>
            </a:fld>
            <a:endParaRPr lang="en-US" dirty="0"/>
          </a:p>
        </p:txBody>
      </p:sp>
      <p:sp>
        <p:nvSpPr>
          <p:cNvPr id="7" name="Content Placeholder 2">
            <a:extLst>
              <a:ext uri="{FF2B5EF4-FFF2-40B4-BE49-F238E27FC236}">
                <a16:creationId xmlns:a16="http://schemas.microsoft.com/office/drawing/2014/main" id="{DB335EB4-2EF2-4F0B-9852-DCDA0D2AE093}"/>
              </a:ext>
            </a:extLst>
          </p:cNvPr>
          <p:cNvSpPr>
            <a:spLocks noGrp="1"/>
          </p:cNvSpPr>
          <p:nvPr>
            <p:ph idx="1"/>
          </p:nvPr>
        </p:nvSpPr>
        <p:spPr>
          <a:xfrm>
            <a:off x="833415" y="1282390"/>
            <a:ext cx="5400117" cy="4932429"/>
          </a:xfrm>
        </p:spPr>
        <p:txBody>
          <a:bodyPr/>
          <a:lstStyle/>
          <a:p>
            <a:pPr>
              <a:spcBef>
                <a:spcPts val="2133"/>
              </a:spcBef>
            </a:pPr>
            <a:r>
              <a:rPr lang="en-US" sz="2400" dirty="0"/>
              <a:t>The whole process is illustrated in the figure:</a:t>
            </a:r>
          </a:p>
          <a:p>
            <a:pPr>
              <a:spcBef>
                <a:spcPts val="2133"/>
              </a:spcBef>
            </a:pPr>
            <a:r>
              <a:rPr lang="en-US" sz="2400" dirty="0"/>
              <a:t>The authors used a module called </a:t>
            </a:r>
            <a:r>
              <a:rPr lang="en-US" sz="2400" b="1" dirty="0">
                <a:solidFill>
                  <a:schemeClr val="tx2">
                    <a:lumMod val="60000"/>
                    <a:lumOff val="40000"/>
                  </a:schemeClr>
                </a:solidFill>
              </a:rPr>
              <a:t>switch</a:t>
            </a:r>
            <a:r>
              <a:rPr lang="en-US" sz="2400" dirty="0"/>
              <a:t> to recover the positions of maxima in the forward pass because the pooling operation is non-invertible.</a:t>
            </a:r>
          </a:p>
          <a:p>
            <a:pPr>
              <a:spcBef>
                <a:spcPts val="2133"/>
              </a:spcBef>
            </a:pPr>
            <a:endParaRPr lang="en-US" sz="2400" dirty="0"/>
          </a:p>
        </p:txBody>
      </p:sp>
      <p:pic>
        <p:nvPicPr>
          <p:cNvPr id="3" name="Picture 2">
            <a:extLst>
              <a:ext uri="{FF2B5EF4-FFF2-40B4-BE49-F238E27FC236}">
                <a16:creationId xmlns:a16="http://schemas.microsoft.com/office/drawing/2014/main" id="{924CAFF7-A277-4345-88FF-6BB94B9741A6}"/>
              </a:ext>
            </a:extLst>
          </p:cNvPr>
          <p:cNvPicPr>
            <a:picLocks noChangeAspect="1"/>
          </p:cNvPicPr>
          <p:nvPr/>
        </p:nvPicPr>
        <p:blipFill>
          <a:blip r:embed="rId3"/>
          <a:stretch>
            <a:fillRect/>
          </a:stretch>
        </p:blipFill>
        <p:spPr>
          <a:xfrm>
            <a:off x="6368903" y="1050307"/>
            <a:ext cx="5823098" cy="5807694"/>
          </a:xfrm>
          <a:prstGeom prst="rect">
            <a:avLst/>
          </a:prstGeom>
        </p:spPr>
      </p:pic>
      <p:sp>
        <p:nvSpPr>
          <p:cNvPr id="5" name="Rectangle 4">
            <a:extLst>
              <a:ext uri="{FF2B5EF4-FFF2-40B4-BE49-F238E27FC236}">
                <a16:creationId xmlns:a16="http://schemas.microsoft.com/office/drawing/2014/main" id="{98D53645-2DFF-4748-9A9E-4632F9F635E1}"/>
              </a:ext>
            </a:extLst>
          </p:cNvPr>
          <p:cNvSpPr/>
          <p:nvPr/>
        </p:nvSpPr>
        <p:spPr>
          <a:xfrm>
            <a:off x="3483163" y="6179813"/>
            <a:ext cx="3516478" cy="800219"/>
          </a:xfrm>
          <a:prstGeom prst="rect">
            <a:avLst/>
          </a:prstGeom>
        </p:spPr>
        <p:txBody>
          <a:bodyPr wrap="square">
            <a:spAutoFit/>
          </a:bodyPr>
          <a:lstStyle/>
          <a:p>
            <a:r>
              <a:rPr lang="en-US" sz="1400" dirty="0">
                <a:solidFill>
                  <a:srgbClr val="292929"/>
                </a:solidFill>
                <a:latin typeface="Karla" pitchFamily="2" charset="0"/>
              </a:rPr>
              <a:t>Zeiler and Fergus,</a:t>
            </a:r>
            <a:r>
              <a:rPr lang="en-US" sz="1400" b="0" i="0" dirty="0">
                <a:solidFill>
                  <a:srgbClr val="292929"/>
                </a:solidFill>
                <a:effectLst/>
                <a:latin typeface="Karla" pitchFamily="2" charset="0"/>
              </a:rPr>
              <a:t> </a:t>
            </a:r>
            <a:r>
              <a:rPr lang="en-US" sz="1400" dirty="0">
                <a:hlinkClick r:id="rId4"/>
              </a:rPr>
              <a:t>Visualizing and Understanding Convolutional Networks</a:t>
            </a:r>
            <a:r>
              <a:rPr lang="en-US" sz="1400" dirty="0">
                <a:solidFill>
                  <a:srgbClr val="292929"/>
                </a:solidFill>
                <a:latin typeface="Karla" pitchFamily="2" charset="0"/>
              </a:rPr>
              <a:t>, 2013</a:t>
            </a:r>
          </a:p>
          <a:p>
            <a:endParaRPr lang="en-US" dirty="0">
              <a:latin typeface="Karla" pitchFamily="2" charset="0"/>
            </a:endParaRPr>
          </a:p>
        </p:txBody>
      </p:sp>
    </p:spTree>
    <p:extLst>
      <p:ext uri="{BB962C8B-B14F-4D97-AF65-F5344CB8AC3E}">
        <p14:creationId xmlns:p14="http://schemas.microsoft.com/office/powerpoint/2010/main" val="49554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A12FB9-5FAE-4342-BE2F-559B191D9485}"/>
              </a:ext>
            </a:extLst>
          </p:cNvPr>
          <p:cNvSpPr>
            <a:spLocks noGrp="1"/>
          </p:cNvSpPr>
          <p:nvPr>
            <p:ph type="body" sz="quarter" idx="14"/>
          </p:nvPr>
        </p:nvSpPr>
        <p:spPr>
          <a:xfrm>
            <a:off x="1023968" y="294031"/>
            <a:ext cx="10357954" cy="677519"/>
          </a:xfrm>
        </p:spPr>
        <p:txBody>
          <a:bodyPr/>
          <a:lstStyle/>
          <a:p>
            <a:pPr marL="0" indent="0" algn="ctr">
              <a:buNone/>
            </a:pPr>
            <a:r>
              <a:rPr lang="en-US" b="1" dirty="0">
                <a:latin typeface="Karla" charset="0"/>
                <a:ea typeface="Karla" charset="0"/>
                <a:cs typeface="Karla" charset="0"/>
              </a:rPr>
              <a:t>Outline</a:t>
            </a:r>
          </a:p>
        </p:txBody>
      </p:sp>
      <p:sp>
        <p:nvSpPr>
          <p:cNvPr id="2" name="Text Placeholder 1">
            <a:extLst>
              <a:ext uri="{FF2B5EF4-FFF2-40B4-BE49-F238E27FC236}">
                <a16:creationId xmlns:a16="http://schemas.microsoft.com/office/drawing/2014/main" id="{C4DD40E0-632F-425B-B5E9-5E8CC8FCE6EF}"/>
              </a:ext>
            </a:extLst>
          </p:cNvPr>
          <p:cNvSpPr>
            <a:spLocks noGrp="1"/>
          </p:cNvSpPr>
          <p:nvPr>
            <p:ph type="body" sz="quarter" idx="13"/>
          </p:nvPr>
        </p:nvSpPr>
        <p:spPr>
          <a:xfrm>
            <a:off x="1769268" y="1515697"/>
            <a:ext cx="8867355" cy="4052791"/>
          </a:xfrm>
        </p:spPr>
        <p:txBody>
          <a:bodyPr>
            <a:normAutofit/>
          </a:bodyPr>
          <a:lstStyle/>
          <a:p>
            <a:pPr>
              <a:spcAft>
                <a:spcPts val="600"/>
              </a:spcAft>
            </a:pPr>
            <a:r>
              <a:rPr lang="en-US" sz="2600" b="1" dirty="0"/>
              <a:t>1: Communications</a:t>
            </a:r>
          </a:p>
          <a:p>
            <a:pPr>
              <a:spcAft>
                <a:spcPts val="600"/>
              </a:spcAft>
            </a:pPr>
            <a:r>
              <a:rPr lang="en-US" sz="2600" dirty="0"/>
              <a:t>2: Needs for Transparent Models</a:t>
            </a:r>
          </a:p>
          <a:p>
            <a:r>
              <a:rPr lang="en-US" sz="2600" dirty="0"/>
              <a:t>3: </a:t>
            </a:r>
            <a:r>
              <a:rPr lang="en-US" sz="2800" dirty="0"/>
              <a:t>Interpretation Methods </a:t>
            </a:r>
            <a:r>
              <a:rPr lang="en-US" sz="2800" dirty="0">
                <a:ea typeface="Futura" panose="02020800000000000000" pitchFamily="18" charset="0"/>
                <a:cs typeface="Futura" panose="02020800000000000000" pitchFamily="18" charset="0"/>
              </a:rPr>
              <a:t>for Image Classification</a:t>
            </a:r>
            <a:endParaRPr lang="en-US" sz="2600" dirty="0"/>
          </a:p>
          <a:p>
            <a:r>
              <a:rPr lang="en-US" sz="2600" dirty="0"/>
              <a:t>4: Saliency Maps</a:t>
            </a:r>
          </a:p>
          <a:p>
            <a:r>
              <a:rPr lang="en-US" sz="2600" dirty="0"/>
              <a:t>5: Class Activation Maximization (CAM)</a:t>
            </a:r>
          </a:p>
          <a:p>
            <a:r>
              <a:rPr lang="en-US" sz="2600" dirty="0"/>
              <a:t>6: Feature Visualization</a:t>
            </a:r>
          </a:p>
          <a:p>
            <a:endParaRPr lang="en-US" sz="2600" dirty="0"/>
          </a:p>
          <a:p>
            <a:endParaRPr lang="en-US" sz="2600" dirty="0"/>
          </a:p>
        </p:txBody>
      </p:sp>
    </p:spTree>
    <p:extLst>
      <p:ext uri="{BB962C8B-B14F-4D97-AF65-F5344CB8AC3E}">
        <p14:creationId xmlns:p14="http://schemas.microsoft.com/office/powerpoint/2010/main" val="1152397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Saliency Maps with </a:t>
            </a:r>
            <a:r>
              <a:rPr lang="en-US" sz="3600" dirty="0" err="1"/>
              <a:t>DeconvNet</a:t>
            </a:r>
            <a:r>
              <a:rPr lang="en-US" sz="3600" dirty="0"/>
              <a:t> &lt;</a:t>
            </a:r>
            <a:r>
              <a:rPr lang="en-US" sz="3600" dirty="0" err="1"/>
              <a:t>cont</a:t>
            </a:r>
            <a:r>
              <a:rPr lang="en-US" sz="3600" dirty="0"/>
              <a:t>&gt;</a:t>
            </a:r>
          </a:p>
        </p:txBody>
      </p:sp>
      <p:sp>
        <p:nvSpPr>
          <p:cNvPr id="4" name="Slide Number Placeholder 3"/>
          <p:cNvSpPr>
            <a:spLocks noGrp="1"/>
          </p:cNvSpPr>
          <p:nvPr>
            <p:ph type="sldNum" sz="quarter" idx="12"/>
          </p:nvPr>
        </p:nvSpPr>
        <p:spPr/>
        <p:txBody>
          <a:bodyPr/>
          <a:lstStyle/>
          <a:p>
            <a:fld id="{A13833A1-46C9-FB45-812F-A8AC7B5136EB}" type="slidenum">
              <a:rPr lang="en-US" smtClean="0"/>
              <a:t>20</a:t>
            </a:fld>
            <a:endParaRPr lang="en-US" dirty="0"/>
          </a:p>
        </p:txBody>
      </p:sp>
      <p:sp>
        <p:nvSpPr>
          <p:cNvPr id="5" name="Rectangle 4">
            <a:extLst>
              <a:ext uri="{FF2B5EF4-FFF2-40B4-BE49-F238E27FC236}">
                <a16:creationId xmlns:a16="http://schemas.microsoft.com/office/drawing/2014/main" id="{98D53645-2DFF-4748-9A9E-4632F9F635E1}"/>
              </a:ext>
            </a:extLst>
          </p:cNvPr>
          <p:cNvSpPr/>
          <p:nvPr/>
        </p:nvSpPr>
        <p:spPr>
          <a:xfrm>
            <a:off x="3533473" y="6257438"/>
            <a:ext cx="6473637" cy="584775"/>
          </a:xfrm>
          <a:prstGeom prst="rect">
            <a:avLst/>
          </a:prstGeom>
        </p:spPr>
        <p:txBody>
          <a:bodyPr wrap="square">
            <a:spAutoFit/>
          </a:bodyPr>
          <a:lstStyle/>
          <a:p>
            <a:r>
              <a:rPr lang="en-US" sz="1400" dirty="0">
                <a:solidFill>
                  <a:srgbClr val="292929"/>
                </a:solidFill>
                <a:latin typeface="Karla" pitchFamily="2" charset="0"/>
              </a:rPr>
              <a:t>Zeiler and Fergus,</a:t>
            </a:r>
            <a:r>
              <a:rPr lang="en-US" sz="1400" b="0" i="0" dirty="0">
                <a:solidFill>
                  <a:srgbClr val="292929"/>
                </a:solidFill>
                <a:effectLst/>
                <a:latin typeface="Karla" pitchFamily="2" charset="0"/>
              </a:rPr>
              <a:t> </a:t>
            </a:r>
            <a:r>
              <a:rPr lang="en-US" sz="1400" dirty="0">
                <a:hlinkClick r:id="rId3"/>
              </a:rPr>
              <a:t>Visualizing and Understanding Convolutional Networks</a:t>
            </a:r>
            <a:r>
              <a:rPr lang="en-US" sz="1400" dirty="0">
                <a:solidFill>
                  <a:srgbClr val="292929"/>
                </a:solidFill>
                <a:latin typeface="Karla" pitchFamily="2" charset="0"/>
              </a:rPr>
              <a:t>, 2013</a:t>
            </a:r>
          </a:p>
          <a:p>
            <a:endParaRPr lang="en-US" dirty="0">
              <a:latin typeface="Karla" pitchFamily="2" charset="0"/>
            </a:endParaRPr>
          </a:p>
        </p:txBody>
      </p:sp>
      <p:sp>
        <p:nvSpPr>
          <p:cNvPr id="7" name="Content Placeholder 2">
            <a:extLst>
              <a:ext uri="{FF2B5EF4-FFF2-40B4-BE49-F238E27FC236}">
                <a16:creationId xmlns:a16="http://schemas.microsoft.com/office/drawing/2014/main" id="{DB335EB4-2EF2-4F0B-9852-DCDA0D2AE093}"/>
              </a:ext>
            </a:extLst>
          </p:cNvPr>
          <p:cNvSpPr>
            <a:spLocks noGrp="1"/>
          </p:cNvSpPr>
          <p:nvPr>
            <p:ph idx="1"/>
          </p:nvPr>
        </p:nvSpPr>
        <p:spPr>
          <a:xfrm>
            <a:off x="833415" y="1282391"/>
            <a:ext cx="10672785" cy="2146610"/>
          </a:xfrm>
        </p:spPr>
        <p:txBody>
          <a:bodyPr/>
          <a:lstStyle/>
          <a:p>
            <a:pPr>
              <a:spcBef>
                <a:spcPts val="2133"/>
              </a:spcBef>
            </a:pPr>
            <a:r>
              <a:rPr lang="en-US" sz="2400" dirty="0"/>
              <a:t>Here are some of the results of the reconstruction of the input image from the activations of the fifth layer.</a:t>
            </a:r>
          </a:p>
          <a:p>
            <a:pPr>
              <a:spcBef>
                <a:spcPts val="2133"/>
              </a:spcBef>
            </a:pPr>
            <a:endParaRPr lang="en-US" sz="2400" dirty="0"/>
          </a:p>
        </p:txBody>
      </p:sp>
      <p:pic>
        <p:nvPicPr>
          <p:cNvPr id="8" name="Picture 7">
            <a:extLst>
              <a:ext uri="{FF2B5EF4-FFF2-40B4-BE49-F238E27FC236}">
                <a16:creationId xmlns:a16="http://schemas.microsoft.com/office/drawing/2014/main" id="{D6D0006D-3673-4289-AD30-F41C3ADB225D}"/>
              </a:ext>
            </a:extLst>
          </p:cNvPr>
          <p:cNvPicPr>
            <a:picLocks noChangeAspect="1"/>
          </p:cNvPicPr>
          <p:nvPr/>
        </p:nvPicPr>
        <p:blipFill rotWithShape="1">
          <a:blip r:embed="rId4"/>
          <a:srcRect b="50515"/>
          <a:stretch/>
        </p:blipFill>
        <p:spPr>
          <a:xfrm>
            <a:off x="177800" y="2684074"/>
            <a:ext cx="11853644" cy="2901060"/>
          </a:xfrm>
          <a:prstGeom prst="rect">
            <a:avLst/>
          </a:prstGeom>
        </p:spPr>
      </p:pic>
    </p:spTree>
    <p:extLst>
      <p:ext uri="{BB962C8B-B14F-4D97-AF65-F5344CB8AC3E}">
        <p14:creationId xmlns:p14="http://schemas.microsoft.com/office/powerpoint/2010/main" val="361513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Saliency Maps with </a:t>
            </a:r>
            <a:r>
              <a:rPr lang="en-US" sz="3600" dirty="0" err="1"/>
              <a:t>DeconvNet</a:t>
            </a:r>
            <a:r>
              <a:rPr lang="en-US" sz="3600" dirty="0"/>
              <a:t> &lt;</a:t>
            </a:r>
            <a:r>
              <a:rPr lang="en-US" sz="3600" dirty="0" err="1"/>
              <a:t>cont</a:t>
            </a:r>
            <a:r>
              <a:rPr lang="en-US" sz="3600" dirty="0"/>
              <a:t>&gt;</a:t>
            </a:r>
          </a:p>
        </p:txBody>
      </p:sp>
      <p:sp>
        <p:nvSpPr>
          <p:cNvPr id="4" name="Slide Number Placeholder 3"/>
          <p:cNvSpPr>
            <a:spLocks noGrp="1"/>
          </p:cNvSpPr>
          <p:nvPr>
            <p:ph type="sldNum" sz="quarter" idx="12"/>
          </p:nvPr>
        </p:nvSpPr>
        <p:spPr/>
        <p:txBody>
          <a:bodyPr/>
          <a:lstStyle/>
          <a:p>
            <a:fld id="{A13833A1-46C9-FB45-812F-A8AC7B5136EB}" type="slidenum">
              <a:rPr lang="en-US" smtClean="0"/>
              <a:t>21</a:t>
            </a:fld>
            <a:endParaRPr lang="en-US" dirty="0"/>
          </a:p>
        </p:txBody>
      </p:sp>
      <p:sp>
        <p:nvSpPr>
          <p:cNvPr id="5" name="Rectangle 4">
            <a:extLst>
              <a:ext uri="{FF2B5EF4-FFF2-40B4-BE49-F238E27FC236}">
                <a16:creationId xmlns:a16="http://schemas.microsoft.com/office/drawing/2014/main" id="{98D53645-2DFF-4748-9A9E-4632F9F635E1}"/>
              </a:ext>
            </a:extLst>
          </p:cNvPr>
          <p:cNvSpPr/>
          <p:nvPr/>
        </p:nvSpPr>
        <p:spPr>
          <a:xfrm>
            <a:off x="3533473" y="6257438"/>
            <a:ext cx="6473637" cy="584775"/>
          </a:xfrm>
          <a:prstGeom prst="rect">
            <a:avLst/>
          </a:prstGeom>
        </p:spPr>
        <p:txBody>
          <a:bodyPr wrap="square">
            <a:spAutoFit/>
          </a:bodyPr>
          <a:lstStyle/>
          <a:p>
            <a:r>
              <a:rPr lang="en-US" sz="1400" dirty="0">
                <a:solidFill>
                  <a:srgbClr val="292929"/>
                </a:solidFill>
                <a:latin typeface="Karla" pitchFamily="2" charset="0"/>
              </a:rPr>
              <a:t>Zeiler and Fergus,</a:t>
            </a:r>
            <a:r>
              <a:rPr lang="en-US" sz="1400" b="0" i="0" dirty="0">
                <a:solidFill>
                  <a:srgbClr val="292929"/>
                </a:solidFill>
                <a:effectLst/>
                <a:latin typeface="Karla" pitchFamily="2" charset="0"/>
              </a:rPr>
              <a:t> </a:t>
            </a:r>
            <a:r>
              <a:rPr lang="en-US" sz="1400" dirty="0">
                <a:hlinkClick r:id="rId3"/>
              </a:rPr>
              <a:t>Visualizing and Understanding Convolutional Networks</a:t>
            </a:r>
            <a:r>
              <a:rPr lang="en-US" sz="1400" dirty="0">
                <a:solidFill>
                  <a:srgbClr val="292929"/>
                </a:solidFill>
                <a:latin typeface="Karla" pitchFamily="2" charset="0"/>
              </a:rPr>
              <a:t>, 2013</a:t>
            </a:r>
          </a:p>
          <a:p>
            <a:endParaRPr lang="en-US" dirty="0">
              <a:latin typeface="Karla" pitchFamily="2" charset="0"/>
            </a:endParaRPr>
          </a:p>
        </p:txBody>
      </p:sp>
      <p:sp>
        <p:nvSpPr>
          <p:cNvPr id="7" name="Content Placeholder 2">
            <a:extLst>
              <a:ext uri="{FF2B5EF4-FFF2-40B4-BE49-F238E27FC236}">
                <a16:creationId xmlns:a16="http://schemas.microsoft.com/office/drawing/2014/main" id="{DB335EB4-2EF2-4F0B-9852-DCDA0D2AE093}"/>
              </a:ext>
            </a:extLst>
          </p:cNvPr>
          <p:cNvSpPr>
            <a:spLocks noGrp="1"/>
          </p:cNvSpPr>
          <p:nvPr>
            <p:ph idx="1"/>
          </p:nvPr>
        </p:nvSpPr>
        <p:spPr>
          <a:xfrm>
            <a:off x="871515" y="1282390"/>
            <a:ext cx="10672785" cy="2146610"/>
          </a:xfrm>
        </p:spPr>
        <p:txBody>
          <a:bodyPr/>
          <a:lstStyle/>
          <a:p>
            <a:pPr>
              <a:spcBef>
                <a:spcPts val="2133"/>
              </a:spcBef>
            </a:pPr>
            <a:r>
              <a:rPr lang="en-US" sz="2400" dirty="0"/>
              <a:t>Is if the model is truly identifying the location of the object in the image, or just using the surrounding context? </a:t>
            </a:r>
          </a:p>
          <a:p>
            <a:pPr>
              <a:spcBef>
                <a:spcPts val="2133"/>
              </a:spcBef>
            </a:pPr>
            <a:r>
              <a:rPr lang="en-US" sz="2400" dirty="0"/>
              <a:t>The examples show the model is localizing the objects within the scene, as the </a:t>
            </a:r>
            <a:r>
              <a:rPr lang="en-US" sz="2400" b="1" dirty="0"/>
              <a:t>probability of the correct class drops when the object is occluded.</a:t>
            </a:r>
          </a:p>
          <a:p>
            <a:pPr>
              <a:spcBef>
                <a:spcPts val="2133"/>
              </a:spcBef>
            </a:pPr>
            <a:endParaRPr lang="en-US" sz="2400" dirty="0"/>
          </a:p>
        </p:txBody>
      </p:sp>
      <p:pic>
        <p:nvPicPr>
          <p:cNvPr id="6" name="Picture 5">
            <a:extLst>
              <a:ext uri="{FF2B5EF4-FFF2-40B4-BE49-F238E27FC236}">
                <a16:creationId xmlns:a16="http://schemas.microsoft.com/office/drawing/2014/main" id="{46FC66AC-D508-49A1-8657-3C1DA9D884DC}"/>
              </a:ext>
            </a:extLst>
          </p:cNvPr>
          <p:cNvPicPr>
            <a:picLocks noChangeAspect="1"/>
          </p:cNvPicPr>
          <p:nvPr/>
        </p:nvPicPr>
        <p:blipFill>
          <a:blip r:embed="rId4"/>
          <a:stretch>
            <a:fillRect/>
          </a:stretch>
        </p:blipFill>
        <p:spPr>
          <a:xfrm>
            <a:off x="165100" y="3429000"/>
            <a:ext cx="11861800" cy="2468661"/>
          </a:xfrm>
          <a:prstGeom prst="rect">
            <a:avLst/>
          </a:prstGeom>
        </p:spPr>
      </p:pic>
    </p:spTree>
    <p:extLst>
      <p:ext uri="{BB962C8B-B14F-4D97-AF65-F5344CB8AC3E}">
        <p14:creationId xmlns:p14="http://schemas.microsoft.com/office/powerpoint/2010/main" val="331393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Saliency Maps with Gradient Based Backprop</a:t>
            </a:r>
          </a:p>
        </p:txBody>
      </p:sp>
      <p:sp>
        <p:nvSpPr>
          <p:cNvPr id="4" name="Slide Number Placeholder 3"/>
          <p:cNvSpPr>
            <a:spLocks noGrp="1"/>
          </p:cNvSpPr>
          <p:nvPr>
            <p:ph type="sldNum" sz="quarter" idx="12"/>
          </p:nvPr>
        </p:nvSpPr>
        <p:spPr/>
        <p:txBody>
          <a:bodyPr/>
          <a:lstStyle/>
          <a:p>
            <a:fld id="{A13833A1-46C9-FB45-812F-A8AC7B5136EB}" type="slidenum">
              <a:rPr lang="en-US" smtClean="0"/>
              <a:t>22</a:t>
            </a:fld>
            <a:endParaRPr lang="en-US" dirty="0"/>
          </a:p>
        </p:txBody>
      </p:sp>
      <p:sp>
        <p:nvSpPr>
          <p:cNvPr id="7" name="Content Placeholder 2">
            <a:extLst>
              <a:ext uri="{FF2B5EF4-FFF2-40B4-BE49-F238E27FC236}">
                <a16:creationId xmlns:a16="http://schemas.microsoft.com/office/drawing/2014/main" id="{DB335EB4-2EF2-4F0B-9852-DCDA0D2AE093}"/>
              </a:ext>
            </a:extLst>
          </p:cNvPr>
          <p:cNvSpPr>
            <a:spLocks noGrp="1"/>
          </p:cNvSpPr>
          <p:nvPr>
            <p:ph idx="1"/>
          </p:nvPr>
        </p:nvSpPr>
        <p:spPr>
          <a:xfrm>
            <a:off x="833415" y="1117157"/>
            <a:ext cx="10473214" cy="4854371"/>
          </a:xfrm>
        </p:spPr>
        <p:txBody>
          <a:bodyPr/>
          <a:lstStyle/>
          <a:p>
            <a:pPr>
              <a:lnSpc>
                <a:spcPct val="110000"/>
              </a:lnSpc>
              <a:spcBef>
                <a:spcPts val="2133"/>
              </a:spcBef>
            </a:pPr>
            <a:r>
              <a:rPr lang="en-US" sz="2300" dirty="0">
                <a:hlinkClick r:id="rId3"/>
              </a:rPr>
              <a:t>Symonian et al.</a:t>
            </a:r>
            <a:r>
              <a:rPr lang="en-US" sz="2300" dirty="0"/>
              <a:t> were the first to propose a method that uses the backpropagation algorithm to compute the gradients of logits wr.t. to the input of the network (for training the network, the gradients are computed </a:t>
            </a:r>
            <a:r>
              <a:rPr lang="en-US" sz="2300" dirty="0" err="1"/>
              <a:t>w.r.t.</a:t>
            </a:r>
            <a:r>
              <a:rPr lang="en-US" sz="2300" dirty="0"/>
              <a:t> the parameters of the network). </a:t>
            </a:r>
          </a:p>
          <a:p>
            <a:pPr>
              <a:lnSpc>
                <a:spcPct val="110000"/>
              </a:lnSpc>
              <a:spcBef>
                <a:spcPts val="2133"/>
              </a:spcBef>
            </a:pPr>
            <a:r>
              <a:rPr lang="en-US" sz="2300" dirty="0"/>
              <a:t>Using backpropagation, we can highlight pixels of the input image based on the amount of the gradient they receive, which shows their contribution to the final score. </a:t>
            </a:r>
          </a:p>
          <a:p>
            <a:pPr>
              <a:lnSpc>
                <a:spcPct val="110000"/>
              </a:lnSpc>
              <a:spcBef>
                <a:spcPts val="2133"/>
              </a:spcBef>
            </a:pPr>
            <a:endParaRPr lang="en-US" sz="2300" dirty="0"/>
          </a:p>
        </p:txBody>
      </p:sp>
    </p:spTree>
    <p:extLst>
      <p:ext uri="{BB962C8B-B14F-4D97-AF65-F5344CB8AC3E}">
        <p14:creationId xmlns:p14="http://schemas.microsoft.com/office/powerpoint/2010/main" val="378670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Saliency Maps with Gradient Based Backprop</a:t>
            </a:r>
          </a:p>
        </p:txBody>
      </p:sp>
      <p:sp>
        <p:nvSpPr>
          <p:cNvPr id="4" name="Slide Number Placeholder 3"/>
          <p:cNvSpPr>
            <a:spLocks noGrp="1"/>
          </p:cNvSpPr>
          <p:nvPr>
            <p:ph type="sldNum" sz="quarter" idx="12"/>
          </p:nvPr>
        </p:nvSpPr>
        <p:spPr/>
        <p:txBody>
          <a:bodyPr/>
          <a:lstStyle/>
          <a:p>
            <a:fld id="{A13833A1-46C9-FB45-812F-A8AC7B5136EB}" type="slidenum">
              <a:rPr lang="en-US" smtClean="0"/>
              <a:t>23</a:t>
            </a:fld>
            <a:endParaRPr lang="en-US" dirty="0"/>
          </a:p>
        </p:txBody>
      </p:sp>
      <p:sp>
        <p:nvSpPr>
          <p:cNvPr id="7" name="Content Placeholder 2">
            <a:extLst>
              <a:ext uri="{FF2B5EF4-FFF2-40B4-BE49-F238E27FC236}">
                <a16:creationId xmlns:a16="http://schemas.microsoft.com/office/drawing/2014/main" id="{DB335EB4-2EF2-4F0B-9852-DCDA0D2AE093}"/>
              </a:ext>
            </a:extLst>
          </p:cNvPr>
          <p:cNvSpPr>
            <a:spLocks noGrp="1"/>
          </p:cNvSpPr>
          <p:nvPr>
            <p:ph idx="1"/>
          </p:nvPr>
        </p:nvSpPr>
        <p:spPr>
          <a:xfrm>
            <a:off x="833415" y="1117157"/>
            <a:ext cx="10473214" cy="4854371"/>
          </a:xfrm>
        </p:spPr>
        <p:txBody>
          <a:bodyPr/>
          <a:lstStyle/>
          <a:p>
            <a:pPr>
              <a:lnSpc>
                <a:spcPct val="110000"/>
              </a:lnSpc>
              <a:spcBef>
                <a:spcPts val="2133"/>
              </a:spcBef>
            </a:pPr>
            <a:r>
              <a:rPr lang="en-US" sz="2400" dirty="0">
                <a:solidFill>
                  <a:schemeClr val="tx2">
                    <a:lumMod val="60000"/>
                    <a:lumOff val="40000"/>
                  </a:schemeClr>
                </a:solidFill>
              </a:rPr>
              <a:t>Class Model Visualization: </a:t>
            </a:r>
          </a:p>
          <a:p>
            <a:pPr>
              <a:lnSpc>
                <a:spcPct val="110000"/>
              </a:lnSpc>
              <a:spcBef>
                <a:spcPts val="2133"/>
              </a:spcBef>
            </a:pPr>
            <a:r>
              <a:rPr lang="en-US" sz="2400" dirty="0"/>
              <a:t>Given a learned classification </a:t>
            </a:r>
            <a:r>
              <a:rPr lang="en-US" sz="2400" dirty="0" err="1"/>
              <a:t>ConvNet</a:t>
            </a:r>
            <a:r>
              <a:rPr lang="en-US" sz="2400" dirty="0"/>
              <a:t> and a class of interest, the visualization method consists in numerically generating an image, which is representative of the class in terms of the </a:t>
            </a:r>
            <a:r>
              <a:rPr lang="en-US" sz="2400" dirty="0" err="1"/>
              <a:t>ConvNet</a:t>
            </a:r>
            <a:r>
              <a:rPr lang="en-US" sz="2400" dirty="0"/>
              <a:t> class scoring model.</a:t>
            </a:r>
          </a:p>
          <a:p>
            <a:pPr>
              <a:lnSpc>
                <a:spcPct val="110000"/>
              </a:lnSpc>
              <a:spcBef>
                <a:spcPts val="2133"/>
              </a:spcBef>
            </a:pPr>
            <a:r>
              <a:rPr lang="en-US" sz="2400" dirty="0"/>
              <a:t>Find an L2-regularised image, such that the score of the class c Sc is high:</a:t>
            </a:r>
            <a:endParaRPr lang="en-US" sz="2300" dirty="0"/>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B79DBBD4-892C-4146-A6CC-00460B4015DD}"/>
                  </a:ext>
                </a:extLst>
              </p:cNvPr>
              <p:cNvSpPr txBox="1"/>
              <p:nvPr/>
            </p:nvSpPr>
            <p:spPr>
              <a:xfrm>
                <a:off x="4581743" y="4854539"/>
                <a:ext cx="3666645" cy="570028"/>
              </a:xfrm>
              <a:prstGeom prst="rect">
                <a:avLst/>
              </a:prstGeom>
              <a:noFill/>
              <a:ln w="63500">
                <a:solidFill>
                  <a:schemeClr val="accent1"/>
                </a:solidFill>
              </a:ln>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arg</m:t>
                          </m:r>
                        </m:fName>
                        <m:e>
                          <m:sSub>
                            <m:sSubPr>
                              <m:ctrlPr>
                                <a:rPr lang="en-US" sz="2800" b="0" i="1" smtClean="0">
                                  <a:latin typeface="Cambria Math" panose="02040503050406030204" pitchFamily="18" charset="0"/>
                                </a:rPr>
                              </m:ctrlPr>
                            </m:sSubPr>
                            <m:e>
                              <m:func>
                                <m:funcPr>
                                  <m:ctrlPr>
                                    <a:rPr lang="en-US" sz="2800" b="0" i="1" smtClean="0">
                                      <a:latin typeface="Cambria Math" panose="02040503050406030204" pitchFamily="18" charset="0"/>
                                    </a:rPr>
                                  </m:ctrlPr>
                                </m:funcPr>
                                <m:fName>
                                  <m:limLow>
                                    <m:limLowPr>
                                      <m:ctrlPr>
                                        <a:rPr lang="en-US" sz="2800" b="0" i="1" smtClean="0">
                                          <a:latin typeface="Cambria Math" panose="02040503050406030204" pitchFamily="18" charset="0"/>
                                        </a:rPr>
                                      </m:ctrlPr>
                                    </m:limLowPr>
                                    <m:e>
                                      <m:r>
                                        <m:rPr>
                                          <m:sty m:val="p"/>
                                        </m:rPr>
                                        <a:rPr lang="en-US" sz="2800" b="0" i="0" smtClean="0">
                                          <a:latin typeface="Cambria Math" panose="02040503050406030204" pitchFamily="18" charset="0"/>
                                        </a:rPr>
                                        <m:t>max</m:t>
                                      </m:r>
                                    </m:e>
                                    <m:lim>
                                      <m:r>
                                        <a:rPr lang="en-US" sz="2800" b="0" i="1" smtClean="0">
                                          <a:latin typeface="Cambria Math" panose="02040503050406030204" pitchFamily="18" charset="0"/>
                                        </a:rPr>
                                        <m:t>𝐼</m:t>
                                      </m:r>
                                    </m:lim>
                                  </m:limLow>
                                </m:fName>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𝑆</m:t>
                                      </m:r>
                                    </m:e>
                                    <m:sub>
                                      <m:r>
                                        <a:rPr lang="en-US" sz="2800" b="0" i="1" smtClean="0">
                                          <a:latin typeface="Cambria Math" panose="02040503050406030204" pitchFamily="18" charset="0"/>
                                        </a:rPr>
                                        <m:t>𝑐</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𝐼</m:t>
                                      </m:r>
                                    </m:e>
                                  </m:d>
                                  <m:r>
                                    <a:rPr lang="en-US" sz="2800" b="0" i="1" smtClean="0">
                                      <a:latin typeface="Cambria Math" panose="02040503050406030204" pitchFamily="18" charset="0"/>
                                    </a:rPr>
                                    <m:t>−</m:t>
                                  </m:r>
                                  <m:r>
                                    <a:rPr lang="en-US" sz="2800" b="0" i="1" smtClean="0">
                                      <a:latin typeface="Cambria Math" panose="02040503050406030204" pitchFamily="18" charset="0"/>
                                    </a:rPr>
                                    <m:t>𝜆</m:t>
                                  </m:r>
                                  <m:sSup>
                                    <m:sSupPr>
                                      <m:ctrlPr>
                                        <a:rPr lang="en-US" sz="2800" b="0" i="1" smtClean="0">
                                          <a:latin typeface="Cambria Math" panose="02040503050406030204" pitchFamily="18" charset="0"/>
                                        </a:rPr>
                                      </m:ctrlPr>
                                    </m:sSupPr>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𝐼</m:t>
                                          </m:r>
                                        </m:e>
                                      </m:d>
                                    </m:e>
                                    <m:sup>
                                      <m:r>
                                        <a:rPr lang="en-US" sz="2800" b="0" i="1" smtClean="0">
                                          <a:latin typeface="Cambria Math" panose="02040503050406030204" pitchFamily="18" charset="0"/>
                                        </a:rPr>
                                        <m:t>2</m:t>
                                      </m:r>
                                    </m:sup>
                                  </m:sSup>
                                </m:e>
                              </m:func>
                            </m:e>
                            <m:sub>
                              <m:r>
                                <a:rPr lang="en-US" sz="2800" b="0" i="1" smtClean="0">
                                  <a:latin typeface="Cambria Math" panose="02040503050406030204" pitchFamily="18" charset="0"/>
                                </a:rPr>
                                <m:t>2</m:t>
                              </m:r>
                            </m:sub>
                          </m:sSub>
                          <m:r>
                            <a:rPr lang="en-US" sz="2800" b="0" i="1" smtClean="0">
                              <a:latin typeface="Cambria Math" panose="02040503050406030204" pitchFamily="18" charset="0"/>
                            </a:rPr>
                            <m:t> </m:t>
                          </m:r>
                        </m:e>
                      </m:func>
                    </m:oMath>
                  </m:oMathPara>
                </a14:m>
                <a:endParaRPr lang="en-US" sz="2800" dirty="0"/>
              </a:p>
            </p:txBody>
          </p:sp>
        </mc:Choice>
        <mc:Fallback>
          <p:sp>
            <p:nvSpPr>
              <p:cNvPr id="6" name="TextBox 5">
                <a:extLst>
                  <a:ext uri="{FF2B5EF4-FFF2-40B4-BE49-F238E27FC236}">
                    <a16:creationId xmlns:a16="http://schemas.microsoft.com/office/drawing/2014/main" id="{B79DBBD4-892C-4146-A6CC-00460B4015DD}"/>
                  </a:ext>
                </a:extLst>
              </p:cNvPr>
              <p:cNvSpPr txBox="1">
                <a:spLocks noRot="1" noChangeAspect="1" noMove="1" noResize="1" noEditPoints="1" noAdjustHandles="1" noChangeArrowheads="1" noChangeShapeType="1" noTextEdit="1"/>
              </p:cNvSpPr>
              <p:nvPr/>
            </p:nvSpPr>
            <p:spPr>
              <a:xfrm>
                <a:off x="4581743" y="4854539"/>
                <a:ext cx="3666645" cy="570028"/>
              </a:xfrm>
              <a:prstGeom prst="rect">
                <a:avLst/>
              </a:prstGeom>
              <a:blipFill>
                <a:blip r:embed="rId3"/>
                <a:stretch>
                  <a:fillRect l="-1020" r="-2721" b="-5882"/>
                </a:stretch>
              </a:blipFill>
              <a:ln w="63500">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247122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Saliency Maps with Gradient Based Backprop</a:t>
            </a:r>
          </a:p>
        </p:txBody>
      </p:sp>
      <p:sp>
        <p:nvSpPr>
          <p:cNvPr id="4" name="Slide Number Placeholder 3"/>
          <p:cNvSpPr>
            <a:spLocks noGrp="1"/>
          </p:cNvSpPr>
          <p:nvPr>
            <p:ph type="sldNum" sz="quarter" idx="12"/>
          </p:nvPr>
        </p:nvSpPr>
        <p:spPr/>
        <p:txBody>
          <a:bodyPr/>
          <a:lstStyle/>
          <a:p>
            <a:fld id="{A13833A1-46C9-FB45-812F-A8AC7B5136EB}" type="slidenum">
              <a:rPr lang="en-US" smtClean="0"/>
              <a:t>24</a:t>
            </a:fld>
            <a:endParaRPr lang="en-US" dirty="0"/>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DB335EB4-2EF2-4F0B-9852-DCDA0D2AE093}"/>
                  </a:ext>
                </a:extLst>
              </p:cNvPr>
              <p:cNvSpPr>
                <a:spLocks noGrp="1"/>
              </p:cNvSpPr>
              <p:nvPr>
                <p:ph idx="1"/>
              </p:nvPr>
            </p:nvSpPr>
            <p:spPr>
              <a:xfrm>
                <a:off x="833415" y="1117157"/>
                <a:ext cx="10473214" cy="4854371"/>
              </a:xfrm>
            </p:spPr>
            <p:txBody>
              <a:bodyPr/>
              <a:lstStyle/>
              <a:p>
                <a:pPr>
                  <a:lnSpc>
                    <a:spcPct val="110000"/>
                  </a:lnSpc>
                  <a:spcBef>
                    <a:spcPts val="2133"/>
                  </a:spcBef>
                </a:pPr>
                <a:r>
                  <a:rPr lang="en-US" sz="2400" dirty="0">
                    <a:solidFill>
                      <a:schemeClr val="tx2">
                        <a:lumMod val="60000"/>
                        <a:lumOff val="40000"/>
                      </a:schemeClr>
                    </a:solidFill>
                  </a:rPr>
                  <a:t>Image-Specific Class Saliency Visualization:</a:t>
                </a:r>
              </a:p>
              <a:p>
                <a:pPr>
                  <a:lnSpc>
                    <a:spcPct val="110000"/>
                  </a:lnSpc>
                  <a:spcBef>
                    <a:spcPts val="2133"/>
                  </a:spcBef>
                </a:pPr>
                <a:r>
                  <a:rPr lang="en-US" sz="2400" dirty="0" err="1"/>
                  <a:t>ConvNet</a:t>
                </a:r>
                <a:r>
                  <a:rPr lang="en-US" sz="2400" dirty="0"/>
                  <a:t> can be queried about the spatial support of a particular class in a given image. </a:t>
                </a:r>
              </a:p>
              <a:p>
                <a:pPr>
                  <a:lnSpc>
                    <a:spcPct val="110000"/>
                  </a:lnSpc>
                  <a:spcBef>
                    <a:spcPts val="2133"/>
                  </a:spcBef>
                </a:pPr>
                <a:r>
                  <a:rPr lang="en-US" sz="2400" dirty="0"/>
                  <a:t>Given an image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𝐼</m:t>
                        </m:r>
                      </m:e>
                      <m:sub>
                        <m:r>
                          <a:rPr lang="en-US" sz="2400" b="0" i="1" smtClean="0">
                            <a:latin typeface="Cambria Math" panose="02040503050406030204" pitchFamily="18" charset="0"/>
                          </a:rPr>
                          <m:t>0</m:t>
                        </m:r>
                      </m:sub>
                    </m:sSub>
                  </m:oMath>
                </a14:m>
                <a:r>
                  <a:rPr lang="en-US" sz="2400" dirty="0"/>
                  <a:t>, a class </a:t>
                </a:r>
                <a14:m>
                  <m:oMath xmlns:m="http://schemas.openxmlformats.org/officeDocument/2006/math">
                    <m:r>
                      <a:rPr lang="en-US" sz="2400" b="0" i="1" smtClean="0">
                        <a:latin typeface="Cambria Math" panose="02040503050406030204" pitchFamily="18" charset="0"/>
                      </a:rPr>
                      <m:t>𝑐</m:t>
                    </m:r>
                  </m:oMath>
                </a14:m>
                <a:r>
                  <a:rPr lang="en-US" sz="2400" dirty="0"/>
                  <a:t>, and a classification </a:t>
                </a:r>
                <a:r>
                  <a:rPr lang="en-US" sz="2400" dirty="0" err="1"/>
                  <a:t>ConvNet</a:t>
                </a:r>
                <a:r>
                  <a:rPr lang="en-US" sz="2400" dirty="0"/>
                  <a:t> with the class score function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𝑐</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𝐼</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m:t>
                    </m:r>
                  </m:oMath>
                </a14:m>
                <a:r>
                  <a:rPr lang="en-US" sz="2400" dirty="0"/>
                  <a:t>, we would like to rank the pixels of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i="1">
                            <a:latin typeface="Cambria Math" panose="02040503050406030204" pitchFamily="18" charset="0"/>
                          </a:rPr>
                          <m:t>0</m:t>
                        </m:r>
                      </m:sub>
                    </m:sSub>
                  </m:oMath>
                </a14:m>
                <a:r>
                  <a:rPr lang="en-US" sz="2400" dirty="0"/>
                  <a:t> based on their influence on the score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𝑆</m:t>
                        </m:r>
                      </m:e>
                      <m:sub>
                        <m:r>
                          <a:rPr lang="en-US" sz="2400" i="1">
                            <a:latin typeface="Cambria Math" panose="02040503050406030204" pitchFamily="18" charset="0"/>
                          </a:rPr>
                          <m:t>𝑐</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i="1">
                                <a:latin typeface="Cambria Math" panose="02040503050406030204" pitchFamily="18" charset="0"/>
                              </a:rPr>
                              <m:t>0</m:t>
                            </m:r>
                          </m:sub>
                        </m:sSub>
                      </m:e>
                    </m:d>
                    <m:r>
                      <a:rPr lang="en-US" sz="2400" b="0" i="0" smtClean="0">
                        <a:latin typeface="Cambria Math" panose="02040503050406030204" pitchFamily="18" charset="0"/>
                      </a:rPr>
                      <m:t>.</m:t>
                    </m:r>
                  </m:oMath>
                </a14:m>
                <a:endParaRPr lang="en-US" sz="2300" dirty="0"/>
              </a:p>
            </p:txBody>
          </p:sp>
        </mc:Choice>
        <mc:Fallback>
          <p:sp>
            <p:nvSpPr>
              <p:cNvPr id="7" name="Content Placeholder 2">
                <a:extLst>
                  <a:ext uri="{FF2B5EF4-FFF2-40B4-BE49-F238E27FC236}">
                    <a16:creationId xmlns:a16="http://schemas.microsoft.com/office/drawing/2014/main" id="{DB335EB4-2EF2-4F0B-9852-DCDA0D2AE093}"/>
                  </a:ext>
                </a:extLst>
              </p:cNvPr>
              <p:cNvSpPr>
                <a:spLocks noGrp="1" noRot="1" noChangeAspect="1" noMove="1" noResize="1" noEditPoints="1" noAdjustHandles="1" noChangeArrowheads="1" noChangeShapeType="1" noTextEdit="1"/>
              </p:cNvSpPr>
              <p:nvPr>
                <p:ph idx="1"/>
              </p:nvPr>
            </p:nvSpPr>
            <p:spPr>
              <a:xfrm>
                <a:off x="833415" y="1117157"/>
                <a:ext cx="10473214" cy="4854371"/>
              </a:xfrm>
              <a:blipFill>
                <a:blip r:embed="rId3"/>
                <a:stretch>
                  <a:fillRect l="-847" t="-781" r="-24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6BC47387-BC20-DA4B-8471-43809D6C01F5}"/>
                  </a:ext>
                </a:extLst>
              </p:cNvPr>
              <p:cNvSpPr txBox="1"/>
              <p:nvPr/>
            </p:nvSpPr>
            <p:spPr>
              <a:xfrm>
                <a:off x="5198723" y="4330557"/>
                <a:ext cx="2201885" cy="369332"/>
              </a:xfrm>
              <a:prstGeom prst="rect">
                <a:avLst/>
              </a:prstGeom>
              <a:noFill/>
              <a:ln w="50800">
                <a:solidFill>
                  <a:schemeClr val="accent1"/>
                </a:solidFill>
              </a:ln>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𝑐</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𝐼</m:t>
                          </m:r>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𝑤</m:t>
                          </m:r>
                        </m:e>
                        <m:sup>
                          <m:r>
                            <a:rPr lang="en-US" sz="2400" b="0" i="1" smtClean="0">
                              <a:latin typeface="Cambria Math" panose="02040503050406030204" pitchFamily="18" charset="0"/>
                            </a:rPr>
                            <m:t>𝑇</m:t>
                          </m:r>
                        </m:sup>
                      </m:sSup>
                      <m:r>
                        <a:rPr lang="en-US" sz="2400" b="0" i="1" smtClean="0">
                          <a:latin typeface="Cambria Math" panose="02040503050406030204" pitchFamily="18" charset="0"/>
                        </a:rPr>
                        <m:t>𝐼</m:t>
                      </m:r>
                      <m:r>
                        <a:rPr lang="en-US" sz="2400" b="0" i="1" smtClean="0">
                          <a:latin typeface="Cambria Math" panose="02040503050406030204" pitchFamily="18" charset="0"/>
                        </a:rPr>
                        <m:t>+</m:t>
                      </m:r>
                      <m:r>
                        <a:rPr lang="en-US" sz="2400" b="0" i="1" smtClean="0">
                          <a:latin typeface="Cambria Math" panose="02040503050406030204" pitchFamily="18" charset="0"/>
                        </a:rPr>
                        <m:t>𝑏</m:t>
                      </m:r>
                    </m:oMath>
                  </m:oMathPara>
                </a14:m>
                <a:endParaRPr lang="en-US" sz="2400" dirty="0"/>
              </a:p>
            </p:txBody>
          </p:sp>
        </mc:Choice>
        <mc:Fallback>
          <p:sp>
            <p:nvSpPr>
              <p:cNvPr id="8" name="TextBox 7">
                <a:extLst>
                  <a:ext uri="{FF2B5EF4-FFF2-40B4-BE49-F238E27FC236}">
                    <a16:creationId xmlns:a16="http://schemas.microsoft.com/office/drawing/2014/main" id="{6BC47387-BC20-DA4B-8471-43809D6C01F5}"/>
                  </a:ext>
                </a:extLst>
              </p:cNvPr>
              <p:cNvSpPr txBox="1">
                <a:spLocks noRot="1" noChangeAspect="1" noMove="1" noResize="1" noEditPoints="1" noAdjustHandles="1" noChangeArrowheads="1" noChangeShapeType="1" noTextEdit="1"/>
              </p:cNvSpPr>
              <p:nvPr/>
            </p:nvSpPr>
            <p:spPr>
              <a:xfrm>
                <a:off x="5198723" y="4330557"/>
                <a:ext cx="2201885" cy="369332"/>
              </a:xfrm>
              <a:prstGeom prst="rect">
                <a:avLst/>
              </a:prstGeom>
              <a:blipFill>
                <a:blip r:embed="rId4"/>
                <a:stretch>
                  <a:fillRect l="-1685" r="-1685" b="-5882"/>
                </a:stretch>
              </a:blipFill>
              <a:ln w="50800">
                <a:solidFill>
                  <a:schemeClr val="accent1"/>
                </a:solid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8FA1C8DD-361B-1746-B341-24AD99507787}"/>
              </a:ext>
            </a:extLst>
          </p:cNvPr>
          <p:cNvSpPr/>
          <p:nvPr/>
        </p:nvSpPr>
        <p:spPr>
          <a:xfrm>
            <a:off x="985517" y="4877925"/>
            <a:ext cx="1101584" cy="461665"/>
          </a:xfrm>
          <a:prstGeom prst="rect">
            <a:avLst/>
          </a:prstGeom>
        </p:spPr>
        <p:txBody>
          <a:bodyPr wrap="none">
            <a:spAutoFit/>
          </a:bodyPr>
          <a:lstStyle/>
          <a:p>
            <a:r>
              <a:rPr lang="en-US" sz="2400" dirty="0">
                <a:latin typeface="Karla" pitchFamily="2" charset="0"/>
              </a:rPr>
              <a:t>where </a:t>
            </a: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8EE1A21D-73D1-5342-B3A3-36BA40D93945}"/>
                  </a:ext>
                </a:extLst>
              </p:cNvPr>
              <p:cNvSpPr txBox="1"/>
              <p:nvPr/>
            </p:nvSpPr>
            <p:spPr>
              <a:xfrm>
                <a:off x="5532179" y="5231009"/>
                <a:ext cx="1534972" cy="917559"/>
              </a:xfrm>
              <a:prstGeom prst="rect">
                <a:avLst/>
              </a:prstGeom>
              <a:noFill/>
              <a:ln w="50800">
                <a:solidFill>
                  <a:schemeClr val="accent1"/>
                </a:solidFill>
              </a:ln>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𝑤</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d>
                            <m:dPr>
                              <m:begChr m:val=""/>
                              <m:endChr m:val="|"/>
                              <m:ctrlPr>
                                <a:rPr lang="en-US" sz="2400" b="0" i="1" smtClean="0">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𝑆</m:t>
                                      </m:r>
                                    </m:e>
                                    <m:sub>
                                      <m:r>
                                        <a:rPr lang="en-US" sz="2400" i="1">
                                          <a:latin typeface="Cambria Math" panose="02040503050406030204" pitchFamily="18" charset="0"/>
                                        </a:rPr>
                                        <m:t>𝑐</m:t>
                                      </m:r>
                                    </m:sub>
                                  </m:sSub>
                                </m:num>
                                <m:den>
                                  <m:r>
                                    <a:rPr lang="en-US" sz="2400" i="1">
                                      <a:latin typeface="Cambria Math" panose="02040503050406030204" pitchFamily="18" charset="0"/>
                                    </a:rPr>
                                    <m:t>𝜕</m:t>
                                  </m:r>
                                  <m:r>
                                    <a:rPr lang="en-US" sz="2400" i="1">
                                      <a:latin typeface="Cambria Math" panose="02040503050406030204" pitchFamily="18" charset="0"/>
                                    </a:rPr>
                                    <m:t>𝐼</m:t>
                                  </m:r>
                                </m:den>
                              </m:f>
                            </m:e>
                          </m:d>
                        </m:e>
                        <m: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𝐼</m:t>
                              </m:r>
                            </m:e>
                            <m:sub>
                              <m:r>
                                <a:rPr lang="en-US" sz="2400" b="0" i="1" smtClean="0">
                                  <a:latin typeface="Cambria Math" panose="02040503050406030204" pitchFamily="18" charset="0"/>
                                </a:rPr>
                                <m:t>𝑜</m:t>
                              </m:r>
                            </m:sub>
                          </m:sSub>
                          <m:r>
                            <a:rPr lang="en-US" sz="2400" b="0" i="1" smtClean="0">
                              <a:latin typeface="Cambria Math" panose="02040503050406030204" pitchFamily="18" charset="0"/>
                            </a:rPr>
                            <m:t> </m:t>
                          </m:r>
                        </m:sub>
                      </m:sSub>
                    </m:oMath>
                  </m:oMathPara>
                </a14:m>
                <a:endParaRPr lang="en-US" sz="2400" dirty="0"/>
              </a:p>
            </p:txBody>
          </p:sp>
        </mc:Choice>
        <mc:Fallback>
          <p:sp>
            <p:nvSpPr>
              <p:cNvPr id="10" name="TextBox 9">
                <a:extLst>
                  <a:ext uri="{FF2B5EF4-FFF2-40B4-BE49-F238E27FC236}">
                    <a16:creationId xmlns:a16="http://schemas.microsoft.com/office/drawing/2014/main" id="{8EE1A21D-73D1-5342-B3A3-36BA40D93945}"/>
                  </a:ext>
                </a:extLst>
              </p:cNvPr>
              <p:cNvSpPr txBox="1">
                <a:spLocks noRot="1" noChangeAspect="1" noMove="1" noResize="1" noEditPoints="1" noAdjustHandles="1" noChangeArrowheads="1" noChangeShapeType="1" noTextEdit="1"/>
              </p:cNvSpPr>
              <p:nvPr/>
            </p:nvSpPr>
            <p:spPr>
              <a:xfrm>
                <a:off x="5532179" y="5231009"/>
                <a:ext cx="1534972" cy="917559"/>
              </a:xfrm>
              <a:prstGeom prst="rect">
                <a:avLst/>
              </a:prstGeom>
              <a:blipFill>
                <a:blip r:embed="rId5"/>
                <a:stretch>
                  <a:fillRect l="-24603" t="-187179" r="-70635" b="-262821"/>
                </a:stretch>
              </a:blipFill>
              <a:ln w="50800">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86275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Saliency Maps with Gradient Based Backprop</a:t>
            </a:r>
          </a:p>
        </p:txBody>
      </p:sp>
      <p:sp>
        <p:nvSpPr>
          <p:cNvPr id="4" name="Slide Number Placeholder 3"/>
          <p:cNvSpPr>
            <a:spLocks noGrp="1"/>
          </p:cNvSpPr>
          <p:nvPr>
            <p:ph type="sldNum" sz="quarter" idx="12"/>
          </p:nvPr>
        </p:nvSpPr>
        <p:spPr/>
        <p:txBody>
          <a:bodyPr/>
          <a:lstStyle/>
          <a:p>
            <a:fld id="{A13833A1-46C9-FB45-812F-A8AC7B5136EB}" type="slidenum">
              <a:rPr lang="en-US" smtClean="0"/>
              <a:t>25</a:t>
            </a:fld>
            <a:endParaRPr lang="en-US" dirty="0"/>
          </a:p>
        </p:txBody>
      </p:sp>
      <p:sp>
        <p:nvSpPr>
          <p:cNvPr id="7" name="Content Placeholder 2">
            <a:extLst>
              <a:ext uri="{FF2B5EF4-FFF2-40B4-BE49-F238E27FC236}">
                <a16:creationId xmlns:a16="http://schemas.microsoft.com/office/drawing/2014/main" id="{DB335EB4-2EF2-4F0B-9852-DCDA0D2AE093}"/>
              </a:ext>
            </a:extLst>
          </p:cNvPr>
          <p:cNvSpPr>
            <a:spLocks noGrp="1"/>
          </p:cNvSpPr>
          <p:nvPr>
            <p:ph idx="1"/>
          </p:nvPr>
        </p:nvSpPr>
        <p:spPr>
          <a:xfrm>
            <a:off x="833415" y="1117157"/>
            <a:ext cx="10473214" cy="4854371"/>
          </a:xfrm>
        </p:spPr>
        <p:txBody>
          <a:bodyPr/>
          <a:lstStyle/>
          <a:p>
            <a:pPr>
              <a:spcBef>
                <a:spcPts val="2133"/>
              </a:spcBef>
            </a:pPr>
            <a:r>
              <a:rPr lang="en-US" sz="2300" dirty="0">
                <a:hlinkClick r:id="rId3"/>
              </a:rPr>
              <a:t>Symonian et al.</a:t>
            </a:r>
            <a:r>
              <a:rPr lang="en-US" sz="2300" dirty="0"/>
              <a:t> were the first to propose a method that uses the backpropagation algorithm to compute the gradients of logits wr.t. to the input of the network (for training the network, the gradients are computed </a:t>
            </a:r>
            <a:r>
              <a:rPr lang="en-US" sz="2300" dirty="0" err="1"/>
              <a:t>w.r.t.</a:t>
            </a:r>
            <a:r>
              <a:rPr lang="en-US" sz="2300" dirty="0"/>
              <a:t> the parameters of the network). </a:t>
            </a:r>
          </a:p>
          <a:p>
            <a:pPr>
              <a:spcBef>
                <a:spcPts val="2133"/>
              </a:spcBef>
            </a:pPr>
            <a:r>
              <a:rPr lang="en-US" sz="2300" dirty="0"/>
              <a:t>Using backpropagation, we can highlight pixels of the input image based on the amount of the gradient they receive, which shows their contribution to the final score. Some findings are:</a:t>
            </a:r>
          </a:p>
          <a:p>
            <a:pPr marL="342900" indent="-342900">
              <a:spcBef>
                <a:spcPts val="2133"/>
              </a:spcBef>
              <a:buFont typeface="Arial" panose="020B0604020202020204" pitchFamily="34" charset="0"/>
              <a:buChar char="•"/>
            </a:pPr>
            <a:r>
              <a:rPr lang="en-US" sz="2300" dirty="0"/>
              <a:t>Backpropagation method is quite like using deconvolutional network.</a:t>
            </a:r>
          </a:p>
          <a:p>
            <a:pPr marL="342900" indent="-342900">
              <a:spcBef>
                <a:spcPts val="2133"/>
              </a:spcBef>
              <a:buFont typeface="Arial" panose="020B0604020202020204" pitchFamily="34" charset="0"/>
              <a:buChar char="•"/>
            </a:pPr>
            <a:r>
              <a:rPr lang="en-US" sz="2300" dirty="0"/>
              <a:t>One major difference. While inverse </a:t>
            </a:r>
            <a:r>
              <a:rPr lang="en-US" sz="2300" dirty="0" err="1"/>
              <a:t>Relu</a:t>
            </a:r>
            <a:r>
              <a:rPr lang="en-US" sz="2300" dirty="0"/>
              <a:t> in deconvolutional network clamps the backward signal if negative, the backpropagation method clamps the backward gradient if the input of the </a:t>
            </a:r>
            <a:r>
              <a:rPr lang="en-US" sz="2300" dirty="0" err="1"/>
              <a:t>ReLU</a:t>
            </a:r>
            <a:r>
              <a:rPr lang="en-US" sz="2300" dirty="0"/>
              <a:t> through the forward pass is negative.</a:t>
            </a:r>
          </a:p>
        </p:txBody>
      </p:sp>
    </p:spTree>
    <p:extLst>
      <p:ext uri="{BB962C8B-B14F-4D97-AF65-F5344CB8AC3E}">
        <p14:creationId xmlns:p14="http://schemas.microsoft.com/office/powerpoint/2010/main" val="21700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6531"/>
            <a:ext cx="12192000" cy="767276"/>
          </a:xfrm>
        </p:spPr>
        <p:txBody>
          <a:bodyPr/>
          <a:lstStyle/>
          <a:p>
            <a:r>
              <a:rPr lang="en-US" sz="3600" dirty="0"/>
              <a:t>Saliency Maps with Gradient Based Backprop &lt;</a:t>
            </a:r>
            <a:r>
              <a:rPr lang="en-US" sz="3600" dirty="0" err="1"/>
              <a:t>cont</a:t>
            </a:r>
            <a:r>
              <a:rPr lang="en-US" sz="3600" dirty="0"/>
              <a:t>&gt;</a:t>
            </a:r>
          </a:p>
        </p:txBody>
      </p:sp>
      <p:sp>
        <p:nvSpPr>
          <p:cNvPr id="4" name="Slide Number Placeholder 3"/>
          <p:cNvSpPr>
            <a:spLocks noGrp="1"/>
          </p:cNvSpPr>
          <p:nvPr>
            <p:ph type="sldNum" sz="quarter" idx="12"/>
          </p:nvPr>
        </p:nvSpPr>
        <p:spPr/>
        <p:txBody>
          <a:bodyPr/>
          <a:lstStyle/>
          <a:p>
            <a:fld id="{A13833A1-46C9-FB45-812F-A8AC7B5136EB}" type="slidenum">
              <a:rPr lang="en-US" smtClean="0"/>
              <a:t>26</a:t>
            </a:fld>
            <a:endParaRPr lang="en-US" dirty="0"/>
          </a:p>
        </p:txBody>
      </p:sp>
      <p:sp>
        <p:nvSpPr>
          <p:cNvPr id="5" name="Rectangle 4">
            <a:extLst>
              <a:ext uri="{FF2B5EF4-FFF2-40B4-BE49-F238E27FC236}">
                <a16:creationId xmlns:a16="http://schemas.microsoft.com/office/drawing/2014/main" id="{98D53645-2DFF-4748-9A9E-4632F9F635E1}"/>
              </a:ext>
            </a:extLst>
          </p:cNvPr>
          <p:cNvSpPr/>
          <p:nvPr/>
        </p:nvSpPr>
        <p:spPr>
          <a:xfrm>
            <a:off x="3701788" y="5889529"/>
            <a:ext cx="3905512" cy="1015663"/>
          </a:xfrm>
          <a:prstGeom prst="rect">
            <a:avLst/>
          </a:prstGeom>
        </p:spPr>
        <p:txBody>
          <a:bodyPr wrap="square">
            <a:spAutoFit/>
          </a:bodyPr>
          <a:lstStyle/>
          <a:p>
            <a:r>
              <a:rPr lang="en-US" sz="1400" dirty="0"/>
              <a:t>Symonian et al</a:t>
            </a:r>
            <a:r>
              <a:rPr lang="en-US" sz="1400" dirty="0">
                <a:solidFill>
                  <a:srgbClr val="292929"/>
                </a:solidFill>
                <a:latin typeface="Karla" pitchFamily="2" charset="0"/>
              </a:rPr>
              <a:t>,</a:t>
            </a:r>
            <a:r>
              <a:rPr lang="en-US" sz="1400" b="0" i="0" dirty="0">
                <a:solidFill>
                  <a:srgbClr val="292929"/>
                </a:solidFill>
                <a:effectLst/>
                <a:latin typeface="Karla" pitchFamily="2" charset="0"/>
              </a:rPr>
              <a:t> </a:t>
            </a:r>
            <a:r>
              <a:rPr lang="en-US" sz="1400" dirty="0">
                <a:hlinkClick r:id="rId3"/>
              </a:rPr>
              <a:t>Deep Inside Convolutional Networks: </a:t>
            </a:r>
            <a:r>
              <a:rPr lang="en-US" sz="1400" dirty="0" err="1">
                <a:hlinkClick r:id="rId3"/>
              </a:rPr>
              <a:t>Visualising</a:t>
            </a:r>
            <a:r>
              <a:rPr lang="en-US" sz="1400" dirty="0">
                <a:hlinkClick r:id="rId3"/>
              </a:rPr>
              <a:t> Image Classification Models and Saliency Maps</a:t>
            </a:r>
            <a:r>
              <a:rPr lang="en-US" sz="1400" dirty="0">
                <a:solidFill>
                  <a:srgbClr val="292929"/>
                </a:solidFill>
                <a:latin typeface="Karla" pitchFamily="2" charset="0"/>
              </a:rPr>
              <a:t>, 2013</a:t>
            </a:r>
          </a:p>
          <a:p>
            <a:endParaRPr lang="en-US" dirty="0">
              <a:latin typeface="Karla" pitchFamily="2" charset="0"/>
            </a:endParaRPr>
          </a:p>
        </p:txBody>
      </p:sp>
      <p:sp>
        <p:nvSpPr>
          <p:cNvPr id="7" name="Content Placeholder 2">
            <a:extLst>
              <a:ext uri="{FF2B5EF4-FFF2-40B4-BE49-F238E27FC236}">
                <a16:creationId xmlns:a16="http://schemas.microsoft.com/office/drawing/2014/main" id="{DB335EB4-2EF2-4F0B-9852-DCDA0D2AE093}"/>
              </a:ext>
            </a:extLst>
          </p:cNvPr>
          <p:cNvSpPr>
            <a:spLocks noGrp="1"/>
          </p:cNvSpPr>
          <p:nvPr>
            <p:ph idx="1"/>
          </p:nvPr>
        </p:nvSpPr>
        <p:spPr>
          <a:xfrm>
            <a:off x="833415" y="1282391"/>
            <a:ext cx="5859485" cy="2146610"/>
          </a:xfrm>
        </p:spPr>
        <p:txBody>
          <a:bodyPr/>
          <a:lstStyle/>
          <a:p>
            <a:pPr>
              <a:spcBef>
                <a:spcPts val="2133"/>
              </a:spcBef>
            </a:pPr>
            <a:r>
              <a:rPr lang="en-US" sz="2400" dirty="0"/>
              <a:t>The maps were extracted using a single back-propagation pass through a classification </a:t>
            </a:r>
            <a:r>
              <a:rPr lang="en-US" sz="2400" dirty="0" err="1"/>
              <a:t>ConvNet</a:t>
            </a:r>
            <a:r>
              <a:rPr lang="en-US" sz="2400" dirty="0"/>
              <a:t>. </a:t>
            </a:r>
          </a:p>
          <a:p>
            <a:pPr>
              <a:spcBef>
                <a:spcPts val="2133"/>
              </a:spcBef>
            </a:pPr>
            <a:r>
              <a:rPr lang="en-US" sz="2400" dirty="0"/>
              <a:t>No additional annotation (except for the image labels) was used in training.</a:t>
            </a:r>
          </a:p>
          <a:p>
            <a:pPr>
              <a:spcBef>
                <a:spcPts val="2133"/>
              </a:spcBef>
            </a:pPr>
            <a:r>
              <a:rPr lang="en-US" sz="1800" dirty="0"/>
              <a:t>Image-specific class saliency maps for the top-1 predicted class in ILSVRC-2013 test images.</a:t>
            </a:r>
          </a:p>
        </p:txBody>
      </p:sp>
      <p:pic>
        <p:nvPicPr>
          <p:cNvPr id="3" name="Picture 2">
            <a:extLst>
              <a:ext uri="{FF2B5EF4-FFF2-40B4-BE49-F238E27FC236}">
                <a16:creationId xmlns:a16="http://schemas.microsoft.com/office/drawing/2014/main" id="{D571E1ED-1B1B-4FB3-AD9C-D11F0C668DE8}"/>
              </a:ext>
            </a:extLst>
          </p:cNvPr>
          <p:cNvPicPr>
            <a:picLocks noChangeAspect="1"/>
          </p:cNvPicPr>
          <p:nvPr/>
        </p:nvPicPr>
        <p:blipFill rotWithShape="1">
          <a:blip r:embed="rId4"/>
          <a:srcRect l="27660" t="2026" r="39617" b="1579"/>
          <a:stretch/>
        </p:blipFill>
        <p:spPr>
          <a:xfrm>
            <a:off x="7711936" y="1079500"/>
            <a:ext cx="4480064" cy="5778500"/>
          </a:xfrm>
          <a:prstGeom prst="rect">
            <a:avLst/>
          </a:prstGeom>
        </p:spPr>
      </p:pic>
    </p:spTree>
    <p:extLst>
      <p:ext uri="{BB962C8B-B14F-4D97-AF65-F5344CB8AC3E}">
        <p14:creationId xmlns:p14="http://schemas.microsoft.com/office/powerpoint/2010/main" val="258831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6531"/>
            <a:ext cx="12192000" cy="767276"/>
          </a:xfrm>
        </p:spPr>
        <p:txBody>
          <a:bodyPr/>
          <a:lstStyle/>
          <a:p>
            <a:r>
              <a:rPr lang="en-US" sz="3600" dirty="0"/>
              <a:t>Saliency Maps w </a:t>
            </a:r>
            <a:r>
              <a:rPr lang="en-US" sz="3600" b="1" dirty="0"/>
              <a:t>Guided Backpropagation Algorithm</a:t>
            </a:r>
            <a:endParaRPr lang="en-US" sz="3600" dirty="0"/>
          </a:p>
        </p:txBody>
      </p:sp>
      <p:sp>
        <p:nvSpPr>
          <p:cNvPr id="4" name="Slide Number Placeholder 3"/>
          <p:cNvSpPr>
            <a:spLocks noGrp="1"/>
          </p:cNvSpPr>
          <p:nvPr>
            <p:ph type="sldNum" sz="quarter" idx="12"/>
          </p:nvPr>
        </p:nvSpPr>
        <p:spPr/>
        <p:txBody>
          <a:bodyPr/>
          <a:lstStyle/>
          <a:p>
            <a:fld id="{A13833A1-46C9-FB45-812F-A8AC7B5136EB}" type="slidenum">
              <a:rPr lang="en-US" smtClean="0"/>
              <a:t>27</a:t>
            </a:fld>
            <a:endParaRPr lang="en-US" dirty="0"/>
          </a:p>
        </p:txBody>
      </p:sp>
      <p:sp>
        <p:nvSpPr>
          <p:cNvPr id="7" name="Content Placeholder 2">
            <a:extLst>
              <a:ext uri="{FF2B5EF4-FFF2-40B4-BE49-F238E27FC236}">
                <a16:creationId xmlns:a16="http://schemas.microsoft.com/office/drawing/2014/main" id="{DB335EB4-2EF2-4F0B-9852-DCDA0D2AE093}"/>
              </a:ext>
            </a:extLst>
          </p:cNvPr>
          <p:cNvSpPr>
            <a:spLocks noGrp="1"/>
          </p:cNvSpPr>
          <p:nvPr>
            <p:ph idx="1"/>
          </p:nvPr>
        </p:nvSpPr>
        <p:spPr>
          <a:xfrm>
            <a:off x="833415" y="1360448"/>
            <a:ext cx="10473214" cy="4854371"/>
          </a:xfrm>
        </p:spPr>
        <p:txBody>
          <a:bodyPr/>
          <a:lstStyle/>
          <a:p>
            <a:pPr>
              <a:spcBef>
                <a:spcPts val="2133"/>
              </a:spcBef>
            </a:pPr>
            <a:r>
              <a:rPr lang="en-US" sz="2400" dirty="0">
                <a:hlinkClick r:id="rId3"/>
              </a:rPr>
              <a:t>Springenberg et al.</a:t>
            </a:r>
            <a:r>
              <a:rPr lang="en-US" sz="2400" dirty="0"/>
              <a:t> </a:t>
            </a:r>
            <a:r>
              <a:rPr lang="en-US" sz="2400" b="1" dirty="0"/>
              <a:t>combined </a:t>
            </a:r>
            <a:r>
              <a:rPr lang="en-US" sz="2400" b="1" dirty="0" err="1"/>
              <a:t>DeconvNet</a:t>
            </a:r>
            <a:r>
              <a:rPr lang="en-US" sz="2400" b="1" dirty="0"/>
              <a:t> and Gradient Based Backpropagation </a:t>
            </a:r>
            <a:r>
              <a:rPr lang="en-US" sz="2400" dirty="0"/>
              <a:t>and proposed the </a:t>
            </a:r>
            <a:r>
              <a:rPr lang="en-US" sz="2400" b="1" dirty="0"/>
              <a:t>Guided Backpropagation Algorithm </a:t>
            </a:r>
            <a:r>
              <a:rPr lang="en-US" sz="2400" dirty="0"/>
              <a:t>as a third way of getting saliency maps. </a:t>
            </a:r>
          </a:p>
          <a:p>
            <a:pPr>
              <a:spcBef>
                <a:spcPts val="2133"/>
              </a:spcBef>
            </a:pPr>
            <a:r>
              <a:rPr lang="en-US" sz="2400" dirty="0"/>
              <a:t>In fact, Instead of masking the importance signal based on the positions of negative values of the input in forward-pass (backpropagation) or the negative values from the reconstruction signal flowing from top to bottom (deconvolution), they </a:t>
            </a:r>
            <a:r>
              <a:rPr lang="en-US" sz="2400" b="1" dirty="0"/>
              <a:t>mask the signal if each one of these cases occurs</a:t>
            </a:r>
            <a:r>
              <a:rPr lang="en-US" sz="2400" dirty="0"/>
              <a:t>. </a:t>
            </a:r>
          </a:p>
        </p:txBody>
      </p:sp>
    </p:spTree>
    <p:extLst>
      <p:ext uri="{BB962C8B-B14F-4D97-AF65-F5344CB8AC3E}">
        <p14:creationId xmlns:p14="http://schemas.microsoft.com/office/powerpoint/2010/main" val="150158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6531"/>
            <a:ext cx="12192000" cy="767276"/>
          </a:xfrm>
        </p:spPr>
        <p:txBody>
          <a:bodyPr/>
          <a:lstStyle/>
          <a:p>
            <a:r>
              <a:rPr lang="en-US" sz="3600" dirty="0"/>
              <a:t>Saliency Maps with Gradient Based Backprop &lt;</a:t>
            </a:r>
            <a:r>
              <a:rPr lang="en-US" sz="3600" dirty="0" err="1"/>
              <a:t>cont</a:t>
            </a:r>
            <a:r>
              <a:rPr lang="en-US" sz="3600" dirty="0"/>
              <a:t>&gt;</a:t>
            </a:r>
          </a:p>
        </p:txBody>
      </p:sp>
      <p:sp>
        <p:nvSpPr>
          <p:cNvPr id="4" name="Slide Number Placeholder 3"/>
          <p:cNvSpPr>
            <a:spLocks noGrp="1"/>
          </p:cNvSpPr>
          <p:nvPr>
            <p:ph type="sldNum" sz="quarter" idx="12"/>
          </p:nvPr>
        </p:nvSpPr>
        <p:spPr/>
        <p:txBody>
          <a:bodyPr/>
          <a:lstStyle/>
          <a:p>
            <a:fld id="{A13833A1-46C9-FB45-812F-A8AC7B5136EB}" type="slidenum">
              <a:rPr lang="en-US" smtClean="0"/>
              <a:t>28</a:t>
            </a:fld>
            <a:endParaRPr lang="en-US" dirty="0"/>
          </a:p>
        </p:txBody>
      </p:sp>
      <p:sp>
        <p:nvSpPr>
          <p:cNvPr id="5" name="Rectangle 4">
            <a:extLst>
              <a:ext uri="{FF2B5EF4-FFF2-40B4-BE49-F238E27FC236}">
                <a16:creationId xmlns:a16="http://schemas.microsoft.com/office/drawing/2014/main" id="{98D53645-2DFF-4748-9A9E-4632F9F635E1}"/>
              </a:ext>
            </a:extLst>
          </p:cNvPr>
          <p:cNvSpPr/>
          <p:nvPr/>
        </p:nvSpPr>
        <p:spPr>
          <a:xfrm>
            <a:off x="3488924" y="6177711"/>
            <a:ext cx="4223012" cy="584775"/>
          </a:xfrm>
          <a:prstGeom prst="rect">
            <a:avLst/>
          </a:prstGeom>
        </p:spPr>
        <p:txBody>
          <a:bodyPr wrap="square">
            <a:spAutoFit/>
          </a:bodyPr>
          <a:lstStyle/>
          <a:p>
            <a:r>
              <a:rPr lang="en-US" sz="1400" dirty="0">
                <a:latin typeface="Karla" pitchFamily="2" charset="0"/>
              </a:rPr>
              <a:t>Springenberg et al.</a:t>
            </a:r>
            <a:r>
              <a:rPr lang="en-US" sz="1400" dirty="0">
                <a:solidFill>
                  <a:srgbClr val="292929"/>
                </a:solidFill>
                <a:latin typeface="Karla" pitchFamily="2" charset="0"/>
              </a:rPr>
              <a:t>,</a:t>
            </a:r>
            <a:r>
              <a:rPr lang="en-US" sz="1400" b="0" i="0" dirty="0">
                <a:solidFill>
                  <a:srgbClr val="292929"/>
                </a:solidFill>
                <a:effectLst/>
                <a:latin typeface="Karla" pitchFamily="2" charset="0"/>
              </a:rPr>
              <a:t> </a:t>
            </a:r>
            <a:r>
              <a:rPr lang="en-US" sz="1400" dirty="0">
                <a:latin typeface="Karla" pitchFamily="2" charset="0"/>
                <a:hlinkClick r:id="rId3"/>
              </a:rPr>
              <a:t>Striving for Simplicity</a:t>
            </a:r>
            <a:r>
              <a:rPr lang="en-US" sz="1400" dirty="0">
                <a:solidFill>
                  <a:srgbClr val="292929"/>
                </a:solidFill>
                <a:latin typeface="Karla" pitchFamily="2" charset="0"/>
              </a:rPr>
              <a:t>, 2014</a:t>
            </a:r>
          </a:p>
          <a:p>
            <a:endParaRPr lang="en-US" dirty="0">
              <a:latin typeface="Karla" pitchFamily="2" charset="0"/>
            </a:endParaRPr>
          </a:p>
        </p:txBody>
      </p:sp>
      <p:sp>
        <p:nvSpPr>
          <p:cNvPr id="7" name="Content Placeholder 2">
            <a:extLst>
              <a:ext uri="{FF2B5EF4-FFF2-40B4-BE49-F238E27FC236}">
                <a16:creationId xmlns:a16="http://schemas.microsoft.com/office/drawing/2014/main" id="{DB335EB4-2EF2-4F0B-9852-DCDA0D2AE093}"/>
              </a:ext>
            </a:extLst>
          </p:cNvPr>
          <p:cNvSpPr>
            <a:spLocks noGrp="1"/>
          </p:cNvSpPr>
          <p:nvPr>
            <p:ph idx="1"/>
          </p:nvPr>
        </p:nvSpPr>
        <p:spPr>
          <a:xfrm>
            <a:off x="833415" y="1120466"/>
            <a:ext cx="11110935" cy="584775"/>
          </a:xfrm>
        </p:spPr>
        <p:txBody>
          <a:bodyPr/>
          <a:lstStyle/>
          <a:p>
            <a:pPr>
              <a:spcBef>
                <a:spcPts val="2133"/>
              </a:spcBef>
            </a:pPr>
            <a:r>
              <a:rPr lang="en-US" sz="2400" dirty="0"/>
              <a:t>The figure presents the activations of high layer neurons used by the algo:</a:t>
            </a:r>
            <a:endParaRPr lang="en-US" sz="2000" dirty="0"/>
          </a:p>
        </p:txBody>
      </p:sp>
      <p:pic>
        <p:nvPicPr>
          <p:cNvPr id="6" name="Picture 5">
            <a:extLst>
              <a:ext uri="{FF2B5EF4-FFF2-40B4-BE49-F238E27FC236}">
                <a16:creationId xmlns:a16="http://schemas.microsoft.com/office/drawing/2014/main" id="{64A0624E-EE36-43C9-9F1F-A6B2610D214C}"/>
              </a:ext>
            </a:extLst>
          </p:cNvPr>
          <p:cNvPicPr>
            <a:picLocks noChangeAspect="1"/>
          </p:cNvPicPr>
          <p:nvPr/>
        </p:nvPicPr>
        <p:blipFill>
          <a:blip r:embed="rId4"/>
          <a:stretch>
            <a:fillRect/>
          </a:stretch>
        </p:blipFill>
        <p:spPr>
          <a:xfrm>
            <a:off x="4953000" y="1783590"/>
            <a:ext cx="7118914" cy="3290819"/>
          </a:xfrm>
          <a:prstGeom prst="rect">
            <a:avLst/>
          </a:prstGeom>
        </p:spPr>
      </p:pic>
      <p:sp>
        <p:nvSpPr>
          <p:cNvPr id="8" name="TextBox 7">
            <a:extLst>
              <a:ext uri="{FF2B5EF4-FFF2-40B4-BE49-F238E27FC236}">
                <a16:creationId xmlns:a16="http://schemas.microsoft.com/office/drawing/2014/main" id="{916DE92A-91F1-4EB1-9714-2F598B657570}"/>
              </a:ext>
            </a:extLst>
          </p:cNvPr>
          <p:cNvSpPr txBox="1"/>
          <p:nvPr/>
        </p:nvSpPr>
        <p:spPr>
          <a:xfrm>
            <a:off x="833415" y="1687013"/>
            <a:ext cx="4119585" cy="4508927"/>
          </a:xfrm>
          <a:prstGeom prst="rect">
            <a:avLst/>
          </a:prstGeom>
          <a:noFill/>
        </p:spPr>
        <p:txBody>
          <a:bodyPr wrap="square">
            <a:spAutoFit/>
          </a:bodyPr>
          <a:lstStyle/>
          <a:p>
            <a:pPr>
              <a:spcBef>
                <a:spcPts val="2133"/>
              </a:spcBef>
            </a:pPr>
            <a:r>
              <a:rPr lang="en-US" dirty="0">
                <a:solidFill>
                  <a:schemeClr val="tx1">
                    <a:lumMod val="95000"/>
                    <a:lumOff val="5000"/>
                  </a:schemeClr>
                </a:solidFill>
                <a:latin typeface="Karla"/>
              </a:rPr>
              <a:t>a) Given an input image, perform the forward pass to the layer we are interested in, set to zero all activations except one and propagate back to the input image. </a:t>
            </a:r>
          </a:p>
          <a:p>
            <a:pPr>
              <a:spcBef>
                <a:spcPts val="2133"/>
              </a:spcBef>
            </a:pPr>
            <a:r>
              <a:rPr lang="en-US" dirty="0">
                <a:solidFill>
                  <a:schemeClr val="tx1">
                    <a:lumMod val="95000"/>
                    <a:lumOff val="5000"/>
                  </a:schemeClr>
                </a:solidFill>
                <a:latin typeface="Karla"/>
              </a:rPr>
              <a:t>b) Different methods of propagating back through a </a:t>
            </a:r>
            <a:r>
              <a:rPr lang="en-US" dirty="0" err="1">
                <a:solidFill>
                  <a:schemeClr val="tx1">
                    <a:lumMod val="95000"/>
                    <a:lumOff val="5000"/>
                  </a:schemeClr>
                </a:solidFill>
                <a:latin typeface="Karla"/>
              </a:rPr>
              <a:t>ReLU</a:t>
            </a:r>
            <a:r>
              <a:rPr lang="en-US" dirty="0">
                <a:solidFill>
                  <a:schemeClr val="tx1">
                    <a:lumMod val="95000"/>
                    <a:lumOff val="5000"/>
                  </a:schemeClr>
                </a:solidFill>
                <a:latin typeface="Karla"/>
              </a:rPr>
              <a:t> nonlinearity. </a:t>
            </a:r>
          </a:p>
          <a:p>
            <a:pPr>
              <a:spcBef>
                <a:spcPts val="2133"/>
              </a:spcBef>
            </a:pPr>
            <a:r>
              <a:rPr lang="en-US" dirty="0">
                <a:solidFill>
                  <a:schemeClr val="tx1">
                    <a:lumMod val="95000"/>
                    <a:lumOff val="5000"/>
                  </a:schemeClr>
                </a:solidFill>
                <a:latin typeface="Karla"/>
              </a:rPr>
              <a:t>c) Formal definition of different methods for propagating a output activation out back through a </a:t>
            </a:r>
            <a:r>
              <a:rPr lang="en-US" dirty="0" err="1">
                <a:solidFill>
                  <a:schemeClr val="tx1">
                    <a:lumMod val="95000"/>
                    <a:lumOff val="5000"/>
                  </a:schemeClr>
                </a:solidFill>
                <a:latin typeface="Karla"/>
              </a:rPr>
              <a:t>ReLU</a:t>
            </a:r>
            <a:r>
              <a:rPr lang="en-US" dirty="0">
                <a:solidFill>
                  <a:schemeClr val="tx1">
                    <a:lumMod val="95000"/>
                    <a:lumOff val="5000"/>
                  </a:schemeClr>
                </a:solidFill>
                <a:latin typeface="Karla"/>
              </a:rPr>
              <a:t> unit in layer l (Note: ’</a:t>
            </a:r>
            <a:r>
              <a:rPr lang="en-US" dirty="0" err="1">
                <a:solidFill>
                  <a:schemeClr val="tx1">
                    <a:lumMod val="95000"/>
                    <a:lumOff val="5000"/>
                  </a:schemeClr>
                </a:solidFill>
                <a:latin typeface="Karla"/>
              </a:rPr>
              <a:t>deconvnet</a:t>
            </a:r>
            <a:r>
              <a:rPr lang="en-US" dirty="0">
                <a:solidFill>
                  <a:schemeClr val="tx1">
                    <a:lumMod val="95000"/>
                    <a:lumOff val="5000"/>
                  </a:schemeClr>
                </a:solidFill>
                <a:latin typeface="Karla"/>
              </a:rPr>
              <a:t>’ and guided backpropagation do not compute a true gradient but rather an imputed version).</a:t>
            </a:r>
          </a:p>
        </p:txBody>
      </p:sp>
    </p:spTree>
    <p:extLst>
      <p:ext uri="{BB962C8B-B14F-4D97-AF65-F5344CB8AC3E}">
        <p14:creationId xmlns:p14="http://schemas.microsoft.com/office/powerpoint/2010/main" val="301992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6531"/>
            <a:ext cx="12192000" cy="767276"/>
          </a:xfrm>
        </p:spPr>
        <p:txBody>
          <a:bodyPr/>
          <a:lstStyle/>
          <a:p>
            <a:r>
              <a:rPr lang="en-US" sz="3600" dirty="0"/>
              <a:t>Saliency Maps with Gradient Based Backprop &lt;</a:t>
            </a:r>
            <a:r>
              <a:rPr lang="en-US" sz="3600" dirty="0" err="1"/>
              <a:t>cont</a:t>
            </a:r>
            <a:r>
              <a:rPr lang="en-US" sz="3600" dirty="0"/>
              <a:t>&gt;</a:t>
            </a:r>
          </a:p>
        </p:txBody>
      </p:sp>
      <p:sp>
        <p:nvSpPr>
          <p:cNvPr id="4" name="Slide Number Placeholder 3"/>
          <p:cNvSpPr>
            <a:spLocks noGrp="1"/>
          </p:cNvSpPr>
          <p:nvPr>
            <p:ph type="sldNum" sz="quarter" idx="12"/>
          </p:nvPr>
        </p:nvSpPr>
        <p:spPr/>
        <p:txBody>
          <a:bodyPr/>
          <a:lstStyle/>
          <a:p>
            <a:fld id="{A13833A1-46C9-FB45-812F-A8AC7B5136EB}" type="slidenum">
              <a:rPr lang="en-US" smtClean="0"/>
              <a:t>29</a:t>
            </a:fld>
            <a:endParaRPr lang="en-US" dirty="0"/>
          </a:p>
        </p:txBody>
      </p:sp>
      <p:sp>
        <p:nvSpPr>
          <p:cNvPr id="5" name="Rectangle 4">
            <a:extLst>
              <a:ext uri="{FF2B5EF4-FFF2-40B4-BE49-F238E27FC236}">
                <a16:creationId xmlns:a16="http://schemas.microsoft.com/office/drawing/2014/main" id="{98D53645-2DFF-4748-9A9E-4632F9F635E1}"/>
              </a:ext>
            </a:extLst>
          </p:cNvPr>
          <p:cNvSpPr/>
          <p:nvPr/>
        </p:nvSpPr>
        <p:spPr>
          <a:xfrm>
            <a:off x="3488924" y="6177711"/>
            <a:ext cx="4223012" cy="584775"/>
          </a:xfrm>
          <a:prstGeom prst="rect">
            <a:avLst/>
          </a:prstGeom>
        </p:spPr>
        <p:txBody>
          <a:bodyPr wrap="square">
            <a:spAutoFit/>
          </a:bodyPr>
          <a:lstStyle/>
          <a:p>
            <a:r>
              <a:rPr lang="en-US" sz="1400" dirty="0">
                <a:latin typeface="Karla" pitchFamily="2" charset="0"/>
              </a:rPr>
              <a:t>Springenberg et al.</a:t>
            </a:r>
            <a:r>
              <a:rPr lang="en-US" sz="1400" dirty="0">
                <a:solidFill>
                  <a:srgbClr val="292929"/>
                </a:solidFill>
                <a:latin typeface="Karla" pitchFamily="2" charset="0"/>
              </a:rPr>
              <a:t>,</a:t>
            </a:r>
            <a:r>
              <a:rPr lang="en-US" sz="1400" b="0" i="0" dirty="0">
                <a:solidFill>
                  <a:srgbClr val="292929"/>
                </a:solidFill>
                <a:effectLst/>
                <a:latin typeface="Karla" pitchFamily="2" charset="0"/>
              </a:rPr>
              <a:t> </a:t>
            </a:r>
            <a:r>
              <a:rPr lang="en-US" sz="1400" dirty="0">
                <a:latin typeface="Karla" pitchFamily="2" charset="0"/>
                <a:hlinkClick r:id="rId3"/>
              </a:rPr>
              <a:t>Striving for Simplicity</a:t>
            </a:r>
            <a:r>
              <a:rPr lang="en-US" sz="1400" dirty="0">
                <a:solidFill>
                  <a:srgbClr val="292929"/>
                </a:solidFill>
                <a:latin typeface="Karla" pitchFamily="2" charset="0"/>
              </a:rPr>
              <a:t>, 2014</a:t>
            </a:r>
          </a:p>
          <a:p>
            <a:endParaRPr lang="en-US" dirty="0">
              <a:latin typeface="Karla" pitchFamily="2" charset="0"/>
            </a:endParaRPr>
          </a:p>
        </p:txBody>
      </p:sp>
      <p:sp>
        <p:nvSpPr>
          <p:cNvPr id="7" name="Content Placeholder 2">
            <a:extLst>
              <a:ext uri="{FF2B5EF4-FFF2-40B4-BE49-F238E27FC236}">
                <a16:creationId xmlns:a16="http://schemas.microsoft.com/office/drawing/2014/main" id="{DB335EB4-2EF2-4F0B-9852-DCDA0D2AE093}"/>
              </a:ext>
            </a:extLst>
          </p:cNvPr>
          <p:cNvSpPr>
            <a:spLocks noGrp="1"/>
          </p:cNvSpPr>
          <p:nvPr>
            <p:ph idx="1"/>
          </p:nvPr>
        </p:nvSpPr>
        <p:spPr>
          <a:xfrm>
            <a:off x="833415" y="1282391"/>
            <a:ext cx="2668471" cy="2146610"/>
          </a:xfrm>
        </p:spPr>
        <p:txBody>
          <a:bodyPr/>
          <a:lstStyle/>
          <a:p>
            <a:pPr>
              <a:spcBef>
                <a:spcPts val="2133"/>
              </a:spcBef>
            </a:pPr>
            <a:r>
              <a:rPr lang="en-US" sz="1600" dirty="0"/>
              <a:t>Visualization of patterns learned by the layer conv6 (top) and layer conv9 (bottom) of the network trained on ImageNet. Each row corresponds to one filter. </a:t>
            </a:r>
          </a:p>
          <a:p>
            <a:pPr>
              <a:spcBef>
                <a:spcPts val="2133"/>
              </a:spcBef>
            </a:pPr>
            <a:r>
              <a:rPr lang="en-US" sz="1600" dirty="0"/>
              <a:t>The visualization using “guided backpropagation” is based on the top 10 image patches activating this filter taken from the ImageNet dataset.</a:t>
            </a:r>
            <a:endParaRPr lang="en-US" sz="1400" dirty="0"/>
          </a:p>
        </p:txBody>
      </p:sp>
      <p:pic>
        <p:nvPicPr>
          <p:cNvPr id="3" name="Picture 2">
            <a:extLst>
              <a:ext uri="{FF2B5EF4-FFF2-40B4-BE49-F238E27FC236}">
                <a16:creationId xmlns:a16="http://schemas.microsoft.com/office/drawing/2014/main" id="{00464404-9DB2-4410-BA01-88A7A616FFEC}"/>
              </a:ext>
            </a:extLst>
          </p:cNvPr>
          <p:cNvPicPr>
            <a:picLocks noChangeAspect="1"/>
          </p:cNvPicPr>
          <p:nvPr/>
        </p:nvPicPr>
        <p:blipFill>
          <a:blip r:embed="rId4"/>
          <a:stretch>
            <a:fillRect/>
          </a:stretch>
        </p:blipFill>
        <p:spPr>
          <a:xfrm>
            <a:off x="3501886" y="1104259"/>
            <a:ext cx="8420100" cy="4953000"/>
          </a:xfrm>
          <a:prstGeom prst="rect">
            <a:avLst/>
          </a:prstGeom>
        </p:spPr>
      </p:pic>
    </p:spTree>
    <p:extLst>
      <p:ext uri="{BB962C8B-B14F-4D97-AF65-F5344CB8AC3E}">
        <p14:creationId xmlns:p14="http://schemas.microsoft.com/office/powerpoint/2010/main" val="286755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A12FB9-5FAE-4342-BE2F-559B191D9485}"/>
              </a:ext>
            </a:extLst>
          </p:cNvPr>
          <p:cNvSpPr>
            <a:spLocks noGrp="1"/>
          </p:cNvSpPr>
          <p:nvPr>
            <p:ph type="body" sz="quarter" idx="14"/>
          </p:nvPr>
        </p:nvSpPr>
        <p:spPr>
          <a:xfrm>
            <a:off x="1023968" y="294031"/>
            <a:ext cx="10357954" cy="677519"/>
          </a:xfrm>
        </p:spPr>
        <p:txBody>
          <a:bodyPr/>
          <a:lstStyle/>
          <a:p>
            <a:pPr marL="0" indent="0" algn="ctr">
              <a:buNone/>
            </a:pPr>
            <a:r>
              <a:rPr lang="en-US" b="1" dirty="0">
                <a:latin typeface="Karla" charset="0"/>
                <a:ea typeface="Karla" charset="0"/>
                <a:cs typeface="Karla" charset="0"/>
              </a:rPr>
              <a:t>Communications</a:t>
            </a:r>
          </a:p>
        </p:txBody>
      </p:sp>
      <p:sp>
        <p:nvSpPr>
          <p:cNvPr id="2" name="Text Placeholder 1">
            <a:extLst>
              <a:ext uri="{FF2B5EF4-FFF2-40B4-BE49-F238E27FC236}">
                <a16:creationId xmlns:a16="http://schemas.microsoft.com/office/drawing/2014/main" id="{C4DD40E0-632F-425B-B5E9-5E8CC8FCE6EF}"/>
              </a:ext>
            </a:extLst>
          </p:cNvPr>
          <p:cNvSpPr>
            <a:spLocks noGrp="1"/>
          </p:cNvSpPr>
          <p:nvPr>
            <p:ph type="body" sz="quarter" idx="13"/>
          </p:nvPr>
        </p:nvSpPr>
        <p:spPr>
          <a:xfrm>
            <a:off x="1251929" y="1830200"/>
            <a:ext cx="9902032" cy="4052791"/>
          </a:xfrm>
        </p:spPr>
        <p:txBody>
          <a:bodyPr>
            <a:normAutofit fontScale="92500" lnSpcReduction="10000"/>
          </a:bodyPr>
          <a:lstStyle/>
          <a:p>
            <a:pPr marL="457200" indent="-457200" algn="l">
              <a:spcBef>
                <a:spcPts val="1224"/>
              </a:spcBef>
              <a:spcAft>
                <a:spcPts val="1200"/>
              </a:spcAft>
              <a:buFont typeface="Arial" panose="020B0604020202020204" pitchFamily="34" charset="0"/>
              <a:buChar char="•"/>
            </a:pPr>
            <a:r>
              <a:rPr lang="en-US" sz="2800" dirty="0"/>
              <a:t>M</a:t>
            </a:r>
            <a:r>
              <a:rPr lang="en-US" sz="2800" b="1" dirty="0"/>
              <a:t>ilestone 3 (due 12/03): </a:t>
            </a:r>
            <a:r>
              <a:rPr lang="en-US" sz="2800" dirty="0"/>
              <a:t>Submit code with EDA + baseline model. A short writeup that explains what you have done so far and what you plan to achieve in next few weeks</a:t>
            </a:r>
          </a:p>
          <a:p>
            <a:pPr marL="457200" indent="-457200" algn="l">
              <a:buFont typeface="Arial" panose="020B0604020202020204" pitchFamily="34" charset="0"/>
              <a:buChar char="•"/>
            </a:pPr>
            <a:r>
              <a:rPr lang="en-US" sz="2800" b="1" dirty="0"/>
              <a:t>Milestone 4 (due 12/11 &amp; 12/15) </a:t>
            </a:r>
            <a:r>
              <a:rPr lang="en-US" sz="2800" dirty="0"/>
              <a:t>- </a:t>
            </a:r>
          </a:p>
          <a:p>
            <a:pPr marL="971550" lvl="1" indent="-514350" algn="l">
              <a:buFont typeface="+mj-lt"/>
              <a:buAutoNum type="arabicPeriod"/>
            </a:pPr>
            <a:r>
              <a:rPr lang="en-US" dirty="0"/>
              <a:t>Submit video presentation (6 mins per group) by 12/11 </a:t>
            </a:r>
          </a:p>
          <a:p>
            <a:pPr marL="971550" lvl="1" indent="-514350" algn="l">
              <a:buFont typeface="+mj-lt"/>
              <a:buAutoNum type="arabicPeriod"/>
            </a:pPr>
            <a:r>
              <a:rPr lang="en-US" dirty="0"/>
              <a:t>Submit code and medium post and peer review by 12/15 </a:t>
            </a:r>
            <a:br>
              <a:rPr lang="en-US" dirty="0"/>
            </a:br>
            <a:endParaRPr lang="en-US" dirty="0"/>
          </a:p>
          <a:p>
            <a:pPr algn="l"/>
            <a:r>
              <a:rPr lang="en-US" sz="3000" dirty="0"/>
              <a:t>We will have class showcase Tue 12/15 10:30 am where we will </a:t>
            </a:r>
            <a:r>
              <a:rPr lang="en-US" sz="3000"/>
              <a:t>discuss a </a:t>
            </a:r>
            <a:r>
              <a:rPr lang="en-US" sz="3000" b="1"/>
              <a:t>few</a:t>
            </a:r>
            <a:r>
              <a:rPr lang="en-US" sz="3000"/>
              <a:t> projects.</a:t>
            </a:r>
            <a:endParaRPr lang="en-US" sz="3000" dirty="0"/>
          </a:p>
        </p:txBody>
      </p:sp>
    </p:spTree>
    <p:extLst>
      <p:ext uri="{BB962C8B-B14F-4D97-AF65-F5344CB8AC3E}">
        <p14:creationId xmlns:p14="http://schemas.microsoft.com/office/powerpoint/2010/main" val="24715871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Saliency Maps Recap</a:t>
            </a:r>
            <a:endParaRPr lang="en-US" sz="3800" dirty="0"/>
          </a:p>
        </p:txBody>
      </p:sp>
      <p:sp>
        <p:nvSpPr>
          <p:cNvPr id="4" name="Slide Number Placeholder 3"/>
          <p:cNvSpPr>
            <a:spLocks noGrp="1"/>
          </p:cNvSpPr>
          <p:nvPr>
            <p:ph type="sldNum" sz="quarter" idx="12"/>
          </p:nvPr>
        </p:nvSpPr>
        <p:spPr/>
        <p:txBody>
          <a:bodyPr/>
          <a:lstStyle/>
          <a:p>
            <a:fld id="{A13833A1-46C9-FB45-812F-A8AC7B5136EB}" type="slidenum">
              <a:rPr lang="en-US" smtClean="0"/>
              <a:t>30</a:t>
            </a:fld>
            <a:endParaRPr lang="en-US" dirty="0"/>
          </a:p>
        </p:txBody>
      </p:sp>
      <p:sp>
        <p:nvSpPr>
          <p:cNvPr id="7" name="Content Placeholder 2">
            <a:extLst>
              <a:ext uri="{FF2B5EF4-FFF2-40B4-BE49-F238E27FC236}">
                <a16:creationId xmlns:a16="http://schemas.microsoft.com/office/drawing/2014/main" id="{DB335EB4-2EF2-4F0B-9852-DCDA0D2AE093}"/>
              </a:ext>
            </a:extLst>
          </p:cNvPr>
          <p:cNvSpPr>
            <a:spLocks noGrp="1"/>
          </p:cNvSpPr>
          <p:nvPr>
            <p:ph idx="1"/>
          </p:nvPr>
        </p:nvSpPr>
        <p:spPr>
          <a:xfrm>
            <a:off x="833415" y="1177758"/>
            <a:ext cx="10473214" cy="5037062"/>
          </a:xfrm>
        </p:spPr>
        <p:txBody>
          <a:bodyPr/>
          <a:lstStyle/>
          <a:p>
            <a:pPr>
              <a:spcBef>
                <a:spcPts val="2133"/>
              </a:spcBef>
            </a:pPr>
            <a:r>
              <a:rPr lang="en-US" sz="2400" dirty="0"/>
              <a:t>Saliency map is an interpretable technique to investigate hidden layers in CNNs. It is </a:t>
            </a:r>
            <a:r>
              <a:rPr lang="en-US" sz="2400" b="1" dirty="0"/>
              <a:t>a local gradient-based backpropagation interpretation method</a:t>
            </a:r>
            <a:r>
              <a:rPr lang="en-US" sz="2400" dirty="0"/>
              <a:t>, and it could be used for any arbitrary artificial neural network (</a:t>
            </a:r>
            <a:r>
              <a:rPr lang="en-US" sz="2400" b="1" dirty="0"/>
              <a:t>model-agnostic</a:t>
            </a:r>
            <a:r>
              <a:rPr lang="en-US" sz="2400" dirty="0"/>
              <a:t>).</a:t>
            </a:r>
          </a:p>
          <a:p>
            <a:pPr>
              <a:spcBef>
                <a:spcPts val="2133"/>
              </a:spcBef>
            </a:pPr>
            <a:r>
              <a:rPr lang="en-US" sz="2400" dirty="0"/>
              <a:t>However, some </a:t>
            </a:r>
            <a:r>
              <a:rPr lang="en-US" sz="2400" b="1" dirty="0"/>
              <a:t>limitations</a:t>
            </a:r>
            <a:r>
              <a:rPr lang="en-US" sz="2400" dirty="0"/>
              <a:t> of the method has been raised because:</a:t>
            </a:r>
          </a:p>
          <a:p>
            <a:pPr marL="1200120" lvl="1" indent="-457200">
              <a:spcBef>
                <a:spcPts val="2133"/>
              </a:spcBef>
              <a:buFont typeface="Arial" panose="020B0604020202020204" pitchFamily="34" charset="0"/>
              <a:buChar char="•"/>
            </a:pPr>
            <a:r>
              <a:rPr lang="en-US" dirty="0"/>
              <a:t>Saliency maps are not always reliable. Indeed, subtracting the mean and normalizations, can make undesirable changes in saliency maps as shown by </a:t>
            </a:r>
            <a:r>
              <a:rPr lang="en-US" u="sng" dirty="0" err="1">
                <a:hlinkClick r:id="rId3"/>
              </a:rPr>
              <a:t>Kindermans</a:t>
            </a:r>
            <a:r>
              <a:rPr lang="en-US" u="sng" dirty="0">
                <a:hlinkClick r:id="rId3"/>
              </a:rPr>
              <a:t> et al. 2018</a:t>
            </a:r>
            <a:r>
              <a:rPr lang="en-US" u="sng" dirty="0"/>
              <a:t>;</a:t>
            </a:r>
          </a:p>
          <a:p>
            <a:pPr marL="1200120" lvl="1" indent="-457200">
              <a:spcBef>
                <a:spcPts val="2133"/>
              </a:spcBef>
              <a:buFont typeface="Arial" panose="020B0604020202020204" pitchFamily="34" charset="0"/>
              <a:buChar char="•"/>
            </a:pPr>
            <a:r>
              <a:rPr lang="en-US" dirty="0"/>
              <a:t>Saliency maps ae vulnerable to adversarial attacks </a:t>
            </a:r>
            <a:r>
              <a:rPr lang="en-US" u="sng" dirty="0" err="1">
                <a:hlinkClick r:id="rId4"/>
              </a:rPr>
              <a:t>Ghorbani</a:t>
            </a:r>
            <a:r>
              <a:rPr lang="en-US" u="sng" dirty="0">
                <a:hlinkClick r:id="rId4"/>
              </a:rPr>
              <a:t> et al. 2019</a:t>
            </a:r>
            <a:r>
              <a:rPr lang="en-US" u="sng" dirty="0"/>
              <a:t>.</a:t>
            </a:r>
            <a:endParaRPr lang="en-US" sz="2000" dirty="0"/>
          </a:p>
        </p:txBody>
      </p:sp>
    </p:spTree>
    <p:extLst>
      <p:ext uri="{BB962C8B-B14F-4D97-AF65-F5344CB8AC3E}">
        <p14:creationId xmlns:p14="http://schemas.microsoft.com/office/powerpoint/2010/main" val="8035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A12FB9-5FAE-4342-BE2F-559B191D9485}"/>
              </a:ext>
            </a:extLst>
          </p:cNvPr>
          <p:cNvSpPr>
            <a:spLocks noGrp="1"/>
          </p:cNvSpPr>
          <p:nvPr>
            <p:ph type="body" sz="quarter" idx="14"/>
          </p:nvPr>
        </p:nvSpPr>
        <p:spPr>
          <a:xfrm>
            <a:off x="1023968" y="294031"/>
            <a:ext cx="10357954" cy="677519"/>
          </a:xfrm>
        </p:spPr>
        <p:txBody>
          <a:bodyPr/>
          <a:lstStyle/>
          <a:p>
            <a:pPr marL="0" indent="0" algn="ctr">
              <a:buNone/>
            </a:pPr>
            <a:r>
              <a:rPr lang="en-US" b="1" dirty="0">
                <a:latin typeface="Karla" charset="0"/>
                <a:ea typeface="Karla" charset="0"/>
                <a:cs typeface="Karla" charset="0"/>
              </a:rPr>
              <a:t>Outline</a:t>
            </a:r>
          </a:p>
        </p:txBody>
      </p:sp>
      <p:sp>
        <p:nvSpPr>
          <p:cNvPr id="2" name="Text Placeholder 1">
            <a:extLst>
              <a:ext uri="{FF2B5EF4-FFF2-40B4-BE49-F238E27FC236}">
                <a16:creationId xmlns:a16="http://schemas.microsoft.com/office/drawing/2014/main" id="{C4DD40E0-632F-425B-B5E9-5E8CC8FCE6EF}"/>
              </a:ext>
            </a:extLst>
          </p:cNvPr>
          <p:cNvSpPr>
            <a:spLocks noGrp="1"/>
          </p:cNvSpPr>
          <p:nvPr>
            <p:ph type="body" sz="quarter" idx="13"/>
          </p:nvPr>
        </p:nvSpPr>
        <p:spPr>
          <a:xfrm>
            <a:off x="1769268" y="1515697"/>
            <a:ext cx="8867355" cy="4052791"/>
          </a:xfrm>
        </p:spPr>
        <p:txBody>
          <a:bodyPr>
            <a:normAutofit/>
          </a:bodyPr>
          <a:lstStyle/>
          <a:p>
            <a:pPr>
              <a:spcAft>
                <a:spcPts val="600"/>
              </a:spcAft>
            </a:pPr>
            <a:r>
              <a:rPr lang="en-US" sz="2600" dirty="0"/>
              <a:t>1: Communications</a:t>
            </a:r>
          </a:p>
          <a:p>
            <a:pPr>
              <a:spcAft>
                <a:spcPts val="600"/>
              </a:spcAft>
            </a:pPr>
            <a:r>
              <a:rPr lang="en-US" sz="2600" dirty="0"/>
              <a:t>2: Needs for Transparent Models</a:t>
            </a:r>
          </a:p>
          <a:p>
            <a:r>
              <a:rPr lang="en-US" sz="2600" dirty="0"/>
              <a:t>3: </a:t>
            </a:r>
            <a:r>
              <a:rPr lang="en-US" sz="2800" dirty="0"/>
              <a:t>Interpretation Methods </a:t>
            </a:r>
            <a:r>
              <a:rPr lang="en-US" sz="2800" dirty="0">
                <a:ea typeface="Futura" panose="02020800000000000000" pitchFamily="18" charset="0"/>
                <a:cs typeface="Futura" panose="02020800000000000000" pitchFamily="18" charset="0"/>
              </a:rPr>
              <a:t>for Image Classification</a:t>
            </a:r>
            <a:endParaRPr lang="en-US" sz="2600" dirty="0"/>
          </a:p>
          <a:p>
            <a:r>
              <a:rPr lang="en-US" sz="2600" dirty="0"/>
              <a:t>4: Saliency Maps</a:t>
            </a:r>
          </a:p>
          <a:p>
            <a:r>
              <a:rPr lang="en-US" sz="2600" b="1" dirty="0"/>
              <a:t>5: Class Activation Maximization (CAM)</a:t>
            </a:r>
          </a:p>
          <a:p>
            <a:r>
              <a:rPr lang="en-US" sz="2600" dirty="0"/>
              <a:t>6: Feature Visualization</a:t>
            </a:r>
          </a:p>
        </p:txBody>
      </p:sp>
    </p:spTree>
    <p:extLst>
      <p:ext uri="{BB962C8B-B14F-4D97-AF65-F5344CB8AC3E}">
        <p14:creationId xmlns:p14="http://schemas.microsoft.com/office/powerpoint/2010/main" val="88514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Class Activation Maximization (CAM)</a:t>
            </a:r>
            <a:endParaRPr lang="en-US" sz="4000" dirty="0"/>
          </a:p>
        </p:txBody>
      </p:sp>
      <p:sp>
        <p:nvSpPr>
          <p:cNvPr id="4" name="Slide Number Placeholder 3"/>
          <p:cNvSpPr>
            <a:spLocks noGrp="1"/>
          </p:cNvSpPr>
          <p:nvPr>
            <p:ph type="sldNum" sz="quarter" idx="12"/>
          </p:nvPr>
        </p:nvSpPr>
        <p:spPr/>
        <p:txBody>
          <a:bodyPr/>
          <a:lstStyle/>
          <a:p>
            <a:fld id="{A13833A1-46C9-FB45-812F-A8AC7B5136EB}" type="slidenum">
              <a:rPr lang="en-US" smtClean="0"/>
              <a:t>32</a:t>
            </a:fld>
            <a:endParaRPr lang="en-US" dirty="0"/>
          </a:p>
        </p:txBody>
      </p:sp>
      <p:sp>
        <p:nvSpPr>
          <p:cNvPr id="7" name="Content Placeholder 2">
            <a:extLst>
              <a:ext uri="{FF2B5EF4-FFF2-40B4-BE49-F238E27FC236}">
                <a16:creationId xmlns:a16="http://schemas.microsoft.com/office/drawing/2014/main" id="{DB335EB4-2EF2-4F0B-9852-DCDA0D2AE093}"/>
              </a:ext>
            </a:extLst>
          </p:cNvPr>
          <p:cNvSpPr>
            <a:spLocks noGrp="1"/>
          </p:cNvSpPr>
          <p:nvPr>
            <p:ph idx="1"/>
          </p:nvPr>
        </p:nvSpPr>
        <p:spPr>
          <a:xfrm>
            <a:off x="833415" y="1360448"/>
            <a:ext cx="10473214" cy="4854371"/>
          </a:xfrm>
        </p:spPr>
        <p:txBody>
          <a:bodyPr/>
          <a:lstStyle/>
          <a:p>
            <a:pPr>
              <a:spcBef>
                <a:spcPts val="2133"/>
              </a:spcBef>
            </a:pPr>
            <a:r>
              <a:rPr lang="en-US" sz="2400" dirty="0"/>
              <a:t>Class Activation Maximization is another explanation method for interpreting convolutional neural networks (CNNs) introduced by </a:t>
            </a:r>
            <a:r>
              <a:rPr lang="en-US" sz="2400" u="sng" dirty="0">
                <a:hlinkClick r:id="rId3"/>
              </a:rPr>
              <a:t>Zhou et al. 2016</a:t>
            </a:r>
            <a:r>
              <a:rPr lang="en-US" sz="2400" dirty="0"/>
              <a:t>. </a:t>
            </a:r>
          </a:p>
          <a:p>
            <a:pPr>
              <a:spcBef>
                <a:spcPts val="2133"/>
              </a:spcBef>
            </a:pPr>
            <a:r>
              <a:rPr lang="en-US" sz="2400" dirty="0"/>
              <a:t>They proposed a network where the  fully connected layers at the very end of the model has been replaced by a layer named </a:t>
            </a:r>
            <a:r>
              <a:rPr lang="en-US" sz="2400" b="1" dirty="0">
                <a:solidFill>
                  <a:schemeClr val="tx2">
                    <a:lumMod val="60000"/>
                    <a:lumOff val="40000"/>
                  </a:schemeClr>
                </a:solidFill>
              </a:rPr>
              <a:t>Global Average Pooling (GAP) </a:t>
            </a:r>
            <a:r>
              <a:rPr lang="en-US" sz="2400" dirty="0"/>
              <a:t>and combined with a class activation mapping (CAM) technique.  . </a:t>
            </a:r>
          </a:p>
        </p:txBody>
      </p:sp>
      <p:pic>
        <p:nvPicPr>
          <p:cNvPr id="5" name="Picture 4" descr="A picture containing text, posing, different, same&#10;&#10;Description automatically generated">
            <a:extLst>
              <a:ext uri="{FF2B5EF4-FFF2-40B4-BE49-F238E27FC236}">
                <a16:creationId xmlns:a16="http://schemas.microsoft.com/office/drawing/2014/main" id="{E7FFCE08-BA3D-3640-8B35-C058BC711E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3000" y="3952241"/>
            <a:ext cx="5410200" cy="2810245"/>
          </a:xfrm>
          <a:prstGeom prst="rect">
            <a:avLst/>
          </a:prstGeom>
        </p:spPr>
      </p:pic>
    </p:spTree>
    <p:extLst>
      <p:ext uri="{BB962C8B-B14F-4D97-AF65-F5344CB8AC3E}">
        <p14:creationId xmlns:p14="http://schemas.microsoft.com/office/powerpoint/2010/main" val="335053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Class Activation Maximization (CAM)</a:t>
            </a:r>
            <a:endParaRPr lang="en-US" sz="3600" dirty="0"/>
          </a:p>
        </p:txBody>
      </p:sp>
      <p:sp>
        <p:nvSpPr>
          <p:cNvPr id="4" name="Slide Number Placeholder 3"/>
          <p:cNvSpPr>
            <a:spLocks noGrp="1"/>
          </p:cNvSpPr>
          <p:nvPr>
            <p:ph type="sldNum" sz="quarter" idx="12"/>
          </p:nvPr>
        </p:nvSpPr>
        <p:spPr/>
        <p:txBody>
          <a:bodyPr/>
          <a:lstStyle/>
          <a:p>
            <a:fld id="{A13833A1-46C9-FB45-812F-A8AC7B5136EB}" type="slidenum">
              <a:rPr lang="en-US" smtClean="0"/>
              <a:t>33</a:t>
            </a:fld>
            <a:endParaRPr lang="en-US" dirty="0"/>
          </a:p>
        </p:txBody>
      </p:sp>
      <p:sp>
        <p:nvSpPr>
          <p:cNvPr id="5" name="Rectangle 4">
            <a:extLst>
              <a:ext uri="{FF2B5EF4-FFF2-40B4-BE49-F238E27FC236}">
                <a16:creationId xmlns:a16="http://schemas.microsoft.com/office/drawing/2014/main" id="{98D53645-2DFF-4748-9A9E-4632F9F635E1}"/>
              </a:ext>
            </a:extLst>
          </p:cNvPr>
          <p:cNvSpPr/>
          <p:nvPr/>
        </p:nvSpPr>
        <p:spPr>
          <a:xfrm>
            <a:off x="3533473" y="6257438"/>
            <a:ext cx="6473637" cy="584775"/>
          </a:xfrm>
          <a:prstGeom prst="rect">
            <a:avLst/>
          </a:prstGeom>
        </p:spPr>
        <p:txBody>
          <a:bodyPr wrap="square">
            <a:spAutoFit/>
          </a:bodyPr>
          <a:lstStyle/>
          <a:p>
            <a:r>
              <a:rPr lang="en-US" sz="1400" dirty="0">
                <a:latin typeface="Karla" pitchFamily="2" charset="0"/>
              </a:rPr>
              <a:t> </a:t>
            </a:r>
            <a:r>
              <a:rPr lang="en-US" sz="1400" u="sng" dirty="0">
                <a:latin typeface="Karla" pitchFamily="2" charset="0"/>
              </a:rPr>
              <a:t>Zhou et al.</a:t>
            </a:r>
            <a:r>
              <a:rPr lang="en-US" sz="1400" dirty="0">
                <a:solidFill>
                  <a:srgbClr val="292929"/>
                </a:solidFill>
                <a:latin typeface="Karla" pitchFamily="2" charset="0"/>
              </a:rPr>
              <a:t>,</a:t>
            </a:r>
            <a:r>
              <a:rPr lang="en-US" sz="1400" b="0" i="0" dirty="0">
                <a:solidFill>
                  <a:srgbClr val="292929"/>
                </a:solidFill>
                <a:effectLst/>
                <a:latin typeface="Karla" pitchFamily="2" charset="0"/>
              </a:rPr>
              <a:t> </a:t>
            </a:r>
            <a:r>
              <a:rPr lang="en-US" sz="1400" dirty="0">
                <a:latin typeface="Karla" pitchFamily="2" charset="0"/>
              </a:rPr>
              <a:t> </a:t>
            </a:r>
            <a:r>
              <a:rPr lang="en-US" sz="1400" dirty="0">
                <a:latin typeface="Karla" pitchFamily="2" charset="0"/>
                <a:hlinkClick r:id="rId3"/>
              </a:rPr>
              <a:t>Learning Deep Features for Discriminative Localization</a:t>
            </a:r>
            <a:r>
              <a:rPr lang="en-US" sz="1400" dirty="0">
                <a:solidFill>
                  <a:srgbClr val="292929"/>
                </a:solidFill>
                <a:latin typeface="Karla" pitchFamily="2" charset="0"/>
              </a:rPr>
              <a:t>, 2016</a:t>
            </a:r>
          </a:p>
          <a:p>
            <a:endParaRPr lang="en-US" dirty="0">
              <a:latin typeface="Karla" pitchFamily="2" charset="0"/>
            </a:endParaRPr>
          </a:p>
        </p:txBody>
      </p:sp>
      <p:sp>
        <p:nvSpPr>
          <p:cNvPr id="7" name="Content Placeholder 2">
            <a:extLst>
              <a:ext uri="{FF2B5EF4-FFF2-40B4-BE49-F238E27FC236}">
                <a16:creationId xmlns:a16="http://schemas.microsoft.com/office/drawing/2014/main" id="{DB335EB4-2EF2-4F0B-9852-DCDA0D2AE093}"/>
              </a:ext>
            </a:extLst>
          </p:cNvPr>
          <p:cNvSpPr>
            <a:spLocks noGrp="1"/>
          </p:cNvSpPr>
          <p:nvPr>
            <p:ph idx="1"/>
          </p:nvPr>
        </p:nvSpPr>
        <p:spPr>
          <a:xfrm>
            <a:off x="871515" y="1647515"/>
            <a:ext cx="3230585" cy="2146610"/>
          </a:xfrm>
        </p:spPr>
        <p:txBody>
          <a:bodyPr/>
          <a:lstStyle/>
          <a:p>
            <a:pPr>
              <a:spcBef>
                <a:spcPts val="2133"/>
              </a:spcBef>
            </a:pPr>
            <a:r>
              <a:rPr lang="en-US" sz="2400" dirty="0"/>
              <a:t>The GAP averages the activations of each feature map and concatenates and outputs them as a vector. </a:t>
            </a:r>
          </a:p>
          <a:p>
            <a:pPr>
              <a:spcBef>
                <a:spcPts val="2133"/>
              </a:spcBef>
            </a:pPr>
            <a:r>
              <a:rPr lang="en-US" sz="2400" dirty="0"/>
              <a:t>Then, a weighted sum of the resulted vector is fed to the final </a:t>
            </a:r>
            <a:r>
              <a:rPr lang="en-US" sz="2400" dirty="0" err="1"/>
              <a:t>softmax</a:t>
            </a:r>
            <a:r>
              <a:rPr lang="en-US" sz="2400" dirty="0"/>
              <a:t> loss layer.</a:t>
            </a:r>
          </a:p>
        </p:txBody>
      </p:sp>
      <p:pic>
        <p:nvPicPr>
          <p:cNvPr id="3" name="Picture 2">
            <a:extLst>
              <a:ext uri="{FF2B5EF4-FFF2-40B4-BE49-F238E27FC236}">
                <a16:creationId xmlns:a16="http://schemas.microsoft.com/office/drawing/2014/main" id="{9EC589F3-21E2-4027-A468-BD436399E6CB}"/>
              </a:ext>
            </a:extLst>
          </p:cNvPr>
          <p:cNvPicPr>
            <a:picLocks noChangeAspect="1"/>
          </p:cNvPicPr>
          <p:nvPr/>
        </p:nvPicPr>
        <p:blipFill>
          <a:blip r:embed="rId4"/>
          <a:stretch>
            <a:fillRect/>
          </a:stretch>
        </p:blipFill>
        <p:spPr>
          <a:xfrm>
            <a:off x="4243009" y="1745744"/>
            <a:ext cx="7617109" cy="3648581"/>
          </a:xfrm>
          <a:prstGeom prst="rect">
            <a:avLst/>
          </a:prstGeom>
        </p:spPr>
      </p:pic>
    </p:spTree>
    <p:extLst>
      <p:ext uri="{BB962C8B-B14F-4D97-AF65-F5344CB8AC3E}">
        <p14:creationId xmlns:p14="http://schemas.microsoft.com/office/powerpoint/2010/main" val="338483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More on Class Activation Maximization</a:t>
            </a:r>
            <a:endParaRPr lang="en-US" sz="4000" dirty="0"/>
          </a:p>
        </p:txBody>
      </p:sp>
      <p:sp>
        <p:nvSpPr>
          <p:cNvPr id="4" name="Slide Number Placeholder 3"/>
          <p:cNvSpPr>
            <a:spLocks noGrp="1"/>
          </p:cNvSpPr>
          <p:nvPr>
            <p:ph type="sldNum" sz="quarter" idx="12"/>
          </p:nvPr>
        </p:nvSpPr>
        <p:spPr/>
        <p:txBody>
          <a:bodyPr/>
          <a:lstStyle/>
          <a:p>
            <a:fld id="{A13833A1-46C9-FB45-812F-A8AC7B5136EB}" type="slidenum">
              <a:rPr lang="en-US" smtClean="0"/>
              <a:t>34</a:t>
            </a:fld>
            <a:endParaRPr lang="en-US" dirty="0"/>
          </a:p>
        </p:txBody>
      </p:sp>
      <p:sp>
        <p:nvSpPr>
          <p:cNvPr id="7" name="Content Placeholder 2">
            <a:extLst>
              <a:ext uri="{FF2B5EF4-FFF2-40B4-BE49-F238E27FC236}">
                <a16:creationId xmlns:a16="http://schemas.microsoft.com/office/drawing/2014/main" id="{DB335EB4-2EF2-4F0B-9852-DCDA0D2AE093}"/>
              </a:ext>
            </a:extLst>
          </p:cNvPr>
          <p:cNvSpPr>
            <a:spLocks noGrp="1"/>
          </p:cNvSpPr>
          <p:nvPr>
            <p:ph idx="1"/>
          </p:nvPr>
        </p:nvSpPr>
        <p:spPr>
          <a:xfrm>
            <a:off x="833415" y="1360448"/>
            <a:ext cx="10473214" cy="4854371"/>
          </a:xfrm>
        </p:spPr>
        <p:txBody>
          <a:bodyPr/>
          <a:lstStyle/>
          <a:p>
            <a:pPr>
              <a:spcBef>
                <a:spcPts val="2133"/>
              </a:spcBef>
            </a:pPr>
            <a:r>
              <a:rPr lang="en-US" sz="2400" dirty="0"/>
              <a:t>Other approaches to Class Activation Maximization have been developed by </a:t>
            </a:r>
            <a:r>
              <a:rPr lang="en-US" sz="2400" u="sng" dirty="0">
                <a:hlinkClick r:id="rId3"/>
              </a:rPr>
              <a:t>Selvaraju et al. 2016</a:t>
            </a:r>
            <a:r>
              <a:rPr lang="en-US" sz="2400" dirty="0"/>
              <a:t>:</a:t>
            </a:r>
          </a:p>
          <a:p>
            <a:pPr marL="342900" indent="-342900">
              <a:spcBef>
                <a:spcPts val="2133"/>
              </a:spcBef>
              <a:buFont typeface="Arial" panose="020B0604020202020204" pitchFamily="34" charset="0"/>
              <a:buChar char="•"/>
            </a:pPr>
            <a:r>
              <a:rPr lang="en-US" sz="2400" b="1" dirty="0"/>
              <a:t>Grad-CAM</a:t>
            </a:r>
            <a:r>
              <a:rPr lang="en-US" sz="2400" dirty="0"/>
              <a:t>: is a more versatile version of CAM that can produce visual explanations for any arbitrary CNN, even if the network contains a stack of fully connected layers too (e.g. the VGG networks);</a:t>
            </a:r>
          </a:p>
          <a:p>
            <a:pPr marL="342900" indent="-342900">
              <a:spcBef>
                <a:spcPts val="2133"/>
              </a:spcBef>
              <a:buFont typeface="Arial" panose="020B0604020202020204" pitchFamily="34" charset="0"/>
              <a:buChar char="•"/>
            </a:pPr>
            <a:r>
              <a:rPr lang="en-US" sz="2400" b="1" dirty="0"/>
              <a:t>Guided Grad-CAM: </a:t>
            </a:r>
            <a:r>
              <a:rPr lang="en-US" sz="2400" dirty="0"/>
              <a:t>by adding an element-wise multiplication of guided-backpropagation visualization. </a:t>
            </a:r>
            <a:endParaRPr lang="en-US" sz="2400" b="1" dirty="0"/>
          </a:p>
        </p:txBody>
      </p:sp>
    </p:spTree>
    <p:extLst>
      <p:ext uri="{BB962C8B-B14F-4D97-AF65-F5344CB8AC3E}">
        <p14:creationId xmlns:p14="http://schemas.microsoft.com/office/powerpoint/2010/main" val="126836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Class Activation Maximization (Grad-CAM)</a:t>
            </a:r>
          </a:p>
        </p:txBody>
      </p:sp>
      <p:sp>
        <p:nvSpPr>
          <p:cNvPr id="4" name="Slide Number Placeholder 3"/>
          <p:cNvSpPr>
            <a:spLocks noGrp="1"/>
          </p:cNvSpPr>
          <p:nvPr>
            <p:ph type="sldNum" sz="quarter" idx="12"/>
          </p:nvPr>
        </p:nvSpPr>
        <p:spPr/>
        <p:txBody>
          <a:bodyPr/>
          <a:lstStyle/>
          <a:p>
            <a:fld id="{A13833A1-46C9-FB45-812F-A8AC7B5136EB}" type="slidenum">
              <a:rPr lang="en-US" smtClean="0"/>
              <a:t>35</a:t>
            </a:fld>
            <a:endParaRPr lang="en-US" dirty="0"/>
          </a:p>
        </p:txBody>
      </p:sp>
      <p:sp>
        <p:nvSpPr>
          <p:cNvPr id="7" name="Content Placeholder 2">
            <a:extLst>
              <a:ext uri="{FF2B5EF4-FFF2-40B4-BE49-F238E27FC236}">
                <a16:creationId xmlns:a16="http://schemas.microsoft.com/office/drawing/2014/main" id="{DB335EB4-2EF2-4F0B-9852-DCDA0D2AE093}"/>
              </a:ext>
            </a:extLst>
          </p:cNvPr>
          <p:cNvSpPr>
            <a:spLocks noGrp="1"/>
          </p:cNvSpPr>
          <p:nvPr>
            <p:ph idx="1"/>
          </p:nvPr>
        </p:nvSpPr>
        <p:spPr>
          <a:xfrm>
            <a:off x="641612" y="1355558"/>
            <a:ext cx="5613398" cy="4537242"/>
          </a:xfrm>
        </p:spPr>
        <p:txBody>
          <a:bodyPr/>
          <a:lstStyle/>
          <a:p>
            <a:pPr>
              <a:spcBef>
                <a:spcPts val="2133"/>
              </a:spcBef>
            </a:pPr>
            <a:r>
              <a:rPr lang="en-US" sz="2400" dirty="0"/>
              <a:t>Similarly to saliency maps:</a:t>
            </a:r>
          </a:p>
          <a:p>
            <a:pPr marL="457200" indent="-457200">
              <a:spcBef>
                <a:spcPts val="2133"/>
              </a:spcBef>
              <a:buFont typeface="+mj-lt"/>
              <a:buAutoNum type="arabicPeriod"/>
            </a:pPr>
            <a:r>
              <a:rPr lang="en-US" sz="2400" dirty="0"/>
              <a:t>we let the gradients of any target concept score flow into the final convolutional layer;</a:t>
            </a:r>
          </a:p>
          <a:p>
            <a:pPr marL="457200" indent="-457200">
              <a:spcBef>
                <a:spcPts val="2133"/>
              </a:spcBef>
              <a:buFont typeface="+mj-lt"/>
              <a:buAutoNum type="arabicPeriod"/>
            </a:pPr>
            <a:r>
              <a:rPr lang="en-US" sz="2400" dirty="0"/>
              <a:t>compute an importance score based on the gradients; </a:t>
            </a:r>
          </a:p>
          <a:p>
            <a:pPr marL="457200" indent="-457200">
              <a:spcBef>
                <a:spcPts val="2133"/>
              </a:spcBef>
              <a:buFont typeface="+mj-lt"/>
              <a:buAutoNum type="arabicPeriod"/>
            </a:pPr>
            <a:r>
              <a:rPr lang="en-US" sz="2400" dirty="0"/>
              <a:t>produce a coarse localization map highlighting the important regions in the image for predicting that concept.</a:t>
            </a:r>
          </a:p>
        </p:txBody>
      </p:sp>
      <p:pic>
        <p:nvPicPr>
          <p:cNvPr id="5" name="Picture 4">
            <a:extLst>
              <a:ext uri="{FF2B5EF4-FFF2-40B4-BE49-F238E27FC236}">
                <a16:creationId xmlns:a16="http://schemas.microsoft.com/office/drawing/2014/main" id="{1FD90974-8224-4913-BD0A-9F2B3BFED128}"/>
              </a:ext>
            </a:extLst>
          </p:cNvPr>
          <p:cNvPicPr>
            <a:picLocks noChangeAspect="1"/>
          </p:cNvPicPr>
          <p:nvPr/>
        </p:nvPicPr>
        <p:blipFill>
          <a:blip r:embed="rId3"/>
          <a:stretch>
            <a:fillRect/>
          </a:stretch>
        </p:blipFill>
        <p:spPr>
          <a:xfrm>
            <a:off x="6840822" y="1115169"/>
            <a:ext cx="4378325" cy="1855331"/>
          </a:xfrm>
          <a:prstGeom prst="rect">
            <a:avLst/>
          </a:prstGeom>
        </p:spPr>
      </p:pic>
      <p:sp>
        <p:nvSpPr>
          <p:cNvPr id="8" name="TextBox 7">
            <a:extLst>
              <a:ext uri="{FF2B5EF4-FFF2-40B4-BE49-F238E27FC236}">
                <a16:creationId xmlns:a16="http://schemas.microsoft.com/office/drawing/2014/main" id="{AC6C291C-0389-465F-9ABB-B7629A6CE126}"/>
              </a:ext>
            </a:extLst>
          </p:cNvPr>
          <p:cNvSpPr txBox="1"/>
          <p:nvPr/>
        </p:nvSpPr>
        <p:spPr>
          <a:xfrm>
            <a:off x="6446576" y="5564260"/>
            <a:ext cx="5529524" cy="1015663"/>
          </a:xfrm>
          <a:prstGeom prst="rect">
            <a:avLst/>
          </a:prstGeom>
          <a:noFill/>
        </p:spPr>
        <p:txBody>
          <a:bodyPr wrap="square">
            <a:spAutoFit/>
          </a:bodyPr>
          <a:lstStyle/>
          <a:p>
            <a:r>
              <a:rPr lang="en-US" sz="1400" b="0" i="0" dirty="0">
                <a:solidFill>
                  <a:srgbClr val="292929"/>
                </a:solidFill>
                <a:effectLst/>
                <a:latin typeface="Karla" pitchFamily="2" charset="0"/>
              </a:rPr>
              <a:t>K: index of the activation map in the last convolutional layer</a:t>
            </a:r>
            <a:r>
              <a:rPr lang="en-US" sz="1400" dirty="0">
                <a:solidFill>
                  <a:srgbClr val="292929"/>
                </a:solidFill>
                <a:latin typeface="Karla" pitchFamily="2" charset="0"/>
              </a:rPr>
              <a:t>;</a:t>
            </a:r>
          </a:p>
          <a:p>
            <a:r>
              <a:rPr lang="en-US" sz="1400" dirty="0">
                <a:solidFill>
                  <a:srgbClr val="292929"/>
                </a:solidFill>
                <a:latin typeface="Karla" pitchFamily="2" charset="0"/>
              </a:rPr>
              <a:t>c</a:t>
            </a:r>
            <a:r>
              <a:rPr lang="en-US" sz="1400" b="0" i="0" dirty="0">
                <a:solidFill>
                  <a:srgbClr val="292929"/>
                </a:solidFill>
                <a:effectLst/>
                <a:latin typeface="Karla" pitchFamily="2" charset="0"/>
              </a:rPr>
              <a:t>: is the class of interest</a:t>
            </a:r>
            <a:r>
              <a:rPr lang="en-US" sz="1400" dirty="0">
                <a:solidFill>
                  <a:srgbClr val="292929"/>
                </a:solidFill>
                <a:latin typeface="Karla" pitchFamily="2" charset="0"/>
              </a:rPr>
              <a:t>;</a:t>
            </a:r>
            <a:endParaRPr lang="en-US" sz="1400" b="0" i="0" dirty="0">
              <a:solidFill>
                <a:srgbClr val="292929"/>
              </a:solidFill>
              <a:effectLst/>
              <a:latin typeface="Karla" pitchFamily="2" charset="0"/>
            </a:endParaRPr>
          </a:p>
          <a:p>
            <a:r>
              <a:rPr lang="el-GR" sz="1400" b="0" i="0" dirty="0">
                <a:solidFill>
                  <a:srgbClr val="292929"/>
                </a:solidFill>
                <a:effectLst/>
                <a:latin typeface="charter"/>
              </a:rPr>
              <a:t>α</a:t>
            </a:r>
            <a:r>
              <a:rPr lang="en-US" sz="1400" b="0" i="0" dirty="0">
                <a:solidFill>
                  <a:srgbClr val="292929"/>
                </a:solidFill>
                <a:effectLst/>
                <a:latin typeface="Karla" pitchFamily="2" charset="0"/>
              </a:rPr>
              <a:t>: computed above shows the importance of feature map </a:t>
            </a:r>
            <a:r>
              <a:rPr lang="en-US" sz="1400" b="0" i="1" dirty="0">
                <a:solidFill>
                  <a:srgbClr val="292929"/>
                </a:solidFill>
                <a:effectLst/>
                <a:latin typeface="Karla" pitchFamily="2" charset="0"/>
              </a:rPr>
              <a:t>k </a:t>
            </a:r>
            <a:r>
              <a:rPr lang="en-US" sz="1400" b="0" i="0" dirty="0">
                <a:solidFill>
                  <a:srgbClr val="292929"/>
                </a:solidFill>
                <a:effectLst/>
                <a:latin typeface="Karla" pitchFamily="2" charset="0"/>
              </a:rPr>
              <a:t>for the target class </a:t>
            </a:r>
            <a:r>
              <a:rPr lang="en-US" sz="1400" b="0" i="1" dirty="0">
                <a:solidFill>
                  <a:srgbClr val="292929"/>
                </a:solidFill>
                <a:effectLst/>
                <a:latin typeface="Karla" pitchFamily="2" charset="0"/>
              </a:rPr>
              <a:t>c</a:t>
            </a:r>
            <a:r>
              <a:rPr lang="en-US" b="0" i="0" dirty="0">
                <a:solidFill>
                  <a:srgbClr val="292929"/>
                </a:solidFill>
                <a:effectLst/>
                <a:latin typeface="charter"/>
              </a:rPr>
              <a:t>.</a:t>
            </a:r>
            <a:endParaRPr lang="en-US" dirty="0"/>
          </a:p>
        </p:txBody>
      </p:sp>
      <p:pic>
        <p:nvPicPr>
          <p:cNvPr id="9" name="Picture 8">
            <a:extLst>
              <a:ext uri="{FF2B5EF4-FFF2-40B4-BE49-F238E27FC236}">
                <a16:creationId xmlns:a16="http://schemas.microsoft.com/office/drawing/2014/main" id="{BAA8267B-64CE-47FD-969C-0FEC83CDB62F}"/>
              </a:ext>
            </a:extLst>
          </p:cNvPr>
          <p:cNvPicPr>
            <a:picLocks noChangeAspect="1"/>
          </p:cNvPicPr>
          <p:nvPr/>
        </p:nvPicPr>
        <p:blipFill>
          <a:blip r:embed="rId4"/>
          <a:stretch>
            <a:fillRect/>
          </a:stretch>
        </p:blipFill>
        <p:spPr>
          <a:xfrm>
            <a:off x="7063202" y="4065964"/>
            <a:ext cx="3743063" cy="1467518"/>
          </a:xfrm>
          <a:prstGeom prst="rect">
            <a:avLst/>
          </a:prstGeom>
        </p:spPr>
      </p:pic>
      <p:sp>
        <p:nvSpPr>
          <p:cNvPr id="13" name="TextBox 12">
            <a:extLst>
              <a:ext uri="{FF2B5EF4-FFF2-40B4-BE49-F238E27FC236}">
                <a16:creationId xmlns:a16="http://schemas.microsoft.com/office/drawing/2014/main" id="{EFFEBCD9-285F-4B73-AA0A-6A6210B1BE76}"/>
              </a:ext>
            </a:extLst>
          </p:cNvPr>
          <p:cNvSpPr txBox="1"/>
          <p:nvPr/>
        </p:nvSpPr>
        <p:spPr>
          <a:xfrm>
            <a:off x="6362702" y="3081079"/>
            <a:ext cx="5613398" cy="954107"/>
          </a:xfrm>
          <a:prstGeom prst="rect">
            <a:avLst/>
          </a:prstGeom>
          <a:noFill/>
        </p:spPr>
        <p:txBody>
          <a:bodyPr wrap="square">
            <a:spAutoFit/>
          </a:bodyPr>
          <a:lstStyle/>
          <a:p>
            <a:pPr>
              <a:spcBef>
                <a:spcPts val="2133"/>
              </a:spcBef>
            </a:pPr>
            <a:r>
              <a:rPr lang="en-US" sz="1400" dirty="0">
                <a:latin typeface="Karla" pitchFamily="2" charset="0"/>
              </a:rPr>
              <a:t>More formally, at first, the gradient of the logits of the class c w.r.t the activations maps of the final convolutional layer is computed and then the gradients are averaged across each feature map to give us an importance score.</a:t>
            </a:r>
          </a:p>
        </p:txBody>
      </p:sp>
    </p:spTree>
    <p:extLst>
      <p:ext uri="{BB962C8B-B14F-4D97-AF65-F5344CB8AC3E}">
        <p14:creationId xmlns:p14="http://schemas.microsoft.com/office/powerpoint/2010/main" val="34027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Class Activation Maximization (Guided Grad-CAM)</a:t>
            </a:r>
          </a:p>
        </p:txBody>
      </p:sp>
      <p:sp>
        <p:nvSpPr>
          <p:cNvPr id="4" name="Slide Number Placeholder 3"/>
          <p:cNvSpPr>
            <a:spLocks noGrp="1"/>
          </p:cNvSpPr>
          <p:nvPr>
            <p:ph type="sldNum" sz="quarter" idx="12"/>
          </p:nvPr>
        </p:nvSpPr>
        <p:spPr/>
        <p:txBody>
          <a:bodyPr/>
          <a:lstStyle/>
          <a:p>
            <a:fld id="{A13833A1-46C9-FB45-812F-A8AC7B5136EB}" type="slidenum">
              <a:rPr lang="en-US" smtClean="0"/>
              <a:t>36</a:t>
            </a:fld>
            <a:endParaRPr lang="en-US" dirty="0"/>
          </a:p>
        </p:txBody>
      </p:sp>
      <p:sp>
        <p:nvSpPr>
          <p:cNvPr id="7" name="Content Placeholder 2">
            <a:extLst>
              <a:ext uri="{FF2B5EF4-FFF2-40B4-BE49-F238E27FC236}">
                <a16:creationId xmlns:a16="http://schemas.microsoft.com/office/drawing/2014/main" id="{DB335EB4-2EF2-4F0B-9852-DCDA0D2AE093}"/>
              </a:ext>
            </a:extLst>
          </p:cNvPr>
          <p:cNvSpPr>
            <a:spLocks noGrp="1"/>
          </p:cNvSpPr>
          <p:nvPr>
            <p:ph idx="1"/>
          </p:nvPr>
        </p:nvSpPr>
        <p:spPr>
          <a:xfrm>
            <a:off x="215901" y="1177758"/>
            <a:ext cx="7391398" cy="1971842"/>
          </a:xfrm>
        </p:spPr>
        <p:txBody>
          <a:bodyPr/>
          <a:lstStyle/>
          <a:p>
            <a:pPr>
              <a:spcBef>
                <a:spcPts val="2133"/>
              </a:spcBef>
            </a:pPr>
            <a:r>
              <a:rPr lang="en-US" sz="2000" dirty="0"/>
              <a:t>As Grad-CAM can only produce coarse-grained visualizations, the authors have also combined guided-backpropagation with their method and propose Guided Grad-CAM. </a:t>
            </a:r>
          </a:p>
          <a:p>
            <a:pPr>
              <a:spcBef>
                <a:spcPts val="2133"/>
              </a:spcBef>
            </a:pPr>
            <a:r>
              <a:rPr lang="en-US" sz="2000" dirty="0"/>
              <a:t>They simply do that by an element-wise multiplication of guided-backpropagation visualization as shown in the figure.</a:t>
            </a:r>
          </a:p>
        </p:txBody>
      </p:sp>
      <p:pic>
        <p:nvPicPr>
          <p:cNvPr id="3" name="Picture 2">
            <a:extLst>
              <a:ext uri="{FF2B5EF4-FFF2-40B4-BE49-F238E27FC236}">
                <a16:creationId xmlns:a16="http://schemas.microsoft.com/office/drawing/2014/main" id="{8BC53B8A-97DC-4849-815C-71EE40C94849}"/>
              </a:ext>
            </a:extLst>
          </p:cNvPr>
          <p:cNvPicPr>
            <a:picLocks noChangeAspect="1"/>
          </p:cNvPicPr>
          <p:nvPr/>
        </p:nvPicPr>
        <p:blipFill rotWithShape="1">
          <a:blip r:embed="rId3"/>
          <a:srcRect l="3058" t="4003"/>
          <a:stretch/>
        </p:blipFill>
        <p:spPr>
          <a:xfrm>
            <a:off x="7948346" y="1177758"/>
            <a:ext cx="3697553" cy="5063402"/>
          </a:xfrm>
          <a:prstGeom prst="rect">
            <a:avLst/>
          </a:prstGeom>
        </p:spPr>
      </p:pic>
      <p:pic>
        <p:nvPicPr>
          <p:cNvPr id="6" name="Picture 5">
            <a:extLst>
              <a:ext uri="{FF2B5EF4-FFF2-40B4-BE49-F238E27FC236}">
                <a16:creationId xmlns:a16="http://schemas.microsoft.com/office/drawing/2014/main" id="{433F3983-9262-4269-9C9A-FCDA9A0D2B2F}"/>
              </a:ext>
            </a:extLst>
          </p:cNvPr>
          <p:cNvPicPr>
            <a:picLocks noChangeAspect="1"/>
          </p:cNvPicPr>
          <p:nvPr/>
        </p:nvPicPr>
        <p:blipFill>
          <a:blip r:embed="rId4"/>
          <a:stretch>
            <a:fillRect/>
          </a:stretch>
        </p:blipFill>
        <p:spPr>
          <a:xfrm>
            <a:off x="215901" y="3343551"/>
            <a:ext cx="7391399" cy="2820402"/>
          </a:xfrm>
          <a:prstGeom prst="rect">
            <a:avLst/>
          </a:prstGeom>
        </p:spPr>
      </p:pic>
    </p:spTree>
    <p:extLst>
      <p:ext uri="{BB962C8B-B14F-4D97-AF65-F5344CB8AC3E}">
        <p14:creationId xmlns:p14="http://schemas.microsoft.com/office/powerpoint/2010/main" val="36426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Class Activation Maximization Recap</a:t>
            </a:r>
            <a:endParaRPr lang="en-US" sz="3800" dirty="0"/>
          </a:p>
        </p:txBody>
      </p:sp>
      <p:sp>
        <p:nvSpPr>
          <p:cNvPr id="4" name="Slide Number Placeholder 3"/>
          <p:cNvSpPr>
            <a:spLocks noGrp="1"/>
          </p:cNvSpPr>
          <p:nvPr>
            <p:ph type="sldNum" sz="quarter" idx="12"/>
          </p:nvPr>
        </p:nvSpPr>
        <p:spPr/>
        <p:txBody>
          <a:bodyPr/>
          <a:lstStyle/>
          <a:p>
            <a:fld id="{A13833A1-46C9-FB45-812F-A8AC7B5136EB}" type="slidenum">
              <a:rPr lang="en-US" smtClean="0"/>
              <a:t>37</a:t>
            </a:fld>
            <a:endParaRPr lang="en-US" dirty="0"/>
          </a:p>
        </p:txBody>
      </p:sp>
      <p:sp>
        <p:nvSpPr>
          <p:cNvPr id="7" name="Content Placeholder 2">
            <a:extLst>
              <a:ext uri="{FF2B5EF4-FFF2-40B4-BE49-F238E27FC236}">
                <a16:creationId xmlns:a16="http://schemas.microsoft.com/office/drawing/2014/main" id="{DB335EB4-2EF2-4F0B-9852-DCDA0D2AE093}"/>
              </a:ext>
            </a:extLst>
          </p:cNvPr>
          <p:cNvSpPr>
            <a:spLocks noGrp="1"/>
          </p:cNvSpPr>
          <p:nvPr>
            <p:ph idx="1"/>
          </p:nvPr>
        </p:nvSpPr>
        <p:spPr>
          <a:xfrm>
            <a:off x="833415" y="1177758"/>
            <a:ext cx="10473214" cy="5037062"/>
          </a:xfrm>
        </p:spPr>
        <p:txBody>
          <a:bodyPr/>
          <a:lstStyle/>
          <a:p>
            <a:pPr>
              <a:spcBef>
                <a:spcPts val="2133"/>
              </a:spcBef>
            </a:pPr>
            <a:r>
              <a:rPr lang="en-US" sz="2400" dirty="0"/>
              <a:t>Both CAM and Grad-CAM are </a:t>
            </a:r>
            <a:r>
              <a:rPr lang="en-US" sz="2400" b="1" dirty="0"/>
              <a:t>local backpropagation-based </a:t>
            </a:r>
            <a:r>
              <a:rPr lang="en-US" sz="2400" dirty="0"/>
              <a:t>interpretation methods. They are </a:t>
            </a:r>
            <a:r>
              <a:rPr lang="en-US" sz="2400" b="1" dirty="0"/>
              <a:t>model-specific</a:t>
            </a:r>
            <a:r>
              <a:rPr lang="en-US" sz="2400" dirty="0"/>
              <a:t> as they can be used exclusively for interpretation of convolutional neural networks.</a:t>
            </a:r>
          </a:p>
        </p:txBody>
      </p:sp>
    </p:spTree>
    <p:extLst>
      <p:ext uri="{BB962C8B-B14F-4D97-AF65-F5344CB8AC3E}">
        <p14:creationId xmlns:p14="http://schemas.microsoft.com/office/powerpoint/2010/main" val="66167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A12FB9-5FAE-4342-BE2F-559B191D9485}"/>
              </a:ext>
            </a:extLst>
          </p:cNvPr>
          <p:cNvSpPr>
            <a:spLocks noGrp="1"/>
          </p:cNvSpPr>
          <p:nvPr>
            <p:ph type="body" sz="quarter" idx="14"/>
          </p:nvPr>
        </p:nvSpPr>
        <p:spPr>
          <a:xfrm>
            <a:off x="1023968" y="294031"/>
            <a:ext cx="10357954" cy="677519"/>
          </a:xfrm>
        </p:spPr>
        <p:txBody>
          <a:bodyPr/>
          <a:lstStyle/>
          <a:p>
            <a:pPr marL="0" indent="0" algn="ctr">
              <a:buNone/>
            </a:pPr>
            <a:r>
              <a:rPr lang="en-US" b="1" dirty="0">
                <a:latin typeface="Karla" charset="0"/>
                <a:ea typeface="Karla" charset="0"/>
                <a:cs typeface="Karla" charset="0"/>
              </a:rPr>
              <a:t>Outline</a:t>
            </a:r>
          </a:p>
        </p:txBody>
      </p:sp>
      <p:sp>
        <p:nvSpPr>
          <p:cNvPr id="2" name="Text Placeholder 1">
            <a:extLst>
              <a:ext uri="{FF2B5EF4-FFF2-40B4-BE49-F238E27FC236}">
                <a16:creationId xmlns:a16="http://schemas.microsoft.com/office/drawing/2014/main" id="{C4DD40E0-632F-425B-B5E9-5E8CC8FCE6EF}"/>
              </a:ext>
            </a:extLst>
          </p:cNvPr>
          <p:cNvSpPr>
            <a:spLocks noGrp="1"/>
          </p:cNvSpPr>
          <p:nvPr>
            <p:ph type="body" sz="quarter" idx="13"/>
          </p:nvPr>
        </p:nvSpPr>
        <p:spPr>
          <a:xfrm>
            <a:off x="1769268" y="1515697"/>
            <a:ext cx="8867355" cy="4052791"/>
          </a:xfrm>
        </p:spPr>
        <p:txBody>
          <a:bodyPr>
            <a:normAutofit/>
          </a:bodyPr>
          <a:lstStyle/>
          <a:p>
            <a:pPr>
              <a:spcAft>
                <a:spcPts val="600"/>
              </a:spcAft>
            </a:pPr>
            <a:r>
              <a:rPr lang="en-US" sz="2600" dirty="0"/>
              <a:t>1: Communications</a:t>
            </a:r>
          </a:p>
          <a:p>
            <a:pPr>
              <a:spcAft>
                <a:spcPts val="600"/>
              </a:spcAft>
            </a:pPr>
            <a:r>
              <a:rPr lang="en-US" sz="2600" dirty="0"/>
              <a:t>2: Needs for Transparent Models</a:t>
            </a:r>
          </a:p>
          <a:p>
            <a:r>
              <a:rPr lang="en-US" sz="2600" dirty="0"/>
              <a:t>3: </a:t>
            </a:r>
            <a:r>
              <a:rPr lang="en-US" sz="2800" dirty="0"/>
              <a:t>Interpretation Methods </a:t>
            </a:r>
            <a:r>
              <a:rPr lang="en-US" sz="2800" dirty="0">
                <a:ea typeface="Futura" panose="02020800000000000000" pitchFamily="18" charset="0"/>
                <a:cs typeface="Futura" panose="02020800000000000000" pitchFamily="18" charset="0"/>
              </a:rPr>
              <a:t>for Image Classification</a:t>
            </a:r>
            <a:endParaRPr lang="en-US" sz="2600" dirty="0"/>
          </a:p>
          <a:p>
            <a:r>
              <a:rPr lang="en-US" sz="2600" dirty="0"/>
              <a:t>4: Saliency Maps</a:t>
            </a:r>
          </a:p>
          <a:p>
            <a:r>
              <a:rPr lang="en-US" sz="2600" dirty="0"/>
              <a:t>5: Class Activation Maximization (CAM)</a:t>
            </a:r>
          </a:p>
          <a:p>
            <a:r>
              <a:rPr lang="en-US" sz="2600" b="1" dirty="0"/>
              <a:t>6: Feature Visualization</a:t>
            </a:r>
          </a:p>
          <a:p>
            <a:endParaRPr lang="en-US" sz="2600" b="1" dirty="0"/>
          </a:p>
          <a:p>
            <a:endParaRPr lang="en-US" sz="2600" dirty="0"/>
          </a:p>
          <a:p>
            <a:endParaRPr lang="en-US" sz="2600" dirty="0"/>
          </a:p>
        </p:txBody>
      </p:sp>
    </p:spTree>
    <p:extLst>
      <p:ext uri="{BB962C8B-B14F-4D97-AF65-F5344CB8AC3E}">
        <p14:creationId xmlns:p14="http://schemas.microsoft.com/office/powerpoint/2010/main" val="28273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Feature Visualization</a:t>
            </a:r>
          </a:p>
        </p:txBody>
      </p:sp>
      <p:sp>
        <p:nvSpPr>
          <p:cNvPr id="4" name="Slide Number Placeholder 3"/>
          <p:cNvSpPr>
            <a:spLocks noGrp="1"/>
          </p:cNvSpPr>
          <p:nvPr>
            <p:ph type="sldNum" sz="quarter" idx="12"/>
          </p:nvPr>
        </p:nvSpPr>
        <p:spPr/>
        <p:txBody>
          <a:bodyPr/>
          <a:lstStyle/>
          <a:p>
            <a:fld id="{A13833A1-46C9-FB45-812F-A8AC7B5136EB}" type="slidenum">
              <a:rPr lang="en-US" smtClean="0"/>
              <a:t>39</a:t>
            </a:fld>
            <a:endParaRPr lang="en-US" dirty="0"/>
          </a:p>
        </p:txBody>
      </p:sp>
      <p:sp>
        <p:nvSpPr>
          <p:cNvPr id="7" name="Content Placeholder 2">
            <a:extLst>
              <a:ext uri="{FF2B5EF4-FFF2-40B4-BE49-F238E27FC236}">
                <a16:creationId xmlns:a16="http://schemas.microsoft.com/office/drawing/2014/main" id="{DB335EB4-2EF2-4F0B-9852-DCDA0D2AE093}"/>
              </a:ext>
            </a:extLst>
          </p:cNvPr>
          <p:cNvSpPr>
            <a:spLocks noGrp="1"/>
          </p:cNvSpPr>
          <p:nvPr>
            <p:ph idx="1"/>
          </p:nvPr>
        </p:nvSpPr>
        <p:spPr>
          <a:xfrm>
            <a:off x="833415" y="1177758"/>
            <a:ext cx="10473214" cy="5037062"/>
          </a:xfrm>
        </p:spPr>
        <p:txBody>
          <a:bodyPr/>
          <a:lstStyle/>
          <a:p>
            <a:pPr>
              <a:spcBef>
                <a:spcPts val="2133"/>
              </a:spcBef>
            </a:pPr>
            <a:r>
              <a:rPr lang="en-US" sz="2400" dirty="0"/>
              <a:t>There is a growing sense that neural networks need to be interpretable to humans. As it matures, two major threads of research have begun: </a:t>
            </a:r>
          </a:p>
          <a:p>
            <a:pPr marL="342900" indent="-342900">
              <a:spcBef>
                <a:spcPts val="2133"/>
              </a:spcBef>
              <a:buFont typeface="Arial" panose="020B0604020202020204" pitchFamily="34" charset="0"/>
              <a:buChar char="•"/>
            </a:pPr>
            <a:r>
              <a:rPr lang="en-US" sz="2400" b="1" dirty="0"/>
              <a:t>Feature visualization: </a:t>
            </a:r>
            <a:r>
              <a:rPr lang="en-US" sz="2400" dirty="0"/>
              <a:t>what a network is looking for by generating examples;</a:t>
            </a:r>
          </a:p>
          <a:p>
            <a:pPr marL="342900" indent="-342900">
              <a:spcBef>
                <a:spcPts val="2133"/>
              </a:spcBef>
              <a:buFont typeface="Arial" panose="020B0604020202020204" pitchFamily="34" charset="0"/>
              <a:buChar char="•"/>
            </a:pPr>
            <a:r>
              <a:rPr lang="en-US" sz="2400" b="1" dirty="0"/>
              <a:t>Attribution</a:t>
            </a:r>
            <a:r>
              <a:rPr lang="en-US" sz="2400" dirty="0"/>
              <a:t>: what part of an example is responsible for the network activating a particular way.</a:t>
            </a:r>
          </a:p>
          <a:p>
            <a:pPr>
              <a:spcBef>
                <a:spcPts val="2133"/>
              </a:spcBef>
            </a:pPr>
            <a:r>
              <a:rPr lang="en-US" sz="2400" dirty="0"/>
              <a:t>Next tutorial focus on feature visualization a) showing how to plot feature maps and b) how to visualize activation maximization using </a:t>
            </a:r>
            <a:r>
              <a:rPr lang="en-US" sz="2400" dirty="0" err="1"/>
              <a:t>kearas.viz</a:t>
            </a:r>
            <a:endParaRPr lang="en-US" sz="2400" dirty="0"/>
          </a:p>
        </p:txBody>
      </p:sp>
      <p:sp>
        <p:nvSpPr>
          <p:cNvPr id="3" name="Rectangle 2">
            <a:extLst>
              <a:ext uri="{FF2B5EF4-FFF2-40B4-BE49-F238E27FC236}">
                <a16:creationId xmlns:a16="http://schemas.microsoft.com/office/drawing/2014/main" id="{56C2F296-CD07-4404-8218-870DEBB22F29}"/>
              </a:ext>
            </a:extLst>
          </p:cNvPr>
          <p:cNvSpPr/>
          <p:nvPr/>
        </p:nvSpPr>
        <p:spPr>
          <a:xfrm>
            <a:off x="5210548" y="6179813"/>
            <a:ext cx="5882640" cy="584775"/>
          </a:xfrm>
          <a:prstGeom prst="rect">
            <a:avLst/>
          </a:prstGeom>
        </p:spPr>
        <p:txBody>
          <a:bodyPr wrap="square">
            <a:spAutoFit/>
          </a:bodyPr>
          <a:lstStyle/>
          <a:p>
            <a:r>
              <a:rPr lang="en-US" altLang="en-US" sz="1400" dirty="0" err="1">
                <a:solidFill>
                  <a:srgbClr val="292929"/>
                </a:solidFill>
                <a:latin typeface="Karla" pitchFamily="2" charset="0"/>
              </a:rPr>
              <a:t>Olah</a:t>
            </a:r>
            <a:r>
              <a:rPr lang="en-US" altLang="en-US" sz="1400" dirty="0">
                <a:solidFill>
                  <a:srgbClr val="292929"/>
                </a:solidFill>
                <a:latin typeface="Karla" pitchFamily="2" charset="0"/>
              </a:rPr>
              <a:t>, et al.</a:t>
            </a:r>
            <a:r>
              <a:rPr lang="en-US" sz="1400" dirty="0">
                <a:solidFill>
                  <a:srgbClr val="292929"/>
                </a:solidFill>
                <a:latin typeface="Karla" pitchFamily="2" charset="0"/>
              </a:rPr>
              <a:t>, </a:t>
            </a:r>
            <a:r>
              <a:rPr lang="en-US" sz="1400" dirty="0">
                <a:solidFill>
                  <a:srgbClr val="292929"/>
                </a:solidFill>
                <a:latin typeface="Karla" pitchFamily="2" charset="0"/>
                <a:hlinkClick r:id="rId3"/>
              </a:rPr>
              <a:t>Feature Visualization</a:t>
            </a:r>
            <a:r>
              <a:rPr lang="en-US" sz="1400" dirty="0">
                <a:solidFill>
                  <a:srgbClr val="292929"/>
                </a:solidFill>
                <a:latin typeface="Karla" pitchFamily="2" charset="0"/>
              </a:rPr>
              <a:t>, </a:t>
            </a:r>
            <a:r>
              <a:rPr lang="en-US" altLang="en-US" sz="1400" dirty="0">
                <a:solidFill>
                  <a:srgbClr val="292929"/>
                </a:solidFill>
                <a:latin typeface="Karla" pitchFamily="2" charset="0"/>
              </a:rPr>
              <a:t>Distill, </a:t>
            </a:r>
            <a:r>
              <a:rPr lang="en-US" sz="1400" dirty="0">
                <a:solidFill>
                  <a:srgbClr val="292929"/>
                </a:solidFill>
                <a:latin typeface="Karla" pitchFamily="2" charset="0"/>
              </a:rPr>
              <a:t>2017    </a:t>
            </a:r>
          </a:p>
          <a:p>
            <a:endParaRPr lang="en-US" dirty="0">
              <a:latin typeface="Karla" pitchFamily="2" charset="0"/>
            </a:endParaRPr>
          </a:p>
        </p:txBody>
      </p:sp>
    </p:spTree>
    <p:extLst>
      <p:ext uri="{BB962C8B-B14F-4D97-AF65-F5344CB8AC3E}">
        <p14:creationId xmlns:p14="http://schemas.microsoft.com/office/powerpoint/2010/main" val="69365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A12FB9-5FAE-4342-BE2F-559B191D9485}"/>
              </a:ext>
            </a:extLst>
          </p:cNvPr>
          <p:cNvSpPr>
            <a:spLocks noGrp="1"/>
          </p:cNvSpPr>
          <p:nvPr>
            <p:ph type="body" sz="quarter" idx="14"/>
          </p:nvPr>
        </p:nvSpPr>
        <p:spPr>
          <a:xfrm>
            <a:off x="1023968" y="294031"/>
            <a:ext cx="10357954" cy="677519"/>
          </a:xfrm>
        </p:spPr>
        <p:txBody>
          <a:bodyPr/>
          <a:lstStyle/>
          <a:p>
            <a:pPr marL="0" indent="0" algn="ctr">
              <a:buNone/>
            </a:pPr>
            <a:r>
              <a:rPr lang="en-US" b="1" dirty="0">
                <a:latin typeface="Karla" charset="0"/>
                <a:ea typeface="Karla" charset="0"/>
                <a:cs typeface="Karla" charset="0"/>
              </a:rPr>
              <a:t>Outline</a:t>
            </a:r>
          </a:p>
        </p:txBody>
      </p:sp>
      <p:sp>
        <p:nvSpPr>
          <p:cNvPr id="2" name="Text Placeholder 1">
            <a:extLst>
              <a:ext uri="{FF2B5EF4-FFF2-40B4-BE49-F238E27FC236}">
                <a16:creationId xmlns:a16="http://schemas.microsoft.com/office/drawing/2014/main" id="{C4DD40E0-632F-425B-B5E9-5E8CC8FCE6EF}"/>
              </a:ext>
            </a:extLst>
          </p:cNvPr>
          <p:cNvSpPr>
            <a:spLocks noGrp="1"/>
          </p:cNvSpPr>
          <p:nvPr>
            <p:ph type="body" sz="quarter" idx="13"/>
          </p:nvPr>
        </p:nvSpPr>
        <p:spPr>
          <a:xfrm>
            <a:off x="1769268" y="1515697"/>
            <a:ext cx="8867355" cy="4052791"/>
          </a:xfrm>
        </p:spPr>
        <p:txBody>
          <a:bodyPr>
            <a:normAutofit/>
          </a:bodyPr>
          <a:lstStyle/>
          <a:p>
            <a:pPr>
              <a:spcAft>
                <a:spcPts val="600"/>
              </a:spcAft>
            </a:pPr>
            <a:r>
              <a:rPr lang="en-US" sz="2600" dirty="0"/>
              <a:t>1: Communications</a:t>
            </a:r>
          </a:p>
          <a:p>
            <a:pPr>
              <a:spcAft>
                <a:spcPts val="600"/>
              </a:spcAft>
            </a:pPr>
            <a:r>
              <a:rPr lang="en-US" sz="2600" b="1" dirty="0"/>
              <a:t>2: Needs for Transparent Models</a:t>
            </a:r>
          </a:p>
          <a:p>
            <a:r>
              <a:rPr lang="en-US" sz="2600" dirty="0"/>
              <a:t>3: </a:t>
            </a:r>
            <a:r>
              <a:rPr lang="en-US" sz="2800" dirty="0"/>
              <a:t>Interpretation Methods </a:t>
            </a:r>
            <a:r>
              <a:rPr lang="en-US" sz="2800" dirty="0">
                <a:ea typeface="Futura" panose="02020800000000000000" pitchFamily="18" charset="0"/>
                <a:cs typeface="Futura" panose="02020800000000000000" pitchFamily="18" charset="0"/>
              </a:rPr>
              <a:t>for Image Classification</a:t>
            </a:r>
            <a:endParaRPr lang="en-US" sz="2600" dirty="0"/>
          </a:p>
          <a:p>
            <a:r>
              <a:rPr lang="en-US" sz="2600" dirty="0"/>
              <a:t>4: Saliency Maps</a:t>
            </a:r>
          </a:p>
          <a:p>
            <a:r>
              <a:rPr lang="en-US" sz="2600" dirty="0"/>
              <a:t>5: Class Activation Maximization (CAM)</a:t>
            </a:r>
          </a:p>
          <a:p>
            <a:r>
              <a:rPr lang="en-US" sz="2600" dirty="0"/>
              <a:t>6: Feature Visualization</a:t>
            </a:r>
          </a:p>
        </p:txBody>
      </p:sp>
    </p:spTree>
    <p:extLst>
      <p:ext uri="{BB962C8B-B14F-4D97-AF65-F5344CB8AC3E}">
        <p14:creationId xmlns:p14="http://schemas.microsoft.com/office/powerpoint/2010/main" val="363049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Feature Visualization</a:t>
            </a:r>
          </a:p>
        </p:txBody>
      </p:sp>
      <p:sp>
        <p:nvSpPr>
          <p:cNvPr id="4" name="Slide Number Placeholder 3"/>
          <p:cNvSpPr>
            <a:spLocks noGrp="1"/>
          </p:cNvSpPr>
          <p:nvPr>
            <p:ph type="sldNum" sz="quarter" idx="12"/>
          </p:nvPr>
        </p:nvSpPr>
        <p:spPr/>
        <p:txBody>
          <a:bodyPr/>
          <a:lstStyle/>
          <a:p>
            <a:fld id="{A13833A1-46C9-FB45-812F-A8AC7B5136EB}" type="slidenum">
              <a:rPr lang="en-US" smtClean="0"/>
              <a:t>40</a:t>
            </a:fld>
            <a:endParaRPr lang="en-US" dirty="0"/>
          </a:p>
        </p:txBody>
      </p:sp>
      <p:sp>
        <p:nvSpPr>
          <p:cNvPr id="7" name="Content Placeholder 2">
            <a:extLst>
              <a:ext uri="{FF2B5EF4-FFF2-40B4-BE49-F238E27FC236}">
                <a16:creationId xmlns:a16="http://schemas.microsoft.com/office/drawing/2014/main" id="{DB335EB4-2EF2-4F0B-9852-DCDA0D2AE093}"/>
              </a:ext>
            </a:extLst>
          </p:cNvPr>
          <p:cNvSpPr>
            <a:spLocks noGrp="1"/>
          </p:cNvSpPr>
          <p:nvPr>
            <p:ph idx="1"/>
          </p:nvPr>
        </p:nvSpPr>
        <p:spPr>
          <a:xfrm>
            <a:off x="833415" y="1177758"/>
            <a:ext cx="10473214" cy="5037062"/>
          </a:xfrm>
        </p:spPr>
        <p:txBody>
          <a:bodyPr/>
          <a:lstStyle/>
          <a:p>
            <a:pPr>
              <a:spcBef>
                <a:spcPts val="2133"/>
              </a:spcBef>
            </a:pPr>
            <a:r>
              <a:rPr lang="en-US" sz="2400" dirty="0"/>
              <a:t>There is a growing sense that neural networks need to be interpretable to humans. As it matures, two major threads of research have begun: </a:t>
            </a:r>
          </a:p>
          <a:p>
            <a:pPr marL="342900" indent="-342900">
              <a:spcBef>
                <a:spcPts val="2133"/>
              </a:spcBef>
              <a:buFont typeface="Arial" panose="020B0604020202020204" pitchFamily="34" charset="0"/>
              <a:buChar char="•"/>
            </a:pPr>
            <a:r>
              <a:rPr lang="en-US" sz="2400" b="1" dirty="0"/>
              <a:t>Feature visualization: </a:t>
            </a:r>
            <a:r>
              <a:rPr lang="en-US" sz="2400" dirty="0"/>
              <a:t>what a network is looking for by generating examples;</a:t>
            </a:r>
          </a:p>
          <a:p>
            <a:pPr marL="342900" indent="-342900">
              <a:spcBef>
                <a:spcPts val="2133"/>
              </a:spcBef>
              <a:buFont typeface="Arial" panose="020B0604020202020204" pitchFamily="34" charset="0"/>
              <a:buChar char="•"/>
            </a:pPr>
            <a:r>
              <a:rPr lang="en-US" sz="2400" b="1" dirty="0"/>
              <a:t>Attribution</a:t>
            </a:r>
            <a:r>
              <a:rPr lang="en-US" sz="2400" dirty="0"/>
              <a:t>: what part of an example is responsible for the network activating a particular way.</a:t>
            </a:r>
          </a:p>
          <a:p>
            <a:pPr>
              <a:spcBef>
                <a:spcPts val="2133"/>
              </a:spcBef>
            </a:pPr>
            <a:r>
              <a:rPr lang="en-US" sz="2400" dirty="0"/>
              <a:t>Next tutorial focus on feature visualization a) showing how to plot feature maps and b) how to visualize activation maximization using </a:t>
            </a:r>
            <a:r>
              <a:rPr lang="en-US" sz="2400" dirty="0" err="1"/>
              <a:t>kearas.viz</a:t>
            </a:r>
            <a:endParaRPr lang="en-US" sz="2400" dirty="0"/>
          </a:p>
        </p:txBody>
      </p:sp>
      <p:sp>
        <p:nvSpPr>
          <p:cNvPr id="3" name="Rectangle 2">
            <a:extLst>
              <a:ext uri="{FF2B5EF4-FFF2-40B4-BE49-F238E27FC236}">
                <a16:creationId xmlns:a16="http://schemas.microsoft.com/office/drawing/2014/main" id="{56C2F296-CD07-4404-8218-870DEBB22F29}"/>
              </a:ext>
            </a:extLst>
          </p:cNvPr>
          <p:cNvSpPr/>
          <p:nvPr/>
        </p:nvSpPr>
        <p:spPr>
          <a:xfrm>
            <a:off x="5210548" y="6179813"/>
            <a:ext cx="5882640" cy="584775"/>
          </a:xfrm>
          <a:prstGeom prst="rect">
            <a:avLst/>
          </a:prstGeom>
        </p:spPr>
        <p:txBody>
          <a:bodyPr wrap="square">
            <a:spAutoFit/>
          </a:bodyPr>
          <a:lstStyle/>
          <a:p>
            <a:r>
              <a:rPr lang="en-US" altLang="en-US" sz="1400" dirty="0" err="1">
                <a:solidFill>
                  <a:srgbClr val="292929"/>
                </a:solidFill>
                <a:latin typeface="Karla" pitchFamily="2" charset="0"/>
              </a:rPr>
              <a:t>Olah</a:t>
            </a:r>
            <a:r>
              <a:rPr lang="en-US" altLang="en-US" sz="1400" dirty="0">
                <a:solidFill>
                  <a:srgbClr val="292929"/>
                </a:solidFill>
                <a:latin typeface="Karla" pitchFamily="2" charset="0"/>
              </a:rPr>
              <a:t>, et al.</a:t>
            </a:r>
            <a:r>
              <a:rPr lang="en-US" sz="1400" dirty="0">
                <a:solidFill>
                  <a:srgbClr val="292929"/>
                </a:solidFill>
                <a:latin typeface="Karla" pitchFamily="2" charset="0"/>
              </a:rPr>
              <a:t>, </a:t>
            </a:r>
            <a:r>
              <a:rPr lang="en-US" sz="1400" dirty="0">
                <a:solidFill>
                  <a:srgbClr val="292929"/>
                </a:solidFill>
                <a:latin typeface="Karla" pitchFamily="2" charset="0"/>
                <a:hlinkClick r:id="rId3"/>
              </a:rPr>
              <a:t>Feature Visualization</a:t>
            </a:r>
            <a:r>
              <a:rPr lang="en-US" sz="1400" dirty="0">
                <a:solidFill>
                  <a:srgbClr val="292929"/>
                </a:solidFill>
                <a:latin typeface="Karla" pitchFamily="2" charset="0"/>
              </a:rPr>
              <a:t>, </a:t>
            </a:r>
            <a:r>
              <a:rPr lang="en-US" altLang="en-US" sz="1400" dirty="0">
                <a:solidFill>
                  <a:srgbClr val="292929"/>
                </a:solidFill>
                <a:latin typeface="Karla" pitchFamily="2" charset="0"/>
              </a:rPr>
              <a:t>Distill, </a:t>
            </a:r>
            <a:r>
              <a:rPr lang="en-US" sz="1400" dirty="0">
                <a:solidFill>
                  <a:srgbClr val="292929"/>
                </a:solidFill>
                <a:latin typeface="Karla" pitchFamily="2" charset="0"/>
              </a:rPr>
              <a:t>2017    </a:t>
            </a:r>
          </a:p>
          <a:p>
            <a:endParaRPr lang="en-US" dirty="0">
              <a:latin typeface="Karla" pitchFamily="2" charset="0"/>
            </a:endParaRPr>
          </a:p>
        </p:txBody>
      </p:sp>
    </p:spTree>
    <p:extLst>
      <p:ext uri="{BB962C8B-B14F-4D97-AF65-F5344CB8AC3E}">
        <p14:creationId xmlns:p14="http://schemas.microsoft.com/office/powerpoint/2010/main" val="278867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What to Visualize for CNNs?</a:t>
            </a:r>
          </a:p>
        </p:txBody>
      </p:sp>
      <p:sp>
        <p:nvSpPr>
          <p:cNvPr id="4" name="Slide Number Placeholder 3"/>
          <p:cNvSpPr>
            <a:spLocks noGrp="1"/>
          </p:cNvSpPr>
          <p:nvPr>
            <p:ph type="sldNum" sz="quarter" idx="12"/>
          </p:nvPr>
        </p:nvSpPr>
        <p:spPr/>
        <p:txBody>
          <a:bodyPr/>
          <a:lstStyle/>
          <a:p>
            <a:fld id="{A13833A1-46C9-FB45-812F-A8AC7B5136EB}" type="slidenum">
              <a:rPr lang="en-US" smtClean="0"/>
              <a:t>41</a:t>
            </a:fld>
            <a:endParaRPr lang="en-US" dirty="0"/>
          </a:p>
        </p:txBody>
      </p:sp>
      <p:sp>
        <p:nvSpPr>
          <p:cNvPr id="7" name="Content Placeholder 2">
            <a:extLst>
              <a:ext uri="{FF2B5EF4-FFF2-40B4-BE49-F238E27FC236}">
                <a16:creationId xmlns:a16="http://schemas.microsoft.com/office/drawing/2014/main" id="{DB335EB4-2EF2-4F0B-9852-DCDA0D2AE093}"/>
              </a:ext>
            </a:extLst>
          </p:cNvPr>
          <p:cNvSpPr>
            <a:spLocks noGrp="1"/>
          </p:cNvSpPr>
          <p:nvPr>
            <p:ph idx="1"/>
          </p:nvPr>
        </p:nvSpPr>
        <p:spPr>
          <a:xfrm>
            <a:off x="833415" y="1001789"/>
            <a:ext cx="10473214" cy="5037062"/>
          </a:xfrm>
        </p:spPr>
        <p:txBody>
          <a:bodyPr/>
          <a:lstStyle/>
          <a:p>
            <a:pPr>
              <a:spcBef>
                <a:spcPts val="2133"/>
              </a:spcBef>
            </a:pPr>
            <a:r>
              <a:rPr lang="en-US" sz="2400" dirty="0"/>
              <a:t>The first things to try are:</a:t>
            </a:r>
          </a:p>
          <a:p>
            <a:pPr marL="457200" indent="-457200">
              <a:spcBef>
                <a:spcPts val="2133"/>
              </a:spcBef>
              <a:buFont typeface="+mj-lt"/>
              <a:buAutoNum type="arabicPeriod"/>
            </a:pPr>
            <a:r>
              <a:rPr lang="en-US" sz="2400" dirty="0"/>
              <a:t>Visualize the result of applying a learned filter to an image;</a:t>
            </a:r>
          </a:p>
          <a:p>
            <a:pPr marL="457200" indent="-457200">
              <a:spcBef>
                <a:spcPts val="2133"/>
              </a:spcBef>
              <a:buFont typeface="+mj-lt"/>
              <a:buAutoNum type="arabicPeriod"/>
            </a:pPr>
            <a:r>
              <a:rPr lang="en-US" sz="2400" dirty="0"/>
              <a:t>Visualize the filters themselves.</a:t>
            </a:r>
          </a:p>
          <a:p>
            <a:pPr>
              <a:spcBef>
                <a:spcPts val="2133"/>
              </a:spcBef>
            </a:pPr>
            <a:endParaRPr lang="en-US" sz="2400" dirty="0"/>
          </a:p>
          <a:p>
            <a:pPr>
              <a:spcBef>
                <a:spcPts val="2133"/>
              </a:spcBef>
            </a:pPr>
            <a:endParaRPr lang="en-US" sz="2400" dirty="0"/>
          </a:p>
          <a:p>
            <a:pPr>
              <a:spcBef>
                <a:spcPts val="2133"/>
              </a:spcBef>
            </a:pPr>
            <a:endParaRPr lang="en-US" sz="2400" dirty="0"/>
          </a:p>
          <a:p>
            <a:pPr>
              <a:spcBef>
                <a:spcPts val="2133"/>
              </a:spcBef>
            </a:pPr>
            <a:endParaRPr lang="en-US" sz="2400" dirty="0"/>
          </a:p>
          <a:p>
            <a:pPr>
              <a:spcBef>
                <a:spcPts val="2133"/>
              </a:spcBef>
            </a:pPr>
            <a:r>
              <a:rPr lang="en-US" sz="2400" dirty="0"/>
              <a:t>Unfortunately, these simple visualizations don’t shed much light on what the model has learned (will see this in the notebook).</a:t>
            </a:r>
          </a:p>
        </p:txBody>
      </p:sp>
      <p:pic>
        <p:nvPicPr>
          <p:cNvPr id="5" name="Picture 4">
            <a:extLst>
              <a:ext uri="{FF2B5EF4-FFF2-40B4-BE49-F238E27FC236}">
                <a16:creationId xmlns:a16="http://schemas.microsoft.com/office/drawing/2014/main" id="{631F0C95-26B9-45A3-931E-B650CE9C266B}"/>
              </a:ext>
            </a:extLst>
          </p:cNvPr>
          <p:cNvPicPr>
            <a:picLocks noChangeAspect="1"/>
          </p:cNvPicPr>
          <p:nvPr/>
        </p:nvPicPr>
        <p:blipFill rotWithShape="1">
          <a:blip r:embed="rId3"/>
          <a:srcRect l="3387" t="36368" r="1499" b="22024"/>
          <a:stretch/>
        </p:blipFill>
        <p:spPr>
          <a:xfrm>
            <a:off x="2050125" y="2797256"/>
            <a:ext cx="8091750" cy="2517695"/>
          </a:xfrm>
          <a:prstGeom prst="rect">
            <a:avLst/>
          </a:prstGeom>
        </p:spPr>
      </p:pic>
    </p:spTree>
    <p:extLst>
      <p:ext uri="{BB962C8B-B14F-4D97-AF65-F5344CB8AC3E}">
        <p14:creationId xmlns:p14="http://schemas.microsoft.com/office/powerpoint/2010/main" val="316299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Activation Maximization</a:t>
            </a:r>
          </a:p>
        </p:txBody>
      </p:sp>
      <p:sp>
        <p:nvSpPr>
          <p:cNvPr id="4" name="Slide Number Placeholder 3"/>
          <p:cNvSpPr>
            <a:spLocks noGrp="1"/>
          </p:cNvSpPr>
          <p:nvPr>
            <p:ph type="sldNum" sz="quarter" idx="12"/>
          </p:nvPr>
        </p:nvSpPr>
        <p:spPr/>
        <p:txBody>
          <a:bodyPr/>
          <a:lstStyle/>
          <a:p>
            <a:fld id="{A13833A1-46C9-FB45-812F-A8AC7B5136EB}" type="slidenum">
              <a:rPr lang="en-US" smtClean="0"/>
              <a:t>42</a:t>
            </a:fld>
            <a:endParaRPr lang="en-US" dirty="0"/>
          </a:p>
        </p:txBody>
      </p:sp>
      <p:sp>
        <p:nvSpPr>
          <p:cNvPr id="7" name="Content Placeholder 2">
            <a:extLst>
              <a:ext uri="{FF2B5EF4-FFF2-40B4-BE49-F238E27FC236}">
                <a16:creationId xmlns:a16="http://schemas.microsoft.com/office/drawing/2014/main" id="{DB335EB4-2EF2-4F0B-9852-DCDA0D2AE093}"/>
              </a:ext>
            </a:extLst>
          </p:cNvPr>
          <p:cNvSpPr>
            <a:spLocks noGrp="1"/>
          </p:cNvSpPr>
          <p:nvPr>
            <p:ph idx="1"/>
          </p:nvPr>
        </p:nvSpPr>
        <p:spPr>
          <a:xfrm>
            <a:off x="833415" y="1001789"/>
            <a:ext cx="10473214" cy="5037062"/>
          </a:xfrm>
        </p:spPr>
        <p:txBody>
          <a:bodyPr/>
          <a:lstStyle/>
          <a:p>
            <a:pPr>
              <a:spcBef>
                <a:spcPts val="2133"/>
              </a:spcBef>
            </a:pPr>
            <a:r>
              <a:rPr lang="en-US" sz="2200" dirty="0"/>
              <a:t>Rather than visualizing a particular filter or the representation of a particular image at a hidden layer, we can visualize the image that maximize the output and hence the impact of that specific filter or layer.</a:t>
            </a:r>
          </a:p>
          <a:p>
            <a:pPr>
              <a:spcBef>
                <a:spcPts val="2133"/>
              </a:spcBef>
            </a:pPr>
            <a:r>
              <a:rPr lang="en-US" sz="2200" dirty="0"/>
              <a:t>That is we find image x* that maximizes activation of a filter while holding the network weights fixed.</a:t>
            </a:r>
          </a:p>
        </p:txBody>
      </p:sp>
      <p:pic>
        <p:nvPicPr>
          <p:cNvPr id="6" name="Picture 5">
            <a:extLst>
              <a:ext uri="{FF2B5EF4-FFF2-40B4-BE49-F238E27FC236}">
                <a16:creationId xmlns:a16="http://schemas.microsoft.com/office/drawing/2014/main" id="{D8CD7B2F-96CE-4527-8A37-F298F6B04E6E}"/>
              </a:ext>
            </a:extLst>
          </p:cNvPr>
          <p:cNvPicPr>
            <a:picLocks noChangeAspect="1"/>
          </p:cNvPicPr>
          <p:nvPr/>
        </p:nvPicPr>
        <p:blipFill rotWithShape="1">
          <a:blip r:embed="rId3"/>
          <a:srcRect t="53029"/>
          <a:stretch/>
        </p:blipFill>
        <p:spPr>
          <a:xfrm>
            <a:off x="1558793" y="3080172"/>
            <a:ext cx="9074413" cy="3001928"/>
          </a:xfrm>
          <a:prstGeom prst="rect">
            <a:avLst/>
          </a:prstGeom>
        </p:spPr>
      </p:pic>
      <p:sp>
        <p:nvSpPr>
          <p:cNvPr id="10" name="Rectangle 9">
            <a:extLst>
              <a:ext uri="{FF2B5EF4-FFF2-40B4-BE49-F238E27FC236}">
                <a16:creationId xmlns:a16="http://schemas.microsoft.com/office/drawing/2014/main" id="{4236A233-2426-460A-B087-4925AF0AADF4}"/>
              </a:ext>
            </a:extLst>
          </p:cNvPr>
          <p:cNvSpPr/>
          <p:nvPr/>
        </p:nvSpPr>
        <p:spPr>
          <a:xfrm>
            <a:off x="5210548" y="6179813"/>
            <a:ext cx="5882640" cy="584775"/>
          </a:xfrm>
          <a:prstGeom prst="rect">
            <a:avLst/>
          </a:prstGeom>
        </p:spPr>
        <p:txBody>
          <a:bodyPr wrap="square">
            <a:spAutoFit/>
          </a:bodyPr>
          <a:lstStyle/>
          <a:p>
            <a:r>
              <a:rPr lang="en-US" altLang="en-US" sz="1400" dirty="0" err="1">
                <a:solidFill>
                  <a:srgbClr val="292929"/>
                </a:solidFill>
                <a:latin typeface="Karla" pitchFamily="2" charset="0"/>
              </a:rPr>
              <a:t>Olah</a:t>
            </a:r>
            <a:r>
              <a:rPr lang="en-US" altLang="en-US" sz="1400" dirty="0">
                <a:solidFill>
                  <a:srgbClr val="292929"/>
                </a:solidFill>
                <a:latin typeface="Karla" pitchFamily="2" charset="0"/>
              </a:rPr>
              <a:t>, et al.</a:t>
            </a:r>
            <a:r>
              <a:rPr lang="en-US" sz="1400" dirty="0">
                <a:solidFill>
                  <a:srgbClr val="292929"/>
                </a:solidFill>
                <a:latin typeface="Karla" pitchFamily="2" charset="0"/>
              </a:rPr>
              <a:t>, </a:t>
            </a:r>
            <a:r>
              <a:rPr lang="en-US" sz="1400" dirty="0">
                <a:solidFill>
                  <a:srgbClr val="292929"/>
                </a:solidFill>
                <a:latin typeface="Karla" pitchFamily="2" charset="0"/>
                <a:hlinkClick r:id="rId4"/>
              </a:rPr>
              <a:t>Feature Visualization</a:t>
            </a:r>
            <a:r>
              <a:rPr lang="en-US" sz="1400" dirty="0">
                <a:solidFill>
                  <a:srgbClr val="292929"/>
                </a:solidFill>
                <a:latin typeface="Karla" pitchFamily="2" charset="0"/>
              </a:rPr>
              <a:t>, </a:t>
            </a:r>
            <a:r>
              <a:rPr lang="en-US" altLang="en-US" sz="1400" dirty="0">
                <a:solidFill>
                  <a:srgbClr val="292929"/>
                </a:solidFill>
                <a:latin typeface="Karla" pitchFamily="2" charset="0"/>
              </a:rPr>
              <a:t>Distill, </a:t>
            </a:r>
            <a:r>
              <a:rPr lang="en-US" sz="1400" dirty="0">
                <a:solidFill>
                  <a:srgbClr val="292929"/>
                </a:solidFill>
                <a:latin typeface="Karla" pitchFamily="2" charset="0"/>
              </a:rPr>
              <a:t>2017    </a:t>
            </a:r>
          </a:p>
          <a:p>
            <a:endParaRPr lang="en-US" dirty="0">
              <a:latin typeface="Karla" pitchFamily="2" charset="0"/>
            </a:endParaRPr>
          </a:p>
        </p:txBody>
      </p:sp>
    </p:spTree>
    <p:extLst>
      <p:ext uri="{BB962C8B-B14F-4D97-AF65-F5344CB8AC3E}">
        <p14:creationId xmlns:p14="http://schemas.microsoft.com/office/powerpoint/2010/main" val="538242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6531"/>
            <a:ext cx="12192000" cy="767276"/>
          </a:xfrm>
        </p:spPr>
        <p:txBody>
          <a:bodyPr/>
          <a:lstStyle/>
          <a:p>
            <a:r>
              <a:rPr lang="en-US" sz="3000" dirty="0"/>
              <a:t>Visualizing Convolutional Features by Activation Maximization</a:t>
            </a:r>
          </a:p>
        </p:txBody>
      </p:sp>
      <p:sp>
        <p:nvSpPr>
          <p:cNvPr id="4" name="Slide Number Placeholder 3"/>
          <p:cNvSpPr>
            <a:spLocks noGrp="1"/>
          </p:cNvSpPr>
          <p:nvPr>
            <p:ph type="sldNum" sz="quarter" idx="12"/>
          </p:nvPr>
        </p:nvSpPr>
        <p:spPr/>
        <p:txBody>
          <a:bodyPr/>
          <a:lstStyle/>
          <a:p>
            <a:fld id="{A13833A1-46C9-FB45-812F-A8AC7B5136EB}" type="slidenum">
              <a:rPr lang="en-US" smtClean="0"/>
              <a:t>43</a:t>
            </a:fld>
            <a:endParaRPr lang="en-US" dirty="0"/>
          </a:p>
        </p:txBody>
      </p:sp>
      <p:sp>
        <p:nvSpPr>
          <p:cNvPr id="10" name="Rectangle 9">
            <a:extLst>
              <a:ext uri="{FF2B5EF4-FFF2-40B4-BE49-F238E27FC236}">
                <a16:creationId xmlns:a16="http://schemas.microsoft.com/office/drawing/2014/main" id="{4236A233-2426-460A-B087-4925AF0AADF4}"/>
              </a:ext>
            </a:extLst>
          </p:cNvPr>
          <p:cNvSpPr/>
          <p:nvPr/>
        </p:nvSpPr>
        <p:spPr>
          <a:xfrm>
            <a:off x="5210548" y="6179813"/>
            <a:ext cx="5882640" cy="584775"/>
          </a:xfrm>
          <a:prstGeom prst="rect">
            <a:avLst/>
          </a:prstGeom>
        </p:spPr>
        <p:txBody>
          <a:bodyPr wrap="square">
            <a:spAutoFit/>
          </a:bodyPr>
          <a:lstStyle/>
          <a:p>
            <a:r>
              <a:rPr lang="en-US" altLang="en-US" sz="1400" dirty="0" err="1">
                <a:solidFill>
                  <a:srgbClr val="292929"/>
                </a:solidFill>
                <a:latin typeface="Karla" pitchFamily="2" charset="0"/>
              </a:rPr>
              <a:t>Olah</a:t>
            </a:r>
            <a:r>
              <a:rPr lang="en-US" altLang="en-US" sz="1400" dirty="0">
                <a:solidFill>
                  <a:srgbClr val="292929"/>
                </a:solidFill>
                <a:latin typeface="Karla" pitchFamily="2" charset="0"/>
              </a:rPr>
              <a:t>, et al.</a:t>
            </a:r>
            <a:r>
              <a:rPr lang="en-US" sz="1400" dirty="0">
                <a:solidFill>
                  <a:srgbClr val="292929"/>
                </a:solidFill>
                <a:latin typeface="Karla" pitchFamily="2" charset="0"/>
              </a:rPr>
              <a:t>, </a:t>
            </a:r>
            <a:r>
              <a:rPr lang="en-US" sz="1400" dirty="0">
                <a:solidFill>
                  <a:srgbClr val="292929"/>
                </a:solidFill>
                <a:latin typeface="Karla" pitchFamily="2" charset="0"/>
                <a:hlinkClick r:id="rId3"/>
              </a:rPr>
              <a:t>Feature Visualization</a:t>
            </a:r>
            <a:r>
              <a:rPr lang="en-US" sz="1400" dirty="0">
                <a:solidFill>
                  <a:srgbClr val="292929"/>
                </a:solidFill>
                <a:latin typeface="Karla" pitchFamily="2" charset="0"/>
              </a:rPr>
              <a:t>, </a:t>
            </a:r>
            <a:r>
              <a:rPr lang="en-US" altLang="en-US" sz="1400" dirty="0">
                <a:solidFill>
                  <a:srgbClr val="292929"/>
                </a:solidFill>
                <a:latin typeface="Karla" pitchFamily="2" charset="0"/>
              </a:rPr>
              <a:t>Distill, </a:t>
            </a:r>
            <a:r>
              <a:rPr lang="en-US" sz="1400" dirty="0">
                <a:solidFill>
                  <a:srgbClr val="292929"/>
                </a:solidFill>
                <a:latin typeface="Karla" pitchFamily="2" charset="0"/>
              </a:rPr>
              <a:t>2017    </a:t>
            </a:r>
          </a:p>
          <a:p>
            <a:endParaRPr lang="en-US" dirty="0">
              <a:latin typeface="Karla" pitchFamily="2" charset="0"/>
            </a:endParaRPr>
          </a:p>
        </p:txBody>
      </p:sp>
      <p:pic>
        <p:nvPicPr>
          <p:cNvPr id="8" name="Picture 7">
            <a:extLst>
              <a:ext uri="{FF2B5EF4-FFF2-40B4-BE49-F238E27FC236}">
                <a16:creationId xmlns:a16="http://schemas.microsoft.com/office/drawing/2014/main" id="{C0E8C2A9-579E-42E4-AE86-0E9E612A1D58}"/>
              </a:ext>
            </a:extLst>
          </p:cNvPr>
          <p:cNvPicPr>
            <a:picLocks noChangeAspect="1"/>
          </p:cNvPicPr>
          <p:nvPr/>
        </p:nvPicPr>
        <p:blipFill rotWithShape="1">
          <a:blip r:embed="rId4"/>
          <a:srcRect t="13042" b="13685"/>
          <a:stretch/>
        </p:blipFill>
        <p:spPr>
          <a:xfrm>
            <a:off x="130708" y="1131236"/>
            <a:ext cx="11930583" cy="4901147"/>
          </a:xfrm>
          <a:prstGeom prst="rect">
            <a:avLst/>
          </a:prstGeom>
        </p:spPr>
      </p:pic>
    </p:spTree>
    <p:extLst>
      <p:ext uri="{BB962C8B-B14F-4D97-AF65-F5344CB8AC3E}">
        <p14:creationId xmlns:p14="http://schemas.microsoft.com/office/powerpoint/2010/main" val="29283145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6531"/>
            <a:ext cx="12192000" cy="767276"/>
          </a:xfrm>
        </p:spPr>
        <p:txBody>
          <a:bodyPr/>
          <a:lstStyle/>
          <a:p>
            <a:r>
              <a:rPr lang="en-US" sz="3000" dirty="0"/>
              <a:t>Visualizing Convolutional Filters by Activation Maximization</a:t>
            </a:r>
          </a:p>
        </p:txBody>
      </p:sp>
      <p:sp>
        <p:nvSpPr>
          <p:cNvPr id="4" name="Slide Number Placeholder 3"/>
          <p:cNvSpPr>
            <a:spLocks noGrp="1"/>
          </p:cNvSpPr>
          <p:nvPr>
            <p:ph type="sldNum" sz="quarter" idx="12"/>
          </p:nvPr>
        </p:nvSpPr>
        <p:spPr/>
        <p:txBody>
          <a:bodyPr/>
          <a:lstStyle/>
          <a:p>
            <a:fld id="{A13833A1-46C9-FB45-812F-A8AC7B5136EB}" type="slidenum">
              <a:rPr lang="en-US" smtClean="0"/>
              <a:t>44</a:t>
            </a:fld>
            <a:endParaRPr lang="en-US" dirty="0"/>
          </a:p>
        </p:txBody>
      </p:sp>
      <p:sp>
        <p:nvSpPr>
          <p:cNvPr id="10" name="Rectangle 9">
            <a:extLst>
              <a:ext uri="{FF2B5EF4-FFF2-40B4-BE49-F238E27FC236}">
                <a16:creationId xmlns:a16="http://schemas.microsoft.com/office/drawing/2014/main" id="{4236A233-2426-460A-B087-4925AF0AADF4}"/>
              </a:ext>
            </a:extLst>
          </p:cNvPr>
          <p:cNvSpPr/>
          <p:nvPr/>
        </p:nvSpPr>
        <p:spPr>
          <a:xfrm>
            <a:off x="5210548" y="6179813"/>
            <a:ext cx="5882640" cy="584775"/>
          </a:xfrm>
          <a:prstGeom prst="rect">
            <a:avLst/>
          </a:prstGeom>
        </p:spPr>
        <p:txBody>
          <a:bodyPr wrap="square">
            <a:spAutoFit/>
          </a:bodyPr>
          <a:lstStyle/>
          <a:p>
            <a:r>
              <a:rPr lang="en-US" sz="1400" dirty="0" err="1">
                <a:solidFill>
                  <a:srgbClr val="292929"/>
                </a:solidFill>
                <a:latin typeface="Karla" pitchFamily="2" charset="0"/>
              </a:rPr>
              <a:t>Yosinski</a:t>
            </a:r>
            <a:r>
              <a:rPr lang="en-US" altLang="en-US" sz="1400" dirty="0">
                <a:solidFill>
                  <a:srgbClr val="292929"/>
                </a:solidFill>
                <a:latin typeface="Karla" pitchFamily="2" charset="0"/>
              </a:rPr>
              <a:t>, J., et al.</a:t>
            </a:r>
            <a:r>
              <a:rPr lang="en-US" sz="1400" dirty="0">
                <a:solidFill>
                  <a:srgbClr val="292929"/>
                </a:solidFill>
                <a:latin typeface="Karla" pitchFamily="2" charset="0"/>
              </a:rPr>
              <a:t>, </a:t>
            </a:r>
            <a:r>
              <a:rPr lang="en-US" sz="1400" dirty="0">
                <a:solidFill>
                  <a:srgbClr val="292929"/>
                </a:solidFill>
                <a:latin typeface="Karla" pitchFamily="2" charset="0"/>
                <a:hlinkClick r:id="rId3"/>
              </a:rPr>
              <a:t>Deep Visualization Toolbox</a:t>
            </a:r>
            <a:r>
              <a:rPr lang="en-US" sz="1400" dirty="0">
                <a:solidFill>
                  <a:srgbClr val="292929"/>
                </a:solidFill>
                <a:latin typeface="Karla" pitchFamily="2" charset="0"/>
              </a:rPr>
              <a:t>, 2015    </a:t>
            </a:r>
          </a:p>
          <a:p>
            <a:endParaRPr lang="en-US" dirty="0">
              <a:latin typeface="Karla" pitchFamily="2" charset="0"/>
            </a:endParaRPr>
          </a:p>
        </p:txBody>
      </p:sp>
      <p:pic>
        <p:nvPicPr>
          <p:cNvPr id="6" name="Picture 5">
            <a:extLst>
              <a:ext uri="{FF2B5EF4-FFF2-40B4-BE49-F238E27FC236}">
                <a16:creationId xmlns:a16="http://schemas.microsoft.com/office/drawing/2014/main" id="{70406040-5219-498E-93E9-28770E77BAD5}"/>
              </a:ext>
            </a:extLst>
          </p:cNvPr>
          <p:cNvPicPr>
            <a:picLocks noChangeAspect="1"/>
          </p:cNvPicPr>
          <p:nvPr/>
        </p:nvPicPr>
        <p:blipFill rotWithShape="1">
          <a:blip r:embed="rId4"/>
          <a:srcRect l="2332" t="13423" r="2231" b="15101"/>
          <a:stretch/>
        </p:blipFill>
        <p:spPr>
          <a:xfrm>
            <a:off x="1614486" y="1552985"/>
            <a:ext cx="8963026" cy="4057650"/>
          </a:xfrm>
          <a:prstGeom prst="rect">
            <a:avLst/>
          </a:prstGeom>
        </p:spPr>
      </p:pic>
    </p:spTree>
    <p:extLst>
      <p:ext uri="{BB962C8B-B14F-4D97-AF65-F5344CB8AC3E}">
        <p14:creationId xmlns:p14="http://schemas.microsoft.com/office/powerpoint/2010/main" val="22617372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To the notebook!</a:t>
            </a:r>
          </a:p>
        </p:txBody>
      </p:sp>
      <p:sp>
        <p:nvSpPr>
          <p:cNvPr id="4" name="Slide Number Placeholder 3"/>
          <p:cNvSpPr>
            <a:spLocks noGrp="1"/>
          </p:cNvSpPr>
          <p:nvPr>
            <p:ph type="sldNum" sz="quarter" idx="12"/>
          </p:nvPr>
        </p:nvSpPr>
        <p:spPr/>
        <p:txBody>
          <a:bodyPr/>
          <a:lstStyle/>
          <a:p>
            <a:fld id="{A13833A1-46C9-FB45-812F-A8AC7B5136EB}" type="slidenum">
              <a:rPr lang="en-US" smtClean="0"/>
              <a:t>45</a:t>
            </a:fld>
            <a:endParaRPr lang="en-US" dirty="0"/>
          </a:p>
        </p:txBody>
      </p:sp>
      <p:sp>
        <p:nvSpPr>
          <p:cNvPr id="3" name="Rectangle 2">
            <a:extLst>
              <a:ext uri="{FF2B5EF4-FFF2-40B4-BE49-F238E27FC236}">
                <a16:creationId xmlns:a16="http://schemas.microsoft.com/office/drawing/2014/main" id="{56C2F296-CD07-4404-8218-870DEBB22F29}"/>
              </a:ext>
            </a:extLst>
          </p:cNvPr>
          <p:cNvSpPr/>
          <p:nvPr/>
        </p:nvSpPr>
        <p:spPr>
          <a:xfrm>
            <a:off x="1111292" y="2858270"/>
            <a:ext cx="10109158" cy="923330"/>
          </a:xfrm>
          <a:prstGeom prst="rect">
            <a:avLst/>
          </a:prstGeom>
        </p:spPr>
        <p:txBody>
          <a:bodyPr wrap="square">
            <a:spAutoFit/>
          </a:bodyPr>
          <a:lstStyle/>
          <a:p>
            <a:pPr algn="ctr"/>
            <a:r>
              <a:rPr lang="en-US" sz="3600" dirty="0">
                <a:solidFill>
                  <a:srgbClr val="292929"/>
                </a:solidFill>
                <a:latin typeface="Karla" pitchFamily="2" charset="0"/>
                <a:hlinkClick r:id="rId3"/>
              </a:rPr>
              <a:t>Feature Visualization for CNNs</a:t>
            </a:r>
            <a:r>
              <a:rPr lang="en-US" sz="3600" dirty="0">
                <a:solidFill>
                  <a:srgbClr val="292929"/>
                </a:solidFill>
                <a:latin typeface="Karla" pitchFamily="2" charset="0"/>
              </a:rPr>
              <a:t>    </a:t>
            </a:r>
          </a:p>
          <a:p>
            <a:endParaRPr lang="en-US" dirty="0">
              <a:latin typeface="Karla" pitchFamily="2" charset="0"/>
            </a:endParaRPr>
          </a:p>
        </p:txBody>
      </p:sp>
    </p:spTree>
    <p:extLst>
      <p:ext uri="{BB962C8B-B14F-4D97-AF65-F5344CB8AC3E}">
        <p14:creationId xmlns:p14="http://schemas.microsoft.com/office/powerpoint/2010/main" val="17117659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79E9732-DC5F-4E31-AE99-47AF6D30A725}"/>
              </a:ext>
            </a:extLst>
          </p:cNvPr>
          <p:cNvGrpSpPr/>
          <p:nvPr/>
        </p:nvGrpSpPr>
        <p:grpSpPr>
          <a:xfrm>
            <a:off x="4005599" y="5376276"/>
            <a:ext cx="5124700" cy="647949"/>
            <a:chOff x="3708399" y="5562182"/>
            <a:chExt cx="5124700" cy="647949"/>
          </a:xfrm>
        </p:grpSpPr>
        <p:sp>
          <p:nvSpPr>
            <p:cNvPr id="18" name="Rectangle 17">
              <a:extLst>
                <a:ext uri="{FF2B5EF4-FFF2-40B4-BE49-F238E27FC236}">
                  <a16:creationId xmlns:a16="http://schemas.microsoft.com/office/drawing/2014/main" id="{A7CF9C45-FF07-4721-888A-CDC8D2C9F429}"/>
                </a:ext>
              </a:extLst>
            </p:cNvPr>
            <p:cNvSpPr/>
            <p:nvPr/>
          </p:nvSpPr>
          <p:spPr>
            <a:xfrm>
              <a:off x="3708400" y="5562182"/>
              <a:ext cx="1295898" cy="647949"/>
            </a:xfrm>
            <a:prstGeom prst="rect">
              <a:avLst/>
            </a:prstGeom>
            <a:solidFill>
              <a:srgbClr val="940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ubtitle 2">
              <a:extLst>
                <a:ext uri="{FF2B5EF4-FFF2-40B4-BE49-F238E27FC236}">
                  <a16:creationId xmlns:a16="http://schemas.microsoft.com/office/drawing/2014/main" id="{EEC03D37-031E-4AFA-B1FF-7E1E0DB75EDA}"/>
                </a:ext>
              </a:extLst>
            </p:cNvPr>
            <p:cNvSpPr txBox="1">
              <a:spLocks/>
            </p:cNvSpPr>
            <p:nvPr/>
          </p:nvSpPr>
          <p:spPr>
            <a:xfrm>
              <a:off x="3708399" y="5699174"/>
              <a:ext cx="1295899" cy="5109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a:solidFill>
                    <a:schemeClr val="bg1"/>
                  </a:solidFill>
                  <a:latin typeface="Karla" charset="0"/>
                </a:rPr>
                <a:t>AC295</a:t>
              </a:r>
              <a:endParaRPr lang="en-US" b="1" dirty="0">
                <a:solidFill>
                  <a:schemeClr val="bg1"/>
                </a:solidFill>
                <a:latin typeface="Karla" charset="0"/>
              </a:endParaRPr>
            </a:p>
          </p:txBody>
        </p:sp>
        <p:sp>
          <p:nvSpPr>
            <p:cNvPr id="20" name="Rectangle 19">
              <a:extLst>
                <a:ext uri="{FF2B5EF4-FFF2-40B4-BE49-F238E27FC236}">
                  <a16:creationId xmlns:a16="http://schemas.microsoft.com/office/drawing/2014/main" id="{9F8140DE-DF19-4E67-BA8B-FDEFA75CDC53}"/>
                </a:ext>
              </a:extLst>
            </p:cNvPr>
            <p:cNvSpPr/>
            <p:nvPr/>
          </p:nvSpPr>
          <p:spPr>
            <a:xfrm>
              <a:off x="5004298" y="5593768"/>
              <a:ext cx="3828801" cy="584775"/>
            </a:xfrm>
            <a:custGeom>
              <a:avLst/>
              <a:gdLst>
                <a:gd name="connsiteX0" fmla="*/ 0 w 3828801"/>
                <a:gd name="connsiteY0" fmla="*/ 0 h 584775"/>
                <a:gd name="connsiteX1" fmla="*/ 714710 w 3828801"/>
                <a:gd name="connsiteY1" fmla="*/ 0 h 584775"/>
                <a:gd name="connsiteX2" fmla="*/ 1391131 w 3828801"/>
                <a:gd name="connsiteY2" fmla="*/ 0 h 584775"/>
                <a:gd name="connsiteX3" fmla="*/ 2067553 w 3828801"/>
                <a:gd name="connsiteY3" fmla="*/ 0 h 584775"/>
                <a:gd name="connsiteX4" fmla="*/ 2590822 w 3828801"/>
                <a:gd name="connsiteY4" fmla="*/ 0 h 584775"/>
                <a:gd name="connsiteX5" fmla="*/ 3152379 w 3828801"/>
                <a:gd name="connsiteY5" fmla="*/ 0 h 584775"/>
                <a:gd name="connsiteX6" fmla="*/ 3828801 w 3828801"/>
                <a:gd name="connsiteY6" fmla="*/ 0 h 584775"/>
                <a:gd name="connsiteX7" fmla="*/ 3828801 w 3828801"/>
                <a:gd name="connsiteY7" fmla="*/ 584775 h 584775"/>
                <a:gd name="connsiteX8" fmla="*/ 3190668 w 3828801"/>
                <a:gd name="connsiteY8" fmla="*/ 584775 h 584775"/>
                <a:gd name="connsiteX9" fmla="*/ 2667398 w 3828801"/>
                <a:gd name="connsiteY9" fmla="*/ 584775 h 584775"/>
                <a:gd name="connsiteX10" fmla="*/ 2144129 w 3828801"/>
                <a:gd name="connsiteY10" fmla="*/ 584775 h 584775"/>
                <a:gd name="connsiteX11" fmla="*/ 1467707 w 3828801"/>
                <a:gd name="connsiteY11" fmla="*/ 584775 h 584775"/>
                <a:gd name="connsiteX12" fmla="*/ 906150 w 3828801"/>
                <a:gd name="connsiteY12" fmla="*/ 584775 h 584775"/>
                <a:gd name="connsiteX13" fmla="*/ 0 w 3828801"/>
                <a:gd name="connsiteY13" fmla="*/ 584775 h 584775"/>
                <a:gd name="connsiteX14" fmla="*/ 0 w 3828801"/>
                <a:gd name="connsiteY14"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8801" h="584775" fill="none" extrusionOk="0">
                  <a:moveTo>
                    <a:pt x="0" y="0"/>
                  </a:moveTo>
                  <a:cubicBezTo>
                    <a:pt x="348003" y="-20745"/>
                    <a:pt x="367434" y="27532"/>
                    <a:pt x="714710" y="0"/>
                  </a:cubicBezTo>
                  <a:cubicBezTo>
                    <a:pt x="1061986" y="-27532"/>
                    <a:pt x="1066457" y="-7668"/>
                    <a:pt x="1391131" y="0"/>
                  </a:cubicBezTo>
                  <a:cubicBezTo>
                    <a:pt x="1715805" y="7668"/>
                    <a:pt x="1897352" y="-31783"/>
                    <a:pt x="2067553" y="0"/>
                  </a:cubicBezTo>
                  <a:cubicBezTo>
                    <a:pt x="2237754" y="31783"/>
                    <a:pt x="2443578" y="9100"/>
                    <a:pt x="2590822" y="0"/>
                  </a:cubicBezTo>
                  <a:cubicBezTo>
                    <a:pt x="2738066" y="-9100"/>
                    <a:pt x="2948803" y="21392"/>
                    <a:pt x="3152379" y="0"/>
                  </a:cubicBezTo>
                  <a:cubicBezTo>
                    <a:pt x="3355955" y="-21392"/>
                    <a:pt x="3531707" y="-32995"/>
                    <a:pt x="3828801" y="0"/>
                  </a:cubicBezTo>
                  <a:cubicBezTo>
                    <a:pt x="3847120" y="145862"/>
                    <a:pt x="3808109" y="433896"/>
                    <a:pt x="3828801" y="584775"/>
                  </a:cubicBezTo>
                  <a:cubicBezTo>
                    <a:pt x="3633808" y="585971"/>
                    <a:pt x="3497714" y="596897"/>
                    <a:pt x="3190668" y="584775"/>
                  </a:cubicBezTo>
                  <a:cubicBezTo>
                    <a:pt x="2883622" y="572653"/>
                    <a:pt x="2788161" y="585870"/>
                    <a:pt x="2667398" y="584775"/>
                  </a:cubicBezTo>
                  <a:cubicBezTo>
                    <a:pt x="2546635" y="583681"/>
                    <a:pt x="2313184" y="572839"/>
                    <a:pt x="2144129" y="584775"/>
                  </a:cubicBezTo>
                  <a:cubicBezTo>
                    <a:pt x="1975074" y="596711"/>
                    <a:pt x="1798810" y="567035"/>
                    <a:pt x="1467707" y="584775"/>
                  </a:cubicBezTo>
                  <a:cubicBezTo>
                    <a:pt x="1136604" y="602515"/>
                    <a:pt x="1135156" y="604702"/>
                    <a:pt x="906150" y="584775"/>
                  </a:cubicBezTo>
                  <a:cubicBezTo>
                    <a:pt x="677144" y="564848"/>
                    <a:pt x="375882" y="604932"/>
                    <a:pt x="0" y="584775"/>
                  </a:cubicBezTo>
                  <a:cubicBezTo>
                    <a:pt x="-6303" y="445539"/>
                    <a:pt x="-13732" y="241777"/>
                    <a:pt x="0" y="0"/>
                  </a:cubicBezTo>
                  <a:close/>
                </a:path>
                <a:path w="3828801" h="584775" stroke="0" extrusionOk="0">
                  <a:moveTo>
                    <a:pt x="0" y="0"/>
                  </a:moveTo>
                  <a:cubicBezTo>
                    <a:pt x="244066" y="-18668"/>
                    <a:pt x="315116" y="-7371"/>
                    <a:pt x="599845" y="0"/>
                  </a:cubicBezTo>
                  <a:cubicBezTo>
                    <a:pt x="884574" y="7371"/>
                    <a:pt x="862043" y="6614"/>
                    <a:pt x="1123115" y="0"/>
                  </a:cubicBezTo>
                  <a:cubicBezTo>
                    <a:pt x="1384187" y="-6614"/>
                    <a:pt x="1496465" y="-14535"/>
                    <a:pt x="1837824" y="0"/>
                  </a:cubicBezTo>
                  <a:cubicBezTo>
                    <a:pt x="2179183" y="14535"/>
                    <a:pt x="2141354" y="-17438"/>
                    <a:pt x="2437670" y="0"/>
                  </a:cubicBezTo>
                  <a:cubicBezTo>
                    <a:pt x="2733986" y="17438"/>
                    <a:pt x="2873325" y="11806"/>
                    <a:pt x="3037515" y="0"/>
                  </a:cubicBezTo>
                  <a:cubicBezTo>
                    <a:pt x="3201705" y="-11806"/>
                    <a:pt x="3439546" y="-5188"/>
                    <a:pt x="3828801" y="0"/>
                  </a:cubicBezTo>
                  <a:cubicBezTo>
                    <a:pt x="3826040" y="282673"/>
                    <a:pt x="3828418" y="341227"/>
                    <a:pt x="3828801" y="584775"/>
                  </a:cubicBezTo>
                  <a:cubicBezTo>
                    <a:pt x="3651954" y="582316"/>
                    <a:pt x="3387391" y="614455"/>
                    <a:pt x="3190668" y="584775"/>
                  </a:cubicBezTo>
                  <a:cubicBezTo>
                    <a:pt x="2993945" y="555095"/>
                    <a:pt x="2793334" y="604406"/>
                    <a:pt x="2667398" y="584775"/>
                  </a:cubicBezTo>
                  <a:cubicBezTo>
                    <a:pt x="2541462" y="565145"/>
                    <a:pt x="2207504" y="585378"/>
                    <a:pt x="2029265" y="584775"/>
                  </a:cubicBezTo>
                  <a:cubicBezTo>
                    <a:pt x="1851026" y="584172"/>
                    <a:pt x="1632137" y="595298"/>
                    <a:pt x="1391131" y="584775"/>
                  </a:cubicBezTo>
                  <a:cubicBezTo>
                    <a:pt x="1150125" y="574252"/>
                    <a:pt x="1026340" y="581042"/>
                    <a:pt x="791286" y="584775"/>
                  </a:cubicBezTo>
                  <a:cubicBezTo>
                    <a:pt x="556233" y="588508"/>
                    <a:pt x="235797" y="598758"/>
                    <a:pt x="0" y="584775"/>
                  </a:cubicBezTo>
                  <a:cubicBezTo>
                    <a:pt x="8947" y="456293"/>
                    <a:pt x="29051" y="250004"/>
                    <a:pt x="0" y="0"/>
                  </a:cubicBezTo>
                  <a:close/>
                </a:path>
              </a:pathLst>
            </a:custGeom>
            <a:ln w="19050">
              <a:solidFill>
                <a:schemeClr val="tx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a:spAutoFit/>
            </a:bodyPr>
            <a:lstStyle/>
            <a:p>
              <a:r>
                <a:rPr lang="en-US" b="1" dirty="0">
                  <a:latin typeface="Karla" charset="0"/>
                </a:rPr>
                <a:t>Advanced Practical Data Science</a:t>
              </a:r>
            </a:p>
            <a:p>
              <a:r>
                <a:rPr lang="en-US" sz="1400" b="1" dirty="0" err="1">
                  <a:latin typeface="Karla" charset="0"/>
                </a:rPr>
                <a:t>Pavlos</a:t>
              </a:r>
              <a:r>
                <a:rPr lang="en-US" sz="1400" b="1" dirty="0">
                  <a:latin typeface="Karla" charset="0"/>
                </a:rPr>
                <a:t> </a:t>
              </a:r>
              <a:r>
                <a:rPr lang="en-US" sz="1400" b="1" dirty="0" err="1">
                  <a:latin typeface="Karla" charset="0"/>
                </a:rPr>
                <a:t>Protopapas</a:t>
              </a:r>
              <a:endParaRPr lang="en-US" sz="1000" b="1" dirty="0"/>
            </a:p>
          </p:txBody>
        </p:sp>
      </p:grpSp>
      <p:sp>
        <p:nvSpPr>
          <p:cNvPr id="2" name="TextBox 1"/>
          <p:cNvSpPr txBox="1"/>
          <p:nvPr/>
        </p:nvSpPr>
        <p:spPr>
          <a:xfrm>
            <a:off x="1297859" y="1061884"/>
            <a:ext cx="10132142" cy="2123658"/>
          </a:xfrm>
          <a:prstGeom prst="rect">
            <a:avLst/>
          </a:prstGeom>
          <a:noFill/>
        </p:spPr>
        <p:txBody>
          <a:bodyPr wrap="square" rtlCol="0">
            <a:spAutoFit/>
          </a:bodyPr>
          <a:lstStyle/>
          <a:p>
            <a:endParaRPr lang="en-US" sz="2400" dirty="0"/>
          </a:p>
          <a:p>
            <a:endParaRPr lang="en-US" sz="2400" dirty="0"/>
          </a:p>
          <a:p>
            <a:pPr algn="ctr"/>
            <a:r>
              <a:rPr lang="en-US" sz="3600" dirty="0">
                <a:latin typeface="Karla" charset="0"/>
                <a:ea typeface="Karla" charset="0"/>
                <a:cs typeface="Karla" charset="0"/>
              </a:rPr>
              <a:t>THANK YOU </a:t>
            </a:r>
          </a:p>
          <a:p>
            <a:br>
              <a:rPr lang="en-US" sz="2400" dirty="0"/>
            </a:br>
            <a:endParaRPr lang="en-US" sz="2400" dirty="0"/>
          </a:p>
        </p:txBody>
      </p:sp>
    </p:spTree>
    <p:extLst>
      <p:ext uri="{BB962C8B-B14F-4D97-AF65-F5344CB8AC3E}">
        <p14:creationId xmlns:p14="http://schemas.microsoft.com/office/powerpoint/2010/main" val="42853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Why Care About Interpretability?</a:t>
            </a:r>
            <a:br>
              <a:rPr lang="en-US" sz="2400" b="0" i="0" dirty="0">
                <a:solidFill>
                  <a:srgbClr val="222222"/>
                </a:solidFill>
                <a:effectLst/>
                <a:latin typeface="Georgia" panose="02040502050405020303" pitchFamily="18" charset="0"/>
              </a:rPr>
            </a:br>
            <a:endParaRPr lang="en-US" sz="3800" dirty="0"/>
          </a:p>
        </p:txBody>
      </p:sp>
      <p:sp>
        <p:nvSpPr>
          <p:cNvPr id="4" name="Slide Number Placeholder 3"/>
          <p:cNvSpPr>
            <a:spLocks noGrp="1"/>
          </p:cNvSpPr>
          <p:nvPr>
            <p:ph type="sldNum" sz="quarter" idx="12"/>
          </p:nvPr>
        </p:nvSpPr>
        <p:spPr/>
        <p:txBody>
          <a:bodyPr/>
          <a:lstStyle/>
          <a:p>
            <a:fld id="{A13833A1-46C9-FB45-812F-A8AC7B5136EB}" type="slidenum">
              <a:rPr lang="en-US" smtClean="0"/>
              <a:t>5</a:t>
            </a:fld>
            <a:endParaRPr lang="en-US" dirty="0"/>
          </a:p>
        </p:txBody>
      </p:sp>
      <p:sp>
        <p:nvSpPr>
          <p:cNvPr id="7" name="Content Placeholder 2">
            <a:extLst>
              <a:ext uri="{FF2B5EF4-FFF2-40B4-BE49-F238E27FC236}">
                <a16:creationId xmlns:a16="http://schemas.microsoft.com/office/drawing/2014/main" id="{DB335EB4-2EF2-4F0B-9852-DCDA0D2AE093}"/>
              </a:ext>
            </a:extLst>
          </p:cNvPr>
          <p:cNvSpPr>
            <a:spLocks noGrp="1"/>
          </p:cNvSpPr>
          <p:nvPr>
            <p:ph idx="1"/>
          </p:nvPr>
        </p:nvSpPr>
        <p:spPr>
          <a:xfrm>
            <a:off x="1098811" y="1139368"/>
            <a:ext cx="10152285" cy="4730794"/>
          </a:xfrm>
        </p:spPr>
        <p:txBody>
          <a:bodyPr/>
          <a:lstStyle/>
          <a:p>
            <a:pPr marL="457200" indent="-457200">
              <a:spcBef>
                <a:spcPts val="2133"/>
              </a:spcBef>
              <a:buFont typeface="+mj-lt"/>
              <a:buAutoNum type="arabicPeriod"/>
            </a:pPr>
            <a:r>
              <a:rPr lang="en-US" sz="2400" dirty="0">
                <a:latin typeface="Karla" pitchFamily="2" charset="0"/>
              </a:rPr>
              <a:t>Help building </a:t>
            </a:r>
            <a:r>
              <a:rPr lang="en-US" sz="2400" b="1" dirty="0">
                <a:latin typeface="Karla" pitchFamily="2" charset="0"/>
              </a:rPr>
              <a:t>trust</a:t>
            </a:r>
            <a:r>
              <a:rPr lang="en-US" sz="2400" dirty="0">
                <a:latin typeface="Karla" pitchFamily="2" charset="0"/>
              </a:rPr>
              <a:t>: </a:t>
            </a:r>
          </a:p>
          <a:p>
            <a:pPr marL="1085820" lvl="1" indent="-342900">
              <a:spcBef>
                <a:spcPts val="2133"/>
              </a:spcBef>
              <a:buFont typeface="Arial" panose="020B0604020202020204" pitchFamily="34" charset="0"/>
              <a:buChar char="•"/>
            </a:pPr>
            <a:r>
              <a:rPr lang="en-US" dirty="0">
                <a:latin typeface="Karla" pitchFamily="2" charset="0"/>
              </a:rPr>
              <a:t>Humans are reluctant to use ML for critical tasks</a:t>
            </a:r>
          </a:p>
          <a:p>
            <a:pPr marL="1085820" lvl="1" indent="-342900">
              <a:spcBef>
                <a:spcPts val="2133"/>
              </a:spcBef>
              <a:buFont typeface="Arial" panose="020B0604020202020204" pitchFamily="34" charset="0"/>
              <a:buChar char="•"/>
            </a:pPr>
            <a:r>
              <a:rPr lang="en-US" dirty="0">
                <a:latin typeface="Karla" pitchFamily="2" charset="0"/>
              </a:rPr>
              <a:t>Fear of unknown when people confront new technologies</a:t>
            </a:r>
          </a:p>
          <a:p>
            <a:pPr marL="457200" indent="-457200">
              <a:spcBef>
                <a:spcPts val="2133"/>
              </a:spcBef>
              <a:buFont typeface="+mj-lt"/>
              <a:buAutoNum type="arabicPeriod"/>
            </a:pPr>
            <a:r>
              <a:rPr lang="en-US" sz="2400" dirty="0">
                <a:latin typeface="Karla" pitchFamily="2" charset="0"/>
              </a:rPr>
              <a:t>Promote </a:t>
            </a:r>
            <a:r>
              <a:rPr lang="en-US" sz="2400" b="1" dirty="0">
                <a:latin typeface="Karla" pitchFamily="2" charset="0"/>
              </a:rPr>
              <a:t>safety</a:t>
            </a:r>
            <a:r>
              <a:rPr lang="en-US" sz="2400" dirty="0">
                <a:latin typeface="Karla" pitchFamily="2" charset="0"/>
              </a:rPr>
              <a:t>:</a:t>
            </a:r>
            <a:endParaRPr lang="en-US" altLang="en-US" sz="2400" dirty="0">
              <a:solidFill>
                <a:srgbClr val="222222"/>
              </a:solidFill>
              <a:latin typeface="Karla" pitchFamily="2" charset="0"/>
            </a:endParaRPr>
          </a:p>
          <a:p>
            <a:pPr marL="1085820" lvl="1" indent="-342900">
              <a:spcBef>
                <a:spcPts val="2133"/>
              </a:spcBef>
              <a:buFont typeface="Arial" panose="020B0604020202020204" pitchFamily="34" charset="0"/>
              <a:buChar char="•"/>
            </a:pPr>
            <a:r>
              <a:rPr lang="en-US" dirty="0">
                <a:latin typeface="Karla" pitchFamily="2" charset="0"/>
              </a:rPr>
              <a:t>Explain model’s representation (i.e. important feature) providing opportunities to remedy the situation</a:t>
            </a:r>
          </a:p>
          <a:p>
            <a:pPr marL="457200" indent="-457200">
              <a:spcBef>
                <a:spcPts val="2133"/>
              </a:spcBef>
              <a:buFont typeface="+mj-lt"/>
              <a:buAutoNum type="arabicPeriod"/>
            </a:pPr>
            <a:r>
              <a:rPr lang="en-US" sz="2400" dirty="0">
                <a:latin typeface="Karla" pitchFamily="2" charset="0"/>
              </a:rPr>
              <a:t>Allow for </a:t>
            </a:r>
            <a:r>
              <a:rPr lang="en-US" sz="2400" b="1" dirty="0">
                <a:latin typeface="Karla" pitchFamily="2" charset="0"/>
              </a:rPr>
              <a:t>contestability</a:t>
            </a:r>
            <a:r>
              <a:rPr lang="en-US" sz="2400" dirty="0">
                <a:latin typeface="Karla" pitchFamily="2" charset="0"/>
              </a:rPr>
              <a:t>:</a:t>
            </a:r>
          </a:p>
          <a:p>
            <a:pPr marL="1085820" lvl="1" indent="-342900">
              <a:spcBef>
                <a:spcPts val="2133"/>
              </a:spcBef>
              <a:buFont typeface="Arial" panose="020B0604020202020204" pitchFamily="34" charset="0"/>
              <a:buChar char="•"/>
            </a:pPr>
            <a:r>
              <a:rPr lang="en-US" altLang="en-US" dirty="0">
                <a:latin typeface="Karla" pitchFamily="2" charset="0"/>
              </a:rPr>
              <a:t>Black-box models don't decompose the decision into </a:t>
            </a:r>
            <a:r>
              <a:rPr lang="en-US" dirty="0"/>
              <a:t>sub-models or illustrate a chain of reasoning</a:t>
            </a:r>
            <a:endParaRPr lang="en-US" altLang="en-US" dirty="0">
              <a:latin typeface="Karla" pitchFamily="2" charset="0"/>
            </a:endParaRPr>
          </a:p>
          <a:p>
            <a:pPr marL="457200" indent="-457200">
              <a:spcBef>
                <a:spcPts val="2133"/>
              </a:spcBef>
              <a:buFont typeface="+mj-lt"/>
              <a:buAutoNum type="arabicPeriod"/>
            </a:pPr>
            <a:endParaRPr lang="en-US" sz="2400" dirty="0"/>
          </a:p>
          <a:p>
            <a:pPr marL="1200120" lvl="1" indent="-457200">
              <a:spcBef>
                <a:spcPts val="2133"/>
              </a:spcBef>
              <a:buFont typeface="+mj-lt"/>
              <a:buAutoNum type="arabicPeriod"/>
            </a:pPr>
            <a:endParaRPr lang="en-US" sz="1600" dirty="0"/>
          </a:p>
          <a:p>
            <a:pPr lvl="1" indent="0">
              <a:spcBef>
                <a:spcPts val="2133"/>
              </a:spcBef>
              <a:buNone/>
            </a:pPr>
            <a:endParaRPr lang="en-US" dirty="0"/>
          </a:p>
        </p:txBody>
      </p:sp>
      <p:sp>
        <p:nvSpPr>
          <p:cNvPr id="3" name="Rectangle 2">
            <a:extLst>
              <a:ext uri="{FF2B5EF4-FFF2-40B4-BE49-F238E27FC236}">
                <a16:creationId xmlns:a16="http://schemas.microsoft.com/office/drawing/2014/main" id="{44FFBD06-CFD3-4EDF-99B2-ADC0CD0DE451}"/>
              </a:ext>
            </a:extLst>
          </p:cNvPr>
          <p:cNvSpPr/>
          <p:nvPr/>
        </p:nvSpPr>
        <p:spPr>
          <a:xfrm>
            <a:off x="4200898" y="6298361"/>
            <a:ext cx="5882640" cy="584775"/>
          </a:xfrm>
          <a:prstGeom prst="rect">
            <a:avLst/>
          </a:prstGeom>
        </p:spPr>
        <p:txBody>
          <a:bodyPr wrap="square">
            <a:spAutoFit/>
          </a:bodyPr>
          <a:lstStyle/>
          <a:p>
            <a:r>
              <a:rPr lang="en-US" sz="1400" dirty="0">
                <a:solidFill>
                  <a:srgbClr val="292929"/>
                </a:solidFill>
                <a:latin typeface="Karla" pitchFamily="2" charset="0"/>
              </a:rPr>
              <a:t>theGradient.pub, </a:t>
            </a:r>
            <a:r>
              <a:rPr lang="en-US" sz="1400" i="1" dirty="0">
                <a:solidFill>
                  <a:srgbClr val="292929"/>
                </a:solidFill>
                <a:latin typeface="Karla" pitchFamily="2" charset="0"/>
                <a:hlinkClick r:id="rId3"/>
              </a:rPr>
              <a:t>Interpretability in Machine Learning: An Overview</a:t>
            </a:r>
            <a:r>
              <a:rPr lang="en-US" sz="1400" dirty="0">
                <a:solidFill>
                  <a:srgbClr val="292929"/>
                </a:solidFill>
                <a:latin typeface="Karla" pitchFamily="2" charset="0"/>
              </a:rPr>
              <a:t>,  2020</a:t>
            </a:r>
          </a:p>
          <a:p>
            <a:endParaRPr lang="en-US" dirty="0">
              <a:latin typeface="Karla" pitchFamily="2" charset="0"/>
            </a:endParaRPr>
          </a:p>
        </p:txBody>
      </p:sp>
    </p:spTree>
    <p:extLst>
      <p:ext uri="{BB962C8B-B14F-4D97-AF65-F5344CB8AC3E}">
        <p14:creationId xmlns:p14="http://schemas.microsoft.com/office/powerpoint/2010/main" val="272756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Defining Interpretability: </a:t>
            </a:r>
            <a:r>
              <a:rPr lang="en-US" sz="3800" dirty="0" err="1"/>
              <a:t>Simulatibility</a:t>
            </a:r>
            <a:br>
              <a:rPr lang="en-US" sz="2400" b="0" i="0" dirty="0">
                <a:solidFill>
                  <a:srgbClr val="222222"/>
                </a:solidFill>
                <a:effectLst/>
                <a:latin typeface="Georgia" panose="02040502050405020303" pitchFamily="18" charset="0"/>
              </a:rPr>
            </a:br>
            <a:br>
              <a:rPr lang="en-US" sz="2400" dirty="0"/>
            </a:br>
            <a:endParaRPr lang="en-US" sz="3800" dirty="0"/>
          </a:p>
        </p:txBody>
      </p:sp>
      <p:sp>
        <p:nvSpPr>
          <p:cNvPr id="4" name="Slide Number Placeholder 3"/>
          <p:cNvSpPr>
            <a:spLocks noGrp="1"/>
          </p:cNvSpPr>
          <p:nvPr>
            <p:ph type="sldNum" sz="quarter" idx="12"/>
          </p:nvPr>
        </p:nvSpPr>
        <p:spPr/>
        <p:txBody>
          <a:bodyPr/>
          <a:lstStyle/>
          <a:p>
            <a:fld id="{A13833A1-46C9-FB45-812F-A8AC7B5136EB}" type="slidenum">
              <a:rPr lang="en-US" smtClean="0"/>
              <a:t>6</a:t>
            </a:fld>
            <a:endParaRPr lang="en-US" dirty="0"/>
          </a:p>
        </p:txBody>
      </p:sp>
      <p:sp>
        <p:nvSpPr>
          <p:cNvPr id="7" name="Content Placeholder 2">
            <a:extLst>
              <a:ext uri="{FF2B5EF4-FFF2-40B4-BE49-F238E27FC236}">
                <a16:creationId xmlns:a16="http://schemas.microsoft.com/office/drawing/2014/main" id="{DB335EB4-2EF2-4F0B-9852-DCDA0D2AE093}"/>
              </a:ext>
            </a:extLst>
          </p:cNvPr>
          <p:cNvSpPr>
            <a:spLocks noGrp="1"/>
          </p:cNvSpPr>
          <p:nvPr>
            <p:ph idx="1"/>
          </p:nvPr>
        </p:nvSpPr>
        <p:spPr>
          <a:xfrm>
            <a:off x="753954" y="1225938"/>
            <a:ext cx="10742721" cy="4887696"/>
          </a:xfrm>
        </p:spPr>
        <p:txBody>
          <a:bodyPr/>
          <a:lstStyle/>
          <a:p>
            <a:r>
              <a:rPr lang="en-US" sz="2400" b="1" dirty="0">
                <a:solidFill>
                  <a:schemeClr val="accent2">
                    <a:lumMod val="75000"/>
                  </a:schemeClr>
                </a:solidFill>
              </a:rPr>
              <a:t>What is it? </a:t>
            </a:r>
            <a:r>
              <a:rPr lang="en-US" sz="2400" dirty="0"/>
              <a:t>This property addresses whether a human could go through each step of the algorithm and check if each step is reasonable to them. </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p:txBody>
      </p:sp>
      <p:sp>
        <p:nvSpPr>
          <p:cNvPr id="8" name="Rectangle 7">
            <a:extLst>
              <a:ext uri="{FF2B5EF4-FFF2-40B4-BE49-F238E27FC236}">
                <a16:creationId xmlns:a16="http://schemas.microsoft.com/office/drawing/2014/main" id="{CEBA9A8F-7487-4891-807F-E3A092E47DED}"/>
              </a:ext>
            </a:extLst>
          </p:cNvPr>
          <p:cNvSpPr/>
          <p:nvPr/>
        </p:nvSpPr>
        <p:spPr>
          <a:xfrm>
            <a:off x="4200898" y="6298361"/>
            <a:ext cx="5882640" cy="584775"/>
          </a:xfrm>
          <a:prstGeom prst="rect">
            <a:avLst/>
          </a:prstGeom>
        </p:spPr>
        <p:txBody>
          <a:bodyPr wrap="square">
            <a:spAutoFit/>
          </a:bodyPr>
          <a:lstStyle/>
          <a:p>
            <a:r>
              <a:rPr lang="en-US" sz="1400" dirty="0">
                <a:solidFill>
                  <a:srgbClr val="292929"/>
                </a:solidFill>
                <a:latin typeface="Karla" pitchFamily="2" charset="0"/>
              </a:rPr>
              <a:t>theGradient.pub, </a:t>
            </a:r>
            <a:r>
              <a:rPr lang="en-US" sz="1400" i="1" dirty="0">
                <a:solidFill>
                  <a:srgbClr val="292929"/>
                </a:solidFill>
                <a:latin typeface="Karla" pitchFamily="2" charset="0"/>
                <a:hlinkClick r:id="rId3"/>
              </a:rPr>
              <a:t>Interpretability in Machine Learning: An Overview</a:t>
            </a:r>
            <a:r>
              <a:rPr lang="en-US" sz="1400" dirty="0">
                <a:solidFill>
                  <a:srgbClr val="292929"/>
                </a:solidFill>
                <a:latin typeface="Karla" pitchFamily="2" charset="0"/>
              </a:rPr>
              <a:t>,  2020</a:t>
            </a:r>
          </a:p>
          <a:p>
            <a:endParaRPr lang="en-US" dirty="0">
              <a:latin typeface="Karla" pitchFamily="2" charset="0"/>
            </a:endParaRPr>
          </a:p>
        </p:txBody>
      </p:sp>
      <p:grpSp>
        <p:nvGrpSpPr>
          <p:cNvPr id="21" name="Group 20">
            <a:extLst>
              <a:ext uri="{FF2B5EF4-FFF2-40B4-BE49-F238E27FC236}">
                <a16:creationId xmlns:a16="http://schemas.microsoft.com/office/drawing/2014/main" id="{34E13084-99EC-435C-BAE0-41A77BE73921}"/>
              </a:ext>
            </a:extLst>
          </p:cNvPr>
          <p:cNvGrpSpPr/>
          <p:nvPr/>
        </p:nvGrpSpPr>
        <p:grpSpPr>
          <a:xfrm>
            <a:off x="1624644" y="2092193"/>
            <a:ext cx="9281482" cy="3823691"/>
            <a:chOff x="695325" y="2027999"/>
            <a:chExt cx="10528953" cy="4337612"/>
          </a:xfrm>
        </p:grpSpPr>
        <p:grpSp>
          <p:nvGrpSpPr>
            <p:cNvPr id="9" name="Group 8">
              <a:extLst>
                <a:ext uri="{FF2B5EF4-FFF2-40B4-BE49-F238E27FC236}">
                  <a16:creationId xmlns:a16="http://schemas.microsoft.com/office/drawing/2014/main" id="{89F8D010-9A04-4E2B-AF86-74790BE78B4B}"/>
                </a:ext>
              </a:extLst>
            </p:cNvPr>
            <p:cNvGrpSpPr/>
            <p:nvPr/>
          </p:nvGrpSpPr>
          <p:grpSpPr>
            <a:xfrm>
              <a:off x="695325" y="2957511"/>
              <a:ext cx="10528953" cy="2543278"/>
              <a:chOff x="760142" y="3007894"/>
              <a:chExt cx="10528953" cy="2543278"/>
            </a:xfrm>
          </p:grpSpPr>
          <p:pic>
            <p:nvPicPr>
              <p:cNvPr id="5" name="Picture 4">
                <a:extLst>
                  <a:ext uri="{FF2B5EF4-FFF2-40B4-BE49-F238E27FC236}">
                    <a16:creationId xmlns:a16="http://schemas.microsoft.com/office/drawing/2014/main" id="{6EA612C6-FCEA-4AB5-87BD-AECB6D9FBD27}"/>
                  </a:ext>
                </a:extLst>
              </p:cNvPr>
              <p:cNvPicPr>
                <a:picLocks noChangeAspect="1"/>
              </p:cNvPicPr>
              <p:nvPr/>
            </p:nvPicPr>
            <p:blipFill>
              <a:blip r:embed="rId4"/>
              <a:stretch>
                <a:fillRect/>
              </a:stretch>
            </p:blipFill>
            <p:spPr>
              <a:xfrm>
                <a:off x="760142" y="3007895"/>
                <a:ext cx="7648797" cy="2373730"/>
              </a:xfrm>
              <a:prstGeom prst="rect">
                <a:avLst/>
              </a:prstGeom>
            </p:spPr>
          </p:pic>
          <p:pic>
            <p:nvPicPr>
              <p:cNvPr id="6" name="Picture 5">
                <a:extLst>
                  <a:ext uri="{FF2B5EF4-FFF2-40B4-BE49-F238E27FC236}">
                    <a16:creationId xmlns:a16="http://schemas.microsoft.com/office/drawing/2014/main" id="{74193641-E44B-4476-A310-D6724DFE4A83}"/>
                  </a:ext>
                </a:extLst>
              </p:cNvPr>
              <p:cNvPicPr>
                <a:picLocks noChangeAspect="1"/>
              </p:cNvPicPr>
              <p:nvPr/>
            </p:nvPicPr>
            <p:blipFill>
              <a:blip r:embed="rId5"/>
              <a:stretch>
                <a:fillRect/>
              </a:stretch>
            </p:blipFill>
            <p:spPr>
              <a:xfrm>
                <a:off x="8763001" y="3007894"/>
                <a:ext cx="2526094" cy="2543278"/>
              </a:xfrm>
              <a:prstGeom prst="rect">
                <a:avLst/>
              </a:prstGeom>
            </p:spPr>
          </p:pic>
        </p:grpSp>
        <p:sp>
          <p:nvSpPr>
            <p:cNvPr id="12" name="Arrow: U-Turn 11">
              <a:extLst>
                <a:ext uri="{FF2B5EF4-FFF2-40B4-BE49-F238E27FC236}">
                  <a16:creationId xmlns:a16="http://schemas.microsoft.com/office/drawing/2014/main" id="{82DED8FB-6410-443E-8E55-7B7A0DB515E1}"/>
                </a:ext>
              </a:extLst>
            </p:cNvPr>
            <p:cNvSpPr/>
            <p:nvPr/>
          </p:nvSpPr>
          <p:spPr>
            <a:xfrm rot="10800000">
              <a:off x="7457152" y="5481437"/>
              <a:ext cx="2526093" cy="522966"/>
            </a:xfrm>
            <a:prstGeom prst="uturnArrow">
              <a:avLst/>
            </a:prstGeom>
            <a:solidFill>
              <a:srgbClr val="4E88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Arrow: U-Turn 12">
              <a:extLst>
                <a:ext uri="{FF2B5EF4-FFF2-40B4-BE49-F238E27FC236}">
                  <a16:creationId xmlns:a16="http://schemas.microsoft.com/office/drawing/2014/main" id="{003CD011-357E-4DA8-97FC-1D77F8DE23AD}"/>
                </a:ext>
              </a:extLst>
            </p:cNvPr>
            <p:cNvSpPr/>
            <p:nvPr/>
          </p:nvSpPr>
          <p:spPr>
            <a:xfrm>
              <a:off x="7457152" y="2304222"/>
              <a:ext cx="2526093" cy="505580"/>
            </a:xfrm>
            <a:prstGeom prst="uturnArrow">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7" name="Graphic 16" descr="Question Mark">
              <a:extLst>
                <a:ext uri="{FF2B5EF4-FFF2-40B4-BE49-F238E27FC236}">
                  <a16:creationId xmlns:a16="http://schemas.microsoft.com/office/drawing/2014/main" id="{A4C83FC5-D8FB-4F66-9E7B-77A07CC9891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42752" y="2027999"/>
              <a:ext cx="914400" cy="914400"/>
            </a:xfrm>
            <a:prstGeom prst="rect">
              <a:avLst/>
            </a:prstGeom>
          </p:spPr>
        </p:pic>
        <p:pic>
          <p:nvPicPr>
            <p:cNvPr id="18" name="Graphic 17" descr="Question Mark">
              <a:extLst>
                <a:ext uri="{FF2B5EF4-FFF2-40B4-BE49-F238E27FC236}">
                  <a16:creationId xmlns:a16="http://schemas.microsoft.com/office/drawing/2014/main" id="{F1303EC4-9037-40F3-8D16-146D5741CAB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25853" y="5451211"/>
              <a:ext cx="914400" cy="914400"/>
            </a:xfrm>
            <a:prstGeom prst="rect">
              <a:avLst/>
            </a:prstGeom>
          </p:spPr>
        </p:pic>
      </p:grpSp>
      <p:sp>
        <p:nvSpPr>
          <p:cNvPr id="20" name="TextBox 19">
            <a:extLst>
              <a:ext uri="{FF2B5EF4-FFF2-40B4-BE49-F238E27FC236}">
                <a16:creationId xmlns:a16="http://schemas.microsoft.com/office/drawing/2014/main" id="{F2B85FFA-36B7-4C0C-905D-1FB8843B9EED}"/>
              </a:ext>
            </a:extLst>
          </p:cNvPr>
          <p:cNvSpPr txBox="1"/>
          <p:nvPr/>
        </p:nvSpPr>
        <p:spPr>
          <a:xfrm>
            <a:off x="713190" y="5582173"/>
            <a:ext cx="7535198" cy="461665"/>
          </a:xfrm>
          <a:prstGeom prst="rect">
            <a:avLst/>
          </a:prstGeom>
          <a:noFill/>
        </p:spPr>
        <p:txBody>
          <a:bodyPr wrap="square">
            <a:spAutoFit/>
          </a:bodyPr>
          <a:lstStyle/>
          <a:p>
            <a:r>
              <a:rPr lang="en-US" sz="2400" dirty="0">
                <a:latin typeface="Karla"/>
              </a:rPr>
              <a:t>Bottom line, </a:t>
            </a:r>
            <a:r>
              <a:rPr lang="en-US" sz="2400" b="1" dirty="0">
                <a:solidFill>
                  <a:schemeClr val="accent2">
                    <a:lumMod val="75000"/>
                  </a:schemeClr>
                </a:solidFill>
                <a:latin typeface="Karla"/>
              </a:rPr>
              <a:t>is the model simple to understand?</a:t>
            </a:r>
            <a:endParaRPr lang="en-US" dirty="0"/>
          </a:p>
        </p:txBody>
      </p:sp>
    </p:spTree>
    <p:extLst>
      <p:ext uri="{BB962C8B-B14F-4D97-AF65-F5344CB8AC3E}">
        <p14:creationId xmlns:p14="http://schemas.microsoft.com/office/powerpoint/2010/main" val="1916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Defining Interpretability: Decomposability</a:t>
            </a:r>
            <a:br>
              <a:rPr lang="en-US" sz="2400" b="0" i="0" dirty="0">
                <a:solidFill>
                  <a:srgbClr val="222222"/>
                </a:solidFill>
                <a:effectLst/>
                <a:latin typeface="Georgia" panose="02040502050405020303" pitchFamily="18" charset="0"/>
              </a:rPr>
            </a:br>
            <a:br>
              <a:rPr lang="en-US" sz="2400" dirty="0"/>
            </a:br>
            <a:endParaRPr lang="en-US" sz="3800" dirty="0"/>
          </a:p>
        </p:txBody>
      </p:sp>
      <p:sp>
        <p:nvSpPr>
          <p:cNvPr id="4" name="Slide Number Placeholder 3"/>
          <p:cNvSpPr>
            <a:spLocks noGrp="1"/>
          </p:cNvSpPr>
          <p:nvPr>
            <p:ph type="sldNum" sz="quarter" idx="12"/>
          </p:nvPr>
        </p:nvSpPr>
        <p:spPr/>
        <p:txBody>
          <a:bodyPr/>
          <a:lstStyle/>
          <a:p>
            <a:fld id="{A13833A1-46C9-FB45-812F-A8AC7B5136EB}" type="slidenum">
              <a:rPr lang="en-US" smtClean="0"/>
              <a:t>7</a:t>
            </a:fld>
            <a:endParaRPr lang="en-US" dirty="0"/>
          </a:p>
        </p:txBody>
      </p:sp>
      <p:sp>
        <p:nvSpPr>
          <p:cNvPr id="7" name="Content Placeholder 2">
            <a:extLst>
              <a:ext uri="{FF2B5EF4-FFF2-40B4-BE49-F238E27FC236}">
                <a16:creationId xmlns:a16="http://schemas.microsoft.com/office/drawing/2014/main" id="{DB335EB4-2EF2-4F0B-9852-DCDA0D2AE093}"/>
              </a:ext>
            </a:extLst>
          </p:cNvPr>
          <p:cNvSpPr>
            <a:spLocks noGrp="1"/>
          </p:cNvSpPr>
          <p:nvPr>
            <p:ph idx="1"/>
          </p:nvPr>
        </p:nvSpPr>
        <p:spPr>
          <a:xfrm>
            <a:off x="753954" y="1225938"/>
            <a:ext cx="10742721" cy="710067"/>
          </a:xfrm>
        </p:spPr>
        <p:txBody>
          <a:bodyPr/>
          <a:lstStyle/>
          <a:p>
            <a:r>
              <a:rPr lang="en-US" sz="2400" b="1" dirty="0">
                <a:solidFill>
                  <a:schemeClr val="accent2">
                    <a:lumMod val="75000"/>
                  </a:schemeClr>
                </a:solidFill>
              </a:rPr>
              <a:t>What is it? </a:t>
            </a:r>
            <a:r>
              <a:rPr lang="en-US" sz="2400" dirty="0"/>
              <a:t>This property addresses what the model is doing at each step. Decision are the most interpretable. How can we make it clear at each step? </a:t>
            </a:r>
            <a:endParaRPr lang="en-US" sz="2000" dirty="0"/>
          </a:p>
          <a:p>
            <a:endParaRPr lang="en-US" sz="2400" dirty="0"/>
          </a:p>
          <a:p>
            <a:endParaRPr lang="en-US" sz="2400" dirty="0"/>
          </a:p>
          <a:p>
            <a:endParaRPr lang="en-US" sz="2400" dirty="0"/>
          </a:p>
          <a:p>
            <a:endParaRPr lang="en-US" sz="2400" dirty="0"/>
          </a:p>
          <a:p>
            <a:endParaRPr lang="en-US" sz="2400" dirty="0"/>
          </a:p>
        </p:txBody>
      </p:sp>
      <p:pic>
        <p:nvPicPr>
          <p:cNvPr id="11" name="Picture 10">
            <a:extLst>
              <a:ext uri="{FF2B5EF4-FFF2-40B4-BE49-F238E27FC236}">
                <a16:creationId xmlns:a16="http://schemas.microsoft.com/office/drawing/2014/main" id="{6046AAE0-FF96-4714-B70F-194968DB1446}"/>
              </a:ext>
            </a:extLst>
          </p:cNvPr>
          <p:cNvPicPr>
            <a:picLocks noChangeAspect="1"/>
          </p:cNvPicPr>
          <p:nvPr/>
        </p:nvPicPr>
        <p:blipFill>
          <a:blip r:embed="rId3"/>
          <a:stretch>
            <a:fillRect/>
          </a:stretch>
        </p:blipFill>
        <p:spPr>
          <a:xfrm>
            <a:off x="6784929" y="2281366"/>
            <a:ext cx="4529889" cy="3901756"/>
          </a:xfrm>
          <a:prstGeom prst="rect">
            <a:avLst/>
          </a:prstGeom>
        </p:spPr>
      </p:pic>
      <p:sp>
        <p:nvSpPr>
          <p:cNvPr id="19" name="Rectangle 18">
            <a:extLst>
              <a:ext uri="{FF2B5EF4-FFF2-40B4-BE49-F238E27FC236}">
                <a16:creationId xmlns:a16="http://schemas.microsoft.com/office/drawing/2014/main" id="{ED2CC984-323D-48B4-8F10-AE14DFF96242}"/>
              </a:ext>
            </a:extLst>
          </p:cNvPr>
          <p:cNvSpPr/>
          <p:nvPr/>
        </p:nvSpPr>
        <p:spPr>
          <a:xfrm>
            <a:off x="3720328" y="6333581"/>
            <a:ext cx="5519365" cy="584775"/>
          </a:xfrm>
          <a:prstGeom prst="rect">
            <a:avLst/>
          </a:prstGeom>
        </p:spPr>
        <p:txBody>
          <a:bodyPr wrap="square">
            <a:spAutoFit/>
          </a:bodyPr>
          <a:lstStyle/>
          <a:p>
            <a:r>
              <a:rPr lang="en-US" sz="1400" dirty="0">
                <a:solidFill>
                  <a:srgbClr val="292929"/>
                </a:solidFill>
                <a:latin typeface="Karla" pitchFamily="2" charset="0"/>
              </a:rPr>
              <a:t>explained.ai, </a:t>
            </a:r>
            <a:r>
              <a:rPr lang="en-US" sz="1400" i="1" dirty="0">
                <a:solidFill>
                  <a:srgbClr val="292929"/>
                </a:solidFill>
                <a:latin typeface="Karla" pitchFamily="2" charset="0"/>
                <a:hlinkClick r:id="rId4"/>
              </a:rPr>
              <a:t>How to Visualize Decision Trees</a:t>
            </a:r>
            <a:r>
              <a:rPr lang="en-US" sz="1400" dirty="0">
                <a:solidFill>
                  <a:srgbClr val="292929"/>
                </a:solidFill>
                <a:latin typeface="Karla" pitchFamily="2" charset="0"/>
              </a:rPr>
              <a:t>, </a:t>
            </a:r>
            <a:r>
              <a:rPr lang="en-US" sz="1400" dirty="0" err="1">
                <a:solidFill>
                  <a:srgbClr val="292929"/>
                </a:solidFill>
                <a:latin typeface="Karla" pitchFamily="2" charset="0"/>
              </a:rPr>
              <a:t>sklearn</a:t>
            </a:r>
            <a:r>
              <a:rPr lang="en-US" sz="1400" dirty="0">
                <a:solidFill>
                  <a:srgbClr val="292929"/>
                </a:solidFill>
                <a:latin typeface="Karla" pitchFamily="2" charset="0"/>
              </a:rPr>
              <a:t> versus </a:t>
            </a:r>
            <a:r>
              <a:rPr lang="en-US" sz="1400" dirty="0" err="1">
                <a:solidFill>
                  <a:srgbClr val="292929"/>
                </a:solidFill>
                <a:latin typeface="Karla" pitchFamily="2" charset="0"/>
              </a:rPr>
              <a:t>dtreeviz</a:t>
            </a:r>
            <a:endParaRPr lang="en-US" sz="1400" dirty="0">
              <a:solidFill>
                <a:srgbClr val="292929"/>
              </a:solidFill>
              <a:latin typeface="Karla" pitchFamily="2" charset="0"/>
            </a:endParaRPr>
          </a:p>
          <a:p>
            <a:endParaRPr lang="en-US" dirty="0">
              <a:latin typeface="Karla" pitchFamily="2" charset="0"/>
            </a:endParaRPr>
          </a:p>
        </p:txBody>
      </p:sp>
      <p:pic>
        <p:nvPicPr>
          <p:cNvPr id="25" name="Picture 24">
            <a:extLst>
              <a:ext uri="{FF2B5EF4-FFF2-40B4-BE49-F238E27FC236}">
                <a16:creationId xmlns:a16="http://schemas.microsoft.com/office/drawing/2014/main" id="{8C9E064D-64E1-480C-9757-8307B8597E29}"/>
              </a:ext>
            </a:extLst>
          </p:cNvPr>
          <p:cNvPicPr>
            <a:picLocks noChangeAspect="1"/>
          </p:cNvPicPr>
          <p:nvPr/>
        </p:nvPicPr>
        <p:blipFill rotWithShape="1">
          <a:blip r:embed="rId5"/>
          <a:srcRect l="1" t="628" r="250" b="858"/>
          <a:stretch/>
        </p:blipFill>
        <p:spPr>
          <a:xfrm>
            <a:off x="753954" y="2412847"/>
            <a:ext cx="4631148" cy="3588912"/>
          </a:xfrm>
          <a:prstGeom prst="rect">
            <a:avLst/>
          </a:prstGeom>
        </p:spPr>
      </p:pic>
      <p:sp>
        <p:nvSpPr>
          <p:cNvPr id="23" name="TextBox 22">
            <a:extLst>
              <a:ext uri="{FF2B5EF4-FFF2-40B4-BE49-F238E27FC236}">
                <a16:creationId xmlns:a16="http://schemas.microsoft.com/office/drawing/2014/main" id="{9D3B6762-DB07-4423-85F2-B4B25C57C23F}"/>
              </a:ext>
            </a:extLst>
          </p:cNvPr>
          <p:cNvSpPr txBox="1"/>
          <p:nvPr/>
        </p:nvSpPr>
        <p:spPr>
          <a:xfrm>
            <a:off x="4418726" y="2281366"/>
            <a:ext cx="3730705" cy="369332"/>
          </a:xfrm>
          <a:prstGeom prst="rect">
            <a:avLst/>
          </a:prstGeom>
          <a:noFill/>
        </p:spPr>
        <p:txBody>
          <a:bodyPr wrap="square">
            <a:spAutoFit/>
          </a:bodyPr>
          <a:lstStyle/>
          <a:p>
            <a:r>
              <a:rPr lang="en-US" i="1" dirty="0">
                <a:latin typeface="Karla"/>
              </a:rPr>
              <a:t>Decision Trees on Iris Dataset</a:t>
            </a:r>
            <a:endParaRPr lang="en-US" i="1" dirty="0"/>
          </a:p>
        </p:txBody>
      </p:sp>
    </p:spTree>
    <p:extLst>
      <p:ext uri="{BB962C8B-B14F-4D97-AF65-F5344CB8AC3E}">
        <p14:creationId xmlns:p14="http://schemas.microsoft.com/office/powerpoint/2010/main" val="3048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60" y="216531"/>
            <a:ext cx="12106940" cy="767276"/>
          </a:xfrm>
        </p:spPr>
        <p:txBody>
          <a:bodyPr/>
          <a:lstStyle/>
          <a:p>
            <a:r>
              <a:rPr lang="en-US" sz="3800" dirty="0"/>
              <a:t>Defining Interpretability: Algorithmic Transparency</a:t>
            </a:r>
            <a:br>
              <a:rPr lang="en-US" sz="2400" b="0" i="0" dirty="0">
                <a:solidFill>
                  <a:srgbClr val="222222"/>
                </a:solidFill>
                <a:effectLst/>
                <a:latin typeface="Georgia" panose="02040502050405020303" pitchFamily="18" charset="0"/>
              </a:rPr>
            </a:br>
            <a:br>
              <a:rPr lang="en-US" sz="2400" b="0" i="0" dirty="0">
                <a:solidFill>
                  <a:srgbClr val="222222"/>
                </a:solidFill>
                <a:effectLst/>
                <a:latin typeface="Georgia" panose="02040502050405020303" pitchFamily="18" charset="0"/>
              </a:rPr>
            </a:br>
            <a:br>
              <a:rPr lang="en-US" sz="2400" dirty="0"/>
            </a:br>
            <a:endParaRPr lang="en-US" sz="3800" dirty="0"/>
          </a:p>
        </p:txBody>
      </p:sp>
      <p:sp>
        <p:nvSpPr>
          <p:cNvPr id="4" name="Slide Number Placeholder 3"/>
          <p:cNvSpPr>
            <a:spLocks noGrp="1"/>
          </p:cNvSpPr>
          <p:nvPr>
            <p:ph type="sldNum" sz="quarter" idx="12"/>
          </p:nvPr>
        </p:nvSpPr>
        <p:spPr/>
        <p:txBody>
          <a:bodyPr/>
          <a:lstStyle/>
          <a:p>
            <a:fld id="{A13833A1-46C9-FB45-812F-A8AC7B5136EB}" type="slidenum">
              <a:rPr lang="en-US" smtClean="0"/>
              <a:t>8</a:t>
            </a:fld>
            <a:endParaRPr lang="en-US" dirty="0"/>
          </a:p>
        </p:txBody>
      </p:sp>
      <p:sp>
        <p:nvSpPr>
          <p:cNvPr id="7" name="Content Placeholder 2">
            <a:extLst>
              <a:ext uri="{FF2B5EF4-FFF2-40B4-BE49-F238E27FC236}">
                <a16:creationId xmlns:a16="http://schemas.microsoft.com/office/drawing/2014/main" id="{DB335EB4-2EF2-4F0B-9852-DCDA0D2AE093}"/>
              </a:ext>
            </a:extLst>
          </p:cNvPr>
          <p:cNvSpPr>
            <a:spLocks noGrp="1"/>
          </p:cNvSpPr>
          <p:nvPr>
            <p:ph idx="1"/>
          </p:nvPr>
        </p:nvSpPr>
        <p:spPr>
          <a:xfrm>
            <a:off x="753954" y="1225938"/>
            <a:ext cx="10742721" cy="4887696"/>
          </a:xfrm>
        </p:spPr>
        <p:txBody>
          <a:bodyPr/>
          <a:lstStyle/>
          <a:p>
            <a:r>
              <a:rPr lang="en-US" sz="2400" b="1" dirty="0">
                <a:solidFill>
                  <a:schemeClr val="accent2">
                    <a:lumMod val="75000"/>
                  </a:schemeClr>
                </a:solidFill>
              </a:rPr>
              <a:t>What is it? </a:t>
            </a:r>
            <a:r>
              <a:rPr lang="en-US" sz="2400" dirty="0"/>
              <a:t>This property addresses whether the model has any desirable properties which are easy to understand. Good reparameterization, what else?</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p:txBody>
      </p:sp>
      <p:sp>
        <p:nvSpPr>
          <p:cNvPr id="8" name="Rectangle 7">
            <a:extLst>
              <a:ext uri="{FF2B5EF4-FFF2-40B4-BE49-F238E27FC236}">
                <a16:creationId xmlns:a16="http://schemas.microsoft.com/office/drawing/2014/main" id="{CEBA9A8F-7487-4891-807F-E3A092E47DED}"/>
              </a:ext>
            </a:extLst>
          </p:cNvPr>
          <p:cNvSpPr/>
          <p:nvPr/>
        </p:nvSpPr>
        <p:spPr>
          <a:xfrm>
            <a:off x="4200898" y="6298361"/>
            <a:ext cx="5882640" cy="584775"/>
          </a:xfrm>
          <a:prstGeom prst="rect">
            <a:avLst/>
          </a:prstGeom>
        </p:spPr>
        <p:txBody>
          <a:bodyPr wrap="square">
            <a:spAutoFit/>
          </a:bodyPr>
          <a:lstStyle/>
          <a:p>
            <a:r>
              <a:rPr lang="en-US" sz="1400" dirty="0">
                <a:solidFill>
                  <a:srgbClr val="292929"/>
                </a:solidFill>
                <a:latin typeface="Karla" pitchFamily="2" charset="0"/>
              </a:rPr>
              <a:t>theGradient.pub, </a:t>
            </a:r>
            <a:r>
              <a:rPr lang="en-US" sz="1400" i="1" dirty="0">
                <a:solidFill>
                  <a:srgbClr val="292929"/>
                </a:solidFill>
                <a:latin typeface="Karla" pitchFamily="2" charset="0"/>
                <a:hlinkClick r:id="rId3"/>
              </a:rPr>
              <a:t>Interpretability in Machine Learning: An Overview</a:t>
            </a:r>
            <a:r>
              <a:rPr lang="en-US" sz="1400" dirty="0">
                <a:solidFill>
                  <a:srgbClr val="292929"/>
                </a:solidFill>
                <a:latin typeface="Karla" pitchFamily="2" charset="0"/>
              </a:rPr>
              <a:t>,  2020</a:t>
            </a:r>
          </a:p>
          <a:p>
            <a:endParaRPr lang="en-US" dirty="0">
              <a:latin typeface="Karla" pitchFamily="2" charset="0"/>
            </a:endParaRPr>
          </a:p>
        </p:txBody>
      </p:sp>
      <p:sp>
        <p:nvSpPr>
          <p:cNvPr id="20" name="TextBox 19">
            <a:extLst>
              <a:ext uri="{FF2B5EF4-FFF2-40B4-BE49-F238E27FC236}">
                <a16:creationId xmlns:a16="http://schemas.microsoft.com/office/drawing/2014/main" id="{F2B85FFA-36B7-4C0C-905D-1FB8843B9EED}"/>
              </a:ext>
            </a:extLst>
          </p:cNvPr>
          <p:cNvSpPr txBox="1"/>
          <p:nvPr/>
        </p:nvSpPr>
        <p:spPr>
          <a:xfrm>
            <a:off x="380038" y="5694832"/>
            <a:ext cx="11811962" cy="461665"/>
          </a:xfrm>
          <a:prstGeom prst="rect">
            <a:avLst/>
          </a:prstGeom>
          <a:noFill/>
        </p:spPr>
        <p:txBody>
          <a:bodyPr wrap="square">
            <a:spAutoFit/>
          </a:bodyPr>
          <a:lstStyle/>
          <a:p>
            <a:r>
              <a:rPr lang="en-US" sz="2400" dirty="0">
                <a:latin typeface="Karla"/>
              </a:rPr>
              <a:t>Bottom line, </a:t>
            </a:r>
            <a:r>
              <a:rPr lang="en-US" sz="2400" b="1" dirty="0">
                <a:solidFill>
                  <a:schemeClr val="accent2">
                    <a:lumMod val="75000"/>
                  </a:schemeClr>
                </a:solidFill>
                <a:latin typeface="Karla"/>
              </a:rPr>
              <a:t>only some models are informative from a </a:t>
            </a:r>
            <a:r>
              <a:rPr lang="en-US" sz="2400" b="1" dirty="0" err="1">
                <a:solidFill>
                  <a:schemeClr val="accent2">
                    <a:lumMod val="75000"/>
                  </a:schemeClr>
                </a:solidFill>
                <a:latin typeface="Karla"/>
              </a:rPr>
              <a:t>simulatable</a:t>
            </a:r>
            <a:r>
              <a:rPr lang="en-US" sz="2400" b="1" dirty="0">
                <a:solidFill>
                  <a:schemeClr val="accent2">
                    <a:lumMod val="75000"/>
                  </a:schemeClr>
                </a:solidFill>
                <a:latin typeface="Karla"/>
              </a:rPr>
              <a:t> perspective.</a:t>
            </a:r>
          </a:p>
        </p:txBody>
      </p:sp>
      <p:grpSp>
        <p:nvGrpSpPr>
          <p:cNvPr id="10" name="Group 9">
            <a:extLst>
              <a:ext uri="{FF2B5EF4-FFF2-40B4-BE49-F238E27FC236}">
                <a16:creationId xmlns:a16="http://schemas.microsoft.com/office/drawing/2014/main" id="{BC9913CC-0A4B-4A4A-9BD0-62148BD9D3BC}"/>
              </a:ext>
            </a:extLst>
          </p:cNvPr>
          <p:cNvGrpSpPr/>
          <p:nvPr/>
        </p:nvGrpSpPr>
        <p:grpSpPr>
          <a:xfrm>
            <a:off x="3008381" y="2231207"/>
            <a:ext cx="6175237" cy="3276251"/>
            <a:chOff x="3257990" y="2190307"/>
            <a:chExt cx="6175237" cy="3276251"/>
          </a:xfrm>
        </p:grpSpPr>
        <p:pic>
          <p:nvPicPr>
            <p:cNvPr id="3" name="Picture 2">
              <a:extLst>
                <a:ext uri="{FF2B5EF4-FFF2-40B4-BE49-F238E27FC236}">
                  <a16:creationId xmlns:a16="http://schemas.microsoft.com/office/drawing/2014/main" id="{B02778A6-02CE-4701-8DB5-942BC47A65C7}"/>
                </a:ext>
              </a:extLst>
            </p:cNvPr>
            <p:cNvPicPr>
              <a:picLocks noChangeAspect="1"/>
            </p:cNvPicPr>
            <p:nvPr/>
          </p:nvPicPr>
          <p:blipFill>
            <a:blip r:embed="rId4"/>
            <a:stretch>
              <a:fillRect/>
            </a:stretch>
          </p:blipFill>
          <p:spPr>
            <a:xfrm>
              <a:off x="3257990" y="2190307"/>
              <a:ext cx="6175237" cy="3276251"/>
            </a:xfrm>
            <a:prstGeom prst="rect">
              <a:avLst/>
            </a:prstGeom>
          </p:spPr>
        </p:pic>
        <p:sp>
          <p:nvSpPr>
            <p:cNvPr id="16" name="TextBox 15">
              <a:extLst>
                <a:ext uri="{FF2B5EF4-FFF2-40B4-BE49-F238E27FC236}">
                  <a16:creationId xmlns:a16="http://schemas.microsoft.com/office/drawing/2014/main" id="{B9B3FD06-AEA8-46AA-BB1F-C8CF0B1B4456}"/>
                </a:ext>
              </a:extLst>
            </p:cNvPr>
            <p:cNvSpPr txBox="1"/>
            <p:nvPr/>
          </p:nvSpPr>
          <p:spPr>
            <a:xfrm>
              <a:off x="5645888" y="2249467"/>
              <a:ext cx="1850067" cy="369332"/>
            </a:xfrm>
            <a:prstGeom prst="rect">
              <a:avLst/>
            </a:prstGeom>
            <a:noFill/>
          </p:spPr>
          <p:txBody>
            <a:bodyPr wrap="square">
              <a:spAutoFit/>
            </a:bodyPr>
            <a:lstStyle/>
            <a:p>
              <a:pPr algn="ctr"/>
              <a:r>
                <a:rPr lang="en-US" i="1" dirty="0">
                  <a:latin typeface="Karla"/>
                </a:rPr>
                <a:t>SVM</a:t>
              </a:r>
              <a:endParaRPr lang="en-US" i="1" dirty="0"/>
            </a:p>
          </p:txBody>
        </p:sp>
      </p:grpSp>
    </p:spTree>
    <p:extLst>
      <p:ext uri="{BB962C8B-B14F-4D97-AF65-F5344CB8AC3E}">
        <p14:creationId xmlns:p14="http://schemas.microsoft.com/office/powerpoint/2010/main" val="24889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60" y="216531"/>
            <a:ext cx="12106940" cy="767276"/>
          </a:xfrm>
        </p:spPr>
        <p:txBody>
          <a:bodyPr/>
          <a:lstStyle/>
          <a:p>
            <a:r>
              <a:rPr lang="en-US" sz="3800" dirty="0"/>
              <a:t>Post-Hoc Interpretability</a:t>
            </a:r>
          </a:p>
        </p:txBody>
      </p:sp>
      <p:sp>
        <p:nvSpPr>
          <p:cNvPr id="4" name="Slide Number Placeholder 3"/>
          <p:cNvSpPr>
            <a:spLocks noGrp="1"/>
          </p:cNvSpPr>
          <p:nvPr>
            <p:ph type="sldNum" sz="quarter" idx="12"/>
          </p:nvPr>
        </p:nvSpPr>
        <p:spPr/>
        <p:txBody>
          <a:bodyPr/>
          <a:lstStyle/>
          <a:p>
            <a:fld id="{A13833A1-46C9-FB45-812F-A8AC7B5136EB}" type="slidenum">
              <a:rPr lang="en-US" smtClean="0"/>
              <a:t>9</a:t>
            </a:fld>
            <a:endParaRPr lang="en-US" dirty="0"/>
          </a:p>
        </p:txBody>
      </p:sp>
      <p:sp>
        <p:nvSpPr>
          <p:cNvPr id="7" name="Content Placeholder 2">
            <a:extLst>
              <a:ext uri="{FF2B5EF4-FFF2-40B4-BE49-F238E27FC236}">
                <a16:creationId xmlns:a16="http://schemas.microsoft.com/office/drawing/2014/main" id="{DB335EB4-2EF2-4F0B-9852-DCDA0D2AE093}"/>
              </a:ext>
            </a:extLst>
          </p:cNvPr>
          <p:cNvSpPr>
            <a:spLocks noGrp="1"/>
          </p:cNvSpPr>
          <p:nvPr>
            <p:ph idx="1"/>
          </p:nvPr>
        </p:nvSpPr>
        <p:spPr>
          <a:xfrm>
            <a:off x="753954" y="1225938"/>
            <a:ext cx="10742721" cy="4887696"/>
          </a:xfrm>
        </p:spPr>
        <p:txBody>
          <a:bodyPr/>
          <a:lstStyle/>
          <a:p>
            <a:r>
              <a:rPr lang="en-US" sz="2400" b="1" dirty="0">
                <a:solidFill>
                  <a:schemeClr val="accent2">
                    <a:lumMod val="75000"/>
                  </a:schemeClr>
                </a:solidFill>
              </a:rPr>
              <a:t>What is it? </a:t>
            </a:r>
            <a:r>
              <a:rPr lang="en-US" sz="2400" dirty="0"/>
              <a:t>Things we can learn from the model after training has finished.</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p:txBody>
      </p:sp>
      <p:sp>
        <p:nvSpPr>
          <p:cNvPr id="8" name="Rectangle 7">
            <a:extLst>
              <a:ext uri="{FF2B5EF4-FFF2-40B4-BE49-F238E27FC236}">
                <a16:creationId xmlns:a16="http://schemas.microsoft.com/office/drawing/2014/main" id="{CEBA9A8F-7487-4891-807F-E3A092E47DED}"/>
              </a:ext>
            </a:extLst>
          </p:cNvPr>
          <p:cNvSpPr/>
          <p:nvPr/>
        </p:nvSpPr>
        <p:spPr>
          <a:xfrm>
            <a:off x="4020144" y="6298361"/>
            <a:ext cx="3773521" cy="584775"/>
          </a:xfrm>
          <a:prstGeom prst="rect">
            <a:avLst/>
          </a:prstGeom>
        </p:spPr>
        <p:txBody>
          <a:bodyPr wrap="square">
            <a:spAutoFit/>
          </a:bodyPr>
          <a:lstStyle/>
          <a:p>
            <a:r>
              <a:rPr lang="en-US" sz="1400" dirty="0">
                <a:solidFill>
                  <a:srgbClr val="292929"/>
                </a:solidFill>
                <a:latin typeface="Karla" pitchFamily="2" charset="0"/>
              </a:rPr>
              <a:t>Stanford, </a:t>
            </a:r>
            <a:r>
              <a:rPr lang="en-US" sz="1400" i="1" dirty="0">
                <a:solidFill>
                  <a:srgbClr val="292929"/>
                </a:solidFill>
                <a:latin typeface="Karla" pitchFamily="2" charset="0"/>
                <a:hlinkClick r:id="rId3"/>
              </a:rPr>
              <a:t>Humans in the Loop General </a:t>
            </a:r>
            <a:r>
              <a:rPr lang="en-US" sz="1400" i="1" dirty="0" err="1">
                <a:solidFill>
                  <a:srgbClr val="292929"/>
                </a:solidFill>
                <a:latin typeface="Karla" pitchFamily="2" charset="0"/>
                <a:hlinkClick r:id="rId3"/>
              </a:rPr>
              <a:t>Bluprint</a:t>
            </a:r>
            <a:endParaRPr lang="en-US" sz="1400" dirty="0">
              <a:solidFill>
                <a:srgbClr val="292929"/>
              </a:solidFill>
              <a:latin typeface="Karla" pitchFamily="2" charset="0"/>
            </a:endParaRPr>
          </a:p>
          <a:p>
            <a:endParaRPr lang="en-US" dirty="0">
              <a:latin typeface="Karla" pitchFamily="2" charset="0"/>
            </a:endParaRPr>
          </a:p>
        </p:txBody>
      </p:sp>
      <p:sp>
        <p:nvSpPr>
          <p:cNvPr id="20" name="TextBox 19">
            <a:extLst>
              <a:ext uri="{FF2B5EF4-FFF2-40B4-BE49-F238E27FC236}">
                <a16:creationId xmlns:a16="http://schemas.microsoft.com/office/drawing/2014/main" id="{F2B85FFA-36B7-4C0C-905D-1FB8843B9EED}"/>
              </a:ext>
            </a:extLst>
          </p:cNvPr>
          <p:cNvSpPr txBox="1"/>
          <p:nvPr/>
        </p:nvSpPr>
        <p:spPr>
          <a:xfrm>
            <a:off x="695325" y="5563000"/>
            <a:ext cx="11438045" cy="461665"/>
          </a:xfrm>
          <a:prstGeom prst="rect">
            <a:avLst/>
          </a:prstGeom>
          <a:noFill/>
        </p:spPr>
        <p:txBody>
          <a:bodyPr wrap="square">
            <a:spAutoFit/>
          </a:bodyPr>
          <a:lstStyle/>
          <a:p>
            <a:r>
              <a:rPr lang="en-US" sz="2400" b="0" i="0" dirty="0">
                <a:solidFill>
                  <a:srgbClr val="222222"/>
                </a:solidFill>
                <a:effectLst/>
                <a:latin typeface="Karla" pitchFamily="2" charset="0"/>
              </a:rPr>
              <a:t>How can models incorporate human interpretation into their decision-making?</a:t>
            </a:r>
            <a:endParaRPr lang="en-US" sz="2400" b="1" dirty="0">
              <a:solidFill>
                <a:schemeClr val="accent2">
                  <a:lumMod val="75000"/>
                </a:schemeClr>
              </a:solidFill>
              <a:latin typeface="Karla" pitchFamily="2" charset="0"/>
            </a:endParaRPr>
          </a:p>
        </p:txBody>
      </p:sp>
      <p:pic>
        <p:nvPicPr>
          <p:cNvPr id="5" name="Picture 4">
            <a:extLst>
              <a:ext uri="{FF2B5EF4-FFF2-40B4-BE49-F238E27FC236}">
                <a16:creationId xmlns:a16="http://schemas.microsoft.com/office/drawing/2014/main" id="{98C66C29-2B0C-43BE-B3AC-59AD18660A59}"/>
              </a:ext>
            </a:extLst>
          </p:cNvPr>
          <p:cNvPicPr>
            <a:picLocks noChangeAspect="1"/>
          </p:cNvPicPr>
          <p:nvPr/>
        </p:nvPicPr>
        <p:blipFill rotWithShape="1">
          <a:blip r:embed="rId4"/>
          <a:srcRect b="15679"/>
          <a:stretch/>
        </p:blipFill>
        <p:spPr>
          <a:xfrm>
            <a:off x="1531088" y="2090180"/>
            <a:ext cx="9369844" cy="3159212"/>
          </a:xfrm>
          <a:prstGeom prst="rect">
            <a:avLst/>
          </a:prstGeom>
        </p:spPr>
      </p:pic>
    </p:spTree>
    <p:extLst>
      <p:ext uri="{BB962C8B-B14F-4D97-AF65-F5344CB8AC3E}">
        <p14:creationId xmlns:p14="http://schemas.microsoft.com/office/powerpoint/2010/main" val="230186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EC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ectureTemplate" id="{B34C016E-0C6D-1F44-AAEA-E9B93A3FD154}" vid="{3C94EAC1-1335-F549-90CC-70892BD4532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12253</TotalTime>
  <Words>3027</Words>
  <Application>Microsoft Macintosh PowerPoint</Application>
  <PresentationFormat>Widescreen</PresentationFormat>
  <Paragraphs>303</Paragraphs>
  <Slides>46</Slides>
  <Notes>43</Notes>
  <HiddenSlides>1</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46</vt:i4>
      </vt:variant>
    </vt:vector>
  </HeadingPairs>
  <TitlesOfParts>
    <vt:vector size="56" baseType="lpstr">
      <vt:lpstr>Arial</vt:lpstr>
      <vt:lpstr>Calibri</vt:lpstr>
      <vt:lpstr>Calibri Light</vt:lpstr>
      <vt:lpstr>Cambria Math</vt:lpstr>
      <vt:lpstr>charter</vt:lpstr>
      <vt:lpstr>Georgia</vt:lpstr>
      <vt:lpstr>Karla</vt:lpstr>
      <vt:lpstr>Custom Design</vt:lpstr>
      <vt:lpstr>1_Custom Design</vt:lpstr>
      <vt:lpstr>GEC_template</vt:lpstr>
      <vt:lpstr>Lecture 11: Interpretation Methods for Image Classification: Saliency Maps and Class Activation Maximization (CAM)</vt:lpstr>
      <vt:lpstr>PowerPoint Presentation</vt:lpstr>
      <vt:lpstr>PowerPoint Presentation</vt:lpstr>
      <vt:lpstr>PowerPoint Presentation</vt:lpstr>
      <vt:lpstr>Why Care About Interpretability? </vt:lpstr>
      <vt:lpstr>Defining Interpretability: Simulatibility  </vt:lpstr>
      <vt:lpstr>Defining Interpretability: Decomposability  </vt:lpstr>
      <vt:lpstr>Defining Interpretability: Algorithmic Transparency   </vt:lpstr>
      <vt:lpstr>Post-Hoc Interpretability</vt:lpstr>
      <vt:lpstr>Why do we need Transparent Model?</vt:lpstr>
      <vt:lpstr>PowerPoint Presentation</vt:lpstr>
      <vt:lpstr>Interpretation Methods for Image Classification</vt:lpstr>
      <vt:lpstr>Interpretation Methods for Image Classification</vt:lpstr>
      <vt:lpstr>Interpretation Methods for Image Classification</vt:lpstr>
      <vt:lpstr>Interpretation Methods for Image Classification</vt:lpstr>
      <vt:lpstr>PowerPoint Presentation</vt:lpstr>
      <vt:lpstr>Saliency Maps</vt:lpstr>
      <vt:lpstr>Saliency Maps with DeconvNet</vt:lpstr>
      <vt:lpstr>Saliency Maps with DeconvNet &lt;cont&gt;</vt:lpstr>
      <vt:lpstr>Saliency Maps with DeconvNet &lt;cont&gt;</vt:lpstr>
      <vt:lpstr>Saliency Maps with DeconvNet &lt;cont&gt;</vt:lpstr>
      <vt:lpstr>Saliency Maps with Gradient Based Backprop</vt:lpstr>
      <vt:lpstr>Saliency Maps with Gradient Based Backprop</vt:lpstr>
      <vt:lpstr>Saliency Maps with Gradient Based Backprop</vt:lpstr>
      <vt:lpstr>Saliency Maps with Gradient Based Backprop</vt:lpstr>
      <vt:lpstr>Saliency Maps with Gradient Based Backprop &lt;cont&gt;</vt:lpstr>
      <vt:lpstr>Saliency Maps w Guided Backpropagation Algorithm</vt:lpstr>
      <vt:lpstr>Saliency Maps with Gradient Based Backprop &lt;cont&gt;</vt:lpstr>
      <vt:lpstr>Saliency Maps with Gradient Based Backprop &lt;cont&gt;</vt:lpstr>
      <vt:lpstr>Saliency Maps Recap</vt:lpstr>
      <vt:lpstr>PowerPoint Presentation</vt:lpstr>
      <vt:lpstr>Class Activation Maximization (CAM)</vt:lpstr>
      <vt:lpstr>Class Activation Maximization (CAM)</vt:lpstr>
      <vt:lpstr>More on Class Activation Maximization</vt:lpstr>
      <vt:lpstr>Class Activation Maximization (Grad-CAM)</vt:lpstr>
      <vt:lpstr>Class Activation Maximization (Guided Grad-CAM)</vt:lpstr>
      <vt:lpstr>Class Activation Maximization Recap</vt:lpstr>
      <vt:lpstr>PowerPoint Presentation</vt:lpstr>
      <vt:lpstr>Feature Visualization</vt:lpstr>
      <vt:lpstr>Feature Visualization</vt:lpstr>
      <vt:lpstr>What to Visualize for CNNs?</vt:lpstr>
      <vt:lpstr>Activation Maximization</vt:lpstr>
      <vt:lpstr>Visualizing Convolutional Features by Activation Maximization</vt:lpstr>
      <vt:lpstr>Visualizing Convolutional Filters by Activation Maximization</vt:lpstr>
      <vt:lpstr>To the notebook!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INTRODUCTION</dc:title>
  <dc:creator>andrea porelli</dc:creator>
  <cp:lastModifiedBy>Protopapas, Pavlos</cp:lastModifiedBy>
  <cp:revision>447</cp:revision>
  <cp:lastPrinted>2020-01-30T04:24:14Z</cp:lastPrinted>
  <dcterms:created xsi:type="dcterms:W3CDTF">2020-01-23T20:36:42Z</dcterms:created>
  <dcterms:modified xsi:type="dcterms:W3CDTF">2020-11-24T15:08:14Z</dcterms:modified>
</cp:coreProperties>
</file>