
<file path=[Content_Types].xml><?xml version="1.0" encoding="utf-8"?>
<Types xmlns="http://schemas.openxmlformats.org/package/2006/content-types">
  <Default Extension="xml" ContentType="application/xml"/>
  <Default Extension="svg" ContentType="image/svg+xml"/>
  <Default Extension="jpg" ContentType="image/jpeg"/>
  <Default Extension="jpeg" ContentType="image/jpeg"/>
  <Default Extension="emf" ContentType="image/x-emf"/>
  <Default Extension="tiff" ContentType="image/tiff"/>
  <Default Extension="rels" ContentType="application/vnd.openxmlformats-package.relationships+xml"/>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92" r:id="rId1"/>
  </p:sldMasterIdLst>
  <p:notesMasterIdLst>
    <p:notesMasterId r:id="rId77"/>
  </p:notesMasterIdLst>
  <p:sldIdLst>
    <p:sldId id="256" r:id="rId2"/>
    <p:sldId id="257" r:id="rId3"/>
    <p:sldId id="319" r:id="rId4"/>
    <p:sldId id="394" r:id="rId5"/>
    <p:sldId id="360" r:id="rId6"/>
    <p:sldId id="323" r:id="rId7"/>
    <p:sldId id="324" r:id="rId8"/>
    <p:sldId id="325" r:id="rId9"/>
    <p:sldId id="326" r:id="rId10"/>
    <p:sldId id="327" r:id="rId11"/>
    <p:sldId id="328" r:id="rId12"/>
    <p:sldId id="329" r:id="rId13"/>
    <p:sldId id="341" r:id="rId14"/>
    <p:sldId id="342" r:id="rId15"/>
    <p:sldId id="343" r:id="rId16"/>
    <p:sldId id="344" r:id="rId17"/>
    <p:sldId id="376" r:id="rId18"/>
    <p:sldId id="377" r:id="rId19"/>
    <p:sldId id="378" r:id="rId20"/>
    <p:sldId id="379" r:id="rId21"/>
    <p:sldId id="380" r:id="rId22"/>
    <p:sldId id="381" r:id="rId23"/>
    <p:sldId id="382" r:id="rId24"/>
    <p:sldId id="384" r:id="rId25"/>
    <p:sldId id="345" r:id="rId26"/>
    <p:sldId id="402" r:id="rId27"/>
    <p:sldId id="283" r:id="rId28"/>
    <p:sldId id="285" r:id="rId29"/>
    <p:sldId id="268" r:id="rId30"/>
    <p:sldId id="269" r:id="rId31"/>
    <p:sldId id="270" r:id="rId32"/>
    <p:sldId id="401" r:id="rId33"/>
    <p:sldId id="350" r:id="rId34"/>
    <p:sldId id="351" r:id="rId35"/>
    <p:sldId id="352" r:id="rId36"/>
    <p:sldId id="353" r:id="rId37"/>
    <p:sldId id="354" r:id="rId38"/>
    <p:sldId id="355" r:id="rId39"/>
    <p:sldId id="356" r:id="rId40"/>
    <p:sldId id="357" r:id="rId41"/>
    <p:sldId id="358" r:id="rId42"/>
    <p:sldId id="359" r:id="rId43"/>
    <p:sldId id="361" r:id="rId44"/>
    <p:sldId id="362" r:id="rId45"/>
    <p:sldId id="363" r:id="rId46"/>
    <p:sldId id="375" r:id="rId47"/>
    <p:sldId id="365" r:id="rId48"/>
    <p:sldId id="366" r:id="rId49"/>
    <p:sldId id="395" r:id="rId50"/>
    <p:sldId id="396" r:id="rId51"/>
    <p:sldId id="399" r:id="rId52"/>
    <p:sldId id="369" r:id="rId53"/>
    <p:sldId id="370" r:id="rId54"/>
    <p:sldId id="371" r:id="rId55"/>
    <p:sldId id="413" r:id="rId56"/>
    <p:sldId id="271" r:id="rId57"/>
    <p:sldId id="272" r:id="rId58"/>
    <p:sldId id="397" r:id="rId59"/>
    <p:sldId id="277" r:id="rId60"/>
    <p:sldId id="278" r:id="rId61"/>
    <p:sldId id="279" r:id="rId62"/>
    <p:sldId id="281" r:id="rId63"/>
    <p:sldId id="273" r:id="rId64"/>
    <p:sldId id="274" r:id="rId65"/>
    <p:sldId id="275" r:id="rId66"/>
    <p:sldId id="276" r:id="rId67"/>
    <p:sldId id="409" r:id="rId68"/>
    <p:sldId id="414" r:id="rId69"/>
    <p:sldId id="411" r:id="rId70"/>
    <p:sldId id="404" r:id="rId71"/>
    <p:sldId id="408" r:id="rId72"/>
    <p:sldId id="410" r:id="rId73"/>
    <p:sldId id="407" r:id="rId74"/>
    <p:sldId id="405" r:id="rId75"/>
    <p:sldId id="406" r:id="rId7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446"/>
    <p:restoredTop sz="94637"/>
  </p:normalViewPr>
  <p:slideViewPr>
    <p:cSldViewPr snapToGrid="0" snapToObjects="1">
      <p:cViewPr>
        <p:scale>
          <a:sx n="107" d="100"/>
          <a:sy n="107" d="100"/>
        </p:scale>
        <p:origin x="144" y="1192"/>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theme" Target="theme/theme1.xml"/><Relationship Id="rId81"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notesMaster" Target="notesMasters/notesMaster1.xml"/><Relationship Id="rId78" Type="http://schemas.openxmlformats.org/officeDocument/2006/relationships/presProps" Target="presProps.xml"/><Relationship Id="rId79" Type="http://schemas.openxmlformats.org/officeDocument/2006/relationships/viewProps" Target="viewProp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530C70-2F97-9D4F-B055-A811B675D3C0}" type="doc">
      <dgm:prSet loTypeId="urn:microsoft.com/office/officeart/2005/8/layout/hierarchy2" loCatId="" qsTypeId="urn:microsoft.com/office/officeart/2005/8/quickstyle/simple2" qsCatId="simple" csTypeId="urn:microsoft.com/office/officeart/2005/8/colors/accent0_1" csCatId="mainScheme" phldr="1"/>
      <dgm:spPr/>
      <dgm:t>
        <a:bodyPr/>
        <a:lstStyle/>
        <a:p>
          <a:endParaRPr lang="en-US"/>
        </a:p>
      </dgm:t>
    </dgm:pt>
    <dgm:pt modelId="{B7C9247F-B2DF-0C42-8889-61E9E4831CC8}">
      <dgm:prSet phldrT="[Text]" custT="1"/>
      <dgm:spPr/>
      <dgm:t>
        <a:bodyPr/>
        <a:lstStyle/>
        <a:p>
          <a:r>
            <a:rPr lang="en-US" sz="2200" dirty="0" smtClean="0">
              <a:solidFill>
                <a:srgbClr val="0000FF"/>
              </a:solidFill>
            </a:rPr>
            <a:t>Deep Generative Models</a:t>
          </a:r>
          <a:endParaRPr lang="en-US" sz="2200" dirty="0">
            <a:solidFill>
              <a:srgbClr val="0000FF"/>
            </a:solidFill>
          </a:endParaRPr>
        </a:p>
      </dgm:t>
    </dgm:pt>
    <dgm:pt modelId="{2BDAC304-1464-5149-8A47-25CF5AF8EA78}" type="parTrans" cxnId="{F2C98B77-2556-2047-9B86-78CD01855457}">
      <dgm:prSet/>
      <dgm:spPr/>
      <dgm:t>
        <a:bodyPr/>
        <a:lstStyle/>
        <a:p>
          <a:endParaRPr lang="en-US" sz="2200"/>
        </a:p>
      </dgm:t>
    </dgm:pt>
    <dgm:pt modelId="{F967389A-F399-B245-A2FC-901B322D4CE9}" type="sibTrans" cxnId="{F2C98B77-2556-2047-9B86-78CD01855457}">
      <dgm:prSet/>
      <dgm:spPr/>
      <dgm:t>
        <a:bodyPr/>
        <a:lstStyle/>
        <a:p>
          <a:endParaRPr lang="en-US" sz="2200"/>
        </a:p>
      </dgm:t>
    </dgm:pt>
    <dgm:pt modelId="{783EB77B-DA8E-D149-9408-76E2D31C52E3}">
      <dgm:prSet phldrT="[Text]" custT="1"/>
      <dgm:spPr/>
      <dgm:t>
        <a:bodyPr/>
        <a:lstStyle/>
        <a:p>
          <a:r>
            <a:rPr lang="en-US" sz="2200" dirty="0" smtClean="0">
              <a:solidFill>
                <a:srgbClr val="0000FF"/>
              </a:solidFill>
            </a:rPr>
            <a:t>Explicit Density</a:t>
          </a:r>
          <a:endParaRPr lang="en-US" sz="2200" dirty="0">
            <a:solidFill>
              <a:srgbClr val="0000FF"/>
            </a:solidFill>
          </a:endParaRPr>
        </a:p>
      </dgm:t>
    </dgm:pt>
    <dgm:pt modelId="{515BDA2D-4850-2442-8448-900AA9F697F0}" type="parTrans" cxnId="{726DB0E8-AED4-DB40-8CE8-0E8DD1AE5FD5}">
      <dgm:prSet custT="1"/>
      <dgm:spPr/>
      <dgm:t>
        <a:bodyPr/>
        <a:lstStyle/>
        <a:p>
          <a:endParaRPr lang="en-US" sz="2200"/>
        </a:p>
      </dgm:t>
    </dgm:pt>
    <dgm:pt modelId="{6C73AA95-A2BE-9446-8316-D29209E8A3D0}" type="sibTrans" cxnId="{726DB0E8-AED4-DB40-8CE8-0E8DD1AE5FD5}">
      <dgm:prSet/>
      <dgm:spPr/>
      <dgm:t>
        <a:bodyPr/>
        <a:lstStyle/>
        <a:p>
          <a:endParaRPr lang="en-US" sz="2200"/>
        </a:p>
      </dgm:t>
    </dgm:pt>
    <dgm:pt modelId="{AD1AFE6E-BB86-7C4B-BAC9-3D2DAB76E04D}">
      <dgm:prSet phldrT="[Text]" custT="1"/>
      <dgm:spPr/>
      <dgm:t>
        <a:bodyPr/>
        <a:lstStyle/>
        <a:p>
          <a:r>
            <a:rPr lang="en-US" sz="2200" dirty="0" smtClean="0">
              <a:solidFill>
                <a:srgbClr val="0000FF"/>
              </a:solidFill>
            </a:rPr>
            <a:t>Markov Chain</a:t>
          </a:r>
          <a:endParaRPr lang="en-US" sz="2200" dirty="0">
            <a:solidFill>
              <a:srgbClr val="0000FF"/>
            </a:solidFill>
          </a:endParaRPr>
        </a:p>
      </dgm:t>
    </dgm:pt>
    <dgm:pt modelId="{6D4A2189-E498-464C-828B-B65ABD594507}" type="parTrans" cxnId="{6FD1A1C1-C79D-B146-9682-8FAF5EB457B6}">
      <dgm:prSet custT="1"/>
      <dgm:spPr/>
      <dgm:t>
        <a:bodyPr/>
        <a:lstStyle/>
        <a:p>
          <a:endParaRPr lang="en-US" sz="2200"/>
        </a:p>
      </dgm:t>
    </dgm:pt>
    <dgm:pt modelId="{8B622C96-F770-5B4E-9B01-AC3B04CDD000}" type="sibTrans" cxnId="{6FD1A1C1-C79D-B146-9682-8FAF5EB457B6}">
      <dgm:prSet/>
      <dgm:spPr/>
      <dgm:t>
        <a:bodyPr/>
        <a:lstStyle/>
        <a:p>
          <a:endParaRPr lang="en-US" sz="2200"/>
        </a:p>
      </dgm:t>
    </dgm:pt>
    <dgm:pt modelId="{A3534884-AE6E-594C-B1EF-380F2CF3163C}">
      <dgm:prSet phldrT="[Text]" custT="1"/>
      <dgm:spPr/>
      <dgm:t>
        <a:bodyPr/>
        <a:lstStyle/>
        <a:p>
          <a:r>
            <a:rPr lang="en-US" sz="2200" dirty="0" smtClean="0">
              <a:solidFill>
                <a:srgbClr val="0000FF"/>
              </a:solidFill>
            </a:rPr>
            <a:t>Implicit Density</a:t>
          </a:r>
          <a:endParaRPr lang="en-US" sz="2200" dirty="0">
            <a:solidFill>
              <a:srgbClr val="0000FF"/>
            </a:solidFill>
          </a:endParaRPr>
        </a:p>
      </dgm:t>
    </dgm:pt>
    <dgm:pt modelId="{21909E4F-2ECE-3845-8DEB-D77F2A34BECA}" type="parTrans" cxnId="{A2DBCD83-4089-C845-8BAC-715F82BCDCE8}">
      <dgm:prSet custT="1"/>
      <dgm:spPr/>
      <dgm:t>
        <a:bodyPr/>
        <a:lstStyle/>
        <a:p>
          <a:endParaRPr lang="en-US" sz="2200"/>
        </a:p>
      </dgm:t>
    </dgm:pt>
    <dgm:pt modelId="{2E3726DA-7489-ED4C-9322-596D6F578402}" type="sibTrans" cxnId="{A2DBCD83-4089-C845-8BAC-715F82BCDCE8}">
      <dgm:prSet/>
      <dgm:spPr/>
      <dgm:t>
        <a:bodyPr/>
        <a:lstStyle/>
        <a:p>
          <a:endParaRPr lang="en-US" sz="2200"/>
        </a:p>
      </dgm:t>
    </dgm:pt>
    <dgm:pt modelId="{CD4D9E06-E4A4-AD41-B37D-A535B7CE9673}">
      <dgm:prSet phldrT="[Text]" custT="1"/>
      <dgm:spPr/>
      <dgm:t>
        <a:bodyPr/>
        <a:lstStyle/>
        <a:p>
          <a:r>
            <a:rPr lang="en-US" sz="2200" dirty="0" smtClean="0">
              <a:solidFill>
                <a:srgbClr val="0000FF"/>
              </a:solidFill>
            </a:rPr>
            <a:t>Markov Chain</a:t>
          </a:r>
          <a:endParaRPr lang="en-US" sz="2200" dirty="0">
            <a:solidFill>
              <a:srgbClr val="0000FF"/>
            </a:solidFill>
          </a:endParaRPr>
        </a:p>
      </dgm:t>
    </dgm:pt>
    <dgm:pt modelId="{02AED976-D241-1448-A68E-394C64776584}" type="parTrans" cxnId="{437D43CE-48D9-7144-8E7B-662A9275D821}">
      <dgm:prSet custT="1"/>
      <dgm:spPr/>
      <dgm:t>
        <a:bodyPr/>
        <a:lstStyle/>
        <a:p>
          <a:endParaRPr lang="en-US" sz="2200"/>
        </a:p>
      </dgm:t>
    </dgm:pt>
    <dgm:pt modelId="{77F48481-C3E1-3049-9561-F1F8307ECF3D}" type="sibTrans" cxnId="{437D43CE-48D9-7144-8E7B-662A9275D821}">
      <dgm:prSet/>
      <dgm:spPr/>
      <dgm:t>
        <a:bodyPr/>
        <a:lstStyle/>
        <a:p>
          <a:endParaRPr lang="en-US" sz="2200"/>
        </a:p>
      </dgm:t>
    </dgm:pt>
    <dgm:pt modelId="{BC555BB5-29CD-7545-960E-EE2BBAC07B31}">
      <dgm:prSet phldrT="[Text]" custT="1"/>
      <dgm:spPr/>
      <dgm:t>
        <a:bodyPr/>
        <a:lstStyle/>
        <a:p>
          <a:r>
            <a:rPr lang="en-US" sz="2200" dirty="0" smtClean="0">
              <a:solidFill>
                <a:srgbClr val="0000FF"/>
              </a:solidFill>
            </a:rPr>
            <a:t>Direct</a:t>
          </a:r>
          <a:endParaRPr lang="en-US" sz="2200" dirty="0">
            <a:solidFill>
              <a:srgbClr val="0000FF"/>
            </a:solidFill>
          </a:endParaRPr>
        </a:p>
      </dgm:t>
    </dgm:pt>
    <dgm:pt modelId="{0CF9BCAF-EC87-6440-9DDD-3685D663CF13}" type="parTrans" cxnId="{A1EAB40B-872D-8C4E-A6B0-A362E3942238}">
      <dgm:prSet custT="1"/>
      <dgm:spPr/>
      <dgm:t>
        <a:bodyPr/>
        <a:lstStyle/>
        <a:p>
          <a:endParaRPr lang="en-US" sz="2200"/>
        </a:p>
      </dgm:t>
    </dgm:pt>
    <dgm:pt modelId="{BA8847CA-BAD3-5A4F-945D-4C41CD294B5A}" type="sibTrans" cxnId="{A1EAB40B-872D-8C4E-A6B0-A362E3942238}">
      <dgm:prSet/>
      <dgm:spPr/>
      <dgm:t>
        <a:bodyPr/>
        <a:lstStyle/>
        <a:p>
          <a:endParaRPr lang="en-US" sz="2200"/>
        </a:p>
      </dgm:t>
    </dgm:pt>
    <dgm:pt modelId="{8BEBCD41-0A4A-7640-B131-1394095651E6}">
      <dgm:prSet phldrT="[Text]" custT="1"/>
      <dgm:spPr/>
      <dgm:t>
        <a:bodyPr/>
        <a:lstStyle/>
        <a:p>
          <a:r>
            <a:rPr lang="en-US" sz="2200" dirty="0" err="1" smtClean="0">
              <a:solidFill>
                <a:srgbClr val="0000FF"/>
              </a:solidFill>
            </a:rPr>
            <a:t>Variational</a:t>
          </a:r>
          <a:endParaRPr lang="en-US" sz="2200" dirty="0">
            <a:solidFill>
              <a:srgbClr val="0000FF"/>
            </a:solidFill>
          </a:endParaRPr>
        </a:p>
      </dgm:t>
    </dgm:pt>
    <dgm:pt modelId="{3C35D84A-F102-7941-888D-E9BF5C6719AE}" type="parTrans" cxnId="{C7A6BDC8-67C3-214C-9D41-9047D2A6906C}">
      <dgm:prSet/>
      <dgm:spPr/>
      <dgm:t>
        <a:bodyPr/>
        <a:lstStyle/>
        <a:p>
          <a:endParaRPr lang="en-US"/>
        </a:p>
      </dgm:t>
    </dgm:pt>
    <dgm:pt modelId="{BB993854-7EBC-354E-85B8-B178DFE15566}" type="sibTrans" cxnId="{C7A6BDC8-67C3-214C-9D41-9047D2A6906C}">
      <dgm:prSet/>
      <dgm:spPr/>
      <dgm:t>
        <a:bodyPr/>
        <a:lstStyle/>
        <a:p>
          <a:endParaRPr lang="en-US"/>
        </a:p>
      </dgm:t>
    </dgm:pt>
    <dgm:pt modelId="{7E001CE8-158A-4749-95E3-502944562692}" type="pres">
      <dgm:prSet presAssocID="{AB530C70-2F97-9D4F-B055-A811B675D3C0}" presName="diagram" presStyleCnt="0">
        <dgm:presLayoutVars>
          <dgm:chPref val="1"/>
          <dgm:dir/>
          <dgm:animOne val="branch"/>
          <dgm:animLvl val="lvl"/>
          <dgm:resizeHandles val="exact"/>
        </dgm:presLayoutVars>
      </dgm:prSet>
      <dgm:spPr/>
      <dgm:t>
        <a:bodyPr/>
        <a:lstStyle/>
        <a:p>
          <a:endParaRPr lang="en-US"/>
        </a:p>
      </dgm:t>
    </dgm:pt>
    <dgm:pt modelId="{C915CC6A-73FD-8048-84D3-9B03C6CB5114}" type="pres">
      <dgm:prSet presAssocID="{B7C9247F-B2DF-0C42-8889-61E9E4831CC8}" presName="root1" presStyleCnt="0"/>
      <dgm:spPr/>
    </dgm:pt>
    <dgm:pt modelId="{836838FF-54ED-0045-AB98-9D518BBE64D8}" type="pres">
      <dgm:prSet presAssocID="{B7C9247F-B2DF-0C42-8889-61E9E4831CC8}" presName="LevelOneTextNode" presStyleLbl="node0" presStyleIdx="0" presStyleCnt="1" custScaleY="130676">
        <dgm:presLayoutVars>
          <dgm:chPref val="3"/>
        </dgm:presLayoutVars>
      </dgm:prSet>
      <dgm:spPr/>
      <dgm:t>
        <a:bodyPr/>
        <a:lstStyle/>
        <a:p>
          <a:endParaRPr lang="en-US"/>
        </a:p>
      </dgm:t>
    </dgm:pt>
    <dgm:pt modelId="{46691498-F284-F444-AD22-90C33135C078}" type="pres">
      <dgm:prSet presAssocID="{B7C9247F-B2DF-0C42-8889-61E9E4831CC8}" presName="level2hierChild" presStyleCnt="0"/>
      <dgm:spPr/>
    </dgm:pt>
    <dgm:pt modelId="{307341E6-1587-B840-BAF9-DBA7446AB4CD}" type="pres">
      <dgm:prSet presAssocID="{515BDA2D-4850-2442-8448-900AA9F697F0}" presName="conn2-1" presStyleLbl="parChTrans1D2" presStyleIdx="0" presStyleCnt="2"/>
      <dgm:spPr/>
      <dgm:t>
        <a:bodyPr/>
        <a:lstStyle/>
        <a:p>
          <a:endParaRPr lang="en-US"/>
        </a:p>
      </dgm:t>
    </dgm:pt>
    <dgm:pt modelId="{A783F38A-D8ED-B247-8378-74EEE12F9BF8}" type="pres">
      <dgm:prSet presAssocID="{515BDA2D-4850-2442-8448-900AA9F697F0}" presName="connTx" presStyleLbl="parChTrans1D2" presStyleIdx="0" presStyleCnt="2"/>
      <dgm:spPr/>
      <dgm:t>
        <a:bodyPr/>
        <a:lstStyle/>
        <a:p>
          <a:endParaRPr lang="en-US"/>
        </a:p>
      </dgm:t>
    </dgm:pt>
    <dgm:pt modelId="{21901CA1-05F7-A14E-80E5-A8B25571C079}" type="pres">
      <dgm:prSet presAssocID="{783EB77B-DA8E-D149-9408-76E2D31C52E3}" presName="root2" presStyleCnt="0"/>
      <dgm:spPr/>
    </dgm:pt>
    <dgm:pt modelId="{4B1214FD-F29E-1540-8BC9-130ACB1F5D0B}" type="pres">
      <dgm:prSet presAssocID="{783EB77B-DA8E-D149-9408-76E2D31C52E3}" presName="LevelTwoTextNode" presStyleLbl="node2" presStyleIdx="0" presStyleCnt="2">
        <dgm:presLayoutVars>
          <dgm:chPref val="3"/>
        </dgm:presLayoutVars>
      </dgm:prSet>
      <dgm:spPr/>
      <dgm:t>
        <a:bodyPr/>
        <a:lstStyle/>
        <a:p>
          <a:endParaRPr lang="en-US"/>
        </a:p>
      </dgm:t>
    </dgm:pt>
    <dgm:pt modelId="{B7842FC1-0D37-274E-93AB-49A28E288B91}" type="pres">
      <dgm:prSet presAssocID="{783EB77B-DA8E-D149-9408-76E2D31C52E3}" presName="level3hierChild" presStyleCnt="0"/>
      <dgm:spPr/>
    </dgm:pt>
    <dgm:pt modelId="{17C777AD-035C-BC47-991E-ECA9A2A20388}" type="pres">
      <dgm:prSet presAssocID="{6D4A2189-E498-464C-828B-B65ABD594507}" presName="conn2-1" presStyleLbl="parChTrans1D3" presStyleIdx="0" presStyleCnt="4"/>
      <dgm:spPr/>
      <dgm:t>
        <a:bodyPr/>
        <a:lstStyle/>
        <a:p>
          <a:endParaRPr lang="en-US"/>
        </a:p>
      </dgm:t>
    </dgm:pt>
    <dgm:pt modelId="{AA83E32A-C5E3-434B-8953-DA3244A6F14B}" type="pres">
      <dgm:prSet presAssocID="{6D4A2189-E498-464C-828B-B65ABD594507}" presName="connTx" presStyleLbl="parChTrans1D3" presStyleIdx="0" presStyleCnt="4"/>
      <dgm:spPr/>
      <dgm:t>
        <a:bodyPr/>
        <a:lstStyle/>
        <a:p>
          <a:endParaRPr lang="en-US"/>
        </a:p>
      </dgm:t>
    </dgm:pt>
    <dgm:pt modelId="{FE5E438C-D809-0D4F-85D6-24B1A6971802}" type="pres">
      <dgm:prSet presAssocID="{AD1AFE6E-BB86-7C4B-BAC9-3D2DAB76E04D}" presName="root2" presStyleCnt="0"/>
      <dgm:spPr/>
    </dgm:pt>
    <dgm:pt modelId="{C92989F7-12A6-134C-BB39-9313BB20EF6B}" type="pres">
      <dgm:prSet presAssocID="{AD1AFE6E-BB86-7C4B-BAC9-3D2DAB76E04D}" presName="LevelTwoTextNode" presStyleLbl="node3" presStyleIdx="0" presStyleCnt="4">
        <dgm:presLayoutVars>
          <dgm:chPref val="3"/>
        </dgm:presLayoutVars>
      </dgm:prSet>
      <dgm:spPr/>
      <dgm:t>
        <a:bodyPr/>
        <a:lstStyle/>
        <a:p>
          <a:endParaRPr lang="en-US"/>
        </a:p>
      </dgm:t>
    </dgm:pt>
    <dgm:pt modelId="{CD130533-48DB-304A-823A-2836DCE0D94E}" type="pres">
      <dgm:prSet presAssocID="{AD1AFE6E-BB86-7C4B-BAC9-3D2DAB76E04D}" presName="level3hierChild" presStyleCnt="0"/>
      <dgm:spPr/>
    </dgm:pt>
    <dgm:pt modelId="{DA733B57-19D1-1547-AA52-34BA8FCE804B}" type="pres">
      <dgm:prSet presAssocID="{3C35D84A-F102-7941-888D-E9BF5C6719AE}" presName="conn2-1" presStyleLbl="parChTrans1D3" presStyleIdx="1" presStyleCnt="4"/>
      <dgm:spPr/>
      <dgm:t>
        <a:bodyPr/>
        <a:lstStyle/>
        <a:p>
          <a:endParaRPr lang="en-US"/>
        </a:p>
      </dgm:t>
    </dgm:pt>
    <dgm:pt modelId="{87054BE7-2520-9941-8A15-784D4EE1C3A1}" type="pres">
      <dgm:prSet presAssocID="{3C35D84A-F102-7941-888D-E9BF5C6719AE}" presName="connTx" presStyleLbl="parChTrans1D3" presStyleIdx="1" presStyleCnt="4"/>
      <dgm:spPr/>
      <dgm:t>
        <a:bodyPr/>
        <a:lstStyle/>
        <a:p>
          <a:endParaRPr lang="en-US"/>
        </a:p>
      </dgm:t>
    </dgm:pt>
    <dgm:pt modelId="{CB594827-7C57-C644-BB2E-2F616897041D}" type="pres">
      <dgm:prSet presAssocID="{8BEBCD41-0A4A-7640-B131-1394095651E6}" presName="root2" presStyleCnt="0"/>
      <dgm:spPr/>
    </dgm:pt>
    <dgm:pt modelId="{262B5AC0-A913-894A-900C-01099AB8190C}" type="pres">
      <dgm:prSet presAssocID="{8BEBCD41-0A4A-7640-B131-1394095651E6}" presName="LevelTwoTextNode" presStyleLbl="node3" presStyleIdx="1" presStyleCnt="4">
        <dgm:presLayoutVars>
          <dgm:chPref val="3"/>
        </dgm:presLayoutVars>
      </dgm:prSet>
      <dgm:spPr/>
      <dgm:t>
        <a:bodyPr/>
        <a:lstStyle/>
        <a:p>
          <a:endParaRPr lang="en-US"/>
        </a:p>
      </dgm:t>
    </dgm:pt>
    <dgm:pt modelId="{154F2154-F585-5C4F-9D91-6D96DC07C141}" type="pres">
      <dgm:prSet presAssocID="{8BEBCD41-0A4A-7640-B131-1394095651E6}" presName="level3hierChild" presStyleCnt="0"/>
      <dgm:spPr/>
    </dgm:pt>
    <dgm:pt modelId="{BF908DC1-C391-0A4F-857D-2C34673DEA5A}" type="pres">
      <dgm:prSet presAssocID="{21909E4F-2ECE-3845-8DEB-D77F2A34BECA}" presName="conn2-1" presStyleLbl="parChTrans1D2" presStyleIdx="1" presStyleCnt="2"/>
      <dgm:spPr/>
      <dgm:t>
        <a:bodyPr/>
        <a:lstStyle/>
        <a:p>
          <a:endParaRPr lang="en-US"/>
        </a:p>
      </dgm:t>
    </dgm:pt>
    <dgm:pt modelId="{9BDF3A2D-72EE-BE42-BFDC-217767EBBB4F}" type="pres">
      <dgm:prSet presAssocID="{21909E4F-2ECE-3845-8DEB-D77F2A34BECA}" presName="connTx" presStyleLbl="parChTrans1D2" presStyleIdx="1" presStyleCnt="2"/>
      <dgm:spPr/>
      <dgm:t>
        <a:bodyPr/>
        <a:lstStyle/>
        <a:p>
          <a:endParaRPr lang="en-US"/>
        </a:p>
      </dgm:t>
    </dgm:pt>
    <dgm:pt modelId="{474C8EB0-568C-B94A-AB0E-B3E9E88A76CD}" type="pres">
      <dgm:prSet presAssocID="{A3534884-AE6E-594C-B1EF-380F2CF3163C}" presName="root2" presStyleCnt="0"/>
      <dgm:spPr/>
    </dgm:pt>
    <dgm:pt modelId="{717B8C19-C5D6-4145-B7A5-E8C6CA001869}" type="pres">
      <dgm:prSet presAssocID="{A3534884-AE6E-594C-B1EF-380F2CF3163C}" presName="LevelTwoTextNode" presStyleLbl="node2" presStyleIdx="1" presStyleCnt="2">
        <dgm:presLayoutVars>
          <dgm:chPref val="3"/>
        </dgm:presLayoutVars>
      </dgm:prSet>
      <dgm:spPr/>
      <dgm:t>
        <a:bodyPr/>
        <a:lstStyle/>
        <a:p>
          <a:endParaRPr lang="en-US"/>
        </a:p>
      </dgm:t>
    </dgm:pt>
    <dgm:pt modelId="{B2BC51D4-F751-0949-A95A-D21EC557AC85}" type="pres">
      <dgm:prSet presAssocID="{A3534884-AE6E-594C-B1EF-380F2CF3163C}" presName="level3hierChild" presStyleCnt="0"/>
      <dgm:spPr/>
    </dgm:pt>
    <dgm:pt modelId="{AB346CDB-17A3-1F4B-9F46-5B861C632A48}" type="pres">
      <dgm:prSet presAssocID="{02AED976-D241-1448-A68E-394C64776584}" presName="conn2-1" presStyleLbl="parChTrans1D3" presStyleIdx="2" presStyleCnt="4"/>
      <dgm:spPr/>
      <dgm:t>
        <a:bodyPr/>
        <a:lstStyle/>
        <a:p>
          <a:endParaRPr lang="en-US"/>
        </a:p>
      </dgm:t>
    </dgm:pt>
    <dgm:pt modelId="{56C857D2-A8BD-EB49-89B4-E490F21BA897}" type="pres">
      <dgm:prSet presAssocID="{02AED976-D241-1448-A68E-394C64776584}" presName="connTx" presStyleLbl="parChTrans1D3" presStyleIdx="2" presStyleCnt="4"/>
      <dgm:spPr/>
      <dgm:t>
        <a:bodyPr/>
        <a:lstStyle/>
        <a:p>
          <a:endParaRPr lang="en-US"/>
        </a:p>
      </dgm:t>
    </dgm:pt>
    <dgm:pt modelId="{F5A7B7B8-BB1F-A847-951D-EE2A5F793F65}" type="pres">
      <dgm:prSet presAssocID="{CD4D9E06-E4A4-AD41-B37D-A535B7CE9673}" presName="root2" presStyleCnt="0"/>
      <dgm:spPr/>
    </dgm:pt>
    <dgm:pt modelId="{6EA3D4E5-29F5-EC41-88FB-78FDDECE23CF}" type="pres">
      <dgm:prSet presAssocID="{CD4D9E06-E4A4-AD41-B37D-A535B7CE9673}" presName="LevelTwoTextNode" presStyleLbl="node3" presStyleIdx="2" presStyleCnt="4">
        <dgm:presLayoutVars>
          <dgm:chPref val="3"/>
        </dgm:presLayoutVars>
      </dgm:prSet>
      <dgm:spPr/>
      <dgm:t>
        <a:bodyPr/>
        <a:lstStyle/>
        <a:p>
          <a:endParaRPr lang="en-US"/>
        </a:p>
      </dgm:t>
    </dgm:pt>
    <dgm:pt modelId="{217A3E93-5460-8747-8D02-0934CEC60DC2}" type="pres">
      <dgm:prSet presAssocID="{CD4D9E06-E4A4-AD41-B37D-A535B7CE9673}" presName="level3hierChild" presStyleCnt="0"/>
      <dgm:spPr/>
    </dgm:pt>
    <dgm:pt modelId="{A47AB6F1-8FA2-0F4E-BDF1-77BCB5B04182}" type="pres">
      <dgm:prSet presAssocID="{0CF9BCAF-EC87-6440-9DDD-3685D663CF13}" presName="conn2-1" presStyleLbl="parChTrans1D3" presStyleIdx="3" presStyleCnt="4"/>
      <dgm:spPr/>
      <dgm:t>
        <a:bodyPr/>
        <a:lstStyle/>
        <a:p>
          <a:endParaRPr lang="en-US"/>
        </a:p>
      </dgm:t>
    </dgm:pt>
    <dgm:pt modelId="{11DAEB5A-E47E-9344-9D2C-ABD4D7C3ABC8}" type="pres">
      <dgm:prSet presAssocID="{0CF9BCAF-EC87-6440-9DDD-3685D663CF13}" presName="connTx" presStyleLbl="parChTrans1D3" presStyleIdx="3" presStyleCnt="4"/>
      <dgm:spPr/>
      <dgm:t>
        <a:bodyPr/>
        <a:lstStyle/>
        <a:p>
          <a:endParaRPr lang="en-US"/>
        </a:p>
      </dgm:t>
    </dgm:pt>
    <dgm:pt modelId="{E9102B2D-154F-E64D-B15F-C6F52DC2B3F6}" type="pres">
      <dgm:prSet presAssocID="{BC555BB5-29CD-7545-960E-EE2BBAC07B31}" presName="root2" presStyleCnt="0"/>
      <dgm:spPr/>
    </dgm:pt>
    <dgm:pt modelId="{89B0D8F3-92A5-C44B-BCC5-4DF7F5D6CAAA}" type="pres">
      <dgm:prSet presAssocID="{BC555BB5-29CD-7545-960E-EE2BBAC07B31}" presName="LevelTwoTextNode" presStyleLbl="node3" presStyleIdx="3" presStyleCnt="4">
        <dgm:presLayoutVars>
          <dgm:chPref val="3"/>
        </dgm:presLayoutVars>
      </dgm:prSet>
      <dgm:spPr/>
      <dgm:t>
        <a:bodyPr/>
        <a:lstStyle/>
        <a:p>
          <a:endParaRPr lang="en-US"/>
        </a:p>
      </dgm:t>
    </dgm:pt>
    <dgm:pt modelId="{A9A7FF87-F728-DD40-9B4D-469B979730F9}" type="pres">
      <dgm:prSet presAssocID="{BC555BB5-29CD-7545-960E-EE2BBAC07B31}" presName="level3hierChild" presStyleCnt="0"/>
      <dgm:spPr/>
    </dgm:pt>
  </dgm:ptLst>
  <dgm:cxnLst>
    <dgm:cxn modelId="{F2C98B77-2556-2047-9B86-78CD01855457}" srcId="{AB530C70-2F97-9D4F-B055-A811B675D3C0}" destId="{B7C9247F-B2DF-0C42-8889-61E9E4831CC8}" srcOrd="0" destOrd="0" parTransId="{2BDAC304-1464-5149-8A47-25CF5AF8EA78}" sibTransId="{F967389A-F399-B245-A2FC-901B322D4CE9}"/>
    <dgm:cxn modelId="{E0E55EAF-944A-6D43-9924-A62DA4E4140B}" type="presOf" srcId="{783EB77B-DA8E-D149-9408-76E2D31C52E3}" destId="{4B1214FD-F29E-1540-8BC9-130ACB1F5D0B}" srcOrd="0" destOrd="0" presId="urn:microsoft.com/office/officeart/2005/8/layout/hierarchy2"/>
    <dgm:cxn modelId="{2C0A6996-48F5-C04E-95EA-49C625A80EAB}" type="presOf" srcId="{21909E4F-2ECE-3845-8DEB-D77F2A34BECA}" destId="{9BDF3A2D-72EE-BE42-BFDC-217767EBBB4F}" srcOrd="1" destOrd="0" presId="urn:microsoft.com/office/officeart/2005/8/layout/hierarchy2"/>
    <dgm:cxn modelId="{C9852A42-9EA4-4740-BE75-CC0DED53DF8F}" type="presOf" srcId="{0CF9BCAF-EC87-6440-9DDD-3685D663CF13}" destId="{11DAEB5A-E47E-9344-9D2C-ABD4D7C3ABC8}" srcOrd="1" destOrd="0" presId="urn:microsoft.com/office/officeart/2005/8/layout/hierarchy2"/>
    <dgm:cxn modelId="{7A9D5873-7082-4349-B548-270DDACC3741}" type="presOf" srcId="{02AED976-D241-1448-A68E-394C64776584}" destId="{AB346CDB-17A3-1F4B-9F46-5B861C632A48}" srcOrd="0" destOrd="0" presId="urn:microsoft.com/office/officeart/2005/8/layout/hierarchy2"/>
    <dgm:cxn modelId="{15021F58-8FE6-6549-8F5D-551E8CA20A0A}" type="presOf" srcId="{8BEBCD41-0A4A-7640-B131-1394095651E6}" destId="{262B5AC0-A913-894A-900C-01099AB8190C}" srcOrd="0" destOrd="0" presId="urn:microsoft.com/office/officeart/2005/8/layout/hierarchy2"/>
    <dgm:cxn modelId="{24CD4AAE-3ADC-8146-97C1-1F1691DDD2D9}" type="presOf" srcId="{3C35D84A-F102-7941-888D-E9BF5C6719AE}" destId="{DA733B57-19D1-1547-AA52-34BA8FCE804B}" srcOrd="0" destOrd="0" presId="urn:microsoft.com/office/officeart/2005/8/layout/hierarchy2"/>
    <dgm:cxn modelId="{16E9F628-9652-E54E-A92B-F1E3EDCDBDD7}" type="presOf" srcId="{21909E4F-2ECE-3845-8DEB-D77F2A34BECA}" destId="{BF908DC1-C391-0A4F-857D-2C34673DEA5A}" srcOrd="0" destOrd="0" presId="urn:microsoft.com/office/officeart/2005/8/layout/hierarchy2"/>
    <dgm:cxn modelId="{CB02AF6C-7855-8A41-ABAF-5C685DB3BCAA}" type="presOf" srcId="{515BDA2D-4850-2442-8448-900AA9F697F0}" destId="{A783F38A-D8ED-B247-8378-74EEE12F9BF8}" srcOrd="1" destOrd="0" presId="urn:microsoft.com/office/officeart/2005/8/layout/hierarchy2"/>
    <dgm:cxn modelId="{CC00CAAE-237C-D84B-8A1A-B53B144C51EE}" type="presOf" srcId="{AD1AFE6E-BB86-7C4B-BAC9-3D2DAB76E04D}" destId="{C92989F7-12A6-134C-BB39-9313BB20EF6B}" srcOrd="0" destOrd="0" presId="urn:microsoft.com/office/officeart/2005/8/layout/hierarchy2"/>
    <dgm:cxn modelId="{56038C5C-09BC-324F-AE68-BA7C46F32FD5}" type="presOf" srcId="{3C35D84A-F102-7941-888D-E9BF5C6719AE}" destId="{87054BE7-2520-9941-8A15-784D4EE1C3A1}" srcOrd="1" destOrd="0" presId="urn:microsoft.com/office/officeart/2005/8/layout/hierarchy2"/>
    <dgm:cxn modelId="{437D43CE-48D9-7144-8E7B-662A9275D821}" srcId="{A3534884-AE6E-594C-B1EF-380F2CF3163C}" destId="{CD4D9E06-E4A4-AD41-B37D-A535B7CE9673}" srcOrd="0" destOrd="0" parTransId="{02AED976-D241-1448-A68E-394C64776584}" sibTransId="{77F48481-C3E1-3049-9561-F1F8307ECF3D}"/>
    <dgm:cxn modelId="{7C655AAE-D7DC-8646-92CC-3B14A3B2BC54}" type="presOf" srcId="{6D4A2189-E498-464C-828B-B65ABD594507}" destId="{17C777AD-035C-BC47-991E-ECA9A2A20388}" srcOrd="0" destOrd="0" presId="urn:microsoft.com/office/officeart/2005/8/layout/hierarchy2"/>
    <dgm:cxn modelId="{A1EAB40B-872D-8C4E-A6B0-A362E3942238}" srcId="{A3534884-AE6E-594C-B1EF-380F2CF3163C}" destId="{BC555BB5-29CD-7545-960E-EE2BBAC07B31}" srcOrd="1" destOrd="0" parTransId="{0CF9BCAF-EC87-6440-9DDD-3685D663CF13}" sibTransId="{BA8847CA-BAD3-5A4F-945D-4C41CD294B5A}"/>
    <dgm:cxn modelId="{726DB0E8-AED4-DB40-8CE8-0E8DD1AE5FD5}" srcId="{B7C9247F-B2DF-0C42-8889-61E9E4831CC8}" destId="{783EB77B-DA8E-D149-9408-76E2D31C52E3}" srcOrd="0" destOrd="0" parTransId="{515BDA2D-4850-2442-8448-900AA9F697F0}" sibTransId="{6C73AA95-A2BE-9446-8316-D29209E8A3D0}"/>
    <dgm:cxn modelId="{A2DBCD83-4089-C845-8BAC-715F82BCDCE8}" srcId="{B7C9247F-B2DF-0C42-8889-61E9E4831CC8}" destId="{A3534884-AE6E-594C-B1EF-380F2CF3163C}" srcOrd="1" destOrd="0" parTransId="{21909E4F-2ECE-3845-8DEB-D77F2A34BECA}" sibTransId="{2E3726DA-7489-ED4C-9322-596D6F578402}"/>
    <dgm:cxn modelId="{C15E0162-5602-3149-973F-176ECFD02C0F}" type="presOf" srcId="{BC555BB5-29CD-7545-960E-EE2BBAC07B31}" destId="{89B0D8F3-92A5-C44B-BCC5-4DF7F5D6CAAA}" srcOrd="0" destOrd="0" presId="urn:microsoft.com/office/officeart/2005/8/layout/hierarchy2"/>
    <dgm:cxn modelId="{6C847EB4-9DBA-844D-85D3-05BF7AF4BDA3}" type="presOf" srcId="{AB530C70-2F97-9D4F-B055-A811B675D3C0}" destId="{7E001CE8-158A-4749-95E3-502944562692}" srcOrd="0" destOrd="0" presId="urn:microsoft.com/office/officeart/2005/8/layout/hierarchy2"/>
    <dgm:cxn modelId="{B3C6E1C9-050E-A342-8562-A60B83C44215}" type="presOf" srcId="{6D4A2189-E498-464C-828B-B65ABD594507}" destId="{AA83E32A-C5E3-434B-8953-DA3244A6F14B}" srcOrd="1" destOrd="0" presId="urn:microsoft.com/office/officeart/2005/8/layout/hierarchy2"/>
    <dgm:cxn modelId="{6FD1A1C1-C79D-B146-9682-8FAF5EB457B6}" srcId="{783EB77B-DA8E-D149-9408-76E2D31C52E3}" destId="{AD1AFE6E-BB86-7C4B-BAC9-3D2DAB76E04D}" srcOrd="0" destOrd="0" parTransId="{6D4A2189-E498-464C-828B-B65ABD594507}" sibTransId="{8B622C96-F770-5B4E-9B01-AC3B04CDD000}"/>
    <dgm:cxn modelId="{6F5D34BF-2D56-D145-B922-0F045230A5FF}" type="presOf" srcId="{CD4D9E06-E4A4-AD41-B37D-A535B7CE9673}" destId="{6EA3D4E5-29F5-EC41-88FB-78FDDECE23CF}" srcOrd="0" destOrd="0" presId="urn:microsoft.com/office/officeart/2005/8/layout/hierarchy2"/>
    <dgm:cxn modelId="{1A81D288-F013-5848-9A00-6900745AE40C}" type="presOf" srcId="{A3534884-AE6E-594C-B1EF-380F2CF3163C}" destId="{717B8C19-C5D6-4145-B7A5-E8C6CA001869}" srcOrd="0" destOrd="0" presId="urn:microsoft.com/office/officeart/2005/8/layout/hierarchy2"/>
    <dgm:cxn modelId="{7BBC78C2-D1BD-A248-B901-4ED11D2CEAEE}" type="presOf" srcId="{02AED976-D241-1448-A68E-394C64776584}" destId="{56C857D2-A8BD-EB49-89B4-E490F21BA897}" srcOrd="1" destOrd="0" presId="urn:microsoft.com/office/officeart/2005/8/layout/hierarchy2"/>
    <dgm:cxn modelId="{C7A6BDC8-67C3-214C-9D41-9047D2A6906C}" srcId="{783EB77B-DA8E-D149-9408-76E2D31C52E3}" destId="{8BEBCD41-0A4A-7640-B131-1394095651E6}" srcOrd="1" destOrd="0" parTransId="{3C35D84A-F102-7941-888D-E9BF5C6719AE}" sibTransId="{BB993854-7EBC-354E-85B8-B178DFE15566}"/>
    <dgm:cxn modelId="{66288AA4-B0E6-9745-AFAB-9C228FEC22B3}" type="presOf" srcId="{515BDA2D-4850-2442-8448-900AA9F697F0}" destId="{307341E6-1587-B840-BAF9-DBA7446AB4CD}" srcOrd="0" destOrd="0" presId="urn:microsoft.com/office/officeart/2005/8/layout/hierarchy2"/>
    <dgm:cxn modelId="{C08E7173-B723-E241-8C49-CC1EABE7529B}" type="presOf" srcId="{B7C9247F-B2DF-0C42-8889-61E9E4831CC8}" destId="{836838FF-54ED-0045-AB98-9D518BBE64D8}" srcOrd="0" destOrd="0" presId="urn:microsoft.com/office/officeart/2005/8/layout/hierarchy2"/>
    <dgm:cxn modelId="{DF998919-D11F-3045-854F-6FF3D200E5CF}" type="presOf" srcId="{0CF9BCAF-EC87-6440-9DDD-3685D663CF13}" destId="{A47AB6F1-8FA2-0F4E-BDF1-77BCB5B04182}" srcOrd="0" destOrd="0" presId="urn:microsoft.com/office/officeart/2005/8/layout/hierarchy2"/>
    <dgm:cxn modelId="{C0EE82D0-A7B7-D84C-8E0E-833232AB2693}" type="presParOf" srcId="{7E001CE8-158A-4749-95E3-502944562692}" destId="{C915CC6A-73FD-8048-84D3-9B03C6CB5114}" srcOrd="0" destOrd="0" presId="urn:microsoft.com/office/officeart/2005/8/layout/hierarchy2"/>
    <dgm:cxn modelId="{7A3CB8BA-0C67-E24D-AC6A-6EC39E14B360}" type="presParOf" srcId="{C915CC6A-73FD-8048-84D3-9B03C6CB5114}" destId="{836838FF-54ED-0045-AB98-9D518BBE64D8}" srcOrd="0" destOrd="0" presId="urn:microsoft.com/office/officeart/2005/8/layout/hierarchy2"/>
    <dgm:cxn modelId="{BFB8C0FE-108F-7A44-A4FD-84665D04AC94}" type="presParOf" srcId="{C915CC6A-73FD-8048-84D3-9B03C6CB5114}" destId="{46691498-F284-F444-AD22-90C33135C078}" srcOrd="1" destOrd="0" presId="urn:microsoft.com/office/officeart/2005/8/layout/hierarchy2"/>
    <dgm:cxn modelId="{095DD13B-5733-9E40-856B-AE73DE34B25F}" type="presParOf" srcId="{46691498-F284-F444-AD22-90C33135C078}" destId="{307341E6-1587-B840-BAF9-DBA7446AB4CD}" srcOrd="0" destOrd="0" presId="urn:microsoft.com/office/officeart/2005/8/layout/hierarchy2"/>
    <dgm:cxn modelId="{6BEF3BBF-E41A-D54D-AE3F-EFD5D9A5BE17}" type="presParOf" srcId="{307341E6-1587-B840-BAF9-DBA7446AB4CD}" destId="{A783F38A-D8ED-B247-8378-74EEE12F9BF8}" srcOrd="0" destOrd="0" presId="urn:microsoft.com/office/officeart/2005/8/layout/hierarchy2"/>
    <dgm:cxn modelId="{DEDFD898-9B49-6A4B-AF94-20EAD2A46BBC}" type="presParOf" srcId="{46691498-F284-F444-AD22-90C33135C078}" destId="{21901CA1-05F7-A14E-80E5-A8B25571C079}" srcOrd="1" destOrd="0" presId="urn:microsoft.com/office/officeart/2005/8/layout/hierarchy2"/>
    <dgm:cxn modelId="{7917113A-A9B8-AA4D-8769-C42EC7EA45A0}" type="presParOf" srcId="{21901CA1-05F7-A14E-80E5-A8B25571C079}" destId="{4B1214FD-F29E-1540-8BC9-130ACB1F5D0B}" srcOrd="0" destOrd="0" presId="urn:microsoft.com/office/officeart/2005/8/layout/hierarchy2"/>
    <dgm:cxn modelId="{1D387798-79B6-F146-8133-75BDE7423A15}" type="presParOf" srcId="{21901CA1-05F7-A14E-80E5-A8B25571C079}" destId="{B7842FC1-0D37-274E-93AB-49A28E288B91}" srcOrd="1" destOrd="0" presId="urn:microsoft.com/office/officeart/2005/8/layout/hierarchy2"/>
    <dgm:cxn modelId="{04F00A08-806B-B841-8C9A-18CC92E31598}" type="presParOf" srcId="{B7842FC1-0D37-274E-93AB-49A28E288B91}" destId="{17C777AD-035C-BC47-991E-ECA9A2A20388}" srcOrd="0" destOrd="0" presId="urn:microsoft.com/office/officeart/2005/8/layout/hierarchy2"/>
    <dgm:cxn modelId="{367257E7-4E5C-C142-AE9C-9A6B5025C434}" type="presParOf" srcId="{17C777AD-035C-BC47-991E-ECA9A2A20388}" destId="{AA83E32A-C5E3-434B-8953-DA3244A6F14B}" srcOrd="0" destOrd="0" presId="urn:microsoft.com/office/officeart/2005/8/layout/hierarchy2"/>
    <dgm:cxn modelId="{BCF527D5-862C-FA4E-9820-F6FB946D3999}" type="presParOf" srcId="{B7842FC1-0D37-274E-93AB-49A28E288B91}" destId="{FE5E438C-D809-0D4F-85D6-24B1A6971802}" srcOrd="1" destOrd="0" presId="urn:microsoft.com/office/officeart/2005/8/layout/hierarchy2"/>
    <dgm:cxn modelId="{FC7A5212-8525-2D4F-BC8D-85AC7B833405}" type="presParOf" srcId="{FE5E438C-D809-0D4F-85D6-24B1A6971802}" destId="{C92989F7-12A6-134C-BB39-9313BB20EF6B}" srcOrd="0" destOrd="0" presId="urn:microsoft.com/office/officeart/2005/8/layout/hierarchy2"/>
    <dgm:cxn modelId="{92459266-93C6-AB46-9D05-8254492453F7}" type="presParOf" srcId="{FE5E438C-D809-0D4F-85D6-24B1A6971802}" destId="{CD130533-48DB-304A-823A-2836DCE0D94E}" srcOrd="1" destOrd="0" presId="urn:microsoft.com/office/officeart/2005/8/layout/hierarchy2"/>
    <dgm:cxn modelId="{D422A67B-302B-F64E-B121-FDA48BD08D12}" type="presParOf" srcId="{B7842FC1-0D37-274E-93AB-49A28E288B91}" destId="{DA733B57-19D1-1547-AA52-34BA8FCE804B}" srcOrd="2" destOrd="0" presId="urn:microsoft.com/office/officeart/2005/8/layout/hierarchy2"/>
    <dgm:cxn modelId="{445ADD16-DFB0-C047-9F96-7B62BB9E8B29}" type="presParOf" srcId="{DA733B57-19D1-1547-AA52-34BA8FCE804B}" destId="{87054BE7-2520-9941-8A15-784D4EE1C3A1}" srcOrd="0" destOrd="0" presId="urn:microsoft.com/office/officeart/2005/8/layout/hierarchy2"/>
    <dgm:cxn modelId="{BF31B4A2-47A3-7645-A332-C01B72ADE298}" type="presParOf" srcId="{B7842FC1-0D37-274E-93AB-49A28E288B91}" destId="{CB594827-7C57-C644-BB2E-2F616897041D}" srcOrd="3" destOrd="0" presId="urn:microsoft.com/office/officeart/2005/8/layout/hierarchy2"/>
    <dgm:cxn modelId="{0DE25ABB-5436-6A40-9BB3-2DEF19B81B4C}" type="presParOf" srcId="{CB594827-7C57-C644-BB2E-2F616897041D}" destId="{262B5AC0-A913-894A-900C-01099AB8190C}" srcOrd="0" destOrd="0" presId="urn:microsoft.com/office/officeart/2005/8/layout/hierarchy2"/>
    <dgm:cxn modelId="{F83DC08C-536E-2844-A049-2118C3AB42C1}" type="presParOf" srcId="{CB594827-7C57-C644-BB2E-2F616897041D}" destId="{154F2154-F585-5C4F-9D91-6D96DC07C141}" srcOrd="1" destOrd="0" presId="urn:microsoft.com/office/officeart/2005/8/layout/hierarchy2"/>
    <dgm:cxn modelId="{2804AF5A-1649-D94C-83BE-52E211479D40}" type="presParOf" srcId="{46691498-F284-F444-AD22-90C33135C078}" destId="{BF908DC1-C391-0A4F-857D-2C34673DEA5A}" srcOrd="2" destOrd="0" presId="urn:microsoft.com/office/officeart/2005/8/layout/hierarchy2"/>
    <dgm:cxn modelId="{AB059DF5-5AA2-AB47-8386-7B81D8C566AE}" type="presParOf" srcId="{BF908DC1-C391-0A4F-857D-2C34673DEA5A}" destId="{9BDF3A2D-72EE-BE42-BFDC-217767EBBB4F}" srcOrd="0" destOrd="0" presId="urn:microsoft.com/office/officeart/2005/8/layout/hierarchy2"/>
    <dgm:cxn modelId="{A9990C9E-5B2C-3041-8BBB-38441372E217}" type="presParOf" srcId="{46691498-F284-F444-AD22-90C33135C078}" destId="{474C8EB0-568C-B94A-AB0E-B3E9E88A76CD}" srcOrd="3" destOrd="0" presId="urn:microsoft.com/office/officeart/2005/8/layout/hierarchy2"/>
    <dgm:cxn modelId="{67D8D929-971C-9D43-99E4-18580A59D784}" type="presParOf" srcId="{474C8EB0-568C-B94A-AB0E-B3E9E88A76CD}" destId="{717B8C19-C5D6-4145-B7A5-E8C6CA001869}" srcOrd="0" destOrd="0" presId="urn:microsoft.com/office/officeart/2005/8/layout/hierarchy2"/>
    <dgm:cxn modelId="{AA9A318E-E5F1-9640-B32B-2E31A126D730}" type="presParOf" srcId="{474C8EB0-568C-B94A-AB0E-B3E9E88A76CD}" destId="{B2BC51D4-F751-0949-A95A-D21EC557AC85}" srcOrd="1" destOrd="0" presId="urn:microsoft.com/office/officeart/2005/8/layout/hierarchy2"/>
    <dgm:cxn modelId="{6780D692-229B-0C40-883A-7F633AA479D6}" type="presParOf" srcId="{B2BC51D4-F751-0949-A95A-D21EC557AC85}" destId="{AB346CDB-17A3-1F4B-9F46-5B861C632A48}" srcOrd="0" destOrd="0" presId="urn:microsoft.com/office/officeart/2005/8/layout/hierarchy2"/>
    <dgm:cxn modelId="{5C8E171C-0A68-1345-B617-010BE2B26736}" type="presParOf" srcId="{AB346CDB-17A3-1F4B-9F46-5B861C632A48}" destId="{56C857D2-A8BD-EB49-89B4-E490F21BA897}" srcOrd="0" destOrd="0" presId="urn:microsoft.com/office/officeart/2005/8/layout/hierarchy2"/>
    <dgm:cxn modelId="{03EBF44A-DFE9-1F4E-B548-84290BCB8B54}" type="presParOf" srcId="{B2BC51D4-F751-0949-A95A-D21EC557AC85}" destId="{F5A7B7B8-BB1F-A847-951D-EE2A5F793F65}" srcOrd="1" destOrd="0" presId="urn:microsoft.com/office/officeart/2005/8/layout/hierarchy2"/>
    <dgm:cxn modelId="{61E073F6-9B6A-2645-8F0F-B4F86698E448}" type="presParOf" srcId="{F5A7B7B8-BB1F-A847-951D-EE2A5F793F65}" destId="{6EA3D4E5-29F5-EC41-88FB-78FDDECE23CF}" srcOrd="0" destOrd="0" presId="urn:microsoft.com/office/officeart/2005/8/layout/hierarchy2"/>
    <dgm:cxn modelId="{A26096EA-AD40-D64B-9500-B60ECB0DAF33}" type="presParOf" srcId="{F5A7B7B8-BB1F-A847-951D-EE2A5F793F65}" destId="{217A3E93-5460-8747-8D02-0934CEC60DC2}" srcOrd="1" destOrd="0" presId="urn:microsoft.com/office/officeart/2005/8/layout/hierarchy2"/>
    <dgm:cxn modelId="{05A6CCA1-DC6D-4D48-B368-6D239B2E38F7}" type="presParOf" srcId="{B2BC51D4-F751-0949-A95A-D21EC557AC85}" destId="{A47AB6F1-8FA2-0F4E-BDF1-77BCB5B04182}" srcOrd="2" destOrd="0" presId="urn:microsoft.com/office/officeart/2005/8/layout/hierarchy2"/>
    <dgm:cxn modelId="{EA4B2819-4E77-1849-991A-74CA0C26A8C0}" type="presParOf" srcId="{A47AB6F1-8FA2-0F4E-BDF1-77BCB5B04182}" destId="{11DAEB5A-E47E-9344-9D2C-ABD4D7C3ABC8}" srcOrd="0" destOrd="0" presId="urn:microsoft.com/office/officeart/2005/8/layout/hierarchy2"/>
    <dgm:cxn modelId="{52616BFF-582A-B243-98E9-25EB508606FD}" type="presParOf" srcId="{B2BC51D4-F751-0949-A95A-D21EC557AC85}" destId="{E9102B2D-154F-E64D-B15F-C6F52DC2B3F6}" srcOrd="3" destOrd="0" presId="urn:microsoft.com/office/officeart/2005/8/layout/hierarchy2"/>
    <dgm:cxn modelId="{8D4D6793-EEF0-9540-9663-6BB8C690DA51}" type="presParOf" srcId="{E9102B2D-154F-E64D-B15F-C6F52DC2B3F6}" destId="{89B0D8F3-92A5-C44B-BCC5-4DF7F5D6CAAA}" srcOrd="0" destOrd="0" presId="urn:microsoft.com/office/officeart/2005/8/layout/hierarchy2"/>
    <dgm:cxn modelId="{FD71AF43-45B9-8D4C-B0B0-22039AC1B821}" type="presParOf" srcId="{E9102B2D-154F-E64D-B15F-C6F52DC2B3F6}" destId="{A9A7FF87-F728-DD40-9B4D-469B979730F9}" srcOrd="1" destOrd="0" presId="urn:microsoft.com/office/officeart/2005/8/layout/hierarchy2"/>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6838FF-54ED-0045-AB98-9D518BBE64D8}">
      <dsp:nvSpPr>
        <dsp:cNvPr id="0" name=""/>
        <dsp:cNvSpPr/>
      </dsp:nvSpPr>
      <dsp:spPr>
        <a:xfrm>
          <a:off x="3031" y="1209012"/>
          <a:ext cx="1395187" cy="911587"/>
        </a:xfrm>
        <a:prstGeom prst="roundRect">
          <a:avLst>
            <a:gd name="adj" fmla="val 10000"/>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solidFill>
                <a:srgbClr val="0000FF"/>
              </a:solidFill>
            </a:rPr>
            <a:t>Deep Generative Models</a:t>
          </a:r>
          <a:endParaRPr lang="en-US" sz="2200" kern="1200" dirty="0">
            <a:solidFill>
              <a:srgbClr val="0000FF"/>
            </a:solidFill>
          </a:endParaRPr>
        </a:p>
      </dsp:txBody>
      <dsp:txXfrm>
        <a:off x="29730" y="1235711"/>
        <a:ext cx="1341789" cy="858189"/>
      </dsp:txXfrm>
    </dsp:sp>
    <dsp:sp modelId="{307341E6-1587-B840-BAF9-DBA7446AB4CD}">
      <dsp:nvSpPr>
        <dsp:cNvPr id="0" name=""/>
        <dsp:cNvSpPr/>
      </dsp:nvSpPr>
      <dsp:spPr>
        <a:xfrm rot="18289469">
          <a:off x="1188630" y="1244833"/>
          <a:ext cx="977254" cy="37712"/>
        </a:xfrm>
        <a:custGeom>
          <a:avLst/>
          <a:gdLst/>
          <a:ahLst/>
          <a:cxnLst/>
          <a:rect l="0" t="0" r="0" b="0"/>
          <a:pathLst>
            <a:path>
              <a:moveTo>
                <a:pt x="0" y="18856"/>
              </a:moveTo>
              <a:lnTo>
                <a:pt x="977254" y="18856"/>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977900">
            <a:lnSpc>
              <a:spcPct val="90000"/>
            </a:lnSpc>
            <a:spcBef>
              <a:spcPct val="0"/>
            </a:spcBef>
            <a:spcAft>
              <a:spcPct val="35000"/>
            </a:spcAft>
          </a:pPr>
          <a:endParaRPr lang="en-US" sz="2200" kern="1200"/>
        </a:p>
      </dsp:txBody>
      <dsp:txXfrm>
        <a:off x="1652825" y="1239258"/>
        <a:ext cx="48862" cy="48862"/>
      </dsp:txXfrm>
    </dsp:sp>
    <dsp:sp modelId="{4B1214FD-F29E-1540-8BC9-130ACB1F5D0B}">
      <dsp:nvSpPr>
        <dsp:cNvPr id="0" name=""/>
        <dsp:cNvSpPr/>
      </dsp:nvSpPr>
      <dsp:spPr>
        <a:xfrm>
          <a:off x="1956294" y="513776"/>
          <a:ext cx="1395187" cy="697593"/>
        </a:xfrm>
        <a:prstGeom prst="roundRect">
          <a:avLst>
            <a:gd name="adj" fmla="val 10000"/>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solidFill>
                <a:srgbClr val="0000FF"/>
              </a:solidFill>
            </a:rPr>
            <a:t>Explicit Density</a:t>
          </a:r>
          <a:endParaRPr lang="en-US" sz="2200" kern="1200" dirty="0">
            <a:solidFill>
              <a:srgbClr val="0000FF"/>
            </a:solidFill>
          </a:endParaRPr>
        </a:p>
      </dsp:txBody>
      <dsp:txXfrm>
        <a:off x="1976726" y="534208"/>
        <a:ext cx="1354323" cy="656729"/>
      </dsp:txXfrm>
    </dsp:sp>
    <dsp:sp modelId="{17C777AD-035C-BC47-991E-ECA9A2A20388}">
      <dsp:nvSpPr>
        <dsp:cNvPr id="0" name=""/>
        <dsp:cNvSpPr/>
      </dsp:nvSpPr>
      <dsp:spPr>
        <a:xfrm rot="19457599">
          <a:off x="3286884" y="643159"/>
          <a:ext cx="687271" cy="37712"/>
        </a:xfrm>
        <a:custGeom>
          <a:avLst/>
          <a:gdLst/>
          <a:ahLst/>
          <a:cxnLst/>
          <a:rect l="0" t="0" r="0" b="0"/>
          <a:pathLst>
            <a:path>
              <a:moveTo>
                <a:pt x="0" y="18856"/>
              </a:moveTo>
              <a:lnTo>
                <a:pt x="687271" y="18856"/>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977900">
            <a:lnSpc>
              <a:spcPct val="90000"/>
            </a:lnSpc>
            <a:spcBef>
              <a:spcPct val="0"/>
            </a:spcBef>
            <a:spcAft>
              <a:spcPct val="35000"/>
            </a:spcAft>
          </a:pPr>
          <a:endParaRPr lang="en-US" sz="2200" kern="1200"/>
        </a:p>
      </dsp:txBody>
      <dsp:txXfrm>
        <a:off x="3613338" y="644833"/>
        <a:ext cx="34363" cy="34363"/>
      </dsp:txXfrm>
    </dsp:sp>
    <dsp:sp modelId="{C92989F7-12A6-134C-BB39-9313BB20EF6B}">
      <dsp:nvSpPr>
        <dsp:cNvPr id="0" name=""/>
        <dsp:cNvSpPr/>
      </dsp:nvSpPr>
      <dsp:spPr>
        <a:xfrm>
          <a:off x="3909557" y="112660"/>
          <a:ext cx="1395187" cy="697593"/>
        </a:xfrm>
        <a:prstGeom prst="roundRect">
          <a:avLst>
            <a:gd name="adj" fmla="val 10000"/>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solidFill>
                <a:srgbClr val="0000FF"/>
              </a:solidFill>
            </a:rPr>
            <a:t>Markov Chain</a:t>
          </a:r>
          <a:endParaRPr lang="en-US" sz="2200" kern="1200" dirty="0">
            <a:solidFill>
              <a:srgbClr val="0000FF"/>
            </a:solidFill>
          </a:endParaRPr>
        </a:p>
      </dsp:txBody>
      <dsp:txXfrm>
        <a:off x="3929989" y="133092"/>
        <a:ext cx="1354323" cy="656729"/>
      </dsp:txXfrm>
    </dsp:sp>
    <dsp:sp modelId="{DA733B57-19D1-1547-AA52-34BA8FCE804B}">
      <dsp:nvSpPr>
        <dsp:cNvPr id="0" name=""/>
        <dsp:cNvSpPr/>
      </dsp:nvSpPr>
      <dsp:spPr>
        <a:xfrm rot="2142401">
          <a:off x="3286884" y="1044275"/>
          <a:ext cx="687271" cy="37712"/>
        </a:xfrm>
        <a:custGeom>
          <a:avLst/>
          <a:gdLst/>
          <a:ahLst/>
          <a:cxnLst/>
          <a:rect l="0" t="0" r="0" b="0"/>
          <a:pathLst>
            <a:path>
              <a:moveTo>
                <a:pt x="0" y="18856"/>
              </a:moveTo>
              <a:lnTo>
                <a:pt x="687271" y="18856"/>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613338" y="1045950"/>
        <a:ext cx="34363" cy="34363"/>
      </dsp:txXfrm>
    </dsp:sp>
    <dsp:sp modelId="{262B5AC0-A913-894A-900C-01099AB8190C}">
      <dsp:nvSpPr>
        <dsp:cNvPr id="0" name=""/>
        <dsp:cNvSpPr/>
      </dsp:nvSpPr>
      <dsp:spPr>
        <a:xfrm>
          <a:off x="3909557" y="914893"/>
          <a:ext cx="1395187" cy="697593"/>
        </a:xfrm>
        <a:prstGeom prst="roundRect">
          <a:avLst>
            <a:gd name="adj" fmla="val 10000"/>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err="1" smtClean="0">
              <a:solidFill>
                <a:srgbClr val="0000FF"/>
              </a:solidFill>
            </a:rPr>
            <a:t>Variational</a:t>
          </a:r>
          <a:endParaRPr lang="en-US" sz="2200" kern="1200" dirty="0">
            <a:solidFill>
              <a:srgbClr val="0000FF"/>
            </a:solidFill>
          </a:endParaRPr>
        </a:p>
      </dsp:txBody>
      <dsp:txXfrm>
        <a:off x="3929989" y="935325"/>
        <a:ext cx="1354323" cy="656729"/>
      </dsp:txXfrm>
    </dsp:sp>
    <dsp:sp modelId="{BF908DC1-C391-0A4F-857D-2C34673DEA5A}">
      <dsp:nvSpPr>
        <dsp:cNvPr id="0" name=""/>
        <dsp:cNvSpPr/>
      </dsp:nvSpPr>
      <dsp:spPr>
        <a:xfrm rot="3310531">
          <a:off x="1188630" y="2047066"/>
          <a:ext cx="977254" cy="37712"/>
        </a:xfrm>
        <a:custGeom>
          <a:avLst/>
          <a:gdLst/>
          <a:ahLst/>
          <a:cxnLst/>
          <a:rect l="0" t="0" r="0" b="0"/>
          <a:pathLst>
            <a:path>
              <a:moveTo>
                <a:pt x="0" y="18856"/>
              </a:moveTo>
              <a:lnTo>
                <a:pt x="977254" y="18856"/>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977900">
            <a:lnSpc>
              <a:spcPct val="90000"/>
            </a:lnSpc>
            <a:spcBef>
              <a:spcPct val="0"/>
            </a:spcBef>
            <a:spcAft>
              <a:spcPct val="35000"/>
            </a:spcAft>
          </a:pPr>
          <a:endParaRPr lang="en-US" sz="2200" kern="1200"/>
        </a:p>
      </dsp:txBody>
      <dsp:txXfrm>
        <a:off x="1652825" y="2041491"/>
        <a:ext cx="48862" cy="48862"/>
      </dsp:txXfrm>
    </dsp:sp>
    <dsp:sp modelId="{717B8C19-C5D6-4145-B7A5-E8C6CA001869}">
      <dsp:nvSpPr>
        <dsp:cNvPr id="0" name=""/>
        <dsp:cNvSpPr/>
      </dsp:nvSpPr>
      <dsp:spPr>
        <a:xfrm>
          <a:off x="1956294" y="2118242"/>
          <a:ext cx="1395187" cy="697593"/>
        </a:xfrm>
        <a:prstGeom prst="roundRect">
          <a:avLst>
            <a:gd name="adj" fmla="val 10000"/>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solidFill>
                <a:srgbClr val="0000FF"/>
              </a:solidFill>
            </a:rPr>
            <a:t>Implicit Density</a:t>
          </a:r>
          <a:endParaRPr lang="en-US" sz="2200" kern="1200" dirty="0">
            <a:solidFill>
              <a:srgbClr val="0000FF"/>
            </a:solidFill>
          </a:endParaRPr>
        </a:p>
      </dsp:txBody>
      <dsp:txXfrm>
        <a:off x="1976726" y="2138674"/>
        <a:ext cx="1354323" cy="656729"/>
      </dsp:txXfrm>
    </dsp:sp>
    <dsp:sp modelId="{AB346CDB-17A3-1F4B-9F46-5B861C632A48}">
      <dsp:nvSpPr>
        <dsp:cNvPr id="0" name=""/>
        <dsp:cNvSpPr/>
      </dsp:nvSpPr>
      <dsp:spPr>
        <a:xfrm rot="19457599">
          <a:off x="3286884" y="2247625"/>
          <a:ext cx="687271" cy="37712"/>
        </a:xfrm>
        <a:custGeom>
          <a:avLst/>
          <a:gdLst/>
          <a:ahLst/>
          <a:cxnLst/>
          <a:rect l="0" t="0" r="0" b="0"/>
          <a:pathLst>
            <a:path>
              <a:moveTo>
                <a:pt x="0" y="18856"/>
              </a:moveTo>
              <a:lnTo>
                <a:pt x="687271" y="18856"/>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977900">
            <a:lnSpc>
              <a:spcPct val="90000"/>
            </a:lnSpc>
            <a:spcBef>
              <a:spcPct val="0"/>
            </a:spcBef>
            <a:spcAft>
              <a:spcPct val="35000"/>
            </a:spcAft>
          </a:pPr>
          <a:endParaRPr lang="en-US" sz="2200" kern="1200"/>
        </a:p>
      </dsp:txBody>
      <dsp:txXfrm>
        <a:off x="3613338" y="2249299"/>
        <a:ext cx="34363" cy="34363"/>
      </dsp:txXfrm>
    </dsp:sp>
    <dsp:sp modelId="{6EA3D4E5-29F5-EC41-88FB-78FDDECE23CF}">
      <dsp:nvSpPr>
        <dsp:cNvPr id="0" name=""/>
        <dsp:cNvSpPr/>
      </dsp:nvSpPr>
      <dsp:spPr>
        <a:xfrm>
          <a:off x="3909557" y="1717126"/>
          <a:ext cx="1395187" cy="697593"/>
        </a:xfrm>
        <a:prstGeom prst="roundRect">
          <a:avLst>
            <a:gd name="adj" fmla="val 10000"/>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solidFill>
                <a:srgbClr val="0000FF"/>
              </a:solidFill>
            </a:rPr>
            <a:t>Markov Chain</a:t>
          </a:r>
          <a:endParaRPr lang="en-US" sz="2200" kern="1200" dirty="0">
            <a:solidFill>
              <a:srgbClr val="0000FF"/>
            </a:solidFill>
          </a:endParaRPr>
        </a:p>
      </dsp:txBody>
      <dsp:txXfrm>
        <a:off x="3929989" y="1737558"/>
        <a:ext cx="1354323" cy="656729"/>
      </dsp:txXfrm>
    </dsp:sp>
    <dsp:sp modelId="{A47AB6F1-8FA2-0F4E-BDF1-77BCB5B04182}">
      <dsp:nvSpPr>
        <dsp:cNvPr id="0" name=""/>
        <dsp:cNvSpPr/>
      </dsp:nvSpPr>
      <dsp:spPr>
        <a:xfrm rot="2142401">
          <a:off x="3286884" y="2648741"/>
          <a:ext cx="687271" cy="37712"/>
        </a:xfrm>
        <a:custGeom>
          <a:avLst/>
          <a:gdLst/>
          <a:ahLst/>
          <a:cxnLst/>
          <a:rect l="0" t="0" r="0" b="0"/>
          <a:pathLst>
            <a:path>
              <a:moveTo>
                <a:pt x="0" y="18856"/>
              </a:moveTo>
              <a:lnTo>
                <a:pt x="687271" y="18856"/>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977900">
            <a:lnSpc>
              <a:spcPct val="90000"/>
            </a:lnSpc>
            <a:spcBef>
              <a:spcPct val="0"/>
            </a:spcBef>
            <a:spcAft>
              <a:spcPct val="35000"/>
            </a:spcAft>
          </a:pPr>
          <a:endParaRPr lang="en-US" sz="2200" kern="1200"/>
        </a:p>
      </dsp:txBody>
      <dsp:txXfrm>
        <a:off x="3613338" y="2650415"/>
        <a:ext cx="34363" cy="34363"/>
      </dsp:txXfrm>
    </dsp:sp>
    <dsp:sp modelId="{89B0D8F3-92A5-C44B-BCC5-4DF7F5D6CAAA}">
      <dsp:nvSpPr>
        <dsp:cNvPr id="0" name=""/>
        <dsp:cNvSpPr/>
      </dsp:nvSpPr>
      <dsp:spPr>
        <a:xfrm>
          <a:off x="3909557" y="2519358"/>
          <a:ext cx="1395187" cy="697593"/>
        </a:xfrm>
        <a:prstGeom prst="roundRect">
          <a:avLst>
            <a:gd name="adj" fmla="val 10000"/>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solidFill>
                <a:srgbClr val="0000FF"/>
              </a:solidFill>
            </a:rPr>
            <a:t>Direct</a:t>
          </a:r>
          <a:endParaRPr lang="en-US" sz="2200" kern="1200" dirty="0">
            <a:solidFill>
              <a:srgbClr val="0000FF"/>
            </a:solidFill>
          </a:endParaRPr>
        </a:p>
      </dsp:txBody>
      <dsp:txXfrm>
        <a:off x="3929989" y="2539790"/>
        <a:ext cx="1354323" cy="65672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 Id="rId2" Type="http://schemas.openxmlformats.org/officeDocument/2006/relationships/image" Target="../media/image15.emf"/><Relationship Id="rId3"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 Id="rId2" Type="http://schemas.openxmlformats.org/officeDocument/2006/relationships/image" Target="../media/image15.emf"/><Relationship Id="rId3" Type="http://schemas.openxmlformats.org/officeDocument/2006/relationships/image" Target="../media/image1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0.emf"/><Relationship Id="rId2" Type="http://schemas.openxmlformats.org/officeDocument/2006/relationships/image" Target="../media/image2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0.emf"/><Relationship Id="rId2" Type="http://schemas.openxmlformats.org/officeDocument/2006/relationships/image" Target="../media/image2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B916D4-D3FC-7E44-806B-AFE67B3FD2DF}" type="datetimeFigureOut">
              <a:rPr lang="en-US" smtClean="0"/>
              <a:t>4/8/20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887189-9274-814D-9CD5-CBA9E19E06C7}" type="slidenum">
              <a:rPr lang="en-US" smtClean="0"/>
              <a:t>‹#›</a:t>
            </a:fld>
            <a:endParaRPr lang="en-US"/>
          </a:p>
        </p:txBody>
      </p:sp>
    </p:spTree>
    <p:extLst>
      <p:ext uri="{BB962C8B-B14F-4D97-AF65-F5344CB8AC3E}">
        <p14:creationId xmlns:p14="http://schemas.microsoft.com/office/powerpoint/2010/main" val="125773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1</a:t>
            </a:fld>
            <a:endParaRPr lang="en-US"/>
          </a:p>
        </p:txBody>
      </p:sp>
    </p:spTree>
    <p:extLst>
      <p:ext uri="{BB962C8B-B14F-4D97-AF65-F5344CB8AC3E}">
        <p14:creationId xmlns:p14="http://schemas.microsoft.com/office/powerpoint/2010/main" val="12849666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10</a:t>
            </a:fld>
            <a:endParaRPr lang="en-US"/>
          </a:p>
        </p:txBody>
      </p:sp>
    </p:spTree>
    <p:extLst>
      <p:ext uri="{BB962C8B-B14F-4D97-AF65-F5344CB8AC3E}">
        <p14:creationId xmlns:p14="http://schemas.microsoft.com/office/powerpoint/2010/main" val="12332457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11</a:t>
            </a:fld>
            <a:endParaRPr lang="en-US"/>
          </a:p>
        </p:txBody>
      </p:sp>
    </p:spTree>
    <p:extLst>
      <p:ext uri="{BB962C8B-B14F-4D97-AF65-F5344CB8AC3E}">
        <p14:creationId xmlns:p14="http://schemas.microsoft.com/office/powerpoint/2010/main" val="17972985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12</a:t>
            </a:fld>
            <a:endParaRPr lang="en-US"/>
          </a:p>
        </p:txBody>
      </p:sp>
    </p:spTree>
    <p:extLst>
      <p:ext uri="{BB962C8B-B14F-4D97-AF65-F5344CB8AC3E}">
        <p14:creationId xmlns:p14="http://schemas.microsoft.com/office/powerpoint/2010/main" val="6913477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13</a:t>
            </a:fld>
            <a:endParaRPr lang="en-US"/>
          </a:p>
        </p:txBody>
      </p:sp>
    </p:spTree>
    <p:extLst>
      <p:ext uri="{BB962C8B-B14F-4D97-AF65-F5344CB8AC3E}">
        <p14:creationId xmlns:p14="http://schemas.microsoft.com/office/powerpoint/2010/main" val="1056362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14</a:t>
            </a:fld>
            <a:endParaRPr lang="en-US"/>
          </a:p>
        </p:txBody>
      </p:sp>
    </p:spTree>
    <p:extLst>
      <p:ext uri="{BB962C8B-B14F-4D97-AF65-F5344CB8AC3E}">
        <p14:creationId xmlns:p14="http://schemas.microsoft.com/office/powerpoint/2010/main" val="16075495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15</a:t>
            </a:fld>
            <a:endParaRPr lang="en-US"/>
          </a:p>
        </p:txBody>
      </p:sp>
    </p:spTree>
    <p:extLst>
      <p:ext uri="{BB962C8B-B14F-4D97-AF65-F5344CB8AC3E}">
        <p14:creationId xmlns:p14="http://schemas.microsoft.com/office/powerpoint/2010/main" val="5939105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16</a:t>
            </a:fld>
            <a:endParaRPr lang="en-US"/>
          </a:p>
        </p:txBody>
      </p:sp>
    </p:spTree>
    <p:extLst>
      <p:ext uri="{BB962C8B-B14F-4D97-AF65-F5344CB8AC3E}">
        <p14:creationId xmlns:p14="http://schemas.microsoft.com/office/powerpoint/2010/main" val="3498494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17</a:t>
            </a:fld>
            <a:endParaRPr lang="en-US"/>
          </a:p>
        </p:txBody>
      </p:sp>
    </p:spTree>
    <p:extLst>
      <p:ext uri="{BB962C8B-B14F-4D97-AF65-F5344CB8AC3E}">
        <p14:creationId xmlns:p14="http://schemas.microsoft.com/office/powerpoint/2010/main" val="17834992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18</a:t>
            </a:fld>
            <a:endParaRPr lang="en-US"/>
          </a:p>
        </p:txBody>
      </p:sp>
    </p:spTree>
    <p:extLst>
      <p:ext uri="{BB962C8B-B14F-4D97-AF65-F5344CB8AC3E}">
        <p14:creationId xmlns:p14="http://schemas.microsoft.com/office/powerpoint/2010/main" val="1113031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19</a:t>
            </a:fld>
            <a:endParaRPr lang="en-US"/>
          </a:p>
        </p:txBody>
      </p:sp>
    </p:spTree>
    <p:extLst>
      <p:ext uri="{BB962C8B-B14F-4D97-AF65-F5344CB8AC3E}">
        <p14:creationId xmlns:p14="http://schemas.microsoft.com/office/powerpoint/2010/main" val="1930428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2</a:t>
            </a:fld>
            <a:endParaRPr lang="en-US"/>
          </a:p>
        </p:txBody>
      </p:sp>
    </p:spTree>
    <p:extLst>
      <p:ext uri="{BB962C8B-B14F-4D97-AF65-F5344CB8AC3E}">
        <p14:creationId xmlns:p14="http://schemas.microsoft.com/office/powerpoint/2010/main" val="13384953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20</a:t>
            </a:fld>
            <a:endParaRPr lang="en-US"/>
          </a:p>
        </p:txBody>
      </p:sp>
    </p:spTree>
    <p:extLst>
      <p:ext uri="{BB962C8B-B14F-4D97-AF65-F5344CB8AC3E}">
        <p14:creationId xmlns:p14="http://schemas.microsoft.com/office/powerpoint/2010/main" val="7962439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21</a:t>
            </a:fld>
            <a:endParaRPr lang="en-US"/>
          </a:p>
        </p:txBody>
      </p:sp>
    </p:spTree>
    <p:extLst>
      <p:ext uri="{BB962C8B-B14F-4D97-AF65-F5344CB8AC3E}">
        <p14:creationId xmlns:p14="http://schemas.microsoft.com/office/powerpoint/2010/main" val="13694453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22</a:t>
            </a:fld>
            <a:endParaRPr lang="en-US"/>
          </a:p>
        </p:txBody>
      </p:sp>
    </p:spTree>
    <p:extLst>
      <p:ext uri="{BB962C8B-B14F-4D97-AF65-F5344CB8AC3E}">
        <p14:creationId xmlns:p14="http://schemas.microsoft.com/office/powerpoint/2010/main" val="9772038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23</a:t>
            </a:fld>
            <a:endParaRPr lang="en-US"/>
          </a:p>
        </p:txBody>
      </p:sp>
    </p:spTree>
    <p:extLst>
      <p:ext uri="{BB962C8B-B14F-4D97-AF65-F5344CB8AC3E}">
        <p14:creationId xmlns:p14="http://schemas.microsoft.com/office/powerpoint/2010/main" val="10080273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24</a:t>
            </a:fld>
            <a:endParaRPr lang="en-US"/>
          </a:p>
        </p:txBody>
      </p:sp>
    </p:spTree>
    <p:extLst>
      <p:ext uri="{BB962C8B-B14F-4D97-AF65-F5344CB8AC3E}">
        <p14:creationId xmlns:p14="http://schemas.microsoft.com/office/powerpoint/2010/main" val="9461020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25</a:t>
            </a:fld>
            <a:endParaRPr lang="en-US"/>
          </a:p>
        </p:txBody>
      </p:sp>
    </p:spTree>
    <p:extLst>
      <p:ext uri="{BB962C8B-B14F-4D97-AF65-F5344CB8AC3E}">
        <p14:creationId xmlns:p14="http://schemas.microsoft.com/office/powerpoint/2010/main" val="1098504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26</a:t>
            </a:fld>
            <a:endParaRPr lang="en-US"/>
          </a:p>
        </p:txBody>
      </p:sp>
    </p:spTree>
    <p:extLst>
      <p:ext uri="{BB962C8B-B14F-4D97-AF65-F5344CB8AC3E}">
        <p14:creationId xmlns:p14="http://schemas.microsoft.com/office/powerpoint/2010/main" val="10125042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27</a:t>
            </a:fld>
            <a:endParaRPr lang="en-US"/>
          </a:p>
        </p:txBody>
      </p:sp>
    </p:spTree>
    <p:extLst>
      <p:ext uri="{BB962C8B-B14F-4D97-AF65-F5344CB8AC3E}">
        <p14:creationId xmlns:p14="http://schemas.microsoft.com/office/powerpoint/2010/main" val="17247596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28</a:t>
            </a:fld>
            <a:endParaRPr lang="en-US"/>
          </a:p>
        </p:txBody>
      </p:sp>
    </p:spTree>
    <p:extLst>
      <p:ext uri="{BB962C8B-B14F-4D97-AF65-F5344CB8AC3E}">
        <p14:creationId xmlns:p14="http://schemas.microsoft.com/office/powerpoint/2010/main" val="551498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29</a:t>
            </a:fld>
            <a:endParaRPr lang="en-US"/>
          </a:p>
        </p:txBody>
      </p:sp>
    </p:spTree>
    <p:extLst>
      <p:ext uri="{BB962C8B-B14F-4D97-AF65-F5344CB8AC3E}">
        <p14:creationId xmlns:p14="http://schemas.microsoft.com/office/powerpoint/2010/main" val="13801813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3</a:t>
            </a:fld>
            <a:endParaRPr lang="en-US"/>
          </a:p>
        </p:txBody>
      </p:sp>
    </p:spTree>
    <p:extLst>
      <p:ext uri="{BB962C8B-B14F-4D97-AF65-F5344CB8AC3E}">
        <p14:creationId xmlns:p14="http://schemas.microsoft.com/office/powerpoint/2010/main" val="21334672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30</a:t>
            </a:fld>
            <a:endParaRPr lang="en-US"/>
          </a:p>
        </p:txBody>
      </p:sp>
    </p:spTree>
    <p:extLst>
      <p:ext uri="{BB962C8B-B14F-4D97-AF65-F5344CB8AC3E}">
        <p14:creationId xmlns:p14="http://schemas.microsoft.com/office/powerpoint/2010/main" val="17368092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31</a:t>
            </a:fld>
            <a:endParaRPr lang="en-US"/>
          </a:p>
        </p:txBody>
      </p:sp>
    </p:spTree>
    <p:extLst>
      <p:ext uri="{BB962C8B-B14F-4D97-AF65-F5344CB8AC3E}">
        <p14:creationId xmlns:p14="http://schemas.microsoft.com/office/powerpoint/2010/main" val="9676416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32</a:t>
            </a:fld>
            <a:endParaRPr lang="en-US"/>
          </a:p>
        </p:txBody>
      </p:sp>
    </p:spTree>
    <p:extLst>
      <p:ext uri="{BB962C8B-B14F-4D97-AF65-F5344CB8AC3E}">
        <p14:creationId xmlns:p14="http://schemas.microsoft.com/office/powerpoint/2010/main" val="17347526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33</a:t>
            </a:fld>
            <a:endParaRPr lang="en-US"/>
          </a:p>
        </p:txBody>
      </p:sp>
    </p:spTree>
    <p:extLst>
      <p:ext uri="{BB962C8B-B14F-4D97-AF65-F5344CB8AC3E}">
        <p14:creationId xmlns:p14="http://schemas.microsoft.com/office/powerpoint/2010/main" val="16374901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34</a:t>
            </a:fld>
            <a:endParaRPr lang="en-US"/>
          </a:p>
        </p:txBody>
      </p:sp>
    </p:spTree>
    <p:extLst>
      <p:ext uri="{BB962C8B-B14F-4D97-AF65-F5344CB8AC3E}">
        <p14:creationId xmlns:p14="http://schemas.microsoft.com/office/powerpoint/2010/main" val="7777305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35</a:t>
            </a:fld>
            <a:endParaRPr lang="en-US"/>
          </a:p>
        </p:txBody>
      </p:sp>
    </p:spTree>
    <p:extLst>
      <p:ext uri="{BB962C8B-B14F-4D97-AF65-F5344CB8AC3E}">
        <p14:creationId xmlns:p14="http://schemas.microsoft.com/office/powerpoint/2010/main" val="17321975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36</a:t>
            </a:fld>
            <a:endParaRPr lang="en-US"/>
          </a:p>
        </p:txBody>
      </p:sp>
    </p:spTree>
    <p:extLst>
      <p:ext uri="{BB962C8B-B14F-4D97-AF65-F5344CB8AC3E}">
        <p14:creationId xmlns:p14="http://schemas.microsoft.com/office/powerpoint/2010/main" val="17557528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37</a:t>
            </a:fld>
            <a:endParaRPr lang="en-US"/>
          </a:p>
        </p:txBody>
      </p:sp>
    </p:spTree>
    <p:extLst>
      <p:ext uri="{BB962C8B-B14F-4D97-AF65-F5344CB8AC3E}">
        <p14:creationId xmlns:p14="http://schemas.microsoft.com/office/powerpoint/2010/main" val="3654405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38</a:t>
            </a:fld>
            <a:endParaRPr lang="en-US"/>
          </a:p>
        </p:txBody>
      </p:sp>
    </p:spTree>
    <p:extLst>
      <p:ext uri="{BB962C8B-B14F-4D97-AF65-F5344CB8AC3E}">
        <p14:creationId xmlns:p14="http://schemas.microsoft.com/office/powerpoint/2010/main" val="1562278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39</a:t>
            </a:fld>
            <a:endParaRPr lang="en-US"/>
          </a:p>
        </p:txBody>
      </p:sp>
    </p:spTree>
    <p:extLst>
      <p:ext uri="{BB962C8B-B14F-4D97-AF65-F5344CB8AC3E}">
        <p14:creationId xmlns:p14="http://schemas.microsoft.com/office/powerpoint/2010/main" val="1497063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4</a:t>
            </a:fld>
            <a:endParaRPr lang="en-US"/>
          </a:p>
        </p:txBody>
      </p:sp>
    </p:spTree>
    <p:extLst>
      <p:ext uri="{BB962C8B-B14F-4D97-AF65-F5344CB8AC3E}">
        <p14:creationId xmlns:p14="http://schemas.microsoft.com/office/powerpoint/2010/main" val="1227224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40</a:t>
            </a:fld>
            <a:endParaRPr lang="en-US"/>
          </a:p>
        </p:txBody>
      </p:sp>
    </p:spTree>
    <p:extLst>
      <p:ext uri="{BB962C8B-B14F-4D97-AF65-F5344CB8AC3E}">
        <p14:creationId xmlns:p14="http://schemas.microsoft.com/office/powerpoint/2010/main" val="1225617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41</a:t>
            </a:fld>
            <a:endParaRPr lang="en-US"/>
          </a:p>
        </p:txBody>
      </p:sp>
    </p:spTree>
    <p:extLst>
      <p:ext uri="{BB962C8B-B14F-4D97-AF65-F5344CB8AC3E}">
        <p14:creationId xmlns:p14="http://schemas.microsoft.com/office/powerpoint/2010/main" val="2939452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42</a:t>
            </a:fld>
            <a:endParaRPr lang="en-US"/>
          </a:p>
        </p:txBody>
      </p:sp>
    </p:spTree>
    <p:extLst>
      <p:ext uri="{BB962C8B-B14F-4D97-AF65-F5344CB8AC3E}">
        <p14:creationId xmlns:p14="http://schemas.microsoft.com/office/powerpoint/2010/main" val="11253278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5263959ae6_6_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6" name="Google Shape;186;g5263959ae6_6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210024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5263959ae6_0_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5" name="Google Shape;195;g5263959ae6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452716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5263959ae6_0_1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3" name="Google Shape;203;g5263959ae6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004909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5263959ae6_0_8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0" name="Google Shape;220;g5263959ae6_0_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85522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5263959ae6_0_3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0" name="Google Shape;220;g5263959ae6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23757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5263959ae6_0_3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8" name="Google Shape;228;g5263959ae6_0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81798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5263959ae6_0_10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5" name="Google Shape;265;g5263959ae6_0_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38495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5</a:t>
            </a:fld>
            <a:endParaRPr lang="en-US"/>
          </a:p>
        </p:txBody>
      </p:sp>
    </p:spTree>
    <p:extLst>
      <p:ext uri="{BB962C8B-B14F-4D97-AF65-F5344CB8AC3E}">
        <p14:creationId xmlns:p14="http://schemas.microsoft.com/office/powerpoint/2010/main" val="20517496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5263959ae6_0_9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4" name="Google Shape;274;g5263959ae6_0_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373568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51</a:t>
            </a:fld>
            <a:endParaRPr lang="en-US"/>
          </a:p>
        </p:txBody>
      </p:sp>
    </p:spTree>
    <p:extLst>
      <p:ext uri="{BB962C8B-B14F-4D97-AF65-F5344CB8AC3E}">
        <p14:creationId xmlns:p14="http://schemas.microsoft.com/office/powerpoint/2010/main" val="4989310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5263959ae6_6_1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4" name="Google Shape;244;g5263959ae6_6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8943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5263959ae6_0_6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1" name="Google Shape;251;g5263959ae6_0_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76790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5263959ae6_0_7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8" name="Google Shape;258;g5263959ae6_0_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193122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55</a:t>
            </a:fld>
            <a:endParaRPr lang="en-US"/>
          </a:p>
        </p:txBody>
      </p:sp>
    </p:spTree>
    <p:extLst>
      <p:ext uri="{BB962C8B-B14F-4D97-AF65-F5344CB8AC3E}">
        <p14:creationId xmlns:p14="http://schemas.microsoft.com/office/powerpoint/2010/main" val="14472494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56</a:t>
            </a:fld>
            <a:endParaRPr lang="en-US"/>
          </a:p>
        </p:txBody>
      </p:sp>
    </p:spTree>
    <p:extLst>
      <p:ext uri="{BB962C8B-B14F-4D97-AF65-F5344CB8AC3E}">
        <p14:creationId xmlns:p14="http://schemas.microsoft.com/office/powerpoint/2010/main" val="13562536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57</a:t>
            </a:fld>
            <a:endParaRPr lang="en-US"/>
          </a:p>
        </p:txBody>
      </p:sp>
    </p:spTree>
    <p:extLst>
      <p:ext uri="{BB962C8B-B14F-4D97-AF65-F5344CB8AC3E}">
        <p14:creationId xmlns:p14="http://schemas.microsoft.com/office/powerpoint/2010/main" val="20845830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58</a:t>
            </a:fld>
            <a:endParaRPr lang="en-US"/>
          </a:p>
        </p:txBody>
      </p:sp>
    </p:spTree>
    <p:extLst>
      <p:ext uri="{BB962C8B-B14F-4D97-AF65-F5344CB8AC3E}">
        <p14:creationId xmlns:p14="http://schemas.microsoft.com/office/powerpoint/2010/main" val="208112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59</a:t>
            </a:fld>
            <a:endParaRPr lang="en-US"/>
          </a:p>
        </p:txBody>
      </p:sp>
    </p:spTree>
    <p:extLst>
      <p:ext uri="{BB962C8B-B14F-4D97-AF65-F5344CB8AC3E}">
        <p14:creationId xmlns:p14="http://schemas.microsoft.com/office/powerpoint/2010/main" val="13834664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6</a:t>
            </a:fld>
            <a:endParaRPr lang="en-US"/>
          </a:p>
        </p:txBody>
      </p:sp>
    </p:spTree>
    <p:extLst>
      <p:ext uri="{BB962C8B-B14F-4D97-AF65-F5344CB8AC3E}">
        <p14:creationId xmlns:p14="http://schemas.microsoft.com/office/powerpoint/2010/main" val="96358551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60</a:t>
            </a:fld>
            <a:endParaRPr lang="en-US"/>
          </a:p>
        </p:txBody>
      </p:sp>
    </p:spTree>
    <p:extLst>
      <p:ext uri="{BB962C8B-B14F-4D97-AF65-F5344CB8AC3E}">
        <p14:creationId xmlns:p14="http://schemas.microsoft.com/office/powerpoint/2010/main" val="19697363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61</a:t>
            </a:fld>
            <a:endParaRPr lang="en-US"/>
          </a:p>
        </p:txBody>
      </p:sp>
    </p:spTree>
    <p:extLst>
      <p:ext uri="{BB962C8B-B14F-4D97-AF65-F5344CB8AC3E}">
        <p14:creationId xmlns:p14="http://schemas.microsoft.com/office/powerpoint/2010/main" val="77735249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62</a:t>
            </a:fld>
            <a:endParaRPr lang="en-US"/>
          </a:p>
        </p:txBody>
      </p:sp>
    </p:spTree>
    <p:extLst>
      <p:ext uri="{BB962C8B-B14F-4D97-AF65-F5344CB8AC3E}">
        <p14:creationId xmlns:p14="http://schemas.microsoft.com/office/powerpoint/2010/main" val="173882939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63</a:t>
            </a:fld>
            <a:endParaRPr lang="en-US"/>
          </a:p>
        </p:txBody>
      </p:sp>
    </p:spTree>
    <p:extLst>
      <p:ext uri="{BB962C8B-B14F-4D97-AF65-F5344CB8AC3E}">
        <p14:creationId xmlns:p14="http://schemas.microsoft.com/office/powerpoint/2010/main" val="171477526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64</a:t>
            </a:fld>
            <a:endParaRPr lang="en-US"/>
          </a:p>
        </p:txBody>
      </p:sp>
    </p:spTree>
    <p:extLst>
      <p:ext uri="{BB962C8B-B14F-4D97-AF65-F5344CB8AC3E}">
        <p14:creationId xmlns:p14="http://schemas.microsoft.com/office/powerpoint/2010/main" val="201697326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65</a:t>
            </a:fld>
            <a:endParaRPr lang="en-US"/>
          </a:p>
        </p:txBody>
      </p:sp>
    </p:spTree>
    <p:extLst>
      <p:ext uri="{BB962C8B-B14F-4D97-AF65-F5344CB8AC3E}">
        <p14:creationId xmlns:p14="http://schemas.microsoft.com/office/powerpoint/2010/main" val="97553875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66</a:t>
            </a:fld>
            <a:endParaRPr lang="en-US"/>
          </a:p>
        </p:txBody>
      </p:sp>
    </p:spTree>
    <p:extLst>
      <p:ext uri="{BB962C8B-B14F-4D97-AF65-F5344CB8AC3E}">
        <p14:creationId xmlns:p14="http://schemas.microsoft.com/office/powerpoint/2010/main" val="133342828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LiveSlide</a:t>
            </a:r>
            <a:r>
              <a:rPr lang="en-US" dirty="0" smtClean="0"/>
              <a:t> Site</a:t>
            </a:r>
          </a:p>
          <a:p>
            <a:r>
              <a:rPr lang="en-US" dirty="0" smtClean="0"/>
              <a:t>https://</a:t>
            </a:r>
            <a:r>
              <a:rPr lang="en-US" dirty="0" err="1" smtClean="0"/>
              <a:t>poloclub.github.io</a:t>
            </a:r>
            <a:r>
              <a:rPr lang="en-US" dirty="0" smtClean="0"/>
              <a:t>/</a:t>
            </a:r>
            <a:r>
              <a:rPr lang="en-US" dirty="0" err="1" smtClean="0"/>
              <a:t>ganlab</a:t>
            </a:r>
            <a:r>
              <a:rPr lang="en-US" dirty="0" smtClean="0"/>
              <a:t>/</a:t>
            </a:r>
            <a:endParaRPr lang="en-US" dirty="0"/>
          </a:p>
        </p:txBody>
      </p:sp>
      <p:sp>
        <p:nvSpPr>
          <p:cNvPr id="4" name="Slide Number Placeholder 3"/>
          <p:cNvSpPr>
            <a:spLocks noGrp="1"/>
          </p:cNvSpPr>
          <p:nvPr>
            <p:ph type="sldNum" sz="quarter" idx="10"/>
          </p:nvPr>
        </p:nvSpPr>
        <p:spPr/>
        <p:txBody>
          <a:bodyPr/>
          <a:lstStyle/>
          <a:p>
            <a:fld id="{1D887189-9274-814D-9CD5-CBA9E19E06C7}" type="slidenum">
              <a:rPr lang="en-US" smtClean="0"/>
              <a:t>67</a:t>
            </a:fld>
            <a:endParaRPr lang="en-US"/>
          </a:p>
        </p:txBody>
      </p:sp>
    </p:spTree>
    <p:extLst>
      <p:ext uri="{BB962C8B-B14F-4D97-AF65-F5344CB8AC3E}">
        <p14:creationId xmlns:p14="http://schemas.microsoft.com/office/powerpoint/2010/main" val="129117243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68</a:t>
            </a:fld>
            <a:endParaRPr lang="en-US"/>
          </a:p>
        </p:txBody>
      </p:sp>
    </p:spTree>
    <p:extLst>
      <p:ext uri="{BB962C8B-B14F-4D97-AF65-F5344CB8AC3E}">
        <p14:creationId xmlns:p14="http://schemas.microsoft.com/office/powerpoint/2010/main" val="47911564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69</a:t>
            </a:fld>
            <a:endParaRPr lang="en-US"/>
          </a:p>
        </p:txBody>
      </p:sp>
    </p:spTree>
    <p:extLst>
      <p:ext uri="{BB962C8B-B14F-4D97-AF65-F5344CB8AC3E}">
        <p14:creationId xmlns:p14="http://schemas.microsoft.com/office/powerpoint/2010/main" val="4571581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7</a:t>
            </a:fld>
            <a:endParaRPr lang="en-US"/>
          </a:p>
        </p:txBody>
      </p:sp>
    </p:spTree>
    <p:extLst>
      <p:ext uri="{BB962C8B-B14F-4D97-AF65-F5344CB8AC3E}">
        <p14:creationId xmlns:p14="http://schemas.microsoft.com/office/powerpoint/2010/main" val="80756857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70</a:t>
            </a:fld>
            <a:endParaRPr lang="en-US"/>
          </a:p>
        </p:txBody>
      </p:sp>
    </p:spTree>
    <p:extLst>
      <p:ext uri="{BB962C8B-B14F-4D97-AF65-F5344CB8AC3E}">
        <p14:creationId xmlns:p14="http://schemas.microsoft.com/office/powerpoint/2010/main" val="17587893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71</a:t>
            </a:fld>
            <a:endParaRPr lang="en-US"/>
          </a:p>
        </p:txBody>
      </p:sp>
    </p:spTree>
    <p:extLst>
      <p:ext uri="{BB962C8B-B14F-4D97-AF65-F5344CB8AC3E}">
        <p14:creationId xmlns:p14="http://schemas.microsoft.com/office/powerpoint/2010/main" val="200837722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72</a:t>
            </a:fld>
            <a:endParaRPr lang="en-US"/>
          </a:p>
        </p:txBody>
      </p:sp>
    </p:spTree>
    <p:extLst>
      <p:ext uri="{BB962C8B-B14F-4D97-AF65-F5344CB8AC3E}">
        <p14:creationId xmlns:p14="http://schemas.microsoft.com/office/powerpoint/2010/main" val="190746710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73</a:t>
            </a:fld>
            <a:endParaRPr lang="en-US"/>
          </a:p>
        </p:txBody>
      </p:sp>
    </p:spTree>
    <p:extLst>
      <p:ext uri="{BB962C8B-B14F-4D97-AF65-F5344CB8AC3E}">
        <p14:creationId xmlns:p14="http://schemas.microsoft.com/office/powerpoint/2010/main" val="64812425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74</a:t>
            </a:fld>
            <a:endParaRPr lang="en-US"/>
          </a:p>
        </p:txBody>
      </p:sp>
    </p:spTree>
    <p:extLst>
      <p:ext uri="{BB962C8B-B14F-4D97-AF65-F5344CB8AC3E}">
        <p14:creationId xmlns:p14="http://schemas.microsoft.com/office/powerpoint/2010/main" val="98732981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75</a:t>
            </a:fld>
            <a:endParaRPr lang="en-US"/>
          </a:p>
        </p:txBody>
      </p:sp>
    </p:spTree>
    <p:extLst>
      <p:ext uri="{BB962C8B-B14F-4D97-AF65-F5344CB8AC3E}">
        <p14:creationId xmlns:p14="http://schemas.microsoft.com/office/powerpoint/2010/main" val="4460603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8</a:t>
            </a:fld>
            <a:endParaRPr lang="en-US"/>
          </a:p>
        </p:txBody>
      </p:sp>
    </p:spTree>
    <p:extLst>
      <p:ext uri="{BB962C8B-B14F-4D97-AF65-F5344CB8AC3E}">
        <p14:creationId xmlns:p14="http://schemas.microsoft.com/office/powerpoint/2010/main" val="708441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9</a:t>
            </a:fld>
            <a:endParaRPr lang="en-US"/>
          </a:p>
        </p:txBody>
      </p:sp>
    </p:spTree>
    <p:extLst>
      <p:ext uri="{BB962C8B-B14F-4D97-AF65-F5344CB8AC3E}">
        <p14:creationId xmlns:p14="http://schemas.microsoft.com/office/powerpoint/2010/main" val="1125371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solidFill>
          <a:srgbClr val="F9F9F9"/>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1694902"/>
            <a:ext cx="10363200" cy="1470025"/>
          </a:xfrm>
          <a:prstGeom prst="rect">
            <a:avLst/>
          </a:prstGeom>
        </p:spPr>
        <p:txBody>
          <a:bodyPr/>
          <a:lstStyle>
            <a:lvl1pPr>
              <a:defRPr sz="3400" b="0" i="0" baseline="0">
                <a:solidFill>
                  <a:srgbClr val="464646"/>
                </a:solidFill>
                <a:latin typeface="Karla" charset="0"/>
                <a:ea typeface="Karla" charset="0"/>
                <a:cs typeface="Karla" charset="0"/>
              </a:defRPr>
            </a:lvl1pPr>
          </a:lstStyle>
          <a:p>
            <a:r>
              <a:rPr lang="en-US"/>
              <a:t>Lecture #: </a:t>
            </a:r>
            <a:endParaRPr lang="en-US" dirty="0"/>
          </a:p>
        </p:txBody>
      </p:sp>
      <p:sp>
        <p:nvSpPr>
          <p:cNvPr id="4" name="Date Placeholder 3"/>
          <p:cNvSpPr>
            <a:spLocks noGrp="1"/>
          </p:cNvSpPr>
          <p:nvPr>
            <p:ph type="dt" sz="half" idx="10"/>
          </p:nvPr>
        </p:nvSpPr>
        <p:spPr/>
        <p:txBody>
          <a:bodyPr/>
          <a:lstStyle/>
          <a:p>
            <a:fld id="{5A7E2330-536D-2343-85F2-147F226D6DA6}" type="datetime1">
              <a:rPr lang="en-US" smtClean="0"/>
              <a:t>4/8/20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144000" y="6400800"/>
            <a:ext cx="2844800" cy="365125"/>
          </a:xfrm>
        </p:spPr>
        <p:txBody>
          <a:bodyPr/>
          <a:lstStyle/>
          <a:p>
            <a:fld id="{81B7CCDB-6D39-0547-B7B3-C80E39D6513A}" type="slidenum">
              <a:rPr lang="en-US" smtClean="0"/>
              <a:t>‹#›</a:t>
            </a:fld>
            <a:endParaRPr lang="en-US"/>
          </a:p>
        </p:txBody>
      </p:sp>
      <p:sp>
        <p:nvSpPr>
          <p:cNvPr id="7" name="TextBox 6"/>
          <p:cNvSpPr txBox="1"/>
          <p:nvPr/>
        </p:nvSpPr>
        <p:spPr>
          <a:xfrm>
            <a:off x="2082800" y="2958528"/>
            <a:ext cx="8026400" cy="954107"/>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3200" kern="1200" smtClean="0">
                <a:solidFill>
                  <a:schemeClr val="tx1">
                    <a:lumMod val="75000"/>
                    <a:lumOff val="25000"/>
                  </a:schemeClr>
                </a:solidFill>
                <a:effectLst/>
                <a:latin typeface="Karla" charset="0"/>
                <a:ea typeface="Karla" charset="0"/>
                <a:cs typeface="Karla" charset="0"/>
              </a:rPr>
              <a:t>CS109B </a:t>
            </a:r>
            <a:r>
              <a:rPr lang="en-US" sz="3200" kern="1200">
                <a:solidFill>
                  <a:schemeClr val="tx1">
                    <a:lumMod val="75000"/>
                    <a:lumOff val="25000"/>
                  </a:schemeClr>
                </a:solidFill>
                <a:effectLst/>
                <a:latin typeface="Karla" charset="0"/>
                <a:ea typeface="Karla" charset="0"/>
                <a:cs typeface="Karla" charset="0"/>
              </a:rPr>
              <a:t>Data </a:t>
            </a:r>
            <a:r>
              <a:rPr lang="en-US" sz="3200" kern="1200" smtClean="0">
                <a:solidFill>
                  <a:schemeClr val="tx1">
                    <a:lumMod val="75000"/>
                    <a:lumOff val="25000"/>
                  </a:schemeClr>
                </a:solidFill>
                <a:effectLst/>
                <a:latin typeface="Karla" charset="0"/>
                <a:ea typeface="Karla" charset="0"/>
                <a:cs typeface="Karla" charset="0"/>
              </a:rPr>
              <a:t>Science 2</a:t>
            </a:r>
            <a:endParaRPr lang="en-US" sz="2400" b="0" i="0" dirty="0">
              <a:solidFill>
                <a:schemeClr val="tx1">
                  <a:lumMod val="75000"/>
                  <a:lumOff val="25000"/>
                </a:schemeClr>
              </a:solidFill>
              <a:latin typeface="Karla" charset="0"/>
              <a:ea typeface="Karla" charset="0"/>
              <a:cs typeface="Karla" charset="0"/>
            </a:endParaRPr>
          </a:p>
          <a:p>
            <a:pPr algn="ctr"/>
            <a:r>
              <a:rPr lang="en-US" sz="2400" b="0" i="0" dirty="0">
                <a:solidFill>
                  <a:schemeClr val="tx1">
                    <a:lumMod val="75000"/>
                    <a:lumOff val="25000"/>
                  </a:schemeClr>
                </a:solidFill>
                <a:latin typeface="Karla" charset="0"/>
                <a:ea typeface="Karla" charset="0"/>
                <a:cs typeface="Karla" charset="0"/>
              </a:rPr>
              <a:t>Pavlos Protopapas and </a:t>
            </a:r>
            <a:r>
              <a:rPr lang="en-US" sz="2400" b="0" i="0" dirty="0" smtClean="0">
                <a:solidFill>
                  <a:schemeClr val="tx1">
                    <a:lumMod val="75000"/>
                    <a:lumOff val="25000"/>
                  </a:schemeClr>
                </a:solidFill>
                <a:latin typeface="Karla" charset="0"/>
                <a:ea typeface="Karla" charset="0"/>
                <a:cs typeface="Karla" charset="0"/>
              </a:rPr>
              <a:t>Mark Glickman</a:t>
            </a:r>
            <a:endParaRPr lang="en-US" sz="2400" b="0" i="0" dirty="0">
              <a:solidFill>
                <a:schemeClr val="tx1">
                  <a:lumMod val="75000"/>
                  <a:lumOff val="25000"/>
                </a:schemeClr>
              </a:solidFill>
              <a:latin typeface="Karla" charset="0"/>
              <a:ea typeface="Karla" charset="0"/>
              <a:cs typeface="Karla" charset="0"/>
            </a:endParaRPr>
          </a:p>
        </p:txBody>
      </p:sp>
      <p:grpSp>
        <p:nvGrpSpPr>
          <p:cNvPr id="12" name="Group 11"/>
          <p:cNvGrpSpPr>
            <a:grpSpLocks noChangeAspect="1"/>
          </p:cNvGrpSpPr>
          <p:nvPr/>
        </p:nvGrpSpPr>
        <p:grpSpPr>
          <a:xfrm>
            <a:off x="4475134" y="4428549"/>
            <a:ext cx="3154320" cy="1764795"/>
            <a:chOff x="3383860" y="4092499"/>
            <a:chExt cx="1774304" cy="1102997"/>
          </a:xfrm>
        </p:grpSpPr>
        <p:pic>
          <p:nvPicPr>
            <p:cNvPr id="13" name="Picture 12" descr="iacs.png"/>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3383860" y="4092501"/>
              <a:ext cx="874886" cy="1102995"/>
            </a:xfrm>
            <a:prstGeom prst="rect">
              <a:avLst/>
            </a:prstGeom>
          </p:spPr>
        </p:pic>
        <p:pic>
          <p:nvPicPr>
            <p:cNvPr id="14" name="Picture 13" descr="harvard.png"/>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4283769" y="4092499"/>
              <a:ext cx="874395" cy="1102995"/>
            </a:xfrm>
            <a:prstGeom prst="rect">
              <a:avLst/>
            </a:prstGeom>
          </p:spPr>
        </p:pic>
      </p:grpSp>
    </p:spTree>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182" indent="0">
              <a:buNone/>
              <a:defRPr sz="2800"/>
            </a:lvl2pPr>
            <a:lvl3pPr marL="914364" indent="0">
              <a:buNone/>
              <a:defRPr sz="2400"/>
            </a:lvl3pPr>
            <a:lvl4pPr marL="1371545" indent="0">
              <a:buNone/>
              <a:defRPr sz="2000"/>
            </a:lvl4pPr>
            <a:lvl5pPr marL="1828727" indent="0">
              <a:buNone/>
              <a:defRPr sz="2000"/>
            </a:lvl5pPr>
            <a:lvl6pPr marL="2285909" indent="0">
              <a:buNone/>
              <a:defRPr sz="2000"/>
            </a:lvl6pPr>
            <a:lvl7pPr marL="2743091" indent="0">
              <a:buNone/>
              <a:defRPr sz="2000"/>
            </a:lvl7pPr>
            <a:lvl8pPr marL="3200272" indent="0">
              <a:buNone/>
              <a:defRPr sz="2000"/>
            </a:lvl8pPr>
            <a:lvl9pPr marL="3657454"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74F018-911F-9A46-BB1C-BC3CAB65BADF}" type="datetime1">
              <a:rPr lang="en-US" smtClean="0"/>
              <a:t>4/8/20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3833A1-46C9-FB45-812F-A8AC7B5136EB}" type="slidenum">
              <a:rPr lang="en-US" smtClean="0"/>
              <a:t>‹#›</a:t>
            </a:fld>
            <a:endParaRPr lang="en-US"/>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18341" y="951502"/>
            <a:ext cx="10972800" cy="767276"/>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596482"/>
            <a:ext cx="10972800" cy="211114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9C97AD-AFC0-554F-94A1-5BEEF625382B}" type="datetime1">
              <a:rPr lang="en-US" smtClean="0"/>
              <a:t>4/8/20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3833A1-46C9-FB45-812F-A8AC7B5136EB}" type="slidenum">
              <a:rPr lang="en-US" smtClean="0"/>
              <a:t>‹#›</a:t>
            </a:fld>
            <a:endParaRPr lang="en-US"/>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0264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20DBF8-E6AF-4747-BA3A-7DD781293A0D}" type="datetime1">
              <a:rPr lang="en-US" smtClean="0"/>
              <a:t>4/8/20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3833A1-46C9-FB45-812F-A8AC7B5136EB}" type="slidenum">
              <a:rPr lang="en-US" smtClean="0"/>
              <a:t>‹#›</a:t>
            </a:fld>
            <a:endParaRPr lang="en-US"/>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7E2330-536D-2343-85F2-147F226D6DA6}" type="datetime1">
              <a:rPr lang="en-US" smtClean="0"/>
              <a:t>4/8/20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B7CCDB-6D39-0547-B7B3-C80E39D6513A}" type="slidenum">
              <a:rPr lang="en-US" smtClean="0"/>
              <a:t>‹#›</a:t>
            </a:fld>
            <a:endParaRPr lang="en-US"/>
          </a:p>
        </p:txBody>
      </p:sp>
    </p:spTree>
    <p:extLst>
      <p:ext uri="{BB962C8B-B14F-4D97-AF65-F5344CB8AC3E}">
        <p14:creationId xmlns:p14="http://schemas.microsoft.com/office/powerpoint/2010/main" val="1217385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2">
    <p:spTree>
      <p:nvGrpSpPr>
        <p:cNvPr id="1" name=""/>
        <p:cNvGrpSpPr/>
        <p:nvPr/>
      </p:nvGrpSpPr>
      <p:grpSpPr>
        <a:xfrm>
          <a:off x="0" y="0"/>
          <a:ext cx="0" cy="0"/>
          <a:chOff x="0" y="0"/>
          <a:chExt cx="0" cy="0"/>
        </a:xfrm>
      </p:grpSpPr>
      <p:sp>
        <p:nvSpPr>
          <p:cNvPr id="2" name="Title 1"/>
          <p:cNvSpPr>
            <a:spLocks noGrp="1"/>
          </p:cNvSpPr>
          <p:nvPr>
            <p:ph type="title"/>
          </p:nvPr>
        </p:nvSpPr>
        <p:spPr>
          <a:xfrm>
            <a:off x="349292" y="216531"/>
            <a:ext cx="11493416" cy="767276"/>
          </a:xfrm>
          <a:prstGeom prst="rect">
            <a:avLst/>
          </a:prstGeom>
          <a:ln>
            <a:noFill/>
          </a:ln>
        </p:spPr>
        <p:txBody>
          <a:bodyPr/>
          <a:lstStyle>
            <a:lvl1pPr algn="l">
              <a:defRPr>
                <a:solidFill>
                  <a:srgbClr val="464646"/>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833415" y="1177758"/>
            <a:ext cx="10327008" cy="2111143"/>
          </a:xfrm>
          <a:prstGeom prst="rect">
            <a:avLst/>
          </a:prstGeom>
          <a:ln>
            <a:noFill/>
          </a:ln>
        </p:spPr>
        <p:txBody>
          <a:bodyPr/>
          <a:lstStyle>
            <a:lvl1pPr marL="0" indent="0">
              <a:buNone/>
              <a:defRPr sz="2800">
                <a:solidFill>
                  <a:srgbClr val="464646"/>
                </a:solidFill>
                <a:latin typeface="Karla"/>
                <a:cs typeface="Karla"/>
              </a:defRPr>
            </a:lvl1pPr>
            <a:lvl2pPr>
              <a:defRPr sz="2400">
                <a:solidFill>
                  <a:srgbClr val="464646"/>
                </a:solidFill>
                <a:latin typeface="Karla"/>
                <a:cs typeface="Karla"/>
              </a:defRPr>
            </a:lvl2pPr>
            <a:lvl3pPr>
              <a:defRPr sz="2000">
                <a:solidFill>
                  <a:srgbClr val="464646"/>
                </a:solidFill>
                <a:latin typeface="Karla"/>
                <a:cs typeface="Karla"/>
              </a:defRPr>
            </a:lvl3pPr>
            <a:lvl4pPr>
              <a:defRPr sz="1800">
                <a:solidFill>
                  <a:srgbClr val="464646"/>
                </a:solidFill>
                <a:latin typeface="Karla"/>
                <a:cs typeface="Karla"/>
              </a:defRPr>
            </a:lvl4pPr>
            <a:lvl5pPr>
              <a:defRPr sz="1800">
                <a:solidFill>
                  <a:srgbClr val="464646"/>
                </a:solidFill>
                <a:latin typeface="Karla"/>
                <a:cs typeface="Karl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9144000" y="6400800"/>
            <a:ext cx="2844800" cy="365125"/>
          </a:xfrm>
        </p:spPr>
        <p:txBody>
          <a:bodyPr/>
          <a:lstStyle>
            <a:lvl1pPr algn="r">
              <a:defRPr/>
            </a:lvl1pPr>
          </a:lstStyle>
          <a:p>
            <a:fld id="{81B7CCDB-6D39-0547-B7B3-C80E39D6513A}" type="slidenum">
              <a:rPr lang="en-US" smtClean="0"/>
              <a:t>‹#›</a:t>
            </a:fld>
            <a:endParaRPr lang="en-US"/>
          </a:p>
        </p:txBody>
      </p:sp>
      <p:grpSp>
        <p:nvGrpSpPr>
          <p:cNvPr id="9" name="Group 8"/>
          <p:cNvGrpSpPr>
            <a:grpSpLocks noChangeAspect="1"/>
          </p:cNvGrpSpPr>
          <p:nvPr/>
        </p:nvGrpSpPr>
        <p:grpSpPr>
          <a:xfrm>
            <a:off x="457200" y="6400800"/>
            <a:ext cx="487418" cy="274320"/>
            <a:chOff x="8442646" y="6356350"/>
            <a:chExt cx="482609" cy="274320"/>
          </a:xfrm>
        </p:grpSpPr>
        <p:pic>
          <p:nvPicPr>
            <p:cNvPr id="7" name="Picture 6"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8" name="Picture 7"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cxnSp>
        <p:nvCxnSpPr>
          <p:cNvPr id="10" name="Straight Connector 9"/>
          <p:cNvCxnSpPr/>
          <p:nvPr/>
        </p:nvCxnSpPr>
        <p:spPr>
          <a:xfrm>
            <a:off x="0" y="789856"/>
            <a:ext cx="12192000" cy="0"/>
          </a:xfrm>
          <a:prstGeom prst="line">
            <a:avLst/>
          </a:prstGeom>
          <a:ln w="9525"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257800" y="6400800"/>
            <a:ext cx="2002471" cy="261610"/>
          </a:xfrm>
          <a:prstGeom prst="rect">
            <a:avLst/>
          </a:prstGeom>
          <a:noFill/>
        </p:spPr>
        <p:txBody>
          <a:bodyPr wrap="none" rtlCol="0">
            <a:spAutoFit/>
          </a:bodyPr>
          <a:lstStyle/>
          <a:p>
            <a:r>
              <a:rPr lang="en-US" sz="1100" cap="small" baseline="0" smtClean="0">
                <a:solidFill>
                  <a:schemeClr val="tx1">
                    <a:lumMod val="50000"/>
                    <a:lumOff val="50000"/>
                  </a:schemeClr>
                </a:solidFill>
                <a:latin typeface="Karla" charset="0"/>
                <a:ea typeface="Karla" charset="0"/>
                <a:cs typeface="Karla" charset="0"/>
              </a:rPr>
              <a:t>CS109B, </a:t>
            </a:r>
            <a:r>
              <a:rPr lang="en-US" sz="1100" cap="small" baseline="0" dirty="0">
                <a:solidFill>
                  <a:schemeClr val="tx1">
                    <a:lumMod val="50000"/>
                    <a:lumOff val="50000"/>
                  </a:schemeClr>
                </a:solidFill>
                <a:latin typeface="Karla" charset="0"/>
                <a:ea typeface="Karla" charset="0"/>
                <a:cs typeface="Karla" charset="0"/>
              </a:rPr>
              <a:t>Protopapas, </a:t>
            </a:r>
            <a:r>
              <a:rPr lang="en-US" sz="1100" cap="small" baseline="0" dirty="0" smtClean="0">
                <a:solidFill>
                  <a:schemeClr val="tx1">
                    <a:lumMod val="50000"/>
                    <a:lumOff val="50000"/>
                  </a:schemeClr>
                </a:solidFill>
                <a:latin typeface="Karla" charset="0"/>
                <a:ea typeface="Karla" charset="0"/>
                <a:cs typeface="Karla" charset="0"/>
              </a:rPr>
              <a:t>Glickman</a:t>
            </a:r>
            <a:endParaRPr lang="en-US" sz="1100" cap="small" baseline="0" dirty="0">
              <a:solidFill>
                <a:schemeClr val="tx1">
                  <a:lumMod val="50000"/>
                  <a:lumOff val="50000"/>
                </a:schemeClr>
              </a:solidFill>
              <a:latin typeface="Karla" charset="0"/>
              <a:ea typeface="Karla" charset="0"/>
              <a:cs typeface="Karla" charset="0"/>
            </a:endParaRPr>
          </a:p>
        </p:txBody>
      </p:sp>
    </p:spTree>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Only Content ">
    <p:spTree>
      <p:nvGrpSpPr>
        <p:cNvPr id="1" name=""/>
        <p:cNvGrpSpPr/>
        <p:nvPr/>
      </p:nvGrpSpPr>
      <p:grpSpPr>
        <a:xfrm>
          <a:off x="0" y="0"/>
          <a:ext cx="0" cy="0"/>
          <a:chOff x="0" y="0"/>
          <a:chExt cx="0" cy="0"/>
        </a:xfrm>
      </p:grpSpPr>
      <p:sp>
        <p:nvSpPr>
          <p:cNvPr id="3" name="Content Placeholder 2"/>
          <p:cNvSpPr>
            <a:spLocks noGrp="1"/>
          </p:cNvSpPr>
          <p:nvPr>
            <p:ph idx="1"/>
          </p:nvPr>
        </p:nvSpPr>
        <p:spPr>
          <a:xfrm>
            <a:off x="872951" y="357487"/>
            <a:ext cx="10327008" cy="2111143"/>
          </a:xfrm>
          <a:prstGeom prst="rect">
            <a:avLst/>
          </a:prstGeom>
          <a:ln>
            <a:noFill/>
          </a:ln>
        </p:spPr>
        <p:txBody>
          <a:bodyPr/>
          <a:lstStyle>
            <a:lvl1pPr marL="0" indent="0">
              <a:buNone/>
              <a:defRPr sz="2800">
                <a:solidFill>
                  <a:srgbClr val="464646"/>
                </a:solidFill>
                <a:latin typeface="Karla"/>
                <a:cs typeface="Karla"/>
              </a:defRPr>
            </a:lvl1pPr>
            <a:lvl2pPr>
              <a:defRPr sz="2400">
                <a:solidFill>
                  <a:srgbClr val="464646"/>
                </a:solidFill>
                <a:latin typeface="Karla"/>
                <a:cs typeface="Karla"/>
              </a:defRPr>
            </a:lvl2pPr>
            <a:lvl3pPr>
              <a:defRPr sz="2000">
                <a:solidFill>
                  <a:srgbClr val="464646"/>
                </a:solidFill>
                <a:latin typeface="Karla"/>
                <a:cs typeface="Karla"/>
              </a:defRPr>
            </a:lvl3pPr>
            <a:lvl4pPr>
              <a:defRPr sz="1800">
                <a:solidFill>
                  <a:srgbClr val="464646"/>
                </a:solidFill>
                <a:latin typeface="Karla"/>
                <a:cs typeface="Karla"/>
              </a:defRPr>
            </a:lvl4pPr>
            <a:lvl5pPr>
              <a:defRPr sz="1800">
                <a:solidFill>
                  <a:srgbClr val="464646"/>
                </a:solidFill>
                <a:latin typeface="Karla"/>
                <a:cs typeface="Karl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9144000" y="6400800"/>
            <a:ext cx="2844800" cy="365125"/>
          </a:xfrm>
        </p:spPr>
        <p:txBody>
          <a:bodyPr/>
          <a:lstStyle>
            <a:lvl1pPr algn="r">
              <a:defRPr/>
            </a:lvl1pPr>
          </a:lstStyle>
          <a:p>
            <a:fld id="{81B7CCDB-6D39-0547-B7B3-C80E39D6513A}" type="slidenum">
              <a:rPr lang="en-US" smtClean="0"/>
              <a:t>‹#›</a:t>
            </a:fld>
            <a:endParaRPr lang="en-US"/>
          </a:p>
        </p:txBody>
      </p:sp>
      <p:grpSp>
        <p:nvGrpSpPr>
          <p:cNvPr id="10" name="Group 9"/>
          <p:cNvGrpSpPr>
            <a:grpSpLocks noChangeAspect="1"/>
          </p:cNvGrpSpPr>
          <p:nvPr/>
        </p:nvGrpSpPr>
        <p:grpSpPr>
          <a:xfrm>
            <a:off x="457200" y="6400800"/>
            <a:ext cx="487418" cy="274320"/>
            <a:chOff x="8442646" y="6356350"/>
            <a:chExt cx="482609" cy="274320"/>
          </a:xfrm>
        </p:grpSpPr>
        <p:pic>
          <p:nvPicPr>
            <p:cNvPr id="11" name="Picture 10"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3" name="Picture 12"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
        <p:nvSpPr>
          <p:cNvPr id="8" name="TextBox 7"/>
          <p:cNvSpPr txBox="1"/>
          <p:nvPr/>
        </p:nvSpPr>
        <p:spPr>
          <a:xfrm>
            <a:off x="5257800" y="6400800"/>
            <a:ext cx="2002471" cy="261610"/>
          </a:xfrm>
          <a:prstGeom prst="rect">
            <a:avLst/>
          </a:prstGeom>
          <a:noFill/>
        </p:spPr>
        <p:txBody>
          <a:bodyPr wrap="none" rtlCol="0">
            <a:spAutoFit/>
          </a:bodyPr>
          <a:lstStyle/>
          <a:p>
            <a:r>
              <a:rPr lang="en-US" sz="1100" cap="small" baseline="0" smtClean="0">
                <a:solidFill>
                  <a:schemeClr val="tx1">
                    <a:lumMod val="50000"/>
                    <a:lumOff val="50000"/>
                  </a:schemeClr>
                </a:solidFill>
                <a:latin typeface="Karla" charset="0"/>
                <a:ea typeface="Karla" charset="0"/>
                <a:cs typeface="Karla" charset="0"/>
              </a:rPr>
              <a:t>CS109B, </a:t>
            </a:r>
            <a:r>
              <a:rPr lang="en-US" sz="1100" cap="small" baseline="0" dirty="0">
                <a:solidFill>
                  <a:schemeClr val="tx1">
                    <a:lumMod val="50000"/>
                    <a:lumOff val="50000"/>
                  </a:schemeClr>
                </a:solidFill>
                <a:latin typeface="Karla" charset="0"/>
                <a:ea typeface="Karla" charset="0"/>
                <a:cs typeface="Karla" charset="0"/>
              </a:rPr>
              <a:t>Protopapas, </a:t>
            </a:r>
            <a:r>
              <a:rPr lang="en-US" sz="1100" cap="small" baseline="0" dirty="0" smtClean="0">
                <a:solidFill>
                  <a:schemeClr val="tx1">
                    <a:lumMod val="50000"/>
                    <a:lumOff val="50000"/>
                  </a:schemeClr>
                </a:solidFill>
                <a:latin typeface="Karla" charset="0"/>
                <a:ea typeface="Karla" charset="0"/>
                <a:cs typeface="Karla" charset="0"/>
              </a:rPr>
              <a:t>Glickman</a:t>
            </a:r>
            <a:endParaRPr lang="en-US" sz="1100" cap="small" baseline="0" dirty="0">
              <a:solidFill>
                <a:schemeClr val="tx1">
                  <a:lumMod val="50000"/>
                  <a:lumOff val="50000"/>
                </a:schemeClr>
              </a:solidFill>
              <a:latin typeface="Karla" charset="0"/>
              <a:ea typeface="Karla" charset="0"/>
              <a:cs typeface="Karla" charset="0"/>
            </a:endParaRPr>
          </a:p>
        </p:txBody>
      </p:sp>
    </p:spTree>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6"/>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182" indent="0">
              <a:buNone/>
              <a:defRPr sz="1800">
                <a:solidFill>
                  <a:schemeClr val="tx1">
                    <a:tint val="75000"/>
                  </a:schemeClr>
                </a:solidFill>
              </a:defRPr>
            </a:lvl2pPr>
            <a:lvl3pPr marL="914364" indent="0">
              <a:buNone/>
              <a:defRPr sz="1600">
                <a:solidFill>
                  <a:schemeClr val="tx1">
                    <a:tint val="75000"/>
                  </a:schemeClr>
                </a:solidFill>
              </a:defRPr>
            </a:lvl3pPr>
            <a:lvl4pPr marL="1371545" indent="0">
              <a:buNone/>
              <a:defRPr sz="1400">
                <a:solidFill>
                  <a:schemeClr val="tx1">
                    <a:tint val="75000"/>
                  </a:schemeClr>
                </a:solidFill>
              </a:defRPr>
            </a:lvl4pPr>
            <a:lvl5pPr marL="1828727" indent="0">
              <a:buNone/>
              <a:defRPr sz="1400">
                <a:solidFill>
                  <a:schemeClr val="tx1">
                    <a:tint val="75000"/>
                  </a:schemeClr>
                </a:solidFill>
              </a:defRPr>
            </a:lvl5pPr>
            <a:lvl6pPr marL="2285909" indent="0">
              <a:buNone/>
              <a:defRPr sz="1400">
                <a:solidFill>
                  <a:schemeClr val="tx1">
                    <a:tint val="75000"/>
                  </a:schemeClr>
                </a:solidFill>
              </a:defRPr>
            </a:lvl6pPr>
            <a:lvl7pPr marL="2743091" indent="0">
              <a:buNone/>
              <a:defRPr sz="1400">
                <a:solidFill>
                  <a:schemeClr val="tx1">
                    <a:tint val="75000"/>
                  </a:schemeClr>
                </a:solidFill>
              </a:defRPr>
            </a:lvl7pPr>
            <a:lvl8pPr marL="3200272" indent="0">
              <a:buNone/>
              <a:defRPr sz="1400">
                <a:solidFill>
                  <a:schemeClr val="tx1">
                    <a:tint val="75000"/>
                  </a:schemeClr>
                </a:solidFill>
              </a:defRPr>
            </a:lvl8pPr>
            <a:lvl9pPr marL="3657454" indent="0">
              <a:buNone/>
              <a:defRPr sz="1400">
                <a:solidFill>
                  <a:schemeClr val="tx1">
                    <a:tint val="75000"/>
                  </a:schemeClr>
                </a:solidFill>
              </a:defRPr>
            </a:lvl9pPr>
          </a:lstStyle>
          <a:p>
            <a:pPr lvl="0"/>
            <a:r>
              <a:rPr lang="en-US" smtClean="0"/>
              <a:t>Click to edit Master text styles</a:t>
            </a:r>
          </a:p>
        </p:txBody>
      </p:sp>
      <p:sp>
        <p:nvSpPr>
          <p:cNvPr id="7" name="Slide Number Placeholder 5"/>
          <p:cNvSpPr>
            <a:spLocks noGrp="1"/>
          </p:cNvSpPr>
          <p:nvPr>
            <p:ph type="sldNum" sz="quarter" idx="12"/>
          </p:nvPr>
        </p:nvSpPr>
        <p:spPr>
          <a:xfrm>
            <a:off x="9144000" y="6400800"/>
            <a:ext cx="2844800" cy="365125"/>
          </a:xfrm>
        </p:spPr>
        <p:txBody>
          <a:bodyPr/>
          <a:lstStyle>
            <a:lvl1pPr algn="r">
              <a:defRPr/>
            </a:lvl1pPr>
          </a:lstStyle>
          <a:p>
            <a:fld id="{A13833A1-46C9-FB45-812F-A8AC7B5136EB}" type="slidenum">
              <a:rPr lang="en-US" smtClean="0"/>
              <a:t>‹#›</a:t>
            </a:fld>
            <a:endParaRPr lang="en-US"/>
          </a:p>
        </p:txBody>
      </p:sp>
      <p:grpSp>
        <p:nvGrpSpPr>
          <p:cNvPr id="8" name="Group 7"/>
          <p:cNvGrpSpPr>
            <a:grpSpLocks noChangeAspect="1"/>
          </p:cNvGrpSpPr>
          <p:nvPr/>
        </p:nvGrpSpPr>
        <p:grpSpPr>
          <a:xfrm>
            <a:off x="457200" y="6400800"/>
            <a:ext cx="487418" cy="274320"/>
            <a:chOff x="8442646" y="6356350"/>
            <a:chExt cx="482609" cy="274320"/>
          </a:xfrm>
        </p:grpSpPr>
        <p:pic>
          <p:nvPicPr>
            <p:cNvPr id="9" name="Picture 8"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0" name="Picture 9"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
        <p:nvSpPr>
          <p:cNvPr id="11" name="TextBox 10"/>
          <p:cNvSpPr txBox="1"/>
          <p:nvPr/>
        </p:nvSpPr>
        <p:spPr>
          <a:xfrm>
            <a:off x="5257800" y="6400800"/>
            <a:ext cx="2002471" cy="261610"/>
          </a:xfrm>
          <a:prstGeom prst="rect">
            <a:avLst/>
          </a:prstGeom>
          <a:noFill/>
        </p:spPr>
        <p:txBody>
          <a:bodyPr wrap="none" rtlCol="0">
            <a:spAutoFit/>
          </a:bodyPr>
          <a:lstStyle/>
          <a:p>
            <a:r>
              <a:rPr lang="en-US" sz="1100" cap="small" baseline="0" smtClean="0">
                <a:solidFill>
                  <a:schemeClr val="tx1">
                    <a:lumMod val="50000"/>
                    <a:lumOff val="50000"/>
                  </a:schemeClr>
                </a:solidFill>
                <a:latin typeface="Karla" charset="0"/>
                <a:ea typeface="Karla" charset="0"/>
                <a:cs typeface="Karla" charset="0"/>
              </a:rPr>
              <a:t>CS109B, </a:t>
            </a:r>
            <a:r>
              <a:rPr lang="en-US" sz="1100" cap="small" baseline="0" dirty="0">
                <a:solidFill>
                  <a:schemeClr val="tx1">
                    <a:lumMod val="50000"/>
                    <a:lumOff val="50000"/>
                  </a:schemeClr>
                </a:solidFill>
                <a:latin typeface="Karla" charset="0"/>
                <a:ea typeface="Karla" charset="0"/>
                <a:cs typeface="Karla" charset="0"/>
              </a:rPr>
              <a:t>Protopapas, </a:t>
            </a:r>
            <a:r>
              <a:rPr lang="en-US" sz="1100" cap="small" baseline="0" dirty="0" smtClean="0">
                <a:solidFill>
                  <a:schemeClr val="tx1">
                    <a:lumMod val="50000"/>
                    <a:lumOff val="50000"/>
                  </a:schemeClr>
                </a:solidFill>
                <a:latin typeface="Karla" charset="0"/>
                <a:ea typeface="Karla" charset="0"/>
                <a:cs typeface="Karla" charset="0"/>
              </a:rPr>
              <a:t>Glickman</a:t>
            </a:r>
            <a:endParaRPr lang="en-US" sz="1100" cap="small" baseline="0" dirty="0">
              <a:solidFill>
                <a:schemeClr val="tx1">
                  <a:lumMod val="50000"/>
                  <a:lumOff val="50000"/>
                </a:schemeClr>
              </a:solidFill>
              <a:latin typeface="Karla" charset="0"/>
              <a:ea typeface="Karla" charset="0"/>
              <a:cs typeface="Karla" charset="0"/>
            </a:endParaRP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18341" y="951502"/>
            <a:ext cx="10972800" cy="767276"/>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3"/>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3"/>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9144000" y="6400800"/>
            <a:ext cx="2844800" cy="365125"/>
          </a:xfrm>
        </p:spPr>
        <p:txBody>
          <a:bodyPr/>
          <a:lstStyle/>
          <a:p>
            <a:fld id="{A13833A1-46C9-FB45-812F-A8AC7B5136EB}" type="slidenum">
              <a:rPr lang="en-US" smtClean="0"/>
              <a:t>‹#›</a:t>
            </a:fld>
            <a:endParaRPr lang="en-US"/>
          </a:p>
        </p:txBody>
      </p:sp>
      <p:sp>
        <p:nvSpPr>
          <p:cNvPr id="11" name="TextBox 10"/>
          <p:cNvSpPr txBox="1"/>
          <p:nvPr/>
        </p:nvSpPr>
        <p:spPr>
          <a:xfrm>
            <a:off x="10109057" y="6109785"/>
            <a:ext cx="1289135" cy="261610"/>
          </a:xfrm>
          <a:prstGeom prst="rect">
            <a:avLst/>
          </a:prstGeom>
          <a:noFill/>
        </p:spPr>
        <p:txBody>
          <a:bodyPr wrap="none" rtlCol="0">
            <a:spAutoFit/>
          </a:bodyPr>
          <a:lstStyle/>
          <a:p>
            <a:r>
              <a:rPr lang="en-US" sz="1100" cap="small" baseline="0" dirty="0">
                <a:solidFill>
                  <a:schemeClr val="tx1">
                    <a:lumMod val="50000"/>
                    <a:lumOff val="50000"/>
                  </a:schemeClr>
                </a:solidFill>
                <a:latin typeface="Karla" charset="0"/>
                <a:ea typeface="Karla" charset="0"/>
                <a:cs typeface="Karla" charset="0"/>
              </a:rPr>
              <a:t>Pavlos Protopapas</a:t>
            </a:r>
          </a:p>
        </p:txBody>
      </p:sp>
      <p:grpSp>
        <p:nvGrpSpPr>
          <p:cNvPr id="13" name="Group 12"/>
          <p:cNvGrpSpPr>
            <a:grpSpLocks noChangeAspect="1"/>
          </p:cNvGrpSpPr>
          <p:nvPr/>
        </p:nvGrpSpPr>
        <p:grpSpPr>
          <a:xfrm>
            <a:off x="457200" y="6400800"/>
            <a:ext cx="487418" cy="274320"/>
            <a:chOff x="8442646" y="6356350"/>
            <a:chExt cx="482609" cy="274320"/>
          </a:xfrm>
        </p:grpSpPr>
        <p:pic>
          <p:nvPicPr>
            <p:cNvPr id="14" name="Picture 13"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5" name="Picture 14"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8341" y="951502"/>
            <a:ext cx="10972800" cy="767276"/>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4"/>
            <a:ext cx="5386917" cy="639762"/>
          </a:xfrm>
          <a:prstGeom prst="rect">
            <a:avLst/>
          </a:prstGeo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0" y="1535114"/>
            <a:ext cx="5389033" cy="639762"/>
          </a:xfrm>
          <a:prstGeom prst="rect">
            <a:avLst/>
          </a:prstGeo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0"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9144000" y="6400800"/>
            <a:ext cx="2844800" cy="365125"/>
          </a:xfrm>
        </p:spPr>
        <p:txBody>
          <a:bodyPr/>
          <a:lstStyle/>
          <a:p>
            <a:fld id="{A13833A1-46C9-FB45-812F-A8AC7B5136EB}" type="slidenum">
              <a:rPr lang="en-US" smtClean="0"/>
              <a:t>‹#›</a:t>
            </a:fld>
            <a:endParaRPr lang="en-US"/>
          </a:p>
        </p:txBody>
      </p:sp>
      <p:grpSp>
        <p:nvGrpSpPr>
          <p:cNvPr id="15" name="Group 14"/>
          <p:cNvGrpSpPr>
            <a:grpSpLocks noChangeAspect="1"/>
          </p:cNvGrpSpPr>
          <p:nvPr/>
        </p:nvGrpSpPr>
        <p:grpSpPr>
          <a:xfrm>
            <a:off x="457200" y="6400800"/>
            <a:ext cx="487418" cy="274320"/>
            <a:chOff x="8442646" y="6356350"/>
            <a:chExt cx="482609" cy="274320"/>
          </a:xfrm>
        </p:grpSpPr>
        <p:pic>
          <p:nvPicPr>
            <p:cNvPr id="16" name="Picture 15"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7" name="Picture 16"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ection Tit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39958"/>
            <a:ext cx="10972800" cy="767276"/>
          </a:xfrm>
          <a:prstGeom prst="rect">
            <a:avLst/>
          </a:prstGeom>
        </p:spPr>
        <p:txBody>
          <a:bodyPr/>
          <a:lstStyle/>
          <a:p>
            <a:r>
              <a:rPr lang="en-US" smtClean="0"/>
              <a:t>Click to edit Master title style</a:t>
            </a:r>
            <a:endParaRPr lang="en-US" dirty="0"/>
          </a:p>
        </p:txBody>
      </p:sp>
      <p:sp>
        <p:nvSpPr>
          <p:cNvPr id="5" name="Slide Number Placeholder 4"/>
          <p:cNvSpPr>
            <a:spLocks noGrp="1"/>
          </p:cNvSpPr>
          <p:nvPr>
            <p:ph type="sldNum" sz="quarter" idx="12"/>
          </p:nvPr>
        </p:nvSpPr>
        <p:spPr>
          <a:xfrm>
            <a:off x="9144000" y="6400800"/>
            <a:ext cx="2844800" cy="365125"/>
          </a:xfrm>
        </p:spPr>
        <p:txBody>
          <a:bodyPr/>
          <a:lstStyle/>
          <a:p>
            <a:fld id="{81B7CCDB-6D39-0547-B7B3-C80E39D6513A}" type="slidenum">
              <a:rPr lang="en-US" smtClean="0"/>
              <a:t>‹#›</a:t>
            </a:fld>
            <a:endParaRPr lang="en-US"/>
          </a:p>
        </p:txBody>
      </p:sp>
      <p:grpSp>
        <p:nvGrpSpPr>
          <p:cNvPr id="11" name="Group 10"/>
          <p:cNvGrpSpPr>
            <a:grpSpLocks noChangeAspect="1"/>
          </p:cNvGrpSpPr>
          <p:nvPr/>
        </p:nvGrpSpPr>
        <p:grpSpPr>
          <a:xfrm>
            <a:off x="457200" y="6400800"/>
            <a:ext cx="487418" cy="274320"/>
            <a:chOff x="8442646" y="6356350"/>
            <a:chExt cx="482609" cy="274320"/>
          </a:xfrm>
        </p:grpSpPr>
        <p:pic>
          <p:nvPicPr>
            <p:cNvPr id="12" name="Picture 11"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3" name="Picture 12"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
        <p:nvSpPr>
          <p:cNvPr id="8" name="TextBox 7"/>
          <p:cNvSpPr txBox="1"/>
          <p:nvPr/>
        </p:nvSpPr>
        <p:spPr>
          <a:xfrm>
            <a:off x="5257800" y="6400800"/>
            <a:ext cx="2002471" cy="261610"/>
          </a:xfrm>
          <a:prstGeom prst="rect">
            <a:avLst/>
          </a:prstGeom>
          <a:noFill/>
        </p:spPr>
        <p:txBody>
          <a:bodyPr wrap="none" rtlCol="0">
            <a:spAutoFit/>
          </a:bodyPr>
          <a:lstStyle/>
          <a:p>
            <a:r>
              <a:rPr lang="en-US" sz="1100" cap="small" baseline="0" smtClean="0">
                <a:solidFill>
                  <a:schemeClr val="tx1">
                    <a:lumMod val="50000"/>
                    <a:lumOff val="50000"/>
                  </a:schemeClr>
                </a:solidFill>
                <a:latin typeface="Karla" charset="0"/>
                <a:ea typeface="Karla" charset="0"/>
                <a:cs typeface="Karla" charset="0"/>
              </a:rPr>
              <a:t>CS109B, </a:t>
            </a:r>
            <a:r>
              <a:rPr lang="en-US" sz="1100" cap="small" baseline="0" dirty="0">
                <a:solidFill>
                  <a:schemeClr val="tx1">
                    <a:lumMod val="50000"/>
                    <a:lumOff val="50000"/>
                  </a:schemeClr>
                </a:solidFill>
                <a:latin typeface="Karla" charset="0"/>
                <a:ea typeface="Karla" charset="0"/>
                <a:cs typeface="Karla" charset="0"/>
              </a:rPr>
              <a:t>Protopapas, </a:t>
            </a:r>
            <a:r>
              <a:rPr lang="en-US" sz="1100" cap="small" baseline="0" dirty="0" smtClean="0">
                <a:solidFill>
                  <a:schemeClr val="tx1">
                    <a:lumMod val="50000"/>
                    <a:lumOff val="50000"/>
                  </a:schemeClr>
                </a:solidFill>
                <a:latin typeface="Karla" charset="0"/>
                <a:ea typeface="Karla" charset="0"/>
                <a:cs typeface="Karla" charset="0"/>
              </a:rPr>
              <a:t>Glickman</a:t>
            </a:r>
            <a:endParaRPr lang="en-US" sz="1100" cap="small" baseline="0" dirty="0">
              <a:solidFill>
                <a:schemeClr val="tx1">
                  <a:lumMod val="50000"/>
                  <a:lumOff val="50000"/>
                </a:schemeClr>
              </a:solidFill>
              <a:latin typeface="Karla" charset="0"/>
              <a:ea typeface="Karla" charset="0"/>
              <a:cs typeface="Karla" charset="0"/>
            </a:endParaRPr>
          </a:p>
        </p:txBody>
      </p:sp>
    </p:spTree>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144000" y="6400800"/>
            <a:ext cx="2844800" cy="365125"/>
          </a:xfrm>
        </p:spPr>
        <p:txBody>
          <a:bodyPr/>
          <a:lstStyle/>
          <a:p>
            <a:fld id="{A13833A1-46C9-FB45-812F-A8AC7B5136EB}" type="slidenum">
              <a:rPr lang="en-US" smtClean="0"/>
              <a:t>‹#›</a:t>
            </a:fld>
            <a:endParaRPr lang="en-US"/>
          </a:p>
        </p:txBody>
      </p:sp>
      <p:grpSp>
        <p:nvGrpSpPr>
          <p:cNvPr id="9" name="Group 8"/>
          <p:cNvGrpSpPr>
            <a:grpSpLocks noChangeAspect="1"/>
          </p:cNvGrpSpPr>
          <p:nvPr/>
        </p:nvGrpSpPr>
        <p:grpSpPr>
          <a:xfrm>
            <a:off x="457200" y="6400800"/>
            <a:ext cx="487418" cy="274320"/>
            <a:chOff x="8442646" y="6356350"/>
            <a:chExt cx="482609" cy="274320"/>
          </a:xfrm>
        </p:grpSpPr>
        <p:pic>
          <p:nvPicPr>
            <p:cNvPr id="10" name="Picture 9"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1" name="Picture 10"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
        <p:nvSpPr>
          <p:cNvPr id="7" name="TextBox 6"/>
          <p:cNvSpPr txBox="1"/>
          <p:nvPr/>
        </p:nvSpPr>
        <p:spPr>
          <a:xfrm>
            <a:off x="5257800" y="6400800"/>
            <a:ext cx="2002471" cy="261610"/>
          </a:xfrm>
          <a:prstGeom prst="rect">
            <a:avLst/>
          </a:prstGeom>
          <a:noFill/>
        </p:spPr>
        <p:txBody>
          <a:bodyPr wrap="none" rtlCol="0">
            <a:spAutoFit/>
          </a:bodyPr>
          <a:lstStyle/>
          <a:p>
            <a:r>
              <a:rPr lang="en-US" sz="1100" cap="small" baseline="0" smtClean="0">
                <a:solidFill>
                  <a:schemeClr val="tx1">
                    <a:lumMod val="50000"/>
                    <a:lumOff val="50000"/>
                  </a:schemeClr>
                </a:solidFill>
                <a:latin typeface="Karla" charset="0"/>
                <a:ea typeface="Karla" charset="0"/>
                <a:cs typeface="Karla" charset="0"/>
              </a:rPr>
              <a:t>CS109B, </a:t>
            </a:r>
            <a:r>
              <a:rPr lang="en-US" sz="1100" cap="small" baseline="0" dirty="0">
                <a:solidFill>
                  <a:schemeClr val="tx1">
                    <a:lumMod val="50000"/>
                    <a:lumOff val="50000"/>
                  </a:schemeClr>
                </a:solidFill>
                <a:latin typeface="Karla" charset="0"/>
                <a:ea typeface="Karla" charset="0"/>
                <a:cs typeface="Karla" charset="0"/>
              </a:rPr>
              <a:t>Protopapas, </a:t>
            </a:r>
            <a:r>
              <a:rPr lang="en-US" sz="1100" cap="small" baseline="0" dirty="0" smtClean="0">
                <a:solidFill>
                  <a:schemeClr val="tx1">
                    <a:lumMod val="50000"/>
                    <a:lumOff val="50000"/>
                  </a:schemeClr>
                </a:solidFill>
                <a:latin typeface="Karla" charset="0"/>
                <a:ea typeface="Karla" charset="0"/>
                <a:cs typeface="Karla" charset="0"/>
              </a:rPr>
              <a:t>Glickman</a:t>
            </a:r>
            <a:endParaRPr lang="en-US" sz="1100" cap="small" baseline="0" dirty="0">
              <a:solidFill>
                <a:schemeClr val="tx1">
                  <a:lumMod val="50000"/>
                  <a:lumOff val="50000"/>
                </a:schemeClr>
              </a:solidFill>
              <a:latin typeface="Karla" charset="0"/>
              <a:ea typeface="Karla" charset="0"/>
              <a:cs typeface="Karla" charset="0"/>
            </a:endParaRPr>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128504-1A5F-2146-A8AA-B5332E0A90B3}" type="datetime1">
              <a:rPr lang="en-US" smtClean="0"/>
              <a:t>4/8/20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3833A1-46C9-FB45-812F-A8AC7B5136EB}" type="slidenum">
              <a:rPr lang="en-US" smtClean="0"/>
              <a:t>‹#›</a:t>
            </a:fld>
            <a:endParaRPr lang="en-US"/>
          </a:p>
        </p:txBody>
      </p:sp>
    </p:spTree>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7E2330-536D-2343-85F2-147F226D6DA6}" type="datetime1">
              <a:rPr lang="en-US" smtClean="0"/>
              <a:t>4/8/20</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B7CCDB-6D39-0547-B7B3-C80E39D6513A}" type="slidenum">
              <a:rPr lang="en-US" smtClean="0"/>
              <a:t>‹#›</a:t>
            </a:fld>
            <a:endParaRPr lang="en-US"/>
          </a:p>
        </p:txBody>
      </p:sp>
    </p:spTree>
    <p:extLst>
      <p:ext uri="{BB962C8B-B14F-4D97-AF65-F5344CB8AC3E}">
        <p14:creationId xmlns:p14="http://schemas.microsoft.com/office/powerpoint/2010/main" val="1716248926"/>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 id="2147483904" r:id="rId12"/>
    <p:sldLayoutId id="2147483905" r:id="rId13"/>
  </p:sldLayoutIdLst>
  <p:hf hdr="0" ftr="0" dt="0"/>
  <p:txStyles>
    <p:titleStyle>
      <a:lvl1pPr algn="ctr" defTabSz="457182" rtl="0" eaLnBrk="1" latinLnBrk="0" hangingPunct="1">
        <a:spcBef>
          <a:spcPct val="0"/>
        </a:spcBef>
        <a:buNone/>
        <a:defRPr sz="3200" kern="1200" baseline="0">
          <a:solidFill>
            <a:schemeClr val="tx1"/>
          </a:solidFill>
          <a:latin typeface="Karla"/>
          <a:ea typeface="+mj-ea"/>
          <a:cs typeface="Karla"/>
        </a:defRPr>
      </a:lvl1pPr>
    </p:titleStyle>
    <p:bodyStyle>
      <a:lvl1pPr marL="342887" indent="-342887" algn="l" defTabSz="457182" rtl="0" eaLnBrk="1" latinLnBrk="0" hangingPunct="1">
        <a:spcBef>
          <a:spcPct val="20000"/>
        </a:spcBef>
        <a:buFont typeface="Arial"/>
        <a:buChar char="•"/>
        <a:defRPr sz="3200" kern="1200">
          <a:solidFill>
            <a:schemeClr val="tx1"/>
          </a:solidFill>
          <a:latin typeface="+mn-lt"/>
          <a:ea typeface="+mn-ea"/>
          <a:cs typeface="+mn-cs"/>
        </a:defRPr>
      </a:lvl1pPr>
      <a:lvl2pPr marL="742920" indent="-285738" algn="l" defTabSz="457182" rtl="0" eaLnBrk="1" latinLnBrk="0" hangingPunct="1">
        <a:spcBef>
          <a:spcPct val="20000"/>
        </a:spcBef>
        <a:buFont typeface="Arial"/>
        <a:buChar char="–"/>
        <a:defRPr sz="2800" kern="1200">
          <a:solidFill>
            <a:schemeClr val="tx1"/>
          </a:solidFill>
          <a:latin typeface="+mn-lt"/>
          <a:ea typeface="+mn-ea"/>
          <a:cs typeface="+mn-cs"/>
        </a:defRPr>
      </a:lvl2pPr>
      <a:lvl3pPr marL="1142954" indent="-228590" algn="l" defTabSz="457182" rtl="0" eaLnBrk="1" latinLnBrk="0" hangingPunct="1">
        <a:spcBef>
          <a:spcPct val="20000"/>
        </a:spcBef>
        <a:buFont typeface="Arial"/>
        <a:buChar char="•"/>
        <a:defRPr sz="2400" kern="1200">
          <a:solidFill>
            <a:schemeClr val="tx1"/>
          </a:solidFill>
          <a:latin typeface="+mn-lt"/>
          <a:ea typeface="+mn-ea"/>
          <a:cs typeface="+mn-cs"/>
        </a:defRPr>
      </a:lvl3pPr>
      <a:lvl4pPr marL="1600136" indent="-228590" algn="l" defTabSz="457182" rtl="0" eaLnBrk="1" latinLnBrk="0" hangingPunct="1">
        <a:spcBef>
          <a:spcPct val="20000"/>
        </a:spcBef>
        <a:buFont typeface="Arial"/>
        <a:buChar char="–"/>
        <a:defRPr sz="2000" kern="1200">
          <a:solidFill>
            <a:schemeClr val="tx1"/>
          </a:solidFill>
          <a:latin typeface="+mn-lt"/>
          <a:ea typeface="+mn-ea"/>
          <a:cs typeface="+mn-cs"/>
        </a:defRPr>
      </a:lvl4pPr>
      <a:lvl5pPr marL="2057317" indent="-228590" algn="l" defTabSz="457182" rtl="0" eaLnBrk="1" latinLnBrk="0" hangingPunct="1">
        <a:spcBef>
          <a:spcPct val="20000"/>
        </a:spcBef>
        <a:buFont typeface="Arial"/>
        <a:buChar char="»"/>
        <a:defRPr sz="2000" kern="1200">
          <a:solidFill>
            <a:schemeClr val="tx1"/>
          </a:solidFill>
          <a:latin typeface="+mn-lt"/>
          <a:ea typeface="+mn-ea"/>
          <a:cs typeface="+mn-cs"/>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2" rtl="0" eaLnBrk="1" latinLnBrk="0" hangingPunct="1">
        <a:defRPr sz="1800" kern="1200">
          <a:solidFill>
            <a:schemeClr val="tx1"/>
          </a:solidFill>
          <a:latin typeface="+mn-lt"/>
          <a:ea typeface="+mn-ea"/>
          <a:cs typeface="+mn-cs"/>
        </a:defRPr>
      </a:lvl1pPr>
      <a:lvl2pPr marL="457182" algn="l" defTabSz="457182" rtl="0" eaLnBrk="1" latinLnBrk="0" hangingPunct="1">
        <a:defRPr sz="1800" kern="1200">
          <a:solidFill>
            <a:schemeClr val="tx1"/>
          </a:solidFill>
          <a:latin typeface="+mn-lt"/>
          <a:ea typeface="+mn-ea"/>
          <a:cs typeface="+mn-cs"/>
        </a:defRPr>
      </a:lvl2pPr>
      <a:lvl3pPr marL="914364" algn="l" defTabSz="457182" rtl="0" eaLnBrk="1" latinLnBrk="0" hangingPunct="1">
        <a:defRPr sz="1800" kern="1200">
          <a:solidFill>
            <a:schemeClr val="tx1"/>
          </a:solidFill>
          <a:latin typeface="+mn-lt"/>
          <a:ea typeface="+mn-ea"/>
          <a:cs typeface="+mn-cs"/>
        </a:defRPr>
      </a:lvl3pPr>
      <a:lvl4pPr marL="1371545" algn="l" defTabSz="457182" rtl="0" eaLnBrk="1" latinLnBrk="0" hangingPunct="1">
        <a:defRPr sz="1800" kern="1200">
          <a:solidFill>
            <a:schemeClr val="tx1"/>
          </a:solidFill>
          <a:latin typeface="+mn-lt"/>
          <a:ea typeface="+mn-ea"/>
          <a:cs typeface="+mn-cs"/>
        </a:defRPr>
      </a:lvl4pPr>
      <a:lvl5pPr marL="1828727" algn="l" defTabSz="457182" rtl="0" eaLnBrk="1" latinLnBrk="0" hangingPunct="1">
        <a:defRPr sz="1800" kern="1200">
          <a:solidFill>
            <a:schemeClr val="tx1"/>
          </a:solidFill>
          <a:latin typeface="+mn-lt"/>
          <a:ea typeface="+mn-ea"/>
          <a:cs typeface="+mn-cs"/>
        </a:defRPr>
      </a:lvl5pPr>
      <a:lvl6pPr marL="2285909" algn="l" defTabSz="457182" rtl="0" eaLnBrk="1" latinLnBrk="0" hangingPunct="1">
        <a:defRPr sz="1800" kern="1200">
          <a:solidFill>
            <a:schemeClr val="tx1"/>
          </a:solidFill>
          <a:latin typeface="+mn-lt"/>
          <a:ea typeface="+mn-ea"/>
          <a:cs typeface="+mn-cs"/>
        </a:defRPr>
      </a:lvl6pPr>
      <a:lvl7pPr marL="2743091" algn="l" defTabSz="457182" rtl="0" eaLnBrk="1" latinLnBrk="0" hangingPunct="1">
        <a:defRPr sz="1800" kern="1200">
          <a:solidFill>
            <a:schemeClr val="tx1"/>
          </a:solidFill>
          <a:latin typeface="+mn-lt"/>
          <a:ea typeface="+mn-ea"/>
          <a:cs typeface="+mn-cs"/>
        </a:defRPr>
      </a:lvl7pPr>
      <a:lvl8pPr marL="3200272" algn="l" defTabSz="457182" rtl="0" eaLnBrk="1" latinLnBrk="0" hangingPunct="1">
        <a:defRPr sz="1800" kern="1200">
          <a:solidFill>
            <a:schemeClr val="tx1"/>
          </a:solidFill>
          <a:latin typeface="+mn-lt"/>
          <a:ea typeface="+mn-ea"/>
          <a:cs typeface="+mn-cs"/>
        </a:defRPr>
      </a:lvl8pPr>
      <a:lvl9pPr marL="3657454" algn="l" defTabSz="45718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1" Type="http://schemas.openxmlformats.org/officeDocument/2006/relationships/image" Target="../media/image19.svg"/><Relationship Id="rId13" Type="http://schemas.openxmlformats.org/officeDocument/2006/relationships/image" Target="../media/image6.svg"/><Relationship Id="rId14" Type="http://schemas.openxmlformats.org/officeDocument/2006/relationships/image" Target="../media/image6.svg"/><Relationship Id="rId15" Type="http://schemas.openxmlformats.org/officeDocument/2006/relationships/image" Target="../media/image7.png"/><Relationship Id="rId16" Type="http://schemas.openxmlformats.org/officeDocument/2006/relationships/image" Target="../media/image11.png"/><Relationship Id="rId17" Type="http://schemas.openxmlformats.org/officeDocument/2006/relationships/image" Target="../media/image12.png"/><Relationship Id="rId18" Type="http://schemas.openxmlformats.org/officeDocument/2006/relationships/image" Target="../media/image8.png"/><Relationship Id="rId19"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6.png"/><Relationship Id="rId5" Type="http://schemas.openxmlformats.org/officeDocument/2006/relationships/image" Target="../media/image8.svg"/><Relationship Id="rId7" Type="http://schemas.openxmlformats.org/officeDocument/2006/relationships/image" Target="../media/image16.svg"/><Relationship Id="rId9" Type="http://schemas.openxmlformats.org/officeDocument/2006/relationships/image" Target="../media/image18.svg"/></Relationships>
</file>

<file path=ppt/slides/_rels/slide11.xml.rels><?xml version="1.0" encoding="UTF-8" standalone="yes"?>
<Relationships xmlns="http://schemas.openxmlformats.org/package/2006/relationships"><Relationship Id="rId11" Type="http://schemas.openxmlformats.org/officeDocument/2006/relationships/image" Target="../media/image8.png"/><Relationship Id="rId12" Type="http://schemas.openxmlformats.org/officeDocument/2006/relationships/image" Target="../media/image19.svg"/><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8.svg"/><Relationship Id="rId5" Type="http://schemas.openxmlformats.org/officeDocument/2006/relationships/image" Target="../media/image11.png"/><Relationship Id="rId6" Type="http://schemas.openxmlformats.org/officeDocument/2006/relationships/image" Target="../media/image16.svg"/><Relationship Id="rId7" Type="http://schemas.openxmlformats.org/officeDocument/2006/relationships/image" Target="../media/image6.png"/><Relationship Id="rId8" Type="http://schemas.openxmlformats.org/officeDocument/2006/relationships/image" Target="../media/image6.svg"/><Relationship Id="rId9" Type="http://schemas.openxmlformats.org/officeDocument/2006/relationships/image" Target="../media/image12.png"/><Relationship Id="rId10" Type="http://schemas.openxmlformats.org/officeDocument/2006/relationships/image" Target="../media/image18.sv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6.sv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6.svg"/><Relationship Id="rId5" Type="http://schemas.openxmlformats.org/officeDocument/2006/relationships/image" Target="../media/image12.png"/><Relationship Id="rId6" Type="http://schemas.openxmlformats.org/officeDocument/2006/relationships/image" Target="../media/image18.sv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6.svg"/><Relationship Id="rId5" Type="http://schemas.openxmlformats.org/officeDocument/2006/relationships/image" Target="../media/image12.png"/><Relationship Id="rId6" Type="http://schemas.openxmlformats.org/officeDocument/2006/relationships/image" Target="../media/image18.sv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6.svg"/><Relationship Id="rId5" Type="http://schemas.openxmlformats.org/officeDocument/2006/relationships/image" Target="../media/image12.png"/><Relationship Id="rId6" Type="http://schemas.openxmlformats.org/officeDocument/2006/relationships/image" Target="../media/image18.sv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6.svg"/><Relationship Id="rId5" Type="http://schemas.openxmlformats.org/officeDocument/2006/relationships/image" Target="../media/image12.png"/><Relationship Id="rId6" Type="http://schemas.openxmlformats.org/officeDocument/2006/relationships/image" Target="../media/image18.sv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oleObject" Target="../embeddings/oleObject1.bin"/><Relationship Id="rId7" Type="http://schemas.openxmlformats.org/officeDocument/2006/relationships/image" Target="../media/image14.emf"/><Relationship Id="rId8" Type="http://schemas.openxmlformats.org/officeDocument/2006/relationships/oleObject" Target="../embeddings/oleObject2.bin"/><Relationship Id="rId9" Type="http://schemas.openxmlformats.org/officeDocument/2006/relationships/image" Target="../media/image15.emf"/><Relationship Id="rId10" Type="http://schemas.openxmlformats.org/officeDocument/2006/relationships/oleObject" Target="../embeddings/oleObject3.bin"/><Relationship Id="rId11" Type="http://schemas.openxmlformats.org/officeDocument/2006/relationships/image" Target="../media/image16.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image" Target="../media/image18.png"/><Relationship Id="rId5" Type="http://schemas.openxmlformats.org/officeDocument/2006/relationships/oleObject" Target="../embeddings/oleObject4.bin"/><Relationship Id="rId6" Type="http://schemas.openxmlformats.org/officeDocument/2006/relationships/image" Target="../media/image14.emf"/><Relationship Id="rId7" Type="http://schemas.openxmlformats.org/officeDocument/2006/relationships/oleObject" Target="../embeddings/oleObject5.bin"/><Relationship Id="rId8" Type="http://schemas.openxmlformats.org/officeDocument/2006/relationships/image" Target="../media/image15.emf"/><Relationship Id="rId9" Type="http://schemas.openxmlformats.org/officeDocument/2006/relationships/oleObject" Target="../embeddings/oleObject6.bin"/><Relationship Id="rId10" Type="http://schemas.openxmlformats.org/officeDocument/2006/relationships/image" Target="../media/image16.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image" Target="../media/image18.png"/><Relationship Id="rId5" Type="http://schemas.openxmlformats.org/officeDocument/2006/relationships/oleObject" Target="../embeddings/oleObject7.bin"/><Relationship Id="rId6" Type="http://schemas.openxmlformats.org/officeDocument/2006/relationships/image" Target="../media/image16.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xml"/><Relationship Id="rId3" Type="http://schemas.openxmlformats.org/officeDocument/2006/relationships/image" Target="../media/image19.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oleObject" Target="../embeddings/oleObject8.bin"/><Relationship Id="rId5" Type="http://schemas.openxmlformats.org/officeDocument/2006/relationships/image" Target="../media/image20.emf"/><Relationship Id="rId6" Type="http://schemas.openxmlformats.org/officeDocument/2006/relationships/oleObject" Target="../embeddings/oleObject9.bin"/><Relationship Id="rId7" Type="http://schemas.openxmlformats.org/officeDocument/2006/relationships/image" Target="../media/image21.emf"/><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200.png"/><Relationship Id="rId4" Type="http://schemas.openxmlformats.org/officeDocument/2006/relationships/image" Target="../media/image3.emf"/><Relationship Id="rId5" Type="http://schemas.openxmlformats.org/officeDocument/2006/relationships/image" Target="../media/image4.em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oleObject" Target="../embeddings/oleObject10.bin"/><Relationship Id="rId5" Type="http://schemas.openxmlformats.org/officeDocument/2006/relationships/image" Target="../media/image20.emf"/><Relationship Id="rId6" Type="http://schemas.openxmlformats.org/officeDocument/2006/relationships/oleObject" Target="../embeddings/oleObject11.bin"/><Relationship Id="rId7" Type="http://schemas.openxmlformats.org/officeDocument/2006/relationships/image" Target="../media/image21.emf"/><Relationship Id="rId1" Type="http://schemas.openxmlformats.org/officeDocument/2006/relationships/vmlDrawing" Target="../drawings/vmlDrawing5.vml"/><Relationship Id="rId2"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60.png"/><Relationship Id="rId4" Type="http://schemas.openxmlformats.org/officeDocument/2006/relationships/image" Target="../media/image1700.png"/><Relationship Id="rId5" Type="http://schemas.openxmlformats.org/officeDocument/2006/relationships/image" Target="../media/image180.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160.png"/><Relationship Id="rId4" Type="http://schemas.openxmlformats.org/officeDocument/2006/relationships/image" Target="../media/image1700.png"/><Relationship Id="rId5" Type="http://schemas.openxmlformats.org/officeDocument/2006/relationships/image" Target="../media/image180.png"/><Relationship Id="rId6" Type="http://schemas.openxmlformats.org/officeDocument/2006/relationships/image" Target="../media/image95.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png"/><Relationship Id="rId5" Type="http://schemas.openxmlformats.org/officeDocument/2006/relationships/image" Target="../media/image98.png"/><Relationship Id="rId6"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97.png"/><Relationship Id="rId6" Type="http://schemas.openxmlformats.org/officeDocument/2006/relationships/image" Target="../media/image98.png"/><Relationship Id="rId7" Type="http://schemas.openxmlformats.org/officeDocument/2006/relationships/image" Target="../media/image96.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101.png"/><Relationship Id="rId6" Type="http://schemas.openxmlformats.org/officeDocument/2006/relationships/image" Target="../media/image97.png"/><Relationship Id="rId7" Type="http://schemas.openxmlformats.org/officeDocument/2006/relationships/image" Target="../media/image98.png"/><Relationship Id="rId8" Type="http://schemas.openxmlformats.org/officeDocument/2006/relationships/image" Target="../media/image96.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4.png"/><Relationship Id="rId5" Type="http://schemas.openxmlformats.org/officeDocument/2006/relationships/image" Target="../media/image97.png"/><Relationship Id="rId6" Type="http://schemas.openxmlformats.org/officeDocument/2006/relationships/image" Target="../media/image98.png"/><Relationship Id="rId7" Type="http://schemas.openxmlformats.org/officeDocument/2006/relationships/image" Target="../media/image96.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1030.png"/><Relationship Id="rId5" Type="http://schemas.openxmlformats.org/officeDocument/2006/relationships/image" Target="../media/image24.png"/><Relationship Id="rId6" Type="http://schemas.openxmlformats.org/officeDocument/2006/relationships/image" Target="../media/image97.png"/><Relationship Id="rId7" Type="http://schemas.openxmlformats.org/officeDocument/2006/relationships/image" Target="../media/image98.png"/><Relationship Id="rId8" Type="http://schemas.openxmlformats.org/officeDocument/2006/relationships/image" Target="../media/image96.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5.png"/><Relationship Id="rId5" Type="http://schemas.openxmlformats.org/officeDocument/2006/relationships/image" Target="../media/image97.png"/><Relationship Id="rId6" Type="http://schemas.openxmlformats.org/officeDocument/2006/relationships/image" Target="../media/image98.png"/><Relationship Id="rId7" Type="http://schemas.openxmlformats.org/officeDocument/2006/relationships/image" Target="../media/image96.pn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5.png"/><Relationship Id="rId5" Type="http://schemas.openxmlformats.org/officeDocument/2006/relationships/image" Target="../media/image105.png"/><Relationship Id="rId6" Type="http://schemas.openxmlformats.org/officeDocument/2006/relationships/image" Target="../media/image97.png"/><Relationship Id="rId7" Type="http://schemas.openxmlformats.org/officeDocument/2006/relationships/image" Target="../media/image98.png"/><Relationship Id="rId8" Type="http://schemas.openxmlformats.org/officeDocument/2006/relationships/image" Target="../media/image96.pn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106.png"/><Relationship Id="rId5" Type="http://schemas.openxmlformats.org/officeDocument/2006/relationships/image" Target="../media/image26.png"/><Relationship Id="rId6" Type="http://schemas.openxmlformats.org/officeDocument/2006/relationships/image" Target="../media/image97.png"/><Relationship Id="rId7" Type="http://schemas.openxmlformats.org/officeDocument/2006/relationships/image" Target="../media/image98.png"/><Relationship Id="rId8" Type="http://schemas.openxmlformats.org/officeDocument/2006/relationships/image" Target="../media/image96.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29.png"/></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3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33.png"/></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hyperlink" Target="https://arxiv.org/pdf/1511.06434v2.pdf" TargetMode="External"/><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tiff"/><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3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1.xml"/><Relationship Id="rId3" Type="http://schemas.openxmlformats.org/officeDocument/2006/relationships/image" Target="../media/image38.tiff"/></Relationships>
</file>

<file path=ppt/slides/_rels/slide52.xml.rels><?xml version="1.0" encoding="UTF-8" standalone="yes"?>
<Relationships xmlns="http://schemas.openxmlformats.org/package/2006/relationships"><Relationship Id="rId3" Type="http://schemas.openxmlformats.org/officeDocument/2006/relationships/hyperlink" Target="https://arxiv.org/abs/1609.04468" TargetMode="External"/><Relationship Id="rId4" Type="http://schemas.openxmlformats.org/officeDocument/2006/relationships/hyperlink" Target="https://github.com/dribnet/plat" TargetMode="External"/><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hyperlink" Target="https://arxiv.org/abs/1609.05158"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hyperlink" Target="https://github.com/soumith/ganhacks"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6.svg"/><Relationship Id="rId5" Type="http://schemas.openxmlformats.org/officeDocument/2006/relationships/image" Target="../media/image7.png"/><Relationship Id="rId6" Type="http://schemas.openxmlformats.org/officeDocument/2006/relationships/image" Target="../media/image8.svg"/><Relationship Id="rId7" Type="http://schemas.openxmlformats.org/officeDocument/2006/relationships/image" Target="../media/image8.png"/><Relationship Id="rId8" Type="http://schemas.openxmlformats.org/officeDocument/2006/relationships/image" Target="../media/image10.sv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39.tif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40.tif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40.tif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41.tif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7.xml"/><Relationship Id="rId3" Type="http://schemas.openxmlformats.org/officeDocument/2006/relationships/image" Target="../media/image4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8.xml"/><Relationship Id="rId3" Type="http://schemas.openxmlformats.org/officeDocument/2006/relationships/hyperlink" Target="https://poloclub.github.io/ganlab/"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43.tiff"/><Relationship Id="rId4" Type="http://schemas.openxmlformats.org/officeDocument/2006/relationships/hyperlink" Target="https://arxiv.org/pdf/1809.11096.pdf" TargetMode="External"/><Relationship Id="rId1" Type="http://schemas.openxmlformats.org/officeDocument/2006/relationships/slideLayout" Target="../slideLayouts/slideLayout8.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1" Type="http://schemas.openxmlformats.org/officeDocument/2006/relationships/image" Target="../media/image11.png"/><Relationship Id="rId12" Type="http://schemas.openxmlformats.org/officeDocument/2006/relationships/image" Target="../media/image16.svg"/><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6.svg"/><Relationship Id="rId5" Type="http://schemas.openxmlformats.org/officeDocument/2006/relationships/image" Target="../media/image7.png"/><Relationship Id="rId6" Type="http://schemas.openxmlformats.org/officeDocument/2006/relationships/image" Target="../media/image8.svg"/><Relationship Id="rId7" Type="http://schemas.openxmlformats.org/officeDocument/2006/relationships/image" Target="../media/image9.png"/><Relationship Id="rId8" Type="http://schemas.openxmlformats.org/officeDocument/2006/relationships/image" Target="../media/image12.svg"/><Relationship Id="rId9" Type="http://schemas.openxmlformats.org/officeDocument/2006/relationships/image" Target="../media/image10.png"/><Relationship Id="rId10" Type="http://schemas.openxmlformats.org/officeDocument/2006/relationships/image" Target="../media/image14.sv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6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44.png"/></Relationships>
</file>

<file path=ppt/slides/_rels/slide72.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png"/><Relationship Id="rId7" Type="http://schemas.openxmlformats.org/officeDocument/2006/relationships/image" Target="../media/image56.png"/><Relationship Id="rId8"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6" Type="http://schemas.openxmlformats.org/officeDocument/2006/relationships/image" Target="../media/image61.png"/><Relationship Id="rId7" Type="http://schemas.openxmlformats.org/officeDocument/2006/relationships/image" Target="../media/image62.png"/><Relationship Id="rId8"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8.xml.rels><?xml version="1.0" encoding="UTF-8" standalone="yes"?>
<Relationships xmlns="http://schemas.openxmlformats.org/package/2006/relationships"><Relationship Id="rId12" Type="http://schemas.openxmlformats.org/officeDocument/2006/relationships/image" Target="../media/image6.svg"/><Relationship Id="rId13" Type="http://schemas.openxmlformats.org/officeDocument/2006/relationships/image" Target="../media/image6.svg"/><Relationship Id="rId14" Type="http://schemas.openxmlformats.org/officeDocument/2006/relationships/image" Target="../media/image10.png"/><Relationship Id="rId15" Type="http://schemas.openxmlformats.org/officeDocument/2006/relationships/image" Target="../media/image7.png"/><Relationship Id="rId16" Type="http://schemas.openxmlformats.org/officeDocument/2006/relationships/image" Target="../media/image9.png"/><Relationship Id="rId17"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14.svg"/><Relationship Id="rId6" Type="http://schemas.openxmlformats.org/officeDocument/2006/relationships/image" Target="../media/image8.svg"/><Relationship Id="rId8" Type="http://schemas.openxmlformats.org/officeDocument/2006/relationships/image" Target="../media/image12.svg"/><Relationship Id="rId10" Type="http://schemas.openxmlformats.org/officeDocument/2006/relationships/image" Target="../media/image16.sv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6.svg"/><Relationship Id="rId5" Type="http://schemas.openxmlformats.org/officeDocument/2006/relationships/image" Target="../media/image7.png"/><Relationship Id="rId6" Type="http://schemas.openxmlformats.org/officeDocument/2006/relationships/image" Target="../media/image8.svg"/><Relationship Id="rId7" Type="http://schemas.openxmlformats.org/officeDocument/2006/relationships/image" Target="../media/image8.png"/><Relationship Id="rId8" Type="http://schemas.openxmlformats.org/officeDocument/2006/relationships/image" Target="../media/image10.sv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600" dirty="0" smtClean="0"/>
              <a:t>Lecture 20: GANS</a:t>
            </a:r>
            <a:endParaRPr lang="en-US" sz="3600" dirty="0"/>
          </a:p>
        </p:txBody>
      </p:sp>
      <p:sp>
        <p:nvSpPr>
          <p:cNvPr id="3" name="Slide Number Placeholder 2"/>
          <p:cNvSpPr>
            <a:spLocks noGrp="1"/>
          </p:cNvSpPr>
          <p:nvPr>
            <p:ph type="sldNum" sz="quarter" idx="12"/>
          </p:nvPr>
        </p:nvSpPr>
        <p:spPr/>
        <p:txBody>
          <a:bodyPr/>
          <a:lstStyle/>
          <a:p>
            <a:fld id="{81B7CCDB-6D39-0547-B7B3-C80E39D6513A}" type="slidenum">
              <a:rPr lang="en-US" smtClean="0"/>
              <a:t>1</a:t>
            </a:fld>
            <a:endParaRPr lang="en-US"/>
          </a:p>
        </p:txBody>
      </p:sp>
    </p:spTree>
    <p:extLst>
      <p:ext uri="{BB962C8B-B14F-4D97-AF65-F5344CB8AC3E}">
        <p14:creationId xmlns:p14="http://schemas.microsoft.com/office/powerpoint/2010/main" val="18899921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7D422F-3BA8-49BA-8EBB-2B14A88685B2}"/>
              </a:ext>
            </a:extLst>
          </p:cNvPr>
          <p:cNvSpPr>
            <a:spLocks noGrp="1"/>
          </p:cNvSpPr>
          <p:nvPr>
            <p:ph type="title"/>
          </p:nvPr>
        </p:nvSpPr>
        <p:spPr/>
        <p:txBody>
          <a:bodyPr/>
          <a:lstStyle/>
          <a:p>
            <a:r>
              <a:rPr lang="en-US" dirty="0"/>
              <a:t>Generative Adversarial Networks (GANs) </a:t>
            </a:r>
          </a:p>
        </p:txBody>
      </p:sp>
      <p:pic>
        <p:nvPicPr>
          <p:cNvPr id="27" name="Content Placeholder 5" descr="User">
            <a:extLst>
              <a:ext uri="{FF2B5EF4-FFF2-40B4-BE49-F238E27FC236}">
                <a16:creationId xmlns:a16="http://schemas.microsoft.com/office/drawing/2014/main" xmlns="" id="{14E5243B-6707-4827-9EB9-06DC476D3850}"/>
              </a:ext>
            </a:extLst>
          </p:cNvPr>
          <p:cNvPicPr>
            <a:picLocks noGrp="1" noChangeAspect="1"/>
          </p:cNvPicPr>
          <p:nvPr>
            <p:ph idx="1"/>
          </p:nvPr>
        </p:nvPicPr>
        <p:blipFill>
          <a:blip r:embed="rId3">
            <a:extLst>
              <a:ext uri="{96DAC541-7B7A-43D3-8B79-37D633B846F1}">
                <asvg:svgBlip xmlns:asvg="http://schemas.microsoft.com/office/drawing/2016/SVG/main" xmlns="" r:embed="rId14"/>
              </a:ext>
            </a:extLst>
          </a:blip>
          <a:stretch>
            <a:fillRect/>
          </a:stretch>
        </p:blipFill>
        <p:spPr>
          <a:xfrm>
            <a:off x="1552945" y="3755829"/>
            <a:ext cx="1475581" cy="1475581"/>
          </a:xfrm>
        </p:spPr>
      </p:pic>
      <p:sp>
        <p:nvSpPr>
          <p:cNvPr id="4" name="Slide Number Placeholder 3">
            <a:extLst>
              <a:ext uri="{FF2B5EF4-FFF2-40B4-BE49-F238E27FC236}">
                <a16:creationId xmlns:a16="http://schemas.microsoft.com/office/drawing/2014/main" xmlns="" id="{C7950454-4DDC-4EE0-9E8E-5D996313BFC8}"/>
              </a:ext>
            </a:extLst>
          </p:cNvPr>
          <p:cNvSpPr>
            <a:spLocks noGrp="1"/>
          </p:cNvSpPr>
          <p:nvPr>
            <p:ph type="sldNum" sz="quarter" idx="12"/>
          </p:nvPr>
        </p:nvSpPr>
        <p:spPr/>
        <p:txBody>
          <a:bodyPr/>
          <a:lstStyle/>
          <a:p>
            <a:fld id="{81B7CCDB-6D39-0547-B7B3-C80E39D6513A}" type="slidenum">
              <a:rPr lang="en-US" smtClean="0"/>
              <a:t>10</a:t>
            </a:fld>
            <a:endParaRPr lang="en-US"/>
          </a:p>
        </p:txBody>
      </p:sp>
      <p:sp>
        <p:nvSpPr>
          <p:cNvPr id="22" name="TextBox 21">
            <a:extLst>
              <a:ext uri="{FF2B5EF4-FFF2-40B4-BE49-F238E27FC236}">
                <a16:creationId xmlns:a16="http://schemas.microsoft.com/office/drawing/2014/main" xmlns="" id="{AD91D2ED-5A1F-46DA-BA5B-7E6D6EDE393A}"/>
              </a:ext>
            </a:extLst>
          </p:cNvPr>
          <p:cNvSpPr txBox="1"/>
          <p:nvPr/>
        </p:nvSpPr>
        <p:spPr>
          <a:xfrm>
            <a:off x="3665316" y="3209916"/>
            <a:ext cx="1475581" cy="369332"/>
          </a:xfrm>
          <a:prstGeom prst="rect">
            <a:avLst/>
          </a:prstGeom>
          <a:noFill/>
        </p:spPr>
        <p:txBody>
          <a:bodyPr wrap="square" rtlCol="0">
            <a:spAutoFit/>
          </a:bodyPr>
          <a:lstStyle/>
          <a:p>
            <a:r>
              <a:rPr lang="en-US" dirty="0"/>
              <a:t>Yes, it is spam</a:t>
            </a:r>
          </a:p>
        </p:txBody>
      </p:sp>
      <p:sp>
        <p:nvSpPr>
          <p:cNvPr id="23" name="TextBox 22">
            <a:extLst>
              <a:ext uri="{FF2B5EF4-FFF2-40B4-BE49-F238E27FC236}">
                <a16:creationId xmlns:a16="http://schemas.microsoft.com/office/drawing/2014/main" xmlns="" id="{918F0F16-BAA9-4E78-9DE9-F847ECAEB379}"/>
              </a:ext>
            </a:extLst>
          </p:cNvPr>
          <p:cNvSpPr txBox="1"/>
          <p:nvPr/>
        </p:nvSpPr>
        <p:spPr>
          <a:xfrm>
            <a:off x="3521785" y="4667004"/>
            <a:ext cx="1881383" cy="369332"/>
          </a:xfrm>
          <a:prstGeom prst="rect">
            <a:avLst/>
          </a:prstGeom>
          <a:noFill/>
        </p:spPr>
        <p:txBody>
          <a:bodyPr wrap="square" rtlCol="0">
            <a:spAutoFit/>
          </a:bodyPr>
          <a:lstStyle/>
          <a:p>
            <a:r>
              <a:rPr lang="en-US" dirty="0"/>
              <a:t>No, it is not spam</a:t>
            </a:r>
          </a:p>
        </p:txBody>
      </p:sp>
      <p:cxnSp>
        <p:nvCxnSpPr>
          <p:cNvPr id="11" name="Straight Connector 10">
            <a:extLst>
              <a:ext uri="{FF2B5EF4-FFF2-40B4-BE49-F238E27FC236}">
                <a16:creationId xmlns:a16="http://schemas.microsoft.com/office/drawing/2014/main" xmlns="" id="{90DFDDAB-7031-4234-98DF-E3307F8B74D2}"/>
              </a:ext>
            </a:extLst>
          </p:cNvPr>
          <p:cNvCxnSpPr>
            <a:cxnSpLocks/>
          </p:cNvCxnSpPr>
          <p:nvPr/>
        </p:nvCxnSpPr>
        <p:spPr>
          <a:xfrm>
            <a:off x="3792710" y="4094251"/>
            <a:ext cx="6605932" cy="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xmlns="" id="{A439C323-2FB6-4761-8723-15A1E985650E}"/>
              </a:ext>
            </a:extLst>
          </p:cNvPr>
          <p:cNvCxnSpPr>
            <a:cxnSpLocks/>
          </p:cNvCxnSpPr>
          <p:nvPr/>
        </p:nvCxnSpPr>
        <p:spPr>
          <a:xfrm>
            <a:off x="5317697" y="2560091"/>
            <a:ext cx="0" cy="285496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pic>
        <p:nvPicPr>
          <p:cNvPr id="47" name="Graphic 46" descr="Envelope">
            <a:extLst>
              <a:ext uri="{FF2B5EF4-FFF2-40B4-BE49-F238E27FC236}">
                <a16:creationId xmlns:a16="http://schemas.microsoft.com/office/drawing/2014/main" xmlns="" id="{0263AE85-B20E-4F79-B387-C258E05E3FA3}"/>
              </a:ext>
            </a:extLst>
          </p:cNvPr>
          <p:cNvPicPr>
            <a:picLocks noChangeAspect="1"/>
          </p:cNvPicPr>
          <p:nvPr/>
        </p:nvPicPr>
        <p:blipFill>
          <a:blip r:embed="rId15">
            <a:extLst>
              <a:ext uri="{96DAC541-7B7A-43D3-8B79-37D633B846F1}">
                <asvg:svgBlip xmlns:asvg="http://schemas.microsoft.com/office/drawing/2016/SVG/main" xmlns="" r:embed="rId5"/>
              </a:ext>
            </a:extLst>
          </a:blip>
          <a:stretch>
            <a:fillRect/>
          </a:stretch>
        </p:blipFill>
        <p:spPr>
          <a:xfrm>
            <a:off x="8945481" y="4403833"/>
            <a:ext cx="945859" cy="945859"/>
          </a:xfrm>
          <a:prstGeom prst="rect">
            <a:avLst/>
          </a:prstGeom>
        </p:spPr>
      </p:pic>
      <p:pic>
        <p:nvPicPr>
          <p:cNvPr id="56" name="Graphic 55" descr="Envelope">
            <a:extLst>
              <a:ext uri="{FF2B5EF4-FFF2-40B4-BE49-F238E27FC236}">
                <a16:creationId xmlns:a16="http://schemas.microsoft.com/office/drawing/2014/main" xmlns="" id="{6C944814-85A4-44DC-BF39-B701A5D4653A}"/>
              </a:ext>
            </a:extLst>
          </p:cNvPr>
          <p:cNvPicPr>
            <a:picLocks noChangeAspect="1"/>
          </p:cNvPicPr>
          <p:nvPr/>
        </p:nvPicPr>
        <p:blipFill>
          <a:blip r:embed="rId15">
            <a:extLst>
              <a:ext uri="{96DAC541-7B7A-43D3-8B79-37D633B846F1}">
                <asvg:svgBlip xmlns:asvg="http://schemas.microsoft.com/office/drawing/2016/SVG/main" xmlns="" r:embed="rId5"/>
              </a:ext>
            </a:extLst>
          </a:blip>
          <a:stretch>
            <a:fillRect/>
          </a:stretch>
        </p:blipFill>
        <p:spPr>
          <a:xfrm>
            <a:off x="6303318" y="4391153"/>
            <a:ext cx="945859" cy="945859"/>
          </a:xfrm>
          <a:prstGeom prst="rect">
            <a:avLst/>
          </a:prstGeom>
        </p:spPr>
      </p:pic>
      <p:pic>
        <p:nvPicPr>
          <p:cNvPr id="57" name="Graphic 56" descr="Envelope">
            <a:extLst>
              <a:ext uri="{FF2B5EF4-FFF2-40B4-BE49-F238E27FC236}">
                <a16:creationId xmlns:a16="http://schemas.microsoft.com/office/drawing/2014/main" xmlns="" id="{7F545886-C2FD-4CC2-B42F-03AE34572B28}"/>
              </a:ext>
            </a:extLst>
          </p:cNvPr>
          <p:cNvPicPr>
            <a:picLocks noChangeAspect="1"/>
          </p:cNvPicPr>
          <p:nvPr/>
        </p:nvPicPr>
        <p:blipFill>
          <a:blip r:embed="rId15">
            <a:extLst>
              <a:ext uri="{96DAC541-7B7A-43D3-8B79-37D633B846F1}">
                <asvg:svgBlip xmlns:asvg="http://schemas.microsoft.com/office/drawing/2016/SVG/main" xmlns="" r:embed="rId5"/>
              </a:ext>
            </a:extLst>
          </a:blip>
          <a:stretch>
            <a:fillRect/>
          </a:stretch>
        </p:blipFill>
        <p:spPr>
          <a:xfrm>
            <a:off x="5419034" y="4381025"/>
            <a:ext cx="945859" cy="945859"/>
          </a:xfrm>
          <a:prstGeom prst="rect">
            <a:avLst/>
          </a:prstGeom>
        </p:spPr>
      </p:pic>
      <p:pic>
        <p:nvPicPr>
          <p:cNvPr id="79" name="Graphic 78" descr="Envelope">
            <a:extLst>
              <a:ext uri="{FF2B5EF4-FFF2-40B4-BE49-F238E27FC236}">
                <a16:creationId xmlns:a16="http://schemas.microsoft.com/office/drawing/2014/main" xmlns="" id="{52C7BD7F-69FF-4BF9-B5E1-DE14527031E4}"/>
              </a:ext>
            </a:extLst>
          </p:cNvPr>
          <p:cNvPicPr>
            <a:picLocks noChangeAspect="1"/>
          </p:cNvPicPr>
          <p:nvPr/>
        </p:nvPicPr>
        <p:blipFill>
          <a:blip r:embed="rId16">
            <a:extLst>
              <a:ext uri="{96DAC541-7B7A-43D3-8B79-37D633B846F1}">
                <asvg:svgBlip xmlns:asvg="http://schemas.microsoft.com/office/drawing/2016/SVG/main" xmlns="" r:embed="rId7"/>
              </a:ext>
            </a:extLst>
          </a:blip>
          <a:stretch>
            <a:fillRect/>
          </a:stretch>
        </p:blipFill>
        <p:spPr>
          <a:xfrm>
            <a:off x="6287375" y="3029453"/>
            <a:ext cx="896242" cy="896242"/>
          </a:xfrm>
          <a:prstGeom prst="rect">
            <a:avLst/>
          </a:prstGeom>
        </p:spPr>
      </p:pic>
      <p:sp>
        <p:nvSpPr>
          <p:cNvPr id="84" name="Rectangle 83">
            <a:extLst>
              <a:ext uri="{FF2B5EF4-FFF2-40B4-BE49-F238E27FC236}">
                <a16:creationId xmlns:a16="http://schemas.microsoft.com/office/drawing/2014/main" xmlns="" id="{0D99A802-BB26-4ADF-9872-25C927E3BD21}"/>
              </a:ext>
            </a:extLst>
          </p:cNvPr>
          <p:cNvSpPr/>
          <p:nvPr/>
        </p:nvSpPr>
        <p:spPr>
          <a:xfrm>
            <a:off x="5636700" y="3115268"/>
            <a:ext cx="348652" cy="26650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chemeClr val="tx1"/>
              </a:solidFill>
              <a:latin typeface="Karla"/>
            </a:endParaRPr>
          </a:p>
        </p:txBody>
      </p:sp>
      <p:cxnSp>
        <p:nvCxnSpPr>
          <p:cNvPr id="85" name="Straight Arrow Connector 84">
            <a:extLst>
              <a:ext uri="{FF2B5EF4-FFF2-40B4-BE49-F238E27FC236}">
                <a16:creationId xmlns:a16="http://schemas.microsoft.com/office/drawing/2014/main" xmlns="" id="{059CC885-5065-4674-9840-A3D89645CCDC}"/>
              </a:ext>
            </a:extLst>
          </p:cNvPr>
          <p:cNvCxnSpPr/>
          <p:nvPr/>
        </p:nvCxnSpPr>
        <p:spPr>
          <a:xfrm>
            <a:off x="6728755" y="2151894"/>
            <a:ext cx="0" cy="877559"/>
          </a:xfrm>
          <a:prstGeom prst="straightConnector1">
            <a:avLst/>
          </a:prstGeom>
          <a:ln>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6" name="Straight Arrow Connector 85">
            <a:extLst>
              <a:ext uri="{FF2B5EF4-FFF2-40B4-BE49-F238E27FC236}">
                <a16:creationId xmlns:a16="http://schemas.microsoft.com/office/drawing/2014/main" xmlns="" id="{58B5BD74-8367-42CF-845C-1CE4B7840631}"/>
              </a:ext>
            </a:extLst>
          </p:cNvPr>
          <p:cNvCxnSpPr>
            <a:cxnSpLocks/>
          </p:cNvCxnSpPr>
          <p:nvPr/>
        </p:nvCxnSpPr>
        <p:spPr>
          <a:xfrm flipV="1">
            <a:off x="7780192" y="5337012"/>
            <a:ext cx="0" cy="834732"/>
          </a:xfrm>
          <a:prstGeom prst="straightConnector1">
            <a:avLst/>
          </a:prstGeom>
          <a:ln>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87" name="Rectangle 86">
            <a:extLst>
              <a:ext uri="{FF2B5EF4-FFF2-40B4-BE49-F238E27FC236}">
                <a16:creationId xmlns:a16="http://schemas.microsoft.com/office/drawing/2014/main" xmlns="" id="{91028B12-A8D5-49AE-AACF-52A18435A160}"/>
              </a:ext>
            </a:extLst>
          </p:cNvPr>
          <p:cNvSpPr/>
          <p:nvPr/>
        </p:nvSpPr>
        <p:spPr>
          <a:xfrm>
            <a:off x="6639087" y="1707797"/>
            <a:ext cx="3012780" cy="369332"/>
          </a:xfrm>
          <a:prstGeom prst="rect">
            <a:avLst/>
          </a:prstGeom>
        </p:spPr>
        <p:txBody>
          <a:bodyPr wrap="square">
            <a:spAutoFit/>
          </a:bodyPr>
          <a:lstStyle/>
          <a:p>
            <a:r>
              <a:rPr lang="en-US" dirty="0">
                <a:latin typeface="Karla"/>
              </a:rPr>
              <a:t>Discarded a valid email</a:t>
            </a:r>
            <a:endParaRPr lang="en-US" dirty="0"/>
          </a:p>
        </p:txBody>
      </p:sp>
      <p:sp>
        <p:nvSpPr>
          <p:cNvPr id="88" name="Rectangle 87">
            <a:extLst>
              <a:ext uri="{FF2B5EF4-FFF2-40B4-BE49-F238E27FC236}">
                <a16:creationId xmlns:a16="http://schemas.microsoft.com/office/drawing/2014/main" xmlns="" id="{77F8E3A3-2BE2-4939-8215-CAB5B084C1E2}"/>
              </a:ext>
            </a:extLst>
          </p:cNvPr>
          <p:cNvSpPr/>
          <p:nvPr/>
        </p:nvSpPr>
        <p:spPr>
          <a:xfrm>
            <a:off x="5375549" y="6191200"/>
            <a:ext cx="4680431" cy="369332"/>
          </a:xfrm>
          <a:prstGeom prst="rect">
            <a:avLst/>
          </a:prstGeom>
        </p:spPr>
        <p:txBody>
          <a:bodyPr wrap="square">
            <a:spAutoFit/>
          </a:bodyPr>
          <a:lstStyle/>
          <a:p>
            <a:pPr algn="ctr"/>
            <a:r>
              <a:rPr lang="en-US" dirty="0">
                <a:latin typeface="Karla"/>
              </a:rPr>
              <a:t>Allow </a:t>
            </a:r>
            <a:r>
              <a:rPr lang="en-US" dirty="0" smtClean="0">
                <a:latin typeface="Karla"/>
              </a:rPr>
              <a:t>fewer spams</a:t>
            </a:r>
            <a:endParaRPr lang="en-US" dirty="0"/>
          </a:p>
        </p:txBody>
      </p:sp>
      <p:pic>
        <p:nvPicPr>
          <p:cNvPr id="48" name="Graphic 47" descr="Open envelope">
            <a:extLst>
              <a:ext uri="{FF2B5EF4-FFF2-40B4-BE49-F238E27FC236}">
                <a16:creationId xmlns:a16="http://schemas.microsoft.com/office/drawing/2014/main" xmlns="" id="{AAFB4D0D-1DF7-44CD-84DF-A3CD0826070E}"/>
              </a:ext>
            </a:extLst>
          </p:cNvPr>
          <p:cNvPicPr>
            <a:picLocks noChangeAspect="1"/>
          </p:cNvPicPr>
          <p:nvPr/>
        </p:nvPicPr>
        <p:blipFill>
          <a:blip r:embed="rId17">
            <a:extLst>
              <a:ext uri="{96DAC541-7B7A-43D3-8B79-37D633B846F1}">
                <asvg:svgBlip xmlns:asvg="http://schemas.microsoft.com/office/drawing/2016/SVG/main" xmlns="" r:embed="rId9"/>
              </a:ext>
            </a:extLst>
          </a:blip>
          <a:stretch>
            <a:fillRect/>
          </a:stretch>
        </p:blipFill>
        <p:spPr>
          <a:xfrm>
            <a:off x="7199033" y="4198845"/>
            <a:ext cx="989344" cy="989344"/>
          </a:xfrm>
          <a:prstGeom prst="rect">
            <a:avLst/>
          </a:prstGeom>
        </p:spPr>
      </p:pic>
      <p:pic>
        <p:nvPicPr>
          <p:cNvPr id="49" name="Graphic 48" descr="Envelope">
            <a:extLst>
              <a:ext uri="{FF2B5EF4-FFF2-40B4-BE49-F238E27FC236}">
                <a16:creationId xmlns:a16="http://schemas.microsoft.com/office/drawing/2014/main" xmlns="" id="{9C43F392-B725-4117-98FC-EF1861AA1364}"/>
              </a:ext>
            </a:extLst>
          </p:cNvPr>
          <p:cNvPicPr>
            <a:picLocks noChangeAspect="1"/>
          </p:cNvPicPr>
          <p:nvPr/>
        </p:nvPicPr>
        <p:blipFill>
          <a:blip r:embed="rId15">
            <a:extLst>
              <a:ext uri="{96DAC541-7B7A-43D3-8B79-37D633B846F1}">
                <asvg:svgBlip xmlns:asvg="http://schemas.microsoft.com/office/drawing/2016/SVG/main" xmlns="" r:embed="rId5"/>
              </a:ext>
            </a:extLst>
          </a:blip>
          <a:stretch>
            <a:fillRect/>
          </a:stretch>
        </p:blipFill>
        <p:spPr>
          <a:xfrm>
            <a:off x="8097329" y="4391153"/>
            <a:ext cx="945859" cy="945859"/>
          </a:xfrm>
          <a:prstGeom prst="rect">
            <a:avLst/>
          </a:prstGeom>
        </p:spPr>
      </p:pic>
      <p:pic>
        <p:nvPicPr>
          <p:cNvPr id="58" name="Graphic 57" descr="Open envelope">
            <a:extLst>
              <a:ext uri="{FF2B5EF4-FFF2-40B4-BE49-F238E27FC236}">
                <a16:creationId xmlns:a16="http://schemas.microsoft.com/office/drawing/2014/main" xmlns="" id="{0B6B8B3C-0315-4704-912B-965BDB470317}"/>
              </a:ext>
            </a:extLst>
          </p:cNvPr>
          <p:cNvPicPr>
            <a:picLocks noChangeAspect="1"/>
          </p:cNvPicPr>
          <p:nvPr/>
        </p:nvPicPr>
        <p:blipFill>
          <a:blip r:embed="rId18">
            <a:extLst>
              <a:ext uri="{96DAC541-7B7A-43D3-8B79-37D633B846F1}">
                <asvg:svgBlip xmlns:asvg="http://schemas.microsoft.com/office/drawing/2016/SVG/main" xmlns="" r:embed="rId11"/>
              </a:ext>
            </a:extLst>
          </a:blip>
          <a:stretch>
            <a:fillRect/>
          </a:stretch>
        </p:blipFill>
        <p:spPr>
          <a:xfrm>
            <a:off x="5375549" y="2799594"/>
            <a:ext cx="989344" cy="989344"/>
          </a:xfrm>
          <a:prstGeom prst="rect">
            <a:avLst/>
          </a:prstGeom>
        </p:spPr>
      </p:pic>
      <p:pic>
        <p:nvPicPr>
          <p:cNvPr id="89" name="Graphic 88" descr="Open envelope">
            <a:extLst>
              <a:ext uri="{FF2B5EF4-FFF2-40B4-BE49-F238E27FC236}">
                <a16:creationId xmlns:a16="http://schemas.microsoft.com/office/drawing/2014/main" xmlns="" id="{7815244B-E856-4584-9532-1C1F2037DFD5}"/>
              </a:ext>
            </a:extLst>
          </p:cNvPr>
          <p:cNvPicPr>
            <a:picLocks noChangeAspect="1"/>
          </p:cNvPicPr>
          <p:nvPr/>
        </p:nvPicPr>
        <p:blipFill>
          <a:blip r:embed="rId18">
            <a:extLst>
              <a:ext uri="{96DAC541-7B7A-43D3-8B79-37D633B846F1}">
                <asvg:svgBlip xmlns:asvg="http://schemas.microsoft.com/office/drawing/2016/SVG/main" xmlns="" r:embed="rId11"/>
              </a:ext>
            </a:extLst>
          </a:blip>
          <a:stretch>
            <a:fillRect/>
          </a:stretch>
        </p:blipFill>
        <p:spPr>
          <a:xfrm>
            <a:off x="7074646" y="2832726"/>
            <a:ext cx="989344" cy="989344"/>
          </a:xfrm>
          <a:prstGeom prst="rect">
            <a:avLst/>
          </a:prstGeom>
        </p:spPr>
      </p:pic>
      <p:pic>
        <p:nvPicPr>
          <p:cNvPr id="90" name="Graphic 89" descr="Open envelope">
            <a:extLst>
              <a:ext uri="{FF2B5EF4-FFF2-40B4-BE49-F238E27FC236}">
                <a16:creationId xmlns:a16="http://schemas.microsoft.com/office/drawing/2014/main" xmlns="" id="{D061504B-9493-4F8C-AEC7-B3EFD5C1B04E}"/>
              </a:ext>
            </a:extLst>
          </p:cNvPr>
          <p:cNvPicPr>
            <a:picLocks noChangeAspect="1"/>
          </p:cNvPicPr>
          <p:nvPr/>
        </p:nvPicPr>
        <p:blipFill>
          <a:blip r:embed="rId18">
            <a:extLst>
              <a:ext uri="{96DAC541-7B7A-43D3-8B79-37D633B846F1}">
                <asvg:svgBlip xmlns:asvg="http://schemas.microsoft.com/office/drawing/2016/SVG/main" xmlns="" r:embed="rId11"/>
              </a:ext>
            </a:extLst>
          </a:blip>
          <a:stretch>
            <a:fillRect/>
          </a:stretch>
        </p:blipFill>
        <p:spPr>
          <a:xfrm>
            <a:off x="7970888" y="2847406"/>
            <a:ext cx="989344" cy="989344"/>
          </a:xfrm>
          <a:prstGeom prst="rect">
            <a:avLst/>
          </a:prstGeom>
        </p:spPr>
      </p:pic>
      <p:pic>
        <p:nvPicPr>
          <p:cNvPr id="91" name="Graphic 90" descr="Open envelope">
            <a:extLst>
              <a:ext uri="{FF2B5EF4-FFF2-40B4-BE49-F238E27FC236}">
                <a16:creationId xmlns:a16="http://schemas.microsoft.com/office/drawing/2014/main" xmlns="" id="{B22199AF-FF07-415A-8BF2-56D15D4A7027}"/>
              </a:ext>
            </a:extLst>
          </p:cNvPr>
          <p:cNvPicPr>
            <a:picLocks noChangeAspect="1"/>
          </p:cNvPicPr>
          <p:nvPr/>
        </p:nvPicPr>
        <p:blipFill>
          <a:blip r:embed="rId18">
            <a:extLst>
              <a:ext uri="{96DAC541-7B7A-43D3-8B79-37D633B846F1}">
                <asvg:svgBlip xmlns:asvg="http://schemas.microsoft.com/office/drawing/2016/SVG/main" xmlns="" r:embed="rId11"/>
              </a:ext>
            </a:extLst>
          </a:blip>
          <a:stretch>
            <a:fillRect/>
          </a:stretch>
        </p:blipFill>
        <p:spPr>
          <a:xfrm>
            <a:off x="8882824" y="2832499"/>
            <a:ext cx="989344" cy="989344"/>
          </a:xfrm>
          <a:prstGeom prst="rect">
            <a:avLst/>
          </a:prstGeom>
        </p:spPr>
      </p:pic>
      <p:sp>
        <p:nvSpPr>
          <p:cNvPr id="25" name="TextBox 24">
            <a:extLst>
              <a:ext uri="{FF2B5EF4-FFF2-40B4-BE49-F238E27FC236}">
                <a16:creationId xmlns:a16="http://schemas.microsoft.com/office/drawing/2014/main" xmlns="" id="{F7C3085A-642A-45AE-9260-7B1E60E7FCD4}"/>
              </a:ext>
            </a:extLst>
          </p:cNvPr>
          <p:cNvSpPr txBox="1"/>
          <p:nvPr/>
        </p:nvSpPr>
        <p:spPr>
          <a:xfrm>
            <a:off x="819811" y="2832499"/>
            <a:ext cx="2246061" cy="923330"/>
          </a:xfrm>
          <a:prstGeom prst="rect">
            <a:avLst/>
          </a:prstGeom>
          <a:noFill/>
        </p:spPr>
        <p:txBody>
          <a:bodyPr wrap="square" rtlCol="0">
            <a:spAutoFit/>
          </a:bodyPr>
          <a:lstStyle/>
          <a:p>
            <a:pPr algn="ctr"/>
            <a:r>
              <a:rPr lang="en-US" smtClean="0">
                <a:latin typeface="Karla"/>
              </a:rPr>
              <a:t>David and Gary</a:t>
            </a:r>
            <a:endParaRPr lang="en-US" dirty="0">
              <a:latin typeface="Karla"/>
            </a:endParaRPr>
          </a:p>
          <a:p>
            <a:pPr algn="ctr"/>
            <a:r>
              <a:rPr lang="en-US" b="1" i="1" dirty="0">
                <a:latin typeface="Karla"/>
              </a:rPr>
              <a:t>learned what went wrong</a:t>
            </a:r>
          </a:p>
        </p:txBody>
      </p:sp>
      <p:pic>
        <p:nvPicPr>
          <p:cNvPr id="26" name="Content Placeholder 5" descr="User">
            <a:extLst>
              <a:ext uri="{FF2B5EF4-FFF2-40B4-BE49-F238E27FC236}">
                <a16:creationId xmlns:a16="http://schemas.microsoft.com/office/drawing/2014/main" xmlns="" id="{F43A95FB-5E19-468E-8468-130CDE2EE8F1}"/>
              </a:ext>
            </a:extLst>
          </p:cNvPr>
          <p:cNvPicPr>
            <a:picLocks noChangeAspect="1"/>
          </p:cNvPicPr>
          <p:nvPr/>
        </p:nvPicPr>
        <p:blipFill>
          <a:blip r:embed="rId3">
            <a:extLst>
              <a:ext uri="{96DAC541-7B7A-43D3-8B79-37D633B846F1}">
                <asvg:svgBlip xmlns:asvg="http://schemas.microsoft.com/office/drawing/2016/SVG/main" xmlns="" r:embed="rId13"/>
              </a:ext>
            </a:extLst>
          </a:blip>
          <a:stretch>
            <a:fillRect/>
          </a:stretch>
        </p:blipFill>
        <p:spPr>
          <a:xfrm>
            <a:off x="1186378" y="3677627"/>
            <a:ext cx="1475581" cy="1475581"/>
          </a:xfrm>
          <a:prstGeom prst="rect">
            <a:avLst/>
          </a:prstGeom>
          <a:ln>
            <a:noFill/>
          </a:ln>
        </p:spPr>
      </p:pic>
      <p:pic>
        <p:nvPicPr>
          <p:cNvPr id="3" name="Picture 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055980" y="855703"/>
            <a:ext cx="2092960" cy="994280"/>
          </a:xfrm>
          <a:prstGeom prst="rect">
            <a:avLst/>
          </a:prstGeom>
        </p:spPr>
      </p:pic>
    </p:spTree>
    <p:extLst>
      <p:ext uri="{BB962C8B-B14F-4D97-AF65-F5344CB8AC3E}">
        <p14:creationId xmlns:p14="http://schemas.microsoft.com/office/powerpoint/2010/main" val="3675133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7D422F-3BA8-49BA-8EBB-2B14A88685B2}"/>
              </a:ext>
            </a:extLst>
          </p:cNvPr>
          <p:cNvSpPr>
            <a:spLocks noGrp="1"/>
          </p:cNvSpPr>
          <p:nvPr>
            <p:ph type="title"/>
          </p:nvPr>
        </p:nvSpPr>
        <p:spPr/>
        <p:txBody>
          <a:bodyPr/>
          <a:lstStyle/>
          <a:p>
            <a:r>
              <a:rPr lang="en-US" dirty="0"/>
              <a:t>Generative Adversarial Networks (GANs) </a:t>
            </a:r>
          </a:p>
        </p:txBody>
      </p:sp>
      <p:sp>
        <p:nvSpPr>
          <p:cNvPr id="4" name="Slide Number Placeholder 3">
            <a:extLst>
              <a:ext uri="{FF2B5EF4-FFF2-40B4-BE49-F238E27FC236}">
                <a16:creationId xmlns:a16="http://schemas.microsoft.com/office/drawing/2014/main" xmlns="" id="{C7950454-4DDC-4EE0-9E8E-5D996313BFC8}"/>
              </a:ext>
            </a:extLst>
          </p:cNvPr>
          <p:cNvSpPr>
            <a:spLocks noGrp="1"/>
          </p:cNvSpPr>
          <p:nvPr>
            <p:ph type="sldNum" sz="quarter" idx="12"/>
          </p:nvPr>
        </p:nvSpPr>
        <p:spPr/>
        <p:txBody>
          <a:bodyPr/>
          <a:lstStyle/>
          <a:p>
            <a:fld id="{81B7CCDB-6D39-0547-B7B3-C80E39D6513A}" type="slidenum">
              <a:rPr lang="en-US" smtClean="0"/>
              <a:t>11</a:t>
            </a:fld>
            <a:endParaRPr lang="en-US"/>
          </a:p>
        </p:txBody>
      </p:sp>
      <p:sp>
        <p:nvSpPr>
          <p:cNvPr id="10" name="TextBox 9">
            <a:extLst>
              <a:ext uri="{FF2B5EF4-FFF2-40B4-BE49-F238E27FC236}">
                <a16:creationId xmlns:a16="http://schemas.microsoft.com/office/drawing/2014/main" xmlns="" id="{F7C3085A-642A-45AE-9260-7B1E60E7FCD4}"/>
              </a:ext>
            </a:extLst>
          </p:cNvPr>
          <p:cNvSpPr txBox="1"/>
          <p:nvPr/>
        </p:nvSpPr>
        <p:spPr>
          <a:xfrm>
            <a:off x="1490306" y="2150541"/>
            <a:ext cx="1653679" cy="923330"/>
          </a:xfrm>
          <a:prstGeom prst="rect">
            <a:avLst/>
          </a:prstGeom>
          <a:noFill/>
        </p:spPr>
        <p:txBody>
          <a:bodyPr wrap="square" rtlCol="0">
            <a:spAutoFit/>
          </a:bodyPr>
          <a:lstStyle/>
          <a:p>
            <a:pPr algn="ctr"/>
            <a:r>
              <a:rPr lang="en-US" dirty="0">
                <a:latin typeface="Karla"/>
              </a:rPr>
              <a:t>David</a:t>
            </a:r>
          </a:p>
          <a:p>
            <a:pPr algn="ctr"/>
            <a:r>
              <a:rPr lang="en-US" b="1" i="1" dirty="0">
                <a:latin typeface="Karla"/>
              </a:rPr>
              <a:t>learned what went wrong</a:t>
            </a:r>
          </a:p>
        </p:txBody>
      </p:sp>
      <p:sp>
        <p:nvSpPr>
          <p:cNvPr id="22" name="TextBox 21">
            <a:extLst>
              <a:ext uri="{FF2B5EF4-FFF2-40B4-BE49-F238E27FC236}">
                <a16:creationId xmlns:a16="http://schemas.microsoft.com/office/drawing/2014/main" xmlns="" id="{AD91D2ED-5A1F-46DA-BA5B-7E6D6EDE393A}"/>
              </a:ext>
            </a:extLst>
          </p:cNvPr>
          <p:cNvSpPr txBox="1"/>
          <p:nvPr/>
        </p:nvSpPr>
        <p:spPr>
          <a:xfrm>
            <a:off x="3792710" y="3209916"/>
            <a:ext cx="1475581" cy="369332"/>
          </a:xfrm>
          <a:prstGeom prst="rect">
            <a:avLst/>
          </a:prstGeom>
          <a:noFill/>
        </p:spPr>
        <p:txBody>
          <a:bodyPr wrap="square" rtlCol="0">
            <a:spAutoFit/>
          </a:bodyPr>
          <a:lstStyle/>
          <a:p>
            <a:r>
              <a:rPr lang="en-US" dirty="0"/>
              <a:t>Yes, it is spam</a:t>
            </a:r>
          </a:p>
        </p:txBody>
      </p:sp>
      <p:sp>
        <p:nvSpPr>
          <p:cNvPr id="23" name="TextBox 22">
            <a:extLst>
              <a:ext uri="{FF2B5EF4-FFF2-40B4-BE49-F238E27FC236}">
                <a16:creationId xmlns:a16="http://schemas.microsoft.com/office/drawing/2014/main" xmlns="" id="{918F0F16-BAA9-4E78-9DE9-F847ECAEB379}"/>
              </a:ext>
            </a:extLst>
          </p:cNvPr>
          <p:cNvSpPr txBox="1"/>
          <p:nvPr/>
        </p:nvSpPr>
        <p:spPr>
          <a:xfrm>
            <a:off x="3529863" y="4561890"/>
            <a:ext cx="1881383" cy="369332"/>
          </a:xfrm>
          <a:prstGeom prst="rect">
            <a:avLst/>
          </a:prstGeom>
          <a:noFill/>
        </p:spPr>
        <p:txBody>
          <a:bodyPr wrap="square" rtlCol="0">
            <a:spAutoFit/>
          </a:bodyPr>
          <a:lstStyle/>
          <a:p>
            <a:r>
              <a:rPr lang="en-US" dirty="0"/>
              <a:t>No, it is not spam</a:t>
            </a:r>
          </a:p>
        </p:txBody>
      </p:sp>
      <p:cxnSp>
        <p:nvCxnSpPr>
          <p:cNvPr id="11" name="Straight Connector 10">
            <a:extLst>
              <a:ext uri="{FF2B5EF4-FFF2-40B4-BE49-F238E27FC236}">
                <a16:creationId xmlns:a16="http://schemas.microsoft.com/office/drawing/2014/main" xmlns="" id="{90DFDDAB-7031-4234-98DF-E3307F8B74D2}"/>
              </a:ext>
            </a:extLst>
          </p:cNvPr>
          <p:cNvCxnSpPr>
            <a:cxnSpLocks/>
          </p:cNvCxnSpPr>
          <p:nvPr/>
        </p:nvCxnSpPr>
        <p:spPr>
          <a:xfrm>
            <a:off x="3792710" y="4126150"/>
            <a:ext cx="5757690" cy="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xmlns="" id="{A439C323-2FB6-4761-8723-15A1E985650E}"/>
              </a:ext>
            </a:extLst>
          </p:cNvPr>
          <p:cNvCxnSpPr>
            <a:cxnSpLocks/>
          </p:cNvCxnSpPr>
          <p:nvPr/>
        </p:nvCxnSpPr>
        <p:spPr>
          <a:xfrm>
            <a:off x="5394960" y="2184400"/>
            <a:ext cx="0" cy="3230651"/>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43" name="Rectangle 42">
            <a:extLst>
              <a:ext uri="{FF2B5EF4-FFF2-40B4-BE49-F238E27FC236}">
                <a16:creationId xmlns:a16="http://schemas.microsoft.com/office/drawing/2014/main" xmlns="" id="{0225656F-73EC-4FA3-8DBA-B3C3761CB592}"/>
              </a:ext>
            </a:extLst>
          </p:cNvPr>
          <p:cNvSpPr/>
          <p:nvPr/>
        </p:nvSpPr>
        <p:spPr>
          <a:xfrm>
            <a:off x="5421047" y="2162690"/>
            <a:ext cx="2445696" cy="369332"/>
          </a:xfrm>
          <a:prstGeom prst="rect">
            <a:avLst/>
          </a:prstGeom>
        </p:spPr>
        <p:txBody>
          <a:bodyPr wrap="square">
            <a:spAutoFit/>
          </a:bodyPr>
          <a:lstStyle/>
          <a:p>
            <a:r>
              <a:rPr lang="en-US" dirty="0">
                <a:latin typeface="Karla"/>
              </a:rPr>
              <a:t>It was spam, for real</a:t>
            </a:r>
            <a:endParaRPr lang="en-US" dirty="0"/>
          </a:p>
        </p:txBody>
      </p:sp>
      <p:cxnSp>
        <p:nvCxnSpPr>
          <p:cNvPr id="25" name="Straight Connector 24">
            <a:extLst>
              <a:ext uri="{FF2B5EF4-FFF2-40B4-BE49-F238E27FC236}">
                <a16:creationId xmlns:a16="http://schemas.microsoft.com/office/drawing/2014/main" xmlns="" id="{0C28E345-5A1C-4DFF-BD62-00A49BD9AC02}"/>
              </a:ext>
            </a:extLst>
          </p:cNvPr>
          <p:cNvCxnSpPr>
            <a:cxnSpLocks/>
          </p:cNvCxnSpPr>
          <p:nvPr/>
        </p:nvCxnSpPr>
        <p:spPr>
          <a:xfrm>
            <a:off x="7735110" y="2184400"/>
            <a:ext cx="0" cy="3252807"/>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xmlns="" id="{CB6FF6D1-EACA-4A08-BFB7-660157D17CAD}"/>
              </a:ext>
            </a:extLst>
          </p:cNvPr>
          <p:cNvCxnSpPr/>
          <p:nvPr/>
        </p:nvCxnSpPr>
        <p:spPr>
          <a:xfrm>
            <a:off x="3945110" y="2582247"/>
            <a:ext cx="5452890" cy="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40" name="Rectangle 39">
            <a:extLst>
              <a:ext uri="{FF2B5EF4-FFF2-40B4-BE49-F238E27FC236}">
                <a16:creationId xmlns:a16="http://schemas.microsoft.com/office/drawing/2014/main" xmlns="" id="{E83D712B-1F2F-43FF-A8DE-89499E6E27C4}"/>
              </a:ext>
            </a:extLst>
          </p:cNvPr>
          <p:cNvSpPr/>
          <p:nvPr/>
        </p:nvSpPr>
        <p:spPr>
          <a:xfrm>
            <a:off x="7735110" y="2173959"/>
            <a:ext cx="2073663" cy="369332"/>
          </a:xfrm>
          <a:prstGeom prst="rect">
            <a:avLst/>
          </a:prstGeom>
        </p:spPr>
        <p:txBody>
          <a:bodyPr wrap="square">
            <a:spAutoFit/>
          </a:bodyPr>
          <a:lstStyle/>
          <a:p>
            <a:r>
              <a:rPr lang="en-US" dirty="0">
                <a:latin typeface="Karla"/>
              </a:rPr>
              <a:t>It was not spam</a:t>
            </a:r>
          </a:p>
        </p:txBody>
      </p:sp>
      <p:pic>
        <p:nvPicPr>
          <p:cNvPr id="68" name="Graphic 67" descr="Envelope">
            <a:extLst>
              <a:ext uri="{FF2B5EF4-FFF2-40B4-BE49-F238E27FC236}">
                <a16:creationId xmlns:a16="http://schemas.microsoft.com/office/drawing/2014/main" xmlns="" id="{6D557025-40E6-4F21-8C13-D18993B75717}"/>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757480" y="4636319"/>
            <a:ext cx="914399" cy="914399"/>
          </a:xfrm>
          <a:prstGeom prst="rect">
            <a:avLst/>
          </a:prstGeom>
        </p:spPr>
      </p:pic>
      <p:pic>
        <p:nvPicPr>
          <p:cNvPr id="69" name="Graphic 68" descr="Envelope">
            <a:extLst>
              <a:ext uri="{FF2B5EF4-FFF2-40B4-BE49-F238E27FC236}">
                <a16:creationId xmlns:a16="http://schemas.microsoft.com/office/drawing/2014/main" xmlns="" id="{5E8C1245-0F04-4043-B0D7-56B06609BB9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757480" y="4008937"/>
            <a:ext cx="914399" cy="914399"/>
          </a:xfrm>
          <a:prstGeom prst="rect">
            <a:avLst/>
          </a:prstGeom>
        </p:spPr>
      </p:pic>
      <p:pic>
        <p:nvPicPr>
          <p:cNvPr id="70" name="Graphic 69" descr="Envelope">
            <a:extLst>
              <a:ext uri="{FF2B5EF4-FFF2-40B4-BE49-F238E27FC236}">
                <a16:creationId xmlns:a16="http://schemas.microsoft.com/office/drawing/2014/main" xmlns="" id="{2A14EB7D-8C8B-4A9F-BDA3-DB84F6665E0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610936" y="4008936"/>
            <a:ext cx="914399" cy="914399"/>
          </a:xfrm>
          <a:prstGeom prst="rect">
            <a:avLst/>
          </a:prstGeom>
        </p:spPr>
      </p:pic>
      <p:pic>
        <p:nvPicPr>
          <p:cNvPr id="81" name="Graphic 80" descr="Envelope">
            <a:extLst>
              <a:ext uri="{FF2B5EF4-FFF2-40B4-BE49-F238E27FC236}">
                <a16:creationId xmlns:a16="http://schemas.microsoft.com/office/drawing/2014/main" xmlns="" id="{88A457C3-C9A8-4A71-928A-9F6C774E687D}"/>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153736" y="2922350"/>
            <a:ext cx="914399" cy="914399"/>
          </a:xfrm>
          <a:prstGeom prst="rect">
            <a:avLst/>
          </a:prstGeom>
        </p:spPr>
      </p:pic>
      <p:pic>
        <p:nvPicPr>
          <p:cNvPr id="82" name="Content Placeholder 5" descr="User">
            <a:extLst>
              <a:ext uri="{FF2B5EF4-FFF2-40B4-BE49-F238E27FC236}">
                <a16:creationId xmlns:a16="http://schemas.microsoft.com/office/drawing/2014/main" xmlns="" id="{F43A95FB-5E19-468E-8468-130CDE2EE8F1}"/>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590496" y="2905444"/>
            <a:ext cx="1475581" cy="1475581"/>
          </a:xfrm>
          <a:prstGeom prst="rect">
            <a:avLst/>
          </a:prstGeom>
          <a:ln>
            <a:noFill/>
          </a:ln>
        </p:spPr>
      </p:pic>
      <p:pic>
        <p:nvPicPr>
          <p:cNvPr id="83" name="Graphic 82" descr="Open envelope">
            <a:extLst>
              <a:ext uri="{FF2B5EF4-FFF2-40B4-BE49-F238E27FC236}">
                <a16:creationId xmlns:a16="http://schemas.microsoft.com/office/drawing/2014/main" xmlns="" id="{ECDC3B2B-8F3C-43C7-BBBD-E6EDDD06C368}"/>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081826" y="4238520"/>
            <a:ext cx="867722" cy="867722"/>
          </a:xfrm>
          <a:prstGeom prst="rect">
            <a:avLst/>
          </a:prstGeom>
        </p:spPr>
      </p:pic>
      <p:pic>
        <p:nvPicPr>
          <p:cNvPr id="84" name="Graphic 83" descr="Open envelope">
            <a:extLst>
              <a:ext uri="{FF2B5EF4-FFF2-40B4-BE49-F238E27FC236}">
                <a16:creationId xmlns:a16="http://schemas.microsoft.com/office/drawing/2014/main" xmlns="" id="{E4995C9D-90A4-40EC-A731-AE65E4BC641B}"/>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5661448" y="3297066"/>
            <a:ext cx="867722" cy="809766"/>
          </a:xfrm>
          <a:prstGeom prst="rect">
            <a:avLst/>
          </a:prstGeom>
        </p:spPr>
      </p:pic>
      <p:pic>
        <p:nvPicPr>
          <p:cNvPr id="93" name="Graphic 92" descr="Open envelope">
            <a:extLst>
              <a:ext uri="{FF2B5EF4-FFF2-40B4-BE49-F238E27FC236}">
                <a16:creationId xmlns:a16="http://schemas.microsoft.com/office/drawing/2014/main" xmlns="" id="{02FE21BF-CD8A-45CA-BD4E-39ED14AB295B}"/>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6528173" y="3292541"/>
            <a:ext cx="867722" cy="809766"/>
          </a:xfrm>
          <a:prstGeom prst="rect">
            <a:avLst/>
          </a:prstGeom>
        </p:spPr>
      </p:pic>
      <p:pic>
        <p:nvPicPr>
          <p:cNvPr id="94" name="Graphic 93" descr="Open envelope">
            <a:extLst>
              <a:ext uri="{FF2B5EF4-FFF2-40B4-BE49-F238E27FC236}">
                <a16:creationId xmlns:a16="http://schemas.microsoft.com/office/drawing/2014/main" xmlns="" id="{D3284B41-CE54-4933-A35A-30523CB53029}"/>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5652348" y="2563921"/>
            <a:ext cx="867722" cy="809766"/>
          </a:xfrm>
          <a:prstGeom prst="rect">
            <a:avLst/>
          </a:prstGeom>
        </p:spPr>
      </p:pic>
      <p:pic>
        <p:nvPicPr>
          <p:cNvPr id="95" name="Graphic 94" descr="Open envelope">
            <a:extLst>
              <a:ext uri="{FF2B5EF4-FFF2-40B4-BE49-F238E27FC236}">
                <a16:creationId xmlns:a16="http://schemas.microsoft.com/office/drawing/2014/main" xmlns="" id="{86426790-CA20-4E04-BF69-5D9FBEEA1AE0}"/>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6539358" y="2575332"/>
            <a:ext cx="867722" cy="809766"/>
          </a:xfrm>
          <a:prstGeom prst="rect">
            <a:avLst/>
          </a:prstGeom>
        </p:spPr>
      </p:pic>
    </p:spTree>
    <p:extLst>
      <p:ext uri="{BB962C8B-B14F-4D97-AF65-F5344CB8AC3E}">
        <p14:creationId xmlns:p14="http://schemas.microsoft.com/office/powerpoint/2010/main" val="6335181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3F57D203-545F-403D-866E-6DA78F1C522F}"/>
              </a:ext>
            </a:extLst>
          </p:cNvPr>
          <p:cNvSpPr/>
          <p:nvPr/>
        </p:nvSpPr>
        <p:spPr>
          <a:xfrm>
            <a:off x="6407584" y="3553616"/>
            <a:ext cx="602412" cy="615941"/>
          </a:xfrm>
          <a:prstGeom prst="rect">
            <a:avLst/>
          </a:prstGeom>
          <a:solidFill>
            <a:schemeClr val="bg1">
              <a:lumMod val="50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true</a:t>
            </a:r>
          </a:p>
        </p:txBody>
      </p:sp>
      <p:sp>
        <p:nvSpPr>
          <p:cNvPr id="42" name="Rectangle 41">
            <a:extLst>
              <a:ext uri="{FF2B5EF4-FFF2-40B4-BE49-F238E27FC236}">
                <a16:creationId xmlns:a16="http://schemas.microsoft.com/office/drawing/2014/main" xmlns="" id="{6E945AB4-6912-48C9-8171-1BEDA9132EF6}"/>
              </a:ext>
            </a:extLst>
          </p:cNvPr>
          <p:cNvSpPr/>
          <p:nvPr/>
        </p:nvSpPr>
        <p:spPr>
          <a:xfrm>
            <a:off x="7009995" y="4169557"/>
            <a:ext cx="602412" cy="615941"/>
          </a:xfrm>
          <a:prstGeom prst="rect">
            <a:avLst/>
          </a:prstGeom>
          <a:solidFill>
            <a:schemeClr val="bg1">
              <a:lumMod val="50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true</a:t>
            </a:r>
          </a:p>
        </p:txBody>
      </p:sp>
      <p:sp>
        <p:nvSpPr>
          <p:cNvPr id="53" name="Rectangle 52">
            <a:extLst>
              <a:ext uri="{FF2B5EF4-FFF2-40B4-BE49-F238E27FC236}">
                <a16:creationId xmlns:a16="http://schemas.microsoft.com/office/drawing/2014/main" xmlns="" id="{1648771C-1E20-49B5-9CEA-7F2759253BE3}"/>
              </a:ext>
            </a:extLst>
          </p:cNvPr>
          <p:cNvSpPr/>
          <p:nvPr/>
        </p:nvSpPr>
        <p:spPr>
          <a:xfrm>
            <a:off x="6407496" y="4180951"/>
            <a:ext cx="602412" cy="615942"/>
          </a:xfrm>
          <a:prstGeom prst="rect">
            <a:avLst/>
          </a:prstGeom>
          <a:solidFill>
            <a:schemeClr val="bg1"/>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lumMod val="50000"/>
                  </a:schemeClr>
                </a:solidFill>
              </a:rPr>
              <a:t>false</a:t>
            </a:r>
          </a:p>
        </p:txBody>
      </p:sp>
      <p:sp>
        <p:nvSpPr>
          <p:cNvPr id="2" name="Title 1">
            <a:extLst>
              <a:ext uri="{FF2B5EF4-FFF2-40B4-BE49-F238E27FC236}">
                <a16:creationId xmlns:a16="http://schemas.microsoft.com/office/drawing/2014/main" xmlns="" id="{D77D422F-3BA8-49BA-8EBB-2B14A88685B2}"/>
              </a:ext>
            </a:extLst>
          </p:cNvPr>
          <p:cNvSpPr>
            <a:spLocks noGrp="1"/>
          </p:cNvSpPr>
          <p:nvPr>
            <p:ph type="title"/>
          </p:nvPr>
        </p:nvSpPr>
        <p:spPr/>
        <p:txBody>
          <a:bodyPr/>
          <a:lstStyle/>
          <a:p>
            <a:r>
              <a:rPr lang="en-US" dirty="0"/>
              <a:t>Generative Adversarial Networks (GANs) </a:t>
            </a:r>
          </a:p>
        </p:txBody>
      </p:sp>
      <p:sp>
        <p:nvSpPr>
          <p:cNvPr id="4" name="Slide Number Placeholder 3">
            <a:extLst>
              <a:ext uri="{FF2B5EF4-FFF2-40B4-BE49-F238E27FC236}">
                <a16:creationId xmlns:a16="http://schemas.microsoft.com/office/drawing/2014/main" xmlns="" id="{C7950454-4DDC-4EE0-9E8E-5D996313BFC8}"/>
              </a:ext>
            </a:extLst>
          </p:cNvPr>
          <p:cNvSpPr>
            <a:spLocks noGrp="1"/>
          </p:cNvSpPr>
          <p:nvPr>
            <p:ph type="sldNum" sz="quarter" idx="12"/>
          </p:nvPr>
        </p:nvSpPr>
        <p:spPr/>
        <p:txBody>
          <a:bodyPr/>
          <a:lstStyle/>
          <a:p>
            <a:fld id="{81B7CCDB-6D39-0547-B7B3-C80E39D6513A}" type="slidenum">
              <a:rPr lang="en-US" smtClean="0"/>
              <a:t>12</a:t>
            </a:fld>
            <a:endParaRPr lang="en-US"/>
          </a:p>
        </p:txBody>
      </p:sp>
      <p:sp>
        <p:nvSpPr>
          <p:cNvPr id="10" name="TextBox 9">
            <a:extLst>
              <a:ext uri="{FF2B5EF4-FFF2-40B4-BE49-F238E27FC236}">
                <a16:creationId xmlns:a16="http://schemas.microsoft.com/office/drawing/2014/main" xmlns="" id="{F7C3085A-642A-45AE-9260-7B1E60E7FCD4}"/>
              </a:ext>
            </a:extLst>
          </p:cNvPr>
          <p:cNvSpPr txBox="1"/>
          <p:nvPr/>
        </p:nvSpPr>
        <p:spPr>
          <a:xfrm>
            <a:off x="352251" y="1375673"/>
            <a:ext cx="7425171" cy="830997"/>
          </a:xfrm>
          <a:prstGeom prst="rect">
            <a:avLst/>
          </a:prstGeom>
          <a:noFill/>
        </p:spPr>
        <p:txBody>
          <a:bodyPr wrap="square" rtlCol="0">
            <a:spAutoFit/>
          </a:bodyPr>
          <a:lstStyle/>
          <a:p>
            <a:pPr algn="ctr"/>
            <a:r>
              <a:rPr lang="en-US" sz="2400" dirty="0" smtClean="0">
                <a:latin typeface="Karla"/>
              </a:rPr>
              <a:t>Understanding </a:t>
            </a:r>
            <a:r>
              <a:rPr lang="en-US" sz="2400" dirty="0">
                <a:latin typeface="Karla"/>
              </a:rPr>
              <a:t>confusion matrix through an example </a:t>
            </a:r>
          </a:p>
        </p:txBody>
      </p:sp>
      <p:sp>
        <p:nvSpPr>
          <p:cNvPr id="43" name="Rectangle 42">
            <a:extLst>
              <a:ext uri="{FF2B5EF4-FFF2-40B4-BE49-F238E27FC236}">
                <a16:creationId xmlns:a16="http://schemas.microsoft.com/office/drawing/2014/main" xmlns="" id="{0225656F-73EC-4FA3-8DBA-B3C3761CB592}"/>
              </a:ext>
            </a:extLst>
          </p:cNvPr>
          <p:cNvSpPr/>
          <p:nvPr/>
        </p:nvSpPr>
        <p:spPr>
          <a:xfrm>
            <a:off x="6654232" y="3003160"/>
            <a:ext cx="1123190" cy="369332"/>
          </a:xfrm>
          <a:prstGeom prst="rect">
            <a:avLst/>
          </a:prstGeom>
        </p:spPr>
        <p:txBody>
          <a:bodyPr wrap="square">
            <a:spAutoFit/>
          </a:bodyPr>
          <a:lstStyle/>
          <a:p>
            <a:r>
              <a:rPr lang="en-US" dirty="0">
                <a:latin typeface="Karla"/>
              </a:rPr>
              <a:t>False</a:t>
            </a:r>
            <a:endParaRPr lang="en-US" dirty="0"/>
          </a:p>
        </p:txBody>
      </p:sp>
      <p:sp>
        <p:nvSpPr>
          <p:cNvPr id="40" name="Rectangle 39">
            <a:extLst>
              <a:ext uri="{FF2B5EF4-FFF2-40B4-BE49-F238E27FC236}">
                <a16:creationId xmlns:a16="http://schemas.microsoft.com/office/drawing/2014/main" xmlns="" id="{E83D712B-1F2F-43FF-A8DE-89499E6E27C4}"/>
              </a:ext>
            </a:extLst>
          </p:cNvPr>
          <p:cNvSpPr/>
          <p:nvPr/>
        </p:nvSpPr>
        <p:spPr>
          <a:xfrm>
            <a:off x="8373736" y="2998953"/>
            <a:ext cx="1103333" cy="369332"/>
          </a:xfrm>
          <a:prstGeom prst="rect">
            <a:avLst/>
          </a:prstGeom>
        </p:spPr>
        <p:txBody>
          <a:bodyPr wrap="square">
            <a:spAutoFit/>
          </a:bodyPr>
          <a:lstStyle/>
          <a:p>
            <a:r>
              <a:rPr lang="en-US" dirty="0">
                <a:latin typeface="Karla"/>
              </a:rPr>
              <a:t>Positive</a:t>
            </a:r>
          </a:p>
        </p:txBody>
      </p:sp>
      <p:sp>
        <p:nvSpPr>
          <p:cNvPr id="44" name="Rectangle 43">
            <a:extLst>
              <a:ext uri="{FF2B5EF4-FFF2-40B4-BE49-F238E27FC236}">
                <a16:creationId xmlns:a16="http://schemas.microsoft.com/office/drawing/2014/main" xmlns="" id="{54142A7C-5894-4D22-BE22-A50483D26D67}"/>
              </a:ext>
            </a:extLst>
          </p:cNvPr>
          <p:cNvSpPr/>
          <p:nvPr/>
        </p:nvSpPr>
        <p:spPr>
          <a:xfrm>
            <a:off x="8272248" y="3587382"/>
            <a:ext cx="1204823" cy="1239350"/>
          </a:xfrm>
          <a:prstGeom prst="rect">
            <a:avLst/>
          </a:prstGeom>
          <a:solidFill>
            <a:schemeClr val="bg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xmlns="" id="{73F68BEA-FF89-47DD-B95F-A7E05E22600B}"/>
              </a:ext>
            </a:extLst>
          </p:cNvPr>
          <p:cNvSpPr/>
          <p:nvPr/>
        </p:nvSpPr>
        <p:spPr>
          <a:xfrm>
            <a:off x="8272247" y="3587381"/>
            <a:ext cx="1204823" cy="615941"/>
          </a:xfrm>
          <a:prstGeom prst="rect">
            <a:avLst/>
          </a:prstGeom>
          <a:solidFill>
            <a:schemeClr val="bg1">
              <a:lumMod val="50000"/>
            </a:schemeClr>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positive</a:t>
            </a:r>
          </a:p>
        </p:txBody>
      </p:sp>
      <p:sp>
        <p:nvSpPr>
          <p:cNvPr id="49" name="Rectangle 48">
            <a:extLst>
              <a:ext uri="{FF2B5EF4-FFF2-40B4-BE49-F238E27FC236}">
                <a16:creationId xmlns:a16="http://schemas.microsoft.com/office/drawing/2014/main" xmlns="" id="{50482B24-3762-42EA-80C8-0C5E67753561}"/>
              </a:ext>
            </a:extLst>
          </p:cNvPr>
          <p:cNvSpPr/>
          <p:nvPr/>
        </p:nvSpPr>
        <p:spPr>
          <a:xfrm>
            <a:off x="8272246" y="4210791"/>
            <a:ext cx="1204823" cy="615941"/>
          </a:xfrm>
          <a:prstGeom prst="rect">
            <a:avLst/>
          </a:prstGeom>
          <a:solidFill>
            <a:schemeClr val="bg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lumMod val="50000"/>
                  </a:schemeClr>
                </a:solidFill>
              </a:rPr>
              <a:t>negative</a:t>
            </a:r>
          </a:p>
        </p:txBody>
      </p:sp>
      <p:sp>
        <p:nvSpPr>
          <p:cNvPr id="50" name="Rectangle 49">
            <a:extLst>
              <a:ext uri="{FF2B5EF4-FFF2-40B4-BE49-F238E27FC236}">
                <a16:creationId xmlns:a16="http://schemas.microsoft.com/office/drawing/2014/main" xmlns="" id="{2B81C810-9D77-47DA-A7DC-40D6D63F6454}"/>
              </a:ext>
            </a:extLst>
          </p:cNvPr>
          <p:cNvSpPr/>
          <p:nvPr/>
        </p:nvSpPr>
        <p:spPr>
          <a:xfrm>
            <a:off x="7009996" y="3568717"/>
            <a:ext cx="602412" cy="615942"/>
          </a:xfrm>
          <a:prstGeom prst="rect">
            <a:avLst/>
          </a:prstGeom>
          <a:solidFill>
            <a:schemeClr val="bg1"/>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lumMod val="50000"/>
                  </a:schemeClr>
                </a:solidFill>
              </a:rPr>
              <a:t>false</a:t>
            </a:r>
          </a:p>
        </p:txBody>
      </p:sp>
      <p:cxnSp>
        <p:nvCxnSpPr>
          <p:cNvPr id="62" name="Straight Arrow Connector 61">
            <a:extLst>
              <a:ext uri="{FF2B5EF4-FFF2-40B4-BE49-F238E27FC236}">
                <a16:creationId xmlns:a16="http://schemas.microsoft.com/office/drawing/2014/main" xmlns="" id="{7E08A001-320D-4D4D-9E41-6E78F1253E64}"/>
              </a:ext>
            </a:extLst>
          </p:cNvPr>
          <p:cNvCxnSpPr>
            <a:cxnSpLocks/>
            <a:endCxn id="66" idx="1"/>
          </p:cNvCxnSpPr>
          <p:nvPr/>
        </p:nvCxnSpPr>
        <p:spPr>
          <a:xfrm>
            <a:off x="682013" y="4128975"/>
            <a:ext cx="738644" cy="1278"/>
          </a:xfrm>
          <a:prstGeom prst="straightConnector1">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63" name="Diamond 62">
            <a:extLst>
              <a:ext uri="{FF2B5EF4-FFF2-40B4-BE49-F238E27FC236}">
                <a16:creationId xmlns:a16="http://schemas.microsoft.com/office/drawing/2014/main" xmlns="" id="{8E683D52-9ECA-412E-9EEB-1E4B2F419AFF}"/>
              </a:ext>
            </a:extLst>
          </p:cNvPr>
          <p:cNvSpPr/>
          <p:nvPr/>
        </p:nvSpPr>
        <p:spPr>
          <a:xfrm>
            <a:off x="2958685" y="3692922"/>
            <a:ext cx="1645429" cy="872105"/>
          </a:xfrm>
          <a:prstGeom prst="diamond">
            <a:avLst/>
          </a:prstGeom>
          <a:solidFill>
            <a:schemeClr val="accent1">
              <a:lumMod val="20000"/>
              <a:lumOff val="80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64" name="Straight Arrow Connector 63">
            <a:extLst>
              <a:ext uri="{FF2B5EF4-FFF2-40B4-BE49-F238E27FC236}">
                <a16:creationId xmlns:a16="http://schemas.microsoft.com/office/drawing/2014/main" xmlns="" id="{74A4A4A9-EA0A-47A0-AA5C-7BDE32EA0055}"/>
              </a:ext>
            </a:extLst>
          </p:cNvPr>
          <p:cNvCxnSpPr>
            <a:cxnSpLocks/>
            <a:endCxn id="63" idx="1"/>
          </p:cNvCxnSpPr>
          <p:nvPr/>
        </p:nvCxnSpPr>
        <p:spPr>
          <a:xfrm>
            <a:off x="1894456" y="4111832"/>
            <a:ext cx="1064229" cy="17143"/>
          </a:xfrm>
          <a:prstGeom prst="straightConnector1">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5" name="Connector: Elbow 64">
            <a:extLst>
              <a:ext uri="{FF2B5EF4-FFF2-40B4-BE49-F238E27FC236}">
                <a16:creationId xmlns:a16="http://schemas.microsoft.com/office/drawing/2014/main" xmlns="" id="{285CF1BA-B659-4564-8D42-60D5FF773ADD}"/>
              </a:ext>
            </a:extLst>
          </p:cNvPr>
          <p:cNvCxnSpPr>
            <a:cxnSpLocks/>
            <a:endCxn id="63" idx="0"/>
          </p:cNvCxnSpPr>
          <p:nvPr/>
        </p:nvCxnSpPr>
        <p:spPr>
          <a:xfrm>
            <a:off x="681926" y="2914576"/>
            <a:ext cx="3099474" cy="778346"/>
          </a:xfrm>
          <a:prstGeom prst="bentConnector2">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66" name="Rectangle: Rounded Corners 65">
            <a:extLst>
              <a:ext uri="{FF2B5EF4-FFF2-40B4-BE49-F238E27FC236}">
                <a16:creationId xmlns:a16="http://schemas.microsoft.com/office/drawing/2014/main" xmlns="" id="{BEC4F460-0590-4BFB-AB12-2D4B23B706A2}"/>
              </a:ext>
            </a:extLst>
          </p:cNvPr>
          <p:cNvSpPr/>
          <p:nvPr/>
        </p:nvSpPr>
        <p:spPr>
          <a:xfrm>
            <a:off x="1420657" y="3886499"/>
            <a:ext cx="473798" cy="487507"/>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latin typeface="Karla"/>
              </a:rPr>
              <a:t>M</a:t>
            </a:r>
          </a:p>
        </p:txBody>
      </p:sp>
      <p:sp>
        <p:nvSpPr>
          <p:cNvPr id="67" name="TextBox 66">
            <a:extLst>
              <a:ext uri="{FF2B5EF4-FFF2-40B4-BE49-F238E27FC236}">
                <a16:creationId xmlns:a16="http://schemas.microsoft.com/office/drawing/2014/main" xmlns="" id="{0E54DB00-9AD4-4971-B436-A0C6B77C3C65}"/>
              </a:ext>
            </a:extLst>
          </p:cNvPr>
          <p:cNvSpPr txBox="1"/>
          <p:nvPr/>
        </p:nvSpPr>
        <p:spPr>
          <a:xfrm>
            <a:off x="682013" y="2631248"/>
            <a:ext cx="3401627" cy="307777"/>
          </a:xfrm>
          <a:prstGeom prst="rect">
            <a:avLst/>
          </a:prstGeom>
          <a:noFill/>
        </p:spPr>
        <p:txBody>
          <a:bodyPr wrap="square" rtlCol="0">
            <a:spAutoFit/>
          </a:bodyPr>
          <a:lstStyle/>
          <a:p>
            <a:r>
              <a:rPr lang="en-US" sz="1400" dirty="0">
                <a:latin typeface="Karla"/>
              </a:rPr>
              <a:t>label: it was not spam</a:t>
            </a:r>
          </a:p>
        </p:txBody>
      </p:sp>
      <p:sp>
        <p:nvSpPr>
          <p:cNvPr id="68" name="TextBox 67">
            <a:extLst>
              <a:ext uri="{FF2B5EF4-FFF2-40B4-BE49-F238E27FC236}">
                <a16:creationId xmlns:a16="http://schemas.microsoft.com/office/drawing/2014/main" xmlns="" id="{0620A732-469F-4ABA-80D0-4FBFF9024E96}"/>
              </a:ext>
            </a:extLst>
          </p:cNvPr>
          <p:cNvSpPr txBox="1"/>
          <p:nvPr/>
        </p:nvSpPr>
        <p:spPr>
          <a:xfrm>
            <a:off x="1875416" y="4150698"/>
            <a:ext cx="1432693" cy="523220"/>
          </a:xfrm>
          <a:prstGeom prst="rect">
            <a:avLst/>
          </a:prstGeom>
          <a:noFill/>
        </p:spPr>
        <p:txBody>
          <a:bodyPr wrap="square" rtlCol="0">
            <a:spAutoFit/>
          </a:bodyPr>
          <a:lstStyle/>
          <a:p>
            <a:r>
              <a:rPr lang="en-US" sz="1400" dirty="0">
                <a:latin typeface="Karla"/>
              </a:rPr>
              <a:t>prediction:</a:t>
            </a:r>
          </a:p>
          <a:p>
            <a:r>
              <a:rPr lang="en-US" sz="1400" dirty="0">
                <a:latin typeface="Karla"/>
              </a:rPr>
              <a:t>yes, it is spam</a:t>
            </a:r>
          </a:p>
        </p:txBody>
      </p:sp>
      <p:sp>
        <p:nvSpPr>
          <p:cNvPr id="69" name="TextBox 68">
            <a:extLst>
              <a:ext uri="{FF2B5EF4-FFF2-40B4-BE49-F238E27FC236}">
                <a16:creationId xmlns:a16="http://schemas.microsoft.com/office/drawing/2014/main" xmlns="" id="{2F79CF3F-6E76-4906-9F0B-1AF278576558}"/>
              </a:ext>
            </a:extLst>
          </p:cNvPr>
          <p:cNvSpPr txBox="1"/>
          <p:nvPr/>
        </p:nvSpPr>
        <p:spPr>
          <a:xfrm>
            <a:off x="3073086" y="3833353"/>
            <a:ext cx="1432693" cy="523220"/>
          </a:xfrm>
          <a:prstGeom prst="rect">
            <a:avLst/>
          </a:prstGeom>
          <a:noFill/>
        </p:spPr>
        <p:txBody>
          <a:bodyPr wrap="square" rtlCol="0">
            <a:spAutoFit/>
          </a:bodyPr>
          <a:lstStyle/>
          <a:p>
            <a:pPr algn="ctr"/>
            <a:r>
              <a:rPr lang="en-US" sz="1400" dirty="0">
                <a:latin typeface="Karla"/>
              </a:rPr>
              <a:t>prediction matches label?</a:t>
            </a:r>
          </a:p>
        </p:txBody>
      </p:sp>
      <p:cxnSp>
        <p:nvCxnSpPr>
          <p:cNvPr id="94" name="Straight Arrow Connector 93">
            <a:extLst>
              <a:ext uri="{FF2B5EF4-FFF2-40B4-BE49-F238E27FC236}">
                <a16:creationId xmlns:a16="http://schemas.microsoft.com/office/drawing/2014/main" xmlns="" id="{70DC0440-D2F3-4176-85B2-EA4C2F2CF354}"/>
              </a:ext>
            </a:extLst>
          </p:cNvPr>
          <p:cNvCxnSpPr>
            <a:cxnSpLocks/>
          </p:cNvCxnSpPr>
          <p:nvPr/>
        </p:nvCxnSpPr>
        <p:spPr>
          <a:xfrm>
            <a:off x="4604114" y="4128974"/>
            <a:ext cx="1064229" cy="17143"/>
          </a:xfrm>
          <a:prstGeom prst="straightConnector1">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5" name="Straight Arrow Connector 94">
            <a:extLst>
              <a:ext uri="{FF2B5EF4-FFF2-40B4-BE49-F238E27FC236}">
                <a16:creationId xmlns:a16="http://schemas.microsoft.com/office/drawing/2014/main" xmlns="" id="{A9A5A8F6-091F-4A4E-99F2-9F18C693EF06}"/>
              </a:ext>
            </a:extLst>
          </p:cNvPr>
          <p:cNvCxnSpPr>
            <a:cxnSpLocks/>
          </p:cNvCxnSpPr>
          <p:nvPr/>
        </p:nvCxnSpPr>
        <p:spPr>
          <a:xfrm>
            <a:off x="3789432" y="4571536"/>
            <a:ext cx="0" cy="736755"/>
          </a:xfrm>
          <a:prstGeom prst="straightConnector1">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96" name="TextBox 95">
            <a:extLst>
              <a:ext uri="{FF2B5EF4-FFF2-40B4-BE49-F238E27FC236}">
                <a16:creationId xmlns:a16="http://schemas.microsoft.com/office/drawing/2014/main" xmlns="" id="{4F537458-9789-46B5-827F-8D177955ABD7}"/>
              </a:ext>
            </a:extLst>
          </p:cNvPr>
          <p:cNvSpPr txBox="1"/>
          <p:nvPr/>
        </p:nvSpPr>
        <p:spPr>
          <a:xfrm>
            <a:off x="4705463" y="3847867"/>
            <a:ext cx="1249315" cy="307777"/>
          </a:xfrm>
          <a:prstGeom prst="rect">
            <a:avLst/>
          </a:prstGeom>
          <a:noFill/>
        </p:spPr>
        <p:txBody>
          <a:bodyPr wrap="square" rtlCol="0">
            <a:spAutoFit/>
          </a:bodyPr>
          <a:lstStyle/>
          <a:p>
            <a:r>
              <a:rPr lang="en-US" sz="1400" dirty="0">
                <a:latin typeface="Karla"/>
              </a:rPr>
              <a:t>Yes or True</a:t>
            </a:r>
          </a:p>
        </p:txBody>
      </p:sp>
      <p:sp>
        <p:nvSpPr>
          <p:cNvPr id="97" name="TextBox 96">
            <a:extLst>
              <a:ext uri="{FF2B5EF4-FFF2-40B4-BE49-F238E27FC236}">
                <a16:creationId xmlns:a16="http://schemas.microsoft.com/office/drawing/2014/main" xmlns="" id="{A888A70F-E62C-4B7C-84DA-35CC7E3EF75A}"/>
              </a:ext>
            </a:extLst>
          </p:cNvPr>
          <p:cNvSpPr txBox="1"/>
          <p:nvPr/>
        </p:nvSpPr>
        <p:spPr>
          <a:xfrm>
            <a:off x="2747077" y="5015189"/>
            <a:ext cx="1094411" cy="307777"/>
          </a:xfrm>
          <a:prstGeom prst="rect">
            <a:avLst/>
          </a:prstGeom>
          <a:noFill/>
        </p:spPr>
        <p:txBody>
          <a:bodyPr wrap="square" rtlCol="0">
            <a:spAutoFit/>
          </a:bodyPr>
          <a:lstStyle/>
          <a:p>
            <a:r>
              <a:rPr lang="en-US" sz="1400" dirty="0">
                <a:latin typeface="Karla"/>
              </a:rPr>
              <a:t>No or False</a:t>
            </a:r>
          </a:p>
        </p:txBody>
      </p:sp>
      <p:cxnSp>
        <p:nvCxnSpPr>
          <p:cNvPr id="20" name="Straight Connector 19">
            <a:extLst>
              <a:ext uri="{FF2B5EF4-FFF2-40B4-BE49-F238E27FC236}">
                <a16:creationId xmlns:a16="http://schemas.microsoft.com/office/drawing/2014/main" xmlns="" id="{6D6AA0A9-E89C-4765-8B58-200EEACB1F2A}"/>
              </a:ext>
            </a:extLst>
          </p:cNvPr>
          <p:cNvCxnSpPr/>
          <p:nvPr/>
        </p:nvCxnSpPr>
        <p:spPr>
          <a:xfrm>
            <a:off x="6018035" y="2307265"/>
            <a:ext cx="0" cy="3317358"/>
          </a:xfrm>
          <a:prstGeom prst="line">
            <a:avLst/>
          </a:prstGeom>
          <a:ln>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sp>
        <p:nvSpPr>
          <p:cNvPr id="98" name="Rectangle 97">
            <a:extLst>
              <a:ext uri="{FF2B5EF4-FFF2-40B4-BE49-F238E27FC236}">
                <a16:creationId xmlns:a16="http://schemas.microsoft.com/office/drawing/2014/main" xmlns="" id="{0458681E-23BD-4B16-B7A2-CD21BEB64D84}"/>
              </a:ext>
            </a:extLst>
          </p:cNvPr>
          <p:cNvSpPr/>
          <p:nvPr/>
        </p:nvSpPr>
        <p:spPr>
          <a:xfrm>
            <a:off x="10230687" y="3579748"/>
            <a:ext cx="602412" cy="615941"/>
          </a:xfrm>
          <a:prstGeom prst="rect">
            <a:avLst/>
          </a:prstGeom>
          <a:solidFill>
            <a:schemeClr val="bg1">
              <a:lumMod val="50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TP</a:t>
            </a:r>
          </a:p>
        </p:txBody>
      </p:sp>
      <p:sp>
        <p:nvSpPr>
          <p:cNvPr id="99" name="Rectangle 98">
            <a:extLst>
              <a:ext uri="{FF2B5EF4-FFF2-40B4-BE49-F238E27FC236}">
                <a16:creationId xmlns:a16="http://schemas.microsoft.com/office/drawing/2014/main" xmlns="" id="{2E414769-B3C5-4E1E-B410-CE7AF9A077B6}"/>
              </a:ext>
            </a:extLst>
          </p:cNvPr>
          <p:cNvSpPr/>
          <p:nvPr/>
        </p:nvSpPr>
        <p:spPr>
          <a:xfrm>
            <a:off x="10833098" y="4195689"/>
            <a:ext cx="602412" cy="615941"/>
          </a:xfrm>
          <a:prstGeom prst="rect">
            <a:avLst/>
          </a:prstGeom>
          <a:solidFill>
            <a:schemeClr val="bg1">
              <a:lumMod val="50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TN</a:t>
            </a:r>
          </a:p>
        </p:txBody>
      </p:sp>
      <p:sp>
        <p:nvSpPr>
          <p:cNvPr id="100" name="Rectangle 99">
            <a:extLst>
              <a:ext uri="{FF2B5EF4-FFF2-40B4-BE49-F238E27FC236}">
                <a16:creationId xmlns:a16="http://schemas.microsoft.com/office/drawing/2014/main" xmlns="" id="{F6936626-88C9-48C3-9C66-86839130C1E4}"/>
              </a:ext>
            </a:extLst>
          </p:cNvPr>
          <p:cNvSpPr/>
          <p:nvPr/>
        </p:nvSpPr>
        <p:spPr>
          <a:xfrm>
            <a:off x="10230599" y="4207083"/>
            <a:ext cx="602412" cy="615942"/>
          </a:xfrm>
          <a:prstGeom prst="rect">
            <a:avLst/>
          </a:prstGeom>
          <a:solidFill>
            <a:schemeClr val="bg1"/>
          </a:solidFill>
          <a:ln w="1905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lumMod val="50000"/>
                  </a:schemeClr>
                </a:solidFill>
              </a:rPr>
              <a:t>FN</a:t>
            </a:r>
          </a:p>
        </p:txBody>
      </p:sp>
      <p:sp>
        <p:nvSpPr>
          <p:cNvPr id="101" name="Rectangle 100">
            <a:extLst>
              <a:ext uri="{FF2B5EF4-FFF2-40B4-BE49-F238E27FC236}">
                <a16:creationId xmlns:a16="http://schemas.microsoft.com/office/drawing/2014/main" xmlns="" id="{CF884DA7-2435-4BA6-85B3-52AE3CFAC92D}"/>
              </a:ext>
            </a:extLst>
          </p:cNvPr>
          <p:cNvSpPr/>
          <p:nvPr/>
        </p:nvSpPr>
        <p:spPr>
          <a:xfrm>
            <a:off x="10149674" y="3029292"/>
            <a:ext cx="1693033" cy="369332"/>
          </a:xfrm>
          <a:prstGeom prst="rect">
            <a:avLst/>
          </a:prstGeom>
        </p:spPr>
        <p:txBody>
          <a:bodyPr wrap="square">
            <a:spAutoFit/>
          </a:bodyPr>
          <a:lstStyle/>
          <a:p>
            <a:r>
              <a:rPr lang="en-US" dirty="0">
                <a:latin typeface="Karla"/>
              </a:rPr>
              <a:t>False Positive</a:t>
            </a:r>
            <a:endParaRPr lang="en-US" dirty="0"/>
          </a:p>
        </p:txBody>
      </p:sp>
      <p:sp>
        <p:nvSpPr>
          <p:cNvPr id="102" name="Rectangle 101">
            <a:extLst>
              <a:ext uri="{FF2B5EF4-FFF2-40B4-BE49-F238E27FC236}">
                <a16:creationId xmlns:a16="http://schemas.microsoft.com/office/drawing/2014/main" xmlns="" id="{D4F1C3F1-4E72-4785-8324-62C7C5A2B988}"/>
              </a:ext>
            </a:extLst>
          </p:cNvPr>
          <p:cNvSpPr/>
          <p:nvPr/>
        </p:nvSpPr>
        <p:spPr>
          <a:xfrm>
            <a:off x="10833099" y="3594849"/>
            <a:ext cx="602412" cy="615942"/>
          </a:xfrm>
          <a:prstGeom prst="rect">
            <a:avLst/>
          </a:prstGeom>
          <a:solidFill>
            <a:schemeClr val="bg1"/>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lumMod val="50000"/>
                  </a:schemeClr>
                </a:solidFill>
              </a:rPr>
              <a:t>FP</a:t>
            </a:r>
          </a:p>
        </p:txBody>
      </p:sp>
      <p:sp>
        <p:nvSpPr>
          <p:cNvPr id="105" name="Rectangle 104">
            <a:extLst>
              <a:ext uri="{FF2B5EF4-FFF2-40B4-BE49-F238E27FC236}">
                <a16:creationId xmlns:a16="http://schemas.microsoft.com/office/drawing/2014/main" xmlns="" id="{D82F9F8F-B9E9-4F89-9259-E630690CDD85}"/>
              </a:ext>
            </a:extLst>
          </p:cNvPr>
          <p:cNvSpPr/>
          <p:nvPr/>
        </p:nvSpPr>
        <p:spPr>
          <a:xfrm>
            <a:off x="7751467" y="3910935"/>
            <a:ext cx="1123190" cy="584775"/>
          </a:xfrm>
          <a:prstGeom prst="rect">
            <a:avLst/>
          </a:prstGeom>
        </p:spPr>
        <p:txBody>
          <a:bodyPr wrap="square">
            <a:spAutoFit/>
          </a:bodyPr>
          <a:lstStyle/>
          <a:p>
            <a:r>
              <a:rPr lang="en-US" sz="3200" b="1" dirty="0">
                <a:latin typeface="Karla"/>
              </a:rPr>
              <a:t>+</a:t>
            </a:r>
            <a:endParaRPr lang="en-US" b="1" dirty="0"/>
          </a:p>
        </p:txBody>
      </p:sp>
      <p:sp>
        <p:nvSpPr>
          <p:cNvPr id="106" name="Rectangle 105">
            <a:extLst>
              <a:ext uri="{FF2B5EF4-FFF2-40B4-BE49-F238E27FC236}">
                <a16:creationId xmlns:a16="http://schemas.microsoft.com/office/drawing/2014/main" xmlns="" id="{BA820EC6-7E04-4012-AB99-FBE11549934F}"/>
              </a:ext>
            </a:extLst>
          </p:cNvPr>
          <p:cNvSpPr/>
          <p:nvPr/>
        </p:nvSpPr>
        <p:spPr>
          <a:xfrm>
            <a:off x="9646652" y="3914695"/>
            <a:ext cx="1123190" cy="584775"/>
          </a:xfrm>
          <a:prstGeom prst="rect">
            <a:avLst/>
          </a:prstGeom>
        </p:spPr>
        <p:txBody>
          <a:bodyPr wrap="square">
            <a:spAutoFit/>
          </a:bodyPr>
          <a:lstStyle/>
          <a:p>
            <a:r>
              <a:rPr lang="en-US" sz="3200" b="1" dirty="0">
                <a:latin typeface="Karla"/>
              </a:rPr>
              <a:t>=</a:t>
            </a:r>
            <a:endParaRPr lang="en-US" b="1" dirty="0"/>
          </a:p>
        </p:txBody>
      </p:sp>
      <p:pic>
        <p:nvPicPr>
          <p:cNvPr id="107" name="Graphic 106" descr="Envelope">
            <a:extLst>
              <a:ext uri="{FF2B5EF4-FFF2-40B4-BE49-F238E27FC236}">
                <a16:creationId xmlns:a16="http://schemas.microsoft.com/office/drawing/2014/main" xmlns="" id="{10462019-E0ED-4FAB-99F4-D3AFD2EC6EF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23843" y="3368285"/>
            <a:ext cx="782413" cy="782413"/>
          </a:xfrm>
          <a:prstGeom prst="rect">
            <a:avLst/>
          </a:prstGeom>
        </p:spPr>
      </p:pic>
      <p:sp>
        <p:nvSpPr>
          <p:cNvPr id="3" name="TextBox 2"/>
          <p:cNvSpPr txBox="1"/>
          <p:nvPr/>
        </p:nvSpPr>
        <p:spPr>
          <a:xfrm>
            <a:off x="2967360" y="5817212"/>
            <a:ext cx="6101350" cy="923330"/>
          </a:xfrm>
          <a:prstGeom prst="rect">
            <a:avLst/>
          </a:prstGeom>
          <a:solidFill>
            <a:schemeClr val="tx2">
              <a:lumMod val="20000"/>
              <a:lumOff val="80000"/>
            </a:schemeClr>
          </a:solidFill>
        </p:spPr>
        <p:txBody>
          <a:bodyPr wrap="none" rtlCol="0">
            <a:spAutoFit/>
          </a:bodyPr>
          <a:lstStyle/>
          <a:p>
            <a:r>
              <a:rPr lang="en-US" dirty="0" smtClean="0">
                <a:latin typeface="Karla" charset="0"/>
                <a:ea typeface="Karla" charset="0"/>
                <a:cs typeface="Karla" charset="0"/>
              </a:rPr>
              <a:t>SPAM: POSITIVE</a:t>
            </a:r>
          </a:p>
          <a:p>
            <a:r>
              <a:rPr lang="en-US" b="1" dirty="0" smtClean="0">
                <a:solidFill>
                  <a:srgbClr val="C00000"/>
                </a:solidFill>
                <a:latin typeface="Karla" charset="0"/>
                <a:ea typeface="Karla" charset="0"/>
                <a:cs typeface="Karla" charset="0"/>
              </a:rPr>
              <a:t>TRUE/FALSE: </a:t>
            </a:r>
            <a:r>
              <a:rPr lang="en-US" dirty="0" smtClean="0">
                <a:latin typeface="Karla" charset="0"/>
                <a:ea typeface="Karla" charset="0"/>
                <a:cs typeface="Karla" charset="0"/>
              </a:rPr>
              <a:t>If prediction and true match do not match</a:t>
            </a:r>
          </a:p>
          <a:p>
            <a:r>
              <a:rPr lang="en-US" b="1" dirty="0" smtClean="0">
                <a:solidFill>
                  <a:srgbClr val="C00000"/>
                </a:solidFill>
                <a:latin typeface="Karla" charset="0"/>
                <a:ea typeface="Karla" charset="0"/>
                <a:cs typeface="Karla" charset="0"/>
              </a:rPr>
              <a:t>POSITIVE/NEGATIVE: </a:t>
            </a:r>
            <a:r>
              <a:rPr lang="en-US" dirty="0" smtClean="0">
                <a:latin typeface="Karla" charset="0"/>
                <a:ea typeface="Karla" charset="0"/>
                <a:cs typeface="Karla" charset="0"/>
              </a:rPr>
              <a:t>Prediction class </a:t>
            </a:r>
          </a:p>
        </p:txBody>
      </p:sp>
    </p:spTree>
    <p:extLst>
      <p:ext uri="{BB962C8B-B14F-4D97-AF65-F5344CB8AC3E}">
        <p14:creationId xmlns:p14="http://schemas.microsoft.com/office/powerpoint/2010/main" val="3150705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7D422F-3BA8-49BA-8EBB-2B14A88685B2}"/>
              </a:ext>
            </a:extLst>
          </p:cNvPr>
          <p:cNvSpPr>
            <a:spLocks noGrp="1"/>
          </p:cNvSpPr>
          <p:nvPr>
            <p:ph type="title"/>
          </p:nvPr>
        </p:nvSpPr>
        <p:spPr/>
        <p:txBody>
          <a:bodyPr/>
          <a:lstStyle/>
          <a:p>
            <a:r>
              <a:rPr lang="en-US" dirty="0"/>
              <a:t>Generative Adversarial Networks (GAN) </a:t>
            </a:r>
          </a:p>
        </p:txBody>
      </p:sp>
      <p:sp>
        <p:nvSpPr>
          <p:cNvPr id="4" name="Slide Number Placeholder 3">
            <a:extLst>
              <a:ext uri="{FF2B5EF4-FFF2-40B4-BE49-F238E27FC236}">
                <a16:creationId xmlns:a16="http://schemas.microsoft.com/office/drawing/2014/main" xmlns="" id="{C7950454-4DDC-4EE0-9E8E-5D996313BFC8}"/>
              </a:ext>
            </a:extLst>
          </p:cNvPr>
          <p:cNvSpPr>
            <a:spLocks noGrp="1"/>
          </p:cNvSpPr>
          <p:nvPr>
            <p:ph type="sldNum" sz="quarter" idx="12"/>
          </p:nvPr>
        </p:nvSpPr>
        <p:spPr/>
        <p:txBody>
          <a:bodyPr/>
          <a:lstStyle/>
          <a:p>
            <a:fld id="{81B7CCDB-6D39-0547-B7B3-C80E39D6513A}" type="slidenum">
              <a:rPr lang="en-US" smtClean="0"/>
              <a:t>13</a:t>
            </a:fld>
            <a:endParaRPr lang="en-US"/>
          </a:p>
        </p:txBody>
      </p:sp>
      <p:grpSp>
        <p:nvGrpSpPr>
          <p:cNvPr id="44" name="Group 43">
            <a:extLst>
              <a:ext uri="{FF2B5EF4-FFF2-40B4-BE49-F238E27FC236}">
                <a16:creationId xmlns:a16="http://schemas.microsoft.com/office/drawing/2014/main" xmlns="" id="{F0D2554F-3E03-4C7F-A447-D89401E2084A}"/>
              </a:ext>
            </a:extLst>
          </p:cNvPr>
          <p:cNvGrpSpPr/>
          <p:nvPr/>
        </p:nvGrpSpPr>
        <p:grpSpPr>
          <a:xfrm>
            <a:off x="7763992" y="3736944"/>
            <a:ext cx="4294556" cy="2340802"/>
            <a:chOff x="3592922" y="2162690"/>
            <a:chExt cx="6215851" cy="3388028"/>
          </a:xfrm>
        </p:grpSpPr>
        <p:sp>
          <p:nvSpPr>
            <p:cNvPr id="48" name="TextBox 47">
              <a:extLst>
                <a:ext uri="{FF2B5EF4-FFF2-40B4-BE49-F238E27FC236}">
                  <a16:creationId xmlns:a16="http://schemas.microsoft.com/office/drawing/2014/main" xmlns="" id="{E4264723-DA54-450A-8849-3ADD3EFD9FBD}"/>
                </a:ext>
              </a:extLst>
            </p:cNvPr>
            <p:cNvSpPr txBox="1"/>
            <p:nvPr/>
          </p:nvSpPr>
          <p:spPr>
            <a:xfrm>
              <a:off x="3833978" y="3111864"/>
              <a:ext cx="1762401" cy="400923"/>
            </a:xfrm>
            <a:prstGeom prst="rect">
              <a:avLst/>
            </a:prstGeom>
            <a:noFill/>
          </p:spPr>
          <p:txBody>
            <a:bodyPr wrap="square" rtlCol="0">
              <a:spAutoFit/>
            </a:bodyPr>
            <a:lstStyle/>
            <a:p>
              <a:r>
                <a:rPr lang="en-US" sz="1200" dirty="0">
                  <a:solidFill>
                    <a:schemeClr val="bg1">
                      <a:lumMod val="50000"/>
                    </a:schemeClr>
                  </a:solidFill>
                </a:rPr>
                <a:t>Yes, it is spam</a:t>
              </a:r>
            </a:p>
          </p:txBody>
        </p:sp>
        <p:sp>
          <p:nvSpPr>
            <p:cNvPr id="49" name="TextBox 48">
              <a:extLst>
                <a:ext uri="{FF2B5EF4-FFF2-40B4-BE49-F238E27FC236}">
                  <a16:creationId xmlns:a16="http://schemas.microsoft.com/office/drawing/2014/main" xmlns="" id="{D20F91E8-32F5-40D8-93D3-CC8F8241E518}"/>
                </a:ext>
              </a:extLst>
            </p:cNvPr>
            <p:cNvSpPr txBox="1"/>
            <p:nvPr/>
          </p:nvSpPr>
          <p:spPr>
            <a:xfrm>
              <a:off x="3592922" y="4589844"/>
              <a:ext cx="1881383" cy="400923"/>
            </a:xfrm>
            <a:prstGeom prst="rect">
              <a:avLst/>
            </a:prstGeom>
            <a:noFill/>
          </p:spPr>
          <p:txBody>
            <a:bodyPr wrap="square" rtlCol="0">
              <a:spAutoFit/>
            </a:bodyPr>
            <a:lstStyle/>
            <a:p>
              <a:r>
                <a:rPr lang="en-US" sz="1200" dirty="0">
                  <a:solidFill>
                    <a:schemeClr val="bg1">
                      <a:lumMod val="50000"/>
                    </a:schemeClr>
                  </a:solidFill>
                </a:rPr>
                <a:t>No, it is not spam</a:t>
              </a:r>
            </a:p>
          </p:txBody>
        </p:sp>
        <p:cxnSp>
          <p:nvCxnSpPr>
            <p:cNvPr id="50" name="Straight Connector 49">
              <a:extLst>
                <a:ext uri="{FF2B5EF4-FFF2-40B4-BE49-F238E27FC236}">
                  <a16:creationId xmlns:a16="http://schemas.microsoft.com/office/drawing/2014/main" xmlns="" id="{1404BC91-95B9-48D3-B0BE-71595B0701CF}"/>
                </a:ext>
              </a:extLst>
            </p:cNvPr>
            <p:cNvCxnSpPr>
              <a:cxnSpLocks/>
            </p:cNvCxnSpPr>
            <p:nvPr/>
          </p:nvCxnSpPr>
          <p:spPr>
            <a:xfrm>
              <a:off x="3792710" y="4126150"/>
              <a:ext cx="5757690" cy="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xmlns="" id="{6C396E36-A8A3-4069-8952-FA6F9765DED7}"/>
                </a:ext>
              </a:extLst>
            </p:cNvPr>
            <p:cNvCxnSpPr>
              <a:cxnSpLocks/>
            </p:cNvCxnSpPr>
            <p:nvPr/>
          </p:nvCxnSpPr>
          <p:spPr>
            <a:xfrm>
              <a:off x="5394960" y="2184400"/>
              <a:ext cx="0" cy="3230651"/>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52" name="Rectangle 51">
              <a:extLst>
                <a:ext uri="{FF2B5EF4-FFF2-40B4-BE49-F238E27FC236}">
                  <a16:creationId xmlns:a16="http://schemas.microsoft.com/office/drawing/2014/main" xmlns="" id="{3AFB5976-BDE0-4010-ABEA-2AE78F62C7D5}"/>
                </a:ext>
              </a:extLst>
            </p:cNvPr>
            <p:cNvSpPr/>
            <p:nvPr/>
          </p:nvSpPr>
          <p:spPr>
            <a:xfrm>
              <a:off x="5421046" y="2162690"/>
              <a:ext cx="2458777" cy="400923"/>
            </a:xfrm>
            <a:prstGeom prst="rect">
              <a:avLst/>
            </a:prstGeom>
          </p:spPr>
          <p:txBody>
            <a:bodyPr wrap="square">
              <a:spAutoFit/>
            </a:bodyPr>
            <a:lstStyle/>
            <a:p>
              <a:r>
                <a:rPr lang="en-US" sz="1200" dirty="0">
                  <a:solidFill>
                    <a:schemeClr val="bg1">
                      <a:lumMod val="50000"/>
                    </a:schemeClr>
                  </a:solidFill>
                  <a:latin typeface="Karla"/>
                </a:rPr>
                <a:t>It was spam, for real</a:t>
              </a:r>
              <a:endParaRPr lang="en-US" sz="1200" dirty="0">
                <a:solidFill>
                  <a:schemeClr val="bg1">
                    <a:lumMod val="50000"/>
                  </a:schemeClr>
                </a:solidFill>
              </a:endParaRPr>
            </a:p>
          </p:txBody>
        </p:sp>
        <p:cxnSp>
          <p:nvCxnSpPr>
            <p:cNvPr id="53" name="Straight Connector 52">
              <a:extLst>
                <a:ext uri="{FF2B5EF4-FFF2-40B4-BE49-F238E27FC236}">
                  <a16:creationId xmlns:a16="http://schemas.microsoft.com/office/drawing/2014/main" xmlns="" id="{91C483BC-0522-495E-BAE4-D33B19B1AB1B}"/>
                </a:ext>
              </a:extLst>
            </p:cNvPr>
            <p:cNvCxnSpPr>
              <a:cxnSpLocks/>
            </p:cNvCxnSpPr>
            <p:nvPr/>
          </p:nvCxnSpPr>
          <p:spPr>
            <a:xfrm>
              <a:off x="7735110" y="2184400"/>
              <a:ext cx="0" cy="3252807"/>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xmlns="" id="{90832EBA-2A71-4CF6-BEAA-1AD76AFD8935}"/>
                </a:ext>
              </a:extLst>
            </p:cNvPr>
            <p:cNvCxnSpPr/>
            <p:nvPr/>
          </p:nvCxnSpPr>
          <p:spPr>
            <a:xfrm>
              <a:off x="3945110" y="2582247"/>
              <a:ext cx="5452890" cy="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55" name="Rectangle 54">
              <a:extLst>
                <a:ext uri="{FF2B5EF4-FFF2-40B4-BE49-F238E27FC236}">
                  <a16:creationId xmlns:a16="http://schemas.microsoft.com/office/drawing/2014/main" xmlns="" id="{4D16ACCF-DD5F-4F21-9A39-8737997AB8C6}"/>
                </a:ext>
              </a:extLst>
            </p:cNvPr>
            <p:cNvSpPr/>
            <p:nvPr/>
          </p:nvSpPr>
          <p:spPr>
            <a:xfrm>
              <a:off x="7735110" y="2173959"/>
              <a:ext cx="2073663" cy="400923"/>
            </a:xfrm>
            <a:prstGeom prst="rect">
              <a:avLst/>
            </a:prstGeom>
          </p:spPr>
          <p:txBody>
            <a:bodyPr wrap="square">
              <a:spAutoFit/>
            </a:bodyPr>
            <a:lstStyle/>
            <a:p>
              <a:r>
                <a:rPr lang="en-US" sz="1200" dirty="0">
                  <a:solidFill>
                    <a:schemeClr val="bg1">
                      <a:lumMod val="50000"/>
                    </a:schemeClr>
                  </a:solidFill>
                  <a:latin typeface="Karla"/>
                </a:rPr>
                <a:t>It was not spam</a:t>
              </a:r>
            </a:p>
          </p:txBody>
        </p:sp>
        <p:pic>
          <p:nvPicPr>
            <p:cNvPr id="56" name="Graphic 55" descr="Envelope">
              <a:extLst>
                <a:ext uri="{FF2B5EF4-FFF2-40B4-BE49-F238E27FC236}">
                  <a16:creationId xmlns:a16="http://schemas.microsoft.com/office/drawing/2014/main" xmlns="" id="{6311983E-7D68-4ED5-97AC-6291245CF15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757480" y="4636319"/>
              <a:ext cx="914399" cy="914399"/>
            </a:xfrm>
            <a:prstGeom prst="rect">
              <a:avLst/>
            </a:prstGeom>
          </p:spPr>
        </p:pic>
        <p:pic>
          <p:nvPicPr>
            <p:cNvPr id="57" name="Graphic 56" descr="Envelope">
              <a:extLst>
                <a:ext uri="{FF2B5EF4-FFF2-40B4-BE49-F238E27FC236}">
                  <a16:creationId xmlns:a16="http://schemas.microsoft.com/office/drawing/2014/main" xmlns="" id="{50E50F89-E82C-45AD-823D-D910445A231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757480" y="4008937"/>
              <a:ext cx="914399" cy="914399"/>
            </a:xfrm>
            <a:prstGeom prst="rect">
              <a:avLst/>
            </a:prstGeom>
          </p:spPr>
        </p:pic>
        <p:pic>
          <p:nvPicPr>
            <p:cNvPr id="58" name="Graphic 57" descr="Envelope">
              <a:extLst>
                <a:ext uri="{FF2B5EF4-FFF2-40B4-BE49-F238E27FC236}">
                  <a16:creationId xmlns:a16="http://schemas.microsoft.com/office/drawing/2014/main" xmlns="" id="{8A9CF726-2A57-492F-998A-801DC6BC75C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610936" y="4008936"/>
              <a:ext cx="914399" cy="914399"/>
            </a:xfrm>
            <a:prstGeom prst="rect">
              <a:avLst/>
            </a:prstGeom>
          </p:spPr>
        </p:pic>
        <p:pic>
          <p:nvPicPr>
            <p:cNvPr id="59" name="Graphic 58" descr="Envelope">
              <a:extLst>
                <a:ext uri="{FF2B5EF4-FFF2-40B4-BE49-F238E27FC236}">
                  <a16:creationId xmlns:a16="http://schemas.microsoft.com/office/drawing/2014/main" xmlns="" id="{1288BFAB-4344-476F-AD19-84D25B5FFB4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153736" y="2922350"/>
              <a:ext cx="914399" cy="914399"/>
            </a:xfrm>
            <a:prstGeom prst="rect">
              <a:avLst/>
            </a:prstGeom>
          </p:spPr>
        </p:pic>
        <p:pic>
          <p:nvPicPr>
            <p:cNvPr id="60" name="Graphic 59" descr="Open envelope">
              <a:extLst>
                <a:ext uri="{FF2B5EF4-FFF2-40B4-BE49-F238E27FC236}">
                  <a16:creationId xmlns:a16="http://schemas.microsoft.com/office/drawing/2014/main" xmlns="" id="{31AD8260-F490-4861-A0F2-2E29B36F5FDE}"/>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081826" y="4238520"/>
              <a:ext cx="867722" cy="867722"/>
            </a:xfrm>
            <a:prstGeom prst="rect">
              <a:avLst/>
            </a:prstGeom>
          </p:spPr>
        </p:pic>
        <p:pic>
          <p:nvPicPr>
            <p:cNvPr id="61" name="Graphic 60" descr="Open envelope">
              <a:extLst>
                <a:ext uri="{FF2B5EF4-FFF2-40B4-BE49-F238E27FC236}">
                  <a16:creationId xmlns:a16="http://schemas.microsoft.com/office/drawing/2014/main" xmlns="" id="{B391C49F-7CFF-41EB-A4A5-1F0ECA8242C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661448" y="3297066"/>
              <a:ext cx="867722" cy="809766"/>
            </a:xfrm>
            <a:prstGeom prst="rect">
              <a:avLst/>
            </a:prstGeom>
          </p:spPr>
        </p:pic>
        <p:pic>
          <p:nvPicPr>
            <p:cNvPr id="62" name="Graphic 61" descr="Open envelope">
              <a:extLst>
                <a:ext uri="{FF2B5EF4-FFF2-40B4-BE49-F238E27FC236}">
                  <a16:creationId xmlns:a16="http://schemas.microsoft.com/office/drawing/2014/main" xmlns="" id="{CD04E79C-02E7-42D5-8C3E-0A0B02B3ABA4}"/>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528173" y="3292541"/>
              <a:ext cx="867722" cy="809766"/>
            </a:xfrm>
            <a:prstGeom prst="rect">
              <a:avLst/>
            </a:prstGeom>
          </p:spPr>
        </p:pic>
        <p:pic>
          <p:nvPicPr>
            <p:cNvPr id="63" name="Graphic 62" descr="Open envelope">
              <a:extLst>
                <a:ext uri="{FF2B5EF4-FFF2-40B4-BE49-F238E27FC236}">
                  <a16:creationId xmlns:a16="http://schemas.microsoft.com/office/drawing/2014/main" xmlns="" id="{3125E6C9-A2D6-44CC-A1D2-844ABB3D35D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652348" y="2563921"/>
              <a:ext cx="867722" cy="809766"/>
            </a:xfrm>
            <a:prstGeom prst="rect">
              <a:avLst/>
            </a:prstGeom>
          </p:spPr>
        </p:pic>
        <p:pic>
          <p:nvPicPr>
            <p:cNvPr id="64" name="Graphic 63" descr="Open envelope">
              <a:extLst>
                <a:ext uri="{FF2B5EF4-FFF2-40B4-BE49-F238E27FC236}">
                  <a16:creationId xmlns:a16="http://schemas.microsoft.com/office/drawing/2014/main" xmlns="" id="{0F751A44-A395-4F56-AF88-2C46257911A3}"/>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539358" y="2575332"/>
              <a:ext cx="867722" cy="809766"/>
            </a:xfrm>
            <a:prstGeom prst="rect">
              <a:avLst/>
            </a:prstGeom>
          </p:spPr>
        </p:pic>
      </p:grpSp>
      <p:sp>
        <p:nvSpPr>
          <p:cNvPr id="15" name="Rectangle: Rounded Corners 14">
            <a:extLst>
              <a:ext uri="{FF2B5EF4-FFF2-40B4-BE49-F238E27FC236}">
                <a16:creationId xmlns:a16="http://schemas.microsoft.com/office/drawing/2014/main" xmlns="" id="{F97206F1-0463-423F-8A0D-1B8A5D57B00F}"/>
              </a:ext>
            </a:extLst>
          </p:cNvPr>
          <p:cNvSpPr/>
          <p:nvPr/>
        </p:nvSpPr>
        <p:spPr>
          <a:xfrm>
            <a:off x="9103231" y="4039481"/>
            <a:ext cx="1375364" cy="1050956"/>
          </a:xfrm>
          <a:prstGeom prst="roundRect">
            <a:avLst/>
          </a:prstGeom>
          <a:noFill/>
          <a:ln w="19050">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xmlns="" id="{8DFCBF71-3C9A-4E64-B06E-69519E79A3CB}"/>
              </a:ext>
            </a:extLst>
          </p:cNvPr>
          <p:cNvGrpSpPr/>
          <p:nvPr/>
        </p:nvGrpSpPr>
        <p:grpSpPr>
          <a:xfrm>
            <a:off x="1119716" y="1765422"/>
            <a:ext cx="8412926" cy="2274351"/>
            <a:chOff x="2406616" y="1441235"/>
            <a:chExt cx="8826130" cy="2274351"/>
          </a:xfrm>
        </p:grpSpPr>
        <p:grpSp>
          <p:nvGrpSpPr>
            <p:cNvPr id="66" name="Group 65">
              <a:extLst>
                <a:ext uri="{FF2B5EF4-FFF2-40B4-BE49-F238E27FC236}">
                  <a16:creationId xmlns:a16="http://schemas.microsoft.com/office/drawing/2014/main" xmlns="" id="{3CFA3EC1-7672-43F8-B726-F76E04EF55C7}"/>
                </a:ext>
              </a:extLst>
            </p:cNvPr>
            <p:cNvGrpSpPr/>
            <p:nvPr/>
          </p:nvGrpSpPr>
          <p:grpSpPr>
            <a:xfrm>
              <a:off x="2505050" y="1773564"/>
              <a:ext cx="4720666" cy="1347726"/>
              <a:chOff x="2319458" y="1954117"/>
              <a:chExt cx="4270509" cy="922434"/>
            </a:xfrm>
          </p:grpSpPr>
          <p:sp>
            <p:nvSpPr>
              <p:cNvPr id="76" name="Rectangle 75">
                <a:extLst>
                  <a:ext uri="{FF2B5EF4-FFF2-40B4-BE49-F238E27FC236}">
                    <a16:creationId xmlns:a16="http://schemas.microsoft.com/office/drawing/2014/main" xmlns="" id="{D0490822-4F8D-4766-BDD0-0796631EC6BB}"/>
                  </a:ext>
                </a:extLst>
              </p:cNvPr>
              <p:cNvSpPr/>
              <p:nvPr/>
            </p:nvSpPr>
            <p:spPr>
              <a:xfrm rot="5400000">
                <a:off x="2395658" y="2203450"/>
                <a:ext cx="596900" cy="749300"/>
              </a:xfrm>
              <a:prstGeom prst="rect">
                <a:avLst/>
              </a:prstGeom>
              <a:solidFill>
                <a:schemeClr val="accent1">
                  <a:lumMod val="20000"/>
                  <a:lumOff val="80000"/>
                  <a:alpha val="91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9" name="Straight Arrow Connector 78">
                <a:extLst>
                  <a:ext uri="{FF2B5EF4-FFF2-40B4-BE49-F238E27FC236}">
                    <a16:creationId xmlns:a16="http://schemas.microsoft.com/office/drawing/2014/main" xmlns="" id="{5374907C-4A37-4730-81EB-4A9C4908F2B1}"/>
                  </a:ext>
                </a:extLst>
              </p:cNvPr>
              <p:cNvCxnSpPr>
                <a:cxnSpLocks/>
                <a:stCxn id="76" idx="0"/>
                <a:endCxn id="67" idx="1"/>
              </p:cNvCxnSpPr>
              <p:nvPr/>
            </p:nvCxnSpPr>
            <p:spPr>
              <a:xfrm>
                <a:off x="3068758" y="2578101"/>
                <a:ext cx="499876" cy="875"/>
              </a:xfrm>
              <a:prstGeom prst="straightConnector1">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80" name="Diamond 79">
                <a:extLst>
                  <a:ext uri="{FF2B5EF4-FFF2-40B4-BE49-F238E27FC236}">
                    <a16:creationId xmlns:a16="http://schemas.microsoft.com/office/drawing/2014/main" xmlns="" id="{1782E2C9-B509-4894-8777-F7A38D90C785}"/>
                  </a:ext>
                </a:extLst>
              </p:cNvPr>
              <p:cNvSpPr/>
              <p:nvPr/>
            </p:nvSpPr>
            <p:spPr>
              <a:xfrm>
                <a:off x="5028334" y="2279650"/>
                <a:ext cx="1561633" cy="596901"/>
              </a:xfrm>
              <a:prstGeom prst="diamond">
                <a:avLst/>
              </a:prstGeom>
              <a:solidFill>
                <a:schemeClr val="accent1">
                  <a:lumMod val="20000"/>
                  <a:lumOff val="80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1" name="Straight Arrow Connector 80">
                <a:extLst>
                  <a:ext uri="{FF2B5EF4-FFF2-40B4-BE49-F238E27FC236}">
                    <a16:creationId xmlns:a16="http://schemas.microsoft.com/office/drawing/2014/main" xmlns="" id="{E13BBDC4-9C04-4E42-8157-CDCAECBC70C2}"/>
                  </a:ext>
                </a:extLst>
              </p:cNvPr>
              <p:cNvCxnSpPr>
                <a:cxnSpLocks/>
                <a:endCxn id="80" idx="1"/>
              </p:cNvCxnSpPr>
              <p:nvPr/>
            </p:nvCxnSpPr>
            <p:spPr>
              <a:xfrm>
                <a:off x="4018303" y="2566368"/>
                <a:ext cx="1010031" cy="11733"/>
              </a:xfrm>
              <a:prstGeom prst="straightConnector1">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2" name="Connector: Elbow 81">
                <a:extLst>
                  <a:ext uri="{FF2B5EF4-FFF2-40B4-BE49-F238E27FC236}">
                    <a16:creationId xmlns:a16="http://schemas.microsoft.com/office/drawing/2014/main" xmlns="" id="{2C0031B4-FB80-4AF6-80AF-4C60FBE75E4E}"/>
                  </a:ext>
                </a:extLst>
              </p:cNvPr>
              <p:cNvCxnSpPr>
                <a:cxnSpLocks/>
                <a:endCxn id="80" idx="0"/>
              </p:cNvCxnSpPr>
              <p:nvPr/>
            </p:nvCxnSpPr>
            <p:spPr>
              <a:xfrm>
                <a:off x="3282600" y="1954346"/>
                <a:ext cx="2526550" cy="325304"/>
              </a:xfrm>
              <a:prstGeom prst="bentConnector2">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xmlns="" id="{1F3AAF16-F158-4AEA-BEF0-BAC8BAB7B070}"/>
                  </a:ext>
                </a:extLst>
              </p:cNvPr>
              <p:cNvCxnSpPr>
                <a:cxnSpLocks/>
              </p:cNvCxnSpPr>
              <p:nvPr/>
            </p:nvCxnSpPr>
            <p:spPr>
              <a:xfrm flipH="1" flipV="1">
                <a:off x="3281610" y="1954117"/>
                <a:ext cx="21174" cy="619167"/>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67" name="Rectangle: Rounded Corners 66">
              <a:extLst>
                <a:ext uri="{FF2B5EF4-FFF2-40B4-BE49-F238E27FC236}">
                  <a16:creationId xmlns:a16="http://schemas.microsoft.com/office/drawing/2014/main" xmlns="" id="{EF96E5F4-7591-4F12-8B7F-2EF4E84F8309}"/>
                </a:ext>
              </a:extLst>
            </p:cNvPr>
            <p:cNvSpPr/>
            <p:nvPr/>
          </p:nvSpPr>
          <p:spPr>
            <a:xfrm>
              <a:off x="3885902" y="2442762"/>
              <a:ext cx="497069" cy="487507"/>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latin typeface="Karla"/>
                </a:rPr>
                <a:t>D</a:t>
              </a:r>
            </a:p>
          </p:txBody>
        </p:sp>
        <p:sp>
          <p:nvSpPr>
            <p:cNvPr id="69" name="TextBox 68">
              <a:extLst>
                <a:ext uri="{FF2B5EF4-FFF2-40B4-BE49-F238E27FC236}">
                  <a16:creationId xmlns:a16="http://schemas.microsoft.com/office/drawing/2014/main" xmlns="" id="{51858931-32C3-4677-8A05-9EA9AEDA708F}"/>
                </a:ext>
              </a:extLst>
            </p:cNvPr>
            <p:cNvSpPr txBox="1"/>
            <p:nvPr/>
          </p:nvSpPr>
          <p:spPr>
            <a:xfrm>
              <a:off x="7664046" y="2491438"/>
              <a:ext cx="3568700" cy="523220"/>
            </a:xfrm>
            <a:prstGeom prst="rect">
              <a:avLst/>
            </a:prstGeom>
            <a:noFill/>
          </p:spPr>
          <p:txBody>
            <a:bodyPr wrap="square" rtlCol="0">
              <a:spAutoFit/>
            </a:bodyPr>
            <a:lstStyle/>
            <a:p>
              <a:r>
                <a:rPr lang="en-US" sz="1400" dirty="0">
                  <a:solidFill>
                    <a:srgbClr val="FF0000"/>
                  </a:solidFill>
                  <a:latin typeface="Karla"/>
                </a:rPr>
                <a:t>No </a:t>
              </a:r>
              <a:r>
                <a:rPr lang="en-US" sz="1400" dirty="0" smtClean="0">
                  <a:solidFill>
                    <a:srgbClr val="FF0000"/>
                  </a:solidFill>
                  <a:latin typeface="Karla"/>
                </a:rPr>
                <a:t>action for discriminator. </a:t>
              </a:r>
              <a:r>
                <a:rPr lang="en-US" sz="1400" b="1" dirty="0" smtClean="0">
                  <a:solidFill>
                    <a:srgbClr val="FF0000"/>
                  </a:solidFill>
                  <a:latin typeface="Karla"/>
                </a:rPr>
                <a:t>Generator must do better. </a:t>
              </a:r>
              <a:endParaRPr lang="en-US" sz="1400" b="1" dirty="0">
                <a:solidFill>
                  <a:srgbClr val="FF0000"/>
                </a:solidFill>
                <a:latin typeface="Karla"/>
              </a:endParaRPr>
            </a:p>
          </p:txBody>
        </p:sp>
        <p:sp>
          <p:nvSpPr>
            <p:cNvPr id="70" name="TextBox 69">
              <a:extLst>
                <a:ext uri="{FF2B5EF4-FFF2-40B4-BE49-F238E27FC236}">
                  <a16:creationId xmlns:a16="http://schemas.microsoft.com/office/drawing/2014/main" xmlns="" id="{9F21A999-94A9-4F78-8EF4-56A6744B3268}"/>
                </a:ext>
              </a:extLst>
            </p:cNvPr>
            <p:cNvSpPr txBox="1"/>
            <p:nvPr/>
          </p:nvSpPr>
          <p:spPr>
            <a:xfrm>
              <a:off x="4047820" y="1441235"/>
              <a:ext cx="3568700" cy="307777"/>
            </a:xfrm>
            <a:prstGeom prst="rect">
              <a:avLst/>
            </a:prstGeom>
            <a:noFill/>
          </p:spPr>
          <p:txBody>
            <a:bodyPr wrap="square" rtlCol="0">
              <a:spAutoFit/>
            </a:bodyPr>
            <a:lstStyle/>
            <a:p>
              <a:r>
                <a:rPr lang="en-US" sz="1400" dirty="0">
                  <a:latin typeface="Karla"/>
                </a:rPr>
                <a:t>label: it is spam</a:t>
              </a:r>
            </a:p>
          </p:txBody>
        </p:sp>
        <p:sp>
          <p:nvSpPr>
            <p:cNvPr id="71" name="TextBox 70">
              <a:extLst>
                <a:ext uri="{FF2B5EF4-FFF2-40B4-BE49-F238E27FC236}">
                  <a16:creationId xmlns:a16="http://schemas.microsoft.com/office/drawing/2014/main" xmlns="" id="{05F24062-C9F5-4F73-9CA6-30595AEC7D9F}"/>
                </a:ext>
              </a:extLst>
            </p:cNvPr>
            <p:cNvSpPr txBox="1"/>
            <p:nvPr/>
          </p:nvSpPr>
          <p:spPr>
            <a:xfrm>
              <a:off x="4362996" y="2706961"/>
              <a:ext cx="1503060" cy="523220"/>
            </a:xfrm>
            <a:prstGeom prst="rect">
              <a:avLst/>
            </a:prstGeom>
            <a:noFill/>
          </p:spPr>
          <p:txBody>
            <a:bodyPr wrap="square" rtlCol="0">
              <a:spAutoFit/>
            </a:bodyPr>
            <a:lstStyle/>
            <a:p>
              <a:r>
                <a:rPr lang="en-US" sz="1400" dirty="0">
                  <a:latin typeface="Karla"/>
                </a:rPr>
                <a:t>prediction:</a:t>
              </a:r>
            </a:p>
            <a:p>
              <a:r>
                <a:rPr lang="en-US" sz="1400" dirty="0">
                  <a:latin typeface="Karla"/>
                </a:rPr>
                <a:t>yes, it is spam</a:t>
              </a:r>
            </a:p>
          </p:txBody>
        </p:sp>
        <p:sp>
          <p:nvSpPr>
            <p:cNvPr id="72" name="TextBox 71">
              <a:extLst>
                <a:ext uri="{FF2B5EF4-FFF2-40B4-BE49-F238E27FC236}">
                  <a16:creationId xmlns:a16="http://schemas.microsoft.com/office/drawing/2014/main" xmlns="" id="{9A29F62C-33E1-45C4-BF83-79298A460235}"/>
                </a:ext>
              </a:extLst>
            </p:cNvPr>
            <p:cNvSpPr txBox="1"/>
            <p:nvPr/>
          </p:nvSpPr>
          <p:spPr>
            <a:xfrm>
              <a:off x="7188325" y="2337550"/>
              <a:ext cx="616636" cy="307777"/>
            </a:xfrm>
            <a:prstGeom prst="rect">
              <a:avLst/>
            </a:prstGeom>
            <a:noFill/>
          </p:spPr>
          <p:txBody>
            <a:bodyPr wrap="square" rtlCol="0">
              <a:spAutoFit/>
            </a:bodyPr>
            <a:lstStyle/>
            <a:p>
              <a:r>
                <a:rPr lang="en-US" sz="1400" dirty="0">
                  <a:latin typeface="Karla"/>
                </a:rPr>
                <a:t>Yes</a:t>
              </a:r>
            </a:p>
          </p:txBody>
        </p:sp>
        <p:sp>
          <p:nvSpPr>
            <p:cNvPr id="74" name="TextBox 73">
              <a:extLst>
                <a:ext uri="{FF2B5EF4-FFF2-40B4-BE49-F238E27FC236}">
                  <a16:creationId xmlns:a16="http://schemas.microsoft.com/office/drawing/2014/main" xmlns="" id="{AB596771-2F04-472C-B7D4-BB35CD937324}"/>
                </a:ext>
              </a:extLst>
            </p:cNvPr>
            <p:cNvSpPr txBox="1"/>
            <p:nvPr/>
          </p:nvSpPr>
          <p:spPr>
            <a:xfrm>
              <a:off x="2406616" y="3192366"/>
              <a:ext cx="1347605" cy="523220"/>
            </a:xfrm>
            <a:prstGeom prst="rect">
              <a:avLst/>
            </a:prstGeom>
            <a:noFill/>
          </p:spPr>
          <p:txBody>
            <a:bodyPr wrap="square" rtlCol="0">
              <a:spAutoFit/>
            </a:bodyPr>
            <a:lstStyle/>
            <a:p>
              <a:r>
                <a:rPr lang="en-US" sz="1400" dirty="0" smtClean="0">
                  <a:latin typeface="Karla"/>
                </a:rPr>
                <a:t>Show spam email</a:t>
              </a:r>
              <a:endParaRPr lang="en-US" sz="1400" dirty="0">
                <a:latin typeface="Karla"/>
              </a:endParaRPr>
            </a:p>
          </p:txBody>
        </p:sp>
        <p:sp>
          <p:nvSpPr>
            <p:cNvPr id="75" name="TextBox 74">
              <a:extLst>
                <a:ext uri="{FF2B5EF4-FFF2-40B4-BE49-F238E27FC236}">
                  <a16:creationId xmlns:a16="http://schemas.microsoft.com/office/drawing/2014/main" xmlns="" id="{788D53C0-AE7C-4D6C-958B-E46B7F384940}"/>
                </a:ext>
              </a:extLst>
            </p:cNvPr>
            <p:cNvSpPr txBox="1"/>
            <p:nvPr/>
          </p:nvSpPr>
          <p:spPr>
            <a:xfrm>
              <a:off x="5619491" y="2389616"/>
              <a:ext cx="1503060" cy="523220"/>
            </a:xfrm>
            <a:prstGeom prst="rect">
              <a:avLst/>
            </a:prstGeom>
            <a:noFill/>
          </p:spPr>
          <p:txBody>
            <a:bodyPr wrap="square" rtlCol="0">
              <a:spAutoFit/>
            </a:bodyPr>
            <a:lstStyle/>
            <a:p>
              <a:pPr algn="ctr"/>
              <a:r>
                <a:rPr lang="en-US" sz="1400" dirty="0">
                  <a:latin typeface="Karla"/>
                </a:rPr>
                <a:t>prediction matches label?</a:t>
              </a:r>
            </a:p>
          </p:txBody>
        </p:sp>
      </p:grpSp>
      <p:sp>
        <p:nvSpPr>
          <p:cNvPr id="86" name="Rectangle 85">
            <a:extLst>
              <a:ext uri="{FF2B5EF4-FFF2-40B4-BE49-F238E27FC236}">
                <a16:creationId xmlns:a16="http://schemas.microsoft.com/office/drawing/2014/main" xmlns="" id="{307ED2F5-6D53-4F10-8CC0-CB123AD87F98}"/>
              </a:ext>
            </a:extLst>
          </p:cNvPr>
          <p:cNvSpPr/>
          <p:nvPr/>
        </p:nvSpPr>
        <p:spPr>
          <a:xfrm>
            <a:off x="577577" y="4807841"/>
            <a:ext cx="5932188" cy="830997"/>
          </a:xfrm>
          <a:prstGeom prst="rect">
            <a:avLst/>
          </a:prstGeom>
        </p:spPr>
        <p:txBody>
          <a:bodyPr wrap="square">
            <a:spAutoFit/>
          </a:bodyPr>
          <a:lstStyle/>
          <a:p>
            <a:r>
              <a:rPr lang="en-US" sz="1600" dirty="0">
                <a:latin typeface="Karla"/>
              </a:rPr>
              <a:t>True positive (TP): the discriminator see a spam and predicts correctly. No need for further </a:t>
            </a:r>
            <a:r>
              <a:rPr lang="en-US" sz="1600" dirty="0" smtClean="0">
                <a:latin typeface="Karla"/>
              </a:rPr>
              <a:t>actions for discriminator. Generator must do a better job. </a:t>
            </a:r>
            <a:endParaRPr lang="en-US" sz="1600" dirty="0">
              <a:latin typeface="Karla"/>
            </a:endParaRPr>
          </a:p>
        </p:txBody>
      </p:sp>
      <p:cxnSp>
        <p:nvCxnSpPr>
          <p:cNvPr id="88" name="Straight Arrow Connector 87">
            <a:extLst>
              <a:ext uri="{FF2B5EF4-FFF2-40B4-BE49-F238E27FC236}">
                <a16:creationId xmlns:a16="http://schemas.microsoft.com/office/drawing/2014/main" xmlns="" id="{9B1A9DA4-A827-4AAF-ABA7-6B1AE7F7927B}"/>
              </a:ext>
            </a:extLst>
          </p:cNvPr>
          <p:cNvCxnSpPr>
            <a:cxnSpLocks/>
          </p:cNvCxnSpPr>
          <p:nvPr/>
        </p:nvCxnSpPr>
        <p:spPr>
          <a:xfrm>
            <a:off x="5724139" y="2995654"/>
            <a:ext cx="395941" cy="0"/>
          </a:xfrm>
          <a:prstGeom prst="straightConnector1">
            <a:avLst/>
          </a:prstGeom>
          <a:ln w="19050">
            <a:solidFill>
              <a:srgbClr val="FF0000"/>
            </a:solidFill>
            <a:prstDash val="sysDash"/>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98742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par>
                                <p:cTn id="9" presetID="1" presetClass="entr" presetSubtype="0" fill="hold" grpId="0" nodeType="withEffect">
                                  <p:stCondLst>
                                    <p:cond delay="100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8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7D422F-3BA8-49BA-8EBB-2B14A88685B2}"/>
              </a:ext>
            </a:extLst>
          </p:cNvPr>
          <p:cNvSpPr>
            <a:spLocks noGrp="1"/>
          </p:cNvSpPr>
          <p:nvPr>
            <p:ph type="title"/>
          </p:nvPr>
        </p:nvSpPr>
        <p:spPr/>
        <p:txBody>
          <a:bodyPr/>
          <a:lstStyle/>
          <a:p>
            <a:r>
              <a:rPr lang="en-US" dirty="0"/>
              <a:t>Generative Adversarial Networks (GANs) </a:t>
            </a:r>
          </a:p>
        </p:txBody>
      </p:sp>
      <p:sp>
        <p:nvSpPr>
          <p:cNvPr id="4" name="Slide Number Placeholder 3">
            <a:extLst>
              <a:ext uri="{FF2B5EF4-FFF2-40B4-BE49-F238E27FC236}">
                <a16:creationId xmlns:a16="http://schemas.microsoft.com/office/drawing/2014/main" xmlns="" id="{C7950454-4DDC-4EE0-9E8E-5D996313BFC8}"/>
              </a:ext>
            </a:extLst>
          </p:cNvPr>
          <p:cNvSpPr>
            <a:spLocks noGrp="1"/>
          </p:cNvSpPr>
          <p:nvPr>
            <p:ph type="sldNum" sz="quarter" idx="12"/>
          </p:nvPr>
        </p:nvSpPr>
        <p:spPr/>
        <p:txBody>
          <a:bodyPr/>
          <a:lstStyle/>
          <a:p>
            <a:fld id="{81B7CCDB-6D39-0547-B7B3-C80E39D6513A}" type="slidenum">
              <a:rPr lang="en-US" smtClean="0"/>
              <a:t>14</a:t>
            </a:fld>
            <a:endParaRPr lang="en-US"/>
          </a:p>
        </p:txBody>
      </p:sp>
      <p:grpSp>
        <p:nvGrpSpPr>
          <p:cNvPr id="27" name="Group 26">
            <a:extLst>
              <a:ext uri="{FF2B5EF4-FFF2-40B4-BE49-F238E27FC236}">
                <a16:creationId xmlns:a16="http://schemas.microsoft.com/office/drawing/2014/main" xmlns="" id="{CDDAD460-D24D-429D-8E5C-E0C3381F529C}"/>
              </a:ext>
            </a:extLst>
          </p:cNvPr>
          <p:cNvGrpSpPr/>
          <p:nvPr/>
        </p:nvGrpSpPr>
        <p:grpSpPr>
          <a:xfrm>
            <a:off x="7763992" y="3736944"/>
            <a:ext cx="4294556" cy="2340802"/>
            <a:chOff x="3592922" y="2162690"/>
            <a:chExt cx="6215851" cy="3388028"/>
          </a:xfrm>
        </p:grpSpPr>
        <p:sp>
          <p:nvSpPr>
            <p:cNvPr id="32" name="TextBox 31">
              <a:extLst>
                <a:ext uri="{FF2B5EF4-FFF2-40B4-BE49-F238E27FC236}">
                  <a16:creationId xmlns:a16="http://schemas.microsoft.com/office/drawing/2014/main" xmlns="" id="{5697E455-45FE-44B4-8525-CBBD3360F795}"/>
                </a:ext>
              </a:extLst>
            </p:cNvPr>
            <p:cNvSpPr txBox="1"/>
            <p:nvPr/>
          </p:nvSpPr>
          <p:spPr>
            <a:xfrm>
              <a:off x="3833978" y="3111864"/>
              <a:ext cx="1762401" cy="400923"/>
            </a:xfrm>
            <a:prstGeom prst="rect">
              <a:avLst/>
            </a:prstGeom>
            <a:noFill/>
          </p:spPr>
          <p:txBody>
            <a:bodyPr wrap="square" rtlCol="0">
              <a:spAutoFit/>
            </a:bodyPr>
            <a:lstStyle/>
            <a:p>
              <a:r>
                <a:rPr lang="en-US" sz="1200" dirty="0">
                  <a:solidFill>
                    <a:schemeClr val="bg1">
                      <a:lumMod val="50000"/>
                    </a:schemeClr>
                  </a:solidFill>
                </a:rPr>
                <a:t>Yes, it is spam</a:t>
              </a:r>
            </a:p>
          </p:txBody>
        </p:sp>
        <p:sp>
          <p:nvSpPr>
            <p:cNvPr id="35" name="TextBox 34">
              <a:extLst>
                <a:ext uri="{FF2B5EF4-FFF2-40B4-BE49-F238E27FC236}">
                  <a16:creationId xmlns:a16="http://schemas.microsoft.com/office/drawing/2014/main" xmlns="" id="{8BEE0A30-85A6-42C4-B8D5-6CEBC963729E}"/>
                </a:ext>
              </a:extLst>
            </p:cNvPr>
            <p:cNvSpPr txBox="1"/>
            <p:nvPr/>
          </p:nvSpPr>
          <p:spPr>
            <a:xfrm>
              <a:off x="3592922" y="4589844"/>
              <a:ext cx="1881383" cy="400923"/>
            </a:xfrm>
            <a:prstGeom prst="rect">
              <a:avLst/>
            </a:prstGeom>
            <a:noFill/>
          </p:spPr>
          <p:txBody>
            <a:bodyPr wrap="square" rtlCol="0">
              <a:spAutoFit/>
            </a:bodyPr>
            <a:lstStyle/>
            <a:p>
              <a:r>
                <a:rPr lang="en-US" sz="1200" dirty="0">
                  <a:solidFill>
                    <a:schemeClr val="bg1">
                      <a:lumMod val="50000"/>
                    </a:schemeClr>
                  </a:solidFill>
                </a:rPr>
                <a:t>No, it is not spam</a:t>
              </a:r>
            </a:p>
          </p:txBody>
        </p:sp>
        <p:cxnSp>
          <p:nvCxnSpPr>
            <p:cNvPr id="37" name="Straight Connector 36">
              <a:extLst>
                <a:ext uri="{FF2B5EF4-FFF2-40B4-BE49-F238E27FC236}">
                  <a16:creationId xmlns:a16="http://schemas.microsoft.com/office/drawing/2014/main" xmlns="" id="{D2CBFE8C-28E7-4623-9D2C-1E1D291CB23F}"/>
                </a:ext>
              </a:extLst>
            </p:cNvPr>
            <p:cNvCxnSpPr>
              <a:cxnSpLocks/>
            </p:cNvCxnSpPr>
            <p:nvPr/>
          </p:nvCxnSpPr>
          <p:spPr>
            <a:xfrm>
              <a:off x="3792710" y="4126150"/>
              <a:ext cx="5757690" cy="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xmlns="" id="{F1B8E922-C3E3-4FA4-A73F-C328E032B67F}"/>
                </a:ext>
              </a:extLst>
            </p:cNvPr>
            <p:cNvCxnSpPr>
              <a:cxnSpLocks/>
            </p:cNvCxnSpPr>
            <p:nvPr/>
          </p:nvCxnSpPr>
          <p:spPr>
            <a:xfrm>
              <a:off x="5394960" y="2184400"/>
              <a:ext cx="0" cy="3230651"/>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42" name="Rectangle 41">
              <a:extLst>
                <a:ext uri="{FF2B5EF4-FFF2-40B4-BE49-F238E27FC236}">
                  <a16:creationId xmlns:a16="http://schemas.microsoft.com/office/drawing/2014/main" xmlns="" id="{CB56A62F-D5D7-48F2-96FA-2802C2CD873F}"/>
                </a:ext>
              </a:extLst>
            </p:cNvPr>
            <p:cNvSpPr/>
            <p:nvPr/>
          </p:nvSpPr>
          <p:spPr>
            <a:xfrm>
              <a:off x="5421046" y="2162690"/>
              <a:ext cx="2458777" cy="400923"/>
            </a:xfrm>
            <a:prstGeom prst="rect">
              <a:avLst/>
            </a:prstGeom>
          </p:spPr>
          <p:txBody>
            <a:bodyPr wrap="square">
              <a:spAutoFit/>
            </a:bodyPr>
            <a:lstStyle/>
            <a:p>
              <a:r>
                <a:rPr lang="en-US" sz="1200" dirty="0">
                  <a:solidFill>
                    <a:schemeClr val="bg1">
                      <a:lumMod val="50000"/>
                    </a:schemeClr>
                  </a:solidFill>
                  <a:latin typeface="Karla"/>
                </a:rPr>
                <a:t>It was spam, for real</a:t>
              </a:r>
              <a:endParaRPr lang="en-US" sz="1200" dirty="0">
                <a:solidFill>
                  <a:schemeClr val="bg1">
                    <a:lumMod val="50000"/>
                  </a:schemeClr>
                </a:solidFill>
              </a:endParaRPr>
            </a:p>
          </p:txBody>
        </p:sp>
        <p:cxnSp>
          <p:nvCxnSpPr>
            <p:cNvPr id="44" name="Straight Connector 43">
              <a:extLst>
                <a:ext uri="{FF2B5EF4-FFF2-40B4-BE49-F238E27FC236}">
                  <a16:creationId xmlns:a16="http://schemas.microsoft.com/office/drawing/2014/main" xmlns="" id="{3DB569C5-279C-4CC2-A95B-255BF87744C7}"/>
                </a:ext>
              </a:extLst>
            </p:cNvPr>
            <p:cNvCxnSpPr>
              <a:cxnSpLocks/>
            </p:cNvCxnSpPr>
            <p:nvPr/>
          </p:nvCxnSpPr>
          <p:spPr>
            <a:xfrm>
              <a:off x="7735110" y="2184400"/>
              <a:ext cx="0" cy="3252807"/>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xmlns="" id="{BBD065EC-A871-4CCB-947F-182EA7A46EB6}"/>
                </a:ext>
              </a:extLst>
            </p:cNvPr>
            <p:cNvCxnSpPr/>
            <p:nvPr/>
          </p:nvCxnSpPr>
          <p:spPr>
            <a:xfrm>
              <a:off x="3945110" y="2582247"/>
              <a:ext cx="5452890" cy="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46" name="Rectangle 45">
              <a:extLst>
                <a:ext uri="{FF2B5EF4-FFF2-40B4-BE49-F238E27FC236}">
                  <a16:creationId xmlns:a16="http://schemas.microsoft.com/office/drawing/2014/main" xmlns="" id="{7353D354-1D2E-4276-AEC7-14BF234788CE}"/>
                </a:ext>
              </a:extLst>
            </p:cNvPr>
            <p:cNvSpPr/>
            <p:nvPr/>
          </p:nvSpPr>
          <p:spPr>
            <a:xfrm>
              <a:off x="7735110" y="2173959"/>
              <a:ext cx="2073663" cy="400923"/>
            </a:xfrm>
            <a:prstGeom prst="rect">
              <a:avLst/>
            </a:prstGeom>
          </p:spPr>
          <p:txBody>
            <a:bodyPr wrap="square">
              <a:spAutoFit/>
            </a:bodyPr>
            <a:lstStyle/>
            <a:p>
              <a:r>
                <a:rPr lang="en-US" sz="1200" dirty="0">
                  <a:solidFill>
                    <a:schemeClr val="bg1">
                      <a:lumMod val="50000"/>
                    </a:schemeClr>
                  </a:solidFill>
                  <a:latin typeface="Karla"/>
                </a:rPr>
                <a:t>It was not spam</a:t>
              </a:r>
            </a:p>
          </p:txBody>
        </p:sp>
        <p:pic>
          <p:nvPicPr>
            <p:cNvPr id="47" name="Graphic 46" descr="Envelope">
              <a:extLst>
                <a:ext uri="{FF2B5EF4-FFF2-40B4-BE49-F238E27FC236}">
                  <a16:creationId xmlns:a16="http://schemas.microsoft.com/office/drawing/2014/main" xmlns="" id="{24083052-988C-4015-BFF2-3809EDF7E1D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757480" y="4636319"/>
              <a:ext cx="914399" cy="914399"/>
            </a:xfrm>
            <a:prstGeom prst="rect">
              <a:avLst/>
            </a:prstGeom>
          </p:spPr>
        </p:pic>
        <p:pic>
          <p:nvPicPr>
            <p:cNvPr id="48" name="Graphic 47" descr="Envelope">
              <a:extLst>
                <a:ext uri="{FF2B5EF4-FFF2-40B4-BE49-F238E27FC236}">
                  <a16:creationId xmlns:a16="http://schemas.microsoft.com/office/drawing/2014/main" xmlns="" id="{9DC66D94-1801-4756-897A-01597D568A2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757480" y="4008937"/>
              <a:ext cx="914399" cy="914399"/>
            </a:xfrm>
            <a:prstGeom prst="rect">
              <a:avLst/>
            </a:prstGeom>
          </p:spPr>
        </p:pic>
        <p:pic>
          <p:nvPicPr>
            <p:cNvPr id="49" name="Graphic 48" descr="Envelope">
              <a:extLst>
                <a:ext uri="{FF2B5EF4-FFF2-40B4-BE49-F238E27FC236}">
                  <a16:creationId xmlns:a16="http://schemas.microsoft.com/office/drawing/2014/main" xmlns="" id="{086407D7-7E70-4E03-8DC6-8B8B45685C3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610936" y="4008936"/>
              <a:ext cx="914399" cy="914399"/>
            </a:xfrm>
            <a:prstGeom prst="rect">
              <a:avLst/>
            </a:prstGeom>
          </p:spPr>
        </p:pic>
        <p:pic>
          <p:nvPicPr>
            <p:cNvPr id="50" name="Graphic 49" descr="Envelope">
              <a:extLst>
                <a:ext uri="{FF2B5EF4-FFF2-40B4-BE49-F238E27FC236}">
                  <a16:creationId xmlns:a16="http://schemas.microsoft.com/office/drawing/2014/main" xmlns="" id="{DE596096-D839-4EF3-B1D2-B2849F2B1F7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153736" y="2922350"/>
              <a:ext cx="914399" cy="914399"/>
            </a:xfrm>
            <a:prstGeom prst="rect">
              <a:avLst/>
            </a:prstGeom>
          </p:spPr>
        </p:pic>
        <p:pic>
          <p:nvPicPr>
            <p:cNvPr id="51" name="Graphic 50" descr="Open envelope">
              <a:extLst>
                <a:ext uri="{FF2B5EF4-FFF2-40B4-BE49-F238E27FC236}">
                  <a16:creationId xmlns:a16="http://schemas.microsoft.com/office/drawing/2014/main" xmlns="" id="{539AF06F-4247-4729-B8ED-79A6ED34813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081826" y="4238520"/>
              <a:ext cx="867722" cy="867722"/>
            </a:xfrm>
            <a:prstGeom prst="rect">
              <a:avLst/>
            </a:prstGeom>
          </p:spPr>
        </p:pic>
        <p:pic>
          <p:nvPicPr>
            <p:cNvPr id="52" name="Graphic 51" descr="Open envelope">
              <a:extLst>
                <a:ext uri="{FF2B5EF4-FFF2-40B4-BE49-F238E27FC236}">
                  <a16:creationId xmlns:a16="http://schemas.microsoft.com/office/drawing/2014/main" xmlns="" id="{06923BAD-7B98-4913-B2D9-38AFC8261DC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661448" y="3297066"/>
              <a:ext cx="867722" cy="809766"/>
            </a:xfrm>
            <a:prstGeom prst="rect">
              <a:avLst/>
            </a:prstGeom>
          </p:spPr>
        </p:pic>
        <p:pic>
          <p:nvPicPr>
            <p:cNvPr id="53" name="Graphic 52" descr="Open envelope">
              <a:extLst>
                <a:ext uri="{FF2B5EF4-FFF2-40B4-BE49-F238E27FC236}">
                  <a16:creationId xmlns:a16="http://schemas.microsoft.com/office/drawing/2014/main" xmlns="" id="{C6453B34-B26B-45ED-BE3B-A08FA06F8D5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528173" y="3292541"/>
              <a:ext cx="867722" cy="809766"/>
            </a:xfrm>
            <a:prstGeom prst="rect">
              <a:avLst/>
            </a:prstGeom>
          </p:spPr>
        </p:pic>
        <p:pic>
          <p:nvPicPr>
            <p:cNvPr id="54" name="Graphic 53" descr="Open envelope">
              <a:extLst>
                <a:ext uri="{FF2B5EF4-FFF2-40B4-BE49-F238E27FC236}">
                  <a16:creationId xmlns:a16="http://schemas.microsoft.com/office/drawing/2014/main" xmlns="" id="{0342822D-A4B2-488C-939E-F91FFC70527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652348" y="2563921"/>
              <a:ext cx="867722" cy="809766"/>
            </a:xfrm>
            <a:prstGeom prst="rect">
              <a:avLst/>
            </a:prstGeom>
          </p:spPr>
        </p:pic>
        <p:pic>
          <p:nvPicPr>
            <p:cNvPr id="55" name="Graphic 54" descr="Open envelope">
              <a:extLst>
                <a:ext uri="{FF2B5EF4-FFF2-40B4-BE49-F238E27FC236}">
                  <a16:creationId xmlns:a16="http://schemas.microsoft.com/office/drawing/2014/main" xmlns="" id="{6D6A9534-9582-4F40-AA63-CF6F553F301E}"/>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539358" y="2575332"/>
              <a:ext cx="867722" cy="809766"/>
            </a:xfrm>
            <a:prstGeom prst="rect">
              <a:avLst/>
            </a:prstGeom>
          </p:spPr>
        </p:pic>
      </p:grpSp>
      <p:sp>
        <p:nvSpPr>
          <p:cNvPr id="56" name="Rectangle: Rounded Corners 55">
            <a:extLst>
              <a:ext uri="{FF2B5EF4-FFF2-40B4-BE49-F238E27FC236}">
                <a16:creationId xmlns:a16="http://schemas.microsoft.com/office/drawing/2014/main" xmlns="" id="{6794CBC0-CF2D-4946-8C5C-100ABF195F67}"/>
              </a:ext>
            </a:extLst>
          </p:cNvPr>
          <p:cNvSpPr/>
          <p:nvPr/>
        </p:nvSpPr>
        <p:spPr>
          <a:xfrm>
            <a:off x="9139807" y="5155050"/>
            <a:ext cx="1375364" cy="828964"/>
          </a:xfrm>
          <a:prstGeom prst="roundRect">
            <a:avLst/>
          </a:prstGeom>
          <a:noFill/>
          <a:ln w="19050">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7" name="Group 56">
            <a:extLst>
              <a:ext uri="{FF2B5EF4-FFF2-40B4-BE49-F238E27FC236}">
                <a16:creationId xmlns:a16="http://schemas.microsoft.com/office/drawing/2014/main" xmlns="" id="{6369A9F2-768D-4BBB-B209-A565C74BFCFD}"/>
              </a:ext>
            </a:extLst>
          </p:cNvPr>
          <p:cNvGrpSpPr/>
          <p:nvPr/>
        </p:nvGrpSpPr>
        <p:grpSpPr>
          <a:xfrm>
            <a:off x="1119716" y="1765422"/>
            <a:ext cx="4965997" cy="2505775"/>
            <a:chOff x="2406616" y="1441235"/>
            <a:chExt cx="5209904" cy="2505775"/>
          </a:xfrm>
        </p:grpSpPr>
        <p:grpSp>
          <p:nvGrpSpPr>
            <p:cNvPr id="58" name="Group 57">
              <a:extLst>
                <a:ext uri="{FF2B5EF4-FFF2-40B4-BE49-F238E27FC236}">
                  <a16:creationId xmlns:a16="http://schemas.microsoft.com/office/drawing/2014/main" xmlns="" id="{5F4DEB87-EE1F-4C2E-9A9B-80813291DF2D}"/>
                </a:ext>
              </a:extLst>
            </p:cNvPr>
            <p:cNvGrpSpPr/>
            <p:nvPr/>
          </p:nvGrpSpPr>
          <p:grpSpPr>
            <a:xfrm>
              <a:off x="2505050" y="1773564"/>
              <a:ext cx="4720666" cy="1347726"/>
              <a:chOff x="2319458" y="1954117"/>
              <a:chExt cx="4270509" cy="922434"/>
            </a:xfrm>
          </p:grpSpPr>
          <p:sp>
            <p:nvSpPr>
              <p:cNvPr id="67" name="Rectangle 66">
                <a:extLst>
                  <a:ext uri="{FF2B5EF4-FFF2-40B4-BE49-F238E27FC236}">
                    <a16:creationId xmlns:a16="http://schemas.microsoft.com/office/drawing/2014/main" xmlns="" id="{37A2C24B-5299-4654-AD30-BCDFD9E76AA9}"/>
                  </a:ext>
                </a:extLst>
              </p:cNvPr>
              <p:cNvSpPr/>
              <p:nvPr/>
            </p:nvSpPr>
            <p:spPr>
              <a:xfrm rot="5400000">
                <a:off x="2395658" y="2203450"/>
                <a:ext cx="596900" cy="749300"/>
              </a:xfrm>
              <a:prstGeom prst="rect">
                <a:avLst/>
              </a:prstGeom>
              <a:solidFill>
                <a:schemeClr val="accent1">
                  <a:lumMod val="20000"/>
                  <a:lumOff val="80000"/>
                  <a:alpha val="91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8" name="Straight Arrow Connector 67">
                <a:extLst>
                  <a:ext uri="{FF2B5EF4-FFF2-40B4-BE49-F238E27FC236}">
                    <a16:creationId xmlns:a16="http://schemas.microsoft.com/office/drawing/2014/main" xmlns="" id="{30FF4C4B-B92B-4551-9F50-97885AC84DEA}"/>
                  </a:ext>
                </a:extLst>
              </p:cNvPr>
              <p:cNvCxnSpPr>
                <a:cxnSpLocks/>
                <a:stCxn id="67" idx="0"/>
                <a:endCxn id="59" idx="1"/>
              </p:cNvCxnSpPr>
              <p:nvPr/>
            </p:nvCxnSpPr>
            <p:spPr>
              <a:xfrm>
                <a:off x="3068758" y="2578101"/>
                <a:ext cx="499876" cy="875"/>
              </a:xfrm>
              <a:prstGeom prst="straightConnector1">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69" name="Diamond 68">
                <a:extLst>
                  <a:ext uri="{FF2B5EF4-FFF2-40B4-BE49-F238E27FC236}">
                    <a16:creationId xmlns:a16="http://schemas.microsoft.com/office/drawing/2014/main" xmlns="" id="{C2A32909-2877-446D-9145-50CCBB3E79C8}"/>
                  </a:ext>
                </a:extLst>
              </p:cNvPr>
              <p:cNvSpPr/>
              <p:nvPr/>
            </p:nvSpPr>
            <p:spPr>
              <a:xfrm>
                <a:off x="5028334" y="2279650"/>
                <a:ext cx="1561633" cy="596901"/>
              </a:xfrm>
              <a:prstGeom prst="diamond">
                <a:avLst/>
              </a:prstGeom>
              <a:solidFill>
                <a:schemeClr val="accent1">
                  <a:lumMod val="20000"/>
                  <a:lumOff val="80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0" name="Straight Arrow Connector 69">
                <a:extLst>
                  <a:ext uri="{FF2B5EF4-FFF2-40B4-BE49-F238E27FC236}">
                    <a16:creationId xmlns:a16="http://schemas.microsoft.com/office/drawing/2014/main" xmlns="" id="{41E7BB5B-46D9-4BE1-AA32-0891AD9342AA}"/>
                  </a:ext>
                </a:extLst>
              </p:cNvPr>
              <p:cNvCxnSpPr>
                <a:cxnSpLocks/>
                <a:endCxn id="69" idx="1"/>
              </p:cNvCxnSpPr>
              <p:nvPr/>
            </p:nvCxnSpPr>
            <p:spPr>
              <a:xfrm>
                <a:off x="4018303" y="2566368"/>
                <a:ext cx="1010031" cy="11733"/>
              </a:xfrm>
              <a:prstGeom prst="straightConnector1">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1" name="Connector: Elbow 70">
                <a:extLst>
                  <a:ext uri="{FF2B5EF4-FFF2-40B4-BE49-F238E27FC236}">
                    <a16:creationId xmlns:a16="http://schemas.microsoft.com/office/drawing/2014/main" xmlns="" id="{A97A24F9-158F-469C-BCBE-60CBFD41A00F}"/>
                  </a:ext>
                </a:extLst>
              </p:cNvPr>
              <p:cNvCxnSpPr>
                <a:cxnSpLocks/>
                <a:endCxn id="69" idx="0"/>
              </p:cNvCxnSpPr>
              <p:nvPr/>
            </p:nvCxnSpPr>
            <p:spPr>
              <a:xfrm>
                <a:off x="3282600" y="1954346"/>
                <a:ext cx="2526550" cy="325304"/>
              </a:xfrm>
              <a:prstGeom prst="bentConnector2">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xmlns="" id="{A2898A27-AAF5-446E-86C9-05A5661E7C2E}"/>
                  </a:ext>
                </a:extLst>
              </p:cNvPr>
              <p:cNvCxnSpPr>
                <a:cxnSpLocks/>
              </p:cNvCxnSpPr>
              <p:nvPr/>
            </p:nvCxnSpPr>
            <p:spPr>
              <a:xfrm flipH="1" flipV="1">
                <a:off x="3281610" y="1954117"/>
                <a:ext cx="21174" cy="619167"/>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59" name="Rectangle: Rounded Corners 58">
              <a:extLst>
                <a:ext uri="{FF2B5EF4-FFF2-40B4-BE49-F238E27FC236}">
                  <a16:creationId xmlns:a16="http://schemas.microsoft.com/office/drawing/2014/main" xmlns="" id="{EFD17586-1EA2-439B-A939-8F56F3206348}"/>
                </a:ext>
              </a:extLst>
            </p:cNvPr>
            <p:cNvSpPr/>
            <p:nvPr/>
          </p:nvSpPr>
          <p:spPr>
            <a:xfrm>
              <a:off x="3885902" y="2442762"/>
              <a:ext cx="497069" cy="487507"/>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latin typeface="Karla"/>
                </a:rPr>
                <a:t>D</a:t>
              </a:r>
            </a:p>
          </p:txBody>
        </p:sp>
        <p:sp>
          <p:nvSpPr>
            <p:cNvPr id="60" name="TextBox 59">
              <a:extLst>
                <a:ext uri="{FF2B5EF4-FFF2-40B4-BE49-F238E27FC236}">
                  <a16:creationId xmlns:a16="http://schemas.microsoft.com/office/drawing/2014/main" xmlns="" id="{24737704-87CB-42C5-BA04-3D3EBB224AB5}"/>
                </a:ext>
              </a:extLst>
            </p:cNvPr>
            <p:cNvSpPr txBox="1"/>
            <p:nvPr/>
          </p:nvSpPr>
          <p:spPr>
            <a:xfrm>
              <a:off x="3647192" y="3639233"/>
              <a:ext cx="3568700" cy="307777"/>
            </a:xfrm>
            <a:prstGeom prst="rect">
              <a:avLst/>
            </a:prstGeom>
            <a:noFill/>
          </p:spPr>
          <p:txBody>
            <a:bodyPr wrap="square" rtlCol="0">
              <a:spAutoFit/>
            </a:bodyPr>
            <a:lstStyle/>
            <a:p>
              <a:r>
                <a:rPr lang="en-US" sz="1400" dirty="0">
                  <a:solidFill>
                    <a:srgbClr val="FF0000"/>
                  </a:solidFill>
                  <a:latin typeface="Karla"/>
                </a:rPr>
                <a:t>Discriminator learn more about spam</a:t>
              </a:r>
            </a:p>
          </p:txBody>
        </p:sp>
        <p:sp>
          <p:nvSpPr>
            <p:cNvPr id="61" name="TextBox 60">
              <a:extLst>
                <a:ext uri="{FF2B5EF4-FFF2-40B4-BE49-F238E27FC236}">
                  <a16:creationId xmlns:a16="http://schemas.microsoft.com/office/drawing/2014/main" xmlns="" id="{E40D8AE6-DC95-4B3D-BF69-7E8C7C7F9E98}"/>
                </a:ext>
              </a:extLst>
            </p:cNvPr>
            <p:cNvSpPr txBox="1"/>
            <p:nvPr/>
          </p:nvSpPr>
          <p:spPr>
            <a:xfrm>
              <a:off x="4047820" y="1441235"/>
              <a:ext cx="3568700" cy="307777"/>
            </a:xfrm>
            <a:prstGeom prst="rect">
              <a:avLst/>
            </a:prstGeom>
            <a:noFill/>
          </p:spPr>
          <p:txBody>
            <a:bodyPr wrap="square" rtlCol="0">
              <a:spAutoFit/>
            </a:bodyPr>
            <a:lstStyle/>
            <a:p>
              <a:r>
                <a:rPr lang="en-US" sz="1400" dirty="0">
                  <a:latin typeface="Karla"/>
                </a:rPr>
                <a:t>label: it is spam</a:t>
              </a:r>
            </a:p>
          </p:txBody>
        </p:sp>
        <p:sp>
          <p:nvSpPr>
            <p:cNvPr id="62" name="TextBox 61">
              <a:extLst>
                <a:ext uri="{FF2B5EF4-FFF2-40B4-BE49-F238E27FC236}">
                  <a16:creationId xmlns:a16="http://schemas.microsoft.com/office/drawing/2014/main" xmlns="" id="{1565A429-8B3D-491D-94D7-627420670437}"/>
                </a:ext>
              </a:extLst>
            </p:cNvPr>
            <p:cNvSpPr txBox="1"/>
            <p:nvPr/>
          </p:nvSpPr>
          <p:spPr>
            <a:xfrm>
              <a:off x="4362996" y="2706961"/>
              <a:ext cx="1503060" cy="523220"/>
            </a:xfrm>
            <a:prstGeom prst="rect">
              <a:avLst/>
            </a:prstGeom>
            <a:noFill/>
          </p:spPr>
          <p:txBody>
            <a:bodyPr wrap="square" rtlCol="0">
              <a:spAutoFit/>
            </a:bodyPr>
            <a:lstStyle/>
            <a:p>
              <a:r>
                <a:rPr lang="en-US" sz="1400" dirty="0">
                  <a:latin typeface="Karla"/>
                </a:rPr>
                <a:t>prediction:</a:t>
              </a:r>
            </a:p>
            <a:p>
              <a:r>
                <a:rPr lang="en-US" sz="1400" dirty="0" smtClean="0">
                  <a:latin typeface="Karla"/>
                </a:rPr>
                <a:t>it </a:t>
              </a:r>
              <a:r>
                <a:rPr lang="en-US" sz="1400" dirty="0">
                  <a:latin typeface="Karla"/>
                </a:rPr>
                <a:t>is not spam</a:t>
              </a:r>
            </a:p>
          </p:txBody>
        </p:sp>
        <p:sp>
          <p:nvSpPr>
            <p:cNvPr id="64" name="TextBox 63">
              <a:extLst>
                <a:ext uri="{FF2B5EF4-FFF2-40B4-BE49-F238E27FC236}">
                  <a16:creationId xmlns:a16="http://schemas.microsoft.com/office/drawing/2014/main" xmlns="" id="{2EB4F5BF-1AE9-43C2-965D-2C0B7C5EC4FA}"/>
                </a:ext>
              </a:extLst>
            </p:cNvPr>
            <p:cNvSpPr txBox="1"/>
            <p:nvPr/>
          </p:nvSpPr>
          <p:spPr>
            <a:xfrm>
              <a:off x="5962496" y="3175855"/>
              <a:ext cx="583390" cy="307777"/>
            </a:xfrm>
            <a:prstGeom prst="rect">
              <a:avLst/>
            </a:prstGeom>
            <a:noFill/>
          </p:spPr>
          <p:txBody>
            <a:bodyPr wrap="square" rtlCol="0">
              <a:spAutoFit/>
            </a:bodyPr>
            <a:lstStyle/>
            <a:p>
              <a:r>
                <a:rPr lang="en-US" sz="1400" dirty="0">
                  <a:solidFill>
                    <a:srgbClr val="FF0000"/>
                  </a:solidFill>
                  <a:latin typeface="Karla"/>
                </a:rPr>
                <a:t>No</a:t>
              </a:r>
            </a:p>
          </p:txBody>
        </p:sp>
        <p:sp>
          <p:nvSpPr>
            <p:cNvPr id="65" name="TextBox 64">
              <a:extLst>
                <a:ext uri="{FF2B5EF4-FFF2-40B4-BE49-F238E27FC236}">
                  <a16:creationId xmlns:a16="http://schemas.microsoft.com/office/drawing/2014/main" xmlns="" id="{4A12C0F3-6973-4630-A48C-5CE2C1C38AAC}"/>
                </a:ext>
              </a:extLst>
            </p:cNvPr>
            <p:cNvSpPr txBox="1"/>
            <p:nvPr/>
          </p:nvSpPr>
          <p:spPr>
            <a:xfrm>
              <a:off x="2406616" y="3192366"/>
              <a:ext cx="1347605" cy="523220"/>
            </a:xfrm>
            <a:prstGeom prst="rect">
              <a:avLst/>
            </a:prstGeom>
            <a:noFill/>
          </p:spPr>
          <p:txBody>
            <a:bodyPr wrap="square" rtlCol="0">
              <a:spAutoFit/>
            </a:bodyPr>
            <a:lstStyle/>
            <a:p>
              <a:r>
                <a:rPr lang="en-US" sz="1400" dirty="0">
                  <a:latin typeface="Karla"/>
                </a:rPr>
                <a:t>show </a:t>
              </a:r>
              <a:r>
                <a:rPr lang="en-US" sz="1400" dirty="0" smtClean="0">
                  <a:latin typeface="Karla"/>
                </a:rPr>
                <a:t>spam email</a:t>
              </a:r>
              <a:endParaRPr lang="en-US" sz="1400" dirty="0">
                <a:latin typeface="Karla"/>
              </a:endParaRPr>
            </a:p>
          </p:txBody>
        </p:sp>
        <p:sp>
          <p:nvSpPr>
            <p:cNvPr id="66" name="TextBox 65">
              <a:extLst>
                <a:ext uri="{FF2B5EF4-FFF2-40B4-BE49-F238E27FC236}">
                  <a16:creationId xmlns:a16="http://schemas.microsoft.com/office/drawing/2014/main" xmlns="" id="{6FFABE16-5C7A-40E6-8B92-21E2DB092D28}"/>
                </a:ext>
              </a:extLst>
            </p:cNvPr>
            <p:cNvSpPr txBox="1"/>
            <p:nvPr/>
          </p:nvSpPr>
          <p:spPr>
            <a:xfrm>
              <a:off x="5619491" y="2389616"/>
              <a:ext cx="1503060" cy="523220"/>
            </a:xfrm>
            <a:prstGeom prst="rect">
              <a:avLst/>
            </a:prstGeom>
            <a:noFill/>
          </p:spPr>
          <p:txBody>
            <a:bodyPr wrap="square" rtlCol="0">
              <a:spAutoFit/>
            </a:bodyPr>
            <a:lstStyle/>
            <a:p>
              <a:pPr algn="ctr"/>
              <a:r>
                <a:rPr lang="en-US" sz="1400" dirty="0">
                  <a:latin typeface="Karla"/>
                </a:rPr>
                <a:t>prediction matches label?</a:t>
              </a:r>
            </a:p>
          </p:txBody>
        </p:sp>
      </p:grpSp>
      <p:cxnSp>
        <p:nvCxnSpPr>
          <p:cNvPr id="73" name="Straight Connector 72">
            <a:extLst>
              <a:ext uri="{FF2B5EF4-FFF2-40B4-BE49-F238E27FC236}">
                <a16:creationId xmlns:a16="http://schemas.microsoft.com/office/drawing/2014/main" xmlns="" id="{67B1333C-F1F1-42DB-A9F2-919976D3F6CD}"/>
              </a:ext>
            </a:extLst>
          </p:cNvPr>
          <p:cNvCxnSpPr/>
          <p:nvPr/>
        </p:nvCxnSpPr>
        <p:spPr>
          <a:xfrm flipV="1">
            <a:off x="4881346" y="3457457"/>
            <a:ext cx="3374" cy="493983"/>
          </a:xfrm>
          <a:prstGeom prst="line">
            <a:avLst/>
          </a:prstGeom>
          <a:ln w="1905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 name="Connector: Elbow 6">
            <a:extLst>
              <a:ext uri="{FF2B5EF4-FFF2-40B4-BE49-F238E27FC236}">
                <a16:creationId xmlns:a16="http://schemas.microsoft.com/office/drawing/2014/main" xmlns="" id="{94814E40-9F92-424B-8763-A9964D6B71BD}"/>
              </a:ext>
            </a:extLst>
          </p:cNvPr>
          <p:cNvCxnSpPr>
            <a:endCxn id="59" idx="2"/>
          </p:cNvCxnSpPr>
          <p:nvPr/>
        </p:nvCxnSpPr>
        <p:spPr>
          <a:xfrm rot="10800000">
            <a:off x="2766648" y="3254456"/>
            <a:ext cx="2114699" cy="696984"/>
          </a:xfrm>
          <a:prstGeom prst="bentConnector2">
            <a:avLst/>
          </a:prstGeom>
          <a:ln w="190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97" name="Rectangle 96">
            <a:extLst>
              <a:ext uri="{FF2B5EF4-FFF2-40B4-BE49-F238E27FC236}">
                <a16:creationId xmlns:a16="http://schemas.microsoft.com/office/drawing/2014/main" xmlns="" id="{F6732B84-3EB7-4D49-862B-139D3BF73E0F}"/>
              </a:ext>
            </a:extLst>
          </p:cNvPr>
          <p:cNvSpPr/>
          <p:nvPr/>
        </p:nvSpPr>
        <p:spPr>
          <a:xfrm>
            <a:off x="577577" y="4807841"/>
            <a:ext cx="5932188" cy="584775"/>
          </a:xfrm>
          <a:prstGeom prst="rect">
            <a:avLst/>
          </a:prstGeom>
        </p:spPr>
        <p:txBody>
          <a:bodyPr wrap="square">
            <a:spAutoFit/>
          </a:bodyPr>
          <a:lstStyle/>
          <a:p>
            <a:r>
              <a:rPr lang="en-US" sz="1600" dirty="0">
                <a:latin typeface="Karla"/>
              </a:rPr>
              <a:t>False Negative (FN): the discriminator see an email and predict it as spam even though it is not. The discriminator learn more</a:t>
            </a:r>
          </a:p>
        </p:txBody>
      </p:sp>
    </p:spTree>
    <p:extLst>
      <p:ext uri="{BB962C8B-B14F-4D97-AF65-F5344CB8AC3E}">
        <p14:creationId xmlns:p14="http://schemas.microsoft.com/office/powerpoint/2010/main" val="1079798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childTnLst>
                                </p:cTn>
                              </p:par>
                              <p:par>
                                <p:cTn id="7" presetID="1" presetClass="entr" presetSubtype="0" fill="hold" nodeType="withEffect">
                                  <p:stCondLst>
                                    <p:cond delay="50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100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9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7D422F-3BA8-49BA-8EBB-2B14A88685B2}"/>
              </a:ext>
            </a:extLst>
          </p:cNvPr>
          <p:cNvSpPr>
            <a:spLocks noGrp="1"/>
          </p:cNvSpPr>
          <p:nvPr>
            <p:ph type="title"/>
          </p:nvPr>
        </p:nvSpPr>
        <p:spPr/>
        <p:txBody>
          <a:bodyPr/>
          <a:lstStyle/>
          <a:p>
            <a:r>
              <a:rPr lang="en-US" dirty="0"/>
              <a:t>Generative Adversarial Networks (GANs) </a:t>
            </a:r>
          </a:p>
        </p:txBody>
      </p:sp>
      <p:sp>
        <p:nvSpPr>
          <p:cNvPr id="4" name="Slide Number Placeholder 3">
            <a:extLst>
              <a:ext uri="{FF2B5EF4-FFF2-40B4-BE49-F238E27FC236}">
                <a16:creationId xmlns:a16="http://schemas.microsoft.com/office/drawing/2014/main" xmlns="" id="{C7950454-4DDC-4EE0-9E8E-5D996313BFC8}"/>
              </a:ext>
            </a:extLst>
          </p:cNvPr>
          <p:cNvSpPr>
            <a:spLocks noGrp="1"/>
          </p:cNvSpPr>
          <p:nvPr>
            <p:ph type="sldNum" sz="quarter" idx="12"/>
          </p:nvPr>
        </p:nvSpPr>
        <p:spPr/>
        <p:txBody>
          <a:bodyPr/>
          <a:lstStyle/>
          <a:p>
            <a:fld id="{81B7CCDB-6D39-0547-B7B3-C80E39D6513A}" type="slidenum">
              <a:rPr lang="en-US" smtClean="0"/>
              <a:t>15</a:t>
            </a:fld>
            <a:endParaRPr lang="en-US"/>
          </a:p>
        </p:txBody>
      </p:sp>
      <p:sp>
        <p:nvSpPr>
          <p:cNvPr id="83" name="Rectangle 82">
            <a:extLst>
              <a:ext uri="{FF2B5EF4-FFF2-40B4-BE49-F238E27FC236}">
                <a16:creationId xmlns:a16="http://schemas.microsoft.com/office/drawing/2014/main" xmlns="" id="{84B2B204-BD0E-4993-9986-9E262E6D4465}"/>
              </a:ext>
            </a:extLst>
          </p:cNvPr>
          <p:cNvSpPr/>
          <p:nvPr/>
        </p:nvSpPr>
        <p:spPr>
          <a:xfrm>
            <a:off x="556240" y="4566177"/>
            <a:ext cx="5932188" cy="830997"/>
          </a:xfrm>
          <a:prstGeom prst="rect">
            <a:avLst/>
          </a:prstGeom>
        </p:spPr>
        <p:txBody>
          <a:bodyPr wrap="square">
            <a:spAutoFit/>
          </a:bodyPr>
          <a:lstStyle/>
          <a:p>
            <a:r>
              <a:rPr lang="en-US" sz="1600" dirty="0">
                <a:latin typeface="Karla"/>
              </a:rPr>
              <a:t>False positive (FP): generator try to fool discriminator and the discriminator fails. The generator succeeded and the generator is forced to improve.</a:t>
            </a:r>
          </a:p>
        </p:txBody>
      </p:sp>
      <p:grpSp>
        <p:nvGrpSpPr>
          <p:cNvPr id="85" name="Group 84">
            <a:extLst>
              <a:ext uri="{FF2B5EF4-FFF2-40B4-BE49-F238E27FC236}">
                <a16:creationId xmlns:a16="http://schemas.microsoft.com/office/drawing/2014/main" xmlns="" id="{10E99921-3324-4BA7-AA19-04A870522A03}"/>
              </a:ext>
            </a:extLst>
          </p:cNvPr>
          <p:cNvGrpSpPr/>
          <p:nvPr/>
        </p:nvGrpSpPr>
        <p:grpSpPr>
          <a:xfrm>
            <a:off x="7763992" y="3736944"/>
            <a:ext cx="4294556" cy="2340802"/>
            <a:chOff x="3592922" y="2162690"/>
            <a:chExt cx="6215851" cy="3388028"/>
          </a:xfrm>
        </p:grpSpPr>
        <p:sp>
          <p:nvSpPr>
            <p:cNvPr id="86" name="TextBox 85">
              <a:extLst>
                <a:ext uri="{FF2B5EF4-FFF2-40B4-BE49-F238E27FC236}">
                  <a16:creationId xmlns:a16="http://schemas.microsoft.com/office/drawing/2014/main" xmlns="" id="{9E094184-B2C0-491D-BEF1-CCB14334A403}"/>
                </a:ext>
              </a:extLst>
            </p:cNvPr>
            <p:cNvSpPr txBox="1"/>
            <p:nvPr/>
          </p:nvSpPr>
          <p:spPr>
            <a:xfrm>
              <a:off x="3833978" y="3111864"/>
              <a:ext cx="1762401" cy="400923"/>
            </a:xfrm>
            <a:prstGeom prst="rect">
              <a:avLst/>
            </a:prstGeom>
            <a:noFill/>
          </p:spPr>
          <p:txBody>
            <a:bodyPr wrap="square" rtlCol="0">
              <a:spAutoFit/>
            </a:bodyPr>
            <a:lstStyle/>
            <a:p>
              <a:r>
                <a:rPr lang="en-US" sz="1200" dirty="0">
                  <a:solidFill>
                    <a:schemeClr val="bg1">
                      <a:lumMod val="50000"/>
                    </a:schemeClr>
                  </a:solidFill>
                </a:rPr>
                <a:t>Yes, it is spam</a:t>
              </a:r>
            </a:p>
          </p:txBody>
        </p:sp>
        <p:sp>
          <p:nvSpPr>
            <p:cNvPr id="87" name="TextBox 86">
              <a:extLst>
                <a:ext uri="{FF2B5EF4-FFF2-40B4-BE49-F238E27FC236}">
                  <a16:creationId xmlns:a16="http://schemas.microsoft.com/office/drawing/2014/main" xmlns="" id="{38A84F4D-ACFF-487F-8A60-BD6219D954F3}"/>
                </a:ext>
              </a:extLst>
            </p:cNvPr>
            <p:cNvSpPr txBox="1"/>
            <p:nvPr/>
          </p:nvSpPr>
          <p:spPr>
            <a:xfrm>
              <a:off x="3592922" y="4589844"/>
              <a:ext cx="1881383" cy="400923"/>
            </a:xfrm>
            <a:prstGeom prst="rect">
              <a:avLst/>
            </a:prstGeom>
            <a:noFill/>
          </p:spPr>
          <p:txBody>
            <a:bodyPr wrap="square" rtlCol="0">
              <a:spAutoFit/>
            </a:bodyPr>
            <a:lstStyle/>
            <a:p>
              <a:r>
                <a:rPr lang="en-US" sz="1200" dirty="0">
                  <a:solidFill>
                    <a:schemeClr val="bg1">
                      <a:lumMod val="50000"/>
                    </a:schemeClr>
                  </a:solidFill>
                </a:rPr>
                <a:t>No, it is not spam</a:t>
              </a:r>
            </a:p>
          </p:txBody>
        </p:sp>
        <p:cxnSp>
          <p:nvCxnSpPr>
            <p:cNvPr id="88" name="Straight Connector 87">
              <a:extLst>
                <a:ext uri="{FF2B5EF4-FFF2-40B4-BE49-F238E27FC236}">
                  <a16:creationId xmlns:a16="http://schemas.microsoft.com/office/drawing/2014/main" xmlns="" id="{C2C9332A-3111-49B2-BB01-398AB17CD376}"/>
                </a:ext>
              </a:extLst>
            </p:cNvPr>
            <p:cNvCxnSpPr>
              <a:cxnSpLocks/>
            </p:cNvCxnSpPr>
            <p:nvPr/>
          </p:nvCxnSpPr>
          <p:spPr>
            <a:xfrm>
              <a:off x="3792710" y="4126150"/>
              <a:ext cx="5757690" cy="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xmlns="" id="{2DA95BC6-6B52-4A72-BA1A-A77F96576EFE}"/>
                </a:ext>
              </a:extLst>
            </p:cNvPr>
            <p:cNvCxnSpPr>
              <a:cxnSpLocks/>
            </p:cNvCxnSpPr>
            <p:nvPr/>
          </p:nvCxnSpPr>
          <p:spPr>
            <a:xfrm>
              <a:off x="5394960" y="2184400"/>
              <a:ext cx="0" cy="3230651"/>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90" name="Rectangle 89">
              <a:extLst>
                <a:ext uri="{FF2B5EF4-FFF2-40B4-BE49-F238E27FC236}">
                  <a16:creationId xmlns:a16="http://schemas.microsoft.com/office/drawing/2014/main" xmlns="" id="{8D9B023E-590B-41E0-A326-3057941E6F59}"/>
                </a:ext>
              </a:extLst>
            </p:cNvPr>
            <p:cNvSpPr/>
            <p:nvPr/>
          </p:nvSpPr>
          <p:spPr>
            <a:xfrm>
              <a:off x="5421046" y="2162690"/>
              <a:ext cx="2458777" cy="400923"/>
            </a:xfrm>
            <a:prstGeom prst="rect">
              <a:avLst/>
            </a:prstGeom>
          </p:spPr>
          <p:txBody>
            <a:bodyPr wrap="square">
              <a:spAutoFit/>
            </a:bodyPr>
            <a:lstStyle/>
            <a:p>
              <a:r>
                <a:rPr lang="en-US" sz="1200" dirty="0">
                  <a:solidFill>
                    <a:schemeClr val="bg1">
                      <a:lumMod val="50000"/>
                    </a:schemeClr>
                  </a:solidFill>
                  <a:latin typeface="Karla"/>
                </a:rPr>
                <a:t>It was spam, for real</a:t>
              </a:r>
              <a:endParaRPr lang="en-US" sz="1200" dirty="0">
                <a:solidFill>
                  <a:schemeClr val="bg1">
                    <a:lumMod val="50000"/>
                  </a:schemeClr>
                </a:solidFill>
              </a:endParaRPr>
            </a:p>
          </p:txBody>
        </p:sp>
        <p:cxnSp>
          <p:nvCxnSpPr>
            <p:cNvPr id="91" name="Straight Connector 90">
              <a:extLst>
                <a:ext uri="{FF2B5EF4-FFF2-40B4-BE49-F238E27FC236}">
                  <a16:creationId xmlns:a16="http://schemas.microsoft.com/office/drawing/2014/main" xmlns="" id="{D053193F-1A4A-4E13-903A-418D31F32916}"/>
                </a:ext>
              </a:extLst>
            </p:cNvPr>
            <p:cNvCxnSpPr>
              <a:cxnSpLocks/>
            </p:cNvCxnSpPr>
            <p:nvPr/>
          </p:nvCxnSpPr>
          <p:spPr>
            <a:xfrm>
              <a:off x="7735110" y="2184400"/>
              <a:ext cx="0" cy="3252807"/>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92" name="Straight Connector 91">
              <a:extLst>
                <a:ext uri="{FF2B5EF4-FFF2-40B4-BE49-F238E27FC236}">
                  <a16:creationId xmlns:a16="http://schemas.microsoft.com/office/drawing/2014/main" xmlns="" id="{2DC36BBE-CFAE-4A31-B9B2-A00F85E476CE}"/>
                </a:ext>
              </a:extLst>
            </p:cNvPr>
            <p:cNvCxnSpPr/>
            <p:nvPr/>
          </p:nvCxnSpPr>
          <p:spPr>
            <a:xfrm>
              <a:off x="3945110" y="2582247"/>
              <a:ext cx="5452890" cy="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93" name="Rectangle 92">
              <a:extLst>
                <a:ext uri="{FF2B5EF4-FFF2-40B4-BE49-F238E27FC236}">
                  <a16:creationId xmlns:a16="http://schemas.microsoft.com/office/drawing/2014/main" xmlns="" id="{68B04C64-A048-46B3-B257-C5FD1B5E9385}"/>
                </a:ext>
              </a:extLst>
            </p:cNvPr>
            <p:cNvSpPr/>
            <p:nvPr/>
          </p:nvSpPr>
          <p:spPr>
            <a:xfrm>
              <a:off x="7735110" y="2173959"/>
              <a:ext cx="2073663" cy="400923"/>
            </a:xfrm>
            <a:prstGeom prst="rect">
              <a:avLst/>
            </a:prstGeom>
          </p:spPr>
          <p:txBody>
            <a:bodyPr wrap="square">
              <a:spAutoFit/>
            </a:bodyPr>
            <a:lstStyle/>
            <a:p>
              <a:r>
                <a:rPr lang="en-US" sz="1200" dirty="0">
                  <a:solidFill>
                    <a:schemeClr val="bg1">
                      <a:lumMod val="50000"/>
                    </a:schemeClr>
                  </a:solidFill>
                  <a:latin typeface="Karla"/>
                </a:rPr>
                <a:t>It was not spam</a:t>
              </a:r>
            </a:p>
          </p:txBody>
        </p:sp>
        <p:pic>
          <p:nvPicPr>
            <p:cNvPr id="94" name="Graphic 93" descr="Envelope">
              <a:extLst>
                <a:ext uri="{FF2B5EF4-FFF2-40B4-BE49-F238E27FC236}">
                  <a16:creationId xmlns:a16="http://schemas.microsoft.com/office/drawing/2014/main" xmlns="" id="{F22A1518-358A-41BA-9FB2-5E7A034B3BA7}"/>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757480" y="4636319"/>
              <a:ext cx="914399" cy="914399"/>
            </a:xfrm>
            <a:prstGeom prst="rect">
              <a:avLst/>
            </a:prstGeom>
          </p:spPr>
        </p:pic>
        <p:pic>
          <p:nvPicPr>
            <p:cNvPr id="95" name="Graphic 94" descr="Envelope">
              <a:extLst>
                <a:ext uri="{FF2B5EF4-FFF2-40B4-BE49-F238E27FC236}">
                  <a16:creationId xmlns:a16="http://schemas.microsoft.com/office/drawing/2014/main" xmlns="" id="{2B7A70B3-2C18-445E-A4AF-B476F0934AE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757480" y="4008937"/>
              <a:ext cx="914399" cy="914399"/>
            </a:xfrm>
            <a:prstGeom prst="rect">
              <a:avLst/>
            </a:prstGeom>
          </p:spPr>
        </p:pic>
        <p:pic>
          <p:nvPicPr>
            <p:cNvPr id="96" name="Graphic 95" descr="Envelope">
              <a:extLst>
                <a:ext uri="{FF2B5EF4-FFF2-40B4-BE49-F238E27FC236}">
                  <a16:creationId xmlns:a16="http://schemas.microsoft.com/office/drawing/2014/main" xmlns="" id="{69ADB415-32F4-4814-A766-5E1562C15C57}"/>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610936" y="4008936"/>
              <a:ext cx="914399" cy="914399"/>
            </a:xfrm>
            <a:prstGeom prst="rect">
              <a:avLst/>
            </a:prstGeom>
          </p:spPr>
        </p:pic>
        <p:pic>
          <p:nvPicPr>
            <p:cNvPr id="97" name="Graphic 96" descr="Envelope">
              <a:extLst>
                <a:ext uri="{FF2B5EF4-FFF2-40B4-BE49-F238E27FC236}">
                  <a16:creationId xmlns:a16="http://schemas.microsoft.com/office/drawing/2014/main" xmlns="" id="{F5E5007E-73D4-48E8-9D5A-BEE84D03AB0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153736" y="2922350"/>
              <a:ext cx="914399" cy="914399"/>
            </a:xfrm>
            <a:prstGeom prst="rect">
              <a:avLst/>
            </a:prstGeom>
          </p:spPr>
        </p:pic>
        <p:pic>
          <p:nvPicPr>
            <p:cNvPr id="98" name="Graphic 97" descr="Open envelope">
              <a:extLst>
                <a:ext uri="{FF2B5EF4-FFF2-40B4-BE49-F238E27FC236}">
                  <a16:creationId xmlns:a16="http://schemas.microsoft.com/office/drawing/2014/main" xmlns="" id="{263BD0C3-3172-4F52-923B-0D9F64AD416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081826" y="4238520"/>
              <a:ext cx="867722" cy="867722"/>
            </a:xfrm>
            <a:prstGeom prst="rect">
              <a:avLst/>
            </a:prstGeom>
          </p:spPr>
        </p:pic>
        <p:pic>
          <p:nvPicPr>
            <p:cNvPr id="99" name="Graphic 98" descr="Open envelope">
              <a:extLst>
                <a:ext uri="{FF2B5EF4-FFF2-40B4-BE49-F238E27FC236}">
                  <a16:creationId xmlns:a16="http://schemas.microsoft.com/office/drawing/2014/main" xmlns="" id="{8F9EC2E0-AEB1-4026-AB89-28B318E2CDB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661448" y="3297066"/>
              <a:ext cx="867722" cy="809766"/>
            </a:xfrm>
            <a:prstGeom prst="rect">
              <a:avLst/>
            </a:prstGeom>
          </p:spPr>
        </p:pic>
        <p:pic>
          <p:nvPicPr>
            <p:cNvPr id="100" name="Graphic 99" descr="Open envelope">
              <a:extLst>
                <a:ext uri="{FF2B5EF4-FFF2-40B4-BE49-F238E27FC236}">
                  <a16:creationId xmlns:a16="http://schemas.microsoft.com/office/drawing/2014/main" xmlns="" id="{D3138D3F-A8B2-4A5F-9323-48BB6764BD1E}"/>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528173" y="3292541"/>
              <a:ext cx="867722" cy="809766"/>
            </a:xfrm>
            <a:prstGeom prst="rect">
              <a:avLst/>
            </a:prstGeom>
          </p:spPr>
        </p:pic>
        <p:pic>
          <p:nvPicPr>
            <p:cNvPr id="101" name="Graphic 100" descr="Open envelope">
              <a:extLst>
                <a:ext uri="{FF2B5EF4-FFF2-40B4-BE49-F238E27FC236}">
                  <a16:creationId xmlns:a16="http://schemas.microsoft.com/office/drawing/2014/main" xmlns="" id="{CC287ECE-051C-4432-A690-F3FB0A353C7E}"/>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652348" y="2563921"/>
              <a:ext cx="867722" cy="809766"/>
            </a:xfrm>
            <a:prstGeom prst="rect">
              <a:avLst/>
            </a:prstGeom>
          </p:spPr>
        </p:pic>
        <p:pic>
          <p:nvPicPr>
            <p:cNvPr id="102" name="Graphic 101" descr="Open envelope">
              <a:extLst>
                <a:ext uri="{FF2B5EF4-FFF2-40B4-BE49-F238E27FC236}">
                  <a16:creationId xmlns:a16="http://schemas.microsoft.com/office/drawing/2014/main" xmlns="" id="{6D3F8678-E58F-41CB-8786-E787C888FEBE}"/>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539358" y="2575332"/>
              <a:ext cx="867722" cy="809766"/>
            </a:xfrm>
            <a:prstGeom prst="rect">
              <a:avLst/>
            </a:prstGeom>
          </p:spPr>
        </p:pic>
      </p:grpSp>
      <p:sp>
        <p:nvSpPr>
          <p:cNvPr id="103" name="Rectangle: Rounded Corners 102">
            <a:extLst>
              <a:ext uri="{FF2B5EF4-FFF2-40B4-BE49-F238E27FC236}">
                <a16:creationId xmlns:a16="http://schemas.microsoft.com/office/drawing/2014/main" xmlns="" id="{344C75E5-EBB3-44AC-BD4F-DA23F6A70040}"/>
              </a:ext>
            </a:extLst>
          </p:cNvPr>
          <p:cNvSpPr/>
          <p:nvPr/>
        </p:nvSpPr>
        <p:spPr>
          <a:xfrm>
            <a:off x="10707629" y="4159145"/>
            <a:ext cx="1172407" cy="828964"/>
          </a:xfrm>
          <a:prstGeom prst="roundRect">
            <a:avLst/>
          </a:prstGeom>
          <a:noFill/>
          <a:ln w="19050">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xmlns="" id="{6369A9F2-768D-4BBB-B209-A565C74BFCFD}"/>
              </a:ext>
            </a:extLst>
          </p:cNvPr>
          <p:cNvGrpSpPr/>
          <p:nvPr/>
        </p:nvGrpSpPr>
        <p:grpSpPr>
          <a:xfrm>
            <a:off x="1107865" y="1308078"/>
            <a:ext cx="5247218" cy="2505775"/>
            <a:chOff x="2406616" y="1441235"/>
            <a:chExt cx="5504937" cy="2505775"/>
          </a:xfrm>
        </p:grpSpPr>
        <p:grpSp>
          <p:nvGrpSpPr>
            <p:cNvPr id="48" name="Group 47">
              <a:extLst>
                <a:ext uri="{FF2B5EF4-FFF2-40B4-BE49-F238E27FC236}">
                  <a16:creationId xmlns:a16="http://schemas.microsoft.com/office/drawing/2014/main" xmlns="" id="{5F4DEB87-EE1F-4C2E-9A9B-80813291DF2D}"/>
                </a:ext>
              </a:extLst>
            </p:cNvPr>
            <p:cNvGrpSpPr/>
            <p:nvPr/>
          </p:nvGrpSpPr>
          <p:grpSpPr>
            <a:xfrm>
              <a:off x="2505050" y="1773564"/>
              <a:ext cx="4720666" cy="1347726"/>
              <a:chOff x="2319458" y="1954117"/>
              <a:chExt cx="4270509" cy="922434"/>
            </a:xfrm>
          </p:grpSpPr>
          <p:sp>
            <p:nvSpPr>
              <p:cNvPr id="57" name="Rectangle 56">
                <a:extLst>
                  <a:ext uri="{FF2B5EF4-FFF2-40B4-BE49-F238E27FC236}">
                    <a16:creationId xmlns:a16="http://schemas.microsoft.com/office/drawing/2014/main" xmlns="" id="{37A2C24B-5299-4654-AD30-BCDFD9E76AA9}"/>
                  </a:ext>
                </a:extLst>
              </p:cNvPr>
              <p:cNvSpPr/>
              <p:nvPr/>
            </p:nvSpPr>
            <p:spPr>
              <a:xfrm rot="5400000">
                <a:off x="2395658" y="2203450"/>
                <a:ext cx="596900" cy="749300"/>
              </a:xfrm>
              <a:prstGeom prst="rect">
                <a:avLst/>
              </a:prstGeom>
              <a:solidFill>
                <a:schemeClr val="accent1">
                  <a:lumMod val="20000"/>
                  <a:lumOff val="80000"/>
                  <a:alpha val="91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8" name="Straight Arrow Connector 57">
                <a:extLst>
                  <a:ext uri="{FF2B5EF4-FFF2-40B4-BE49-F238E27FC236}">
                    <a16:creationId xmlns:a16="http://schemas.microsoft.com/office/drawing/2014/main" xmlns="" id="{30FF4C4B-B92B-4551-9F50-97885AC84DEA}"/>
                  </a:ext>
                </a:extLst>
              </p:cNvPr>
              <p:cNvCxnSpPr>
                <a:cxnSpLocks/>
              </p:cNvCxnSpPr>
              <p:nvPr/>
            </p:nvCxnSpPr>
            <p:spPr>
              <a:xfrm>
                <a:off x="3068758" y="2578101"/>
                <a:ext cx="499876" cy="875"/>
              </a:xfrm>
              <a:prstGeom prst="straightConnector1">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59" name="Diamond 58">
                <a:extLst>
                  <a:ext uri="{FF2B5EF4-FFF2-40B4-BE49-F238E27FC236}">
                    <a16:creationId xmlns:a16="http://schemas.microsoft.com/office/drawing/2014/main" xmlns="" id="{C2A32909-2877-446D-9145-50CCBB3E79C8}"/>
                  </a:ext>
                </a:extLst>
              </p:cNvPr>
              <p:cNvSpPr/>
              <p:nvPr/>
            </p:nvSpPr>
            <p:spPr>
              <a:xfrm>
                <a:off x="5028334" y="2279650"/>
                <a:ext cx="1561633" cy="596901"/>
              </a:xfrm>
              <a:prstGeom prst="diamond">
                <a:avLst/>
              </a:prstGeom>
              <a:solidFill>
                <a:schemeClr val="accent1">
                  <a:lumMod val="20000"/>
                  <a:lumOff val="80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0" name="Straight Arrow Connector 79">
                <a:extLst>
                  <a:ext uri="{FF2B5EF4-FFF2-40B4-BE49-F238E27FC236}">
                    <a16:creationId xmlns:a16="http://schemas.microsoft.com/office/drawing/2014/main" xmlns="" id="{41E7BB5B-46D9-4BE1-AA32-0891AD9342AA}"/>
                  </a:ext>
                </a:extLst>
              </p:cNvPr>
              <p:cNvCxnSpPr>
                <a:cxnSpLocks/>
              </p:cNvCxnSpPr>
              <p:nvPr/>
            </p:nvCxnSpPr>
            <p:spPr>
              <a:xfrm>
                <a:off x="4018303" y="2566368"/>
                <a:ext cx="1010031" cy="11733"/>
              </a:xfrm>
              <a:prstGeom prst="straightConnector1">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1" name="Connector: Elbow 70">
                <a:extLst>
                  <a:ext uri="{FF2B5EF4-FFF2-40B4-BE49-F238E27FC236}">
                    <a16:creationId xmlns:a16="http://schemas.microsoft.com/office/drawing/2014/main" xmlns="" id="{A97A24F9-158F-469C-BCBE-60CBFD41A00F}"/>
                  </a:ext>
                </a:extLst>
              </p:cNvPr>
              <p:cNvCxnSpPr>
                <a:cxnSpLocks/>
              </p:cNvCxnSpPr>
              <p:nvPr/>
            </p:nvCxnSpPr>
            <p:spPr>
              <a:xfrm>
                <a:off x="3282600" y="1954346"/>
                <a:ext cx="2526550" cy="325304"/>
              </a:xfrm>
              <a:prstGeom prst="bentConnector2">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a:extLst>
                  <a:ext uri="{FF2B5EF4-FFF2-40B4-BE49-F238E27FC236}">
                    <a16:creationId xmlns:a16="http://schemas.microsoft.com/office/drawing/2014/main" xmlns="" id="{A2898A27-AAF5-446E-86C9-05A5661E7C2E}"/>
                  </a:ext>
                </a:extLst>
              </p:cNvPr>
              <p:cNvCxnSpPr>
                <a:cxnSpLocks/>
              </p:cNvCxnSpPr>
              <p:nvPr/>
            </p:nvCxnSpPr>
            <p:spPr>
              <a:xfrm flipH="1" flipV="1">
                <a:off x="3281610" y="1954117"/>
                <a:ext cx="21174" cy="619167"/>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49" name="Rectangle: Rounded Corners 58">
              <a:extLst>
                <a:ext uri="{FF2B5EF4-FFF2-40B4-BE49-F238E27FC236}">
                  <a16:creationId xmlns:a16="http://schemas.microsoft.com/office/drawing/2014/main" xmlns="" id="{EFD17586-1EA2-439B-A939-8F56F3206348}"/>
                </a:ext>
              </a:extLst>
            </p:cNvPr>
            <p:cNvSpPr/>
            <p:nvPr/>
          </p:nvSpPr>
          <p:spPr>
            <a:xfrm>
              <a:off x="3885902" y="2442762"/>
              <a:ext cx="497069" cy="487507"/>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latin typeface="Karla"/>
                </a:rPr>
                <a:t>D</a:t>
              </a:r>
            </a:p>
          </p:txBody>
        </p:sp>
        <p:sp>
          <p:nvSpPr>
            <p:cNvPr id="50" name="TextBox 49">
              <a:extLst>
                <a:ext uri="{FF2B5EF4-FFF2-40B4-BE49-F238E27FC236}">
                  <a16:creationId xmlns:a16="http://schemas.microsoft.com/office/drawing/2014/main" xmlns="" id="{24737704-87CB-42C5-BA04-3D3EBB224AB5}"/>
                </a:ext>
              </a:extLst>
            </p:cNvPr>
            <p:cNvSpPr txBox="1"/>
            <p:nvPr/>
          </p:nvSpPr>
          <p:spPr>
            <a:xfrm>
              <a:off x="3647192" y="3639233"/>
              <a:ext cx="3568700" cy="307777"/>
            </a:xfrm>
            <a:prstGeom prst="rect">
              <a:avLst/>
            </a:prstGeom>
            <a:noFill/>
          </p:spPr>
          <p:txBody>
            <a:bodyPr wrap="square" rtlCol="0">
              <a:spAutoFit/>
            </a:bodyPr>
            <a:lstStyle/>
            <a:p>
              <a:r>
                <a:rPr lang="en-US" sz="1400" dirty="0">
                  <a:solidFill>
                    <a:srgbClr val="FF0000"/>
                  </a:solidFill>
                  <a:latin typeface="Karla"/>
                </a:rPr>
                <a:t>Discriminator learn more about spam</a:t>
              </a:r>
            </a:p>
          </p:txBody>
        </p:sp>
        <p:sp>
          <p:nvSpPr>
            <p:cNvPr id="51" name="TextBox 50">
              <a:extLst>
                <a:ext uri="{FF2B5EF4-FFF2-40B4-BE49-F238E27FC236}">
                  <a16:creationId xmlns:a16="http://schemas.microsoft.com/office/drawing/2014/main" xmlns="" id="{E40D8AE6-DC95-4B3D-BF69-7E8C7C7F9E98}"/>
                </a:ext>
              </a:extLst>
            </p:cNvPr>
            <p:cNvSpPr txBox="1"/>
            <p:nvPr/>
          </p:nvSpPr>
          <p:spPr>
            <a:xfrm>
              <a:off x="4047820" y="1441235"/>
              <a:ext cx="3568700" cy="307777"/>
            </a:xfrm>
            <a:prstGeom prst="rect">
              <a:avLst/>
            </a:prstGeom>
            <a:noFill/>
          </p:spPr>
          <p:txBody>
            <a:bodyPr wrap="square" rtlCol="0">
              <a:spAutoFit/>
            </a:bodyPr>
            <a:lstStyle/>
            <a:p>
              <a:r>
                <a:rPr lang="en-US" sz="1400" dirty="0">
                  <a:latin typeface="Karla"/>
                </a:rPr>
                <a:t>label: it </a:t>
              </a:r>
              <a:r>
                <a:rPr lang="en-US" sz="1400" dirty="0" smtClean="0">
                  <a:latin typeface="Karla"/>
                </a:rPr>
                <a:t>is not </a:t>
              </a:r>
              <a:r>
                <a:rPr lang="en-US" sz="1400" dirty="0">
                  <a:latin typeface="Karla"/>
                </a:rPr>
                <a:t>spam</a:t>
              </a:r>
            </a:p>
          </p:txBody>
        </p:sp>
        <p:sp>
          <p:nvSpPr>
            <p:cNvPr id="52" name="TextBox 51">
              <a:extLst>
                <a:ext uri="{FF2B5EF4-FFF2-40B4-BE49-F238E27FC236}">
                  <a16:creationId xmlns:a16="http://schemas.microsoft.com/office/drawing/2014/main" xmlns="" id="{1565A429-8B3D-491D-94D7-627420670437}"/>
                </a:ext>
              </a:extLst>
            </p:cNvPr>
            <p:cNvSpPr txBox="1"/>
            <p:nvPr/>
          </p:nvSpPr>
          <p:spPr>
            <a:xfrm>
              <a:off x="4362996" y="2706961"/>
              <a:ext cx="1503060" cy="523220"/>
            </a:xfrm>
            <a:prstGeom prst="rect">
              <a:avLst/>
            </a:prstGeom>
            <a:noFill/>
          </p:spPr>
          <p:txBody>
            <a:bodyPr wrap="square" rtlCol="0">
              <a:spAutoFit/>
            </a:bodyPr>
            <a:lstStyle/>
            <a:p>
              <a:r>
                <a:rPr lang="en-US" sz="1400" dirty="0">
                  <a:latin typeface="Karla"/>
                </a:rPr>
                <a:t>prediction:</a:t>
              </a:r>
            </a:p>
            <a:p>
              <a:r>
                <a:rPr lang="en-US" sz="1400" dirty="0" smtClean="0">
                  <a:latin typeface="Karla"/>
                </a:rPr>
                <a:t>it </a:t>
              </a:r>
              <a:r>
                <a:rPr lang="en-US" sz="1400" dirty="0">
                  <a:latin typeface="Karla"/>
                </a:rPr>
                <a:t>is </a:t>
              </a:r>
              <a:r>
                <a:rPr lang="en-US" sz="1400" dirty="0" smtClean="0">
                  <a:latin typeface="Karla"/>
                </a:rPr>
                <a:t>spam</a:t>
              </a:r>
              <a:endParaRPr lang="en-US" sz="1400" dirty="0">
                <a:latin typeface="Karla"/>
              </a:endParaRPr>
            </a:p>
          </p:txBody>
        </p:sp>
        <p:sp>
          <p:nvSpPr>
            <p:cNvPr id="53" name="TextBox 52">
              <a:extLst>
                <a:ext uri="{FF2B5EF4-FFF2-40B4-BE49-F238E27FC236}">
                  <a16:creationId xmlns:a16="http://schemas.microsoft.com/office/drawing/2014/main" xmlns="" id="{55EFEE36-2414-485B-A965-6720437CD4E9}"/>
                </a:ext>
              </a:extLst>
            </p:cNvPr>
            <p:cNvSpPr txBox="1"/>
            <p:nvPr/>
          </p:nvSpPr>
          <p:spPr>
            <a:xfrm>
              <a:off x="7188325" y="2337550"/>
              <a:ext cx="723228" cy="307777"/>
            </a:xfrm>
            <a:prstGeom prst="rect">
              <a:avLst/>
            </a:prstGeom>
            <a:noFill/>
          </p:spPr>
          <p:txBody>
            <a:bodyPr wrap="square" rtlCol="0">
              <a:spAutoFit/>
            </a:bodyPr>
            <a:lstStyle/>
            <a:p>
              <a:r>
                <a:rPr lang="en-US" sz="1400" dirty="0">
                  <a:latin typeface="Karla"/>
                </a:rPr>
                <a:t>Yes</a:t>
              </a:r>
            </a:p>
          </p:txBody>
        </p:sp>
        <p:sp>
          <p:nvSpPr>
            <p:cNvPr id="54" name="TextBox 53">
              <a:extLst>
                <a:ext uri="{FF2B5EF4-FFF2-40B4-BE49-F238E27FC236}">
                  <a16:creationId xmlns:a16="http://schemas.microsoft.com/office/drawing/2014/main" xmlns="" id="{2EB4F5BF-1AE9-43C2-965D-2C0B7C5EC4FA}"/>
                </a:ext>
              </a:extLst>
            </p:cNvPr>
            <p:cNvSpPr txBox="1"/>
            <p:nvPr/>
          </p:nvSpPr>
          <p:spPr>
            <a:xfrm>
              <a:off x="5962496" y="3175855"/>
              <a:ext cx="583390" cy="307777"/>
            </a:xfrm>
            <a:prstGeom prst="rect">
              <a:avLst/>
            </a:prstGeom>
            <a:noFill/>
          </p:spPr>
          <p:txBody>
            <a:bodyPr wrap="square" rtlCol="0">
              <a:spAutoFit/>
            </a:bodyPr>
            <a:lstStyle/>
            <a:p>
              <a:r>
                <a:rPr lang="en-US" sz="1400" dirty="0">
                  <a:solidFill>
                    <a:srgbClr val="FF0000"/>
                  </a:solidFill>
                  <a:latin typeface="Karla"/>
                </a:rPr>
                <a:t>No</a:t>
              </a:r>
            </a:p>
          </p:txBody>
        </p:sp>
        <p:sp>
          <p:nvSpPr>
            <p:cNvPr id="55" name="TextBox 54">
              <a:extLst>
                <a:ext uri="{FF2B5EF4-FFF2-40B4-BE49-F238E27FC236}">
                  <a16:creationId xmlns:a16="http://schemas.microsoft.com/office/drawing/2014/main" xmlns="" id="{4A12C0F3-6973-4630-A48C-5CE2C1C38AAC}"/>
                </a:ext>
              </a:extLst>
            </p:cNvPr>
            <p:cNvSpPr txBox="1"/>
            <p:nvPr/>
          </p:nvSpPr>
          <p:spPr>
            <a:xfrm>
              <a:off x="2406616" y="3192366"/>
              <a:ext cx="1347605" cy="523220"/>
            </a:xfrm>
            <a:prstGeom prst="rect">
              <a:avLst/>
            </a:prstGeom>
            <a:noFill/>
          </p:spPr>
          <p:txBody>
            <a:bodyPr wrap="square" rtlCol="0">
              <a:spAutoFit/>
            </a:bodyPr>
            <a:lstStyle/>
            <a:p>
              <a:r>
                <a:rPr lang="en-US" sz="1400" dirty="0">
                  <a:latin typeface="Karla"/>
                </a:rPr>
                <a:t>show </a:t>
              </a:r>
              <a:r>
                <a:rPr lang="en-US" sz="1400" dirty="0" smtClean="0">
                  <a:latin typeface="Karla"/>
                </a:rPr>
                <a:t>spam email</a:t>
              </a:r>
              <a:endParaRPr lang="en-US" sz="1400" dirty="0">
                <a:latin typeface="Karla"/>
              </a:endParaRPr>
            </a:p>
          </p:txBody>
        </p:sp>
        <p:sp>
          <p:nvSpPr>
            <p:cNvPr id="56" name="TextBox 55">
              <a:extLst>
                <a:ext uri="{FF2B5EF4-FFF2-40B4-BE49-F238E27FC236}">
                  <a16:creationId xmlns:a16="http://schemas.microsoft.com/office/drawing/2014/main" xmlns="" id="{6FFABE16-5C7A-40E6-8B92-21E2DB092D28}"/>
                </a:ext>
              </a:extLst>
            </p:cNvPr>
            <p:cNvSpPr txBox="1"/>
            <p:nvPr/>
          </p:nvSpPr>
          <p:spPr>
            <a:xfrm>
              <a:off x="5619491" y="2389616"/>
              <a:ext cx="1503060" cy="523220"/>
            </a:xfrm>
            <a:prstGeom prst="rect">
              <a:avLst/>
            </a:prstGeom>
            <a:noFill/>
          </p:spPr>
          <p:txBody>
            <a:bodyPr wrap="square" rtlCol="0">
              <a:spAutoFit/>
            </a:bodyPr>
            <a:lstStyle/>
            <a:p>
              <a:pPr algn="ctr"/>
              <a:r>
                <a:rPr lang="en-US" sz="1400" dirty="0">
                  <a:latin typeface="Karla"/>
                </a:rPr>
                <a:t>prediction matches label?</a:t>
              </a:r>
            </a:p>
          </p:txBody>
        </p:sp>
      </p:grpSp>
      <p:cxnSp>
        <p:nvCxnSpPr>
          <p:cNvPr id="106" name="Connector: Elbow 78">
            <a:extLst>
              <a:ext uri="{FF2B5EF4-FFF2-40B4-BE49-F238E27FC236}">
                <a16:creationId xmlns:a16="http://schemas.microsoft.com/office/drawing/2014/main" xmlns="" id="{0FC5FFEE-D634-42CF-9D5D-302943903E57}"/>
              </a:ext>
            </a:extLst>
          </p:cNvPr>
          <p:cNvCxnSpPr>
            <a:cxnSpLocks/>
          </p:cNvCxnSpPr>
          <p:nvPr/>
        </p:nvCxnSpPr>
        <p:spPr>
          <a:xfrm rot="10800000">
            <a:off x="2760428" y="2801233"/>
            <a:ext cx="2118211" cy="685001"/>
          </a:xfrm>
          <a:prstGeom prst="bentConnector3">
            <a:avLst>
              <a:gd name="adj1" fmla="val 100196"/>
            </a:avLst>
          </a:prstGeom>
          <a:ln w="190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a:extLst>
              <a:ext uri="{FF2B5EF4-FFF2-40B4-BE49-F238E27FC236}">
                <a16:creationId xmlns:a16="http://schemas.microsoft.com/office/drawing/2014/main" xmlns="" id="{45CA8826-3813-4E46-AE3D-A0A77F8D026A}"/>
              </a:ext>
            </a:extLst>
          </p:cNvPr>
          <p:cNvCxnSpPr/>
          <p:nvPr/>
        </p:nvCxnSpPr>
        <p:spPr>
          <a:xfrm flipV="1">
            <a:off x="4886983" y="3002172"/>
            <a:ext cx="3374" cy="493983"/>
          </a:xfrm>
          <a:prstGeom prst="line">
            <a:avLst/>
          </a:prstGeom>
          <a:ln w="19050">
            <a:solidFill>
              <a:srgbClr val="FF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459016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7D422F-3BA8-49BA-8EBB-2B14A88685B2}"/>
              </a:ext>
            </a:extLst>
          </p:cNvPr>
          <p:cNvSpPr>
            <a:spLocks noGrp="1"/>
          </p:cNvSpPr>
          <p:nvPr>
            <p:ph type="title"/>
          </p:nvPr>
        </p:nvSpPr>
        <p:spPr/>
        <p:txBody>
          <a:bodyPr/>
          <a:lstStyle/>
          <a:p>
            <a:r>
              <a:rPr lang="en-US" dirty="0"/>
              <a:t>Generative Adversarial Networks (GANs) </a:t>
            </a:r>
          </a:p>
        </p:txBody>
      </p:sp>
      <p:sp>
        <p:nvSpPr>
          <p:cNvPr id="4" name="Slide Number Placeholder 3">
            <a:extLst>
              <a:ext uri="{FF2B5EF4-FFF2-40B4-BE49-F238E27FC236}">
                <a16:creationId xmlns:a16="http://schemas.microsoft.com/office/drawing/2014/main" xmlns="" id="{C7950454-4DDC-4EE0-9E8E-5D996313BFC8}"/>
              </a:ext>
            </a:extLst>
          </p:cNvPr>
          <p:cNvSpPr>
            <a:spLocks noGrp="1"/>
          </p:cNvSpPr>
          <p:nvPr>
            <p:ph type="sldNum" sz="quarter" idx="12"/>
          </p:nvPr>
        </p:nvSpPr>
        <p:spPr/>
        <p:txBody>
          <a:bodyPr/>
          <a:lstStyle/>
          <a:p>
            <a:fld id="{81B7CCDB-6D39-0547-B7B3-C80E39D6513A}" type="slidenum">
              <a:rPr lang="en-US" smtClean="0"/>
              <a:t>16</a:t>
            </a:fld>
            <a:endParaRPr lang="en-US"/>
          </a:p>
        </p:txBody>
      </p:sp>
      <p:sp>
        <p:nvSpPr>
          <p:cNvPr id="121" name="Rectangle 120">
            <a:extLst>
              <a:ext uri="{FF2B5EF4-FFF2-40B4-BE49-F238E27FC236}">
                <a16:creationId xmlns:a16="http://schemas.microsoft.com/office/drawing/2014/main" xmlns="" id="{13901DA5-F40A-49D3-A1AE-3C3EE82407EC}"/>
              </a:ext>
            </a:extLst>
          </p:cNvPr>
          <p:cNvSpPr/>
          <p:nvPr/>
        </p:nvSpPr>
        <p:spPr>
          <a:xfrm>
            <a:off x="556240" y="4941359"/>
            <a:ext cx="5932188" cy="830997"/>
          </a:xfrm>
          <a:prstGeom prst="rect">
            <a:avLst/>
          </a:prstGeom>
        </p:spPr>
        <p:txBody>
          <a:bodyPr wrap="square">
            <a:spAutoFit/>
          </a:bodyPr>
          <a:lstStyle/>
          <a:p>
            <a:r>
              <a:rPr lang="en-US" sz="1600" dirty="0">
                <a:latin typeface="Karla"/>
              </a:rPr>
              <a:t>True negative (TN): generator try to fool discriminator, however the discriminator predict correctly. The generator learn what was wrong and try something else.</a:t>
            </a:r>
          </a:p>
        </p:txBody>
      </p:sp>
      <p:grpSp>
        <p:nvGrpSpPr>
          <p:cNvPr id="124" name="Group 123">
            <a:extLst>
              <a:ext uri="{FF2B5EF4-FFF2-40B4-BE49-F238E27FC236}">
                <a16:creationId xmlns:a16="http://schemas.microsoft.com/office/drawing/2014/main" xmlns="" id="{48C5C282-724D-4DBB-924E-2DC1E80FB1B9}"/>
              </a:ext>
            </a:extLst>
          </p:cNvPr>
          <p:cNvGrpSpPr/>
          <p:nvPr/>
        </p:nvGrpSpPr>
        <p:grpSpPr>
          <a:xfrm>
            <a:off x="7763992" y="3736944"/>
            <a:ext cx="4294556" cy="2340802"/>
            <a:chOff x="3592922" y="2162690"/>
            <a:chExt cx="6215851" cy="3388028"/>
          </a:xfrm>
        </p:grpSpPr>
        <p:sp>
          <p:nvSpPr>
            <p:cNvPr id="125" name="TextBox 124">
              <a:extLst>
                <a:ext uri="{FF2B5EF4-FFF2-40B4-BE49-F238E27FC236}">
                  <a16:creationId xmlns:a16="http://schemas.microsoft.com/office/drawing/2014/main" xmlns="" id="{28E13944-CBEE-4460-8FEA-8086AB41CCC2}"/>
                </a:ext>
              </a:extLst>
            </p:cNvPr>
            <p:cNvSpPr txBox="1"/>
            <p:nvPr/>
          </p:nvSpPr>
          <p:spPr>
            <a:xfrm>
              <a:off x="3833978" y="3111864"/>
              <a:ext cx="1762401" cy="400923"/>
            </a:xfrm>
            <a:prstGeom prst="rect">
              <a:avLst/>
            </a:prstGeom>
            <a:noFill/>
          </p:spPr>
          <p:txBody>
            <a:bodyPr wrap="square" rtlCol="0">
              <a:spAutoFit/>
            </a:bodyPr>
            <a:lstStyle/>
            <a:p>
              <a:r>
                <a:rPr lang="en-US" sz="1200" dirty="0">
                  <a:solidFill>
                    <a:schemeClr val="bg1">
                      <a:lumMod val="50000"/>
                    </a:schemeClr>
                  </a:solidFill>
                </a:rPr>
                <a:t>Yes, it is spam</a:t>
              </a:r>
            </a:p>
          </p:txBody>
        </p:sp>
        <p:sp>
          <p:nvSpPr>
            <p:cNvPr id="126" name="TextBox 125">
              <a:extLst>
                <a:ext uri="{FF2B5EF4-FFF2-40B4-BE49-F238E27FC236}">
                  <a16:creationId xmlns:a16="http://schemas.microsoft.com/office/drawing/2014/main" xmlns="" id="{1A80E1EF-CE9C-438D-8D70-67D7786A885A}"/>
                </a:ext>
              </a:extLst>
            </p:cNvPr>
            <p:cNvSpPr txBox="1"/>
            <p:nvPr/>
          </p:nvSpPr>
          <p:spPr>
            <a:xfrm>
              <a:off x="3592922" y="4589844"/>
              <a:ext cx="1881383" cy="400923"/>
            </a:xfrm>
            <a:prstGeom prst="rect">
              <a:avLst/>
            </a:prstGeom>
            <a:noFill/>
          </p:spPr>
          <p:txBody>
            <a:bodyPr wrap="square" rtlCol="0">
              <a:spAutoFit/>
            </a:bodyPr>
            <a:lstStyle/>
            <a:p>
              <a:r>
                <a:rPr lang="en-US" sz="1200" dirty="0">
                  <a:solidFill>
                    <a:schemeClr val="bg1">
                      <a:lumMod val="50000"/>
                    </a:schemeClr>
                  </a:solidFill>
                </a:rPr>
                <a:t>No, it is not spam</a:t>
              </a:r>
            </a:p>
          </p:txBody>
        </p:sp>
        <p:cxnSp>
          <p:nvCxnSpPr>
            <p:cNvPr id="127" name="Straight Connector 126">
              <a:extLst>
                <a:ext uri="{FF2B5EF4-FFF2-40B4-BE49-F238E27FC236}">
                  <a16:creationId xmlns:a16="http://schemas.microsoft.com/office/drawing/2014/main" xmlns="" id="{03D636B6-234C-4B7A-8BB5-7B2FD4739CDE}"/>
                </a:ext>
              </a:extLst>
            </p:cNvPr>
            <p:cNvCxnSpPr>
              <a:cxnSpLocks/>
            </p:cNvCxnSpPr>
            <p:nvPr/>
          </p:nvCxnSpPr>
          <p:spPr>
            <a:xfrm>
              <a:off x="3792710" y="4126150"/>
              <a:ext cx="5757690" cy="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28" name="Straight Connector 127">
              <a:extLst>
                <a:ext uri="{FF2B5EF4-FFF2-40B4-BE49-F238E27FC236}">
                  <a16:creationId xmlns:a16="http://schemas.microsoft.com/office/drawing/2014/main" xmlns="" id="{6DA6BC3C-6AD6-40CA-B4B9-02039D657133}"/>
                </a:ext>
              </a:extLst>
            </p:cNvPr>
            <p:cNvCxnSpPr>
              <a:cxnSpLocks/>
            </p:cNvCxnSpPr>
            <p:nvPr/>
          </p:nvCxnSpPr>
          <p:spPr>
            <a:xfrm>
              <a:off x="5394960" y="2184400"/>
              <a:ext cx="0" cy="3230651"/>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129" name="Rectangle 128">
              <a:extLst>
                <a:ext uri="{FF2B5EF4-FFF2-40B4-BE49-F238E27FC236}">
                  <a16:creationId xmlns:a16="http://schemas.microsoft.com/office/drawing/2014/main" xmlns="" id="{D5A9A75E-5A22-48BA-AB17-A1F347CDCA6C}"/>
                </a:ext>
              </a:extLst>
            </p:cNvPr>
            <p:cNvSpPr/>
            <p:nvPr/>
          </p:nvSpPr>
          <p:spPr>
            <a:xfrm>
              <a:off x="5421046" y="2162690"/>
              <a:ext cx="2458777" cy="400923"/>
            </a:xfrm>
            <a:prstGeom prst="rect">
              <a:avLst/>
            </a:prstGeom>
          </p:spPr>
          <p:txBody>
            <a:bodyPr wrap="square">
              <a:spAutoFit/>
            </a:bodyPr>
            <a:lstStyle/>
            <a:p>
              <a:r>
                <a:rPr lang="en-US" sz="1200" dirty="0">
                  <a:solidFill>
                    <a:schemeClr val="bg1">
                      <a:lumMod val="50000"/>
                    </a:schemeClr>
                  </a:solidFill>
                  <a:latin typeface="Karla"/>
                </a:rPr>
                <a:t>It was spam, for real</a:t>
              </a:r>
              <a:endParaRPr lang="en-US" sz="1200" dirty="0">
                <a:solidFill>
                  <a:schemeClr val="bg1">
                    <a:lumMod val="50000"/>
                  </a:schemeClr>
                </a:solidFill>
              </a:endParaRPr>
            </a:p>
          </p:txBody>
        </p:sp>
        <p:cxnSp>
          <p:nvCxnSpPr>
            <p:cNvPr id="130" name="Straight Connector 129">
              <a:extLst>
                <a:ext uri="{FF2B5EF4-FFF2-40B4-BE49-F238E27FC236}">
                  <a16:creationId xmlns:a16="http://schemas.microsoft.com/office/drawing/2014/main" xmlns="" id="{54BA33B7-6DFE-477E-B4BD-70934584EBD0}"/>
                </a:ext>
              </a:extLst>
            </p:cNvPr>
            <p:cNvCxnSpPr>
              <a:cxnSpLocks/>
            </p:cNvCxnSpPr>
            <p:nvPr/>
          </p:nvCxnSpPr>
          <p:spPr>
            <a:xfrm>
              <a:off x="7735110" y="2184400"/>
              <a:ext cx="0" cy="3252807"/>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31" name="Straight Connector 130">
              <a:extLst>
                <a:ext uri="{FF2B5EF4-FFF2-40B4-BE49-F238E27FC236}">
                  <a16:creationId xmlns:a16="http://schemas.microsoft.com/office/drawing/2014/main" xmlns="" id="{09D02670-8D31-446B-B103-006D8D1429A6}"/>
                </a:ext>
              </a:extLst>
            </p:cNvPr>
            <p:cNvCxnSpPr/>
            <p:nvPr/>
          </p:nvCxnSpPr>
          <p:spPr>
            <a:xfrm>
              <a:off x="3945110" y="2582247"/>
              <a:ext cx="5452890" cy="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132" name="Rectangle 131">
              <a:extLst>
                <a:ext uri="{FF2B5EF4-FFF2-40B4-BE49-F238E27FC236}">
                  <a16:creationId xmlns:a16="http://schemas.microsoft.com/office/drawing/2014/main" xmlns="" id="{A97D0006-365C-41E2-A71D-19818B40B7D8}"/>
                </a:ext>
              </a:extLst>
            </p:cNvPr>
            <p:cNvSpPr/>
            <p:nvPr/>
          </p:nvSpPr>
          <p:spPr>
            <a:xfrm>
              <a:off x="7735110" y="2173959"/>
              <a:ext cx="2073663" cy="400923"/>
            </a:xfrm>
            <a:prstGeom prst="rect">
              <a:avLst/>
            </a:prstGeom>
          </p:spPr>
          <p:txBody>
            <a:bodyPr wrap="square">
              <a:spAutoFit/>
            </a:bodyPr>
            <a:lstStyle/>
            <a:p>
              <a:r>
                <a:rPr lang="en-US" sz="1200" dirty="0">
                  <a:solidFill>
                    <a:schemeClr val="bg1">
                      <a:lumMod val="50000"/>
                    </a:schemeClr>
                  </a:solidFill>
                  <a:latin typeface="Karla"/>
                </a:rPr>
                <a:t>It was not spam</a:t>
              </a:r>
            </a:p>
          </p:txBody>
        </p:sp>
        <p:pic>
          <p:nvPicPr>
            <p:cNvPr id="133" name="Graphic 132" descr="Envelope">
              <a:extLst>
                <a:ext uri="{FF2B5EF4-FFF2-40B4-BE49-F238E27FC236}">
                  <a16:creationId xmlns:a16="http://schemas.microsoft.com/office/drawing/2014/main" xmlns="" id="{B1641FD8-5BAF-4CA7-984D-8EE16593166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757480" y="4636319"/>
              <a:ext cx="914399" cy="914399"/>
            </a:xfrm>
            <a:prstGeom prst="rect">
              <a:avLst/>
            </a:prstGeom>
          </p:spPr>
        </p:pic>
        <p:pic>
          <p:nvPicPr>
            <p:cNvPr id="134" name="Graphic 133" descr="Envelope">
              <a:extLst>
                <a:ext uri="{FF2B5EF4-FFF2-40B4-BE49-F238E27FC236}">
                  <a16:creationId xmlns:a16="http://schemas.microsoft.com/office/drawing/2014/main" xmlns="" id="{010123E8-1732-470A-A985-C2FDC5815A7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757480" y="4008937"/>
              <a:ext cx="914399" cy="914399"/>
            </a:xfrm>
            <a:prstGeom prst="rect">
              <a:avLst/>
            </a:prstGeom>
          </p:spPr>
        </p:pic>
        <p:pic>
          <p:nvPicPr>
            <p:cNvPr id="135" name="Graphic 134" descr="Envelope">
              <a:extLst>
                <a:ext uri="{FF2B5EF4-FFF2-40B4-BE49-F238E27FC236}">
                  <a16:creationId xmlns:a16="http://schemas.microsoft.com/office/drawing/2014/main" xmlns="" id="{32308C09-1667-4FFB-BF31-A287D76D599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610936" y="4008936"/>
              <a:ext cx="914399" cy="914399"/>
            </a:xfrm>
            <a:prstGeom prst="rect">
              <a:avLst/>
            </a:prstGeom>
          </p:spPr>
        </p:pic>
        <p:pic>
          <p:nvPicPr>
            <p:cNvPr id="136" name="Graphic 135" descr="Envelope">
              <a:extLst>
                <a:ext uri="{FF2B5EF4-FFF2-40B4-BE49-F238E27FC236}">
                  <a16:creationId xmlns:a16="http://schemas.microsoft.com/office/drawing/2014/main" xmlns="" id="{B7344963-159E-4671-997C-2279337F35E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153736" y="2922350"/>
              <a:ext cx="914399" cy="914399"/>
            </a:xfrm>
            <a:prstGeom prst="rect">
              <a:avLst/>
            </a:prstGeom>
          </p:spPr>
        </p:pic>
        <p:pic>
          <p:nvPicPr>
            <p:cNvPr id="137" name="Graphic 136" descr="Open envelope">
              <a:extLst>
                <a:ext uri="{FF2B5EF4-FFF2-40B4-BE49-F238E27FC236}">
                  <a16:creationId xmlns:a16="http://schemas.microsoft.com/office/drawing/2014/main" xmlns="" id="{994F2E64-61F2-491F-9811-2B770E5D8CF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081826" y="4238520"/>
              <a:ext cx="867722" cy="867722"/>
            </a:xfrm>
            <a:prstGeom prst="rect">
              <a:avLst/>
            </a:prstGeom>
          </p:spPr>
        </p:pic>
        <p:pic>
          <p:nvPicPr>
            <p:cNvPr id="138" name="Graphic 137" descr="Open envelope">
              <a:extLst>
                <a:ext uri="{FF2B5EF4-FFF2-40B4-BE49-F238E27FC236}">
                  <a16:creationId xmlns:a16="http://schemas.microsoft.com/office/drawing/2014/main" xmlns="" id="{55CD328C-8FD6-450C-9FFE-232E694DD2AC}"/>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661448" y="3297066"/>
              <a:ext cx="867722" cy="809766"/>
            </a:xfrm>
            <a:prstGeom prst="rect">
              <a:avLst/>
            </a:prstGeom>
          </p:spPr>
        </p:pic>
        <p:pic>
          <p:nvPicPr>
            <p:cNvPr id="139" name="Graphic 138" descr="Open envelope">
              <a:extLst>
                <a:ext uri="{FF2B5EF4-FFF2-40B4-BE49-F238E27FC236}">
                  <a16:creationId xmlns:a16="http://schemas.microsoft.com/office/drawing/2014/main" xmlns="" id="{60A2861C-19A2-48DF-BAE3-BD540C5BF11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528173" y="3292541"/>
              <a:ext cx="867722" cy="809766"/>
            </a:xfrm>
            <a:prstGeom prst="rect">
              <a:avLst/>
            </a:prstGeom>
          </p:spPr>
        </p:pic>
        <p:pic>
          <p:nvPicPr>
            <p:cNvPr id="140" name="Graphic 139" descr="Open envelope">
              <a:extLst>
                <a:ext uri="{FF2B5EF4-FFF2-40B4-BE49-F238E27FC236}">
                  <a16:creationId xmlns:a16="http://schemas.microsoft.com/office/drawing/2014/main" xmlns="" id="{D71B5EAF-EF01-4E94-A27C-8D53E296DFB5}"/>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652348" y="2563921"/>
              <a:ext cx="867722" cy="809766"/>
            </a:xfrm>
            <a:prstGeom prst="rect">
              <a:avLst/>
            </a:prstGeom>
          </p:spPr>
        </p:pic>
        <p:pic>
          <p:nvPicPr>
            <p:cNvPr id="141" name="Graphic 140" descr="Open envelope">
              <a:extLst>
                <a:ext uri="{FF2B5EF4-FFF2-40B4-BE49-F238E27FC236}">
                  <a16:creationId xmlns:a16="http://schemas.microsoft.com/office/drawing/2014/main" xmlns="" id="{1A6F90BE-2955-47BB-BEDE-EA0045270E6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539358" y="2575332"/>
              <a:ext cx="867722" cy="809766"/>
            </a:xfrm>
            <a:prstGeom prst="rect">
              <a:avLst/>
            </a:prstGeom>
          </p:spPr>
        </p:pic>
      </p:grpSp>
      <p:sp>
        <p:nvSpPr>
          <p:cNvPr id="142" name="Rectangle: Rounded Corners 141">
            <a:extLst>
              <a:ext uri="{FF2B5EF4-FFF2-40B4-BE49-F238E27FC236}">
                <a16:creationId xmlns:a16="http://schemas.microsoft.com/office/drawing/2014/main" xmlns="" id="{D00959C9-095F-45DA-A213-7CEC80D6DE9D}"/>
              </a:ext>
            </a:extLst>
          </p:cNvPr>
          <p:cNvSpPr/>
          <p:nvPr/>
        </p:nvSpPr>
        <p:spPr>
          <a:xfrm>
            <a:off x="10662644" y="5111496"/>
            <a:ext cx="1217394" cy="887825"/>
          </a:xfrm>
          <a:prstGeom prst="roundRect">
            <a:avLst/>
          </a:prstGeom>
          <a:noFill/>
          <a:ln w="19050">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xmlns="" id="{8DFCBF71-3C9A-4E64-B06E-69519E79A3CB}"/>
              </a:ext>
            </a:extLst>
          </p:cNvPr>
          <p:cNvGrpSpPr/>
          <p:nvPr/>
        </p:nvGrpSpPr>
        <p:grpSpPr>
          <a:xfrm>
            <a:off x="1119716" y="1765422"/>
            <a:ext cx="8412926" cy="2274351"/>
            <a:chOff x="2406616" y="1441235"/>
            <a:chExt cx="8826130" cy="2274351"/>
          </a:xfrm>
        </p:grpSpPr>
        <p:grpSp>
          <p:nvGrpSpPr>
            <p:cNvPr id="48" name="Group 47">
              <a:extLst>
                <a:ext uri="{FF2B5EF4-FFF2-40B4-BE49-F238E27FC236}">
                  <a16:creationId xmlns:a16="http://schemas.microsoft.com/office/drawing/2014/main" xmlns="" id="{3CFA3EC1-7672-43F8-B726-F76E04EF55C7}"/>
                </a:ext>
              </a:extLst>
            </p:cNvPr>
            <p:cNvGrpSpPr/>
            <p:nvPr/>
          </p:nvGrpSpPr>
          <p:grpSpPr>
            <a:xfrm>
              <a:off x="2505050" y="1773564"/>
              <a:ext cx="4720666" cy="1347726"/>
              <a:chOff x="2319458" y="1954117"/>
              <a:chExt cx="4270509" cy="922434"/>
            </a:xfrm>
          </p:grpSpPr>
          <p:sp>
            <p:nvSpPr>
              <p:cNvPr id="60" name="Rectangle 59">
                <a:extLst>
                  <a:ext uri="{FF2B5EF4-FFF2-40B4-BE49-F238E27FC236}">
                    <a16:creationId xmlns:a16="http://schemas.microsoft.com/office/drawing/2014/main" xmlns="" id="{D0490822-4F8D-4766-BDD0-0796631EC6BB}"/>
                  </a:ext>
                </a:extLst>
              </p:cNvPr>
              <p:cNvSpPr/>
              <p:nvPr/>
            </p:nvSpPr>
            <p:spPr>
              <a:xfrm rot="5400000">
                <a:off x="2395658" y="2203450"/>
                <a:ext cx="596900" cy="749300"/>
              </a:xfrm>
              <a:prstGeom prst="rect">
                <a:avLst/>
              </a:prstGeom>
              <a:solidFill>
                <a:schemeClr val="accent1">
                  <a:lumMod val="20000"/>
                  <a:lumOff val="80000"/>
                  <a:alpha val="91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1" name="Straight Arrow Connector 60">
                <a:extLst>
                  <a:ext uri="{FF2B5EF4-FFF2-40B4-BE49-F238E27FC236}">
                    <a16:creationId xmlns:a16="http://schemas.microsoft.com/office/drawing/2014/main" xmlns="" id="{5374907C-4A37-4730-81EB-4A9C4908F2B1}"/>
                  </a:ext>
                </a:extLst>
              </p:cNvPr>
              <p:cNvCxnSpPr>
                <a:cxnSpLocks/>
              </p:cNvCxnSpPr>
              <p:nvPr/>
            </p:nvCxnSpPr>
            <p:spPr>
              <a:xfrm>
                <a:off x="3068758" y="2578101"/>
                <a:ext cx="499876" cy="875"/>
              </a:xfrm>
              <a:prstGeom prst="straightConnector1">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63" name="Diamond 62">
                <a:extLst>
                  <a:ext uri="{FF2B5EF4-FFF2-40B4-BE49-F238E27FC236}">
                    <a16:creationId xmlns:a16="http://schemas.microsoft.com/office/drawing/2014/main" xmlns="" id="{1782E2C9-B509-4894-8777-F7A38D90C785}"/>
                  </a:ext>
                </a:extLst>
              </p:cNvPr>
              <p:cNvSpPr/>
              <p:nvPr/>
            </p:nvSpPr>
            <p:spPr>
              <a:xfrm>
                <a:off x="5028334" y="2279650"/>
                <a:ext cx="1561633" cy="596901"/>
              </a:xfrm>
              <a:prstGeom prst="diamond">
                <a:avLst/>
              </a:prstGeom>
              <a:solidFill>
                <a:schemeClr val="accent1">
                  <a:lumMod val="20000"/>
                  <a:lumOff val="80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64" name="Straight Arrow Connector 63">
                <a:extLst>
                  <a:ext uri="{FF2B5EF4-FFF2-40B4-BE49-F238E27FC236}">
                    <a16:creationId xmlns:a16="http://schemas.microsoft.com/office/drawing/2014/main" xmlns="" id="{E13BBDC4-9C04-4E42-8157-CDCAECBC70C2}"/>
                  </a:ext>
                </a:extLst>
              </p:cNvPr>
              <p:cNvCxnSpPr>
                <a:cxnSpLocks/>
              </p:cNvCxnSpPr>
              <p:nvPr/>
            </p:nvCxnSpPr>
            <p:spPr>
              <a:xfrm>
                <a:off x="4018303" y="2566368"/>
                <a:ext cx="1010031" cy="11733"/>
              </a:xfrm>
              <a:prstGeom prst="straightConnector1">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5" name="Connector: Elbow 81">
                <a:extLst>
                  <a:ext uri="{FF2B5EF4-FFF2-40B4-BE49-F238E27FC236}">
                    <a16:creationId xmlns:a16="http://schemas.microsoft.com/office/drawing/2014/main" xmlns="" id="{2C0031B4-FB80-4AF6-80AF-4C60FBE75E4E}"/>
                  </a:ext>
                </a:extLst>
              </p:cNvPr>
              <p:cNvCxnSpPr>
                <a:cxnSpLocks/>
              </p:cNvCxnSpPr>
              <p:nvPr/>
            </p:nvCxnSpPr>
            <p:spPr>
              <a:xfrm>
                <a:off x="3282600" y="1954346"/>
                <a:ext cx="2526550" cy="325304"/>
              </a:xfrm>
              <a:prstGeom prst="bentConnector2">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xmlns="" id="{1F3AAF16-F158-4AEA-BEF0-BAC8BAB7B070}"/>
                  </a:ext>
                </a:extLst>
              </p:cNvPr>
              <p:cNvCxnSpPr>
                <a:cxnSpLocks/>
              </p:cNvCxnSpPr>
              <p:nvPr/>
            </p:nvCxnSpPr>
            <p:spPr>
              <a:xfrm flipH="1" flipV="1">
                <a:off x="3281610" y="1954117"/>
                <a:ext cx="21174" cy="619167"/>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49" name="Rectangle: Rounded Corners 66">
              <a:extLst>
                <a:ext uri="{FF2B5EF4-FFF2-40B4-BE49-F238E27FC236}">
                  <a16:creationId xmlns:a16="http://schemas.microsoft.com/office/drawing/2014/main" xmlns="" id="{EF96E5F4-7591-4F12-8B7F-2EF4E84F8309}"/>
                </a:ext>
              </a:extLst>
            </p:cNvPr>
            <p:cNvSpPr/>
            <p:nvPr/>
          </p:nvSpPr>
          <p:spPr>
            <a:xfrm>
              <a:off x="3885902" y="2442762"/>
              <a:ext cx="497069" cy="487507"/>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latin typeface="Karla"/>
                </a:rPr>
                <a:t>D</a:t>
              </a:r>
            </a:p>
          </p:txBody>
        </p:sp>
        <p:sp>
          <p:nvSpPr>
            <p:cNvPr id="51" name="TextBox 50">
              <a:extLst>
                <a:ext uri="{FF2B5EF4-FFF2-40B4-BE49-F238E27FC236}">
                  <a16:creationId xmlns:a16="http://schemas.microsoft.com/office/drawing/2014/main" xmlns="" id="{51858931-32C3-4677-8A05-9EA9AEDA708F}"/>
                </a:ext>
              </a:extLst>
            </p:cNvPr>
            <p:cNvSpPr txBox="1"/>
            <p:nvPr/>
          </p:nvSpPr>
          <p:spPr>
            <a:xfrm>
              <a:off x="7664046" y="2491438"/>
              <a:ext cx="3568700" cy="523220"/>
            </a:xfrm>
            <a:prstGeom prst="rect">
              <a:avLst/>
            </a:prstGeom>
            <a:noFill/>
          </p:spPr>
          <p:txBody>
            <a:bodyPr wrap="square" rtlCol="0">
              <a:spAutoFit/>
            </a:bodyPr>
            <a:lstStyle/>
            <a:p>
              <a:r>
                <a:rPr lang="en-US" sz="1400" dirty="0">
                  <a:solidFill>
                    <a:srgbClr val="FF0000"/>
                  </a:solidFill>
                  <a:latin typeface="Karla"/>
                </a:rPr>
                <a:t>No </a:t>
              </a:r>
              <a:r>
                <a:rPr lang="en-US" sz="1400" dirty="0" smtClean="0">
                  <a:solidFill>
                    <a:srgbClr val="FF0000"/>
                  </a:solidFill>
                  <a:latin typeface="Karla"/>
                </a:rPr>
                <a:t>action for discriminator and no action for generator. </a:t>
              </a:r>
              <a:endParaRPr lang="en-US" sz="1400" dirty="0">
                <a:solidFill>
                  <a:srgbClr val="FF0000"/>
                </a:solidFill>
                <a:latin typeface="Karla"/>
              </a:endParaRPr>
            </a:p>
          </p:txBody>
        </p:sp>
        <p:sp>
          <p:nvSpPr>
            <p:cNvPr id="52" name="TextBox 51">
              <a:extLst>
                <a:ext uri="{FF2B5EF4-FFF2-40B4-BE49-F238E27FC236}">
                  <a16:creationId xmlns:a16="http://schemas.microsoft.com/office/drawing/2014/main" xmlns="" id="{9F21A999-94A9-4F78-8EF4-56A6744B3268}"/>
                </a:ext>
              </a:extLst>
            </p:cNvPr>
            <p:cNvSpPr txBox="1"/>
            <p:nvPr/>
          </p:nvSpPr>
          <p:spPr>
            <a:xfrm>
              <a:off x="4047820" y="1441235"/>
              <a:ext cx="3568700" cy="307777"/>
            </a:xfrm>
            <a:prstGeom prst="rect">
              <a:avLst/>
            </a:prstGeom>
            <a:noFill/>
          </p:spPr>
          <p:txBody>
            <a:bodyPr wrap="square" rtlCol="0">
              <a:spAutoFit/>
            </a:bodyPr>
            <a:lstStyle/>
            <a:p>
              <a:r>
                <a:rPr lang="en-US" sz="1400" dirty="0">
                  <a:latin typeface="Karla"/>
                </a:rPr>
                <a:t>label: it </a:t>
              </a:r>
              <a:r>
                <a:rPr lang="en-US" sz="1400" dirty="0" smtClean="0">
                  <a:latin typeface="Karla"/>
                </a:rPr>
                <a:t>is not a spam</a:t>
              </a:r>
              <a:endParaRPr lang="en-US" sz="1400" dirty="0">
                <a:latin typeface="Karla"/>
              </a:endParaRPr>
            </a:p>
          </p:txBody>
        </p:sp>
        <p:sp>
          <p:nvSpPr>
            <p:cNvPr id="53" name="TextBox 52">
              <a:extLst>
                <a:ext uri="{FF2B5EF4-FFF2-40B4-BE49-F238E27FC236}">
                  <a16:creationId xmlns:a16="http://schemas.microsoft.com/office/drawing/2014/main" xmlns="" id="{05F24062-C9F5-4F73-9CA6-30595AEC7D9F}"/>
                </a:ext>
              </a:extLst>
            </p:cNvPr>
            <p:cNvSpPr txBox="1"/>
            <p:nvPr/>
          </p:nvSpPr>
          <p:spPr>
            <a:xfrm>
              <a:off x="4362996" y="2706961"/>
              <a:ext cx="1503060" cy="738664"/>
            </a:xfrm>
            <a:prstGeom prst="rect">
              <a:avLst/>
            </a:prstGeom>
            <a:noFill/>
          </p:spPr>
          <p:txBody>
            <a:bodyPr wrap="square" rtlCol="0">
              <a:spAutoFit/>
            </a:bodyPr>
            <a:lstStyle/>
            <a:p>
              <a:r>
                <a:rPr lang="en-US" sz="1400" dirty="0">
                  <a:latin typeface="Karla"/>
                </a:rPr>
                <a:t>prediction:</a:t>
              </a:r>
            </a:p>
            <a:p>
              <a:r>
                <a:rPr lang="en-US" sz="1400" dirty="0">
                  <a:latin typeface="Karla"/>
                </a:rPr>
                <a:t>yes, it is </a:t>
              </a:r>
              <a:r>
                <a:rPr lang="en-US" sz="1400" dirty="0" smtClean="0">
                  <a:latin typeface="Karla"/>
                </a:rPr>
                <a:t>not a spam</a:t>
              </a:r>
              <a:endParaRPr lang="en-US" sz="1400" dirty="0">
                <a:latin typeface="Karla"/>
              </a:endParaRPr>
            </a:p>
          </p:txBody>
        </p:sp>
        <p:sp>
          <p:nvSpPr>
            <p:cNvPr id="55" name="TextBox 54">
              <a:extLst>
                <a:ext uri="{FF2B5EF4-FFF2-40B4-BE49-F238E27FC236}">
                  <a16:creationId xmlns:a16="http://schemas.microsoft.com/office/drawing/2014/main" xmlns="" id="{9A29F62C-33E1-45C4-BF83-79298A460235}"/>
                </a:ext>
              </a:extLst>
            </p:cNvPr>
            <p:cNvSpPr txBox="1"/>
            <p:nvPr/>
          </p:nvSpPr>
          <p:spPr>
            <a:xfrm>
              <a:off x="7188325" y="2337550"/>
              <a:ext cx="616636" cy="307777"/>
            </a:xfrm>
            <a:prstGeom prst="rect">
              <a:avLst/>
            </a:prstGeom>
            <a:noFill/>
          </p:spPr>
          <p:txBody>
            <a:bodyPr wrap="square" rtlCol="0">
              <a:spAutoFit/>
            </a:bodyPr>
            <a:lstStyle/>
            <a:p>
              <a:r>
                <a:rPr lang="en-US" sz="1400" dirty="0">
                  <a:latin typeface="Karla"/>
                </a:rPr>
                <a:t>Yes</a:t>
              </a:r>
            </a:p>
          </p:txBody>
        </p:sp>
        <p:sp>
          <p:nvSpPr>
            <p:cNvPr id="57" name="TextBox 56">
              <a:extLst>
                <a:ext uri="{FF2B5EF4-FFF2-40B4-BE49-F238E27FC236}">
                  <a16:creationId xmlns:a16="http://schemas.microsoft.com/office/drawing/2014/main" xmlns="" id="{AB596771-2F04-472C-B7D4-BB35CD937324}"/>
                </a:ext>
              </a:extLst>
            </p:cNvPr>
            <p:cNvSpPr txBox="1"/>
            <p:nvPr/>
          </p:nvSpPr>
          <p:spPr>
            <a:xfrm>
              <a:off x="2406616" y="3192366"/>
              <a:ext cx="1347605" cy="523220"/>
            </a:xfrm>
            <a:prstGeom prst="rect">
              <a:avLst/>
            </a:prstGeom>
            <a:noFill/>
          </p:spPr>
          <p:txBody>
            <a:bodyPr wrap="square" rtlCol="0">
              <a:spAutoFit/>
            </a:bodyPr>
            <a:lstStyle/>
            <a:p>
              <a:r>
                <a:rPr lang="en-US" sz="1400" dirty="0" smtClean="0">
                  <a:latin typeface="Karla"/>
                </a:rPr>
                <a:t>Show spam email</a:t>
              </a:r>
              <a:endParaRPr lang="en-US" sz="1400" dirty="0">
                <a:latin typeface="Karla"/>
              </a:endParaRPr>
            </a:p>
          </p:txBody>
        </p:sp>
        <p:sp>
          <p:nvSpPr>
            <p:cNvPr id="58" name="TextBox 57">
              <a:extLst>
                <a:ext uri="{FF2B5EF4-FFF2-40B4-BE49-F238E27FC236}">
                  <a16:creationId xmlns:a16="http://schemas.microsoft.com/office/drawing/2014/main" xmlns="" id="{788D53C0-AE7C-4D6C-958B-E46B7F384940}"/>
                </a:ext>
              </a:extLst>
            </p:cNvPr>
            <p:cNvSpPr txBox="1"/>
            <p:nvPr/>
          </p:nvSpPr>
          <p:spPr>
            <a:xfrm>
              <a:off x="5619491" y="2389616"/>
              <a:ext cx="1503060" cy="523220"/>
            </a:xfrm>
            <a:prstGeom prst="rect">
              <a:avLst/>
            </a:prstGeom>
            <a:noFill/>
          </p:spPr>
          <p:txBody>
            <a:bodyPr wrap="square" rtlCol="0">
              <a:spAutoFit/>
            </a:bodyPr>
            <a:lstStyle/>
            <a:p>
              <a:pPr algn="ctr"/>
              <a:r>
                <a:rPr lang="en-US" sz="1400" dirty="0">
                  <a:latin typeface="Karla"/>
                </a:rPr>
                <a:t>prediction matches label?</a:t>
              </a:r>
            </a:p>
          </p:txBody>
        </p:sp>
      </p:grpSp>
      <p:cxnSp>
        <p:nvCxnSpPr>
          <p:cNvPr id="67" name="Straight Arrow Connector 66">
            <a:extLst>
              <a:ext uri="{FF2B5EF4-FFF2-40B4-BE49-F238E27FC236}">
                <a16:creationId xmlns:a16="http://schemas.microsoft.com/office/drawing/2014/main" xmlns="" id="{9B1A9DA4-A827-4AAF-ABA7-6B1AE7F7927B}"/>
              </a:ext>
            </a:extLst>
          </p:cNvPr>
          <p:cNvCxnSpPr>
            <a:cxnSpLocks/>
          </p:cNvCxnSpPr>
          <p:nvPr/>
        </p:nvCxnSpPr>
        <p:spPr>
          <a:xfrm>
            <a:off x="5724139" y="2995654"/>
            <a:ext cx="395941" cy="0"/>
          </a:xfrm>
          <a:prstGeom prst="straightConnector1">
            <a:avLst/>
          </a:prstGeom>
          <a:ln w="19050">
            <a:solidFill>
              <a:srgbClr val="FF0000"/>
            </a:solidFill>
            <a:prstDash val="sysDash"/>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59839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Discriminator</a:t>
            </a:r>
            <a:endParaRPr lang="en-US" dirty="0"/>
          </a:p>
        </p:txBody>
      </p:sp>
      <p:sp>
        <p:nvSpPr>
          <p:cNvPr id="3" name="Content Placeholder 2"/>
          <p:cNvSpPr>
            <a:spLocks noGrp="1"/>
          </p:cNvSpPr>
          <p:nvPr>
            <p:ph idx="1"/>
          </p:nvPr>
        </p:nvSpPr>
        <p:spPr>
          <a:xfrm>
            <a:off x="584631" y="1160978"/>
            <a:ext cx="4471464" cy="2111143"/>
          </a:xfrm>
        </p:spPr>
        <p:txBody>
          <a:bodyPr/>
          <a:lstStyle/>
          <a:p>
            <a:r>
              <a:rPr lang="en-US" sz="2200" dirty="0">
                <a:solidFill>
                  <a:schemeClr val="tx1">
                    <a:lumMod val="75000"/>
                    <a:lumOff val="25000"/>
                  </a:schemeClr>
                </a:solidFill>
              </a:rPr>
              <a:t>The discriminator is </a:t>
            </a:r>
            <a:r>
              <a:rPr lang="en-US" sz="2200" dirty="0" smtClean="0">
                <a:solidFill>
                  <a:schemeClr val="tx1">
                    <a:lumMod val="75000"/>
                    <a:lumOff val="25000"/>
                  </a:schemeClr>
                </a:solidFill>
              </a:rPr>
              <a:t>very simple. It takes a sample </a:t>
            </a:r>
            <a:r>
              <a:rPr lang="en-US" sz="2200" dirty="0">
                <a:solidFill>
                  <a:schemeClr val="tx1">
                    <a:lumMod val="75000"/>
                    <a:lumOff val="25000"/>
                  </a:schemeClr>
                </a:solidFill>
              </a:rPr>
              <a:t>as input, and its output is a single value that reports the network’s confidence that the input is from the </a:t>
            </a:r>
            <a:r>
              <a:rPr lang="en-US" sz="2200" dirty="0" smtClean="0">
                <a:solidFill>
                  <a:schemeClr val="tx1">
                    <a:lumMod val="75000"/>
                    <a:lumOff val="25000"/>
                  </a:schemeClr>
                </a:solidFill>
              </a:rPr>
              <a:t>training </a:t>
            </a:r>
            <a:r>
              <a:rPr lang="en-US" sz="2200" dirty="0">
                <a:solidFill>
                  <a:schemeClr val="tx1">
                    <a:lumMod val="75000"/>
                    <a:lumOff val="25000"/>
                  </a:schemeClr>
                </a:solidFill>
              </a:rPr>
              <a:t>set, rather than being </a:t>
            </a:r>
            <a:r>
              <a:rPr lang="en-US" sz="2200" dirty="0" smtClean="0">
                <a:solidFill>
                  <a:schemeClr val="tx1">
                    <a:lumMod val="75000"/>
                    <a:lumOff val="25000"/>
                  </a:schemeClr>
                </a:solidFill>
              </a:rPr>
              <a:t>a fake. </a:t>
            </a:r>
          </a:p>
          <a:p>
            <a:endParaRPr lang="en-US" sz="2200" dirty="0">
              <a:solidFill>
                <a:schemeClr val="tx1">
                  <a:lumMod val="75000"/>
                  <a:lumOff val="25000"/>
                </a:schemeClr>
              </a:solidFill>
            </a:endParaRPr>
          </a:p>
          <a:p>
            <a:r>
              <a:rPr lang="en-US" sz="2200" dirty="0">
                <a:solidFill>
                  <a:schemeClr val="tx1">
                    <a:lumMod val="75000"/>
                    <a:lumOff val="25000"/>
                  </a:schemeClr>
                </a:solidFill>
              </a:rPr>
              <a:t>There are not many restrictions on what the discriminator is.</a:t>
            </a:r>
          </a:p>
          <a:p>
            <a:endParaRPr lang="en-US" sz="2200" dirty="0">
              <a:solidFill>
                <a:schemeClr val="tx1">
                  <a:lumMod val="75000"/>
                  <a:lumOff val="25000"/>
                </a:schemeClr>
              </a:solidFill>
            </a:endParaRPr>
          </a:p>
          <a:p>
            <a:endParaRPr lang="en-US" sz="2200" dirty="0">
              <a:solidFill>
                <a:schemeClr val="tx1">
                  <a:lumMod val="75000"/>
                  <a:lumOff val="25000"/>
                </a:schemeClr>
              </a:solidFill>
            </a:endParaRPr>
          </a:p>
        </p:txBody>
      </p:sp>
      <p:sp>
        <p:nvSpPr>
          <p:cNvPr id="4" name="Slide Number Placeholder 3"/>
          <p:cNvSpPr>
            <a:spLocks noGrp="1"/>
          </p:cNvSpPr>
          <p:nvPr>
            <p:ph type="sldNum" sz="quarter" idx="12"/>
          </p:nvPr>
        </p:nvSpPr>
        <p:spPr/>
        <p:txBody>
          <a:bodyPr/>
          <a:lstStyle/>
          <a:p>
            <a:fld id="{81B7CCDB-6D39-0547-B7B3-C80E39D6513A}" type="slidenum">
              <a:rPr lang="en-US" smtClean="0"/>
              <a:t>17</a:t>
            </a:fld>
            <a:endParaRPr lang="en-US"/>
          </a:p>
        </p:txBody>
      </p:sp>
      <p:grpSp>
        <p:nvGrpSpPr>
          <p:cNvPr id="11" name="Group 10"/>
          <p:cNvGrpSpPr/>
          <p:nvPr/>
        </p:nvGrpSpPr>
        <p:grpSpPr>
          <a:xfrm>
            <a:off x="6299924" y="1875358"/>
            <a:ext cx="5246949" cy="3146543"/>
            <a:chOff x="3603410" y="3334906"/>
            <a:chExt cx="5246949" cy="3146543"/>
          </a:xfrm>
        </p:grpSpPr>
        <p:sp>
          <p:nvSpPr>
            <p:cNvPr id="5" name="Rectangle 4"/>
            <p:cNvSpPr/>
            <p:nvPr/>
          </p:nvSpPr>
          <p:spPr>
            <a:xfrm>
              <a:off x="4753066" y="4531660"/>
              <a:ext cx="2487705" cy="753035"/>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lumMod val="75000"/>
                      <a:lumOff val="25000"/>
                    </a:schemeClr>
                  </a:solidFill>
                </a:rPr>
                <a:t>Discriminator</a:t>
              </a:r>
              <a:endParaRPr lang="en-US" sz="2400" dirty="0">
                <a:solidFill>
                  <a:schemeClr val="tx1">
                    <a:lumMod val="75000"/>
                    <a:lumOff val="25000"/>
                  </a:schemeClr>
                </a:solidFill>
              </a:endParaRPr>
            </a:p>
          </p:txBody>
        </p:sp>
        <p:cxnSp>
          <p:nvCxnSpPr>
            <p:cNvPr id="7" name="Straight Arrow Connector 6"/>
            <p:cNvCxnSpPr/>
            <p:nvPr/>
          </p:nvCxnSpPr>
          <p:spPr>
            <a:xfrm flipV="1">
              <a:off x="6102724" y="5405719"/>
              <a:ext cx="0" cy="5109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6089277" y="3904130"/>
              <a:ext cx="0" cy="5109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385398" y="5958229"/>
              <a:ext cx="1407758" cy="523220"/>
            </a:xfrm>
            <a:prstGeom prst="rect">
              <a:avLst/>
            </a:prstGeom>
            <a:noFill/>
          </p:spPr>
          <p:txBody>
            <a:bodyPr wrap="none" rtlCol="0">
              <a:spAutoFit/>
            </a:bodyPr>
            <a:lstStyle/>
            <a:p>
              <a:r>
                <a:rPr lang="en-US" sz="2800" dirty="0">
                  <a:solidFill>
                    <a:schemeClr val="tx1">
                      <a:lumMod val="75000"/>
                      <a:lumOff val="25000"/>
                    </a:schemeClr>
                  </a:solidFill>
                  <a:latin typeface="Karla" charset="0"/>
                  <a:ea typeface="Karla" charset="0"/>
                  <a:cs typeface="Karla" charset="0"/>
                </a:rPr>
                <a:t>s</a:t>
              </a:r>
              <a:r>
                <a:rPr lang="en-US" sz="2800" dirty="0" smtClean="0">
                  <a:solidFill>
                    <a:schemeClr val="tx1">
                      <a:lumMod val="75000"/>
                      <a:lumOff val="25000"/>
                    </a:schemeClr>
                  </a:solidFill>
                  <a:latin typeface="Karla" charset="0"/>
                  <a:ea typeface="Karla" charset="0"/>
                  <a:cs typeface="Karla" charset="0"/>
                </a:rPr>
                <a:t>ample</a:t>
              </a:r>
              <a:endParaRPr lang="en-US" sz="2800" dirty="0">
                <a:solidFill>
                  <a:schemeClr val="tx1">
                    <a:lumMod val="75000"/>
                    <a:lumOff val="25000"/>
                  </a:schemeClr>
                </a:solidFill>
                <a:latin typeface="Karla" charset="0"/>
                <a:ea typeface="Karla" charset="0"/>
                <a:cs typeface="Karla" charset="0"/>
              </a:endParaRPr>
            </a:p>
          </p:txBody>
        </p:sp>
        <p:sp>
          <p:nvSpPr>
            <p:cNvPr id="10" name="TextBox 9"/>
            <p:cNvSpPr txBox="1"/>
            <p:nvPr/>
          </p:nvSpPr>
          <p:spPr>
            <a:xfrm>
              <a:off x="3603410" y="3334906"/>
              <a:ext cx="5246949" cy="523220"/>
            </a:xfrm>
            <a:prstGeom prst="rect">
              <a:avLst/>
            </a:prstGeom>
            <a:noFill/>
          </p:spPr>
          <p:txBody>
            <a:bodyPr wrap="none" rtlCol="0">
              <a:spAutoFit/>
            </a:bodyPr>
            <a:lstStyle/>
            <a:p>
              <a:r>
                <a:rPr lang="en-US" sz="2800" dirty="0" smtClean="0">
                  <a:solidFill>
                    <a:schemeClr val="tx1">
                      <a:lumMod val="75000"/>
                      <a:lumOff val="25000"/>
                    </a:schemeClr>
                  </a:solidFill>
                  <a:latin typeface="Karla" charset="0"/>
                  <a:ea typeface="Karla" charset="0"/>
                  <a:cs typeface="Karla" charset="0"/>
                </a:rPr>
                <a:t>confidence that sample is real </a:t>
              </a:r>
              <a:endParaRPr lang="en-US" sz="2800" dirty="0">
                <a:solidFill>
                  <a:schemeClr val="tx1">
                    <a:lumMod val="75000"/>
                    <a:lumOff val="25000"/>
                  </a:schemeClr>
                </a:solidFill>
                <a:latin typeface="Karla" charset="0"/>
                <a:ea typeface="Karla" charset="0"/>
                <a:cs typeface="Karla" charset="0"/>
              </a:endParaRPr>
            </a:p>
          </p:txBody>
        </p:sp>
      </p:grpSp>
    </p:spTree>
    <p:extLst>
      <p:ext uri="{BB962C8B-B14F-4D97-AF65-F5344CB8AC3E}">
        <p14:creationId xmlns:p14="http://schemas.microsoft.com/office/powerpoint/2010/main" val="15134515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Generator</a:t>
            </a:r>
            <a:endParaRPr lang="en-US" dirty="0"/>
          </a:p>
        </p:txBody>
      </p:sp>
      <p:sp>
        <p:nvSpPr>
          <p:cNvPr id="3" name="Content Placeholder 2"/>
          <p:cNvSpPr>
            <a:spLocks noGrp="1"/>
          </p:cNvSpPr>
          <p:nvPr>
            <p:ph idx="1"/>
          </p:nvPr>
        </p:nvSpPr>
        <p:spPr>
          <a:xfrm>
            <a:off x="855716" y="1581160"/>
            <a:ext cx="5365679" cy="2111143"/>
          </a:xfrm>
        </p:spPr>
        <p:txBody>
          <a:bodyPr/>
          <a:lstStyle/>
          <a:p>
            <a:r>
              <a:rPr lang="en-US" sz="2400" dirty="0" smtClean="0"/>
              <a:t>The </a:t>
            </a:r>
            <a:r>
              <a:rPr lang="en-US" sz="2400" dirty="0"/>
              <a:t>generator takes as input a bunch of </a:t>
            </a:r>
            <a:r>
              <a:rPr lang="en-US" sz="2400" b="1" dirty="0"/>
              <a:t>random </a:t>
            </a:r>
            <a:r>
              <a:rPr lang="en-US" sz="2400" b="1" dirty="0" smtClean="0"/>
              <a:t>numbers.</a:t>
            </a:r>
          </a:p>
          <a:p>
            <a:pPr>
              <a:spcBef>
                <a:spcPts val="1224"/>
              </a:spcBef>
              <a:spcAft>
                <a:spcPts val="1200"/>
              </a:spcAft>
            </a:pPr>
            <a:r>
              <a:rPr lang="en-US" sz="2400" dirty="0" smtClean="0"/>
              <a:t>If </a:t>
            </a:r>
            <a:r>
              <a:rPr lang="en-US" sz="2400" dirty="0"/>
              <a:t>we build our generator to be deterministic, then the same input will always </a:t>
            </a:r>
            <a:r>
              <a:rPr lang="en-US" sz="2400" dirty="0" smtClean="0"/>
              <a:t>produce </a:t>
            </a:r>
            <a:r>
              <a:rPr lang="en-US" sz="2400" dirty="0"/>
              <a:t>the same output. In that sense we can think of the input values as latent variables. But here the latent variables weren’t discovered by analyzing the input, as they were for </a:t>
            </a:r>
            <a:r>
              <a:rPr lang="en-US" sz="2400" dirty="0" smtClean="0"/>
              <a:t>the VAE. </a:t>
            </a:r>
            <a:endParaRPr lang="en-US" sz="2400" dirty="0"/>
          </a:p>
        </p:txBody>
      </p:sp>
      <p:sp>
        <p:nvSpPr>
          <p:cNvPr id="4" name="Slide Number Placeholder 3"/>
          <p:cNvSpPr>
            <a:spLocks noGrp="1"/>
          </p:cNvSpPr>
          <p:nvPr>
            <p:ph type="sldNum" sz="quarter" idx="12"/>
          </p:nvPr>
        </p:nvSpPr>
        <p:spPr/>
        <p:txBody>
          <a:bodyPr/>
          <a:lstStyle/>
          <a:p>
            <a:fld id="{81B7CCDB-6D39-0547-B7B3-C80E39D6513A}" type="slidenum">
              <a:rPr lang="en-US" smtClean="0"/>
              <a:t>18</a:t>
            </a:fld>
            <a:endParaRPr lang="en-US"/>
          </a:p>
        </p:txBody>
      </p:sp>
      <p:grpSp>
        <p:nvGrpSpPr>
          <p:cNvPr id="5" name="Group 4"/>
          <p:cNvGrpSpPr/>
          <p:nvPr/>
        </p:nvGrpSpPr>
        <p:grpSpPr>
          <a:xfrm>
            <a:off x="7449580" y="1800338"/>
            <a:ext cx="2487705" cy="3221563"/>
            <a:chOff x="4753066" y="3259886"/>
            <a:chExt cx="2487705" cy="3221563"/>
          </a:xfrm>
        </p:grpSpPr>
        <p:sp>
          <p:nvSpPr>
            <p:cNvPr id="6" name="Rectangle 5"/>
            <p:cNvSpPr/>
            <p:nvPr/>
          </p:nvSpPr>
          <p:spPr>
            <a:xfrm>
              <a:off x="4753066" y="4531660"/>
              <a:ext cx="2487705" cy="753035"/>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lumMod val="75000"/>
                      <a:lumOff val="25000"/>
                    </a:schemeClr>
                  </a:solidFill>
                </a:rPr>
                <a:t>Generator</a:t>
              </a:r>
              <a:endParaRPr lang="en-US" sz="2400" dirty="0">
                <a:solidFill>
                  <a:schemeClr val="tx1">
                    <a:lumMod val="75000"/>
                    <a:lumOff val="25000"/>
                  </a:schemeClr>
                </a:solidFill>
              </a:endParaRPr>
            </a:p>
          </p:txBody>
        </p:sp>
        <p:cxnSp>
          <p:nvCxnSpPr>
            <p:cNvPr id="7" name="Straight Arrow Connector 6"/>
            <p:cNvCxnSpPr/>
            <p:nvPr/>
          </p:nvCxnSpPr>
          <p:spPr>
            <a:xfrm flipV="1">
              <a:off x="6102724" y="5405719"/>
              <a:ext cx="0" cy="5109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6089277" y="3904130"/>
              <a:ext cx="0" cy="5109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563954" y="5958229"/>
              <a:ext cx="1077539" cy="523220"/>
            </a:xfrm>
            <a:prstGeom prst="rect">
              <a:avLst/>
            </a:prstGeom>
            <a:noFill/>
          </p:spPr>
          <p:txBody>
            <a:bodyPr wrap="none" rtlCol="0">
              <a:spAutoFit/>
            </a:bodyPr>
            <a:lstStyle/>
            <a:p>
              <a:r>
                <a:rPr lang="en-US" sz="2800" dirty="0" smtClean="0">
                  <a:solidFill>
                    <a:schemeClr val="tx1">
                      <a:lumMod val="75000"/>
                      <a:lumOff val="25000"/>
                    </a:schemeClr>
                  </a:solidFill>
                  <a:latin typeface="Karla" charset="0"/>
                  <a:ea typeface="Karla" charset="0"/>
                  <a:cs typeface="Karla" charset="0"/>
                </a:rPr>
                <a:t>noise</a:t>
              </a:r>
              <a:endParaRPr lang="en-US" sz="2800" dirty="0">
                <a:solidFill>
                  <a:schemeClr val="tx1">
                    <a:lumMod val="75000"/>
                    <a:lumOff val="25000"/>
                  </a:schemeClr>
                </a:solidFill>
                <a:latin typeface="Karla" charset="0"/>
                <a:ea typeface="Karla" charset="0"/>
                <a:cs typeface="Karla" charset="0"/>
              </a:endParaRPr>
            </a:p>
          </p:txBody>
        </p:sp>
        <p:sp>
          <p:nvSpPr>
            <p:cNvPr id="10" name="TextBox 9"/>
            <p:cNvSpPr txBox="1"/>
            <p:nvPr/>
          </p:nvSpPr>
          <p:spPr>
            <a:xfrm>
              <a:off x="5385398" y="3259886"/>
              <a:ext cx="1407758" cy="523220"/>
            </a:xfrm>
            <a:prstGeom prst="rect">
              <a:avLst/>
            </a:prstGeom>
            <a:noFill/>
          </p:spPr>
          <p:txBody>
            <a:bodyPr wrap="none" rtlCol="0">
              <a:spAutoFit/>
            </a:bodyPr>
            <a:lstStyle/>
            <a:p>
              <a:r>
                <a:rPr lang="en-US" sz="2800" smtClean="0">
                  <a:solidFill>
                    <a:schemeClr val="tx1">
                      <a:lumMod val="75000"/>
                      <a:lumOff val="25000"/>
                    </a:schemeClr>
                  </a:solidFill>
                  <a:latin typeface="Karla" charset="0"/>
                  <a:ea typeface="Karla" charset="0"/>
                  <a:cs typeface="Karla" charset="0"/>
                </a:rPr>
                <a:t>sample</a:t>
              </a:r>
              <a:endParaRPr lang="en-US" sz="2800" dirty="0">
                <a:solidFill>
                  <a:schemeClr val="tx1">
                    <a:lumMod val="75000"/>
                    <a:lumOff val="25000"/>
                  </a:schemeClr>
                </a:solidFill>
                <a:latin typeface="Karla" charset="0"/>
                <a:ea typeface="Karla" charset="0"/>
                <a:cs typeface="Karla" charset="0"/>
              </a:endParaRPr>
            </a:p>
          </p:txBody>
        </p:sp>
      </p:grpSp>
    </p:spTree>
    <p:extLst>
      <p:ext uri="{BB962C8B-B14F-4D97-AF65-F5344CB8AC3E}">
        <p14:creationId xmlns:p14="http://schemas.microsoft.com/office/powerpoint/2010/main" val="14718853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Generator</a:t>
            </a:r>
            <a:endParaRPr lang="en-US" dirty="0"/>
          </a:p>
        </p:txBody>
      </p:sp>
      <p:sp>
        <p:nvSpPr>
          <p:cNvPr id="3" name="Content Placeholder 2"/>
          <p:cNvSpPr>
            <a:spLocks noGrp="1"/>
          </p:cNvSpPr>
          <p:nvPr>
            <p:ph idx="1"/>
          </p:nvPr>
        </p:nvSpPr>
        <p:spPr>
          <a:xfrm>
            <a:off x="833415" y="1177760"/>
            <a:ext cx="9103870" cy="2111143"/>
          </a:xfrm>
        </p:spPr>
        <p:txBody>
          <a:bodyPr/>
          <a:lstStyle/>
          <a:p>
            <a:r>
              <a:rPr lang="en-US" dirty="0" smtClean="0"/>
              <a:t>Is it really noise? </a:t>
            </a:r>
          </a:p>
          <a:p>
            <a:r>
              <a:rPr lang="en-US" dirty="0" smtClean="0"/>
              <a:t>Remember our VAE </a:t>
            </a:r>
            <a:endParaRPr lang="en-US" dirty="0"/>
          </a:p>
        </p:txBody>
      </p:sp>
      <p:sp>
        <p:nvSpPr>
          <p:cNvPr id="4" name="Slide Number Placeholder 3"/>
          <p:cNvSpPr>
            <a:spLocks noGrp="1"/>
          </p:cNvSpPr>
          <p:nvPr>
            <p:ph type="sldNum" sz="quarter" idx="12"/>
          </p:nvPr>
        </p:nvSpPr>
        <p:spPr/>
        <p:txBody>
          <a:bodyPr/>
          <a:lstStyle/>
          <a:p>
            <a:fld id="{81B7CCDB-6D39-0547-B7B3-C80E39D6513A}" type="slidenum">
              <a:rPr lang="en-US" smtClean="0"/>
              <a:t>19</a:t>
            </a:fld>
            <a:endParaRPr lang="en-US"/>
          </a:p>
        </p:txBody>
      </p:sp>
      <p:grpSp>
        <p:nvGrpSpPr>
          <p:cNvPr id="51" name="Group 50"/>
          <p:cNvGrpSpPr/>
          <p:nvPr/>
        </p:nvGrpSpPr>
        <p:grpSpPr>
          <a:xfrm>
            <a:off x="1567057" y="1950231"/>
            <a:ext cx="9014370" cy="4590742"/>
            <a:chOff x="1567057" y="1439245"/>
            <a:chExt cx="9014370" cy="4590742"/>
          </a:xfrm>
        </p:grpSpPr>
        <p:sp>
          <p:nvSpPr>
            <p:cNvPr id="31" name="Rounded Rectangle 30"/>
            <p:cNvSpPr/>
            <p:nvPr/>
          </p:nvSpPr>
          <p:spPr>
            <a:xfrm>
              <a:off x="3252696" y="2724097"/>
              <a:ext cx="1550013" cy="134063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2700">
                  <a:solidFill>
                    <a:srgbClr val="0000FF"/>
                  </a:solidFill>
                </a:rPr>
                <a:t>Encoder</a:t>
              </a:r>
            </a:p>
          </p:txBody>
        </p:sp>
        <p:sp>
          <p:nvSpPr>
            <p:cNvPr id="32" name="Rounded Rectangle 31"/>
            <p:cNvSpPr/>
            <p:nvPr/>
          </p:nvSpPr>
          <p:spPr>
            <a:xfrm>
              <a:off x="7422961" y="4689349"/>
              <a:ext cx="1501352" cy="134063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2700">
                  <a:solidFill>
                    <a:srgbClr val="0000FF"/>
                  </a:solidFill>
                </a:rPr>
                <a:t>Decoder</a:t>
              </a:r>
            </a:p>
            <a:p>
              <a:pPr algn="ctr"/>
              <a:r>
                <a:rPr lang="en-US" sz="2700" i="1" err="1">
                  <a:solidFill>
                    <a:srgbClr val="0000FF"/>
                  </a:solidFill>
                </a:rPr>
                <a:t>p</a:t>
              </a:r>
              <a:r>
                <a:rPr lang="en-US" sz="2700" i="1" baseline="-25000" err="1">
                  <a:solidFill>
                    <a:srgbClr val="0000FF"/>
                  </a:solidFill>
                  <a:latin typeface="Times"/>
                  <a:cs typeface="Times"/>
                </a:rPr>
                <a:t>θ</a:t>
              </a:r>
              <a:r>
                <a:rPr lang="en-US" sz="2700">
                  <a:solidFill>
                    <a:srgbClr val="0000FF"/>
                  </a:solidFill>
                </a:rPr>
                <a:t>(</a:t>
              </a:r>
              <a:r>
                <a:rPr lang="en-US" sz="2700" i="1" err="1">
                  <a:solidFill>
                    <a:srgbClr val="0000FF"/>
                  </a:solidFill>
                </a:rPr>
                <a:t>x</a:t>
              </a:r>
              <a:r>
                <a:rPr lang="en-US" sz="2700" err="1">
                  <a:solidFill>
                    <a:srgbClr val="0000FF"/>
                  </a:solidFill>
                </a:rPr>
                <a:t>|</a:t>
              </a:r>
              <a:r>
                <a:rPr lang="en-US" sz="2700" i="1" err="1">
                  <a:solidFill>
                    <a:srgbClr val="0000FF"/>
                  </a:solidFill>
                </a:rPr>
                <a:t>z</a:t>
              </a:r>
              <a:r>
                <a:rPr lang="en-US" sz="2700">
                  <a:solidFill>
                    <a:srgbClr val="0000FF"/>
                  </a:solidFill>
                </a:rPr>
                <a:t>)</a:t>
              </a:r>
            </a:p>
          </p:txBody>
        </p:sp>
        <p:pic>
          <p:nvPicPr>
            <p:cNvPr id="33" name="Picture 32"/>
            <p:cNvPicPr>
              <a:picLocks noChangeAspect="1"/>
            </p:cNvPicPr>
            <p:nvPr/>
          </p:nvPicPr>
          <p:blipFill>
            <a:blip r:embed="rId4"/>
            <a:stretch>
              <a:fillRect/>
            </a:stretch>
          </p:blipFill>
          <p:spPr>
            <a:xfrm>
              <a:off x="1567057" y="2770514"/>
              <a:ext cx="1106725" cy="1131570"/>
            </a:xfrm>
            <a:prstGeom prst="rect">
              <a:avLst/>
            </a:prstGeom>
          </p:spPr>
        </p:pic>
        <p:pic>
          <p:nvPicPr>
            <p:cNvPr id="34" name="Picture 33"/>
            <p:cNvPicPr>
              <a:picLocks noChangeAspect="1"/>
            </p:cNvPicPr>
            <p:nvPr/>
          </p:nvPicPr>
          <p:blipFill>
            <a:blip r:embed="rId5"/>
            <a:stretch>
              <a:fillRect/>
            </a:stretch>
          </p:blipFill>
          <p:spPr>
            <a:xfrm>
              <a:off x="9506937" y="4813253"/>
              <a:ext cx="1074490" cy="1143000"/>
            </a:xfrm>
            <a:prstGeom prst="rect">
              <a:avLst/>
            </a:prstGeom>
          </p:spPr>
        </p:pic>
        <p:cxnSp>
          <p:nvCxnSpPr>
            <p:cNvPr id="35" name="Straight Arrow Connector 34"/>
            <p:cNvCxnSpPr/>
            <p:nvPr/>
          </p:nvCxnSpPr>
          <p:spPr>
            <a:xfrm>
              <a:off x="2673782" y="3363352"/>
              <a:ext cx="528203" cy="0"/>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9001815" y="5367347"/>
              <a:ext cx="528203" cy="0"/>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7" name="Rectangle 36"/>
            <p:cNvSpPr/>
            <p:nvPr/>
          </p:nvSpPr>
          <p:spPr>
            <a:xfrm>
              <a:off x="6500040" y="4801562"/>
              <a:ext cx="400704" cy="1131570"/>
            </a:xfrm>
            <a:prstGeom prst="rect">
              <a:avLst/>
            </a:prstGeom>
            <a:solidFill>
              <a:schemeClr val="bg1">
                <a:lumMod val="50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i="1"/>
                <a:t>z</a:t>
              </a:r>
            </a:p>
          </p:txBody>
        </p:sp>
        <p:cxnSp>
          <p:nvCxnSpPr>
            <p:cNvPr id="38" name="Straight Arrow Connector 37"/>
            <p:cNvCxnSpPr/>
            <p:nvPr/>
          </p:nvCxnSpPr>
          <p:spPr>
            <a:xfrm flipV="1">
              <a:off x="4858210" y="2836446"/>
              <a:ext cx="528203" cy="413431"/>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6894759" y="5367347"/>
              <a:ext cx="528203" cy="0"/>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5412288" y="1963163"/>
              <a:ext cx="400704" cy="1131570"/>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3600" i="1"/>
            </a:p>
          </p:txBody>
        </p:sp>
        <p:sp>
          <p:nvSpPr>
            <p:cNvPr id="41" name="Rectangle 40"/>
            <p:cNvSpPr/>
            <p:nvPr/>
          </p:nvSpPr>
          <p:spPr>
            <a:xfrm>
              <a:off x="5407424" y="3729844"/>
              <a:ext cx="400704" cy="1131570"/>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3600" i="1"/>
            </a:p>
          </p:txBody>
        </p:sp>
        <p:cxnSp>
          <p:nvCxnSpPr>
            <p:cNvPr id="42" name="Straight Arrow Connector 41"/>
            <p:cNvCxnSpPr/>
            <p:nvPr/>
          </p:nvCxnSpPr>
          <p:spPr>
            <a:xfrm>
              <a:off x="4859914" y="3574470"/>
              <a:ext cx="504971" cy="349139"/>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V="1">
              <a:off x="5851185" y="3544701"/>
              <a:ext cx="528203" cy="413431"/>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5853968" y="2836446"/>
              <a:ext cx="504971" cy="349139"/>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45" name="Content Placeholder 3"/>
            <p:cNvGraphicFramePr>
              <a:graphicFrameLocks noChangeAspect="1"/>
            </p:cNvGraphicFramePr>
            <p:nvPr>
              <p:extLst/>
            </p:nvPr>
          </p:nvGraphicFramePr>
          <p:xfrm>
            <a:off x="4970464" y="1439245"/>
            <a:ext cx="1316037" cy="468492"/>
          </p:xfrm>
          <a:graphic>
            <a:graphicData uri="http://schemas.openxmlformats.org/presentationml/2006/ole">
              <mc:AlternateContent xmlns:mc="http://schemas.openxmlformats.org/markup-compatibility/2006">
                <mc:Choice xmlns:v="urn:schemas-microsoft-com:vml" Requires="v">
                  <p:oleObj spid="_x0000_s27917" name="Equation" r:id="rId6" imgW="533400" imgH="190500" progId="Equation.3">
                    <p:embed/>
                  </p:oleObj>
                </mc:Choice>
                <mc:Fallback>
                  <p:oleObj name="Equation" r:id="rId6" imgW="533400" imgH="190500" progId="Equation.3">
                    <p:embed/>
                    <p:pic>
                      <p:nvPicPr>
                        <p:cNvPr id="0" name=""/>
                        <p:cNvPicPr/>
                        <p:nvPr/>
                      </p:nvPicPr>
                      <p:blipFill>
                        <a:blip r:embed="rId7"/>
                        <a:stretch>
                          <a:fillRect/>
                        </a:stretch>
                      </p:blipFill>
                      <p:spPr>
                        <a:xfrm>
                          <a:off x="4970464" y="1439245"/>
                          <a:ext cx="1316037" cy="468492"/>
                        </a:xfrm>
                        <a:prstGeom prst="rect">
                          <a:avLst/>
                        </a:prstGeom>
                      </p:spPr>
                    </p:pic>
                  </p:oleObj>
                </mc:Fallback>
              </mc:AlternateContent>
            </a:graphicData>
          </a:graphic>
        </p:graphicFrame>
        <p:graphicFrame>
          <p:nvGraphicFramePr>
            <p:cNvPr id="46" name="Content Placeholder 3"/>
            <p:cNvGraphicFramePr>
              <a:graphicFrameLocks noChangeAspect="1"/>
            </p:cNvGraphicFramePr>
            <p:nvPr>
              <p:extLst/>
            </p:nvPr>
          </p:nvGraphicFramePr>
          <p:xfrm>
            <a:off x="5121276" y="5053240"/>
            <a:ext cx="942975" cy="424614"/>
          </p:xfrm>
          <a:graphic>
            <a:graphicData uri="http://schemas.openxmlformats.org/presentationml/2006/ole">
              <mc:AlternateContent xmlns:mc="http://schemas.openxmlformats.org/markup-compatibility/2006">
                <mc:Choice xmlns:v="urn:schemas-microsoft-com:vml" Requires="v">
                  <p:oleObj spid="_x0000_s27918" name="Equation" r:id="rId8" imgW="393700" imgH="177800" progId="Equation.3">
                    <p:embed/>
                  </p:oleObj>
                </mc:Choice>
                <mc:Fallback>
                  <p:oleObj name="Equation" r:id="rId8" imgW="393700" imgH="177800" progId="Equation.3">
                    <p:embed/>
                    <p:pic>
                      <p:nvPicPr>
                        <p:cNvPr id="0" name=""/>
                        <p:cNvPicPr/>
                        <p:nvPr/>
                      </p:nvPicPr>
                      <p:blipFill>
                        <a:blip r:embed="rId9"/>
                        <a:stretch>
                          <a:fillRect/>
                        </a:stretch>
                      </p:blipFill>
                      <p:spPr>
                        <a:xfrm>
                          <a:off x="5121276" y="5053240"/>
                          <a:ext cx="942975" cy="424614"/>
                        </a:xfrm>
                        <a:prstGeom prst="rect">
                          <a:avLst/>
                        </a:prstGeom>
                      </p:spPr>
                    </p:pic>
                  </p:oleObj>
                </mc:Fallback>
              </mc:AlternateContent>
            </a:graphicData>
          </a:graphic>
        </p:graphicFrame>
        <p:graphicFrame>
          <p:nvGraphicFramePr>
            <p:cNvPr id="47" name="Content Placeholder 3"/>
            <p:cNvGraphicFramePr>
              <a:graphicFrameLocks noChangeAspect="1"/>
            </p:cNvGraphicFramePr>
            <p:nvPr>
              <p:extLst/>
            </p:nvPr>
          </p:nvGraphicFramePr>
          <p:xfrm>
            <a:off x="6500041" y="2658445"/>
            <a:ext cx="1316037" cy="1393825"/>
          </p:xfrm>
          <a:graphic>
            <a:graphicData uri="http://schemas.openxmlformats.org/presentationml/2006/ole">
              <mc:AlternateContent xmlns:mc="http://schemas.openxmlformats.org/markup-compatibility/2006">
                <mc:Choice xmlns:v="urn:schemas-microsoft-com:vml" Requires="v">
                  <p:oleObj spid="_x0000_s27919" name="Equation" r:id="rId10" imgW="622300" imgH="660400" progId="Equation.3">
                    <p:embed/>
                  </p:oleObj>
                </mc:Choice>
                <mc:Fallback>
                  <p:oleObj name="Equation" r:id="rId10" imgW="622300" imgH="660400" progId="Equation.3">
                    <p:embed/>
                    <p:pic>
                      <p:nvPicPr>
                        <p:cNvPr id="0" name=""/>
                        <p:cNvPicPr/>
                        <p:nvPr/>
                      </p:nvPicPr>
                      <p:blipFill>
                        <a:blip r:embed="rId11"/>
                        <a:stretch>
                          <a:fillRect/>
                        </a:stretch>
                      </p:blipFill>
                      <p:spPr>
                        <a:xfrm>
                          <a:off x="6500041" y="2658445"/>
                          <a:ext cx="1316037" cy="1393825"/>
                        </a:xfrm>
                        <a:prstGeom prst="rect">
                          <a:avLst/>
                        </a:prstGeom>
                      </p:spPr>
                    </p:pic>
                  </p:oleObj>
                </mc:Fallback>
              </mc:AlternateContent>
            </a:graphicData>
          </a:graphic>
        </p:graphicFrame>
        <p:sp>
          <p:nvSpPr>
            <p:cNvPr id="48" name="Rectangle 47"/>
            <p:cNvSpPr/>
            <p:nvPr/>
          </p:nvSpPr>
          <p:spPr>
            <a:xfrm>
              <a:off x="6371541" y="2658445"/>
              <a:ext cx="1444537" cy="1406290"/>
            </a:xfrm>
            <a:prstGeom prst="rect">
              <a:avLst/>
            </a:prstGeom>
            <a:no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9" name="Straight Arrow Connector 48"/>
            <p:cNvCxnSpPr/>
            <p:nvPr/>
          </p:nvCxnSpPr>
          <p:spPr>
            <a:xfrm>
              <a:off x="6705298" y="4091216"/>
              <a:ext cx="0" cy="701132"/>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6066252" y="1985721"/>
              <a:ext cx="3499650" cy="523220"/>
            </a:xfrm>
            <a:prstGeom prst="rect">
              <a:avLst/>
            </a:prstGeom>
            <a:noFill/>
          </p:spPr>
          <p:txBody>
            <a:bodyPr wrap="square" rtlCol="0">
              <a:spAutoFit/>
            </a:bodyPr>
            <a:lstStyle/>
            <a:p>
              <a:r>
                <a:rPr lang="en-US" sz="2800" i="1" err="1">
                  <a:solidFill>
                    <a:srgbClr val="0000FF"/>
                  </a:solidFill>
                </a:rPr>
                <a:t>q</a:t>
              </a:r>
              <a:r>
                <a:rPr lang="en-US" sz="2800" i="1" baseline="-25000" err="1">
                  <a:solidFill>
                    <a:srgbClr val="0000FF"/>
                  </a:solidFill>
                </a:rPr>
                <a:t>ϕ</a:t>
              </a:r>
              <a:r>
                <a:rPr lang="en-US" sz="2800">
                  <a:solidFill>
                    <a:srgbClr val="0000FF"/>
                  </a:solidFill>
                </a:rPr>
                <a:t>(</a:t>
              </a:r>
              <a:r>
                <a:rPr lang="en-US" sz="2800" i="1" err="1">
                  <a:solidFill>
                    <a:srgbClr val="0000FF"/>
                  </a:solidFill>
                </a:rPr>
                <a:t>z</a:t>
              </a:r>
              <a:r>
                <a:rPr lang="en-US" sz="2800" err="1">
                  <a:solidFill>
                    <a:srgbClr val="0000FF"/>
                  </a:solidFill>
                </a:rPr>
                <a:t>|</a:t>
              </a:r>
              <a:r>
                <a:rPr lang="en-US" sz="2800" i="1" err="1">
                  <a:solidFill>
                    <a:srgbClr val="0000FF"/>
                  </a:solidFill>
                </a:rPr>
                <a:t>x</a:t>
              </a:r>
              <a:r>
                <a:rPr lang="en-US" sz="2800">
                  <a:solidFill>
                    <a:srgbClr val="0000FF"/>
                  </a:solidFill>
                </a:rPr>
                <a:t>)</a:t>
              </a:r>
            </a:p>
          </p:txBody>
        </p:sp>
      </p:grpSp>
    </p:spTree>
    <p:extLst>
      <p:ext uri="{BB962C8B-B14F-4D97-AF65-F5344CB8AC3E}">
        <p14:creationId xmlns:p14="http://schemas.microsoft.com/office/powerpoint/2010/main" val="2141082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Game Theory, </a:t>
            </a:r>
            <a:r>
              <a:rPr lang="en-US" dirty="0" err="1" smtClean="0"/>
              <a:t>minmax</a:t>
            </a:r>
            <a:endParaRPr lang="en-US" dirty="0" smtClean="0"/>
          </a:p>
          <a:p>
            <a:r>
              <a:rPr lang="en-US" dirty="0" smtClean="0"/>
              <a:t>Challenges:</a:t>
            </a:r>
          </a:p>
          <a:p>
            <a:pPr marL="900090" lvl="1" indent="-342900">
              <a:buFont typeface="Arial" charset="0"/>
              <a:buChar char="•"/>
            </a:pPr>
            <a:r>
              <a:rPr lang="en-US" sz="2400" dirty="0" smtClean="0"/>
              <a:t>Big Samples</a:t>
            </a:r>
          </a:p>
          <a:p>
            <a:pPr marL="900090" lvl="1" indent="-342900">
              <a:buFont typeface="Arial" charset="0"/>
              <a:buChar char="•"/>
            </a:pPr>
            <a:r>
              <a:rPr lang="en-US" sz="2400" dirty="0" smtClean="0"/>
              <a:t>Modal collapse</a:t>
            </a:r>
          </a:p>
          <a:p>
            <a:endParaRPr lang="en-US" dirty="0" smtClean="0"/>
          </a:p>
          <a:p>
            <a:endParaRPr lang="en-US" dirty="0" smtClean="0"/>
          </a:p>
        </p:txBody>
      </p:sp>
      <p:sp>
        <p:nvSpPr>
          <p:cNvPr id="4" name="Slide Number Placeholder 3"/>
          <p:cNvSpPr>
            <a:spLocks noGrp="1"/>
          </p:cNvSpPr>
          <p:nvPr>
            <p:ph type="sldNum" sz="quarter" idx="12"/>
          </p:nvPr>
        </p:nvSpPr>
        <p:spPr/>
        <p:txBody>
          <a:bodyPr/>
          <a:lstStyle/>
          <a:p>
            <a:fld id="{81B7CCDB-6D39-0547-B7B3-C80E39D6513A}" type="slidenum">
              <a:rPr lang="en-US" smtClean="0"/>
              <a:t>2</a:t>
            </a:fld>
            <a:endParaRPr lang="en-US"/>
          </a:p>
        </p:txBody>
      </p:sp>
    </p:spTree>
    <p:extLst>
      <p:ext uri="{BB962C8B-B14F-4D97-AF65-F5344CB8AC3E}">
        <p14:creationId xmlns:p14="http://schemas.microsoft.com/office/powerpoint/2010/main" val="1257348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Generator</a:t>
            </a:r>
            <a:endParaRPr lang="en-US" dirty="0"/>
          </a:p>
        </p:txBody>
      </p:sp>
      <p:sp>
        <p:nvSpPr>
          <p:cNvPr id="3" name="Content Placeholder 2"/>
          <p:cNvSpPr>
            <a:spLocks noGrp="1"/>
          </p:cNvSpPr>
          <p:nvPr>
            <p:ph idx="1"/>
          </p:nvPr>
        </p:nvSpPr>
        <p:spPr>
          <a:xfrm>
            <a:off x="833415" y="1177760"/>
            <a:ext cx="9103870" cy="2111143"/>
          </a:xfrm>
        </p:spPr>
        <p:txBody>
          <a:bodyPr/>
          <a:lstStyle/>
          <a:p>
            <a:r>
              <a:rPr lang="en-US" dirty="0" smtClean="0"/>
              <a:t>Is it really noise? Remember our Variational Autoencoder. </a:t>
            </a:r>
            <a:endParaRPr lang="en-US" dirty="0"/>
          </a:p>
        </p:txBody>
      </p:sp>
      <p:sp>
        <p:nvSpPr>
          <p:cNvPr id="4" name="Slide Number Placeholder 3"/>
          <p:cNvSpPr>
            <a:spLocks noGrp="1"/>
          </p:cNvSpPr>
          <p:nvPr>
            <p:ph type="sldNum" sz="quarter" idx="12"/>
          </p:nvPr>
        </p:nvSpPr>
        <p:spPr/>
        <p:txBody>
          <a:bodyPr/>
          <a:lstStyle/>
          <a:p>
            <a:fld id="{81B7CCDB-6D39-0547-B7B3-C80E39D6513A}" type="slidenum">
              <a:rPr lang="en-US" smtClean="0"/>
              <a:t>20</a:t>
            </a:fld>
            <a:endParaRPr lang="en-US"/>
          </a:p>
        </p:txBody>
      </p:sp>
      <p:grpSp>
        <p:nvGrpSpPr>
          <p:cNvPr id="51" name="Group 50"/>
          <p:cNvGrpSpPr/>
          <p:nvPr/>
        </p:nvGrpSpPr>
        <p:grpSpPr>
          <a:xfrm>
            <a:off x="4970464" y="1950231"/>
            <a:ext cx="5610963" cy="4590742"/>
            <a:chOff x="4970464" y="1439245"/>
            <a:chExt cx="5610963" cy="4590742"/>
          </a:xfrm>
        </p:grpSpPr>
        <p:sp>
          <p:nvSpPr>
            <p:cNvPr id="32" name="Rounded Rectangle 31"/>
            <p:cNvSpPr/>
            <p:nvPr/>
          </p:nvSpPr>
          <p:spPr>
            <a:xfrm>
              <a:off x="7422961" y="4689349"/>
              <a:ext cx="1501352" cy="134063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2700">
                  <a:solidFill>
                    <a:srgbClr val="0000FF"/>
                  </a:solidFill>
                </a:rPr>
                <a:t>Decoder</a:t>
              </a:r>
            </a:p>
            <a:p>
              <a:pPr algn="ctr"/>
              <a:r>
                <a:rPr lang="en-US" sz="2700" i="1" err="1">
                  <a:solidFill>
                    <a:srgbClr val="0000FF"/>
                  </a:solidFill>
                </a:rPr>
                <a:t>p</a:t>
              </a:r>
              <a:r>
                <a:rPr lang="en-US" sz="2700" i="1" baseline="-25000" err="1">
                  <a:solidFill>
                    <a:srgbClr val="0000FF"/>
                  </a:solidFill>
                  <a:latin typeface="Times"/>
                  <a:cs typeface="Times"/>
                </a:rPr>
                <a:t>θ</a:t>
              </a:r>
              <a:r>
                <a:rPr lang="en-US" sz="2700">
                  <a:solidFill>
                    <a:srgbClr val="0000FF"/>
                  </a:solidFill>
                </a:rPr>
                <a:t>(</a:t>
              </a:r>
              <a:r>
                <a:rPr lang="en-US" sz="2700" i="1" err="1">
                  <a:solidFill>
                    <a:srgbClr val="0000FF"/>
                  </a:solidFill>
                </a:rPr>
                <a:t>x</a:t>
              </a:r>
              <a:r>
                <a:rPr lang="en-US" sz="2700" err="1">
                  <a:solidFill>
                    <a:srgbClr val="0000FF"/>
                  </a:solidFill>
                </a:rPr>
                <a:t>|</a:t>
              </a:r>
              <a:r>
                <a:rPr lang="en-US" sz="2700" i="1" err="1">
                  <a:solidFill>
                    <a:srgbClr val="0000FF"/>
                  </a:solidFill>
                </a:rPr>
                <a:t>z</a:t>
              </a:r>
              <a:r>
                <a:rPr lang="en-US" sz="2700">
                  <a:solidFill>
                    <a:srgbClr val="0000FF"/>
                  </a:solidFill>
                </a:rPr>
                <a:t>)</a:t>
              </a:r>
            </a:p>
          </p:txBody>
        </p:sp>
        <p:pic>
          <p:nvPicPr>
            <p:cNvPr id="34" name="Picture 33"/>
            <p:cNvPicPr>
              <a:picLocks noChangeAspect="1"/>
            </p:cNvPicPr>
            <p:nvPr/>
          </p:nvPicPr>
          <p:blipFill>
            <a:blip r:embed="rId4"/>
            <a:stretch>
              <a:fillRect/>
            </a:stretch>
          </p:blipFill>
          <p:spPr>
            <a:xfrm>
              <a:off x="9506937" y="4813253"/>
              <a:ext cx="1074490" cy="1143000"/>
            </a:xfrm>
            <a:prstGeom prst="rect">
              <a:avLst/>
            </a:prstGeom>
          </p:spPr>
        </p:pic>
        <p:cxnSp>
          <p:nvCxnSpPr>
            <p:cNvPr id="36" name="Straight Arrow Connector 35"/>
            <p:cNvCxnSpPr/>
            <p:nvPr/>
          </p:nvCxnSpPr>
          <p:spPr>
            <a:xfrm>
              <a:off x="9001815" y="5367347"/>
              <a:ext cx="528203" cy="0"/>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7" name="Rectangle 36"/>
            <p:cNvSpPr/>
            <p:nvPr/>
          </p:nvSpPr>
          <p:spPr>
            <a:xfrm>
              <a:off x="6500040" y="4801562"/>
              <a:ext cx="400704" cy="1131570"/>
            </a:xfrm>
            <a:prstGeom prst="rect">
              <a:avLst/>
            </a:prstGeom>
            <a:solidFill>
              <a:schemeClr val="bg1">
                <a:lumMod val="50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i="1"/>
                <a:t>z</a:t>
              </a:r>
            </a:p>
          </p:txBody>
        </p:sp>
        <p:cxnSp>
          <p:nvCxnSpPr>
            <p:cNvPr id="39" name="Straight Arrow Connector 38"/>
            <p:cNvCxnSpPr/>
            <p:nvPr/>
          </p:nvCxnSpPr>
          <p:spPr>
            <a:xfrm>
              <a:off x="6894759" y="5367347"/>
              <a:ext cx="528203" cy="0"/>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5412288" y="1963163"/>
              <a:ext cx="400704" cy="1131570"/>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3600" i="1"/>
            </a:p>
          </p:txBody>
        </p:sp>
        <p:sp>
          <p:nvSpPr>
            <p:cNvPr id="41" name="Rectangle 40"/>
            <p:cNvSpPr/>
            <p:nvPr/>
          </p:nvSpPr>
          <p:spPr>
            <a:xfrm>
              <a:off x="5407424" y="3729844"/>
              <a:ext cx="400704" cy="1131570"/>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3600" i="1"/>
            </a:p>
          </p:txBody>
        </p:sp>
        <p:cxnSp>
          <p:nvCxnSpPr>
            <p:cNvPr id="43" name="Straight Arrow Connector 42"/>
            <p:cNvCxnSpPr/>
            <p:nvPr/>
          </p:nvCxnSpPr>
          <p:spPr>
            <a:xfrm flipV="1">
              <a:off x="5851185" y="3544701"/>
              <a:ext cx="528203" cy="413431"/>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5853968" y="2836446"/>
              <a:ext cx="504971" cy="349139"/>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45" name="Content Placeholder 3"/>
            <p:cNvGraphicFramePr>
              <a:graphicFrameLocks noChangeAspect="1"/>
            </p:cNvGraphicFramePr>
            <p:nvPr>
              <p:extLst/>
            </p:nvPr>
          </p:nvGraphicFramePr>
          <p:xfrm>
            <a:off x="4970464" y="1439245"/>
            <a:ext cx="1316037" cy="468492"/>
          </p:xfrm>
          <a:graphic>
            <a:graphicData uri="http://schemas.openxmlformats.org/presentationml/2006/ole">
              <mc:AlternateContent xmlns:mc="http://schemas.openxmlformats.org/markup-compatibility/2006">
                <mc:Choice xmlns:v="urn:schemas-microsoft-com:vml" Requires="v">
                  <p:oleObj spid="_x0000_s28941" name="Equation" r:id="rId5" imgW="533400" imgH="190500" progId="Equation.3">
                    <p:embed/>
                  </p:oleObj>
                </mc:Choice>
                <mc:Fallback>
                  <p:oleObj name="Equation" r:id="rId5" imgW="533400" imgH="190500" progId="Equation.3">
                    <p:embed/>
                    <p:pic>
                      <p:nvPicPr>
                        <p:cNvPr id="0" name=""/>
                        <p:cNvPicPr/>
                        <p:nvPr/>
                      </p:nvPicPr>
                      <p:blipFill>
                        <a:blip r:embed="rId6"/>
                        <a:stretch>
                          <a:fillRect/>
                        </a:stretch>
                      </p:blipFill>
                      <p:spPr>
                        <a:xfrm>
                          <a:off x="4970464" y="1439245"/>
                          <a:ext cx="1316037" cy="468492"/>
                        </a:xfrm>
                        <a:prstGeom prst="rect">
                          <a:avLst/>
                        </a:prstGeom>
                      </p:spPr>
                    </p:pic>
                  </p:oleObj>
                </mc:Fallback>
              </mc:AlternateContent>
            </a:graphicData>
          </a:graphic>
        </p:graphicFrame>
        <p:graphicFrame>
          <p:nvGraphicFramePr>
            <p:cNvPr id="46" name="Content Placeholder 3"/>
            <p:cNvGraphicFramePr>
              <a:graphicFrameLocks noChangeAspect="1"/>
            </p:cNvGraphicFramePr>
            <p:nvPr>
              <p:extLst/>
            </p:nvPr>
          </p:nvGraphicFramePr>
          <p:xfrm>
            <a:off x="5121276" y="5053240"/>
            <a:ext cx="942975" cy="424614"/>
          </p:xfrm>
          <a:graphic>
            <a:graphicData uri="http://schemas.openxmlformats.org/presentationml/2006/ole">
              <mc:AlternateContent xmlns:mc="http://schemas.openxmlformats.org/markup-compatibility/2006">
                <mc:Choice xmlns:v="urn:schemas-microsoft-com:vml" Requires="v">
                  <p:oleObj spid="_x0000_s28942" name="Equation" r:id="rId7" imgW="393700" imgH="177800" progId="Equation.3">
                    <p:embed/>
                  </p:oleObj>
                </mc:Choice>
                <mc:Fallback>
                  <p:oleObj name="Equation" r:id="rId7" imgW="393700" imgH="177800" progId="Equation.3">
                    <p:embed/>
                    <p:pic>
                      <p:nvPicPr>
                        <p:cNvPr id="0" name=""/>
                        <p:cNvPicPr/>
                        <p:nvPr/>
                      </p:nvPicPr>
                      <p:blipFill>
                        <a:blip r:embed="rId8"/>
                        <a:stretch>
                          <a:fillRect/>
                        </a:stretch>
                      </p:blipFill>
                      <p:spPr>
                        <a:xfrm>
                          <a:off x="5121276" y="5053240"/>
                          <a:ext cx="942975" cy="424614"/>
                        </a:xfrm>
                        <a:prstGeom prst="rect">
                          <a:avLst/>
                        </a:prstGeom>
                      </p:spPr>
                    </p:pic>
                  </p:oleObj>
                </mc:Fallback>
              </mc:AlternateContent>
            </a:graphicData>
          </a:graphic>
        </p:graphicFrame>
        <p:graphicFrame>
          <p:nvGraphicFramePr>
            <p:cNvPr id="47" name="Content Placeholder 3"/>
            <p:cNvGraphicFramePr>
              <a:graphicFrameLocks noChangeAspect="1"/>
            </p:cNvGraphicFramePr>
            <p:nvPr>
              <p:extLst/>
            </p:nvPr>
          </p:nvGraphicFramePr>
          <p:xfrm>
            <a:off x="6500041" y="2658445"/>
            <a:ext cx="1316037" cy="1393825"/>
          </p:xfrm>
          <a:graphic>
            <a:graphicData uri="http://schemas.openxmlformats.org/presentationml/2006/ole">
              <mc:AlternateContent xmlns:mc="http://schemas.openxmlformats.org/markup-compatibility/2006">
                <mc:Choice xmlns:v="urn:schemas-microsoft-com:vml" Requires="v">
                  <p:oleObj spid="_x0000_s28943" name="Equation" r:id="rId9" imgW="622300" imgH="660400" progId="Equation.3">
                    <p:embed/>
                  </p:oleObj>
                </mc:Choice>
                <mc:Fallback>
                  <p:oleObj name="Equation" r:id="rId9" imgW="622300" imgH="660400" progId="Equation.3">
                    <p:embed/>
                    <p:pic>
                      <p:nvPicPr>
                        <p:cNvPr id="0" name=""/>
                        <p:cNvPicPr/>
                        <p:nvPr/>
                      </p:nvPicPr>
                      <p:blipFill>
                        <a:blip r:embed="rId10"/>
                        <a:stretch>
                          <a:fillRect/>
                        </a:stretch>
                      </p:blipFill>
                      <p:spPr>
                        <a:xfrm>
                          <a:off x="6500041" y="2658445"/>
                          <a:ext cx="1316037" cy="1393825"/>
                        </a:xfrm>
                        <a:prstGeom prst="rect">
                          <a:avLst/>
                        </a:prstGeom>
                      </p:spPr>
                    </p:pic>
                  </p:oleObj>
                </mc:Fallback>
              </mc:AlternateContent>
            </a:graphicData>
          </a:graphic>
        </p:graphicFrame>
        <p:sp>
          <p:nvSpPr>
            <p:cNvPr id="48" name="Rectangle 47"/>
            <p:cNvSpPr/>
            <p:nvPr/>
          </p:nvSpPr>
          <p:spPr>
            <a:xfrm>
              <a:off x="6371541" y="2658445"/>
              <a:ext cx="1444537" cy="1406290"/>
            </a:xfrm>
            <a:prstGeom prst="rect">
              <a:avLst/>
            </a:prstGeom>
            <a:no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9" name="Straight Arrow Connector 48"/>
            <p:cNvCxnSpPr/>
            <p:nvPr/>
          </p:nvCxnSpPr>
          <p:spPr>
            <a:xfrm>
              <a:off x="6705298" y="4091216"/>
              <a:ext cx="0" cy="701132"/>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6066252" y="1985721"/>
              <a:ext cx="3499650" cy="523220"/>
            </a:xfrm>
            <a:prstGeom prst="rect">
              <a:avLst/>
            </a:prstGeom>
            <a:noFill/>
          </p:spPr>
          <p:txBody>
            <a:bodyPr wrap="square" rtlCol="0">
              <a:spAutoFit/>
            </a:bodyPr>
            <a:lstStyle/>
            <a:p>
              <a:r>
                <a:rPr lang="en-US" sz="2800" i="1" err="1">
                  <a:solidFill>
                    <a:srgbClr val="0000FF"/>
                  </a:solidFill>
                </a:rPr>
                <a:t>q</a:t>
              </a:r>
              <a:r>
                <a:rPr lang="en-US" sz="2800" i="1" baseline="-25000" err="1">
                  <a:solidFill>
                    <a:srgbClr val="0000FF"/>
                  </a:solidFill>
                </a:rPr>
                <a:t>ϕ</a:t>
              </a:r>
              <a:r>
                <a:rPr lang="en-US" sz="2800">
                  <a:solidFill>
                    <a:srgbClr val="0000FF"/>
                  </a:solidFill>
                </a:rPr>
                <a:t>(</a:t>
              </a:r>
              <a:r>
                <a:rPr lang="en-US" sz="2800" i="1" err="1">
                  <a:solidFill>
                    <a:srgbClr val="0000FF"/>
                  </a:solidFill>
                </a:rPr>
                <a:t>z</a:t>
              </a:r>
              <a:r>
                <a:rPr lang="en-US" sz="2800" err="1">
                  <a:solidFill>
                    <a:srgbClr val="0000FF"/>
                  </a:solidFill>
                </a:rPr>
                <a:t>|</a:t>
              </a:r>
              <a:r>
                <a:rPr lang="en-US" sz="2800" i="1" err="1">
                  <a:solidFill>
                    <a:srgbClr val="0000FF"/>
                  </a:solidFill>
                </a:rPr>
                <a:t>x</a:t>
              </a:r>
              <a:r>
                <a:rPr lang="en-US" sz="2800">
                  <a:solidFill>
                    <a:srgbClr val="0000FF"/>
                  </a:solidFill>
                </a:rPr>
                <a:t>)</a:t>
              </a:r>
            </a:p>
          </p:txBody>
        </p:sp>
      </p:grpSp>
    </p:spTree>
    <p:extLst>
      <p:ext uri="{BB962C8B-B14F-4D97-AF65-F5344CB8AC3E}">
        <p14:creationId xmlns:p14="http://schemas.microsoft.com/office/powerpoint/2010/main" val="5303060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Generator</a:t>
            </a:r>
            <a:endParaRPr lang="en-US" dirty="0"/>
          </a:p>
        </p:txBody>
      </p:sp>
      <p:sp>
        <p:nvSpPr>
          <p:cNvPr id="3" name="Content Placeholder 2"/>
          <p:cNvSpPr>
            <a:spLocks noGrp="1"/>
          </p:cNvSpPr>
          <p:nvPr>
            <p:ph idx="1"/>
          </p:nvPr>
        </p:nvSpPr>
        <p:spPr>
          <a:xfrm>
            <a:off x="833415" y="1177760"/>
            <a:ext cx="9103870" cy="2111143"/>
          </a:xfrm>
        </p:spPr>
        <p:txBody>
          <a:bodyPr/>
          <a:lstStyle/>
          <a:p>
            <a:r>
              <a:rPr lang="en-US" dirty="0" smtClean="0"/>
              <a:t>Is it really noise? Remember our Variational Autoencoder. </a:t>
            </a:r>
            <a:endParaRPr lang="en-US" dirty="0"/>
          </a:p>
        </p:txBody>
      </p:sp>
      <p:sp>
        <p:nvSpPr>
          <p:cNvPr id="4" name="Slide Number Placeholder 3"/>
          <p:cNvSpPr>
            <a:spLocks noGrp="1"/>
          </p:cNvSpPr>
          <p:nvPr>
            <p:ph type="sldNum" sz="quarter" idx="12"/>
          </p:nvPr>
        </p:nvSpPr>
        <p:spPr/>
        <p:txBody>
          <a:bodyPr/>
          <a:lstStyle/>
          <a:p>
            <a:fld id="{81B7CCDB-6D39-0547-B7B3-C80E39D6513A}" type="slidenum">
              <a:rPr lang="en-US" smtClean="0"/>
              <a:t>21</a:t>
            </a:fld>
            <a:endParaRPr lang="en-US"/>
          </a:p>
        </p:txBody>
      </p:sp>
      <p:grpSp>
        <p:nvGrpSpPr>
          <p:cNvPr id="51" name="Group 50"/>
          <p:cNvGrpSpPr/>
          <p:nvPr/>
        </p:nvGrpSpPr>
        <p:grpSpPr>
          <a:xfrm>
            <a:off x="6371541" y="3169431"/>
            <a:ext cx="4209886" cy="3371542"/>
            <a:chOff x="6371541" y="2658445"/>
            <a:chExt cx="4209886" cy="3371542"/>
          </a:xfrm>
        </p:grpSpPr>
        <p:sp>
          <p:nvSpPr>
            <p:cNvPr id="32" name="Rounded Rectangle 31"/>
            <p:cNvSpPr/>
            <p:nvPr/>
          </p:nvSpPr>
          <p:spPr>
            <a:xfrm>
              <a:off x="7422961" y="4689349"/>
              <a:ext cx="1501352" cy="134063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2700">
                  <a:solidFill>
                    <a:srgbClr val="0000FF"/>
                  </a:solidFill>
                </a:rPr>
                <a:t>Decoder</a:t>
              </a:r>
            </a:p>
            <a:p>
              <a:pPr algn="ctr"/>
              <a:r>
                <a:rPr lang="en-US" sz="2700" i="1" err="1">
                  <a:solidFill>
                    <a:srgbClr val="0000FF"/>
                  </a:solidFill>
                </a:rPr>
                <a:t>p</a:t>
              </a:r>
              <a:r>
                <a:rPr lang="en-US" sz="2700" i="1" baseline="-25000" err="1">
                  <a:solidFill>
                    <a:srgbClr val="0000FF"/>
                  </a:solidFill>
                  <a:latin typeface="Times"/>
                  <a:cs typeface="Times"/>
                </a:rPr>
                <a:t>θ</a:t>
              </a:r>
              <a:r>
                <a:rPr lang="en-US" sz="2700">
                  <a:solidFill>
                    <a:srgbClr val="0000FF"/>
                  </a:solidFill>
                </a:rPr>
                <a:t>(</a:t>
              </a:r>
              <a:r>
                <a:rPr lang="en-US" sz="2700" i="1" err="1">
                  <a:solidFill>
                    <a:srgbClr val="0000FF"/>
                  </a:solidFill>
                </a:rPr>
                <a:t>x</a:t>
              </a:r>
              <a:r>
                <a:rPr lang="en-US" sz="2700" err="1">
                  <a:solidFill>
                    <a:srgbClr val="0000FF"/>
                  </a:solidFill>
                </a:rPr>
                <a:t>|</a:t>
              </a:r>
              <a:r>
                <a:rPr lang="en-US" sz="2700" i="1" err="1">
                  <a:solidFill>
                    <a:srgbClr val="0000FF"/>
                  </a:solidFill>
                </a:rPr>
                <a:t>z</a:t>
              </a:r>
              <a:r>
                <a:rPr lang="en-US" sz="2700">
                  <a:solidFill>
                    <a:srgbClr val="0000FF"/>
                  </a:solidFill>
                </a:rPr>
                <a:t>)</a:t>
              </a:r>
            </a:p>
          </p:txBody>
        </p:sp>
        <p:pic>
          <p:nvPicPr>
            <p:cNvPr id="34" name="Picture 33"/>
            <p:cNvPicPr>
              <a:picLocks noChangeAspect="1"/>
            </p:cNvPicPr>
            <p:nvPr/>
          </p:nvPicPr>
          <p:blipFill>
            <a:blip r:embed="rId4"/>
            <a:stretch>
              <a:fillRect/>
            </a:stretch>
          </p:blipFill>
          <p:spPr>
            <a:xfrm>
              <a:off x="9506937" y="4813253"/>
              <a:ext cx="1074490" cy="1143000"/>
            </a:xfrm>
            <a:prstGeom prst="rect">
              <a:avLst/>
            </a:prstGeom>
          </p:spPr>
        </p:pic>
        <p:cxnSp>
          <p:nvCxnSpPr>
            <p:cNvPr id="36" name="Straight Arrow Connector 35"/>
            <p:cNvCxnSpPr/>
            <p:nvPr/>
          </p:nvCxnSpPr>
          <p:spPr>
            <a:xfrm>
              <a:off x="9001815" y="5367347"/>
              <a:ext cx="528203" cy="0"/>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7" name="Rectangle 36"/>
            <p:cNvSpPr/>
            <p:nvPr/>
          </p:nvSpPr>
          <p:spPr>
            <a:xfrm>
              <a:off x="6500040" y="4801562"/>
              <a:ext cx="400704" cy="1131570"/>
            </a:xfrm>
            <a:prstGeom prst="rect">
              <a:avLst/>
            </a:prstGeom>
            <a:solidFill>
              <a:schemeClr val="bg1">
                <a:lumMod val="50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i="1"/>
                <a:t>z</a:t>
              </a:r>
            </a:p>
          </p:txBody>
        </p:sp>
        <p:cxnSp>
          <p:nvCxnSpPr>
            <p:cNvPr id="39" name="Straight Arrow Connector 38"/>
            <p:cNvCxnSpPr/>
            <p:nvPr/>
          </p:nvCxnSpPr>
          <p:spPr>
            <a:xfrm>
              <a:off x="6894759" y="5367347"/>
              <a:ext cx="528203" cy="0"/>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47" name="Content Placeholder 3"/>
            <p:cNvGraphicFramePr>
              <a:graphicFrameLocks noChangeAspect="1"/>
            </p:cNvGraphicFramePr>
            <p:nvPr>
              <p:extLst/>
            </p:nvPr>
          </p:nvGraphicFramePr>
          <p:xfrm>
            <a:off x="6500041" y="2658445"/>
            <a:ext cx="1316037" cy="1393825"/>
          </p:xfrm>
          <a:graphic>
            <a:graphicData uri="http://schemas.openxmlformats.org/presentationml/2006/ole">
              <mc:AlternateContent xmlns:mc="http://schemas.openxmlformats.org/markup-compatibility/2006">
                <mc:Choice xmlns:v="urn:schemas-microsoft-com:vml" Requires="v">
                  <p:oleObj spid="_x0000_s29789" name="Equation" r:id="rId5" imgW="622300" imgH="660400" progId="Equation.3">
                    <p:embed/>
                  </p:oleObj>
                </mc:Choice>
                <mc:Fallback>
                  <p:oleObj name="Equation" r:id="rId5" imgW="622300" imgH="660400" progId="Equation.3">
                    <p:embed/>
                    <p:pic>
                      <p:nvPicPr>
                        <p:cNvPr id="0" name=""/>
                        <p:cNvPicPr/>
                        <p:nvPr/>
                      </p:nvPicPr>
                      <p:blipFill>
                        <a:blip r:embed="rId6"/>
                        <a:stretch>
                          <a:fillRect/>
                        </a:stretch>
                      </p:blipFill>
                      <p:spPr>
                        <a:xfrm>
                          <a:off x="6500041" y="2658445"/>
                          <a:ext cx="1316037" cy="1393825"/>
                        </a:xfrm>
                        <a:prstGeom prst="rect">
                          <a:avLst/>
                        </a:prstGeom>
                      </p:spPr>
                    </p:pic>
                  </p:oleObj>
                </mc:Fallback>
              </mc:AlternateContent>
            </a:graphicData>
          </a:graphic>
        </p:graphicFrame>
        <p:sp>
          <p:nvSpPr>
            <p:cNvPr id="48" name="Rectangle 47"/>
            <p:cNvSpPr/>
            <p:nvPr/>
          </p:nvSpPr>
          <p:spPr>
            <a:xfrm>
              <a:off x="6371541" y="2658445"/>
              <a:ext cx="1444537" cy="1406290"/>
            </a:xfrm>
            <a:prstGeom prst="rect">
              <a:avLst/>
            </a:prstGeom>
            <a:no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9" name="Straight Arrow Connector 48"/>
            <p:cNvCxnSpPr/>
            <p:nvPr/>
          </p:nvCxnSpPr>
          <p:spPr>
            <a:xfrm>
              <a:off x="6705298" y="4091216"/>
              <a:ext cx="0" cy="701132"/>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5011606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Generator</a:t>
            </a:r>
            <a:endParaRPr lang="en-US" dirty="0"/>
          </a:p>
        </p:txBody>
      </p:sp>
      <p:sp>
        <p:nvSpPr>
          <p:cNvPr id="3" name="Content Placeholder 2"/>
          <p:cNvSpPr>
            <a:spLocks noGrp="1"/>
          </p:cNvSpPr>
          <p:nvPr>
            <p:ph idx="1"/>
          </p:nvPr>
        </p:nvSpPr>
        <p:spPr>
          <a:xfrm>
            <a:off x="833415" y="1177760"/>
            <a:ext cx="9103870" cy="2111143"/>
          </a:xfrm>
        </p:spPr>
        <p:txBody>
          <a:bodyPr/>
          <a:lstStyle/>
          <a:p>
            <a:r>
              <a:rPr lang="en-US" dirty="0" smtClean="0"/>
              <a:t>Is it really noise? Remember our Variational Autoencoder. </a:t>
            </a:r>
            <a:endParaRPr lang="en-US" dirty="0"/>
          </a:p>
        </p:txBody>
      </p:sp>
      <p:sp>
        <p:nvSpPr>
          <p:cNvPr id="4" name="Slide Number Placeholder 3"/>
          <p:cNvSpPr>
            <a:spLocks noGrp="1"/>
          </p:cNvSpPr>
          <p:nvPr>
            <p:ph type="sldNum" sz="quarter" idx="12"/>
          </p:nvPr>
        </p:nvSpPr>
        <p:spPr/>
        <p:txBody>
          <a:bodyPr/>
          <a:lstStyle/>
          <a:p>
            <a:fld id="{81B7CCDB-6D39-0547-B7B3-C80E39D6513A}" type="slidenum">
              <a:rPr lang="en-US" smtClean="0"/>
              <a:t>22</a:t>
            </a:fld>
            <a:endParaRPr lang="en-US"/>
          </a:p>
        </p:txBody>
      </p:sp>
      <p:sp>
        <p:nvSpPr>
          <p:cNvPr id="32" name="Rounded Rectangle 31"/>
          <p:cNvSpPr/>
          <p:nvPr/>
        </p:nvSpPr>
        <p:spPr>
          <a:xfrm>
            <a:off x="7422961" y="5200335"/>
            <a:ext cx="1501352" cy="134063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2700">
                <a:solidFill>
                  <a:srgbClr val="0000FF"/>
                </a:solidFill>
              </a:rPr>
              <a:t>Decoder</a:t>
            </a:r>
          </a:p>
          <a:p>
            <a:pPr algn="ctr"/>
            <a:r>
              <a:rPr lang="en-US" sz="2700" i="1" err="1">
                <a:solidFill>
                  <a:srgbClr val="0000FF"/>
                </a:solidFill>
              </a:rPr>
              <a:t>p</a:t>
            </a:r>
            <a:r>
              <a:rPr lang="en-US" sz="2700" i="1" baseline="-25000" err="1">
                <a:solidFill>
                  <a:srgbClr val="0000FF"/>
                </a:solidFill>
                <a:latin typeface="Times"/>
                <a:cs typeface="Times"/>
              </a:rPr>
              <a:t>θ</a:t>
            </a:r>
            <a:r>
              <a:rPr lang="en-US" sz="2700">
                <a:solidFill>
                  <a:srgbClr val="0000FF"/>
                </a:solidFill>
              </a:rPr>
              <a:t>(</a:t>
            </a:r>
            <a:r>
              <a:rPr lang="en-US" sz="2700" i="1" err="1">
                <a:solidFill>
                  <a:srgbClr val="0000FF"/>
                </a:solidFill>
              </a:rPr>
              <a:t>x</a:t>
            </a:r>
            <a:r>
              <a:rPr lang="en-US" sz="2700" err="1">
                <a:solidFill>
                  <a:srgbClr val="0000FF"/>
                </a:solidFill>
              </a:rPr>
              <a:t>|</a:t>
            </a:r>
            <a:r>
              <a:rPr lang="en-US" sz="2700" i="1" err="1">
                <a:solidFill>
                  <a:srgbClr val="0000FF"/>
                </a:solidFill>
              </a:rPr>
              <a:t>z</a:t>
            </a:r>
            <a:r>
              <a:rPr lang="en-US" sz="2700">
                <a:solidFill>
                  <a:srgbClr val="0000FF"/>
                </a:solidFill>
              </a:rPr>
              <a:t>)</a:t>
            </a:r>
          </a:p>
        </p:txBody>
      </p:sp>
      <p:pic>
        <p:nvPicPr>
          <p:cNvPr id="34" name="Picture 33"/>
          <p:cNvPicPr>
            <a:picLocks noChangeAspect="1"/>
          </p:cNvPicPr>
          <p:nvPr/>
        </p:nvPicPr>
        <p:blipFill>
          <a:blip r:embed="rId3"/>
          <a:stretch>
            <a:fillRect/>
          </a:stretch>
        </p:blipFill>
        <p:spPr>
          <a:xfrm>
            <a:off x="9506937" y="5324239"/>
            <a:ext cx="1074490" cy="1143000"/>
          </a:xfrm>
          <a:prstGeom prst="rect">
            <a:avLst/>
          </a:prstGeom>
        </p:spPr>
      </p:pic>
      <p:cxnSp>
        <p:nvCxnSpPr>
          <p:cNvPr id="36" name="Straight Arrow Connector 35"/>
          <p:cNvCxnSpPr/>
          <p:nvPr/>
        </p:nvCxnSpPr>
        <p:spPr>
          <a:xfrm>
            <a:off x="9001815" y="5878333"/>
            <a:ext cx="528203" cy="0"/>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7" name="Rectangle 36"/>
          <p:cNvSpPr/>
          <p:nvPr/>
        </p:nvSpPr>
        <p:spPr>
          <a:xfrm>
            <a:off x="6500040" y="5312548"/>
            <a:ext cx="400704" cy="1131570"/>
          </a:xfrm>
          <a:prstGeom prst="rect">
            <a:avLst/>
          </a:prstGeom>
          <a:solidFill>
            <a:schemeClr val="bg1">
              <a:lumMod val="50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i="1" dirty="0"/>
              <a:t>z</a:t>
            </a:r>
          </a:p>
        </p:txBody>
      </p:sp>
      <p:cxnSp>
        <p:nvCxnSpPr>
          <p:cNvPr id="39" name="Straight Arrow Connector 38"/>
          <p:cNvCxnSpPr/>
          <p:nvPr/>
        </p:nvCxnSpPr>
        <p:spPr>
          <a:xfrm>
            <a:off x="6894759" y="5878333"/>
            <a:ext cx="528203" cy="0"/>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851306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Generator</a:t>
            </a:r>
            <a:endParaRPr lang="en-US" dirty="0"/>
          </a:p>
        </p:txBody>
      </p:sp>
      <p:sp>
        <p:nvSpPr>
          <p:cNvPr id="3" name="Content Placeholder 2"/>
          <p:cNvSpPr>
            <a:spLocks noGrp="1"/>
          </p:cNvSpPr>
          <p:nvPr>
            <p:ph idx="1"/>
          </p:nvPr>
        </p:nvSpPr>
        <p:spPr>
          <a:xfrm>
            <a:off x="833415" y="1177760"/>
            <a:ext cx="9103870" cy="2111143"/>
          </a:xfrm>
        </p:spPr>
        <p:txBody>
          <a:bodyPr/>
          <a:lstStyle/>
          <a:p>
            <a:r>
              <a:rPr lang="en-US" dirty="0" smtClean="0"/>
              <a:t>Is it really noise? Remember our Variational Autoencoder. </a:t>
            </a:r>
            <a:endParaRPr lang="en-US" dirty="0"/>
          </a:p>
        </p:txBody>
      </p:sp>
      <p:sp>
        <p:nvSpPr>
          <p:cNvPr id="4" name="Slide Number Placeholder 3"/>
          <p:cNvSpPr>
            <a:spLocks noGrp="1"/>
          </p:cNvSpPr>
          <p:nvPr>
            <p:ph type="sldNum" sz="quarter" idx="12"/>
          </p:nvPr>
        </p:nvSpPr>
        <p:spPr/>
        <p:txBody>
          <a:bodyPr/>
          <a:lstStyle/>
          <a:p>
            <a:fld id="{81B7CCDB-6D39-0547-B7B3-C80E39D6513A}" type="slidenum">
              <a:rPr lang="en-US" smtClean="0"/>
              <a:t>23</a:t>
            </a:fld>
            <a:endParaRPr lang="en-US"/>
          </a:p>
        </p:txBody>
      </p:sp>
      <p:grpSp>
        <p:nvGrpSpPr>
          <p:cNvPr id="5" name="Group 4"/>
          <p:cNvGrpSpPr/>
          <p:nvPr/>
        </p:nvGrpSpPr>
        <p:grpSpPr>
          <a:xfrm>
            <a:off x="6197401" y="5200335"/>
            <a:ext cx="4384026" cy="1340638"/>
            <a:chOff x="6197401" y="5200335"/>
            <a:chExt cx="4384026" cy="1340638"/>
          </a:xfrm>
        </p:grpSpPr>
        <p:sp>
          <p:nvSpPr>
            <p:cNvPr id="32" name="Rounded Rectangle 31"/>
            <p:cNvSpPr/>
            <p:nvPr/>
          </p:nvSpPr>
          <p:spPr>
            <a:xfrm>
              <a:off x="7180729" y="5200335"/>
              <a:ext cx="1743584" cy="134063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2400" dirty="0" smtClean="0">
                  <a:solidFill>
                    <a:srgbClr val="0000FF"/>
                  </a:solidFill>
                  <a:latin typeface="Karla" charset="0"/>
                  <a:ea typeface="Karla" charset="0"/>
                  <a:cs typeface="Karla" charset="0"/>
                </a:rPr>
                <a:t>Generator</a:t>
              </a:r>
              <a:endParaRPr lang="en-US" sz="2400" dirty="0">
                <a:solidFill>
                  <a:srgbClr val="0000FF"/>
                </a:solidFill>
                <a:latin typeface="Karla" charset="0"/>
                <a:ea typeface="Karla" charset="0"/>
                <a:cs typeface="Karla" charset="0"/>
              </a:endParaRPr>
            </a:p>
          </p:txBody>
        </p:sp>
        <p:pic>
          <p:nvPicPr>
            <p:cNvPr id="34" name="Picture 33"/>
            <p:cNvPicPr>
              <a:picLocks noChangeAspect="1"/>
            </p:cNvPicPr>
            <p:nvPr/>
          </p:nvPicPr>
          <p:blipFill>
            <a:blip r:embed="rId3"/>
            <a:stretch>
              <a:fillRect/>
            </a:stretch>
          </p:blipFill>
          <p:spPr>
            <a:xfrm>
              <a:off x="9506937" y="5324239"/>
              <a:ext cx="1074490" cy="1143000"/>
            </a:xfrm>
            <a:prstGeom prst="rect">
              <a:avLst/>
            </a:prstGeom>
          </p:spPr>
        </p:pic>
        <p:cxnSp>
          <p:nvCxnSpPr>
            <p:cNvPr id="36" name="Straight Arrow Connector 35"/>
            <p:cNvCxnSpPr/>
            <p:nvPr/>
          </p:nvCxnSpPr>
          <p:spPr>
            <a:xfrm>
              <a:off x="9001815" y="5878333"/>
              <a:ext cx="528203" cy="0"/>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7" name="Rectangle 36"/>
            <p:cNvSpPr/>
            <p:nvPr/>
          </p:nvSpPr>
          <p:spPr>
            <a:xfrm>
              <a:off x="6197401" y="5335669"/>
              <a:ext cx="400704" cy="1131570"/>
            </a:xfrm>
            <a:prstGeom prst="rect">
              <a:avLst/>
            </a:prstGeom>
            <a:solidFill>
              <a:schemeClr val="bg1">
                <a:lumMod val="50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i="1"/>
                <a:t>z</a:t>
              </a:r>
            </a:p>
          </p:txBody>
        </p:sp>
        <p:cxnSp>
          <p:nvCxnSpPr>
            <p:cNvPr id="39" name="Straight Arrow Connector 38"/>
            <p:cNvCxnSpPr/>
            <p:nvPr/>
          </p:nvCxnSpPr>
          <p:spPr>
            <a:xfrm>
              <a:off x="6636642" y="5878333"/>
              <a:ext cx="528203" cy="0"/>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05695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8.33333E-7 1.48148E-6 L -0.15755 -0.37639 L -0.15755 -0.37616 " pathEditMode="relative" rAng="0" ptsTypes="AAA">
                                      <p:cBhvr>
                                        <p:cTn id="6" dur="2000" fill="hold"/>
                                        <p:tgtEl>
                                          <p:spTgt spid="5"/>
                                        </p:tgtEl>
                                        <p:attrNameLst>
                                          <p:attrName>ppt_x</p:attrName>
                                          <p:attrName>ppt_y</p:attrName>
                                        </p:attrNameLst>
                                      </p:cBhvr>
                                      <p:rCtr x="-7878" y="-188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Generator</a:t>
            </a:r>
            <a:endParaRPr lang="en-US" dirty="0"/>
          </a:p>
        </p:txBody>
      </p:sp>
      <p:sp>
        <p:nvSpPr>
          <p:cNvPr id="3" name="Content Placeholder 2"/>
          <p:cNvSpPr>
            <a:spLocks noGrp="1"/>
          </p:cNvSpPr>
          <p:nvPr>
            <p:ph idx="1"/>
          </p:nvPr>
        </p:nvSpPr>
        <p:spPr>
          <a:xfrm>
            <a:off x="833415" y="1177760"/>
            <a:ext cx="10581644" cy="2111143"/>
          </a:xfrm>
        </p:spPr>
        <p:txBody>
          <a:bodyPr/>
          <a:lstStyle/>
          <a:p>
            <a:r>
              <a:rPr lang="en-US" dirty="0" smtClean="0"/>
              <a:t>So the random noise is not “random” but represents (an image in the example below) in the “latent” space. </a:t>
            </a:r>
            <a:endParaRPr lang="en-US" dirty="0"/>
          </a:p>
        </p:txBody>
      </p:sp>
      <p:sp>
        <p:nvSpPr>
          <p:cNvPr id="4" name="Slide Number Placeholder 3"/>
          <p:cNvSpPr>
            <a:spLocks noGrp="1"/>
          </p:cNvSpPr>
          <p:nvPr>
            <p:ph type="sldNum" sz="quarter" idx="12"/>
          </p:nvPr>
        </p:nvSpPr>
        <p:spPr/>
        <p:txBody>
          <a:bodyPr/>
          <a:lstStyle/>
          <a:p>
            <a:fld id="{81B7CCDB-6D39-0547-B7B3-C80E39D6513A}" type="slidenum">
              <a:rPr lang="en-US" smtClean="0"/>
              <a:t>24</a:t>
            </a:fld>
            <a:endParaRPr lang="en-US"/>
          </a:p>
        </p:txBody>
      </p:sp>
      <p:grpSp>
        <p:nvGrpSpPr>
          <p:cNvPr id="5" name="Group 4"/>
          <p:cNvGrpSpPr/>
          <p:nvPr/>
        </p:nvGrpSpPr>
        <p:grpSpPr>
          <a:xfrm>
            <a:off x="3932224" y="3482856"/>
            <a:ext cx="4384026" cy="1340638"/>
            <a:chOff x="6197401" y="5200335"/>
            <a:chExt cx="4384026" cy="1340638"/>
          </a:xfrm>
        </p:grpSpPr>
        <p:sp>
          <p:nvSpPr>
            <p:cNvPr id="32" name="Rounded Rectangle 31"/>
            <p:cNvSpPr/>
            <p:nvPr/>
          </p:nvSpPr>
          <p:spPr>
            <a:xfrm>
              <a:off x="7180729" y="5200335"/>
              <a:ext cx="1743584" cy="134063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2400" dirty="0" smtClean="0">
                  <a:solidFill>
                    <a:srgbClr val="0000FF"/>
                  </a:solidFill>
                  <a:latin typeface="Karla" charset="0"/>
                  <a:ea typeface="Karla" charset="0"/>
                  <a:cs typeface="Karla" charset="0"/>
                </a:rPr>
                <a:t>Generator</a:t>
              </a:r>
              <a:endParaRPr lang="en-US" sz="2400" dirty="0">
                <a:solidFill>
                  <a:srgbClr val="0000FF"/>
                </a:solidFill>
                <a:latin typeface="Karla" charset="0"/>
                <a:ea typeface="Karla" charset="0"/>
                <a:cs typeface="Karla" charset="0"/>
              </a:endParaRPr>
            </a:p>
          </p:txBody>
        </p:sp>
        <p:pic>
          <p:nvPicPr>
            <p:cNvPr id="34" name="Picture 33"/>
            <p:cNvPicPr>
              <a:picLocks noChangeAspect="1"/>
            </p:cNvPicPr>
            <p:nvPr/>
          </p:nvPicPr>
          <p:blipFill>
            <a:blip r:embed="rId3"/>
            <a:stretch>
              <a:fillRect/>
            </a:stretch>
          </p:blipFill>
          <p:spPr>
            <a:xfrm>
              <a:off x="9506937" y="5324239"/>
              <a:ext cx="1074490" cy="1143000"/>
            </a:xfrm>
            <a:prstGeom prst="rect">
              <a:avLst/>
            </a:prstGeom>
          </p:spPr>
        </p:pic>
        <p:cxnSp>
          <p:nvCxnSpPr>
            <p:cNvPr id="36" name="Straight Arrow Connector 35"/>
            <p:cNvCxnSpPr/>
            <p:nvPr/>
          </p:nvCxnSpPr>
          <p:spPr>
            <a:xfrm>
              <a:off x="9001815" y="5878333"/>
              <a:ext cx="528203" cy="0"/>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7" name="Rectangle 36"/>
            <p:cNvSpPr/>
            <p:nvPr/>
          </p:nvSpPr>
          <p:spPr>
            <a:xfrm>
              <a:off x="6197401" y="5335669"/>
              <a:ext cx="400704" cy="1131570"/>
            </a:xfrm>
            <a:prstGeom prst="rect">
              <a:avLst/>
            </a:prstGeom>
            <a:solidFill>
              <a:schemeClr val="bg1">
                <a:lumMod val="50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i="1"/>
                <a:t>z</a:t>
              </a:r>
            </a:p>
          </p:txBody>
        </p:sp>
        <p:cxnSp>
          <p:nvCxnSpPr>
            <p:cNvPr id="39" name="Straight Arrow Connector 38"/>
            <p:cNvCxnSpPr/>
            <p:nvPr/>
          </p:nvCxnSpPr>
          <p:spPr>
            <a:xfrm>
              <a:off x="6636642" y="5878333"/>
              <a:ext cx="528203" cy="0"/>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377143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a:t>
            </a:r>
            <a:endParaRPr lang="en-US" dirty="0"/>
          </a:p>
        </p:txBody>
      </p:sp>
      <p:sp>
        <p:nvSpPr>
          <p:cNvPr id="3" name="Content Placeholder 2"/>
          <p:cNvSpPr>
            <a:spLocks noGrp="1"/>
          </p:cNvSpPr>
          <p:nvPr>
            <p:ph idx="1"/>
          </p:nvPr>
        </p:nvSpPr>
        <p:spPr>
          <a:xfrm>
            <a:off x="833414" y="1177760"/>
            <a:ext cx="10850585" cy="4552480"/>
          </a:xfrm>
        </p:spPr>
        <p:txBody>
          <a:bodyPr/>
          <a:lstStyle/>
          <a:p>
            <a:r>
              <a:rPr lang="en-US" dirty="0"/>
              <a:t>The process – known as </a:t>
            </a:r>
            <a:r>
              <a:rPr lang="en-US" b="1" dirty="0"/>
              <a:t>Learning Round </a:t>
            </a:r>
            <a:r>
              <a:rPr lang="en-US" dirty="0"/>
              <a:t>- accomplishes three jobs:</a:t>
            </a:r>
          </a:p>
          <a:p>
            <a:endParaRPr lang="en-US" dirty="0"/>
          </a:p>
          <a:p>
            <a:pPr marL="457200" indent="-457200">
              <a:buFont typeface="+mj-lt"/>
              <a:buAutoNum type="arabicPeriod"/>
            </a:pPr>
            <a:r>
              <a:rPr lang="en-US" dirty="0"/>
              <a:t>The discriminator learns to identify features that characterize a real sample</a:t>
            </a:r>
          </a:p>
          <a:p>
            <a:pPr marL="457200" indent="-457200">
              <a:buFont typeface="+mj-lt"/>
              <a:buAutoNum type="arabicPeriod"/>
            </a:pPr>
            <a:r>
              <a:rPr lang="en-US" dirty="0"/>
              <a:t>The discriminator learns to identify features that reveal a fake sample</a:t>
            </a:r>
          </a:p>
          <a:p>
            <a:pPr marL="457200" indent="-457200">
              <a:buFont typeface="+mj-lt"/>
              <a:buAutoNum type="arabicPeriod"/>
            </a:pPr>
            <a:r>
              <a:rPr lang="en-US" dirty="0"/>
              <a:t>The generator learns how to avoid including the features that the discriminator has learned to spot</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81B7CCDB-6D39-0547-B7B3-C80E39D6513A}" type="slidenum">
              <a:rPr lang="en-US" smtClean="0"/>
              <a:t>25</a:t>
            </a:fld>
            <a:endParaRPr lang="en-US"/>
          </a:p>
        </p:txBody>
      </p:sp>
    </p:spTree>
    <p:extLst>
      <p:ext uri="{BB962C8B-B14F-4D97-AF65-F5344CB8AC3E}">
        <p14:creationId xmlns:p14="http://schemas.microsoft.com/office/powerpoint/2010/main" val="579424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13833A1-46C9-FB45-812F-A8AC7B5136EB}" type="slidenum">
              <a:rPr lang="en-US" smtClean="0"/>
              <a:t>26</a:t>
            </a:fld>
            <a:endParaRPr lang="en-US"/>
          </a:p>
        </p:txBody>
      </p:sp>
      <p:pic>
        <p:nvPicPr>
          <p:cNvPr id="30722" name="Picture 2" descr="https://s3-ap-south-1.amazonaws.com/av-blog-media/wp-content/uploads/2017/06/11000153/g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3050" y="1588770"/>
            <a:ext cx="8639838" cy="3737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87229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29728" y="473566"/>
            <a:ext cx="10972800" cy="767276"/>
          </a:xfrm>
        </p:spPr>
        <p:txBody>
          <a:bodyPr/>
          <a:lstStyle/>
          <a:p>
            <a:r>
              <a:rPr lang="en-US" dirty="0" smtClean="0"/>
              <a:t>Min-max Cost</a:t>
            </a:r>
            <a:endParaRPr lang="en-US" dirty="0"/>
          </a:p>
        </p:txBody>
      </p:sp>
      <p:graphicFrame>
        <p:nvGraphicFramePr>
          <p:cNvPr id="4" name="Content Placeholder 3"/>
          <p:cNvGraphicFramePr>
            <a:graphicFrameLocks noChangeAspect="1"/>
          </p:cNvGraphicFramePr>
          <p:nvPr>
            <p:extLst>
              <p:ext uri="{D42A27DB-BD31-4B8C-83A1-F6EECF244321}">
                <p14:modId xmlns:p14="http://schemas.microsoft.com/office/powerpoint/2010/main" val="1280600355"/>
              </p:ext>
            </p:extLst>
          </p:nvPr>
        </p:nvGraphicFramePr>
        <p:xfrm>
          <a:off x="1506539" y="3149639"/>
          <a:ext cx="8010525" cy="639762"/>
        </p:xfrm>
        <a:graphic>
          <a:graphicData uri="http://schemas.openxmlformats.org/presentationml/2006/ole">
            <mc:AlternateContent xmlns:mc="http://schemas.openxmlformats.org/markup-compatibility/2006">
              <mc:Choice xmlns:v="urn:schemas-microsoft-com:vml" Requires="v">
                <p:oleObj spid="_x0000_s18696" name="Equation" r:id="rId4" imgW="3162300" imgH="254000" progId="Equation.3">
                  <p:embed/>
                </p:oleObj>
              </mc:Choice>
              <mc:Fallback>
                <p:oleObj name="Equation" r:id="rId4" imgW="3162300" imgH="254000" progId="Equation.3">
                  <p:embed/>
                  <p:pic>
                    <p:nvPicPr>
                      <p:cNvPr id="0" name=""/>
                      <p:cNvPicPr/>
                      <p:nvPr/>
                    </p:nvPicPr>
                    <p:blipFill>
                      <a:blip r:embed="rId5"/>
                      <a:stretch>
                        <a:fillRect/>
                      </a:stretch>
                    </p:blipFill>
                    <p:spPr>
                      <a:xfrm>
                        <a:off x="1506539" y="3149639"/>
                        <a:ext cx="8010525" cy="639762"/>
                      </a:xfrm>
                      <a:prstGeom prst="rect">
                        <a:avLst/>
                      </a:prstGeom>
                    </p:spPr>
                  </p:pic>
                </p:oleObj>
              </mc:Fallback>
            </mc:AlternateContent>
          </a:graphicData>
        </a:graphic>
      </p:graphicFrame>
      <p:sp>
        <p:nvSpPr>
          <p:cNvPr id="5" name="Rectangle 4"/>
          <p:cNvSpPr/>
          <p:nvPr/>
        </p:nvSpPr>
        <p:spPr>
          <a:xfrm>
            <a:off x="3657075" y="3121033"/>
            <a:ext cx="2335435" cy="639763"/>
          </a:xfrm>
          <a:prstGeom prst="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3011983" y="1765818"/>
            <a:ext cx="3379889" cy="1200328"/>
          </a:xfrm>
          <a:prstGeom prst="rect">
            <a:avLst/>
          </a:prstGeom>
          <a:noFill/>
        </p:spPr>
        <p:txBody>
          <a:bodyPr wrap="square" rtlCol="0">
            <a:spAutoFit/>
          </a:bodyPr>
          <a:lstStyle/>
          <a:p>
            <a:pPr algn="ctr"/>
            <a:r>
              <a:rPr lang="en-US" sz="2400" dirty="0"/>
              <a:t>Discriminator seeks to </a:t>
            </a:r>
            <a:r>
              <a:rPr lang="en-US" sz="2400" dirty="0">
                <a:solidFill>
                  <a:srgbClr val="0000FF"/>
                </a:solidFill>
              </a:rPr>
              <a:t>predict 1</a:t>
            </a:r>
            <a:r>
              <a:rPr lang="en-US" sz="2400" dirty="0"/>
              <a:t> on training samples</a:t>
            </a:r>
          </a:p>
        </p:txBody>
      </p:sp>
      <p:sp>
        <p:nvSpPr>
          <p:cNvPr id="7" name="Rectangle 6"/>
          <p:cNvSpPr/>
          <p:nvPr/>
        </p:nvSpPr>
        <p:spPr>
          <a:xfrm>
            <a:off x="6391872" y="3138913"/>
            <a:ext cx="3091272" cy="639763"/>
          </a:xfrm>
          <a:prstGeom prst="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p:nvSpPr>
        <p:spPr>
          <a:xfrm>
            <a:off x="6070694" y="1765818"/>
            <a:ext cx="3455506" cy="1200328"/>
          </a:xfrm>
          <a:prstGeom prst="rect">
            <a:avLst/>
          </a:prstGeom>
          <a:noFill/>
        </p:spPr>
        <p:txBody>
          <a:bodyPr wrap="square" rtlCol="0">
            <a:spAutoFit/>
          </a:bodyPr>
          <a:lstStyle/>
          <a:p>
            <a:pPr algn="ctr"/>
            <a:r>
              <a:rPr lang="en-US" sz="2400" i="1" dirty="0"/>
              <a:t> Discriminator  </a:t>
            </a:r>
            <a:r>
              <a:rPr lang="en-US" sz="2400" dirty="0"/>
              <a:t>wants to </a:t>
            </a:r>
            <a:r>
              <a:rPr lang="en-US" sz="2400" dirty="0">
                <a:solidFill>
                  <a:srgbClr val="0000FF"/>
                </a:solidFill>
              </a:rPr>
              <a:t>predict 0</a:t>
            </a:r>
            <a:r>
              <a:rPr lang="en-US" sz="2400" dirty="0"/>
              <a:t> on samples generated by </a:t>
            </a:r>
            <a:r>
              <a:rPr lang="en-US" sz="2400" i="1" dirty="0"/>
              <a:t>G</a:t>
            </a:r>
          </a:p>
        </p:txBody>
      </p:sp>
      <p:sp>
        <p:nvSpPr>
          <p:cNvPr id="9" name="TextBox 8"/>
          <p:cNvSpPr txBox="1"/>
          <p:nvPr/>
        </p:nvSpPr>
        <p:spPr>
          <a:xfrm>
            <a:off x="2394873" y="4060927"/>
            <a:ext cx="6699510" cy="830997"/>
          </a:xfrm>
          <a:prstGeom prst="rect">
            <a:avLst/>
          </a:prstGeom>
          <a:noFill/>
        </p:spPr>
        <p:txBody>
          <a:bodyPr wrap="square" rtlCol="0">
            <a:spAutoFit/>
          </a:bodyPr>
          <a:lstStyle/>
          <a:p>
            <a:pPr algn="ctr"/>
            <a:r>
              <a:rPr lang="en-US" sz="2400" dirty="0">
                <a:solidFill>
                  <a:srgbClr val="FF0000"/>
                </a:solidFill>
              </a:rPr>
              <a:t>Generator wants </a:t>
            </a:r>
            <a:r>
              <a:rPr lang="en-US" sz="2400" i="1" dirty="0">
                <a:solidFill>
                  <a:srgbClr val="FF0000"/>
                </a:solidFill>
              </a:rPr>
              <a:t>D</a:t>
            </a:r>
            <a:r>
              <a:rPr lang="en-US" sz="2400" dirty="0">
                <a:solidFill>
                  <a:srgbClr val="FF0000"/>
                </a:solidFill>
              </a:rPr>
              <a:t> to not distinguish between original and generated samples!</a:t>
            </a:r>
          </a:p>
        </p:txBody>
      </p:sp>
      <p:graphicFrame>
        <p:nvGraphicFramePr>
          <p:cNvPr id="11" name="Content Placeholder 3"/>
          <p:cNvGraphicFramePr>
            <a:graphicFrameLocks noChangeAspect="1"/>
          </p:cNvGraphicFramePr>
          <p:nvPr>
            <p:extLst>
              <p:ext uri="{D42A27DB-BD31-4B8C-83A1-F6EECF244321}">
                <p14:modId xmlns:p14="http://schemas.microsoft.com/office/powerpoint/2010/main" val="1581855269"/>
              </p:ext>
            </p:extLst>
          </p:nvPr>
        </p:nvGraphicFramePr>
        <p:xfrm>
          <a:off x="4676203" y="5456425"/>
          <a:ext cx="3693744" cy="930794"/>
        </p:xfrm>
        <a:graphic>
          <a:graphicData uri="http://schemas.openxmlformats.org/presentationml/2006/ole">
            <mc:AlternateContent xmlns:mc="http://schemas.openxmlformats.org/markup-compatibility/2006">
              <mc:Choice xmlns:v="urn:schemas-microsoft-com:vml" Requires="v">
                <p:oleObj spid="_x0000_s18697" name="Equation" r:id="rId6" imgW="1155700" imgH="292100" progId="Equation.3">
                  <p:embed/>
                </p:oleObj>
              </mc:Choice>
              <mc:Fallback>
                <p:oleObj name="Equation" r:id="rId6" imgW="1155700" imgH="292100" progId="Equation.3">
                  <p:embed/>
                  <p:pic>
                    <p:nvPicPr>
                      <p:cNvPr id="0" name=""/>
                      <p:cNvPicPr/>
                      <p:nvPr/>
                    </p:nvPicPr>
                    <p:blipFill>
                      <a:blip r:embed="rId7"/>
                      <a:stretch>
                        <a:fillRect/>
                      </a:stretch>
                    </p:blipFill>
                    <p:spPr>
                      <a:xfrm>
                        <a:off x="4676203" y="5456425"/>
                        <a:ext cx="3693744" cy="930794"/>
                      </a:xfrm>
                      <a:prstGeom prst="rect">
                        <a:avLst/>
                      </a:prstGeom>
                    </p:spPr>
                  </p:pic>
                </p:oleObj>
              </mc:Fallback>
            </mc:AlternateContent>
          </a:graphicData>
        </a:graphic>
      </p:graphicFrame>
    </p:spTree>
    <p:extLst>
      <p:ext uri="{BB962C8B-B14F-4D97-AF65-F5344CB8AC3E}">
        <p14:creationId xmlns:p14="http://schemas.microsoft.com/office/powerpoint/2010/main" val="18380613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GANs</a:t>
            </a:r>
            <a:endParaRPr lang="en-US" dirty="0"/>
          </a:p>
        </p:txBody>
      </p:sp>
      <p:sp>
        <p:nvSpPr>
          <p:cNvPr id="3" name="Content Placeholder 2"/>
          <p:cNvSpPr>
            <a:spLocks noGrp="1"/>
          </p:cNvSpPr>
          <p:nvPr>
            <p:ph idx="1"/>
          </p:nvPr>
        </p:nvSpPr>
        <p:spPr/>
        <p:txBody>
          <a:bodyPr/>
          <a:lstStyle/>
          <a:p>
            <a:r>
              <a:rPr lang="en-US" sz="2400" dirty="0" smtClean="0"/>
              <a:t>Sample mini-batch of training images </a:t>
            </a:r>
            <a:r>
              <a:rPr lang="en-US" sz="2400" i="1" dirty="0" smtClean="0"/>
              <a:t>x</a:t>
            </a:r>
            <a:r>
              <a:rPr lang="en-US" sz="2400" dirty="0" smtClean="0"/>
              <a:t>, and generator codes </a:t>
            </a:r>
            <a:r>
              <a:rPr lang="en-US" sz="2400" i="1" dirty="0" smtClean="0"/>
              <a:t>z</a:t>
            </a:r>
          </a:p>
          <a:p>
            <a:endParaRPr lang="en-US" sz="2400" dirty="0" smtClean="0"/>
          </a:p>
          <a:p>
            <a:r>
              <a:rPr lang="en-US" sz="2400" dirty="0" smtClean="0"/>
              <a:t>Update </a:t>
            </a:r>
            <a:r>
              <a:rPr lang="en-US" sz="2400" i="1" dirty="0" smtClean="0"/>
              <a:t>G</a:t>
            </a:r>
            <a:r>
              <a:rPr lang="en-US" sz="2400" dirty="0" smtClean="0"/>
              <a:t> using </a:t>
            </a:r>
            <a:r>
              <a:rPr lang="en-US" sz="2400" dirty="0" err="1" smtClean="0"/>
              <a:t>backprop</a:t>
            </a:r>
            <a:endParaRPr lang="en-US" sz="2400" dirty="0" smtClean="0"/>
          </a:p>
          <a:p>
            <a:r>
              <a:rPr lang="en-US" sz="2400" dirty="0" smtClean="0"/>
              <a:t>Update </a:t>
            </a:r>
            <a:r>
              <a:rPr lang="en-US" sz="2400" i="1" dirty="0" smtClean="0"/>
              <a:t>D </a:t>
            </a:r>
            <a:r>
              <a:rPr lang="en-US" sz="2400" dirty="0" smtClean="0"/>
              <a:t>using </a:t>
            </a:r>
            <a:r>
              <a:rPr lang="en-US" sz="2400" dirty="0" err="1" smtClean="0"/>
              <a:t>backprop</a:t>
            </a:r>
            <a:endParaRPr lang="en-US" sz="2400" dirty="0" smtClean="0"/>
          </a:p>
          <a:p>
            <a:endParaRPr lang="en-US" sz="2400" dirty="0"/>
          </a:p>
          <a:p>
            <a:pPr algn="ctr"/>
            <a:r>
              <a:rPr lang="en-US" sz="2400" i="1" dirty="0" smtClean="0"/>
              <a:t>Optional</a:t>
            </a:r>
            <a:r>
              <a:rPr lang="en-US" sz="2400" dirty="0" smtClean="0"/>
              <a:t>: Run </a:t>
            </a:r>
            <a:r>
              <a:rPr lang="en-US" sz="2400" i="1" dirty="0" smtClean="0"/>
              <a:t>k</a:t>
            </a:r>
            <a:r>
              <a:rPr lang="en-US" sz="2400" dirty="0" smtClean="0"/>
              <a:t> steps of one player for every step of the other player. </a:t>
            </a:r>
          </a:p>
          <a:p>
            <a:pPr algn="ctr"/>
            <a:endParaRPr lang="en-US" sz="2400" dirty="0"/>
          </a:p>
          <a:p>
            <a:pPr algn="ctr"/>
            <a:endParaRPr lang="en-US" sz="2400" dirty="0" smtClean="0"/>
          </a:p>
          <a:p>
            <a:pPr algn="ctr"/>
            <a:r>
              <a:rPr lang="en-US" sz="2000" dirty="0" smtClean="0"/>
              <a:t>D:4 G:1 (this was the norm a year ago. So much has changed)</a:t>
            </a:r>
            <a:endParaRPr lang="en-US" sz="2400" i="1" dirty="0"/>
          </a:p>
        </p:txBody>
      </p:sp>
    </p:spTree>
    <p:extLst>
      <p:ext uri="{BB962C8B-B14F-4D97-AF65-F5344CB8AC3E}">
        <p14:creationId xmlns:p14="http://schemas.microsoft.com/office/powerpoint/2010/main" val="13439603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the GAN</a:t>
            </a:r>
            <a:endParaRPr lang="en-US" dirty="0"/>
          </a:p>
        </p:txBody>
      </p:sp>
      <p:sp>
        <p:nvSpPr>
          <p:cNvPr id="3" name="Content Placeholder 2"/>
          <p:cNvSpPr>
            <a:spLocks noGrp="1"/>
          </p:cNvSpPr>
          <p:nvPr>
            <p:ph idx="1"/>
          </p:nvPr>
        </p:nvSpPr>
        <p:spPr>
          <a:xfrm>
            <a:off x="5459356" y="1021976"/>
            <a:ext cx="6589209" cy="4814047"/>
          </a:xfrm>
        </p:spPr>
        <p:txBody>
          <a:bodyPr/>
          <a:lstStyle/>
          <a:p>
            <a:r>
              <a:rPr lang="en-US" sz="2400" b="1" dirty="0" smtClean="0">
                <a:solidFill>
                  <a:schemeClr val="accent2">
                    <a:lumMod val="75000"/>
                  </a:schemeClr>
                </a:solidFill>
              </a:rPr>
              <a:t>False negative (I: Real/D: Fake): </a:t>
            </a:r>
          </a:p>
          <a:p>
            <a:r>
              <a:rPr lang="en-US" sz="2400" dirty="0" smtClean="0"/>
              <a:t>In this case we </a:t>
            </a:r>
            <a:r>
              <a:rPr lang="en-US" sz="2400" dirty="0"/>
              <a:t>feed </a:t>
            </a:r>
            <a:r>
              <a:rPr lang="en-US" sz="2400" dirty="0" smtClean="0"/>
              <a:t>reals to </a:t>
            </a:r>
            <a:r>
              <a:rPr lang="en-US" sz="2400" dirty="0"/>
              <a:t>the </a:t>
            </a:r>
            <a:r>
              <a:rPr lang="en-US" sz="2400" dirty="0" smtClean="0"/>
              <a:t>discriminator. The Generator is not involved in this step at all. </a:t>
            </a:r>
          </a:p>
          <a:p>
            <a:r>
              <a:rPr lang="en-US" sz="2400" dirty="0" smtClean="0"/>
              <a:t>The </a:t>
            </a:r>
            <a:r>
              <a:rPr lang="en-US" sz="2400" dirty="0"/>
              <a:t>error function </a:t>
            </a:r>
            <a:r>
              <a:rPr lang="en-US" sz="2400" dirty="0" smtClean="0"/>
              <a:t>here only involves the Discriminator and if it makes a mistake the </a:t>
            </a:r>
            <a:r>
              <a:rPr lang="en-US" sz="2400" dirty="0"/>
              <a:t>error drives a backpropagation step through the discriminator, updating its weights, so that it will get better at recognizing </a:t>
            </a:r>
            <a:r>
              <a:rPr lang="en-US" sz="2400" dirty="0" smtClean="0"/>
              <a:t>reals. </a:t>
            </a:r>
            <a:endParaRPr lang="en-US" sz="2400" dirty="0"/>
          </a:p>
          <a:p>
            <a:endParaRPr lang="en-US" sz="2400" dirty="0"/>
          </a:p>
        </p:txBody>
      </p:sp>
      <p:sp>
        <p:nvSpPr>
          <p:cNvPr id="4" name="Slide Number Placeholder 3"/>
          <p:cNvSpPr>
            <a:spLocks noGrp="1"/>
          </p:cNvSpPr>
          <p:nvPr>
            <p:ph type="sldNum" sz="quarter" idx="12"/>
          </p:nvPr>
        </p:nvSpPr>
        <p:spPr/>
        <p:txBody>
          <a:bodyPr/>
          <a:lstStyle/>
          <a:p>
            <a:fld id="{81B7CCDB-6D39-0547-B7B3-C80E39D6513A}" type="slidenum">
              <a:rPr lang="en-US" smtClean="0"/>
              <a:t>29</a:t>
            </a:fld>
            <a:endParaRPr lang="en-US"/>
          </a:p>
        </p:txBody>
      </p:sp>
      <p:grpSp>
        <p:nvGrpSpPr>
          <p:cNvPr id="22" name="Group 21"/>
          <p:cNvGrpSpPr/>
          <p:nvPr/>
        </p:nvGrpSpPr>
        <p:grpSpPr>
          <a:xfrm>
            <a:off x="349292" y="1673990"/>
            <a:ext cx="3711386" cy="3966882"/>
            <a:chOff x="201616" y="1788459"/>
            <a:chExt cx="3711386" cy="3966882"/>
          </a:xfrm>
        </p:grpSpPr>
        <p:sp>
          <p:nvSpPr>
            <p:cNvPr id="6" name="Rectangle 5"/>
            <p:cNvSpPr/>
            <p:nvPr/>
          </p:nvSpPr>
          <p:spPr>
            <a:xfrm>
              <a:off x="1425297" y="3106338"/>
              <a:ext cx="2487705" cy="753035"/>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lumMod val="75000"/>
                      <a:lumOff val="25000"/>
                    </a:schemeClr>
                  </a:solidFill>
                </a:rPr>
                <a:t>Discriminator</a:t>
              </a:r>
              <a:endParaRPr lang="en-US" sz="2400" dirty="0">
                <a:solidFill>
                  <a:schemeClr val="tx1">
                    <a:lumMod val="75000"/>
                    <a:lumOff val="25000"/>
                  </a:schemeClr>
                </a:solidFill>
              </a:endParaRPr>
            </a:p>
          </p:txBody>
        </p:sp>
        <p:cxnSp>
          <p:nvCxnSpPr>
            <p:cNvPr id="7" name="Straight Arrow Connector 6"/>
            <p:cNvCxnSpPr/>
            <p:nvPr/>
          </p:nvCxnSpPr>
          <p:spPr>
            <a:xfrm flipV="1">
              <a:off x="2613591" y="3932724"/>
              <a:ext cx="0" cy="5109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2600144" y="2525264"/>
              <a:ext cx="0" cy="5109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Document 8"/>
            <p:cNvSpPr/>
            <p:nvPr/>
          </p:nvSpPr>
          <p:spPr>
            <a:xfrm>
              <a:off x="2084294" y="4484053"/>
              <a:ext cx="1237130" cy="1271288"/>
            </a:xfrm>
            <a:prstGeom prst="flowChartDocumen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chemeClr val="tx1">
                      <a:lumMod val="75000"/>
                      <a:lumOff val="25000"/>
                    </a:schemeClr>
                  </a:solidFill>
                </a:rPr>
                <a:t>Reals</a:t>
              </a:r>
              <a:endParaRPr lang="en-US" dirty="0">
                <a:solidFill>
                  <a:schemeClr val="tx1">
                    <a:lumMod val="75000"/>
                    <a:lumOff val="25000"/>
                  </a:schemeClr>
                </a:solidFill>
              </a:endParaRPr>
            </a:p>
          </p:txBody>
        </p:sp>
        <p:sp>
          <p:nvSpPr>
            <p:cNvPr id="10" name="Rectangle 9"/>
            <p:cNvSpPr/>
            <p:nvPr/>
          </p:nvSpPr>
          <p:spPr>
            <a:xfrm>
              <a:off x="1976718" y="1788459"/>
              <a:ext cx="1223682" cy="699247"/>
            </a:xfrm>
            <a:prstGeom prst="rect">
              <a:avLst/>
            </a:prstGeom>
            <a:no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accent2">
                      <a:lumMod val="75000"/>
                    </a:schemeClr>
                  </a:solidFill>
                </a:rPr>
                <a:t>Error</a:t>
              </a:r>
            </a:p>
            <a:p>
              <a:pPr algn="ctr"/>
              <a:r>
                <a:rPr lang="en-US" sz="2000" dirty="0" smtClean="0">
                  <a:solidFill>
                    <a:schemeClr val="accent2">
                      <a:lumMod val="75000"/>
                    </a:schemeClr>
                  </a:solidFill>
                </a:rPr>
                <a:t>Function</a:t>
              </a:r>
              <a:endParaRPr lang="en-US" dirty="0">
                <a:solidFill>
                  <a:schemeClr val="accent2">
                    <a:lumMod val="75000"/>
                  </a:schemeClr>
                </a:solidFill>
              </a:endParaRPr>
            </a:p>
          </p:txBody>
        </p:sp>
        <p:sp>
          <p:nvSpPr>
            <p:cNvPr id="11" name="TextBox 10"/>
            <p:cNvSpPr txBox="1"/>
            <p:nvPr/>
          </p:nvSpPr>
          <p:spPr>
            <a:xfrm>
              <a:off x="2702859" y="2640030"/>
              <a:ext cx="900861" cy="400110"/>
            </a:xfrm>
            <a:prstGeom prst="rect">
              <a:avLst/>
            </a:prstGeom>
            <a:noFill/>
          </p:spPr>
          <p:txBody>
            <a:bodyPr wrap="square" rtlCol="0">
              <a:spAutoFit/>
            </a:bodyPr>
            <a:lstStyle/>
            <a:p>
              <a:r>
                <a:rPr lang="en-US" sz="2000" dirty="0" smtClean="0"/>
                <a:t>Fake</a:t>
              </a:r>
              <a:endParaRPr lang="en-US" dirty="0"/>
            </a:p>
          </p:txBody>
        </p:sp>
        <p:sp>
          <p:nvSpPr>
            <p:cNvPr id="12" name="TextBox 11"/>
            <p:cNvSpPr txBox="1"/>
            <p:nvPr/>
          </p:nvSpPr>
          <p:spPr>
            <a:xfrm>
              <a:off x="2734000" y="3987047"/>
              <a:ext cx="900861" cy="400110"/>
            </a:xfrm>
            <a:prstGeom prst="rect">
              <a:avLst/>
            </a:prstGeom>
            <a:noFill/>
          </p:spPr>
          <p:txBody>
            <a:bodyPr wrap="square" rtlCol="0">
              <a:spAutoFit/>
            </a:bodyPr>
            <a:lstStyle/>
            <a:p>
              <a:r>
                <a:rPr lang="en-US" sz="2000" dirty="0" smtClean="0"/>
                <a:t>Real</a:t>
              </a:r>
              <a:endParaRPr lang="en-US" dirty="0"/>
            </a:p>
          </p:txBody>
        </p:sp>
        <p:cxnSp>
          <p:nvCxnSpPr>
            <p:cNvPr id="19" name="Elbow Connector 18"/>
            <p:cNvCxnSpPr>
              <a:stCxn id="10" idx="1"/>
              <a:endCxn id="6" idx="1"/>
            </p:cNvCxnSpPr>
            <p:nvPr/>
          </p:nvCxnSpPr>
          <p:spPr>
            <a:xfrm rot="10800000" flipV="1">
              <a:off x="1425298" y="2138082"/>
              <a:ext cx="551421" cy="1344773"/>
            </a:xfrm>
            <a:prstGeom prst="bentConnector3">
              <a:avLst>
                <a:gd name="adj1" fmla="val 141457"/>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201616" y="2640030"/>
              <a:ext cx="1070941" cy="400110"/>
            </a:xfrm>
            <a:prstGeom prst="rect">
              <a:avLst/>
            </a:prstGeom>
            <a:noFill/>
          </p:spPr>
          <p:txBody>
            <a:bodyPr wrap="square" rtlCol="0">
              <a:spAutoFit/>
            </a:bodyPr>
            <a:lstStyle/>
            <a:p>
              <a:r>
                <a:rPr lang="en-US" sz="2000" dirty="0" smtClean="0">
                  <a:solidFill>
                    <a:schemeClr val="accent2">
                      <a:lumMod val="75000"/>
                    </a:schemeClr>
                  </a:solidFill>
                </a:rPr>
                <a:t>Update</a:t>
              </a:r>
              <a:endParaRPr lang="en-US" dirty="0">
                <a:solidFill>
                  <a:schemeClr val="accent2">
                    <a:lumMod val="75000"/>
                  </a:schemeClr>
                </a:solidFill>
              </a:endParaRPr>
            </a:p>
          </p:txBody>
        </p:sp>
      </p:grpSp>
    </p:spTree>
    <p:extLst>
      <p:ext uri="{BB962C8B-B14F-4D97-AF65-F5344CB8AC3E}">
        <p14:creationId xmlns:p14="http://schemas.microsoft.com/office/powerpoint/2010/main" val="6716809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Generative models</a:t>
            </a:r>
            <a:endParaRPr lang="en-US" dirty="0"/>
          </a:p>
        </p:txBody>
      </p:sp>
      <mc:AlternateContent xmlns:mc="http://schemas.openxmlformats.org/markup-compatibility/2006" xmlns:a14="http://schemas.microsoft.com/office/drawing/2010/main">
        <mc:Choice Requires="a14">
          <p:sp>
            <p:nvSpPr>
              <p:cNvPr id="4" name="Content Placeholder 3"/>
              <p:cNvSpPr>
                <a:spLocks noGrp="1"/>
              </p:cNvSpPr>
              <p:nvPr>
                <p:ph idx="1"/>
              </p:nvPr>
            </p:nvSpPr>
            <p:spPr>
              <a:xfrm>
                <a:off x="833415" y="1177758"/>
                <a:ext cx="10655200" cy="2111143"/>
              </a:xfrm>
            </p:spPr>
            <p:txBody>
              <a:bodyPr/>
              <a:lstStyle/>
              <a:p>
                <a:r>
                  <a:rPr lang="en-US" dirty="0" smtClean="0"/>
                  <a:t>In other words we can think that if we choose </a:t>
                </a:r>
                <a:r>
                  <a:rPr lang="en-US" b="1" dirty="0" smtClean="0"/>
                  <a:t>z</a:t>
                </a:r>
                <a14:m>
                  <m:oMath xmlns:m="http://schemas.openxmlformats.org/officeDocument/2006/math">
                    <m:r>
                      <a:rPr lang="en-US" b="1" i="1" smtClean="0">
                        <a:latin typeface="Cambria Math" charset="0"/>
                        <a:ea typeface="Cambria Math" charset="0"/>
                        <a:cs typeface="Cambria Math" charset="0"/>
                      </a:rPr>
                      <m:t>~</m:t>
                    </m:r>
                    <m:r>
                      <a:rPr lang="en-US" b="1" i="1" smtClean="0">
                        <a:latin typeface="Cambria Math" charset="0"/>
                        <a:ea typeface="Cambria Math" charset="0"/>
                        <a:cs typeface="Cambria Math" charset="0"/>
                      </a:rPr>
                      <m:t>𝑼𝒏𝒊𝒇𝒐𝒓𝒎</m:t>
                    </m:r>
                  </m:oMath>
                </a14:m>
                <a:r>
                  <a:rPr lang="en-US" b="1" dirty="0" smtClean="0"/>
                  <a:t> </a:t>
                </a:r>
                <a:r>
                  <a:rPr lang="en-US" dirty="0" smtClean="0"/>
                  <a:t>then there is a mapping:</a:t>
                </a:r>
              </a:p>
              <a:p>
                <a:r>
                  <a:rPr lang="en-US" dirty="0" smtClean="0"/>
                  <a:t> </a:t>
                </a:r>
              </a:p>
              <a:p>
                <a:r>
                  <a:rPr lang="en-US" dirty="0"/>
                  <a:t>s</a:t>
                </a:r>
                <a:r>
                  <a:rPr lang="en-US" dirty="0" smtClean="0"/>
                  <a:t>uch as:</a:t>
                </a:r>
              </a:p>
              <a:p>
                <a:endParaRPr lang="en-US" dirty="0" smtClean="0"/>
              </a:p>
              <a:p>
                <a:r>
                  <a:rPr lang="en-US" dirty="0"/>
                  <a:t>w</a:t>
                </a:r>
                <a:r>
                  <a:rPr lang="en-US" dirty="0" smtClean="0"/>
                  <a:t>here in general </a:t>
                </a:r>
                <a14:m>
                  <m:oMath xmlns:m="http://schemas.openxmlformats.org/officeDocument/2006/math">
                    <m:r>
                      <a:rPr lang="en-US" b="0" i="1" smtClean="0">
                        <a:latin typeface="Cambria Math" charset="0"/>
                      </a:rPr>
                      <m:t>𝑓</m:t>
                    </m:r>
                  </m:oMath>
                </a14:m>
                <a:r>
                  <a:rPr lang="en-US" dirty="0" smtClean="0"/>
                  <a:t> is some complicated function.</a:t>
                </a:r>
              </a:p>
              <a:p>
                <a:endParaRPr lang="en-US" dirty="0" smtClean="0"/>
              </a:p>
              <a:p>
                <a:r>
                  <a:rPr lang="en-US" dirty="0" smtClean="0"/>
                  <a:t>We already know that Neural Networks are great in learning complex functions.  </a:t>
                </a:r>
                <a:endParaRPr lang="en-US" dirty="0"/>
              </a:p>
            </p:txBody>
          </p:sp>
        </mc:Choice>
        <mc:Fallback xmlns="">
          <p:sp>
            <p:nvSpPr>
              <p:cNvPr id="4" name="Content Placeholder 3"/>
              <p:cNvSpPr>
                <a:spLocks noGrp="1" noRot="1" noChangeAspect="1" noMove="1" noResize="1" noEditPoints="1" noAdjustHandles="1" noChangeArrowheads="1" noChangeShapeType="1" noTextEdit="1"/>
              </p:cNvSpPr>
              <p:nvPr>
                <p:ph idx="1"/>
              </p:nvPr>
            </p:nvSpPr>
            <p:spPr>
              <a:xfrm>
                <a:off x="833415" y="1177758"/>
                <a:ext cx="10655200" cy="2111143"/>
              </a:xfrm>
              <a:blipFill rotWithShape="0">
                <a:blip r:embed="rId3"/>
                <a:stretch>
                  <a:fillRect l="-915" t="-2305" b="-87320"/>
                </a:stretch>
              </a:blipFill>
            </p:spPr>
            <p:txBody>
              <a:bodyPr/>
              <a:lstStyle/>
              <a:p>
                <a:r>
                  <a:rPr lang="en-US">
                    <a:noFill/>
                  </a:rPr>
                  <a:t> </a:t>
                </a:r>
              </a:p>
            </p:txBody>
          </p:sp>
        </mc:Fallback>
      </mc:AlternateContent>
      <p:pic>
        <p:nvPicPr>
          <p:cNvPr id="6" name="Picture 5"/>
          <p:cNvPicPr>
            <a:picLocks noChangeAspect="1"/>
          </p:cNvPicPr>
          <p:nvPr/>
        </p:nvPicPr>
        <p:blipFill>
          <a:blip r:embed="rId4"/>
          <a:stretch>
            <a:fillRect/>
          </a:stretch>
        </p:blipFill>
        <p:spPr>
          <a:xfrm>
            <a:off x="4989146" y="2819000"/>
            <a:ext cx="1663700" cy="469900"/>
          </a:xfrm>
          <a:prstGeom prst="rect">
            <a:avLst/>
          </a:prstGeom>
        </p:spPr>
      </p:pic>
      <p:pic>
        <p:nvPicPr>
          <p:cNvPr id="9" name="Picture 8"/>
          <p:cNvPicPr>
            <a:picLocks noChangeAspect="1"/>
          </p:cNvPicPr>
          <p:nvPr/>
        </p:nvPicPr>
        <p:blipFill>
          <a:blip r:embed="rId5"/>
          <a:stretch>
            <a:fillRect/>
          </a:stretch>
        </p:blipFill>
        <p:spPr>
          <a:xfrm>
            <a:off x="4976446" y="1998379"/>
            <a:ext cx="1676400" cy="469900"/>
          </a:xfrm>
          <a:prstGeom prst="rect">
            <a:avLst/>
          </a:prstGeom>
        </p:spPr>
      </p:pic>
    </p:spTree>
    <p:extLst>
      <p:ext uri="{BB962C8B-B14F-4D97-AF65-F5344CB8AC3E}">
        <p14:creationId xmlns:p14="http://schemas.microsoft.com/office/powerpoint/2010/main" val="2698130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the GAN</a:t>
            </a:r>
            <a:endParaRPr lang="en-US" dirty="0"/>
          </a:p>
        </p:txBody>
      </p:sp>
      <p:sp>
        <p:nvSpPr>
          <p:cNvPr id="3" name="Content Placeholder 2"/>
          <p:cNvSpPr>
            <a:spLocks noGrp="1"/>
          </p:cNvSpPr>
          <p:nvPr>
            <p:ph idx="1"/>
          </p:nvPr>
        </p:nvSpPr>
        <p:spPr>
          <a:xfrm>
            <a:off x="5459356" y="1495931"/>
            <a:ext cx="6158903" cy="4814047"/>
          </a:xfrm>
        </p:spPr>
        <p:txBody>
          <a:bodyPr/>
          <a:lstStyle/>
          <a:p>
            <a:r>
              <a:rPr lang="en-US" sz="2400" b="1" dirty="0" smtClean="0">
                <a:solidFill>
                  <a:schemeClr val="accent2">
                    <a:lumMod val="75000"/>
                  </a:schemeClr>
                </a:solidFill>
              </a:rPr>
              <a:t>True negative (I: Fake/D: Fake): </a:t>
            </a:r>
          </a:p>
          <a:p>
            <a:pPr marL="342900" indent="-342900">
              <a:buFont typeface="Arial" charset="0"/>
              <a:buChar char="•"/>
            </a:pPr>
            <a:r>
              <a:rPr lang="en-US" sz="2400" dirty="0" smtClean="0"/>
              <a:t>We start </a:t>
            </a:r>
            <a:r>
              <a:rPr lang="en-US" sz="2400" dirty="0"/>
              <a:t>with random numbers going into the </a:t>
            </a:r>
            <a:r>
              <a:rPr lang="en-US" sz="2400" dirty="0" smtClean="0"/>
              <a:t>generator. </a:t>
            </a:r>
          </a:p>
          <a:p>
            <a:pPr marL="342900" indent="-342900">
              <a:buFont typeface="Arial" charset="0"/>
              <a:buChar char="•"/>
            </a:pPr>
            <a:r>
              <a:rPr lang="en-US" sz="2400" dirty="0" smtClean="0"/>
              <a:t>The </a:t>
            </a:r>
            <a:r>
              <a:rPr lang="en-US" sz="2400" dirty="0"/>
              <a:t>generator’s output is a </a:t>
            </a:r>
            <a:r>
              <a:rPr lang="en-US" sz="2400" dirty="0" smtClean="0"/>
              <a:t>fake. </a:t>
            </a:r>
          </a:p>
          <a:p>
            <a:pPr marL="342900" indent="-342900">
              <a:buFont typeface="Arial" charset="0"/>
              <a:buChar char="•"/>
            </a:pPr>
            <a:r>
              <a:rPr lang="en-US" sz="2400" dirty="0" smtClean="0"/>
              <a:t>The </a:t>
            </a:r>
            <a:r>
              <a:rPr lang="en-US" sz="2400" dirty="0"/>
              <a:t>error function </a:t>
            </a:r>
            <a:r>
              <a:rPr lang="en-US" sz="2400" dirty="0" smtClean="0"/>
              <a:t>gets a </a:t>
            </a:r>
            <a:r>
              <a:rPr lang="en-US" sz="2400" dirty="0"/>
              <a:t>large value if this fake </a:t>
            </a:r>
            <a:r>
              <a:rPr lang="en-US" sz="2400" dirty="0" smtClean="0"/>
              <a:t>is </a:t>
            </a:r>
            <a:r>
              <a:rPr lang="en-US" sz="2400" dirty="0"/>
              <a:t>correctly identified as </a:t>
            </a:r>
            <a:r>
              <a:rPr lang="en-US" sz="2400" dirty="0" smtClean="0"/>
              <a:t>fake. Meaning </a:t>
            </a:r>
            <a:r>
              <a:rPr lang="en-US" sz="2400" dirty="0"/>
              <a:t>that the </a:t>
            </a:r>
            <a:r>
              <a:rPr lang="en-US" sz="2400" dirty="0" smtClean="0"/>
              <a:t>generator </a:t>
            </a:r>
            <a:r>
              <a:rPr lang="en-US" sz="2400" dirty="0"/>
              <a:t>got </a:t>
            </a:r>
            <a:r>
              <a:rPr lang="en-US" sz="2400" dirty="0" smtClean="0"/>
              <a:t>caught. </a:t>
            </a:r>
            <a:endParaRPr lang="en-US" sz="2400" dirty="0"/>
          </a:p>
          <a:p>
            <a:pPr marL="342900" indent="-342900">
              <a:buFont typeface="Arial" charset="0"/>
              <a:buChar char="•"/>
            </a:pPr>
            <a:r>
              <a:rPr lang="en-US" sz="2400" dirty="0" err="1"/>
              <a:t>B</a:t>
            </a:r>
            <a:r>
              <a:rPr lang="en-US" sz="2400" dirty="0" err="1" smtClean="0"/>
              <a:t>ackprop</a:t>
            </a:r>
            <a:r>
              <a:rPr lang="en-US" sz="2400" dirty="0"/>
              <a:t>, </a:t>
            </a:r>
            <a:r>
              <a:rPr lang="en-US" sz="2400" dirty="0" smtClean="0"/>
              <a:t>goes through the discriminator (which frozen) to </a:t>
            </a:r>
            <a:r>
              <a:rPr lang="en-US" sz="2400" dirty="0"/>
              <a:t>the generator. </a:t>
            </a:r>
            <a:endParaRPr lang="en-US" sz="2400" dirty="0" smtClean="0"/>
          </a:p>
          <a:p>
            <a:pPr marL="342900" indent="-342900">
              <a:buFont typeface="Arial" charset="0"/>
              <a:buChar char="•"/>
            </a:pPr>
            <a:r>
              <a:rPr lang="en-US" sz="2400" dirty="0" smtClean="0"/>
              <a:t>Update the </a:t>
            </a:r>
            <a:r>
              <a:rPr lang="en-US" sz="2400" dirty="0"/>
              <a:t>generator, so it can better learn </a:t>
            </a:r>
            <a:r>
              <a:rPr lang="en-US" sz="2400" dirty="0" smtClean="0"/>
              <a:t>how to </a:t>
            </a:r>
            <a:r>
              <a:rPr lang="en-US" sz="2400" dirty="0"/>
              <a:t>fool the discriminator. </a:t>
            </a:r>
          </a:p>
          <a:p>
            <a:endParaRPr lang="en-US" sz="2400" dirty="0"/>
          </a:p>
        </p:txBody>
      </p:sp>
      <p:sp>
        <p:nvSpPr>
          <p:cNvPr id="4" name="Slide Number Placeholder 3"/>
          <p:cNvSpPr>
            <a:spLocks noGrp="1"/>
          </p:cNvSpPr>
          <p:nvPr>
            <p:ph type="sldNum" sz="quarter" idx="12"/>
          </p:nvPr>
        </p:nvSpPr>
        <p:spPr/>
        <p:txBody>
          <a:bodyPr/>
          <a:lstStyle/>
          <a:p>
            <a:fld id="{81B7CCDB-6D39-0547-B7B3-C80E39D6513A}" type="slidenum">
              <a:rPr lang="en-US" smtClean="0"/>
              <a:t>30</a:t>
            </a:fld>
            <a:endParaRPr lang="en-US"/>
          </a:p>
        </p:txBody>
      </p:sp>
      <p:grpSp>
        <p:nvGrpSpPr>
          <p:cNvPr id="16" name="Group 15"/>
          <p:cNvGrpSpPr/>
          <p:nvPr/>
        </p:nvGrpSpPr>
        <p:grpSpPr>
          <a:xfrm>
            <a:off x="203178" y="1516643"/>
            <a:ext cx="3857500" cy="4551258"/>
            <a:chOff x="203178" y="1140127"/>
            <a:chExt cx="3857500" cy="4551258"/>
          </a:xfrm>
        </p:grpSpPr>
        <p:grpSp>
          <p:nvGrpSpPr>
            <p:cNvPr id="22" name="Group 21"/>
            <p:cNvGrpSpPr/>
            <p:nvPr/>
          </p:nvGrpSpPr>
          <p:grpSpPr>
            <a:xfrm>
              <a:off x="203178" y="1140127"/>
              <a:ext cx="3857500" cy="3053330"/>
              <a:chOff x="55502" y="1788459"/>
              <a:chExt cx="3857500" cy="3053330"/>
            </a:xfrm>
          </p:grpSpPr>
          <p:sp>
            <p:nvSpPr>
              <p:cNvPr id="6" name="Rectangle 5"/>
              <p:cNvSpPr/>
              <p:nvPr/>
            </p:nvSpPr>
            <p:spPr>
              <a:xfrm>
                <a:off x="1425297" y="3106338"/>
                <a:ext cx="2487705" cy="753035"/>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lumMod val="75000"/>
                        <a:lumOff val="25000"/>
                      </a:schemeClr>
                    </a:solidFill>
                  </a:rPr>
                  <a:t>Discriminator</a:t>
                </a:r>
                <a:endParaRPr lang="en-US" sz="2400" dirty="0">
                  <a:solidFill>
                    <a:schemeClr val="tx1">
                      <a:lumMod val="75000"/>
                      <a:lumOff val="25000"/>
                    </a:schemeClr>
                  </a:solidFill>
                </a:endParaRPr>
              </a:p>
            </p:txBody>
          </p:sp>
          <p:cxnSp>
            <p:nvCxnSpPr>
              <p:cNvPr id="7" name="Straight Arrow Connector 6"/>
              <p:cNvCxnSpPr/>
              <p:nvPr/>
            </p:nvCxnSpPr>
            <p:spPr>
              <a:xfrm flipV="1">
                <a:off x="2613591" y="3919277"/>
                <a:ext cx="0" cy="5109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2600144" y="2525264"/>
                <a:ext cx="0" cy="5109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1976718" y="1788459"/>
                <a:ext cx="1223682" cy="699247"/>
              </a:xfrm>
              <a:prstGeom prst="rect">
                <a:avLst/>
              </a:prstGeom>
              <a:no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accent2">
                        <a:lumMod val="75000"/>
                      </a:schemeClr>
                    </a:solidFill>
                  </a:rPr>
                  <a:t>Error</a:t>
                </a:r>
              </a:p>
              <a:p>
                <a:pPr algn="ctr"/>
                <a:r>
                  <a:rPr lang="en-US" sz="2000" dirty="0" smtClean="0">
                    <a:solidFill>
                      <a:schemeClr val="accent2">
                        <a:lumMod val="75000"/>
                      </a:schemeClr>
                    </a:solidFill>
                  </a:rPr>
                  <a:t>Function</a:t>
                </a:r>
                <a:endParaRPr lang="en-US" dirty="0">
                  <a:solidFill>
                    <a:schemeClr val="accent2">
                      <a:lumMod val="75000"/>
                    </a:schemeClr>
                  </a:solidFill>
                </a:endParaRPr>
              </a:p>
            </p:txBody>
          </p:sp>
          <p:sp>
            <p:nvSpPr>
              <p:cNvPr id="11" name="TextBox 10"/>
              <p:cNvSpPr txBox="1"/>
              <p:nvPr/>
            </p:nvSpPr>
            <p:spPr>
              <a:xfrm>
                <a:off x="2702859" y="2640030"/>
                <a:ext cx="900861" cy="400110"/>
              </a:xfrm>
              <a:prstGeom prst="rect">
                <a:avLst/>
              </a:prstGeom>
              <a:noFill/>
            </p:spPr>
            <p:txBody>
              <a:bodyPr wrap="square" rtlCol="0">
                <a:spAutoFit/>
              </a:bodyPr>
              <a:lstStyle/>
              <a:p>
                <a:r>
                  <a:rPr lang="en-US" sz="2000" dirty="0" smtClean="0"/>
                  <a:t>Fake</a:t>
                </a:r>
                <a:endParaRPr lang="en-US" dirty="0"/>
              </a:p>
            </p:txBody>
          </p:sp>
          <p:sp>
            <p:nvSpPr>
              <p:cNvPr id="12" name="TextBox 11"/>
              <p:cNvSpPr txBox="1"/>
              <p:nvPr/>
            </p:nvSpPr>
            <p:spPr>
              <a:xfrm>
                <a:off x="2734000" y="3987047"/>
                <a:ext cx="900861" cy="400110"/>
              </a:xfrm>
              <a:prstGeom prst="rect">
                <a:avLst/>
              </a:prstGeom>
              <a:noFill/>
            </p:spPr>
            <p:txBody>
              <a:bodyPr wrap="square" rtlCol="0">
                <a:spAutoFit/>
              </a:bodyPr>
              <a:lstStyle/>
              <a:p>
                <a:r>
                  <a:rPr lang="en-US" sz="2000" dirty="0" smtClean="0"/>
                  <a:t>Fake</a:t>
                </a:r>
                <a:endParaRPr lang="en-US" dirty="0"/>
              </a:p>
            </p:txBody>
          </p:sp>
          <p:cxnSp>
            <p:nvCxnSpPr>
              <p:cNvPr id="19" name="Elbow Connector 18"/>
              <p:cNvCxnSpPr>
                <a:stCxn id="10" idx="1"/>
                <a:endCxn id="20" idx="1"/>
              </p:cNvCxnSpPr>
              <p:nvPr/>
            </p:nvCxnSpPr>
            <p:spPr>
              <a:xfrm rot="10800000" flipV="1">
                <a:off x="1369738" y="2138083"/>
                <a:ext cx="606980" cy="2703706"/>
              </a:xfrm>
              <a:prstGeom prst="bentConnector3">
                <a:avLst>
                  <a:gd name="adj1" fmla="val 137662"/>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55502" y="3282800"/>
                <a:ext cx="1070941" cy="400110"/>
              </a:xfrm>
              <a:prstGeom prst="rect">
                <a:avLst/>
              </a:prstGeom>
              <a:noFill/>
            </p:spPr>
            <p:txBody>
              <a:bodyPr wrap="square" rtlCol="0">
                <a:spAutoFit/>
              </a:bodyPr>
              <a:lstStyle/>
              <a:p>
                <a:r>
                  <a:rPr lang="en-US" sz="2000" dirty="0" smtClean="0">
                    <a:solidFill>
                      <a:schemeClr val="accent2">
                        <a:lumMod val="75000"/>
                      </a:schemeClr>
                    </a:solidFill>
                  </a:rPr>
                  <a:t>Update</a:t>
                </a:r>
                <a:endParaRPr lang="en-US" dirty="0">
                  <a:solidFill>
                    <a:schemeClr val="accent2">
                      <a:lumMod val="75000"/>
                    </a:schemeClr>
                  </a:solidFill>
                </a:endParaRPr>
              </a:p>
            </p:txBody>
          </p:sp>
        </p:grpSp>
        <p:sp>
          <p:nvSpPr>
            <p:cNvPr id="20" name="Rectangle 19"/>
            <p:cNvSpPr/>
            <p:nvPr/>
          </p:nvSpPr>
          <p:spPr>
            <a:xfrm>
              <a:off x="1517414" y="3816939"/>
              <a:ext cx="2487705" cy="753035"/>
            </a:xfrm>
            <a:prstGeom prst="rect">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smtClean="0">
                  <a:solidFill>
                    <a:schemeClr val="tx1">
                      <a:lumMod val="75000"/>
                      <a:lumOff val="25000"/>
                    </a:schemeClr>
                  </a:solidFill>
                </a:rPr>
                <a:t>Generator</a:t>
              </a:r>
              <a:endParaRPr lang="en-US" sz="2400" dirty="0">
                <a:solidFill>
                  <a:schemeClr val="tx1">
                    <a:lumMod val="75000"/>
                    <a:lumOff val="25000"/>
                  </a:schemeClr>
                </a:solidFill>
              </a:endParaRPr>
            </a:p>
          </p:txBody>
        </p:sp>
        <p:sp>
          <p:nvSpPr>
            <p:cNvPr id="24" name="TextBox 23"/>
            <p:cNvSpPr txBox="1"/>
            <p:nvPr/>
          </p:nvSpPr>
          <p:spPr>
            <a:xfrm>
              <a:off x="2209050" y="5106610"/>
              <a:ext cx="1207382" cy="584775"/>
            </a:xfrm>
            <a:prstGeom prst="rect">
              <a:avLst/>
            </a:prstGeom>
            <a:noFill/>
          </p:spPr>
          <p:txBody>
            <a:bodyPr wrap="none" rtlCol="0">
              <a:spAutoFit/>
            </a:bodyPr>
            <a:lstStyle/>
            <a:p>
              <a:r>
                <a:rPr lang="en-US" sz="3200" dirty="0" smtClean="0">
                  <a:solidFill>
                    <a:schemeClr val="tx1">
                      <a:lumMod val="75000"/>
                      <a:lumOff val="25000"/>
                    </a:schemeClr>
                  </a:solidFill>
                  <a:latin typeface="Karla" charset="0"/>
                  <a:ea typeface="Karla" charset="0"/>
                  <a:cs typeface="Karla" charset="0"/>
                </a:rPr>
                <a:t>noise</a:t>
              </a:r>
              <a:endParaRPr lang="en-US" sz="2800" dirty="0">
                <a:solidFill>
                  <a:schemeClr val="tx1">
                    <a:lumMod val="75000"/>
                    <a:lumOff val="25000"/>
                  </a:schemeClr>
                </a:solidFill>
                <a:latin typeface="Karla" charset="0"/>
                <a:ea typeface="Karla" charset="0"/>
                <a:cs typeface="Karla" charset="0"/>
              </a:endParaRPr>
            </a:p>
          </p:txBody>
        </p:sp>
        <p:cxnSp>
          <p:nvCxnSpPr>
            <p:cNvPr id="25" name="Straight Arrow Connector 24"/>
            <p:cNvCxnSpPr/>
            <p:nvPr/>
          </p:nvCxnSpPr>
          <p:spPr>
            <a:xfrm flipV="1">
              <a:off x="2761266" y="4623762"/>
              <a:ext cx="0" cy="5109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912938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the GAN</a:t>
            </a:r>
            <a:endParaRPr lang="en-US" dirty="0"/>
          </a:p>
        </p:txBody>
      </p:sp>
      <p:sp>
        <p:nvSpPr>
          <p:cNvPr id="3" name="Content Placeholder 2"/>
          <p:cNvSpPr>
            <a:spLocks noGrp="1"/>
          </p:cNvSpPr>
          <p:nvPr>
            <p:ph idx="1"/>
          </p:nvPr>
        </p:nvSpPr>
        <p:spPr>
          <a:xfrm>
            <a:off x="5459356" y="1495931"/>
            <a:ext cx="6158903" cy="4814047"/>
          </a:xfrm>
        </p:spPr>
        <p:txBody>
          <a:bodyPr/>
          <a:lstStyle/>
          <a:p>
            <a:r>
              <a:rPr lang="en-US" sz="2400" b="1" dirty="0" smtClean="0">
                <a:solidFill>
                  <a:schemeClr val="accent2">
                    <a:lumMod val="75000"/>
                  </a:schemeClr>
                </a:solidFill>
              </a:rPr>
              <a:t>False positives (</a:t>
            </a:r>
            <a:r>
              <a:rPr lang="en-US" sz="2400" b="1" dirty="0" err="1" smtClean="0">
                <a:solidFill>
                  <a:schemeClr val="accent2">
                    <a:lumMod val="75000"/>
                  </a:schemeClr>
                </a:solidFill>
              </a:rPr>
              <a:t>I:Fake</a:t>
            </a:r>
            <a:r>
              <a:rPr lang="en-US" sz="2400" b="1" dirty="0" smtClean="0">
                <a:solidFill>
                  <a:schemeClr val="accent2">
                    <a:lumMod val="75000"/>
                  </a:schemeClr>
                </a:solidFill>
              </a:rPr>
              <a:t>/</a:t>
            </a:r>
            <a:r>
              <a:rPr lang="en-US" sz="2400" b="1" dirty="0" err="1" smtClean="0">
                <a:solidFill>
                  <a:schemeClr val="accent2">
                    <a:lumMod val="75000"/>
                  </a:schemeClr>
                </a:solidFill>
              </a:rPr>
              <a:t>D:Real</a:t>
            </a:r>
            <a:r>
              <a:rPr lang="en-US" sz="2400" b="1" dirty="0" smtClean="0">
                <a:solidFill>
                  <a:schemeClr val="accent2">
                    <a:lumMod val="75000"/>
                  </a:schemeClr>
                </a:solidFill>
              </a:rPr>
              <a:t>): </a:t>
            </a:r>
          </a:p>
          <a:p>
            <a:r>
              <a:rPr lang="en-US" sz="2400" dirty="0" smtClean="0"/>
              <a:t>Here we </a:t>
            </a:r>
            <a:r>
              <a:rPr lang="en-US" sz="2400" dirty="0"/>
              <a:t>generate a fake </a:t>
            </a:r>
            <a:r>
              <a:rPr lang="en-US" sz="2400" dirty="0" smtClean="0"/>
              <a:t>and </a:t>
            </a:r>
            <a:r>
              <a:rPr lang="en-US" sz="2400" dirty="0"/>
              <a:t>punish the discriminator if it classifies it as </a:t>
            </a:r>
            <a:r>
              <a:rPr lang="en-US" sz="2400" dirty="0" smtClean="0"/>
              <a:t>real</a:t>
            </a:r>
            <a:r>
              <a:rPr lang="en-US" sz="2400" dirty="0"/>
              <a:t>.</a:t>
            </a:r>
            <a:endParaRPr lang="en-US" sz="2400" b="1" dirty="0" smtClean="0">
              <a:solidFill>
                <a:schemeClr val="accent2">
                  <a:lumMod val="75000"/>
                </a:schemeClr>
              </a:solidFill>
            </a:endParaRPr>
          </a:p>
        </p:txBody>
      </p:sp>
      <p:sp>
        <p:nvSpPr>
          <p:cNvPr id="4" name="Slide Number Placeholder 3"/>
          <p:cNvSpPr>
            <a:spLocks noGrp="1"/>
          </p:cNvSpPr>
          <p:nvPr>
            <p:ph type="sldNum" sz="quarter" idx="12"/>
          </p:nvPr>
        </p:nvSpPr>
        <p:spPr/>
        <p:txBody>
          <a:bodyPr/>
          <a:lstStyle/>
          <a:p>
            <a:fld id="{81B7CCDB-6D39-0547-B7B3-C80E39D6513A}" type="slidenum">
              <a:rPr lang="en-US" smtClean="0"/>
              <a:t>31</a:t>
            </a:fld>
            <a:endParaRPr lang="en-US"/>
          </a:p>
        </p:txBody>
      </p:sp>
      <p:grpSp>
        <p:nvGrpSpPr>
          <p:cNvPr id="16" name="Group 15"/>
          <p:cNvGrpSpPr/>
          <p:nvPr/>
        </p:nvGrpSpPr>
        <p:grpSpPr>
          <a:xfrm>
            <a:off x="524194" y="1522151"/>
            <a:ext cx="3576825" cy="4656432"/>
            <a:chOff x="483853" y="1034953"/>
            <a:chExt cx="3576825" cy="4656432"/>
          </a:xfrm>
        </p:grpSpPr>
        <p:grpSp>
          <p:nvGrpSpPr>
            <p:cNvPr id="22" name="Group 21"/>
            <p:cNvGrpSpPr/>
            <p:nvPr/>
          </p:nvGrpSpPr>
          <p:grpSpPr>
            <a:xfrm>
              <a:off x="483853" y="1034953"/>
              <a:ext cx="3576825" cy="2746980"/>
              <a:chOff x="336177" y="1683285"/>
              <a:chExt cx="3576825" cy="2746980"/>
            </a:xfrm>
          </p:grpSpPr>
          <p:sp>
            <p:nvSpPr>
              <p:cNvPr id="6" name="Rectangle 5"/>
              <p:cNvSpPr/>
              <p:nvPr/>
            </p:nvSpPr>
            <p:spPr>
              <a:xfrm>
                <a:off x="1425297" y="3106338"/>
                <a:ext cx="2487705" cy="753035"/>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lumMod val="75000"/>
                        <a:lumOff val="25000"/>
                      </a:schemeClr>
                    </a:solidFill>
                  </a:rPr>
                  <a:t>Discriminator</a:t>
                </a:r>
                <a:endParaRPr lang="en-US" sz="2400" dirty="0">
                  <a:solidFill>
                    <a:schemeClr val="tx1">
                      <a:lumMod val="75000"/>
                      <a:lumOff val="25000"/>
                    </a:schemeClr>
                  </a:solidFill>
                </a:endParaRPr>
              </a:p>
            </p:txBody>
          </p:sp>
          <p:cxnSp>
            <p:nvCxnSpPr>
              <p:cNvPr id="7" name="Straight Arrow Connector 6"/>
              <p:cNvCxnSpPr/>
              <p:nvPr/>
            </p:nvCxnSpPr>
            <p:spPr>
              <a:xfrm flipV="1">
                <a:off x="2613591" y="3919277"/>
                <a:ext cx="0" cy="5109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336177" y="1776016"/>
                <a:ext cx="1223682" cy="699247"/>
              </a:xfrm>
              <a:prstGeom prst="rect">
                <a:avLst/>
              </a:prstGeom>
              <a:no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accent2">
                        <a:lumMod val="75000"/>
                      </a:schemeClr>
                    </a:solidFill>
                  </a:rPr>
                  <a:t>Error</a:t>
                </a:r>
              </a:p>
              <a:p>
                <a:pPr algn="ctr"/>
                <a:r>
                  <a:rPr lang="en-US" sz="2000" dirty="0" smtClean="0">
                    <a:solidFill>
                      <a:schemeClr val="accent2">
                        <a:lumMod val="75000"/>
                      </a:schemeClr>
                    </a:solidFill>
                  </a:rPr>
                  <a:t>Function</a:t>
                </a:r>
                <a:endParaRPr lang="en-US" dirty="0">
                  <a:solidFill>
                    <a:schemeClr val="accent2">
                      <a:lumMod val="75000"/>
                    </a:schemeClr>
                  </a:solidFill>
                </a:endParaRPr>
              </a:p>
            </p:txBody>
          </p:sp>
          <p:sp>
            <p:nvSpPr>
              <p:cNvPr id="12" name="TextBox 11"/>
              <p:cNvSpPr txBox="1"/>
              <p:nvPr/>
            </p:nvSpPr>
            <p:spPr>
              <a:xfrm>
                <a:off x="2734000" y="3987047"/>
                <a:ext cx="900861" cy="400110"/>
              </a:xfrm>
              <a:prstGeom prst="rect">
                <a:avLst/>
              </a:prstGeom>
              <a:noFill/>
            </p:spPr>
            <p:txBody>
              <a:bodyPr wrap="square" rtlCol="0">
                <a:spAutoFit/>
              </a:bodyPr>
              <a:lstStyle/>
              <a:p>
                <a:r>
                  <a:rPr lang="en-US" sz="2000" dirty="0" smtClean="0"/>
                  <a:t>Fake</a:t>
                </a:r>
                <a:endParaRPr lang="en-US" dirty="0"/>
              </a:p>
            </p:txBody>
          </p:sp>
          <p:cxnSp>
            <p:nvCxnSpPr>
              <p:cNvPr id="19" name="Elbow Connector 18"/>
              <p:cNvCxnSpPr>
                <a:stCxn id="10" idx="3"/>
              </p:cNvCxnSpPr>
              <p:nvPr/>
            </p:nvCxnSpPr>
            <p:spPr>
              <a:xfrm>
                <a:off x="1559859" y="2125640"/>
                <a:ext cx="2140722" cy="955521"/>
              </a:xfrm>
              <a:prstGeom prst="bentConnector3">
                <a:avLst>
                  <a:gd name="adj1" fmla="val 99624"/>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2613165" y="1683285"/>
                <a:ext cx="1070941" cy="400110"/>
              </a:xfrm>
              <a:prstGeom prst="rect">
                <a:avLst/>
              </a:prstGeom>
              <a:noFill/>
            </p:spPr>
            <p:txBody>
              <a:bodyPr wrap="square" rtlCol="0">
                <a:spAutoFit/>
              </a:bodyPr>
              <a:lstStyle/>
              <a:p>
                <a:r>
                  <a:rPr lang="en-US" sz="2000" dirty="0" smtClean="0">
                    <a:solidFill>
                      <a:schemeClr val="accent2">
                        <a:lumMod val="75000"/>
                      </a:schemeClr>
                    </a:solidFill>
                  </a:rPr>
                  <a:t>Update</a:t>
                </a:r>
                <a:endParaRPr lang="en-US" dirty="0">
                  <a:solidFill>
                    <a:schemeClr val="accent2">
                      <a:lumMod val="75000"/>
                    </a:schemeClr>
                  </a:solidFill>
                </a:endParaRPr>
              </a:p>
            </p:txBody>
          </p:sp>
        </p:grpSp>
        <p:sp>
          <p:nvSpPr>
            <p:cNvPr id="20" name="Rectangle 19"/>
            <p:cNvSpPr/>
            <p:nvPr/>
          </p:nvSpPr>
          <p:spPr>
            <a:xfrm>
              <a:off x="1517414" y="3816939"/>
              <a:ext cx="2487705" cy="753035"/>
            </a:xfrm>
            <a:prstGeom prst="rect">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smtClean="0">
                  <a:solidFill>
                    <a:schemeClr val="tx1">
                      <a:lumMod val="75000"/>
                      <a:lumOff val="25000"/>
                    </a:schemeClr>
                  </a:solidFill>
                </a:rPr>
                <a:t>Generator</a:t>
              </a:r>
              <a:endParaRPr lang="en-US" sz="2400" dirty="0">
                <a:solidFill>
                  <a:schemeClr val="tx1">
                    <a:lumMod val="75000"/>
                    <a:lumOff val="25000"/>
                  </a:schemeClr>
                </a:solidFill>
              </a:endParaRPr>
            </a:p>
          </p:txBody>
        </p:sp>
        <p:sp>
          <p:nvSpPr>
            <p:cNvPr id="24" name="TextBox 23"/>
            <p:cNvSpPr txBox="1"/>
            <p:nvPr/>
          </p:nvSpPr>
          <p:spPr>
            <a:xfrm>
              <a:off x="2209050" y="5106610"/>
              <a:ext cx="1207382" cy="584775"/>
            </a:xfrm>
            <a:prstGeom prst="rect">
              <a:avLst/>
            </a:prstGeom>
            <a:noFill/>
          </p:spPr>
          <p:txBody>
            <a:bodyPr wrap="none" rtlCol="0">
              <a:spAutoFit/>
            </a:bodyPr>
            <a:lstStyle/>
            <a:p>
              <a:r>
                <a:rPr lang="en-US" sz="3200" dirty="0" smtClean="0">
                  <a:solidFill>
                    <a:schemeClr val="tx1">
                      <a:lumMod val="75000"/>
                      <a:lumOff val="25000"/>
                    </a:schemeClr>
                  </a:solidFill>
                  <a:latin typeface="Karla" charset="0"/>
                  <a:ea typeface="Karla" charset="0"/>
                  <a:cs typeface="Karla" charset="0"/>
                </a:rPr>
                <a:t>noise</a:t>
              </a:r>
              <a:endParaRPr lang="en-US" sz="2800" dirty="0">
                <a:solidFill>
                  <a:schemeClr val="tx1">
                    <a:lumMod val="75000"/>
                    <a:lumOff val="25000"/>
                  </a:schemeClr>
                </a:solidFill>
                <a:latin typeface="Karla" charset="0"/>
                <a:ea typeface="Karla" charset="0"/>
                <a:cs typeface="Karla" charset="0"/>
              </a:endParaRPr>
            </a:p>
          </p:txBody>
        </p:sp>
        <p:cxnSp>
          <p:nvCxnSpPr>
            <p:cNvPr id="25" name="Straight Arrow Connector 24"/>
            <p:cNvCxnSpPr/>
            <p:nvPr/>
          </p:nvCxnSpPr>
          <p:spPr>
            <a:xfrm flipV="1">
              <a:off x="2761266" y="4623762"/>
              <a:ext cx="0" cy="5109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cxnSp>
        <p:nvCxnSpPr>
          <p:cNvPr id="28" name="Elbow Connector 27"/>
          <p:cNvCxnSpPr>
            <a:stCxn id="6" idx="1"/>
            <a:endCxn id="10" idx="2"/>
          </p:cNvCxnSpPr>
          <p:nvPr/>
        </p:nvCxnSpPr>
        <p:spPr>
          <a:xfrm rot="10800000">
            <a:off x="1136036" y="2314130"/>
            <a:ext cx="477279" cy="1007593"/>
          </a:xfrm>
          <a:prstGeom prst="bentConnector2">
            <a:avLst/>
          </a:prstGeom>
          <a:ln>
            <a:solidFill>
              <a:schemeClr val="accent1"/>
            </a:solidFill>
            <a:tailEnd type="triangle"/>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416331" y="2678951"/>
            <a:ext cx="900861" cy="400110"/>
          </a:xfrm>
          <a:prstGeom prst="rect">
            <a:avLst/>
          </a:prstGeom>
          <a:noFill/>
        </p:spPr>
        <p:txBody>
          <a:bodyPr wrap="square" rtlCol="0">
            <a:spAutoFit/>
          </a:bodyPr>
          <a:lstStyle/>
          <a:p>
            <a:r>
              <a:rPr lang="en-US" sz="2000" smtClean="0"/>
              <a:t>Real</a:t>
            </a:r>
            <a:endParaRPr lang="en-US" dirty="0"/>
          </a:p>
        </p:txBody>
      </p:sp>
    </p:spTree>
    <p:extLst>
      <p:ext uri="{BB962C8B-B14F-4D97-AF65-F5344CB8AC3E}">
        <p14:creationId xmlns:p14="http://schemas.microsoft.com/office/powerpoint/2010/main" val="1607962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29728" y="473566"/>
            <a:ext cx="10972800" cy="767276"/>
          </a:xfrm>
        </p:spPr>
        <p:txBody>
          <a:bodyPr/>
          <a:lstStyle/>
          <a:p>
            <a:r>
              <a:rPr lang="en-US" dirty="0" smtClean="0"/>
              <a:t>Min-max Cost</a:t>
            </a:r>
            <a:endParaRPr lang="en-US" dirty="0"/>
          </a:p>
        </p:txBody>
      </p:sp>
      <p:graphicFrame>
        <p:nvGraphicFramePr>
          <p:cNvPr id="4" name="Content Placeholder 3"/>
          <p:cNvGraphicFramePr>
            <a:graphicFrameLocks noChangeAspect="1"/>
          </p:cNvGraphicFramePr>
          <p:nvPr>
            <p:extLst/>
          </p:nvPr>
        </p:nvGraphicFramePr>
        <p:xfrm>
          <a:off x="1506539" y="3149639"/>
          <a:ext cx="8010525" cy="639762"/>
        </p:xfrm>
        <a:graphic>
          <a:graphicData uri="http://schemas.openxmlformats.org/presentationml/2006/ole">
            <mc:AlternateContent xmlns:mc="http://schemas.openxmlformats.org/markup-compatibility/2006">
              <mc:Choice xmlns:v="urn:schemas-microsoft-com:vml" Requires="v">
                <p:oleObj spid="_x0000_s1104" name="Equation" r:id="rId4" imgW="3162300" imgH="254000" progId="Equation.3">
                  <p:embed/>
                </p:oleObj>
              </mc:Choice>
              <mc:Fallback>
                <p:oleObj name="Equation" r:id="rId4" imgW="3162300" imgH="254000" progId="Equation.3">
                  <p:embed/>
                  <p:pic>
                    <p:nvPicPr>
                      <p:cNvPr id="0" name=""/>
                      <p:cNvPicPr/>
                      <p:nvPr/>
                    </p:nvPicPr>
                    <p:blipFill>
                      <a:blip r:embed="rId5"/>
                      <a:stretch>
                        <a:fillRect/>
                      </a:stretch>
                    </p:blipFill>
                    <p:spPr>
                      <a:xfrm>
                        <a:off x="1506539" y="3149639"/>
                        <a:ext cx="8010525" cy="639762"/>
                      </a:xfrm>
                      <a:prstGeom prst="rect">
                        <a:avLst/>
                      </a:prstGeom>
                    </p:spPr>
                  </p:pic>
                </p:oleObj>
              </mc:Fallback>
            </mc:AlternateContent>
          </a:graphicData>
        </a:graphic>
      </p:graphicFrame>
      <p:sp>
        <p:nvSpPr>
          <p:cNvPr id="5" name="Rectangle 4"/>
          <p:cNvSpPr/>
          <p:nvPr/>
        </p:nvSpPr>
        <p:spPr>
          <a:xfrm>
            <a:off x="3657075" y="3121033"/>
            <a:ext cx="2335435" cy="639763"/>
          </a:xfrm>
          <a:prstGeom prst="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3011983" y="1765818"/>
            <a:ext cx="3379889" cy="1200328"/>
          </a:xfrm>
          <a:prstGeom prst="rect">
            <a:avLst/>
          </a:prstGeom>
          <a:noFill/>
        </p:spPr>
        <p:txBody>
          <a:bodyPr wrap="square" rtlCol="0">
            <a:spAutoFit/>
          </a:bodyPr>
          <a:lstStyle/>
          <a:p>
            <a:pPr algn="ctr"/>
            <a:r>
              <a:rPr lang="en-US" sz="2400" dirty="0"/>
              <a:t>Discriminator seeks to </a:t>
            </a:r>
            <a:r>
              <a:rPr lang="en-US" sz="2400" dirty="0">
                <a:solidFill>
                  <a:srgbClr val="0000FF"/>
                </a:solidFill>
              </a:rPr>
              <a:t>predict 1</a:t>
            </a:r>
            <a:r>
              <a:rPr lang="en-US" sz="2400" dirty="0"/>
              <a:t> on training samples</a:t>
            </a:r>
          </a:p>
        </p:txBody>
      </p:sp>
      <p:sp>
        <p:nvSpPr>
          <p:cNvPr id="7" name="Rectangle 6"/>
          <p:cNvSpPr/>
          <p:nvPr/>
        </p:nvSpPr>
        <p:spPr>
          <a:xfrm>
            <a:off x="6391872" y="3138913"/>
            <a:ext cx="3091272" cy="639763"/>
          </a:xfrm>
          <a:prstGeom prst="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p:nvSpPr>
        <p:spPr>
          <a:xfrm>
            <a:off x="6070694" y="1765818"/>
            <a:ext cx="3455506" cy="1200328"/>
          </a:xfrm>
          <a:prstGeom prst="rect">
            <a:avLst/>
          </a:prstGeom>
          <a:noFill/>
        </p:spPr>
        <p:txBody>
          <a:bodyPr wrap="square" rtlCol="0">
            <a:spAutoFit/>
          </a:bodyPr>
          <a:lstStyle/>
          <a:p>
            <a:pPr algn="ctr"/>
            <a:r>
              <a:rPr lang="en-US" sz="2400" i="1" dirty="0"/>
              <a:t> Discriminator  </a:t>
            </a:r>
            <a:r>
              <a:rPr lang="en-US" sz="2400" dirty="0"/>
              <a:t>wants to </a:t>
            </a:r>
            <a:r>
              <a:rPr lang="en-US" sz="2400" dirty="0">
                <a:solidFill>
                  <a:srgbClr val="0000FF"/>
                </a:solidFill>
              </a:rPr>
              <a:t>predict 0</a:t>
            </a:r>
            <a:r>
              <a:rPr lang="en-US" sz="2400" dirty="0"/>
              <a:t> on samples generated by </a:t>
            </a:r>
            <a:r>
              <a:rPr lang="en-US" sz="2400" i="1" dirty="0"/>
              <a:t>G</a:t>
            </a:r>
          </a:p>
        </p:txBody>
      </p:sp>
      <p:sp>
        <p:nvSpPr>
          <p:cNvPr id="9" name="TextBox 8"/>
          <p:cNvSpPr txBox="1"/>
          <p:nvPr/>
        </p:nvSpPr>
        <p:spPr>
          <a:xfrm>
            <a:off x="2394873" y="4060927"/>
            <a:ext cx="6699510" cy="830997"/>
          </a:xfrm>
          <a:prstGeom prst="rect">
            <a:avLst/>
          </a:prstGeom>
          <a:noFill/>
        </p:spPr>
        <p:txBody>
          <a:bodyPr wrap="square" rtlCol="0">
            <a:spAutoFit/>
          </a:bodyPr>
          <a:lstStyle/>
          <a:p>
            <a:pPr algn="ctr"/>
            <a:r>
              <a:rPr lang="en-US" sz="2400" dirty="0">
                <a:solidFill>
                  <a:srgbClr val="FF0000"/>
                </a:solidFill>
              </a:rPr>
              <a:t>Generator wants </a:t>
            </a:r>
            <a:r>
              <a:rPr lang="en-US" sz="2400" i="1" dirty="0">
                <a:solidFill>
                  <a:srgbClr val="FF0000"/>
                </a:solidFill>
              </a:rPr>
              <a:t>D</a:t>
            </a:r>
            <a:r>
              <a:rPr lang="en-US" sz="2400" dirty="0">
                <a:solidFill>
                  <a:srgbClr val="FF0000"/>
                </a:solidFill>
              </a:rPr>
              <a:t> to not distinguish between original and generated samples!</a:t>
            </a:r>
          </a:p>
        </p:txBody>
      </p:sp>
      <p:graphicFrame>
        <p:nvGraphicFramePr>
          <p:cNvPr id="11" name="Content Placeholder 3"/>
          <p:cNvGraphicFramePr>
            <a:graphicFrameLocks noChangeAspect="1"/>
          </p:cNvGraphicFramePr>
          <p:nvPr>
            <p:extLst/>
          </p:nvPr>
        </p:nvGraphicFramePr>
        <p:xfrm>
          <a:off x="4676203" y="5456425"/>
          <a:ext cx="3693744" cy="930794"/>
        </p:xfrm>
        <a:graphic>
          <a:graphicData uri="http://schemas.openxmlformats.org/presentationml/2006/ole">
            <mc:AlternateContent xmlns:mc="http://schemas.openxmlformats.org/markup-compatibility/2006">
              <mc:Choice xmlns:v="urn:schemas-microsoft-com:vml" Requires="v">
                <p:oleObj spid="_x0000_s1105" name="Equation" r:id="rId6" imgW="1155700" imgH="292100" progId="Equation.3">
                  <p:embed/>
                </p:oleObj>
              </mc:Choice>
              <mc:Fallback>
                <p:oleObj name="Equation" r:id="rId6" imgW="1155700" imgH="292100" progId="Equation.3">
                  <p:embed/>
                  <p:pic>
                    <p:nvPicPr>
                      <p:cNvPr id="0" name=""/>
                      <p:cNvPicPr/>
                      <p:nvPr/>
                    </p:nvPicPr>
                    <p:blipFill>
                      <a:blip r:embed="rId7"/>
                      <a:stretch>
                        <a:fillRect/>
                      </a:stretch>
                    </p:blipFill>
                    <p:spPr>
                      <a:xfrm>
                        <a:off x="4676203" y="5456425"/>
                        <a:ext cx="3693744" cy="930794"/>
                      </a:xfrm>
                      <a:prstGeom prst="rect">
                        <a:avLst/>
                      </a:prstGeom>
                    </p:spPr>
                  </p:pic>
                </p:oleObj>
              </mc:Fallback>
            </mc:AlternateContent>
          </a:graphicData>
        </a:graphic>
      </p:graphicFrame>
    </p:spTree>
    <p:extLst>
      <p:ext uri="{BB962C8B-B14F-4D97-AF65-F5344CB8AC3E}">
        <p14:creationId xmlns:p14="http://schemas.microsoft.com/office/powerpoint/2010/main" val="20195581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Generative Models</a:t>
            </a:r>
            <a:endParaRPr lang="en-US" dirty="0"/>
          </a:p>
        </p:txBody>
      </p:sp>
      <p:grpSp>
        <p:nvGrpSpPr>
          <p:cNvPr id="4" name="Group 3">
            <a:extLst>
              <a:ext uri="{FF2B5EF4-FFF2-40B4-BE49-F238E27FC236}">
                <a16:creationId xmlns="" xmlns:a16="http://schemas.microsoft.com/office/drawing/2014/main" id="{8C587A7B-85A6-3641-A835-9D5869B3FBB7}"/>
              </a:ext>
            </a:extLst>
          </p:cNvPr>
          <p:cNvGrpSpPr/>
          <p:nvPr/>
        </p:nvGrpSpPr>
        <p:grpSpPr>
          <a:xfrm>
            <a:off x="1107298" y="1823519"/>
            <a:ext cx="9372651" cy="4502863"/>
            <a:chOff x="650093" y="1811162"/>
            <a:chExt cx="9372651" cy="4502863"/>
          </a:xfrm>
        </p:grpSpPr>
        <p:grpSp>
          <p:nvGrpSpPr>
            <p:cNvPr id="11" name="Group 10"/>
            <p:cNvGrpSpPr/>
            <p:nvPr/>
          </p:nvGrpSpPr>
          <p:grpSpPr>
            <a:xfrm>
              <a:off x="650093" y="2639198"/>
              <a:ext cx="1702049" cy="1698343"/>
              <a:chOff x="1552770" y="3153508"/>
              <a:chExt cx="1938528" cy="1934307"/>
            </a:xfrm>
          </p:grpSpPr>
          <p:sp>
            <p:nvSpPr>
              <p:cNvPr id="3" name="Rectangle 2"/>
              <p:cNvSpPr/>
              <p:nvPr/>
            </p:nvSpPr>
            <p:spPr>
              <a:xfrm>
                <a:off x="1552770" y="3153508"/>
                <a:ext cx="1938528" cy="1934307"/>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1955106" y="3523882"/>
                <a:ext cx="1133856" cy="1137139"/>
              </a:xfrm>
              <a:prstGeom prst="ellipse">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TextBox 7"/>
                  <p:cNvSpPr txBox="1"/>
                  <p:nvPr/>
                </p:nvSpPr>
                <p:spPr>
                  <a:xfrm>
                    <a:off x="2082970" y="4696190"/>
                    <a:ext cx="101771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𝑧</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𝑈𝑛𝑖𝑓</m:t>
                          </m:r>
                        </m:oMath>
                      </m:oMathPara>
                    </a14:m>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2082970" y="4696190"/>
                    <a:ext cx="1017715" cy="369332"/>
                  </a:xfrm>
                  <a:prstGeom prst="rect">
                    <a:avLst/>
                  </a:prstGeom>
                  <a:blipFill rotWithShape="0">
                    <a:blip r:embed="rId3"/>
                    <a:stretch>
                      <a:fillRect r="-8844" b="-30189"/>
                    </a:stretch>
                  </a:blipFill>
                </p:spPr>
                <p:txBody>
                  <a:bodyPr/>
                  <a:lstStyle/>
                  <a:p>
                    <a:r>
                      <a:rPr lang="en-US">
                        <a:noFill/>
                      </a:rPr>
                      <a:t> </a:t>
                    </a:r>
                  </a:p>
                </p:txBody>
              </p:sp>
            </mc:Fallback>
          </mc:AlternateContent>
        </p:grpSp>
        <p:sp>
          <p:nvSpPr>
            <p:cNvPr id="12" name="Trapezoid 11"/>
            <p:cNvSpPr/>
            <p:nvPr/>
          </p:nvSpPr>
          <p:spPr>
            <a:xfrm rot="16200000">
              <a:off x="2218486" y="2554750"/>
              <a:ext cx="2645299" cy="1905022"/>
            </a:xfrm>
            <a:prstGeom prst="trapezoid">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Generative Model</a:t>
              </a:r>
            </a:p>
            <a:p>
              <a:pPr algn="ctr"/>
              <a:r>
                <a:rPr lang="en-US" dirty="0" smtClean="0">
                  <a:solidFill>
                    <a:schemeClr val="tx1"/>
                  </a:solidFill>
                </a:rPr>
                <a:t>(Neural Network)</a:t>
              </a:r>
            </a:p>
            <a:p>
              <a:pPr algn="ctr"/>
              <a:r>
                <a:rPr lang="en-US" dirty="0" smtClean="0">
                  <a:solidFill>
                    <a:schemeClr val="tx1"/>
                  </a:solidFill>
                </a:rPr>
                <a:t>W</a:t>
              </a:r>
              <a:r>
                <a:rPr lang="en-US" baseline="-25000" dirty="0" smtClean="0">
                  <a:solidFill>
                    <a:schemeClr val="tx1"/>
                  </a:solidFill>
                </a:rPr>
                <a:t>G</a:t>
              </a:r>
              <a:endParaRPr lang="en-US" dirty="0">
                <a:solidFill>
                  <a:schemeClr val="tx1"/>
                </a:solidFill>
              </a:endParaRPr>
            </a:p>
          </p:txBody>
        </p:sp>
        <p:grpSp>
          <p:nvGrpSpPr>
            <p:cNvPr id="19" name="Group 18"/>
            <p:cNvGrpSpPr/>
            <p:nvPr/>
          </p:nvGrpSpPr>
          <p:grpSpPr>
            <a:xfrm>
              <a:off x="4689064" y="1811162"/>
              <a:ext cx="2579244" cy="3029177"/>
              <a:chOff x="4689064" y="2268359"/>
              <a:chExt cx="2579244" cy="3029177"/>
            </a:xfrm>
          </p:grpSpPr>
          <p:sp>
            <p:nvSpPr>
              <p:cNvPr id="13" name="Rectangle 12"/>
              <p:cNvSpPr/>
              <p:nvPr/>
            </p:nvSpPr>
            <p:spPr>
              <a:xfrm>
                <a:off x="4689064" y="2637691"/>
                <a:ext cx="2579244" cy="2659845"/>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4892182" y="2268359"/>
                <a:ext cx="2321148" cy="369332"/>
              </a:xfrm>
              <a:prstGeom prst="rect">
                <a:avLst/>
              </a:prstGeom>
              <a:noFill/>
            </p:spPr>
            <p:txBody>
              <a:bodyPr wrap="none" rtlCol="0">
                <a:spAutoFit/>
              </a:bodyPr>
              <a:lstStyle/>
              <a:p>
                <a:r>
                  <a:rPr lang="en-US" dirty="0"/>
                  <a:t>Generated distribution</a:t>
                </a:r>
              </a:p>
            </p:txBody>
          </p:sp>
        </p:grpSp>
        <p:grpSp>
          <p:nvGrpSpPr>
            <p:cNvPr id="18" name="Group 17"/>
            <p:cNvGrpSpPr/>
            <p:nvPr/>
          </p:nvGrpSpPr>
          <p:grpSpPr>
            <a:xfrm>
              <a:off x="7453612" y="1811162"/>
              <a:ext cx="2569132" cy="3018749"/>
              <a:chOff x="7453612" y="2268359"/>
              <a:chExt cx="2569132" cy="3018749"/>
            </a:xfrm>
          </p:grpSpPr>
          <p:sp>
            <p:nvSpPr>
              <p:cNvPr id="14" name="Rectangle 13"/>
              <p:cNvSpPr/>
              <p:nvPr/>
            </p:nvSpPr>
            <p:spPr>
              <a:xfrm>
                <a:off x="7453612" y="2637691"/>
                <a:ext cx="2569132" cy="264941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7577604" y="2268359"/>
                <a:ext cx="1741952" cy="369332"/>
              </a:xfrm>
              <a:prstGeom prst="rect">
                <a:avLst/>
              </a:prstGeom>
              <a:noFill/>
            </p:spPr>
            <p:txBody>
              <a:bodyPr wrap="none" rtlCol="0">
                <a:spAutoFit/>
              </a:bodyPr>
              <a:lstStyle/>
              <a:p>
                <a:r>
                  <a:rPr lang="en-US"/>
                  <a:t>True distribution</a:t>
                </a:r>
                <a:endParaRPr lang="en-US" dirty="0"/>
              </a:p>
            </p:txBody>
          </p:sp>
        </p:grpSp>
        <p:sp>
          <p:nvSpPr>
            <p:cNvPr id="17" name="Circular Arrow 16"/>
            <p:cNvSpPr/>
            <p:nvPr/>
          </p:nvSpPr>
          <p:spPr>
            <a:xfrm rot="10800000">
              <a:off x="6751360" y="4372712"/>
              <a:ext cx="1219200" cy="1184031"/>
            </a:xfrm>
            <a:prstGeom prst="circularArrow">
              <a:avLst/>
            </a:prstGeom>
            <a:solidFill>
              <a:schemeClr val="tx1">
                <a:lumMod val="65000"/>
                <a:lumOff val="35000"/>
              </a:schemeClr>
            </a:solidFill>
            <a:ln cap="rn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 name="TextBox 19"/>
            <p:cNvSpPr txBox="1"/>
            <p:nvPr/>
          </p:nvSpPr>
          <p:spPr>
            <a:xfrm>
              <a:off x="6649867" y="5667694"/>
              <a:ext cx="1556323" cy="646331"/>
            </a:xfrm>
            <a:prstGeom prst="rect">
              <a:avLst/>
            </a:prstGeom>
            <a:noFill/>
          </p:spPr>
          <p:txBody>
            <a:bodyPr wrap="none" rtlCol="0">
              <a:spAutoFit/>
            </a:bodyPr>
            <a:lstStyle/>
            <a:p>
              <a:r>
                <a:rPr lang="en-US" dirty="0" smtClean="0"/>
                <a:t>Loss function</a:t>
              </a:r>
            </a:p>
            <a:p>
              <a:r>
                <a:rPr lang="en-US" dirty="0" smtClean="0"/>
                <a:t>KL Divergence </a:t>
              </a:r>
              <a:endParaRPr lang="en-US" dirty="0"/>
            </a:p>
          </p:txBody>
        </p:sp>
        <p:sp>
          <p:nvSpPr>
            <p:cNvPr id="23" name="Freeform 22"/>
            <p:cNvSpPr/>
            <p:nvPr/>
          </p:nvSpPr>
          <p:spPr>
            <a:xfrm>
              <a:off x="5244426" y="2583719"/>
              <a:ext cx="1703148" cy="1788993"/>
            </a:xfrm>
            <a:custGeom>
              <a:avLst/>
              <a:gdLst>
                <a:gd name="connsiteX0" fmla="*/ 1108160 w 1703148"/>
                <a:gd name="connsiteY0" fmla="*/ 1770619 h 1788993"/>
                <a:gd name="connsiteX1" fmla="*/ 252376 w 1703148"/>
                <a:gd name="connsiteY1" fmla="*/ 1512712 h 1788993"/>
                <a:gd name="connsiteX2" fmla="*/ 29637 w 1703148"/>
                <a:gd name="connsiteY2" fmla="*/ 645204 h 1788993"/>
                <a:gd name="connsiteX3" fmla="*/ 803360 w 1703148"/>
                <a:gd name="connsiteY3" fmla="*/ 435 h 1788993"/>
                <a:gd name="connsiteX4" fmla="*/ 709576 w 1703148"/>
                <a:gd name="connsiteY4" fmla="*/ 738989 h 1788993"/>
                <a:gd name="connsiteX5" fmla="*/ 1588806 w 1703148"/>
                <a:gd name="connsiteY5" fmla="*/ 586589 h 1788993"/>
                <a:gd name="connsiteX6" fmla="*/ 1588806 w 1703148"/>
                <a:gd name="connsiteY6" fmla="*/ 1043789 h 1788993"/>
                <a:gd name="connsiteX7" fmla="*/ 639237 w 1703148"/>
                <a:gd name="connsiteY7" fmla="*/ 1043789 h 1788993"/>
                <a:gd name="connsiteX8" fmla="*/ 1284006 w 1703148"/>
                <a:gd name="connsiteY8" fmla="*/ 1688558 h 1788993"/>
                <a:gd name="connsiteX9" fmla="*/ 1108160 w 1703148"/>
                <a:gd name="connsiteY9" fmla="*/ 1770619 h 178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03148" h="1788993">
                  <a:moveTo>
                    <a:pt x="1108160" y="1770619"/>
                  </a:moveTo>
                  <a:cubicBezTo>
                    <a:pt x="936222" y="1741311"/>
                    <a:pt x="432130" y="1700281"/>
                    <a:pt x="252376" y="1512712"/>
                  </a:cubicBezTo>
                  <a:cubicBezTo>
                    <a:pt x="72622" y="1325143"/>
                    <a:pt x="-62194" y="897250"/>
                    <a:pt x="29637" y="645204"/>
                  </a:cubicBezTo>
                  <a:cubicBezTo>
                    <a:pt x="121468" y="393158"/>
                    <a:pt x="690037" y="-15196"/>
                    <a:pt x="803360" y="435"/>
                  </a:cubicBezTo>
                  <a:cubicBezTo>
                    <a:pt x="916683" y="16066"/>
                    <a:pt x="578668" y="641297"/>
                    <a:pt x="709576" y="738989"/>
                  </a:cubicBezTo>
                  <a:cubicBezTo>
                    <a:pt x="840484" y="836681"/>
                    <a:pt x="1442268" y="535789"/>
                    <a:pt x="1588806" y="586589"/>
                  </a:cubicBezTo>
                  <a:cubicBezTo>
                    <a:pt x="1735344" y="637389"/>
                    <a:pt x="1747068" y="967589"/>
                    <a:pt x="1588806" y="1043789"/>
                  </a:cubicBezTo>
                  <a:cubicBezTo>
                    <a:pt x="1430544" y="1119989"/>
                    <a:pt x="690037" y="936328"/>
                    <a:pt x="639237" y="1043789"/>
                  </a:cubicBezTo>
                  <a:cubicBezTo>
                    <a:pt x="588437" y="1151250"/>
                    <a:pt x="1213668" y="1569373"/>
                    <a:pt x="1284006" y="1688558"/>
                  </a:cubicBezTo>
                  <a:cubicBezTo>
                    <a:pt x="1354345" y="1807743"/>
                    <a:pt x="1280098" y="1799927"/>
                    <a:pt x="1108160" y="1770619"/>
                  </a:cubicBezTo>
                  <a:close/>
                </a:path>
              </a:pathLst>
            </a:custGeom>
            <a:solidFill>
              <a:schemeClr val="accent2">
                <a:lumMod val="40000"/>
                <a:lumOff val="6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reeform 24"/>
            <p:cNvSpPr/>
            <p:nvPr/>
          </p:nvSpPr>
          <p:spPr>
            <a:xfrm>
              <a:off x="7864556" y="2563393"/>
              <a:ext cx="1467733" cy="1883618"/>
            </a:xfrm>
            <a:custGeom>
              <a:avLst/>
              <a:gdLst>
                <a:gd name="connsiteX0" fmla="*/ 559331 w 1467733"/>
                <a:gd name="connsiteY0" fmla="*/ 4005 h 1883618"/>
                <a:gd name="connsiteX1" fmla="*/ 20070 w 1467733"/>
                <a:gd name="connsiteY1" fmla="*/ 531543 h 1883618"/>
                <a:gd name="connsiteX2" fmla="*/ 137301 w 1467733"/>
                <a:gd name="connsiteY2" fmla="*/ 1293543 h 1883618"/>
                <a:gd name="connsiteX3" fmla="*/ 348316 w 1467733"/>
                <a:gd name="connsiteY3" fmla="*/ 1844528 h 1883618"/>
                <a:gd name="connsiteX4" fmla="*/ 1028254 w 1467733"/>
                <a:gd name="connsiteY4" fmla="*/ 1821082 h 1883618"/>
                <a:gd name="connsiteX5" fmla="*/ 1462008 w 1467733"/>
                <a:gd name="connsiteY5" fmla="*/ 1680405 h 1883618"/>
                <a:gd name="connsiteX6" fmla="*/ 723454 w 1467733"/>
                <a:gd name="connsiteY6" fmla="*/ 1352159 h 1883618"/>
                <a:gd name="connsiteX7" fmla="*/ 606224 w 1467733"/>
                <a:gd name="connsiteY7" fmla="*/ 1105974 h 1883618"/>
                <a:gd name="connsiteX8" fmla="*/ 1227547 w 1467733"/>
                <a:gd name="connsiteY8" fmla="*/ 754282 h 1883618"/>
                <a:gd name="connsiteX9" fmla="*/ 1379947 w 1467733"/>
                <a:gd name="connsiteY9" fmla="*/ 203297 h 1883618"/>
                <a:gd name="connsiteX10" fmla="*/ 981362 w 1467733"/>
                <a:gd name="connsiteY10" fmla="*/ 379143 h 1883618"/>
                <a:gd name="connsiteX11" fmla="*/ 617947 w 1467733"/>
                <a:gd name="connsiteY11" fmla="*/ 461205 h 1883618"/>
                <a:gd name="connsiteX12" fmla="*/ 488993 w 1467733"/>
                <a:gd name="connsiteY12" fmla="*/ 297082 h 1883618"/>
                <a:gd name="connsiteX13" fmla="*/ 559331 w 1467733"/>
                <a:gd name="connsiteY13" fmla="*/ 4005 h 188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67733" h="1883618">
                  <a:moveTo>
                    <a:pt x="559331" y="4005"/>
                  </a:moveTo>
                  <a:cubicBezTo>
                    <a:pt x="481177" y="43082"/>
                    <a:pt x="90408" y="316620"/>
                    <a:pt x="20070" y="531543"/>
                  </a:cubicBezTo>
                  <a:cubicBezTo>
                    <a:pt x="-50268" y="746466"/>
                    <a:pt x="82593" y="1074712"/>
                    <a:pt x="137301" y="1293543"/>
                  </a:cubicBezTo>
                  <a:cubicBezTo>
                    <a:pt x="192009" y="1512374"/>
                    <a:pt x="199824" y="1756605"/>
                    <a:pt x="348316" y="1844528"/>
                  </a:cubicBezTo>
                  <a:cubicBezTo>
                    <a:pt x="496808" y="1932451"/>
                    <a:pt x="842639" y="1848436"/>
                    <a:pt x="1028254" y="1821082"/>
                  </a:cubicBezTo>
                  <a:cubicBezTo>
                    <a:pt x="1213869" y="1793728"/>
                    <a:pt x="1512808" y="1758559"/>
                    <a:pt x="1462008" y="1680405"/>
                  </a:cubicBezTo>
                  <a:cubicBezTo>
                    <a:pt x="1411208" y="1602251"/>
                    <a:pt x="866085" y="1447898"/>
                    <a:pt x="723454" y="1352159"/>
                  </a:cubicBezTo>
                  <a:cubicBezTo>
                    <a:pt x="580823" y="1256420"/>
                    <a:pt x="522209" y="1205620"/>
                    <a:pt x="606224" y="1105974"/>
                  </a:cubicBezTo>
                  <a:cubicBezTo>
                    <a:pt x="690239" y="1006328"/>
                    <a:pt x="1098593" y="904728"/>
                    <a:pt x="1227547" y="754282"/>
                  </a:cubicBezTo>
                  <a:cubicBezTo>
                    <a:pt x="1356501" y="603836"/>
                    <a:pt x="1420978" y="265820"/>
                    <a:pt x="1379947" y="203297"/>
                  </a:cubicBezTo>
                  <a:cubicBezTo>
                    <a:pt x="1338916" y="140774"/>
                    <a:pt x="1108362" y="336158"/>
                    <a:pt x="981362" y="379143"/>
                  </a:cubicBezTo>
                  <a:cubicBezTo>
                    <a:pt x="854362" y="422128"/>
                    <a:pt x="700009" y="474882"/>
                    <a:pt x="617947" y="461205"/>
                  </a:cubicBezTo>
                  <a:cubicBezTo>
                    <a:pt x="535885" y="447528"/>
                    <a:pt x="498762" y="371328"/>
                    <a:pt x="488993" y="297082"/>
                  </a:cubicBezTo>
                  <a:cubicBezTo>
                    <a:pt x="479224" y="222836"/>
                    <a:pt x="637485" y="-35072"/>
                    <a:pt x="559331" y="4005"/>
                  </a:cubicBezTo>
                  <a:close/>
                </a:path>
              </a:pathLst>
            </a:custGeom>
            <a:solidFill>
              <a:schemeClr val="tx2">
                <a:lumMod val="40000"/>
                <a:lumOff val="6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Connector 27"/>
            <p:cNvSpPr/>
            <p:nvPr/>
          </p:nvSpPr>
          <p:spPr>
            <a:xfrm>
              <a:off x="8182708" y="3007849"/>
              <a:ext cx="91440" cy="91440"/>
            </a:xfrm>
            <a:prstGeom prst="flowChartConnector">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nector 28"/>
            <p:cNvSpPr/>
            <p:nvPr/>
          </p:nvSpPr>
          <p:spPr>
            <a:xfrm>
              <a:off x="8072051" y="3250520"/>
              <a:ext cx="91440" cy="91440"/>
            </a:xfrm>
            <a:prstGeom prst="flowChartConnector">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Connector 29"/>
            <p:cNvSpPr/>
            <p:nvPr/>
          </p:nvSpPr>
          <p:spPr>
            <a:xfrm>
              <a:off x="8816764" y="3053569"/>
              <a:ext cx="91440" cy="91440"/>
            </a:xfrm>
            <a:prstGeom prst="flowChartConnector">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Connector 30"/>
            <p:cNvSpPr/>
            <p:nvPr/>
          </p:nvSpPr>
          <p:spPr>
            <a:xfrm>
              <a:off x="8460496" y="3290101"/>
              <a:ext cx="91440" cy="91440"/>
            </a:xfrm>
            <a:prstGeom prst="flowChartConnector">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Connector 31"/>
            <p:cNvSpPr/>
            <p:nvPr/>
          </p:nvSpPr>
          <p:spPr>
            <a:xfrm>
              <a:off x="8217414" y="3727430"/>
              <a:ext cx="91440" cy="91440"/>
            </a:xfrm>
            <a:prstGeom prst="flowChartConnector">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Connector 34"/>
            <p:cNvSpPr/>
            <p:nvPr/>
          </p:nvSpPr>
          <p:spPr>
            <a:xfrm>
              <a:off x="8288644" y="4063217"/>
              <a:ext cx="91440" cy="91440"/>
            </a:xfrm>
            <a:prstGeom prst="flowChartConnector">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Connector 35"/>
            <p:cNvSpPr/>
            <p:nvPr/>
          </p:nvSpPr>
          <p:spPr>
            <a:xfrm>
              <a:off x="8522214" y="4032230"/>
              <a:ext cx="91440" cy="91440"/>
            </a:xfrm>
            <a:prstGeom prst="flowChartConnector">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Connector 36"/>
            <p:cNvSpPr/>
            <p:nvPr/>
          </p:nvSpPr>
          <p:spPr>
            <a:xfrm>
              <a:off x="8544699" y="4244929"/>
              <a:ext cx="91440" cy="91440"/>
            </a:xfrm>
            <a:prstGeom prst="flowChartConnector">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8" name="TextBox 37"/>
                <p:cNvSpPr txBox="1"/>
                <p:nvPr/>
              </p:nvSpPr>
              <p:spPr>
                <a:xfrm>
                  <a:off x="9319556" y="2230053"/>
                  <a:ext cx="69140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𝑝</m:t>
                        </m:r>
                        <m:r>
                          <a:rPr lang="en-US" b="0" i="1" smtClean="0">
                            <a:latin typeface="Cambria Math" charset="0"/>
                          </a:rPr>
                          <m:t>(</m:t>
                        </m:r>
                        <m:r>
                          <a:rPr lang="en-US" b="0" i="1" smtClean="0">
                            <a:latin typeface="Cambria Math" charset="0"/>
                          </a:rPr>
                          <m:t>𝑥</m:t>
                        </m:r>
                        <m:r>
                          <a:rPr lang="en-US" b="0" i="1" smtClean="0">
                            <a:latin typeface="Cambria Math" charset="0"/>
                          </a:rPr>
                          <m:t>)</m:t>
                        </m:r>
                      </m:oMath>
                    </m:oMathPara>
                  </a14:m>
                  <a:endParaRPr lang="en-US" dirty="0"/>
                </a:p>
              </p:txBody>
            </p:sp>
          </mc:Choice>
          <mc:Fallback xmlns="">
            <p:sp>
              <p:nvSpPr>
                <p:cNvPr id="38" name="TextBox 37"/>
                <p:cNvSpPr txBox="1">
                  <a:spLocks noRot="1" noChangeAspect="1" noMove="1" noResize="1" noEditPoints="1" noAdjustHandles="1" noChangeArrowheads="1" noChangeShapeType="1" noTextEdit="1"/>
                </p:cNvSpPr>
                <p:nvPr/>
              </p:nvSpPr>
              <p:spPr>
                <a:xfrm>
                  <a:off x="9319556" y="2230053"/>
                  <a:ext cx="691408" cy="369332"/>
                </a:xfrm>
                <a:prstGeom prst="rect">
                  <a:avLst/>
                </a:prstGeom>
                <a:blipFill>
                  <a:blip r:embed="rId4"/>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p:cNvSpPr txBox="1"/>
                <p:nvPr/>
              </p:nvSpPr>
              <p:spPr>
                <a:xfrm>
                  <a:off x="6521922" y="2262321"/>
                  <a:ext cx="69140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latin typeface="Cambria Math" charset="0"/>
                              </a:rPr>
                            </m:ctrlPr>
                          </m:accPr>
                          <m:e>
                            <m:r>
                              <a:rPr lang="en-US" b="0" i="1" smtClean="0">
                                <a:latin typeface="Cambria Math" charset="0"/>
                              </a:rPr>
                              <m:t>𝑝</m:t>
                            </m:r>
                          </m:e>
                        </m:acc>
                        <m:r>
                          <a:rPr lang="en-US" b="0" i="1" smtClean="0">
                            <a:latin typeface="Cambria Math" charset="0"/>
                          </a:rPr>
                          <m:t>(</m:t>
                        </m:r>
                        <m:r>
                          <a:rPr lang="en-US" b="0" i="1" smtClean="0">
                            <a:latin typeface="Cambria Math" charset="0"/>
                          </a:rPr>
                          <m:t>𝑥</m:t>
                        </m:r>
                        <m:r>
                          <a:rPr lang="en-US" b="0" i="1" smtClean="0">
                            <a:latin typeface="Cambria Math" charset="0"/>
                          </a:rPr>
                          <m:t>)</m:t>
                        </m:r>
                      </m:oMath>
                    </m:oMathPara>
                  </a14:m>
                  <a:endParaRPr lang="en-US" dirty="0"/>
                </a:p>
              </p:txBody>
            </p:sp>
          </mc:Choice>
          <mc:Fallback xmlns="">
            <p:sp>
              <p:nvSpPr>
                <p:cNvPr id="39" name="TextBox 38"/>
                <p:cNvSpPr txBox="1">
                  <a:spLocks noRot="1" noChangeAspect="1" noMove="1" noResize="1" noEditPoints="1" noAdjustHandles="1" noChangeArrowheads="1" noChangeShapeType="1" noTextEdit="1"/>
                </p:cNvSpPr>
                <p:nvPr/>
              </p:nvSpPr>
              <p:spPr>
                <a:xfrm>
                  <a:off x="6521922" y="2262321"/>
                  <a:ext cx="691408" cy="369332"/>
                </a:xfrm>
                <a:prstGeom prst="rect">
                  <a:avLst/>
                </a:prstGeom>
                <a:blipFill>
                  <a:blip r:embed="rId5"/>
                  <a:stretch>
                    <a:fillRect b="-13333"/>
                  </a:stretch>
                </a:blipFill>
              </p:spPr>
              <p:txBody>
                <a:bodyPr/>
                <a:lstStyle/>
                <a:p>
                  <a:r>
                    <a:rPr lang="en-US">
                      <a:noFill/>
                    </a:rPr>
                    <a:t> </a:t>
                  </a:r>
                </a:p>
              </p:txBody>
            </p:sp>
          </mc:Fallback>
        </mc:AlternateContent>
      </p:grpSp>
    </p:spTree>
    <p:extLst>
      <p:ext uri="{BB962C8B-B14F-4D97-AF65-F5344CB8AC3E}">
        <p14:creationId xmlns:p14="http://schemas.microsoft.com/office/powerpoint/2010/main" val="18461641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Generative Adversarial Networks</a:t>
            </a:r>
          </a:p>
        </p:txBody>
      </p:sp>
      <p:grpSp>
        <p:nvGrpSpPr>
          <p:cNvPr id="4" name="Group 3">
            <a:extLst>
              <a:ext uri="{FF2B5EF4-FFF2-40B4-BE49-F238E27FC236}">
                <a16:creationId xmlns="" xmlns:a16="http://schemas.microsoft.com/office/drawing/2014/main" id="{F971CFDD-E108-6B46-B8AC-0D32E460FAE4}"/>
              </a:ext>
            </a:extLst>
          </p:cNvPr>
          <p:cNvGrpSpPr/>
          <p:nvPr/>
        </p:nvGrpSpPr>
        <p:grpSpPr>
          <a:xfrm>
            <a:off x="1107293" y="1823519"/>
            <a:ext cx="9372651" cy="4502863"/>
            <a:chOff x="650093" y="1811162"/>
            <a:chExt cx="9372651" cy="4502863"/>
          </a:xfrm>
        </p:grpSpPr>
        <p:grpSp>
          <p:nvGrpSpPr>
            <p:cNvPr id="11" name="Group 10"/>
            <p:cNvGrpSpPr/>
            <p:nvPr/>
          </p:nvGrpSpPr>
          <p:grpSpPr>
            <a:xfrm>
              <a:off x="650093" y="2639198"/>
              <a:ext cx="1702049" cy="1698343"/>
              <a:chOff x="1552770" y="3153508"/>
              <a:chExt cx="1938528" cy="1934307"/>
            </a:xfrm>
          </p:grpSpPr>
          <p:sp>
            <p:nvSpPr>
              <p:cNvPr id="3" name="Rectangle 2"/>
              <p:cNvSpPr/>
              <p:nvPr/>
            </p:nvSpPr>
            <p:spPr>
              <a:xfrm>
                <a:off x="1552770" y="3153508"/>
                <a:ext cx="1938528" cy="1934307"/>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1955106" y="3523882"/>
                <a:ext cx="1133856" cy="1137139"/>
              </a:xfrm>
              <a:prstGeom prst="ellipse">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TextBox 7"/>
                  <p:cNvSpPr txBox="1"/>
                  <p:nvPr/>
                </p:nvSpPr>
                <p:spPr>
                  <a:xfrm>
                    <a:off x="2082970" y="4696190"/>
                    <a:ext cx="101771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𝑧</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𝑈𝑛𝑖𝑓</m:t>
                          </m:r>
                        </m:oMath>
                      </m:oMathPara>
                    </a14:m>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2082970" y="4696190"/>
                    <a:ext cx="1017715" cy="369332"/>
                  </a:xfrm>
                  <a:prstGeom prst="rect">
                    <a:avLst/>
                  </a:prstGeom>
                  <a:blipFill rotWithShape="0">
                    <a:blip r:embed="rId3"/>
                    <a:stretch>
                      <a:fillRect r="-8844" b="-30189"/>
                    </a:stretch>
                  </a:blipFill>
                </p:spPr>
                <p:txBody>
                  <a:bodyPr/>
                  <a:lstStyle/>
                  <a:p>
                    <a:r>
                      <a:rPr lang="en-US">
                        <a:noFill/>
                      </a:rPr>
                      <a:t> </a:t>
                    </a:r>
                  </a:p>
                </p:txBody>
              </p:sp>
            </mc:Fallback>
          </mc:AlternateContent>
        </p:grpSp>
        <p:sp>
          <p:nvSpPr>
            <p:cNvPr id="12" name="Trapezoid 11"/>
            <p:cNvSpPr/>
            <p:nvPr/>
          </p:nvSpPr>
          <p:spPr>
            <a:xfrm rot="16200000">
              <a:off x="2218486" y="2554750"/>
              <a:ext cx="2645299" cy="1905022"/>
            </a:xfrm>
            <a:prstGeom prst="trapezoid">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Generative Model</a:t>
              </a:r>
            </a:p>
            <a:p>
              <a:pPr algn="ctr"/>
              <a:r>
                <a:rPr lang="en-US" dirty="0">
                  <a:solidFill>
                    <a:schemeClr val="tx1"/>
                  </a:solidFill>
                </a:rPr>
                <a:t>(Neural Network</a:t>
              </a:r>
              <a:r>
                <a:rPr lang="en-US" dirty="0" smtClean="0">
                  <a:solidFill>
                    <a:schemeClr val="tx1"/>
                  </a:solidFill>
                </a:rPr>
                <a:t>)</a:t>
              </a:r>
            </a:p>
            <a:p>
              <a:pPr algn="ctr"/>
              <a:r>
                <a:rPr lang="en-US" dirty="0" smtClean="0">
                  <a:solidFill>
                    <a:schemeClr val="tx1"/>
                  </a:solidFill>
                </a:rPr>
                <a:t>W</a:t>
              </a:r>
              <a:r>
                <a:rPr lang="en-US" baseline="-25000" dirty="0" smtClean="0">
                  <a:solidFill>
                    <a:schemeClr val="tx1"/>
                  </a:solidFill>
                </a:rPr>
                <a:t>G</a:t>
              </a:r>
              <a:endParaRPr lang="en-US" dirty="0">
                <a:solidFill>
                  <a:schemeClr val="tx1"/>
                </a:solidFill>
              </a:endParaRPr>
            </a:p>
          </p:txBody>
        </p:sp>
        <p:grpSp>
          <p:nvGrpSpPr>
            <p:cNvPr id="19" name="Group 18"/>
            <p:cNvGrpSpPr/>
            <p:nvPr/>
          </p:nvGrpSpPr>
          <p:grpSpPr>
            <a:xfrm>
              <a:off x="4689064" y="1811162"/>
              <a:ext cx="2579244" cy="3029177"/>
              <a:chOff x="4689064" y="2268359"/>
              <a:chExt cx="2579244" cy="3029177"/>
            </a:xfrm>
          </p:grpSpPr>
          <p:sp>
            <p:nvSpPr>
              <p:cNvPr id="13" name="Rectangle 12"/>
              <p:cNvSpPr/>
              <p:nvPr/>
            </p:nvSpPr>
            <p:spPr>
              <a:xfrm>
                <a:off x="4689064" y="2637691"/>
                <a:ext cx="2579244" cy="2659845"/>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4892182" y="2268359"/>
                <a:ext cx="2321148" cy="369332"/>
              </a:xfrm>
              <a:prstGeom prst="rect">
                <a:avLst/>
              </a:prstGeom>
              <a:noFill/>
            </p:spPr>
            <p:txBody>
              <a:bodyPr wrap="none" rtlCol="0">
                <a:spAutoFit/>
              </a:bodyPr>
              <a:lstStyle/>
              <a:p>
                <a:r>
                  <a:rPr lang="en-US" dirty="0"/>
                  <a:t>Generated distribution</a:t>
                </a:r>
              </a:p>
            </p:txBody>
          </p:sp>
        </p:grpSp>
        <p:grpSp>
          <p:nvGrpSpPr>
            <p:cNvPr id="18" name="Group 17"/>
            <p:cNvGrpSpPr/>
            <p:nvPr/>
          </p:nvGrpSpPr>
          <p:grpSpPr>
            <a:xfrm>
              <a:off x="7453612" y="1811162"/>
              <a:ext cx="2569132" cy="3018749"/>
              <a:chOff x="7453612" y="2268359"/>
              <a:chExt cx="2569132" cy="3018749"/>
            </a:xfrm>
          </p:grpSpPr>
          <p:sp>
            <p:nvSpPr>
              <p:cNvPr id="14" name="Rectangle 13"/>
              <p:cNvSpPr/>
              <p:nvPr/>
            </p:nvSpPr>
            <p:spPr>
              <a:xfrm>
                <a:off x="7453612" y="2637691"/>
                <a:ext cx="2569132" cy="264941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7577604" y="2268359"/>
                <a:ext cx="1741952" cy="369332"/>
              </a:xfrm>
              <a:prstGeom prst="rect">
                <a:avLst/>
              </a:prstGeom>
              <a:noFill/>
            </p:spPr>
            <p:txBody>
              <a:bodyPr wrap="none" rtlCol="0">
                <a:spAutoFit/>
              </a:bodyPr>
              <a:lstStyle/>
              <a:p>
                <a:r>
                  <a:rPr lang="en-US"/>
                  <a:t>True distribution</a:t>
                </a:r>
                <a:endParaRPr lang="en-US" dirty="0"/>
              </a:p>
            </p:txBody>
          </p:sp>
        </p:grpSp>
        <p:sp>
          <p:nvSpPr>
            <p:cNvPr id="17" name="Circular Arrow 16"/>
            <p:cNvSpPr/>
            <p:nvPr/>
          </p:nvSpPr>
          <p:spPr>
            <a:xfrm rot="10800000">
              <a:off x="6751360" y="4372712"/>
              <a:ext cx="1219200" cy="1184031"/>
            </a:xfrm>
            <a:prstGeom prst="circularArrow">
              <a:avLst/>
            </a:prstGeom>
            <a:solidFill>
              <a:schemeClr val="tx1">
                <a:lumMod val="65000"/>
                <a:lumOff val="35000"/>
              </a:schemeClr>
            </a:solidFill>
            <a:ln cap="rn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 name="TextBox 19"/>
            <p:cNvSpPr txBox="1"/>
            <p:nvPr/>
          </p:nvSpPr>
          <p:spPr>
            <a:xfrm>
              <a:off x="6649867" y="5667694"/>
              <a:ext cx="1556323" cy="646331"/>
            </a:xfrm>
            <a:prstGeom prst="rect">
              <a:avLst/>
            </a:prstGeom>
            <a:noFill/>
          </p:spPr>
          <p:txBody>
            <a:bodyPr wrap="none" rtlCol="0">
              <a:spAutoFit/>
            </a:bodyPr>
            <a:lstStyle/>
            <a:p>
              <a:r>
                <a:rPr lang="en-US" dirty="0"/>
                <a:t>Loss </a:t>
              </a:r>
              <a:r>
                <a:rPr lang="en-US" dirty="0" smtClean="0"/>
                <a:t>function</a:t>
              </a:r>
            </a:p>
            <a:p>
              <a:r>
                <a:rPr lang="en-US" dirty="0" smtClean="0"/>
                <a:t>KL Divergence </a:t>
              </a:r>
              <a:endParaRPr lang="en-US" dirty="0"/>
            </a:p>
          </p:txBody>
        </p:sp>
        <p:sp>
          <p:nvSpPr>
            <p:cNvPr id="23" name="Freeform 22"/>
            <p:cNvSpPr/>
            <p:nvPr/>
          </p:nvSpPr>
          <p:spPr>
            <a:xfrm>
              <a:off x="5244426" y="2583719"/>
              <a:ext cx="1703148" cy="1788993"/>
            </a:xfrm>
            <a:custGeom>
              <a:avLst/>
              <a:gdLst>
                <a:gd name="connsiteX0" fmla="*/ 1108160 w 1703148"/>
                <a:gd name="connsiteY0" fmla="*/ 1770619 h 1788993"/>
                <a:gd name="connsiteX1" fmla="*/ 252376 w 1703148"/>
                <a:gd name="connsiteY1" fmla="*/ 1512712 h 1788993"/>
                <a:gd name="connsiteX2" fmla="*/ 29637 w 1703148"/>
                <a:gd name="connsiteY2" fmla="*/ 645204 h 1788993"/>
                <a:gd name="connsiteX3" fmla="*/ 803360 w 1703148"/>
                <a:gd name="connsiteY3" fmla="*/ 435 h 1788993"/>
                <a:gd name="connsiteX4" fmla="*/ 709576 w 1703148"/>
                <a:gd name="connsiteY4" fmla="*/ 738989 h 1788993"/>
                <a:gd name="connsiteX5" fmla="*/ 1588806 w 1703148"/>
                <a:gd name="connsiteY5" fmla="*/ 586589 h 1788993"/>
                <a:gd name="connsiteX6" fmla="*/ 1588806 w 1703148"/>
                <a:gd name="connsiteY6" fmla="*/ 1043789 h 1788993"/>
                <a:gd name="connsiteX7" fmla="*/ 639237 w 1703148"/>
                <a:gd name="connsiteY7" fmla="*/ 1043789 h 1788993"/>
                <a:gd name="connsiteX8" fmla="*/ 1284006 w 1703148"/>
                <a:gd name="connsiteY8" fmla="*/ 1688558 h 1788993"/>
                <a:gd name="connsiteX9" fmla="*/ 1108160 w 1703148"/>
                <a:gd name="connsiteY9" fmla="*/ 1770619 h 178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03148" h="1788993">
                  <a:moveTo>
                    <a:pt x="1108160" y="1770619"/>
                  </a:moveTo>
                  <a:cubicBezTo>
                    <a:pt x="936222" y="1741311"/>
                    <a:pt x="432130" y="1700281"/>
                    <a:pt x="252376" y="1512712"/>
                  </a:cubicBezTo>
                  <a:cubicBezTo>
                    <a:pt x="72622" y="1325143"/>
                    <a:pt x="-62194" y="897250"/>
                    <a:pt x="29637" y="645204"/>
                  </a:cubicBezTo>
                  <a:cubicBezTo>
                    <a:pt x="121468" y="393158"/>
                    <a:pt x="690037" y="-15196"/>
                    <a:pt x="803360" y="435"/>
                  </a:cubicBezTo>
                  <a:cubicBezTo>
                    <a:pt x="916683" y="16066"/>
                    <a:pt x="578668" y="641297"/>
                    <a:pt x="709576" y="738989"/>
                  </a:cubicBezTo>
                  <a:cubicBezTo>
                    <a:pt x="840484" y="836681"/>
                    <a:pt x="1442268" y="535789"/>
                    <a:pt x="1588806" y="586589"/>
                  </a:cubicBezTo>
                  <a:cubicBezTo>
                    <a:pt x="1735344" y="637389"/>
                    <a:pt x="1747068" y="967589"/>
                    <a:pt x="1588806" y="1043789"/>
                  </a:cubicBezTo>
                  <a:cubicBezTo>
                    <a:pt x="1430544" y="1119989"/>
                    <a:pt x="690037" y="936328"/>
                    <a:pt x="639237" y="1043789"/>
                  </a:cubicBezTo>
                  <a:cubicBezTo>
                    <a:pt x="588437" y="1151250"/>
                    <a:pt x="1213668" y="1569373"/>
                    <a:pt x="1284006" y="1688558"/>
                  </a:cubicBezTo>
                  <a:cubicBezTo>
                    <a:pt x="1354345" y="1807743"/>
                    <a:pt x="1280098" y="1799927"/>
                    <a:pt x="1108160" y="1770619"/>
                  </a:cubicBezTo>
                  <a:close/>
                </a:path>
              </a:pathLst>
            </a:custGeom>
            <a:solidFill>
              <a:schemeClr val="accent2">
                <a:lumMod val="40000"/>
                <a:lumOff val="6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reeform 24"/>
            <p:cNvSpPr/>
            <p:nvPr/>
          </p:nvSpPr>
          <p:spPr>
            <a:xfrm>
              <a:off x="7864556" y="2563393"/>
              <a:ext cx="1467733" cy="1883618"/>
            </a:xfrm>
            <a:custGeom>
              <a:avLst/>
              <a:gdLst>
                <a:gd name="connsiteX0" fmla="*/ 559331 w 1467733"/>
                <a:gd name="connsiteY0" fmla="*/ 4005 h 1883618"/>
                <a:gd name="connsiteX1" fmla="*/ 20070 w 1467733"/>
                <a:gd name="connsiteY1" fmla="*/ 531543 h 1883618"/>
                <a:gd name="connsiteX2" fmla="*/ 137301 w 1467733"/>
                <a:gd name="connsiteY2" fmla="*/ 1293543 h 1883618"/>
                <a:gd name="connsiteX3" fmla="*/ 348316 w 1467733"/>
                <a:gd name="connsiteY3" fmla="*/ 1844528 h 1883618"/>
                <a:gd name="connsiteX4" fmla="*/ 1028254 w 1467733"/>
                <a:gd name="connsiteY4" fmla="*/ 1821082 h 1883618"/>
                <a:gd name="connsiteX5" fmla="*/ 1462008 w 1467733"/>
                <a:gd name="connsiteY5" fmla="*/ 1680405 h 1883618"/>
                <a:gd name="connsiteX6" fmla="*/ 723454 w 1467733"/>
                <a:gd name="connsiteY6" fmla="*/ 1352159 h 1883618"/>
                <a:gd name="connsiteX7" fmla="*/ 606224 w 1467733"/>
                <a:gd name="connsiteY7" fmla="*/ 1105974 h 1883618"/>
                <a:gd name="connsiteX8" fmla="*/ 1227547 w 1467733"/>
                <a:gd name="connsiteY8" fmla="*/ 754282 h 1883618"/>
                <a:gd name="connsiteX9" fmla="*/ 1379947 w 1467733"/>
                <a:gd name="connsiteY9" fmla="*/ 203297 h 1883618"/>
                <a:gd name="connsiteX10" fmla="*/ 981362 w 1467733"/>
                <a:gd name="connsiteY10" fmla="*/ 379143 h 1883618"/>
                <a:gd name="connsiteX11" fmla="*/ 617947 w 1467733"/>
                <a:gd name="connsiteY11" fmla="*/ 461205 h 1883618"/>
                <a:gd name="connsiteX12" fmla="*/ 488993 w 1467733"/>
                <a:gd name="connsiteY12" fmla="*/ 297082 h 1883618"/>
                <a:gd name="connsiteX13" fmla="*/ 559331 w 1467733"/>
                <a:gd name="connsiteY13" fmla="*/ 4005 h 188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67733" h="1883618">
                  <a:moveTo>
                    <a:pt x="559331" y="4005"/>
                  </a:moveTo>
                  <a:cubicBezTo>
                    <a:pt x="481177" y="43082"/>
                    <a:pt x="90408" y="316620"/>
                    <a:pt x="20070" y="531543"/>
                  </a:cubicBezTo>
                  <a:cubicBezTo>
                    <a:pt x="-50268" y="746466"/>
                    <a:pt x="82593" y="1074712"/>
                    <a:pt x="137301" y="1293543"/>
                  </a:cubicBezTo>
                  <a:cubicBezTo>
                    <a:pt x="192009" y="1512374"/>
                    <a:pt x="199824" y="1756605"/>
                    <a:pt x="348316" y="1844528"/>
                  </a:cubicBezTo>
                  <a:cubicBezTo>
                    <a:pt x="496808" y="1932451"/>
                    <a:pt x="842639" y="1848436"/>
                    <a:pt x="1028254" y="1821082"/>
                  </a:cubicBezTo>
                  <a:cubicBezTo>
                    <a:pt x="1213869" y="1793728"/>
                    <a:pt x="1512808" y="1758559"/>
                    <a:pt x="1462008" y="1680405"/>
                  </a:cubicBezTo>
                  <a:cubicBezTo>
                    <a:pt x="1411208" y="1602251"/>
                    <a:pt x="866085" y="1447898"/>
                    <a:pt x="723454" y="1352159"/>
                  </a:cubicBezTo>
                  <a:cubicBezTo>
                    <a:pt x="580823" y="1256420"/>
                    <a:pt x="522209" y="1205620"/>
                    <a:pt x="606224" y="1105974"/>
                  </a:cubicBezTo>
                  <a:cubicBezTo>
                    <a:pt x="690239" y="1006328"/>
                    <a:pt x="1098593" y="904728"/>
                    <a:pt x="1227547" y="754282"/>
                  </a:cubicBezTo>
                  <a:cubicBezTo>
                    <a:pt x="1356501" y="603836"/>
                    <a:pt x="1420978" y="265820"/>
                    <a:pt x="1379947" y="203297"/>
                  </a:cubicBezTo>
                  <a:cubicBezTo>
                    <a:pt x="1338916" y="140774"/>
                    <a:pt x="1108362" y="336158"/>
                    <a:pt x="981362" y="379143"/>
                  </a:cubicBezTo>
                  <a:cubicBezTo>
                    <a:pt x="854362" y="422128"/>
                    <a:pt x="700009" y="474882"/>
                    <a:pt x="617947" y="461205"/>
                  </a:cubicBezTo>
                  <a:cubicBezTo>
                    <a:pt x="535885" y="447528"/>
                    <a:pt x="498762" y="371328"/>
                    <a:pt x="488993" y="297082"/>
                  </a:cubicBezTo>
                  <a:cubicBezTo>
                    <a:pt x="479224" y="222836"/>
                    <a:pt x="637485" y="-35072"/>
                    <a:pt x="559331" y="4005"/>
                  </a:cubicBezTo>
                  <a:close/>
                </a:path>
              </a:pathLst>
            </a:custGeom>
            <a:solidFill>
              <a:schemeClr val="tx2">
                <a:lumMod val="40000"/>
                <a:lumOff val="6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Connector 27"/>
            <p:cNvSpPr/>
            <p:nvPr/>
          </p:nvSpPr>
          <p:spPr>
            <a:xfrm>
              <a:off x="8182708" y="3007849"/>
              <a:ext cx="91440" cy="91440"/>
            </a:xfrm>
            <a:prstGeom prst="flowChartConnector">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nector 28"/>
            <p:cNvSpPr/>
            <p:nvPr/>
          </p:nvSpPr>
          <p:spPr>
            <a:xfrm>
              <a:off x="8072051" y="3250520"/>
              <a:ext cx="91440" cy="91440"/>
            </a:xfrm>
            <a:prstGeom prst="flowChartConnector">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Connector 29"/>
            <p:cNvSpPr/>
            <p:nvPr/>
          </p:nvSpPr>
          <p:spPr>
            <a:xfrm>
              <a:off x="8816764" y="3053569"/>
              <a:ext cx="91440" cy="91440"/>
            </a:xfrm>
            <a:prstGeom prst="flowChartConnector">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Connector 30"/>
            <p:cNvSpPr/>
            <p:nvPr/>
          </p:nvSpPr>
          <p:spPr>
            <a:xfrm>
              <a:off x="8460496" y="3290101"/>
              <a:ext cx="91440" cy="91440"/>
            </a:xfrm>
            <a:prstGeom prst="flowChartConnector">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Connector 31"/>
            <p:cNvSpPr/>
            <p:nvPr/>
          </p:nvSpPr>
          <p:spPr>
            <a:xfrm>
              <a:off x="8217414" y="3727430"/>
              <a:ext cx="91440" cy="91440"/>
            </a:xfrm>
            <a:prstGeom prst="flowChartConnector">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Connector 34"/>
            <p:cNvSpPr/>
            <p:nvPr/>
          </p:nvSpPr>
          <p:spPr>
            <a:xfrm>
              <a:off x="8288644" y="4063217"/>
              <a:ext cx="91440" cy="91440"/>
            </a:xfrm>
            <a:prstGeom prst="flowChartConnector">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Connector 35"/>
            <p:cNvSpPr/>
            <p:nvPr/>
          </p:nvSpPr>
          <p:spPr>
            <a:xfrm>
              <a:off x="8522214" y="4032230"/>
              <a:ext cx="91440" cy="91440"/>
            </a:xfrm>
            <a:prstGeom prst="flowChartConnector">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Connector 36"/>
            <p:cNvSpPr/>
            <p:nvPr/>
          </p:nvSpPr>
          <p:spPr>
            <a:xfrm>
              <a:off x="8544699" y="4244929"/>
              <a:ext cx="91440" cy="91440"/>
            </a:xfrm>
            <a:prstGeom prst="flowChartConnector">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8" name="TextBox 37"/>
                <p:cNvSpPr txBox="1"/>
                <p:nvPr/>
              </p:nvSpPr>
              <p:spPr>
                <a:xfrm>
                  <a:off x="9319556" y="2230053"/>
                  <a:ext cx="69140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𝑝</m:t>
                        </m:r>
                        <m:r>
                          <a:rPr lang="en-US" b="0" i="1" smtClean="0">
                            <a:latin typeface="Cambria Math" charset="0"/>
                          </a:rPr>
                          <m:t>(</m:t>
                        </m:r>
                        <m:r>
                          <a:rPr lang="en-US" b="0" i="1" smtClean="0">
                            <a:latin typeface="Cambria Math" charset="0"/>
                          </a:rPr>
                          <m:t>𝑥</m:t>
                        </m:r>
                        <m:r>
                          <a:rPr lang="en-US" b="0" i="1" smtClean="0">
                            <a:latin typeface="Cambria Math" charset="0"/>
                          </a:rPr>
                          <m:t>)</m:t>
                        </m:r>
                      </m:oMath>
                    </m:oMathPara>
                  </a14:m>
                  <a:endParaRPr lang="en-US" dirty="0"/>
                </a:p>
              </p:txBody>
            </p:sp>
          </mc:Choice>
          <mc:Fallback xmlns="">
            <p:sp>
              <p:nvSpPr>
                <p:cNvPr id="38" name="TextBox 37"/>
                <p:cNvSpPr txBox="1">
                  <a:spLocks noRot="1" noChangeAspect="1" noMove="1" noResize="1" noEditPoints="1" noAdjustHandles="1" noChangeArrowheads="1" noChangeShapeType="1" noTextEdit="1"/>
                </p:cNvSpPr>
                <p:nvPr/>
              </p:nvSpPr>
              <p:spPr>
                <a:xfrm>
                  <a:off x="9319556" y="2230053"/>
                  <a:ext cx="691408" cy="369332"/>
                </a:xfrm>
                <a:prstGeom prst="rect">
                  <a:avLst/>
                </a:prstGeom>
                <a:blipFill>
                  <a:blip r:embed="rId4"/>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p:cNvSpPr txBox="1"/>
                <p:nvPr/>
              </p:nvSpPr>
              <p:spPr>
                <a:xfrm>
                  <a:off x="6521922" y="2262321"/>
                  <a:ext cx="69140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latin typeface="Cambria Math" charset="0"/>
                              </a:rPr>
                            </m:ctrlPr>
                          </m:accPr>
                          <m:e>
                            <m:r>
                              <a:rPr lang="en-US" b="0" i="1" smtClean="0">
                                <a:latin typeface="Cambria Math" charset="0"/>
                              </a:rPr>
                              <m:t>𝑝</m:t>
                            </m:r>
                          </m:e>
                        </m:acc>
                        <m:r>
                          <a:rPr lang="en-US" b="0" i="1" smtClean="0">
                            <a:latin typeface="Cambria Math" charset="0"/>
                          </a:rPr>
                          <m:t>(</m:t>
                        </m:r>
                        <m:r>
                          <a:rPr lang="en-US" b="0" i="1" smtClean="0">
                            <a:latin typeface="Cambria Math" charset="0"/>
                          </a:rPr>
                          <m:t>𝑥</m:t>
                        </m:r>
                        <m:r>
                          <a:rPr lang="en-US" b="0" i="1" smtClean="0">
                            <a:latin typeface="Cambria Math" charset="0"/>
                          </a:rPr>
                          <m:t>)</m:t>
                        </m:r>
                      </m:oMath>
                    </m:oMathPara>
                  </a14:m>
                  <a:endParaRPr lang="en-US" dirty="0"/>
                </a:p>
              </p:txBody>
            </p:sp>
          </mc:Choice>
          <mc:Fallback xmlns="">
            <p:sp>
              <p:nvSpPr>
                <p:cNvPr id="39" name="TextBox 38"/>
                <p:cNvSpPr txBox="1">
                  <a:spLocks noRot="1" noChangeAspect="1" noMove="1" noResize="1" noEditPoints="1" noAdjustHandles="1" noChangeArrowheads="1" noChangeShapeType="1" noTextEdit="1"/>
                </p:cNvSpPr>
                <p:nvPr/>
              </p:nvSpPr>
              <p:spPr>
                <a:xfrm>
                  <a:off x="6521922" y="2262321"/>
                  <a:ext cx="691408" cy="369332"/>
                </a:xfrm>
                <a:prstGeom prst="rect">
                  <a:avLst/>
                </a:prstGeom>
                <a:blipFill>
                  <a:blip r:embed="rId5"/>
                  <a:stretch>
                    <a:fillRect b="-13333"/>
                  </a:stretch>
                </a:blipFill>
              </p:spPr>
              <p:txBody>
                <a:bodyPr/>
                <a:lstStyle/>
                <a:p>
                  <a:r>
                    <a:rPr lang="en-US">
                      <a:noFill/>
                    </a:rPr>
                    <a:t> </a:t>
                  </a:r>
                </a:p>
              </p:txBody>
            </p:sp>
          </mc:Fallback>
        </mc:AlternateContent>
      </p:grpSp>
      <p:grpSp>
        <p:nvGrpSpPr>
          <p:cNvPr id="10" name="Group 9"/>
          <p:cNvGrpSpPr/>
          <p:nvPr/>
        </p:nvGrpSpPr>
        <p:grpSpPr>
          <a:xfrm>
            <a:off x="5280737" y="2736980"/>
            <a:ext cx="4831665" cy="3317737"/>
            <a:chOff x="5280737" y="2736980"/>
            <a:chExt cx="4831665" cy="3317737"/>
          </a:xfrm>
        </p:grpSpPr>
        <p:grpSp>
          <p:nvGrpSpPr>
            <p:cNvPr id="24" name="Group 23">
              <a:extLst>
                <a:ext uri="{FF2B5EF4-FFF2-40B4-BE49-F238E27FC236}">
                  <a16:creationId xmlns="" xmlns:a16="http://schemas.microsoft.com/office/drawing/2014/main" id="{C852DC47-E118-4449-8732-BC9F32849417}"/>
                </a:ext>
              </a:extLst>
            </p:cNvPr>
            <p:cNvGrpSpPr/>
            <p:nvPr/>
          </p:nvGrpSpPr>
          <p:grpSpPr>
            <a:xfrm>
              <a:off x="5280737" y="2736980"/>
              <a:ext cx="4400560" cy="2893451"/>
              <a:chOff x="5280737" y="2736980"/>
              <a:chExt cx="4400560" cy="2893451"/>
            </a:xfrm>
          </p:grpSpPr>
          <p:sp>
            <p:nvSpPr>
              <p:cNvPr id="6" name="Manual Operation 5">
                <a:extLst>
                  <a:ext uri="{FF2B5EF4-FFF2-40B4-BE49-F238E27FC236}">
                    <a16:creationId xmlns="" xmlns:a16="http://schemas.microsoft.com/office/drawing/2014/main" id="{551BA8F9-6354-3547-8B63-E4D9516BBB4D}"/>
                  </a:ext>
                </a:extLst>
              </p:cNvPr>
              <p:cNvSpPr/>
              <p:nvPr/>
            </p:nvSpPr>
            <p:spPr>
              <a:xfrm>
                <a:off x="6044790" y="2736980"/>
                <a:ext cx="2446616" cy="1347139"/>
              </a:xfrm>
              <a:prstGeom prst="flowChartManualOperation">
                <a:avLst/>
              </a:prstGeom>
              <a:solidFill>
                <a:schemeClr val="bg1">
                  <a:lumMod val="8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Discriminator</a:t>
                </a:r>
              </a:p>
              <a:p>
                <a:pPr algn="ctr"/>
                <a:r>
                  <a:rPr lang="en-US" sz="1400" dirty="0">
                    <a:solidFill>
                      <a:schemeClr val="tx1"/>
                    </a:solidFill>
                  </a:rPr>
                  <a:t>(Neural Network</a:t>
                </a:r>
                <a:r>
                  <a:rPr lang="en-US" sz="1400" dirty="0" smtClean="0">
                    <a:solidFill>
                      <a:schemeClr val="tx1"/>
                    </a:solidFill>
                  </a:rPr>
                  <a:t>)</a:t>
                </a:r>
              </a:p>
              <a:p>
                <a:pPr algn="ctr"/>
                <a:r>
                  <a:rPr lang="en-US" sz="1400" dirty="0" smtClean="0">
                    <a:solidFill>
                      <a:schemeClr val="tx1"/>
                    </a:solidFill>
                  </a:rPr>
                  <a:t>W</a:t>
                </a:r>
                <a:r>
                  <a:rPr lang="en-US" sz="1400" baseline="-25000" dirty="0" smtClean="0">
                    <a:solidFill>
                      <a:schemeClr val="tx1"/>
                    </a:solidFill>
                  </a:rPr>
                  <a:t>D</a:t>
                </a:r>
                <a:endParaRPr lang="en-US" sz="1400" dirty="0">
                  <a:solidFill>
                    <a:schemeClr val="tx1"/>
                  </a:solidFill>
                </a:endParaRPr>
              </a:p>
            </p:txBody>
          </p:sp>
          <p:cxnSp>
            <p:nvCxnSpPr>
              <p:cNvPr id="9" name="Straight Arrow Connector 8">
                <a:extLst>
                  <a:ext uri="{FF2B5EF4-FFF2-40B4-BE49-F238E27FC236}">
                    <a16:creationId xmlns="" xmlns:a16="http://schemas.microsoft.com/office/drawing/2014/main" id="{AB38B9CE-7DFD-D343-9518-8EC691FF16AB}"/>
                  </a:ext>
                </a:extLst>
              </p:cNvPr>
              <p:cNvCxnSpPr/>
              <p:nvPr/>
            </p:nvCxnSpPr>
            <p:spPr>
              <a:xfrm flipH="1">
                <a:off x="6215449" y="4144001"/>
                <a:ext cx="986747" cy="94298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2" name="Straight Arrow Connector 91">
                <a:extLst>
                  <a:ext uri="{FF2B5EF4-FFF2-40B4-BE49-F238E27FC236}">
                    <a16:creationId xmlns="" xmlns:a16="http://schemas.microsoft.com/office/drawing/2014/main" id="{40408711-AAAC-CE4A-BB30-C9B8B3992070}"/>
                  </a:ext>
                </a:extLst>
              </p:cNvPr>
              <p:cNvCxnSpPr>
                <a:cxnSpLocks/>
              </p:cNvCxnSpPr>
              <p:nvPr/>
            </p:nvCxnSpPr>
            <p:spPr>
              <a:xfrm>
                <a:off x="7404774" y="4167014"/>
                <a:ext cx="697081" cy="84774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 xmlns:a16="http://schemas.microsoft.com/office/drawing/2014/main" id="{7FE90614-4AD1-CB44-B5D1-4FE5E1EF91CF}"/>
                  </a:ext>
                </a:extLst>
              </p:cNvPr>
              <p:cNvSpPr txBox="1"/>
              <p:nvPr/>
            </p:nvSpPr>
            <p:spPr>
              <a:xfrm>
                <a:off x="5280737" y="5255921"/>
                <a:ext cx="1685461" cy="369332"/>
              </a:xfrm>
              <a:prstGeom prst="rect">
                <a:avLst/>
              </a:prstGeom>
              <a:noFill/>
            </p:spPr>
            <p:txBody>
              <a:bodyPr wrap="none" rtlCol="0">
                <a:spAutoFit/>
              </a:bodyPr>
              <a:lstStyle/>
              <a:p>
                <a:r>
                  <a:rPr lang="en-US"/>
                  <a:t>From </a:t>
                </a:r>
                <a:r>
                  <a:rPr lang="en-US" smtClean="0"/>
                  <a:t>Generator</a:t>
                </a:r>
                <a:endParaRPr lang="en-US" dirty="0" smtClean="0"/>
              </a:p>
            </p:txBody>
          </p:sp>
          <p:sp>
            <p:nvSpPr>
              <p:cNvPr id="93" name="TextBox 92">
                <a:extLst>
                  <a:ext uri="{FF2B5EF4-FFF2-40B4-BE49-F238E27FC236}">
                    <a16:creationId xmlns="" xmlns:a16="http://schemas.microsoft.com/office/drawing/2014/main" id="{73CF017B-E2FC-5046-A05B-5F1BEC75C741}"/>
                  </a:ext>
                </a:extLst>
              </p:cNvPr>
              <p:cNvSpPr txBox="1"/>
              <p:nvPr/>
            </p:nvSpPr>
            <p:spPr>
              <a:xfrm>
                <a:off x="7377205" y="5261099"/>
                <a:ext cx="2304092" cy="369332"/>
              </a:xfrm>
              <a:prstGeom prst="rect">
                <a:avLst/>
              </a:prstGeom>
              <a:noFill/>
            </p:spPr>
            <p:txBody>
              <a:bodyPr wrap="none" rtlCol="0">
                <a:spAutoFit/>
              </a:bodyPr>
              <a:lstStyle/>
              <a:p>
                <a:r>
                  <a:rPr lang="en-US" dirty="0"/>
                  <a:t>From True Distribution</a:t>
                </a:r>
              </a:p>
            </p:txBody>
          </p:sp>
        </p:grpSp>
        <mc:AlternateContent xmlns:mc="http://schemas.openxmlformats.org/markup-compatibility/2006" xmlns:a14="http://schemas.microsoft.com/office/drawing/2010/main">
          <mc:Choice Requires="a14">
            <p:sp>
              <p:nvSpPr>
                <p:cNvPr id="7" name="TextBox 6"/>
                <p:cNvSpPr txBox="1"/>
                <p:nvPr/>
              </p:nvSpPr>
              <p:spPr>
                <a:xfrm>
                  <a:off x="5813711" y="5685385"/>
                  <a:ext cx="4298691" cy="369332"/>
                </a:xfrm>
                <a:prstGeom prst="rect">
                  <a:avLst/>
                </a:prstGeom>
                <a:noFill/>
              </p:spPr>
              <p:txBody>
                <a:bodyPr wrap="square" rtlCol="0">
                  <a:spAutoFit/>
                </a:bodyPr>
                <a:lstStyle/>
                <a:p>
                  <a:r>
                    <a:rPr lang="en-US" dirty="0" smtClean="0"/>
                    <a:t>Loss function: Binary Cross Entropy, </a:t>
                  </a:r>
                  <a14:m>
                    <m:oMath xmlns:m="http://schemas.openxmlformats.org/officeDocument/2006/math">
                      <m:sSub>
                        <m:sSubPr>
                          <m:ctrlPr>
                            <a:rPr lang="en-US" i="1" smtClean="0">
                              <a:latin typeface="Cambria Math" charset="0"/>
                            </a:rPr>
                          </m:ctrlPr>
                        </m:sSubPr>
                        <m:e>
                          <m:r>
                            <a:rPr lang="en-US" b="0" i="1" smtClean="0">
                              <a:latin typeface="Cambria Math" charset="0"/>
                            </a:rPr>
                            <m:t>𝐿</m:t>
                          </m:r>
                        </m:e>
                        <m:sub>
                          <m:r>
                            <a:rPr lang="en-US" b="0" i="1" smtClean="0">
                              <a:latin typeface="Cambria Math" charset="0"/>
                            </a:rPr>
                            <m:t>𝐷</m:t>
                          </m:r>
                        </m:sub>
                      </m:sSub>
                    </m:oMath>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5813711" y="5685385"/>
                  <a:ext cx="4298691" cy="369332"/>
                </a:xfrm>
                <a:prstGeom prst="rect">
                  <a:avLst/>
                </a:prstGeom>
                <a:blipFill rotWithShape="0">
                  <a:blip r:embed="rId6"/>
                  <a:stretch>
                    <a:fillRect l="-1277" t="-10000" b="-26667"/>
                  </a:stretch>
                </a:blipFill>
              </p:spPr>
              <p:txBody>
                <a:bodyPr/>
                <a:lstStyle/>
                <a:p>
                  <a:r>
                    <a:rPr lang="en-US">
                      <a:noFill/>
                    </a:rPr>
                    <a:t> </a:t>
                  </a:r>
                </a:p>
              </p:txBody>
            </p:sp>
          </mc:Fallback>
        </mc:AlternateContent>
      </p:grpSp>
    </p:spTree>
    <p:extLst>
      <p:ext uri="{BB962C8B-B14F-4D97-AF65-F5344CB8AC3E}">
        <p14:creationId xmlns:p14="http://schemas.microsoft.com/office/powerpoint/2010/main" val="544132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4"/>
                                        </p:tgtEl>
                                      </p:cBhvr>
                                      <p:by x="50000" y="50000"/>
                                    </p:animScale>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4.16667E-7 -2.96296E-6 L 0.0332 -0.26365 " pathEditMode="relative" rAng="0" ptsTypes="AA">
                                      <p:cBhvr>
                                        <p:cTn id="10" dur="1000" fill="hold"/>
                                        <p:tgtEl>
                                          <p:spTgt spid="4"/>
                                        </p:tgtEl>
                                        <p:attrNameLst>
                                          <p:attrName>ppt_x</p:attrName>
                                          <p:attrName>ppt_y</p:attrName>
                                        </p:attrNameLst>
                                      </p:cBhvr>
                                      <p:rCtr x="1654" y="-13194"/>
                                    </p:animMotion>
                                  </p:childTnLst>
                                </p:cTn>
                              </p:par>
                            </p:childTnLst>
                          </p:cTn>
                        </p:par>
                        <p:par>
                          <p:cTn id="11" fill="hold">
                            <p:stCondLst>
                              <p:cond delay="1000"/>
                            </p:stCondLst>
                            <p:childTnLst>
                              <p:par>
                                <p:cTn id="12" presetID="9"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dissolv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Generative Adversarial Networks</a:t>
            </a:r>
          </a:p>
        </p:txBody>
      </p:sp>
      <p:grpSp>
        <p:nvGrpSpPr>
          <p:cNvPr id="4" name="Group 3">
            <a:extLst>
              <a:ext uri="{FF2B5EF4-FFF2-40B4-BE49-F238E27FC236}">
                <a16:creationId xmlns="" xmlns:a16="http://schemas.microsoft.com/office/drawing/2014/main" id="{F971CFDD-E108-6B46-B8AC-0D32E460FAE4}"/>
              </a:ext>
            </a:extLst>
          </p:cNvPr>
          <p:cNvGrpSpPr/>
          <p:nvPr/>
        </p:nvGrpSpPr>
        <p:grpSpPr>
          <a:xfrm>
            <a:off x="3751074" y="1015657"/>
            <a:ext cx="4799675" cy="1571927"/>
            <a:chOff x="650093" y="1770730"/>
            <a:chExt cx="9372651" cy="3069609"/>
          </a:xfrm>
        </p:grpSpPr>
        <p:grpSp>
          <p:nvGrpSpPr>
            <p:cNvPr id="7" name="Group 10"/>
            <p:cNvGrpSpPr/>
            <p:nvPr/>
          </p:nvGrpSpPr>
          <p:grpSpPr>
            <a:xfrm>
              <a:off x="650093" y="2639200"/>
              <a:ext cx="1702050" cy="1776359"/>
              <a:chOff x="1552770" y="3153508"/>
              <a:chExt cx="1938528" cy="2023162"/>
            </a:xfrm>
          </p:grpSpPr>
          <p:sp>
            <p:nvSpPr>
              <p:cNvPr id="3" name="Rectangle 2"/>
              <p:cNvSpPr/>
              <p:nvPr/>
            </p:nvSpPr>
            <p:spPr>
              <a:xfrm>
                <a:off x="1552770" y="3153508"/>
                <a:ext cx="1938528" cy="1934307"/>
              </a:xfrm>
              <a:prstGeom prst="rect">
                <a:avLst/>
              </a:prstGeom>
              <a:noFill/>
              <a:ln w="63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1955106" y="3523882"/>
                <a:ext cx="1133856" cy="1137139"/>
              </a:xfrm>
              <a:prstGeom prst="ellipse">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TextBox 7"/>
                  <p:cNvSpPr txBox="1"/>
                  <p:nvPr/>
                </p:nvSpPr>
                <p:spPr>
                  <a:xfrm>
                    <a:off x="1692064" y="4560602"/>
                    <a:ext cx="1638710" cy="61606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charset="0"/>
                            </a:rPr>
                            <m:t>𝑧</m:t>
                          </m:r>
                          <m:r>
                            <a:rPr lang="en-US" sz="1200" b="0" i="1" smtClean="0">
                              <a:latin typeface="Cambria Math" charset="0"/>
                              <a:ea typeface="Cambria Math" charset="0"/>
                              <a:cs typeface="Cambria Math" charset="0"/>
                            </a:rPr>
                            <m:t>~</m:t>
                          </m:r>
                          <m:r>
                            <a:rPr lang="en-US" sz="1200" b="0" i="1" smtClean="0">
                              <a:latin typeface="Cambria Math" charset="0"/>
                              <a:ea typeface="Cambria Math" charset="0"/>
                              <a:cs typeface="Cambria Math" charset="0"/>
                            </a:rPr>
                            <m:t>𝑈𝑛𝑖𝑓</m:t>
                          </m:r>
                        </m:oMath>
                      </m:oMathPara>
                    </a14:m>
                    <a:endParaRPr lang="en-US" sz="1400" dirty="0"/>
                  </a:p>
                </p:txBody>
              </p:sp>
            </mc:Choice>
            <mc:Fallback xmlns="">
              <p:sp>
                <p:nvSpPr>
                  <p:cNvPr id="8" name="TextBox 7"/>
                  <p:cNvSpPr txBox="1">
                    <a:spLocks noRot="1" noChangeAspect="1" noMove="1" noResize="1" noEditPoints="1" noAdjustHandles="1" noChangeArrowheads="1" noChangeShapeType="1" noTextEdit="1"/>
                  </p:cNvSpPr>
                  <p:nvPr/>
                </p:nvSpPr>
                <p:spPr>
                  <a:xfrm>
                    <a:off x="1692064" y="4560602"/>
                    <a:ext cx="1638710" cy="616068"/>
                  </a:xfrm>
                  <a:prstGeom prst="rect">
                    <a:avLst/>
                  </a:prstGeom>
                  <a:blipFill rotWithShape="0">
                    <a:blip r:embed="rId3"/>
                    <a:stretch>
                      <a:fillRect b="-4348"/>
                    </a:stretch>
                  </a:blipFill>
                </p:spPr>
                <p:txBody>
                  <a:bodyPr/>
                  <a:lstStyle/>
                  <a:p>
                    <a:r>
                      <a:rPr lang="en-US">
                        <a:noFill/>
                      </a:rPr>
                      <a:t> </a:t>
                    </a:r>
                  </a:p>
                </p:txBody>
              </p:sp>
            </mc:Fallback>
          </mc:AlternateContent>
        </p:grpSp>
        <p:sp>
          <p:nvSpPr>
            <p:cNvPr id="12" name="Trapezoid 11"/>
            <p:cNvSpPr/>
            <p:nvPr/>
          </p:nvSpPr>
          <p:spPr>
            <a:xfrm rot="16200000">
              <a:off x="2218486" y="2554750"/>
              <a:ext cx="2645299" cy="1905022"/>
            </a:xfrm>
            <a:prstGeom prst="trapezoid">
              <a:avLst/>
            </a:prstGeom>
            <a:solidFill>
              <a:schemeClr val="bg1">
                <a:lumMod val="85000"/>
              </a:schemeClr>
            </a:solidFill>
            <a:ln w="635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chemeClr val="tx1"/>
                  </a:solidFill>
                </a:rPr>
                <a:t>Generative Model</a:t>
              </a:r>
            </a:p>
            <a:p>
              <a:pPr algn="ctr"/>
              <a:r>
                <a:rPr lang="en-US" sz="1050" dirty="0">
                  <a:solidFill>
                    <a:schemeClr val="tx1"/>
                  </a:solidFill>
                </a:rPr>
                <a:t>(Neural Network)</a:t>
              </a:r>
            </a:p>
          </p:txBody>
        </p:sp>
        <p:grpSp>
          <p:nvGrpSpPr>
            <p:cNvPr id="10" name="Group 18"/>
            <p:cNvGrpSpPr/>
            <p:nvPr/>
          </p:nvGrpSpPr>
          <p:grpSpPr>
            <a:xfrm>
              <a:off x="4689064" y="1811162"/>
              <a:ext cx="2591980" cy="3029177"/>
              <a:chOff x="4689064" y="2268359"/>
              <a:chExt cx="2591980" cy="3029177"/>
            </a:xfrm>
          </p:grpSpPr>
          <p:sp>
            <p:nvSpPr>
              <p:cNvPr id="13" name="Rectangle 12"/>
              <p:cNvSpPr/>
              <p:nvPr/>
            </p:nvSpPr>
            <p:spPr>
              <a:xfrm>
                <a:off x="4689064" y="2637691"/>
                <a:ext cx="2579244" cy="2659845"/>
              </a:xfrm>
              <a:prstGeom prst="rect">
                <a:avLst/>
              </a:prstGeom>
              <a:noFill/>
              <a:ln w="63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4823139" y="2268359"/>
                <a:ext cx="2457905" cy="450761"/>
              </a:xfrm>
              <a:prstGeom prst="rect">
                <a:avLst/>
              </a:prstGeom>
              <a:noFill/>
            </p:spPr>
            <p:txBody>
              <a:bodyPr wrap="none" rtlCol="0">
                <a:spAutoFit/>
              </a:bodyPr>
              <a:lstStyle/>
              <a:p>
                <a:r>
                  <a:rPr lang="en-US" sz="900" dirty="0"/>
                  <a:t>Generated distribution</a:t>
                </a:r>
              </a:p>
            </p:txBody>
          </p:sp>
        </p:grpSp>
        <p:grpSp>
          <p:nvGrpSpPr>
            <p:cNvPr id="11" name="Group 17"/>
            <p:cNvGrpSpPr/>
            <p:nvPr/>
          </p:nvGrpSpPr>
          <p:grpSpPr>
            <a:xfrm>
              <a:off x="7453612" y="1770730"/>
              <a:ext cx="2569132" cy="3059181"/>
              <a:chOff x="7453612" y="2227927"/>
              <a:chExt cx="2569132" cy="3059181"/>
            </a:xfrm>
          </p:grpSpPr>
          <p:sp>
            <p:nvSpPr>
              <p:cNvPr id="14" name="Rectangle 13"/>
              <p:cNvSpPr/>
              <p:nvPr/>
            </p:nvSpPr>
            <p:spPr>
              <a:xfrm>
                <a:off x="7453612" y="2637691"/>
                <a:ext cx="2569132" cy="2649417"/>
              </a:xfrm>
              <a:prstGeom prst="rect">
                <a:avLst/>
              </a:prstGeom>
              <a:noFill/>
              <a:ln w="63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7679352" y="2227927"/>
                <a:ext cx="2124885" cy="491217"/>
              </a:xfrm>
              <a:prstGeom prst="rect">
                <a:avLst/>
              </a:prstGeom>
              <a:noFill/>
            </p:spPr>
            <p:txBody>
              <a:bodyPr wrap="none" rtlCol="0">
                <a:spAutoFit/>
              </a:bodyPr>
              <a:lstStyle/>
              <a:p>
                <a:r>
                  <a:rPr lang="en-US" sz="1000" dirty="0"/>
                  <a:t>True distribution</a:t>
                </a:r>
              </a:p>
            </p:txBody>
          </p:sp>
        </p:grpSp>
        <mc:AlternateContent xmlns:mc="http://schemas.openxmlformats.org/markup-compatibility/2006" xmlns:a14="http://schemas.microsoft.com/office/drawing/2010/main">
          <mc:Choice Requires="a14">
            <p:sp>
              <p:nvSpPr>
                <p:cNvPr id="38" name="TextBox 37"/>
                <p:cNvSpPr txBox="1"/>
                <p:nvPr/>
              </p:nvSpPr>
              <p:spPr>
                <a:xfrm flipH="1">
                  <a:off x="7231961" y="2184611"/>
                  <a:ext cx="1640204" cy="54091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charset="0"/>
                          </a:rPr>
                          <m:t>𝑝</m:t>
                        </m:r>
                        <m:r>
                          <a:rPr lang="en-US" sz="1200" b="0" i="1" smtClean="0">
                            <a:latin typeface="Cambria Math" charset="0"/>
                          </a:rPr>
                          <m:t>(</m:t>
                        </m:r>
                        <m:r>
                          <a:rPr lang="en-US" sz="1200" b="0" i="1" smtClean="0">
                            <a:latin typeface="Cambria Math" charset="0"/>
                          </a:rPr>
                          <m:t>𝑥</m:t>
                        </m:r>
                        <m:r>
                          <a:rPr lang="en-US" sz="1200" b="0" i="1" smtClean="0">
                            <a:latin typeface="Cambria Math" charset="0"/>
                          </a:rPr>
                          <m:t>)</m:t>
                        </m:r>
                      </m:oMath>
                    </m:oMathPara>
                  </a14:m>
                  <a:endParaRPr lang="en-US" sz="1200" dirty="0"/>
                </a:p>
              </p:txBody>
            </p:sp>
          </mc:Choice>
          <mc:Fallback xmlns="">
            <p:sp>
              <p:nvSpPr>
                <p:cNvPr id="38" name="TextBox 37"/>
                <p:cNvSpPr txBox="1">
                  <a:spLocks noRot="1" noChangeAspect="1" noMove="1" noResize="1" noEditPoints="1" noAdjustHandles="1" noChangeArrowheads="1" noChangeShapeType="1" noTextEdit="1"/>
                </p:cNvSpPr>
                <p:nvPr/>
              </p:nvSpPr>
              <p:spPr>
                <a:xfrm flipH="1">
                  <a:off x="7231961" y="2184611"/>
                  <a:ext cx="1640204" cy="540915"/>
                </a:xfrm>
                <a:prstGeom prst="rect">
                  <a:avLst/>
                </a:prstGeom>
                <a:blipFill rotWithShape="0">
                  <a:blip r:embed="rId4"/>
                  <a:stretch>
                    <a:fillRect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p:cNvSpPr txBox="1"/>
                <p:nvPr/>
              </p:nvSpPr>
              <p:spPr>
                <a:xfrm flipH="1">
                  <a:off x="4247429" y="2261923"/>
                  <a:ext cx="2018164" cy="54091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1200" b="0" i="1" smtClean="0">
                                <a:latin typeface="Cambria Math" charset="0"/>
                              </a:rPr>
                            </m:ctrlPr>
                          </m:accPr>
                          <m:e>
                            <m:r>
                              <a:rPr lang="en-US" sz="1200" b="0" i="1" smtClean="0">
                                <a:latin typeface="Cambria Math" charset="0"/>
                              </a:rPr>
                              <m:t>𝑝</m:t>
                            </m:r>
                          </m:e>
                        </m:acc>
                        <m:r>
                          <a:rPr lang="en-US" sz="1200" b="0" i="1" smtClean="0">
                            <a:latin typeface="Cambria Math" charset="0"/>
                          </a:rPr>
                          <m:t>(</m:t>
                        </m:r>
                        <m:r>
                          <a:rPr lang="en-US" sz="1200" b="0" i="1" smtClean="0">
                            <a:latin typeface="Cambria Math" charset="0"/>
                          </a:rPr>
                          <m:t>𝑥</m:t>
                        </m:r>
                        <m:r>
                          <a:rPr lang="en-US" sz="1200" b="0" i="1" smtClean="0">
                            <a:latin typeface="Cambria Math" charset="0"/>
                          </a:rPr>
                          <m:t>)</m:t>
                        </m:r>
                      </m:oMath>
                    </m:oMathPara>
                  </a14:m>
                  <a:endParaRPr lang="en-US" sz="1200" dirty="0"/>
                </a:p>
              </p:txBody>
            </p:sp>
          </mc:Choice>
          <mc:Fallback xmlns="">
            <p:sp>
              <p:nvSpPr>
                <p:cNvPr id="39" name="TextBox 38"/>
                <p:cNvSpPr txBox="1">
                  <a:spLocks noRot="1" noChangeAspect="1" noMove="1" noResize="1" noEditPoints="1" noAdjustHandles="1" noChangeArrowheads="1" noChangeShapeType="1" noTextEdit="1"/>
                </p:cNvSpPr>
                <p:nvPr/>
              </p:nvSpPr>
              <p:spPr>
                <a:xfrm flipH="1">
                  <a:off x="4247429" y="2261923"/>
                  <a:ext cx="2018164" cy="540915"/>
                </a:xfrm>
                <a:prstGeom prst="rect">
                  <a:avLst/>
                </a:prstGeom>
                <a:blipFill rotWithShape="0">
                  <a:blip r:embed="rId5"/>
                  <a:stretch>
                    <a:fillRect b="-4444"/>
                  </a:stretch>
                </a:blipFill>
              </p:spPr>
              <p:txBody>
                <a:bodyPr/>
                <a:lstStyle/>
                <a:p>
                  <a:r>
                    <a:rPr lang="en-US">
                      <a:noFill/>
                    </a:rPr>
                    <a:t> </a:t>
                  </a:r>
                </a:p>
              </p:txBody>
            </p:sp>
          </mc:Fallback>
        </mc:AlternateContent>
      </p:grpSp>
      <p:grpSp>
        <p:nvGrpSpPr>
          <p:cNvPr id="40" name="Group 23">
            <a:extLst>
              <a:ext uri="{FF2B5EF4-FFF2-40B4-BE49-F238E27FC236}">
                <a16:creationId xmlns="" xmlns:a16="http://schemas.microsoft.com/office/drawing/2014/main" id="{C852DC47-E118-4449-8732-BC9F32849417}"/>
              </a:ext>
            </a:extLst>
          </p:cNvPr>
          <p:cNvGrpSpPr/>
          <p:nvPr/>
        </p:nvGrpSpPr>
        <p:grpSpPr>
          <a:xfrm>
            <a:off x="5280737" y="2660778"/>
            <a:ext cx="4400560" cy="2969653"/>
            <a:chOff x="5280737" y="2660778"/>
            <a:chExt cx="4400560" cy="2969653"/>
          </a:xfrm>
        </p:grpSpPr>
        <p:sp>
          <p:nvSpPr>
            <p:cNvPr id="41" name="Manual Operation 5">
              <a:extLst>
                <a:ext uri="{FF2B5EF4-FFF2-40B4-BE49-F238E27FC236}">
                  <a16:creationId xmlns="" xmlns:a16="http://schemas.microsoft.com/office/drawing/2014/main" id="{551BA8F9-6354-3547-8B63-E4D9516BBB4D}"/>
                </a:ext>
              </a:extLst>
            </p:cNvPr>
            <p:cNvSpPr/>
            <p:nvPr/>
          </p:nvSpPr>
          <p:spPr>
            <a:xfrm>
              <a:off x="6044790" y="2660778"/>
              <a:ext cx="2446616" cy="1347139"/>
            </a:xfrm>
            <a:prstGeom prst="flowChartManualOperation">
              <a:avLst/>
            </a:prstGeom>
            <a:solidFill>
              <a:schemeClr val="bg1">
                <a:lumMod val="8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Discriminator</a:t>
              </a:r>
            </a:p>
            <a:p>
              <a:pPr algn="ctr"/>
              <a:r>
                <a:rPr lang="en-US" sz="1600" dirty="0">
                  <a:solidFill>
                    <a:schemeClr val="tx1"/>
                  </a:solidFill>
                </a:rPr>
                <a:t>(Neural Network)</a:t>
              </a:r>
            </a:p>
          </p:txBody>
        </p:sp>
        <p:cxnSp>
          <p:nvCxnSpPr>
            <p:cNvPr id="42" name="Straight Arrow Connector 41">
              <a:extLst>
                <a:ext uri="{FF2B5EF4-FFF2-40B4-BE49-F238E27FC236}">
                  <a16:creationId xmlns="" xmlns:a16="http://schemas.microsoft.com/office/drawing/2014/main" id="{AB38B9CE-7DFD-D343-9518-8EC691FF16AB}"/>
                </a:ext>
              </a:extLst>
            </p:cNvPr>
            <p:cNvCxnSpPr/>
            <p:nvPr/>
          </p:nvCxnSpPr>
          <p:spPr>
            <a:xfrm flipH="1">
              <a:off x="6215449" y="4144001"/>
              <a:ext cx="986747" cy="94298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 xmlns:a16="http://schemas.microsoft.com/office/drawing/2014/main" id="{40408711-AAAC-CE4A-BB30-C9B8B3992070}"/>
                </a:ext>
              </a:extLst>
            </p:cNvPr>
            <p:cNvCxnSpPr>
              <a:cxnSpLocks/>
            </p:cNvCxnSpPr>
            <p:nvPr/>
          </p:nvCxnSpPr>
          <p:spPr>
            <a:xfrm>
              <a:off x="7404774" y="4167014"/>
              <a:ext cx="697081" cy="84774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4" name="TextBox 43">
              <a:extLst>
                <a:ext uri="{FF2B5EF4-FFF2-40B4-BE49-F238E27FC236}">
                  <a16:creationId xmlns="" xmlns:a16="http://schemas.microsoft.com/office/drawing/2014/main" id="{7FE90614-4AD1-CB44-B5D1-4FE5E1EF91CF}"/>
                </a:ext>
              </a:extLst>
            </p:cNvPr>
            <p:cNvSpPr txBox="1"/>
            <p:nvPr/>
          </p:nvSpPr>
          <p:spPr>
            <a:xfrm>
              <a:off x="5280737" y="5255921"/>
              <a:ext cx="1685077" cy="369332"/>
            </a:xfrm>
            <a:prstGeom prst="rect">
              <a:avLst/>
            </a:prstGeom>
            <a:noFill/>
          </p:spPr>
          <p:txBody>
            <a:bodyPr wrap="none" rtlCol="0">
              <a:spAutoFit/>
            </a:bodyPr>
            <a:lstStyle/>
            <a:p>
              <a:r>
                <a:rPr lang="en-US" dirty="0"/>
                <a:t>From Generator</a:t>
              </a:r>
            </a:p>
          </p:txBody>
        </p:sp>
        <p:sp>
          <p:nvSpPr>
            <p:cNvPr id="45" name="TextBox 44">
              <a:extLst>
                <a:ext uri="{FF2B5EF4-FFF2-40B4-BE49-F238E27FC236}">
                  <a16:creationId xmlns="" xmlns:a16="http://schemas.microsoft.com/office/drawing/2014/main" id="{73CF017B-E2FC-5046-A05B-5F1BEC75C741}"/>
                </a:ext>
              </a:extLst>
            </p:cNvPr>
            <p:cNvSpPr txBox="1"/>
            <p:nvPr/>
          </p:nvSpPr>
          <p:spPr>
            <a:xfrm>
              <a:off x="7377205" y="5261099"/>
              <a:ext cx="2304092" cy="369332"/>
            </a:xfrm>
            <a:prstGeom prst="rect">
              <a:avLst/>
            </a:prstGeom>
            <a:noFill/>
          </p:spPr>
          <p:txBody>
            <a:bodyPr wrap="none" rtlCol="0">
              <a:spAutoFit/>
            </a:bodyPr>
            <a:lstStyle/>
            <a:p>
              <a:r>
                <a:rPr lang="en-US" dirty="0"/>
                <a:t>From True Distribution</a:t>
              </a:r>
            </a:p>
          </p:txBody>
        </p:sp>
      </p:grpSp>
      <p:pic>
        <p:nvPicPr>
          <p:cNvPr id="1027" name="Picture 3"/>
          <p:cNvPicPr>
            <a:picLocks noChangeAspect="1" noChangeArrowheads="1"/>
          </p:cNvPicPr>
          <p:nvPr/>
        </p:nvPicPr>
        <p:blipFill>
          <a:blip r:embed="rId6"/>
          <a:srcRect/>
          <a:stretch>
            <a:fillRect/>
          </a:stretch>
        </p:blipFill>
        <p:spPr bwMode="auto">
          <a:xfrm>
            <a:off x="7346551" y="1449943"/>
            <a:ext cx="1086894" cy="1078093"/>
          </a:xfrm>
          <a:prstGeom prst="rect">
            <a:avLst/>
          </a:prstGeom>
          <a:noFill/>
          <a:ln w="9525">
            <a:noFill/>
            <a:miter lim="800000"/>
            <a:headEnd/>
            <a:tailEnd/>
          </a:ln>
        </p:spPr>
      </p:pic>
    </p:spTree>
    <p:extLst>
      <p:ext uri="{BB962C8B-B14F-4D97-AF65-F5344CB8AC3E}">
        <p14:creationId xmlns:p14="http://schemas.microsoft.com/office/powerpoint/2010/main" val="12487518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Generative Adversarial Networks</a:t>
            </a:r>
          </a:p>
        </p:txBody>
      </p:sp>
      <p:grpSp>
        <p:nvGrpSpPr>
          <p:cNvPr id="4" name="Group 3">
            <a:extLst>
              <a:ext uri="{FF2B5EF4-FFF2-40B4-BE49-F238E27FC236}">
                <a16:creationId xmlns="" xmlns:a16="http://schemas.microsoft.com/office/drawing/2014/main" id="{F971CFDD-E108-6B46-B8AC-0D32E460FAE4}"/>
              </a:ext>
            </a:extLst>
          </p:cNvPr>
          <p:cNvGrpSpPr/>
          <p:nvPr/>
        </p:nvGrpSpPr>
        <p:grpSpPr>
          <a:xfrm>
            <a:off x="3751074" y="1015657"/>
            <a:ext cx="4799675" cy="1571927"/>
            <a:chOff x="650093" y="1770730"/>
            <a:chExt cx="9372651" cy="3069609"/>
          </a:xfrm>
        </p:grpSpPr>
        <p:grpSp>
          <p:nvGrpSpPr>
            <p:cNvPr id="6" name="Group 10"/>
            <p:cNvGrpSpPr/>
            <p:nvPr/>
          </p:nvGrpSpPr>
          <p:grpSpPr>
            <a:xfrm>
              <a:off x="650093" y="2639198"/>
              <a:ext cx="1702049" cy="1698343"/>
              <a:chOff x="1552770" y="3153508"/>
              <a:chExt cx="1938528" cy="1934307"/>
            </a:xfrm>
          </p:grpSpPr>
          <p:sp>
            <p:nvSpPr>
              <p:cNvPr id="3" name="Rectangle 2"/>
              <p:cNvSpPr/>
              <p:nvPr/>
            </p:nvSpPr>
            <p:spPr>
              <a:xfrm>
                <a:off x="1552770" y="3153508"/>
                <a:ext cx="1938528" cy="1934307"/>
              </a:xfrm>
              <a:prstGeom prst="rect">
                <a:avLst/>
              </a:prstGeom>
              <a:noFill/>
              <a:ln w="63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1955106" y="3523882"/>
                <a:ext cx="1133856" cy="1137139"/>
              </a:xfrm>
              <a:prstGeom prst="ellipse">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rapezoid 11"/>
            <p:cNvSpPr/>
            <p:nvPr/>
          </p:nvSpPr>
          <p:spPr>
            <a:xfrm rot="16200000">
              <a:off x="2218486" y="2554750"/>
              <a:ext cx="2645299" cy="1905022"/>
            </a:xfrm>
            <a:prstGeom prst="trapezoid">
              <a:avLst/>
            </a:prstGeom>
            <a:solidFill>
              <a:schemeClr val="bg1">
                <a:lumMod val="85000"/>
              </a:schemeClr>
            </a:solidFill>
            <a:ln w="635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chemeClr val="tx1"/>
                  </a:solidFill>
                </a:rPr>
                <a:t>Generative Model</a:t>
              </a:r>
            </a:p>
            <a:p>
              <a:pPr algn="ctr"/>
              <a:r>
                <a:rPr lang="en-US" sz="1050" dirty="0">
                  <a:solidFill>
                    <a:schemeClr val="tx1"/>
                  </a:solidFill>
                </a:rPr>
                <a:t>(Neural Network)</a:t>
              </a:r>
            </a:p>
          </p:txBody>
        </p:sp>
        <p:grpSp>
          <p:nvGrpSpPr>
            <p:cNvPr id="7" name="Group 18"/>
            <p:cNvGrpSpPr/>
            <p:nvPr/>
          </p:nvGrpSpPr>
          <p:grpSpPr>
            <a:xfrm>
              <a:off x="4689064" y="1811162"/>
              <a:ext cx="2591980" cy="3029177"/>
              <a:chOff x="4689064" y="2268359"/>
              <a:chExt cx="2591980" cy="3029177"/>
            </a:xfrm>
          </p:grpSpPr>
          <p:sp>
            <p:nvSpPr>
              <p:cNvPr id="13" name="Rectangle 12"/>
              <p:cNvSpPr/>
              <p:nvPr/>
            </p:nvSpPr>
            <p:spPr>
              <a:xfrm>
                <a:off x="4689064" y="2637691"/>
                <a:ext cx="2579244" cy="2659845"/>
              </a:xfrm>
              <a:prstGeom prst="rect">
                <a:avLst/>
              </a:prstGeom>
              <a:noFill/>
              <a:ln w="63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4823139" y="2268359"/>
                <a:ext cx="2457905" cy="450761"/>
              </a:xfrm>
              <a:prstGeom prst="rect">
                <a:avLst/>
              </a:prstGeom>
              <a:noFill/>
            </p:spPr>
            <p:txBody>
              <a:bodyPr wrap="none" rtlCol="0">
                <a:spAutoFit/>
              </a:bodyPr>
              <a:lstStyle/>
              <a:p>
                <a:r>
                  <a:rPr lang="en-US" sz="900" dirty="0"/>
                  <a:t>Generated distribution</a:t>
                </a:r>
              </a:p>
            </p:txBody>
          </p:sp>
        </p:grpSp>
        <p:grpSp>
          <p:nvGrpSpPr>
            <p:cNvPr id="9" name="Group 17"/>
            <p:cNvGrpSpPr/>
            <p:nvPr/>
          </p:nvGrpSpPr>
          <p:grpSpPr>
            <a:xfrm>
              <a:off x="7453612" y="1770730"/>
              <a:ext cx="2569132" cy="3059181"/>
              <a:chOff x="7453612" y="2227927"/>
              <a:chExt cx="2569132" cy="3059181"/>
            </a:xfrm>
          </p:grpSpPr>
          <p:sp>
            <p:nvSpPr>
              <p:cNvPr id="14" name="Rectangle 13"/>
              <p:cNvSpPr/>
              <p:nvPr/>
            </p:nvSpPr>
            <p:spPr>
              <a:xfrm>
                <a:off x="7453612" y="2637691"/>
                <a:ext cx="2569132" cy="2649417"/>
              </a:xfrm>
              <a:prstGeom prst="rect">
                <a:avLst/>
              </a:prstGeom>
              <a:noFill/>
              <a:ln w="63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7679352" y="2227927"/>
                <a:ext cx="2124885" cy="491217"/>
              </a:xfrm>
              <a:prstGeom prst="rect">
                <a:avLst/>
              </a:prstGeom>
              <a:noFill/>
            </p:spPr>
            <p:txBody>
              <a:bodyPr wrap="none" rtlCol="0">
                <a:spAutoFit/>
              </a:bodyPr>
              <a:lstStyle/>
              <a:p>
                <a:r>
                  <a:rPr lang="en-US" sz="1000" dirty="0"/>
                  <a:t>True distribution</a:t>
                </a:r>
              </a:p>
            </p:txBody>
          </p:sp>
        </p:grpSp>
      </p:grpSp>
      <p:grpSp>
        <p:nvGrpSpPr>
          <p:cNvPr id="10" name="Group 23">
            <a:extLst>
              <a:ext uri="{FF2B5EF4-FFF2-40B4-BE49-F238E27FC236}">
                <a16:creationId xmlns="" xmlns:a16="http://schemas.microsoft.com/office/drawing/2014/main" id="{C852DC47-E118-4449-8732-BC9F32849417}"/>
              </a:ext>
            </a:extLst>
          </p:cNvPr>
          <p:cNvGrpSpPr/>
          <p:nvPr/>
        </p:nvGrpSpPr>
        <p:grpSpPr>
          <a:xfrm>
            <a:off x="6044790" y="2660778"/>
            <a:ext cx="3636507" cy="2969653"/>
            <a:chOff x="6044790" y="2660778"/>
            <a:chExt cx="3636507" cy="2969653"/>
          </a:xfrm>
        </p:grpSpPr>
        <p:sp>
          <p:nvSpPr>
            <p:cNvPr id="41" name="Manual Operation 5">
              <a:extLst>
                <a:ext uri="{FF2B5EF4-FFF2-40B4-BE49-F238E27FC236}">
                  <a16:creationId xmlns="" xmlns:a16="http://schemas.microsoft.com/office/drawing/2014/main" id="{551BA8F9-6354-3547-8B63-E4D9516BBB4D}"/>
                </a:ext>
              </a:extLst>
            </p:cNvPr>
            <p:cNvSpPr/>
            <p:nvPr/>
          </p:nvSpPr>
          <p:spPr>
            <a:xfrm>
              <a:off x="6044790" y="2660778"/>
              <a:ext cx="2446616" cy="1347139"/>
            </a:xfrm>
            <a:prstGeom prst="flowChartManualOperation">
              <a:avLst/>
            </a:prstGeom>
            <a:solidFill>
              <a:schemeClr val="bg1">
                <a:lumMod val="8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Discriminator</a:t>
              </a:r>
            </a:p>
            <a:p>
              <a:pPr algn="ctr"/>
              <a:r>
                <a:rPr lang="en-US" sz="1600" dirty="0">
                  <a:solidFill>
                    <a:schemeClr val="tx1"/>
                  </a:solidFill>
                </a:rPr>
                <a:t>(Neural Network)</a:t>
              </a:r>
            </a:p>
          </p:txBody>
        </p:sp>
        <p:cxnSp>
          <p:nvCxnSpPr>
            <p:cNvPr id="43" name="Straight Arrow Connector 42">
              <a:extLst>
                <a:ext uri="{FF2B5EF4-FFF2-40B4-BE49-F238E27FC236}">
                  <a16:creationId xmlns="" xmlns:a16="http://schemas.microsoft.com/office/drawing/2014/main" id="{40408711-AAAC-CE4A-BB30-C9B8B3992070}"/>
                </a:ext>
              </a:extLst>
            </p:cNvPr>
            <p:cNvCxnSpPr>
              <a:cxnSpLocks/>
            </p:cNvCxnSpPr>
            <p:nvPr/>
          </p:nvCxnSpPr>
          <p:spPr>
            <a:xfrm>
              <a:off x="7404774" y="4167014"/>
              <a:ext cx="697081" cy="84774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 xmlns:a16="http://schemas.microsoft.com/office/drawing/2014/main" id="{73CF017B-E2FC-5046-A05B-5F1BEC75C741}"/>
                </a:ext>
              </a:extLst>
            </p:cNvPr>
            <p:cNvSpPr txBox="1"/>
            <p:nvPr/>
          </p:nvSpPr>
          <p:spPr>
            <a:xfrm>
              <a:off x="7377205" y="5261099"/>
              <a:ext cx="2304092" cy="369332"/>
            </a:xfrm>
            <a:prstGeom prst="rect">
              <a:avLst/>
            </a:prstGeom>
            <a:noFill/>
          </p:spPr>
          <p:txBody>
            <a:bodyPr wrap="none" rtlCol="0">
              <a:spAutoFit/>
            </a:bodyPr>
            <a:lstStyle/>
            <a:p>
              <a:r>
                <a:rPr lang="en-US" dirty="0"/>
                <a:t>From True Distribution</a:t>
              </a:r>
            </a:p>
          </p:txBody>
        </p:sp>
      </p:grpSp>
      <p:pic>
        <p:nvPicPr>
          <p:cNvPr id="1027" name="Picture 3"/>
          <p:cNvPicPr>
            <a:picLocks noChangeAspect="1" noChangeArrowheads="1"/>
          </p:cNvPicPr>
          <p:nvPr/>
        </p:nvPicPr>
        <p:blipFill>
          <a:blip r:embed="rId3"/>
          <a:srcRect/>
          <a:stretch>
            <a:fillRect/>
          </a:stretch>
        </p:blipFill>
        <p:spPr bwMode="auto">
          <a:xfrm>
            <a:off x="7346551" y="1449943"/>
            <a:ext cx="1086894" cy="1078093"/>
          </a:xfrm>
          <a:prstGeom prst="rect">
            <a:avLst/>
          </a:prstGeom>
          <a:noFill/>
          <a:ln w="9525">
            <a:noFill/>
            <a:miter lim="800000"/>
            <a:headEnd/>
            <a:tailEnd/>
          </a:ln>
        </p:spPr>
      </p:pic>
      <p:pic>
        <p:nvPicPr>
          <p:cNvPr id="2050" name="Picture 2"/>
          <p:cNvPicPr>
            <a:picLocks noChangeAspect="1" noChangeArrowheads="1"/>
          </p:cNvPicPr>
          <p:nvPr/>
        </p:nvPicPr>
        <p:blipFill>
          <a:blip r:embed="rId4"/>
          <a:srcRect/>
          <a:stretch>
            <a:fillRect/>
          </a:stretch>
        </p:blipFill>
        <p:spPr bwMode="auto">
          <a:xfrm>
            <a:off x="5945934" y="1470844"/>
            <a:ext cx="1077355" cy="1048237"/>
          </a:xfrm>
          <a:prstGeom prst="rect">
            <a:avLst/>
          </a:prstGeom>
          <a:noFill/>
          <a:ln w="9525">
            <a:noFill/>
            <a:miter lim="800000"/>
            <a:headEnd/>
            <a:tailEnd/>
          </a:ln>
        </p:spPr>
      </p:pic>
      <p:sp>
        <p:nvSpPr>
          <p:cNvPr id="33" name="TextBox 32">
            <a:extLst>
              <a:ext uri="{FF2B5EF4-FFF2-40B4-BE49-F238E27FC236}">
                <a16:creationId xmlns="" xmlns:a16="http://schemas.microsoft.com/office/drawing/2014/main" id="{7FE90614-4AD1-CB44-B5D1-4FE5E1EF91CF}"/>
              </a:ext>
            </a:extLst>
          </p:cNvPr>
          <p:cNvSpPr txBox="1"/>
          <p:nvPr/>
        </p:nvSpPr>
        <p:spPr>
          <a:xfrm>
            <a:off x="5280737" y="5255921"/>
            <a:ext cx="1706493" cy="369332"/>
          </a:xfrm>
          <a:prstGeom prst="rect">
            <a:avLst/>
          </a:prstGeom>
          <a:noFill/>
        </p:spPr>
        <p:txBody>
          <a:bodyPr wrap="none" rtlCol="0">
            <a:spAutoFit/>
          </a:bodyPr>
          <a:lstStyle/>
          <a:p>
            <a:r>
              <a:rPr lang="en-US" b="1" dirty="0"/>
              <a:t>From Generator</a:t>
            </a:r>
          </a:p>
        </p:txBody>
      </p:sp>
      <p:cxnSp>
        <p:nvCxnSpPr>
          <p:cNvPr id="34" name="Straight Arrow Connector 33">
            <a:extLst>
              <a:ext uri="{FF2B5EF4-FFF2-40B4-BE49-F238E27FC236}">
                <a16:creationId xmlns="" xmlns:a16="http://schemas.microsoft.com/office/drawing/2014/main" id="{AB38B9CE-7DFD-D343-9518-8EC691FF16AB}"/>
              </a:ext>
            </a:extLst>
          </p:cNvPr>
          <p:cNvCxnSpPr/>
          <p:nvPr/>
        </p:nvCxnSpPr>
        <p:spPr>
          <a:xfrm flipH="1">
            <a:off x="6215449" y="4144001"/>
            <a:ext cx="986747" cy="942981"/>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25"/>
              <p:cNvSpPr txBox="1"/>
              <p:nvPr/>
            </p:nvSpPr>
            <p:spPr>
              <a:xfrm flipH="1">
                <a:off x="7121607" y="1227603"/>
                <a:ext cx="839938"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charset="0"/>
                        </a:rPr>
                        <m:t>𝑝</m:t>
                      </m:r>
                      <m:r>
                        <a:rPr lang="en-US" sz="1200" b="0" i="1" smtClean="0">
                          <a:latin typeface="Cambria Math" charset="0"/>
                        </a:rPr>
                        <m:t>(</m:t>
                      </m:r>
                      <m:r>
                        <a:rPr lang="en-US" sz="1200" b="0" i="1" smtClean="0">
                          <a:latin typeface="Cambria Math" charset="0"/>
                        </a:rPr>
                        <m:t>𝑥</m:t>
                      </m:r>
                      <m:r>
                        <a:rPr lang="en-US" sz="1200" b="0" i="1" smtClean="0">
                          <a:latin typeface="Cambria Math" charset="0"/>
                        </a:rPr>
                        <m:t>)</m:t>
                      </m:r>
                    </m:oMath>
                  </m:oMathPara>
                </a14:m>
                <a:endParaRPr lang="en-US" sz="1200" dirty="0"/>
              </a:p>
            </p:txBody>
          </p:sp>
        </mc:Choice>
        <mc:Fallback xmlns="">
          <p:sp>
            <p:nvSpPr>
              <p:cNvPr id="26" name="TextBox 25"/>
              <p:cNvSpPr txBox="1">
                <a:spLocks noRot="1" noChangeAspect="1" noMove="1" noResize="1" noEditPoints="1" noAdjustHandles="1" noChangeArrowheads="1" noChangeShapeType="1" noTextEdit="1"/>
              </p:cNvSpPr>
              <p:nvPr/>
            </p:nvSpPr>
            <p:spPr>
              <a:xfrm flipH="1">
                <a:off x="7121607" y="1227603"/>
                <a:ext cx="839938" cy="276999"/>
              </a:xfrm>
              <a:prstGeom prst="rect">
                <a:avLst/>
              </a:prstGeom>
              <a:blipFill rotWithShape="0">
                <a:blip r:embed="rId5"/>
                <a:stretch>
                  <a:fillRect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flipH="1">
                <a:off x="5593247" y="1267194"/>
                <a:ext cx="1033489"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1200" b="0" i="1" smtClean="0">
                              <a:latin typeface="Cambria Math" charset="0"/>
                            </a:rPr>
                          </m:ctrlPr>
                        </m:accPr>
                        <m:e>
                          <m:r>
                            <a:rPr lang="en-US" sz="1200" b="0" i="1" smtClean="0">
                              <a:latin typeface="Cambria Math" charset="0"/>
                            </a:rPr>
                            <m:t>𝑝</m:t>
                          </m:r>
                        </m:e>
                      </m:acc>
                      <m:r>
                        <a:rPr lang="en-US" sz="1200" b="0" i="1" smtClean="0">
                          <a:latin typeface="Cambria Math" charset="0"/>
                        </a:rPr>
                        <m:t>(</m:t>
                      </m:r>
                      <m:r>
                        <a:rPr lang="en-US" sz="1200" b="0" i="1" smtClean="0">
                          <a:latin typeface="Cambria Math" charset="0"/>
                        </a:rPr>
                        <m:t>𝑥</m:t>
                      </m:r>
                      <m:r>
                        <a:rPr lang="en-US" sz="1200" b="0" i="1" smtClean="0">
                          <a:latin typeface="Cambria Math" charset="0"/>
                        </a:rPr>
                        <m:t>)</m:t>
                      </m:r>
                    </m:oMath>
                  </m:oMathPara>
                </a14:m>
                <a:endParaRPr lang="en-US" sz="1200" dirty="0"/>
              </a:p>
            </p:txBody>
          </p:sp>
        </mc:Choice>
        <mc:Fallback xmlns="">
          <p:sp>
            <p:nvSpPr>
              <p:cNvPr id="27" name="TextBox 26"/>
              <p:cNvSpPr txBox="1">
                <a:spLocks noRot="1" noChangeAspect="1" noMove="1" noResize="1" noEditPoints="1" noAdjustHandles="1" noChangeArrowheads="1" noChangeShapeType="1" noTextEdit="1"/>
              </p:cNvSpPr>
              <p:nvPr/>
            </p:nvSpPr>
            <p:spPr>
              <a:xfrm flipH="1">
                <a:off x="5593247" y="1267194"/>
                <a:ext cx="1033489" cy="276999"/>
              </a:xfrm>
              <a:prstGeom prst="rect">
                <a:avLst/>
              </a:prstGeom>
              <a:blipFill rotWithShape="0">
                <a:blip r:embed="rId6"/>
                <a:stretch>
                  <a:fillRect b="-4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3813704" y="2093058"/>
                <a:ext cx="736804"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charset="0"/>
                        </a:rPr>
                        <m:t>𝑧</m:t>
                      </m:r>
                      <m:r>
                        <a:rPr lang="en-US" sz="1200" b="0" i="1" smtClean="0">
                          <a:latin typeface="Cambria Math" charset="0"/>
                          <a:ea typeface="Cambria Math" charset="0"/>
                          <a:cs typeface="Cambria Math" charset="0"/>
                        </a:rPr>
                        <m:t>~</m:t>
                      </m:r>
                      <m:r>
                        <a:rPr lang="en-US" sz="1200" b="0" i="1" smtClean="0">
                          <a:latin typeface="Cambria Math" charset="0"/>
                          <a:ea typeface="Cambria Math" charset="0"/>
                          <a:cs typeface="Cambria Math" charset="0"/>
                        </a:rPr>
                        <m:t>𝑈𝑛𝑖𝑓</m:t>
                      </m:r>
                    </m:oMath>
                  </m:oMathPara>
                </a14:m>
                <a:endParaRPr lang="en-US" sz="1400" dirty="0"/>
              </a:p>
            </p:txBody>
          </p:sp>
        </mc:Choice>
        <mc:Fallback xmlns="">
          <p:sp>
            <p:nvSpPr>
              <p:cNvPr id="28" name="TextBox 27"/>
              <p:cNvSpPr txBox="1">
                <a:spLocks noRot="1" noChangeAspect="1" noMove="1" noResize="1" noEditPoints="1" noAdjustHandles="1" noChangeArrowheads="1" noChangeShapeType="1" noTextEdit="1"/>
              </p:cNvSpPr>
              <p:nvPr/>
            </p:nvSpPr>
            <p:spPr>
              <a:xfrm>
                <a:off x="3813704" y="2093058"/>
                <a:ext cx="736804" cy="276999"/>
              </a:xfrm>
              <a:prstGeom prst="rect">
                <a:avLst/>
              </a:prstGeom>
              <a:blipFill rotWithShape="0">
                <a:blip r:embed="rId7"/>
                <a:stretch>
                  <a:fillRect b="-4348"/>
                </a:stretch>
              </a:blipFill>
            </p:spPr>
            <p:txBody>
              <a:bodyPr/>
              <a:lstStyle/>
              <a:p>
                <a:r>
                  <a:rPr lang="en-US">
                    <a:noFill/>
                  </a:rPr>
                  <a:t> </a:t>
                </a:r>
              </a:p>
            </p:txBody>
          </p:sp>
        </mc:Fallback>
      </mc:AlternateContent>
    </p:spTree>
    <p:extLst>
      <p:ext uri="{BB962C8B-B14F-4D97-AF65-F5344CB8AC3E}">
        <p14:creationId xmlns:p14="http://schemas.microsoft.com/office/powerpoint/2010/main" val="152521472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Generative Adversarial Networks</a:t>
            </a:r>
          </a:p>
        </p:txBody>
      </p:sp>
      <p:grpSp>
        <p:nvGrpSpPr>
          <p:cNvPr id="4" name="Group 3">
            <a:extLst>
              <a:ext uri="{FF2B5EF4-FFF2-40B4-BE49-F238E27FC236}">
                <a16:creationId xmlns="" xmlns:a16="http://schemas.microsoft.com/office/drawing/2014/main" id="{F971CFDD-E108-6B46-B8AC-0D32E460FAE4}"/>
              </a:ext>
            </a:extLst>
          </p:cNvPr>
          <p:cNvGrpSpPr/>
          <p:nvPr/>
        </p:nvGrpSpPr>
        <p:grpSpPr>
          <a:xfrm>
            <a:off x="3751074" y="1015657"/>
            <a:ext cx="4799675" cy="1571927"/>
            <a:chOff x="650093" y="1770730"/>
            <a:chExt cx="9372651" cy="3069609"/>
          </a:xfrm>
        </p:grpSpPr>
        <p:grpSp>
          <p:nvGrpSpPr>
            <p:cNvPr id="6" name="Group 10"/>
            <p:cNvGrpSpPr/>
            <p:nvPr/>
          </p:nvGrpSpPr>
          <p:grpSpPr>
            <a:xfrm>
              <a:off x="650093" y="2639198"/>
              <a:ext cx="1702049" cy="1698343"/>
              <a:chOff x="1552770" y="3153508"/>
              <a:chExt cx="1938528" cy="1934307"/>
            </a:xfrm>
          </p:grpSpPr>
          <p:sp>
            <p:nvSpPr>
              <p:cNvPr id="3" name="Rectangle 2"/>
              <p:cNvSpPr/>
              <p:nvPr/>
            </p:nvSpPr>
            <p:spPr>
              <a:xfrm>
                <a:off x="1552770" y="3153508"/>
                <a:ext cx="1938528" cy="1934307"/>
              </a:xfrm>
              <a:prstGeom prst="rect">
                <a:avLst/>
              </a:prstGeom>
              <a:noFill/>
              <a:ln w="63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1955106" y="3523882"/>
                <a:ext cx="1133856" cy="1137139"/>
              </a:xfrm>
              <a:prstGeom prst="ellipse">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rapezoid 11"/>
            <p:cNvSpPr/>
            <p:nvPr/>
          </p:nvSpPr>
          <p:spPr>
            <a:xfrm rot="16200000">
              <a:off x="2218486" y="2554750"/>
              <a:ext cx="2645299" cy="1905022"/>
            </a:xfrm>
            <a:prstGeom prst="trapezoid">
              <a:avLst/>
            </a:prstGeom>
            <a:solidFill>
              <a:schemeClr val="bg1">
                <a:lumMod val="85000"/>
              </a:schemeClr>
            </a:solidFill>
            <a:ln w="635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chemeClr val="tx1"/>
                  </a:solidFill>
                </a:rPr>
                <a:t>Generative Model</a:t>
              </a:r>
            </a:p>
            <a:p>
              <a:pPr algn="ctr"/>
              <a:r>
                <a:rPr lang="en-US" sz="1050" dirty="0">
                  <a:solidFill>
                    <a:schemeClr val="tx1"/>
                  </a:solidFill>
                </a:rPr>
                <a:t>(Neural Network)</a:t>
              </a:r>
            </a:p>
          </p:txBody>
        </p:sp>
        <p:grpSp>
          <p:nvGrpSpPr>
            <p:cNvPr id="7" name="Group 18"/>
            <p:cNvGrpSpPr/>
            <p:nvPr/>
          </p:nvGrpSpPr>
          <p:grpSpPr>
            <a:xfrm>
              <a:off x="4689064" y="1811162"/>
              <a:ext cx="2591980" cy="3029177"/>
              <a:chOff x="4689064" y="2268359"/>
              <a:chExt cx="2591980" cy="3029177"/>
            </a:xfrm>
          </p:grpSpPr>
          <p:sp>
            <p:nvSpPr>
              <p:cNvPr id="13" name="Rectangle 12"/>
              <p:cNvSpPr/>
              <p:nvPr/>
            </p:nvSpPr>
            <p:spPr>
              <a:xfrm>
                <a:off x="4689064" y="2637691"/>
                <a:ext cx="2579244" cy="2659845"/>
              </a:xfrm>
              <a:prstGeom prst="rect">
                <a:avLst/>
              </a:prstGeom>
              <a:noFill/>
              <a:ln w="63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4823139" y="2268359"/>
                <a:ext cx="2457905" cy="450761"/>
              </a:xfrm>
              <a:prstGeom prst="rect">
                <a:avLst/>
              </a:prstGeom>
              <a:noFill/>
            </p:spPr>
            <p:txBody>
              <a:bodyPr wrap="none" rtlCol="0">
                <a:spAutoFit/>
              </a:bodyPr>
              <a:lstStyle/>
              <a:p>
                <a:r>
                  <a:rPr lang="en-US" sz="900" dirty="0"/>
                  <a:t>Generated distribution</a:t>
                </a:r>
              </a:p>
            </p:txBody>
          </p:sp>
        </p:grpSp>
        <p:grpSp>
          <p:nvGrpSpPr>
            <p:cNvPr id="9" name="Group 17"/>
            <p:cNvGrpSpPr/>
            <p:nvPr/>
          </p:nvGrpSpPr>
          <p:grpSpPr>
            <a:xfrm>
              <a:off x="7453612" y="1770730"/>
              <a:ext cx="2569132" cy="3059181"/>
              <a:chOff x="7453612" y="2227927"/>
              <a:chExt cx="2569132" cy="3059181"/>
            </a:xfrm>
          </p:grpSpPr>
          <p:sp>
            <p:nvSpPr>
              <p:cNvPr id="14" name="Rectangle 13"/>
              <p:cNvSpPr/>
              <p:nvPr/>
            </p:nvSpPr>
            <p:spPr>
              <a:xfrm>
                <a:off x="7453612" y="2637691"/>
                <a:ext cx="2569132" cy="2649417"/>
              </a:xfrm>
              <a:prstGeom prst="rect">
                <a:avLst/>
              </a:prstGeom>
              <a:noFill/>
              <a:ln w="63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7679352" y="2227927"/>
                <a:ext cx="2124885" cy="491217"/>
              </a:xfrm>
              <a:prstGeom prst="rect">
                <a:avLst/>
              </a:prstGeom>
              <a:noFill/>
            </p:spPr>
            <p:txBody>
              <a:bodyPr wrap="none" rtlCol="0">
                <a:spAutoFit/>
              </a:bodyPr>
              <a:lstStyle/>
              <a:p>
                <a:r>
                  <a:rPr lang="en-US" sz="1000" dirty="0"/>
                  <a:t>True distribution</a:t>
                </a:r>
              </a:p>
            </p:txBody>
          </p:sp>
        </p:grpSp>
      </p:grpSp>
      <p:sp>
        <p:nvSpPr>
          <p:cNvPr id="41" name="Manual Operation 5">
            <a:extLst>
              <a:ext uri="{FF2B5EF4-FFF2-40B4-BE49-F238E27FC236}">
                <a16:creationId xmlns="" xmlns:a16="http://schemas.microsoft.com/office/drawing/2014/main" id="{551BA8F9-6354-3547-8B63-E4D9516BBB4D}"/>
              </a:ext>
            </a:extLst>
          </p:cNvPr>
          <p:cNvSpPr/>
          <p:nvPr/>
        </p:nvSpPr>
        <p:spPr>
          <a:xfrm>
            <a:off x="6044790" y="2660778"/>
            <a:ext cx="2446616" cy="1347139"/>
          </a:xfrm>
          <a:prstGeom prst="flowChartManualOperation">
            <a:avLst/>
          </a:prstGeom>
          <a:solidFill>
            <a:schemeClr val="bg1">
              <a:lumMod val="8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Discriminator</a:t>
            </a:r>
          </a:p>
          <a:p>
            <a:pPr algn="ctr"/>
            <a:r>
              <a:rPr lang="en-US" sz="1600" dirty="0">
                <a:solidFill>
                  <a:schemeClr val="tx1"/>
                </a:solidFill>
              </a:rPr>
              <a:t>(Neural Network)</a:t>
            </a:r>
          </a:p>
        </p:txBody>
      </p:sp>
      <p:sp>
        <p:nvSpPr>
          <p:cNvPr id="44" name="TextBox 43">
            <a:extLst>
              <a:ext uri="{FF2B5EF4-FFF2-40B4-BE49-F238E27FC236}">
                <a16:creationId xmlns="" xmlns:a16="http://schemas.microsoft.com/office/drawing/2014/main" id="{7FE90614-4AD1-CB44-B5D1-4FE5E1EF91CF}"/>
              </a:ext>
            </a:extLst>
          </p:cNvPr>
          <p:cNvSpPr txBox="1"/>
          <p:nvPr/>
        </p:nvSpPr>
        <p:spPr>
          <a:xfrm>
            <a:off x="5280737" y="5255921"/>
            <a:ext cx="1706493" cy="369332"/>
          </a:xfrm>
          <a:prstGeom prst="rect">
            <a:avLst/>
          </a:prstGeom>
          <a:noFill/>
        </p:spPr>
        <p:txBody>
          <a:bodyPr wrap="none" rtlCol="0">
            <a:spAutoFit/>
          </a:bodyPr>
          <a:lstStyle/>
          <a:p>
            <a:r>
              <a:rPr lang="en-US" b="1" dirty="0"/>
              <a:t>From Generator</a:t>
            </a:r>
          </a:p>
        </p:txBody>
      </p:sp>
      <p:sp>
        <p:nvSpPr>
          <p:cNvPr id="45" name="TextBox 44">
            <a:extLst>
              <a:ext uri="{FF2B5EF4-FFF2-40B4-BE49-F238E27FC236}">
                <a16:creationId xmlns="" xmlns:a16="http://schemas.microsoft.com/office/drawing/2014/main" id="{73CF017B-E2FC-5046-A05B-5F1BEC75C741}"/>
              </a:ext>
            </a:extLst>
          </p:cNvPr>
          <p:cNvSpPr txBox="1"/>
          <p:nvPr/>
        </p:nvSpPr>
        <p:spPr>
          <a:xfrm>
            <a:off x="7377205" y="5261099"/>
            <a:ext cx="2304092" cy="369332"/>
          </a:xfrm>
          <a:prstGeom prst="rect">
            <a:avLst/>
          </a:prstGeom>
          <a:noFill/>
        </p:spPr>
        <p:txBody>
          <a:bodyPr wrap="none" rtlCol="0">
            <a:spAutoFit/>
          </a:bodyPr>
          <a:lstStyle/>
          <a:p>
            <a:r>
              <a:rPr lang="en-US" dirty="0"/>
              <a:t>From True Distribution</a:t>
            </a:r>
          </a:p>
        </p:txBody>
      </p:sp>
      <p:pic>
        <p:nvPicPr>
          <p:cNvPr id="1027" name="Picture 3"/>
          <p:cNvPicPr>
            <a:picLocks noChangeAspect="1" noChangeArrowheads="1"/>
          </p:cNvPicPr>
          <p:nvPr/>
        </p:nvPicPr>
        <p:blipFill>
          <a:blip r:embed="rId3"/>
          <a:srcRect/>
          <a:stretch>
            <a:fillRect/>
          </a:stretch>
        </p:blipFill>
        <p:spPr bwMode="auto">
          <a:xfrm>
            <a:off x="7346551" y="1449943"/>
            <a:ext cx="1086894" cy="1078093"/>
          </a:xfrm>
          <a:prstGeom prst="rect">
            <a:avLst/>
          </a:prstGeom>
          <a:noFill/>
          <a:ln w="9525">
            <a:noFill/>
            <a:miter lim="800000"/>
            <a:headEnd/>
            <a:tailEnd/>
          </a:ln>
        </p:spPr>
      </p:pic>
      <p:pic>
        <p:nvPicPr>
          <p:cNvPr id="2050" name="Picture 2"/>
          <p:cNvPicPr>
            <a:picLocks noChangeAspect="1" noChangeArrowheads="1"/>
          </p:cNvPicPr>
          <p:nvPr/>
        </p:nvPicPr>
        <p:blipFill>
          <a:blip r:embed="rId4"/>
          <a:srcRect/>
          <a:stretch>
            <a:fillRect/>
          </a:stretch>
        </p:blipFill>
        <p:spPr bwMode="auto">
          <a:xfrm>
            <a:off x="5945934" y="1470844"/>
            <a:ext cx="1077355" cy="1048237"/>
          </a:xfrm>
          <a:prstGeom prst="rect">
            <a:avLst/>
          </a:prstGeom>
          <a:noFill/>
          <a:ln w="9525">
            <a:noFill/>
            <a:miter lim="800000"/>
            <a:headEnd/>
            <a:tailEnd/>
          </a:ln>
        </p:spPr>
      </p:pic>
      <p:sp>
        <p:nvSpPr>
          <p:cNvPr id="25" name="Circular Arrow 24"/>
          <p:cNvSpPr/>
          <p:nvPr/>
        </p:nvSpPr>
        <p:spPr>
          <a:xfrm rot="14592541">
            <a:off x="3817008" y="2348619"/>
            <a:ext cx="3482585" cy="3311018"/>
          </a:xfrm>
          <a:prstGeom prst="circularArrow">
            <a:avLst>
              <a:gd name="adj1" fmla="val 4492"/>
              <a:gd name="adj2" fmla="val 1142319"/>
              <a:gd name="adj3" fmla="val 21014233"/>
              <a:gd name="adj4" fmla="val 13051564"/>
              <a:gd name="adj5" fmla="val 7470"/>
            </a:avLst>
          </a:prstGeom>
          <a:solidFill>
            <a:schemeClr val="tx1">
              <a:lumMod val="65000"/>
              <a:lumOff val="35000"/>
            </a:schemeClr>
          </a:solidFill>
          <a:ln cap="rn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4249868" y="4175351"/>
            <a:ext cx="1512062" cy="646331"/>
          </a:xfrm>
          <a:prstGeom prst="rect">
            <a:avLst/>
          </a:prstGeom>
          <a:noFill/>
        </p:spPr>
        <p:txBody>
          <a:bodyPr wrap="square" rtlCol="0">
            <a:spAutoFit/>
          </a:bodyPr>
          <a:lstStyle/>
          <a:p>
            <a:r>
              <a:rPr lang="en-US" dirty="0" smtClean="0"/>
              <a:t>Generator</a:t>
            </a:r>
          </a:p>
          <a:p>
            <a:r>
              <a:rPr lang="en-US" dirty="0" smtClean="0"/>
              <a:t>   Loss</a:t>
            </a:r>
            <a:endParaRPr lang="en-US" dirty="0"/>
          </a:p>
        </p:txBody>
      </p:sp>
      <p:cxnSp>
        <p:nvCxnSpPr>
          <p:cNvPr id="27" name="Straight Arrow Connector 26">
            <a:extLst>
              <a:ext uri="{FF2B5EF4-FFF2-40B4-BE49-F238E27FC236}">
                <a16:creationId xmlns="" xmlns:a16="http://schemas.microsoft.com/office/drawing/2014/main" id="{AB38B9CE-7DFD-D343-9518-8EC691FF16AB}"/>
              </a:ext>
            </a:extLst>
          </p:cNvPr>
          <p:cNvCxnSpPr/>
          <p:nvPr/>
        </p:nvCxnSpPr>
        <p:spPr>
          <a:xfrm flipH="1">
            <a:off x="6215449" y="4144001"/>
            <a:ext cx="986747" cy="942981"/>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 xmlns:a16="http://schemas.microsoft.com/office/drawing/2014/main" id="{40408711-AAAC-CE4A-BB30-C9B8B3992070}"/>
              </a:ext>
            </a:extLst>
          </p:cNvPr>
          <p:cNvCxnSpPr>
            <a:cxnSpLocks/>
          </p:cNvCxnSpPr>
          <p:nvPr/>
        </p:nvCxnSpPr>
        <p:spPr>
          <a:xfrm>
            <a:off x="7404774" y="4167014"/>
            <a:ext cx="697081" cy="847742"/>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9" name="TextBox 28"/>
              <p:cNvSpPr txBox="1"/>
              <p:nvPr/>
            </p:nvSpPr>
            <p:spPr>
              <a:xfrm>
                <a:off x="2662124" y="2776996"/>
                <a:ext cx="1512062" cy="959558"/>
              </a:xfrm>
              <a:prstGeom prst="rect">
                <a:avLst/>
              </a:prstGeom>
              <a:noFill/>
            </p:spPr>
            <p:txBody>
              <a:bodyPr wrap="square" rtlCol="0">
                <a:spAutoFit/>
              </a:bodyPr>
              <a:lstStyle/>
              <a:p>
                <a:pPr algn="ctr"/>
                <a:r>
                  <a:rPr lang="en-US" dirty="0" smtClean="0"/>
                  <a:t>Adjust</a:t>
                </a:r>
              </a:p>
              <a:p>
                <a:pPr algn="ctr"/>
                <a:r>
                  <a:rPr lang="en-US" dirty="0" smtClean="0"/>
                  <a:t> weights by</a:t>
                </a:r>
              </a:p>
              <a:p>
                <a:pPr algn="ctr"/>
                <a14:m>
                  <m:oMathPara xmlns:m="http://schemas.openxmlformats.org/officeDocument/2006/math">
                    <m:oMathParaPr>
                      <m:jc m:val="centerGroup"/>
                    </m:oMathParaPr>
                    <m:oMath xmlns:m="http://schemas.openxmlformats.org/officeDocument/2006/math">
                      <m:sSub>
                        <m:sSubPr>
                          <m:ctrlPr>
                            <a:rPr lang="en-US" i="1" smtClean="0">
                              <a:latin typeface="Cambria Math" charset="0"/>
                            </a:rPr>
                          </m:ctrlPr>
                        </m:sSubPr>
                        <m:e>
                          <m:r>
                            <a:rPr lang="en-US" i="1" smtClean="0">
                              <a:latin typeface="Cambria Math" charset="0"/>
                              <a:ea typeface="Cambria Math" charset="0"/>
                              <a:cs typeface="Cambria Math" charset="0"/>
                            </a:rPr>
                            <m:t>𝛻</m:t>
                          </m:r>
                        </m:e>
                        <m:sub>
                          <m:sSub>
                            <m:sSubPr>
                              <m:ctrlPr>
                                <a:rPr lang="en-US" i="1" smtClean="0">
                                  <a:latin typeface="Cambria Math" charset="0"/>
                                </a:rPr>
                              </m:ctrlPr>
                            </m:sSubPr>
                            <m:e>
                              <m:r>
                                <a:rPr lang="en-US" b="0" i="1" smtClean="0">
                                  <a:latin typeface="Cambria Math" charset="0"/>
                                </a:rPr>
                                <m:t>𝑊</m:t>
                              </m:r>
                            </m:e>
                            <m:sub>
                              <m:r>
                                <a:rPr lang="en-US" b="0" i="1" smtClean="0">
                                  <a:latin typeface="Cambria Math" charset="0"/>
                                </a:rPr>
                                <m:t>𝐺</m:t>
                              </m:r>
                            </m:sub>
                          </m:sSub>
                        </m:sub>
                      </m:sSub>
                      <m:sSub>
                        <m:sSubPr>
                          <m:ctrlPr>
                            <a:rPr lang="en-US" i="1" smtClean="0">
                              <a:latin typeface="Cambria Math" charset="0"/>
                            </a:rPr>
                          </m:ctrlPr>
                        </m:sSubPr>
                        <m:e>
                          <m:r>
                            <a:rPr lang="en-US" b="0" i="1" smtClean="0">
                              <a:latin typeface="Cambria Math" charset="0"/>
                            </a:rPr>
                            <m:t>𝐿</m:t>
                          </m:r>
                        </m:e>
                        <m:sub>
                          <m:r>
                            <a:rPr lang="en-US" b="0" i="1" smtClean="0">
                              <a:latin typeface="Cambria Math" charset="0"/>
                            </a:rPr>
                            <m:t>𝐷</m:t>
                          </m:r>
                        </m:sub>
                      </m:sSub>
                    </m:oMath>
                  </m:oMathPara>
                </a14:m>
                <a:endParaRPr lang="en-US" dirty="0" smtClean="0"/>
              </a:p>
            </p:txBody>
          </p:sp>
        </mc:Choice>
        <mc:Fallback xmlns="">
          <p:sp>
            <p:nvSpPr>
              <p:cNvPr id="29" name="TextBox 28"/>
              <p:cNvSpPr txBox="1">
                <a:spLocks noRot="1" noChangeAspect="1" noMove="1" noResize="1" noEditPoints="1" noAdjustHandles="1" noChangeArrowheads="1" noChangeShapeType="1" noTextEdit="1"/>
              </p:cNvSpPr>
              <p:nvPr/>
            </p:nvSpPr>
            <p:spPr>
              <a:xfrm>
                <a:off x="2662124" y="2776996"/>
                <a:ext cx="1512062" cy="959558"/>
              </a:xfrm>
              <a:prstGeom prst="rect">
                <a:avLst/>
              </a:prstGeom>
              <a:blipFill rotWithShape="0">
                <a:blip r:embed="rId5"/>
                <a:stretch>
                  <a:fillRect t="-38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flipH="1">
                <a:off x="7121607" y="1227603"/>
                <a:ext cx="839938"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charset="0"/>
                        </a:rPr>
                        <m:t>𝑝</m:t>
                      </m:r>
                      <m:r>
                        <a:rPr lang="en-US" sz="1200" b="0" i="1" smtClean="0">
                          <a:latin typeface="Cambria Math" charset="0"/>
                        </a:rPr>
                        <m:t>(</m:t>
                      </m:r>
                      <m:r>
                        <a:rPr lang="en-US" sz="1200" b="0" i="1" smtClean="0">
                          <a:latin typeface="Cambria Math" charset="0"/>
                        </a:rPr>
                        <m:t>𝑥</m:t>
                      </m:r>
                      <m:r>
                        <a:rPr lang="en-US" sz="1200" b="0" i="1" smtClean="0">
                          <a:latin typeface="Cambria Math" charset="0"/>
                        </a:rPr>
                        <m:t>)</m:t>
                      </m:r>
                    </m:oMath>
                  </m:oMathPara>
                </a14:m>
                <a:endParaRPr lang="en-US" sz="1200" dirty="0"/>
              </a:p>
            </p:txBody>
          </p:sp>
        </mc:Choice>
        <mc:Fallback xmlns="">
          <p:sp>
            <p:nvSpPr>
              <p:cNvPr id="31" name="TextBox 30"/>
              <p:cNvSpPr txBox="1">
                <a:spLocks noRot="1" noChangeAspect="1" noMove="1" noResize="1" noEditPoints="1" noAdjustHandles="1" noChangeArrowheads="1" noChangeShapeType="1" noTextEdit="1"/>
              </p:cNvSpPr>
              <p:nvPr/>
            </p:nvSpPr>
            <p:spPr>
              <a:xfrm flipH="1">
                <a:off x="7121607" y="1227603"/>
                <a:ext cx="839938" cy="276999"/>
              </a:xfrm>
              <a:prstGeom prst="rect">
                <a:avLst/>
              </a:prstGeom>
              <a:blipFill rotWithShape="0">
                <a:blip r:embed="rId6"/>
                <a:stretch>
                  <a:fillRect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flipH="1">
                <a:off x="5593247" y="1267194"/>
                <a:ext cx="1033489"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1200" b="0" i="1" smtClean="0">
                              <a:latin typeface="Cambria Math" charset="0"/>
                            </a:rPr>
                          </m:ctrlPr>
                        </m:accPr>
                        <m:e>
                          <m:r>
                            <a:rPr lang="en-US" sz="1200" b="0" i="1" smtClean="0">
                              <a:latin typeface="Cambria Math" charset="0"/>
                            </a:rPr>
                            <m:t>𝑝</m:t>
                          </m:r>
                        </m:e>
                      </m:acc>
                      <m:r>
                        <a:rPr lang="en-US" sz="1200" b="0" i="1" smtClean="0">
                          <a:latin typeface="Cambria Math" charset="0"/>
                        </a:rPr>
                        <m:t>(</m:t>
                      </m:r>
                      <m:r>
                        <a:rPr lang="en-US" sz="1200" b="0" i="1" smtClean="0">
                          <a:latin typeface="Cambria Math" charset="0"/>
                        </a:rPr>
                        <m:t>𝑥</m:t>
                      </m:r>
                      <m:r>
                        <a:rPr lang="en-US" sz="1200" b="0" i="1" smtClean="0">
                          <a:latin typeface="Cambria Math" charset="0"/>
                        </a:rPr>
                        <m:t>)</m:t>
                      </m:r>
                    </m:oMath>
                  </m:oMathPara>
                </a14:m>
                <a:endParaRPr lang="en-US" sz="1200" dirty="0"/>
              </a:p>
            </p:txBody>
          </p:sp>
        </mc:Choice>
        <mc:Fallback xmlns="">
          <p:sp>
            <p:nvSpPr>
              <p:cNvPr id="32" name="TextBox 31"/>
              <p:cNvSpPr txBox="1">
                <a:spLocks noRot="1" noChangeAspect="1" noMove="1" noResize="1" noEditPoints="1" noAdjustHandles="1" noChangeArrowheads="1" noChangeShapeType="1" noTextEdit="1"/>
              </p:cNvSpPr>
              <p:nvPr/>
            </p:nvSpPr>
            <p:spPr>
              <a:xfrm flipH="1">
                <a:off x="5593247" y="1267194"/>
                <a:ext cx="1033489" cy="276999"/>
              </a:xfrm>
              <a:prstGeom prst="rect">
                <a:avLst/>
              </a:prstGeom>
              <a:blipFill rotWithShape="0">
                <a:blip r:embed="rId7"/>
                <a:stretch>
                  <a:fillRect b="-4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3813704" y="2093058"/>
                <a:ext cx="736804"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charset="0"/>
                        </a:rPr>
                        <m:t>𝑧</m:t>
                      </m:r>
                      <m:r>
                        <a:rPr lang="en-US" sz="1200" b="0" i="1" smtClean="0">
                          <a:latin typeface="Cambria Math" charset="0"/>
                          <a:ea typeface="Cambria Math" charset="0"/>
                          <a:cs typeface="Cambria Math" charset="0"/>
                        </a:rPr>
                        <m:t>~</m:t>
                      </m:r>
                      <m:r>
                        <a:rPr lang="en-US" sz="1200" b="0" i="1" smtClean="0">
                          <a:latin typeface="Cambria Math" charset="0"/>
                          <a:ea typeface="Cambria Math" charset="0"/>
                          <a:cs typeface="Cambria Math" charset="0"/>
                        </a:rPr>
                        <m:t>𝑈𝑛𝑖𝑓</m:t>
                      </m:r>
                    </m:oMath>
                  </m:oMathPara>
                </a14:m>
                <a:endParaRPr lang="en-US" sz="1400" dirty="0"/>
              </a:p>
            </p:txBody>
          </p:sp>
        </mc:Choice>
        <mc:Fallback xmlns="">
          <p:sp>
            <p:nvSpPr>
              <p:cNvPr id="33" name="TextBox 32"/>
              <p:cNvSpPr txBox="1">
                <a:spLocks noRot="1" noChangeAspect="1" noMove="1" noResize="1" noEditPoints="1" noAdjustHandles="1" noChangeArrowheads="1" noChangeShapeType="1" noTextEdit="1"/>
              </p:cNvSpPr>
              <p:nvPr/>
            </p:nvSpPr>
            <p:spPr>
              <a:xfrm>
                <a:off x="3813704" y="2093058"/>
                <a:ext cx="736804" cy="276999"/>
              </a:xfrm>
              <a:prstGeom prst="rect">
                <a:avLst/>
              </a:prstGeom>
              <a:blipFill rotWithShape="0">
                <a:blip r:embed="rId8"/>
                <a:stretch>
                  <a:fillRect b="-4348"/>
                </a:stretch>
              </a:blipFill>
            </p:spPr>
            <p:txBody>
              <a:bodyPr/>
              <a:lstStyle/>
              <a:p>
                <a:r>
                  <a:rPr lang="en-US">
                    <a:noFill/>
                  </a:rPr>
                  <a:t> </a:t>
                </a:r>
              </a:p>
            </p:txBody>
          </p:sp>
        </mc:Fallback>
      </mc:AlternateContent>
    </p:spTree>
    <p:extLst>
      <p:ext uri="{BB962C8B-B14F-4D97-AF65-F5344CB8AC3E}">
        <p14:creationId xmlns:p14="http://schemas.microsoft.com/office/powerpoint/2010/main" val="191905567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Generative Adversarial Networks</a:t>
            </a:r>
          </a:p>
        </p:txBody>
      </p:sp>
      <p:grpSp>
        <p:nvGrpSpPr>
          <p:cNvPr id="4" name="Group 3">
            <a:extLst>
              <a:ext uri="{FF2B5EF4-FFF2-40B4-BE49-F238E27FC236}">
                <a16:creationId xmlns="" xmlns:a16="http://schemas.microsoft.com/office/drawing/2014/main" id="{F971CFDD-E108-6B46-B8AC-0D32E460FAE4}"/>
              </a:ext>
            </a:extLst>
          </p:cNvPr>
          <p:cNvGrpSpPr/>
          <p:nvPr/>
        </p:nvGrpSpPr>
        <p:grpSpPr>
          <a:xfrm>
            <a:off x="3751074" y="1015657"/>
            <a:ext cx="4799675" cy="1571927"/>
            <a:chOff x="650093" y="1770730"/>
            <a:chExt cx="9372651" cy="3069609"/>
          </a:xfrm>
        </p:grpSpPr>
        <p:grpSp>
          <p:nvGrpSpPr>
            <p:cNvPr id="6" name="Group 10"/>
            <p:cNvGrpSpPr/>
            <p:nvPr/>
          </p:nvGrpSpPr>
          <p:grpSpPr>
            <a:xfrm>
              <a:off x="650093" y="2639198"/>
              <a:ext cx="1702049" cy="1698343"/>
              <a:chOff x="1552770" y="3153508"/>
              <a:chExt cx="1938528" cy="1934307"/>
            </a:xfrm>
          </p:grpSpPr>
          <p:sp>
            <p:nvSpPr>
              <p:cNvPr id="3" name="Rectangle 2"/>
              <p:cNvSpPr/>
              <p:nvPr/>
            </p:nvSpPr>
            <p:spPr>
              <a:xfrm>
                <a:off x="1552770" y="3153508"/>
                <a:ext cx="1938528" cy="1934307"/>
              </a:xfrm>
              <a:prstGeom prst="rect">
                <a:avLst/>
              </a:prstGeom>
              <a:noFill/>
              <a:ln w="63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1955106" y="3523882"/>
                <a:ext cx="1133856" cy="1137139"/>
              </a:xfrm>
              <a:prstGeom prst="ellipse">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rapezoid 11"/>
            <p:cNvSpPr/>
            <p:nvPr/>
          </p:nvSpPr>
          <p:spPr>
            <a:xfrm rot="16200000">
              <a:off x="2218486" y="2554750"/>
              <a:ext cx="2645299" cy="1905022"/>
            </a:xfrm>
            <a:prstGeom prst="trapezoid">
              <a:avLst/>
            </a:prstGeom>
            <a:solidFill>
              <a:schemeClr val="bg1">
                <a:lumMod val="85000"/>
              </a:schemeClr>
            </a:solidFill>
            <a:ln w="635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chemeClr val="tx1"/>
                  </a:solidFill>
                </a:rPr>
                <a:t>Generative Model</a:t>
              </a:r>
            </a:p>
            <a:p>
              <a:pPr algn="ctr"/>
              <a:r>
                <a:rPr lang="en-US" sz="1050" dirty="0">
                  <a:solidFill>
                    <a:schemeClr val="tx1"/>
                  </a:solidFill>
                </a:rPr>
                <a:t>(Neural Network)</a:t>
              </a:r>
            </a:p>
          </p:txBody>
        </p:sp>
        <p:grpSp>
          <p:nvGrpSpPr>
            <p:cNvPr id="7" name="Group 18"/>
            <p:cNvGrpSpPr/>
            <p:nvPr/>
          </p:nvGrpSpPr>
          <p:grpSpPr>
            <a:xfrm>
              <a:off x="4689064" y="1811162"/>
              <a:ext cx="2591980" cy="3029177"/>
              <a:chOff x="4689064" y="2268359"/>
              <a:chExt cx="2591980" cy="3029177"/>
            </a:xfrm>
          </p:grpSpPr>
          <p:sp>
            <p:nvSpPr>
              <p:cNvPr id="13" name="Rectangle 12"/>
              <p:cNvSpPr/>
              <p:nvPr/>
            </p:nvSpPr>
            <p:spPr>
              <a:xfrm>
                <a:off x="4689064" y="2637691"/>
                <a:ext cx="2579244" cy="2659845"/>
              </a:xfrm>
              <a:prstGeom prst="rect">
                <a:avLst/>
              </a:prstGeom>
              <a:noFill/>
              <a:ln w="63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4823139" y="2268359"/>
                <a:ext cx="2457905" cy="450761"/>
              </a:xfrm>
              <a:prstGeom prst="rect">
                <a:avLst/>
              </a:prstGeom>
              <a:noFill/>
            </p:spPr>
            <p:txBody>
              <a:bodyPr wrap="none" rtlCol="0">
                <a:spAutoFit/>
              </a:bodyPr>
              <a:lstStyle/>
              <a:p>
                <a:r>
                  <a:rPr lang="en-US" sz="900" dirty="0"/>
                  <a:t>Generated distribution</a:t>
                </a:r>
              </a:p>
            </p:txBody>
          </p:sp>
        </p:grpSp>
        <p:grpSp>
          <p:nvGrpSpPr>
            <p:cNvPr id="9" name="Group 17"/>
            <p:cNvGrpSpPr/>
            <p:nvPr/>
          </p:nvGrpSpPr>
          <p:grpSpPr>
            <a:xfrm>
              <a:off x="7453612" y="1770730"/>
              <a:ext cx="2569132" cy="3059181"/>
              <a:chOff x="7453612" y="2227927"/>
              <a:chExt cx="2569132" cy="3059181"/>
            </a:xfrm>
          </p:grpSpPr>
          <p:sp>
            <p:nvSpPr>
              <p:cNvPr id="14" name="Rectangle 13"/>
              <p:cNvSpPr/>
              <p:nvPr/>
            </p:nvSpPr>
            <p:spPr>
              <a:xfrm>
                <a:off x="7453612" y="2637691"/>
                <a:ext cx="2569132" cy="2649417"/>
              </a:xfrm>
              <a:prstGeom prst="rect">
                <a:avLst/>
              </a:prstGeom>
              <a:noFill/>
              <a:ln w="63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7679352" y="2227927"/>
                <a:ext cx="2124885" cy="491217"/>
              </a:xfrm>
              <a:prstGeom prst="rect">
                <a:avLst/>
              </a:prstGeom>
              <a:noFill/>
            </p:spPr>
            <p:txBody>
              <a:bodyPr wrap="none" rtlCol="0">
                <a:spAutoFit/>
              </a:bodyPr>
              <a:lstStyle/>
              <a:p>
                <a:r>
                  <a:rPr lang="en-US" sz="1000" dirty="0"/>
                  <a:t>True distribution</a:t>
                </a:r>
              </a:p>
            </p:txBody>
          </p:sp>
        </p:grpSp>
      </p:grpSp>
      <p:grpSp>
        <p:nvGrpSpPr>
          <p:cNvPr id="10" name="Group 23">
            <a:extLst>
              <a:ext uri="{FF2B5EF4-FFF2-40B4-BE49-F238E27FC236}">
                <a16:creationId xmlns="" xmlns:a16="http://schemas.microsoft.com/office/drawing/2014/main" id="{C852DC47-E118-4449-8732-BC9F32849417}"/>
              </a:ext>
            </a:extLst>
          </p:cNvPr>
          <p:cNvGrpSpPr/>
          <p:nvPr/>
        </p:nvGrpSpPr>
        <p:grpSpPr>
          <a:xfrm>
            <a:off x="5280737" y="2660778"/>
            <a:ext cx="4400560" cy="2969653"/>
            <a:chOff x="5280737" y="2660778"/>
            <a:chExt cx="4400560" cy="2969653"/>
          </a:xfrm>
        </p:grpSpPr>
        <p:sp>
          <p:nvSpPr>
            <p:cNvPr id="41" name="Manual Operation 5">
              <a:extLst>
                <a:ext uri="{FF2B5EF4-FFF2-40B4-BE49-F238E27FC236}">
                  <a16:creationId xmlns="" xmlns:a16="http://schemas.microsoft.com/office/drawing/2014/main" id="{551BA8F9-6354-3547-8B63-E4D9516BBB4D}"/>
                </a:ext>
              </a:extLst>
            </p:cNvPr>
            <p:cNvSpPr/>
            <p:nvPr/>
          </p:nvSpPr>
          <p:spPr>
            <a:xfrm>
              <a:off x="6044790" y="2660778"/>
              <a:ext cx="2446616" cy="1347139"/>
            </a:xfrm>
            <a:prstGeom prst="flowChartManualOperation">
              <a:avLst/>
            </a:prstGeom>
            <a:solidFill>
              <a:schemeClr val="bg1">
                <a:lumMod val="8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Discriminator</a:t>
              </a:r>
            </a:p>
            <a:p>
              <a:pPr algn="ctr"/>
              <a:r>
                <a:rPr lang="en-US" sz="1600" dirty="0">
                  <a:solidFill>
                    <a:schemeClr val="tx1"/>
                  </a:solidFill>
                </a:rPr>
                <a:t>(Neural Network)</a:t>
              </a:r>
            </a:p>
          </p:txBody>
        </p:sp>
        <p:sp>
          <p:nvSpPr>
            <p:cNvPr id="44" name="TextBox 43">
              <a:extLst>
                <a:ext uri="{FF2B5EF4-FFF2-40B4-BE49-F238E27FC236}">
                  <a16:creationId xmlns="" xmlns:a16="http://schemas.microsoft.com/office/drawing/2014/main" id="{7FE90614-4AD1-CB44-B5D1-4FE5E1EF91CF}"/>
                </a:ext>
              </a:extLst>
            </p:cNvPr>
            <p:cNvSpPr txBox="1"/>
            <p:nvPr/>
          </p:nvSpPr>
          <p:spPr>
            <a:xfrm>
              <a:off x="5280737" y="5255921"/>
              <a:ext cx="1706493" cy="369332"/>
            </a:xfrm>
            <a:prstGeom prst="rect">
              <a:avLst/>
            </a:prstGeom>
            <a:noFill/>
          </p:spPr>
          <p:txBody>
            <a:bodyPr wrap="none" rtlCol="0">
              <a:spAutoFit/>
            </a:bodyPr>
            <a:lstStyle/>
            <a:p>
              <a:r>
                <a:rPr lang="en-US" b="1" dirty="0"/>
                <a:t>From Generator</a:t>
              </a:r>
            </a:p>
          </p:txBody>
        </p:sp>
        <p:sp>
          <p:nvSpPr>
            <p:cNvPr id="45" name="TextBox 44">
              <a:extLst>
                <a:ext uri="{FF2B5EF4-FFF2-40B4-BE49-F238E27FC236}">
                  <a16:creationId xmlns="" xmlns:a16="http://schemas.microsoft.com/office/drawing/2014/main" id="{73CF017B-E2FC-5046-A05B-5F1BEC75C741}"/>
                </a:ext>
              </a:extLst>
            </p:cNvPr>
            <p:cNvSpPr txBox="1"/>
            <p:nvPr/>
          </p:nvSpPr>
          <p:spPr>
            <a:xfrm>
              <a:off x="7377205" y="5261099"/>
              <a:ext cx="2304092" cy="369332"/>
            </a:xfrm>
            <a:prstGeom prst="rect">
              <a:avLst/>
            </a:prstGeom>
            <a:noFill/>
          </p:spPr>
          <p:txBody>
            <a:bodyPr wrap="none" rtlCol="0">
              <a:spAutoFit/>
            </a:bodyPr>
            <a:lstStyle/>
            <a:p>
              <a:r>
                <a:rPr lang="en-US" dirty="0"/>
                <a:t>From True Distribution</a:t>
              </a:r>
            </a:p>
          </p:txBody>
        </p:sp>
      </p:grpSp>
      <p:pic>
        <p:nvPicPr>
          <p:cNvPr id="1027" name="Picture 3"/>
          <p:cNvPicPr>
            <a:picLocks noChangeAspect="1" noChangeArrowheads="1"/>
          </p:cNvPicPr>
          <p:nvPr/>
        </p:nvPicPr>
        <p:blipFill>
          <a:blip r:embed="rId3"/>
          <a:srcRect/>
          <a:stretch>
            <a:fillRect/>
          </a:stretch>
        </p:blipFill>
        <p:spPr bwMode="auto">
          <a:xfrm>
            <a:off x="7346551" y="1449943"/>
            <a:ext cx="1086894" cy="1078093"/>
          </a:xfrm>
          <a:prstGeom prst="rect">
            <a:avLst/>
          </a:prstGeom>
          <a:noFill/>
          <a:ln w="9525">
            <a:noFill/>
            <a:miter lim="800000"/>
            <a:headEnd/>
            <a:tailEnd/>
          </a:ln>
        </p:spPr>
      </p:pic>
      <p:cxnSp>
        <p:nvCxnSpPr>
          <p:cNvPr id="27" name="Straight Arrow Connector 26">
            <a:extLst>
              <a:ext uri="{FF2B5EF4-FFF2-40B4-BE49-F238E27FC236}">
                <a16:creationId xmlns="" xmlns:a16="http://schemas.microsoft.com/office/drawing/2014/main" id="{AB38B9CE-7DFD-D343-9518-8EC691FF16AB}"/>
              </a:ext>
            </a:extLst>
          </p:cNvPr>
          <p:cNvCxnSpPr/>
          <p:nvPr/>
        </p:nvCxnSpPr>
        <p:spPr>
          <a:xfrm flipH="1">
            <a:off x="6215449" y="4144001"/>
            <a:ext cx="986747" cy="942981"/>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 xmlns:a16="http://schemas.microsoft.com/office/drawing/2014/main" id="{40408711-AAAC-CE4A-BB30-C9B8B3992070}"/>
              </a:ext>
            </a:extLst>
          </p:cNvPr>
          <p:cNvCxnSpPr>
            <a:cxnSpLocks/>
          </p:cNvCxnSpPr>
          <p:nvPr/>
        </p:nvCxnSpPr>
        <p:spPr>
          <a:xfrm>
            <a:off x="7404774" y="4167014"/>
            <a:ext cx="697081" cy="847742"/>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pic>
        <p:nvPicPr>
          <p:cNvPr id="3074" name="Picture 2"/>
          <p:cNvPicPr>
            <a:picLocks noChangeAspect="1" noChangeArrowheads="1"/>
          </p:cNvPicPr>
          <p:nvPr/>
        </p:nvPicPr>
        <p:blipFill>
          <a:blip r:embed="rId4"/>
          <a:srcRect/>
          <a:stretch>
            <a:fillRect/>
          </a:stretch>
        </p:blipFill>
        <p:spPr bwMode="auto">
          <a:xfrm>
            <a:off x="5949871" y="1460906"/>
            <a:ext cx="1084384" cy="1066510"/>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30" name="TextBox 29"/>
              <p:cNvSpPr txBox="1"/>
              <p:nvPr/>
            </p:nvSpPr>
            <p:spPr>
              <a:xfrm flipH="1">
                <a:off x="7121607" y="1227603"/>
                <a:ext cx="839938"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charset="0"/>
                        </a:rPr>
                        <m:t>𝑝</m:t>
                      </m:r>
                      <m:r>
                        <a:rPr lang="en-US" sz="1200" b="0" i="1" smtClean="0">
                          <a:latin typeface="Cambria Math" charset="0"/>
                        </a:rPr>
                        <m:t>(</m:t>
                      </m:r>
                      <m:r>
                        <a:rPr lang="en-US" sz="1200" b="0" i="1" smtClean="0">
                          <a:latin typeface="Cambria Math" charset="0"/>
                        </a:rPr>
                        <m:t>𝑥</m:t>
                      </m:r>
                      <m:r>
                        <a:rPr lang="en-US" sz="1200" b="0" i="1" smtClean="0">
                          <a:latin typeface="Cambria Math" charset="0"/>
                        </a:rPr>
                        <m:t>)</m:t>
                      </m:r>
                    </m:oMath>
                  </m:oMathPara>
                </a14:m>
                <a:endParaRPr lang="en-US" sz="1200" dirty="0"/>
              </a:p>
            </p:txBody>
          </p:sp>
        </mc:Choice>
        <mc:Fallback xmlns="">
          <p:sp>
            <p:nvSpPr>
              <p:cNvPr id="30" name="TextBox 29"/>
              <p:cNvSpPr txBox="1">
                <a:spLocks noRot="1" noChangeAspect="1" noMove="1" noResize="1" noEditPoints="1" noAdjustHandles="1" noChangeArrowheads="1" noChangeShapeType="1" noTextEdit="1"/>
              </p:cNvSpPr>
              <p:nvPr/>
            </p:nvSpPr>
            <p:spPr>
              <a:xfrm flipH="1">
                <a:off x="7121607" y="1227603"/>
                <a:ext cx="839938" cy="276999"/>
              </a:xfrm>
              <a:prstGeom prst="rect">
                <a:avLst/>
              </a:prstGeom>
              <a:blipFill rotWithShape="0">
                <a:blip r:embed="rId5"/>
                <a:stretch>
                  <a:fillRect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flipH="1">
                <a:off x="5593247" y="1267194"/>
                <a:ext cx="1033489"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1200" b="0" i="1" smtClean="0">
                              <a:latin typeface="Cambria Math" charset="0"/>
                            </a:rPr>
                          </m:ctrlPr>
                        </m:accPr>
                        <m:e>
                          <m:r>
                            <a:rPr lang="en-US" sz="1200" b="0" i="1" smtClean="0">
                              <a:latin typeface="Cambria Math" charset="0"/>
                            </a:rPr>
                            <m:t>𝑝</m:t>
                          </m:r>
                        </m:e>
                      </m:acc>
                      <m:r>
                        <a:rPr lang="en-US" sz="1200" b="0" i="1" smtClean="0">
                          <a:latin typeface="Cambria Math" charset="0"/>
                        </a:rPr>
                        <m:t>(</m:t>
                      </m:r>
                      <m:r>
                        <a:rPr lang="en-US" sz="1200" b="0" i="1" smtClean="0">
                          <a:latin typeface="Cambria Math" charset="0"/>
                        </a:rPr>
                        <m:t>𝑥</m:t>
                      </m:r>
                      <m:r>
                        <a:rPr lang="en-US" sz="1200" b="0" i="1" smtClean="0">
                          <a:latin typeface="Cambria Math" charset="0"/>
                        </a:rPr>
                        <m:t>)</m:t>
                      </m:r>
                    </m:oMath>
                  </m:oMathPara>
                </a14:m>
                <a:endParaRPr lang="en-US" sz="1200" dirty="0"/>
              </a:p>
            </p:txBody>
          </p:sp>
        </mc:Choice>
        <mc:Fallback xmlns="">
          <p:sp>
            <p:nvSpPr>
              <p:cNvPr id="31" name="TextBox 30"/>
              <p:cNvSpPr txBox="1">
                <a:spLocks noRot="1" noChangeAspect="1" noMove="1" noResize="1" noEditPoints="1" noAdjustHandles="1" noChangeArrowheads="1" noChangeShapeType="1" noTextEdit="1"/>
              </p:cNvSpPr>
              <p:nvPr/>
            </p:nvSpPr>
            <p:spPr>
              <a:xfrm flipH="1">
                <a:off x="5593247" y="1267194"/>
                <a:ext cx="1033489" cy="276999"/>
              </a:xfrm>
              <a:prstGeom prst="rect">
                <a:avLst/>
              </a:prstGeom>
              <a:blipFill rotWithShape="0">
                <a:blip r:embed="rId6"/>
                <a:stretch>
                  <a:fillRect b="-4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3813704" y="2093058"/>
                <a:ext cx="736804"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charset="0"/>
                        </a:rPr>
                        <m:t>𝑧</m:t>
                      </m:r>
                      <m:r>
                        <a:rPr lang="en-US" sz="1200" b="0" i="1" smtClean="0">
                          <a:latin typeface="Cambria Math" charset="0"/>
                          <a:ea typeface="Cambria Math" charset="0"/>
                          <a:cs typeface="Cambria Math" charset="0"/>
                        </a:rPr>
                        <m:t>~</m:t>
                      </m:r>
                      <m:r>
                        <a:rPr lang="en-US" sz="1200" b="0" i="1" smtClean="0">
                          <a:latin typeface="Cambria Math" charset="0"/>
                          <a:ea typeface="Cambria Math" charset="0"/>
                          <a:cs typeface="Cambria Math" charset="0"/>
                        </a:rPr>
                        <m:t>𝑈𝑛𝑖𝑓</m:t>
                      </m:r>
                    </m:oMath>
                  </m:oMathPara>
                </a14:m>
                <a:endParaRPr lang="en-US" sz="1400" dirty="0"/>
              </a:p>
            </p:txBody>
          </p:sp>
        </mc:Choice>
        <mc:Fallback xmlns="">
          <p:sp>
            <p:nvSpPr>
              <p:cNvPr id="32" name="TextBox 31"/>
              <p:cNvSpPr txBox="1">
                <a:spLocks noRot="1" noChangeAspect="1" noMove="1" noResize="1" noEditPoints="1" noAdjustHandles="1" noChangeArrowheads="1" noChangeShapeType="1" noTextEdit="1"/>
              </p:cNvSpPr>
              <p:nvPr/>
            </p:nvSpPr>
            <p:spPr>
              <a:xfrm>
                <a:off x="3813704" y="2093058"/>
                <a:ext cx="736804" cy="276999"/>
              </a:xfrm>
              <a:prstGeom prst="rect">
                <a:avLst/>
              </a:prstGeom>
              <a:blipFill rotWithShape="0">
                <a:blip r:embed="rId7"/>
                <a:stretch>
                  <a:fillRect b="-4348"/>
                </a:stretch>
              </a:blipFill>
            </p:spPr>
            <p:txBody>
              <a:bodyPr/>
              <a:lstStyle/>
              <a:p>
                <a:r>
                  <a:rPr lang="en-US">
                    <a:noFill/>
                  </a:rPr>
                  <a:t> </a:t>
                </a:r>
              </a:p>
            </p:txBody>
          </p:sp>
        </mc:Fallback>
      </mc:AlternateContent>
    </p:spTree>
    <p:extLst>
      <p:ext uri="{BB962C8B-B14F-4D97-AF65-F5344CB8AC3E}">
        <p14:creationId xmlns:p14="http://schemas.microsoft.com/office/powerpoint/2010/main" val="5118522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Generative Adversarial Networks</a:t>
            </a:r>
          </a:p>
        </p:txBody>
      </p:sp>
      <p:grpSp>
        <p:nvGrpSpPr>
          <p:cNvPr id="4" name="Group 3">
            <a:extLst>
              <a:ext uri="{FF2B5EF4-FFF2-40B4-BE49-F238E27FC236}">
                <a16:creationId xmlns="" xmlns:a16="http://schemas.microsoft.com/office/drawing/2014/main" id="{F971CFDD-E108-6B46-B8AC-0D32E460FAE4}"/>
              </a:ext>
            </a:extLst>
          </p:cNvPr>
          <p:cNvGrpSpPr/>
          <p:nvPr/>
        </p:nvGrpSpPr>
        <p:grpSpPr>
          <a:xfrm>
            <a:off x="3751074" y="1015657"/>
            <a:ext cx="4799675" cy="1571927"/>
            <a:chOff x="650093" y="1770730"/>
            <a:chExt cx="9372651" cy="3069609"/>
          </a:xfrm>
        </p:grpSpPr>
        <p:grpSp>
          <p:nvGrpSpPr>
            <p:cNvPr id="6" name="Group 10"/>
            <p:cNvGrpSpPr/>
            <p:nvPr/>
          </p:nvGrpSpPr>
          <p:grpSpPr>
            <a:xfrm>
              <a:off x="650093" y="2639198"/>
              <a:ext cx="1702049" cy="1698343"/>
              <a:chOff x="1552770" y="3153508"/>
              <a:chExt cx="1938528" cy="1934307"/>
            </a:xfrm>
          </p:grpSpPr>
          <p:sp>
            <p:nvSpPr>
              <p:cNvPr id="3" name="Rectangle 2"/>
              <p:cNvSpPr/>
              <p:nvPr/>
            </p:nvSpPr>
            <p:spPr>
              <a:xfrm>
                <a:off x="1552770" y="3153508"/>
                <a:ext cx="1938528" cy="1934307"/>
              </a:xfrm>
              <a:prstGeom prst="rect">
                <a:avLst/>
              </a:prstGeom>
              <a:noFill/>
              <a:ln w="63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1955106" y="3523882"/>
                <a:ext cx="1133856" cy="1137139"/>
              </a:xfrm>
              <a:prstGeom prst="ellipse">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rapezoid 11"/>
            <p:cNvSpPr/>
            <p:nvPr/>
          </p:nvSpPr>
          <p:spPr>
            <a:xfrm rot="16200000">
              <a:off x="2218486" y="2554750"/>
              <a:ext cx="2645299" cy="1905022"/>
            </a:xfrm>
            <a:prstGeom prst="trapezoid">
              <a:avLst/>
            </a:prstGeom>
            <a:solidFill>
              <a:schemeClr val="bg1">
                <a:lumMod val="85000"/>
              </a:schemeClr>
            </a:solidFill>
            <a:ln w="635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chemeClr val="tx1"/>
                  </a:solidFill>
                </a:rPr>
                <a:t>Generative Model</a:t>
              </a:r>
            </a:p>
            <a:p>
              <a:pPr algn="ctr"/>
              <a:r>
                <a:rPr lang="en-US" sz="1050" dirty="0">
                  <a:solidFill>
                    <a:schemeClr val="tx1"/>
                  </a:solidFill>
                </a:rPr>
                <a:t>(Neural Network)</a:t>
              </a:r>
            </a:p>
          </p:txBody>
        </p:sp>
        <p:grpSp>
          <p:nvGrpSpPr>
            <p:cNvPr id="7" name="Group 18"/>
            <p:cNvGrpSpPr/>
            <p:nvPr/>
          </p:nvGrpSpPr>
          <p:grpSpPr>
            <a:xfrm>
              <a:off x="4689064" y="1811162"/>
              <a:ext cx="2591980" cy="3029177"/>
              <a:chOff x="4689064" y="2268359"/>
              <a:chExt cx="2591980" cy="3029177"/>
            </a:xfrm>
          </p:grpSpPr>
          <p:sp>
            <p:nvSpPr>
              <p:cNvPr id="13" name="Rectangle 12"/>
              <p:cNvSpPr/>
              <p:nvPr/>
            </p:nvSpPr>
            <p:spPr>
              <a:xfrm>
                <a:off x="4689064" y="2637691"/>
                <a:ext cx="2579244" cy="2659845"/>
              </a:xfrm>
              <a:prstGeom prst="rect">
                <a:avLst/>
              </a:prstGeom>
              <a:noFill/>
              <a:ln w="63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4823139" y="2268359"/>
                <a:ext cx="2457905" cy="450761"/>
              </a:xfrm>
              <a:prstGeom prst="rect">
                <a:avLst/>
              </a:prstGeom>
              <a:noFill/>
            </p:spPr>
            <p:txBody>
              <a:bodyPr wrap="none" rtlCol="0">
                <a:spAutoFit/>
              </a:bodyPr>
              <a:lstStyle/>
              <a:p>
                <a:r>
                  <a:rPr lang="en-US" sz="900" dirty="0"/>
                  <a:t>Generated distribution</a:t>
                </a:r>
              </a:p>
            </p:txBody>
          </p:sp>
        </p:grpSp>
        <p:grpSp>
          <p:nvGrpSpPr>
            <p:cNvPr id="9" name="Group 17"/>
            <p:cNvGrpSpPr/>
            <p:nvPr/>
          </p:nvGrpSpPr>
          <p:grpSpPr>
            <a:xfrm>
              <a:off x="7453612" y="1770730"/>
              <a:ext cx="2569132" cy="3059181"/>
              <a:chOff x="7453612" y="2227927"/>
              <a:chExt cx="2569132" cy="3059181"/>
            </a:xfrm>
          </p:grpSpPr>
          <p:sp>
            <p:nvSpPr>
              <p:cNvPr id="14" name="Rectangle 13"/>
              <p:cNvSpPr/>
              <p:nvPr/>
            </p:nvSpPr>
            <p:spPr>
              <a:xfrm>
                <a:off x="7453612" y="2637691"/>
                <a:ext cx="2569132" cy="2649417"/>
              </a:xfrm>
              <a:prstGeom prst="rect">
                <a:avLst/>
              </a:prstGeom>
              <a:noFill/>
              <a:ln w="63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7679352" y="2227927"/>
                <a:ext cx="2124885" cy="491217"/>
              </a:xfrm>
              <a:prstGeom prst="rect">
                <a:avLst/>
              </a:prstGeom>
              <a:noFill/>
            </p:spPr>
            <p:txBody>
              <a:bodyPr wrap="none" rtlCol="0">
                <a:spAutoFit/>
              </a:bodyPr>
              <a:lstStyle/>
              <a:p>
                <a:r>
                  <a:rPr lang="en-US" sz="1000" dirty="0"/>
                  <a:t>True distribution</a:t>
                </a:r>
              </a:p>
            </p:txBody>
          </p:sp>
        </p:grpSp>
      </p:grpSp>
      <p:grpSp>
        <p:nvGrpSpPr>
          <p:cNvPr id="10" name="Group 23">
            <a:extLst>
              <a:ext uri="{FF2B5EF4-FFF2-40B4-BE49-F238E27FC236}">
                <a16:creationId xmlns="" xmlns:a16="http://schemas.microsoft.com/office/drawing/2014/main" id="{C852DC47-E118-4449-8732-BC9F32849417}"/>
              </a:ext>
            </a:extLst>
          </p:cNvPr>
          <p:cNvGrpSpPr/>
          <p:nvPr/>
        </p:nvGrpSpPr>
        <p:grpSpPr>
          <a:xfrm>
            <a:off x="5280737" y="2660778"/>
            <a:ext cx="4400560" cy="2969653"/>
            <a:chOff x="5280737" y="2660778"/>
            <a:chExt cx="4400560" cy="2969653"/>
          </a:xfrm>
        </p:grpSpPr>
        <p:sp>
          <p:nvSpPr>
            <p:cNvPr id="41" name="Manual Operation 5">
              <a:extLst>
                <a:ext uri="{FF2B5EF4-FFF2-40B4-BE49-F238E27FC236}">
                  <a16:creationId xmlns="" xmlns:a16="http://schemas.microsoft.com/office/drawing/2014/main" id="{551BA8F9-6354-3547-8B63-E4D9516BBB4D}"/>
                </a:ext>
              </a:extLst>
            </p:cNvPr>
            <p:cNvSpPr/>
            <p:nvPr/>
          </p:nvSpPr>
          <p:spPr>
            <a:xfrm>
              <a:off x="6044790" y="2660778"/>
              <a:ext cx="2446616" cy="1347139"/>
            </a:xfrm>
            <a:prstGeom prst="flowChartManualOperation">
              <a:avLst/>
            </a:prstGeom>
            <a:solidFill>
              <a:schemeClr val="bg1">
                <a:lumMod val="8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Discriminator</a:t>
              </a:r>
            </a:p>
            <a:p>
              <a:pPr algn="ctr"/>
              <a:r>
                <a:rPr lang="en-US" sz="1600" dirty="0">
                  <a:solidFill>
                    <a:schemeClr val="tx1"/>
                  </a:solidFill>
                </a:rPr>
                <a:t>(Neural Network)</a:t>
              </a:r>
            </a:p>
          </p:txBody>
        </p:sp>
        <p:sp>
          <p:nvSpPr>
            <p:cNvPr id="44" name="TextBox 43">
              <a:extLst>
                <a:ext uri="{FF2B5EF4-FFF2-40B4-BE49-F238E27FC236}">
                  <a16:creationId xmlns="" xmlns:a16="http://schemas.microsoft.com/office/drawing/2014/main" id="{7FE90614-4AD1-CB44-B5D1-4FE5E1EF91CF}"/>
                </a:ext>
              </a:extLst>
            </p:cNvPr>
            <p:cNvSpPr txBox="1"/>
            <p:nvPr/>
          </p:nvSpPr>
          <p:spPr>
            <a:xfrm>
              <a:off x="5280737" y="5255921"/>
              <a:ext cx="1706493" cy="369332"/>
            </a:xfrm>
            <a:prstGeom prst="rect">
              <a:avLst/>
            </a:prstGeom>
            <a:noFill/>
          </p:spPr>
          <p:txBody>
            <a:bodyPr wrap="none" rtlCol="0">
              <a:spAutoFit/>
            </a:bodyPr>
            <a:lstStyle/>
            <a:p>
              <a:r>
                <a:rPr lang="en-US" b="1" dirty="0"/>
                <a:t>From Generator</a:t>
              </a:r>
            </a:p>
          </p:txBody>
        </p:sp>
        <p:sp>
          <p:nvSpPr>
            <p:cNvPr id="45" name="TextBox 44">
              <a:extLst>
                <a:ext uri="{FF2B5EF4-FFF2-40B4-BE49-F238E27FC236}">
                  <a16:creationId xmlns="" xmlns:a16="http://schemas.microsoft.com/office/drawing/2014/main" id="{73CF017B-E2FC-5046-A05B-5F1BEC75C741}"/>
                </a:ext>
              </a:extLst>
            </p:cNvPr>
            <p:cNvSpPr txBox="1"/>
            <p:nvPr/>
          </p:nvSpPr>
          <p:spPr>
            <a:xfrm>
              <a:off x="7377205" y="5261099"/>
              <a:ext cx="2304092" cy="369332"/>
            </a:xfrm>
            <a:prstGeom prst="rect">
              <a:avLst/>
            </a:prstGeom>
            <a:noFill/>
          </p:spPr>
          <p:txBody>
            <a:bodyPr wrap="none" rtlCol="0">
              <a:spAutoFit/>
            </a:bodyPr>
            <a:lstStyle/>
            <a:p>
              <a:r>
                <a:rPr lang="en-US" dirty="0"/>
                <a:t>From True Distribution</a:t>
              </a:r>
            </a:p>
          </p:txBody>
        </p:sp>
      </p:grpSp>
      <p:pic>
        <p:nvPicPr>
          <p:cNvPr id="1027" name="Picture 3"/>
          <p:cNvPicPr>
            <a:picLocks noChangeAspect="1" noChangeArrowheads="1"/>
          </p:cNvPicPr>
          <p:nvPr/>
        </p:nvPicPr>
        <p:blipFill>
          <a:blip r:embed="rId3"/>
          <a:srcRect/>
          <a:stretch>
            <a:fillRect/>
          </a:stretch>
        </p:blipFill>
        <p:spPr bwMode="auto">
          <a:xfrm>
            <a:off x="7346551" y="1449943"/>
            <a:ext cx="1086894" cy="1078093"/>
          </a:xfrm>
          <a:prstGeom prst="rect">
            <a:avLst/>
          </a:prstGeom>
          <a:noFill/>
          <a:ln w="9525">
            <a:noFill/>
            <a:miter lim="800000"/>
            <a:headEnd/>
            <a:tailEnd/>
          </a:ln>
        </p:spPr>
      </p:pic>
      <p:sp>
        <p:nvSpPr>
          <p:cNvPr id="25" name="Circular Arrow 24"/>
          <p:cNvSpPr/>
          <p:nvPr/>
        </p:nvSpPr>
        <p:spPr>
          <a:xfrm rot="14592541">
            <a:off x="3817008" y="2348619"/>
            <a:ext cx="3482585" cy="3311018"/>
          </a:xfrm>
          <a:prstGeom prst="circularArrow">
            <a:avLst>
              <a:gd name="adj1" fmla="val 4492"/>
              <a:gd name="adj2" fmla="val 1142319"/>
              <a:gd name="adj3" fmla="val 21014233"/>
              <a:gd name="adj4" fmla="val 13051564"/>
              <a:gd name="adj5" fmla="val 7470"/>
            </a:avLst>
          </a:prstGeom>
          <a:solidFill>
            <a:schemeClr val="tx1">
              <a:lumMod val="65000"/>
              <a:lumOff val="35000"/>
            </a:schemeClr>
          </a:solidFill>
          <a:ln cap="rn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4249868" y="4175351"/>
            <a:ext cx="1512062" cy="646331"/>
          </a:xfrm>
          <a:prstGeom prst="rect">
            <a:avLst/>
          </a:prstGeom>
          <a:noFill/>
        </p:spPr>
        <p:txBody>
          <a:bodyPr wrap="square" rtlCol="0">
            <a:spAutoFit/>
          </a:bodyPr>
          <a:lstStyle/>
          <a:p>
            <a:r>
              <a:rPr lang="en-US" dirty="0" smtClean="0"/>
              <a:t>Generator</a:t>
            </a:r>
          </a:p>
          <a:p>
            <a:r>
              <a:rPr lang="en-US" dirty="0" smtClean="0"/>
              <a:t>   Loss</a:t>
            </a:r>
            <a:endParaRPr lang="en-US" dirty="0"/>
          </a:p>
        </p:txBody>
      </p:sp>
      <p:cxnSp>
        <p:nvCxnSpPr>
          <p:cNvPr id="27" name="Straight Arrow Connector 26">
            <a:extLst>
              <a:ext uri="{FF2B5EF4-FFF2-40B4-BE49-F238E27FC236}">
                <a16:creationId xmlns="" xmlns:a16="http://schemas.microsoft.com/office/drawing/2014/main" id="{AB38B9CE-7DFD-D343-9518-8EC691FF16AB}"/>
              </a:ext>
            </a:extLst>
          </p:cNvPr>
          <p:cNvCxnSpPr/>
          <p:nvPr/>
        </p:nvCxnSpPr>
        <p:spPr>
          <a:xfrm flipH="1">
            <a:off x="6215449" y="4144001"/>
            <a:ext cx="986747" cy="942981"/>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 xmlns:a16="http://schemas.microsoft.com/office/drawing/2014/main" id="{40408711-AAAC-CE4A-BB30-C9B8B3992070}"/>
              </a:ext>
            </a:extLst>
          </p:cNvPr>
          <p:cNvCxnSpPr>
            <a:cxnSpLocks/>
          </p:cNvCxnSpPr>
          <p:nvPr/>
        </p:nvCxnSpPr>
        <p:spPr>
          <a:xfrm>
            <a:off x="7404774" y="4167014"/>
            <a:ext cx="697081" cy="847742"/>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9" name="TextBox 28"/>
              <p:cNvSpPr txBox="1"/>
              <p:nvPr/>
            </p:nvSpPr>
            <p:spPr>
              <a:xfrm>
                <a:off x="2649436" y="3127143"/>
                <a:ext cx="1512062" cy="948849"/>
              </a:xfrm>
              <a:prstGeom prst="rect">
                <a:avLst/>
              </a:prstGeom>
              <a:noFill/>
            </p:spPr>
            <p:txBody>
              <a:bodyPr wrap="square" rtlCol="0">
                <a:spAutoFit/>
              </a:bodyPr>
              <a:lstStyle/>
              <a:p>
                <a:pPr algn="ctr"/>
                <a:r>
                  <a:rPr lang="en-US" dirty="0" smtClean="0"/>
                  <a:t>Adjust</a:t>
                </a:r>
              </a:p>
              <a:p>
                <a:pPr algn="ctr"/>
                <a:r>
                  <a:rPr lang="en-US" dirty="0" smtClean="0"/>
                  <a:t> weights by</a:t>
                </a:r>
              </a:p>
              <a:p>
                <a:pPr algn="ctr"/>
                <a14:m>
                  <m:oMathPara xmlns:m="http://schemas.openxmlformats.org/officeDocument/2006/math">
                    <m:oMathParaPr>
                      <m:jc m:val="centerGroup"/>
                    </m:oMathParaPr>
                    <m:oMath xmlns:m="http://schemas.openxmlformats.org/officeDocument/2006/math">
                      <m:sSub>
                        <m:sSubPr>
                          <m:ctrlPr>
                            <a:rPr lang="en-US" i="1" smtClean="0">
                              <a:latin typeface="Cambria Math" charset="0"/>
                            </a:rPr>
                          </m:ctrlPr>
                        </m:sSubPr>
                        <m:e>
                          <m:r>
                            <a:rPr lang="en-US" i="1" smtClean="0">
                              <a:latin typeface="Cambria Math" charset="0"/>
                              <a:ea typeface="Cambria Math" charset="0"/>
                              <a:cs typeface="Cambria Math" charset="0"/>
                            </a:rPr>
                            <m:t>𝛻</m:t>
                          </m:r>
                        </m:e>
                        <m:sub>
                          <m:sSub>
                            <m:sSubPr>
                              <m:ctrlPr>
                                <a:rPr lang="en-US" i="1" smtClean="0">
                                  <a:latin typeface="Cambria Math" charset="0"/>
                                </a:rPr>
                              </m:ctrlPr>
                            </m:sSubPr>
                            <m:e>
                              <m:r>
                                <a:rPr lang="en-US" b="0" i="1" smtClean="0">
                                  <a:latin typeface="Cambria Math" charset="0"/>
                                </a:rPr>
                                <m:t>𝑊</m:t>
                              </m:r>
                            </m:e>
                            <m:sub>
                              <m:r>
                                <a:rPr lang="en-US" b="0" i="1" smtClean="0">
                                  <a:latin typeface="Cambria Math" charset="0"/>
                                </a:rPr>
                                <m:t>𝐺</m:t>
                              </m:r>
                            </m:sub>
                          </m:sSub>
                        </m:sub>
                      </m:sSub>
                      <m:sSub>
                        <m:sSubPr>
                          <m:ctrlPr>
                            <a:rPr lang="en-US" i="1" smtClean="0">
                              <a:latin typeface="Cambria Math" charset="0"/>
                            </a:rPr>
                          </m:ctrlPr>
                        </m:sSubPr>
                        <m:e>
                          <m:r>
                            <a:rPr lang="en-US" b="0" i="1" smtClean="0">
                              <a:latin typeface="Cambria Math" charset="0"/>
                            </a:rPr>
                            <m:t>𝐿</m:t>
                          </m:r>
                        </m:e>
                        <m:sub>
                          <m:r>
                            <a:rPr lang="en-US" b="0" i="1" smtClean="0">
                              <a:latin typeface="Cambria Math" charset="0"/>
                            </a:rPr>
                            <m:t>𝐷</m:t>
                          </m:r>
                        </m:sub>
                      </m:sSub>
                    </m:oMath>
                  </m:oMathPara>
                </a14:m>
                <a:endParaRPr lang="en-US" dirty="0" smtClean="0"/>
              </a:p>
            </p:txBody>
          </p:sp>
        </mc:Choice>
        <mc:Fallback xmlns="">
          <p:sp>
            <p:nvSpPr>
              <p:cNvPr id="29" name="TextBox 28"/>
              <p:cNvSpPr txBox="1">
                <a:spLocks noRot="1" noChangeAspect="1" noMove="1" noResize="1" noEditPoints="1" noAdjustHandles="1" noChangeArrowheads="1" noChangeShapeType="1" noTextEdit="1"/>
              </p:cNvSpPr>
              <p:nvPr/>
            </p:nvSpPr>
            <p:spPr>
              <a:xfrm>
                <a:off x="2649436" y="3127143"/>
                <a:ext cx="1512062" cy="948849"/>
              </a:xfrm>
              <a:prstGeom prst="rect">
                <a:avLst/>
              </a:prstGeom>
              <a:blipFill rotWithShape="0">
                <a:blip r:embed="rId4"/>
                <a:stretch>
                  <a:fillRect t="-3846"/>
                </a:stretch>
              </a:blipFill>
            </p:spPr>
            <p:txBody>
              <a:bodyPr/>
              <a:lstStyle/>
              <a:p>
                <a:r>
                  <a:rPr lang="en-US">
                    <a:noFill/>
                  </a:rPr>
                  <a:t> </a:t>
                </a:r>
              </a:p>
            </p:txBody>
          </p:sp>
        </mc:Fallback>
      </mc:AlternateContent>
      <p:pic>
        <p:nvPicPr>
          <p:cNvPr id="3074" name="Picture 2"/>
          <p:cNvPicPr>
            <a:picLocks noChangeAspect="1" noChangeArrowheads="1"/>
          </p:cNvPicPr>
          <p:nvPr/>
        </p:nvPicPr>
        <p:blipFill>
          <a:blip r:embed="rId5"/>
          <a:srcRect/>
          <a:stretch>
            <a:fillRect/>
          </a:stretch>
        </p:blipFill>
        <p:spPr bwMode="auto">
          <a:xfrm>
            <a:off x="5949871" y="1460906"/>
            <a:ext cx="1084384" cy="1066510"/>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31" name="TextBox 30"/>
              <p:cNvSpPr txBox="1"/>
              <p:nvPr/>
            </p:nvSpPr>
            <p:spPr>
              <a:xfrm flipH="1">
                <a:off x="7121607" y="1227603"/>
                <a:ext cx="839938"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charset="0"/>
                        </a:rPr>
                        <m:t>𝑝</m:t>
                      </m:r>
                      <m:r>
                        <a:rPr lang="en-US" sz="1200" b="0" i="1" smtClean="0">
                          <a:latin typeface="Cambria Math" charset="0"/>
                        </a:rPr>
                        <m:t>(</m:t>
                      </m:r>
                      <m:r>
                        <a:rPr lang="en-US" sz="1200" b="0" i="1" smtClean="0">
                          <a:latin typeface="Cambria Math" charset="0"/>
                        </a:rPr>
                        <m:t>𝑥</m:t>
                      </m:r>
                      <m:r>
                        <a:rPr lang="en-US" sz="1200" b="0" i="1" smtClean="0">
                          <a:latin typeface="Cambria Math" charset="0"/>
                        </a:rPr>
                        <m:t>)</m:t>
                      </m:r>
                    </m:oMath>
                  </m:oMathPara>
                </a14:m>
                <a:endParaRPr lang="en-US" sz="1200" dirty="0"/>
              </a:p>
            </p:txBody>
          </p:sp>
        </mc:Choice>
        <mc:Fallback xmlns="">
          <p:sp>
            <p:nvSpPr>
              <p:cNvPr id="31" name="TextBox 30"/>
              <p:cNvSpPr txBox="1">
                <a:spLocks noRot="1" noChangeAspect="1" noMove="1" noResize="1" noEditPoints="1" noAdjustHandles="1" noChangeArrowheads="1" noChangeShapeType="1" noTextEdit="1"/>
              </p:cNvSpPr>
              <p:nvPr/>
            </p:nvSpPr>
            <p:spPr>
              <a:xfrm flipH="1">
                <a:off x="7121607" y="1227603"/>
                <a:ext cx="839938" cy="276999"/>
              </a:xfrm>
              <a:prstGeom prst="rect">
                <a:avLst/>
              </a:prstGeom>
              <a:blipFill rotWithShape="0">
                <a:blip r:embed="rId6"/>
                <a:stretch>
                  <a:fillRect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flipH="1">
                <a:off x="5593247" y="1267194"/>
                <a:ext cx="1033489"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1200" b="0" i="1" smtClean="0">
                              <a:latin typeface="Cambria Math" charset="0"/>
                            </a:rPr>
                          </m:ctrlPr>
                        </m:accPr>
                        <m:e>
                          <m:r>
                            <a:rPr lang="en-US" sz="1200" b="0" i="1" smtClean="0">
                              <a:latin typeface="Cambria Math" charset="0"/>
                            </a:rPr>
                            <m:t>𝑝</m:t>
                          </m:r>
                        </m:e>
                      </m:acc>
                      <m:r>
                        <a:rPr lang="en-US" sz="1200" b="0" i="1" smtClean="0">
                          <a:latin typeface="Cambria Math" charset="0"/>
                        </a:rPr>
                        <m:t>(</m:t>
                      </m:r>
                      <m:r>
                        <a:rPr lang="en-US" sz="1200" b="0" i="1" smtClean="0">
                          <a:latin typeface="Cambria Math" charset="0"/>
                        </a:rPr>
                        <m:t>𝑥</m:t>
                      </m:r>
                      <m:r>
                        <a:rPr lang="en-US" sz="1200" b="0" i="1" smtClean="0">
                          <a:latin typeface="Cambria Math" charset="0"/>
                        </a:rPr>
                        <m:t>)</m:t>
                      </m:r>
                    </m:oMath>
                  </m:oMathPara>
                </a14:m>
                <a:endParaRPr lang="en-US" sz="1200" dirty="0"/>
              </a:p>
            </p:txBody>
          </p:sp>
        </mc:Choice>
        <mc:Fallback xmlns="">
          <p:sp>
            <p:nvSpPr>
              <p:cNvPr id="32" name="TextBox 31"/>
              <p:cNvSpPr txBox="1">
                <a:spLocks noRot="1" noChangeAspect="1" noMove="1" noResize="1" noEditPoints="1" noAdjustHandles="1" noChangeArrowheads="1" noChangeShapeType="1" noTextEdit="1"/>
              </p:cNvSpPr>
              <p:nvPr/>
            </p:nvSpPr>
            <p:spPr>
              <a:xfrm flipH="1">
                <a:off x="5593247" y="1267194"/>
                <a:ext cx="1033489" cy="276999"/>
              </a:xfrm>
              <a:prstGeom prst="rect">
                <a:avLst/>
              </a:prstGeom>
              <a:blipFill rotWithShape="0">
                <a:blip r:embed="rId7"/>
                <a:stretch>
                  <a:fillRect b="-4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3813704" y="2093058"/>
                <a:ext cx="736804"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charset="0"/>
                        </a:rPr>
                        <m:t>𝑧</m:t>
                      </m:r>
                      <m:r>
                        <a:rPr lang="en-US" sz="1200" b="0" i="1" smtClean="0">
                          <a:latin typeface="Cambria Math" charset="0"/>
                          <a:ea typeface="Cambria Math" charset="0"/>
                          <a:cs typeface="Cambria Math" charset="0"/>
                        </a:rPr>
                        <m:t>~</m:t>
                      </m:r>
                      <m:r>
                        <a:rPr lang="en-US" sz="1200" b="0" i="1" smtClean="0">
                          <a:latin typeface="Cambria Math" charset="0"/>
                          <a:ea typeface="Cambria Math" charset="0"/>
                          <a:cs typeface="Cambria Math" charset="0"/>
                        </a:rPr>
                        <m:t>𝑈𝑛𝑖𝑓</m:t>
                      </m:r>
                    </m:oMath>
                  </m:oMathPara>
                </a14:m>
                <a:endParaRPr lang="en-US" sz="1400" dirty="0"/>
              </a:p>
            </p:txBody>
          </p:sp>
        </mc:Choice>
        <mc:Fallback xmlns="">
          <p:sp>
            <p:nvSpPr>
              <p:cNvPr id="33" name="TextBox 32"/>
              <p:cNvSpPr txBox="1">
                <a:spLocks noRot="1" noChangeAspect="1" noMove="1" noResize="1" noEditPoints="1" noAdjustHandles="1" noChangeArrowheads="1" noChangeShapeType="1" noTextEdit="1"/>
              </p:cNvSpPr>
              <p:nvPr/>
            </p:nvSpPr>
            <p:spPr>
              <a:xfrm>
                <a:off x="3813704" y="2093058"/>
                <a:ext cx="736804" cy="276999"/>
              </a:xfrm>
              <a:prstGeom prst="rect">
                <a:avLst/>
              </a:prstGeom>
              <a:blipFill rotWithShape="0">
                <a:blip r:embed="rId8"/>
                <a:stretch>
                  <a:fillRect b="-4348"/>
                </a:stretch>
              </a:blipFill>
            </p:spPr>
            <p:txBody>
              <a:bodyPr/>
              <a:lstStyle/>
              <a:p>
                <a:r>
                  <a:rPr lang="en-US">
                    <a:noFill/>
                  </a:rPr>
                  <a:t> </a:t>
                </a:r>
              </a:p>
            </p:txBody>
          </p:sp>
        </mc:Fallback>
      </mc:AlternateContent>
    </p:spTree>
    <p:extLst>
      <p:ext uri="{BB962C8B-B14F-4D97-AF65-F5344CB8AC3E}">
        <p14:creationId xmlns:p14="http://schemas.microsoft.com/office/powerpoint/2010/main" val="20285746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Generative models</a:t>
            </a:r>
            <a:endParaRPr lang="en-US" dirty="0"/>
          </a:p>
        </p:txBody>
      </p:sp>
      <p:sp>
        <p:nvSpPr>
          <p:cNvPr id="3" name="Content Placeholder 2"/>
          <p:cNvSpPr>
            <a:spLocks noGrp="1"/>
          </p:cNvSpPr>
          <p:nvPr>
            <p:ph idx="1"/>
          </p:nvPr>
        </p:nvSpPr>
        <p:spPr>
          <a:xfrm>
            <a:off x="833414" y="1177758"/>
            <a:ext cx="11009294" cy="2111143"/>
          </a:xfrm>
        </p:spPr>
        <p:txBody>
          <a:bodyPr/>
          <a:lstStyle/>
          <a:p>
            <a:r>
              <a:rPr lang="en-US" sz="2400" dirty="0"/>
              <a:t>We would like to construct our generative </a:t>
            </a:r>
            <a:r>
              <a:rPr lang="en-US" sz="2400" dirty="0" smtClean="0"/>
              <a:t>model, </a:t>
            </a:r>
            <a:r>
              <a:rPr lang="en-US" sz="2400" dirty="0"/>
              <a:t>which we would like to train to generate </a:t>
            </a:r>
            <a:r>
              <a:rPr lang="en-US" sz="2400" dirty="0" smtClean="0"/>
              <a:t>lightcurves like these </a:t>
            </a:r>
            <a:r>
              <a:rPr lang="en-US" sz="2400" dirty="0"/>
              <a:t>from </a:t>
            </a:r>
            <a:r>
              <a:rPr lang="en-US" sz="2400" b="1" dirty="0"/>
              <a:t>scratch</a:t>
            </a:r>
            <a:r>
              <a:rPr lang="en-US" sz="2400" dirty="0"/>
              <a:t>. </a:t>
            </a:r>
          </a:p>
          <a:p>
            <a:r>
              <a:rPr lang="en-US" sz="2400" dirty="0"/>
              <a:t>A generative model in this case could be one large neural network that </a:t>
            </a:r>
            <a:r>
              <a:rPr lang="en-US" sz="2400" dirty="0" smtClean="0"/>
              <a:t>outputs </a:t>
            </a:r>
            <a:r>
              <a:rPr lang="en-US" sz="2400" b="1" i="1" dirty="0" smtClean="0"/>
              <a:t>samples </a:t>
            </a:r>
            <a:r>
              <a:rPr lang="en-US" sz="2400" b="1" i="1" dirty="0"/>
              <a:t>from the </a:t>
            </a:r>
            <a:r>
              <a:rPr lang="en-US" sz="2400" b="1" i="1" dirty="0" smtClean="0"/>
              <a:t>model</a:t>
            </a:r>
            <a:r>
              <a:rPr lang="en-US" sz="2400" dirty="0" smtClean="0"/>
              <a:t>. </a:t>
            </a:r>
          </a:p>
          <a:p>
            <a:endParaRPr lang="en-US" sz="2400" dirty="0" smtClean="0"/>
          </a:p>
          <a:p>
            <a:r>
              <a:rPr lang="en-US" sz="2400" dirty="0"/>
              <a:t/>
            </a:r>
            <a:br>
              <a:rPr lang="en-US" sz="2400" dirty="0"/>
            </a:br>
            <a:endParaRPr lang="en-US" sz="2400" dirty="0"/>
          </a:p>
          <a:p>
            <a:endParaRPr lang="en-US" sz="2400" dirty="0"/>
          </a:p>
        </p:txBody>
      </p:sp>
      <p:graphicFrame>
        <p:nvGraphicFramePr>
          <p:cNvPr id="5" name="Diagram 4"/>
          <p:cNvGraphicFramePr/>
          <p:nvPr>
            <p:extLst/>
          </p:nvPr>
        </p:nvGraphicFramePr>
        <p:xfrm>
          <a:off x="2649680" y="3121781"/>
          <a:ext cx="5307777" cy="3329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0" name="Group 9"/>
          <p:cNvGrpSpPr/>
          <p:nvPr/>
        </p:nvGrpSpPr>
        <p:grpSpPr>
          <a:xfrm>
            <a:off x="8271429" y="3271051"/>
            <a:ext cx="2817210" cy="3315226"/>
            <a:chOff x="9263743" y="3619168"/>
            <a:chExt cx="2852188" cy="3356387"/>
          </a:xfrm>
        </p:grpSpPr>
        <p:sp>
          <p:nvSpPr>
            <p:cNvPr id="6" name="TextBox 5"/>
            <p:cNvSpPr txBox="1"/>
            <p:nvPr/>
          </p:nvSpPr>
          <p:spPr>
            <a:xfrm>
              <a:off x="9263743" y="4342568"/>
              <a:ext cx="2839451" cy="716675"/>
            </a:xfrm>
            <a:prstGeom prst="rect">
              <a:avLst/>
            </a:prstGeom>
            <a:noFill/>
          </p:spPr>
          <p:txBody>
            <a:bodyPr wrap="square" rtlCol="0">
              <a:spAutoFit/>
            </a:bodyPr>
            <a:lstStyle/>
            <a:p>
              <a:pPr algn="ctr"/>
              <a:r>
                <a:rPr lang="en-US" sz="2000" dirty="0" err="1" smtClean="0"/>
                <a:t>Variational</a:t>
              </a:r>
              <a:r>
                <a:rPr lang="en-US" sz="2000" dirty="0" smtClean="0"/>
                <a:t> </a:t>
              </a:r>
            </a:p>
            <a:p>
              <a:pPr algn="ctr"/>
              <a:r>
                <a:rPr lang="en-US" sz="2000" dirty="0" smtClean="0"/>
                <a:t>Autoencoders (VAE)</a:t>
              </a:r>
              <a:endParaRPr lang="en-US" sz="2000" dirty="0"/>
            </a:p>
          </p:txBody>
        </p:sp>
        <p:sp>
          <p:nvSpPr>
            <p:cNvPr id="7" name="TextBox 6"/>
            <p:cNvSpPr txBox="1"/>
            <p:nvPr/>
          </p:nvSpPr>
          <p:spPr>
            <a:xfrm>
              <a:off x="9287512" y="3619168"/>
              <a:ext cx="2779981" cy="707886"/>
            </a:xfrm>
            <a:prstGeom prst="rect">
              <a:avLst/>
            </a:prstGeom>
            <a:noFill/>
          </p:spPr>
          <p:txBody>
            <a:bodyPr wrap="square" rtlCol="0">
              <a:spAutoFit/>
            </a:bodyPr>
            <a:lstStyle/>
            <a:p>
              <a:pPr algn="ctr"/>
              <a:r>
                <a:rPr lang="en-US" sz="2000" dirty="0" smtClean="0"/>
                <a:t>Boltzmann Machines</a:t>
              </a:r>
            </a:p>
            <a:p>
              <a:pPr algn="ctr"/>
              <a:r>
                <a:rPr lang="en-US" sz="2000" dirty="0" smtClean="0"/>
                <a:t>Deep Belief Networks</a:t>
              </a:r>
              <a:endParaRPr lang="en-US" sz="2000" dirty="0"/>
            </a:p>
          </p:txBody>
        </p:sp>
        <p:sp>
          <p:nvSpPr>
            <p:cNvPr id="8" name="TextBox 7"/>
            <p:cNvSpPr txBox="1"/>
            <p:nvPr/>
          </p:nvSpPr>
          <p:spPr>
            <a:xfrm>
              <a:off x="9276480" y="5209338"/>
              <a:ext cx="2839451" cy="707886"/>
            </a:xfrm>
            <a:prstGeom prst="rect">
              <a:avLst/>
            </a:prstGeom>
            <a:noFill/>
            <a:ln w="12700">
              <a:solidFill>
                <a:srgbClr val="C00000"/>
              </a:solidFill>
            </a:ln>
          </p:spPr>
          <p:txBody>
            <a:bodyPr wrap="square" rtlCol="0">
              <a:spAutoFit/>
            </a:bodyPr>
            <a:lstStyle/>
            <a:p>
              <a:pPr algn="ctr"/>
              <a:r>
                <a:rPr lang="en-US" sz="2000" dirty="0" smtClean="0"/>
                <a:t>Generative Adversarial Networks (GAN)</a:t>
              </a:r>
              <a:endParaRPr lang="en-US" sz="2000" dirty="0"/>
            </a:p>
          </p:txBody>
        </p:sp>
        <p:sp>
          <p:nvSpPr>
            <p:cNvPr id="9" name="TextBox 8"/>
            <p:cNvSpPr txBox="1"/>
            <p:nvPr/>
          </p:nvSpPr>
          <p:spPr>
            <a:xfrm>
              <a:off x="9276480" y="5959892"/>
              <a:ext cx="2839451" cy="1015663"/>
            </a:xfrm>
            <a:prstGeom prst="rect">
              <a:avLst/>
            </a:prstGeom>
            <a:noFill/>
          </p:spPr>
          <p:txBody>
            <a:bodyPr wrap="square" rtlCol="0">
              <a:spAutoFit/>
            </a:bodyPr>
            <a:lstStyle/>
            <a:p>
              <a:pPr algn="ctr"/>
              <a:r>
                <a:rPr lang="en-US" sz="2000" dirty="0" smtClean="0"/>
                <a:t>Generative Moment Matching Networks (GMM)</a:t>
              </a:r>
              <a:endParaRPr lang="en-US" sz="2000" dirty="0"/>
            </a:p>
          </p:txBody>
        </p:sp>
      </p:grpSp>
    </p:spTree>
    <p:extLst>
      <p:ext uri="{BB962C8B-B14F-4D97-AF65-F5344CB8AC3E}">
        <p14:creationId xmlns:p14="http://schemas.microsoft.com/office/powerpoint/2010/main" val="186772034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Generative Adversarial Networks</a:t>
            </a:r>
          </a:p>
        </p:txBody>
      </p:sp>
      <p:grpSp>
        <p:nvGrpSpPr>
          <p:cNvPr id="4" name="Group 3">
            <a:extLst>
              <a:ext uri="{FF2B5EF4-FFF2-40B4-BE49-F238E27FC236}">
                <a16:creationId xmlns="" xmlns:a16="http://schemas.microsoft.com/office/drawing/2014/main" id="{F971CFDD-E108-6B46-B8AC-0D32E460FAE4}"/>
              </a:ext>
            </a:extLst>
          </p:cNvPr>
          <p:cNvGrpSpPr/>
          <p:nvPr/>
        </p:nvGrpSpPr>
        <p:grpSpPr>
          <a:xfrm>
            <a:off x="3751074" y="1015657"/>
            <a:ext cx="4799675" cy="1571927"/>
            <a:chOff x="650093" y="1770730"/>
            <a:chExt cx="9372651" cy="3069609"/>
          </a:xfrm>
        </p:grpSpPr>
        <p:grpSp>
          <p:nvGrpSpPr>
            <p:cNvPr id="6" name="Group 10"/>
            <p:cNvGrpSpPr/>
            <p:nvPr/>
          </p:nvGrpSpPr>
          <p:grpSpPr>
            <a:xfrm>
              <a:off x="650093" y="2639198"/>
              <a:ext cx="1702049" cy="1698343"/>
              <a:chOff x="1552770" y="3153508"/>
              <a:chExt cx="1938528" cy="1934307"/>
            </a:xfrm>
          </p:grpSpPr>
          <p:sp>
            <p:nvSpPr>
              <p:cNvPr id="3" name="Rectangle 2"/>
              <p:cNvSpPr/>
              <p:nvPr/>
            </p:nvSpPr>
            <p:spPr>
              <a:xfrm>
                <a:off x="1552770" y="3153508"/>
                <a:ext cx="1938528" cy="1934307"/>
              </a:xfrm>
              <a:prstGeom prst="rect">
                <a:avLst/>
              </a:prstGeom>
              <a:noFill/>
              <a:ln w="63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1955106" y="3523882"/>
                <a:ext cx="1133856" cy="1137139"/>
              </a:xfrm>
              <a:prstGeom prst="ellipse">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rapezoid 11"/>
            <p:cNvSpPr/>
            <p:nvPr/>
          </p:nvSpPr>
          <p:spPr>
            <a:xfrm rot="16200000">
              <a:off x="2218486" y="2554750"/>
              <a:ext cx="2645299" cy="1905022"/>
            </a:xfrm>
            <a:prstGeom prst="trapezoid">
              <a:avLst/>
            </a:prstGeom>
            <a:solidFill>
              <a:schemeClr val="bg1">
                <a:lumMod val="85000"/>
              </a:schemeClr>
            </a:solidFill>
            <a:ln w="635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chemeClr val="tx1"/>
                  </a:solidFill>
                </a:rPr>
                <a:t>Generative Model</a:t>
              </a:r>
            </a:p>
            <a:p>
              <a:pPr algn="ctr"/>
              <a:r>
                <a:rPr lang="en-US" sz="1050" dirty="0">
                  <a:solidFill>
                    <a:schemeClr val="tx1"/>
                  </a:solidFill>
                </a:rPr>
                <a:t>(Neural Network)</a:t>
              </a:r>
            </a:p>
          </p:txBody>
        </p:sp>
        <p:grpSp>
          <p:nvGrpSpPr>
            <p:cNvPr id="7" name="Group 18"/>
            <p:cNvGrpSpPr/>
            <p:nvPr/>
          </p:nvGrpSpPr>
          <p:grpSpPr>
            <a:xfrm>
              <a:off x="4689064" y="1811162"/>
              <a:ext cx="2591980" cy="3029177"/>
              <a:chOff x="4689064" y="2268359"/>
              <a:chExt cx="2591980" cy="3029177"/>
            </a:xfrm>
          </p:grpSpPr>
          <p:sp>
            <p:nvSpPr>
              <p:cNvPr id="13" name="Rectangle 12"/>
              <p:cNvSpPr/>
              <p:nvPr/>
            </p:nvSpPr>
            <p:spPr>
              <a:xfrm>
                <a:off x="4689064" y="2637691"/>
                <a:ext cx="2579244" cy="2659845"/>
              </a:xfrm>
              <a:prstGeom prst="rect">
                <a:avLst/>
              </a:prstGeom>
              <a:noFill/>
              <a:ln w="63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4823139" y="2268359"/>
                <a:ext cx="2457905" cy="450761"/>
              </a:xfrm>
              <a:prstGeom prst="rect">
                <a:avLst/>
              </a:prstGeom>
              <a:noFill/>
            </p:spPr>
            <p:txBody>
              <a:bodyPr wrap="none" rtlCol="0">
                <a:spAutoFit/>
              </a:bodyPr>
              <a:lstStyle/>
              <a:p>
                <a:r>
                  <a:rPr lang="en-US" sz="900" dirty="0"/>
                  <a:t>Generated distribution</a:t>
                </a:r>
              </a:p>
            </p:txBody>
          </p:sp>
        </p:grpSp>
        <p:grpSp>
          <p:nvGrpSpPr>
            <p:cNvPr id="9" name="Group 17"/>
            <p:cNvGrpSpPr/>
            <p:nvPr/>
          </p:nvGrpSpPr>
          <p:grpSpPr>
            <a:xfrm>
              <a:off x="7453612" y="1770730"/>
              <a:ext cx="2569132" cy="3059181"/>
              <a:chOff x="7453612" y="2227927"/>
              <a:chExt cx="2569132" cy="3059181"/>
            </a:xfrm>
          </p:grpSpPr>
          <p:sp>
            <p:nvSpPr>
              <p:cNvPr id="14" name="Rectangle 13"/>
              <p:cNvSpPr/>
              <p:nvPr/>
            </p:nvSpPr>
            <p:spPr>
              <a:xfrm>
                <a:off x="7453612" y="2637691"/>
                <a:ext cx="2569132" cy="2649417"/>
              </a:xfrm>
              <a:prstGeom prst="rect">
                <a:avLst/>
              </a:prstGeom>
              <a:noFill/>
              <a:ln w="63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7679352" y="2227927"/>
                <a:ext cx="2124885" cy="491217"/>
              </a:xfrm>
              <a:prstGeom prst="rect">
                <a:avLst/>
              </a:prstGeom>
              <a:noFill/>
            </p:spPr>
            <p:txBody>
              <a:bodyPr wrap="none" rtlCol="0">
                <a:spAutoFit/>
              </a:bodyPr>
              <a:lstStyle/>
              <a:p>
                <a:r>
                  <a:rPr lang="en-US" sz="1000" dirty="0"/>
                  <a:t>True distribution</a:t>
                </a:r>
              </a:p>
            </p:txBody>
          </p:sp>
        </p:grpSp>
      </p:grpSp>
      <p:grpSp>
        <p:nvGrpSpPr>
          <p:cNvPr id="10" name="Group 23">
            <a:extLst>
              <a:ext uri="{FF2B5EF4-FFF2-40B4-BE49-F238E27FC236}">
                <a16:creationId xmlns="" xmlns:a16="http://schemas.microsoft.com/office/drawing/2014/main" id="{C852DC47-E118-4449-8732-BC9F32849417}"/>
              </a:ext>
            </a:extLst>
          </p:cNvPr>
          <p:cNvGrpSpPr/>
          <p:nvPr/>
        </p:nvGrpSpPr>
        <p:grpSpPr>
          <a:xfrm>
            <a:off x="5280737" y="2660778"/>
            <a:ext cx="4443970" cy="2969653"/>
            <a:chOff x="5280737" y="2660778"/>
            <a:chExt cx="4443970" cy="2969653"/>
          </a:xfrm>
        </p:grpSpPr>
        <p:sp>
          <p:nvSpPr>
            <p:cNvPr id="41" name="Manual Operation 5">
              <a:extLst>
                <a:ext uri="{FF2B5EF4-FFF2-40B4-BE49-F238E27FC236}">
                  <a16:creationId xmlns="" xmlns:a16="http://schemas.microsoft.com/office/drawing/2014/main" id="{551BA8F9-6354-3547-8B63-E4D9516BBB4D}"/>
                </a:ext>
              </a:extLst>
            </p:cNvPr>
            <p:cNvSpPr/>
            <p:nvPr/>
          </p:nvSpPr>
          <p:spPr>
            <a:xfrm>
              <a:off x="6044790" y="2660778"/>
              <a:ext cx="2446616" cy="1347139"/>
            </a:xfrm>
            <a:prstGeom prst="flowChartManualOperation">
              <a:avLst/>
            </a:prstGeom>
            <a:solidFill>
              <a:schemeClr val="bg1">
                <a:lumMod val="8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Discriminator</a:t>
              </a:r>
            </a:p>
            <a:p>
              <a:pPr algn="ctr"/>
              <a:r>
                <a:rPr lang="en-US" sz="1600" dirty="0">
                  <a:solidFill>
                    <a:schemeClr val="tx1"/>
                  </a:solidFill>
                </a:rPr>
                <a:t>(Neural Network)</a:t>
              </a:r>
            </a:p>
          </p:txBody>
        </p:sp>
        <p:sp>
          <p:nvSpPr>
            <p:cNvPr id="44" name="TextBox 43">
              <a:extLst>
                <a:ext uri="{FF2B5EF4-FFF2-40B4-BE49-F238E27FC236}">
                  <a16:creationId xmlns="" xmlns:a16="http://schemas.microsoft.com/office/drawing/2014/main" id="{7FE90614-4AD1-CB44-B5D1-4FE5E1EF91CF}"/>
                </a:ext>
              </a:extLst>
            </p:cNvPr>
            <p:cNvSpPr txBox="1"/>
            <p:nvPr/>
          </p:nvSpPr>
          <p:spPr>
            <a:xfrm>
              <a:off x="5280737" y="5255921"/>
              <a:ext cx="1706493" cy="369332"/>
            </a:xfrm>
            <a:prstGeom prst="rect">
              <a:avLst/>
            </a:prstGeom>
            <a:noFill/>
          </p:spPr>
          <p:txBody>
            <a:bodyPr wrap="none" rtlCol="0">
              <a:spAutoFit/>
            </a:bodyPr>
            <a:lstStyle/>
            <a:p>
              <a:r>
                <a:rPr lang="en-US" dirty="0"/>
                <a:t>From Generator</a:t>
              </a:r>
            </a:p>
          </p:txBody>
        </p:sp>
        <p:sp>
          <p:nvSpPr>
            <p:cNvPr id="45" name="TextBox 44">
              <a:extLst>
                <a:ext uri="{FF2B5EF4-FFF2-40B4-BE49-F238E27FC236}">
                  <a16:creationId xmlns="" xmlns:a16="http://schemas.microsoft.com/office/drawing/2014/main" id="{73CF017B-E2FC-5046-A05B-5F1BEC75C741}"/>
                </a:ext>
              </a:extLst>
            </p:cNvPr>
            <p:cNvSpPr txBox="1"/>
            <p:nvPr/>
          </p:nvSpPr>
          <p:spPr>
            <a:xfrm>
              <a:off x="7377205" y="5261099"/>
              <a:ext cx="2347502" cy="369332"/>
            </a:xfrm>
            <a:prstGeom prst="rect">
              <a:avLst/>
            </a:prstGeom>
            <a:noFill/>
          </p:spPr>
          <p:txBody>
            <a:bodyPr wrap="none" rtlCol="0">
              <a:spAutoFit/>
            </a:bodyPr>
            <a:lstStyle/>
            <a:p>
              <a:r>
                <a:rPr lang="en-US" b="1" dirty="0"/>
                <a:t>From True Distribution</a:t>
              </a:r>
            </a:p>
          </p:txBody>
        </p:sp>
      </p:grpSp>
      <p:pic>
        <p:nvPicPr>
          <p:cNvPr id="1027" name="Picture 3"/>
          <p:cNvPicPr>
            <a:picLocks noChangeAspect="1" noChangeArrowheads="1"/>
          </p:cNvPicPr>
          <p:nvPr/>
        </p:nvPicPr>
        <p:blipFill>
          <a:blip r:embed="rId3"/>
          <a:srcRect/>
          <a:stretch>
            <a:fillRect/>
          </a:stretch>
        </p:blipFill>
        <p:spPr bwMode="auto">
          <a:xfrm>
            <a:off x="7346551" y="1449943"/>
            <a:ext cx="1086894" cy="1078093"/>
          </a:xfrm>
          <a:prstGeom prst="rect">
            <a:avLst/>
          </a:prstGeom>
          <a:noFill/>
          <a:ln w="9525">
            <a:noFill/>
            <a:miter lim="800000"/>
            <a:headEnd/>
            <a:tailEnd/>
          </a:ln>
        </p:spPr>
      </p:pic>
      <p:cxnSp>
        <p:nvCxnSpPr>
          <p:cNvPr id="27" name="Straight Arrow Connector 26">
            <a:extLst>
              <a:ext uri="{FF2B5EF4-FFF2-40B4-BE49-F238E27FC236}">
                <a16:creationId xmlns="" xmlns:a16="http://schemas.microsoft.com/office/drawing/2014/main" id="{AB38B9CE-7DFD-D343-9518-8EC691FF16AB}"/>
              </a:ext>
            </a:extLst>
          </p:cNvPr>
          <p:cNvCxnSpPr/>
          <p:nvPr/>
        </p:nvCxnSpPr>
        <p:spPr>
          <a:xfrm flipH="1">
            <a:off x="6215449" y="4144001"/>
            <a:ext cx="986747" cy="942981"/>
          </a:xfrm>
          <a:prstGeom prst="straightConnector1">
            <a:avLst/>
          </a:prstGeom>
          <a:ln w="28575">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 xmlns:a16="http://schemas.microsoft.com/office/drawing/2014/main" id="{40408711-AAAC-CE4A-BB30-C9B8B3992070}"/>
              </a:ext>
            </a:extLst>
          </p:cNvPr>
          <p:cNvCxnSpPr>
            <a:cxnSpLocks/>
          </p:cNvCxnSpPr>
          <p:nvPr/>
        </p:nvCxnSpPr>
        <p:spPr>
          <a:xfrm>
            <a:off x="7404774" y="4167014"/>
            <a:ext cx="697081" cy="847742"/>
          </a:xfrm>
          <a:prstGeom prst="straightConnector1">
            <a:avLst/>
          </a:prstGeom>
          <a:ln w="7620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pic>
        <p:nvPicPr>
          <p:cNvPr id="4098" name="Picture 2"/>
          <p:cNvPicPr>
            <a:picLocks noChangeAspect="1" noChangeArrowheads="1"/>
          </p:cNvPicPr>
          <p:nvPr/>
        </p:nvPicPr>
        <p:blipFill>
          <a:blip r:embed="rId4"/>
          <a:srcRect/>
          <a:stretch>
            <a:fillRect/>
          </a:stretch>
        </p:blipFill>
        <p:spPr bwMode="auto">
          <a:xfrm>
            <a:off x="5935628" y="1456531"/>
            <a:ext cx="1109773" cy="1071505"/>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26" name="TextBox 25"/>
              <p:cNvSpPr txBox="1"/>
              <p:nvPr/>
            </p:nvSpPr>
            <p:spPr>
              <a:xfrm flipH="1">
                <a:off x="7121607" y="1227603"/>
                <a:ext cx="839938"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charset="0"/>
                        </a:rPr>
                        <m:t>𝑝</m:t>
                      </m:r>
                      <m:r>
                        <a:rPr lang="en-US" sz="1200" b="0" i="1" smtClean="0">
                          <a:latin typeface="Cambria Math" charset="0"/>
                        </a:rPr>
                        <m:t>(</m:t>
                      </m:r>
                      <m:r>
                        <a:rPr lang="en-US" sz="1200" b="0" i="1" smtClean="0">
                          <a:latin typeface="Cambria Math" charset="0"/>
                        </a:rPr>
                        <m:t>𝑥</m:t>
                      </m:r>
                      <m:r>
                        <a:rPr lang="en-US" sz="1200" b="0" i="1" smtClean="0">
                          <a:latin typeface="Cambria Math" charset="0"/>
                        </a:rPr>
                        <m:t>)</m:t>
                      </m:r>
                    </m:oMath>
                  </m:oMathPara>
                </a14:m>
                <a:endParaRPr lang="en-US" sz="1200" dirty="0"/>
              </a:p>
            </p:txBody>
          </p:sp>
        </mc:Choice>
        <mc:Fallback xmlns="">
          <p:sp>
            <p:nvSpPr>
              <p:cNvPr id="26" name="TextBox 25"/>
              <p:cNvSpPr txBox="1">
                <a:spLocks noRot="1" noChangeAspect="1" noMove="1" noResize="1" noEditPoints="1" noAdjustHandles="1" noChangeArrowheads="1" noChangeShapeType="1" noTextEdit="1"/>
              </p:cNvSpPr>
              <p:nvPr/>
            </p:nvSpPr>
            <p:spPr>
              <a:xfrm flipH="1">
                <a:off x="7121607" y="1227603"/>
                <a:ext cx="839938" cy="276999"/>
              </a:xfrm>
              <a:prstGeom prst="rect">
                <a:avLst/>
              </a:prstGeom>
              <a:blipFill rotWithShape="0">
                <a:blip r:embed="rId5"/>
                <a:stretch>
                  <a:fillRect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flipH="1">
                <a:off x="5593247" y="1267194"/>
                <a:ext cx="1033489"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1200" b="0" i="1" smtClean="0">
                              <a:latin typeface="Cambria Math" charset="0"/>
                            </a:rPr>
                          </m:ctrlPr>
                        </m:accPr>
                        <m:e>
                          <m:r>
                            <a:rPr lang="en-US" sz="1200" b="0" i="1" smtClean="0">
                              <a:latin typeface="Cambria Math" charset="0"/>
                            </a:rPr>
                            <m:t>𝑝</m:t>
                          </m:r>
                        </m:e>
                      </m:acc>
                      <m:r>
                        <a:rPr lang="en-US" sz="1200" b="0" i="1" smtClean="0">
                          <a:latin typeface="Cambria Math" charset="0"/>
                        </a:rPr>
                        <m:t>(</m:t>
                      </m:r>
                      <m:r>
                        <a:rPr lang="en-US" sz="1200" b="0" i="1" smtClean="0">
                          <a:latin typeface="Cambria Math" charset="0"/>
                        </a:rPr>
                        <m:t>𝑥</m:t>
                      </m:r>
                      <m:r>
                        <a:rPr lang="en-US" sz="1200" b="0" i="1" smtClean="0">
                          <a:latin typeface="Cambria Math" charset="0"/>
                        </a:rPr>
                        <m:t>)</m:t>
                      </m:r>
                    </m:oMath>
                  </m:oMathPara>
                </a14:m>
                <a:endParaRPr lang="en-US" sz="1200" dirty="0"/>
              </a:p>
            </p:txBody>
          </p:sp>
        </mc:Choice>
        <mc:Fallback xmlns="">
          <p:sp>
            <p:nvSpPr>
              <p:cNvPr id="29" name="TextBox 28"/>
              <p:cNvSpPr txBox="1">
                <a:spLocks noRot="1" noChangeAspect="1" noMove="1" noResize="1" noEditPoints="1" noAdjustHandles="1" noChangeArrowheads="1" noChangeShapeType="1" noTextEdit="1"/>
              </p:cNvSpPr>
              <p:nvPr/>
            </p:nvSpPr>
            <p:spPr>
              <a:xfrm flipH="1">
                <a:off x="5593247" y="1267194"/>
                <a:ext cx="1033489" cy="276999"/>
              </a:xfrm>
              <a:prstGeom prst="rect">
                <a:avLst/>
              </a:prstGeom>
              <a:blipFill rotWithShape="0">
                <a:blip r:embed="rId6"/>
                <a:stretch>
                  <a:fillRect b="-4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3813704" y="2093058"/>
                <a:ext cx="736804"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charset="0"/>
                        </a:rPr>
                        <m:t>𝑧</m:t>
                      </m:r>
                      <m:r>
                        <a:rPr lang="en-US" sz="1200" b="0" i="1" smtClean="0">
                          <a:latin typeface="Cambria Math" charset="0"/>
                          <a:ea typeface="Cambria Math" charset="0"/>
                          <a:cs typeface="Cambria Math" charset="0"/>
                        </a:rPr>
                        <m:t>~</m:t>
                      </m:r>
                      <m:r>
                        <a:rPr lang="en-US" sz="1200" b="0" i="1" smtClean="0">
                          <a:latin typeface="Cambria Math" charset="0"/>
                          <a:ea typeface="Cambria Math" charset="0"/>
                          <a:cs typeface="Cambria Math" charset="0"/>
                        </a:rPr>
                        <m:t>𝑈𝑛𝑖𝑓</m:t>
                      </m:r>
                    </m:oMath>
                  </m:oMathPara>
                </a14:m>
                <a:endParaRPr lang="en-US" sz="1400" dirty="0"/>
              </a:p>
            </p:txBody>
          </p:sp>
        </mc:Choice>
        <mc:Fallback xmlns="">
          <p:sp>
            <p:nvSpPr>
              <p:cNvPr id="30" name="TextBox 29"/>
              <p:cNvSpPr txBox="1">
                <a:spLocks noRot="1" noChangeAspect="1" noMove="1" noResize="1" noEditPoints="1" noAdjustHandles="1" noChangeArrowheads="1" noChangeShapeType="1" noTextEdit="1"/>
              </p:cNvSpPr>
              <p:nvPr/>
            </p:nvSpPr>
            <p:spPr>
              <a:xfrm>
                <a:off x="3813704" y="2093058"/>
                <a:ext cx="736804" cy="276999"/>
              </a:xfrm>
              <a:prstGeom prst="rect">
                <a:avLst/>
              </a:prstGeom>
              <a:blipFill rotWithShape="0">
                <a:blip r:embed="rId7"/>
                <a:stretch>
                  <a:fillRect b="-4348"/>
                </a:stretch>
              </a:blipFill>
            </p:spPr>
            <p:txBody>
              <a:bodyPr/>
              <a:lstStyle/>
              <a:p>
                <a:r>
                  <a:rPr lang="en-US">
                    <a:noFill/>
                  </a:rPr>
                  <a:t> </a:t>
                </a:r>
              </a:p>
            </p:txBody>
          </p:sp>
        </mc:Fallback>
      </mc:AlternateContent>
    </p:spTree>
    <p:extLst>
      <p:ext uri="{BB962C8B-B14F-4D97-AF65-F5344CB8AC3E}">
        <p14:creationId xmlns:p14="http://schemas.microsoft.com/office/powerpoint/2010/main" val="80356109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Generative Adversarial Networks</a:t>
            </a:r>
          </a:p>
        </p:txBody>
      </p:sp>
      <p:grpSp>
        <p:nvGrpSpPr>
          <p:cNvPr id="4" name="Group 3">
            <a:extLst>
              <a:ext uri="{FF2B5EF4-FFF2-40B4-BE49-F238E27FC236}">
                <a16:creationId xmlns="" xmlns:a16="http://schemas.microsoft.com/office/drawing/2014/main" id="{F971CFDD-E108-6B46-B8AC-0D32E460FAE4}"/>
              </a:ext>
            </a:extLst>
          </p:cNvPr>
          <p:cNvGrpSpPr/>
          <p:nvPr/>
        </p:nvGrpSpPr>
        <p:grpSpPr>
          <a:xfrm>
            <a:off x="3751074" y="1015657"/>
            <a:ext cx="4799675" cy="1571927"/>
            <a:chOff x="650093" y="1770730"/>
            <a:chExt cx="9372651" cy="3069609"/>
          </a:xfrm>
        </p:grpSpPr>
        <p:grpSp>
          <p:nvGrpSpPr>
            <p:cNvPr id="6" name="Group 10"/>
            <p:cNvGrpSpPr/>
            <p:nvPr/>
          </p:nvGrpSpPr>
          <p:grpSpPr>
            <a:xfrm>
              <a:off x="650093" y="2639198"/>
              <a:ext cx="1702049" cy="1698343"/>
              <a:chOff x="1552770" y="3153508"/>
              <a:chExt cx="1938528" cy="1934307"/>
            </a:xfrm>
          </p:grpSpPr>
          <p:sp>
            <p:nvSpPr>
              <p:cNvPr id="3" name="Rectangle 2"/>
              <p:cNvSpPr/>
              <p:nvPr/>
            </p:nvSpPr>
            <p:spPr>
              <a:xfrm>
                <a:off x="1552770" y="3153508"/>
                <a:ext cx="1938528" cy="1934307"/>
              </a:xfrm>
              <a:prstGeom prst="rect">
                <a:avLst/>
              </a:prstGeom>
              <a:noFill/>
              <a:ln w="63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1955106" y="3523882"/>
                <a:ext cx="1133856" cy="1137139"/>
              </a:xfrm>
              <a:prstGeom prst="ellipse">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rapezoid 11"/>
            <p:cNvSpPr/>
            <p:nvPr/>
          </p:nvSpPr>
          <p:spPr>
            <a:xfrm rot="16200000">
              <a:off x="2218486" y="2554750"/>
              <a:ext cx="2645299" cy="1905022"/>
            </a:xfrm>
            <a:prstGeom prst="trapezoid">
              <a:avLst/>
            </a:prstGeom>
            <a:solidFill>
              <a:schemeClr val="bg1">
                <a:lumMod val="85000"/>
              </a:schemeClr>
            </a:solidFill>
            <a:ln w="635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chemeClr val="tx1"/>
                  </a:solidFill>
                </a:rPr>
                <a:t>Generative Model</a:t>
              </a:r>
            </a:p>
            <a:p>
              <a:pPr algn="ctr"/>
              <a:r>
                <a:rPr lang="en-US" sz="1050" dirty="0">
                  <a:solidFill>
                    <a:schemeClr val="tx1"/>
                  </a:solidFill>
                </a:rPr>
                <a:t>(Neural Network)</a:t>
              </a:r>
            </a:p>
          </p:txBody>
        </p:sp>
        <p:grpSp>
          <p:nvGrpSpPr>
            <p:cNvPr id="7" name="Group 18"/>
            <p:cNvGrpSpPr/>
            <p:nvPr/>
          </p:nvGrpSpPr>
          <p:grpSpPr>
            <a:xfrm>
              <a:off x="4689064" y="1811162"/>
              <a:ext cx="2591980" cy="3029177"/>
              <a:chOff x="4689064" y="2268359"/>
              <a:chExt cx="2591980" cy="3029177"/>
            </a:xfrm>
          </p:grpSpPr>
          <p:sp>
            <p:nvSpPr>
              <p:cNvPr id="13" name="Rectangle 12"/>
              <p:cNvSpPr/>
              <p:nvPr/>
            </p:nvSpPr>
            <p:spPr>
              <a:xfrm>
                <a:off x="4689064" y="2637691"/>
                <a:ext cx="2579244" cy="2659845"/>
              </a:xfrm>
              <a:prstGeom prst="rect">
                <a:avLst/>
              </a:prstGeom>
              <a:noFill/>
              <a:ln w="63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4823139" y="2268359"/>
                <a:ext cx="2457905" cy="450761"/>
              </a:xfrm>
              <a:prstGeom prst="rect">
                <a:avLst/>
              </a:prstGeom>
              <a:noFill/>
            </p:spPr>
            <p:txBody>
              <a:bodyPr wrap="none" rtlCol="0">
                <a:spAutoFit/>
              </a:bodyPr>
              <a:lstStyle/>
              <a:p>
                <a:r>
                  <a:rPr lang="en-US" sz="900" dirty="0"/>
                  <a:t>Generated distribution</a:t>
                </a:r>
              </a:p>
            </p:txBody>
          </p:sp>
        </p:grpSp>
        <p:grpSp>
          <p:nvGrpSpPr>
            <p:cNvPr id="9" name="Group 17"/>
            <p:cNvGrpSpPr/>
            <p:nvPr/>
          </p:nvGrpSpPr>
          <p:grpSpPr>
            <a:xfrm>
              <a:off x="7453612" y="1770730"/>
              <a:ext cx="2569132" cy="3059181"/>
              <a:chOff x="7453612" y="2227927"/>
              <a:chExt cx="2569132" cy="3059181"/>
            </a:xfrm>
          </p:grpSpPr>
          <p:sp>
            <p:nvSpPr>
              <p:cNvPr id="14" name="Rectangle 13"/>
              <p:cNvSpPr/>
              <p:nvPr/>
            </p:nvSpPr>
            <p:spPr>
              <a:xfrm>
                <a:off x="7453612" y="2637691"/>
                <a:ext cx="2569132" cy="2649417"/>
              </a:xfrm>
              <a:prstGeom prst="rect">
                <a:avLst/>
              </a:prstGeom>
              <a:noFill/>
              <a:ln w="63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7679352" y="2227927"/>
                <a:ext cx="2124885" cy="491217"/>
              </a:xfrm>
              <a:prstGeom prst="rect">
                <a:avLst/>
              </a:prstGeom>
              <a:noFill/>
            </p:spPr>
            <p:txBody>
              <a:bodyPr wrap="none" rtlCol="0">
                <a:spAutoFit/>
              </a:bodyPr>
              <a:lstStyle/>
              <a:p>
                <a:r>
                  <a:rPr lang="en-US" sz="1000" dirty="0"/>
                  <a:t>True distribution</a:t>
                </a:r>
              </a:p>
            </p:txBody>
          </p:sp>
        </p:grpSp>
      </p:grpSp>
      <p:grpSp>
        <p:nvGrpSpPr>
          <p:cNvPr id="10" name="Group 23">
            <a:extLst>
              <a:ext uri="{FF2B5EF4-FFF2-40B4-BE49-F238E27FC236}">
                <a16:creationId xmlns="" xmlns:a16="http://schemas.microsoft.com/office/drawing/2014/main" id="{C852DC47-E118-4449-8732-BC9F32849417}"/>
              </a:ext>
            </a:extLst>
          </p:cNvPr>
          <p:cNvGrpSpPr/>
          <p:nvPr/>
        </p:nvGrpSpPr>
        <p:grpSpPr>
          <a:xfrm>
            <a:off x="5280737" y="2660778"/>
            <a:ext cx="4443970" cy="2969653"/>
            <a:chOff x="5280737" y="2660778"/>
            <a:chExt cx="4443970" cy="2969653"/>
          </a:xfrm>
        </p:grpSpPr>
        <p:sp>
          <p:nvSpPr>
            <p:cNvPr id="41" name="Manual Operation 5">
              <a:extLst>
                <a:ext uri="{FF2B5EF4-FFF2-40B4-BE49-F238E27FC236}">
                  <a16:creationId xmlns="" xmlns:a16="http://schemas.microsoft.com/office/drawing/2014/main" id="{551BA8F9-6354-3547-8B63-E4D9516BBB4D}"/>
                </a:ext>
              </a:extLst>
            </p:cNvPr>
            <p:cNvSpPr/>
            <p:nvPr/>
          </p:nvSpPr>
          <p:spPr>
            <a:xfrm>
              <a:off x="6044790" y="2660778"/>
              <a:ext cx="2446616" cy="1347139"/>
            </a:xfrm>
            <a:prstGeom prst="flowChartManualOperation">
              <a:avLst/>
            </a:prstGeom>
            <a:solidFill>
              <a:schemeClr val="bg1">
                <a:lumMod val="8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Discriminator</a:t>
              </a:r>
            </a:p>
            <a:p>
              <a:pPr algn="ctr"/>
              <a:r>
                <a:rPr lang="en-US" sz="1600" dirty="0">
                  <a:solidFill>
                    <a:schemeClr val="tx1"/>
                  </a:solidFill>
                </a:rPr>
                <a:t>(Neural Network)</a:t>
              </a:r>
            </a:p>
          </p:txBody>
        </p:sp>
        <p:sp>
          <p:nvSpPr>
            <p:cNvPr id="44" name="TextBox 43">
              <a:extLst>
                <a:ext uri="{FF2B5EF4-FFF2-40B4-BE49-F238E27FC236}">
                  <a16:creationId xmlns="" xmlns:a16="http://schemas.microsoft.com/office/drawing/2014/main" id="{7FE90614-4AD1-CB44-B5D1-4FE5E1EF91CF}"/>
                </a:ext>
              </a:extLst>
            </p:cNvPr>
            <p:cNvSpPr txBox="1"/>
            <p:nvPr/>
          </p:nvSpPr>
          <p:spPr>
            <a:xfrm>
              <a:off x="5280737" y="5255921"/>
              <a:ext cx="1706493" cy="369332"/>
            </a:xfrm>
            <a:prstGeom prst="rect">
              <a:avLst/>
            </a:prstGeom>
            <a:noFill/>
          </p:spPr>
          <p:txBody>
            <a:bodyPr wrap="none" rtlCol="0">
              <a:spAutoFit/>
            </a:bodyPr>
            <a:lstStyle/>
            <a:p>
              <a:r>
                <a:rPr lang="en-US" dirty="0"/>
                <a:t>From Generator</a:t>
              </a:r>
            </a:p>
          </p:txBody>
        </p:sp>
        <p:sp>
          <p:nvSpPr>
            <p:cNvPr id="45" name="TextBox 44">
              <a:extLst>
                <a:ext uri="{FF2B5EF4-FFF2-40B4-BE49-F238E27FC236}">
                  <a16:creationId xmlns="" xmlns:a16="http://schemas.microsoft.com/office/drawing/2014/main" id="{73CF017B-E2FC-5046-A05B-5F1BEC75C741}"/>
                </a:ext>
              </a:extLst>
            </p:cNvPr>
            <p:cNvSpPr txBox="1"/>
            <p:nvPr/>
          </p:nvSpPr>
          <p:spPr>
            <a:xfrm>
              <a:off x="7377205" y="5261099"/>
              <a:ext cx="2347502" cy="369332"/>
            </a:xfrm>
            <a:prstGeom prst="rect">
              <a:avLst/>
            </a:prstGeom>
            <a:noFill/>
          </p:spPr>
          <p:txBody>
            <a:bodyPr wrap="none" rtlCol="0">
              <a:spAutoFit/>
            </a:bodyPr>
            <a:lstStyle/>
            <a:p>
              <a:r>
                <a:rPr lang="en-US" b="1" dirty="0"/>
                <a:t>From True Distribution</a:t>
              </a:r>
            </a:p>
          </p:txBody>
        </p:sp>
      </p:grpSp>
      <p:pic>
        <p:nvPicPr>
          <p:cNvPr id="1027" name="Picture 3"/>
          <p:cNvPicPr>
            <a:picLocks noChangeAspect="1" noChangeArrowheads="1"/>
          </p:cNvPicPr>
          <p:nvPr/>
        </p:nvPicPr>
        <p:blipFill>
          <a:blip r:embed="rId3"/>
          <a:srcRect/>
          <a:stretch>
            <a:fillRect/>
          </a:stretch>
        </p:blipFill>
        <p:spPr bwMode="auto">
          <a:xfrm>
            <a:off x="7346551" y="1449943"/>
            <a:ext cx="1086894" cy="1078093"/>
          </a:xfrm>
          <a:prstGeom prst="rect">
            <a:avLst/>
          </a:prstGeom>
          <a:noFill/>
          <a:ln w="9525">
            <a:noFill/>
            <a:miter lim="800000"/>
            <a:headEnd/>
            <a:tailEnd/>
          </a:ln>
        </p:spPr>
      </p:pic>
      <p:cxnSp>
        <p:nvCxnSpPr>
          <p:cNvPr id="27" name="Straight Arrow Connector 26">
            <a:extLst>
              <a:ext uri="{FF2B5EF4-FFF2-40B4-BE49-F238E27FC236}">
                <a16:creationId xmlns="" xmlns:a16="http://schemas.microsoft.com/office/drawing/2014/main" id="{AB38B9CE-7DFD-D343-9518-8EC691FF16AB}"/>
              </a:ext>
            </a:extLst>
          </p:cNvPr>
          <p:cNvCxnSpPr/>
          <p:nvPr/>
        </p:nvCxnSpPr>
        <p:spPr>
          <a:xfrm flipH="1">
            <a:off x="6215449" y="4144001"/>
            <a:ext cx="986747" cy="942981"/>
          </a:xfrm>
          <a:prstGeom prst="straightConnector1">
            <a:avLst/>
          </a:prstGeom>
          <a:ln w="28575">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 xmlns:a16="http://schemas.microsoft.com/office/drawing/2014/main" id="{40408711-AAAC-CE4A-BB30-C9B8B3992070}"/>
              </a:ext>
            </a:extLst>
          </p:cNvPr>
          <p:cNvCxnSpPr>
            <a:cxnSpLocks/>
          </p:cNvCxnSpPr>
          <p:nvPr/>
        </p:nvCxnSpPr>
        <p:spPr>
          <a:xfrm>
            <a:off x="7404774" y="4167014"/>
            <a:ext cx="697081" cy="847742"/>
          </a:xfrm>
          <a:prstGeom prst="straightConnector1">
            <a:avLst/>
          </a:prstGeom>
          <a:ln w="7620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pic>
        <p:nvPicPr>
          <p:cNvPr id="4098" name="Picture 2"/>
          <p:cNvPicPr>
            <a:picLocks noChangeAspect="1" noChangeArrowheads="1"/>
          </p:cNvPicPr>
          <p:nvPr/>
        </p:nvPicPr>
        <p:blipFill>
          <a:blip r:embed="rId4"/>
          <a:srcRect/>
          <a:stretch>
            <a:fillRect/>
          </a:stretch>
        </p:blipFill>
        <p:spPr bwMode="auto">
          <a:xfrm>
            <a:off x="5935628" y="1456531"/>
            <a:ext cx="1109773" cy="1071505"/>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30" name="TextBox 29"/>
              <p:cNvSpPr txBox="1"/>
              <p:nvPr/>
            </p:nvSpPr>
            <p:spPr>
              <a:xfrm>
                <a:off x="9605604" y="2058704"/>
                <a:ext cx="1512062" cy="947119"/>
              </a:xfrm>
              <a:prstGeom prst="rect">
                <a:avLst/>
              </a:prstGeom>
              <a:noFill/>
            </p:spPr>
            <p:txBody>
              <a:bodyPr wrap="square" rtlCol="0">
                <a:spAutoFit/>
              </a:bodyPr>
              <a:lstStyle/>
              <a:p>
                <a:pPr algn="ctr"/>
                <a:r>
                  <a:rPr lang="en-US" dirty="0" smtClean="0"/>
                  <a:t>Adjust</a:t>
                </a:r>
              </a:p>
              <a:p>
                <a:pPr algn="ctr"/>
                <a:r>
                  <a:rPr lang="en-US" dirty="0" smtClean="0"/>
                  <a:t> weights by</a:t>
                </a:r>
              </a:p>
              <a:p>
                <a:pPr algn="ctr"/>
                <a14:m>
                  <m:oMathPara xmlns:m="http://schemas.openxmlformats.org/officeDocument/2006/math">
                    <m:oMathParaPr>
                      <m:jc m:val="centerGroup"/>
                    </m:oMathParaPr>
                    <m:oMath xmlns:m="http://schemas.openxmlformats.org/officeDocument/2006/math">
                      <m:sSub>
                        <m:sSubPr>
                          <m:ctrlPr>
                            <a:rPr lang="en-US" i="1" smtClean="0">
                              <a:latin typeface="Cambria Math" charset="0"/>
                            </a:rPr>
                          </m:ctrlPr>
                        </m:sSubPr>
                        <m:e>
                          <m:r>
                            <a:rPr lang="en-US" i="1" smtClean="0">
                              <a:latin typeface="Cambria Math" charset="0"/>
                              <a:ea typeface="Cambria Math" charset="0"/>
                              <a:cs typeface="Cambria Math" charset="0"/>
                            </a:rPr>
                            <m:t>𝛻</m:t>
                          </m:r>
                        </m:e>
                        <m:sub>
                          <m:sSub>
                            <m:sSubPr>
                              <m:ctrlPr>
                                <a:rPr lang="en-US" i="1" smtClean="0">
                                  <a:latin typeface="Cambria Math" charset="0"/>
                                </a:rPr>
                              </m:ctrlPr>
                            </m:sSubPr>
                            <m:e>
                              <m:r>
                                <a:rPr lang="en-US" b="0" i="1" smtClean="0">
                                  <a:latin typeface="Cambria Math" charset="0"/>
                                </a:rPr>
                                <m:t>𝑊</m:t>
                              </m:r>
                            </m:e>
                            <m:sub>
                              <m:r>
                                <a:rPr lang="en-US" b="0" i="1" smtClean="0">
                                  <a:latin typeface="Cambria Math" charset="0"/>
                                </a:rPr>
                                <m:t>𝐷</m:t>
                              </m:r>
                            </m:sub>
                          </m:sSub>
                        </m:sub>
                      </m:sSub>
                      <m:sSub>
                        <m:sSubPr>
                          <m:ctrlPr>
                            <a:rPr lang="en-US" i="1" smtClean="0">
                              <a:latin typeface="Cambria Math" charset="0"/>
                            </a:rPr>
                          </m:ctrlPr>
                        </m:sSubPr>
                        <m:e>
                          <m:r>
                            <a:rPr lang="en-US" b="0" i="1" smtClean="0">
                              <a:latin typeface="Cambria Math" charset="0"/>
                            </a:rPr>
                            <m:t>𝐿</m:t>
                          </m:r>
                        </m:e>
                        <m:sub>
                          <m:r>
                            <a:rPr lang="en-US" b="0" i="1" smtClean="0">
                              <a:latin typeface="Cambria Math" charset="0"/>
                            </a:rPr>
                            <m:t>𝐷</m:t>
                          </m:r>
                        </m:sub>
                      </m:sSub>
                    </m:oMath>
                  </m:oMathPara>
                </a14:m>
                <a:endParaRPr lang="en-US" dirty="0" smtClean="0"/>
              </a:p>
            </p:txBody>
          </p:sp>
        </mc:Choice>
        <mc:Fallback xmlns="">
          <p:sp>
            <p:nvSpPr>
              <p:cNvPr id="30" name="TextBox 29"/>
              <p:cNvSpPr txBox="1">
                <a:spLocks noRot="1" noChangeAspect="1" noMove="1" noResize="1" noEditPoints="1" noAdjustHandles="1" noChangeArrowheads="1" noChangeShapeType="1" noTextEdit="1"/>
              </p:cNvSpPr>
              <p:nvPr/>
            </p:nvSpPr>
            <p:spPr>
              <a:xfrm>
                <a:off x="9605604" y="2058704"/>
                <a:ext cx="1512062" cy="947119"/>
              </a:xfrm>
              <a:prstGeom prst="rect">
                <a:avLst/>
              </a:prstGeom>
              <a:blipFill rotWithShape="0">
                <a:blip r:embed="rId5"/>
                <a:stretch>
                  <a:fillRect t="-3871"/>
                </a:stretch>
              </a:blipFill>
            </p:spPr>
            <p:txBody>
              <a:bodyPr/>
              <a:lstStyle/>
              <a:p>
                <a:r>
                  <a:rPr lang="en-US">
                    <a:noFill/>
                  </a:rPr>
                  <a:t> </a:t>
                </a:r>
              </a:p>
            </p:txBody>
          </p:sp>
        </mc:Fallback>
      </mc:AlternateContent>
      <p:sp>
        <p:nvSpPr>
          <p:cNvPr id="31" name="Circular Arrow 30"/>
          <p:cNvSpPr/>
          <p:nvPr/>
        </p:nvSpPr>
        <p:spPr>
          <a:xfrm rot="18004554" flipV="1">
            <a:off x="8092779" y="2494952"/>
            <a:ext cx="2832051" cy="3352706"/>
          </a:xfrm>
          <a:prstGeom prst="circularArrow">
            <a:avLst>
              <a:gd name="adj1" fmla="val 4820"/>
              <a:gd name="adj2" fmla="val 1142319"/>
              <a:gd name="adj3" fmla="val 3278365"/>
              <a:gd name="adj4" fmla="val 13051564"/>
              <a:gd name="adj5" fmla="val 7470"/>
            </a:avLst>
          </a:prstGeom>
          <a:solidFill>
            <a:schemeClr val="tx1">
              <a:lumMod val="65000"/>
              <a:lumOff val="35000"/>
            </a:schemeClr>
          </a:solidFill>
          <a:ln cap="rn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2" name="TextBox 31"/>
          <p:cNvSpPr txBox="1"/>
          <p:nvPr/>
        </p:nvSpPr>
        <p:spPr>
          <a:xfrm>
            <a:off x="9308891" y="4092301"/>
            <a:ext cx="1512062" cy="646331"/>
          </a:xfrm>
          <a:prstGeom prst="rect">
            <a:avLst/>
          </a:prstGeom>
          <a:noFill/>
        </p:spPr>
        <p:txBody>
          <a:bodyPr wrap="square" rtlCol="0">
            <a:spAutoFit/>
          </a:bodyPr>
          <a:lstStyle/>
          <a:p>
            <a:pPr algn="r"/>
            <a:r>
              <a:rPr lang="en-US" dirty="0" smtClean="0"/>
              <a:t>Discriminator</a:t>
            </a:r>
          </a:p>
          <a:p>
            <a:pPr algn="r"/>
            <a:r>
              <a:rPr lang="en-US" dirty="0" smtClean="0"/>
              <a:t>Loss     </a:t>
            </a:r>
          </a:p>
        </p:txBody>
      </p:sp>
      <mc:AlternateContent xmlns:mc="http://schemas.openxmlformats.org/markup-compatibility/2006" xmlns:a14="http://schemas.microsoft.com/office/drawing/2010/main">
        <mc:Choice Requires="a14">
          <p:sp>
            <p:nvSpPr>
              <p:cNvPr id="33" name="TextBox 32"/>
              <p:cNvSpPr txBox="1"/>
              <p:nvPr/>
            </p:nvSpPr>
            <p:spPr>
              <a:xfrm flipH="1">
                <a:off x="7121607" y="1227603"/>
                <a:ext cx="839938"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charset="0"/>
                        </a:rPr>
                        <m:t>𝑝</m:t>
                      </m:r>
                      <m:r>
                        <a:rPr lang="en-US" sz="1200" b="0" i="1" smtClean="0">
                          <a:latin typeface="Cambria Math" charset="0"/>
                        </a:rPr>
                        <m:t>(</m:t>
                      </m:r>
                      <m:r>
                        <a:rPr lang="en-US" sz="1200" b="0" i="1" smtClean="0">
                          <a:latin typeface="Cambria Math" charset="0"/>
                        </a:rPr>
                        <m:t>𝑥</m:t>
                      </m:r>
                      <m:r>
                        <a:rPr lang="en-US" sz="1200" b="0" i="1" smtClean="0">
                          <a:latin typeface="Cambria Math" charset="0"/>
                        </a:rPr>
                        <m:t>)</m:t>
                      </m:r>
                    </m:oMath>
                  </m:oMathPara>
                </a14:m>
                <a:endParaRPr lang="en-US" sz="1200" dirty="0"/>
              </a:p>
            </p:txBody>
          </p:sp>
        </mc:Choice>
        <mc:Fallback xmlns="">
          <p:sp>
            <p:nvSpPr>
              <p:cNvPr id="33" name="TextBox 32"/>
              <p:cNvSpPr txBox="1">
                <a:spLocks noRot="1" noChangeAspect="1" noMove="1" noResize="1" noEditPoints="1" noAdjustHandles="1" noChangeArrowheads="1" noChangeShapeType="1" noTextEdit="1"/>
              </p:cNvSpPr>
              <p:nvPr/>
            </p:nvSpPr>
            <p:spPr>
              <a:xfrm flipH="1">
                <a:off x="7121607" y="1227603"/>
                <a:ext cx="839938" cy="276999"/>
              </a:xfrm>
              <a:prstGeom prst="rect">
                <a:avLst/>
              </a:prstGeom>
              <a:blipFill rotWithShape="0">
                <a:blip r:embed="rId6"/>
                <a:stretch>
                  <a:fillRect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flipH="1">
                <a:off x="5593247" y="1267194"/>
                <a:ext cx="1033489"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1200" b="0" i="1" smtClean="0">
                              <a:latin typeface="Cambria Math" charset="0"/>
                            </a:rPr>
                          </m:ctrlPr>
                        </m:accPr>
                        <m:e>
                          <m:r>
                            <a:rPr lang="en-US" sz="1200" b="0" i="1" smtClean="0">
                              <a:latin typeface="Cambria Math" charset="0"/>
                            </a:rPr>
                            <m:t>𝑝</m:t>
                          </m:r>
                        </m:e>
                      </m:acc>
                      <m:r>
                        <a:rPr lang="en-US" sz="1200" b="0" i="1" smtClean="0">
                          <a:latin typeface="Cambria Math" charset="0"/>
                        </a:rPr>
                        <m:t>(</m:t>
                      </m:r>
                      <m:r>
                        <a:rPr lang="en-US" sz="1200" b="0" i="1" smtClean="0">
                          <a:latin typeface="Cambria Math" charset="0"/>
                        </a:rPr>
                        <m:t>𝑥</m:t>
                      </m:r>
                      <m:r>
                        <a:rPr lang="en-US" sz="1200" b="0" i="1" smtClean="0">
                          <a:latin typeface="Cambria Math" charset="0"/>
                        </a:rPr>
                        <m:t>)</m:t>
                      </m:r>
                    </m:oMath>
                  </m:oMathPara>
                </a14:m>
                <a:endParaRPr lang="en-US" sz="1200" dirty="0"/>
              </a:p>
            </p:txBody>
          </p:sp>
        </mc:Choice>
        <mc:Fallback xmlns="">
          <p:sp>
            <p:nvSpPr>
              <p:cNvPr id="34" name="TextBox 33"/>
              <p:cNvSpPr txBox="1">
                <a:spLocks noRot="1" noChangeAspect="1" noMove="1" noResize="1" noEditPoints="1" noAdjustHandles="1" noChangeArrowheads="1" noChangeShapeType="1" noTextEdit="1"/>
              </p:cNvSpPr>
              <p:nvPr/>
            </p:nvSpPr>
            <p:spPr>
              <a:xfrm flipH="1">
                <a:off x="5593247" y="1267194"/>
                <a:ext cx="1033489" cy="276999"/>
              </a:xfrm>
              <a:prstGeom prst="rect">
                <a:avLst/>
              </a:prstGeom>
              <a:blipFill rotWithShape="0">
                <a:blip r:embed="rId7"/>
                <a:stretch>
                  <a:fillRect b="-4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3813704" y="2093058"/>
                <a:ext cx="736804"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charset="0"/>
                        </a:rPr>
                        <m:t>𝑧</m:t>
                      </m:r>
                      <m:r>
                        <a:rPr lang="en-US" sz="1200" b="0" i="1" smtClean="0">
                          <a:latin typeface="Cambria Math" charset="0"/>
                          <a:ea typeface="Cambria Math" charset="0"/>
                          <a:cs typeface="Cambria Math" charset="0"/>
                        </a:rPr>
                        <m:t>~</m:t>
                      </m:r>
                      <m:r>
                        <a:rPr lang="en-US" sz="1200" b="0" i="1" smtClean="0">
                          <a:latin typeface="Cambria Math" charset="0"/>
                          <a:ea typeface="Cambria Math" charset="0"/>
                          <a:cs typeface="Cambria Math" charset="0"/>
                        </a:rPr>
                        <m:t>𝑈𝑛𝑖𝑓</m:t>
                      </m:r>
                    </m:oMath>
                  </m:oMathPara>
                </a14:m>
                <a:endParaRPr lang="en-US" sz="1400" dirty="0"/>
              </a:p>
            </p:txBody>
          </p:sp>
        </mc:Choice>
        <mc:Fallback xmlns="">
          <p:sp>
            <p:nvSpPr>
              <p:cNvPr id="35" name="TextBox 34"/>
              <p:cNvSpPr txBox="1">
                <a:spLocks noRot="1" noChangeAspect="1" noMove="1" noResize="1" noEditPoints="1" noAdjustHandles="1" noChangeArrowheads="1" noChangeShapeType="1" noTextEdit="1"/>
              </p:cNvSpPr>
              <p:nvPr/>
            </p:nvSpPr>
            <p:spPr>
              <a:xfrm>
                <a:off x="3813704" y="2093058"/>
                <a:ext cx="736804" cy="276999"/>
              </a:xfrm>
              <a:prstGeom prst="rect">
                <a:avLst/>
              </a:prstGeom>
              <a:blipFill rotWithShape="0">
                <a:blip r:embed="rId8"/>
                <a:stretch>
                  <a:fillRect b="-4348"/>
                </a:stretch>
              </a:blipFill>
            </p:spPr>
            <p:txBody>
              <a:bodyPr/>
              <a:lstStyle/>
              <a:p>
                <a:r>
                  <a:rPr lang="en-US">
                    <a:noFill/>
                  </a:rPr>
                  <a:t> </a:t>
                </a:r>
              </a:p>
            </p:txBody>
          </p:sp>
        </mc:Fallback>
      </mc:AlternateContent>
    </p:spTree>
    <p:extLst>
      <p:ext uri="{BB962C8B-B14F-4D97-AF65-F5344CB8AC3E}">
        <p14:creationId xmlns:p14="http://schemas.microsoft.com/office/powerpoint/2010/main" val="207413452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Generative Adversarial Networks</a:t>
            </a:r>
          </a:p>
        </p:txBody>
      </p:sp>
      <p:grpSp>
        <p:nvGrpSpPr>
          <p:cNvPr id="4" name="Group 3">
            <a:extLst>
              <a:ext uri="{FF2B5EF4-FFF2-40B4-BE49-F238E27FC236}">
                <a16:creationId xmlns="" xmlns:a16="http://schemas.microsoft.com/office/drawing/2014/main" id="{F971CFDD-E108-6B46-B8AC-0D32E460FAE4}"/>
              </a:ext>
            </a:extLst>
          </p:cNvPr>
          <p:cNvGrpSpPr/>
          <p:nvPr/>
        </p:nvGrpSpPr>
        <p:grpSpPr>
          <a:xfrm>
            <a:off x="3751074" y="1015657"/>
            <a:ext cx="4799675" cy="1571927"/>
            <a:chOff x="650093" y="1770730"/>
            <a:chExt cx="9372651" cy="3069609"/>
          </a:xfrm>
        </p:grpSpPr>
        <p:grpSp>
          <p:nvGrpSpPr>
            <p:cNvPr id="6" name="Group 10"/>
            <p:cNvGrpSpPr/>
            <p:nvPr/>
          </p:nvGrpSpPr>
          <p:grpSpPr>
            <a:xfrm>
              <a:off x="650093" y="2639198"/>
              <a:ext cx="1702049" cy="1698343"/>
              <a:chOff x="1552770" y="3153508"/>
              <a:chExt cx="1938528" cy="1934307"/>
            </a:xfrm>
          </p:grpSpPr>
          <p:sp>
            <p:nvSpPr>
              <p:cNvPr id="3" name="Rectangle 2"/>
              <p:cNvSpPr/>
              <p:nvPr/>
            </p:nvSpPr>
            <p:spPr>
              <a:xfrm>
                <a:off x="1552770" y="3153508"/>
                <a:ext cx="1938528" cy="1934307"/>
              </a:xfrm>
              <a:prstGeom prst="rect">
                <a:avLst/>
              </a:prstGeom>
              <a:noFill/>
              <a:ln w="63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1955106" y="3523882"/>
                <a:ext cx="1133856" cy="1137139"/>
              </a:xfrm>
              <a:prstGeom prst="ellipse">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rapezoid 11"/>
            <p:cNvSpPr/>
            <p:nvPr/>
          </p:nvSpPr>
          <p:spPr>
            <a:xfrm rot="16200000">
              <a:off x="2218486" y="2554750"/>
              <a:ext cx="2645299" cy="1905022"/>
            </a:xfrm>
            <a:prstGeom prst="trapezoid">
              <a:avLst/>
            </a:prstGeom>
            <a:solidFill>
              <a:schemeClr val="bg1">
                <a:lumMod val="85000"/>
              </a:schemeClr>
            </a:solidFill>
            <a:ln w="635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chemeClr val="tx1"/>
                  </a:solidFill>
                </a:rPr>
                <a:t>Generative Model</a:t>
              </a:r>
            </a:p>
            <a:p>
              <a:pPr algn="ctr"/>
              <a:r>
                <a:rPr lang="en-US" sz="1050" dirty="0">
                  <a:solidFill>
                    <a:schemeClr val="tx1"/>
                  </a:solidFill>
                </a:rPr>
                <a:t>(Neural Network)</a:t>
              </a:r>
            </a:p>
          </p:txBody>
        </p:sp>
        <p:grpSp>
          <p:nvGrpSpPr>
            <p:cNvPr id="7" name="Group 18"/>
            <p:cNvGrpSpPr/>
            <p:nvPr/>
          </p:nvGrpSpPr>
          <p:grpSpPr>
            <a:xfrm>
              <a:off x="4689064" y="1811162"/>
              <a:ext cx="2591980" cy="3029177"/>
              <a:chOff x="4689064" y="2268359"/>
              <a:chExt cx="2591980" cy="3029177"/>
            </a:xfrm>
          </p:grpSpPr>
          <p:sp>
            <p:nvSpPr>
              <p:cNvPr id="13" name="Rectangle 12"/>
              <p:cNvSpPr/>
              <p:nvPr/>
            </p:nvSpPr>
            <p:spPr>
              <a:xfrm>
                <a:off x="4689064" y="2637691"/>
                <a:ext cx="2579244" cy="2659845"/>
              </a:xfrm>
              <a:prstGeom prst="rect">
                <a:avLst/>
              </a:prstGeom>
              <a:noFill/>
              <a:ln w="63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4823139" y="2268359"/>
                <a:ext cx="2457905" cy="450761"/>
              </a:xfrm>
              <a:prstGeom prst="rect">
                <a:avLst/>
              </a:prstGeom>
              <a:noFill/>
            </p:spPr>
            <p:txBody>
              <a:bodyPr wrap="none" rtlCol="0">
                <a:spAutoFit/>
              </a:bodyPr>
              <a:lstStyle/>
              <a:p>
                <a:r>
                  <a:rPr lang="en-US" sz="900" dirty="0"/>
                  <a:t>Generated distribution</a:t>
                </a:r>
              </a:p>
            </p:txBody>
          </p:sp>
        </p:grpSp>
        <p:grpSp>
          <p:nvGrpSpPr>
            <p:cNvPr id="9" name="Group 17"/>
            <p:cNvGrpSpPr/>
            <p:nvPr/>
          </p:nvGrpSpPr>
          <p:grpSpPr>
            <a:xfrm>
              <a:off x="7453612" y="1770730"/>
              <a:ext cx="2569132" cy="3059181"/>
              <a:chOff x="7453612" y="2227927"/>
              <a:chExt cx="2569132" cy="3059181"/>
            </a:xfrm>
          </p:grpSpPr>
          <p:sp>
            <p:nvSpPr>
              <p:cNvPr id="14" name="Rectangle 13"/>
              <p:cNvSpPr/>
              <p:nvPr/>
            </p:nvSpPr>
            <p:spPr>
              <a:xfrm>
                <a:off x="7453612" y="2637691"/>
                <a:ext cx="2569132" cy="2649417"/>
              </a:xfrm>
              <a:prstGeom prst="rect">
                <a:avLst/>
              </a:prstGeom>
              <a:noFill/>
              <a:ln w="63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7679352" y="2227927"/>
                <a:ext cx="2124885" cy="491217"/>
              </a:xfrm>
              <a:prstGeom prst="rect">
                <a:avLst/>
              </a:prstGeom>
              <a:noFill/>
            </p:spPr>
            <p:txBody>
              <a:bodyPr wrap="none" rtlCol="0">
                <a:spAutoFit/>
              </a:bodyPr>
              <a:lstStyle/>
              <a:p>
                <a:r>
                  <a:rPr lang="en-US" sz="1000" dirty="0"/>
                  <a:t>True distribution</a:t>
                </a:r>
              </a:p>
            </p:txBody>
          </p:sp>
        </p:grpSp>
      </p:grpSp>
      <p:grpSp>
        <p:nvGrpSpPr>
          <p:cNvPr id="10" name="Group 23">
            <a:extLst>
              <a:ext uri="{FF2B5EF4-FFF2-40B4-BE49-F238E27FC236}">
                <a16:creationId xmlns="" xmlns:a16="http://schemas.microsoft.com/office/drawing/2014/main" id="{C852DC47-E118-4449-8732-BC9F32849417}"/>
              </a:ext>
            </a:extLst>
          </p:cNvPr>
          <p:cNvGrpSpPr/>
          <p:nvPr/>
        </p:nvGrpSpPr>
        <p:grpSpPr>
          <a:xfrm>
            <a:off x="5280737" y="2660778"/>
            <a:ext cx="4400560" cy="2969653"/>
            <a:chOff x="5280737" y="2660778"/>
            <a:chExt cx="4400560" cy="2969653"/>
          </a:xfrm>
        </p:grpSpPr>
        <p:sp>
          <p:nvSpPr>
            <p:cNvPr id="41" name="Manual Operation 5">
              <a:extLst>
                <a:ext uri="{FF2B5EF4-FFF2-40B4-BE49-F238E27FC236}">
                  <a16:creationId xmlns="" xmlns:a16="http://schemas.microsoft.com/office/drawing/2014/main" id="{551BA8F9-6354-3547-8B63-E4D9516BBB4D}"/>
                </a:ext>
              </a:extLst>
            </p:cNvPr>
            <p:cNvSpPr/>
            <p:nvPr/>
          </p:nvSpPr>
          <p:spPr>
            <a:xfrm>
              <a:off x="6044790" y="2660778"/>
              <a:ext cx="2446616" cy="1347139"/>
            </a:xfrm>
            <a:prstGeom prst="flowChartManualOperation">
              <a:avLst/>
            </a:prstGeom>
            <a:solidFill>
              <a:schemeClr val="bg1">
                <a:lumMod val="8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Discriminator</a:t>
              </a:r>
            </a:p>
            <a:p>
              <a:pPr algn="ctr"/>
              <a:r>
                <a:rPr lang="en-US" sz="1600" dirty="0">
                  <a:solidFill>
                    <a:schemeClr val="tx1"/>
                  </a:solidFill>
                </a:rPr>
                <a:t>(Neural Network)</a:t>
              </a:r>
            </a:p>
          </p:txBody>
        </p:sp>
        <p:sp>
          <p:nvSpPr>
            <p:cNvPr id="44" name="TextBox 43">
              <a:extLst>
                <a:ext uri="{FF2B5EF4-FFF2-40B4-BE49-F238E27FC236}">
                  <a16:creationId xmlns="" xmlns:a16="http://schemas.microsoft.com/office/drawing/2014/main" id="{7FE90614-4AD1-CB44-B5D1-4FE5E1EF91CF}"/>
                </a:ext>
              </a:extLst>
            </p:cNvPr>
            <p:cNvSpPr txBox="1"/>
            <p:nvPr/>
          </p:nvSpPr>
          <p:spPr>
            <a:xfrm>
              <a:off x="5280737" y="5255921"/>
              <a:ext cx="1706493" cy="369332"/>
            </a:xfrm>
            <a:prstGeom prst="rect">
              <a:avLst/>
            </a:prstGeom>
            <a:noFill/>
          </p:spPr>
          <p:txBody>
            <a:bodyPr wrap="none" rtlCol="0">
              <a:spAutoFit/>
            </a:bodyPr>
            <a:lstStyle/>
            <a:p>
              <a:r>
                <a:rPr lang="en-US" b="1" dirty="0"/>
                <a:t>From Generator</a:t>
              </a:r>
            </a:p>
          </p:txBody>
        </p:sp>
        <p:sp>
          <p:nvSpPr>
            <p:cNvPr id="45" name="TextBox 44">
              <a:extLst>
                <a:ext uri="{FF2B5EF4-FFF2-40B4-BE49-F238E27FC236}">
                  <a16:creationId xmlns="" xmlns:a16="http://schemas.microsoft.com/office/drawing/2014/main" id="{73CF017B-E2FC-5046-A05B-5F1BEC75C741}"/>
                </a:ext>
              </a:extLst>
            </p:cNvPr>
            <p:cNvSpPr txBox="1"/>
            <p:nvPr/>
          </p:nvSpPr>
          <p:spPr>
            <a:xfrm>
              <a:off x="7377205" y="5261099"/>
              <a:ext cx="2304092" cy="369332"/>
            </a:xfrm>
            <a:prstGeom prst="rect">
              <a:avLst/>
            </a:prstGeom>
            <a:noFill/>
          </p:spPr>
          <p:txBody>
            <a:bodyPr wrap="none" rtlCol="0">
              <a:spAutoFit/>
            </a:bodyPr>
            <a:lstStyle/>
            <a:p>
              <a:r>
                <a:rPr lang="en-US" dirty="0"/>
                <a:t>From True Distribution</a:t>
              </a:r>
            </a:p>
          </p:txBody>
        </p:sp>
      </p:grpSp>
      <p:pic>
        <p:nvPicPr>
          <p:cNvPr id="1027" name="Picture 3"/>
          <p:cNvPicPr>
            <a:picLocks noChangeAspect="1" noChangeArrowheads="1"/>
          </p:cNvPicPr>
          <p:nvPr/>
        </p:nvPicPr>
        <p:blipFill>
          <a:blip r:embed="rId3"/>
          <a:srcRect/>
          <a:stretch>
            <a:fillRect/>
          </a:stretch>
        </p:blipFill>
        <p:spPr bwMode="auto">
          <a:xfrm>
            <a:off x="7346551" y="1449943"/>
            <a:ext cx="1086894" cy="1078093"/>
          </a:xfrm>
          <a:prstGeom prst="rect">
            <a:avLst/>
          </a:prstGeom>
          <a:noFill/>
          <a:ln w="9525">
            <a:noFill/>
            <a:miter lim="800000"/>
            <a:headEnd/>
            <a:tailEnd/>
          </a:ln>
        </p:spPr>
      </p:pic>
      <p:sp>
        <p:nvSpPr>
          <p:cNvPr id="25" name="Circular Arrow 24"/>
          <p:cNvSpPr/>
          <p:nvPr/>
        </p:nvSpPr>
        <p:spPr>
          <a:xfrm rot="14592541">
            <a:off x="3817008" y="2348619"/>
            <a:ext cx="3482585" cy="3311018"/>
          </a:xfrm>
          <a:prstGeom prst="circularArrow">
            <a:avLst>
              <a:gd name="adj1" fmla="val 4492"/>
              <a:gd name="adj2" fmla="val 1142319"/>
              <a:gd name="adj3" fmla="val 21014233"/>
              <a:gd name="adj4" fmla="val 13051564"/>
              <a:gd name="adj5" fmla="val 7470"/>
            </a:avLst>
          </a:prstGeom>
          <a:solidFill>
            <a:schemeClr val="tx1">
              <a:lumMod val="65000"/>
              <a:lumOff val="35000"/>
            </a:schemeClr>
          </a:solidFill>
          <a:ln cap="rn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4249868" y="4175351"/>
            <a:ext cx="1512062" cy="646331"/>
          </a:xfrm>
          <a:prstGeom prst="rect">
            <a:avLst/>
          </a:prstGeom>
          <a:noFill/>
        </p:spPr>
        <p:txBody>
          <a:bodyPr wrap="square" rtlCol="0">
            <a:spAutoFit/>
          </a:bodyPr>
          <a:lstStyle/>
          <a:p>
            <a:r>
              <a:rPr lang="en-US" dirty="0" smtClean="0"/>
              <a:t>Generator</a:t>
            </a:r>
          </a:p>
          <a:p>
            <a:r>
              <a:rPr lang="en-US" dirty="0" smtClean="0"/>
              <a:t>   Loss</a:t>
            </a:r>
            <a:endParaRPr lang="en-US" dirty="0"/>
          </a:p>
        </p:txBody>
      </p:sp>
      <p:cxnSp>
        <p:nvCxnSpPr>
          <p:cNvPr id="27" name="Straight Arrow Connector 26">
            <a:extLst>
              <a:ext uri="{FF2B5EF4-FFF2-40B4-BE49-F238E27FC236}">
                <a16:creationId xmlns="" xmlns:a16="http://schemas.microsoft.com/office/drawing/2014/main" id="{AB38B9CE-7DFD-D343-9518-8EC691FF16AB}"/>
              </a:ext>
            </a:extLst>
          </p:cNvPr>
          <p:cNvCxnSpPr/>
          <p:nvPr/>
        </p:nvCxnSpPr>
        <p:spPr>
          <a:xfrm flipH="1">
            <a:off x="6215449" y="4144001"/>
            <a:ext cx="986747" cy="942981"/>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 xmlns:a16="http://schemas.microsoft.com/office/drawing/2014/main" id="{40408711-AAAC-CE4A-BB30-C9B8B3992070}"/>
              </a:ext>
            </a:extLst>
          </p:cNvPr>
          <p:cNvCxnSpPr>
            <a:cxnSpLocks/>
          </p:cNvCxnSpPr>
          <p:nvPr/>
        </p:nvCxnSpPr>
        <p:spPr>
          <a:xfrm>
            <a:off x="7404774" y="4167014"/>
            <a:ext cx="697081" cy="847742"/>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9" name="TextBox 28"/>
              <p:cNvSpPr txBox="1"/>
              <p:nvPr/>
            </p:nvSpPr>
            <p:spPr>
              <a:xfrm>
                <a:off x="2625195" y="2908456"/>
                <a:ext cx="1512062" cy="948849"/>
              </a:xfrm>
              <a:prstGeom prst="rect">
                <a:avLst/>
              </a:prstGeom>
              <a:noFill/>
            </p:spPr>
            <p:txBody>
              <a:bodyPr wrap="square" rtlCol="0">
                <a:spAutoFit/>
              </a:bodyPr>
              <a:lstStyle/>
              <a:p>
                <a:pPr algn="ctr"/>
                <a:r>
                  <a:rPr lang="en-US" dirty="0" smtClean="0"/>
                  <a:t>Adjust</a:t>
                </a:r>
              </a:p>
              <a:p>
                <a:pPr algn="ctr"/>
                <a:r>
                  <a:rPr lang="en-US" dirty="0" smtClean="0"/>
                  <a:t> weights by</a:t>
                </a:r>
              </a:p>
              <a:p>
                <a:pPr algn="ctr"/>
                <a14:m>
                  <m:oMathPara xmlns:m="http://schemas.openxmlformats.org/officeDocument/2006/math">
                    <m:oMathParaPr>
                      <m:jc m:val="centerGroup"/>
                    </m:oMathParaPr>
                    <m:oMath xmlns:m="http://schemas.openxmlformats.org/officeDocument/2006/math">
                      <m:sSub>
                        <m:sSubPr>
                          <m:ctrlPr>
                            <a:rPr lang="en-US" i="1" smtClean="0">
                              <a:latin typeface="Cambria Math" charset="0"/>
                            </a:rPr>
                          </m:ctrlPr>
                        </m:sSubPr>
                        <m:e>
                          <m:r>
                            <a:rPr lang="en-US" i="1" smtClean="0">
                              <a:latin typeface="Cambria Math" charset="0"/>
                              <a:ea typeface="Cambria Math" charset="0"/>
                              <a:cs typeface="Cambria Math" charset="0"/>
                            </a:rPr>
                            <m:t>𝛻</m:t>
                          </m:r>
                        </m:e>
                        <m:sub>
                          <m:sSub>
                            <m:sSubPr>
                              <m:ctrlPr>
                                <a:rPr lang="en-US" i="1" smtClean="0">
                                  <a:latin typeface="Cambria Math" charset="0"/>
                                </a:rPr>
                              </m:ctrlPr>
                            </m:sSubPr>
                            <m:e>
                              <m:r>
                                <a:rPr lang="en-US" b="0" i="1" smtClean="0">
                                  <a:latin typeface="Cambria Math" charset="0"/>
                                </a:rPr>
                                <m:t>𝑊</m:t>
                              </m:r>
                            </m:e>
                            <m:sub>
                              <m:r>
                                <a:rPr lang="en-US" b="0" i="1" smtClean="0">
                                  <a:latin typeface="Cambria Math" charset="0"/>
                                </a:rPr>
                                <m:t>𝐺</m:t>
                              </m:r>
                            </m:sub>
                          </m:sSub>
                        </m:sub>
                      </m:sSub>
                      <m:sSub>
                        <m:sSubPr>
                          <m:ctrlPr>
                            <a:rPr lang="en-US" i="1" smtClean="0">
                              <a:latin typeface="Cambria Math" charset="0"/>
                            </a:rPr>
                          </m:ctrlPr>
                        </m:sSubPr>
                        <m:e>
                          <m:r>
                            <a:rPr lang="en-US" b="0" i="1" smtClean="0">
                              <a:latin typeface="Cambria Math" charset="0"/>
                            </a:rPr>
                            <m:t>𝐿</m:t>
                          </m:r>
                        </m:e>
                        <m:sub>
                          <m:r>
                            <a:rPr lang="en-US" b="0" i="1" smtClean="0">
                              <a:latin typeface="Cambria Math" charset="0"/>
                            </a:rPr>
                            <m:t>𝐷</m:t>
                          </m:r>
                        </m:sub>
                      </m:sSub>
                    </m:oMath>
                  </m:oMathPara>
                </a14:m>
                <a:endParaRPr lang="en-US" dirty="0" smtClean="0"/>
              </a:p>
            </p:txBody>
          </p:sp>
        </mc:Choice>
        <mc:Fallback xmlns="">
          <p:sp>
            <p:nvSpPr>
              <p:cNvPr id="29" name="TextBox 28"/>
              <p:cNvSpPr txBox="1">
                <a:spLocks noRot="1" noChangeAspect="1" noMove="1" noResize="1" noEditPoints="1" noAdjustHandles="1" noChangeArrowheads="1" noChangeShapeType="1" noTextEdit="1"/>
              </p:cNvSpPr>
              <p:nvPr/>
            </p:nvSpPr>
            <p:spPr>
              <a:xfrm>
                <a:off x="2625195" y="2908456"/>
                <a:ext cx="1512062" cy="948849"/>
              </a:xfrm>
              <a:prstGeom prst="rect">
                <a:avLst/>
              </a:prstGeom>
              <a:blipFill rotWithShape="0">
                <a:blip r:embed="rId4"/>
                <a:stretch>
                  <a:fillRect t="-3205"/>
                </a:stretch>
              </a:blipFill>
            </p:spPr>
            <p:txBody>
              <a:bodyPr/>
              <a:lstStyle/>
              <a:p>
                <a:r>
                  <a:rPr lang="en-US">
                    <a:noFill/>
                  </a:rPr>
                  <a:t> </a:t>
                </a:r>
              </a:p>
            </p:txBody>
          </p:sp>
        </mc:Fallback>
      </mc:AlternateContent>
      <p:pic>
        <p:nvPicPr>
          <p:cNvPr id="5123" name="Picture 3"/>
          <p:cNvPicPr>
            <a:picLocks noChangeAspect="1" noChangeArrowheads="1"/>
          </p:cNvPicPr>
          <p:nvPr/>
        </p:nvPicPr>
        <p:blipFill>
          <a:blip r:embed="rId5"/>
          <a:srcRect/>
          <a:stretch>
            <a:fillRect/>
          </a:stretch>
        </p:blipFill>
        <p:spPr bwMode="auto">
          <a:xfrm>
            <a:off x="5930504" y="1481294"/>
            <a:ext cx="1118340" cy="1067642"/>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31" name="TextBox 30"/>
              <p:cNvSpPr txBox="1"/>
              <p:nvPr/>
            </p:nvSpPr>
            <p:spPr>
              <a:xfrm flipH="1">
                <a:off x="7121607" y="1227603"/>
                <a:ext cx="839938"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charset="0"/>
                        </a:rPr>
                        <m:t>𝑝</m:t>
                      </m:r>
                      <m:r>
                        <a:rPr lang="en-US" sz="1200" b="0" i="1" smtClean="0">
                          <a:latin typeface="Cambria Math" charset="0"/>
                        </a:rPr>
                        <m:t>(</m:t>
                      </m:r>
                      <m:r>
                        <a:rPr lang="en-US" sz="1200" b="0" i="1" smtClean="0">
                          <a:latin typeface="Cambria Math" charset="0"/>
                        </a:rPr>
                        <m:t>𝑥</m:t>
                      </m:r>
                      <m:r>
                        <a:rPr lang="en-US" sz="1200" b="0" i="1" smtClean="0">
                          <a:latin typeface="Cambria Math" charset="0"/>
                        </a:rPr>
                        <m:t>)</m:t>
                      </m:r>
                    </m:oMath>
                  </m:oMathPara>
                </a14:m>
                <a:endParaRPr lang="en-US" sz="1200" dirty="0"/>
              </a:p>
            </p:txBody>
          </p:sp>
        </mc:Choice>
        <mc:Fallback xmlns="">
          <p:sp>
            <p:nvSpPr>
              <p:cNvPr id="31" name="TextBox 30"/>
              <p:cNvSpPr txBox="1">
                <a:spLocks noRot="1" noChangeAspect="1" noMove="1" noResize="1" noEditPoints="1" noAdjustHandles="1" noChangeArrowheads="1" noChangeShapeType="1" noTextEdit="1"/>
              </p:cNvSpPr>
              <p:nvPr/>
            </p:nvSpPr>
            <p:spPr>
              <a:xfrm flipH="1">
                <a:off x="7121607" y="1227603"/>
                <a:ext cx="839938" cy="276999"/>
              </a:xfrm>
              <a:prstGeom prst="rect">
                <a:avLst/>
              </a:prstGeom>
              <a:blipFill rotWithShape="0">
                <a:blip r:embed="rId6"/>
                <a:stretch>
                  <a:fillRect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flipH="1">
                <a:off x="5593247" y="1267194"/>
                <a:ext cx="1033489"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1200" b="0" i="1" smtClean="0">
                              <a:latin typeface="Cambria Math" charset="0"/>
                            </a:rPr>
                          </m:ctrlPr>
                        </m:accPr>
                        <m:e>
                          <m:r>
                            <a:rPr lang="en-US" sz="1200" b="0" i="1" smtClean="0">
                              <a:latin typeface="Cambria Math" charset="0"/>
                            </a:rPr>
                            <m:t>𝑝</m:t>
                          </m:r>
                        </m:e>
                      </m:acc>
                      <m:r>
                        <a:rPr lang="en-US" sz="1200" b="0" i="1" smtClean="0">
                          <a:latin typeface="Cambria Math" charset="0"/>
                        </a:rPr>
                        <m:t>(</m:t>
                      </m:r>
                      <m:r>
                        <a:rPr lang="en-US" sz="1200" b="0" i="1" smtClean="0">
                          <a:latin typeface="Cambria Math" charset="0"/>
                        </a:rPr>
                        <m:t>𝑥</m:t>
                      </m:r>
                      <m:r>
                        <a:rPr lang="en-US" sz="1200" b="0" i="1" smtClean="0">
                          <a:latin typeface="Cambria Math" charset="0"/>
                        </a:rPr>
                        <m:t>)</m:t>
                      </m:r>
                    </m:oMath>
                  </m:oMathPara>
                </a14:m>
                <a:endParaRPr lang="en-US" sz="1200" dirty="0"/>
              </a:p>
            </p:txBody>
          </p:sp>
        </mc:Choice>
        <mc:Fallback xmlns="">
          <p:sp>
            <p:nvSpPr>
              <p:cNvPr id="32" name="TextBox 31"/>
              <p:cNvSpPr txBox="1">
                <a:spLocks noRot="1" noChangeAspect="1" noMove="1" noResize="1" noEditPoints="1" noAdjustHandles="1" noChangeArrowheads="1" noChangeShapeType="1" noTextEdit="1"/>
              </p:cNvSpPr>
              <p:nvPr/>
            </p:nvSpPr>
            <p:spPr>
              <a:xfrm flipH="1">
                <a:off x="5593247" y="1267194"/>
                <a:ext cx="1033489" cy="276999"/>
              </a:xfrm>
              <a:prstGeom prst="rect">
                <a:avLst/>
              </a:prstGeom>
              <a:blipFill rotWithShape="0">
                <a:blip r:embed="rId7"/>
                <a:stretch>
                  <a:fillRect b="-4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3813704" y="2093058"/>
                <a:ext cx="736804"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charset="0"/>
                        </a:rPr>
                        <m:t>𝑧</m:t>
                      </m:r>
                      <m:r>
                        <a:rPr lang="en-US" sz="1200" b="0" i="1" smtClean="0">
                          <a:latin typeface="Cambria Math" charset="0"/>
                          <a:ea typeface="Cambria Math" charset="0"/>
                          <a:cs typeface="Cambria Math" charset="0"/>
                        </a:rPr>
                        <m:t>~</m:t>
                      </m:r>
                      <m:r>
                        <a:rPr lang="en-US" sz="1200" b="0" i="1" smtClean="0">
                          <a:latin typeface="Cambria Math" charset="0"/>
                          <a:ea typeface="Cambria Math" charset="0"/>
                          <a:cs typeface="Cambria Math" charset="0"/>
                        </a:rPr>
                        <m:t>𝑈𝑛𝑖𝑓</m:t>
                      </m:r>
                    </m:oMath>
                  </m:oMathPara>
                </a14:m>
                <a:endParaRPr lang="en-US" sz="1400" dirty="0"/>
              </a:p>
            </p:txBody>
          </p:sp>
        </mc:Choice>
        <mc:Fallback xmlns="">
          <p:sp>
            <p:nvSpPr>
              <p:cNvPr id="33" name="TextBox 32"/>
              <p:cNvSpPr txBox="1">
                <a:spLocks noRot="1" noChangeAspect="1" noMove="1" noResize="1" noEditPoints="1" noAdjustHandles="1" noChangeArrowheads="1" noChangeShapeType="1" noTextEdit="1"/>
              </p:cNvSpPr>
              <p:nvPr/>
            </p:nvSpPr>
            <p:spPr>
              <a:xfrm>
                <a:off x="3813704" y="2093058"/>
                <a:ext cx="736804" cy="276999"/>
              </a:xfrm>
              <a:prstGeom prst="rect">
                <a:avLst/>
              </a:prstGeom>
              <a:blipFill rotWithShape="0">
                <a:blip r:embed="rId8"/>
                <a:stretch>
                  <a:fillRect b="-4348"/>
                </a:stretch>
              </a:blipFill>
            </p:spPr>
            <p:txBody>
              <a:bodyPr/>
              <a:lstStyle/>
              <a:p>
                <a:r>
                  <a:rPr lang="en-US">
                    <a:noFill/>
                  </a:rPr>
                  <a:t> </a:t>
                </a:r>
              </a:p>
            </p:txBody>
          </p:sp>
        </mc:Fallback>
      </mc:AlternateContent>
    </p:spTree>
    <p:extLst>
      <p:ext uri="{BB962C8B-B14F-4D97-AF65-F5344CB8AC3E}">
        <p14:creationId xmlns:p14="http://schemas.microsoft.com/office/powerpoint/2010/main" val="71997262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8"/>
          <p:cNvSpPr txBox="1">
            <a:spLocks noGrp="1"/>
          </p:cNvSpPr>
          <p:nvPr>
            <p:ph type="title"/>
          </p:nvPr>
        </p:nvSpPr>
        <p:spPr>
          <a:prstGeom prst="rect">
            <a:avLst/>
          </a:prstGeom>
          <a:noFill/>
          <a:ln>
            <a:noFill/>
          </a:ln>
        </p:spPr>
        <p:txBody>
          <a:bodyPr spcFirstLastPara="1" wrap="square" lIns="91433" tIns="45700" rIns="91433" bIns="45700" anchor="t" anchorCtr="0">
            <a:noAutofit/>
          </a:bodyPr>
          <a:lstStyle/>
          <a:p>
            <a:pPr>
              <a:spcBef>
                <a:spcPts val="0"/>
              </a:spcBef>
              <a:buClr>
                <a:srgbClr val="464646"/>
              </a:buClr>
              <a:buSzPts val="2400"/>
            </a:pPr>
            <a:r>
              <a:rPr lang="en" sz="2800" dirty="0"/>
              <a:t>Building GANS: Fully Connected Case</a:t>
            </a:r>
            <a:endParaRPr sz="2800" dirty="0"/>
          </a:p>
        </p:txBody>
      </p:sp>
      <p:sp>
        <p:nvSpPr>
          <p:cNvPr id="189" name="Google Shape;189;p28"/>
          <p:cNvSpPr txBox="1">
            <a:spLocks noGrp="1"/>
          </p:cNvSpPr>
          <p:nvPr>
            <p:ph type="sldNum" sz="quarter" idx="12"/>
          </p:nvPr>
        </p:nvSpPr>
        <p:spPr>
          <a:prstGeom prst="rect">
            <a:avLst/>
          </a:prstGeom>
          <a:noFill/>
          <a:ln>
            <a:noFill/>
          </a:ln>
        </p:spPr>
        <p:txBody>
          <a:bodyPr spcFirstLastPara="1" vert="horz" wrap="square" lIns="91433" tIns="45700" rIns="91433" bIns="45700" rtlCol="0" anchor="ctr" anchorCtr="0">
            <a:noAutofit/>
          </a:bodyPr>
          <a:lstStyle/>
          <a:p>
            <a:fld id="{00000000-1234-1234-1234-123412341234}" type="slidenum">
              <a:rPr lang="en" sz="1467"/>
              <a:pPr/>
              <a:t>43</a:t>
            </a:fld>
            <a:endParaRPr sz="1467"/>
          </a:p>
        </p:txBody>
      </p:sp>
      <p:pic>
        <p:nvPicPr>
          <p:cNvPr id="190" name="Google Shape;190;p28"/>
          <p:cNvPicPr preferRelativeResize="0"/>
          <p:nvPr/>
        </p:nvPicPr>
        <p:blipFill>
          <a:blip r:embed="rId3">
            <a:alphaModFix/>
          </a:blip>
          <a:stretch>
            <a:fillRect/>
          </a:stretch>
        </p:blipFill>
        <p:spPr>
          <a:xfrm>
            <a:off x="6854653" y="1453614"/>
            <a:ext cx="4778588" cy="1815367"/>
          </a:xfrm>
          <a:prstGeom prst="rect">
            <a:avLst/>
          </a:prstGeom>
          <a:noFill/>
          <a:ln>
            <a:noFill/>
          </a:ln>
        </p:spPr>
      </p:pic>
      <p:pic>
        <p:nvPicPr>
          <p:cNvPr id="191" name="Google Shape;191;p28"/>
          <p:cNvPicPr preferRelativeResize="0"/>
          <p:nvPr/>
        </p:nvPicPr>
        <p:blipFill>
          <a:blip r:embed="rId4">
            <a:alphaModFix/>
          </a:blip>
          <a:stretch>
            <a:fillRect/>
          </a:stretch>
        </p:blipFill>
        <p:spPr>
          <a:xfrm>
            <a:off x="6551931" y="3587781"/>
            <a:ext cx="5384036" cy="2583268"/>
          </a:xfrm>
          <a:prstGeom prst="rect">
            <a:avLst/>
          </a:prstGeom>
          <a:noFill/>
          <a:ln>
            <a:noFill/>
          </a:ln>
        </p:spPr>
      </p:pic>
      <p:sp>
        <p:nvSpPr>
          <p:cNvPr id="192" name="Google Shape;192;p28"/>
          <p:cNvSpPr txBox="1"/>
          <p:nvPr/>
        </p:nvSpPr>
        <p:spPr>
          <a:xfrm>
            <a:off x="349300" y="1270000"/>
            <a:ext cx="5746700" cy="4749600"/>
          </a:xfrm>
          <a:prstGeom prst="rect">
            <a:avLst/>
          </a:prstGeom>
          <a:noFill/>
          <a:ln>
            <a:noFill/>
          </a:ln>
        </p:spPr>
        <p:txBody>
          <a:bodyPr spcFirstLastPara="1" wrap="square" lIns="121900" tIns="121900" rIns="121900" bIns="121900" anchor="t" anchorCtr="0">
            <a:noAutofit/>
          </a:bodyPr>
          <a:lstStyle/>
          <a:p>
            <a:r>
              <a:rPr lang="en" sz="2000" dirty="0">
                <a:latin typeface="Karla" charset="0"/>
                <a:ea typeface="Karla" charset="0"/>
                <a:cs typeface="Karla" charset="0"/>
              </a:rPr>
              <a:t>Let’s build a FC simple GAN to generate points in a 2-dimensional Gaussian Distribution.</a:t>
            </a:r>
            <a:endParaRPr sz="2000" dirty="0">
              <a:latin typeface="Karla" charset="0"/>
              <a:ea typeface="Karla" charset="0"/>
              <a:cs typeface="Karla" charset="0"/>
            </a:endParaRPr>
          </a:p>
          <a:p>
            <a:endParaRPr sz="2000" dirty="0">
              <a:latin typeface="Karla" charset="0"/>
              <a:ea typeface="Karla" charset="0"/>
              <a:cs typeface="Karla" charset="0"/>
            </a:endParaRPr>
          </a:p>
          <a:p>
            <a:pPr marL="609585" indent="-423323">
              <a:buSzPts val="1400"/>
              <a:buChar char="●"/>
            </a:pPr>
            <a:r>
              <a:rPr lang="en" sz="2000" b="1" dirty="0">
                <a:latin typeface="Karla" charset="0"/>
                <a:ea typeface="Karla" charset="0"/>
                <a:cs typeface="Karla" charset="0"/>
              </a:rPr>
              <a:t>Generator</a:t>
            </a:r>
            <a:endParaRPr sz="2000" b="1" dirty="0">
              <a:latin typeface="Karla" charset="0"/>
              <a:ea typeface="Karla" charset="0"/>
              <a:cs typeface="Karla" charset="0"/>
            </a:endParaRPr>
          </a:p>
          <a:p>
            <a:pPr marL="1219170" lvl="1" indent="-423323">
              <a:buSzPts val="1400"/>
              <a:buChar char="○"/>
            </a:pPr>
            <a:r>
              <a:rPr lang="en" sz="2000" dirty="0">
                <a:latin typeface="Karla" charset="0"/>
                <a:ea typeface="Karla" charset="0"/>
                <a:cs typeface="Karla" charset="0"/>
              </a:rPr>
              <a:t>Takes 4 random numbers</a:t>
            </a:r>
            <a:endParaRPr sz="2000" dirty="0">
              <a:latin typeface="Karla" charset="0"/>
              <a:ea typeface="Karla" charset="0"/>
              <a:cs typeface="Karla" charset="0"/>
            </a:endParaRPr>
          </a:p>
          <a:p>
            <a:pPr marL="1219170" lvl="1" indent="-423323">
              <a:buSzPts val="1400"/>
              <a:buChar char="○"/>
            </a:pPr>
            <a:r>
              <a:rPr lang="en" sz="2000" dirty="0">
                <a:latin typeface="Karla" charset="0"/>
                <a:ea typeface="Karla" charset="0"/>
                <a:cs typeface="Karla" charset="0"/>
              </a:rPr>
              <a:t>Generates a coordinate pair drawn from a specific 2-D Gaussian</a:t>
            </a:r>
            <a:endParaRPr sz="2000" dirty="0">
              <a:latin typeface="Karla" charset="0"/>
              <a:ea typeface="Karla" charset="0"/>
              <a:cs typeface="Karla" charset="0"/>
            </a:endParaRPr>
          </a:p>
          <a:p>
            <a:pPr marL="1219170"/>
            <a:endParaRPr sz="2000" dirty="0">
              <a:latin typeface="Karla" charset="0"/>
              <a:ea typeface="Karla" charset="0"/>
              <a:cs typeface="Karla" charset="0"/>
            </a:endParaRPr>
          </a:p>
          <a:p>
            <a:pPr marL="609585" indent="-423323">
              <a:buSzPts val="1400"/>
              <a:buChar char="●"/>
            </a:pPr>
            <a:r>
              <a:rPr lang="en" sz="2000" b="1" dirty="0">
                <a:latin typeface="Karla" charset="0"/>
                <a:ea typeface="Karla" charset="0"/>
                <a:cs typeface="Karla" charset="0"/>
              </a:rPr>
              <a:t>Discriminator</a:t>
            </a:r>
            <a:endParaRPr sz="2000" b="1" dirty="0">
              <a:latin typeface="Karla" charset="0"/>
              <a:ea typeface="Karla" charset="0"/>
              <a:cs typeface="Karla" charset="0"/>
            </a:endParaRPr>
          </a:p>
          <a:p>
            <a:pPr marL="1219170" lvl="1" indent="-423323">
              <a:buSzPts val="1400"/>
              <a:buChar char="○"/>
            </a:pPr>
            <a:r>
              <a:rPr lang="en" sz="2000" dirty="0">
                <a:latin typeface="Karla" charset="0"/>
                <a:ea typeface="Karla" charset="0"/>
                <a:cs typeface="Karla" charset="0"/>
              </a:rPr>
              <a:t>Takes an input point in the form of a coordinate pair</a:t>
            </a:r>
            <a:endParaRPr sz="2000" dirty="0">
              <a:latin typeface="Karla" charset="0"/>
              <a:ea typeface="Karla" charset="0"/>
              <a:cs typeface="Karla" charset="0"/>
            </a:endParaRPr>
          </a:p>
          <a:p>
            <a:pPr marL="1219170" lvl="1" indent="-423323">
              <a:buSzPts val="1400"/>
              <a:buChar char="○"/>
            </a:pPr>
            <a:r>
              <a:rPr lang="en" sz="2000" dirty="0">
                <a:latin typeface="Karla" charset="0"/>
                <a:ea typeface="Karla" charset="0"/>
                <a:cs typeface="Karla" charset="0"/>
              </a:rPr>
              <a:t>Determines whether the point is drawn from a specific 2-D Gaussian</a:t>
            </a:r>
            <a:endParaRPr sz="2000" dirty="0">
              <a:latin typeface="Karla" charset="0"/>
              <a:ea typeface="Karla" charset="0"/>
              <a:cs typeface="Karla" charset="0"/>
            </a:endParaRPr>
          </a:p>
        </p:txBody>
      </p:sp>
    </p:spTree>
    <p:extLst>
      <p:ext uri="{BB962C8B-B14F-4D97-AF65-F5344CB8AC3E}">
        <p14:creationId xmlns:p14="http://schemas.microsoft.com/office/powerpoint/2010/main" val="77026551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9"/>
          <p:cNvSpPr txBox="1">
            <a:spLocks noGrp="1"/>
          </p:cNvSpPr>
          <p:nvPr>
            <p:ph type="title"/>
          </p:nvPr>
        </p:nvSpPr>
        <p:spPr>
          <a:prstGeom prst="rect">
            <a:avLst/>
          </a:prstGeom>
          <a:noFill/>
          <a:ln>
            <a:noFill/>
          </a:ln>
        </p:spPr>
        <p:txBody>
          <a:bodyPr spcFirstLastPara="1" wrap="square" lIns="91433" tIns="45700" rIns="91433" bIns="45700" anchor="t" anchorCtr="0">
            <a:noAutofit/>
          </a:bodyPr>
          <a:lstStyle/>
          <a:p>
            <a:pPr>
              <a:spcBef>
                <a:spcPts val="0"/>
              </a:spcBef>
              <a:buClr>
                <a:srgbClr val="464646"/>
              </a:buClr>
              <a:buSzPts val="2400"/>
            </a:pPr>
            <a:r>
              <a:rPr lang="en" dirty="0"/>
              <a:t>Building GANS: Fully Connected Case</a:t>
            </a:r>
            <a:endParaRPr dirty="0"/>
          </a:p>
        </p:txBody>
      </p:sp>
      <p:sp>
        <p:nvSpPr>
          <p:cNvPr id="198" name="Google Shape;198;p29"/>
          <p:cNvSpPr txBox="1">
            <a:spLocks noGrp="1"/>
          </p:cNvSpPr>
          <p:nvPr>
            <p:ph type="sldNum" sz="quarter" idx="12"/>
          </p:nvPr>
        </p:nvSpPr>
        <p:spPr>
          <a:prstGeom prst="rect">
            <a:avLst/>
          </a:prstGeom>
          <a:noFill/>
          <a:ln>
            <a:noFill/>
          </a:ln>
        </p:spPr>
        <p:txBody>
          <a:bodyPr spcFirstLastPara="1" vert="horz" wrap="square" lIns="91433" tIns="45700" rIns="91433" bIns="45700" rtlCol="0" anchor="ctr" anchorCtr="0">
            <a:noAutofit/>
          </a:bodyPr>
          <a:lstStyle/>
          <a:p>
            <a:fld id="{00000000-1234-1234-1234-123412341234}" type="slidenum">
              <a:rPr lang="en" sz="1467"/>
              <a:pPr/>
              <a:t>44</a:t>
            </a:fld>
            <a:endParaRPr sz="1467"/>
          </a:p>
        </p:txBody>
      </p:sp>
      <p:sp>
        <p:nvSpPr>
          <p:cNvPr id="199" name="Google Shape;199;p29"/>
          <p:cNvSpPr txBox="1"/>
          <p:nvPr/>
        </p:nvSpPr>
        <p:spPr>
          <a:xfrm>
            <a:off x="349300" y="1270000"/>
            <a:ext cx="10407600" cy="1714400"/>
          </a:xfrm>
          <a:prstGeom prst="rect">
            <a:avLst/>
          </a:prstGeom>
          <a:noFill/>
          <a:ln>
            <a:noFill/>
          </a:ln>
        </p:spPr>
        <p:txBody>
          <a:bodyPr spcFirstLastPara="1" wrap="square" lIns="121900" tIns="121900" rIns="121900" bIns="121900" anchor="t" anchorCtr="0">
            <a:noAutofit/>
          </a:bodyPr>
          <a:lstStyle/>
          <a:p>
            <a:r>
              <a:rPr lang="en" sz="2400" b="1" dirty="0">
                <a:solidFill>
                  <a:schemeClr val="tx1">
                    <a:lumMod val="75000"/>
                    <a:lumOff val="25000"/>
                  </a:schemeClr>
                </a:solidFill>
                <a:latin typeface="Karla" charset="0"/>
                <a:ea typeface="Karla" charset="0"/>
                <a:cs typeface="Karla" charset="0"/>
              </a:rPr>
              <a:t>Train the Networks based on their ability to generate/discriminate batches of points drawn from the distribution.</a:t>
            </a:r>
            <a:endParaRPr sz="2400" b="1" dirty="0">
              <a:solidFill>
                <a:schemeClr val="tx1">
                  <a:lumMod val="75000"/>
                  <a:lumOff val="25000"/>
                </a:schemeClr>
              </a:solidFill>
              <a:latin typeface="Karla" charset="0"/>
              <a:ea typeface="Karla" charset="0"/>
              <a:cs typeface="Karla" charset="0"/>
            </a:endParaRPr>
          </a:p>
          <a:p>
            <a:endParaRPr sz="2400" dirty="0">
              <a:solidFill>
                <a:schemeClr val="tx1">
                  <a:lumMod val="75000"/>
                  <a:lumOff val="25000"/>
                </a:schemeClr>
              </a:solidFill>
              <a:latin typeface="Karla" charset="0"/>
              <a:ea typeface="Karla" charset="0"/>
              <a:cs typeface="Karla" charset="0"/>
            </a:endParaRPr>
          </a:p>
          <a:p>
            <a:pPr indent="609585"/>
            <a:endParaRPr sz="2400" dirty="0">
              <a:solidFill>
                <a:schemeClr val="tx1">
                  <a:lumMod val="75000"/>
                  <a:lumOff val="25000"/>
                </a:schemeClr>
              </a:solidFill>
              <a:latin typeface="Karla" charset="0"/>
              <a:ea typeface="Karla" charset="0"/>
              <a:cs typeface="Karla" charset="0"/>
            </a:endParaRPr>
          </a:p>
          <a:p>
            <a:pPr indent="609585"/>
            <a:r>
              <a:rPr lang="en" sz="2400" dirty="0">
                <a:solidFill>
                  <a:schemeClr val="tx1">
                    <a:lumMod val="75000"/>
                    <a:lumOff val="25000"/>
                  </a:schemeClr>
                </a:solidFill>
                <a:latin typeface="Karla" charset="0"/>
                <a:ea typeface="Karla" charset="0"/>
                <a:cs typeface="Karla" charset="0"/>
              </a:rPr>
              <a:t>Are these batches of points drawn from the right distribution?</a:t>
            </a:r>
            <a:endParaRPr sz="2400" dirty="0">
              <a:solidFill>
                <a:schemeClr val="tx1">
                  <a:lumMod val="75000"/>
                  <a:lumOff val="25000"/>
                </a:schemeClr>
              </a:solidFill>
              <a:latin typeface="Karla" charset="0"/>
              <a:ea typeface="Karla" charset="0"/>
              <a:cs typeface="Karla" charset="0"/>
            </a:endParaRPr>
          </a:p>
          <a:p>
            <a:pPr marL="609585"/>
            <a:endParaRPr sz="2400" dirty="0">
              <a:solidFill>
                <a:schemeClr val="tx1">
                  <a:lumMod val="75000"/>
                  <a:lumOff val="25000"/>
                </a:schemeClr>
              </a:solidFill>
              <a:latin typeface="Karla" charset="0"/>
              <a:ea typeface="Karla" charset="0"/>
              <a:cs typeface="Karla" charset="0"/>
            </a:endParaRPr>
          </a:p>
        </p:txBody>
      </p:sp>
      <p:pic>
        <p:nvPicPr>
          <p:cNvPr id="200" name="Google Shape;200;p29"/>
          <p:cNvPicPr preferRelativeResize="0"/>
          <p:nvPr/>
        </p:nvPicPr>
        <p:blipFill>
          <a:blip r:embed="rId3">
            <a:alphaModFix/>
          </a:blip>
          <a:stretch>
            <a:fillRect/>
          </a:stretch>
        </p:blipFill>
        <p:spPr>
          <a:xfrm>
            <a:off x="2526570" y="4032355"/>
            <a:ext cx="6675231" cy="2298701"/>
          </a:xfrm>
          <a:prstGeom prst="rect">
            <a:avLst/>
          </a:prstGeom>
          <a:noFill/>
          <a:ln>
            <a:noFill/>
          </a:ln>
        </p:spPr>
      </p:pic>
    </p:spTree>
    <p:extLst>
      <p:ext uri="{BB962C8B-B14F-4D97-AF65-F5344CB8AC3E}">
        <p14:creationId xmlns:p14="http://schemas.microsoft.com/office/powerpoint/2010/main" val="100581240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0"/>
          <p:cNvSpPr txBox="1">
            <a:spLocks noGrp="1"/>
          </p:cNvSpPr>
          <p:nvPr>
            <p:ph type="title"/>
          </p:nvPr>
        </p:nvSpPr>
        <p:spPr>
          <a:prstGeom prst="rect">
            <a:avLst/>
          </a:prstGeom>
          <a:noFill/>
          <a:ln>
            <a:noFill/>
          </a:ln>
        </p:spPr>
        <p:txBody>
          <a:bodyPr spcFirstLastPara="1" wrap="square" lIns="91433" tIns="45700" rIns="91433" bIns="45700" anchor="t" anchorCtr="0">
            <a:noAutofit/>
          </a:bodyPr>
          <a:lstStyle/>
          <a:p>
            <a:pPr>
              <a:spcBef>
                <a:spcPts val="0"/>
              </a:spcBef>
              <a:buClr>
                <a:srgbClr val="464646"/>
              </a:buClr>
              <a:buSzPts val="2400"/>
            </a:pPr>
            <a:r>
              <a:rPr lang="en" dirty="0"/>
              <a:t>Building GANS: Fully Connected Case</a:t>
            </a:r>
            <a:endParaRPr dirty="0"/>
          </a:p>
        </p:txBody>
      </p:sp>
      <p:sp>
        <p:nvSpPr>
          <p:cNvPr id="206" name="Google Shape;206;p30"/>
          <p:cNvSpPr txBox="1">
            <a:spLocks noGrp="1"/>
          </p:cNvSpPr>
          <p:nvPr>
            <p:ph type="sldNum" sz="quarter" idx="12"/>
          </p:nvPr>
        </p:nvSpPr>
        <p:spPr>
          <a:prstGeom prst="rect">
            <a:avLst/>
          </a:prstGeom>
          <a:noFill/>
          <a:ln>
            <a:noFill/>
          </a:ln>
        </p:spPr>
        <p:txBody>
          <a:bodyPr spcFirstLastPara="1" vert="horz" wrap="square" lIns="91433" tIns="45700" rIns="91433" bIns="45700" rtlCol="0" anchor="ctr" anchorCtr="0">
            <a:noAutofit/>
          </a:bodyPr>
          <a:lstStyle/>
          <a:p>
            <a:fld id="{00000000-1234-1234-1234-123412341234}" type="slidenum">
              <a:rPr lang="en" sz="1467"/>
              <a:pPr/>
              <a:t>45</a:t>
            </a:fld>
            <a:endParaRPr sz="1467"/>
          </a:p>
        </p:txBody>
      </p:sp>
      <p:sp>
        <p:nvSpPr>
          <p:cNvPr id="207" name="Google Shape;207;p30"/>
          <p:cNvSpPr txBox="1"/>
          <p:nvPr/>
        </p:nvSpPr>
        <p:spPr>
          <a:xfrm>
            <a:off x="349300" y="1270000"/>
            <a:ext cx="5457140" cy="1803600"/>
          </a:xfrm>
          <a:prstGeom prst="rect">
            <a:avLst/>
          </a:prstGeom>
          <a:noFill/>
          <a:ln>
            <a:noFill/>
          </a:ln>
        </p:spPr>
        <p:txBody>
          <a:bodyPr spcFirstLastPara="1" wrap="square" lIns="121900" tIns="121900" rIns="121900" bIns="121900" anchor="t" anchorCtr="0">
            <a:noAutofit/>
          </a:bodyPr>
          <a:lstStyle/>
          <a:p>
            <a:r>
              <a:rPr lang="en" sz="2400" dirty="0">
                <a:solidFill>
                  <a:schemeClr val="tx1">
                    <a:lumMod val="75000"/>
                    <a:lumOff val="25000"/>
                  </a:schemeClr>
                </a:solidFill>
                <a:latin typeface="Karla" charset="0"/>
                <a:ea typeface="Karla" charset="0"/>
                <a:cs typeface="Karla" charset="0"/>
              </a:rPr>
              <a:t>As the generator and discriminator loss converges, the batch of points generated by the generator (in the yellow) approaches the real batch of points (in the blue)</a:t>
            </a:r>
            <a:endParaRPr sz="2400" dirty="0">
              <a:solidFill>
                <a:schemeClr val="tx1">
                  <a:lumMod val="75000"/>
                  <a:lumOff val="25000"/>
                </a:schemeClr>
              </a:solidFill>
              <a:latin typeface="Karla" charset="0"/>
              <a:ea typeface="Karla" charset="0"/>
              <a:cs typeface="Karla" charset="0"/>
            </a:endParaRPr>
          </a:p>
          <a:p>
            <a:endParaRPr sz="2400" dirty="0">
              <a:solidFill>
                <a:schemeClr val="tx1">
                  <a:lumMod val="75000"/>
                  <a:lumOff val="25000"/>
                </a:schemeClr>
              </a:solidFill>
              <a:latin typeface="Karla" charset="0"/>
              <a:ea typeface="Karla" charset="0"/>
              <a:cs typeface="Karla" charset="0"/>
            </a:endParaRPr>
          </a:p>
          <a:p>
            <a:pPr indent="609585"/>
            <a:endParaRPr sz="2400" dirty="0">
              <a:solidFill>
                <a:schemeClr val="tx1">
                  <a:lumMod val="75000"/>
                  <a:lumOff val="25000"/>
                </a:schemeClr>
              </a:solidFill>
              <a:latin typeface="Karla" charset="0"/>
              <a:ea typeface="Karla" charset="0"/>
              <a:cs typeface="Karla" charset="0"/>
            </a:endParaRPr>
          </a:p>
          <a:p>
            <a:endParaRPr sz="2400" dirty="0">
              <a:solidFill>
                <a:schemeClr val="tx1">
                  <a:lumMod val="75000"/>
                  <a:lumOff val="25000"/>
                </a:schemeClr>
              </a:solidFill>
              <a:latin typeface="Karla" charset="0"/>
              <a:ea typeface="Karla" charset="0"/>
              <a:cs typeface="Karla" charset="0"/>
            </a:endParaRPr>
          </a:p>
        </p:txBody>
      </p:sp>
      <p:pic>
        <p:nvPicPr>
          <p:cNvPr id="208" name="Google Shape;208;p30"/>
          <p:cNvPicPr preferRelativeResize="0"/>
          <p:nvPr/>
        </p:nvPicPr>
        <p:blipFill>
          <a:blip r:embed="rId3">
            <a:alphaModFix/>
          </a:blip>
          <a:stretch>
            <a:fillRect/>
          </a:stretch>
        </p:blipFill>
        <p:spPr>
          <a:xfrm>
            <a:off x="6096000" y="1205700"/>
            <a:ext cx="5741664" cy="4573999"/>
          </a:xfrm>
          <a:prstGeom prst="rect">
            <a:avLst/>
          </a:prstGeom>
          <a:noFill/>
          <a:ln>
            <a:noFill/>
          </a:ln>
        </p:spPr>
      </p:pic>
      <p:pic>
        <p:nvPicPr>
          <p:cNvPr id="209" name="Google Shape;209;p30"/>
          <p:cNvPicPr preferRelativeResize="0"/>
          <p:nvPr/>
        </p:nvPicPr>
        <p:blipFill>
          <a:blip r:embed="rId4">
            <a:alphaModFix/>
          </a:blip>
          <a:stretch>
            <a:fillRect/>
          </a:stretch>
        </p:blipFill>
        <p:spPr>
          <a:xfrm>
            <a:off x="880110" y="3429000"/>
            <a:ext cx="4434840" cy="2617470"/>
          </a:xfrm>
          <a:prstGeom prst="rect">
            <a:avLst/>
          </a:prstGeom>
          <a:noFill/>
          <a:ln>
            <a:noFill/>
          </a:ln>
        </p:spPr>
      </p:pic>
    </p:spTree>
    <p:extLst>
      <p:ext uri="{BB962C8B-B14F-4D97-AF65-F5344CB8AC3E}">
        <p14:creationId xmlns:p14="http://schemas.microsoft.com/office/powerpoint/2010/main" val="179653243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2"/>
          <p:cNvSpPr txBox="1">
            <a:spLocks noGrp="1"/>
          </p:cNvSpPr>
          <p:nvPr>
            <p:ph type="title"/>
          </p:nvPr>
        </p:nvSpPr>
        <p:spPr>
          <a:prstGeom prst="rect">
            <a:avLst/>
          </a:prstGeom>
          <a:noFill/>
          <a:ln>
            <a:noFill/>
          </a:ln>
        </p:spPr>
        <p:txBody>
          <a:bodyPr spcFirstLastPara="1" wrap="square" lIns="91433" tIns="45700" rIns="91433" bIns="45700" anchor="t" anchorCtr="0">
            <a:noAutofit/>
          </a:bodyPr>
          <a:lstStyle/>
          <a:p>
            <a:pPr>
              <a:spcBef>
                <a:spcPts val="0"/>
              </a:spcBef>
              <a:buClr>
                <a:srgbClr val="464646"/>
              </a:buClr>
              <a:buSzPts val="2400"/>
            </a:pPr>
            <a:r>
              <a:rPr lang="en" dirty="0"/>
              <a:t>Building GANS: DCGAN</a:t>
            </a:r>
            <a:endParaRPr dirty="0"/>
          </a:p>
        </p:txBody>
      </p:sp>
      <p:sp>
        <p:nvSpPr>
          <p:cNvPr id="223" name="Google Shape;223;p32"/>
          <p:cNvSpPr txBox="1">
            <a:spLocks noGrp="1"/>
          </p:cNvSpPr>
          <p:nvPr>
            <p:ph type="sldNum" sz="quarter" idx="12"/>
          </p:nvPr>
        </p:nvSpPr>
        <p:spPr>
          <a:prstGeom prst="rect">
            <a:avLst/>
          </a:prstGeom>
          <a:noFill/>
          <a:ln>
            <a:noFill/>
          </a:ln>
        </p:spPr>
        <p:txBody>
          <a:bodyPr spcFirstLastPara="1" vert="horz" wrap="square" lIns="91433" tIns="45700" rIns="91433" bIns="45700" rtlCol="0" anchor="ctr" anchorCtr="0">
            <a:noAutofit/>
          </a:bodyPr>
          <a:lstStyle/>
          <a:p>
            <a:fld id="{00000000-1234-1234-1234-123412341234}" type="slidenum">
              <a:rPr lang="en" sz="1467"/>
              <a:pPr/>
              <a:t>46</a:t>
            </a:fld>
            <a:endParaRPr sz="1467"/>
          </a:p>
        </p:txBody>
      </p:sp>
      <p:sp>
        <p:nvSpPr>
          <p:cNvPr id="224" name="Google Shape;224;p32"/>
          <p:cNvSpPr txBox="1"/>
          <p:nvPr/>
        </p:nvSpPr>
        <p:spPr>
          <a:xfrm>
            <a:off x="349300" y="1270000"/>
            <a:ext cx="4999940" cy="4483200"/>
          </a:xfrm>
          <a:prstGeom prst="rect">
            <a:avLst/>
          </a:prstGeom>
          <a:noFill/>
          <a:ln>
            <a:noFill/>
          </a:ln>
        </p:spPr>
        <p:txBody>
          <a:bodyPr spcFirstLastPara="1" wrap="square" lIns="121900" tIns="121900" rIns="121900" bIns="121900" anchor="t" anchorCtr="0">
            <a:noAutofit/>
          </a:bodyPr>
          <a:lstStyle/>
          <a:p>
            <a:r>
              <a:rPr lang="en" sz="2400" dirty="0">
                <a:latin typeface="Karla" charset="0"/>
                <a:ea typeface="Karla" charset="0"/>
                <a:cs typeface="Karla" charset="0"/>
              </a:rPr>
              <a:t>Deep Convolutional GAN (</a:t>
            </a:r>
            <a:r>
              <a:rPr lang="en" sz="2400" b="1" dirty="0">
                <a:latin typeface="Karla" charset="0"/>
                <a:ea typeface="Karla" charset="0"/>
                <a:cs typeface="Karla" charset="0"/>
              </a:rPr>
              <a:t>DCGAN</a:t>
            </a:r>
            <a:r>
              <a:rPr lang="en" sz="2400" dirty="0">
                <a:latin typeface="Karla" charset="0"/>
                <a:ea typeface="Karla" charset="0"/>
                <a:cs typeface="Karla" charset="0"/>
              </a:rPr>
              <a:t>)  -- Alex Radford et al. 2016</a:t>
            </a:r>
            <a:endParaRPr sz="2400" dirty="0">
              <a:latin typeface="Karla" charset="0"/>
              <a:ea typeface="Karla" charset="0"/>
              <a:cs typeface="Karla" charset="0"/>
            </a:endParaRPr>
          </a:p>
          <a:p>
            <a:pPr marL="609585" indent="-397923">
              <a:lnSpc>
                <a:spcPct val="115000"/>
              </a:lnSpc>
              <a:spcBef>
                <a:spcPts val="1600"/>
              </a:spcBef>
              <a:buClr>
                <a:schemeClr val="dk1"/>
              </a:buClr>
              <a:buSzPts val="1100"/>
              <a:buChar char="●"/>
            </a:pPr>
            <a:r>
              <a:rPr lang="en" sz="2200" dirty="0">
                <a:solidFill>
                  <a:schemeClr val="dk1"/>
                </a:solidFill>
                <a:latin typeface="Karla" charset="0"/>
                <a:ea typeface="Karla" charset="0"/>
                <a:cs typeface="Karla" charset="0"/>
              </a:rPr>
              <a:t>Eliminate fully connected layers.</a:t>
            </a:r>
            <a:endParaRPr sz="2200" dirty="0">
              <a:solidFill>
                <a:schemeClr val="dk1"/>
              </a:solidFill>
              <a:latin typeface="Karla" charset="0"/>
              <a:ea typeface="Karla" charset="0"/>
              <a:cs typeface="Karla" charset="0"/>
            </a:endParaRPr>
          </a:p>
          <a:p>
            <a:pPr marL="609585" indent="-397923">
              <a:lnSpc>
                <a:spcPct val="115000"/>
              </a:lnSpc>
              <a:buClr>
                <a:schemeClr val="dk1"/>
              </a:buClr>
              <a:buSzPts val="1100"/>
              <a:buChar char="●"/>
            </a:pPr>
            <a:r>
              <a:rPr lang="en" sz="2200" dirty="0">
                <a:solidFill>
                  <a:schemeClr val="dk1"/>
                </a:solidFill>
                <a:latin typeface="Karla" charset="0"/>
                <a:ea typeface="Karla" charset="0"/>
                <a:cs typeface="Karla" charset="0"/>
              </a:rPr>
              <a:t>Max Pooling BAD!  Replace all max pooling with convolutional stride</a:t>
            </a:r>
            <a:endParaRPr sz="2200" dirty="0">
              <a:solidFill>
                <a:schemeClr val="dk1"/>
              </a:solidFill>
              <a:latin typeface="Karla" charset="0"/>
              <a:ea typeface="Karla" charset="0"/>
              <a:cs typeface="Karla" charset="0"/>
            </a:endParaRPr>
          </a:p>
          <a:p>
            <a:pPr marL="609585" indent="-397923">
              <a:lnSpc>
                <a:spcPct val="115000"/>
              </a:lnSpc>
              <a:buClr>
                <a:schemeClr val="dk1"/>
              </a:buClr>
              <a:buSzPts val="1100"/>
              <a:buChar char="●"/>
            </a:pPr>
            <a:r>
              <a:rPr lang="en" sz="2200" dirty="0">
                <a:solidFill>
                  <a:schemeClr val="dk1"/>
                </a:solidFill>
                <a:latin typeface="Karla" charset="0"/>
                <a:ea typeface="Karla" charset="0"/>
                <a:cs typeface="Karla" charset="0"/>
              </a:rPr>
              <a:t>Use transposed convolution for </a:t>
            </a:r>
            <a:r>
              <a:rPr lang="en" sz="2200" dirty="0" err="1">
                <a:solidFill>
                  <a:schemeClr val="dk1"/>
                </a:solidFill>
                <a:latin typeface="Karla" charset="0"/>
                <a:ea typeface="Karla" charset="0"/>
                <a:cs typeface="Karla" charset="0"/>
              </a:rPr>
              <a:t>upsampling</a:t>
            </a:r>
            <a:r>
              <a:rPr lang="en" sz="2200" dirty="0">
                <a:solidFill>
                  <a:schemeClr val="dk1"/>
                </a:solidFill>
                <a:latin typeface="Karla" charset="0"/>
                <a:ea typeface="Karla" charset="0"/>
                <a:cs typeface="Karla" charset="0"/>
              </a:rPr>
              <a:t>.</a:t>
            </a:r>
            <a:endParaRPr sz="2200" dirty="0">
              <a:solidFill>
                <a:schemeClr val="dk1"/>
              </a:solidFill>
              <a:latin typeface="Karla" charset="0"/>
              <a:ea typeface="Karla" charset="0"/>
              <a:cs typeface="Karla" charset="0"/>
            </a:endParaRPr>
          </a:p>
          <a:p>
            <a:pPr marL="609585" indent="-397923">
              <a:lnSpc>
                <a:spcPct val="115000"/>
              </a:lnSpc>
              <a:buClr>
                <a:schemeClr val="dk1"/>
              </a:buClr>
              <a:buSzPts val="1100"/>
              <a:buChar char="●"/>
            </a:pPr>
            <a:r>
              <a:rPr lang="en" sz="2200" dirty="0">
                <a:solidFill>
                  <a:schemeClr val="dk1"/>
                </a:solidFill>
                <a:latin typeface="Karla" charset="0"/>
                <a:ea typeface="Karla" charset="0"/>
                <a:cs typeface="Karla" charset="0"/>
              </a:rPr>
              <a:t>Use Batch normalization</a:t>
            </a:r>
            <a:endParaRPr sz="2200" dirty="0">
              <a:latin typeface="Karla" charset="0"/>
              <a:ea typeface="Karla" charset="0"/>
              <a:cs typeface="Karla" charset="0"/>
            </a:endParaRPr>
          </a:p>
          <a:p>
            <a:pPr>
              <a:spcBef>
                <a:spcPts val="1600"/>
              </a:spcBef>
            </a:pPr>
            <a:endParaRPr sz="2400" dirty="0">
              <a:latin typeface="Karla" charset="0"/>
              <a:ea typeface="Karla" charset="0"/>
              <a:cs typeface="Karla" charset="0"/>
            </a:endParaRPr>
          </a:p>
        </p:txBody>
      </p:sp>
      <p:pic>
        <p:nvPicPr>
          <p:cNvPr id="225" name="Google Shape;225;p32"/>
          <p:cNvPicPr preferRelativeResize="0"/>
          <p:nvPr/>
        </p:nvPicPr>
        <p:blipFill>
          <a:blip r:embed="rId3">
            <a:alphaModFix/>
          </a:blip>
          <a:stretch>
            <a:fillRect/>
          </a:stretch>
        </p:blipFill>
        <p:spPr>
          <a:xfrm>
            <a:off x="5762059" y="2444643"/>
            <a:ext cx="6080833" cy="2425500"/>
          </a:xfrm>
          <a:prstGeom prst="rect">
            <a:avLst/>
          </a:prstGeom>
          <a:noFill/>
          <a:ln>
            <a:noFill/>
          </a:ln>
        </p:spPr>
      </p:pic>
    </p:spTree>
    <p:extLst>
      <p:ext uri="{BB962C8B-B14F-4D97-AF65-F5344CB8AC3E}">
        <p14:creationId xmlns:p14="http://schemas.microsoft.com/office/powerpoint/2010/main" val="163148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2"/>
          <p:cNvSpPr txBox="1">
            <a:spLocks noGrp="1"/>
          </p:cNvSpPr>
          <p:nvPr>
            <p:ph type="title"/>
          </p:nvPr>
        </p:nvSpPr>
        <p:spPr>
          <a:prstGeom prst="rect">
            <a:avLst/>
          </a:prstGeom>
          <a:noFill/>
          <a:ln>
            <a:noFill/>
          </a:ln>
        </p:spPr>
        <p:txBody>
          <a:bodyPr spcFirstLastPara="1" wrap="square" lIns="91433" tIns="45700" rIns="91433" bIns="45700" anchor="t" anchorCtr="0">
            <a:noAutofit/>
          </a:bodyPr>
          <a:lstStyle/>
          <a:p>
            <a:pPr>
              <a:spcBef>
                <a:spcPts val="0"/>
              </a:spcBef>
              <a:buClr>
                <a:srgbClr val="464646"/>
              </a:buClr>
              <a:buSzPts val="2400"/>
            </a:pPr>
            <a:r>
              <a:rPr lang="en" sz="2400" dirty="0"/>
              <a:t>Building GANS: DCGAN</a:t>
            </a:r>
            <a:endParaRPr sz="2400" dirty="0"/>
          </a:p>
        </p:txBody>
      </p:sp>
      <p:sp>
        <p:nvSpPr>
          <p:cNvPr id="223" name="Google Shape;223;p32"/>
          <p:cNvSpPr txBox="1">
            <a:spLocks noGrp="1"/>
          </p:cNvSpPr>
          <p:nvPr>
            <p:ph type="sldNum" sz="quarter" idx="12"/>
          </p:nvPr>
        </p:nvSpPr>
        <p:spPr>
          <a:prstGeom prst="rect">
            <a:avLst/>
          </a:prstGeom>
          <a:noFill/>
          <a:ln>
            <a:noFill/>
          </a:ln>
        </p:spPr>
        <p:txBody>
          <a:bodyPr spcFirstLastPara="1" vert="horz" wrap="square" lIns="91433" tIns="45700" rIns="91433" bIns="45700" rtlCol="0" anchor="ctr" anchorCtr="0">
            <a:noAutofit/>
          </a:bodyPr>
          <a:lstStyle/>
          <a:p>
            <a:fld id="{00000000-1234-1234-1234-123412341234}" type="slidenum">
              <a:rPr lang="en" sz="1467"/>
              <a:pPr/>
              <a:t>47</a:t>
            </a:fld>
            <a:endParaRPr sz="1467"/>
          </a:p>
        </p:txBody>
      </p:sp>
      <p:sp>
        <p:nvSpPr>
          <p:cNvPr id="224" name="Google Shape;224;p32"/>
          <p:cNvSpPr txBox="1"/>
          <p:nvPr/>
        </p:nvSpPr>
        <p:spPr>
          <a:xfrm>
            <a:off x="984300" y="3638667"/>
            <a:ext cx="2902000" cy="609600"/>
          </a:xfrm>
          <a:prstGeom prst="rect">
            <a:avLst/>
          </a:prstGeom>
          <a:noFill/>
          <a:ln>
            <a:noFill/>
          </a:ln>
        </p:spPr>
        <p:txBody>
          <a:bodyPr spcFirstLastPara="1" wrap="square" lIns="121900" tIns="121900" rIns="121900" bIns="121900" anchor="t" anchorCtr="0">
            <a:noAutofit/>
          </a:bodyPr>
          <a:lstStyle/>
          <a:p>
            <a:r>
              <a:rPr lang="en" sz="2400" dirty="0">
                <a:solidFill>
                  <a:schemeClr val="tx1">
                    <a:lumMod val="75000"/>
                    <a:lumOff val="25000"/>
                  </a:schemeClr>
                </a:solidFill>
                <a:latin typeface="Karla" charset="0"/>
                <a:ea typeface="Karla" charset="0"/>
                <a:cs typeface="Karla" charset="0"/>
              </a:rPr>
              <a:t>DCGAN on MNIST</a:t>
            </a:r>
            <a:endParaRPr sz="2400" dirty="0">
              <a:solidFill>
                <a:schemeClr val="tx1">
                  <a:lumMod val="75000"/>
                  <a:lumOff val="25000"/>
                </a:schemeClr>
              </a:solidFill>
              <a:latin typeface="Karla" charset="0"/>
              <a:ea typeface="Karla" charset="0"/>
              <a:cs typeface="Karla" charset="0"/>
            </a:endParaRPr>
          </a:p>
          <a:p>
            <a:endParaRPr sz="2400" dirty="0">
              <a:solidFill>
                <a:schemeClr val="tx1">
                  <a:lumMod val="75000"/>
                  <a:lumOff val="25000"/>
                </a:schemeClr>
              </a:solidFill>
              <a:latin typeface="Karla" charset="0"/>
              <a:ea typeface="Karla" charset="0"/>
              <a:cs typeface="Karla" charset="0"/>
            </a:endParaRPr>
          </a:p>
          <a:p>
            <a:r>
              <a:rPr lang="en" sz="2400" dirty="0">
                <a:solidFill>
                  <a:schemeClr val="tx1">
                    <a:lumMod val="75000"/>
                    <a:lumOff val="25000"/>
                  </a:schemeClr>
                </a:solidFill>
                <a:latin typeface="Karla" charset="0"/>
                <a:ea typeface="Karla" charset="0"/>
                <a:cs typeface="Karla" charset="0"/>
              </a:rPr>
              <a:t>Generated digits </a:t>
            </a:r>
            <a:endParaRPr sz="2400" dirty="0">
              <a:solidFill>
                <a:schemeClr val="tx1">
                  <a:lumMod val="75000"/>
                  <a:lumOff val="25000"/>
                </a:schemeClr>
              </a:solidFill>
              <a:latin typeface="Karla" charset="0"/>
              <a:ea typeface="Karla" charset="0"/>
              <a:cs typeface="Karla" charset="0"/>
            </a:endParaRPr>
          </a:p>
          <a:p>
            <a:pPr marL="609585"/>
            <a:endParaRPr sz="2400" dirty="0">
              <a:solidFill>
                <a:schemeClr val="tx1">
                  <a:lumMod val="75000"/>
                  <a:lumOff val="25000"/>
                </a:schemeClr>
              </a:solidFill>
              <a:latin typeface="Karla" charset="0"/>
              <a:ea typeface="Karla" charset="0"/>
              <a:cs typeface="Karla" charset="0"/>
            </a:endParaRPr>
          </a:p>
        </p:txBody>
      </p:sp>
      <p:pic>
        <p:nvPicPr>
          <p:cNvPr id="225" name="Google Shape;225;p32"/>
          <p:cNvPicPr preferRelativeResize="0"/>
          <p:nvPr/>
        </p:nvPicPr>
        <p:blipFill>
          <a:blip r:embed="rId3">
            <a:alphaModFix/>
          </a:blip>
          <a:stretch>
            <a:fillRect/>
          </a:stretch>
        </p:blipFill>
        <p:spPr>
          <a:xfrm>
            <a:off x="4889501" y="1451610"/>
            <a:ext cx="4951729" cy="4676259"/>
          </a:xfrm>
          <a:prstGeom prst="rect">
            <a:avLst/>
          </a:prstGeom>
          <a:noFill/>
          <a:ln>
            <a:noFill/>
          </a:ln>
        </p:spPr>
      </p:pic>
    </p:spTree>
    <p:extLst>
      <p:ext uri="{BB962C8B-B14F-4D97-AF65-F5344CB8AC3E}">
        <p14:creationId xmlns:p14="http://schemas.microsoft.com/office/powerpoint/2010/main" val="39779669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3"/>
          <p:cNvSpPr txBox="1">
            <a:spLocks noGrp="1"/>
          </p:cNvSpPr>
          <p:nvPr>
            <p:ph type="title"/>
          </p:nvPr>
        </p:nvSpPr>
        <p:spPr>
          <a:prstGeom prst="rect">
            <a:avLst/>
          </a:prstGeom>
          <a:noFill/>
          <a:ln>
            <a:noFill/>
          </a:ln>
        </p:spPr>
        <p:txBody>
          <a:bodyPr spcFirstLastPara="1" wrap="square" lIns="91433" tIns="45700" rIns="91433" bIns="45700" anchor="t" anchorCtr="0">
            <a:noAutofit/>
          </a:bodyPr>
          <a:lstStyle/>
          <a:p>
            <a:pPr>
              <a:spcBef>
                <a:spcPts val="0"/>
              </a:spcBef>
              <a:buClr>
                <a:srgbClr val="464646"/>
              </a:buClr>
              <a:buSzPts val="2400"/>
            </a:pPr>
            <a:r>
              <a:rPr lang="en" dirty="0"/>
              <a:t>Building GANS: DCGAN</a:t>
            </a:r>
            <a:endParaRPr dirty="0"/>
          </a:p>
        </p:txBody>
      </p:sp>
      <p:sp>
        <p:nvSpPr>
          <p:cNvPr id="231" name="Google Shape;231;p33"/>
          <p:cNvSpPr txBox="1">
            <a:spLocks noGrp="1"/>
          </p:cNvSpPr>
          <p:nvPr>
            <p:ph type="sldNum" sz="quarter" idx="12"/>
          </p:nvPr>
        </p:nvSpPr>
        <p:spPr>
          <a:prstGeom prst="rect">
            <a:avLst/>
          </a:prstGeom>
          <a:noFill/>
          <a:ln>
            <a:noFill/>
          </a:ln>
        </p:spPr>
        <p:txBody>
          <a:bodyPr spcFirstLastPara="1" vert="horz" wrap="square" lIns="91433" tIns="45700" rIns="91433" bIns="45700" rtlCol="0" anchor="ctr" anchorCtr="0">
            <a:noAutofit/>
          </a:bodyPr>
          <a:lstStyle/>
          <a:p>
            <a:fld id="{00000000-1234-1234-1234-123412341234}" type="slidenum">
              <a:rPr lang="en" sz="1467"/>
              <a:pPr/>
              <a:t>48</a:t>
            </a:fld>
            <a:endParaRPr sz="1467"/>
          </a:p>
        </p:txBody>
      </p:sp>
      <p:sp>
        <p:nvSpPr>
          <p:cNvPr id="232" name="Google Shape;232;p33"/>
          <p:cNvSpPr txBox="1"/>
          <p:nvPr/>
        </p:nvSpPr>
        <p:spPr>
          <a:xfrm>
            <a:off x="1098600" y="2432167"/>
            <a:ext cx="2902000" cy="1428800"/>
          </a:xfrm>
          <a:prstGeom prst="rect">
            <a:avLst/>
          </a:prstGeom>
          <a:noFill/>
          <a:ln>
            <a:noFill/>
          </a:ln>
        </p:spPr>
        <p:txBody>
          <a:bodyPr spcFirstLastPara="1" wrap="square" lIns="121900" tIns="121900" rIns="121900" bIns="121900" anchor="t" anchorCtr="0">
            <a:noAutofit/>
          </a:bodyPr>
          <a:lstStyle/>
          <a:p>
            <a:r>
              <a:rPr lang="en" sz="2400" dirty="0">
                <a:latin typeface="Karla" charset="0"/>
                <a:ea typeface="Karla" charset="0"/>
                <a:cs typeface="Karla" charset="0"/>
              </a:rPr>
              <a:t>DCGAN Interpretable Vector Arithmetic</a:t>
            </a:r>
            <a:endParaRPr sz="2400" dirty="0">
              <a:latin typeface="Karla" charset="0"/>
              <a:ea typeface="Karla" charset="0"/>
              <a:cs typeface="Karla" charset="0"/>
            </a:endParaRPr>
          </a:p>
          <a:p>
            <a:endParaRPr sz="2400" dirty="0">
              <a:latin typeface="Karla" charset="0"/>
              <a:ea typeface="Karla" charset="0"/>
              <a:cs typeface="Karla" charset="0"/>
            </a:endParaRPr>
          </a:p>
          <a:p>
            <a:r>
              <a:rPr lang="en" sz="2400" dirty="0">
                <a:latin typeface="Karla" charset="0"/>
                <a:ea typeface="Karla" charset="0"/>
                <a:cs typeface="Karla" charset="0"/>
              </a:rPr>
              <a:t>Parallels to Autoencoder Case</a:t>
            </a:r>
            <a:endParaRPr sz="2400" dirty="0">
              <a:latin typeface="Karla" charset="0"/>
              <a:ea typeface="Karla" charset="0"/>
              <a:cs typeface="Karla" charset="0"/>
            </a:endParaRPr>
          </a:p>
          <a:p>
            <a:endParaRPr sz="2400" dirty="0">
              <a:latin typeface="Karla" charset="0"/>
              <a:ea typeface="Karla" charset="0"/>
              <a:cs typeface="Karla" charset="0"/>
            </a:endParaRPr>
          </a:p>
        </p:txBody>
      </p:sp>
      <p:pic>
        <p:nvPicPr>
          <p:cNvPr id="233" name="Google Shape;233;p33"/>
          <p:cNvPicPr preferRelativeResize="0"/>
          <p:nvPr/>
        </p:nvPicPr>
        <p:blipFill>
          <a:blip r:embed="rId3">
            <a:alphaModFix/>
          </a:blip>
          <a:stretch>
            <a:fillRect/>
          </a:stretch>
        </p:blipFill>
        <p:spPr>
          <a:xfrm>
            <a:off x="4610200" y="1390131"/>
            <a:ext cx="4851091" cy="4940925"/>
          </a:xfrm>
          <a:prstGeom prst="rect">
            <a:avLst/>
          </a:prstGeom>
          <a:noFill/>
          <a:ln>
            <a:noFill/>
          </a:ln>
        </p:spPr>
      </p:pic>
      <p:sp>
        <p:nvSpPr>
          <p:cNvPr id="2" name="Rectangle 1"/>
          <p:cNvSpPr/>
          <p:nvPr/>
        </p:nvSpPr>
        <p:spPr>
          <a:xfrm>
            <a:off x="401896" y="5747504"/>
            <a:ext cx="3903504" cy="369332"/>
          </a:xfrm>
          <a:prstGeom prst="rect">
            <a:avLst/>
          </a:prstGeom>
        </p:spPr>
        <p:txBody>
          <a:bodyPr wrap="none">
            <a:spAutoFit/>
          </a:bodyPr>
          <a:lstStyle/>
          <a:p>
            <a:r>
              <a:rPr lang="en-US" dirty="0">
                <a:hlinkClick r:id="rId4"/>
              </a:rPr>
              <a:t>https://arxiv.org/pdf/1511.06434v2.pdf</a:t>
            </a:r>
            <a:endParaRPr lang="en-US" dirty="0"/>
          </a:p>
        </p:txBody>
      </p:sp>
    </p:spTree>
    <p:extLst>
      <p:ext uri="{BB962C8B-B14F-4D97-AF65-F5344CB8AC3E}">
        <p14:creationId xmlns:p14="http://schemas.microsoft.com/office/powerpoint/2010/main" val="15746912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8"/>
          <p:cNvSpPr txBox="1">
            <a:spLocks noGrp="1"/>
          </p:cNvSpPr>
          <p:nvPr>
            <p:ph type="title"/>
          </p:nvPr>
        </p:nvSpPr>
        <p:spPr>
          <a:prstGeom prst="rect">
            <a:avLst/>
          </a:prstGeom>
          <a:noFill/>
          <a:ln>
            <a:noFill/>
          </a:ln>
        </p:spPr>
        <p:txBody>
          <a:bodyPr spcFirstLastPara="1" wrap="square" lIns="91433" tIns="45700" rIns="91433" bIns="45700" anchor="t" anchorCtr="0">
            <a:noAutofit/>
          </a:bodyPr>
          <a:lstStyle/>
          <a:p>
            <a:pPr>
              <a:spcBef>
                <a:spcPts val="0"/>
              </a:spcBef>
              <a:buClr>
                <a:srgbClr val="464646"/>
              </a:buClr>
              <a:buSzPts val="2400"/>
            </a:pPr>
            <a:r>
              <a:rPr lang="en" dirty="0"/>
              <a:t>Evolution of GANs</a:t>
            </a:r>
            <a:endParaRPr dirty="0"/>
          </a:p>
          <a:p>
            <a:pPr>
              <a:spcBef>
                <a:spcPts val="0"/>
              </a:spcBef>
              <a:buClr>
                <a:srgbClr val="464646"/>
              </a:buClr>
              <a:buSzPts val="2400"/>
            </a:pPr>
            <a:endParaRPr sz="1467" dirty="0"/>
          </a:p>
        </p:txBody>
      </p:sp>
      <p:sp>
        <p:nvSpPr>
          <p:cNvPr id="268" name="Google Shape;268;p38"/>
          <p:cNvSpPr txBox="1">
            <a:spLocks noGrp="1"/>
          </p:cNvSpPr>
          <p:nvPr>
            <p:ph type="sldNum" sz="quarter" idx="12"/>
          </p:nvPr>
        </p:nvSpPr>
        <p:spPr>
          <a:prstGeom prst="rect">
            <a:avLst/>
          </a:prstGeom>
          <a:noFill/>
          <a:ln>
            <a:noFill/>
          </a:ln>
        </p:spPr>
        <p:txBody>
          <a:bodyPr spcFirstLastPara="1" vert="horz" wrap="square" lIns="91433" tIns="45700" rIns="91433" bIns="45700" rtlCol="0" anchor="ctr" anchorCtr="0">
            <a:noAutofit/>
          </a:bodyPr>
          <a:lstStyle/>
          <a:p>
            <a:fld id="{00000000-1234-1234-1234-123412341234}" type="slidenum">
              <a:rPr lang="en" sz="1467"/>
              <a:pPr/>
              <a:t>49</a:t>
            </a:fld>
            <a:endParaRPr sz="1467"/>
          </a:p>
        </p:txBody>
      </p:sp>
      <p:pic>
        <p:nvPicPr>
          <p:cNvPr id="269" name="Google Shape;269;p38"/>
          <p:cNvPicPr preferRelativeResize="0"/>
          <p:nvPr/>
        </p:nvPicPr>
        <p:blipFill>
          <a:blip r:embed="rId3">
            <a:alphaModFix/>
          </a:blip>
          <a:stretch>
            <a:fillRect/>
          </a:stretch>
        </p:blipFill>
        <p:spPr>
          <a:xfrm>
            <a:off x="1571501" y="2247901"/>
            <a:ext cx="8067799" cy="2552700"/>
          </a:xfrm>
          <a:prstGeom prst="rect">
            <a:avLst/>
          </a:prstGeom>
          <a:noFill/>
          <a:ln>
            <a:noFill/>
          </a:ln>
        </p:spPr>
      </p:pic>
      <p:sp>
        <p:nvSpPr>
          <p:cNvPr id="270" name="Google Shape;270;p38"/>
          <p:cNvSpPr txBox="1"/>
          <p:nvPr/>
        </p:nvSpPr>
        <p:spPr>
          <a:xfrm>
            <a:off x="1947800" y="1394300"/>
            <a:ext cx="7315200" cy="853600"/>
          </a:xfrm>
          <a:prstGeom prst="rect">
            <a:avLst/>
          </a:prstGeom>
          <a:noFill/>
          <a:ln>
            <a:noFill/>
          </a:ln>
        </p:spPr>
        <p:txBody>
          <a:bodyPr spcFirstLastPara="1" wrap="square" lIns="121900" tIns="121900" rIns="121900" bIns="121900" anchor="t" anchorCtr="0">
            <a:noAutofit/>
          </a:bodyPr>
          <a:lstStyle/>
          <a:p>
            <a:pPr algn="ctr"/>
            <a:r>
              <a:rPr lang="en" sz="2400"/>
              <a:t>5 Years of Improvement in Artificially Generated Faces</a:t>
            </a:r>
            <a:endParaRPr sz="2400"/>
          </a:p>
        </p:txBody>
      </p:sp>
      <p:sp>
        <p:nvSpPr>
          <p:cNvPr id="271" name="Google Shape;271;p38"/>
          <p:cNvSpPr txBox="1"/>
          <p:nvPr/>
        </p:nvSpPr>
        <p:spPr>
          <a:xfrm>
            <a:off x="1352700" y="5051567"/>
            <a:ext cx="9486800" cy="365200"/>
          </a:xfrm>
          <a:prstGeom prst="rect">
            <a:avLst/>
          </a:prstGeom>
          <a:noFill/>
          <a:ln>
            <a:noFill/>
          </a:ln>
        </p:spPr>
        <p:txBody>
          <a:bodyPr spcFirstLastPara="1" wrap="square" lIns="121900" tIns="121900" rIns="121900" bIns="121900" anchor="t" anchorCtr="0">
            <a:noAutofit/>
          </a:bodyPr>
          <a:lstStyle/>
          <a:p>
            <a:pPr algn="ctr"/>
            <a:r>
              <a:rPr lang="en" sz="1067"/>
              <a:t>https://twitter.com/goodfellow_ian/status/969776035649675265?lang=en</a:t>
            </a:r>
            <a:endParaRPr sz="1067"/>
          </a:p>
        </p:txBody>
      </p:sp>
      <p:grpSp>
        <p:nvGrpSpPr>
          <p:cNvPr id="3" name="Group 2"/>
          <p:cNvGrpSpPr/>
          <p:nvPr/>
        </p:nvGrpSpPr>
        <p:grpSpPr>
          <a:xfrm>
            <a:off x="9539416" y="2429462"/>
            <a:ext cx="1822004" cy="2232348"/>
            <a:chOff x="9539416" y="2429462"/>
            <a:chExt cx="1822004" cy="2232348"/>
          </a:xfrm>
        </p:grpSpPr>
        <p:pic>
          <p:nvPicPr>
            <p:cNvPr id="7" name="Picture 6"/>
            <p:cNvPicPr>
              <a:picLocks noChangeAspect="1"/>
            </p:cNvPicPr>
            <p:nvPr/>
          </p:nvPicPr>
          <p:blipFill>
            <a:blip r:embed="rId4"/>
            <a:stretch>
              <a:fillRect/>
            </a:stretch>
          </p:blipFill>
          <p:spPr>
            <a:xfrm>
              <a:off x="9539416" y="2429462"/>
              <a:ext cx="1822004" cy="1842592"/>
            </a:xfrm>
            <a:prstGeom prst="rect">
              <a:avLst/>
            </a:prstGeom>
          </p:spPr>
        </p:pic>
        <p:sp>
          <p:nvSpPr>
            <p:cNvPr id="2" name="TextBox 1"/>
            <p:cNvSpPr txBox="1"/>
            <p:nvPr/>
          </p:nvSpPr>
          <p:spPr>
            <a:xfrm>
              <a:off x="10240028" y="4292478"/>
              <a:ext cx="652743" cy="369332"/>
            </a:xfrm>
            <a:prstGeom prst="rect">
              <a:avLst/>
            </a:prstGeom>
            <a:noFill/>
          </p:spPr>
          <p:txBody>
            <a:bodyPr wrap="none" rtlCol="0">
              <a:spAutoFit/>
            </a:bodyPr>
            <a:lstStyle/>
            <a:p>
              <a:r>
                <a:rPr lang="en-US" smtClean="0"/>
                <a:t>2019</a:t>
              </a:r>
              <a:endParaRPr lang="en-US"/>
            </a:p>
          </p:txBody>
        </p:sp>
      </p:grpSp>
    </p:spTree>
    <p:extLst>
      <p:ext uri="{BB962C8B-B14F-4D97-AF65-F5344CB8AC3E}">
        <p14:creationId xmlns:p14="http://schemas.microsoft.com/office/powerpoint/2010/main" val="2093916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Adversarial </a:t>
            </a:r>
            <a:endParaRPr lang="en-US" dirty="0"/>
          </a:p>
        </p:txBody>
      </p:sp>
      <p:sp>
        <p:nvSpPr>
          <p:cNvPr id="3" name="Content Placeholder 2"/>
          <p:cNvSpPr>
            <a:spLocks noGrp="1"/>
          </p:cNvSpPr>
          <p:nvPr>
            <p:ph idx="1"/>
          </p:nvPr>
        </p:nvSpPr>
        <p:spPr>
          <a:xfrm>
            <a:off x="833415" y="1177760"/>
            <a:ext cx="10327008" cy="4552480"/>
          </a:xfrm>
        </p:spPr>
        <p:txBody>
          <a:bodyPr/>
          <a:lstStyle/>
          <a:p>
            <a:r>
              <a:rPr lang="en-US" dirty="0"/>
              <a:t>2 Athletes: Messi and Ronaldo. </a:t>
            </a:r>
            <a:r>
              <a:rPr lang="en-US" dirty="0" smtClean="0"/>
              <a:t>Adversaries! </a:t>
            </a:r>
            <a:endParaRPr lang="en-US" dirty="0"/>
          </a:p>
        </p:txBody>
      </p:sp>
      <p:sp>
        <p:nvSpPr>
          <p:cNvPr id="4" name="Slide Number Placeholder 3"/>
          <p:cNvSpPr>
            <a:spLocks noGrp="1"/>
          </p:cNvSpPr>
          <p:nvPr>
            <p:ph type="sldNum" sz="quarter" idx="12"/>
          </p:nvPr>
        </p:nvSpPr>
        <p:spPr/>
        <p:txBody>
          <a:bodyPr/>
          <a:lstStyle/>
          <a:p>
            <a:fld id="{81B7CCDB-6D39-0547-B7B3-C80E39D6513A}" type="slidenum">
              <a:rPr lang="en-US" smtClean="0"/>
              <a:t>5</a:t>
            </a:fld>
            <a:endParaRPr lang="en-US"/>
          </a:p>
        </p:txBody>
      </p:sp>
      <p:pic>
        <p:nvPicPr>
          <p:cNvPr id="6" name="Picture 5">
            <a:extLst>
              <a:ext uri="{FF2B5EF4-FFF2-40B4-BE49-F238E27FC236}">
                <a16:creationId xmlns:a16="http://schemas.microsoft.com/office/drawing/2014/main" xmlns="" id="{30B1DDFC-8E85-4F48-8FCC-5426385B277C}"/>
              </a:ext>
            </a:extLst>
          </p:cNvPr>
          <p:cNvPicPr>
            <a:picLocks noChangeAspect="1"/>
          </p:cNvPicPr>
          <p:nvPr/>
        </p:nvPicPr>
        <p:blipFill>
          <a:blip r:embed="rId3"/>
          <a:stretch>
            <a:fillRect/>
          </a:stretch>
        </p:blipFill>
        <p:spPr>
          <a:xfrm>
            <a:off x="2557304" y="1864562"/>
            <a:ext cx="7077392" cy="3978351"/>
          </a:xfrm>
          <a:prstGeom prst="rect">
            <a:avLst/>
          </a:prstGeom>
        </p:spPr>
      </p:pic>
    </p:spTree>
    <p:extLst>
      <p:ext uri="{BB962C8B-B14F-4D97-AF65-F5344CB8AC3E}">
        <p14:creationId xmlns:p14="http://schemas.microsoft.com/office/powerpoint/2010/main" val="1258560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39"/>
          <p:cNvSpPr txBox="1">
            <a:spLocks noGrp="1"/>
          </p:cNvSpPr>
          <p:nvPr>
            <p:ph type="title"/>
          </p:nvPr>
        </p:nvSpPr>
        <p:spPr>
          <a:prstGeom prst="rect">
            <a:avLst/>
          </a:prstGeom>
          <a:noFill/>
          <a:ln>
            <a:noFill/>
          </a:ln>
        </p:spPr>
        <p:txBody>
          <a:bodyPr spcFirstLastPara="1" wrap="square" lIns="91433" tIns="45700" rIns="91433" bIns="45700" anchor="t" anchorCtr="0">
            <a:noAutofit/>
          </a:bodyPr>
          <a:lstStyle/>
          <a:p>
            <a:pPr>
              <a:spcBef>
                <a:spcPts val="0"/>
              </a:spcBef>
              <a:buClr>
                <a:srgbClr val="464646"/>
              </a:buClr>
              <a:buSzPts val="2400"/>
            </a:pPr>
            <a:r>
              <a:rPr lang="en" dirty="0"/>
              <a:t>Evolution of GANs</a:t>
            </a:r>
            <a:endParaRPr dirty="0"/>
          </a:p>
          <a:p>
            <a:pPr>
              <a:spcBef>
                <a:spcPts val="0"/>
              </a:spcBef>
              <a:buClr>
                <a:srgbClr val="464646"/>
              </a:buClr>
              <a:buSzPts val="2400"/>
            </a:pPr>
            <a:endParaRPr dirty="0"/>
          </a:p>
        </p:txBody>
      </p:sp>
      <p:sp>
        <p:nvSpPr>
          <p:cNvPr id="277" name="Google Shape;277;p39"/>
          <p:cNvSpPr txBox="1">
            <a:spLocks noGrp="1"/>
          </p:cNvSpPr>
          <p:nvPr>
            <p:ph type="sldNum" sz="quarter" idx="12"/>
          </p:nvPr>
        </p:nvSpPr>
        <p:spPr>
          <a:prstGeom prst="rect">
            <a:avLst/>
          </a:prstGeom>
          <a:noFill/>
          <a:ln>
            <a:noFill/>
          </a:ln>
        </p:spPr>
        <p:txBody>
          <a:bodyPr spcFirstLastPara="1" vert="horz" wrap="square" lIns="91433" tIns="45700" rIns="91433" bIns="45700" rtlCol="0" anchor="ctr" anchorCtr="0">
            <a:noAutofit/>
          </a:bodyPr>
          <a:lstStyle/>
          <a:p>
            <a:fld id="{00000000-1234-1234-1234-123412341234}" type="slidenum">
              <a:rPr lang="en" sz="1467"/>
              <a:pPr/>
              <a:t>50</a:t>
            </a:fld>
            <a:endParaRPr sz="1467"/>
          </a:p>
        </p:txBody>
      </p:sp>
      <p:pic>
        <p:nvPicPr>
          <p:cNvPr id="278" name="Google Shape;278;p39"/>
          <p:cNvPicPr preferRelativeResize="0"/>
          <p:nvPr/>
        </p:nvPicPr>
        <p:blipFill>
          <a:blip r:embed="rId3">
            <a:alphaModFix/>
          </a:blip>
          <a:stretch>
            <a:fillRect/>
          </a:stretch>
        </p:blipFill>
        <p:spPr>
          <a:xfrm>
            <a:off x="1645715" y="983734"/>
            <a:ext cx="7113504" cy="4890533"/>
          </a:xfrm>
          <a:prstGeom prst="rect">
            <a:avLst/>
          </a:prstGeom>
          <a:noFill/>
          <a:ln>
            <a:noFill/>
          </a:ln>
        </p:spPr>
      </p:pic>
    </p:spTree>
    <p:extLst>
      <p:ext uri="{BB962C8B-B14F-4D97-AF65-F5344CB8AC3E}">
        <p14:creationId xmlns:p14="http://schemas.microsoft.com/office/powerpoint/2010/main" val="182426735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13833A1-46C9-FB45-812F-A8AC7B5136EB}" type="slidenum">
              <a:rPr lang="en-US" smtClean="0"/>
              <a:t>51</a:t>
            </a:fld>
            <a:endParaRPr lang="en-US"/>
          </a:p>
        </p:txBody>
      </p:sp>
      <p:pic>
        <p:nvPicPr>
          <p:cNvPr id="3" name="Picture 2"/>
          <p:cNvPicPr>
            <a:picLocks noChangeAspect="1"/>
          </p:cNvPicPr>
          <p:nvPr/>
        </p:nvPicPr>
        <p:blipFill>
          <a:blip r:embed="rId3"/>
          <a:stretch>
            <a:fillRect/>
          </a:stretch>
        </p:blipFill>
        <p:spPr>
          <a:xfrm>
            <a:off x="2639524" y="0"/>
            <a:ext cx="6912952" cy="6858000"/>
          </a:xfrm>
          <a:prstGeom prst="rect">
            <a:avLst/>
          </a:prstGeom>
        </p:spPr>
      </p:pic>
    </p:spTree>
    <p:extLst>
      <p:ext uri="{BB962C8B-B14F-4D97-AF65-F5344CB8AC3E}">
        <p14:creationId xmlns:p14="http://schemas.microsoft.com/office/powerpoint/2010/main" val="111088446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5"/>
          <p:cNvSpPr txBox="1">
            <a:spLocks noGrp="1"/>
          </p:cNvSpPr>
          <p:nvPr>
            <p:ph type="title"/>
          </p:nvPr>
        </p:nvSpPr>
        <p:spPr>
          <a:prstGeom prst="rect">
            <a:avLst/>
          </a:prstGeom>
          <a:noFill/>
          <a:ln>
            <a:noFill/>
          </a:ln>
        </p:spPr>
        <p:txBody>
          <a:bodyPr spcFirstLastPara="1" wrap="square" lIns="91433" tIns="45700" rIns="91433" bIns="45700" anchor="t" anchorCtr="0">
            <a:noAutofit/>
          </a:bodyPr>
          <a:lstStyle/>
          <a:p>
            <a:pPr>
              <a:spcBef>
                <a:spcPts val="0"/>
              </a:spcBef>
              <a:buClr>
                <a:srgbClr val="464646"/>
              </a:buClr>
              <a:buSzPts val="2400"/>
            </a:pPr>
            <a:r>
              <a:rPr lang="en" sz="2800" dirty="0"/>
              <a:t>GAN Rules of Thumb (GANHACKs)</a:t>
            </a:r>
            <a:endParaRPr sz="2800" dirty="0"/>
          </a:p>
        </p:txBody>
      </p:sp>
      <p:sp>
        <p:nvSpPr>
          <p:cNvPr id="247" name="Google Shape;247;p35"/>
          <p:cNvSpPr txBox="1">
            <a:spLocks noGrp="1"/>
          </p:cNvSpPr>
          <p:nvPr>
            <p:ph idx="1"/>
          </p:nvPr>
        </p:nvSpPr>
        <p:spPr>
          <a:xfrm>
            <a:off x="833400" y="1177773"/>
            <a:ext cx="10327200" cy="4245200"/>
          </a:xfrm>
          <a:prstGeom prst="rect">
            <a:avLst/>
          </a:prstGeom>
          <a:noFill/>
          <a:ln>
            <a:noFill/>
          </a:ln>
        </p:spPr>
        <p:txBody>
          <a:bodyPr spcFirstLastPara="1" wrap="square" lIns="91433" tIns="45700" rIns="91433" bIns="45700" anchor="t" anchorCtr="0">
            <a:noAutofit/>
          </a:bodyPr>
          <a:lstStyle/>
          <a:p>
            <a:pPr>
              <a:lnSpc>
                <a:spcPct val="125000"/>
              </a:lnSpc>
              <a:spcBef>
                <a:spcPts val="2400"/>
              </a:spcBef>
              <a:buClr>
                <a:schemeClr val="dk1"/>
              </a:buClr>
              <a:buSzPts val="1100"/>
            </a:pPr>
            <a:r>
              <a:rPr lang="en" b="1" dirty="0">
                <a:solidFill>
                  <a:srgbClr val="24292E"/>
                </a:solidFill>
                <a:latin typeface="Karla" charset="0"/>
                <a:ea typeface="Karla" charset="0"/>
                <a:cs typeface="Karla" charset="0"/>
                <a:sym typeface="Arial"/>
              </a:rPr>
              <a:t>Normalize the inputs</a:t>
            </a:r>
            <a:endParaRPr b="1" dirty="0">
              <a:solidFill>
                <a:srgbClr val="24292E"/>
              </a:solidFill>
              <a:latin typeface="Karla" charset="0"/>
              <a:ea typeface="Karla" charset="0"/>
              <a:cs typeface="Karla" charset="0"/>
              <a:sym typeface="Arial"/>
            </a:endParaRPr>
          </a:p>
          <a:p>
            <a:pPr marL="609585" indent="-406390">
              <a:lnSpc>
                <a:spcPct val="115000"/>
              </a:lnSpc>
              <a:spcBef>
                <a:spcPts val="1600"/>
              </a:spcBef>
              <a:buClr>
                <a:srgbClr val="24292E"/>
              </a:buClr>
              <a:buSzPts val="1200"/>
              <a:buChar char="●"/>
            </a:pPr>
            <a:r>
              <a:rPr lang="en" sz="2000" dirty="0">
                <a:solidFill>
                  <a:srgbClr val="24292E"/>
                </a:solidFill>
                <a:latin typeface="Karla" charset="0"/>
                <a:ea typeface="Karla" charset="0"/>
                <a:cs typeface="Karla" charset="0"/>
                <a:sym typeface="Arial"/>
              </a:rPr>
              <a:t>normalize the images between -1 and 1</a:t>
            </a:r>
            <a:endParaRPr sz="2000" dirty="0">
              <a:solidFill>
                <a:srgbClr val="24292E"/>
              </a:solidFill>
              <a:latin typeface="Karla" charset="0"/>
              <a:ea typeface="Karla" charset="0"/>
              <a:cs typeface="Karla" charset="0"/>
              <a:sym typeface="Arial"/>
            </a:endParaRPr>
          </a:p>
          <a:p>
            <a:pPr marL="609585" indent="-406390">
              <a:lnSpc>
                <a:spcPct val="115000"/>
              </a:lnSpc>
              <a:spcBef>
                <a:spcPts val="0"/>
              </a:spcBef>
              <a:buClr>
                <a:srgbClr val="24292E"/>
              </a:buClr>
              <a:buSzPts val="1200"/>
              <a:buChar char="●"/>
            </a:pPr>
            <a:r>
              <a:rPr lang="en-US" sz="2000" dirty="0" err="1">
                <a:solidFill>
                  <a:srgbClr val="24292E"/>
                </a:solidFill>
                <a:latin typeface="Karla" charset="0"/>
                <a:ea typeface="Karla" charset="0"/>
                <a:cs typeface="Karla" charset="0"/>
                <a:sym typeface="Arial"/>
              </a:rPr>
              <a:t>t</a:t>
            </a:r>
            <a:r>
              <a:rPr lang="en" sz="2000" dirty="0" err="1" smtClean="0">
                <a:solidFill>
                  <a:srgbClr val="24292E"/>
                </a:solidFill>
                <a:latin typeface="Karla" charset="0"/>
                <a:ea typeface="Karla" charset="0"/>
                <a:cs typeface="Karla" charset="0"/>
                <a:sym typeface="Arial"/>
              </a:rPr>
              <a:t>anh</a:t>
            </a:r>
            <a:r>
              <a:rPr lang="en" sz="2000" dirty="0" smtClean="0">
                <a:solidFill>
                  <a:srgbClr val="24292E"/>
                </a:solidFill>
                <a:latin typeface="Karla" charset="0"/>
                <a:ea typeface="Karla" charset="0"/>
                <a:cs typeface="Karla" charset="0"/>
                <a:sym typeface="Arial"/>
              </a:rPr>
              <a:t> </a:t>
            </a:r>
            <a:r>
              <a:rPr lang="en" sz="2000" dirty="0">
                <a:solidFill>
                  <a:srgbClr val="24292E"/>
                </a:solidFill>
                <a:latin typeface="Karla" charset="0"/>
                <a:ea typeface="Karla" charset="0"/>
                <a:cs typeface="Karla" charset="0"/>
                <a:sym typeface="Arial"/>
              </a:rPr>
              <a:t>as the last layer of the generator output</a:t>
            </a:r>
            <a:endParaRPr sz="1600" dirty="0">
              <a:solidFill>
                <a:srgbClr val="24292E"/>
              </a:solidFill>
              <a:latin typeface="Karla" charset="0"/>
              <a:ea typeface="Karla" charset="0"/>
              <a:cs typeface="Karla" charset="0"/>
              <a:sym typeface="Arial"/>
            </a:endParaRPr>
          </a:p>
          <a:p>
            <a:pPr>
              <a:lnSpc>
                <a:spcPct val="115000"/>
              </a:lnSpc>
              <a:spcBef>
                <a:spcPts val="1600"/>
              </a:spcBef>
            </a:pPr>
            <a:r>
              <a:rPr lang="en" b="1" dirty="0">
                <a:solidFill>
                  <a:srgbClr val="24292E"/>
                </a:solidFill>
                <a:latin typeface="Karla" charset="0"/>
                <a:ea typeface="Karla" charset="0"/>
                <a:cs typeface="Karla" charset="0"/>
                <a:sym typeface="Arial"/>
              </a:rPr>
              <a:t>Use Spherical Z</a:t>
            </a:r>
            <a:endParaRPr b="1" dirty="0">
              <a:solidFill>
                <a:srgbClr val="24292E"/>
              </a:solidFill>
              <a:latin typeface="Karla" charset="0"/>
              <a:ea typeface="Karla" charset="0"/>
              <a:cs typeface="Karla" charset="0"/>
              <a:sym typeface="Arial"/>
            </a:endParaRPr>
          </a:p>
          <a:p>
            <a:pPr marL="609585" indent="-406390">
              <a:lnSpc>
                <a:spcPct val="115000"/>
              </a:lnSpc>
              <a:spcBef>
                <a:spcPts val="1600"/>
              </a:spcBef>
              <a:buClr>
                <a:schemeClr val="dk1"/>
              </a:buClr>
              <a:buSzPts val="1200"/>
              <a:buChar char="●"/>
            </a:pPr>
            <a:r>
              <a:rPr lang="en" sz="2000" dirty="0" smtClean="0">
                <a:solidFill>
                  <a:srgbClr val="24292E"/>
                </a:solidFill>
                <a:latin typeface="Karla" charset="0"/>
                <a:ea typeface="Karla" charset="0"/>
                <a:cs typeface="Karla" charset="0"/>
                <a:sym typeface="Arial"/>
              </a:rPr>
              <a:t>Don</a:t>
            </a:r>
            <a:r>
              <a:rPr lang="en-US" sz="2000" dirty="0" smtClean="0">
                <a:solidFill>
                  <a:srgbClr val="24292E"/>
                </a:solidFill>
                <a:latin typeface="Karla" charset="0"/>
                <a:ea typeface="Karla" charset="0"/>
                <a:cs typeface="Karla" charset="0"/>
                <a:sym typeface="Arial"/>
              </a:rPr>
              <a:t>’</a:t>
            </a:r>
            <a:r>
              <a:rPr lang="en" sz="2000" dirty="0" smtClean="0">
                <a:solidFill>
                  <a:srgbClr val="24292E"/>
                </a:solidFill>
                <a:latin typeface="Karla" charset="0"/>
                <a:ea typeface="Karla" charset="0"/>
                <a:cs typeface="Karla" charset="0"/>
                <a:sym typeface="Arial"/>
              </a:rPr>
              <a:t>t </a:t>
            </a:r>
            <a:r>
              <a:rPr lang="en" sz="2000" dirty="0">
                <a:solidFill>
                  <a:srgbClr val="24292E"/>
                </a:solidFill>
                <a:latin typeface="Karla" charset="0"/>
                <a:ea typeface="Karla" charset="0"/>
                <a:cs typeface="Karla" charset="0"/>
                <a:sym typeface="Arial"/>
              </a:rPr>
              <a:t>sample from a Uniform distribution</a:t>
            </a:r>
            <a:endParaRPr sz="2000" dirty="0">
              <a:solidFill>
                <a:srgbClr val="24292E"/>
              </a:solidFill>
              <a:latin typeface="Karla" charset="0"/>
              <a:ea typeface="Karla" charset="0"/>
              <a:cs typeface="Karla" charset="0"/>
              <a:sym typeface="Arial"/>
            </a:endParaRPr>
          </a:p>
          <a:p>
            <a:pPr marL="609585" indent="-406390">
              <a:lnSpc>
                <a:spcPct val="115000"/>
              </a:lnSpc>
              <a:spcBef>
                <a:spcPts val="0"/>
              </a:spcBef>
              <a:buClr>
                <a:schemeClr val="dk1"/>
              </a:buClr>
              <a:buSzPts val="1200"/>
              <a:buChar char="●"/>
            </a:pPr>
            <a:r>
              <a:rPr lang="en" sz="2000" dirty="0">
                <a:solidFill>
                  <a:schemeClr val="dk1"/>
                </a:solidFill>
                <a:latin typeface="Karla" charset="0"/>
                <a:ea typeface="Karla" charset="0"/>
                <a:cs typeface="Karla" charset="0"/>
                <a:sym typeface="Arial"/>
              </a:rPr>
              <a:t>When doing interpolations, do the interpolation via a great circle, rather than a straight line from point A to point B</a:t>
            </a:r>
            <a:endParaRPr sz="2000" dirty="0">
              <a:solidFill>
                <a:schemeClr val="dk1"/>
              </a:solidFill>
              <a:latin typeface="Karla" charset="0"/>
              <a:ea typeface="Karla" charset="0"/>
              <a:cs typeface="Karla" charset="0"/>
              <a:sym typeface="Arial"/>
            </a:endParaRPr>
          </a:p>
          <a:p>
            <a:pPr marL="609585" indent="-406390">
              <a:lnSpc>
                <a:spcPct val="115000"/>
              </a:lnSpc>
              <a:spcBef>
                <a:spcPts val="0"/>
              </a:spcBef>
              <a:buClr>
                <a:schemeClr val="dk1"/>
              </a:buClr>
              <a:buSzPts val="1200"/>
              <a:buChar char="●"/>
            </a:pPr>
            <a:r>
              <a:rPr lang="en" sz="2000" dirty="0">
                <a:solidFill>
                  <a:schemeClr val="dk1"/>
                </a:solidFill>
                <a:latin typeface="Karla" charset="0"/>
                <a:ea typeface="Karla" charset="0"/>
                <a:cs typeface="Karla" charset="0"/>
                <a:sym typeface="Arial"/>
              </a:rPr>
              <a:t>Tom White's</a:t>
            </a:r>
            <a:r>
              <a:rPr lang="en" sz="2000" dirty="0">
                <a:solidFill>
                  <a:schemeClr val="dk1"/>
                </a:solidFill>
                <a:uFill>
                  <a:noFill/>
                </a:uFill>
                <a:latin typeface="Karla" charset="0"/>
                <a:ea typeface="Karla" charset="0"/>
                <a:cs typeface="Karla" charset="0"/>
                <a:sym typeface="Arial"/>
                <a:hlinkClick r:id="rId3"/>
              </a:rPr>
              <a:t> </a:t>
            </a:r>
            <a:r>
              <a:rPr lang="en" sz="2000" u="sng" dirty="0">
                <a:solidFill>
                  <a:schemeClr val="hlink"/>
                </a:solidFill>
                <a:latin typeface="Karla" charset="0"/>
                <a:ea typeface="Karla" charset="0"/>
                <a:cs typeface="Karla" charset="0"/>
                <a:sym typeface="Arial"/>
                <a:hlinkClick r:id="rId3"/>
              </a:rPr>
              <a:t>Sampling Generative Networks</a:t>
            </a:r>
            <a:r>
              <a:rPr lang="en" sz="2000" dirty="0">
                <a:solidFill>
                  <a:schemeClr val="dk1"/>
                </a:solidFill>
                <a:latin typeface="Karla" charset="0"/>
                <a:ea typeface="Karla" charset="0"/>
                <a:cs typeface="Karla" charset="0"/>
                <a:sym typeface="Arial"/>
              </a:rPr>
              <a:t> ref code</a:t>
            </a:r>
            <a:r>
              <a:rPr lang="en" sz="2000" dirty="0">
                <a:solidFill>
                  <a:schemeClr val="dk1"/>
                </a:solidFill>
                <a:uFill>
                  <a:noFill/>
                </a:uFill>
                <a:latin typeface="Karla" charset="0"/>
                <a:ea typeface="Karla" charset="0"/>
                <a:cs typeface="Karla" charset="0"/>
                <a:sym typeface="Arial"/>
                <a:hlinkClick r:id="rId4"/>
              </a:rPr>
              <a:t> </a:t>
            </a:r>
            <a:r>
              <a:rPr lang="en" sz="2000" u="sng" dirty="0">
                <a:solidFill>
                  <a:schemeClr val="hlink"/>
                </a:solidFill>
                <a:latin typeface="Karla" charset="0"/>
                <a:ea typeface="Karla" charset="0"/>
                <a:cs typeface="Karla" charset="0"/>
                <a:sym typeface="Arial"/>
                <a:hlinkClick r:id="rId4"/>
              </a:rPr>
              <a:t>https://github.com/dribnet/plat</a:t>
            </a:r>
            <a:r>
              <a:rPr lang="en" sz="2000" dirty="0">
                <a:solidFill>
                  <a:schemeClr val="dk1"/>
                </a:solidFill>
                <a:latin typeface="Karla" charset="0"/>
                <a:ea typeface="Karla" charset="0"/>
                <a:cs typeface="Karla" charset="0"/>
                <a:sym typeface="Arial"/>
              </a:rPr>
              <a:t> has more details</a:t>
            </a:r>
            <a:endParaRPr sz="1867" dirty="0">
              <a:solidFill>
                <a:srgbClr val="24292E"/>
              </a:solidFill>
              <a:latin typeface="Karla" charset="0"/>
              <a:ea typeface="Karla" charset="0"/>
              <a:cs typeface="Karla" charset="0"/>
              <a:sym typeface="Arial"/>
            </a:endParaRPr>
          </a:p>
        </p:txBody>
      </p:sp>
      <p:sp>
        <p:nvSpPr>
          <p:cNvPr id="248" name="Google Shape;248;p35"/>
          <p:cNvSpPr txBox="1">
            <a:spLocks noGrp="1"/>
          </p:cNvSpPr>
          <p:nvPr>
            <p:ph type="sldNum" sz="quarter" idx="12"/>
          </p:nvPr>
        </p:nvSpPr>
        <p:spPr>
          <a:prstGeom prst="rect">
            <a:avLst/>
          </a:prstGeom>
          <a:noFill/>
          <a:ln>
            <a:noFill/>
          </a:ln>
        </p:spPr>
        <p:txBody>
          <a:bodyPr spcFirstLastPara="1" vert="horz" wrap="square" lIns="91433" tIns="45700" rIns="91433" bIns="45700" rtlCol="0" anchor="ctr" anchorCtr="0">
            <a:noAutofit/>
          </a:bodyPr>
          <a:lstStyle/>
          <a:p>
            <a:fld id="{00000000-1234-1234-1234-123412341234}" type="slidenum">
              <a:rPr lang="en" sz="1467"/>
              <a:pPr/>
              <a:t>52</a:t>
            </a:fld>
            <a:endParaRPr sz="1467"/>
          </a:p>
        </p:txBody>
      </p:sp>
    </p:spTree>
    <p:extLst>
      <p:ext uri="{BB962C8B-B14F-4D97-AF65-F5344CB8AC3E}">
        <p14:creationId xmlns:p14="http://schemas.microsoft.com/office/powerpoint/2010/main" val="3706331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6"/>
          <p:cNvSpPr txBox="1">
            <a:spLocks noGrp="1"/>
          </p:cNvSpPr>
          <p:nvPr>
            <p:ph type="title"/>
          </p:nvPr>
        </p:nvSpPr>
        <p:spPr>
          <a:prstGeom prst="rect">
            <a:avLst/>
          </a:prstGeom>
          <a:noFill/>
          <a:ln>
            <a:noFill/>
          </a:ln>
        </p:spPr>
        <p:txBody>
          <a:bodyPr spcFirstLastPara="1" wrap="square" lIns="91433" tIns="45700" rIns="91433" bIns="45700" anchor="t" anchorCtr="0">
            <a:noAutofit/>
          </a:bodyPr>
          <a:lstStyle/>
          <a:p>
            <a:pPr>
              <a:spcBef>
                <a:spcPts val="0"/>
              </a:spcBef>
              <a:buClr>
                <a:srgbClr val="464646"/>
              </a:buClr>
              <a:buSzPts val="2400"/>
            </a:pPr>
            <a:r>
              <a:rPr lang="en" dirty="0"/>
              <a:t>GAN Rules of Thumb (GANHACKs)</a:t>
            </a:r>
            <a:endParaRPr dirty="0"/>
          </a:p>
          <a:p>
            <a:pPr>
              <a:spcBef>
                <a:spcPts val="0"/>
              </a:spcBef>
              <a:buClr>
                <a:srgbClr val="464646"/>
              </a:buClr>
              <a:buSzPts val="2400"/>
            </a:pPr>
            <a:endParaRPr dirty="0"/>
          </a:p>
        </p:txBody>
      </p:sp>
      <p:sp>
        <p:nvSpPr>
          <p:cNvPr id="254" name="Google Shape;254;p36"/>
          <p:cNvSpPr txBox="1">
            <a:spLocks noGrp="1"/>
          </p:cNvSpPr>
          <p:nvPr>
            <p:ph idx="1"/>
          </p:nvPr>
        </p:nvSpPr>
        <p:spPr>
          <a:xfrm>
            <a:off x="833400" y="1177773"/>
            <a:ext cx="10327200" cy="4245200"/>
          </a:xfrm>
          <a:prstGeom prst="rect">
            <a:avLst/>
          </a:prstGeom>
          <a:noFill/>
          <a:ln>
            <a:noFill/>
          </a:ln>
        </p:spPr>
        <p:txBody>
          <a:bodyPr spcFirstLastPara="1" wrap="square" lIns="91433" tIns="45700" rIns="91433" bIns="45700" anchor="t" anchorCtr="0">
            <a:noAutofit/>
          </a:bodyPr>
          <a:lstStyle/>
          <a:p>
            <a:pPr>
              <a:lnSpc>
                <a:spcPct val="125000"/>
              </a:lnSpc>
              <a:spcBef>
                <a:spcPts val="600"/>
              </a:spcBef>
              <a:buClr>
                <a:schemeClr val="dk1"/>
              </a:buClr>
              <a:buSzPts val="1100"/>
            </a:pPr>
            <a:r>
              <a:rPr lang="en" b="1" dirty="0" err="1" smtClean="0">
                <a:solidFill>
                  <a:srgbClr val="24292E"/>
                </a:solidFill>
                <a:latin typeface="Karla" charset="0"/>
                <a:ea typeface="Karla" charset="0"/>
                <a:cs typeface="Karla" charset="0"/>
                <a:sym typeface="Arial"/>
              </a:rPr>
              <a:t>BatchNormalization</a:t>
            </a:r>
            <a:endParaRPr b="1" dirty="0">
              <a:solidFill>
                <a:srgbClr val="24292E"/>
              </a:solidFill>
              <a:latin typeface="Karla" charset="0"/>
              <a:ea typeface="Karla" charset="0"/>
              <a:cs typeface="Karla" charset="0"/>
              <a:sym typeface="Arial"/>
            </a:endParaRPr>
          </a:p>
          <a:p>
            <a:pPr marL="609585" indent="-397923">
              <a:lnSpc>
                <a:spcPct val="115000"/>
              </a:lnSpc>
              <a:spcBef>
                <a:spcPts val="1600"/>
              </a:spcBef>
              <a:buClr>
                <a:schemeClr val="dk1"/>
              </a:buClr>
              <a:buSzPts val="1100"/>
              <a:buChar char="●"/>
            </a:pPr>
            <a:r>
              <a:rPr lang="en" sz="2000" dirty="0">
                <a:solidFill>
                  <a:srgbClr val="24292E"/>
                </a:solidFill>
                <a:latin typeface="Karla" charset="0"/>
                <a:ea typeface="Karla" charset="0"/>
                <a:cs typeface="Karla" charset="0"/>
                <a:sym typeface="Arial"/>
              </a:rPr>
              <a:t>Construct different mini-batches for real and fake, i.e. each mini-batch needs to contain only all real images or all generated images.</a:t>
            </a:r>
            <a:endParaRPr sz="2000" dirty="0">
              <a:solidFill>
                <a:srgbClr val="24292E"/>
              </a:solidFill>
              <a:latin typeface="Karla" charset="0"/>
              <a:ea typeface="Karla" charset="0"/>
              <a:cs typeface="Karla" charset="0"/>
              <a:sym typeface="Arial"/>
            </a:endParaRPr>
          </a:p>
          <a:p>
            <a:pPr marL="609585" indent="-397923">
              <a:lnSpc>
                <a:spcPct val="115000"/>
              </a:lnSpc>
              <a:spcBef>
                <a:spcPts val="0"/>
              </a:spcBef>
              <a:buClr>
                <a:schemeClr val="dk1"/>
              </a:buClr>
              <a:buSzPts val="1100"/>
              <a:buChar char="●"/>
            </a:pPr>
            <a:r>
              <a:rPr lang="en" sz="2000" dirty="0">
                <a:solidFill>
                  <a:srgbClr val="24292E"/>
                </a:solidFill>
                <a:latin typeface="Karla" charset="0"/>
                <a:ea typeface="Karla" charset="0"/>
                <a:cs typeface="Karla" charset="0"/>
                <a:sym typeface="Arial"/>
              </a:rPr>
              <a:t>when </a:t>
            </a:r>
            <a:r>
              <a:rPr lang="en" sz="2000" dirty="0" err="1">
                <a:solidFill>
                  <a:srgbClr val="24292E"/>
                </a:solidFill>
                <a:latin typeface="Karla" charset="0"/>
                <a:ea typeface="Karla" charset="0"/>
                <a:cs typeface="Karla" charset="0"/>
                <a:sym typeface="Arial"/>
              </a:rPr>
              <a:t>batchnorm</a:t>
            </a:r>
            <a:r>
              <a:rPr lang="en" sz="2000" dirty="0">
                <a:solidFill>
                  <a:srgbClr val="24292E"/>
                </a:solidFill>
                <a:latin typeface="Karla" charset="0"/>
                <a:ea typeface="Karla" charset="0"/>
                <a:cs typeface="Karla" charset="0"/>
                <a:sym typeface="Arial"/>
              </a:rPr>
              <a:t> is not an option use instance normalization (for each sample, subtract mean and divide by standard deviation).</a:t>
            </a:r>
            <a:endParaRPr sz="2000" dirty="0">
              <a:solidFill>
                <a:srgbClr val="24292E"/>
              </a:solidFill>
              <a:latin typeface="Karla" charset="0"/>
              <a:ea typeface="Karla" charset="0"/>
              <a:cs typeface="Karla" charset="0"/>
              <a:sym typeface="Arial"/>
            </a:endParaRPr>
          </a:p>
          <a:p>
            <a:pPr>
              <a:lnSpc>
                <a:spcPct val="115000"/>
              </a:lnSpc>
              <a:spcBef>
                <a:spcPts val="2400"/>
              </a:spcBef>
            </a:pPr>
            <a:r>
              <a:rPr lang="en" b="1" dirty="0">
                <a:solidFill>
                  <a:schemeClr val="dk1"/>
                </a:solidFill>
                <a:latin typeface="Karla" charset="0"/>
                <a:ea typeface="Karla" charset="0"/>
                <a:cs typeface="Karla" charset="0"/>
                <a:sym typeface="Arial"/>
              </a:rPr>
              <a:t>Avoid Sparse Gradients: </a:t>
            </a:r>
            <a:r>
              <a:rPr lang="en" b="1" dirty="0" err="1">
                <a:solidFill>
                  <a:schemeClr val="dk1"/>
                </a:solidFill>
                <a:latin typeface="Karla" charset="0"/>
                <a:ea typeface="Karla" charset="0"/>
                <a:cs typeface="Karla" charset="0"/>
                <a:sym typeface="Arial"/>
              </a:rPr>
              <a:t>ReLU</a:t>
            </a:r>
            <a:r>
              <a:rPr lang="en" b="1" dirty="0">
                <a:solidFill>
                  <a:schemeClr val="dk1"/>
                </a:solidFill>
                <a:latin typeface="Karla" charset="0"/>
                <a:ea typeface="Karla" charset="0"/>
                <a:cs typeface="Karla" charset="0"/>
                <a:sym typeface="Arial"/>
              </a:rPr>
              <a:t>, </a:t>
            </a:r>
            <a:r>
              <a:rPr lang="en" b="1" dirty="0" err="1">
                <a:solidFill>
                  <a:schemeClr val="dk1"/>
                </a:solidFill>
                <a:latin typeface="Karla" charset="0"/>
                <a:ea typeface="Karla" charset="0"/>
                <a:cs typeface="Karla" charset="0"/>
                <a:sym typeface="Arial"/>
              </a:rPr>
              <a:t>MaxPool</a:t>
            </a:r>
            <a:endParaRPr b="1" dirty="0">
              <a:solidFill>
                <a:srgbClr val="24292E"/>
              </a:solidFill>
              <a:latin typeface="Karla" charset="0"/>
              <a:ea typeface="Karla" charset="0"/>
              <a:cs typeface="Karla" charset="0"/>
              <a:sym typeface="Arial"/>
            </a:endParaRPr>
          </a:p>
          <a:p>
            <a:pPr marL="609585" indent="-406390">
              <a:lnSpc>
                <a:spcPct val="115000"/>
              </a:lnSpc>
              <a:spcBef>
                <a:spcPts val="1600"/>
              </a:spcBef>
              <a:buClr>
                <a:schemeClr val="dk1"/>
              </a:buClr>
              <a:buSzPts val="1200"/>
              <a:buChar char="●"/>
            </a:pPr>
            <a:r>
              <a:rPr lang="en" sz="2000" dirty="0">
                <a:solidFill>
                  <a:schemeClr val="dk1"/>
                </a:solidFill>
                <a:latin typeface="Karla" charset="0"/>
                <a:ea typeface="Karla" charset="0"/>
                <a:cs typeface="Karla" charset="0"/>
                <a:sym typeface="Arial"/>
              </a:rPr>
              <a:t>the stability of the GAN game suffers if you have sparse gradients</a:t>
            </a:r>
            <a:endParaRPr sz="2000" dirty="0">
              <a:solidFill>
                <a:schemeClr val="dk1"/>
              </a:solidFill>
              <a:latin typeface="Karla" charset="0"/>
              <a:ea typeface="Karla" charset="0"/>
              <a:cs typeface="Karla" charset="0"/>
              <a:sym typeface="Arial"/>
            </a:endParaRPr>
          </a:p>
          <a:p>
            <a:pPr marL="609585" indent="-406390">
              <a:lnSpc>
                <a:spcPct val="115000"/>
              </a:lnSpc>
              <a:spcBef>
                <a:spcPts val="0"/>
              </a:spcBef>
              <a:buClr>
                <a:schemeClr val="dk1"/>
              </a:buClr>
              <a:buSzPts val="1200"/>
              <a:buChar char="●"/>
            </a:pPr>
            <a:r>
              <a:rPr lang="en" sz="2000" dirty="0" err="1">
                <a:solidFill>
                  <a:schemeClr val="dk1"/>
                </a:solidFill>
                <a:latin typeface="Karla" charset="0"/>
                <a:ea typeface="Karla" charset="0"/>
                <a:cs typeface="Karla" charset="0"/>
                <a:sym typeface="Arial"/>
              </a:rPr>
              <a:t>LeakyReLU</a:t>
            </a:r>
            <a:r>
              <a:rPr lang="en" sz="2000" dirty="0">
                <a:solidFill>
                  <a:schemeClr val="dk1"/>
                </a:solidFill>
                <a:latin typeface="Karla" charset="0"/>
                <a:ea typeface="Karla" charset="0"/>
                <a:cs typeface="Karla" charset="0"/>
                <a:sym typeface="Arial"/>
              </a:rPr>
              <a:t> = good (in both G and D)</a:t>
            </a:r>
            <a:endParaRPr sz="2000" dirty="0">
              <a:solidFill>
                <a:schemeClr val="dk1"/>
              </a:solidFill>
              <a:latin typeface="Karla" charset="0"/>
              <a:ea typeface="Karla" charset="0"/>
              <a:cs typeface="Karla" charset="0"/>
              <a:sym typeface="Arial"/>
            </a:endParaRPr>
          </a:p>
          <a:p>
            <a:pPr marL="609585" indent="-406390">
              <a:lnSpc>
                <a:spcPct val="115000"/>
              </a:lnSpc>
              <a:spcBef>
                <a:spcPts val="0"/>
              </a:spcBef>
              <a:buClr>
                <a:schemeClr val="dk1"/>
              </a:buClr>
              <a:buSzPts val="1200"/>
              <a:buChar char="●"/>
            </a:pPr>
            <a:r>
              <a:rPr lang="en" sz="2000" dirty="0">
                <a:solidFill>
                  <a:schemeClr val="dk1"/>
                </a:solidFill>
                <a:latin typeface="Karla" charset="0"/>
                <a:ea typeface="Karla" charset="0"/>
                <a:cs typeface="Karla" charset="0"/>
                <a:sym typeface="Arial"/>
              </a:rPr>
              <a:t>For </a:t>
            </a:r>
            <a:r>
              <a:rPr lang="en" sz="2000" dirty="0" err="1">
                <a:solidFill>
                  <a:schemeClr val="dk1"/>
                </a:solidFill>
                <a:latin typeface="Karla" charset="0"/>
                <a:ea typeface="Karla" charset="0"/>
                <a:cs typeface="Karla" charset="0"/>
                <a:sym typeface="Arial"/>
              </a:rPr>
              <a:t>Downsampling</a:t>
            </a:r>
            <a:r>
              <a:rPr lang="en" sz="2000" dirty="0">
                <a:solidFill>
                  <a:schemeClr val="dk1"/>
                </a:solidFill>
                <a:latin typeface="Karla" charset="0"/>
                <a:ea typeface="Karla" charset="0"/>
                <a:cs typeface="Karla" charset="0"/>
                <a:sym typeface="Arial"/>
              </a:rPr>
              <a:t>, use: Average Pooling, Conv2d + stride</a:t>
            </a:r>
            <a:endParaRPr sz="2000" dirty="0">
              <a:solidFill>
                <a:schemeClr val="dk1"/>
              </a:solidFill>
              <a:latin typeface="Karla" charset="0"/>
              <a:ea typeface="Karla" charset="0"/>
              <a:cs typeface="Karla" charset="0"/>
              <a:sym typeface="Arial"/>
            </a:endParaRPr>
          </a:p>
          <a:p>
            <a:pPr marL="609585" indent="-406390">
              <a:lnSpc>
                <a:spcPct val="115000"/>
              </a:lnSpc>
              <a:spcBef>
                <a:spcPts val="0"/>
              </a:spcBef>
              <a:buClr>
                <a:schemeClr val="dk1"/>
              </a:buClr>
              <a:buSzPts val="1200"/>
              <a:buChar char="●"/>
            </a:pPr>
            <a:r>
              <a:rPr lang="en" sz="2000" dirty="0">
                <a:solidFill>
                  <a:schemeClr val="dk1"/>
                </a:solidFill>
                <a:latin typeface="Karla" charset="0"/>
                <a:ea typeface="Karla" charset="0"/>
                <a:cs typeface="Karla" charset="0"/>
                <a:sym typeface="Arial"/>
              </a:rPr>
              <a:t>For </a:t>
            </a:r>
            <a:r>
              <a:rPr lang="en" sz="2000" dirty="0" err="1">
                <a:solidFill>
                  <a:schemeClr val="dk1"/>
                </a:solidFill>
                <a:latin typeface="Karla" charset="0"/>
                <a:ea typeface="Karla" charset="0"/>
                <a:cs typeface="Karla" charset="0"/>
                <a:sym typeface="Arial"/>
              </a:rPr>
              <a:t>Upsampling</a:t>
            </a:r>
            <a:r>
              <a:rPr lang="en" sz="2000" dirty="0">
                <a:solidFill>
                  <a:schemeClr val="dk1"/>
                </a:solidFill>
                <a:latin typeface="Karla" charset="0"/>
                <a:ea typeface="Karla" charset="0"/>
                <a:cs typeface="Karla" charset="0"/>
                <a:sym typeface="Arial"/>
              </a:rPr>
              <a:t>, use: </a:t>
            </a:r>
            <a:r>
              <a:rPr lang="en" sz="2000" dirty="0" err="1">
                <a:solidFill>
                  <a:schemeClr val="dk1"/>
                </a:solidFill>
                <a:latin typeface="Karla" charset="0"/>
                <a:ea typeface="Karla" charset="0"/>
                <a:cs typeface="Karla" charset="0"/>
                <a:sym typeface="Arial"/>
              </a:rPr>
              <a:t>PixelShuffle</a:t>
            </a:r>
            <a:r>
              <a:rPr lang="en" sz="2000" dirty="0">
                <a:solidFill>
                  <a:schemeClr val="dk1"/>
                </a:solidFill>
                <a:latin typeface="Karla" charset="0"/>
                <a:ea typeface="Karla" charset="0"/>
                <a:cs typeface="Karla" charset="0"/>
                <a:sym typeface="Arial"/>
              </a:rPr>
              <a:t>, ConvTranspose2d + stride</a:t>
            </a:r>
            <a:endParaRPr sz="2000" dirty="0">
              <a:solidFill>
                <a:schemeClr val="dk1"/>
              </a:solidFill>
              <a:latin typeface="Karla" charset="0"/>
              <a:ea typeface="Karla" charset="0"/>
              <a:cs typeface="Karla" charset="0"/>
              <a:sym typeface="Arial"/>
            </a:endParaRPr>
          </a:p>
          <a:p>
            <a:pPr marL="1219170" lvl="1" indent="-406390">
              <a:lnSpc>
                <a:spcPct val="115000"/>
              </a:lnSpc>
              <a:spcBef>
                <a:spcPts val="0"/>
              </a:spcBef>
              <a:buClr>
                <a:schemeClr val="dk1"/>
              </a:buClr>
              <a:buSzPts val="1200"/>
              <a:buChar char="○"/>
            </a:pPr>
            <a:r>
              <a:rPr lang="en" sz="2000" dirty="0" err="1">
                <a:solidFill>
                  <a:schemeClr val="dk1"/>
                </a:solidFill>
                <a:latin typeface="Karla" charset="0"/>
                <a:ea typeface="Karla" charset="0"/>
                <a:cs typeface="Karla" charset="0"/>
                <a:sym typeface="Arial"/>
              </a:rPr>
              <a:t>PixelShuffle</a:t>
            </a:r>
            <a:r>
              <a:rPr lang="en" sz="2000" dirty="0">
                <a:solidFill>
                  <a:schemeClr val="dk1"/>
                </a:solidFill>
                <a:latin typeface="Karla" charset="0"/>
                <a:ea typeface="Karla" charset="0"/>
                <a:cs typeface="Karla" charset="0"/>
                <a:sym typeface="Arial"/>
              </a:rPr>
              <a:t>:</a:t>
            </a:r>
            <a:r>
              <a:rPr lang="en" sz="2000" dirty="0">
                <a:solidFill>
                  <a:schemeClr val="dk1"/>
                </a:solidFill>
                <a:uFill>
                  <a:noFill/>
                </a:uFill>
                <a:latin typeface="Karla" charset="0"/>
                <a:ea typeface="Karla" charset="0"/>
                <a:cs typeface="Karla" charset="0"/>
                <a:sym typeface="Arial"/>
                <a:hlinkClick r:id="rId3"/>
              </a:rPr>
              <a:t> </a:t>
            </a:r>
            <a:r>
              <a:rPr lang="en" sz="2000" u="sng" dirty="0">
                <a:solidFill>
                  <a:schemeClr val="hlink"/>
                </a:solidFill>
                <a:latin typeface="Karla" charset="0"/>
                <a:ea typeface="Karla" charset="0"/>
                <a:cs typeface="Karla" charset="0"/>
                <a:sym typeface="Arial"/>
                <a:hlinkClick r:id="rId3"/>
              </a:rPr>
              <a:t>https://arxiv.org/abs/1609.05158</a:t>
            </a:r>
            <a:endParaRPr sz="2000" u="sng" dirty="0">
              <a:solidFill>
                <a:schemeClr val="hlink"/>
              </a:solidFill>
              <a:latin typeface="Karla" charset="0"/>
              <a:ea typeface="Karla" charset="0"/>
              <a:cs typeface="Karla" charset="0"/>
              <a:sym typeface="Arial"/>
              <a:hlinkClick r:id="rId3"/>
            </a:endParaRPr>
          </a:p>
          <a:p>
            <a:pPr marL="609585">
              <a:lnSpc>
                <a:spcPct val="115000"/>
              </a:lnSpc>
              <a:spcBef>
                <a:spcPts val="1600"/>
              </a:spcBef>
              <a:spcAft>
                <a:spcPts val="1600"/>
              </a:spcAft>
            </a:pPr>
            <a:endParaRPr sz="1600" dirty="0">
              <a:solidFill>
                <a:srgbClr val="24292E"/>
              </a:solidFill>
              <a:latin typeface="Karla" charset="0"/>
              <a:ea typeface="Karla" charset="0"/>
              <a:cs typeface="Karla" charset="0"/>
              <a:sym typeface="Arial"/>
            </a:endParaRPr>
          </a:p>
        </p:txBody>
      </p:sp>
      <p:sp>
        <p:nvSpPr>
          <p:cNvPr id="255" name="Google Shape;255;p36"/>
          <p:cNvSpPr txBox="1">
            <a:spLocks noGrp="1"/>
          </p:cNvSpPr>
          <p:nvPr>
            <p:ph type="sldNum" sz="quarter" idx="12"/>
          </p:nvPr>
        </p:nvSpPr>
        <p:spPr>
          <a:prstGeom prst="rect">
            <a:avLst/>
          </a:prstGeom>
          <a:noFill/>
          <a:ln>
            <a:noFill/>
          </a:ln>
        </p:spPr>
        <p:txBody>
          <a:bodyPr spcFirstLastPara="1" vert="horz" wrap="square" lIns="91433" tIns="45700" rIns="91433" bIns="45700" rtlCol="0" anchor="ctr" anchorCtr="0">
            <a:noAutofit/>
          </a:bodyPr>
          <a:lstStyle/>
          <a:p>
            <a:fld id="{00000000-1234-1234-1234-123412341234}" type="slidenum">
              <a:rPr lang="en" sz="1467"/>
              <a:pPr/>
              <a:t>53</a:t>
            </a:fld>
            <a:endParaRPr sz="1467"/>
          </a:p>
        </p:txBody>
      </p:sp>
    </p:spTree>
    <p:extLst>
      <p:ext uri="{BB962C8B-B14F-4D97-AF65-F5344CB8AC3E}">
        <p14:creationId xmlns:p14="http://schemas.microsoft.com/office/powerpoint/2010/main" val="130543646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7"/>
          <p:cNvSpPr txBox="1">
            <a:spLocks noGrp="1"/>
          </p:cNvSpPr>
          <p:nvPr>
            <p:ph type="title"/>
          </p:nvPr>
        </p:nvSpPr>
        <p:spPr>
          <a:prstGeom prst="rect">
            <a:avLst/>
          </a:prstGeom>
          <a:noFill/>
          <a:ln>
            <a:noFill/>
          </a:ln>
        </p:spPr>
        <p:txBody>
          <a:bodyPr spcFirstLastPara="1" wrap="square" lIns="91433" tIns="45700" rIns="91433" bIns="45700" anchor="t" anchorCtr="0">
            <a:noAutofit/>
          </a:bodyPr>
          <a:lstStyle/>
          <a:p>
            <a:pPr>
              <a:spcBef>
                <a:spcPts val="0"/>
              </a:spcBef>
              <a:buClr>
                <a:srgbClr val="464646"/>
              </a:buClr>
              <a:buSzPts val="2400"/>
            </a:pPr>
            <a:r>
              <a:rPr lang="en" dirty="0"/>
              <a:t>GAN Rules of Thumb (GANHACKs)</a:t>
            </a:r>
            <a:endParaRPr dirty="0"/>
          </a:p>
          <a:p>
            <a:pPr>
              <a:spcBef>
                <a:spcPts val="0"/>
              </a:spcBef>
              <a:buClr>
                <a:srgbClr val="464646"/>
              </a:buClr>
              <a:buSzPts val="2400"/>
            </a:pPr>
            <a:endParaRPr dirty="0"/>
          </a:p>
        </p:txBody>
      </p:sp>
      <p:sp>
        <p:nvSpPr>
          <p:cNvPr id="261" name="Google Shape;261;p37"/>
          <p:cNvSpPr txBox="1">
            <a:spLocks noGrp="1"/>
          </p:cNvSpPr>
          <p:nvPr>
            <p:ph idx="1"/>
          </p:nvPr>
        </p:nvSpPr>
        <p:spPr>
          <a:xfrm>
            <a:off x="833400" y="1177773"/>
            <a:ext cx="10327200" cy="4245200"/>
          </a:xfrm>
          <a:prstGeom prst="rect">
            <a:avLst/>
          </a:prstGeom>
          <a:noFill/>
          <a:ln>
            <a:noFill/>
          </a:ln>
        </p:spPr>
        <p:txBody>
          <a:bodyPr spcFirstLastPara="1" wrap="square" lIns="91433" tIns="45700" rIns="91433" bIns="45700" anchor="t" anchorCtr="0">
            <a:noAutofit/>
          </a:bodyPr>
          <a:lstStyle/>
          <a:p>
            <a:pPr>
              <a:lnSpc>
                <a:spcPct val="115000"/>
              </a:lnSpc>
              <a:spcBef>
                <a:spcPts val="2400"/>
              </a:spcBef>
              <a:buClr>
                <a:srgbClr val="000000"/>
              </a:buClr>
              <a:buSzPts val="1100"/>
            </a:pPr>
            <a:r>
              <a:rPr lang="en" b="1" dirty="0">
                <a:solidFill>
                  <a:schemeClr val="dk1"/>
                </a:solidFill>
                <a:latin typeface="Karla" charset="0"/>
                <a:ea typeface="Karla" charset="0"/>
                <a:cs typeface="Karla" charset="0"/>
                <a:sym typeface="Arial"/>
              </a:rPr>
              <a:t>Use Soft and Noisy Labels</a:t>
            </a:r>
            <a:endParaRPr b="1" dirty="0">
              <a:solidFill>
                <a:schemeClr val="dk1"/>
              </a:solidFill>
              <a:latin typeface="Karla" charset="0"/>
              <a:ea typeface="Karla" charset="0"/>
              <a:cs typeface="Karla" charset="0"/>
              <a:sym typeface="Arial"/>
            </a:endParaRPr>
          </a:p>
          <a:p>
            <a:pPr marL="609585" indent="-397923">
              <a:lnSpc>
                <a:spcPct val="115000"/>
              </a:lnSpc>
              <a:spcBef>
                <a:spcPts val="1600"/>
              </a:spcBef>
              <a:buClr>
                <a:schemeClr val="dk1"/>
              </a:buClr>
              <a:buSzPts val="1100"/>
              <a:buChar char="●"/>
            </a:pPr>
            <a:r>
              <a:rPr lang="en" sz="2000" dirty="0">
                <a:solidFill>
                  <a:schemeClr val="dk1"/>
                </a:solidFill>
                <a:latin typeface="Karla" charset="0"/>
                <a:ea typeface="Karla" charset="0"/>
                <a:cs typeface="Karla" charset="0"/>
                <a:sym typeface="Arial"/>
              </a:rPr>
              <a:t>Label Smoothing, i.e. if you have two target labels: Real=1 and Fake=0, then for each incoming sample, if it is real, then replace the label with a random number between 0.7 and 1.2, and if it is a fake sample, replace it with 0.0 and 0.3 (for example).</a:t>
            </a:r>
            <a:endParaRPr sz="2000" dirty="0">
              <a:solidFill>
                <a:schemeClr val="dk1"/>
              </a:solidFill>
              <a:latin typeface="Karla" charset="0"/>
              <a:ea typeface="Karla" charset="0"/>
              <a:cs typeface="Karla" charset="0"/>
              <a:sym typeface="Arial"/>
            </a:endParaRPr>
          </a:p>
          <a:p>
            <a:pPr marL="1219170" lvl="1" indent="-397923">
              <a:lnSpc>
                <a:spcPct val="115000"/>
              </a:lnSpc>
              <a:spcBef>
                <a:spcPts val="0"/>
              </a:spcBef>
              <a:buClr>
                <a:schemeClr val="dk1"/>
              </a:buClr>
              <a:buSzPts val="1100"/>
              <a:buChar char="○"/>
            </a:pPr>
            <a:r>
              <a:rPr lang="en" sz="2000" dirty="0" err="1">
                <a:solidFill>
                  <a:schemeClr val="dk1"/>
                </a:solidFill>
                <a:latin typeface="Karla" charset="0"/>
                <a:ea typeface="Karla" charset="0"/>
                <a:cs typeface="Karla" charset="0"/>
                <a:sym typeface="Arial"/>
              </a:rPr>
              <a:t>Salimans</a:t>
            </a:r>
            <a:r>
              <a:rPr lang="en" sz="2000" dirty="0">
                <a:solidFill>
                  <a:schemeClr val="dk1"/>
                </a:solidFill>
                <a:latin typeface="Karla" charset="0"/>
                <a:ea typeface="Karla" charset="0"/>
                <a:cs typeface="Karla" charset="0"/>
                <a:sym typeface="Arial"/>
              </a:rPr>
              <a:t> et. al. 2016</a:t>
            </a:r>
            <a:endParaRPr sz="2000" dirty="0">
              <a:solidFill>
                <a:schemeClr val="dk1"/>
              </a:solidFill>
              <a:latin typeface="Karla" charset="0"/>
              <a:ea typeface="Karla" charset="0"/>
              <a:cs typeface="Karla" charset="0"/>
              <a:sym typeface="Arial"/>
            </a:endParaRPr>
          </a:p>
          <a:p>
            <a:pPr marL="609585" indent="-397923">
              <a:lnSpc>
                <a:spcPct val="115000"/>
              </a:lnSpc>
              <a:spcBef>
                <a:spcPts val="0"/>
              </a:spcBef>
              <a:buClr>
                <a:schemeClr val="dk1"/>
              </a:buClr>
              <a:buSzPts val="1100"/>
              <a:buChar char="●"/>
            </a:pPr>
            <a:r>
              <a:rPr lang="en" sz="2000" dirty="0">
                <a:solidFill>
                  <a:schemeClr val="dk1"/>
                </a:solidFill>
                <a:latin typeface="Karla" charset="0"/>
                <a:ea typeface="Karla" charset="0"/>
                <a:cs typeface="Karla" charset="0"/>
                <a:sym typeface="Arial"/>
              </a:rPr>
              <a:t>make </a:t>
            </a:r>
            <a:r>
              <a:rPr lang="en" sz="2000" dirty="0" smtClean="0">
                <a:solidFill>
                  <a:schemeClr val="dk1"/>
                </a:solidFill>
                <a:latin typeface="Karla" charset="0"/>
                <a:ea typeface="Karla" charset="0"/>
                <a:cs typeface="Karla" charset="0"/>
                <a:sym typeface="Arial"/>
              </a:rPr>
              <a:t>the labels</a:t>
            </a:r>
            <a:r>
              <a:rPr lang="en-US" sz="2000" dirty="0" smtClean="0">
                <a:solidFill>
                  <a:schemeClr val="dk1"/>
                </a:solidFill>
                <a:latin typeface="Karla" charset="0"/>
                <a:ea typeface="Karla" charset="0"/>
                <a:cs typeface="Karla" charset="0"/>
                <a:sym typeface="Arial"/>
              </a:rPr>
              <a:t> </a:t>
            </a:r>
            <a:r>
              <a:rPr lang="en" sz="2000" dirty="0" smtClean="0">
                <a:solidFill>
                  <a:schemeClr val="dk1"/>
                </a:solidFill>
                <a:latin typeface="Karla" charset="0"/>
                <a:ea typeface="Karla" charset="0"/>
                <a:cs typeface="Karla" charset="0"/>
                <a:sym typeface="Arial"/>
              </a:rPr>
              <a:t>noisy </a:t>
            </a:r>
            <a:r>
              <a:rPr lang="en" sz="2000" dirty="0">
                <a:solidFill>
                  <a:schemeClr val="dk1"/>
                </a:solidFill>
                <a:latin typeface="Karla" charset="0"/>
                <a:ea typeface="Karla" charset="0"/>
                <a:cs typeface="Karla" charset="0"/>
                <a:sym typeface="Arial"/>
              </a:rPr>
              <a:t>for the discriminator: occasionally flip the labels when training the discriminator</a:t>
            </a:r>
            <a:endParaRPr sz="2000" b="1" dirty="0">
              <a:solidFill>
                <a:srgbClr val="24292E"/>
              </a:solidFill>
              <a:latin typeface="Karla" charset="0"/>
              <a:ea typeface="Karla" charset="0"/>
              <a:cs typeface="Karla" charset="0"/>
              <a:sym typeface="Arial"/>
            </a:endParaRPr>
          </a:p>
          <a:p>
            <a:pPr>
              <a:lnSpc>
                <a:spcPct val="115000"/>
              </a:lnSpc>
              <a:spcBef>
                <a:spcPts val="2400"/>
              </a:spcBef>
            </a:pPr>
            <a:r>
              <a:rPr lang="en" b="1" dirty="0">
                <a:solidFill>
                  <a:schemeClr val="dk1"/>
                </a:solidFill>
                <a:latin typeface="Karla" charset="0"/>
                <a:ea typeface="Karla" charset="0"/>
                <a:cs typeface="Karla" charset="0"/>
                <a:sym typeface="Arial"/>
              </a:rPr>
              <a:t>See GANHACKs</a:t>
            </a:r>
            <a:r>
              <a:rPr lang="en" b="1" i="1" dirty="0">
                <a:solidFill>
                  <a:schemeClr val="dk1"/>
                </a:solidFill>
                <a:latin typeface="Karla" charset="0"/>
                <a:ea typeface="Karla" charset="0"/>
                <a:cs typeface="Karla" charset="0"/>
                <a:sym typeface="Arial"/>
              </a:rPr>
              <a:t> </a:t>
            </a:r>
            <a:r>
              <a:rPr lang="en" dirty="0">
                <a:solidFill>
                  <a:schemeClr val="dk1"/>
                </a:solidFill>
                <a:latin typeface="Karla" charset="0"/>
                <a:ea typeface="Karla" charset="0"/>
                <a:cs typeface="Karla" charset="0"/>
                <a:sym typeface="Arial"/>
              </a:rPr>
              <a:t>(</a:t>
            </a:r>
            <a:r>
              <a:rPr lang="en" u="sng" dirty="0">
                <a:solidFill>
                  <a:schemeClr val="hlink"/>
                </a:solidFill>
                <a:latin typeface="Karla" charset="0"/>
                <a:ea typeface="Karla" charset="0"/>
                <a:cs typeface="Karla" charset="0"/>
                <a:sym typeface="Arial"/>
                <a:hlinkClick r:id="rId3"/>
              </a:rPr>
              <a:t>https://github.com/soumith/ganhacks</a:t>
            </a:r>
            <a:r>
              <a:rPr lang="en" dirty="0">
                <a:solidFill>
                  <a:schemeClr val="dk1"/>
                </a:solidFill>
                <a:latin typeface="Karla" charset="0"/>
                <a:ea typeface="Karla" charset="0"/>
                <a:cs typeface="Karla" charset="0"/>
                <a:sym typeface="Arial"/>
              </a:rPr>
              <a:t>) for more tips</a:t>
            </a:r>
            <a:endParaRPr dirty="0">
              <a:solidFill>
                <a:srgbClr val="24292E"/>
              </a:solidFill>
              <a:latin typeface="Karla" charset="0"/>
              <a:ea typeface="Karla" charset="0"/>
              <a:cs typeface="Karla" charset="0"/>
              <a:sym typeface="Arial"/>
            </a:endParaRPr>
          </a:p>
          <a:p>
            <a:pPr marL="609585">
              <a:lnSpc>
                <a:spcPct val="115000"/>
              </a:lnSpc>
              <a:spcBef>
                <a:spcPts val="1600"/>
              </a:spcBef>
              <a:spcAft>
                <a:spcPts val="1600"/>
              </a:spcAft>
            </a:pPr>
            <a:endParaRPr dirty="0">
              <a:solidFill>
                <a:srgbClr val="24292E"/>
              </a:solidFill>
              <a:latin typeface="Karla" charset="0"/>
              <a:ea typeface="Karla" charset="0"/>
              <a:cs typeface="Karla" charset="0"/>
              <a:sym typeface="Arial"/>
            </a:endParaRPr>
          </a:p>
        </p:txBody>
      </p:sp>
      <p:sp>
        <p:nvSpPr>
          <p:cNvPr id="262" name="Google Shape;262;p37"/>
          <p:cNvSpPr txBox="1">
            <a:spLocks noGrp="1"/>
          </p:cNvSpPr>
          <p:nvPr>
            <p:ph type="sldNum" sz="quarter" idx="12"/>
          </p:nvPr>
        </p:nvSpPr>
        <p:spPr>
          <a:prstGeom prst="rect">
            <a:avLst/>
          </a:prstGeom>
          <a:noFill/>
          <a:ln>
            <a:noFill/>
          </a:ln>
        </p:spPr>
        <p:txBody>
          <a:bodyPr spcFirstLastPara="1" vert="horz" wrap="square" lIns="91433" tIns="45700" rIns="91433" bIns="45700" rtlCol="0" anchor="ctr" anchorCtr="0">
            <a:noAutofit/>
          </a:bodyPr>
          <a:lstStyle/>
          <a:p>
            <a:fld id="{00000000-1234-1234-1234-123412341234}" type="slidenum">
              <a:rPr lang="en" sz="1467"/>
              <a:pPr/>
              <a:t>54</a:t>
            </a:fld>
            <a:endParaRPr sz="1467"/>
          </a:p>
        </p:txBody>
      </p:sp>
    </p:spTree>
    <p:extLst>
      <p:ext uri="{BB962C8B-B14F-4D97-AF65-F5344CB8AC3E}">
        <p14:creationId xmlns:p14="http://schemas.microsoft.com/office/powerpoint/2010/main" val="165983411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Review of AE and VAE </a:t>
            </a:r>
          </a:p>
          <a:p>
            <a:r>
              <a:rPr lang="en-US" dirty="0" smtClean="0"/>
              <a:t>GANS</a:t>
            </a:r>
            <a:r>
              <a:rPr lang="en-US" b="1" dirty="0" smtClean="0"/>
              <a:t> </a:t>
            </a:r>
          </a:p>
          <a:p>
            <a:r>
              <a:rPr lang="en-US" dirty="0"/>
              <a:t>	</a:t>
            </a:r>
            <a:r>
              <a:rPr lang="en-US" dirty="0" smtClean="0"/>
              <a:t>Motivation </a:t>
            </a:r>
          </a:p>
          <a:p>
            <a:r>
              <a:rPr lang="en-US" dirty="0"/>
              <a:t>	</a:t>
            </a:r>
            <a:r>
              <a:rPr lang="en-US" dirty="0" smtClean="0"/>
              <a:t>Formalism </a:t>
            </a:r>
          </a:p>
          <a:p>
            <a:r>
              <a:rPr lang="en-US" dirty="0"/>
              <a:t>	</a:t>
            </a:r>
            <a:r>
              <a:rPr lang="en-US" dirty="0" smtClean="0"/>
              <a:t>Training</a:t>
            </a:r>
          </a:p>
          <a:p>
            <a:r>
              <a:rPr lang="en-US" b="1" dirty="0" smtClean="0"/>
              <a:t>Game Theory, </a:t>
            </a:r>
            <a:r>
              <a:rPr lang="en-US" b="1" dirty="0" err="1" smtClean="0"/>
              <a:t>minmax</a:t>
            </a:r>
            <a:endParaRPr lang="en-US" b="1" dirty="0" smtClean="0"/>
          </a:p>
          <a:p>
            <a:r>
              <a:rPr lang="en-US" dirty="0" smtClean="0"/>
              <a:t>Challenges:</a:t>
            </a:r>
          </a:p>
          <a:p>
            <a:pPr marL="900090" lvl="1" indent="-342900">
              <a:buFont typeface="Arial" charset="0"/>
              <a:buChar char="•"/>
            </a:pPr>
            <a:r>
              <a:rPr lang="en-US" sz="2400" dirty="0" smtClean="0"/>
              <a:t>Big Samples</a:t>
            </a:r>
          </a:p>
          <a:p>
            <a:pPr marL="900090" lvl="1" indent="-342900">
              <a:buFont typeface="Arial" charset="0"/>
              <a:buChar char="•"/>
            </a:pPr>
            <a:r>
              <a:rPr lang="en-US" sz="2400" dirty="0" smtClean="0"/>
              <a:t>Modal collapse</a:t>
            </a:r>
          </a:p>
          <a:p>
            <a:endParaRPr lang="en-US" dirty="0" smtClean="0"/>
          </a:p>
          <a:p>
            <a:endParaRPr lang="en-US" dirty="0" smtClean="0"/>
          </a:p>
        </p:txBody>
      </p:sp>
      <p:sp>
        <p:nvSpPr>
          <p:cNvPr id="4" name="Slide Number Placeholder 3"/>
          <p:cNvSpPr>
            <a:spLocks noGrp="1"/>
          </p:cNvSpPr>
          <p:nvPr>
            <p:ph type="sldNum" sz="quarter" idx="12"/>
          </p:nvPr>
        </p:nvSpPr>
        <p:spPr/>
        <p:txBody>
          <a:bodyPr/>
          <a:lstStyle/>
          <a:p>
            <a:fld id="{81B7CCDB-6D39-0547-B7B3-C80E39D6513A}" type="slidenum">
              <a:rPr lang="en-US" smtClean="0"/>
              <a:t>55</a:t>
            </a:fld>
            <a:endParaRPr lang="en-US"/>
          </a:p>
        </p:txBody>
      </p:sp>
    </p:spTree>
    <p:extLst>
      <p:ext uri="{BB962C8B-B14F-4D97-AF65-F5344CB8AC3E}">
        <p14:creationId xmlns:p14="http://schemas.microsoft.com/office/powerpoint/2010/main" val="151534811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Game Theory </a:t>
            </a:r>
            <a:endParaRPr lang="en-US" dirty="0"/>
          </a:p>
        </p:txBody>
      </p:sp>
      <p:sp>
        <p:nvSpPr>
          <p:cNvPr id="3" name="Content Placeholder 2"/>
          <p:cNvSpPr>
            <a:spLocks noGrp="1"/>
          </p:cNvSpPr>
          <p:nvPr>
            <p:ph idx="1"/>
          </p:nvPr>
        </p:nvSpPr>
        <p:spPr/>
        <p:txBody>
          <a:bodyPr/>
          <a:lstStyle/>
          <a:p>
            <a:r>
              <a:rPr lang="en-US" sz="2400" dirty="0" smtClean="0"/>
              <a:t>In some games there are unbounded resources. </a:t>
            </a:r>
            <a:r>
              <a:rPr lang="en-US" sz="2400" dirty="0"/>
              <a:t>For </a:t>
            </a:r>
            <a:r>
              <a:rPr lang="en-US" sz="2400" dirty="0" smtClean="0"/>
              <a:t>example</a:t>
            </a:r>
            <a:r>
              <a:rPr lang="en-US" sz="2400" dirty="0"/>
              <a:t>, in a game of poker, the pot can theoretically get larger and larger without limit. </a:t>
            </a:r>
            <a:endParaRPr lang="en-US" sz="2400" dirty="0" smtClean="0"/>
          </a:p>
          <a:p>
            <a:endParaRPr lang="en-US" sz="2400" dirty="0"/>
          </a:p>
          <a:p>
            <a:r>
              <a:rPr lang="en-US" sz="2400" b="1" dirty="0" smtClean="0"/>
              <a:t>Zero-sum game</a:t>
            </a:r>
            <a:r>
              <a:rPr lang="en-US" sz="2400" dirty="0" smtClean="0"/>
              <a:t>:  Players </a:t>
            </a:r>
            <a:r>
              <a:rPr lang="en-US" sz="2400" dirty="0"/>
              <a:t>compete for a fixed and limited pool of </a:t>
            </a:r>
            <a:r>
              <a:rPr lang="en-US" sz="2400" dirty="0" smtClean="0"/>
              <a:t>resources. Players compete </a:t>
            </a:r>
            <a:r>
              <a:rPr lang="en-US" sz="2400" dirty="0"/>
              <a:t>for resources, claiming </a:t>
            </a:r>
            <a:r>
              <a:rPr lang="en-US" sz="2400" dirty="0" smtClean="0"/>
              <a:t>them and each </a:t>
            </a:r>
            <a:r>
              <a:rPr lang="en-US" sz="2400" dirty="0"/>
              <a:t>player’s total number of resources can change, but the total number of resources </a:t>
            </a:r>
            <a:r>
              <a:rPr lang="en-US" sz="2400" dirty="0" smtClean="0"/>
              <a:t>remain constant.</a:t>
            </a:r>
          </a:p>
          <a:p>
            <a:endParaRPr lang="en-US" sz="2400" dirty="0"/>
          </a:p>
          <a:p>
            <a:r>
              <a:rPr lang="en-US" sz="2400" dirty="0"/>
              <a:t>In zero-sum games each player can try to set things up so that the other player’s best move is of as little advantage as possible. This is called a </a:t>
            </a:r>
            <a:r>
              <a:rPr lang="en-US" sz="2400" b="1" dirty="0"/>
              <a:t>minimax</a:t>
            </a:r>
            <a:r>
              <a:rPr lang="en-US" sz="2400" dirty="0"/>
              <a:t>, or </a:t>
            </a:r>
            <a:r>
              <a:rPr lang="en-US" sz="2400" b="1" dirty="0" err="1"/>
              <a:t>minmax</a:t>
            </a:r>
            <a:r>
              <a:rPr lang="en-US" sz="2400" dirty="0"/>
              <a:t>, </a:t>
            </a:r>
            <a:r>
              <a:rPr lang="en-US" sz="2400" dirty="0" smtClean="0"/>
              <a:t>technique.</a:t>
            </a:r>
            <a:endParaRPr lang="en-US" sz="2400" dirty="0"/>
          </a:p>
          <a:p>
            <a:endParaRPr lang="en-US" sz="2400" dirty="0"/>
          </a:p>
          <a:p>
            <a:endParaRPr lang="en-US" sz="2400" dirty="0"/>
          </a:p>
          <a:p>
            <a:endParaRPr lang="en-US" sz="2400" dirty="0" smtClean="0"/>
          </a:p>
          <a:p>
            <a:endParaRPr lang="en-US" sz="2400" dirty="0"/>
          </a:p>
        </p:txBody>
      </p:sp>
      <p:sp>
        <p:nvSpPr>
          <p:cNvPr id="4" name="Slide Number Placeholder 3"/>
          <p:cNvSpPr>
            <a:spLocks noGrp="1"/>
          </p:cNvSpPr>
          <p:nvPr>
            <p:ph type="sldNum" sz="quarter" idx="12"/>
          </p:nvPr>
        </p:nvSpPr>
        <p:spPr/>
        <p:txBody>
          <a:bodyPr/>
          <a:lstStyle/>
          <a:p>
            <a:fld id="{81B7CCDB-6D39-0547-B7B3-C80E39D6513A}" type="slidenum">
              <a:rPr lang="en-US" smtClean="0"/>
              <a:t>56</a:t>
            </a:fld>
            <a:endParaRPr lang="en-US"/>
          </a:p>
        </p:txBody>
      </p:sp>
    </p:spTree>
    <p:extLst>
      <p:ext uri="{BB962C8B-B14F-4D97-AF65-F5344CB8AC3E}">
        <p14:creationId xmlns:p14="http://schemas.microsoft.com/office/powerpoint/2010/main" val="97971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Game Theory (</a:t>
            </a:r>
            <a:r>
              <a:rPr lang="en-US" dirty="0" err="1" smtClean="0"/>
              <a:t>cont</a:t>
            </a:r>
            <a:r>
              <a:rPr lang="en-US" dirty="0" smtClean="0"/>
              <a:t>)</a:t>
            </a:r>
            <a:endParaRPr lang="en-US" dirty="0"/>
          </a:p>
        </p:txBody>
      </p:sp>
      <p:sp>
        <p:nvSpPr>
          <p:cNvPr id="3" name="Content Placeholder 2"/>
          <p:cNvSpPr>
            <a:spLocks noGrp="1"/>
          </p:cNvSpPr>
          <p:nvPr>
            <p:ph idx="1"/>
          </p:nvPr>
        </p:nvSpPr>
        <p:spPr/>
        <p:txBody>
          <a:bodyPr/>
          <a:lstStyle/>
          <a:p>
            <a:r>
              <a:rPr lang="en-US" sz="2400" dirty="0"/>
              <a:t>Our goal in training the GAN is to produce two networks that are each as good as they can be. In other words, we don’t end up with a “</a:t>
            </a:r>
            <a:r>
              <a:rPr lang="en-US" sz="2400" dirty="0" smtClean="0"/>
              <a:t>winner</a:t>
            </a:r>
            <a:r>
              <a:rPr lang="en-US" sz="2400" dirty="0"/>
              <a:t>.” </a:t>
            </a:r>
            <a:endParaRPr lang="en-US" sz="2400" dirty="0" smtClean="0"/>
          </a:p>
          <a:p>
            <a:endParaRPr lang="en-US" sz="2400" dirty="0"/>
          </a:p>
          <a:p>
            <a:r>
              <a:rPr lang="en-US" sz="2400" dirty="0" smtClean="0"/>
              <a:t>Instead</a:t>
            </a:r>
            <a:r>
              <a:rPr lang="en-US" sz="2400" dirty="0"/>
              <a:t>, both networks have reached their peak ability given the other network’s abilities to prevent </a:t>
            </a:r>
            <a:r>
              <a:rPr lang="en-US" sz="2400" dirty="0" smtClean="0"/>
              <a:t>it</a:t>
            </a:r>
            <a:r>
              <a:rPr lang="en-US" sz="2400" dirty="0"/>
              <a:t>. Game theorists call this state a </a:t>
            </a:r>
            <a:r>
              <a:rPr lang="en-US" sz="2400" b="1" dirty="0"/>
              <a:t>Nash equilibrium</a:t>
            </a:r>
            <a:r>
              <a:rPr lang="en-US" sz="2400" dirty="0"/>
              <a:t>, where each network is at its best configuration with respect to the </a:t>
            </a:r>
            <a:r>
              <a:rPr lang="en-US" sz="2400" dirty="0" smtClean="0"/>
              <a:t>other. </a:t>
            </a:r>
          </a:p>
          <a:p>
            <a:endParaRPr lang="en-US" sz="2400" dirty="0"/>
          </a:p>
          <a:p>
            <a:r>
              <a:rPr lang="en-US" sz="2400" dirty="0" smtClean="0"/>
              <a:t>More on this in the a-sec.  </a:t>
            </a:r>
            <a:endParaRPr lang="en-US" sz="2400" dirty="0"/>
          </a:p>
        </p:txBody>
      </p:sp>
      <p:sp>
        <p:nvSpPr>
          <p:cNvPr id="4" name="Slide Number Placeholder 3"/>
          <p:cNvSpPr>
            <a:spLocks noGrp="1"/>
          </p:cNvSpPr>
          <p:nvPr>
            <p:ph type="sldNum" sz="quarter" idx="12"/>
          </p:nvPr>
        </p:nvSpPr>
        <p:spPr/>
        <p:txBody>
          <a:bodyPr/>
          <a:lstStyle/>
          <a:p>
            <a:fld id="{81B7CCDB-6D39-0547-B7B3-C80E39D6513A}" type="slidenum">
              <a:rPr lang="en-US" smtClean="0"/>
              <a:t>57</a:t>
            </a:fld>
            <a:endParaRPr lang="en-US"/>
          </a:p>
        </p:txBody>
      </p:sp>
    </p:spTree>
    <p:extLst>
      <p:ext uri="{BB962C8B-B14F-4D97-AF65-F5344CB8AC3E}">
        <p14:creationId xmlns:p14="http://schemas.microsoft.com/office/powerpoint/2010/main" val="96107179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Review of AE and VAE </a:t>
            </a:r>
          </a:p>
          <a:p>
            <a:r>
              <a:rPr lang="en-US" dirty="0" smtClean="0"/>
              <a:t>GANS</a:t>
            </a:r>
            <a:r>
              <a:rPr lang="en-US" b="1" dirty="0" smtClean="0"/>
              <a:t> </a:t>
            </a:r>
          </a:p>
          <a:p>
            <a:r>
              <a:rPr lang="en-US" dirty="0"/>
              <a:t>	</a:t>
            </a:r>
            <a:r>
              <a:rPr lang="en-US" dirty="0" smtClean="0"/>
              <a:t>Motivation </a:t>
            </a:r>
          </a:p>
          <a:p>
            <a:r>
              <a:rPr lang="en-US" dirty="0"/>
              <a:t>	</a:t>
            </a:r>
            <a:r>
              <a:rPr lang="en-US" dirty="0" smtClean="0"/>
              <a:t>Formalism </a:t>
            </a:r>
          </a:p>
          <a:p>
            <a:r>
              <a:rPr lang="en-US" dirty="0"/>
              <a:t>	</a:t>
            </a:r>
            <a:r>
              <a:rPr lang="en-US" dirty="0" smtClean="0"/>
              <a:t>Training</a:t>
            </a:r>
          </a:p>
          <a:p>
            <a:r>
              <a:rPr lang="en-US" dirty="0" smtClean="0"/>
              <a:t>Game Theory, </a:t>
            </a:r>
            <a:r>
              <a:rPr lang="en-US" dirty="0" err="1" smtClean="0"/>
              <a:t>minmax</a:t>
            </a:r>
            <a:endParaRPr lang="en-US" dirty="0" smtClean="0"/>
          </a:p>
          <a:p>
            <a:r>
              <a:rPr lang="en-US" b="1" dirty="0" smtClean="0"/>
              <a:t>Challenges:</a:t>
            </a:r>
          </a:p>
          <a:p>
            <a:pPr marL="900090" lvl="1" indent="-342900">
              <a:buFont typeface="Arial" charset="0"/>
              <a:buChar char="•"/>
            </a:pPr>
            <a:r>
              <a:rPr lang="en-US" sz="2400" dirty="0" smtClean="0"/>
              <a:t>Big Samples</a:t>
            </a:r>
          </a:p>
          <a:p>
            <a:pPr marL="900090" lvl="1" indent="-342900">
              <a:buFont typeface="Arial" charset="0"/>
              <a:buChar char="•"/>
            </a:pPr>
            <a:r>
              <a:rPr lang="en-US" sz="2400" dirty="0" smtClean="0"/>
              <a:t>Modal collapse</a:t>
            </a:r>
          </a:p>
          <a:p>
            <a:endParaRPr lang="en-US" dirty="0" smtClean="0"/>
          </a:p>
          <a:p>
            <a:endParaRPr lang="en-US" dirty="0" smtClean="0"/>
          </a:p>
        </p:txBody>
      </p:sp>
      <p:sp>
        <p:nvSpPr>
          <p:cNvPr id="4" name="Slide Number Placeholder 3"/>
          <p:cNvSpPr>
            <a:spLocks noGrp="1"/>
          </p:cNvSpPr>
          <p:nvPr>
            <p:ph type="sldNum" sz="quarter" idx="12"/>
          </p:nvPr>
        </p:nvSpPr>
        <p:spPr/>
        <p:txBody>
          <a:bodyPr/>
          <a:lstStyle/>
          <a:p>
            <a:fld id="{81B7CCDB-6D39-0547-B7B3-C80E39D6513A}" type="slidenum">
              <a:rPr lang="en-US" smtClean="0"/>
              <a:t>58</a:t>
            </a:fld>
            <a:endParaRPr lang="en-US"/>
          </a:p>
        </p:txBody>
      </p:sp>
    </p:spTree>
    <p:extLst>
      <p:ext uri="{BB962C8B-B14F-4D97-AF65-F5344CB8AC3E}">
        <p14:creationId xmlns:p14="http://schemas.microsoft.com/office/powerpoint/2010/main" val="126891657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a:t>
            </a:r>
            <a:endParaRPr lang="en-US" dirty="0"/>
          </a:p>
        </p:txBody>
      </p:sp>
      <p:sp>
        <p:nvSpPr>
          <p:cNvPr id="3" name="Content Placeholder 2"/>
          <p:cNvSpPr>
            <a:spLocks noGrp="1"/>
          </p:cNvSpPr>
          <p:nvPr>
            <p:ph idx="1"/>
          </p:nvPr>
        </p:nvSpPr>
        <p:spPr/>
        <p:txBody>
          <a:bodyPr/>
          <a:lstStyle/>
          <a:p>
            <a:r>
              <a:rPr lang="en-US" sz="2400" dirty="0" smtClean="0"/>
              <a:t>Biggest challenge </a:t>
            </a:r>
            <a:r>
              <a:rPr lang="en-US" sz="2400" dirty="0"/>
              <a:t>to using GANs is practice is their </a:t>
            </a:r>
            <a:r>
              <a:rPr lang="en-US" sz="2400" dirty="0" smtClean="0"/>
              <a:t>sensitivity </a:t>
            </a:r>
            <a:r>
              <a:rPr lang="en-US" sz="2400" dirty="0"/>
              <a:t>to both structure and parameters. </a:t>
            </a:r>
            <a:endParaRPr lang="en-US" sz="2400" dirty="0" smtClean="0"/>
          </a:p>
          <a:p>
            <a:endParaRPr lang="en-US" sz="2400" dirty="0" smtClean="0"/>
          </a:p>
          <a:p>
            <a:r>
              <a:rPr lang="en-US" sz="2400" dirty="0" smtClean="0"/>
              <a:t>If </a:t>
            </a:r>
            <a:r>
              <a:rPr lang="en-US" sz="2400" dirty="0"/>
              <a:t>either the discriminator or generator gets better than the other too quickly, the other will never be able to catch up. </a:t>
            </a:r>
            <a:endParaRPr lang="en-US" sz="2400" dirty="0" smtClean="0"/>
          </a:p>
          <a:p>
            <a:endParaRPr lang="en-US" sz="2400" dirty="0" smtClean="0"/>
          </a:p>
          <a:p>
            <a:r>
              <a:rPr lang="en-US" sz="2400" dirty="0" smtClean="0"/>
              <a:t>Finding </a:t>
            </a:r>
            <a:r>
              <a:rPr lang="en-US" sz="2400" dirty="0"/>
              <a:t>that combination can be </a:t>
            </a:r>
            <a:r>
              <a:rPr lang="en-US" sz="2400" dirty="0" smtClean="0"/>
              <a:t>challenging. Following </a:t>
            </a:r>
            <a:r>
              <a:rPr lang="en-US" sz="2400" dirty="0"/>
              <a:t>the rules of thumb </a:t>
            </a:r>
            <a:r>
              <a:rPr lang="en-US" sz="2400" dirty="0" smtClean="0"/>
              <a:t>we discussed above is </a:t>
            </a:r>
            <a:r>
              <a:rPr lang="en-US" sz="2400" dirty="0"/>
              <a:t>generally recommended when we’re building a new </a:t>
            </a:r>
            <a:r>
              <a:rPr lang="en-US" sz="2400" dirty="0" smtClean="0"/>
              <a:t>GAN or DCGAN. </a:t>
            </a:r>
            <a:endParaRPr lang="en-US" sz="2400" dirty="0"/>
          </a:p>
        </p:txBody>
      </p:sp>
      <p:sp>
        <p:nvSpPr>
          <p:cNvPr id="4" name="Slide Number Placeholder 3"/>
          <p:cNvSpPr>
            <a:spLocks noGrp="1"/>
          </p:cNvSpPr>
          <p:nvPr>
            <p:ph type="sldNum" sz="quarter" idx="12"/>
          </p:nvPr>
        </p:nvSpPr>
        <p:spPr/>
        <p:txBody>
          <a:bodyPr/>
          <a:lstStyle/>
          <a:p>
            <a:fld id="{81B7CCDB-6D39-0547-B7B3-C80E39D6513A}" type="slidenum">
              <a:rPr lang="en-US" smtClean="0"/>
              <a:t>59</a:t>
            </a:fld>
            <a:endParaRPr lang="en-US"/>
          </a:p>
        </p:txBody>
      </p:sp>
    </p:spTree>
    <p:extLst>
      <p:ext uri="{BB962C8B-B14F-4D97-AF65-F5344CB8AC3E}">
        <p14:creationId xmlns:p14="http://schemas.microsoft.com/office/powerpoint/2010/main" val="15980484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7D422F-3BA8-49BA-8EBB-2B14A88685B2}"/>
              </a:ext>
            </a:extLst>
          </p:cNvPr>
          <p:cNvSpPr>
            <a:spLocks noGrp="1"/>
          </p:cNvSpPr>
          <p:nvPr>
            <p:ph type="title"/>
          </p:nvPr>
        </p:nvSpPr>
        <p:spPr/>
        <p:txBody>
          <a:bodyPr/>
          <a:lstStyle/>
          <a:p>
            <a:r>
              <a:rPr lang="en-US" dirty="0"/>
              <a:t>Generative Adversarial Networks (GANs) </a:t>
            </a:r>
          </a:p>
        </p:txBody>
      </p:sp>
      <p:pic>
        <p:nvPicPr>
          <p:cNvPr id="6" name="Content Placeholder 5" descr="User">
            <a:extLst>
              <a:ext uri="{FF2B5EF4-FFF2-40B4-BE49-F238E27FC236}">
                <a16:creationId xmlns:a16="http://schemas.microsoft.com/office/drawing/2014/main" xmlns="" id="{14E5243B-6707-4827-9EB9-06DC476D3850}"/>
              </a:ext>
            </a:extLst>
          </p:cNvPr>
          <p:cNvPicPr>
            <a:picLocks noGrp="1" noChangeAspect="1"/>
          </p:cNvPicPr>
          <p:nvPr>
            <p:ph idx="1"/>
          </p:nvPr>
        </p:nvPicPr>
        <p:blipFill>
          <a:blip r:embed="rId3">
            <a:extLst>
              <a:ext uri="{96DAC541-7B7A-43D3-8B79-37D633B846F1}">
                <asvg:svgBlip xmlns:asvg="http://schemas.microsoft.com/office/drawing/2016/SVG/main" xmlns="" r:embed="rId4"/>
              </a:ext>
            </a:extLst>
          </a:blip>
          <a:stretch>
            <a:fillRect/>
          </a:stretch>
        </p:blipFill>
        <p:spPr>
          <a:xfrm>
            <a:off x="2346960" y="3705533"/>
            <a:ext cx="1475581" cy="1475581"/>
          </a:xfrm>
        </p:spPr>
      </p:pic>
      <p:sp>
        <p:nvSpPr>
          <p:cNvPr id="4" name="Slide Number Placeholder 3">
            <a:extLst>
              <a:ext uri="{FF2B5EF4-FFF2-40B4-BE49-F238E27FC236}">
                <a16:creationId xmlns:a16="http://schemas.microsoft.com/office/drawing/2014/main" xmlns="" id="{C7950454-4DDC-4EE0-9E8E-5D996313BFC8}"/>
              </a:ext>
            </a:extLst>
          </p:cNvPr>
          <p:cNvSpPr>
            <a:spLocks noGrp="1"/>
          </p:cNvSpPr>
          <p:nvPr>
            <p:ph type="sldNum" sz="quarter" idx="12"/>
          </p:nvPr>
        </p:nvSpPr>
        <p:spPr/>
        <p:txBody>
          <a:bodyPr/>
          <a:lstStyle/>
          <a:p>
            <a:fld id="{81B7CCDB-6D39-0547-B7B3-C80E39D6513A}" type="slidenum">
              <a:rPr lang="en-US" smtClean="0"/>
              <a:t>6</a:t>
            </a:fld>
            <a:endParaRPr lang="en-US"/>
          </a:p>
        </p:txBody>
      </p:sp>
      <p:sp>
        <p:nvSpPr>
          <p:cNvPr id="8" name="TextBox 7">
            <a:extLst>
              <a:ext uri="{FF2B5EF4-FFF2-40B4-BE49-F238E27FC236}">
                <a16:creationId xmlns:a16="http://schemas.microsoft.com/office/drawing/2014/main" xmlns="" id="{5C310B1A-FBB6-4ABF-A056-72CEC129B741}"/>
              </a:ext>
            </a:extLst>
          </p:cNvPr>
          <p:cNvSpPr txBox="1"/>
          <p:nvPr/>
        </p:nvSpPr>
        <p:spPr>
          <a:xfrm>
            <a:off x="2450482" y="3235728"/>
            <a:ext cx="1391920" cy="646331"/>
          </a:xfrm>
          <a:prstGeom prst="rect">
            <a:avLst/>
          </a:prstGeom>
          <a:noFill/>
        </p:spPr>
        <p:txBody>
          <a:bodyPr wrap="square" rtlCol="0">
            <a:spAutoFit/>
          </a:bodyPr>
          <a:lstStyle/>
          <a:p>
            <a:pPr algn="ctr"/>
            <a:r>
              <a:rPr lang="en-US" b="1" dirty="0">
                <a:latin typeface="Karla"/>
              </a:rPr>
              <a:t>Gary</a:t>
            </a:r>
          </a:p>
          <a:p>
            <a:pPr algn="ctr"/>
            <a:r>
              <a:rPr lang="en-US" dirty="0">
                <a:latin typeface="Karla"/>
              </a:rPr>
              <a:t>Marketer</a:t>
            </a:r>
          </a:p>
        </p:txBody>
      </p:sp>
      <p:pic>
        <p:nvPicPr>
          <p:cNvPr id="9" name="Content Placeholder 5" descr="User">
            <a:extLst>
              <a:ext uri="{FF2B5EF4-FFF2-40B4-BE49-F238E27FC236}">
                <a16:creationId xmlns:a16="http://schemas.microsoft.com/office/drawing/2014/main" xmlns="" id="{38A96457-42AF-4E47-A263-47E1F0521C4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543040" y="3705533"/>
            <a:ext cx="1475581" cy="1475581"/>
          </a:xfrm>
          <a:prstGeom prst="rect">
            <a:avLst/>
          </a:prstGeom>
          <a:ln>
            <a:noFill/>
          </a:ln>
        </p:spPr>
      </p:pic>
      <p:sp>
        <p:nvSpPr>
          <p:cNvPr id="10" name="TextBox 9">
            <a:extLst>
              <a:ext uri="{FF2B5EF4-FFF2-40B4-BE49-F238E27FC236}">
                <a16:creationId xmlns:a16="http://schemas.microsoft.com/office/drawing/2014/main" xmlns="" id="{F7C3085A-642A-45AE-9260-7B1E60E7FCD4}"/>
              </a:ext>
            </a:extLst>
          </p:cNvPr>
          <p:cNvSpPr txBox="1"/>
          <p:nvPr/>
        </p:nvSpPr>
        <p:spPr>
          <a:xfrm>
            <a:off x="6199216" y="3208449"/>
            <a:ext cx="1949960" cy="646331"/>
          </a:xfrm>
          <a:prstGeom prst="rect">
            <a:avLst/>
          </a:prstGeom>
          <a:noFill/>
        </p:spPr>
        <p:txBody>
          <a:bodyPr wrap="square" rtlCol="0">
            <a:spAutoFit/>
          </a:bodyPr>
          <a:lstStyle/>
          <a:p>
            <a:pPr algn="ctr"/>
            <a:r>
              <a:rPr lang="en-US" b="1" dirty="0">
                <a:latin typeface="Karla"/>
              </a:rPr>
              <a:t>David</a:t>
            </a:r>
          </a:p>
          <a:p>
            <a:pPr algn="ctr"/>
            <a:r>
              <a:rPr lang="en-US" dirty="0">
                <a:latin typeface="Karla"/>
              </a:rPr>
              <a:t>Spam </a:t>
            </a:r>
            <a:r>
              <a:rPr lang="en-US" dirty="0" smtClean="0">
                <a:latin typeface="Karla"/>
              </a:rPr>
              <a:t>Filterer</a:t>
            </a:r>
            <a:endParaRPr lang="en-US" dirty="0">
              <a:latin typeface="Karla"/>
            </a:endParaRPr>
          </a:p>
        </p:txBody>
      </p:sp>
      <p:sp>
        <p:nvSpPr>
          <p:cNvPr id="19" name="Arrow: Right 18">
            <a:extLst>
              <a:ext uri="{FF2B5EF4-FFF2-40B4-BE49-F238E27FC236}">
                <a16:creationId xmlns:a16="http://schemas.microsoft.com/office/drawing/2014/main" xmlns="" id="{08B49363-7CD1-47E1-8325-1D1B21DD179A}"/>
              </a:ext>
            </a:extLst>
          </p:cNvPr>
          <p:cNvSpPr/>
          <p:nvPr/>
        </p:nvSpPr>
        <p:spPr>
          <a:xfrm rot="2700000">
            <a:off x="6107634" y="2746433"/>
            <a:ext cx="641898" cy="327528"/>
          </a:xfrm>
          <a:prstGeom prst="rightArrow">
            <a:avLst>
              <a:gd name="adj1" fmla="val 50000"/>
              <a:gd name="adj2" fmla="val 33682"/>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xmlns="" id="{C9602835-F540-46F8-BD6D-C2FD58C6CA77}"/>
              </a:ext>
            </a:extLst>
          </p:cNvPr>
          <p:cNvSpPr/>
          <p:nvPr/>
        </p:nvSpPr>
        <p:spPr>
          <a:xfrm rot="19355573">
            <a:off x="8172496" y="4109620"/>
            <a:ext cx="641898" cy="327528"/>
          </a:xfrm>
          <a:prstGeom prst="rightArrow">
            <a:avLst>
              <a:gd name="adj1" fmla="val 50000"/>
              <a:gd name="adj2" fmla="val 33682"/>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xmlns="" id="{74E33C0A-1C21-4302-B6D2-F6686701E87A}"/>
              </a:ext>
            </a:extLst>
          </p:cNvPr>
          <p:cNvSpPr/>
          <p:nvPr/>
        </p:nvSpPr>
        <p:spPr>
          <a:xfrm rot="1574264">
            <a:off x="8249310" y="5012201"/>
            <a:ext cx="641898" cy="327528"/>
          </a:xfrm>
          <a:prstGeom prst="rightArrow">
            <a:avLst>
              <a:gd name="adj1" fmla="val 50000"/>
              <a:gd name="adj2" fmla="val 33682"/>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xmlns="" id="{AD91D2ED-5A1F-46DA-BA5B-7E6D6EDE393A}"/>
              </a:ext>
            </a:extLst>
          </p:cNvPr>
          <p:cNvSpPr txBox="1"/>
          <p:nvPr/>
        </p:nvSpPr>
        <p:spPr>
          <a:xfrm>
            <a:off x="9103360" y="3763665"/>
            <a:ext cx="1475581" cy="369332"/>
          </a:xfrm>
          <a:prstGeom prst="rect">
            <a:avLst/>
          </a:prstGeom>
          <a:noFill/>
        </p:spPr>
        <p:txBody>
          <a:bodyPr wrap="square" rtlCol="0">
            <a:spAutoFit/>
          </a:bodyPr>
          <a:lstStyle/>
          <a:p>
            <a:r>
              <a:rPr lang="en-US" dirty="0"/>
              <a:t>Yes, it is spam</a:t>
            </a:r>
          </a:p>
        </p:txBody>
      </p:sp>
      <p:sp>
        <p:nvSpPr>
          <p:cNvPr id="23" name="TextBox 22">
            <a:extLst>
              <a:ext uri="{FF2B5EF4-FFF2-40B4-BE49-F238E27FC236}">
                <a16:creationId xmlns:a16="http://schemas.microsoft.com/office/drawing/2014/main" xmlns="" id="{918F0F16-BAA9-4E78-9DE9-F847ECAEB379}"/>
              </a:ext>
            </a:extLst>
          </p:cNvPr>
          <p:cNvSpPr txBox="1"/>
          <p:nvPr/>
        </p:nvSpPr>
        <p:spPr>
          <a:xfrm>
            <a:off x="9121897" y="5175965"/>
            <a:ext cx="1881383" cy="369332"/>
          </a:xfrm>
          <a:prstGeom prst="rect">
            <a:avLst/>
          </a:prstGeom>
          <a:noFill/>
        </p:spPr>
        <p:txBody>
          <a:bodyPr wrap="square" rtlCol="0">
            <a:spAutoFit/>
          </a:bodyPr>
          <a:lstStyle/>
          <a:p>
            <a:r>
              <a:rPr lang="en-US" dirty="0"/>
              <a:t>No, it is not spam</a:t>
            </a:r>
          </a:p>
        </p:txBody>
      </p:sp>
      <p:sp>
        <p:nvSpPr>
          <p:cNvPr id="26" name="Arrow: Right 25">
            <a:extLst>
              <a:ext uri="{FF2B5EF4-FFF2-40B4-BE49-F238E27FC236}">
                <a16:creationId xmlns:a16="http://schemas.microsoft.com/office/drawing/2014/main" xmlns="" id="{DEBEE953-26D6-49D9-86D2-AB3437D2252C}"/>
              </a:ext>
            </a:extLst>
          </p:cNvPr>
          <p:cNvSpPr/>
          <p:nvPr/>
        </p:nvSpPr>
        <p:spPr>
          <a:xfrm>
            <a:off x="3870801" y="4566819"/>
            <a:ext cx="641898" cy="327528"/>
          </a:xfrm>
          <a:prstGeom prst="rightArrow">
            <a:avLst>
              <a:gd name="adj1" fmla="val 50000"/>
              <a:gd name="adj2" fmla="val 33682"/>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Arrow: Right 26">
            <a:extLst>
              <a:ext uri="{FF2B5EF4-FFF2-40B4-BE49-F238E27FC236}">
                <a16:creationId xmlns:a16="http://schemas.microsoft.com/office/drawing/2014/main" xmlns="" id="{5DEFF20C-7E06-4B7F-88FA-7E3BDB128020}"/>
              </a:ext>
            </a:extLst>
          </p:cNvPr>
          <p:cNvSpPr/>
          <p:nvPr/>
        </p:nvSpPr>
        <p:spPr>
          <a:xfrm>
            <a:off x="6056508" y="4556822"/>
            <a:ext cx="641898" cy="327528"/>
          </a:xfrm>
          <a:prstGeom prst="rightArrow">
            <a:avLst>
              <a:gd name="adj1" fmla="val 50000"/>
              <a:gd name="adj2" fmla="val 33682"/>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6" name="Graphic 35" descr="Envelope">
            <a:extLst>
              <a:ext uri="{FF2B5EF4-FFF2-40B4-BE49-F238E27FC236}">
                <a16:creationId xmlns:a16="http://schemas.microsoft.com/office/drawing/2014/main" xmlns="" id="{DF4F8075-E976-4BEE-996E-70D668C35B4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870581" y="2356321"/>
            <a:ext cx="914400" cy="914400"/>
          </a:xfrm>
          <a:prstGeom prst="rect">
            <a:avLst/>
          </a:prstGeom>
        </p:spPr>
      </p:pic>
      <p:pic>
        <p:nvPicPr>
          <p:cNvPr id="37" name="Graphic 36" descr="Envelope">
            <a:extLst>
              <a:ext uri="{FF2B5EF4-FFF2-40B4-BE49-F238E27FC236}">
                <a16:creationId xmlns:a16="http://schemas.microsoft.com/office/drawing/2014/main" xmlns="" id="{5A1F0F4B-04D0-4510-9B5E-CA2212FDE31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778365" y="1226645"/>
            <a:ext cx="914400" cy="914400"/>
          </a:xfrm>
          <a:prstGeom prst="rect">
            <a:avLst/>
          </a:prstGeom>
        </p:spPr>
      </p:pic>
      <p:pic>
        <p:nvPicPr>
          <p:cNvPr id="38" name="Graphic 37" descr="Envelope">
            <a:extLst>
              <a:ext uri="{FF2B5EF4-FFF2-40B4-BE49-F238E27FC236}">
                <a16:creationId xmlns:a16="http://schemas.microsoft.com/office/drawing/2014/main" xmlns="" id="{B322B58B-76DE-4C8A-A9F1-5D25E1E22F0C}"/>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284816" y="1800511"/>
            <a:ext cx="914400" cy="914400"/>
          </a:xfrm>
          <a:prstGeom prst="rect">
            <a:avLst/>
          </a:prstGeom>
        </p:spPr>
      </p:pic>
      <p:grpSp>
        <p:nvGrpSpPr>
          <p:cNvPr id="41" name="Group 40">
            <a:extLst>
              <a:ext uri="{FF2B5EF4-FFF2-40B4-BE49-F238E27FC236}">
                <a16:creationId xmlns:a16="http://schemas.microsoft.com/office/drawing/2014/main" xmlns="" id="{75BFBEFC-61FC-4E30-ABE2-D12D730D2EDF}"/>
              </a:ext>
            </a:extLst>
          </p:cNvPr>
          <p:cNvGrpSpPr/>
          <p:nvPr/>
        </p:nvGrpSpPr>
        <p:grpSpPr>
          <a:xfrm>
            <a:off x="4660198" y="4186035"/>
            <a:ext cx="1225906" cy="1045184"/>
            <a:chOff x="1470837" y="1717795"/>
            <a:chExt cx="914400" cy="914400"/>
          </a:xfrm>
        </p:grpSpPr>
        <p:pic>
          <p:nvPicPr>
            <p:cNvPr id="34" name="Graphic 33" descr="Open envelope">
              <a:extLst>
                <a:ext uri="{FF2B5EF4-FFF2-40B4-BE49-F238E27FC236}">
                  <a16:creationId xmlns:a16="http://schemas.microsoft.com/office/drawing/2014/main" xmlns="" id="{06DC95F8-853A-43D0-8648-458C1B55DF01}"/>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470837" y="1717795"/>
              <a:ext cx="914400" cy="914400"/>
            </a:xfrm>
            <a:prstGeom prst="rect">
              <a:avLst/>
            </a:prstGeom>
          </p:spPr>
        </p:pic>
        <p:sp>
          <p:nvSpPr>
            <p:cNvPr id="40" name="Rectangle 39">
              <a:extLst>
                <a:ext uri="{FF2B5EF4-FFF2-40B4-BE49-F238E27FC236}">
                  <a16:creationId xmlns:a16="http://schemas.microsoft.com/office/drawing/2014/main" xmlns="" id="{B3FA8F38-DD1B-43AD-91A5-B2A053659A24}"/>
                </a:ext>
              </a:extLst>
            </p:cNvPr>
            <p:cNvSpPr/>
            <p:nvPr/>
          </p:nvSpPr>
          <p:spPr>
            <a:xfrm>
              <a:off x="1765005" y="1945758"/>
              <a:ext cx="308344" cy="27644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chemeClr val="tx1"/>
                </a:solidFill>
                <a:latin typeface="Karla"/>
              </a:endParaRPr>
            </a:p>
          </p:txBody>
        </p:sp>
      </p:grpSp>
      <p:sp>
        <p:nvSpPr>
          <p:cNvPr id="43" name="TextBox 42">
            <a:extLst>
              <a:ext uri="{FF2B5EF4-FFF2-40B4-BE49-F238E27FC236}">
                <a16:creationId xmlns:a16="http://schemas.microsoft.com/office/drawing/2014/main" xmlns="" id="{F0DA6616-B2F7-49D8-B759-639B22693504}"/>
              </a:ext>
            </a:extLst>
          </p:cNvPr>
          <p:cNvSpPr txBox="1"/>
          <p:nvPr/>
        </p:nvSpPr>
        <p:spPr>
          <a:xfrm>
            <a:off x="4475161" y="4456025"/>
            <a:ext cx="1595980" cy="307777"/>
          </a:xfrm>
          <a:prstGeom prst="rect">
            <a:avLst/>
          </a:prstGeom>
          <a:noFill/>
        </p:spPr>
        <p:txBody>
          <a:bodyPr wrap="square" rtlCol="0">
            <a:spAutoFit/>
          </a:bodyPr>
          <a:lstStyle/>
          <a:p>
            <a:pPr algn="ctr"/>
            <a:r>
              <a:rPr lang="en-US" sz="1400" dirty="0">
                <a:latin typeface="Karla"/>
              </a:rPr>
              <a:t>Spam</a:t>
            </a:r>
          </a:p>
        </p:txBody>
      </p:sp>
    </p:spTree>
    <p:extLst>
      <p:ext uri="{BB962C8B-B14F-4D97-AF65-F5344CB8AC3E}">
        <p14:creationId xmlns:p14="http://schemas.microsoft.com/office/powerpoint/2010/main" val="213201350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a:t>
            </a:r>
            <a:r>
              <a:rPr lang="en-US" dirty="0" err="1" smtClean="0"/>
              <a:t>cont</a:t>
            </a:r>
            <a:r>
              <a:rPr lang="en-US" dirty="0" smtClean="0"/>
              <a:t>)</a:t>
            </a:r>
            <a:endParaRPr lang="en-US" dirty="0"/>
          </a:p>
        </p:txBody>
      </p:sp>
      <p:sp>
        <p:nvSpPr>
          <p:cNvPr id="3" name="Content Placeholder 2"/>
          <p:cNvSpPr>
            <a:spLocks noGrp="1"/>
          </p:cNvSpPr>
          <p:nvPr>
            <p:ph idx="1"/>
          </p:nvPr>
        </p:nvSpPr>
        <p:spPr/>
        <p:txBody>
          <a:bodyPr/>
          <a:lstStyle/>
          <a:p>
            <a:r>
              <a:rPr lang="en-US" dirty="0" smtClean="0"/>
              <a:t>Also there is no proof </a:t>
            </a:r>
            <a:r>
              <a:rPr lang="en-US" dirty="0"/>
              <a:t>that they will </a:t>
            </a:r>
            <a:r>
              <a:rPr lang="en-US" b="1" dirty="0"/>
              <a:t>converge</a:t>
            </a:r>
            <a:r>
              <a:rPr lang="en-US" dirty="0"/>
              <a:t>. </a:t>
            </a:r>
            <a:endParaRPr lang="en-US" dirty="0" smtClean="0"/>
          </a:p>
          <a:p>
            <a:endParaRPr lang="en-US" dirty="0" smtClean="0"/>
          </a:p>
          <a:p>
            <a:endParaRPr lang="en-US" dirty="0"/>
          </a:p>
          <a:p>
            <a:endParaRPr lang="en-US" dirty="0"/>
          </a:p>
          <a:p>
            <a:r>
              <a:rPr lang="en-US" b="1" dirty="0" smtClean="0">
                <a:solidFill>
                  <a:schemeClr val="accent2"/>
                </a:solidFill>
              </a:rPr>
              <a:t>GANs </a:t>
            </a:r>
            <a:r>
              <a:rPr lang="en-US" b="1" dirty="0">
                <a:solidFill>
                  <a:schemeClr val="accent2"/>
                </a:solidFill>
              </a:rPr>
              <a:t>do seem to </a:t>
            </a:r>
            <a:r>
              <a:rPr lang="en-US" b="1" dirty="0" smtClean="0">
                <a:solidFill>
                  <a:schemeClr val="accent2"/>
                </a:solidFill>
              </a:rPr>
              <a:t>perform very well most </a:t>
            </a:r>
            <a:r>
              <a:rPr lang="en-US" b="1" dirty="0">
                <a:solidFill>
                  <a:schemeClr val="accent2"/>
                </a:solidFill>
              </a:rPr>
              <a:t>of the time when we find the right parameters, but there’s no guarantee beyond that. </a:t>
            </a:r>
          </a:p>
        </p:txBody>
      </p:sp>
      <p:sp>
        <p:nvSpPr>
          <p:cNvPr id="4" name="Slide Number Placeholder 3"/>
          <p:cNvSpPr>
            <a:spLocks noGrp="1"/>
          </p:cNvSpPr>
          <p:nvPr>
            <p:ph type="sldNum" sz="quarter" idx="12"/>
          </p:nvPr>
        </p:nvSpPr>
        <p:spPr/>
        <p:txBody>
          <a:bodyPr/>
          <a:lstStyle/>
          <a:p>
            <a:fld id="{81B7CCDB-6D39-0547-B7B3-C80E39D6513A}" type="slidenum">
              <a:rPr lang="en-US" smtClean="0"/>
              <a:t>60</a:t>
            </a:fld>
            <a:endParaRPr lang="en-US"/>
          </a:p>
        </p:txBody>
      </p:sp>
    </p:spTree>
    <p:extLst>
      <p:ext uri="{BB962C8B-B14F-4D97-AF65-F5344CB8AC3E}">
        <p14:creationId xmlns:p14="http://schemas.microsoft.com/office/powerpoint/2010/main" val="69959812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a:t>
            </a:r>
            <a:r>
              <a:rPr lang="en-US" dirty="0"/>
              <a:t>Using Big </a:t>
            </a:r>
            <a:r>
              <a:rPr lang="en-US" dirty="0" smtClean="0"/>
              <a:t>Samples </a:t>
            </a:r>
            <a:endParaRPr lang="en-US" dirty="0"/>
          </a:p>
        </p:txBody>
      </p:sp>
      <p:sp>
        <p:nvSpPr>
          <p:cNvPr id="3" name="Content Placeholder 2"/>
          <p:cNvSpPr>
            <a:spLocks noGrp="1"/>
          </p:cNvSpPr>
          <p:nvPr>
            <p:ph idx="1"/>
          </p:nvPr>
        </p:nvSpPr>
        <p:spPr/>
        <p:txBody>
          <a:bodyPr/>
          <a:lstStyle/>
          <a:p>
            <a:r>
              <a:rPr lang="en-US" sz="2400" dirty="0" smtClean="0"/>
              <a:t>Trying to train a GAN generator to </a:t>
            </a:r>
            <a:r>
              <a:rPr lang="en-US" sz="2400" dirty="0"/>
              <a:t>produce large images, such as 1000 by 1000 </a:t>
            </a:r>
            <a:r>
              <a:rPr lang="en-US" sz="2400" dirty="0" smtClean="0"/>
              <a:t>pixels can be problematic. </a:t>
            </a:r>
          </a:p>
          <a:p>
            <a:endParaRPr lang="en-US" sz="2400" dirty="0"/>
          </a:p>
          <a:p>
            <a:r>
              <a:rPr lang="en-US" sz="2400" dirty="0" smtClean="0"/>
              <a:t>The problem </a:t>
            </a:r>
            <a:r>
              <a:rPr lang="en-US" sz="2400" dirty="0"/>
              <a:t>is </a:t>
            </a:r>
            <a:r>
              <a:rPr lang="en-US" sz="2400" dirty="0" smtClean="0"/>
              <a:t>that with large images, </a:t>
            </a:r>
            <a:r>
              <a:rPr lang="en-US" sz="2400" dirty="0"/>
              <a:t>it’s easy for the </a:t>
            </a:r>
            <a:r>
              <a:rPr lang="en-US" sz="2400" dirty="0" smtClean="0"/>
              <a:t>discriminator </a:t>
            </a:r>
            <a:r>
              <a:rPr lang="en-US" sz="2400" dirty="0"/>
              <a:t>to tell the generated fakes from the real images. </a:t>
            </a:r>
            <a:endParaRPr lang="en-US" sz="2400" dirty="0" smtClean="0"/>
          </a:p>
          <a:p>
            <a:endParaRPr lang="en-US" sz="2400" dirty="0" smtClean="0"/>
          </a:p>
          <a:p>
            <a:r>
              <a:rPr lang="en-US" sz="2400" dirty="0" smtClean="0"/>
              <a:t>Many pixels can lead </a:t>
            </a:r>
            <a:r>
              <a:rPr lang="en-US" sz="2400" dirty="0"/>
              <a:t>to error gradients that cause the generator’s output to move in almost random directions, rather than getting closer to matching the </a:t>
            </a:r>
            <a:r>
              <a:rPr lang="en-US" sz="2400" dirty="0" smtClean="0"/>
              <a:t>inputs. </a:t>
            </a:r>
          </a:p>
          <a:p>
            <a:endParaRPr lang="en-US" sz="2400" dirty="0" smtClean="0"/>
          </a:p>
          <a:p>
            <a:r>
              <a:rPr lang="en-US" sz="2400" dirty="0"/>
              <a:t>C</a:t>
            </a:r>
            <a:r>
              <a:rPr lang="en-US" sz="2400" dirty="0" smtClean="0"/>
              <a:t>ompute </a:t>
            </a:r>
            <a:r>
              <a:rPr lang="en-US" sz="2400" dirty="0"/>
              <a:t>power, </a:t>
            </a:r>
            <a:r>
              <a:rPr lang="en-US" sz="2400" dirty="0" smtClean="0"/>
              <a:t>memory</a:t>
            </a:r>
            <a:r>
              <a:rPr lang="en-US" sz="2400" dirty="0"/>
              <a:t>, and time to process large numbers of these big samples. </a:t>
            </a:r>
            <a:endParaRPr lang="en-US" sz="2400" b="1" dirty="0">
              <a:solidFill>
                <a:schemeClr val="accent2"/>
              </a:solidFill>
            </a:endParaRPr>
          </a:p>
        </p:txBody>
      </p:sp>
      <p:sp>
        <p:nvSpPr>
          <p:cNvPr id="4" name="Slide Number Placeholder 3"/>
          <p:cNvSpPr>
            <a:spLocks noGrp="1"/>
          </p:cNvSpPr>
          <p:nvPr>
            <p:ph type="sldNum" sz="quarter" idx="12"/>
          </p:nvPr>
        </p:nvSpPr>
        <p:spPr/>
        <p:txBody>
          <a:bodyPr/>
          <a:lstStyle/>
          <a:p>
            <a:fld id="{81B7CCDB-6D39-0547-B7B3-C80E39D6513A}" type="slidenum">
              <a:rPr lang="en-US" smtClean="0"/>
              <a:t>61</a:t>
            </a:fld>
            <a:endParaRPr lang="en-US"/>
          </a:p>
        </p:txBody>
      </p:sp>
    </p:spTree>
    <p:extLst>
      <p:ext uri="{BB962C8B-B14F-4D97-AF65-F5344CB8AC3E}">
        <p14:creationId xmlns:p14="http://schemas.microsoft.com/office/powerpoint/2010/main" val="1528578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a:t>
            </a:r>
            <a:r>
              <a:rPr lang="en-US" dirty="0"/>
              <a:t>Using Big </a:t>
            </a:r>
            <a:r>
              <a:rPr lang="en-US" dirty="0" smtClean="0"/>
              <a:t>Samples (</a:t>
            </a:r>
            <a:r>
              <a:rPr lang="en-US" dirty="0" err="1" smtClean="0"/>
              <a:t>cont</a:t>
            </a:r>
            <a:r>
              <a:rPr lang="en-US" dirty="0" smtClean="0"/>
              <a:t>)  </a:t>
            </a:r>
            <a:endParaRPr lang="en-US" dirty="0"/>
          </a:p>
        </p:txBody>
      </p:sp>
      <p:sp>
        <p:nvSpPr>
          <p:cNvPr id="3" name="Content Placeholder 2"/>
          <p:cNvSpPr>
            <a:spLocks noGrp="1"/>
          </p:cNvSpPr>
          <p:nvPr>
            <p:ph idx="1"/>
          </p:nvPr>
        </p:nvSpPr>
        <p:spPr/>
        <p:txBody>
          <a:bodyPr/>
          <a:lstStyle/>
          <a:p>
            <a:pPr marL="342900" indent="-342900">
              <a:buFont typeface="Arial" charset="0"/>
              <a:buChar char="•"/>
            </a:pPr>
            <a:r>
              <a:rPr lang="en-US" sz="2400" dirty="0" smtClean="0"/>
              <a:t>Start by </a:t>
            </a:r>
            <a:r>
              <a:rPr lang="en-US" sz="2400" dirty="0"/>
              <a:t>resizing the </a:t>
            </a:r>
            <a:r>
              <a:rPr lang="en-US" sz="2400" dirty="0" smtClean="0"/>
              <a:t>images: 512x512, 128x128, 64x64, </a:t>
            </a:r>
            <a:r>
              <a:rPr lang="mr-IN" sz="2400" dirty="0" smtClean="0"/>
              <a:t>…</a:t>
            </a:r>
            <a:r>
              <a:rPr lang="en-US" sz="2400" dirty="0" smtClean="0"/>
              <a:t> ,4x4. </a:t>
            </a:r>
            <a:endParaRPr lang="en-US" sz="2400" dirty="0"/>
          </a:p>
          <a:p>
            <a:pPr marL="342900" indent="-342900">
              <a:buFont typeface="Arial" charset="0"/>
              <a:buChar char="•"/>
            </a:pPr>
            <a:r>
              <a:rPr lang="en-US" sz="2400" dirty="0" smtClean="0"/>
              <a:t>Then </a:t>
            </a:r>
            <a:r>
              <a:rPr lang="en-US" sz="2400" dirty="0"/>
              <a:t>build a small generator and discriminator, each with just a few layers of convolution. </a:t>
            </a:r>
            <a:endParaRPr lang="en-US" sz="2400" dirty="0" smtClean="0"/>
          </a:p>
          <a:p>
            <a:pPr marL="342900" indent="-342900">
              <a:buFont typeface="Arial" charset="0"/>
              <a:buChar char="•"/>
            </a:pPr>
            <a:r>
              <a:rPr lang="en-US" sz="2400" dirty="0" smtClean="0"/>
              <a:t>Train with </a:t>
            </a:r>
            <a:r>
              <a:rPr lang="en-US" sz="2400" dirty="0"/>
              <a:t>the 4 by 4 </a:t>
            </a:r>
            <a:r>
              <a:rPr lang="en-US" sz="2400" dirty="0" smtClean="0"/>
              <a:t>images until it does well. </a:t>
            </a:r>
          </a:p>
          <a:p>
            <a:pPr marL="342900" indent="-342900">
              <a:buFont typeface="Arial" charset="0"/>
              <a:buChar char="•"/>
            </a:pPr>
            <a:r>
              <a:rPr lang="en-US" sz="2400" dirty="0"/>
              <a:t>A</a:t>
            </a:r>
            <a:r>
              <a:rPr lang="en-US" sz="2400" dirty="0" smtClean="0"/>
              <a:t>dd </a:t>
            </a:r>
            <a:r>
              <a:rPr lang="en-US" sz="2400" dirty="0"/>
              <a:t>a few more convolution layers to the end </a:t>
            </a:r>
            <a:r>
              <a:rPr lang="en-US" sz="2400" dirty="0" smtClean="0"/>
              <a:t>network</a:t>
            </a:r>
            <a:r>
              <a:rPr lang="en-US" sz="2400" dirty="0"/>
              <a:t>, and now train them with 8 by 8 images. Again, when the results are good, add some more convolution layers to the end of each </a:t>
            </a:r>
            <a:r>
              <a:rPr lang="en-US" sz="2400" dirty="0" smtClean="0"/>
              <a:t>network </a:t>
            </a:r>
            <a:r>
              <a:rPr lang="en-US" sz="2400" dirty="0"/>
              <a:t>and train them on 16 by 16 images. </a:t>
            </a:r>
            <a:endParaRPr lang="en-US" sz="2400" dirty="0" smtClean="0"/>
          </a:p>
          <a:p>
            <a:pPr marL="342900" indent="-342900">
              <a:buFont typeface="Arial" charset="0"/>
              <a:buChar char="•"/>
            </a:pPr>
            <a:endParaRPr lang="en-US" sz="2400" dirty="0"/>
          </a:p>
          <a:p>
            <a:r>
              <a:rPr lang="en-US" sz="2400" dirty="0"/>
              <a:t>This process takes much less time to complete than if we’d trained with only the full-sized images from the </a:t>
            </a:r>
            <a:r>
              <a:rPr lang="en-US" sz="2400" dirty="0" smtClean="0"/>
              <a:t>start. </a:t>
            </a:r>
            <a:endParaRPr lang="en-US" sz="2400" b="1" dirty="0">
              <a:solidFill>
                <a:schemeClr val="accent2"/>
              </a:solidFill>
            </a:endParaRPr>
          </a:p>
        </p:txBody>
      </p:sp>
      <p:sp>
        <p:nvSpPr>
          <p:cNvPr id="4" name="Slide Number Placeholder 3"/>
          <p:cNvSpPr>
            <a:spLocks noGrp="1"/>
          </p:cNvSpPr>
          <p:nvPr>
            <p:ph type="sldNum" sz="quarter" idx="12"/>
          </p:nvPr>
        </p:nvSpPr>
        <p:spPr/>
        <p:txBody>
          <a:bodyPr/>
          <a:lstStyle/>
          <a:p>
            <a:fld id="{81B7CCDB-6D39-0547-B7B3-C80E39D6513A}" type="slidenum">
              <a:rPr lang="en-US" smtClean="0"/>
              <a:t>62</a:t>
            </a:fld>
            <a:endParaRPr lang="en-US"/>
          </a:p>
        </p:txBody>
      </p:sp>
    </p:spTree>
    <p:extLst>
      <p:ext uri="{BB962C8B-B14F-4D97-AF65-F5344CB8AC3E}">
        <p14:creationId xmlns:p14="http://schemas.microsoft.com/office/powerpoint/2010/main" val="1971917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Modal collapse</a:t>
            </a:r>
            <a:r>
              <a:rPr lang="en-US" dirty="0"/>
              <a:t/>
            </a:r>
            <a:br>
              <a:rPr lang="en-US" dirty="0"/>
            </a:br>
            <a:endParaRPr lang="en-US" dirty="0"/>
          </a:p>
        </p:txBody>
      </p:sp>
      <p:sp>
        <p:nvSpPr>
          <p:cNvPr id="3" name="Content Placeholder 2"/>
          <p:cNvSpPr>
            <a:spLocks noGrp="1"/>
          </p:cNvSpPr>
          <p:nvPr>
            <p:ph idx="1"/>
          </p:nvPr>
        </p:nvSpPr>
        <p:spPr/>
        <p:txBody>
          <a:bodyPr/>
          <a:lstStyle/>
          <a:p>
            <a:r>
              <a:rPr lang="en-US" dirty="0" smtClean="0"/>
              <a:t>I would like to use GAN </a:t>
            </a:r>
            <a:r>
              <a:rPr lang="en-US" dirty="0"/>
              <a:t>to produce </a:t>
            </a:r>
            <a:r>
              <a:rPr lang="en-US" dirty="0" smtClean="0"/>
              <a:t>faces like the ones below from NVIDIA [</a:t>
            </a:r>
            <a:r>
              <a:rPr lang="en-US" dirty="0" err="1" smtClean="0"/>
              <a:t>Karras</a:t>
            </a:r>
            <a:r>
              <a:rPr lang="en-US" dirty="0"/>
              <a:t>, Laine, </a:t>
            </a:r>
            <a:r>
              <a:rPr lang="en-US" dirty="0" err="1"/>
              <a:t>Aila</a:t>
            </a:r>
            <a:r>
              <a:rPr lang="en-US" dirty="0"/>
              <a:t> / </a:t>
            </a:r>
            <a:r>
              <a:rPr lang="en-US" dirty="0" err="1" smtClean="0"/>
              <a:t>Nvidia</a:t>
            </a:r>
            <a:r>
              <a:rPr lang="en-US" dirty="0" smtClean="0"/>
              <a:t>]. </a:t>
            </a:r>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81B7CCDB-6D39-0547-B7B3-C80E39D6513A}" type="slidenum">
              <a:rPr lang="en-US" smtClean="0"/>
              <a:t>63</a:t>
            </a:fld>
            <a:endParaRPr lang="en-US"/>
          </a:p>
        </p:txBody>
      </p:sp>
      <p:pic>
        <p:nvPicPr>
          <p:cNvPr id="5" name="Picture 4"/>
          <p:cNvPicPr>
            <a:picLocks noChangeAspect="1"/>
          </p:cNvPicPr>
          <p:nvPr/>
        </p:nvPicPr>
        <p:blipFill>
          <a:blip r:embed="rId3"/>
          <a:stretch>
            <a:fillRect/>
          </a:stretch>
        </p:blipFill>
        <p:spPr>
          <a:xfrm>
            <a:off x="2894049" y="2385963"/>
            <a:ext cx="5133846" cy="3826577"/>
          </a:xfrm>
          <a:prstGeom prst="rect">
            <a:avLst/>
          </a:prstGeom>
        </p:spPr>
      </p:pic>
    </p:spTree>
    <p:extLst>
      <p:ext uri="{BB962C8B-B14F-4D97-AF65-F5344CB8AC3E}">
        <p14:creationId xmlns:p14="http://schemas.microsoft.com/office/powerpoint/2010/main" val="86721992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 Modal </a:t>
            </a:r>
            <a:r>
              <a:rPr lang="en-US" dirty="0" smtClean="0"/>
              <a:t>collapse (</a:t>
            </a:r>
            <a:r>
              <a:rPr lang="en-US" dirty="0" err="1" smtClean="0"/>
              <a:t>cont</a:t>
            </a:r>
            <a:r>
              <a:rPr lang="en-US" dirty="0" smtClean="0"/>
              <a:t>)  </a:t>
            </a:r>
            <a:r>
              <a:rPr lang="en-US" dirty="0"/>
              <a:t/>
            </a:r>
            <a:br>
              <a:rPr lang="en-US" dirty="0"/>
            </a:br>
            <a:endParaRPr lang="en-US" dirty="0"/>
          </a:p>
        </p:txBody>
      </p:sp>
      <p:sp>
        <p:nvSpPr>
          <p:cNvPr id="3" name="Content Placeholder 2"/>
          <p:cNvSpPr>
            <a:spLocks noGrp="1"/>
          </p:cNvSpPr>
          <p:nvPr>
            <p:ph idx="1"/>
          </p:nvPr>
        </p:nvSpPr>
        <p:spPr/>
        <p:txBody>
          <a:bodyPr/>
          <a:lstStyle/>
          <a:p>
            <a:r>
              <a:rPr lang="en-US" dirty="0" smtClean="0"/>
              <a:t>The generator somehow finds one image that fools the discriminator.</a:t>
            </a:r>
          </a:p>
          <a:p>
            <a:endParaRPr lang="en-US" dirty="0" smtClean="0"/>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81B7CCDB-6D39-0547-B7B3-C80E39D6513A}" type="slidenum">
              <a:rPr lang="en-US" smtClean="0"/>
              <a:t>64</a:t>
            </a:fld>
            <a:endParaRPr lang="en-US"/>
          </a:p>
        </p:txBody>
      </p:sp>
      <p:pic>
        <p:nvPicPr>
          <p:cNvPr id="6" name="Picture 5"/>
          <p:cNvPicPr>
            <a:picLocks noChangeAspect="1"/>
          </p:cNvPicPr>
          <p:nvPr/>
        </p:nvPicPr>
        <p:blipFill>
          <a:blip r:embed="rId3"/>
          <a:stretch>
            <a:fillRect/>
          </a:stretch>
        </p:blipFill>
        <p:spPr>
          <a:xfrm>
            <a:off x="4110335" y="2362795"/>
            <a:ext cx="3773168" cy="3849745"/>
          </a:xfrm>
          <a:prstGeom prst="rect">
            <a:avLst/>
          </a:prstGeom>
        </p:spPr>
      </p:pic>
      <p:sp>
        <p:nvSpPr>
          <p:cNvPr id="7" name="Rectangle 6"/>
          <p:cNvSpPr/>
          <p:nvPr/>
        </p:nvSpPr>
        <p:spPr>
          <a:xfrm>
            <a:off x="7522330" y="6419559"/>
            <a:ext cx="2875787" cy="369332"/>
          </a:xfrm>
          <a:prstGeom prst="rect">
            <a:avLst/>
          </a:prstGeom>
        </p:spPr>
        <p:txBody>
          <a:bodyPr wrap="none">
            <a:spAutoFit/>
          </a:bodyPr>
          <a:lstStyle/>
          <a:p>
            <a:r>
              <a:rPr lang="en-US" dirty="0">
                <a:solidFill>
                  <a:schemeClr val="tx1">
                    <a:lumMod val="75000"/>
                    <a:lumOff val="25000"/>
                  </a:schemeClr>
                </a:solidFill>
              </a:rPr>
              <a:t>[</a:t>
            </a:r>
            <a:r>
              <a:rPr lang="en-US" dirty="0" err="1">
                <a:solidFill>
                  <a:schemeClr val="tx1">
                    <a:lumMod val="75000"/>
                    <a:lumOff val="25000"/>
                  </a:schemeClr>
                </a:solidFill>
              </a:rPr>
              <a:t>Karras</a:t>
            </a:r>
            <a:r>
              <a:rPr lang="en-US" dirty="0">
                <a:solidFill>
                  <a:schemeClr val="tx1">
                    <a:lumMod val="75000"/>
                    <a:lumOff val="25000"/>
                  </a:schemeClr>
                </a:solidFill>
              </a:rPr>
              <a:t>, Laine, </a:t>
            </a:r>
            <a:r>
              <a:rPr lang="en-US" dirty="0" err="1">
                <a:solidFill>
                  <a:schemeClr val="tx1">
                    <a:lumMod val="75000"/>
                    <a:lumOff val="25000"/>
                  </a:schemeClr>
                </a:solidFill>
              </a:rPr>
              <a:t>Aila</a:t>
            </a:r>
            <a:r>
              <a:rPr lang="en-US" dirty="0">
                <a:solidFill>
                  <a:schemeClr val="tx1">
                    <a:lumMod val="75000"/>
                    <a:lumOff val="25000"/>
                  </a:schemeClr>
                </a:solidFill>
              </a:rPr>
              <a:t> / </a:t>
            </a:r>
            <a:r>
              <a:rPr lang="en-US" dirty="0" err="1">
                <a:solidFill>
                  <a:schemeClr val="tx1">
                    <a:lumMod val="75000"/>
                    <a:lumOff val="25000"/>
                  </a:schemeClr>
                </a:solidFill>
              </a:rPr>
              <a:t>Nvidia</a:t>
            </a:r>
            <a:r>
              <a:rPr lang="en-US" dirty="0">
                <a:solidFill>
                  <a:schemeClr val="tx1">
                    <a:lumMod val="75000"/>
                    <a:lumOff val="25000"/>
                  </a:schemeClr>
                </a:solidFill>
              </a:rPr>
              <a:t>]. </a:t>
            </a:r>
          </a:p>
        </p:txBody>
      </p:sp>
    </p:spTree>
    <p:extLst>
      <p:ext uri="{BB962C8B-B14F-4D97-AF65-F5344CB8AC3E}">
        <p14:creationId xmlns:p14="http://schemas.microsoft.com/office/powerpoint/2010/main" val="32066096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 Modal </a:t>
            </a:r>
            <a:r>
              <a:rPr lang="en-US" dirty="0" smtClean="0"/>
              <a:t>collapse (</a:t>
            </a:r>
            <a:r>
              <a:rPr lang="en-US" dirty="0" err="1" smtClean="0"/>
              <a:t>cont</a:t>
            </a:r>
            <a:r>
              <a:rPr lang="en-US" dirty="0" smtClean="0"/>
              <a:t>)  </a:t>
            </a:r>
            <a:r>
              <a:rPr lang="en-US" dirty="0"/>
              <a:t/>
            </a:r>
            <a:br>
              <a:rPr lang="en-US" dirty="0"/>
            </a:br>
            <a:endParaRPr lang="en-US" dirty="0"/>
          </a:p>
        </p:txBody>
      </p:sp>
      <p:sp>
        <p:nvSpPr>
          <p:cNvPr id="3" name="Content Placeholder 2"/>
          <p:cNvSpPr>
            <a:spLocks noGrp="1"/>
          </p:cNvSpPr>
          <p:nvPr>
            <p:ph idx="1"/>
          </p:nvPr>
        </p:nvSpPr>
        <p:spPr>
          <a:xfrm>
            <a:off x="5090705" y="1072310"/>
            <a:ext cx="6752003" cy="2216593"/>
          </a:xfrm>
        </p:spPr>
        <p:txBody>
          <a:bodyPr/>
          <a:lstStyle/>
          <a:p>
            <a:r>
              <a:rPr lang="en-US" sz="2400" dirty="0" smtClean="0"/>
              <a:t>A generator </a:t>
            </a:r>
            <a:r>
              <a:rPr lang="en-US" sz="2400" dirty="0"/>
              <a:t>could then just produce that image every </a:t>
            </a:r>
            <a:r>
              <a:rPr lang="en-US" sz="2400" dirty="0" smtClean="0"/>
              <a:t>time independently of the input noise. </a:t>
            </a:r>
          </a:p>
          <a:p>
            <a:r>
              <a:rPr lang="en-US" sz="2400" dirty="0" smtClean="0"/>
              <a:t>The </a:t>
            </a:r>
            <a:r>
              <a:rPr lang="en-US" sz="2400" dirty="0"/>
              <a:t>discriminator </a:t>
            </a:r>
            <a:r>
              <a:rPr lang="en-US" sz="2400" dirty="0" smtClean="0"/>
              <a:t>will always say it is real</a:t>
            </a:r>
            <a:r>
              <a:rPr lang="en-US" sz="2400" dirty="0"/>
              <a:t>, so the generator has accomplished its goal and stops learning</a:t>
            </a:r>
            <a:r>
              <a:rPr lang="en-US" sz="2400" dirty="0" smtClean="0"/>
              <a:t>.</a:t>
            </a:r>
          </a:p>
          <a:p>
            <a:endParaRPr lang="en-US" sz="2400" dirty="0"/>
          </a:p>
          <a:p>
            <a:r>
              <a:rPr lang="en-US" sz="2400" b="1" dirty="0" smtClean="0"/>
              <a:t>However</a:t>
            </a:r>
            <a:r>
              <a:rPr lang="en-US" sz="2400" dirty="0" smtClean="0"/>
              <a:t>: </a:t>
            </a:r>
            <a:r>
              <a:rPr lang="en-US" sz="2400" dirty="0"/>
              <a:t>The problem is that every sample made by the generator is identical. </a:t>
            </a:r>
            <a:endParaRPr lang="en-US" sz="2400" dirty="0" smtClean="0"/>
          </a:p>
          <a:p>
            <a:endParaRPr lang="en-US" sz="2400" dirty="0"/>
          </a:p>
          <a:p>
            <a:endParaRPr lang="en-US" sz="2400" dirty="0"/>
          </a:p>
        </p:txBody>
      </p:sp>
      <p:sp>
        <p:nvSpPr>
          <p:cNvPr id="4" name="Slide Number Placeholder 3"/>
          <p:cNvSpPr>
            <a:spLocks noGrp="1"/>
          </p:cNvSpPr>
          <p:nvPr>
            <p:ph type="sldNum" sz="quarter" idx="12"/>
          </p:nvPr>
        </p:nvSpPr>
        <p:spPr/>
        <p:txBody>
          <a:bodyPr/>
          <a:lstStyle/>
          <a:p>
            <a:fld id="{81B7CCDB-6D39-0547-B7B3-C80E39D6513A}" type="slidenum">
              <a:rPr lang="en-US" smtClean="0"/>
              <a:t>65</a:t>
            </a:fld>
            <a:endParaRPr lang="en-US"/>
          </a:p>
        </p:txBody>
      </p:sp>
      <p:pic>
        <p:nvPicPr>
          <p:cNvPr id="6" name="Picture 5"/>
          <p:cNvPicPr>
            <a:picLocks noChangeAspect="1"/>
          </p:cNvPicPr>
          <p:nvPr/>
        </p:nvPicPr>
        <p:blipFill>
          <a:blip r:embed="rId3"/>
          <a:stretch>
            <a:fillRect/>
          </a:stretch>
        </p:blipFill>
        <p:spPr>
          <a:xfrm>
            <a:off x="833415" y="983807"/>
            <a:ext cx="3773168" cy="3849745"/>
          </a:xfrm>
          <a:prstGeom prst="rect">
            <a:avLst/>
          </a:prstGeom>
        </p:spPr>
      </p:pic>
      <p:sp>
        <p:nvSpPr>
          <p:cNvPr id="7" name="Rectangle 6"/>
          <p:cNvSpPr/>
          <p:nvPr/>
        </p:nvSpPr>
        <p:spPr>
          <a:xfrm>
            <a:off x="7522330" y="6419559"/>
            <a:ext cx="2875787" cy="369332"/>
          </a:xfrm>
          <a:prstGeom prst="rect">
            <a:avLst/>
          </a:prstGeom>
        </p:spPr>
        <p:txBody>
          <a:bodyPr wrap="none">
            <a:spAutoFit/>
          </a:bodyPr>
          <a:lstStyle/>
          <a:p>
            <a:r>
              <a:rPr lang="en-US" dirty="0">
                <a:solidFill>
                  <a:schemeClr val="tx1">
                    <a:lumMod val="75000"/>
                    <a:lumOff val="25000"/>
                  </a:schemeClr>
                </a:solidFill>
              </a:rPr>
              <a:t>[</a:t>
            </a:r>
            <a:r>
              <a:rPr lang="en-US" dirty="0" err="1">
                <a:solidFill>
                  <a:schemeClr val="tx1">
                    <a:lumMod val="75000"/>
                    <a:lumOff val="25000"/>
                  </a:schemeClr>
                </a:solidFill>
              </a:rPr>
              <a:t>Karras</a:t>
            </a:r>
            <a:r>
              <a:rPr lang="en-US" dirty="0">
                <a:solidFill>
                  <a:schemeClr val="tx1">
                    <a:lumMod val="75000"/>
                    <a:lumOff val="25000"/>
                  </a:schemeClr>
                </a:solidFill>
              </a:rPr>
              <a:t>, Laine, </a:t>
            </a:r>
            <a:r>
              <a:rPr lang="en-US" dirty="0" err="1">
                <a:solidFill>
                  <a:schemeClr val="tx1">
                    <a:lumMod val="75000"/>
                    <a:lumOff val="25000"/>
                  </a:schemeClr>
                </a:solidFill>
              </a:rPr>
              <a:t>Aila</a:t>
            </a:r>
            <a:r>
              <a:rPr lang="en-US" dirty="0">
                <a:solidFill>
                  <a:schemeClr val="tx1">
                    <a:lumMod val="75000"/>
                    <a:lumOff val="25000"/>
                  </a:schemeClr>
                </a:solidFill>
              </a:rPr>
              <a:t> / </a:t>
            </a:r>
            <a:r>
              <a:rPr lang="en-US" dirty="0" err="1">
                <a:solidFill>
                  <a:schemeClr val="tx1">
                    <a:lumMod val="75000"/>
                    <a:lumOff val="25000"/>
                  </a:schemeClr>
                </a:solidFill>
              </a:rPr>
              <a:t>Nvidia</a:t>
            </a:r>
            <a:r>
              <a:rPr lang="en-US" dirty="0">
                <a:solidFill>
                  <a:schemeClr val="tx1">
                    <a:lumMod val="75000"/>
                    <a:lumOff val="25000"/>
                  </a:schemeClr>
                </a:solidFill>
              </a:rPr>
              <a:t>]. </a:t>
            </a:r>
          </a:p>
        </p:txBody>
      </p:sp>
      <p:sp>
        <p:nvSpPr>
          <p:cNvPr id="5" name="Rectangle 4"/>
          <p:cNvSpPr/>
          <p:nvPr/>
        </p:nvSpPr>
        <p:spPr>
          <a:xfrm>
            <a:off x="833414" y="5185329"/>
            <a:ext cx="11009294" cy="830997"/>
          </a:xfrm>
          <a:prstGeom prst="rect">
            <a:avLst/>
          </a:prstGeom>
        </p:spPr>
        <p:txBody>
          <a:bodyPr wrap="square">
            <a:spAutoFit/>
          </a:bodyPr>
          <a:lstStyle/>
          <a:p>
            <a:r>
              <a:rPr lang="en-US" sz="2400" dirty="0">
                <a:solidFill>
                  <a:schemeClr val="tx2"/>
                </a:solidFill>
                <a:latin typeface="Karla" charset="0"/>
                <a:ea typeface="Karla" charset="0"/>
                <a:cs typeface="Karla" charset="0"/>
              </a:rPr>
              <a:t>This problem of producing just one successful output over and over is called </a:t>
            </a:r>
            <a:r>
              <a:rPr lang="en-US" sz="2400" b="1">
                <a:solidFill>
                  <a:schemeClr val="tx2"/>
                </a:solidFill>
                <a:latin typeface="Karla" charset="0"/>
                <a:ea typeface="Karla" charset="0"/>
                <a:cs typeface="Karla" charset="0"/>
              </a:rPr>
              <a:t>modal </a:t>
            </a:r>
            <a:r>
              <a:rPr lang="en-US" sz="2400" b="1" smtClean="0">
                <a:solidFill>
                  <a:schemeClr val="tx2"/>
                </a:solidFill>
                <a:latin typeface="Karla" charset="0"/>
                <a:ea typeface="Karla" charset="0"/>
                <a:cs typeface="Karla" charset="0"/>
              </a:rPr>
              <a:t>collapse</a:t>
            </a:r>
            <a:r>
              <a:rPr lang="en-US" sz="2400" smtClean="0">
                <a:solidFill>
                  <a:schemeClr val="tx2"/>
                </a:solidFill>
                <a:latin typeface="Karla" charset="0"/>
                <a:ea typeface="Karla" charset="0"/>
                <a:cs typeface="Karla" charset="0"/>
              </a:rPr>
              <a:t>. </a:t>
            </a:r>
            <a:endParaRPr lang="en-US" sz="2400" dirty="0">
              <a:solidFill>
                <a:schemeClr val="tx2"/>
              </a:solidFill>
              <a:latin typeface="Karla" charset="0"/>
              <a:ea typeface="Karla" charset="0"/>
              <a:cs typeface="Karla" charset="0"/>
            </a:endParaRPr>
          </a:p>
        </p:txBody>
      </p:sp>
    </p:spTree>
    <p:extLst>
      <p:ext uri="{BB962C8B-B14F-4D97-AF65-F5344CB8AC3E}">
        <p14:creationId xmlns:p14="http://schemas.microsoft.com/office/powerpoint/2010/main" val="118955507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 Modal </a:t>
            </a:r>
            <a:r>
              <a:rPr lang="en-US" dirty="0" smtClean="0"/>
              <a:t>collapse (</a:t>
            </a:r>
            <a:r>
              <a:rPr lang="en-US" dirty="0" err="1" smtClean="0"/>
              <a:t>cont</a:t>
            </a:r>
            <a:r>
              <a:rPr lang="en-US" dirty="0" smtClean="0"/>
              <a:t>)  </a:t>
            </a:r>
            <a:r>
              <a:rPr lang="en-US" dirty="0"/>
              <a:t/>
            </a:r>
            <a:br>
              <a:rPr lang="en-US" dirty="0"/>
            </a:br>
            <a:endParaRPr lang="en-US" dirty="0"/>
          </a:p>
        </p:txBody>
      </p:sp>
      <p:sp>
        <p:nvSpPr>
          <p:cNvPr id="3" name="Content Placeholder 2"/>
          <p:cNvSpPr>
            <a:spLocks noGrp="1"/>
          </p:cNvSpPr>
          <p:nvPr>
            <p:ph idx="1"/>
          </p:nvPr>
        </p:nvSpPr>
        <p:spPr>
          <a:xfrm>
            <a:off x="770327" y="1212407"/>
            <a:ext cx="10644732" cy="2216593"/>
          </a:xfrm>
        </p:spPr>
        <p:txBody>
          <a:bodyPr/>
          <a:lstStyle/>
          <a:p>
            <a:r>
              <a:rPr lang="en-US" sz="2400" dirty="0"/>
              <a:t>Much more common is when the system produces the same few outputs, or minor </a:t>
            </a:r>
            <a:r>
              <a:rPr lang="en-US" sz="2400" dirty="0" smtClean="0"/>
              <a:t>variations </a:t>
            </a:r>
            <a:r>
              <a:rPr lang="en-US" sz="2400" dirty="0"/>
              <a:t>of them. </a:t>
            </a:r>
          </a:p>
          <a:p>
            <a:r>
              <a:rPr lang="en-US" sz="2400" b="1" dirty="0" smtClean="0">
                <a:solidFill>
                  <a:schemeClr val="tx2"/>
                </a:solidFill>
              </a:rPr>
              <a:t>This is </a:t>
            </a:r>
            <a:r>
              <a:rPr lang="en-US" sz="2400" b="1" dirty="0">
                <a:solidFill>
                  <a:schemeClr val="tx2"/>
                </a:solidFill>
              </a:rPr>
              <a:t>called partial modal collapse </a:t>
            </a:r>
          </a:p>
        </p:txBody>
      </p:sp>
      <p:sp>
        <p:nvSpPr>
          <p:cNvPr id="4" name="Slide Number Placeholder 3"/>
          <p:cNvSpPr>
            <a:spLocks noGrp="1"/>
          </p:cNvSpPr>
          <p:nvPr>
            <p:ph type="sldNum" sz="quarter" idx="12"/>
          </p:nvPr>
        </p:nvSpPr>
        <p:spPr/>
        <p:txBody>
          <a:bodyPr/>
          <a:lstStyle/>
          <a:p>
            <a:fld id="{81B7CCDB-6D39-0547-B7B3-C80E39D6513A}" type="slidenum">
              <a:rPr lang="en-US" smtClean="0"/>
              <a:t>66</a:t>
            </a:fld>
            <a:endParaRPr lang="en-US"/>
          </a:p>
        </p:txBody>
      </p:sp>
      <p:pic>
        <p:nvPicPr>
          <p:cNvPr id="8" name="Picture 7"/>
          <p:cNvPicPr>
            <a:picLocks noChangeAspect="1"/>
          </p:cNvPicPr>
          <p:nvPr/>
        </p:nvPicPr>
        <p:blipFill>
          <a:blip r:embed="rId3"/>
          <a:stretch>
            <a:fillRect/>
          </a:stretch>
        </p:blipFill>
        <p:spPr>
          <a:xfrm>
            <a:off x="851009" y="2854176"/>
            <a:ext cx="3008296" cy="2938952"/>
          </a:xfrm>
          <a:prstGeom prst="rect">
            <a:avLst/>
          </a:prstGeom>
        </p:spPr>
      </p:pic>
      <p:sp>
        <p:nvSpPr>
          <p:cNvPr id="9" name="Rectangle 8"/>
          <p:cNvSpPr/>
          <p:nvPr/>
        </p:nvSpPr>
        <p:spPr>
          <a:xfrm>
            <a:off x="4486836" y="2689412"/>
            <a:ext cx="6485964" cy="3454874"/>
          </a:xfrm>
          <a:prstGeom prst="rect">
            <a:avLst/>
          </a:prstGeom>
        </p:spPr>
        <p:txBody>
          <a:bodyPr wrap="square">
            <a:spAutoFit/>
          </a:bodyPr>
          <a:lstStyle/>
          <a:p>
            <a:r>
              <a:rPr lang="en-US" sz="2400" b="1" dirty="0" smtClean="0">
                <a:solidFill>
                  <a:srgbClr val="C00000"/>
                </a:solidFill>
                <a:latin typeface="Karla" charset="0"/>
                <a:ea typeface="Karla" charset="0"/>
                <a:cs typeface="Karla" charset="0"/>
              </a:rPr>
              <a:t>Solution: </a:t>
            </a:r>
          </a:p>
          <a:p>
            <a:pPr marL="342900" indent="-342900">
              <a:buFont typeface="Arial" charset="0"/>
              <a:buChar char="•"/>
            </a:pPr>
            <a:r>
              <a:rPr lang="en-US" sz="2400" dirty="0" smtClean="0">
                <a:solidFill>
                  <a:schemeClr val="tx1">
                    <a:lumMod val="75000"/>
                    <a:lumOff val="25000"/>
                  </a:schemeClr>
                </a:solidFill>
                <a:latin typeface="Karla" charset="0"/>
                <a:ea typeface="Karla" charset="0"/>
                <a:cs typeface="Karla" charset="0"/>
              </a:rPr>
              <a:t>Extend the loss </a:t>
            </a:r>
            <a:r>
              <a:rPr lang="en-US" sz="2400" dirty="0">
                <a:solidFill>
                  <a:schemeClr val="tx1">
                    <a:lumMod val="75000"/>
                    <a:lumOff val="25000"/>
                  </a:schemeClr>
                </a:solidFill>
                <a:latin typeface="Karla" charset="0"/>
                <a:ea typeface="Karla" charset="0"/>
                <a:cs typeface="Karla" charset="0"/>
              </a:rPr>
              <a:t>function </a:t>
            </a:r>
            <a:r>
              <a:rPr lang="en-US" sz="2400" dirty="0" smtClean="0">
                <a:solidFill>
                  <a:schemeClr val="tx1">
                    <a:lumMod val="75000"/>
                    <a:lumOff val="25000"/>
                  </a:schemeClr>
                </a:solidFill>
                <a:latin typeface="Karla" charset="0"/>
                <a:ea typeface="Karla" charset="0"/>
                <a:cs typeface="Karla" charset="0"/>
              </a:rPr>
              <a:t>with an additional </a:t>
            </a:r>
            <a:r>
              <a:rPr lang="en-US" sz="2400" dirty="0">
                <a:solidFill>
                  <a:schemeClr val="tx1">
                    <a:lumMod val="75000"/>
                    <a:lumOff val="25000"/>
                  </a:schemeClr>
                </a:solidFill>
                <a:latin typeface="Karla" charset="0"/>
                <a:ea typeface="Karla" charset="0"/>
                <a:cs typeface="Karla" charset="0"/>
              </a:rPr>
              <a:t>terms to measure the diversity of the outputs </a:t>
            </a:r>
            <a:r>
              <a:rPr lang="en-US" sz="2400" dirty="0" smtClean="0">
                <a:solidFill>
                  <a:schemeClr val="tx1">
                    <a:lumMod val="75000"/>
                    <a:lumOff val="25000"/>
                  </a:schemeClr>
                </a:solidFill>
                <a:latin typeface="Karla" charset="0"/>
                <a:ea typeface="Karla" charset="0"/>
                <a:cs typeface="Karla" charset="0"/>
              </a:rPr>
              <a:t>produced. </a:t>
            </a:r>
          </a:p>
          <a:p>
            <a:pPr marL="342900" indent="-342900">
              <a:buFont typeface="Arial" charset="0"/>
              <a:buChar char="•"/>
            </a:pPr>
            <a:r>
              <a:rPr lang="en-US" sz="2400" dirty="0" smtClean="0">
                <a:solidFill>
                  <a:schemeClr val="tx1">
                    <a:lumMod val="75000"/>
                    <a:lumOff val="25000"/>
                  </a:schemeClr>
                </a:solidFill>
                <a:latin typeface="Karla" charset="0"/>
                <a:ea typeface="Karla" charset="0"/>
                <a:cs typeface="Karla" charset="0"/>
              </a:rPr>
              <a:t>If </a:t>
            </a:r>
            <a:r>
              <a:rPr lang="en-US" sz="2400" dirty="0">
                <a:solidFill>
                  <a:schemeClr val="tx1">
                    <a:lumMod val="75000"/>
                    <a:lumOff val="25000"/>
                  </a:schemeClr>
                </a:solidFill>
                <a:latin typeface="Karla" charset="0"/>
                <a:ea typeface="Karla" charset="0"/>
                <a:cs typeface="Karla" charset="0"/>
              </a:rPr>
              <a:t>the outputs </a:t>
            </a:r>
            <a:r>
              <a:rPr lang="en-US" sz="2400" dirty="0" smtClean="0">
                <a:solidFill>
                  <a:schemeClr val="tx1">
                    <a:lumMod val="75000"/>
                    <a:lumOff val="25000"/>
                  </a:schemeClr>
                </a:solidFill>
                <a:latin typeface="Karla" charset="0"/>
                <a:ea typeface="Karla" charset="0"/>
                <a:cs typeface="Karla" charset="0"/>
              </a:rPr>
              <a:t>are all </a:t>
            </a:r>
            <a:r>
              <a:rPr lang="en-US" sz="2400" dirty="0">
                <a:solidFill>
                  <a:schemeClr val="tx1">
                    <a:lumMod val="75000"/>
                    <a:lumOff val="25000"/>
                  </a:schemeClr>
                </a:solidFill>
                <a:latin typeface="Karla" charset="0"/>
                <a:ea typeface="Karla" charset="0"/>
                <a:cs typeface="Karla" charset="0"/>
              </a:rPr>
              <a:t>the same, or nearly the same, the discriminator can assign a larger error to the result. </a:t>
            </a:r>
            <a:endParaRPr lang="en-US" sz="2400" dirty="0" smtClean="0">
              <a:solidFill>
                <a:schemeClr val="tx1">
                  <a:lumMod val="75000"/>
                  <a:lumOff val="25000"/>
                </a:schemeClr>
              </a:solidFill>
              <a:latin typeface="Karla" charset="0"/>
              <a:ea typeface="Karla" charset="0"/>
              <a:cs typeface="Karla" charset="0"/>
            </a:endParaRPr>
          </a:p>
          <a:p>
            <a:pPr marL="342900" indent="-342900">
              <a:buFont typeface="Arial" charset="0"/>
              <a:buChar char="•"/>
            </a:pPr>
            <a:r>
              <a:rPr lang="en-US" sz="2400" dirty="0" smtClean="0">
                <a:solidFill>
                  <a:schemeClr val="tx1">
                    <a:lumMod val="75000"/>
                    <a:lumOff val="25000"/>
                  </a:schemeClr>
                </a:solidFill>
                <a:latin typeface="Karla" charset="0"/>
                <a:ea typeface="Karla" charset="0"/>
                <a:cs typeface="Karla" charset="0"/>
              </a:rPr>
              <a:t>The </a:t>
            </a:r>
            <a:r>
              <a:rPr lang="en-US" sz="2400" dirty="0">
                <a:solidFill>
                  <a:schemeClr val="tx1">
                    <a:lumMod val="75000"/>
                    <a:lumOff val="25000"/>
                  </a:schemeClr>
                </a:solidFill>
                <a:latin typeface="Karla" charset="0"/>
                <a:ea typeface="Karla" charset="0"/>
                <a:cs typeface="Karla" charset="0"/>
              </a:rPr>
              <a:t>generator will diversify because that action will reduce the error </a:t>
            </a:r>
          </a:p>
        </p:txBody>
      </p:sp>
    </p:spTree>
    <p:extLst>
      <p:ext uri="{BB962C8B-B14F-4D97-AF65-F5344CB8AC3E}">
        <p14:creationId xmlns:p14="http://schemas.microsoft.com/office/powerpoint/2010/main" val="1837128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81B7CCDB-6D39-0547-B7B3-C80E39D6513A}" type="slidenum">
              <a:rPr lang="en-US" smtClean="0"/>
              <a:t>67</a:t>
            </a:fld>
            <a:endParaRPr lang="en-US"/>
          </a:p>
        </p:txBody>
      </p:sp>
      <p:pic>
        <p:nvPicPr>
          <p:cNvPr id="5" name="slide.url=https://poloclub.github.io/ganlab/"/>
          <p:cNvPicPr>
            <a:picLocks/>
          </p:cNvPicPr>
          <p:nvPr/>
        </p:nvPicPr>
        <p:blipFill>
          <a:blip r:embed="rId3">
            <a:extLst>
              <a:ext uri="{28A0092B-C50C-407E-A947-70E740481C1C}">
                <a14:useLocalDpi xmlns:a14="http://schemas.microsoft.com/office/drawing/2010/main" val="0"/>
              </a:ext>
            </a:extLst>
          </a:blip>
          <a:stretch>
            <a:fillRect/>
          </a:stretch>
        </p:blipFill>
        <p:spPr>
          <a:xfrm>
            <a:off x="63500" y="63500"/>
            <a:ext cx="12065000" cy="6731000"/>
          </a:xfrm>
          <a:prstGeom prst="rect">
            <a:avLst/>
          </a:prstGeom>
        </p:spPr>
      </p:pic>
    </p:spTree>
    <p:extLst>
      <p:ext uri="{BB962C8B-B14F-4D97-AF65-F5344CB8AC3E}">
        <p14:creationId xmlns:p14="http://schemas.microsoft.com/office/powerpoint/2010/main" val="152730959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13833A1-46C9-FB45-812F-A8AC7B5136EB}" type="slidenum">
              <a:rPr lang="en-US" smtClean="0"/>
              <a:t>68</a:t>
            </a:fld>
            <a:endParaRPr lang="en-US"/>
          </a:p>
        </p:txBody>
      </p:sp>
      <p:sp>
        <p:nvSpPr>
          <p:cNvPr id="3" name="Rectangle 1"/>
          <p:cNvSpPr>
            <a:spLocks noChangeArrowheads="1"/>
          </p:cNvSpPr>
          <p:nvPr/>
        </p:nvSpPr>
        <p:spPr bwMode="auto">
          <a:xfrm>
            <a:off x="5118265" y="3274023"/>
            <a:ext cx="38951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1800" b="0" i="0" u="none" strike="noStrike" cap="none" normalizeH="0" baseline="0" dirty="0">
                <a:ln>
                  <a:noFill/>
                </a:ln>
                <a:solidFill>
                  <a:schemeClr val="tx1"/>
                </a:solidFill>
                <a:effectLst/>
                <a:latin typeface="Arial" charset="0"/>
                <a:hlinkClick r:id="rId3"/>
              </a:rPr>
              <a:t>https://poloclub.github.io/ganlab/</a:t>
            </a:r>
            <a:endParaRPr kumimoji="0" lang="x-none" altLang="x-none" sz="1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69737159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13833A1-46C9-FB45-812F-A8AC7B5136EB}" type="slidenum">
              <a:rPr lang="en-US" smtClean="0"/>
              <a:t>69</a:t>
            </a:fld>
            <a:endParaRPr lang="en-US"/>
          </a:p>
        </p:txBody>
      </p:sp>
      <p:pic>
        <p:nvPicPr>
          <p:cNvPr id="3" name="Picture 2"/>
          <p:cNvPicPr>
            <a:picLocks noChangeAspect="1"/>
          </p:cNvPicPr>
          <p:nvPr/>
        </p:nvPicPr>
        <p:blipFill>
          <a:blip r:embed="rId3"/>
          <a:stretch>
            <a:fillRect/>
          </a:stretch>
        </p:blipFill>
        <p:spPr>
          <a:xfrm>
            <a:off x="0" y="992026"/>
            <a:ext cx="12192000" cy="4873947"/>
          </a:xfrm>
          <a:prstGeom prst="rect">
            <a:avLst/>
          </a:prstGeom>
        </p:spPr>
      </p:pic>
      <p:sp>
        <p:nvSpPr>
          <p:cNvPr id="4" name="Rectangle 3"/>
          <p:cNvSpPr/>
          <p:nvPr/>
        </p:nvSpPr>
        <p:spPr>
          <a:xfrm>
            <a:off x="8306510" y="6031468"/>
            <a:ext cx="3682290" cy="369332"/>
          </a:xfrm>
          <a:prstGeom prst="rect">
            <a:avLst/>
          </a:prstGeom>
        </p:spPr>
        <p:txBody>
          <a:bodyPr wrap="none">
            <a:spAutoFit/>
          </a:bodyPr>
          <a:lstStyle/>
          <a:p>
            <a:r>
              <a:rPr lang="en-US" dirty="0">
                <a:hlinkClick r:id="rId4"/>
              </a:rPr>
              <a:t>https://arxiv.org/pdf/1809.11096.pdf</a:t>
            </a:r>
            <a:endParaRPr lang="en-US" dirty="0"/>
          </a:p>
        </p:txBody>
      </p:sp>
    </p:spTree>
    <p:extLst>
      <p:ext uri="{BB962C8B-B14F-4D97-AF65-F5344CB8AC3E}">
        <p14:creationId xmlns:p14="http://schemas.microsoft.com/office/powerpoint/2010/main" val="13592282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7D422F-3BA8-49BA-8EBB-2B14A88685B2}"/>
              </a:ext>
            </a:extLst>
          </p:cNvPr>
          <p:cNvSpPr>
            <a:spLocks noGrp="1"/>
          </p:cNvSpPr>
          <p:nvPr>
            <p:ph type="title"/>
          </p:nvPr>
        </p:nvSpPr>
        <p:spPr/>
        <p:txBody>
          <a:bodyPr/>
          <a:lstStyle/>
          <a:p>
            <a:r>
              <a:rPr lang="en-US" dirty="0"/>
              <a:t>Generative Adversarial Networks (GANs) </a:t>
            </a:r>
          </a:p>
        </p:txBody>
      </p:sp>
      <p:sp>
        <p:nvSpPr>
          <p:cNvPr id="4" name="Slide Number Placeholder 3">
            <a:extLst>
              <a:ext uri="{FF2B5EF4-FFF2-40B4-BE49-F238E27FC236}">
                <a16:creationId xmlns:a16="http://schemas.microsoft.com/office/drawing/2014/main" xmlns="" id="{C7950454-4DDC-4EE0-9E8E-5D996313BFC8}"/>
              </a:ext>
            </a:extLst>
          </p:cNvPr>
          <p:cNvSpPr>
            <a:spLocks noGrp="1"/>
          </p:cNvSpPr>
          <p:nvPr>
            <p:ph type="sldNum" sz="quarter" idx="12"/>
          </p:nvPr>
        </p:nvSpPr>
        <p:spPr/>
        <p:txBody>
          <a:bodyPr/>
          <a:lstStyle/>
          <a:p>
            <a:fld id="{81B7CCDB-6D39-0547-B7B3-C80E39D6513A}" type="slidenum">
              <a:rPr lang="en-US" smtClean="0"/>
              <a:t>7</a:t>
            </a:fld>
            <a:endParaRPr lang="en-US"/>
          </a:p>
        </p:txBody>
      </p:sp>
      <p:pic>
        <p:nvPicPr>
          <p:cNvPr id="9" name="Content Placeholder 5" descr="User">
            <a:extLst>
              <a:ext uri="{FF2B5EF4-FFF2-40B4-BE49-F238E27FC236}">
                <a16:creationId xmlns:a16="http://schemas.microsoft.com/office/drawing/2014/main" xmlns="" id="{38A96457-42AF-4E47-A263-47E1F0521C4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590496" y="2905444"/>
            <a:ext cx="1475581" cy="1475581"/>
          </a:xfrm>
          <a:prstGeom prst="rect">
            <a:avLst/>
          </a:prstGeom>
          <a:ln>
            <a:noFill/>
          </a:ln>
        </p:spPr>
      </p:pic>
      <p:sp>
        <p:nvSpPr>
          <p:cNvPr id="10" name="TextBox 9">
            <a:extLst>
              <a:ext uri="{FF2B5EF4-FFF2-40B4-BE49-F238E27FC236}">
                <a16:creationId xmlns:a16="http://schemas.microsoft.com/office/drawing/2014/main" xmlns="" id="{F7C3085A-642A-45AE-9260-7B1E60E7FCD4}"/>
              </a:ext>
            </a:extLst>
          </p:cNvPr>
          <p:cNvSpPr txBox="1"/>
          <p:nvPr/>
        </p:nvSpPr>
        <p:spPr>
          <a:xfrm>
            <a:off x="1378046" y="2259113"/>
            <a:ext cx="1900480" cy="646331"/>
          </a:xfrm>
          <a:prstGeom prst="rect">
            <a:avLst/>
          </a:prstGeom>
          <a:noFill/>
        </p:spPr>
        <p:txBody>
          <a:bodyPr wrap="square" rtlCol="0">
            <a:spAutoFit/>
          </a:bodyPr>
          <a:lstStyle/>
          <a:p>
            <a:pPr algn="ctr"/>
            <a:r>
              <a:rPr lang="en-US" dirty="0">
                <a:latin typeface="Karla"/>
              </a:rPr>
              <a:t>David</a:t>
            </a:r>
          </a:p>
          <a:p>
            <a:pPr algn="ctr"/>
            <a:r>
              <a:rPr lang="en-US" b="1" i="1" dirty="0">
                <a:latin typeface="Karla"/>
              </a:rPr>
              <a:t>checks the results</a:t>
            </a:r>
          </a:p>
        </p:txBody>
      </p:sp>
      <p:sp>
        <p:nvSpPr>
          <p:cNvPr id="22" name="TextBox 21">
            <a:extLst>
              <a:ext uri="{FF2B5EF4-FFF2-40B4-BE49-F238E27FC236}">
                <a16:creationId xmlns:a16="http://schemas.microsoft.com/office/drawing/2014/main" xmlns="" id="{AD91D2ED-5A1F-46DA-BA5B-7E6D6EDE393A}"/>
              </a:ext>
            </a:extLst>
          </p:cNvPr>
          <p:cNvSpPr txBox="1"/>
          <p:nvPr/>
        </p:nvSpPr>
        <p:spPr>
          <a:xfrm>
            <a:off x="3621793" y="3200989"/>
            <a:ext cx="1737852" cy="369332"/>
          </a:xfrm>
          <a:prstGeom prst="rect">
            <a:avLst/>
          </a:prstGeom>
          <a:noFill/>
        </p:spPr>
        <p:txBody>
          <a:bodyPr wrap="square" rtlCol="0">
            <a:spAutoFit/>
          </a:bodyPr>
          <a:lstStyle/>
          <a:p>
            <a:r>
              <a:rPr lang="en-US" dirty="0">
                <a:latin typeface="Karla" charset="0"/>
                <a:ea typeface="Karla" charset="0"/>
                <a:cs typeface="Karla" charset="0"/>
              </a:rPr>
              <a:t>Yes, it is spam</a:t>
            </a:r>
          </a:p>
        </p:txBody>
      </p:sp>
      <p:sp>
        <p:nvSpPr>
          <p:cNvPr id="23" name="TextBox 22">
            <a:extLst>
              <a:ext uri="{FF2B5EF4-FFF2-40B4-BE49-F238E27FC236}">
                <a16:creationId xmlns:a16="http://schemas.microsoft.com/office/drawing/2014/main" xmlns="" id="{918F0F16-BAA9-4E78-9DE9-F847ECAEB379}"/>
              </a:ext>
            </a:extLst>
          </p:cNvPr>
          <p:cNvSpPr txBox="1"/>
          <p:nvPr/>
        </p:nvSpPr>
        <p:spPr>
          <a:xfrm>
            <a:off x="3521785" y="4667004"/>
            <a:ext cx="1881383" cy="369332"/>
          </a:xfrm>
          <a:prstGeom prst="rect">
            <a:avLst/>
          </a:prstGeom>
          <a:noFill/>
        </p:spPr>
        <p:txBody>
          <a:bodyPr wrap="square" rtlCol="0">
            <a:spAutoFit/>
          </a:bodyPr>
          <a:lstStyle/>
          <a:p>
            <a:r>
              <a:rPr lang="en-US" dirty="0"/>
              <a:t>No, it is not spam</a:t>
            </a:r>
          </a:p>
        </p:txBody>
      </p:sp>
      <p:cxnSp>
        <p:nvCxnSpPr>
          <p:cNvPr id="11" name="Straight Connector 10">
            <a:extLst>
              <a:ext uri="{FF2B5EF4-FFF2-40B4-BE49-F238E27FC236}">
                <a16:creationId xmlns:a16="http://schemas.microsoft.com/office/drawing/2014/main" xmlns="" id="{90DFDDAB-7031-4234-98DF-E3307F8B74D2}"/>
              </a:ext>
            </a:extLst>
          </p:cNvPr>
          <p:cNvCxnSpPr>
            <a:cxnSpLocks/>
          </p:cNvCxnSpPr>
          <p:nvPr/>
        </p:nvCxnSpPr>
        <p:spPr>
          <a:xfrm>
            <a:off x="3792710" y="4094251"/>
            <a:ext cx="6605932" cy="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xmlns="" id="{A439C323-2FB6-4761-8723-15A1E985650E}"/>
              </a:ext>
            </a:extLst>
          </p:cNvPr>
          <p:cNvCxnSpPr>
            <a:cxnSpLocks/>
          </p:cNvCxnSpPr>
          <p:nvPr/>
        </p:nvCxnSpPr>
        <p:spPr>
          <a:xfrm>
            <a:off x="5317697" y="2560091"/>
            <a:ext cx="0" cy="285496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pic>
        <p:nvPicPr>
          <p:cNvPr id="47" name="Graphic 46" descr="Envelope">
            <a:extLst>
              <a:ext uri="{FF2B5EF4-FFF2-40B4-BE49-F238E27FC236}">
                <a16:creationId xmlns:a16="http://schemas.microsoft.com/office/drawing/2014/main" xmlns="" id="{0263AE85-B20E-4F79-B387-C258E05E3FA3}"/>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9110121" y="4381025"/>
            <a:ext cx="945859" cy="945859"/>
          </a:xfrm>
          <a:prstGeom prst="rect">
            <a:avLst/>
          </a:prstGeom>
        </p:spPr>
      </p:pic>
      <p:grpSp>
        <p:nvGrpSpPr>
          <p:cNvPr id="54" name="Group 53">
            <a:extLst>
              <a:ext uri="{FF2B5EF4-FFF2-40B4-BE49-F238E27FC236}">
                <a16:creationId xmlns:a16="http://schemas.microsoft.com/office/drawing/2014/main" xmlns="" id="{D3A9D365-81A9-484A-A0C4-1DA20300301A}"/>
              </a:ext>
            </a:extLst>
          </p:cNvPr>
          <p:cNvGrpSpPr/>
          <p:nvPr/>
        </p:nvGrpSpPr>
        <p:grpSpPr>
          <a:xfrm>
            <a:off x="7000850" y="4231123"/>
            <a:ext cx="1420572" cy="930312"/>
            <a:chOff x="6324170" y="2921340"/>
            <a:chExt cx="1595980" cy="1045184"/>
          </a:xfrm>
        </p:grpSpPr>
        <p:grpSp>
          <p:nvGrpSpPr>
            <p:cNvPr id="50" name="Group 49">
              <a:extLst>
                <a:ext uri="{FF2B5EF4-FFF2-40B4-BE49-F238E27FC236}">
                  <a16:creationId xmlns:a16="http://schemas.microsoft.com/office/drawing/2014/main" xmlns="" id="{BE67E83E-E0D1-4BEC-BA41-FCAC893AFE94}"/>
                </a:ext>
              </a:extLst>
            </p:cNvPr>
            <p:cNvGrpSpPr/>
            <p:nvPr/>
          </p:nvGrpSpPr>
          <p:grpSpPr>
            <a:xfrm>
              <a:off x="6501483" y="2921340"/>
              <a:ext cx="1225906" cy="1045184"/>
              <a:chOff x="1470837" y="1717795"/>
              <a:chExt cx="914400" cy="914400"/>
            </a:xfrm>
            <a:solidFill>
              <a:schemeClr val="bg1">
                <a:lumMod val="50000"/>
              </a:schemeClr>
            </a:solidFill>
          </p:grpSpPr>
          <p:pic>
            <p:nvPicPr>
              <p:cNvPr id="51" name="Graphic 50" descr="Open envelope">
                <a:extLst>
                  <a:ext uri="{FF2B5EF4-FFF2-40B4-BE49-F238E27FC236}">
                    <a16:creationId xmlns:a16="http://schemas.microsoft.com/office/drawing/2014/main" xmlns="" id="{6FC8F9B6-FF3E-41FD-9B8C-3A2B5DC582FA}"/>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470837" y="1717795"/>
                <a:ext cx="914400" cy="914400"/>
              </a:xfrm>
              <a:prstGeom prst="rect">
                <a:avLst/>
              </a:prstGeom>
            </p:spPr>
          </p:pic>
          <p:sp>
            <p:nvSpPr>
              <p:cNvPr id="52" name="Rectangle 51">
                <a:extLst>
                  <a:ext uri="{FF2B5EF4-FFF2-40B4-BE49-F238E27FC236}">
                    <a16:creationId xmlns:a16="http://schemas.microsoft.com/office/drawing/2014/main" xmlns="" id="{CB192E04-046B-4614-98AB-556EE14E95CA}"/>
                  </a:ext>
                </a:extLst>
              </p:cNvPr>
              <p:cNvSpPr/>
              <p:nvPr/>
            </p:nvSpPr>
            <p:spPr>
              <a:xfrm>
                <a:off x="1765005" y="1945758"/>
                <a:ext cx="308344" cy="27644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chemeClr val="tx1"/>
                  </a:solidFill>
                  <a:latin typeface="Karla"/>
                </a:endParaRPr>
              </a:p>
            </p:txBody>
          </p:sp>
        </p:grpSp>
        <p:sp>
          <p:nvSpPr>
            <p:cNvPr id="53" name="TextBox 52">
              <a:extLst>
                <a:ext uri="{FF2B5EF4-FFF2-40B4-BE49-F238E27FC236}">
                  <a16:creationId xmlns:a16="http://schemas.microsoft.com/office/drawing/2014/main" xmlns="" id="{518BB313-511A-4D75-9644-DF267A73B96A}"/>
                </a:ext>
              </a:extLst>
            </p:cNvPr>
            <p:cNvSpPr txBox="1"/>
            <p:nvPr/>
          </p:nvSpPr>
          <p:spPr>
            <a:xfrm>
              <a:off x="6324170" y="3186012"/>
              <a:ext cx="1595980" cy="307777"/>
            </a:xfrm>
            <a:prstGeom prst="rect">
              <a:avLst/>
            </a:prstGeom>
            <a:noFill/>
            <a:ln>
              <a:noFill/>
            </a:ln>
          </p:spPr>
          <p:txBody>
            <a:bodyPr wrap="square" rtlCol="0">
              <a:spAutoFit/>
            </a:bodyPr>
            <a:lstStyle/>
            <a:p>
              <a:pPr algn="ctr"/>
              <a:r>
                <a:rPr lang="en-US" sz="1400" dirty="0">
                  <a:latin typeface="Karla"/>
                </a:rPr>
                <a:t>Spam</a:t>
              </a:r>
            </a:p>
          </p:txBody>
        </p:sp>
      </p:grpSp>
      <p:pic>
        <p:nvPicPr>
          <p:cNvPr id="56" name="Graphic 55" descr="Envelope">
            <a:extLst>
              <a:ext uri="{FF2B5EF4-FFF2-40B4-BE49-F238E27FC236}">
                <a16:creationId xmlns:a16="http://schemas.microsoft.com/office/drawing/2014/main" xmlns="" id="{6C944814-85A4-44DC-BF39-B701A5D4653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303318" y="4391153"/>
            <a:ext cx="945859" cy="945859"/>
          </a:xfrm>
          <a:prstGeom prst="rect">
            <a:avLst/>
          </a:prstGeom>
        </p:spPr>
      </p:pic>
      <p:pic>
        <p:nvPicPr>
          <p:cNvPr id="57" name="Graphic 56" descr="Envelope">
            <a:extLst>
              <a:ext uri="{FF2B5EF4-FFF2-40B4-BE49-F238E27FC236}">
                <a16:creationId xmlns:a16="http://schemas.microsoft.com/office/drawing/2014/main" xmlns="" id="{7F545886-C2FD-4CC2-B42F-03AE34572B28}"/>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419034" y="4381025"/>
            <a:ext cx="945859" cy="945859"/>
          </a:xfrm>
          <a:prstGeom prst="rect">
            <a:avLst/>
          </a:prstGeom>
        </p:spPr>
      </p:pic>
      <p:grpSp>
        <p:nvGrpSpPr>
          <p:cNvPr id="59" name="Group 58">
            <a:extLst>
              <a:ext uri="{FF2B5EF4-FFF2-40B4-BE49-F238E27FC236}">
                <a16:creationId xmlns:a16="http://schemas.microsoft.com/office/drawing/2014/main" xmlns="" id="{BC720BB8-22F7-4C7C-9D00-F1502D75F0CA}"/>
              </a:ext>
            </a:extLst>
          </p:cNvPr>
          <p:cNvGrpSpPr/>
          <p:nvPr/>
        </p:nvGrpSpPr>
        <p:grpSpPr>
          <a:xfrm>
            <a:off x="7980408" y="4234062"/>
            <a:ext cx="1420572" cy="930312"/>
            <a:chOff x="6324170" y="2921340"/>
            <a:chExt cx="1595980" cy="1045184"/>
          </a:xfrm>
        </p:grpSpPr>
        <p:grpSp>
          <p:nvGrpSpPr>
            <p:cNvPr id="60" name="Group 59">
              <a:extLst>
                <a:ext uri="{FF2B5EF4-FFF2-40B4-BE49-F238E27FC236}">
                  <a16:creationId xmlns:a16="http://schemas.microsoft.com/office/drawing/2014/main" xmlns="" id="{48535D87-6D27-4407-ADEB-08E835063CD7}"/>
                </a:ext>
              </a:extLst>
            </p:cNvPr>
            <p:cNvGrpSpPr/>
            <p:nvPr/>
          </p:nvGrpSpPr>
          <p:grpSpPr>
            <a:xfrm>
              <a:off x="6501483" y="2921340"/>
              <a:ext cx="1225906" cy="1045184"/>
              <a:chOff x="1470837" y="1717795"/>
              <a:chExt cx="914400" cy="914400"/>
            </a:xfrm>
            <a:solidFill>
              <a:schemeClr val="bg1">
                <a:lumMod val="50000"/>
              </a:schemeClr>
            </a:solidFill>
          </p:grpSpPr>
          <p:pic>
            <p:nvPicPr>
              <p:cNvPr id="62" name="Graphic 61" descr="Open envelope">
                <a:extLst>
                  <a:ext uri="{FF2B5EF4-FFF2-40B4-BE49-F238E27FC236}">
                    <a16:creationId xmlns:a16="http://schemas.microsoft.com/office/drawing/2014/main" xmlns="" id="{B96E95D7-9FF9-4137-8A3F-C4530B02513A}"/>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470837" y="1717795"/>
                <a:ext cx="914400" cy="914400"/>
              </a:xfrm>
              <a:prstGeom prst="rect">
                <a:avLst/>
              </a:prstGeom>
            </p:spPr>
          </p:pic>
          <p:sp>
            <p:nvSpPr>
              <p:cNvPr id="63" name="Rectangle 62">
                <a:extLst>
                  <a:ext uri="{FF2B5EF4-FFF2-40B4-BE49-F238E27FC236}">
                    <a16:creationId xmlns:a16="http://schemas.microsoft.com/office/drawing/2014/main" xmlns="" id="{864E5D64-5D77-4C3E-B265-B2231E36EF01}"/>
                  </a:ext>
                </a:extLst>
              </p:cNvPr>
              <p:cNvSpPr/>
              <p:nvPr/>
            </p:nvSpPr>
            <p:spPr>
              <a:xfrm>
                <a:off x="1765005" y="1945758"/>
                <a:ext cx="308344" cy="27644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chemeClr val="tx1"/>
                  </a:solidFill>
                  <a:latin typeface="Karla"/>
                </a:endParaRPr>
              </a:p>
            </p:txBody>
          </p:sp>
        </p:grpSp>
        <p:sp>
          <p:nvSpPr>
            <p:cNvPr id="61" name="TextBox 60">
              <a:extLst>
                <a:ext uri="{FF2B5EF4-FFF2-40B4-BE49-F238E27FC236}">
                  <a16:creationId xmlns:a16="http://schemas.microsoft.com/office/drawing/2014/main" xmlns="" id="{5AC81F67-B07C-44AD-827B-272C6D3E06E6}"/>
                </a:ext>
              </a:extLst>
            </p:cNvPr>
            <p:cNvSpPr txBox="1"/>
            <p:nvPr/>
          </p:nvSpPr>
          <p:spPr>
            <a:xfrm>
              <a:off x="6324170" y="3186012"/>
              <a:ext cx="1595980" cy="307777"/>
            </a:xfrm>
            <a:prstGeom prst="rect">
              <a:avLst/>
            </a:prstGeom>
            <a:noFill/>
            <a:ln>
              <a:noFill/>
            </a:ln>
          </p:spPr>
          <p:txBody>
            <a:bodyPr wrap="square" rtlCol="0">
              <a:spAutoFit/>
            </a:bodyPr>
            <a:lstStyle/>
            <a:p>
              <a:pPr algn="ctr"/>
              <a:r>
                <a:rPr lang="en-US" sz="1400" dirty="0">
                  <a:latin typeface="Karla"/>
                </a:rPr>
                <a:t>Spam</a:t>
              </a:r>
            </a:p>
          </p:txBody>
        </p:sp>
      </p:grpSp>
      <p:grpSp>
        <p:nvGrpSpPr>
          <p:cNvPr id="64" name="Group 63">
            <a:extLst>
              <a:ext uri="{FF2B5EF4-FFF2-40B4-BE49-F238E27FC236}">
                <a16:creationId xmlns:a16="http://schemas.microsoft.com/office/drawing/2014/main" xmlns="" id="{7129E7F1-BC15-455D-860C-23F85B1D0279}"/>
              </a:ext>
            </a:extLst>
          </p:cNvPr>
          <p:cNvGrpSpPr/>
          <p:nvPr/>
        </p:nvGrpSpPr>
        <p:grpSpPr>
          <a:xfrm>
            <a:off x="6931437" y="2875628"/>
            <a:ext cx="1346054" cy="881511"/>
            <a:chOff x="6324170" y="2921340"/>
            <a:chExt cx="1595980" cy="1045184"/>
          </a:xfrm>
        </p:grpSpPr>
        <p:grpSp>
          <p:nvGrpSpPr>
            <p:cNvPr id="65" name="Group 64">
              <a:extLst>
                <a:ext uri="{FF2B5EF4-FFF2-40B4-BE49-F238E27FC236}">
                  <a16:creationId xmlns:a16="http://schemas.microsoft.com/office/drawing/2014/main" xmlns="" id="{5975FEA4-8128-4FFA-8B26-CBDA7D6CD5FA}"/>
                </a:ext>
              </a:extLst>
            </p:cNvPr>
            <p:cNvGrpSpPr/>
            <p:nvPr/>
          </p:nvGrpSpPr>
          <p:grpSpPr>
            <a:xfrm>
              <a:off x="6501483" y="2921340"/>
              <a:ext cx="1225906" cy="1045184"/>
              <a:chOff x="1470837" y="1717795"/>
              <a:chExt cx="914400" cy="914400"/>
            </a:xfrm>
            <a:solidFill>
              <a:schemeClr val="bg1">
                <a:lumMod val="50000"/>
              </a:schemeClr>
            </a:solidFill>
          </p:grpSpPr>
          <p:pic>
            <p:nvPicPr>
              <p:cNvPr id="67" name="Graphic 66" descr="Open envelope">
                <a:extLst>
                  <a:ext uri="{FF2B5EF4-FFF2-40B4-BE49-F238E27FC236}">
                    <a16:creationId xmlns:a16="http://schemas.microsoft.com/office/drawing/2014/main" xmlns="" id="{9C9A96AC-2E1B-4322-93E0-82998D2BAA7B}"/>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470837" y="1717795"/>
                <a:ext cx="914400" cy="914400"/>
              </a:xfrm>
              <a:prstGeom prst="rect">
                <a:avLst/>
              </a:prstGeom>
            </p:spPr>
          </p:pic>
          <p:sp>
            <p:nvSpPr>
              <p:cNvPr id="68" name="Rectangle 67">
                <a:extLst>
                  <a:ext uri="{FF2B5EF4-FFF2-40B4-BE49-F238E27FC236}">
                    <a16:creationId xmlns:a16="http://schemas.microsoft.com/office/drawing/2014/main" xmlns="" id="{FE705849-5992-4DC1-A668-EB2731F37E61}"/>
                  </a:ext>
                </a:extLst>
              </p:cNvPr>
              <p:cNvSpPr/>
              <p:nvPr/>
            </p:nvSpPr>
            <p:spPr>
              <a:xfrm>
                <a:off x="1765005" y="1945758"/>
                <a:ext cx="308344" cy="27644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chemeClr val="tx1"/>
                  </a:solidFill>
                  <a:latin typeface="Karla"/>
                </a:endParaRPr>
              </a:p>
            </p:txBody>
          </p:sp>
        </p:grpSp>
        <p:sp>
          <p:nvSpPr>
            <p:cNvPr id="66" name="TextBox 65">
              <a:extLst>
                <a:ext uri="{FF2B5EF4-FFF2-40B4-BE49-F238E27FC236}">
                  <a16:creationId xmlns:a16="http://schemas.microsoft.com/office/drawing/2014/main" xmlns="" id="{AA802E4A-F9B8-4F6A-A9C1-F47A467F8DD4}"/>
                </a:ext>
              </a:extLst>
            </p:cNvPr>
            <p:cNvSpPr txBox="1"/>
            <p:nvPr/>
          </p:nvSpPr>
          <p:spPr>
            <a:xfrm>
              <a:off x="6324170" y="3186012"/>
              <a:ext cx="1595980" cy="307777"/>
            </a:xfrm>
            <a:prstGeom prst="rect">
              <a:avLst/>
            </a:prstGeom>
            <a:noFill/>
            <a:ln>
              <a:noFill/>
            </a:ln>
          </p:spPr>
          <p:txBody>
            <a:bodyPr wrap="square" rtlCol="0">
              <a:spAutoFit/>
            </a:bodyPr>
            <a:lstStyle/>
            <a:p>
              <a:pPr algn="ctr"/>
              <a:r>
                <a:rPr lang="en-US" sz="1400" dirty="0">
                  <a:latin typeface="Karla"/>
                </a:rPr>
                <a:t>Spam</a:t>
              </a:r>
            </a:p>
          </p:txBody>
        </p:sp>
      </p:grpSp>
      <p:grpSp>
        <p:nvGrpSpPr>
          <p:cNvPr id="69" name="Group 68">
            <a:extLst>
              <a:ext uri="{FF2B5EF4-FFF2-40B4-BE49-F238E27FC236}">
                <a16:creationId xmlns:a16="http://schemas.microsoft.com/office/drawing/2014/main" xmlns="" id="{F69420ED-C3EC-480B-AF28-00A8B44F90BA}"/>
              </a:ext>
            </a:extLst>
          </p:cNvPr>
          <p:cNvGrpSpPr/>
          <p:nvPr/>
        </p:nvGrpSpPr>
        <p:grpSpPr>
          <a:xfrm>
            <a:off x="7917746" y="2876770"/>
            <a:ext cx="1346054" cy="881511"/>
            <a:chOff x="6324170" y="2921340"/>
            <a:chExt cx="1595980" cy="1045184"/>
          </a:xfrm>
        </p:grpSpPr>
        <p:grpSp>
          <p:nvGrpSpPr>
            <p:cNvPr id="70" name="Group 69">
              <a:extLst>
                <a:ext uri="{FF2B5EF4-FFF2-40B4-BE49-F238E27FC236}">
                  <a16:creationId xmlns:a16="http://schemas.microsoft.com/office/drawing/2014/main" xmlns="" id="{2F43AE83-FCB9-4D83-8032-18F67049096C}"/>
                </a:ext>
              </a:extLst>
            </p:cNvPr>
            <p:cNvGrpSpPr/>
            <p:nvPr/>
          </p:nvGrpSpPr>
          <p:grpSpPr>
            <a:xfrm>
              <a:off x="6501483" y="2921340"/>
              <a:ext cx="1225906" cy="1045184"/>
              <a:chOff x="1470837" y="1717795"/>
              <a:chExt cx="914400" cy="914400"/>
            </a:xfrm>
            <a:solidFill>
              <a:schemeClr val="bg1">
                <a:lumMod val="50000"/>
              </a:schemeClr>
            </a:solidFill>
          </p:grpSpPr>
          <p:pic>
            <p:nvPicPr>
              <p:cNvPr id="72" name="Graphic 71" descr="Open envelope">
                <a:extLst>
                  <a:ext uri="{FF2B5EF4-FFF2-40B4-BE49-F238E27FC236}">
                    <a16:creationId xmlns:a16="http://schemas.microsoft.com/office/drawing/2014/main" xmlns="" id="{9BB09C7D-8560-4CCD-B859-F91A6F75A112}"/>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470837" y="1717795"/>
                <a:ext cx="914400" cy="914400"/>
              </a:xfrm>
              <a:prstGeom prst="rect">
                <a:avLst/>
              </a:prstGeom>
            </p:spPr>
          </p:pic>
          <p:sp>
            <p:nvSpPr>
              <p:cNvPr id="73" name="Rectangle 72">
                <a:extLst>
                  <a:ext uri="{FF2B5EF4-FFF2-40B4-BE49-F238E27FC236}">
                    <a16:creationId xmlns:a16="http://schemas.microsoft.com/office/drawing/2014/main" xmlns="" id="{374F5BEB-EEA6-4033-B99C-8BC0B32467DD}"/>
                  </a:ext>
                </a:extLst>
              </p:cNvPr>
              <p:cNvSpPr/>
              <p:nvPr/>
            </p:nvSpPr>
            <p:spPr>
              <a:xfrm>
                <a:off x="1765005" y="1945758"/>
                <a:ext cx="308344" cy="27644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chemeClr val="tx1"/>
                  </a:solidFill>
                  <a:latin typeface="Karla"/>
                </a:endParaRPr>
              </a:p>
            </p:txBody>
          </p:sp>
        </p:grpSp>
        <p:sp>
          <p:nvSpPr>
            <p:cNvPr id="71" name="TextBox 70">
              <a:extLst>
                <a:ext uri="{FF2B5EF4-FFF2-40B4-BE49-F238E27FC236}">
                  <a16:creationId xmlns:a16="http://schemas.microsoft.com/office/drawing/2014/main" xmlns="" id="{611C42D0-B9D4-4672-B7A0-29015868A748}"/>
                </a:ext>
              </a:extLst>
            </p:cNvPr>
            <p:cNvSpPr txBox="1"/>
            <p:nvPr/>
          </p:nvSpPr>
          <p:spPr>
            <a:xfrm>
              <a:off x="6324170" y="3186012"/>
              <a:ext cx="1595980" cy="307777"/>
            </a:xfrm>
            <a:prstGeom prst="rect">
              <a:avLst/>
            </a:prstGeom>
            <a:noFill/>
            <a:ln>
              <a:noFill/>
            </a:ln>
          </p:spPr>
          <p:txBody>
            <a:bodyPr wrap="square" rtlCol="0">
              <a:spAutoFit/>
            </a:bodyPr>
            <a:lstStyle/>
            <a:p>
              <a:pPr algn="ctr"/>
              <a:r>
                <a:rPr lang="en-US" sz="1400" dirty="0">
                  <a:latin typeface="Karla"/>
                </a:rPr>
                <a:t>Spam</a:t>
              </a:r>
            </a:p>
          </p:txBody>
        </p:sp>
      </p:grpSp>
      <p:grpSp>
        <p:nvGrpSpPr>
          <p:cNvPr id="74" name="Group 73">
            <a:extLst>
              <a:ext uri="{FF2B5EF4-FFF2-40B4-BE49-F238E27FC236}">
                <a16:creationId xmlns:a16="http://schemas.microsoft.com/office/drawing/2014/main" xmlns="" id="{797887E0-ED38-4081-B7A1-DCD1143FDE0F}"/>
              </a:ext>
            </a:extLst>
          </p:cNvPr>
          <p:cNvGrpSpPr/>
          <p:nvPr/>
        </p:nvGrpSpPr>
        <p:grpSpPr>
          <a:xfrm>
            <a:off x="8893100" y="2880659"/>
            <a:ext cx="1346054" cy="881511"/>
            <a:chOff x="6324170" y="2921340"/>
            <a:chExt cx="1595980" cy="1045184"/>
          </a:xfrm>
        </p:grpSpPr>
        <p:grpSp>
          <p:nvGrpSpPr>
            <p:cNvPr id="75" name="Group 74">
              <a:extLst>
                <a:ext uri="{FF2B5EF4-FFF2-40B4-BE49-F238E27FC236}">
                  <a16:creationId xmlns:a16="http://schemas.microsoft.com/office/drawing/2014/main" xmlns="" id="{B56BE807-9CDC-4104-9AE6-01CE7E106A93}"/>
                </a:ext>
              </a:extLst>
            </p:cNvPr>
            <p:cNvGrpSpPr/>
            <p:nvPr/>
          </p:nvGrpSpPr>
          <p:grpSpPr>
            <a:xfrm>
              <a:off x="6501483" y="2921340"/>
              <a:ext cx="1225906" cy="1045184"/>
              <a:chOff x="1470837" y="1717795"/>
              <a:chExt cx="914400" cy="914400"/>
            </a:xfrm>
            <a:solidFill>
              <a:schemeClr val="bg1">
                <a:lumMod val="50000"/>
              </a:schemeClr>
            </a:solidFill>
          </p:grpSpPr>
          <p:pic>
            <p:nvPicPr>
              <p:cNvPr id="77" name="Graphic 76" descr="Open envelope">
                <a:extLst>
                  <a:ext uri="{FF2B5EF4-FFF2-40B4-BE49-F238E27FC236}">
                    <a16:creationId xmlns:a16="http://schemas.microsoft.com/office/drawing/2014/main" xmlns="" id="{A01CA6B1-D860-406D-BC37-25A60A9716F4}"/>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470837" y="1717795"/>
                <a:ext cx="914400" cy="914400"/>
              </a:xfrm>
              <a:prstGeom prst="rect">
                <a:avLst/>
              </a:prstGeom>
            </p:spPr>
          </p:pic>
          <p:sp>
            <p:nvSpPr>
              <p:cNvPr id="78" name="Rectangle 77">
                <a:extLst>
                  <a:ext uri="{FF2B5EF4-FFF2-40B4-BE49-F238E27FC236}">
                    <a16:creationId xmlns:a16="http://schemas.microsoft.com/office/drawing/2014/main" xmlns="" id="{68D9F023-C7A9-45E2-8904-D36E05BB82A6}"/>
                  </a:ext>
                </a:extLst>
              </p:cNvPr>
              <p:cNvSpPr/>
              <p:nvPr/>
            </p:nvSpPr>
            <p:spPr>
              <a:xfrm>
                <a:off x="1765005" y="1945758"/>
                <a:ext cx="308344" cy="27644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chemeClr val="tx1"/>
                  </a:solidFill>
                  <a:latin typeface="Karla"/>
                </a:endParaRPr>
              </a:p>
            </p:txBody>
          </p:sp>
        </p:grpSp>
        <p:sp>
          <p:nvSpPr>
            <p:cNvPr id="76" name="TextBox 75">
              <a:extLst>
                <a:ext uri="{FF2B5EF4-FFF2-40B4-BE49-F238E27FC236}">
                  <a16:creationId xmlns:a16="http://schemas.microsoft.com/office/drawing/2014/main" xmlns="" id="{CA214EFD-62FE-4992-9E21-9EA40722ED03}"/>
                </a:ext>
              </a:extLst>
            </p:cNvPr>
            <p:cNvSpPr txBox="1"/>
            <p:nvPr/>
          </p:nvSpPr>
          <p:spPr>
            <a:xfrm>
              <a:off x="6324170" y="3186012"/>
              <a:ext cx="1595980" cy="307777"/>
            </a:xfrm>
            <a:prstGeom prst="rect">
              <a:avLst/>
            </a:prstGeom>
            <a:noFill/>
            <a:ln>
              <a:noFill/>
            </a:ln>
          </p:spPr>
          <p:txBody>
            <a:bodyPr wrap="square" rtlCol="0">
              <a:spAutoFit/>
            </a:bodyPr>
            <a:lstStyle/>
            <a:p>
              <a:pPr algn="ctr"/>
              <a:r>
                <a:rPr lang="en-US" sz="1400" dirty="0">
                  <a:latin typeface="Karla"/>
                </a:rPr>
                <a:t>Spam</a:t>
              </a:r>
            </a:p>
          </p:txBody>
        </p:sp>
      </p:grpSp>
      <p:pic>
        <p:nvPicPr>
          <p:cNvPr id="79" name="Graphic 78" descr="Envelope">
            <a:extLst>
              <a:ext uri="{FF2B5EF4-FFF2-40B4-BE49-F238E27FC236}">
                <a16:creationId xmlns:a16="http://schemas.microsoft.com/office/drawing/2014/main" xmlns="" id="{52C7BD7F-69FF-4BF9-B5E1-DE14527031E4}"/>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6287375" y="3029453"/>
            <a:ext cx="896242" cy="896242"/>
          </a:xfrm>
          <a:prstGeom prst="rect">
            <a:avLst/>
          </a:prstGeom>
        </p:spPr>
      </p:pic>
      <p:grpSp>
        <p:nvGrpSpPr>
          <p:cNvPr id="80" name="Group 79">
            <a:extLst>
              <a:ext uri="{FF2B5EF4-FFF2-40B4-BE49-F238E27FC236}">
                <a16:creationId xmlns:a16="http://schemas.microsoft.com/office/drawing/2014/main" xmlns="" id="{C8BFE47A-C7A0-421F-9BBE-ABEF54F5B9C4}"/>
              </a:ext>
            </a:extLst>
          </p:cNvPr>
          <p:cNvGrpSpPr/>
          <p:nvPr/>
        </p:nvGrpSpPr>
        <p:grpSpPr>
          <a:xfrm>
            <a:off x="5154532" y="2895507"/>
            <a:ext cx="1346054" cy="881511"/>
            <a:chOff x="6324170" y="2921340"/>
            <a:chExt cx="1595980" cy="1045184"/>
          </a:xfrm>
        </p:grpSpPr>
        <p:grpSp>
          <p:nvGrpSpPr>
            <p:cNvPr id="81" name="Group 80">
              <a:extLst>
                <a:ext uri="{FF2B5EF4-FFF2-40B4-BE49-F238E27FC236}">
                  <a16:creationId xmlns:a16="http://schemas.microsoft.com/office/drawing/2014/main" xmlns="" id="{1E0E73EA-A90B-4C3C-87D0-6BF2CE4A3BA7}"/>
                </a:ext>
              </a:extLst>
            </p:cNvPr>
            <p:cNvGrpSpPr/>
            <p:nvPr/>
          </p:nvGrpSpPr>
          <p:grpSpPr>
            <a:xfrm>
              <a:off x="6501483" y="2921340"/>
              <a:ext cx="1225906" cy="1045184"/>
              <a:chOff x="1470837" y="1717795"/>
              <a:chExt cx="914400" cy="914400"/>
            </a:xfrm>
            <a:solidFill>
              <a:schemeClr val="bg1">
                <a:lumMod val="50000"/>
              </a:schemeClr>
            </a:solidFill>
          </p:grpSpPr>
          <p:pic>
            <p:nvPicPr>
              <p:cNvPr id="83" name="Graphic 82" descr="Open envelope">
                <a:extLst>
                  <a:ext uri="{FF2B5EF4-FFF2-40B4-BE49-F238E27FC236}">
                    <a16:creationId xmlns:a16="http://schemas.microsoft.com/office/drawing/2014/main" xmlns="" id="{086DB584-50EB-49EE-B0A2-2E2BE5B2EF4C}"/>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470837" y="1717795"/>
                <a:ext cx="914400" cy="914400"/>
              </a:xfrm>
              <a:prstGeom prst="rect">
                <a:avLst/>
              </a:prstGeom>
            </p:spPr>
          </p:pic>
          <p:sp>
            <p:nvSpPr>
              <p:cNvPr id="84" name="Rectangle 83">
                <a:extLst>
                  <a:ext uri="{FF2B5EF4-FFF2-40B4-BE49-F238E27FC236}">
                    <a16:creationId xmlns:a16="http://schemas.microsoft.com/office/drawing/2014/main" xmlns="" id="{0D99A802-BB26-4ADF-9872-25C927E3BD21}"/>
                  </a:ext>
                </a:extLst>
              </p:cNvPr>
              <p:cNvSpPr/>
              <p:nvPr/>
            </p:nvSpPr>
            <p:spPr>
              <a:xfrm>
                <a:off x="1765005" y="1945758"/>
                <a:ext cx="308344" cy="27644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chemeClr val="tx1"/>
                  </a:solidFill>
                  <a:latin typeface="Karla"/>
                </a:endParaRPr>
              </a:p>
            </p:txBody>
          </p:sp>
        </p:grpSp>
        <p:sp>
          <p:nvSpPr>
            <p:cNvPr id="82" name="TextBox 81">
              <a:extLst>
                <a:ext uri="{FF2B5EF4-FFF2-40B4-BE49-F238E27FC236}">
                  <a16:creationId xmlns:a16="http://schemas.microsoft.com/office/drawing/2014/main" xmlns="" id="{F0E37513-C022-4C57-ACCD-B8ADD577127D}"/>
                </a:ext>
              </a:extLst>
            </p:cNvPr>
            <p:cNvSpPr txBox="1"/>
            <p:nvPr/>
          </p:nvSpPr>
          <p:spPr>
            <a:xfrm>
              <a:off x="6324170" y="3186012"/>
              <a:ext cx="1595980" cy="307777"/>
            </a:xfrm>
            <a:prstGeom prst="rect">
              <a:avLst/>
            </a:prstGeom>
            <a:noFill/>
            <a:ln>
              <a:noFill/>
            </a:ln>
          </p:spPr>
          <p:txBody>
            <a:bodyPr wrap="square" rtlCol="0">
              <a:spAutoFit/>
            </a:bodyPr>
            <a:lstStyle/>
            <a:p>
              <a:pPr algn="ctr"/>
              <a:r>
                <a:rPr lang="en-US" sz="1400" dirty="0">
                  <a:latin typeface="Karla"/>
                </a:rPr>
                <a:t>Spam</a:t>
              </a:r>
            </a:p>
          </p:txBody>
        </p:sp>
      </p:grpSp>
      <p:cxnSp>
        <p:nvCxnSpPr>
          <p:cNvPr id="85" name="Straight Arrow Connector 84">
            <a:extLst>
              <a:ext uri="{FF2B5EF4-FFF2-40B4-BE49-F238E27FC236}">
                <a16:creationId xmlns:a16="http://schemas.microsoft.com/office/drawing/2014/main" xmlns="" id="{059CC885-5065-4674-9840-A3D89645CCDC}"/>
              </a:ext>
            </a:extLst>
          </p:cNvPr>
          <p:cNvCxnSpPr/>
          <p:nvPr/>
        </p:nvCxnSpPr>
        <p:spPr>
          <a:xfrm>
            <a:off x="6728755" y="2151894"/>
            <a:ext cx="0" cy="877559"/>
          </a:xfrm>
          <a:prstGeom prst="straightConnector1">
            <a:avLst/>
          </a:prstGeom>
          <a:ln>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6" name="Straight Arrow Connector 85">
            <a:extLst>
              <a:ext uri="{FF2B5EF4-FFF2-40B4-BE49-F238E27FC236}">
                <a16:creationId xmlns:a16="http://schemas.microsoft.com/office/drawing/2014/main" xmlns="" id="{58B5BD74-8367-42CF-845C-1CE4B7840631}"/>
              </a:ext>
            </a:extLst>
          </p:cNvPr>
          <p:cNvCxnSpPr>
            <a:cxnSpLocks/>
          </p:cNvCxnSpPr>
          <p:nvPr/>
        </p:nvCxnSpPr>
        <p:spPr>
          <a:xfrm flipV="1">
            <a:off x="8145477" y="5337012"/>
            <a:ext cx="0" cy="834732"/>
          </a:xfrm>
          <a:prstGeom prst="straightConnector1">
            <a:avLst/>
          </a:prstGeom>
          <a:ln>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87" name="Rectangle 86">
            <a:extLst>
              <a:ext uri="{FF2B5EF4-FFF2-40B4-BE49-F238E27FC236}">
                <a16:creationId xmlns:a16="http://schemas.microsoft.com/office/drawing/2014/main" xmlns="" id="{91028B12-A8D5-49AE-AACF-52A18435A160}"/>
              </a:ext>
            </a:extLst>
          </p:cNvPr>
          <p:cNvSpPr/>
          <p:nvPr/>
        </p:nvSpPr>
        <p:spPr>
          <a:xfrm>
            <a:off x="6639087" y="1707797"/>
            <a:ext cx="3012780" cy="369332"/>
          </a:xfrm>
          <a:prstGeom prst="rect">
            <a:avLst/>
          </a:prstGeom>
        </p:spPr>
        <p:txBody>
          <a:bodyPr wrap="square">
            <a:spAutoFit/>
          </a:bodyPr>
          <a:lstStyle/>
          <a:p>
            <a:r>
              <a:rPr lang="en-US" dirty="0">
                <a:latin typeface="Karla"/>
              </a:rPr>
              <a:t>Discarded a valid email</a:t>
            </a:r>
            <a:endParaRPr lang="en-US" dirty="0"/>
          </a:p>
        </p:txBody>
      </p:sp>
      <p:sp>
        <p:nvSpPr>
          <p:cNvPr id="88" name="Rectangle 87">
            <a:extLst>
              <a:ext uri="{FF2B5EF4-FFF2-40B4-BE49-F238E27FC236}">
                <a16:creationId xmlns:a16="http://schemas.microsoft.com/office/drawing/2014/main" xmlns="" id="{77F8E3A3-2BE2-4939-8215-CAB5B084C1E2}"/>
              </a:ext>
            </a:extLst>
          </p:cNvPr>
          <p:cNvSpPr/>
          <p:nvPr/>
        </p:nvSpPr>
        <p:spPr>
          <a:xfrm>
            <a:off x="7240121" y="6165607"/>
            <a:ext cx="3012780" cy="369332"/>
          </a:xfrm>
          <a:prstGeom prst="rect">
            <a:avLst/>
          </a:prstGeom>
        </p:spPr>
        <p:txBody>
          <a:bodyPr wrap="square">
            <a:spAutoFit/>
          </a:bodyPr>
          <a:lstStyle/>
          <a:p>
            <a:r>
              <a:rPr lang="en-US" dirty="0" smtClean="0">
                <a:latin typeface="Karla"/>
              </a:rPr>
              <a:t>Allow some spams</a:t>
            </a:r>
            <a:endParaRPr lang="en-US" dirty="0"/>
          </a:p>
        </p:txBody>
      </p:sp>
    </p:spTree>
    <p:extLst>
      <p:ext uri="{BB962C8B-B14F-4D97-AF65-F5344CB8AC3E}">
        <p14:creationId xmlns:p14="http://schemas.microsoft.com/office/powerpoint/2010/main" val="56953511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a:t>
            </a:r>
            <a:endParaRPr lang="en-US" dirty="0"/>
          </a:p>
        </p:txBody>
      </p:sp>
      <p:sp>
        <p:nvSpPr>
          <p:cNvPr id="4" name="Slide Number Placeholder 3"/>
          <p:cNvSpPr>
            <a:spLocks noGrp="1"/>
          </p:cNvSpPr>
          <p:nvPr>
            <p:ph type="sldNum" sz="quarter" idx="12"/>
          </p:nvPr>
        </p:nvSpPr>
        <p:spPr/>
        <p:txBody>
          <a:bodyPr/>
          <a:lstStyle/>
          <a:p>
            <a:fld id="{81B7CCDB-6D39-0547-B7B3-C80E39D6513A}" type="slidenum">
              <a:rPr lang="en-US" smtClean="0"/>
              <a:t>70</a:t>
            </a:fld>
            <a:endParaRPr lang="en-US"/>
          </a:p>
        </p:txBody>
      </p:sp>
      <mc:AlternateContent xmlns:mc="http://schemas.openxmlformats.org/markup-compatibility/2006" xmlns:a14="http://schemas.microsoft.com/office/drawing/2010/main">
        <mc:Choice Requires="a14">
          <p:sp>
            <p:nvSpPr>
              <p:cNvPr id="14" name="Google Shape;152;p18"/>
              <p:cNvSpPr txBox="1"/>
              <p:nvPr/>
            </p:nvSpPr>
            <p:spPr>
              <a:xfrm>
                <a:off x="833414" y="996203"/>
                <a:ext cx="10070806" cy="591000"/>
              </a:xfrm>
              <a:prstGeom prst="rect">
                <a:avLst/>
              </a:prstGeom>
              <a:noFill/>
              <a:ln>
                <a:noFill/>
              </a:ln>
            </p:spPr>
            <p:txBody>
              <a:bodyPr spcFirstLastPara="1" wrap="square" lIns="91425" tIns="45700" rIns="91425" bIns="45700" anchor="t" anchorCtr="0">
                <a:noAutofit/>
              </a:bodyPr>
              <a:lstStyle/>
              <a:p>
                <a:pPr lvl="0"/>
                <a:r>
                  <a:rPr lang="en-US" sz="2400" dirty="0" smtClean="0">
                    <a:solidFill>
                      <a:schemeClr val="tx1">
                        <a:lumMod val="75000"/>
                        <a:lumOff val="25000"/>
                      </a:schemeClr>
                    </a:solidFill>
                    <a:latin typeface="Karla" charset="0"/>
                    <a:ea typeface="Karla" charset="0"/>
                    <a:cs typeface="Karla" charset="0"/>
                    <a:sym typeface="Calibri"/>
                  </a:rPr>
                  <a:t>Given a generative model, we generate images </a:t>
                </a:r>
                <a14:m>
                  <m:oMath xmlns:m="http://schemas.openxmlformats.org/officeDocument/2006/math">
                    <m:r>
                      <a:rPr lang="en-US" sz="2400" b="0" i="1" smtClean="0">
                        <a:solidFill>
                          <a:schemeClr val="tx1">
                            <a:lumMod val="75000"/>
                            <a:lumOff val="25000"/>
                          </a:schemeClr>
                        </a:solidFill>
                        <a:latin typeface="Cambria Math" charset="0"/>
                        <a:ea typeface="Karla" charset="0"/>
                        <a:cs typeface="Karla" charset="0"/>
                        <a:sym typeface="Calibri"/>
                      </a:rPr>
                      <m:t>𝑥</m:t>
                    </m:r>
                    <m:r>
                      <a:rPr lang="en-US" sz="2400" b="0" i="1" smtClean="0">
                        <a:solidFill>
                          <a:schemeClr val="tx1">
                            <a:lumMod val="75000"/>
                            <a:lumOff val="25000"/>
                          </a:schemeClr>
                        </a:solidFill>
                        <a:latin typeface="Cambria Math" charset="0"/>
                        <a:ea typeface="Karla" charset="0"/>
                        <a:cs typeface="Karla" charset="0"/>
                        <a:sym typeface="Calibri"/>
                      </a:rPr>
                      <m:t>=</m:t>
                    </m:r>
                    <m:r>
                      <a:rPr lang="en-US" sz="2400" b="0" i="1" smtClean="0">
                        <a:solidFill>
                          <a:schemeClr val="tx1">
                            <a:lumMod val="75000"/>
                            <a:lumOff val="25000"/>
                          </a:schemeClr>
                        </a:solidFill>
                        <a:latin typeface="Cambria Math" charset="0"/>
                        <a:ea typeface="Karla" charset="0"/>
                        <a:cs typeface="Karla" charset="0"/>
                        <a:sym typeface="Calibri"/>
                      </a:rPr>
                      <m:t>𝐺</m:t>
                    </m:r>
                    <m:d>
                      <m:dPr>
                        <m:ctrlPr>
                          <a:rPr lang="en-US" sz="2400" b="0" i="1" smtClean="0">
                            <a:solidFill>
                              <a:schemeClr val="tx1">
                                <a:lumMod val="75000"/>
                                <a:lumOff val="25000"/>
                              </a:schemeClr>
                            </a:solidFill>
                            <a:latin typeface="Cambria Math" charset="0"/>
                            <a:ea typeface="Karla" charset="0"/>
                            <a:cs typeface="Karla" charset="0"/>
                            <a:sym typeface="Calibri"/>
                          </a:rPr>
                        </m:ctrlPr>
                      </m:dPr>
                      <m:e>
                        <m:r>
                          <a:rPr lang="en-US" sz="2400" b="0" i="1" smtClean="0">
                            <a:solidFill>
                              <a:schemeClr val="tx1">
                                <a:lumMod val="75000"/>
                                <a:lumOff val="25000"/>
                              </a:schemeClr>
                            </a:solidFill>
                            <a:latin typeface="Cambria Math" charset="0"/>
                            <a:ea typeface="Karla" charset="0"/>
                            <a:cs typeface="Karla" charset="0"/>
                            <a:sym typeface="Calibri"/>
                          </a:rPr>
                          <m:t>𝑧</m:t>
                        </m:r>
                      </m:e>
                    </m:d>
                    <m:r>
                      <a:rPr lang="en-US" sz="2400" b="1" i="0" smtClean="0">
                        <a:solidFill>
                          <a:schemeClr val="tx1">
                            <a:lumMod val="75000"/>
                            <a:lumOff val="25000"/>
                          </a:schemeClr>
                        </a:solidFill>
                        <a:latin typeface="Cambria Math" charset="0"/>
                        <a:ea typeface="Karla" charset="0"/>
                        <a:cs typeface="Karla" charset="0"/>
                        <a:sym typeface="Calibri"/>
                      </a:rPr>
                      <m:t>.</m:t>
                    </m:r>
                  </m:oMath>
                </a14:m>
                <a:r>
                  <a:rPr lang="en-US" sz="2400" dirty="0" smtClean="0">
                    <a:solidFill>
                      <a:schemeClr val="tx1">
                        <a:lumMod val="75000"/>
                        <a:lumOff val="25000"/>
                      </a:schemeClr>
                    </a:solidFill>
                    <a:latin typeface="Karla" charset="0"/>
                    <a:ea typeface="Karla" charset="0"/>
                    <a:cs typeface="Karla" charset="0"/>
                    <a:sym typeface="Calibri"/>
                  </a:rPr>
                  <a:t> </a:t>
                </a:r>
              </a:p>
              <a:p>
                <a:pPr lvl="0"/>
                <a:endParaRPr lang="en-US" sz="2400" dirty="0">
                  <a:solidFill>
                    <a:schemeClr val="tx1">
                      <a:lumMod val="75000"/>
                      <a:lumOff val="25000"/>
                    </a:schemeClr>
                  </a:solidFill>
                  <a:latin typeface="Karla" charset="0"/>
                  <a:ea typeface="Karla" charset="0"/>
                  <a:cs typeface="Karla" charset="0"/>
                  <a:sym typeface="Calibri"/>
                </a:endParaRPr>
              </a:p>
              <a:p>
                <a:pPr lvl="0"/>
                <a:r>
                  <a:rPr lang="en-US" sz="2400" dirty="0">
                    <a:solidFill>
                      <a:schemeClr val="tx1">
                        <a:lumMod val="75000"/>
                        <a:lumOff val="25000"/>
                      </a:schemeClr>
                    </a:solidFill>
                    <a:latin typeface="Karla" charset="0"/>
                    <a:ea typeface="Karla" charset="0"/>
                    <a:cs typeface="Karla" charset="0"/>
                    <a:sym typeface="Calibri"/>
                  </a:rPr>
                  <a:t>In the ideal case:</a:t>
                </a:r>
              </a:p>
              <a:p>
                <a:pPr marL="457200" lvl="0" indent="-342900">
                  <a:buSzPts val="1800"/>
                  <a:buFont typeface="Calibri"/>
                  <a:buAutoNum type="arabicPeriod"/>
                </a:pPr>
                <a14:m>
                  <m:oMath xmlns:m="http://schemas.openxmlformats.org/officeDocument/2006/math">
                    <m:r>
                      <a:rPr lang="en-US" sz="2400" i="1">
                        <a:solidFill>
                          <a:schemeClr val="tx1">
                            <a:lumMod val="75000"/>
                            <a:lumOff val="25000"/>
                          </a:schemeClr>
                        </a:solidFill>
                        <a:latin typeface="Cambria Math" charset="0"/>
                        <a:ea typeface="Karla" charset="0"/>
                        <a:cs typeface="Karla" charset="0"/>
                        <a:sym typeface="Calibri"/>
                      </a:rPr>
                      <m:t>𝑥</m:t>
                    </m:r>
                    <m:r>
                      <a:rPr lang="en-US" sz="2400" i="1">
                        <a:solidFill>
                          <a:schemeClr val="tx1">
                            <a:lumMod val="75000"/>
                            <a:lumOff val="25000"/>
                          </a:schemeClr>
                        </a:solidFill>
                        <a:latin typeface="Cambria Math" charset="0"/>
                        <a:ea typeface="Karla" charset="0"/>
                        <a:cs typeface="Karla" charset="0"/>
                        <a:sym typeface="Calibri"/>
                      </a:rPr>
                      <m:t> </m:t>
                    </m:r>
                  </m:oMath>
                </a14:m>
                <a:r>
                  <a:rPr lang="en-US" sz="2400" dirty="0" smtClean="0">
                    <a:solidFill>
                      <a:schemeClr val="tx1">
                        <a:lumMod val="75000"/>
                        <a:lumOff val="25000"/>
                      </a:schemeClr>
                    </a:solidFill>
                    <a:latin typeface="Karla" charset="0"/>
                    <a:ea typeface="Karla" charset="0"/>
                    <a:cs typeface="Karla" charset="0"/>
                    <a:sym typeface="Calibri"/>
                  </a:rPr>
                  <a:t>has </a:t>
                </a:r>
                <a:r>
                  <a:rPr lang="en-US" sz="2400" dirty="0">
                    <a:solidFill>
                      <a:schemeClr val="tx1">
                        <a:lumMod val="75000"/>
                        <a:lumOff val="25000"/>
                      </a:schemeClr>
                    </a:solidFill>
                    <a:latin typeface="Karla" charset="0"/>
                    <a:ea typeface="Karla" charset="0"/>
                    <a:cs typeface="Karla" charset="0"/>
                    <a:sym typeface="Calibri"/>
                  </a:rPr>
                  <a:t>a diverse distribution </a:t>
                </a:r>
                <a:r>
                  <a:rPr lang="en-US" sz="2400" dirty="0" smtClean="0">
                    <a:solidFill>
                      <a:schemeClr val="tx1">
                        <a:lumMod val="75000"/>
                        <a:lumOff val="25000"/>
                      </a:schemeClr>
                    </a:solidFill>
                    <a:latin typeface="Karla" charset="0"/>
                    <a:ea typeface="Karla" charset="0"/>
                    <a:cs typeface="Karla" charset="0"/>
                    <a:sym typeface="Calibri"/>
                  </a:rPr>
                  <a:t>i.e. </a:t>
                </a:r>
                <a:r>
                  <a:rPr lang="en-US" sz="2400" dirty="0">
                    <a:solidFill>
                      <a:schemeClr val="tx1">
                        <a:lumMod val="75000"/>
                        <a:lumOff val="25000"/>
                      </a:schemeClr>
                    </a:solidFill>
                    <a:latin typeface="Karla" charset="0"/>
                    <a:ea typeface="Karla" charset="0"/>
                    <a:cs typeface="Karla" charset="0"/>
                    <a:sym typeface="Calibri"/>
                  </a:rPr>
                  <a:t>it covers a wide range of original data distribution</a:t>
                </a:r>
              </a:p>
              <a:p>
                <a:pPr marL="457200" lvl="0" indent="-342900">
                  <a:buSzPts val="1800"/>
                  <a:buFont typeface="Calibri"/>
                  <a:buAutoNum type="arabicPeriod"/>
                </a:pPr>
                <a14:m>
                  <m:oMath xmlns:m="http://schemas.openxmlformats.org/officeDocument/2006/math">
                    <m:r>
                      <a:rPr lang="en-US" sz="2400" i="1">
                        <a:solidFill>
                          <a:schemeClr val="tx1">
                            <a:lumMod val="75000"/>
                            <a:lumOff val="25000"/>
                          </a:schemeClr>
                        </a:solidFill>
                        <a:latin typeface="Cambria Math" charset="0"/>
                        <a:ea typeface="Karla" charset="0"/>
                        <a:cs typeface="Karla" charset="0"/>
                        <a:sym typeface="Calibri"/>
                      </a:rPr>
                      <m:t>𝑥</m:t>
                    </m:r>
                  </m:oMath>
                </a14:m>
                <a:r>
                  <a:rPr lang="en-US" sz="2400" dirty="0">
                    <a:solidFill>
                      <a:schemeClr val="tx1">
                        <a:lumMod val="75000"/>
                        <a:lumOff val="25000"/>
                      </a:schemeClr>
                    </a:solidFill>
                    <a:latin typeface="Karla" charset="0"/>
                    <a:ea typeface="Karla" charset="0"/>
                    <a:cs typeface="Karla" charset="0"/>
                    <a:sym typeface="Calibri"/>
                  </a:rPr>
                  <a:t> have good quality</a:t>
                </a:r>
              </a:p>
              <a:p>
                <a:pPr lvl="0"/>
                <a:endParaRPr lang="en-US" sz="2400" dirty="0">
                  <a:solidFill>
                    <a:schemeClr val="tx1">
                      <a:lumMod val="75000"/>
                      <a:lumOff val="25000"/>
                    </a:schemeClr>
                  </a:solidFill>
                  <a:latin typeface="Karla" charset="0"/>
                  <a:ea typeface="Karla" charset="0"/>
                  <a:cs typeface="Karla" charset="0"/>
                  <a:sym typeface="Calibri"/>
                </a:endParaRPr>
              </a:p>
              <a:p>
                <a:pPr lvl="0"/>
                <a:r>
                  <a:rPr lang="en-US" sz="2400" dirty="0">
                    <a:solidFill>
                      <a:schemeClr val="tx1">
                        <a:lumMod val="75000"/>
                        <a:lumOff val="25000"/>
                      </a:schemeClr>
                    </a:solidFill>
                    <a:latin typeface="Karla" charset="0"/>
                    <a:ea typeface="Karla" charset="0"/>
                    <a:cs typeface="Karla" charset="0"/>
                    <a:sym typeface="Calibri"/>
                  </a:rPr>
                  <a:t>We could try to classify </a:t>
                </a:r>
                <a14:m>
                  <m:oMath xmlns:m="http://schemas.openxmlformats.org/officeDocument/2006/math">
                    <m:r>
                      <a:rPr lang="en-US" sz="2400" i="1">
                        <a:solidFill>
                          <a:schemeClr val="tx1">
                            <a:lumMod val="75000"/>
                            <a:lumOff val="25000"/>
                          </a:schemeClr>
                        </a:solidFill>
                        <a:latin typeface="Cambria Math" charset="0"/>
                        <a:ea typeface="Karla" charset="0"/>
                        <a:cs typeface="Karla" charset="0"/>
                        <a:sym typeface="Calibri"/>
                      </a:rPr>
                      <m:t>𝑥</m:t>
                    </m:r>
                  </m:oMath>
                </a14:m>
                <a:r>
                  <a:rPr lang="en-US" sz="2400" dirty="0">
                    <a:solidFill>
                      <a:schemeClr val="tx1">
                        <a:lumMod val="75000"/>
                        <a:lumOff val="25000"/>
                      </a:schemeClr>
                    </a:solidFill>
                    <a:latin typeface="Karla" charset="0"/>
                    <a:ea typeface="Karla" charset="0"/>
                    <a:cs typeface="Karla" charset="0"/>
                    <a:sym typeface="Calibri"/>
                  </a:rPr>
                  <a:t>, and get </a:t>
                </a:r>
                <a14:m>
                  <m:oMath xmlns:m="http://schemas.openxmlformats.org/officeDocument/2006/math">
                    <m:r>
                      <a:rPr lang="en-US" sz="2400" i="1" dirty="0">
                        <a:solidFill>
                          <a:schemeClr val="tx1">
                            <a:lumMod val="75000"/>
                            <a:lumOff val="25000"/>
                          </a:schemeClr>
                        </a:solidFill>
                        <a:latin typeface="Cambria Math" charset="0"/>
                        <a:ea typeface="Karla" charset="0"/>
                        <a:cs typeface="Karla" charset="0"/>
                        <a:sym typeface="Calibri"/>
                      </a:rPr>
                      <m:t>𝑝</m:t>
                    </m:r>
                    <m:d>
                      <m:dPr>
                        <m:ctrlPr>
                          <a:rPr lang="en-US" sz="2400" b="0" i="1" dirty="0" smtClean="0">
                            <a:solidFill>
                              <a:schemeClr val="tx1">
                                <a:lumMod val="75000"/>
                                <a:lumOff val="25000"/>
                              </a:schemeClr>
                            </a:solidFill>
                            <a:latin typeface="Cambria Math" charset="0"/>
                            <a:ea typeface="Karla" charset="0"/>
                            <a:cs typeface="Karla" charset="0"/>
                            <a:sym typeface="Calibri"/>
                          </a:rPr>
                        </m:ctrlPr>
                      </m:dPr>
                      <m:e>
                        <m:r>
                          <a:rPr lang="en-US" sz="2400" b="0" i="1" dirty="0" smtClean="0">
                            <a:solidFill>
                              <a:schemeClr val="tx1">
                                <a:lumMod val="75000"/>
                                <a:lumOff val="25000"/>
                              </a:schemeClr>
                            </a:solidFill>
                            <a:latin typeface="Cambria Math" charset="0"/>
                            <a:ea typeface="Karla" charset="0"/>
                            <a:cs typeface="Karla" charset="0"/>
                            <a:sym typeface="Calibri"/>
                          </a:rPr>
                          <m:t>𝑦</m:t>
                        </m:r>
                      </m:e>
                      <m:e>
                        <m:r>
                          <a:rPr lang="en-US" sz="2400" i="1">
                            <a:solidFill>
                              <a:schemeClr val="tx1">
                                <a:lumMod val="75000"/>
                                <a:lumOff val="25000"/>
                              </a:schemeClr>
                            </a:solidFill>
                            <a:latin typeface="Cambria Math" charset="0"/>
                            <a:ea typeface="Karla" charset="0"/>
                            <a:cs typeface="Karla" charset="0"/>
                            <a:sym typeface="Calibri"/>
                          </a:rPr>
                          <m:t>𝑥</m:t>
                        </m:r>
                      </m:e>
                    </m:d>
                    <m:r>
                      <a:rPr lang="en-US" sz="2400" b="0" i="1" smtClean="0">
                        <a:solidFill>
                          <a:schemeClr val="tx1">
                            <a:lumMod val="75000"/>
                            <a:lumOff val="25000"/>
                          </a:schemeClr>
                        </a:solidFill>
                        <a:latin typeface="Cambria Math" charset="0"/>
                        <a:ea typeface="Karla" charset="0"/>
                        <a:cs typeface="Karla" charset="0"/>
                        <a:sym typeface="Calibri"/>
                      </a:rPr>
                      <m:t>.</m:t>
                    </m:r>
                  </m:oMath>
                </a14:m>
                <a:r>
                  <a:rPr lang="en-US" sz="2400" b="1" dirty="0" smtClean="0">
                    <a:solidFill>
                      <a:schemeClr val="tx1">
                        <a:lumMod val="75000"/>
                        <a:lumOff val="25000"/>
                      </a:schemeClr>
                    </a:solidFill>
                    <a:latin typeface="Karla" charset="0"/>
                    <a:ea typeface="Karla" charset="0"/>
                    <a:cs typeface="Karla" charset="0"/>
                    <a:sym typeface="Calibri"/>
                  </a:rPr>
                  <a:t> </a:t>
                </a:r>
                <a:endParaRPr lang="en-US" sz="2400" b="1" dirty="0">
                  <a:solidFill>
                    <a:schemeClr val="tx1">
                      <a:lumMod val="75000"/>
                      <a:lumOff val="25000"/>
                    </a:schemeClr>
                  </a:solidFill>
                  <a:latin typeface="Karla" charset="0"/>
                  <a:ea typeface="Karla" charset="0"/>
                  <a:cs typeface="Karla" charset="0"/>
                  <a:sym typeface="Calibri"/>
                </a:endParaRPr>
              </a:p>
              <a:p>
                <a:pPr lvl="0"/>
                <a:r>
                  <a:rPr lang="en-US" sz="2400" dirty="0">
                    <a:solidFill>
                      <a:schemeClr val="tx1">
                        <a:lumMod val="75000"/>
                        <a:lumOff val="25000"/>
                      </a:schemeClr>
                    </a:solidFill>
                    <a:latin typeface="Karla" charset="0"/>
                    <a:ea typeface="Karla" charset="0"/>
                    <a:cs typeface="Karla" charset="0"/>
                    <a:sym typeface="Calibri"/>
                  </a:rPr>
                  <a:t>If 1) </a:t>
                </a:r>
                <a:r>
                  <a:rPr lang="en-US" sz="2400" dirty="0" smtClean="0">
                    <a:solidFill>
                      <a:schemeClr val="tx1">
                        <a:lumMod val="75000"/>
                        <a:lumOff val="25000"/>
                      </a:schemeClr>
                    </a:solidFill>
                    <a:latin typeface="Karla" charset="0"/>
                    <a:ea typeface="Karla" charset="0"/>
                    <a:cs typeface="Karla" charset="0"/>
                    <a:sym typeface="Calibri"/>
                  </a:rPr>
                  <a:t>holds: </a:t>
                </a:r>
                <a:r>
                  <a:rPr lang="en-US" sz="2400" dirty="0">
                    <a:solidFill>
                      <a:schemeClr val="tx1">
                        <a:lumMod val="75000"/>
                        <a:lumOff val="25000"/>
                      </a:schemeClr>
                    </a:solidFill>
                    <a:latin typeface="Karla" charset="0"/>
                    <a:ea typeface="Karla" charset="0"/>
                    <a:cs typeface="Karla" charset="0"/>
                    <a:sym typeface="Calibri"/>
                  </a:rPr>
                  <a:t>if we put together all the classifications, we could expect a uniform distribution </a:t>
                </a:r>
                <a14:m>
                  <m:oMath xmlns:m="http://schemas.openxmlformats.org/officeDocument/2006/math">
                    <m:r>
                      <a:rPr lang="is-IS" sz="2400" b="0" i="1" smtClean="0">
                        <a:solidFill>
                          <a:schemeClr val="tx1">
                            <a:lumMod val="75000"/>
                            <a:lumOff val="25000"/>
                          </a:schemeClr>
                        </a:solidFill>
                        <a:latin typeface="Cambria Math" charset="0"/>
                        <a:ea typeface="Cambria Math" charset="0"/>
                        <a:cs typeface="Cambria Math" charset="0"/>
                        <a:sym typeface="Calibri"/>
                      </a:rPr>
                      <m:t>→</m:t>
                    </m:r>
                    <m:r>
                      <a:rPr lang="en-US" sz="2400" b="0" i="1" smtClean="0">
                        <a:solidFill>
                          <a:schemeClr val="tx1">
                            <a:lumMod val="75000"/>
                            <a:lumOff val="25000"/>
                          </a:schemeClr>
                        </a:solidFill>
                        <a:latin typeface="Cambria Math" charset="0"/>
                        <a:ea typeface="Karla" charset="0"/>
                        <a:cs typeface="Karla" charset="0"/>
                        <a:sym typeface="Calibri"/>
                      </a:rPr>
                      <m:t>𝑝</m:t>
                    </m:r>
                    <m:r>
                      <a:rPr lang="en-US" sz="2400" b="0" i="1" smtClean="0">
                        <a:solidFill>
                          <a:schemeClr val="tx1">
                            <a:lumMod val="75000"/>
                            <a:lumOff val="25000"/>
                          </a:schemeClr>
                        </a:solidFill>
                        <a:latin typeface="Cambria Math" charset="0"/>
                        <a:ea typeface="Karla" charset="0"/>
                        <a:cs typeface="Karla" charset="0"/>
                        <a:sym typeface="Calibri"/>
                      </a:rPr>
                      <m:t>(</m:t>
                    </m:r>
                    <m:r>
                      <a:rPr lang="en-US" sz="2400" b="0" i="1" smtClean="0">
                        <a:solidFill>
                          <a:schemeClr val="tx1">
                            <a:lumMod val="75000"/>
                            <a:lumOff val="25000"/>
                          </a:schemeClr>
                        </a:solidFill>
                        <a:latin typeface="Cambria Math" charset="0"/>
                        <a:ea typeface="Karla" charset="0"/>
                        <a:cs typeface="Karla" charset="0"/>
                        <a:sym typeface="Calibri"/>
                      </a:rPr>
                      <m:t>𝑦</m:t>
                    </m:r>
                    <m:r>
                      <a:rPr lang="en-US" sz="2400" b="0" i="1" smtClean="0">
                        <a:solidFill>
                          <a:schemeClr val="tx1">
                            <a:lumMod val="75000"/>
                            <a:lumOff val="25000"/>
                          </a:schemeClr>
                        </a:solidFill>
                        <a:latin typeface="Cambria Math" charset="0"/>
                        <a:ea typeface="Karla" charset="0"/>
                        <a:cs typeface="Karla" charset="0"/>
                        <a:sym typeface="Calibri"/>
                      </a:rPr>
                      <m:t>)</m:t>
                    </m:r>
                  </m:oMath>
                </a14:m>
                <a:r>
                  <a:rPr lang="en-US" sz="2400" b="1" dirty="0" smtClean="0">
                    <a:solidFill>
                      <a:schemeClr val="tx1">
                        <a:lumMod val="75000"/>
                        <a:lumOff val="25000"/>
                      </a:schemeClr>
                    </a:solidFill>
                    <a:latin typeface="Karla" charset="0"/>
                    <a:ea typeface="Karla" charset="0"/>
                    <a:cs typeface="Karla" charset="0"/>
                    <a:sym typeface="Calibri"/>
                  </a:rPr>
                  <a:t> </a:t>
                </a:r>
                <a:r>
                  <a:rPr lang="en-US" sz="2400" dirty="0">
                    <a:solidFill>
                      <a:schemeClr val="tx1">
                        <a:lumMod val="75000"/>
                        <a:lumOff val="25000"/>
                      </a:schemeClr>
                    </a:solidFill>
                    <a:latin typeface="Karla" charset="0"/>
                    <a:ea typeface="Karla" charset="0"/>
                    <a:cs typeface="Karla" charset="0"/>
                    <a:sym typeface="Calibri"/>
                  </a:rPr>
                  <a:t>should be very wide</a:t>
                </a:r>
              </a:p>
              <a:p>
                <a:pPr lvl="0"/>
                <a:r>
                  <a:rPr lang="en-US" sz="2400" dirty="0">
                    <a:solidFill>
                      <a:schemeClr val="tx1">
                        <a:lumMod val="75000"/>
                        <a:lumOff val="25000"/>
                      </a:schemeClr>
                    </a:solidFill>
                    <a:latin typeface="Karla" charset="0"/>
                    <a:ea typeface="Karla" charset="0"/>
                    <a:cs typeface="Karla" charset="0"/>
                    <a:sym typeface="Calibri"/>
                  </a:rPr>
                  <a:t>If 2) </a:t>
                </a:r>
                <a:r>
                  <a:rPr lang="en-US" sz="2400" dirty="0" smtClean="0">
                    <a:solidFill>
                      <a:schemeClr val="tx1">
                        <a:lumMod val="75000"/>
                        <a:lumOff val="25000"/>
                      </a:schemeClr>
                    </a:solidFill>
                    <a:latin typeface="Karla" charset="0"/>
                    <a:ea typeface="Karla" charset="0"/>
                    <a:cs typeface="Karla" charset="0"/>
                    <a:sym typeface="Calibri"/>
                  </a:rPr>
                  <a:t>holds: </a:t>
                </a:r>
                <a14:m>
                  <m:oMath xmlns:m="http://schemas.openxmlformats.org/officeDocument/2006/math">
                    <m:r>
                      <a:rPr lang="is-IS" sz="2400" i="1">
                        <a:solidFill>
                          <a:schemeClr val="tx1">
                            <a:lumMod val="75000"/>
                            <a:lumOff val="25000"/>
                          </a:schemeClr>
                        </a:solidFill>
                        <a:latin typeface="Cambria Math" charset="0"/>
                        <a:ea typeface="Cambria Math" charset="0"/>
                        <a:cs typeface="Cambria Math" charset="0"/>
                        <a:sym typeface="Calibri"/>
                      </a:rPr>
                      <m:t>→</m:t>
                    </m:r>
                    <m:r>
                      <a:rPr lang="en-US" sz="2400" i="1">
                        <a:solidFill>
                          <a:schemeClr val="tx1">
                            <a:lumMod val="75000"/>
                            <a:lumOff val="25000"/>
                          </a:schemeClr>
                        </a:solidFill>
                        <a:latin typeface="Cambria Math" charset="0"/>
                        <a:ea typeface="Karla" charset="0"/>
                        <a:cs typeface="Karla" charset="0"/>
                        <a:sym typeface="Calibri"/>
                      </a:rPr>
                      <m:t>𝑝</m:t>
                    </m:r>
                    <m:r>
                      <a:rPr lang="en-US" sz="2400" i="1">
                        <a:solidFill>
                          <a:schemeClr val="tx1">
                            <a:lumMod val="75000"/>
                            <a:lumOff val="25000"/>
                          </a:schemeClr>
                        </a:solidFill>
                        <a:latin typeface="Cambria Math" charset="0"/>
                        <a:ea typeface="Karla" charset="0"/>
                        <a:cs typeface="Karla" charset="0"/>
                        <a:sym typeface="Calibri"/>
                      </a:rPr>
                      <m:t>(</m:t>
                    </m:r>
                    <m:r>
                      <a:rPr lang="en-US" sz="2400" i="1">
                        <a:solidFill>
                          <a:schemeClr val="tx1">
                            <a:lumMod val="75000"/>
                            <a:lumOff val="25000"/>
                          </a:schemeClr>
                        </a:solidFill>
                        <a:latin typeface="Cambria Math" charset="0"/>
                        <a:ea typeface="Karla" charset="0"/>
                        <a:cs typeface="Karla" charset="0"/>
                        <a:sym typeface="Calibri"/>
                      </a:rPr>
                      <m:t>𝑦</m:t>
                    </m:r>
                    <m:r>
                      <a:rPr lang="en-US" sz="2400" b="0" i="1" smtClean="0">
                        <a:solidFill>
                          <a:schemeClr val="tx1">
                            <a:lumMod val="75000"/>
                            <a:lumOff val="25000"/>
                          </a:schemeClr>
                        </a:solidFill>
                        <a:latin typeface="Cambria Math" charset="0"/>
                        <a:ea typeface="Karla" charset="0"/>
                        <a:cs typeface="Karla" charset="0"/>
                        <a:sym typeface="Calibri"/>
                      </a:rPr>
                      <m:t>|</m:t>
                    </m:r>
                    <m:r>
                      <a:rPr lang="en-US" sz="2400" b="0" i="1" smtClean="0">
                        <a:solidFill>
                          <a:schemeClr val="tx1">
                            <a:lumMod val="75000"/>
                            <a:lumOff val="25000"/>
                          </a:schemeClr>
                        </a:solidFill>
                        <a:latin typeface="Cambria Math" charset="0"/>
                        <a:ea typeface="Karla" charset="0"/>
                        <a:cs typeface="Karla" charset="0"/>
                        <a:sym typeface="Calibri"/>
                      </a:rPr>
                      <m:t>𝑥</m:t>
                    </m:r>
                    <m:r>
                      <a:rPr lang="en-US" sz="2400" i="1">
                        <a:solidFill>
                          <a:schemeClr val="tx1">
                            <a:lumMod val="75000"/>
                            <a:lumOff val="25000"/>
                          </a:schemeClr>
                        </a:solidFill>
                        <a:latin typeface="Cambria Math" charset="0"/>
                        <a:ea typeface="Karla" charset="0"/>
                        <a:cs typeface="Karla" charset="0"/>
                        <a:sym typeface="Calibri"/>
                      </a:rPr>
                      <m:t>)</m:t>
                    </m:r>
                  </m:oMath>
                </a14:m>
                <a:r>
                  <a:rPr lang="en-US" sz="2400" b="1" dirty="0">
                    <a:solidFill>
                      <a:schemeClr val="tx1">
                        <a:lumMod val="75000"/>
                        <a:lumOff val="25000"/>
                      </a:schemeClr>
                    </a:solidFill>
                    <a:latin typeface="Karla" charset="0"/>
                    <a:ea typeface="Karla" charset="0"/>
                    <a:cs typeface="Karla" charset="0"/>
                    <a:sym typeface="Calibri"/>
                  </a:rPr>
                  <a:t> </a:t>
                </a:r>
                <a:r>
                  <a:rPr lang="en-US" sz="2400" dirty="0" smtClean="0">
                    <a:solidFill>
                      <a:schemeClr val="tx1">
                        <a:lumMod val="75000"/>
                        <a:lumOff val="25000"/>
                      </a:schemeClr>
                    </a:solidFill>
                    <a:latin typeface="Karla" charset="0"/>
                    <a:ea typeface="Karla" charset="0"/>
                    <a:cs typeface="Karla" charset="0"/>
                    <a:sym typeface="Calibri"/>
                  </a:rPr>
                  <a:t>should </a:t>
                </a:r>
                <a:r>
                  <a:rPr lang="en-US" sz="2400" dirty="0">
                    <a:solidFill>
                      <a:schemeClr val="tx1">
                        <a:lumMod val="75000"/>
                        <a:lumOff val="25000"/>
                      </a:schemeClr>
                    </a:solidFill>
                    <a:latin typeface="Karla" charset="0"/>
                    <a:ea typeface="Karla" charset="0"/>
                    <a:cs typeface="Karla" charset="0"/>
                    <a:sym typeface="Calibri"/>
                  </a:rPr>
                  <a:t>be very narrow since there shouldn’t be uncertainty when classifying</a:t>
                </a:r>
              </a:p>
              <a:p>
                <a:pPr lvl="0"/>
                <a:endParaRPr lang="en-US" sz="2400" dirty="0">
                  <a:solidFill>
                    <a:schemeClr val="tx1">
                      <a:lumMod val="75000"/>
                      <a:lumOff val="25000"/>
                    </a:schemeClr>
                  </a:solidFill>
                  <a:latin typeface="Karla" charset="0"/>
                  <a:ea typeface="Karla" charset="0"/>
                  <a:cs typeface="Karla" charset="0"/>
                  <a:sym typeface="Calibri"/>
                </a:endParaRPr>
              </a:p>
              <a:p>
                <a:pPr lvl="0"/>
                <a14:m>
                  <m:oMath xmlns:m="http://schemas.openxmlformats.org/officeDocument/2006/math">
                    <m:r>
                      <a:rPr lang="en-US" sz="2400" i="1">
                        <a:solidFill>
                          <a:schemeClr val="tx1">
                            <a:lumMod val="75000"/>
                            <a:lumOff val="25000"/>
                          </a:schemeClr>
                        </a:solidFill>
                        <a:latin typeface="Cambria Math" charset="0"/>
                        <a:ea typeface="Karla" charset="0"/>
                        <a:cs typeface="Karla" charset="0"/>
                        <a:sym typeface="Calibri"/>
                      </a:rPr>
                      <m:t>𝑝</m:t>
                    </m:r>
                    <m:r>
                      <a:rPr lang="en-US" sz="2400" i="1">
                        <a:solidFill>
                          <a:schemeClr val="tx1">
                            <a:lumMod val="75000"/>
                            <a:lumOff val="25000"/>
                          </a:schemeClr>
                        </a:solidFill>
                        <a:latin typeface="Cambria Math" charset="0"/>
                        <a:ea typeface="Karla" charset="0"/>
                        <a:cs typeface="Karla" charset="0"/>
                        <a:sym typeface="Calibri"/>
                      </a:rPr>
                      <m:t>(</m:t>
                    </m:r>
                    <m:r>
                      <a:rPr lang="en-US" sz="2400" i="1">
                        <a:solidFill>
                          <a:schemeClr val="tx1">
                            <a:lumMod val="75000"/>
                            <a:lumOff val="25000"/>
                          </a:schemeClr>
                        </a:solidFill>
                        <a:latin typeface="Cambria Math" charset="0"/>
                        <a:ea typeface="Karla" charset="0"/>
                        <a:cs typeface="Karla" charset="0"/>
                        <a:sym typeface="Calibri"/>
                      </a:rPr>
                      <m:t>𝑦</m:t>
                    </m:r>
                    <m:r>
                      <a:rPr lang="en-US" sz="2400" i="1">
                        <a:solidFill>
                          <a:schemeClr val="tx1">
                            <a:lumMod val="75000"/>
                            <a:lumOff val="25000"/>
                          </a:schemeClr>
                        </a:solidFill>
                        <a:latin typeface="Cambria Math" charset="0"/>
                        <a:ea typeface="Karla" charset="0"/>
                        <a:cs typeface="Karla" charset="0"/>
                        <a:sym typeface="Calibri"/>
                      </a:rPr>
                      <m:t>)</m:t>
                    </m:r>
                  </m:oMath>
                </a14:m>
                <a:r>
                  <a:rPr lang="en-US" sz="2400" b="1" dirty="0">
                    <a:solidFill>
                      <a:schemeClr val="tx1">
                        <a:lumMod val="75000"/>
                        <a:lumOff val="25000"/>
                      </a:schemeClr>
                    </a:solidFill>
                    <a:latin typeface="Karla" charset="0"/>
                    <a:ea typeface="Karla" charset="0"/>
                    <a:cs typeface="Karla" charset="0"/>
                    <a:sym typeface="Calibri"/>
                  </a:rPr>
                  <a:t> </a:t>
                </a:r>
                <a:r>
                  <a:rPr lang="en-US" sz="2400" dirty="0" smtClean="0">
                    <a:solidFill>
                      <a:schemeClr val="tx1">
                        <a:lumMod val="75000"/>
                        <a:lumOff val="25000"/>
                      </a:schemeClr>
                    </a:solidFill>
                    <a:latin typeface="Karla" charset="0"/>
                    <a:ea typeface="Karla" charset="0"/>
                    <a:cs typeface="Karla" charset="0"/>
                    <a:sym typeface="Calibri"/>
                  </a:rPr>
                  <a:t>and </a:t>
                </a:r>
                <a14:m>
                  <m:oMath xmlns:m="http://schemas.openxmlformats.org/officeDocument/2006/math">
                    <m:r>
                      <a:rPr lang="en-US" sz="2400" i="1">
                        <a:solidFill>
                          <a:schemeClr val="tx1">
                            <a:lumMod val="75000"/>
                            <a:lumOff val="25000"/>
                          </a:schemeClr>
                        </a:solidFill>
                        <a:latin typeface="Cambria Math" charset="0"/>
                        <a:ea typeface="Karla" charset="0"/>
                        <a:cs typeface="Karla" charset="0"/>
                        <a:sym typeface="Calibri"/>
                      </a:rPr>
                      <m:t>𝑝</m:t>
                    </m:r>
                    <m:r>
                      <a:rPr lang="en-US" sz="2400" i="1">
                        <a:solidFill>
                          <a:schemeClr val="tx1">
                            <a:lumMod val="75000"/>
                            <a:lumOff val="25000"/>
                          </a:schemeClr>
                        </a:solidFill>
                        <a:latin typeface="Cambria Math" charset="0"/>
                        <a:ea typeface="Karla" charset="0"/>
                        <a:cs typeface="Karla" charset="0"/>
                        <a:sym typeface="Calibri"/>
                      </a:rPr>
                      <m:t>(</m:t>
                    </m:r>
                    <m:r>
                      <a:rPr lang="en-US" sz="2400" i="1">
                        <a:solidFill>
                          <a:schemeClr val="tx1">
                            <a:lumMod val="75000"/>
                            <a:lumOff val="25000"/>
                          </a:schemeClr>
                        </a:solidFill>
                        <a:latin typeface="Cambria Math" charset="0"/>
                        <a:ea typeface="Karla" charset="0"/>
                        <a:cs typeface="Karla" charset="0"/>
                        <a:sym typeface="Calibri"/>
                      </a:rPr>
                      <m:t>𝑦</m:t>
                    </m:r>
                    <m:r>
                      <a:rPr lang="en-US" sz="2400" i="1">
                        <a:solidFill>
                          <a:schemeClr val="tx1">
                            <a:lumMod val="75000"/>
                            <a:lumOff val="25000"/>
                          </a:schemeClr>
                        </a:solidFill>
                        <a:latin typeface="Cambria Math" charset="0"/>
                        <a:ea typeface="Karla" charset="0"/>
                        <a:cs typeface="Karla" charset="0"/>
                        <a:sym typeface="Calibri"/>
                      </a:rPr>
                      <m:t>|</m:t>
                    </m:r>
                    <m:r>
                      <a:rPr lang="en-US" sz="2400" i="1">
                        <a:solidFill>
                          <a:schemeClr val="tx1">
                            <a:lumMod val="75000"/>
                            <a:lumOff val="25000"/>
                          </a:schemeClr>
                        </a:solidFill>
                        <a:latin typeface="Cambria Math" charset="0"/>
                        <a:ea typeface="Karla" charset="0"/>
                        <a:cs typeface="Karla" charset="0"/>
                        <a:sym typeface="Calibri"/>
                      </a:rPr>
                      <m:t>𝑥</m:t>
                    </m:r>
                    <m:r>
                      <a:rPr lang="en-US" sz="2400" i="1">
                        <a:solidFill>
                          <a:schemeClr val="tx1">
                            <a:lumMod val="75000"/>
                            <a:lumOff val="25000"/>
                          </a:schemeClr>
                        </a:solidFill>
                        <a:latin typeface="Cambria Math" charset="0"/>
                        <a:ea typeface="Karla" charset="0"/>
                        <a:cs typeface="Karla" charset="0"/>
                        <a:sym typeface="Calibri"/>
                      </a:rPr>
                      <m:t>)</m:t>
                    </m:r>
                  </m:oMath>
                </a14:m>
                <a:r>
                  <a:rPr lang="en-US" sz="2400" b="1" dirty="0" smtClean="0">
                    <a:solidFill>
                      <a:schemeClr val="tx1">
                        <a:lumMod val="75000"/>
                        <a:lumOff val="25000"/>
                      </a:schemeClr>
                    </a:solidFill>
                    <a:latin typeface="Karla" charset="0"/>
                    <a:ea typeface="Karla" charset="0"/>
                    <a:cs typeface="Karla" charset="0"/>
                    <a:sym typeface="Calibri"/>
                  </a:rPr>
                  <a:t> </a:t>
                </a:r>
                <a:r>
                  <a:rPr lang="en-US" sz="2400" dirty="0">
                    <a:solidFill>
                      <a:schemeClr val="tx1">
                        <a:lumMod val="75000"/>
                        <a:lumOff val="25000"/>
                      </a:schemeClr>
                    </a:solidFill>
                    <a:latin typeface="Karla" charset="0"/>
                    <a:ea typeface="Karla" charset="0"/>
                    <a:cs typeface="Karla" charset="0"/>
                    <a:sym typeface="Calibri"/>
                  </a:rPr>
                  <a:t>should be very different !</a:t>
                </a:r>
              </a:p>
              <a:p>
                <a:pPr lvl="0"/>
                <a:endParaRPr lang="en-US" sz="2400" dirty="0">
                  <a:solidFill>
                    <a:schemeClr val="tx1">
                      <a:lumMod val="75000"/>
                      <a:lumOff val="25000"/>
                    </a:schemeClr>
                  </a:solidFill>
                  <a:latin typeface="Karla" charset="0"/>
                  <a:ea typeface="Karla" charset="0"/>
                  <a:cs typeface="Karla" charset="0"/>
                  <a:sym typeface="Calibri"/>
                </a:endParaRPr>
              </a:p>
            </p:txBody>
          </p:sp>
        </mc:Choice>
        <mc:Fallback xmlns="">
          <p:sp>
            <p:nvSpPr>
              <p:cNvPr id="14" name="Google Shape;152;p18"/>
              <p:cNvSpPr txBox="1">
                <a:spLocks noRot="1" noChangeAspect="1" noMove="1" noResize="1" noEditPoints="1" noAdjustHandles="1" noChangeArrowheads="1" noChangeShapeType="1" noTextEdit="1"/>
              </p:cNvSpPr>
              <p:nvPr/>
            </p:nvSpPr>
            <p:spPr>
              <a:xfrm>
                <a:off x="833414" y="996203"/>
                <a:ext cx="10070806" cy="591000"/>
              </a:xfrm>
              <a:prstGeom prst="rect">
                <a:avLst/>
              </a:prstGeom>
              <a:blipFill rotWithShape="0">
                <a:blip r:embed="rId3"/>
                <a:stretch>
                  <a:fillRect l="-969" t="-8247" b="-805155"/>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06518079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a:t>
            </a:r>
            <a:r>
              <a:rPr lang="en-US" dirty="0" err="1" smtClean="0"/>
              <a:t>cont</a:t>
            </a:r>
            <a:r>
              <a:rPr lang="en-US" dirty="0" smtClean="0"/>
              <a:t>)</a:t>
            </a:r>
            <a:endParaRPr lang="en-US" dirty="0"/>
          </a:p>
        </p:txBody>
      </p:sp>
      <p:sp>
        <p:nvSpPr>
          <p:cNvPr id="4" name="Slide Number Placeholder 3"/>
          <p:cNvSpPr>
            <a:spLocks noGrp="1"/>
          </p:cNvSpPr>
          <p:nvPr>
            <p:ph type="sldNum" sz="quarter" idx="12"/>
          </p:nvPr>
        </p:nvSpPr>
        <p:spPr/>
        <p:txBody>
          <a:bodyPr/>
          <a:lstStyle/>
          <a:p>
            <a:fld id="{81B7CCDB-6D39-0547-B7B3-C80E39D6513A}" type="slidenum">
              <a:rPr lang="en-US" smtClean="0"/>
              <a:t>71</a:t>
            </a:fld>
            <a:endParaRPr lang="en-US"/>
          </a:p>
        </p:txBody>
      </p:sp>
      <p:sp>
        <p:nvSpPr>
          <p:cNvPr id="14" name="Google Shape;152;p18"/>
          <p:cNvSpPr txBox="1"/>
          <p:nvPr/>
        </p:nvSpPr>
        <p:spPr>
          <a:xfrm>
            <a:off x="833414" y="996203"/>
            <a:ext cx="10070806" cy="591000"/>
          </a:xfrm>
          <a:prstGeom prst="rect">
            <a:avLst/>
          </a:prstGeom>
          <a:noFill/>
          <a:ln>
            <a:noFill/>
          </a:ln>
        </p:spPr>
        <p:txBody>
          <a:bodyPr spcFirstLastPara="1" wrap="square" lIns="91425" tIns="45700" rIns="91425" bIns="45700" anchor="t" anchorCtr="0">
            <a:noAutofit/>
          </a:bodyPr>
          <a:lstStyle/>
          <a:p>
            <a:pPr lvl="0"/>
            <a:r>
              <a:rPr lang="en-US" sz="2400" dirty="0">
                <a:solidFill>
                  <a:schemeClr val="tx1">
                    <a:lumMod val="75000"/>
                    <a:lumOff val="25000"/>
                  </a:schemeClr>
                </a:solidFill>
                <a:latin typeface="Karla" charset="0"/>
                <a:ea typeface="Karla" charset="0"/>
                <a:cs typeface="Karla" charset="0"/>
                <a:sym typeface="Calibri"/>
              </a:rPr>
              <a:t>In order to do this, we need a good classifier. </a:t>
            </a:r>
          </a:p>
          <a:p>
            <a:pPr lvl="0"/>
            <a:endParaRPr lang="en-US" sz="2400" dirty="0">
              <a:solidFill>
                <a:schemeClr val="tx1">
                  <a:lumMod val="75000"/>
                  <a:lumOff val="25000"/>
                </a:schemeClr>
              </a:solidFill>
              <a:latin typeface="Karla" charset="0"/>
              <a:ea typeface="Karla" charset="0"/>
              <a:cs typeface="Karla" charset="0"/>
              <a:sym typeface="Calibri"/>
            </a:endParaRPr>
          </a:p>
          <a:p>
            <a:pPr lvl="0"/>
            <a:r>
              <a:rPr lang="en-US" sz="2400" dirty="0">
                <a:solidFill>
                  <a:schemeClr val="tx1">
                    <a:lumMod val="75000"/>
                    <a:lumOff val="25000"/>
                  </a:schemeClr>
                </a:solidFill>
                <a:latin typeface="Karla" charset="0"/>
                <a:ea typeface="Karla" charset="0"/>
                <a:cs typeface="Karla" charset="0"/>
                <a:sym typeface="Calibri"/>
              </a:rPr>
              <a:t>In the context of images, why don’t we use the inception network…</a:t>
            </a:r>
          </a:p>
          <a:p>
            <a:pPr lvl="0"/>
            <a:r>
              <a:rPr lang="en-US" sz="2400" dirty="0">
                <a:solidFill>
                  <a:schemeClr val="tx1">
                    <a:lumMod val="75000"/>
                    <a:lumOff val="25000"/>
                  </a:schemeClr>
                </a:solidFill>
                <a:latin typeface="Karla" charset="0"/>
                <a:ea typeface="Karla" charset="0"/>
                <a:cs typeface="Karla" charset="0"/>
                <a:sym typeface="Calibri"/>
              </a:rPr>
              <a:t>and then call it inception score</a:t>
            </a:r>
          </a:p>
          <a:p>
            <a:pPr lvl="0"/>
            <a:endParaRPr lang="en-US" sz="2400" dirty="0">
              <a:solidFill>
                <a:schemeClr val="tx1">
                  <a:lumMod val="75000"/>
                  <a:lumOff val="25000"/>
                </a:schemeClr>
              </a:solidFill>
              <a:latin typeface="Karla" charset="0"/>
              <a:ea typeface="Karla" charset="0"/>
              <a:cs typeface="Karla" charset="0"/>
              <a:sym typeface="Calibri"/>
            </a:endParaRPr>
          </a:p>
        </p:txBody>
      </p:sp>
      <p:pic>
        <p:nvPicPr>
          <p:cNvPr id="6" name="Google Shape;117;p16"/>
          <p:cNvPicPr preferRelativeResize="0"/>
          <p:nvPr/>
        </p:nvPicPr>
        <p:blipFill>
          <a:blip r:embed="rId3">
            <a:alphaModFix/>
          </a:blip>
          <a:stretch>
            <a:fillRect/>
          </a:stretch>
        </p:blipFill>
        <p:spPr>
          <a:xfrm>
            <a:off x="4163912" y="3072475"/>
            <a:ext cx="3619918" cy="2848265"/>
          </a:xfrm>
          <a:prstGeom prst="rect">
            <a:avLst/>
          </a:prstGeom>
          <a:noFill/>
          <a:ln>
            <a:noFill/>
          </a:ln>
        </p:spPr>
      </p:pic>
    </p:spTree>
    <p:extLst>
      <p:ext uri="{BB962C8B-B14F-4D97-AF65-F5344CB8AC3E}">
        <p14:creationId xmlns:p14="http://schemas.microsoft.com/office/powerpoint/2010/main" val="168000512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lnSpc>
                <a:spcPct val="90000"/>
              </a:lnSpc>
              <a:spcBef>
                <a:spcPts val="0"/>
              </a:spcBef>
            </a:pPr>
            <a:r>
              <a:rPr lang="en-US" dirty="0" smtClean="0"/>
              <a:t>Evaluation: </a:t>
            </a:r>
            <a:r>
              <a:rPr lang="en-US" dirty="0" smtClean="0">
                <a:solidFill>
                  <a:schemeClr val="tx1">
                    <a:lumMod val="75000"/>
                    <a:lumOff val="25000"/>
                  </a:schemeClr>
                </a:solidFill>
                <a:latin typeface="Karla" charset="0"/>
                <a:ea typeface="Karla" charset="0"/>
                <a:cs typeface="Karla" charset="0"/>
                <a:sym typeface="Helvetica Neue"/>
              </a:rPr>
              <a:t>Inception </a:t>
            </a:r>
            <a:r>
              <a:rPr lang="en-US" dirty="0">
                <a:solidFill>
                  <a:schemeClr val="tx1">
                    <a:lumMod val="75000"/>
                    <a:lumOff val="25000"/>
                  </a:schemeClr>
                </a:solidFill>
                <a:latin typeface="Karla" charset="0"/>
                <a:ea typeface="Karla" charset="0"/>
                <a:cs typeface="Karla" charset="0"/>
                <a:sym typeface="Helvetica Neue"/>
              </a:rPr>
              <a:t>Score</a:t>
            </a:r>
          </a:p>
        </p:txBody>
      </p:sp>
      <p:sp>
        <p:nvSpPr>
          <p:cNvPr id="4" name="Slide Number Placeholder 3"/>
          <p:cNvSpPr>
            <a:spLocks noGrp="1"/>
          </p:cNvSpPr>
          <p:nvPr>
            <p:ph type="sldNum" sz="quarter" idx="12"/>
          </p:nvPr>
        </p:nvSpPr>
        <p:spPr/>
        <p:txBody>
          <a:bodyPr/>
          <a:lstStyle/>
          <a:p>
            <a:fld id="{81B7CCDB-6D39-0547-B7B3-C80E39D6513A}" type="slidenum">
              <a:rPr lang="en-US" smtClean="0"/>
              <a:t>72</a:t>
            </a:fld>
            <a:endParaRPr lang="en-US"/>
          </a:p>
        </p:txBody>
      </p:sp>
      <p:pic>
        <p:nvPicPr>
          <p:cNvPr id="7" name="Google Shape;125;p17" descr="https://cdn-images-1.medium.com/max/2000/1*ZkN2nkdtsqvhtKB3QAbfCQ.png"/>
          <p:cNvPicPr preferRelativeResize="0"/>
          <p:nvPr/>
        </p:nvPicPr>
        <p:blipFill rotWithShape="1">
          <a:blip r:embed="rId3">
            <a:alphaModFix/>
          </a:blip>
          <a:srcRect l="21063" t="5231" r="21069"/>
          <a:stretch/>
        </p:blipFill>
        <p:spPr>
          <a:xfrm>
            <a:off x="2600794" y="1234661"/>
            <a:ext cx="5633257" cy="3582070"/>
          </a:xfrm>
          <a:prstGeom prst="rect">
            <a:avLst/>
          </a:prstGeom>
          <a:noFill/>
          <a:ln>
            <a:noFill/>
          </a:ln>
        </p:spPr>
      </p:pic>
      <p:pic>
        <p:nvPicPr>
          <p:cNvPr id="8" name="Google Shape;126;p17" descr="https://cdn-images-1.medium.com/max/2000/1*7e3wKMaUPYvd6HDAtXUkqA.png"/>
          <p:cNvPicPr preferRelativeResize="0"/>
          <p:nvPr/>
        </p:nvPicPr>
        <p:blipFill rotWithShape="1">
          <a:blip r:embed="rId4">
            <a:alphaModFix/>
          </a:blip>
          <a:srcRect l="37002" r="35218"/>
          <a:stretch/>
        </p:blipFill>
        <p:spPr>
          <a:xfrm>
            <a:off x="6070059" y="2705607"/>
            <a:ext cx="2104370" cy="360363"/>
          </a:xfrm>
          <a:prstGeom prst="rect">
            <a:avLst/>
          </a:prstGeom>
          <a:noFill/>
          <a:ln>
            <a:noFill/>
          </a:ln>
        </p:spPr>
      </p:pic>
      <p:cxnSp>
        <p:nvCxnSpPr>
          <p:cNvPr id="9" name="Google Shape;127;p17"/>
          <p:cNvCxnSpPr/>
          <p:nvPr/>
        </p:nvCxnSpPr>
        <p:spPr>
          <a:xfrm flipV="1">
            <a:off x="6832917" y="3206187"/>
            <a:ext cx="0" cy="403916"/>
          </a:xfrm>
          <a:prstGeom prst="straightConnector1">
            <a:avLst/>
          </a:prstGeom>
          <a:noFill/>
          <a:ln w="9525" cap="flat" cmpd="sng">
            <a:solidFill>
              <a:srgbClr val="FF0000"/>
            </a:solidFill>
            <a:prstDash val="solid"/>
            <a:round/>
            <a:headEnd type="none" w="sm" len="sm"/>
            <a:tailEnd type="triangle" w="med" len="med"/>
          </a:ln>
          <a:effectLst>
            <a:outerShdw blurRad="40000" dist="20000" dir="5400000" rotWithShape="0">
              <a:srgbClr val="000000">
                <a:alpha val="37650"/>
              </a:srgbClr>
            </a:outerShdw>
          </a:effectLst>
        </p:spPr>
      </p:cxnSp>
      <p:cxnSp>
        <p:nvCxnSpPr>
          <p:cNvPr id="11" name="Google Shape;129;p17"/>
          <p:cNvCxnSpPr/>
          <p:nvPr/>
        </p:nvCxnSpPr>
        <p:spPr>
          <a:xfrm flipH="1" flipV="1">
            <a:off x="3526971" y="1221155"/>
            <a:ext cx="1456563" cy="859534"/>
          </a:xfrm>
          <a:prstGeom prst="straightConnector1">
            <a:avLst/>
          </a:prstGeom>
          <a:noFill/>
          <a:ln w="9525" cap="flat" cmpd="sng">
            <a:solidFill>
              <a:srgbClr val="000000"/>
            </a:solidFill>
            <a:prstDash val="solid"/>
            <a:round/>
            <a:headEnd type="none" w="med" len="med"/>
            <a:tailEnd type="triangle" w="med" len="med"/>
          </a:ln>
        </p:spPr>
      </p:cxnSp>
      <p:sp>
        <p:nvSpPr>
          <p:cNvPr id="12" name="Google Shape;130;p17"/>
          <p:cNvSpPr txBox="1"/>
          <p:nvPr/>
        </p:nvSpPr>
        <p:spPr>
          <a:xfrm>
            <a:off x="547816" y="797921"/>
            <a:ext cx="3913051" cy="48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tx1">
                    <a:lumMod val="75000"/>
                    <a:lumOff val="25000"/>
                  </a:schemeClr>
                </a:solidFill>
                <a:latin typeface="Karla" charset="0"/>
                <a:ea typeface="Karla" charset="0"/>
                <a:cs typeface="Karla" charset="0"/>
                <a:sym typeface="Calibri"/>
              </a:rPr>
              <a:t>Highly predictable (low entropy)</a:t>
            </a:r>
            <a:endParaRPr dirty="0">
              <a:solidFill>
                <a:schemeClr val="tx1">
                  <a:lumMod val="75000"/>
                  <a:lumOff val="25000"/>
                </a:schemeClr>
              </a:solidFill>
              <a:latin typeface="Karla" charset="0"/>
              <a:ea typeface="Karla" charset="0"/>
              <a:cs typeface="Karla" charset="0"/>
              <a:sym typeface="Calibri"/>
            </a:endParaRPr>
          </a:p>
        </p:txBody>
      </p:sp>
      <p:cxnSp>
        <p:nvCxnSpPr>
          <p:cNvPr id="14" name="Google Shape;132;p17"/>
          <p:cNvCxnSpPr/>
          <p:nvPr/>
        </p:nvCxnSpPr>
        <p:spPr>
          <a:xfrm>
            <a:off x="5882390" y="1457882"/>
            <a:ext cx="2632958" cy="526937"/>
          </a:xfrm>
          <a:prstGeom prst="straightConnector1">
            <a:avLst/>
          </a:prstGeom>
          <a:noFill/>
          <a:ln w="9525" cap="flat" cmpd="sng">
            <a:solidFill>
              <a:srgbClr val="93C47D"/>
            </a:solidFill>
            <a:prstDash val="solid"/>
            <a:round/>
            <a:headEnd type="none" w="med" len="med"/>
            <a:tailEnd type="triangle" w="med" len="med"/>
          </a:ln>
        </p:spPr>
      </p:cxnSp>
      <p:cxnSp>
        <p:nvCxnSpPr>
          <p:cNvPr id="15" name="Google Shape;134;p17"/>
          <p:cNvCxnSpPr/>
          <p:nvPr/>
        </p:nvCxnSpPr>
        <p:spPr>
          <a:xfrm flipV="1">
            <a:off x="7541530" y="2380411"/>
            <a:ext cx="973818" cy="270489"/>
          </a:xfrm>
          <a:prstGeom prst="straightConnector1">
            <a:avLst/>
          </a:prstGeom>
          <a:noFill/>
          <a:ln w="9525" cap="flat" cmpd="sng">
            <a:solidFill>
              <a:srgbClr val="93C47D"/>
            </a:solidFill>
            <a:prstDash val="solid"/>
            <a:round/>
            <a:headEnd type="none" w="med" len="med"/>
            <a:tailEnd type="triangle" w="med" len="med"/>
          </a:ln>
        </p:spPr>
      </p:cxnSp>
      <p:grpSp>
        <p:nvGrpSpPr>
          <p:cNvPr id="16" name="Google Shape;135;p17"/>
          <p:cNvGrpSpPr/>
          <p:nvPr/>
        </p:nvGrpSpPr>
        <p:grpSpPr>
          <a:xfrm>
            <a:off x="8643396" y="1059908"/>
            <a:ext cx="3080470" cy="1653197"/>
            <a:chOff x="5555821" y="-1192424"/>
            <a:chExt cx="2489698" cy="1268236"/>
          </a:xfrm>
        </p:grpSpPr>
        <p:pic>
          <p:nvPicPr>
            <p:cNvPr id="17" name="Google Shape;133;p17"/>
            <p:cNvPicPr preferRelativeResize="0"/>
            <p:nvPr/>
          </p:nvPicPr>
          <p:blipFill>
            <a:blip r:embed="rId5">
              <a:alphaModFix/>
            </a:blip>
            <a:stretch>
              <a:fillRect/>
            </a:stretch>
          </p:blipFill>
          <p:spPr>
            <a:xfrm>
              <a:off x="5555821" y="-788963"/>
              <a:ext cx="2378842" cy="864775"/>
            </a:xfrm>
            <a:prstGeom prst="rect">
              <a:avLst/>
            </a:prstGeom>
            <a:noFill/>
            <a:ln w="19050" cap="flat" cmpd="sng">
              <a:solidFill>
                <a:srgbClr val="FF9900"/>
              </a:solidFill>
              <a:prstDash val="solid"/>
              <a:round/>
              <a:headEnd type="none" w="sm" len="sm"/>
              <a:tailEnd type="none" w="sm" len="sm"/>
            </a:ln>
          </p:spPr>
        </p:pic>
        <p:sp>
          <p:nvSpPr>
            <p:cNvPr id="18" name="Google Shape;136;p17"/>
            <p:cNvSpPr txBox="1"/>
            <p:nvPr/>
          </p:nvSpPr>
          <p:spPr>
            <a:xfrm>
              <a:off x="5555821" y="-1192424"/>
              <a:ext cx="2489698" cy="24739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Calibri"/>
                  <a:ea typeface="Calibri"/>
                  <a:cs typeface="Calibri"/>
                  <a:sym typeface="Calibri"/>
                </a:rPr>
                <a:t>Inception network</a:t>
              </a:r>
              <a:endParaRPr>
                <a:latin typeface="Calibri"/>
                <a:ea typeface="Calibri"/>
                <a:cs typeface="Calibri"/>
                <a:sym typeface="Calibri"/>
              </a:endParaRPr>
            </a:p>
          </p:txBody>
        </p:sp>
      </p:grpSp>
      <mc:AlternateContent xmlns:mc="http://schemas.openxmlformats.org/markup-compatibility/2006" xmlns:a14="http://schemas.microsoft.com/office/drawing/2010/main">
        <mc:Choice Requires="a14">
          <p:sp>
            <p:nvSpPr>
              <p:cNvPr id="26" name="Rectangle 25"/>
              <p:cNvSpPr/>
              <p:nvPr/>
            </p:nvSpPr>
            <p:spPr>
              <a:xfrm>
                <a:off x="1543264" y="5290806"/>
                <a:ext cx="5281061" cy="533223"/>
              </a:xfrm>
              <a:prstGeom prst="rect">
                <a:avLst/>
              </a:prstGeom>
            </p:spPr>
            <p:txBody>
              <a:bodyPr wrap="none">
                <a:spAutoFit/>
              </a:bodyPr>
              <a:lstStyle/>
              <a:p>
                <a14:m>
                  <m:oMath xmlns:m="http://schemas.openxmlformats.org/officeDocument/2006/math">
                    <m:r>
                      <a:rPr lang="en-US" sz="2400" b="0" i="1" smtClean="0">
                        <a:solidFill>
                          <a:schemeClr val="tx1">
                            <a:lumMod val="75000"/>
                            <a:lumOff val="25000"/>
                          </a:schemeClr>
                        </a:solidFill>
                        <a:latin typeface="Cambria Math" charset="0"/>
                        <a:ea typeface="Karla" charset="0"/>
                        <a:cs typeface="Karla" charset="0"/>
                        <a:sym typeface="Calibri"/>
                      </a:rPr>
                      <m:t>𝐼𝑆</m:t>
                    </m:r>
                    <m:d>
                      <m:dPr>
                        <m:ctrlPr>
                          <a:rPr lang="en-US" sz="2400" b="0" i="1" smtClean="0">
                            <a:solidFill>
                              <a:schemeClr val="tx1">
                                <a:lumMod val="75000"/>
                                <a:lumOff val="25000"/>
                              </a:schemeClr>
                            </a:solidFill>
                            <a:latin typeface="Cambria Math" charset="0"/>
                            <a:ea typeface="Karla" charset="0"/>
                            <a:cs typeface="Karla" charset="0"/>
                            <a:sym typeface="Calibri"/>
                          </a:rPr>
                        </m:ctrlPr>
                      </m:dPr>
                      <m:e>
                        <m:r>
                          <a:rPr lang="en-US" sz="2400" b="0" i="1" smtClean="0">
                            <a:solidFill>
                              <a:schemeClr val="tx1">
                                <a:lumMod val="75000"/>
                                <a:lumOff val="25000"/>
                              </a:schemeClr>
                            </a:solidFill>
                            <a:latin typeface="Cambria Math" charset="0"/>
                            <a:ea typeface="Karla" charset="0"/>
                            <a:cs typeface="Karla" charset="0"/>
                            <a:sym typeface="Calibri"/>
                          </a:rPr>
                          <m:t>𝐺</m:t>
                        </m:r>
                      </m:e>
                    </m:d>
                    <m:r>
                      <a:rPr lang="en-US" sz="2400" b="0" i="1" smtClean="0">
                        <a:solidFill>
                          <a:schemeClr val="tx1">
                            <a:lumMod val="75000"/>
                            <a:lumOff val="25000"/>
                          </a:schemeClr>
                        </a:solidFill>
                        <a:latin typeface="Cambria Math" charset="0"/>
                        <a:ea typeface="Karla" charset="0"/>
                        <a:cs typeface="Karla" charset="0"/>
                        <a:sym typeface="Calibri"/>
                      </a:rPr>
                      <m:t>=</m:t>
                    </m:r>
                    <m:func>
                      <m:funcPr>
                        <m:ctrlPr>
                          <a:rPr lang="en-US" sz="2400" b="0" i="1" smtClean="0">
                            <a:solidFill>
                              <a:schemeClr val="tx1">
                                <a:lumMod val="75000"/>
                                <a:lumOff val="25000"/>
                              </a:schemeClr>
                            </a:solidFill>
                            <a:latin typeface="Cambria Math" charset="0"/>
                            <a:ea typeface="Karla" charset="0"/>
                            <a:cs typeface="Karla" charset="0"/>
                            <a:sym typeface="Calibri"/>
                          </a:rPr>
                        </m:ctrlPr>
                      </m:funcPr>
                      <m:fName>
                        <m:r>
                          <m:rPr>
                            <m:sty m:val="p"/>
                          </m:rPr>
                          <a:rPr lang="en-US" sz="2400" b="0" i="0" smtClean="0">
                            <a:solidFill>
                              <a:schemeClr val="tx1">
                                <a:lumMod val="75000"/>
                                <a:lumOff val="25000"/>
                              </a:schemeClr>
                            </a:solidFill>
                            <a:latin typeface="Cambria Math" charset="0"/>
                            <a:ea typeface="Karla" charset="0"/>
                            <a:cs typeface="Karla" charset="0"/>
                            <a:sym typeface="Calibri"/>
                          </a:rPr>
                          <m:t>exp</m:t>
                        </m:r>
                      </m:fName>
                      <m:e>
                        <m:r>
                          <a:rPr lang="en-US" sz="2400" b="0" i="1" smtClean="0">
                            <a:solidFill>
                              <a:schemeClr val="tx1">
                                <a:lumMod val="75000"/>
                                <a:lumOff val="25000"/>
                              </a:schemeClr>
                            </a:solidFill>
                            <a:latin typeface="Cambria Math" charset="0"/>
                            <a:ea typeface="Karla" charset="0"/>
                            <a:cs typeface="Karla" charset="0"/>
                            <a:sym typeface="Calibri"/>
                          </a:rPr>
                          <m:t>(</m:t>
                        </m:r>
                        <m:sSub>
                          <m:sSubPr>
                            <m:ctrlPr>
                              <a:rPr lang="en-US" sz="2400" b="0" i="1" smtClean="0">
                                <a:solidFill>
                                  <a:schemeClr val="tx1">
                                    <a:lumMod val="75000"/>
                                    <a:lumOff val="25000"/>
                                  </a:schemeClr>
                                </a:solidFill>
                                <a:latin typeface="Cambria Math" charset="0"/>
                                <a:ea typeface="Cambria Math" charset="0"/>
                                <a:cs typeface="Cambria Math" charset="0"/>
                                <a:sym typeface="Calibri"/>
                              </a:rPr>
                            </m:ctrlPr>
                          </m:sSubPr>
                          <m:e>
                            <m:r>
                              <a:rPr lang="en-US" sz="2400" b="0" i="1" smtClean="0">
                                <a:solidFill>
                                  <a:schemeClr val="tx1">
                                    <a:lumMod val="75000"/>
                                    <a:lumOff val="25000"/>
                                  </a:schemeClr>
                                </a:solidFill>
                                <a:latin typeface="Cambria Math" charset="0"/>
                                <a:ea typeface="Cambria Math" charset="0"/>
                                <a:cs typeface="Cambria Math" charset="0"/>
                                <a:sym typeface="Calibri"/>
                              </a:rPr>
                              <m:t>𝔼</m:t>
                            </m:r>
                          </m:e>
                          <m:sub>
                            <m:r>
                              <a:rPr lang="en-US" sz="2400" b="0" i="1" smtClean="0">
                                <a:solidFill>
                                  <a:schemeClr val="tx1">
                                    <a:lumMod val="75000"/>
                                    <a:lumOff val="25000"/>
                                  </a:schemeClr>
                                </a:solidFill>
                                <a:latin typeface="Cambria Math" charset="0"/>
                                <a:ea typeface="Cambria Math" charset="0"/>
                                <a:cs typeface="Cambria Math" charset="0"/>
                                <a:sym typeface="Calibri"/>
                              </a:rPr>
                              <m:t>𝑥</m:t>
                            </m:r>
                            <m:r>
                              <a:rPr lang="en-US" sz="2400" b="0" i="1" smtClean="0">
                                <a:solidFill>
                                  <a:schemeClr val="tx1">
                                    <a:lumMod val="75000"/>
                                    <a:lumOff val="25000"/>
                                  </a:schemeClr>
                                </a:solidFill>
                                <a:latin typeface="Cambria Math" charset="0"/>
                                <a:ea typeface="Cambria Math" charset="0"/>
                                <a:cs typeface="Cambria Math" charset="0"/>
                                <a:sym typeface="Calibri"/>
                              </a:rPr>
                              <m:t>~</m:t>
                            </m:r>
                            <m:sSub>
                              <m:sSubPr>
                                <m:ctrlPr>
                                  <a:rPr lang="en-US" sz="2400" b="0" i="1" smtClean="0">
                                    <a:solidFill>
                                      <a:schemeClr val="tx1">
                                        <a:lumMod val="75000"/>
                                        <a:lumOff val="25000"/>
                                      </a:schemeClr>
                                    </a:solidFill>
                                    <a:latin typeface="Cambria Math" charset="0"/>
                                    <a:ea typeface="Cambria Math" charset="0"/>
                                    <a:cs typeface="Cambria Math" charset="0"/>
                                    <a:sym typeface="Calibri"/>
                                  </a:rPr>
                                </m:ctrlPr>
                              </m:sSubPr>
                              <m:e>
                                <m:r>
                                  <a:rPr lang="en-US" sz="2400" b="0" i="1" smtClean="0">
                                    <a:solidFill>
                                      <a:schemeClr val="tx1">
                                        <a:lumMod val="75000"/>
                                        <a:lumOff val="25000"/>
                                      </a:schemeClr>
                                    </a:solidFill>
                                    <a:latin typeface="Cambria Math" charset="0"/>
                                    <a:ea typeface="Cambria Math" charset="0"/>
                                    <a:cs typeface="Cambria Math" charset="0"/>
                                    <a:sym typeface="Calibri"/>
                                  </a:rPr>
                                  <m:t>𝑝</m:t>
                                </m:r>
                              </m:e>
                              <m:sub>
                                <m:r>
                                  <a:rPr lang="en-US" sz="2400" b="0" i="1" smtClean="0">
                                    <a:solidFill>
                                      <a:schemeClr val="tx1">
                                        <a:lumMod val="75000"/>
                                        <a:lumOff val="25000"/>
                                      </a:schemeClr>
                                    </a:solidFill>
                                    <a:latin typeface="Cambria Math" charset="0"/>
                                    <a:ea typeface="Cambria Math" charset="0"/>
                                    <a:cs typeface="Cambria Math" charset="0"/>
                                    <a:sym typeface="Calibri"/>
                                  </a:rPr>
                                  <m:t>𝑔</m:t>
                                </m:r>
                              </m:sub>
                            </m:sSub>
                          </m:sub>
                        </m:sSub>
                        <m:sSub>
                          <m:sSubPr>
                            <m:ctrlPr>
                              <a:rPr lang="en-US" sz="2400" b="0" i="1" smtClean="0">
                                <a:solidFill>
                                  <a:schemeClr val="tx1">
                                    <a:lumMod val="75000"/>
                                    <a:lumOff val="25000"/>
                                  </a:schemeClr>
                                </a:solidFill>
                                <a:latin typeface="Cambria Math" charset="0"/>
                                <a:ea typeface="Cambria Math" charset="0"/>
                                <a:cs typeface="Cambria Math" charset="0"/>
                                <a:sym typeface="Calibri"/>
                              </a:rPr>
                            </m:ctrlPr>
                          </m:sSubPr>
                          <m:e>
                            <m:r>
                              <a:rPr lang="en-US" sz="2400" b="0" i="1" smtClean="0">
                                <a:solidFill>
                                  <a:schemeClr val="tx1">
                                    <a:lumMod val="75000"/>
                                    <a:lumOff val="25000"/>
                                  </a:schemeClr>
                                </a:solidFill>
                                <a:latin typeface="Cambria Math" charset="0"/>
                                <a:ea typeface="Cambria Math" charset="0"/>
                                <a:cs typeface="Cambria Math" charset="0"/>
                                <a:sym typeface="Calibri"/>
                              </a:rPr>
                              <m:t>𝐷</m:t>
                            </m:r>
                          </m:e>
                          <m:sub>
                            <m:r>
                              <a:rPr lang="en-US" sz="2400" b="0" i="1" smtClean="0">
                                <a:solidFill>
                                  <a:schemeClr val="tx1">
                                    <a:lumMod val="75000"/>
                                    <a:lumOff val="25000"/>
                                  </a:schemeClr>
                                </a:solidFill>
                                <a:latin typeface="Cambria Math" charset="0"/>
                                <a:ea typeface="Cambria Math" charset="0"/>
                                <a:cs typeface="Cambria Math" charset="0"/>
                                <a:sym typeface="Calibri"/>
                              </a:rPr>
                              <m:t>𝐾𝐿</m:t>
                            </m:r>
                          </m:sub>
                        </m:sSub>
                        <m:r>
                          <a:rPr lang="en-US" sz="2400" b="0" i="1" smtClean="0">
                            <a:solidFill>
                              <a:schemeClr val="tx1">
                                <a:lumMod val="75000"/>
                                <a:lumOff val="25000"/>
                              </a:schemeClr>
                            </a:solidFill>
                            <a:latin typeface="Cambria Math" charset="0"/>
                            <a:ea typeface="Cambria Math" charset="0"/>
                            <a:cs typeface="Cambria Math" charset="0"/>
                            <a:sym typeface="Calibri"/>
                          </a:rPr>
                          <m:t>(</m:t>
                        </m:r>
                      </m:e>
                    </m:func>
                    <m:r>
                      <a:rPr lang="en-US" sz="2400" i="1">
                        <a:solidFill>
                          <a:schemeClr val="tx1">
                            <a:lumMod val="75000"/>
                            <a:lumOff val="25000"/>
                          </a:schemeClr>
                        </a:solidFill>
                        <a:latin typeface="Cambria Math" charset="0"/>
                        <a:ea typeface="Karla" charset="0"/>
                        <a:cs typeface="Karla" charset="0"/>
                        <a:sym typeface="Calibri"/>
                      </a:rPr>
                      <m:t>𝑝</m:t>
                    </m:r>
                    <m:d>
                      <m:dPr>
                        <m:ctrlPr>
                          <a:rPr lang="en-US" sz="2400" i="1">
                            <a:solidFill>
                              <a:schemeClr val="tx1">
                                <a:lumMod val="75000"/>
                                <a:lumOff val="25000"/>
                              </a:schemeClr>
                            </a:solidFill>
                            <a:latin typeface="Cambria Math" charset="0"/>
                            <a:ea typeface="Karla" charset="0"/>
                            <a:cs typeface="Karla" charset="0"/>
                            <a:sym typeface="Calibri"/>
                          </a:rPr>
                        </m:ctrlPr>
                      </m:dPr>
                      <m:e>
                        <m:r>
                          <a:rPr lang="en-US" sz="2400" i="1">
                            <a:solidFill>
                              <a:schemeClr val="tx1">
                                <a:lumMod val="75000"/>
                                <a:lumOff val="25000"/>
                              </a:schemeClr>
                            </a:solidFill>
                            <a:latin typeface="Cambria Math" charset="0"/>
                            <a:ea typeface="Karla" charset="0"/>
                            <a:cs typeface="Karla" charset="0"/>
                            <a:sym typeface="Calibri"/>
                          </a:rPr>
                          <m:t>𝑦</m:t>
                        </m:r>
                      </m:e>
                      <m:e>
                        <m:r>
                          <a:rPr lang="en-US" sz="2400" i="1">
                            <a:solidFill>
                              <a:schemeClr val="tx1">
                                <a:lumMod val="75000"/>
                                <a:lumOff val="25000"/>
                              </a:schemeClr>
                            </a:solidFill>
                            <a:latin typeface="Cambria Math" charset="0"/>
                            <a:ea typeface="Karla" charset="0"/>
                            <a:cs typeface="Karla" charset="0"/>
                            <a:sym typeface="Calibri"/>
                          </a:rPr>
                          <m:t>𝑥</m:t>
                        </m:r>
                      </m:e>
                    </m:d>
                    <m:r>
                      <a:rPr lang="en-US" sz="2400" b="0" i="1" smtClean="0">
                        <a:solidFill>
                          <a:schemeClr val="tx1">
                            <a:lumMod val="75000"/>
                            <a:lumOff val="25000"/>
                          </a:schemeClr>
                        </a:solidFill>
                        <a:latin typeface="Cambria Math" charset="0"/>
                        <a:ea typeface="Karla" charset="0"/>
                        <a:cs typeface="Karla" charset="0"/>
                        <a:sym typeface="Calibri"/>
                      </a:rPr>
                      <m:t>||</m:t>
                    </m:r>
                    <m:r>
                      <a:rPr lang="en-US" sz="2400" b="0" i="1" smtClean="0">
                        <a:solidFill>
                          <a:schemeClr val="tx1">
                            <a:lumMod val="75000"/>
                            <a:lumOff val="25000"/>
                          </a:schemeClr>
                        </a:solidFill>
                        <a:latin typeface="Cambria Math" charset="0"/>
                        <a:ea typeface="Karla" charset="0"/>
                        <a:cs typeface="Karla" charset="0"/>
                        <a:sym typeface="Calibri"/>
                      </a:rPr>
                      <m:t>𝑝</m:t>
                    </m:r>
                    <m:r>
                      <a:rPr lang="en-US" sz="2400" b="0" i="1" smtClean="0">
                        <a:solidFill>
                          <a:schemeClr val="tx1">
                            <a:lumMod val="75000"/>
                            <a:lumOff val="25000"/>
                          </a:schemeClr>
                        </a:solidFill>
                        <a:latin typeface="Cambria Math" charset="0"/>
                        <a:ea typeface="Karla" charset="0"/>
                        <a:cs typeface="Karla" charset="0"/>
                        <a:sym typeface="Calibri"/>
                      </a:rPr>
                      <m:t>(</m:t>
                    </m:r>
                    <m:r>
                      <a:rPr lang="en-US" sz="2400" b="0" i="1" smtClean="0">
                        <a:solidFill>
                          <a:schemeClr val="tx1">
                            <a:lumMod val="75000"/>
                            <a:lumOff val="25000"/>
                          </a:schemeClr>
                        </a:solidFill>
                        <a:latin typeface="Cambria Math" charset="0"/>
                        <a:ea typeface="Karla" charset="0"/>
                        <a:cs typeface="Karla" charset="0"/>
                        <a:sym typeface="Calibri"/>
                      </a:rPr>
                      <m:t>𝑦</m:t>
                    </m:r>
                    <m:r>
                      <a:rPr lang="en-US" sz="2400" b="0" i="1" smtClean="0">
                        <a:solidFill>
                          <a:schemeClr val="tx1">
                            <a:lumMod val="75000"/>
                            <a:lumOff val="25000"/>
                          </a:schemeClr>
                        </a:solidFill>
                        <a:latin typeface="Cambria Math" charset="0"/>
                        <a:ea typeface="Karla" charset="0"/>
                        <a:cs typeface="Karla" charset="0"/>
                        <a:sym typeface="Calibri"/>
                      </a:rPr>
                      <m:t>))</m:t>
                    </m:r>
                  </m:oMath>
                </a14:m>
                <a:r>
                  <a:rPr lang="en-US" sz="2400" b="1" dirty="0" smtClean="0">
                    <a:solidFill>
                      <a:schemeClr val="tx1">
                        <a:lumMod val="75000"/>
                        <a:lumOff val="25000"/>
                      </a:schemeClr>
                    </a:solidFill>
                    <a:latin typeface="Karla" charset="0"/>
                    <a:ea typeface="Karla" charset="0"/>
                    <a:cs typeface="Karla" charset="0"/>
                    <a:sym typeface="Calibri"/>
                  </a:rPr>
                  <a:t> </a:t>
                </a:r>
                <a:endParaRPr lang="en-US" sz="2400" dirty="0"/>
              </a:p>
            </p:txBody>
          </p:sp>
        </mc:Choice>
        <mc:Fallback xmlns="">
          <p:sp>
            <p:nvSpPr>
              <p:cNvPr id="26" name="Rectangle 25"/>
              <p:cNvSpPr>
                <a:spLocks noRot="1" noChangeAspect="1" noMove="1" noResize="1" noEditPoints="1" noAdjustHandles="1" noChangeArrowheads="1" noChangeShapeType="1" noTextEdit="1"/>
              </p:cNvSpPr>
              <p:nvPr/>
            </p:nvSpPr>
            <p:spPr>
              <a:xfrm>
                <a:off x="1543264" y="5290806"/>
                <a:ext cx="5281061" cy="533223"/>
              </a:xfrm>
              <a:prstGeom prst="rect">
                <a:avLst/>
              </a:prstGeom>
              <a:blipFill rotWithShape="0">
                <a:blip r:embed="rId6"/>
                <a:stretch>
                  <a:fillRect l="-231" b="-4598"/>
                </a:stretch>
              </a:blipFill>
            </p:spPr>
            <p:txBody>
              <a:bodyPr/>
              <a:lstStyle/>
              <a:p>
                <a:r>
                  <a:rPr lang="en-US">
                    <a:noFill/>
                  </a:rPr>
                  <a:t> </a:t>
                </a:r>
              </a:p>
            </p:txBody>
          </p:sp>
        </mc:Fallback>
      </mc:AlternateContent>
    </p:spTree>
    <p:extLst>
      <p:ext uri="{BB962C8B-B14F-4D97-AF65-F5344CB8AC3E}">
        <p14:creationId xmlns:p14="http://schemas.microsoft.com/office/powerpoint/2010/main" val="131261547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TSTR</a:t>
            </a:r>
            <a:endParaRPr lang="en-US" dirty="0"/>
          </a:p>
        </p:txBody>
      </p:sp>
      <p:sp>
        <p:nvSpPr>
          <p:cNvPr id="4" name="Slide Number Placeholder 3"/>
          <p:cNvSpPr>
            <a:spLocks noGrp="1"/>
          </p:cNvSpPr>
          <p:nvPr>
            <p:ph type="sldNum" sz="quarter" idx="12"/>
          </p:nvPr>
        </p:nvSpPr>
        <p:spPr/>
        <p:txBody>
          <a:bodyPr/>
          <a:lstStyle/>
          <a:p>
            <a:fld id="{81B7CCDB-6D39-0547-B7B3-C80E39D6513A}" type="slidenum">
              <a:rPr lang="en-US" smtClean="0"/>
              <a:t>73</a:t>
            </a:fld>
            <a:endParaRPr lang="en-US"/>
          </a:p>
        </p:txBody>
      </p:sp>
      <p:grpSp>
        <p:nvGrpSpPr>
          <p:cNvPr id="5" name="Google Shape;143;p18"/>
          <p:cNvGrpSpPr/>
          <p:nvPr/>
        </p:nvGrpSpPr>
        <p:grpSpPr>
          <a:xfrm>
            <a:off x="2504084" y="2297430"/>
            <a:ext cx="7382866" cy="3103945"/>
            <a:chOff x="1524000" y="1904675"/>
            <a:chExt cx="6096000" cy="2190750"/>
          </a:xfrm>
        </p:grpSpPr>
        <p:pic>
          <p:nvPicPr>
            <p:cNvPr id="6" name="Google Shape;144;p18"/>
            <p:cNvPicPr preferRelativeResize="0"/>
            <p:nvPr/>
          </p:nvPicPr>
          <p:blipFill rotWithShape="1">
            <a:blip r:embed="rId3">
              <a:alphaModFix/>
            </a:blip>
            <a:srcRect l="41079" t="19872" r="45539" b="71370"/>
            <a:stretch/>
          </p:blipFill>
          <p:spPr>
            <a:xfrm>
              <a:off x="3997775" y="2048850"/>
              <a:ext cx="815725" cy="191850"/>
            </a:xfrm>
            <a:prstGeom prst="rect">
              <a:avLst/>
            </a:prstGeom>
            <a:noFill/>
            <a:ln>
              <a:noFill/>
            </a:ln>
          </p:spPr>
        </p:pic>
        <p:pic>
          <p:nvPicPr>
            <p:cNvPr id="7" name="Google Shape;145;p18"/>
            <p:cNvPicPr preferRelativeResize="0"/>
            <p:nvPr/>
          </p:nvPicPr>
          <p:blipFill>
            <a:blip r:embed="rId3">
              <a:alphaModFix/>
            </a:blip>
            <a:stretch>
              <a:fillRect/>
            </a:stretch>
          </p:blipFill>
          <p:spPr>
            <a:xfrm>
              <a:off x="1524000" y="1904675"/>
              <a:ext cx="6096000" cy="2190750"/>
            </a:xfrm>
            <a:prstGeom prst="rect">
              <a:avLst/>
            </a:prstGeom>
            <a:noFill/>
            <a:ln>
              <a:noFill/>
            </a:ln>
          </p:spPr>
        </p:pic>
        <p:pic>
          <p:nvPicPr>
            <p:cNvPr id="8" name="Google Shape;146;p18"/>
            <p:cNvPicPr preferRelativeResize="0"/>
            <p:nvPr/>
          </p:nvPicPr>
          <p:blipFill rotWithShape="1">
            <a:blip r:embed="rId4">
              <a:alphaModFix/>
            </a:blip>
            <a:srcRect l="26583" t="36456" r="56938" b="45472"/>
            <a:stretch/>
          </p:blipFill>
          <p:spPr>
            <a:xfrm>
              <a:off x="3962800" y="2281125"/>
              <a:ext cx="913099" cy="350749"/>
            </a:xfrm>
            <a:prstGeom prst="rect">
              <a:avLst/>
            </a:prstGeom>
            <a:noFill/>
            <a:ln>
              <a:noFill/>
            </a:ln>
          </p:spPr>
        </p:pic>
        <p:pic>
          <p:nvPicPr>
            <p:cNvPr id="9" name="Google Shape;147;p18"/>
            <p:cNvPicPr preferRelativeResize="0"/>
            <p:nvPr/>
          </p:nvPicPr>
          <p:blipFill rotWithShape="1">
            <a:blip r:embed="rId4">
              <a:alphaModFix/>
            </a:blip>
            <a:srcRect l="26583" t="36456" r="56938" b="45472"/>
            <a:stretch/>
          </p:blipFill>
          <p:spPr>
            <a:xfrm>
              <a:off x="3962800" y="3423850"/>
              <a:ext cx="913099" cy="350749"/>
            </a:xfrm>
            <a:prstGeom prst="rect">
              <a:avLst/>
            </a:prstGeom>
            <a:noFill/>
            <a:ln>
              <a:noFill/>
            </a:ln>
          </p:spPr>
        </p:pic>
        <p:pic>
          <p:nvPicPr>
            <p:cNvPr id="10" name="Google Shape;148;p18"/>
            <p:cNvPicPr preferRelativeResize="0"/>
            <p:nvPr/>
          </p:nvPicPr>
          <p:blipFill rotWithShape="1">
            <a:blip r:embed="rId3">
              <a:alphaModFix/>
            </a:blip>
            <a:srcRect l="41079" t="19872" r="45539" b="71370"/>
            <a:stretch/>
          </p:blipFill>
          <p:spPr>
            <a:xfrm>
              <a:off x="3997775" y="3191550"/>
              <a:ext cx="815725" cy="191850"/>
            </a:xfrm>
            <a:prstGeom prst="rect">
              <a:avLst/>
            </a:prstGeom>
            <a:noFill/>
            <a:ln>
              <a:noFill/>
            </a:ln>
          </p:spPr>
        </p:pic>
        <p:pic>
          <p:nvPicPr>
            <p:cNvPr id="11" name="Google Shape;149;p18"/>
            <p:cNvPicPr preferRelativeResize="0"/>
            <p:nvPr/>
          </p:nvPicPr>
          <p:blipFill rotWithShape="1">
            <a:blip r:embed="rId5">
              <a:alphaModFix/>
            </a:blip>
            <a:srcRect l="44863" t="37631" r="38781" b="45572"/>
            <a:stretch/>
          </p:blipFill>
          <p:spPr>
            <a:xfrm>
              <a:off x="3962800" y="2280850"/>
              <a:ext cx="920926" cy="350749"/>
            </a:xfrm>
            <a:prstGeom prst="rect">
              <a:avLst/>
            </a:prstGeom>
            <a:noFill/>
            <a:ln>
              <a:noFill/>
            </a:ln>
          </p:spPr>
        </p:pic>
        <p:pic>
          <p:nvPicPr>
            <p:cNvPr id="12" name="Google Shape;150;p18"/>
            <p:cNvPicPr preferRelativeResize="0"/>
            <p:nvPr/>
          </p:nvPicPr>
          <p:blipFill rotWithShape="1">
            <a:blip r:embed="rId6">
              <a:alphaModFix/>
            </a:blip>
            <a:srcRect l="81178" t="56432" r="1723" b="25497"/>
            <a:stretch/>
          </p:blipFill>
          <p:spPr>
            <a:xfrm>
              <a:off x="3958900" y="3423850"/>
              <a:ext cx="924826" cy="350749"/>
            </a:xfrm>
            <a:prstGeom prst="rect">
              <a:avLst/>
            </a:prstGeom>
            <a:noFill/>
            <a:ln>
              <a:noFill/>
            </a:ln>
          </p:spPr>
        </p:pic>
        <p:pic>
          <p:nvPicPr>
            <p:cNvPr id="13" name="Google Shape;151;p18"/>
            <p:cNvPicPr preferRelativeResize="0"/>
            <p:nvPr/>
          </p:nvPicPr>
          <p:blipFill rotWithShape="1">
            <a:blip r:embed="rId3">
              <a:alphaModFix/>
            </a:blip>
            <a:srcRect l="41079" t="19872" r="45539" b="71370"/>
            <a:stretch/>
          </p:blipFill>
          <p:spPr>
            <a:xfrm>
              <a:off x="4011488" y="2048850"/>
              <a:ext cx="815725" cy="191850"/>
            </a:xfrm>
            <a:prstGeom prst="rect">
              <a:avLst/>
            </a:prstGeom>
            <a:noFill/>
            <a:ln>
              <a:noFill/>
            </a:ln>
          </p:spPr>
        </p:pic>
      </p:grpSp>
      <p:sp>
        <p:nvSpPr>
          <p:cNvPr id="14" name="Google Shape;152;p18"/>
          <p:cNvSpPr txBox="1"/>
          <p:nvPr/>
        </p:nvSpPr>
        <p:spPr>
          <a:xfrm>
            <a:off x="833414" y="996203"/>
            <a:ext cx="7327605" cy="591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000"/>
              <a:buFont typeface="Helvetica Neue"/>
              <a:buNone/>
            </a:pPr>
            <a:r>
              <a:rPr lang="en-US" sz="2400" dirty="0" smtClean="0">
                <a:solidFill>
                  <a:schemeClr val="tx1">
                    <a:lumMod val="75000"/>
                    <a:lumOff val="25000"/>
                  </a:schemeClr>
                </a:solidFill>
                <a:latin typeface="Karla" charset="0"/>
                <a:ea typeface="Karla" charset="0"/>
                <a:cs typeface="Karla" charset="0"/>
                <a:sym typeface="Helvetica Neue"/>
              </a:rPr>
              <a:t>GAN </a:t>
            </a:r>
            <a:r>
              <a:rPr lang="en-US" sz="2400" dirty="0">
                <a:solidFill>
                  <a:schemeClr val="tx1">
                    <a:lumMod val="75000"/>
                    <a:lumOff val="25000"/>
                  </a:schemeClr>
                </a:solidFill>
                <a:latin typeface="Karla" charset="0"/>
                <a:ea typeface="Karla" charset="0"/>
                <a:cs typeface="Karla" charset="0"/>
                <a:sym typeface="Helvetica Neue"/>
              </a:rPr>
              <a:t>model trained on Time series</a:t>
            </a:r>
            <a:endParaRPr sz="2400" b="0" i="0" u="none" strike="noStrike" cap="none" dirty="0">
              <a:solidFill>
                <a:schemeClr val="tx1">
                  <a:lumMod val="75000"/>
                  <a:lumOff val="25000"/>
                </a:schemeClr>
              </a:solidFill>
              <a:latin typeface="Karla" charset="0"/>
              <a:ea typeface="Karla" charset="0"/>
              <a:cs typeface="Karla" charset="0"/>
              <a:sym typeface="Helvetica Neue"/>
            </a:endParaRPr>
          </a:p>
        </p:txBody>
      </p:sp>
    </p:spTree>
    <p:extLst>
      <p:ext uri="{BB962C8B-B14F-4D97-AF65-F5344CB8AC3E}">
        <p14:creationId xmlns:p14="http://schemas.microsoft.com/office/powerpoint/2010/main" val="176144176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TSTR (</a:t>
            </a:r>
            <a:r>
              <a:rPr lang="en-US" dirty="0" err="1" smtClean="0"/>
              <a:t>cont</a:t>
            </a:r>
            <a:r>
              <a:rPr lang="en-US" dirty="0" smtClean="0"/>
              <a:t>)</a:t>
            </a:r>
            <a:endParaRPr lang="en-US" dirty="0"/>
          </a:p>
        </p:txBody>
      </p:sp>
      <p:sp>
        <p:nvSpPr>
          <p:cNvPr id="4" name="Slide Number Placeholder 3"/>
          <p:cNvSpPr>
            <a:spLocks noGrp="1"/>
          </p:cNvSpPr>
          <p:nvPr>
            <p:ph type="sldNum" sz="quarter" idx="12"/>
          </p:nvPr>
        </p:nvSpPr>
        <p:spPr/>
        <p:txBody>
          <a:bodyPr/>
          <a:lstStyle/>
          <a:p>
            <a:fld id="{81B7CCDB-6D39-0547-B7B3-C80E39D6513A}" type="slidenum">
              <a:rPr lang="en-US" smtClean="0"/>
              <a:t>74</a:t>
            </a:fld>
            <a:endParaRPr lang="en-US"/>
          </a:p>
        </p:txBody>
      </p:sp>
      <p:sp>
        <p:nvSpPr>
          <p:cNvPr id="16" name="Google Shape;159;p19"/>
          <p:cNvSpPr txBox="1"/>
          <p:nvPr/>
        </p:nvSpPr>
        <p:spPr>
          <a:xfrm>
            <a:off x="539375" y="974607"/>
            <a:ext cx="5748370" cy="591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000"/>
              <a:buFont typeface="Helvetica Neue"/>
              <a:buNone/>
            </a:pPr>
            <a:r>
              <a:rPr lang="en-US" sz="2200" dirty="0" smtClean="0">
                <a:solidFill>
                  <a:schemeClr val="tx1">
                    <a:lumMod val="75000"/>
                    <a:lumOff val="25000"/>
                  </a:schemeClr>
                </a:solidFill>
                <a:latin typeface="Karla" charset="0"/>
                <a:ea typeface="Karla" charset="0"/>
                <a:cs typeface="Karla" charset="0"/>
                <a:sym typeface="Helvetica Neue"/>
              </a:rPr>
              <a:t>Train on </a:t>
            </a:r>
            <a:r>
              <a:rPr lang="en-US" sz="2200">
                <a:solidFill>
                  <a:schemeClr val="tx1">
                    <a:lumMod val="75000"/>
                    <a:lumOff val="25000"/>
                  </a:schemeClr>
                </a:solidFill>
                <a:latin typeface="Karla" charset="0"/>
                <a:ea typeface="Karla" charset="0"/>
                <a:cs typeface="Karla" charset="0"/>
                <a:sym typeface="Helvetica Neue"/>
              </a:rPr>
              <a:t>Synthetic </a:t>
            </a:r>
            <a:r>
              <a:rPr lang="en-US" sz="2200" smtClean="0">
                <a:solidFill>
                  <a:schemeClr val="tx1">
                    <a:lumMod val="75000"/>
                    <a:lumOff val="25000"/>
                  </a:schemeClr>
                </a:solidFill>
                <a:latin typeface="Karla" charset="0"/>
                <a:ea typeface="Karla" charset="0"/>
                <a:cs typeface="Karla" charset="0"/>
                <a:sym typeface="Helvetica Neue"/>
              </a:rPr>
              <a:t>Test on </a:t>
            </a:r>
            <a:r>
              <a:rPr lang="en-US" sz="2200" dirty="0">
                <a:solidFill>
                  <a:schemeClr val="tx1">
                    <a:lumMod val="75000"/>
                    <a:lumOff val="25000"/>
                  </a:schemeClr>
                </a:solidFill>
                <a:latin typeface="Karla" charset="0"/>
                <a:ea typeface="Karla" charset="0"/>
                <a:cs typeface="Karla" charset="0"/>
                <a:sym typeface="Helvetica Neue"/>
              </a:rPr>
              <a:t>Real (TSTR)</a:t>
            </a:r>
            <a:endParaRPr sz="2200" b="0" i="0" u="none" strike="noStrike" cap="none" dirty="0">
              <a:solidFill>
                <a:schemeClr val="tx1">
                  <a:lumMod val="75000"/>
                  <a:lumOff val="25000"/>
                </a:schemeClr>
              </a:solidFill>
              <a:latin typeface="Karla" charset="0"/>
              <a:ea typeface="Karla" charset="0"/>
              <a:cs typeface="Karla" charset="0"/>
              <a:sym typeface="Helvetica Neue"/>
            </a:endParaRPr>
          </a:p>
        </p:txBody>
      </p:sp>
      <p:pic>
        <p:nvPicPr>
          <p:cNvPr id="17" name="Google Shape;160;p19"/>
          <p:cNvPicPr preferRelativeResize="0"/>
          <p:nvPr/>
        </p:nvPicPr>
        <p:blipFill>
          <a:blip r:embed="rId3">
            <a:alphaModFix/>
          </a:blip>
          <a:stretch>
            <a:fillRect/>
          </a:stretch>
        </p:blipFill>
        <p:spPr>
          <a:xfrm>
            <a:off x="3782529" y="2072184"/>
            <a:ext cx="1333979" cy="1418373"/>
          </a:xfrm>
          <a:prstGeom prst="rect">
            <a:avLst/>
          </a:prstGeom>
          <a:noFill/>
          <a:ln>
            <a:noFill/>
          </a:ln>
        </p:spPr>
      </p:pic>
      <p:pic>
        <p:nvPicPr>
          <p:cNvPr id="18" name="Google Shape;161;p19"/>
          <p:cNvPicPr preferRelativeResize="0"/>
          <p:nvPr/>
        </p:nvPicPr>
        <p:blipFill>
          <a:blip r:embed="rId4">
            <a:alphaModFix/>
          </a:blip>
          <a:stretch>
            <a:fillRect/>
          </a:stretch>
        </p:blipFill>
        <p:spPr>
          <a:xfrm>
            <a:off x="3800111" y="5040189"/>
            <a:ext cx="1333978" cy="1425864"/>
          </a:xfrm>
          <a:prstGeom prst="rect">
            <a:avLst/>
          </a:prstGeom>
          <a:noFill/>
          <a:ln>
            <a:noFill/>
          </a:ln>
        </p:spPr>
      </p:pic>
      <p:pic>
        <p:nvPicPr>
          <p:cNvPr id="19" name="Google Shape;162;p19"/>
          <p:cNvPicPr preferRelativeResize="0"/>
          <p:nvPr/>
        </p:nvPicPr>
        <p:blipFill>
          <a:blip r:embed="rId5">
            <a:alphaModFix/>
          </a:blip>
          <a:stretch>
            <a:fillRect/>
          </a:stretch>
        </p:blipFill>
        <p:spPr>
          <a:xfrm>
            <a:off x="3789247" y="3553236"/>
            <a:ext cx="1333978" cy="1411092"/>
          </a:xfrm>
          <a:prstGeom prst="rect">
            <a:avLst/>
          </a:prstGeom>
          <a:noFill/>
          <a:ln>
            <a:noFill/>
          </a:ln>
        </p:spPr>
      </p:pic>
      <p:sp>
        <p:nvSpPr>
          <p:cNvPr id="20" name="Google Shape;163;p19"/>
          <p:cNvSpPr txBox="1"/>
          <p:nvPr/>
        </p:nvSpPr>
        <p:spPr>
          <a:xfrm>
            <a:off x="3037060" y="2628817"/>
            <a:ext cx="753000" cy="34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a:latin typeface="Calibri"/>
                <a:ea typeface="Calibri"/>
                <a:cs typeface="Calibri"/>
                <a:sym typeface="Calibri"/>
              </a:rPr>
              <a:t>Class 0</a:t>
            </a:r>
            <a:endParaRPr sz="1200">
              <a:latin typeface="Calibri"/>
              <a:ea typeface="Calibri"/>
              <a:cs typeface="Calibri"/>
              <a:sym typeface="Calibri"/>
            </a:endParaRPr>
          </a:p>
        </p:txBody>
      </p:sp>
      <p:sp>
        <p:nvSpPr>
          <p:cNvPr id="21" name="Google Shape;164;p19"/>
          <p:cNvSpPr txBox="1"/>
          <p:nvPr/>
        </p:nvSpPr>
        <p:spPr>
          <a:xfrm>
            <a:off x="3095815" y="4085901"/>
            <a:ext cx="753000" cy="34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dirty="0">
                <a:latin typeface="Calibri"/>
                <a:ea typeface="Calibri"/>
                <a:cs typeface="Calibri"/>
                <a:sym typeface="Calibri"/>
              </a:rPr>
              <a:t>Class 1</a:t>
            </a:r>
            <a:endParaRPr sz="1200" dirty="0">
              <a:latin typeface="Calibri"/>
              <a:ea typeface="Calibri"/>
              <a:cs typeface="Calibri"/>
              <a:sym typeface="Calibri"/>
            </a:endParaRPr>
          </a:p>
        </p:txBody>
      </p:sp>
      <p:sp>
        <p:nvSpPr>
          <p:cNvPr id="22" name="Google Shape;165;p19"/>
          <p:cNvSpPr txBox="1"/>
          <p:nvPr/>
        </p:nvSpPr>
        <p:spPr>
          <a:xfrm>
            <a:off x="3063432" y="5468453"/>
            <a:ext cx="753000" cy="34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a:latin typeface="Calibri"/>
                <a:ea typeface="Calibri"/>
                <a:cs typeface="Calibri"/>
                <a:sym typeface="Calibri"/>
              </a:rPr>
              <a:t>Class 2</a:t>
            </a:r>
            <a:endParaRPr sz="1200">
              <a:latin typeface="Calibri"/>
              <a:ea typeface="Calibri"/>
              <a:cs typeface="Calibri"/>
              <a:sym typeface="Calibri"/>
            </a:endParaRPr>
          </a:p>
        </p:txBody>
      </p:sp>
      <p:sp>
        <p:nvSpPr>
          <p:cNvPr id="23" name="Google Shape;166;p19"/>
          <p:cNvSpPr txBox="1"/>
          <p:nvPr/>
        </p:nvSpPr>
        <p:spPr>
          <a:xfrm>
            <a:off x="5534745" y="4685435"/>
            <a:ext cx="753000" cy="34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dirty="0">
                <a:solidFill>
                  <a:schemeClr val="tx1">
                    <a:lumMod val="75000"/>
                    <a:lumOff val="25000"/>
                  </a:schemeClr>
                </a:solidFill>
                <a:latin typeface="Calibri"/>
                <a:ea typeface="Calibri"/>
                <a:cs typeface="Calibri"/>
                <a:sym typeface="Calibri"/>
              </a:rPr>
              <a:t>Train</a:t>
            </a:r>
            <a:endParaRPr b="1" dirty="0">
              <a:solidFill>
                <a:schemeClr val="tx1">
                  <a:lumMod val="75000"/>
                  <a:lumOff val="25000"/>
                </a:schemeClr>
              </a:solidFill>
              <a:latin typeface="Calibri"/>
              <a:ea typeface="Calibri"/>
              <a:cs typeface="Calibri"/>
              <a:sym typeface="Calibri"/>
            </a:endParaRPr>
          </a:p>
        </p:txBody>
      </p:sp>
      <p:cxnSp>
        <p:nvCxnSpPr>
          <p:cNvPr id="24" name="Google Shape;167;p19"/>
          <p:cNvCxnSpPr/>
          <p:nvPr/>
        </p:nvCxnSpPr>
        <p:spPr>
          <a:xfrm>
            <a:off x="5409899" y="4233389"/>
            <a:ext cx="1433100" cy="798900"/>
          </a:xfrm>
          <a:prstGeom prst="straightConnector1">
            <a:avLst/>
          </a:prstGeom>
          <a:noFill/>
          <a:ln w="28575" cap="flat" cmpd="sng">
            <a:solidFill>
              <a:schemeClr val="dk1"/>
            </a:solidFill>
            <a:prstDash val="solid"/>
            <a:round/>
            <a:headEnd type="none" w="med" len="med"/>
            <a:tailEnd type="triangle" w="med" len="med"/>
          </a:ln>
        </p:spPr>
      </p:cxnSp>
      <p:sp>
        <p:nvSpPr>
          <p:cNvPr id="25" name="Google Shape;169;p19"/>
          <p:cNvSpPr txBox="1"/>
          <p:nvPr/>
        </p:nvSpPr>
        <p:spPr>
          <a:xfrm>
            <a:off x="2468945" y="1682021"/>
            <a:ext cx="3993624" cy="34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dirty="0">
                <a:solidFill>
                  <a:schemeClr val="tx1">
                    <a:lumMod val="75000"/>
                    <a:lumOff val="25000"/>
                  </a:schemeClr>
                </a:solidFill>
                <a:latin typeface="Calibri"/>
                <a:ea typeface="Calibri"/>
                <a:cs typeface="Calibri"/>
                <a:sym typeface="Calibri"/>
              </a:rPr>
              <a:t>Synthetic </a:t>
            </a:r>
            <a:r>
              <a:rPr lang="en-US" dirty="0" smtClean="0">
                <a:solidFill>
                  <a:schemeClr val="tx1">
                    <a:lumMod val="75000"/>
                    <a:lumOff val="25000"/>
                  </a:schemeClr>
                </a:solidFill>
                <a:latin typeface="Calibri"/>
                <a:ea typeface="Calibri"/>
                <a:cs typeface="Calibri"/>
                <a:sym typeface="Calibri"/>
              </a:rPr>
              <a:t>Data</a:t>
            </a:r>
            <a:r>
              <a:rPr lang="en-US" dirty="0">
                <a:solidFill>
                  <a:schemeClr val="tx1">
                    <a:lumMod val="75000"/>
                    <a:lumOff val="25000"/>
                  </a:schemeClr>
                </a:solidFill>
                <a:latin typeface="Calibri"/>
                <a:ea typeface="Calibri"/>
                <a:cs typeface="Calibri"/>
                <a:sym typeface="Calibri"/>
              </a:rPr>
              <a:t> </a:t>
            </a:r>
            <a:r>
              <a:rPr lang="en-US" dirty="0" smtClean="0">
                <a:solidFill>
                  <a:schemeClr val="tx1">
                    <a:lumMod val="75000"/>
                    <a:lumOff val="25000"/>
                  </a:schemeClr>
                </a:solidFill>
                <a:latin typeface="Calibri"/>
                <a:ea typeface="Calibri"/>
                <a:cs typeface="Calibri"/>
                <a:sym typeface="Calibri"/>
              </a:rPr>
              <a:t>(GAN </a:t>
            </a:r>
            <a:r>
              <a:rPr lang="en-US" dirty="0">
                <a:solidFill>
                  <a:schemeClr val="tx1">
                    <a:lumMod val="75000"/>
                    <a:lumOff val="25000"/>
                  </a:schemeClr>
                </a:solidFill>
                <a:latin typeface="Calibri"/>
                <a:ea typeface="Calibri"/>
                <a:cs typeface="Calibri"/>
                <a:sym typeface="Calibri"/>
              </a:rPr>
              <a:t>generated)</a:t>
            </a:r>
            <a:endParaRPr dirty="0">
              <a:solidFill>
                <a:schemeClr val="tx1">
                  <a:lumMod val="75000"/>
                  <a:lumOff val="25000"/>
                </a:schemeClr>
              </a:solidFill>
              <a:latin typeface="Calibri"/>
              <a:ea typeface="Calibri"/>
              <a:cs typeface="Calibri"/>
              <a:sym typeface="Calibri"/>
            </a:endParaRPr>
          </a:p>
        </p:txBody>
      </p:sp>
      <p:grpSp>
        <p:nvGrpSpPr>
          <p:cNvPr id="26" name="Google Shape;170;p19"/>
          <p:cNvGrpSpPr/>
          <p:nvPr/>
        </p:nvGrpSpPr>
        <p:grpSpPr>
          <a:xfrm rot="-5400000">
            <a:off x="244793" y="4184179"/>
            <a:ext cx="3040025" cy="222512"/>
            <a:chOff x="4803625" y="951650"/>
            <a:chExt cx="3040025" cy="260400"/>
          </a:xfrm>
        </p:grpSpPr>
        <p:sp>
          <p:nvSpPr>
            <p:cNvPr id="27" name="Google Shape;171;p19"/>
            <p:cNvSpPr/>
            <p:nvPr/>
          </p:nvSpPr>
          <p:spPr>
            <a:xfrm>
              <a:off x="4803625" y="951650"/>
              <a:ext cx="759000" cy="260400"/>
            </a:xfrm>
            <a:prstGeom prst="rect">
              <a:avLst/>
            </a:prstGeom>
            <a:solidFill>
              <a:srgbClr val="FFFFFF"/>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latin typeface="Calibri"/>
                  <a:ea typeface="Calibri"/>
                  <a:cs typeface="Calibri"/>
                  <a:sym typeface="Calibri"/>
                </a:rPr>
                <a:t>Noise z</a:t>
              </a:r>
              <a:endParaRPr sz="1200">
                <a:latin typeface="Calibri"/>
                <a:ea typeface="Calibri"/>
                <a:cs typeface="Calibri"/>
                <a:sym typeface="Calibri"/>
              </a:endParaRPr>
            </a:p>
          </p:txBody>
        </p:sp>
        <p:sp>
          <p:nvSpPr>
            <p:cNvPr id="28" name="Google Shape;172;p19"/>
            <p:cNvSpPr/>
            <p:nvPr/>
          </p:nvSpPr>
          <p:spPr>
            <a:xfrm>
              <a:off x="5546100" y="951650"/>
              <a:ext cx="602400" cy="260400"/>
            </a:xfrm>
            <a:prstGeom prst="rect">
              <a:avLst/>
            </a:prstGeom>
            <a:solidFill>
              <a:srgbClr val="FFFFFF"/>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latin typeface="Calibri"/>
                  <a:ea typeface="Calibri"/>
                  <a:cs typeface="Calibri"/>
                  <a:sym typeface="Calibri"/>
                </a:rPr>
                <a:t>Class</a:t>
              </a:r>
              <a:endParaRPr sz="1200">
                <a:latin typeface="Calibri"/>
                <a:ea typeface="Calibri"/>
                <a:cs typeface="Calibri"/>
                <a:sym typeface="Calibri"/>
              </a:endParaRPr>
            </a:p>
          </p:txBody>
        </p:sp>
        <p:sp>
          <p:nvSpPr>
            <p:cNvPr id="29" name="Google Shape;173;p19"/>
            <p:cNvSpPr/>
            <p:nvPr/>
          </p:nvSpPr>
          <p:spPr>
            <a:xfrm>
              <a:off x="6132075" y="951650"/>
              <a:ext cx="1001100" cy="260400"/>
            </a:xfrm>
            <a:prstGeom prst="rect">
              <a:avLst/>
            </a:prstGeom>
            <a:solidFill>
              <a:srgbClr val="FFFFFF"/>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latin typeface="Calibri"/>
                  <a:ea typeface="Calibri"/>
                  <a:cs typeface="Calibri"/>
                  <a:sym typeface="Calibri"/>
                </a:rPr>
                <a:t>Amplitude</a:t>
              </a:r>
              <a:endParaRPr sz="1200">
                <a:latin typeface="Calibri"/>
                <a:ea typeface="Calibri"/>
                <a:cs typeface="Calibri"/>
                <a:sym typeface="Calibri"/>
              </a:endParaRPr>
            </a:p>
          </p:txBody>
        </p:sp>
        <p:sp>
          <p:nvSpPr>
            <p:cNvPr id="30" name="Google Shape;174;p19"/>
            <p:cNvSpPr/>
            <p:nvPr/>
          </p:nvSpPr>
          <p:spPr>
            <a:xfrm>
              <a:off x="7120650" y="951650"/>
              <a:ext cx="723000" cy="260400"/>
            </a:xfrm>
            <a:prstGeom prst="rect">
              <a:avLst/>
            </a:prstGeom>
            <a:solidFill>
              <a:srgbClr val="FFFFFF"/>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latin typeface="Calibri"/>
                  <a:ea typeface="Calibri"/>
                  <a:cs typeface="Calibri"/>
                  <a:sym typeface="Calibri"/>
                </a:rPr>
                <a:t>Period</a:t>
              </a:r>
              <a:endParaRPr sz="1200">
                <a:latin typeface="Calibri"/>
                <a:ea typeface="Calibri"/>
                <a:cs typeface="Calibri"/>
                <a:sym typeface="Calibri"/>
              </a:endParaRPr>
            </a:p>
          </p:txBody>
        </p:sp>
      </p:grpSp>
      <p:sp>
        <p:nvSpPr>
          <p:cNvPr id="31" name="Google Shape;175;p19"/>
          <p:cNvSpPr/>
          <p:nvPr/>
        </p:nvSpPr>
        <p:spPr>
          <a:xfrm>
            <a:off x="2104715" y="4156485"/>
            <a:ext cx="872100" cy="277800"/>
          </a:xfrm>
          <a:prstGeom prst="roundRect">
            <a:avLst>
              <a:gd name="adj" fmla="val 16667"/>
            </a:avLst>
          </a:prstGeom>
          <a:solidFill>
            <a:srgbClr val="F9CB9C"/>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i="1">
                <a:latin typeface="Calibri"/>
                <a:ea typeface="Calibri"/>
                <a:cs typeface="Calibri"/>
                <a:sym typeface="Calibri"/>
              </a:rPr>
              <a:t>Generator</a:t>
            </a:r>
            <a:endParaRPr sz="1200" i="1">
              <a:latin typeface="Calibri"/>
              <a:ea typeface="Calibri"/>
              <a:cs typeface="Calibri"/>
              <a:sym typeface="Calibri"/>
            </a:endParaRPr>
          </a:p>
        </p:txBody>
      </p:sp>
      <p:cxnSp>
        <p:nvCxnSpPr>
          <p:cNvPr id="32" name="Google Shape;176;p19"/>
          <p:cNvCxnSpPr/>
          <p:nvPr/>
        </p:nvCxnSpPr>
        <p:spPr>
          <a:xfrm rot="-5400000" flipH="1">
            <a:off x="1977846" y="4190086"/>
            <a:ext cx="3300" cy="175200"/>
          </a:xfrm>
          <a:prstGeom prst="straightConnector1">
            <a:avLst/>
          </a:prstGeom>
          <a:noFill/>
          <a:ln w="19050" cap="flat" cmpd="sng">
            <a:solidFill>
              <a:srgbClr val="000000"/>
            </a:solidFill>
            <a:prstDash val="solid"/>
            <a:round/>
            <a:headEnd type="none" w="med" len="med"/>
            <a:tailEnd type="triangle" w="med" len="med"/>
          </a:ln>
        </p:spPr>
      </p:cxnSp>
      <p:cxnSp>
        <p:nvCxnSpPr>
          <p:cNvPr id="33" name="Google Shape;177;p19"/>
          <p:cNvCxnSpPr/>
          <p:nvPr/>
        </p:nvCxnSpPr>
        <p:spPr>
          <a:xfrm rot="-5400000" flipH="1">
            <a:off x="3138538" y="4183264"/>
            <a:ext cx="3300" cy="175200"/>
          </a:xfrm>
          <a:prstGeom prst="straightConnector1">
            <a:avLst/>
          </a:prstGeom>
          <a:noFill/>
          <a:ln w="19050" cap="flat" cmpd="sng">
            <a:solidFill>
              <a:srgbClr val="000000"/>
            </a:solidFill>
            <a:prstDash val="solid"/>
            <a:round/>
            <a:headEnd type="none" w="med" len="med"/>
            <a:tailEnd type="triangle" w="med" len="med"/>
          </a:ln>
        </p:spPr>
      </p:cxnSp>
      <p:sp>
        <p:nvSpPr>
          <p:cNvPr id="34" name="Google Shape;168;p19"/>
          <p:cNvSpPr/>
          <p:nvPr/>
        </p:nvSpPr>
        <p:spPr>
          <a:xfrm>
            <a:off x="6843025" y="4893335"/>
            <a:ext cx="872100" cy="277800"/>
          </a:xfrm>
          <a:prstGeom prst="roundRect">
            <a:avLst>
              <a:gd name="adj" fmla="val 16667"/>
            </a:avLst>
          </a:prstGeom>
          <a:solidFill>
            <a:srgbClr val="A4C2F4"/>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i="1">
                <a:latin typeface="Calibri"/>
                <a:ea typeface="Calibri"/>
                <a:cs typeface="Calibri"/>
                <a:sym typeface="Calibri"/>
              </a:rPr>
              <a:t>Classifier</a:t>
            </a:r>
            <a:endParaRPr sz="1200" i="1">
              <a:latin typeface="Calibri"/>
              <a:ea typeface="Calibri"/>
              <a:cs typeface="Calibri"/>
              <a:sym typeface="Calibri"/>
            </a:endParaRPr>
          </a:p>
        </p:txBody>
      </p:sp>
      <p:pic>
        <p:nvPicPr>
          <p:cNvPr id="35" name="Google Shape;178;p19"/>
          <p:cNvPicPr preferRelativeResize="0"/>
          <p:nvPr/>
        </p:nvPicPr>
        <p:blipFill>
          <a:blip r:embed="rId6">
            <a:alphaModFix/>
          </a:blip>
          <a:stretch>
            <a:fillRect/>
          </a:stretch>
        </p:blipFill>
        <p:spPr>
          <a:xfrm>
            <a:off x="9632320" y="2541210"/>
            <a:ext cx="1062725" cy="1131975"/>
          </a:xfrm>
          <a:prstGeom prst="rect">
            <a:avLst/>
          </a:prstGeom>
          <a:noFill/>
          <a:ln>
            <a:noFill/>
          </a:ln>
        </p:spPr>
      </p:pic>
      <p:pic>
        <p:nvPicPr>
          <p:cNvPr id="36" name="Google Shape;179;p19"/>
          <p:cNvPicPr preferRelativeResize="0"/>
          <p:nvPr/>
        </p:nvPicPr>
        <p:blipFill>
          <a:blip r:embed="rId7">
            <a:alphaModFix/>
          </a:blip>
          <a:stretch>
            <a:fillRect/>
          </a:stretch>
        </p:blipFill>
        <p:spPr>
          <a:xfrm>
            <a:off x="8446443" y="2552296"/>
            <a:ext cx="1062725" cy="1124836"/>
          </a:xfrm>
          <a:prstGeom prst="rect">
            <a:avLst/>
          </a:prstGeom>
          <a:noFill/>
          <a:ln>
            <a:noFill/>
          </a:ln>
        </p:spPr>
      </p:pic>
      <p:pic>
        <p:nvPicPr>
          <p:cNvPr id="37" name="Google Shape;180;p19"/>
          <p:cNvPicPr preferRelativeResize="0"/>
          <p:nvPr/>
        </p:nvPicPr>
        <p:blipFill>
          <a:blip r:embed="rId8">
            <a:alphaModFix/>
          </a:blip>
          <a:stretch>
            <a:fillRect/>
          </a:stretch>
        </p:blipFill>
        <p:spPr>
          <a:xfrm>
            <a:off x="7250329" y="2555284"/>
            <a:ext cx="1062725" cy="1124973"/>
          </a:xfrm>
          <a:prstGeom prst="rect">
            <a:avLst/>
          </a:prstGeom>
          <a:noFill/>
          <a:ln>
            <a:noFill/>
          </a:ln>
        </p:spPr>
      </p:pic>
      <p:sp>
        <p:nvSpPr>
          <p:cNvPr id="38" name="Google Shape;181;p19"/>
          <p:cNvSpPr txBox="1"/>
          <p:nvPr/>
        </p:nvSpPr>
        <p:spPr>
          <a:xfrm>
            <a:off x="8299228" y="2137185"/>
            <a:ext cx="1677900" cy="34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dirty="0">
                <a:solidFill>
                  <a:schemeClr val="tx1">
                    <a:lumMod val="75000"/>
                    <a:lumOff val="25000"/>
                  </a:schemeClr>
                </a:solidFill>
                <a:latin typeface="Calibri"/>
                <a:ea typeface="Calibri"/>
                <a:cs typeface="Calibri"/>
                <a:sym typeface="Calibri"/>
              </a:rPr>
              <a:t>Real Data</a:t>
            </a:r>
            <a:endParaRPr dirty="0">
              <a:solidFill>
                <a:schemeClr val="tx1">
                  <a:lumMod val="75000"/>
                  <a:lumOff val="25000"/>
                </a:schemeClr>
              </a:solidFill>
              <a:latin typeface="Calibri"/>
              <a:ea typeface="Calibri"/>
              <a:cs typeface="Calibri"/>
              <a:sym typeface="Calibri"/>
            </a:endParaRPr>
          </a:p>
        </p:txBody>
      </p:sp>
      <p:sp>
        <p:nvSpPr>
          <p:cNvPr id="39" name="Google Shape;182;p19"/>
          <p:cNvSpPr txBox="1"/>
          <p:nvPr/>
        </p:nvSpPr>
        <p:spPr>
          <a:xfrm>
            <a:off x="8549789" y="3720866"/>
            <a:ext cx="753000" cy="34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a:latin typeface="Calibri"/>
                <a:ea typeface="Calibri"/>
                <a:cs typeface="Calibri"/>
                <a:sym typeface="Calibri"/>
              </a:rPr>
              <a:t>Class 1</a:t>
            </a:r>
            <a:endParaRPr sz="1200">
              <a:latin typeface="Calibri"/>
              <a:ea typeface="Calibri"/>
              <a:cs typeface="Calibri"/>
              <a:sym typeface="Calibri"/>
            </a:endParaRPr>
          </a:p>
        </p:txBody>
      </p:sp>
      <p:sp>
        <p:nvSpPr>
          <p:cNvPr id="40" name="Google Shape;183;p19"/>
          <p:cNvSpPr txBox="1"/>
          <p:nvPr/>
        </p:nvSpPr>
        <p:spPr>
          <a:xfrm>
            <a:off x="9741462" y="3680257"/>
            <a:ext cx="753000" cy="34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a:latin typeface="Calibri"/>
                <a:ea typeface="Calibri"/>
                <a:cs typeface="Calibri"/>
                <a:sym typeface="Calibri"/>
              </a:rPr>
              <a:t>Class 2</a:t>
            </a:r>
            <a:endParaRPr sz="1200">
              <a:latin typeface="Calibri"/>
              <a:ea typeface="Calibri"/>
              <a:cs typeface="Calibri"/>
              <a:sym typeface="Calibri"/>
            </a:endParaRPr>
          </a:p>
        </p:txBody>
      </p:sp>
      <p:sp>
        <p:nvSpPr>
          <p:cNvPr id="41" name="Google Shape;184;p19"/>
          <p:cNvSpPr txBox="1"/>
          <p:nvPr/>
        </p:nvSpPr>
        <p:spPr>
          <a:xfrm>
            <a:off x="7452266" y="3715385"/>
            <a:ext cx="658850" cy="27079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a:latin typeface="Calibri"/>
                <a:ea typeface="Calibri"/>
                <a:cs typeface="Calibri"/>
                <a:sym typeface="Calibri"/>
              </a:rPr>
              <a:t>Class 0</a:t>
            </a:r>
            <a:endParaRPr sz="1200">
              <a:latin typeface="Calibri"/>
              <a:ea typeface="Calibri"/>
              <a:cs typeface="Calibri"/>
              <a:sym typeface="Calibri"/>
            </a:endParaRPr>
          </a:p>
        </p:txBody>
      </p:sp>
      <p:sp>
        <p:nvSpPr>
          <p:cNvPr id="42" name="Google Shape;185;p19"/>
          <p:cNvSpPr txBox="1"/>
          <p:nvPr/>
        </p:nvSpPr>
        <p:spPr>
          <a:xfrm>
            <a:off x="8194684" y="4709105"/>
            <a:ext cx="753000" cy="34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dirty="0">
                <a:solidFill>
                  <a:schemeClr val="tx1">
                    <a:lumMod val="75000"/>
                    <a:lumOff val="25000"/>
                  </a:schemeClr>
                </a:solidFill>
                <a:latin typeface="Calibri"/>
                <a:ea typeface="Calibri"/>
                <a:cs typeface="Calibri"/>
                <a:sym typeface="Calibri"/>
              </a:rPr>
              <a:t>Test</a:t>
            </a:r>
            <a:endParaRPr b="1" dirty="0">
              <a:solidFill>
                <a:schemeClr val="tx1">
                  <a:lumMod val="75000"/>
                  <a:lumOff val="25000"/>
                </a:schemeClr>
              </a:solidFill>
              <a:latin typeface="Calibri"/>
              <a:ea typeface="Calibri"/>
              <a:cs typeface="Calibri"/>
              <a:sym typeface="Calibri"/>
            </a:endParaRPr>
          </a:p>
        </p:txBody>
      </p:sp>
      <p:sp>
        <p:nvSpPr>
          <p:cNvPr id="44" name="Google Shape;187;p19"/>
          <p:cNvSpPr/>
          <p:nvPr/>
        </p:nvSpPr>
        <p:spPr>
          <a:xfrm>
            <a:off x="6505825" y="5443785"/>
            <a:ext cx="1546500" cy="650400"/>
          </a:xfrm>
          <a:prstGeom prst="roundRect">
            <a:avLst>
              <a:gd name="adj" fmla="val 16667"/>
            </a:avLst>
          </a:prstGeom>
          <a:solidFill>
            <a:srgbClr val="FFFFFF"/>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Calibri"/>
                <a:ea typeface="Calibri"/>
                <a:cs typeface="Calibri"/>
                <a:sym typeface="Calibri"/>
              </a:rPr>
              <a:t>Accuracy on Test is: </a:t>
            </a:r>
            <a:r>
              <a:rPr lang="en-US" b="1">
                <a:latin typeface="Calibri"/>
                <a:ea typeface="Calibri"/>
                <a:cs typeface="Calibri"/>
                <a:sym typeface="Calibri"/>
              </a:rPr>
              <a:t>TSTR</a:t>
            </a:r>
            <a:endParaRPr b="1">
              <a:latin typeface="Calibri"/>
              <a:ea typeface="Calibri"/>
              <a:cs typeface="Calibri"/>
              <a:sym typeface="Calibri"/>
            </a:endParaRPr>
          </a:p>
        </p:txBody>
      </p:sp>
      <p:cxnSp>
        <p:nvCxnSpPr>
          <p:cNvPr id="45" name="Google Shape;188;p19"/>
          <p:cNvCxnSpPr/>
          <p:nvPr/>
        </p:nvCxnSpPr>
        <p:spPr>
          <a:xfrm>
            <a:off x="7279075" y="5171135"/>
            <a:ext cx="0" cy="272700"/>
          </a:xfrm>
          <a:prstGeom prst="straightConnector1">
            <a:avLst/>
          </a:prstGeom>
          <a:noFill/>
          <a:ln w="28575" cap="flat" cmpd="sng">
            <a:solidFill>
              <a:schemeClr val="dk1"/>
            </a:solidFill>
            <a:prstDash val="solid"/>
            <a:round/>
            <a:headEnd type="none" w="med" len="med"/>
            <a:tailEnd type="triangle" w="med" len="med"/>
          </a:ln>
        </p:spPr>
      </p:cxnSp>
      <p:cxnSp>
        <p:nvCxnSpPr>
          <p:cNvPr id="48" name="Google Shape;167;p19"/>
          <p:cNvCxnSpPr>
            <a:stCxn id="39" idx="2"/>
            <a:endCxn id="34" idx="3"/>
          </p:cNvCxnSpPr>
          <p:nvPr/>
        </p:nvCxnSpPr>
        <p:spPr>
          <a:xfrm flipH="1">
            <a:off x="7715125" y="4067666"/>
            <a:ext cx="1211164" cy="964569"/>
          </a:xfrm>
          <a:prstGeom prst="straightConnector1">
            <a:avLst/>
          </a:prstGeom>
          <a:noFill/>
          <a:ln w="28575" cap="flat" cmpd="sng">
            <a:solidFill>
              <a:schemeClr val="dk1"/>
            </a:solidFill>
            <a:prstDash val="solid"/>
            <a:round/>
            <a:headEnd type="none" w="med" len="med"/>
            <a:tailEnd type="triangle" w="med" len="med"/>
          </a:ln>
        </p:spPr>
      </p:cxnSp>
    </p:spTree>
    <p:extLst>
      <p:ext uri="{BB962C8B-B14F-4D97-AF65-F5344CB8AC3E}">
        <p14:creationId xmlns:p14="http://schemas.microsoft.com/office/powerpoint/2010/main" val="147768731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Evaluation: TSTR </a:t>
            </a:r>
            <a:r>
              <a:rPr lang="en-US" dirty="0" smtClean="0"/>
              <a:t>(</a:t>
            </a:r>
            <a:r>
              <a:rPr lang="en-US" dirty="0" err="1" smtClean="0"/>
              <a:t>cont</a:t>
            </a:r>
            <a:r>
              <a:rPr lang="en-US" dirty="0" smtClean="0"/>
              <a:t>)</a:t>
            </a:r>
            <a:endParaRPr lang="en-US" dirty="0"/>
          </a:p>
        </p:txBody>
      </p:sp>
      <p:sp>
        <p:nvSpPr>
          <p:cNvPr id="4" name="Slide Number Placeholder 3"/>
          <p:cNvSpPr>
            <a:spLocks noGrp="1"/>
          </p:cNvSpPr>
          <p:nvPr>
            <p:ph type="sldNum" sz="quarter" idx="12"/>
          </p:nvPr>
        </p:nvSpPr>
        <p:spPr/>
        <p:txBody>
          <a:bodyPr/>
          <a:lstStyle/>
          <a:p>
            <a:fld id="{81B7CCDB-6D39-0547-B7B3-C80E39D6513A}" type="slidenum">
              <a:rPr lang="en-US" smtClean="0"/>
              <a:t>75</a:t>
            </a:fld>
            <a:endParaRPr lang="en-US"/>
          </a:p>
        </p:txBody>
      </p:sp>
      <p:sp>
        <p:nvSpPr>
          <p:cNvPr id="43" name="Google Shape;194;p20"/>
          <p:cNvSpPr txBox="1"/>
          <p:nvPr/>
        </p:nvSpPr>
        <p:spPr>
          <a:xfrm>
            <a:off x="9710839" y="5640982"/>
            <a:ext cx="537300" cy="230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SzPts val="900"/>
              <a:buFont typeface="Verdana"/>
              <a:buNone/>
            </a:pPr>
            <a:fld id="{00000000-1234-1234-1234-123412341234}" type="slidenum">
              <a:rPr lang="en-US" sz="900" b="0" i="0" u="none" strike="noStrike" cap="none">
                <a:solidFill>
                  <a:srgbClr val="7F7F7F"/>
                </a:solidFill>
                <a:latin typeface="Verdana"/>
                <a:ea typeface="Verdana"/>
                <a:cs typeface="Verdana"/>
                <a:sym typeface="Verdana"/>
              </a:rPr>
              <a:t>75</a:t>
            </a:fld>
            <a:endParaRPr sz="900" b="0" i="0" u="none" strike="noStrike" cap="none">
              <a:solidFill>
                <a:srgbClr val="7F7F7F"/>
              </a:solidFill>
              <a:latin typeface="Verdana"/>
              <a:ea typeface="Verdana"/>
              <a:cs typeface="Verdana"/>
              <a:sym typeface="Verdana"/>
            </a:endParaRPr>
          </a:p>
        </p:txBody>
      </p:sp>
      <p:sp>
        <p:nvSpPr>
          <p:cNvPr id="47" name="Google Shape;196;p20"/>
          <p:cNvSpPr txBox="1"/>
          <p:nvPr/>
        </p:nvSpPr>
        <p:spPr>
          <a:xfrm>
            <a:off x="2491740" y="2920473"/>
            <a:ext cx="753000" cy="34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a:latin typeface="Calibri"/>
                <a:ea typeface="Calibri"/>
                <a:cs typeface="Calibri"/>
                <a:sym typeface="Calibri"/>
              </a:rPr>
              <a:t>Class 0</a:t>
            </a:r>
            <a:endParaRPr sz="1200">
              <a:latin typeface="Calibri"/>
              <a:ea typeface="Calibri"/>
              <a:cs typeface="Calibri"/>
              <a:sym typeface="Calibri"/>
            </a:endParaRPr>
          </a:p>
        </p:txBody>
      </p:sp>
      <p:sp>
        <p:nvSpPr>
          <p:cNvPr id="49" name="Google Shape;197;p20"/>
          <p:cNvSpPr txBox="1"/>
          <p:nvPr/>
        </p:nvSpPr>
        <p:spPr>
          <a:xfrm>
            <a:off x="2784865" y="3949435"/>
            <a:ext cx="753000" cy="34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a:latin typeface="Calibri"/>
                <a:ea typeface="Calibri"/>
                <a:cs typeface="Calibri"/>
                <a:sym typeface="Calibri"/>
              </a:rPr>
              <a:t>Class 1</a:t>
            </a:r>
            <a:endParaRPr sz="1200">
              <a:latin typeface="Calibri"/>
              <a:ea typeface="Calibri"/>
              <a:cs typeface="Calibri"/>
              <a:sym typeface="Calibri"/>
            </a:endParaRPr>
          </a:p>
        </p:txBody>
      </p:sp>
      <p:sp>
        <p:nvSpPr>
          <p:cNvPr id="50" name="Google Shape;198;p20"/>
          <p:cNvSpPr txBox="1"/>
          <p:nvPr/>
        </p:nvSpPr>
        <p:spPr>
          <a:xfrm>
            <a:off x="2491740" y="4982685"/>
            <a:ext cx="753000" cy="34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a:latin typeface="Calibri"/>
                <a:ea typeface="Calibri"/>
                <a:cs typeface="Calibri"/>
                <a:sym typeface="Calibri"/>
              </a:rPr>
              <a:t>Class 2</a:t>
            </a:r>
            <a:endParaRPr sz="1200">
              <a:latin typeface="Calibri"/>
              <a:ea typeface="Calibri"/>
              <a:cs typeface="Calibri"/>
              <a:sym typeface="Calibri"/>
            </a:endParaRPr>
          </a:p>
        </p:txBody>
      </p:sp>
      <p:sp>
        <p:nvSpPr>
          <p:cNvPr id="51" name="Google Shape;199;p20"/>
          <p:cNvSpPr txBox="1"/>
          <p:nvPr/>
        </p:nvSpPr>
        <p:spPr>
          <a:xfrm>
            <a:off x="5327015" y="4181085"/>
            <a:ext cx="753000" cy="34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a:latin typeface="Calibri"/>
                <a:ea typeface="Calibri"/>
                <a:cs typeface="Calibri"/>
                <a:sym typeface="Calibri"/>
              </a:rPr>
              <a:t>Train</a:t>
            </a:r>
            <a:endParaRPr b="1">
              <a:latin typeface="Calibri"/>
              <a:ea typeface="Calibri"/>
              <a:cs typeface="Calibri"/>
              <a:sym typeface="Calibri"/>
            </a:endParaRPr>
          </a:p>
        </p:txBody>
      </p:sp>
      <p:cxnSp>
        <p:nvCxnSpPr>
          <p:cNvPr id="52" name="Google Shape;200;p20"/>
          <p:cNvCxnSpPr/>
          <p:nvPr/>
        </p:nvCxnSpPr>
        <p:spPr>
          <a:xfrm>
            <a:off x="4815565" y="4119035"/>
            <a:ext cx="1433100" cy="798900"/>
          </a:xfrm>
          <a:prstGeom prst="straightConnector1">
            <a:avLst/>
          </a:prstGeom>
          <a:noFill/>
          <a:ln w="28575" cap="flat" cmpd="sng">
            <a:solidFill>
              <a:schemeClr val="dk1"/>
            </a:solidFill>
            <a:prstDash val="solid"/>
            <a:round/>
            <a:headEnd type="none" w="med" len="med"/>
            <a:tailEnd type="triangle" w="med" len="med"/>
          </a:ln>
        </p:spPr>
      </p:cxnSp>
      <p:grpSp>
        <p:nvGrpSpPr>
          <p:cNvPr id="54" name="Google Shape;204;p20"/>
          <p:cNvGrpSpPr/>
          <p:nvPr/>
        </p:nvGrpSpPr>
        <p:grpSpPr>
          <a:xfrm rot="-5400000">
            <a:off x="872043" y="4069817"/>
            <a:ext cx="1344875" cy="222512"/>
            <a:chOff x="4803625" y="951650"/>
            <a:chExt cx="1344875" cy="260400"/>
          </a:xfrm>
        </p:grpSpPr>
        <p:sp>
          <p:nvSpPr>
            <p:cNvPr id="55" name="Google Shape;205;p20"/>
            <p:cNvSpPr/>
            <p:nvPr/>
          </p:nvSpPr>
          <p:spPr>
            <a:xfrm>
              <a:off x="4803625" y="951650"/>
              <a:ext cx="759000" cy="260400"/>
            </a:xfrm>
            <a:prstGeom prst="rect">
              <a:avLst/>
            </a:prstGeom>
            <a:solidFill>
              <a:srgbClr val="FFFFFF"/>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latin typeface="Calibri"/>
                  <a:ea typeface="Calibri"/>
                  <a:cs typeface="Calibri"/>
                  <a:sym typeface="Calibri"/>
                </a:rPr>
                <a:t>Noise z</a:t>
              </a:r>
              <a:endParaRPr sz="1200">
                <a:latin typeface="Calibri"/>
                <a:ea typeface="Calibri"/>
                <a:cs typeface="Calibri"/>
                <a:sym typeface="Calibri"/>
              </a:endParaRPr>
            </a:p>
          </p:txBody>
        </p:sp>
        <p:sp>
          <p:nvSpPr>
            <p:cNvPr id="56" name="Google Shape;206;p20"/>
            <p:cNvSpPr/>
            <p:nvPr/>
          </p:nvSpPr>
          <p:spPr>
            <a:xfrm>
              <a:off x="5546100" y="951650"/>
              <a:ext cx="602400" cy="260400"/>
            </a:xfrm>
            <a:prstGeom prst="rect">
              <a:avLst/>
            </a:prstGeom>
            <a:solidFill>
              <a:srgbClr val="FFFFFF"/>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latin typeface="Calibri"/>
                  <a:ea typeface="Calibri"/>
                  <a:cs typeface="Calibri"/>
                  <a:sym typeface="Calibri"/>
                </a:rPr>
                <a:t>Class</a:t>
              </a:r>
              <a:endParaRPr sz="1200">
                <a:latin typeface="Calibri"/>
                <a:ea typeface="Calibri"/>
                <a:cs typeface="Calibri"/>
                <a:sym typeface="Calibri"/>
              </a:endParaRPr>
            </a:p>
          </p:txBody>
        </p:sp>
      </p:grpSp>
      <p:sp>
        <p:nvSpPr>
          <p:cNvPr id="57" name="Google Shape;207;p20"/>
          <p:cNvSpPr/>
          <p:nvPr/>
        </p:nvSpPr>
        <p:spPr>
          <a:xfrm>
            <a:off x="1818965" y="4042185"/>
            <a:ext cx="872100" cy="277800"/>
          </a:xfrm>
          <a:prstGeom prst="roundRect">
            <a:avLst>
              <a:gd name="adj" fmla="val 16667"/>
            </a:avLst>
          </a:prstGeom>
          <a:solidFill>
            <a:srgbClr val="F9CB9C"/>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i="1">
                <a:latin typeface="Calibri"/>
                <a:ea typeface="Calibri"/>
                <a:cs typeface="Calibri"/>
                <a:sym typeface="Calibri"/>
              </a:rPr>
              <a:t>Generator</a:t>
            </a:r>
            <a:endParaRPr sz="1200" i="1">
              <a:latin typeface="Calibri"/>
              <a:ea typeface="Calibri"/>
              <a:cs typeface="Calibri"/>
              <a:sym typeface="Calibri"/>
            </a:endParaRPr>
          </a:p>
        </p:txBody>
      </p:sp>
      <p:cxnSp>
        <p:nvCxnSpPr>
          <p:cNvPr id="58" name="Google Shape;208;p20"/>
          <p:cNvCxnSpPr/>
          <p:nvPr/>
        </p:nvCxnSpPr>
        <p:spPr>
          <a:xfrm rot="-5400000" flipH="1">
            <a:off x="1741678" y="4091824"/>
            <a:ext cx="3300" cy="175200"/>
          </a:xfrm>
          <a:prstGeom prst="straightConnector1">
            <a:avLst/>
          </a:prstGeom>
          <a:noFill/>
          <a:ln w="19050" cap="flat" cmpd="sng">
            <a:solidFill>
              <a:srgbClr val="000000"/>
            </a:solidFill>
            <a:prstDash val="solid"/>
            <a:round/>
            <a:headEnd type="none" w="med" len="med"/>
            <a:tailEnd type="triangle" w="med" len="med"/>
          </a:ln>
        </p:spPr>
      </p:cxnSp>
      <p:cxnSp>
        <p:nvCxnSpPr>
          <p:cNvPr id="59" name="Google Shape;209;p20"/>
          <p:cNvCxnSpPr/>
          <p:nvPr/>
        </p:nvCxnSpPr>
        <p:spPr>
          <a:xfrm rot="-5400000" flipH="1">
            <a:off x="2807068" y="4091824"/>
            <a:ext cx="3300" cy="175200"/>
          </a:xfrm>
          <a:prstGeom prst="straightConnector1">
            <a:avLst/>
          </a:prstGeom>
          <a:noFill/>
          <a:ln w="19050" cap="flat" cmpd="sng">
            <a:solidFill>
              <a:srgbClr val="000000"/>
            </a:solidFill>
            <a:prstDash val="solid"/>
            <a:round/>
            <a:headEnd type="none" w="med" len="med"/>
            <a:tailEnd type="triangle" w="med" len="med"/>
          </a:ln>
        </p:spPr>
      </p:cxnSp>
      <p:sp>
        <p:nvSpPr>
          <p:cNvPr id="60" name="Google Shape;202;p20"/>
          <p:cNvSpPr/>
          <p:nvPr/>
        </p:nvSpPr>
        <p:spPr>
          <a:xfrm>
            <a:off x="6248665" y="4779035"/>
            <a:ext cx="872100" cy="277800"/>
          </a:xfrm>
          <a:prstGeom prst="roundRect">
            <a:avLst>
              <a:gd name="adj" fmla="val 16667"/>
            </a:avLst>
          </a:prstGeom>
          <a:solidFill>
            <a:srgbClr val="A4C2F4"/>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i="1">
                <a:latin typeface="Calibri"/>
                <a:ea typeface="Calibri"/>
                <a:cs typeface="Calibri"/>
                <a:sym typeface="Calibri"/>
              </a:rPr>
              <a:t>Classifier</a:t>
            </a:r>
            <a:endParaRPr sz="1200" i="1">
              <a:latin typeface="Calibri"/>
              <a:ea typeface="Calibri"/>
              <a:cs typeface="Calibri"/>
              <a:sym typeface="Calibri"/>
            </a:endParaRPr>
          </a:p>
        </p:txBody>
      </p:sp>
      <p:sp>
        <p:nvSpPr>
          <p:cNvPr id="61" name="Google Shape;210;p20"/>
          <p:cNvSpPr txBox="1"/>
          <p:nvPr/>
        </p:nvSpPr>
        <p:spPr>
          <a:xfrm>
            <a:off x="7704868" y="2022885"/>
            <a:ext cx="1677900" cy="34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latin typeface="Calibri"/>
                <a:ea typeface="Calibri"/>
                <a:cs typeface="Calibri"/>
                <a:sym typeface="Calibri"/>
              </a:rPr>
              <a:t>Real Data</a:t>
            </a:r>
            <a:endParaRPr>
              <a:latin typeface="Calibri"/>
              <a:ea typeface="Calibri"/>
              <a:cs typeface="Calibri"/>
              <a:sym typeface="Calibri"/>
            </a:endParaRPr>
          </a:p>
        </p:txBody>
      </p:sp>
      <p:sp>
        <p:nvSpPr>
          <p:cNvPr id="62" name="Google Shape;211;p20"/>
          <p:cNvSpPr txBox="1"/>
          <p:nvPr/>
        </p:nvSpPr>
        <p:spPr>
          <a:xfrm>
            <a:off x="8167315" y="2737335"/>
            <a:ext cx="753000" cy="34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a:latin typeface="Calibri"/>
                <a:ea typeface="Calibri"/>
                <a:cs typeface="Calibri"/>
                <a:sym typeface="Calibri"/>
              </a:rPr>
              <a:t>Class 1</a:t>
            </a:r>
            <a:endParaRPr sz="1200">
              <a:latin typeface="Calibri"/>
              <a:ea typeface="Calibri"/>
              <a:cs typeface="Calibri"/>
              <a:sym typeface="Calibri"/>
            </a:endParaRPr>
          </a:p>
        </p:txBody>
      </p:sp>
      <p:sp>
        <p:nvSpPr>
          <p:cNvPr id="63" name="Google Shape;212;p20"/>
          <p:cNvSpPr txBox="1"/>
          <p:nvPr/>
        </p:nvSpPr>
        <p:spPr>
          <a:xfrm>
            <a:off x="9147103" y="3456535"/>
            <a:ext cx="753000" cy="34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a:latin typeface="Calibri"/>
                <a:ea typeface="Calibri"/>
                <a:cs typeface="Calibri"/>
                <a:sym typeface="Calibri"/>
              </a:rPr>
              <a:t>Class 2</a:t>
            </a:r>
            <a:endParaRPr sz="1200">
              <a:latin typeface="Calibri"/>
              <a:ea typeface="Calibri"/>
              <a:cs typeface="Calibri"/>
              <a:sym typeface="Calibri"/>
            </a:endParaRPr>
          </a:p>
        </p:txBody>
      </p:sp>
      <p:sp>
        <p:nvSpPr>
          <p:cNvPr id="64" name="Google Shape;213;p20"/>
          <p:cNvSpPr txBox="1"/>
          <p:nvPr/>
        </p:nvSpPr>
        <p:spPr>
          <a:xfrm>
            <a:off x="7187528" y="3489948"/>
            <a:ext cx="753000" cy="34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a:latin typeface="Calibri"/>
                <a:ea typeface="Calibri"/>
                <a:cs typeface="Calibri"/>
                <a:sym typeface="Calibri"/>
              </a:rPr>
              <a:t>Class 0</a:t>
            </a:r>
            <a:endParaRPr sz="1200">
              <a:latin typeface="Calibri"/>
              <a:ea typeface="Calibri"/>
              <a:cs typeface="Calibri"/>
              <a:sym typeface="Calibri"/>
            </a:endParaRPr>
          </a:p>
        </p:txBody>
      </p:sp>
      <p:sp>
        <p:nvSpPr>
          <p:cNvPr id="65" name="Google Shape;214;p20"/>
          <p:cNvSpPr txBox="1"/>
          <p:nvPr/>
        </p:nvSpPr>
        <p:spPr>
          <a:xfrm>
            <a:off x="7514590" y="4345135"/>
            <a:ext cx="753000" cy="34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a:latin typeface="Calibri"/>
                <a:ea typeface="Calibri"/>
                <a:cs typeface="Calibri"/>
                <a:sym typeface="Calibri"/>
              </a:rPr>
              <a:t>Test</a:t>
            </a:r>
            <a:endParaRPr b="1">
              <a:latin typeface="Calibri"/>
              <a:ea typeface="Calibri"/>
              <a:cs typeface="Calibri"/>
              <a:sym typeface="Calibri"/>
            </a:endParaRPr>
          </a:p>
        </p:txBody>
      </p:sp>
      <p:cxnSp>
        <p:nvCxnSpPr>
          <p:cNvPr id="66" name="Google Shape;215;p20"/>
          <p:cNvCxnSpPr/>
          <p:nvPr/>
        </p:nvCxnSpPr>
        <p:spPr>
          <a:xfrm rot="5400000">
            <a:off x="7290872" y="3525999"/>
            <a:ext cx="646800" cy="1859100"/>
          </a:xfrm>
          <a:prstGeom prst="curvedConnector3">
            <a:avLst>
              <a:gd name="adj1" fmla="val 50007"/>
            </a:avLst>
          </a:prstGeom>
          <a:noFill/>
          <a:ln w="28575" cap="flat" cmpd="sng">
            <a:solidFill>
              <a:schemeClr val="dk1"/>
            </a:solidFill>
            <a:prstDash val="solid"/>
            <a:round/>
            <a:headEnd type="none" w="med" len="med"/>
            <a:tailEnd type="triangle" w="med" len="med"/>
          </a:ln>
        </p:spPr>
      </p:cxnSp>
      <p:sp>
        <p:nvSpPr>
          <p:cNvPr id="67" name="Google Shape;217;p20"/>
          <p:cNvSpPr/>
          <p:nvPr/>
        </p:nvSpPr>
        <p:spPr>
          <a:xfrm>
            <a:off x="5911465" y="5329485"/>
            <a:ext cx="1546500" cy="650400"/>
          </a:xfrm>
          <a:prstGeom prst="roundRect">
            <a:avLst>
              <a:gd name="adj" fmla="val 16667"/>
            </a:avLst>
          </a:prstGeom>
          <a:solidFill>
            <a:srgbClr val="FFFFFF"/>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Calibri"/>
                <a:ea typeface="Calibri"/>
                <a:cs typeface="Calibri"/>
                <a:sym typeface="Calibri"/>
              </a:rPr>
              <a:t>Accuracy on Test is: </a:t>
            </a:r>
            <a:r>
              <a:rPr lang="en-US" b="1">
                <a:latin typeface="Calibri"/>
                <a:ea typeface="Calibri"/>
                <a:cs typeface="Calibri"/>
                <a:sym typeface="Calibri"/>
              </a:rPr>
              <a:t>TSTR</a:t>
            </a:r>
            <a:endParaRPr b="1">
              <a:latin typeface="Calibri"/>
              <a:ea typeface="Calibri"/>
              <a:cs typeface="Calibri"/>
              <a:sym typeface="Calibri"/>
            </a:endParaRPr>
          </a:p>
        </p:txBody>
      </p:sp>
      <p:cxnSp>
        <p:nvCxnSpPr>
          <p:cNvPr id="68" name="Google Shape;218;p20"/>
          <p:cNvCxnSpPr/>
          <p:nvPr/>
        </p:nvCxnSpPr>
        <p:spPr>
          <a:xfrm>
            <a:off x="6684715" y="5056835"/>
            <a:ext cx="0" cy="272700"/>
          </a:xfrm>
          <a:prstGeom prst="straightConnector1">
            <a:avLst/>
          </a:prstGeom>
          <a:noFill/>
          <a:ln w="28575" cap="flat" cmpd="sng">
            <a:solidFill>
              <a:schemeClr val="dk1"/>
            </a:solidFill>
            <a:prstDash val="solid"/>
            <a:round/>
            <a:headEnd type="none" w="med" len="med"/>
            <a:tailEnd type="triangle" w="med" len="med"/>
          </a:ln>
        </p:spPr>
      </p:cxnSp>
      <p:pic>
        <p:nvPicPr>
          <p:cNvPr id="69" name="Google Shape;219;p20"/>
          <p:cNvPicPr preferRelativeResize="0"/>
          <p:nvPr/>
        </p:nvPicPr>
        <p:blipFill>
          <a:blip r:embed="rId3">
            <a:alphaModFix/>
          </a:blip>
          <a:stretch>
            <a:fillRect/>
          </a:stretch>
        </p:blipFill>
        <p:spPr>
          <a:xfrm>
            <a:off x="3285429" y="2074600"/>
            <a:ext cx="1333976" cy="1340503"/>
          </a:xfrm>
          <a:prstGeom prst="rect">
            <a:avLst/>
          </a:prstGeom>
          <a:noFill/>
          <a:ln>
            <a:noFill/>
          </a:ln>
        </p:spPr>
      </p:pic>
      <p:pic>
        <p:nvPicPr>
          <p:cNvPr id="70" name="Google Shape;216;p20"/>
          <p:cNvPicPr preferRelativeResize="0"/>
          <p:nvPr/>
        </p:nvPicPr>
        <p:blipFill>
          <a:blip r:embed="rId4">
            <a:alphaModFix/>
          </a:blip>
          <a:stretch>
            <a:fillRect/>
          </a:stretch>
        </p:blipFill>
        <p:spPr>
          <a:xfrm>
            <a:off x="7981240" y="3000174"/>
            <a:ext cx="1125164" cy="1131976"/>
          </a:xfrm>
          <a:prstGeom prst="rect">
            <a:avLst/>
          </a:prstGeom>
          <a:noFill/>
          <a:ln>
            <a:noFill/>
          </a:ln>
        </p:spPr>
      </p:pic>
      <p:pic>
        <p:nvPicPr>
          <p:cNvPr id="71" name="Google Shape;220;p20"/>
          <p:cNvPicPr preferRelativeResize="0"/>
          <p:nvPr/>
        </p:nvPicPr>
        <p:blipFill>
          <a:blip r:embed="rId5">
            <a:alphaModFix/>
          </a:blip>
          <a:stretch>
            <a:fillRect/>
          </a:stretch>
        </p:blipFill>
        <p:spPr>
          <a:xfrm>
            <a:off x="6636100" y="2376204"/>
            <a:ext cx="1125174" cy="1134581"/>
          </a:xfrm>
          <a:prstGeom prst="rect">
            <a:avLst/>
          </a:prstGeom>
          <a:noFill/>
          <a:ln>
            <a:noFill/>
          </a:ln>
        </p:spPr>
      </p:pic>
      <p:pic>
        <p:nvPicPr>
          <p:cNvPr id="72" name="Google Shape;221;p20"/>
          <p:cNvPicPr preferRelativeResize="0"/>
          <p:nvPr/>
        </p:nvPicPr>
        <p:blipFill>
          <a:blip r:embed="rId6">
            <a:alphaModFix/>
          </a:blip>
          <a:stretch>
            <a:fillRect/>
          </a:stretch>
        </p:blipFill>
        <p:spPr>
          <a:xfrm>
            <a:off x="9292479" y="2383981"/>
            <a:ext cx="1433101" cy="1071697"/>
          </a:xfrm>
          <a:prstGeom prst="rect">
            <a:avLst/>
          </a:prstGeom>
          <a:noFill/>
          <a:ln>
            <a:noFill/>
          </a:ln>
        </p:spPr>
      </p:pic>
      <p:pic>
        <p:nvPicPr>
          <p:cNvPr id="73" name="Google Shape;222;p20"/>
          <p:cNvPicPr preferRelativeResize="0"/>
          <p:nvPr/>
        </p:nvPicPr>
        <p:blipFill>
          <a:blip r:embed="rId7">
            <a:alphaModFix/>
          </a:blip>
          <a:stretch>
            <a:fillRect/>
          </a:stretch>
        </p:blipFill>
        <p:spPr>
          <a:xfrm>
            <a:off x="3313602" y="4942931"/>
            <a:ext cx="1433100" cy="1071215"/>
          </a:xfrm>
          <a:prstGeom prst="rect">
            <a:avLst/>
          </a:prstGeom>
          <a:noFill/>
          <a:ln>
            <a:noFill/>
          </a:ln>
        </p:spPr>
      </p:pic>
      <p:pic>
        <p:nvPicPr>
          <p:cNvPr id="74" name="Google Shape;223;p20"/>
          <p:cNvPicPr preferRelativeResize="0"/>
          <p:nvPr/>
        </p:nvPicPr>
        <p:blipFill>
          <a:blip r:embed="rId8">
            <a:alphaModFix/>
          </a:blip>
          <a:stretch>
            <a:fillRect/>
          </a:stretch>
        </p:blipFill>
        <p:spPr>
          <a:xfrm>
            <a:off x="3500408" y="3554506"/>
            <a:ext cx="1333975" cy="1323910"/>
          </a:xfrm>
          <a:prstGeom prst="rect">
            <a:avLst/>
          </a:prstGeom>
          <a:noFill/>
          <a:ln>
            <a:noFill/>
          </a:ln>
        </p:spPr>
      </p:pic>
      <p:sp>
        <p:nvSpPr>
          <p:cNvPr id="75" name="Google Shape;159;p19"/>
          <p:cNvSpPr txBox="1"/>
          <p:nvPr/>
        </p:nvSpPr>
        <p:spPr>
          <a:xfrm>
            <a:off x="539375" y="974607"/>
            <a:ext cx="5748370" cy="591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000"/>
              <a:buFont typeface="Helvetica Neue"/>
              <a:buNone/>
            </a:pPr>
            <a:r>
              <a:rPr lang="en-US" sz="2200" dirty="0" smtClean="0">
                <a:solidFill>
                  <a:schemeClr val="tx1">
                    <a:lumMod val="75000"/>
                    <a:lumOff val="25000"/>
                  </a:schemeClr>
                </a:solidFill>
                <a:latin typeface="Karla" charset="0"/>
                <a:ea typeface="Karla" charset="0"/>
                <a:cs typeface="Karla" charset="0"/>
                <a:sym typeface="Helvetica Neue"/>
              </a:rPr>
              <a:t>Test </a:t>
            </a:r>
            <a:r>
              <a:rPr lang="en-US" sz="2200" dirty="0">
                <a:solidFill>
                  <a:schemeClr val="tx1">
                    <a:lumMod val="75000"/>
                    <a:lumOff val="25000"/>
                  </a:schemeClr>
                </a:solidFill>
                <a:latin typeface="Karla" charset="0"/>
                <a:ea typeface="Karla" charset="0"/>
                <a:cs typeface="Karla" charset="0"/>
                <a:sym typeface="Helvetica Neue"/>
              </a:rPr>
              <a:t>on Synthetic Train on Real (TSTR)</a:t>
            </a:r>
            <a:endParaRPr sz="2200" b="0" i="0" u="none" strike="noStrike" cap="none" dirty="0">
              <a:solidFill>
                <a:schemeClr val="tx1">
                  <a:lumMod val="75000"/>
                  <a:lumOff val="25000"/>
                </a:schemeClr>
              </a:solidFill>
              <a:latin typeface="Karla" charset="0"/>
              <a:ea typeface="Karla" charset="0"/>
              <a:cs typeface="Karla" charset="0"/>
              <a:sym typeface="Helvetica Neue"/>
            </a:endParaRPr>
          </a:p>
        </p:txBody>
      </p:sp>
      <p:sp>
        <p:nvSpPr>
          <p:cNvPr id="76" name="Google Shape;169;p19"/>
          <p:cNvSpPr txBox="1"/>
          <p:nvPr/>
        </p:nvSpPr>
        <p:spPr>
          <a:xfrm>
            <a:off x="2468945" y="1682021"/>
            <a:ext cx="3993624" cy="34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dirty="0">
                <a:solidFill>
                  <a:schemeClr val="tx1">
                    <a:lumMod val="75000"/>
                    <a:lumOff val="25000"/>
                  </a:schemeClr>
                </a:solidFill>
                <a:latin typeface="Calibri"/>
                <a:ea typeface="Calibri"/>
                <a:cs typeface="Calibri"/>
                <a:sym typeface="Calibri"/>
              </a:rPr>
              <a:t>Synthetic </a:t>
            </a:r>
            <a:r>
              <a:rPr lang="en-US" dirty="0" smtClean="0">
                <a:solidFill>
                  <a:schemeClr val="tx1">
                    <a:lumMod val="75000"/>
                    <a:lumOff val="25000"/>
                  </a:schemeClr>
                </a:solidFill>
                <a:latin typeface="Calibri"/>
                <a:ea typeface="Calibri"/>
                <a:cs typeface="Calibri"/>
                <a:sym typeface="Calibri"/>
              </a:rPr>
              <a:t>Data</a:t>
            </a:r>
            <a:r>
              <a:rPr lang="en-US" dirty="0">
                <a:solidFill>
                  <a:schemeClr val="tx1">
                    <a:lumMod val="75000"/>
                    <a:lumOff val="25000"/>
                  </a:schemeClr>
                </a:solidFill>
                <a:latin typeface="Calibri"/>
                <a:ea typeface="Calibri"/>
                <a:cs typeface="Calibri"/>
                <a:sym typeface="Calibri"/>
              </a:rPr>
              <a:t> </a:t>
            </a:r>
            <a:r>
              <a:rPr lang="en-US" dirty="0" smtClean="0">
                <a:solidFill>
                  <a:schemeClr val="tx1">
                    <a:lumMod val="75000"/>
                    <a:lumOff val="25000"/>
                  </a:schemeClr>
                </a:solidFill>
                <a:latin typeface="Calibri"/>
                <a:ea typeface="Calibri"/>
                <a:cs typeface="Calibri"/>
                <a:sym typeface="Calibri"/>
              </a:rPr>
              <a:t>(GAN </a:t>
            </a:r>
            <a:r>
              <a:rPr lang="en-US" dirty="0">
                <a:solidFill>
                  <a:schemeClr val="tx1">
                    <a:lumMod val="75000"/>
                    <a:lumOff val="25000"/>
                  </a:schemeClr>
                </a:solidFill>
                <a:latin typeface="Calibri"/>
                <a:ea typeface="Calibri"/>
                <a:cs typeface="Calibri"/>
                <a:sym typeface="Calibri"/>
              </a:rPr>
              <a:t>generated)</a:t>
            </a:r>
            <a:endParaRPr dirty="0">
              <a:solidFill>
                <a:schemeClr val="tx1">
                  <a:lumMod val="75000"/>
                  <a:lumOff val="25000"/>
                </a:schemeClr>
              </a:solidFill>
              <a:latin typeface="Calibri"/>
              <a:ea typeface="Calibri"/>
              <a:cs typeface="Calibri"/>
              <a:sym typeface="Calibri"/>
            </a:endParaRPr>
          </a:p>
        </p:txBody>
      </p:sp>
    </p:spTree>
    <p:extLst>
      <p:ext uri="{BB962C8B-B14F-4D97-AF65-F5344CB8AC3E}">
        <p14:creationId xmlns:p14="http://schemas.microsoft.com/office/powerpoint/2010/main" val="19121103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7D422F-3BA8-49BA-8EBB-2B14A88685B2}"/>
              </a:ext>
            </a:extLst>
          </p:cNvPr>
          <p:cNvSpPr>
            <a:spLocks noGrp="1"/>
          </p:cNvSpPr>
          <p:nvPr>
            <p:ph type="title"/>
          </p:nvPr>
        </p:nvSpPr>
        <p:spPr/>
        <p:txBody>
          <a:bodyPr/>
          <a:lstStyle/>
          <a:p>
            <a:r>
              <a:rPr lang="en-US" dirty="0"/>
              <a:t>Generative Adversarial Networks (GANs) </a:t>
            </a:r>
          </a:p>
        </p:txBody>
      </p:sp>
      <p:pic>
        <p:nvPicPr>
          <p:cNvPr id="83" name="Content Placeholder 5" descr="User">
            <a:extLst>
              <a:ext uri="{FF2B5EF4-FFF2-40B4-BE49-F238E27FC236}">
                <a16:creationId xmlns:a16="http://schemas.microsoft.com/office/drawing/2014/main" xmlns="" id="{14E5243B-6707-4827-9EB9-06DC476D3850}"/>
              </a:ext>
            </a:extLst>
          </p:cNvPr>
          <p:cNvPicPr>
            <a:picLocks noGrp="1" noChangeAspect="1"/>
          </p:cNvPicPr>
          <p:nvPr>
            <p:ph idx="1"/>
          </p:nvPr>
        </p:nvPicPr>
        <p:blipFill>
          <a:blip r:embed="rId3">
            <a:extLst>
              <a:ext uri="{96DAC541-7B7A-43D3-8B79-37D633B846F1}">
                <asvg:svgBlip xmlns:asvg="http://schemas.microsoft.com/office/drawing/2016/SVG/main" xmlns="" r:embed="rId13"/>
              </a:ext>
            </a:extLst>
          </a:blip>
          <a:stretch>
            <a:fillRect/>
          </a:stretch>
        </p:blipFill>
        <p:spPr>
          <a:xfrm>
            <a:off x="1957063" y="2983646"/>
            <a:ext cx="1475581" cy="1475581"/>
          </a:xfrm>
        </p:spPr>
      </p:pic>
      <p:sp>
        <p:nvSpPr>
          <p:cNvPr id="4" name="Slide Number Placeholder 3">
            <a:extLst>
              <a:ext uri="{FF2B5EF4-FFF2-40B4-BE49-F238E27FC236}">
                <a16:creationId xmlns:a16="http://schemas.microsoft.com/office/drawing/2014/main" xmlns="" id="{C7950454-4DDC-4EE0-9E8E-5D996313BFC8}"/>
              </a:ext>
            </a:extLst>
          </p:cNvPr>
          <p:cNvSpPr>
            <a:spLocks noGrp="1"/>
          </p:cNvSpPr>
          <p:nvPr>
            <p:ph type="sldNum" sz="quarter" idx="12"/>
          </p:nvPr>
        </p:nvSpPr>
        <p:spPr/>
        <p:txBody>
          <a:bodyPr/>
          <a:lstStyle/>
          <a:p>
            <a:fld id="{81B7CCDB-6D39-0547-B7B3-C80E39D6513A}" type="slidenum">
              <a:rPr lang="en-US" smtClean="0"/>
              <a:t>8</a:t>
            </a:fld>
            <a:endParaRPr lang="en-US"/>
          </a:p>
        </p:txBody>
      </p:sp>
      <p:sp>
        <p:nvSpPr>
          <p:cNvPr id="10" name="TextBox 9">
            <a:extLst>
              <a:ext uri="{FF2B5EF4-FFF2-40B4-BE49-F238E27FC236}">
                <a16:creationId xmlns:a16="http://schemas.microsoft.com/office/drawing/2014/main" xmlns="" id="{F7C3085A-642A-45AE-9260-7B1E60E7FCD4}"/>
              </a:ext>
            </a:extLst>
          </p:cNvPr>
          <p:cNvSpPr txBox="1"/>
          <p:nvPr/>
        </p:nvSpPr>
        <p:spPr>
          <a:xfrm>
            <a:off x="1223929" y="2060316"/>
            <a:ext cx="2246061" cy="923330"/>
          </a:xfrm>
          <a:prstGeom prst="rect">
            <a:avLst/>
          </a:prstGeom>
          <a:noFill/>
        </p:spPr>
        <p:txBody>
          <a:bodyPr wrap="square" rtlCol="0">
            <a:spAutoFit/>
          </a:bodyPr>
          <a:lstStyle/>
          <a:p>
            <a:pPr algn="ctr"/>
            <a:r>
              <a:rPr lang="en-US" smtClean="0">
                <a:latin typeface="Karla"/>
              </a:rPr>
              <a:t>David and Gary</a:t>
            </a:r>
            <a:endParaRPr lang="en-US" dirty="0">
              <a:latin typeface="Karla"/>
            </a:endParaRPr>
          </a:p>
          <a:p>
            <a:pPr algn="ctr"/>
            <a:r>
              <a:rPr lang="en-US" b="1" i="1" dirty="0">
                <a:latin typeface="Karla"/>
              </a:rPr>
              <a:t>learned what went wrong</a:t>
            </a:r>
          </a:p>
        </p:txBody>
      </p:sp>
      <p:sp>
        <p:nvSpPr>
          <p:cNvPr id="22" name="TextBox 21">
            <a:extLst>
              <a:ext uri="{FF2B5EF4-FFF2-40B4-BE49-F238E27FC236}">
                <a16:creationId xmlns:a16="http://schemas.microsoft.com/office/drawing/2014/main" xmlns="" id="{AD91D2ED-5A1F-46DA-BA5B-7E6D6EDE393A}"/>
              </a:ext>
            </a:extLst>
          </p:cNvPr>
          <p:cNvSpPr txBox="1"/>
          <p:nvPr/>
        </p:nvSpPr>
        <p:spPr>
          <a:xfrm>
            <a:off x="3792710" y="3209916"/>
            <a:ext cx="1475581" cy="369332"/>
          </a:xfrm>
          <a:prstGeom prst="rect">
            <a:avLst/>
          </a:prstGeom>
          <a:noFill/>
        </p:spPr>
        <p:txBody>
          <a:bodyPr wrap="square" rtlCol="0">
            <a:spAutoFit/>
          </a:bodyPr>
          <a:lstStyle/>
          <a:p>
            <a:r>
              <a:rPr lang="en-US" dirty="0"/>
              <a:t>Yes, it is spam</a:t>
            </a:r>
          </a:p>
        </p:txBody>
      </p:sp>
      <p:sp>
        <p:nvSpPr>
          <p:cNvPr id="23" name="TextBox 22">
            <a:extLst>
              <a:ext uri="{FF2B5EF4-FFF2-40B4-BE49-F238E27FC236}">
                <a16:creationId xmlns:a16="http://schemas.microsoft.com/office/drawing/2014/main" xmlns="" id="{918F0F16-BAA9-4E78-9DE9-F847ECAEB379}"/>
              </a:ext>
            </a:extLst>
          </p:cNvPr>
          <p:cNvSpPr txBox="1"/>
          <p:nvPr/>
        </p:nvSpPr>
        <p:spPr>
          <a:xfrm>
            <a:off x="3529863" y="4561890"/>
            <a:ext cx="1881383" cy="369332"/>
          </a:xfrm>
          <a:prstGeom prst="rect">
            <a:avLst/>
          </a:prstGeom>
          <a:noFill/>
        </p:spPr>
        <p:txBody>
          <a:bodyPr wrap="square" rtlCol="0">
            <a:spAutoFit/>
          </a:bodyPr>
          <a:lstStyle/>
          <a:p>
            <a:r>
              <a:rPr lang="en-US" dirty="0"/>
              <a:t>No, it is not spam</a:t>
            </a:r>
          </a:p>
        </p:txBody>
      </p:sp>
      <p:cxnSp>
        <p:nvCxnSpPr>
          <p:cNvPr id="11" name="Straight Connector 10">
            <a:extLst>
              <a:ext uri="{FF2B5EF4-FFF2-40B4-BE49-F238E27FC236}">
                <a16:creationId xmlns:a16="http://schemas.microsoft.com/office/drawing/2014/main" xmlns="" id="{90DFDDAB-7031-4234-98DF-E3307F8B74D2}"/>
              </a:ext>
            </a:extLst>
          </p:cNvPr>
          <p:cNvCxnSpPr>
            <a:cxnSpLocks/>
          </p:cNvCxnSpPr>
          <p:nvPr/>
        </p:nvCxnSpPr>
        <p:spPr>
          <a:xfrm>
            <a:off x="3792710" y="4094251"/>
            <a:ext cx="5757690" cy="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xmlns="" id="{A439C323-2FB6-4761-8723-15A1E985650E}"/>
              </a:ext>
            </a:extLst>
          </p:cNvPr>
          <p:cNvCxnSpPr>
            <a:cxnSpLocks/>
          </p:cNvCxnSpPr>
          <p:nvPr/>
        </p:nvCxnSpPr>
        <p:spPr>
          <a:xfrm>
            <a:off x="5394960" y="2184400"/>
            <a:ext cx="0" cy="3230651"/>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43" name="Rectangle 42">
            <a:extLst>
              <a:ext uri="{FF2B5EF4-FFF2-40B4-BE49-F238E27FC236}">
                <a16:creationId xmlns:a16="http://schemas.microsoft.com/office/drawing/2014/main" xmlns="" id="{0225656F-73EC-4FA3-8DBA-B3C3761CB592}"/>
              </a:ext>
            </a:extLst>
          </p:cNvPr>
          <p:cNvSpPr/>
          <p:nvPr/>
        </p:nvSpPr>
        <p:spPr>
          <a:xfrm>
            <a:off x="5421047" y="2162690"/>
            <a:ext cx="2314062" cy="369332"/>
          </a:xfrm>
          <a:prstGeom prst="rect">
            <a:avLst/>
          </a:prstGeom>
        </p:spPr>
        <p:txBody>
          <a:bodyPr wrap="square">
            <a:spAutoFit/>
          </a:bodyPr>
          <a:lstStyle/>
          <a:p>
            <a:r>
              <a:rPr lang="en-US" dirty="0">
                <a:latin typeface="Karla"/>
              </a:rPr>
              <a:t>It was spam, for real</a:t>
            </a:r>
            <a:endParaRPr lang="en-US" dirty="0"/>
          </a:p>
        </p:txBody>
      </p:sp>
      <p:cxnSp>
        <p:nvCxnSpPr>
          <p:cNvPr id="25" name="Straight Connector 24">
            <a:extLst>
              <a:ext uri="{FF2B5EF4-FFF2-40B4-BE49-F238E27FC236}">
                <a16:creationId xmlns:a16="http://schemas.microsoft.com/office/drawing/2014/main" xmlns="" id="{0C28E345-5A1C-4DFF-BD62-00A49BD9AC02}"/>
              </a:ext>
            </a:extLst>
          </p:cNvPr>
          <p:cNvCxnSpPr>
            <a:cxnSpLocks/>
          </p:cNvCxnSpPr>
          <p:nvPr/>
        </p:nvCxnSpPr>
        <p:spPr>
          <a:xfrm>
            <a:off x="7735110" y="2184400"/>
            <a:ext cx="0" cy="3252807"/>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xmlns="" id="{CB6FF6D1-EACA-4A08-BFB7-660157D17CAD}"/>
              </a:ext>
            </a:extLst>
          </p:cNvPr>
          <p:cNvCxnSpPr/>
          <p:nvPr/>
        </p:nvCxnSpPr>
        <p:spPr>
          <a:xfrm>
            <a:off x="3945110" y="2582247"/>
            <a:ext cx="5452890" cy="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40" name="Rectangle 39">
            <a:extLst>
              <a:ext uri="{FF2B5EF4-FFF2-40B4-BE49-F238E27FC236}">
                <a16:creationId xmlns:a16="http://schemas.microsoft.com/office/drawing/2014/main" xmlns="" id="{E83D712B-1F2F-43FF-A8DE-89499E6E27C4}"/>
              </a:ext>
            </a:extLst>
          </p:cNvPr>
          <p:cNvSpPr/>
          <p:nvPr/>
        </p:nvSpPr>
        <p:spPr>
          <a:xfrm>
            <a:off x="7735110" y="2173959"/>
            <a:ext cx="2073663" cy="369332"/>
          </a:xfrm>
          <a:prstGeom prst="rect">
            <a:avLst/>
          </a:prstGeom>
        </p:spPr>
        <p:txBody>
          <a:bodyPr wrap="square">
            <a:spAutoFit/>
          </a:bodyPr>
          <a:lstStyle/>
          <a:p>
            <a:r>
              <a:rPr lang="en-US" dirty="0">
                <a:latin typeface="Karla"/>
              </a:rPr>
              <a:t>It was not spam</a:t>
            </a:r>
          </a:p>
        </p:txBody>
      </p:sp>
      <p:grpSp>
        <p:nvGrpSpPr>
          <p:cNvPr id="48" name="Group 47">
            <a:extLst>
              <a:ext uri="{FF2B5EF4-FFF2-40B4-BE49-F238E27FC236}">
                <a16:creationId xmlns:a16="http://schemas.microsoft.com/office/drawing/2014/main" xmlns="" id="{413AA82C-B6CE-43F8-8DE7-0CB8A2370F9D}"/>
              </a:ext>
            </a:extLst>
          </p:cNvPr>
          <p:cNvGrpSpPr/>
          <p:nvPr/>
        </p:nvGrpSpPr>
        <p:grpSpPr>
          <a:xfrm>
            <a:off x="6419523" y="2612206"/>
            <a:ext cx="1205126" cy="789219"/>
            <a:chOff x="6324170" y="2921340"/>
            <a:chExt cx="1595980" cy="1045184"/>
          </a:xfrm>
        </p:grpSpPr>
        <p:grpSp>
          <p:nvGrpSpPr>
            <p:cNvPr id="49" name="Group 48">
              <a:extLst>
                <a:ext uri="{FF2B5EF4-FFF2-40B4-BE49-F238E27FC236}">
                  <a16:creationId xmlns:a16="http://schemas.microsoft.com/office/drawing/2014/main" xmlns="" id="{F44386C5-C977-433C-8208-95C2AB3A06FF}"/>
                </a:ext>
              </a:extLst>
            </p:cNvPr>
            <p:cNvGrpSpPr/>
            <p:nvPr/>
          </p:nvGrpSpPr>
          <p:grpSpPr>
            <a:xfrm>
              <a:off x="6501483" y="2921340"/>
              <a:ext cx="1225906" cy="1045184"/>
              <a:chOff x="1470837" y="1717795"/>
              <a:chExt cx="914400" cy="914400"/>
            </a:xfrm>
            <a:solidFill>
              <a:schemeClr val="bg1">
                <a:lumMod val="50000"/>
              </a:schemeClr>
            </a:solidFill>
          </p:grpSpPr>
          <p:pic>
            <p:nvPicPr>
              <p:cNvPr id="51" name="Graphic 50" descr="Open envelope">
                <a:extLst>
                  <a:ext uri="{FF2B5EF4-FFF2-40B4-BE49-F238E27FC236}">
                    <a16:creationId xmlns:a16="http://schemas.microsoft.com/office/drawing/2014/main" xmlns="" id="{4BCB06EB-D7CE-4301-9C7B-C9F2E3E35826}"/>
                  </a:ext>
                </a:extLst>
              </p:cNvPr>
              <p:cNvPicPr>
                <a:picLocks noChangeAspect="1"/>
              </p:cNvPicPr>
              <p:nvPr/>
            </p:nvPicPr>
            <p:blipFill>
              <a:blip r:embed="rId14">
                <a:extLst>
                  <a:ext uri="{96DAC541-7B7A-43D3-8B79-37D633B846F1}">
                    <asvg:svgBlip xmlns:asvg="http://schemas.microsoft.com/office/drawing/2016/SVG/main" xmlns="" r:embed="rId4"/>
                  </a:ext>
                </a:extLst>
              </a:blip>
              <a:stretch>
                <a:fillRect/>
              </a:stretch>
            </p:blipFill>
            <p:spPr>
              <a:xfrm>
                <a:off x="1470837" y="1717795"/>
                <a:ext cx="914400" cy="914400"/>
              </a:xfrm>
              <a:prstGeom prst="rect">
                <a:avLst/>
              </a:prstGeom>
            </p:spPr>
          </p:pic>
          <p:sp>
            <p:nvSpPr>
              <p:cNvPr id="52" name="Rectangle 51">
                <a:extLst>
                  <a:ext uri="{FF2B5EF4-FFF2-40B4-BE49-F238E27FC236}">
                    <a16:creationId xmlns:a16="http://schemas.microsoft.com/office/drawing/2014/main" xmlns="" id="{A02AF722-AF3E-4D3A-B2A3-C5FEE6009350}"/>
                  </a:ext>
                </a:extLst>
              </p:cNvPr>
              <p:cNvSpPr/>
              <p:nvPr/>
            </p:nvSpPr>
            <p:spPr>
              <a:xfrm>
                <a:off x="1765005" y="1945758"/>
                <a:ext cx="308344" cy="27644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chemeClr val="tx1"/>
                  </a:solidFill>
                  <a:latin typeface="Karla"/>
                </a:endParaRPr>
              </a:p>
            </p:txBody>
          </p:sp>
        </p:grpSp>
        <p:sp>
          <p:nvSpPr>
            <p:cNvPr id="50" name="TextBox 49">
              <a:extLst>
                <a:ext uri="{FF2B5EF4-FFF2-40B4-BE49-F238E27FC236}">
                  <a16:creationId xmlns:a16="http://schemas.microsoft.com/office/drawing/2014/main" xmlns="" id="{A976D766-EA13-4096-946E-FE028998DC56}"/>
                </a:ext>
              </a:extLst>
            </p:cNvPr>
            <p:cNvSpPr txBox="1"/>
            <p:nvPr/>
          </p:nvSpPr>
          <p:spPr>
            <a:xfrm>
              <a:off x="6324170" y="3186012"/>
              <a:ext cx="1595980" cy="366837"/>
            </a:xfrm>
            <a:prstGeom prst="rect">
              <a:avLst/>
            </a:prstGeom>
            <a:noFill/>
            <a:ln>
              <a:noFill/>
            </a:ln>
          </p:spPr>
          <p:txBody>
            <a:bodyPr wrap="square" rtlCol="0">
              <a:spAutoFit/>
            </a:bodyPr>
            <a:lstStyle/>
            <a:p>
              <a:pPr algn="ctr"/>
              <a:r>
                <a:rPr lang="en-US" sz="1200" dirty="0">
                  <a:latin typeface="Karla"/>
                </a:rPr>
                <a:t>Spam</a:t>
              </a:r>
            </a:p>
          </p:txBody>
        </p:sp>
      </p:grpSp>
      <p:grpSp>
        <p:nvGrpSpPr>
          <p:cNvPr id="53" name="Group 52">
            <a:extLst>
              <a:ext uri="{FF2B5EF4-FFF2-40B4-BE49-F238E27FC236}">
                <a16:creationId xmlns:a16="http://schemas.microsoft.com/office/drawing/2014/main" xmlns="" id="{44779AFE-117F-4452-A171-6631103E3038}"/>
              </a:ext>
            </a:extLst>
          </p:cNvPr>
          <p:cNvGrpSpPr/>
          <p:nvPr/>
        </p:nvGrpSpPr>
        <p:grpSpPr>
          <a:xfrm>
            <a:off x="5488609" y="3287650"/>
            <a:ext cx="1205126" cy="789219"/>
            <a:chOff x="6324170" y="2921340"/>
            <a:chExt cx="1595980" cy="1045184"/>
          </a:xfrm>
        </p:grpSpPr>
        <p:grpSp>
          <p:nvGrpSpPr>
            <p:cNvPr id="54" name="Group 53">
              <a:extLst>
                <a:ext uri="{FF2B5EF4-FFF2-40B4-BE49-F238E27FC236}">
                  <a16:creationId xmlns:a16="http://schemas.microsoft.com/office/drawing/2014/main" xmlns="" id="{3DB3CBF3-9E47-46EC-AD62-074514945B48}"/>
                </a:ext>
              </a:extLst>
            </p:cNvPr>
            <p:cNvGrpSpPr/>
            <p:nvPr/>
          </p:nvGrpSpPr>
          <p:grpSpPr>
            <a:xfrm>
              <a:off x="6501483" y="2921340"/>
              <a:ext cx="1225906" cy="1045184"/>
              <a:chOff x="1470837" y="1717795"/>
              <a:chExt cx="914400" cy="914400"/>
            </a:xfrm>
            <a:solidFill>
              <a:schemeClr val="bg1">
                <a:lumMod val="50000"/>
              </a:schemeClr>
            </a:solidFill>
          </p:grpSpPr>
          <p:pic>
            <p:nvPicPr>
              <p:cNvPr id="56" name="Graphic 55" descr="Open envelope">
                <a:extLst>
                  <a:ext uri="{FF2B5EF4-FFF2-40B4-BE49-F238E27FC236}">
                    <a16:creationId xmlns:a16="http://schemas.microsoft.com/office/drawing/2014/main" xmlns="" id="{DDC9F033-3D2B-4DD1-B28B-57B9DCD0A924}"/>
                  </a:ext>
                </a:extLst>
              </p:cNvPr>
              <p:cNvPicPr>
                <a:picLocks noChangeAspect="1"/>
              </p:cNvPicPr>
              <p:nvPr/>
            </p:nvPicPr>
            <p:blipFill>
              <a:blip r:embed="rId14">
                <a:extLst>
                  <a:ext uri="{96DAC541-7B7A-43D3-8B79-37D633B846F1}">
                    <asvg:svgBlip xmlns:asvg="http://schemas.microsoft.com/office/drawing/2016/SVG/main" xmlns="" r:embed="rId4"/>
                  </a:ext>
                </a:extLst>
              </a:blip>
              <a:stretch>
                <a:fillRect/>
              </a:stretch>
            </p:blipFill>
            <p:spPr>
              <a:xfrm>
                <a:off x="1470837" y="1717795"/>
                <a:ext cx="914400" cy="914400"/>
              </a:xfrm>
              <a:prstGeom prst="rect">
                <a:avLst/>
              </a:prstGeom>
            </p:spPr>
          </p:pic>
          <p:sp>
            <p:nvSpPr>
              <p:cNvPr id="57" name="Rectangle 56">
                <a:extLst>
                  <a:ext uri="{FF2B5EF4-FFF2-40B4-BE49-F238E27FC236}">
                    <a16:creationId xmlns:a16="http://schemas.microsoft.com/office/drawing/2014/main" xmlns="" id="{22C689E5-1758-4783-BDA2-59D92B37EAD7}"/>
                  </a:ext>
                </a:extLst>
              </p:cNvPr>
              <p:cNvSpPr/>
              <p:nvPr/>
            </p:nvSpPr>
            <p:spPr>
              <a:xfrm>
                <a:off x="1765005" y="1945758"/>
                <a:ext cx="308344" cy="27644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chemeClr val="tx1"/>
                  </a:solidFill>
                  <a:latin typeface="Karla"/>
                </a:endParaRPr>
              </a:p>
            </p:txBody>
          </p:sp>
        </p:grpSp>
        <p:sp>
          <p:nvSpPr>
            <p:cNvPr id="55" name="TextBox 54">
              <a:extLst>
                <a:ext uri="{FF2B5EF4-FFF2-40B4-BE49-F238E27FC236}">
                  <a16:creationId xmlns:a16="http://schemas.microsoft.com/office/drawing/2014/main" xmlns="" id="{1E7B238E-4346-45DB-A847-BD3C93523E28}"/>
                </a:ext>
              </a:extLst>
            </p:cNvPr>
            <p:cNvSpPr txBox="1"/>
            <p:nvPr/>
          </p:nvSpPr>
          <p:spPr>
            <a:xfrm>
              <a:off x="6324170" y="3186012"/>
              <a:ext cx="1595980" cy="366837"/>
            </a:xfrm>
            <a:prstGeom prst="rect">
              <a:avLst/>
            </a:prstGeom>
            <a:noFill/>
            <a:ln>
              <a:noFill/>
            </a:ln>
          </p:spPr>
          <p:txBody>
            <a:bodyPr wrap="square" rtlCol="0">
              <a:spAutoFit/>
            </a:bodyPr>
            <a:lstStyle/>
            <a:p>
              <a:pPr algn="ctr"/>
              <a:r>
                <a:rPr lang="en-US" sz="1200" dirty="0">
                  <a:latin typeface="Karla"/>
                </a:rPr>
                <a:t>Spam</a:t>
              </a:r>
            </a:p>
          </p:txBody>
        </p:sp>
      </p:grpSp>
      <p:grpSp>
        <p:nvGrpSpPr>
          <p:cNvPr id="58" name="Group 57">
            <a:extLst>
              <a:ext uri="{FF2B5EF4-FFF2-40B4-BE49-F238E27FC236}">
                <a16:creationId xmlns:a16="http://schemas.microsoft.com/office/drawing/2014/main" xmlns="" id="{20167294-A57D-4C56-A696-9B4A031CF51C}"/>
              </a:ext>
            </a:extLst>
          </p:cNvPr>
          <p:cNvGrpSpPr/>
          <p:nvPr/>
        </p:nvGrpSpPr>
        <p:grpSpPr>
          <a:xfrm>
            <a:off x="6429919" y="3302869"/>
            <a:ext cx="1205126" cy="789219"/>
            <a:chOff x="6324170" y="2921340"/>
            <a:chExt cx="1595980" cy="1045184"/>
          </a:xfrm>
        </p:grpSpPr>
        <p:grpSp>
          <p:nvGrpSpPr>
            <p:cNvPr id="59" name="Group 58">
              <a:extLst>
                <a:ext uri="{FF2B5EF4-FFF2-40B4-BE49-F238E27FC236}">
                  <a16:creationId xmlns:a16="http://schemas.microsoft.com/office/drawing/2014/main" xmlns="" id="{AD74C422-CD4E-4B84-B7B8-FED7845B9904}"/>
                </a:ext>
              </a:extLst>
            </p:cNvPr>
            <p:cNvGrpSpPr/>
            <p:nvPr/>
          </p:nvGrpSpPr>
          <p:grpSpPr>
            <a:xfrm>
              <a:off x="6501483" y="2921340"/>
              <a:ext cx="1225906" cy="1045184"/>
              <a:chOff x="1470837" y="1717795"/>
              <a:chExt cx="914400" cy="914400"/>
            </a:xfrm>
            <a:solidFill>
              <a:schemeClr val="bg1">
                <a:lumMod val="50000"/>
              </a:schemeClr>
            </a:solidFill>
          </p:grpSpPr>
          <p:pic>
            <p:nvPicPr>
              <p:cNvPr id="61" name="Graphic 60" descr="Open envelope">
                <a:extLst>
                  <a:ext uri="{FF2B5EF4-FFF2-40B4-BE49-F238E27FC236}">
                    <a16:creationId xmlns:a16="http://schemas.microsoft.com/office/drawing/2014/main" xmlns="" id="{0DA31B4E-B018-47C4-AC05-E93F2089D2C3}"/>
                  </a:ext>
                </a:extLst>
              </p:cNvPr>
              <p:cNvPicPr>
                <a:picLocks noChangeAspect="1"/>
              </p:cNvPicPr>
              <p:nvPr/>
            </p:nvPicPr>
            <p:blipFill>
              <a:blip r:embed="rId14">
                <a:extLst>
                  <a:ext uri="{96DAC541-7B7A-43D3-8B79-37D633B846F1}">
                    <asvg:svgBlip xmlns:asvg="http://schemas.microsoft.com/office/drawing/2016/SVG/main" xmlns="" r:embed="rId4"/>
                  </a:ext>
                </a:extLst>
              </a:blip>
              <a:stretch>
                <a:fillRect/>
              </a:stretch>
            </p:blipFill>
            <p:spPr>
              <a:xfrm>
                <a:off x="1470837" y="1717795"/>
                <a:ext cx="914400" cy="914400"/>
              </a:xfrm>
              <a:prstGeom prst="rect">
                <a:avLst/>
              </a:prstGeom>
            </p:spPr>
          </p:pic>
          <p:sp>
            <p:nvSpPr>
              <p:cNvPr id="62" name="Rectangle 61">
                <a:extLst>
                  <a:ext uri="{FF2B5EF4-FFF2-40B4-BE49-F238E27FC236}">
                    <a16:creationId xmlns:a16="http://schemas.microsoft.com/office/drawing/2014/main" xmlns="" id="{0FB19403-2E83-4E8A-B380-37FCC55EE664}"/>
                  </a:ext>
                </a:extLst>
              </p:cNvPr>
              <p:cNvSpPr/>
              <p:nvPr/>
            </p:nvSpPr>
            <p:spPr>
              <a:xfrm>
                <a:off x="1765005" y="1945758"/>
                <a:ext cx="308344" cy="27644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chemeClr val="tx1"/>
                  </a:solidFill>
                  <a:latin typeface="Karla"/>
                </a:endParaRPr>
              </a:p>
            </p:txBody>
          </p:sp>
        </p:grpSp>
        <p:sp>
          <p:nvSpPr>
            <p:cNvPr id="60" name="TextBox 59">
              <a:extLst>
                <a:ext uri="{FF2B5EF4-FFF2-40B4-BE49-F238E27FC236}">
                  <a16:creationId xmlns:a16="http://schemas.microsoft.com/office/drawing/2014/main" xmlns="" id="{F604BF7B-32F2-4523-99A5-A9C7C2F54CCA}"/>
                </a:ext>
              </a:extLst>
            </p:cNvPr>
            <p:cNvSpPr txBox="1"/>
            <p:nvPr/>
          </p:nvSpPr>
          <p:spPr>
            <a:xfrm>
              <a:off x="6324170" y="3186012"/>
              <a:ext cx="1595980" cy="366837"/>
            </a:xfrm>
            <a:prstGeom prst="rect">
              <a:avLst/>
            </a:prstGeom>
            <a:noFill/>
            <a:ln>
              <a:noFill/>
            </a:ln>
          </p:spPr>
          <p:txBody>
            <a:bodyPr wrap="square" rtlCol="0">
              <a:spAutoFit/>
            </a:bodyPr>
            <a:lstStyle/>
            <a:p>
              <a:pPr algn="ctr"/>
              <a:r>
                <a:rPr lang="en-US" sz="1200" dirty="0">
                  <a:latin typeface="Karla"/>
                </a:rPr>
                <a:t>Spam</a:t>
              </a:r>
            </a:p>
          </p:txBody>
        </p:sp>
      </p:grpSp>
      <p:grpSp>
        <p:nvGrpSpPr>
          <p:cNvPr id="63" name="Group 62">
            <a:extLst>
              <a:ext uri="{FF2B5EF4-FFF2-40B4-BE49-F238E27FC236}">
                <a16:creationId xmlns:a16="http://schemas.microsoft.com/office/drawing/2014/main" xmlns="" id="{1EEF7B58-E6BF-46BB-9FEE-C21CC3178E20}"/>
              </a:ext>
            </a:extLst>
          </p:cNvPr>
          <p:cNvGrpSpPr/>
          <p:nvPr/>
        </p:nvGrpSpPr>
        <p:grpSpPr>
          <a:xfrm>
            <a:off x="5490022" y="2593814"/>
            <a:ext cx="1205126" cy="789219"/>
            <a:chOff x="6324170" y="2921340"/>
            <a:chExt cx="1595980" cy="1045184"/>
          </a:xfrm>
        </p:grpSpPr>
        <p:grpSp>
          <p:nvGrpSpPr>
            <p:cNvPr id="64" name="Group 63">
              <a:extLst>
                <a:ext uri="{FF2B5EF4-FFF2-40B4-BE49-F238E27FC236}">
                  <a16:creationId xmlns:a16="http://schemas.microsoft.com/office/drawing/2014/main" xmlns="" id="{457BCFE0-F33D-42BC-A02D-935014979D05}"/>
                </a:ext>
              </a:extLst>
            </p:cNvPr>
            <p:cNvGrpSpPr/>
            <p:nvPr/>
          </p:nvGrpSpPr>
          <p:grpSpPr>
            <a:xfrm>
              <a:off x="6501483" y="2921340"/>
              <a:ext cx="1225906" cy="1045184"/>
              <a:chOff x="1470837" y="1717795"/>
              <a:chExt cx="914400" cy="914400"/>
            </a:xfrm>
            <a:solidFill>
              <a:schemeClr val="bg1">
                <a:lumMod val="50000"/>
              </a:schemeClr>
            </a:solidFill>
          </p:grpSpPr>
          <p:pic>
            <p:nvPicPr>
              <p:cNvPr id="66" name="Graphic 65" descr="Open envelope">
                <a:extLst>
                  <a:ext uri="{FF2B5EF4-FFF2-40B4-BE49-F238E27FC236}">
                    <a16:creationId xmlns:a16="http://schemas.microsoft.com/office/drawing/2014/main" xmlns="" id="{6AA55477-828E-408D-851A-E8B184376A57}"/>
                  </a:ext>
                </a:extLst>
              </p:cNvPr>
              <p:cNvPicPr>
                <a:picLocks noChangeAspect="1"/>
              </p:cNvPicPr>
              <p:nvPr/>
            </p:nvPicPr>
            <p:blipFill>
              <a:blip r:embed="rId14">
                <a:extLst>
                  <a:ext uri="{96DAC541-7B7A-43D3-8B79-37D633B846F1}">
                    <asvg:svgBlip xmlns:asvg="http://schemas.microsoft.com/office/drawing/2016/SVG/main" xmlns="" r:embed="rId4"/>
                  </a:ext>
                </a:extLst>
              </a:blip>
              <a:stretch>
                <a:fillRect/>
              </a:stretch>
            </p:blipFill>
            <p:spPr>
              <a:xfrm>
                <a:off x="1470837" y="1717795"/>
                <a:ext cx="914400" cy="914400"/>
              </a:xfrm>
              <a:prstGeom prst="rect">
                <a:avLst/>
              </a:prstGeom>
            </p:spPr>
          </p:pic>
          <p:sp>
            <p:nvSpPr>
              <p:cNvPr id="67" name="Rectangle 66">
                <a:extLst>
                  <a:ext uri="{FF2B5EF4-FFF2-40B4-BE49-F238E27FC236}">
                    <a16:creationId xmlns:a16="http://schemas.microsoft.com/office/drawing/2014/main" xmlns="" id="{6E782F01-20A5-4B39-807A-46679AF479CA}"/>
                  </a:ext>
                </a:extLst>
              </p:cNvPr>
              <p:cNvSpPr/>
              <p:nvPr/>
            </p:nvSpPr>
            <p:spPr>
              <a:xfrm>
                <a:off x="1765005" y="1945758"/>
                <a:ext cx="308344" cy="27644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chemeClr val="tx1"/>
                  </a:solidFill>
                  <a:latin typeface="Karla"/>
                </a:endParaRPr>
              </a:p>
            </p:txBody>
          </p:sp>
        </p:grpSp>
        <p:sp>
          <p:nvSpPr>
            <p:cNvPr id="65" name="TextBox 64">
              <a:extLst>
                <a:ext uri="{FF2B5EF4-FFF2-40B4-BE49-F238E27FC236}">
                  <a16:creationId xmlns:a16="http://schemas.microsoft.com/office/drawing/2014/main" xmlns="" id="{B0573CF1-F3F2-484C-9585-C6925D23133A}"/>
                </a:ext>
              </a:extLst>
            </p:cNvPr>
            <p:cNvSpPr txBox="1"/>
            <p:nvPr/>
          </p:nvSpPr>
          <p:spPr>
            <a:xfrm>
              <a:off x="6324170" y="3186012"/>
              <a:ext cx="1595980" cy="366837"/>
            </a:xfrm>
            <a:prstGeom prst="rect">
              <a:avLst/>
            </a:prstGeom>
            <a:noFill/>
            <a:ln>
              <a:noFill/>
            </a:ln>
          </p:spPr>
          <p:txBody>
            <a:bodyPr wrap="square" rtlCol="0">
              <a:spAutoFit/>
            </a:bodyPr>
            <a:lstStyle/>
            <a:p>
              <a:pPr algn="ctr"/>
              <a:r>
                <a:rPr lang="en-US" sz="1200" dirty="0">
                  <a:latin typeface="Karla"/>
                </a:rPr>
                <a:t>Spam</a:t>
              </a:r>
              <a:endParaRPr lang="en-US" sz="1400" dirty="0">
                <a:latin typeface="Karla"/>
              </a:endParaRPr>
            </a:p>
          </p:txBody>
        </p:sp>
      </p:grpSp>
      <p:pic>
        <p:nvPicPr>
          <p:cNvPr id="68" name="Graphic 67" descr="Envelope">
            <a:extLst>
              <a:ext uri="{FF2B5EF4-FFF2-40B4-BE49-F238E27FC236}">
                <a16:creationId xmlns:a16="http://schemas.microsoft.com/office/drawing/2014/main" xmlns="" id="{6D557025-40E6-4F21-8C13-D18993B75717}"/>
              </a:ext>
            </a:extLst>
          </p:cNvPr>
          <p:cNvPicPr>
            <a:picLocks noChangeAspect="1"/>
          </p:cNvPicPr>
          <p:nvPr/>
        </p:nvPicPr>
        <p:blipFill>
          <a:blip r:embed="rId15">
            <a:extLst>
              <a:ext uri="{96DAC541-7B7A-43D3-8B79-37D633B846F1}">
                <asvg:svgBlip xmlns:asvg="http://schemas.microsoft.com/office/drawing/2016/SVG/main" xmlns="" r:embed="rId6"/>
              </a:ext>
            </a:extLst>
          </a:blip>
          <a:stretch>
            <a:fillRect/>
          </a:stretch>
        </p:blipFill>
        <p:spPr>
          <a:xfrm>
            <a:off x="7757480" y="4636319"/>
            <a:ext cx="914399" cy="914399"/>
          </a:xfrm>
          <a:prstGeom prst="rect">
            <a:avLst/>
          </a:prstGeom>
        </p:spPr>
      </p:pic>
      <p:pic>
        <p:nvPicPr>
          <p:cNvPr id="69" name="Graphic 68" descr="Envelope">
            <a:extLst>
              <a:ext uri="{FF2B5EF4-FFF2-40B4-BE49-F238E27FC236}">
                <a16:creationId xmlns:a16="http://schemas.microsoft.com/office/drawing/2014/main" xmlns="" id="{5E8C1245-0F04-4043-B0D7-56B06609BB9F}"/>
              </a:ext>
            </a:extLst>
          </p:cNvPr>
          <p:cNvPicPr>
            <a:picLocks noChangeAspect="1"/>
          </p:cNvPicPr>
          <p:nvPr/>
        </p:nvPicPr>
        <p:blipFill>
          <a:blip r:embed="rId15">
            <a:extLst>
              <a:ext uri="{96DAC541-7B7A-43D3-8B79-37D633B846F1}">
                <asvg:svgBlip xmlns:asvg="http://schemas.microsoft.com/office/drawing/2016/SVG/main" xmlns="" r:embed="rId6"/>
              </a:ext>
            </a:extLst>
          </a:blip>
          <a:stretch>
            <a:fillRect/>
          </a:stretch>
        </p:blipFill>
        <p:spPr>
          <a:xfrm>
            <a:off x="7757480" y="4008937"/>
            <a:ext cx="914399" cy="914399"/>
          </a:xfrm>
          <a:prstGeom prst="rect">
            <a:avLst/>
          </a:prstGeom>
        </p:spPr>
      </p:pic>
      <p:pic>
        <p:nvPicPr>
          <p:cNvPr id="70" name="Graphic 69" descr="Envelope">
            <a:extLst>
              <a:ext uri="{FF2B5EF4-FFF2-40B4-BE49-F238E27FC236}">
                <a16:creationId xmlns:a16="http://schemas.microsoft.com/office/drawing/2014/main" xmlns="" id="{2A14EB7D-8C8B-4A9F-BDA3-DB84F6665E06}"/>
              </a:ext>
            </a:extLst>
          </p:cNvPr>
          <p:cNvPicPr>
            <a:picLocks noChangeAspect="1"/>
          </p:cNvPicPr>
          <p:nvPr/>
        </p:nvPicPr>
        <p:blipFill>
          <a:blip r:embed="rId15">
            <a:extLst>
              <a:ext uri="{96DAC541-7B7A-43D3-8B79-37D633B846F1}">
                <asvg:svgBlip xmlns:asvg="http://schemas.microsoft.com/office/drawing/2016/SVG/main" xmlns="" r:embed="rId6"/>
              </a:ext>
            </a:extLst>
          </a:blip>
          <a:stretch>
            <a:fillRect/>
          </a:stretch>
        </p:blipFill>
        <p:spPr>
          <a:xfrm>
            <a:off x="8610936" y="4008936"/>
            <a:ext cx="914399" cy="914399"/>
          </a:xfrm>
          <a:prstGeom prst="rect">
            <a:avLst/>
          </a:prstGeom>
        </p:spPr>
      </p:pic>
      <p:grpSp>
        <p:nvGrpSpPr>
          <p:cNvPr id="71" name="Group 70">
            <a:extLst>
              <a:ext uri="{FF2B5EF4-FFF2-40B4-BE49-F238E27FC236}">
                <a16:creationId xmlns:a16="http://schemas.microsoft.com/office/drawing/2014/main" xmlns="" id="{1E64566C-6A84-46BB-A857-2D97B18809A0}"/>
              </a:ext>
            </a:extLst>
          </p:cNvPr>
          <p:cNvGrpSpPr/>
          <p:nvPr/>
        </p:nvGrpSpPr>
        <p:grpSpPr>
          <a:xfrm>
            <a:off x="5470133" y="4321900"/>
            <a:ext cx="1205126" cy="789219"/>
            <a:chOff x="6324170" y="2921340"/>
            <a:chExt cx="1595980" cy="1045184"/>
          </a:xfrm>
        </p:grpSpPr>
        <p:grpSp>
          <p:nvGrpSpPr>
            <p:cNvPr id="72" name="Group 71">
              <a:extLst>
                <a:ext uri="{FF2B5EF4-FFF2-40B4-BE49-F238E27FC236}">
                  <a16:creationId xmlns:a16="http://schemas.microsoft.com/office/drawing/2014/main" xmlns="" id="{2390CF84-110C-499E-A3AE-4657D85C7F50}"/>
                </a:ext>
              </a:extLst>
            </p:cNvPr>
            <p:cNvGrpSpPr/>
            <p:nvPr/>
          </p:nvGrpSpPr>
          <p:grpSpPr>
            <a:xfrm>
              <a:off x="6501483" y="2921340"/>
              <a:ext cx="1225906" cy="1045184"/>
              <a:chOff x="1470837" y="1717795"/>
              <a:chExt cx="914400" cy="914400"/>
            </a:xfrm>
            <a:solidFill>
              <a:schemeClr val="bg1">
                <a:lumMod val="50000"/>
              </a:schemeClr>
            </a:solidFill>
          </p:grpSpPr>
          <p:pic>
            <p:nvPicPr>
              <p:cNvPr id="74" name="Graphic 73" descr="Open envelope">
                <a:extLst>
                  <a:ext uri="{FF2B5EF4-FFF2-40B4-BE49-F238E27FC236}">
                    <a16:creationId xmlns:a16="http://schemas.microsoft.com/office/drawing/2014/main" xmlns="" id="{A64B2185-F728-4FC7-97AE-30E234C0F4B6}"/>
                  </a:ext>
                </a:extLst>
              </p:cNvPr>
              <p:cNvPicPr>
                <a:picLocks noChangeAspect="1"/>
              </p:cNvPicPr>
              <p:nvPr/>
            </p:nvPicPr>
            <p:blipFill>
              <a:blip r:embed="rId16">
                <a:extLst>
                  <a:ext uri="{96DAC541-7B7A-43D3-8B79-37D633B846F1}">
                    <asvg:svgBlip xmlns:asvg="http://schemas.microsoft.com/office/drawing/2016/SVG/main" xmlns="" r:embed="rId8"/>
                  </a:ext>
                </a:extLst>
              </a:blip>
              <a:stretch>
                <a:fillRect/>
              </a:stretch>
            </p:blipFill>
            <p:spPr>
              <a:xfrm>
                <a:off x="1470837" y="1717795"/>
                <a:ext cx="914400" cy="914400"/>
              </a:xfrm>
              <a:prstGeom prst="rect">
                <a:avLst/>
              </a:prstGeom>
            </p:spPr>
          </p:pic>
          <p:sp>
            <p:nvSpPr>
              <p:cNvPr id="75" name="Rectangle 74">
                <a:extLst>
                  <a:ext uri="{FF2B5EF4-FFF2-40B4-BE49-F238E27FC236}">
                    <a16:creationId xmlns:a16="http://schemas.microsoft.com/office/drawing/2014/main" xmlns="" id="{25AB2945-8D00-4B7D-92DB-957491F7BAD2}"/>
                  </a:ext>
                </a:extLst>
              </p:cNvPr>
              <p:cNvSpPr/>
              <p:nvPr/>
            </p:nvSpPr>
            <p:spPr>
              <a:xfrm>
                <a:off x="1765005" y="1945758"/>
                <a:ext cx="308344" cy="27644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chemeClr val="tx1"/>
                  </a:solidFill>
                  <a:latin typeface="Karla"/>
                </a:endParaRPr>
              </a:p>
            </p:txBody>
          </p:sp>
        </p:grpSp>
        <p:sp>
          <p:nvSpPr>
            <p:cNvPr id="73" name="TextBox 72">
              <a:extLst>
                <a:ext uri="{FF2B5EF4-FFF2-40B4-BE49-F238E27FC236}">
                  <a16:creationId xmlns:a16="http://schemas.microsoft.com/office/drawing/2014/main" xmlns="" id="{2AB4FD47-2270-4DFD-ABB7-D7DAEC2E36AE}"/>
                </a:ext>
              </a:extLst>
            </p:cNvPr>
            <p:cNvSpPr txBox="1"/>
            <p:nvPr/>
          </p:nvSpPr>
          <p:spPr>
            <a:xfrm>
              <a:off x="6324170" y="3186012"/>
              <a:ext cx="1595980" cy="366837"/>
            </a:xfrm>
            <a:prstGeom prst="rect">
              <a:avLst/>
            </a:prstGeom>
            <a:noFill/>
            <a:ln>
              <a:noFill/>
            </a:ln>
          </p:spPr>
          <p:txBody>
            <a:bodyPr wrap="square" rtlCol="0">
              <a:spAutoFit/>
            </a:bodyPr>
            <a:lstStyle/>
            <a:p>
              <a:pPr algn="ctr"/>
              <a:r>
                <a:rPr lang="en-US" sz="1200" dirty="0">
                  <a:latin typeface="Karla"/>
                </a:rPr>
                <a:t>Spam</a:t>
              </a:r>
            </a:p>
          </p:txBody>
        </p:sp>
      </p:grpSp>
      <p:grpSp>
        <p:nvGrpSpPr>
          <p:cNvPr id="76" name="Group 75">
            <a:extLst>
              <a:ext uri="{FF2B5EF4-FFF2-40B4-BE49-F238E27FC236}">
                <a16:creationId xmlns:a16="http://schemas.microsoft.com/office/drawing/2014/main" xmlns="" id="{F9500AD5-C5B5-40F3-93F4-0F66F6BE1D26}"/>
              </a:ext>
            </a:extLst>
          </p:cNvPr>
          <p:cNvGrpSpPr/>
          <p:nvPr/>
        </p:nvGrpSpPr>
        <p:grpSpPr>
          <a:xfrm>
            <a:off x="6411443" y="4337119"/>
            <a:ext cx="1205126" cy="789219"/>
            <a:chOff x="6324170" y="2921340"/>
            <a:chExt cx="1595980" cy="1045184"/>
          </a:xfrm>
        </p:grpSpPr>
        <p:grpSp>
          <p:nvGrpSpPr>
            <p:cNvPr id="77" name="Group 76">
              <a:extLst>
                <a:ext uri="{FF2B5EF4-FFF2-40B4-BE49-F238E27FC236}">
                  <a16:creationId xmlns:a16="http://schemas.microsoft.com/office/drawing/2014/main" xmlns="" id="{FF5E78A8-98B0-486C-8CD7-428B0FF93FDD}"/>
                </a:ext>
              </a:extLst>
            </p:cNvPr>
            <p:cNvGrpSpPr/>
            <p:nvPr/>
          </p:nvGrpSpPr>
          <p:grpSpPr>
            <a:xfrm>
              <a:off x="6501483" y="2921340"/>
              <a:ext cx="1225906" cy="1045184"/>
              <a:chOff x="1470837" y="1717795"/>
              <a:chExt cx="914400" cy="914400"/>
            </a:xfrm>
            <a:solidFill>
              <a:schemeClr val="bg1">
                <a:lumMod val="50000"/>
              </a:schemeClr>
            </a:solidFill>
          </p:grpSpPr>
          <p:pic>
            <p:nvPicPr>
              <p:cNvPr id="79" name="Graphic 78" descr="Open envelope">
                <a:extLst>
                  <a:ext uri="{FF2B5EF4-FFF2-40B4-BE49-F238E27FC236}">
                    <a16:creationId xmlns:a16="http://schemas.microsoft.com/office/drawing/2014/main" xmlns="" id="{DFC52277-4DFF-430A-AC99-B781EB8B4962}"/>
                  </a:ext>
                </a:extLst>
              </p:cNvPr>
              <p:cNvPicPr>
                <a:picLocks noChangeAspect="1"/>
              </p:cNvPicPr>
              <p:nvPr/>
            </p:nvPicPr>
            <p:blipFill>
              <a:blip r:embed="rId16">
                <a:extLst>
                  <a:ext uri="{96DAC541-7B7A-43D3-8B79-37D633B846F1}">
                    <asvg:svgBlip xmlns:asvg="http://schemas.microsoft.com/office/drawing/2016/SVG/main" xmlns="" r:embed="rId8"/>
                  </a:ext>
                </a:extLst>
              </a:blip>
              <a:stretch>
                <a:fillRect/>
              </a:stretch>
            </p:blipFill>
            <p:spPr>
              <a:xfrm>
                <a:off x="1470837" y="1717795"/>
                <a:ext cx="914400" cy="914400"/>
              </a:xfrm>
              <a:prstGeom prst="rect">
                <a:avLst/>
              </a:prstGeom>
            </p:spPr>
          </p:pic>
          <p:sp>
            <p:nvSpPr>
              <p:cNvPr id="80" name="Rectangle 79">
                <a:extLst>
                  <a:ext uri="{FF2B5EF4-FFF2-40B4-BE49-F238E27FC236}">
                    <a16:creationId xmlns:a16="http://schemas.microsoft.com/office/drawing/2014/main" xmlns="" id="{E4FAAD28-50ED-4494-BE19-4B289E86A5D5}"/>
                  </a:ext>
                </a:extLst>
              </p:cNvPr>
              <p:cNvSpPr/>
              <p:nvPr/>
            </p:nvSpPr>
            <p:spPr>
              <a:xfrm>
                <a:off x="1765005" y="1945758"/>
                <a:ext cx="308344" cy="27644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chemeClr val="tx1"/>
                  </a:solidFill>
                  <a:latin typeface="Karla"/>
                </a:endParaRPr>
              </a:p>
            </p:txBody>
          </p:sp>
        </p:grpSp>
        <p:sp>
          <p:nvSpPr>
            <p:cNvPr id="78" name="TextBox 77">
              <a:extLst>
                <a:ext uri="{FF2B5EF4-FFF2-40B4-BE49-F238E27FC236}">
                  <a16:creationId xmlns:a16="http://schemas.microsoft.com/office/drawing/2014/main" xmlns="" id="{7DFB87E1-BA63-4A6E-82E0-785AF1BAB31C}"/>
                </a:ext>
              </a:extLst>
            </p:cNvPr>
            <p:cNvSpPr txBox="1"/>
            <p:nvPr/>
          </p:nvSpPr>
          <p:spPr>
            <a:xfrm>
              <a:off x="6324170" y="3186012"/>
              <a:ext cx="1595980" cy="366837"/>
            </a:xfrm>
            <a:prstGeom prst="rect">
              <a:avLst/>
            </a:prstGeom>
            <a:noFill/>
            <a:ln>
              <a:noFill/>
            </a:ln>
          </p:spPr>
          <p:txBody>
            <a:bodyPr wrap="square" rtlCol="0">
              <a:spAutoFit/>
            </a:bodyPr>
            <a:lstStyle/>
            <a:p>
              <a:pPr algn="ctr"/>
              <a:r>
                <a:rPr lang="en-US" sz="1200" dirty="0">
                  <a:latin typeface="Karla"/>
                </a:rPr>
                <a:t>Spam</a:t>
              </a:r>
            </a:p>
          </p:txBody>
        </p:sp>
      </p:grpSp>
      <p:pic>
        <p:nvPicPr>
          <p:cNvPr id="81" name="Graphic 80" descr="Envelope">
            <a:extLst>
              <a:ext uri="{FF2B5EF4-FFF2-40B4-BE49-F238E27FC236}">
                <a16:creationId xmlns:a16="http://schemas.microsoft.com/office/drawing/2014/main" xmlns="" id="{88A457C3-C9A8-4A71-928A-9F6C774E687D}"/>
              </a:ext>
            </a:extLst>
          </p:cNvPr>
          <p:cNvPicPr>
            <a:picLocks noChangeAspect="1"/>
          </p:cNvPicPr>
          <p:nvPr/>
        </p:nvPicPr>
        <p:blipFill>
          <a:blip r:embed="rId17">
            <a:extLst>
              <a:ext uri="{96DAC541-7B7A-43D3-8B79-37D633B846F1}">
                <asvg:svgBlip xmlns:asvg="http://schemas.microsoft.com/office/drawing/2016/SVG/main" xmlns="" r:embed="rId10"/>
              </a:ext>
            </a:extLst>
          </a:blip>
          <a:stretch>
            <a:fillRect/>
          </a:stretch>
        </p:blipFill>
        <p:spPr>
          <a:xfrm>
            <a:off x="8153736" y="2922350"/>
            <a:ext cx="914399" cy="914399"/>
          </a:xfrm>
          <a:prstGeom prst="rect">
            <a:avLst/>
          </a:prstGeom>
        </p:spPr>
      </p:pic>
      <p:pic>
        <p:nvPicPr>
          <p:cNvPr id="82" name="Content Placeholder 5" descr="User">
            <a:extLst>
              <a:ext uri="{FF2B5EF4-FFF2-40B4-BE49-F238E27FC236}">
                <a16:creationId xmlns:a16="http://schemas.microsoft.com/office/drawing/2014/main" xmlns="" id="{F43A95FB-5E19-468E-8468-130CDE2EE8F1}"/>
              </a:ext>
            </a:extLst>
          </p:cNvPr>
          <p:cNvPicPr>
            <a:picLocks noChangeAspect="1"/>
          </p:cNvPicPr>
          <p:nvPr/>
        </p:nvPicPr>
        <p:blipFill>
          <a:blip r:embed="rId3">
            <a:extLst>
              <a:ext uri="{96DAC541-7B7A-43D3-8B79-37D633B846F1}">
                <asvg:svgBlip xmlns:asvg="http://schemas.microsoft.com/office/drawing/2016/SVG/main" xmlns="" r:embed="rId12"/>
              </a:ext>
            </a:extLst>
          </a:blip>
          <a:stretch>
            <a:fillRect/>
          </a:stretch>
        </p:blipFill>
        <p:spPr>
          <a:xfrm>
            <a:off x="1590496" y="2905444"/>
            <a:ext cx="1475581" cy="1475581"/>
          </a:xfrm>
          <a:prstGeom prst="rect">
            <a:avLst/>
          </a:prstGeom>
          <a:ln>
            <a:noFill/>
          </a:ln>
        </p:spPr>
      </p:pic>
    </p:spTree>
    <p:extLst>
      <p:ext uri="{BB962C8B-B14F-4D97-AF65-F5344CB8AC3E}">
        <p14:creationId xmlns:p14="http://schemas.microsoft.com/office/powerpoint/2010/main" val="3552497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7D422F-3BA8-49BA-8EBB-2B14A88685B2}"/>
              </a:ext>
            </a:extLst>
          </p:cNvPr>
          <p:cNvSpPr>
            <a:spLocks noGrp="1"/>
          </p:cNvSpPr>
          <p:nvPr>
            <p:ph type="title"/>
          </p:nvPr>
        </p:nvSpPr>
        <p:spPr/>
        <p:txBody>
          <a:bodyPr/>
          <a:lstStyle/>
          <a:p>
            <a:r>
              <a:rPr lang="en-US" dirty="0"/>
              <a:t>Generative Adversarial Networks (GANs) </a:t>
            </a:r>
          </a:p>
        </p:txBody>
      </p:sp>
      <p:pic>
        <p:nvPicPr>
          <p:cNvPr id="6" name="Content Placeholder 5" descr="User">
            <a:extLst>
              <a:ext uri="{FF2B5EF4-FFF2-40B4-BE49-F238E27FC236}">
                <a16:creationId xmlns:a16="http://schemas.microsoft.com/office/drawing/2014/main" xmlns="" id="{14E5243B-6707-4827-9EB9-06DC476D3850}"/>
              </a:ext>
            </a:extLst>
          </p:cNvPr>
          <p:cNvPicPr>
            <a:picLocks noGrp="1" noChangeAspect="1"/>
          </p:cNvPicPr>
          <p:nvPr>
            <p:ph idx="1"/>
          </p:nvPr>
        </p:nvPicPr>
        <p:blipFill>
          <a:blip r:embed="rId3">
            <a:extLst>
              <a:ext uri="{96DAC541-7B7A-43D3-8B79-37D633B846F1}">
                <asvg:svgBlip xmlns:asvg="http://schemas.microsoft.com/office/drawing/2016/SVG/main" xmlns="" r:embed="rId4"/>
              </a:ext>
            </a:extLst>
          </a:blip>
          <a:stretch>
            <a:fillRect/>
          </a:stretch>
        </p:blipFill>
        <p:spPr>
          <a:xfrm>
            <a:off x="2346960" y="3705533"/>
            <a:ext cx="1475581" cy="1475581"/>
          </a:xfrm>
        </p:spPr>
      </p:pic>
      <p:sp>
        <p:nvSpPr>
          <p:cNvPr id="4" name="Slide Number Placeholder 3">
            <a:extLst>
              <a:ext uri="{FF2B5EF4-FFF2-40B4-BE49-F238E27FC236}">
                <a16:creationId xmlns:a16="http://schemas.microsoft.com/office/drawing/2014/main" xmlns="" id="{C7950454-4DDC-4EE0-9E8E-5D996313BFC8}"/>
              </a:ext>
            </a:extLst>
          </p:cNvPr>
          <p:cNvSpPr>
            <a:spLocks noGrp="1"/>
          </p:cNvSpPr>
          <p:nvPr>
            <p:ph type="sldNum" sz="quarter" idx="12"/>
          </p:nvPr>
        </p:nvSpPr>
        <p:spPr/>
        <p:txBody>
          <a:bodyPr/>
          <a:lstStyle/>
          <a:p>
            <a:fld id="{81B7CCDB-6D39-0547-B7B3-C80E39D6513A}" type="slidenum">
              <a:rPr lang="en-US" smtClean="0"/>
              <a:t>9</a:t>
            </a:fld>
            <a:endParaRPr lang="en-US"/>
          </a:p>
        </p:txBody>
      </p:sp>
      <p:sp>
        <p:nvSpPr>
          <p:cNvPr id="8" name="TextBox 7">
            <a:extLst>
              <a:ext uri="{FF2B5EF4-FFF2-40B4-BE49-F238E27FC236}">
                <a16:creationId xmlns:a16="http://schemas.microsoft.com/office/drawing/2014/main" xmlns="" id="{5C310B1A-FBB6-4ABF-A056-72CEC129B741}"/>
              </a:ext>
            </a:extLst>
          </p:cNvPr>
          <p:cNvSpPr txBox="1"/>
          <p:nvPr/>
        </p:nvSpPr>
        <p:spPr>
          <a:xfrm>
            <a:off x="1254458" y="2901971"/>
            <a:ext cx="3660583" cy="923330"/>
          </a:xfrm>
          <a:prstGeom prst="rect">
            <a:avLst/>
          </a:prstGeom>
          <a:noFill/>
        </p:spPr>
        <p:txBody>
          <a:bodyPr wrap="square" rtlCol="0">
            <a:spAutoFit/>
          </a:bodyPr>
          <a:lstStyle/>
          <a:p>
            <a:pPr algn="ctr"/>
            <a:r>
              <a:rPr lang="en-US" b="1" dirty="0">
                <a:latin typeface="Karla"/>
              </a:rPr>
              <a:t>Gary</a:t>
            </a:r>
          </a:p>
          <a:p>
            <a:pPr algn="ctr"/>
            <a:r>
              <a:rPr lang="en-US" dirty="0">
                <a:latin typeface="Karla"/>
              </a:rPr>
              <a:t>Find more sophisticated words than spam</a:t>
            </a:r>
          </a:p>
        </p:txBody>
      </p:sp>
      <p:pic>
        <p:nvPicPr>
          <p:cNvPr id="9" name="Content Placeholder 5" descr="User">
            <a:extLst>
              <a:ext uri="{FF2B5EF4-FFF2-40B4-BE49-F238E27FC236}">
                <a16:creationId xmlns:a16="http://schemas.microsoft.com/office/drawing/2014/main" xmlns="" id="{38A96457-42AF-4E47-A263-47E1F0521C4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543040" y="3705533"/>
            <a:ext cx="1475581" cy="1475581"/>
          </a:xfrm>
          <a:prstGeom prst="rect">
            <a:avLst/>
          </a:prstGeom>
          <a:ln>
            <a:noFill/>
          </a:ln>
        </p:spPr>
      </p:pic>
      <p:sp>
        <p:nvSpPr>
          <p:cNvPr id="10" name="TextBox 9">
            <a:extLst>
              <a:ext uri="{FF2B5EF4-FFF2-40B4-BE49-F238E27FC236}">
                <a16:creationId xmlns:a16="http://schemas.microsoft.com/office/drawing/2014/main" xmlns="" id="{F7C3085A-642A-45AE-9260-7B1E60E7FCD4}"/>
              </a:ext>
            </a:extLst>
          </p:cNvPr>
          <p:cNvSpPr txBox="1"/>
          <p:nvPr/>
        </p:nvSpPr>
        <p:spPr>
          <a:xfrm>
            <a:off x="6189787" y="2959685"/>
            <a:ext cx="2179674" cy="923330"/>
          </a:xfrm>
          <a:prstGeom prst="rect">
            <a:avLst/>
          </a:prstGeom>
          <a:noFill/>
        </p:spPr>
        <p:txBody>
          <a:bodyPr wrap="square" rtlCol="0">
            <a:spAutoFit/>
          </a:bodyPr>
          <a:lstStyle/>
          <a:p>
            <a:pPr algn="ctr"/>
            <a:r>
              <a:rPr lang="en-US" b="1" dirty="0">
                <a:latin typeface="Karla"/>
              </a:rPr>
              <a:t>David</a:t>
            </a:r>
          </a:p>
          <a:p>
            <a:pPr algn="ctr"/>
            <a:r>
              <a:rPr lang="en-US" dirty="0">
                <a:latin typeface="Karla"/>
              </a:rPr>
              <a:t>The email contains the word spam</a:t>
            </a:r>
          </a:p>
        </p:txBody>
      </p:sp>
      <p:sp>
        <p:nvSpPr>
          <p:cNvPr id="19" name="Arrow: Right 18">
            <a:extLst>
              <a:ext uri="{FF2B5EF4-FFF2-40B4-BE49-F238E27FC236}">
                <a16:creationId xmlns:a16="http://schemas.microsoft.com/office/drawing/2014/main" xmlns="" id="{08B49363-7CD1-47E1-8325-1D1B21DD179A}"/>
              </a:ext>
            </a:extLst>
          </p:cNvPr>
          <p:cNvSpPr/>
          <p:nvPr/>
        </p:nvSpPr>
        <p:spPr>
          <a:xfrm rot="2700000">
            <a:off x="6107634" y="2746433"/>
            <a:ext cx="641898" cy="327528"/>
          </a:xfrm>
          <a:prstGeom prst="rightArrow">
            <a:avLst>
              <a:gd name="adj1" fmla="val 50000"/>
              <a:gd name="adj2" fmla="val 33682"/>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xmlns="" id="{C9602835-F540-46F8-BD6D-C2FD58C6CA77}"/>
              </a:ext>
            </a:extLst>
          </p:cNvPr>
          <p:cNvSpPr/>
          <p:nvPr/>
        </p:nvSpPr>
        <p:spPr>
          <a:xfrm rot="19355573">
            <a:off x="8172496" y="4109620"/>
            <a:ext cx="641898" cy="327528"/>
          </a:xfrm>
          <a:prstGeom prst="rightArrow">
            <a:avLst>
              <a:gd name="adj1" fmla="val 50000"/>
              <a:gd name="adj2" fmla="val 33682"/>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xmlns="" id="{74E33C0A-1C21-4302-B6D2-F6686701E87A}"/>
              </a:ext>
            </a:extLst>
          </p:cNvPr>
          <p:cNvSpPr/>
          <p:nvPr/>
        </p:nvSpPr>
        <p:spPr>
          <a:xfrm rot="1574264">
            <a:off x="8249310" y="5012201"/>
            <a:ext cx="641898" cy="327528"/>
          </a:xfrm>
          <a:prstGeom prst="rightArrow">
            <a:avLst>
              <a:gd name="adj1" fmla="val 50000"/>
              <a:gd name="adj2" fmla="val 33682"/>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xmlns="" id="{AD91D2ED-5A1F-46DA-BA5B-7E6D6EDE393A}"/>
              </a:ext>
            </a:extLst>
          </p:cNvPr>
          <p:cNvSpPr txBox="1"/>
          <p:nvPr/>
        </p:nvSpPr>
        <p:spPr>
          <a:xfrm>
            <a:off x="9103360" y="3763665"/>
            <a:ext cx="1475581" cy="369332"/>
          </a:xfrm>
          <a:prstGeom prst="rect">
            <a:avLst/>
          </a:prstGeom>
          <a:noFill/>
        </p:spPr>
        <p:txBody>
          <a:bodyPr wrap="square" rtlCol="0">
            <a:spAutoFit/>
          </a:bodyPr>
          <a:lstStyle/>
          <a:p>
            <a:r>
              <a:rPr lang="en-US" dirty="0"/>
              <a:t>Yes, it is spam</a:t>
            </a:r>
          </a:p>
        </p:txBody>
      </p:sp>
      <p:sp>
        <p:nvSpPr>
          <p:cNvPr id="23" name="TextBox 22">
            <a:extLst>
              <a:ext uri="{FF2B5EF4-FFF2-40B4-BE49-F238E27FC236}">
                <a16:creationId xmlns:a16="http://schemas.microsoft.com/office/drawing/2014/main" xmlns="" id="{918F0F16-BAA9-4E78-9DE9-F847ECAEB379}"/>
              </a:ext>
            </a:extLst>
          </p:cNvPr>
          <p:cNvSpPr txBox="1"/>
          <p:nvPr/>
        </p:nvSpPr>
        <p:spPr>
          <a:xfrm>
            <a:off x="9121897" y="5175965"/>
            <a:ext cx="1881383" cy="369332"/>
          </a:xfrm>
          <a:prstGeom prst="rect">
            <a:avLst/>
          </a:prstGeom>
          <a:noFill/>
        </p:spPr>
        <p:txBody>
          <a:bodyPr wrap="square" rtlCol="0">
            <a:spAutoFit/>
          </a:bodyPr>
          <a:lstStyle/>
          <a:p>
            <a:r>
              <a:rPr lang="en-US" dirty="0"/>
              <a:t>No, it is not spam</a:t>
            </a:r>
          </a:p>
        </p:txBody>
      </p:sp>
      <p:sp>
        <p:nvSpPr>
          <p:cNvPr id="26" name="Arrow: Right 25">
            <a:extLst>
              <a:ext uri="{FF2B5EF4-FFF2-40B4-BE49-F238E27FC236}">
                <a16:creationId xmlns:a16="http://schemas.microsoft.com/office/drawing/2014/main" xmlns="" id="{DEBEE953-26D6-49D9-86D2-AB3437D2252C}"/>
              </a:ext>
            </a:extLst>
          </p:cNvPr>
          <p:cNvSpPr/>
          <p:nvPr/>
        </p:nvSpPr>
        <p:spPr>
          <a:xfrm>
            <a:off x="3870801" y="4566819"/>
            <a:ext cx="641898" cy="327528"/>
          </a:xfrm>
          <a:prstGeom prst="rightArrow">
            <a:avLst>
              <a:gd name="adj1" fmla="val 50000"/>
              <a:gd name="adj2" fmla="val 33682"/>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Arrow: Right 26">
            <a:extLst>
              <a:ext uri="{FF2B5EF4-FFF2-40B4-BE49-F238E27FC236}">
                <a16:creationId xmlns:a16="http://schemas.microsoft.com/office/drawing/2014/main" xmlns="" id="{5DEFF20C-7E06-4B7F-88FA-7E3BDB128020}"/>
              </a:ext>
            </a:extLst>
          </p:cNvPr>
          <p:cNvSpPr/>
          <p:nvPr/>
        </p:nvSpPr>
        <p:spPr>
          <a:xfrm>
            <a:off x="6056508" y="4556822"/>
            <a:ext cx="641898" cy="327528"/>
          </a:xfrm>
          <a:prstGeom prst="rightArrow">
            <a:avLst>
              <a:gd name="adj1" fmla="val 50000"/>
              <a:gd name="adj2" fmla="val 33682"/>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6" name="Graphic 35" descr="Envelope">
            <a:extLst>
              <a:ext uri="{FF2B5EF4-FFF2-40B4-BE49-F238E27FC236}">
                <a16:creationId xmlns:a16="http://schemas.microsoft.com/office/drawing/2014/main" xmlns="" id="{DF4F8075-E976-4BEE-996E-70D668C35B4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870581" y="2356321"/>
            <a:ext cx="914400" cy="914400"/>
          </a:xfrm>
          <a:prstGeom prst="rect">
            <a:avLst/>
          </a:prstGeom>
        </p:spPr>
      </p:pic>
      <p:pic>
        <p:nvPicPr>
          <p:cNvPr id="37" name="Graphic 36" descr="Envelope">
            <a:extLst>
              <a:ext uri="{FF2B5EF4-FFF2-40B4-BE49-F238E27FC236}">
                <a16:creationId xmlns:a16="http://schemas.microsoft.com/office/drawing/2014/main" xmlns="" id="{5A1F0F4B-04D0-4510-9B5E-CA2212FDE31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778365" y="1226645"/>
            <a:ext cx="914400" cy="914400"/>
          </a:xfrm>
          <a:prstGeom prst="rect">
            <a:avLst/>
          </a:prstGeom>
        </p:spPr>
      </p:pic>
      <p:pic>
        <p:nvPicPr>
          <p:cNvPr id="38" name="Graphic 37" descr="Envelope">
            <a:extLst>
              <a:ext uri="{FF2B5EF4-FFF2-40B4-BE49-F238E27FC236}">
                <a16:creationId xmlns:a16="http://schemas.microsoft.com/office/drawing/2014/main" xmlns="" id="{B322B58B-76DE-4C8A-A9F1-5D25E1E22F0C}"/>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284816" y="1800511"/>
            <a:ext cx="914400" cy="914400"/>
          </a:xfrm>
          <a:prstGeom prst="rect">
            <a:avLst/>
          </a:prstGeom>
        </p:spPr>
      </p:pic>
      <p:pic>
        <p:nvPicPr>
          <p:cNvPr id="5" name="Graphic 4" descr="Open envelope">
            <a:extLst>
              <a:ext uri="{FF2B5EF4-FFF2-40B4-BE49-F238E27FC236}">
                <a16:creationId xmlns:a16="http://schemas.microsoft.com/office/drawing/2014/main" xmlns="" id="{5DDDD8D2-BF98-4229-AFB7-C6FED3CB6D3E}"/>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4736293" y="4207626"/>
            <a:ext cx="989344" cy="989344"/>
          </a:xfrm>
          <a:prstGeom prst="rect">
            <a:avLst/>
          </a:prstGeom>
        </p:spPr>
      </p:pic>
    </p:spTree>
    <p:extLst>
      <p:ext uri="{BB962C8B-B14F-4D97-AF65-F5344CB8AC3E}">
        <p14:creationId xmlns:p14="http://schemas.microsoft.com/office/powerpoint/2010/main" val="677219661"/>
      </p:ext>
    </p:extLst>
  </p:cSld>
  <p:clrMapOvr>
    <a:masterClrMapping/>
  </p:clrMapOvr>
  <p:timing>
    <p:tnLst>
      <p:par>
        <p:cTn id="1" dur="indefinite" restart="never" nodeType="tmRoot"/>
      </p:par>
    </p:tnLst>
  </p:timing>
</p:sld>
</file>

<file path=ppt/theme/theme1.xml><?xml version="1.0" encoding="utf-8"?>
<a:theme xmlns:a="http://schemas.openxmlformats.org/drawingml/2006/main" name="GEC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S109B_template" id="{F5F00624-00A9-874F-B784-A35A96185B41}" vid="{39D723E7-92C0-1845-A752-6B8EA907994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CS109B_template</Template>
  <TotalTime>20188</TotalTime>
  <Words>3486</Words>
  <Application>Microsoft Macintosh PowerPoint</Application>
  <PresentationFormat>Widescreen</PresentationFormat>
  <Paragraphs>758</Paragraphs>
  <Slides>75</Slides>
  <Notes>75</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75</vt:i4>
      </vt:variant>
    </vt:vector>
  </HeadingPairs>
  <TitlesOfParts>
    <vt:vector size="84" baseType="lpstr">
      <vt:lpstr>Calibri</vt:lpstr>
      <vt:lpstr>Cambria Math</vt:lpstr>
      <vt:lpstr>Helvetica Neue</vt:lpstr>
      <vt:lpstr>Karla</vt:lpstr>
      <vt:lpstr>Times</vt:lpstr>
      <vt:lpstr>Verdana</vt:lpstr>
      <vt:lpstr>Arial</vt:lpstr>
      <vt:lpstr>GEC_template</vt:lpstr>
      <vt:lpstr>Equation</vt:lpstr>
      <vt:lpstr>Lecture 20: GANS</vt:lpstr>
      <vt:lpstr>Outline</vt:lpstr>
      <vt:lpstr>Generative models</vt:lpstr>
      <vt:lpstr>Generative models</vt:lpstr>
      <vt:lpstr>Adversarial </vt:lpstr>
      <vt:lpstr>Generative Adversarial Networks (GANs) </vt:lpstr>
      <vt:lpstr>Generative Adversarial Networks (GANs) </vt:lpstr>
      <vt:lpstr>Generative Adversarial Networks (GANs) </vt:lpstr>
      <vt:lpstr>Generative Adversarial Networks (GANs) </vt:lpstr>
      <vt:lpstr>Generative Adversarial Networks (GANs) </vt:lpstr>
      <vt:lpstr>Generative Adversarial Networks (GANs) </vt:lpstr>
      <vt:lpstr>Generative Adversarial Networks (GANs) </vt:lpstr>
      <vt:lpstr>Generative Adversarial Networks (GAN) </vt:lpstr>
      <vt:lpstr>Generative Adversarial Networks (GANs) </vt:lpstr>
      <vt:lpstr>Generative Adversarial Networks (GANs) </vt:lpstr>
      <vt:lpstr>Generative Adversarial Networks (GANs) </vt:lpstr>
      <vt:lpstr>The Discriminator</vt:lpstr>
      <vt:lpstr>The Generator</vt:lpstr>
      <vt:lpstr>The Generator</vt:lpstr>
      <vt:lpstr>The Generator</vt:lpstr>
      <vt:lpstr>The Generator</vt:lpstr>
      <vt:lpstr>The Generator</vt:lpstr>
      <vt:lpstr>The Generator</vt:lpstr>
      <vt:lpstr>The Generator</vt:lpstr>
      <vt:lpstr>Learning</vt:lpstr>
      <vt:lpstr>PowerPoint Presentation</vt:lpstr>
      <vt:lpstr>Min-max Cost</vt:lpstr>
      <vt:lpstr>Training GANs</vt:lpstr>
      <vt:lpstr>Training the GAN</vt:lpstr>
      <vt:lpstr>Training the GAN</vt:lpstr>
      <vt:lpstr>Training the GAN</vt:lpstr>
      <vt:lpstr>Min-max Cost</vt:lpstr>
      <vt:lpstr>Generative Models</vt:lpstr>
      <vt:lpstr>Generative Adversarial Networks</vt:lpstr>
      <vt:lpstr>Generative Adversarial Networks</vt:lpstr>
      <vt:lpstr>Generative Adversarial Networks</vt:lpstr>
      <vt:lpstr>Generative Adversarial Networks</vt:lpstr>
      <vt:lpstr>Generative Adversarial Networks</vt:lpstr>
      <vt:lpstr>Generative Adversarial Networks</vt:lpstr>
      <vt:lpstr>Generative Adversarial Networks</vt:lpstr>
      <vt:lpstr>Generative Adversarial Networks</vt:lpstr>
      <vt:lpstr>Generative Adversarial Networks</vt:lpstr>
      <vt:lpstr>Building GANS: Fully Connected Case</vt:lpstr>
      <vt:lpstr>Building GANS: Fully Connected Case</vt:lpstr>
      <vt:lpstr>Building GANS: Fully Connected Case</vt:lpstr>
      <vt:lpstr>Building GANS: DCGAN</vt:lpstr>
      <vt:lpstr>Building GANS: DCGAN</vt:lpstr>
      <vt:lpstr>Building GANS: DCGAN</vt:lpstr>
      <vt:lpstr>Evolution of GANs </vt:lpstr>
      <vt:lpstr>Evolution of GANs </vt:lpstr>
      <vt:lpstr>PowerPoint Presentation</vt:lpstr>
      <vt:lpstr>GAN Rules of Thumb (GANHACKs)</vt:lpstr>
      <vt:lpstr>GAN Rules of Thumb (GANHACKs) </vt:lpstr>
      <vt:lpstr>GAN Rules of Thumb (GANHACKs) </vt:lpstr>
      <vt:lpstr>Outline</vt:lpstr>
      <vt:lpstr>Game Theory </vt:lpstr>
      <vt:lpstr>Game Theory (cont)</vt:lpstr>
      <vt:lpstr>Outline</vt:lpstr>
      <vt:lpstr>Challenges</vt:lpstr>
      <vt:lpstr>Challenges (cont)</vt:lpstr>
      <vt:lpstr>Challenges: Using Big Samples </vt:lpstr>
      <vt:lpstr>Challenges: Using Big Samples (cont)  </vt:lpstr>
      <vt:lpstr>Challenges: Modal collapse </vt:lpstr>
      <vt:lpstr>Challenges: Modal collapse (cont)   </vt:lpstr>
      <vt:lpstr>Challenges: Modal collapse (cont)   </vt:lpstr>
      <vt:lpstr>Challenges: Modal collapse (cont)   </vt:lpstr>
      <vt:lpstr>PowerPoint Presentation</vt:lpstr>
      <vt:lpstr>PowerPoint Presentation</vt:lpstr>
      <vt:lpstr>PowerPoint Presentation</vt:lpstr>
      <vt:lpstr>Evaluation</vt:lpstr>
      <vt:lpstr>Evaluation (cont)</vt:lpstr>
      <vt:lpstr>Evaluation: Inception Score</vt:lpstr>
      <vt:lpstr>Evaluation: TSTR</vt:lpstr>
      <vt:lpstr>Evaluation: TSTR (cont)</vt:lpstr>
      <vt:lpstr>Evaluation: TSTR (cont)</vt:lpstr>
    </vt:vector>
  </TitlesOfParts>
  <Company/>
  <LinksUpToDate>false</LinksUpToDate>
  <SharedDoc>false</SharedDoc>
  <HyperlinksChanged>false</HyperlinksChanged>
  <AppVersion>15.0036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6: GANS and Adversarial Networks</dc:title>
  <dc:creator>Microsoft Office User</dc:creator>
  <cp:lastModifiedBy>Microsoft Office User</cp:lastModifiedBy>
  <cp:revision>167</cp:revision>
  <cp:lastPrinted>2019-04-17T16:52:49Z</cp:lastPrinted>
  <dcterms:created xsi:type="dcterms:W3CDTF">2019-03-07T14:08:16Z</dcterms:created>
  <dcterms:modified xsi:type="dcterms:W3CDTF">2020-04-08T05:43:54Z</dcterms:modified>
</cp:coreProperties>
</file>