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61.jpg" ContentType="image/jpg"/>
  <Override PartName="/ppt/media/image72.jpg" ContentType="image/jpg"/>
  <Override PartName="/ppt/media/image73.jpg" ContentType="image/jpg"/>
  <Override PartName="/ppt/media/image8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77"/>
  </p:notesMasterIdLst>
  <p:sldIdLst>
    <p:sldId id="469" r:id="rId2"/>
    <p:sldId id="451" r:id="rId3"/>
    <p:sldId id="503" r:id="rId4"/>
    <p:sldId id="504" r:id="rId5"/>
    <p:sldId id="505" r:id="rId6"/>
    <p:sldId id="506" r:id="rId7"/>
    <p:sldId id="573" r:id="rId8"/>
    <p:sldId id="507" r:id="rId9"/>
    <p:sldId id="578" r:id="rId10"/>
    <p:sldId id="579" r:id="rId11"/>
    <p:sldId id="580" r:id="rId12"/>
    <p:sldId id="581" r:id="rId13"/>
    <p:sldId id="582" r:id="rId14"/>
    <p:sldId id="583" r:id="rId15"/>
    <p:sldId id="584" r:id="rId16"/>
    <p:sldId id="585" r:id="rId17"/>
    <p:sldId id="586" r:id="rId18"/>
    <p:sldId id="587" r:id="rId19"/>
    <p:sldId id="588" r:id="rId20"/>
    <p:sldId id="589" r:id="rId21"/>
    <p:sldId id="590" r:id="rId22"/>
    <p:sldId id="591" r:id="rId23"/>
    <p:sldId id="592" r:id="rId24"/>
    <p:sldId id="511" r:id="rId25"/>
    <p:sldId id="512" r:id="rId26"/>
    <p:sldId id="513" r:id="rId27"/>
    <p:sldId id="514" r:id="rId28"/>
    <p:sldId id="515" r:id="rId29"/>
    <p:sldId id="516" r:id="rId30"/>
    <p:sldId id="517" r:id="rId31"/>
    <p:sldId id="518" r:id="rId32"/>
    <p:sldId id="519" r:id="rId33"/>
    <p:sldId id="520" r:id="rId34"/>
    <p:sldId id="521" r:id="rId35"/>
    <p:sldId id="522" r:id="rId36"/>
    <p:sldId id="574" r:id="rId37"/>
    <p:sldId id="577" r:id="rId38"/>
    <p:sldId id="558" r:id="rId39"/>
    <p:sldId id="559" r:id="rId40"/>
    <p:sldId id="560" r:id="rId41"/>
    <p:sldId id="561" r:id="rId42"/>
    <p:sldId id="562" r:id="rId43"/>
    <p:sldId id="563" r:id="rId44"/>
    <p:sldId id="564" r:id="rId45"/>
    <p:sldId id="567" r:id="rId46"/>
    <p:sldId id="568" r:id="rId47"/>
    <p:sldId id="569" r:id="rId48"/>
    <p:sldId id="571" r:id="rId49"/>
    <p:sldId id="575" r:id="rId50"/>
    <p:sldId id="523" r:id="rId51"/>
    <p:sldId id="524" r:id="rId52"/>
    <p:sldId id="576" r:id="rId53"/>
    <p:sldId id="525" r:id="rId54"/>
    <p:sldId id="526" r:id="rId55"/>
    <p:sldId id="528" r:id="rId56"/>
    <p:sldId id="533" r:id="rId57"/>
    <p:sldId id="534" r:id="rId58"/>
    <p:sldId id="535" r:id="rId59"/>
    <p:sldId id="536" r:id="rId60"/>
    <p:sldId id="537" r:id="rId61"/>
    <p:sldId id="538" r:id="rId62"/>
    <p:sldId id="539" r:id="rId63"/>
    <p:sldId id="540" r:id="rId64"/>
    <p:sldId id="554" r:id="rId65"/>
    <p:sldId id="542" r:id="rId66"/>
    <p:sldId id="544" r:id="rId67"/>
    <p:sldId id="545" r:id="rId68"/>
    <p:sldId id="546" r:id="rId69"/>
    <p:sldId id="547" r:id="rId70"/>
    <p:sldId id="548" r:id="rId71"/>
    <p:sldId id="549" r:id="rId72"/>
    <p:sldId id="550" r:id="rId73"/>
    <p:sldId id="551" r:id="rId74"/>
    <p:sldId id="552" r:id="rId75"/>
    <p:sldId id="553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9C"/>
    <a:srgbClr val="FFF2CC"/>
    <a:srgbClr val="FF7FD3"/>
    <a:srgbClr val="FF7F99"/>
    <a:srgbClr val="890104"/>
    <a:srgbClr val="990103"/>
    <a:srgbClr val="AA0001"/>
    <a:srgbClr val="F47F83"/>
    <a:srgbClr val="CC6384"/>
    <a:srgbClr val="FF0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9"/>
    <p:restoredTop sz="94649"/>
  </p:normalViewPr>
  <p:slideViewPr>
    <p:cSldViewPr snapToGrid="0" snapToObjects="1">
      <p:cViewPr>
        <p:scale>
          <a:sx n="118" d="100"/>
          <a:sy n="118" d="100"/>
        </p:scale>
        <p:origin x="1296" y="1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BC4EB-2D9A-C542-A578-2B57E0FB18FF}" type="datetimeFigureOut">
              <a:rPr lang="en-US" smtClean="0"/>
              <a:t>3/31/20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71AF9-BBC8-D045-B571-D125776D9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06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87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14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71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57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97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32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3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0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42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1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06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95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5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88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39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57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56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313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61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16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59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038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47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198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744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908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846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596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336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542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4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137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251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32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841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949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315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50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reminder, this is where we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89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37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74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37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6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6E0F3-851B-D04D-8388-F0082F0B8354}" type="datetime1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CS109B Data Science 2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, Mark Glickman, and Chris Tanner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4644-B9A4-C04E-9C16-7219A5F573A5}" type="datetime1">
              <a:rPr lang="en-US" smtClean="0"/>
              <a:t>3/31/20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926F-5305-CE4E-A6B7-3EC7157494D0}" type="datetime1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02E3-39CE-9E4A-8CB2-FAE42926AFF3}" type="datetime1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0258" y="6331054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170938" y="6337706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</p:spTree>
    <p:extLst/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Protopapas, Glickman, Tanner</a:t>
            </a:r>
          </a:p>
        </p:txBody>
      </p:sp>
    </p:spTree>
    <p:extLst/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63746" y="6111765"/>
            <a:ext cx="101341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825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825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9" name="Picture 8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0" name="Picture 9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grpSp>
        <p:nvGrpSpPr>
          <p:cNvPr id="12" name="Group 11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58" y="6153741"/>
            <a:ext cx="475488" cy="4754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63746" y="6111765"/>
            <a:ext cx="101341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825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825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grpSp>
        <p:nvGrpSpPr>
          <p:cNvPr id="12" name="Group 11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13" name="Picture 12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58" y="6153741"/>
            <a:ext cx="475488" cy="4754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63746" y="6111765"/>
            <a:ext cx="101341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825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825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0363746" y="6111765"/>
            <a:ext cx="101341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825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825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590F-AA81-D540-B26C-6D991D63D543}" type="datetime1">
              <a:rPr lang="en-US" smtClean="0"/>
              <a:t>3/31/20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6E0F3-851B-D04D-8388-F0082F0B8354}" type="datetime1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3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12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12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12.png"/><Relationship Id="rId8" Type="http://schemas.openxmlformats.org/officeDocument/2006/relationships/image" Target="../media/image2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12.png"/><Relationship Id="rId8" Type="http://schemas.openxmlformats.org/officeDocument/2006/relationships/image" Target="../media/image2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12.png"/><Relationship Id="rId8" Type="http://schemas.openxmlformats.org/officeDocument/2006/relationships/image" Target="../media/image2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12.png"/><Relationship Id="rId8" Type="http://schemas.openxmlformats.org/officeDocument/2006/relationships/image" Target="../media/image2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12.png"/><Relationship Id="rId8" Type="http://schemas.openxmlformats.org/officeDocument/2006/relationships/image" Target="../media/image2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12.png"/><Relationship Id="rId8" Type="http://schemas.openxmlformats.org/officeDocument/2006/relationships/image" Target="../media/image2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12.png"/><Relationship Id="rId8" Type="http://schemas.openxmlformats.org/officeDocument/2006/relationships/image" Target="../media/image2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12.png"/><Relationship Id="rId8" Type="http://schemas.openxmlformats.org/officeDocument/2006/relationships/image" Target="../media/image2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2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112.png"/><Relationship Id="rId8" Type="http://schemas.openxmlformats.org/officeDocument/2006/relationships/image" Target="../media/image2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6.png"/><Relationship Id="rId12" Type="http://schemas.openxmlformats.org/officeDocument/2006/relationships/image" Target="../media/image247.png"/><Relationship Id="rId13" Type="http://schemas.openxmlformats.org/officeDocument/2006/relationships/image" Target="../media/image248.png"/><Relationship Id="rId14" Type="http://schemas.openxmlformats.org/officeDocument/2006/relationships/image" Target="../media/image249.png"/><Relationship Id="rId15" Type="http://schemas.openxmlformats.org/officeDocument/2006/relationships/image" Target="../media/image69.png"/><Relationship Id="rId16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0" Type="http://schemas.openxmlformats.org/officeDocument/2006/relationships/image" Target="../media/image245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6.png"/><Relationship Id="rId12" Type="http://schemas.openxmlformats.org/officeDocument/2006/relationships/image" Target="../media/image247.png"/><Relationship Id="rId13" Type="http://schemas.openxmlformats.org/officeDocument/2006/relationships/image" Target="../media/image248.png"/><Relationship Id="rId14" Type="http://schemas.openxmlformats.org/officeDocument/2006/relationships/image" Target="../media/image249.png"/><Relationship Id="rId15" Type="http://schemas.openxmlformats.org/officeDocument/2006/relationships/image" Target="../media/image69.png"/><Relationship Id="rId16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0" Type="http://schemas.openxmlformats.org/officeDocument/2006/relationships/image" Target="../media/image245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6.png"/><Relationship Id="rId12" Type="http://schemas.openxmlformats.org/officeDocument/2006/relationships/image" Target="../media/image247.png"/><Relationship Id="rId13" Type="http://schemas.openxmlformats.org/officeDocument/2006/relationships/image" Target="../media/image248.png"/><Relationship Id="rId14" Type="http://schemas.openxmlformats.org/officeDocument/2006/relationships/image" Target="../media/image249.png"/><Relationship Id="rId15" Type="http://schemas.openxmlformats.org/officeDocument/2006/relationships/image" Target="../media/image69.png"/><Relationship Id="rId16" Type="http://schemas.openxmlformats.org/officeDocument/2006/relationships/image" Target="../media/image250.png"/><Relationship Id="rId1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0" Type="http://schemas.openxmlformats.org/officeDocument/2006/relationships/image" Target="../media/image2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6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0" Type="http://schemas.openxmlformats.org/officeDocument/2006/relationships/image" Target="../media/image2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bert/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4" Type="http://schemas.openxmlformats.org/officeDocument/2006/relationships/image" Target="../media/image253.png"/><Relationship Id="rId5" Type="http://schemas.openxmlformats.org/officeDocument/2006/relationships/image" Target="../media/image254.png"/><Relationship Id="rId6" Type="http://schemas.openxmlformats.org/officeDocument/2006/relationships/image" Target="../media/image255.png"/><Relationship Id="rId7" Type="http://schemas.openxmlformats.org/officeDocument/2006/relationships/image" Target="../media/image256.png"/><Relationship Id="rId8" Type="http://schemas.openxmlformats.org/officeDocument/2006/relationships/image" Target="../media/image257.png"/><Relationship Id="rId9" Type="http://schemas.openxmlformats.org/officeDocument/2006/relationships/image" Target="../media/image25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6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5" Type="http://schemas.openxmlformats.org/officeDocument/2006/relationships/image" Target="../media/image262.png"/><Relationship Id="rId6" Type="http://schemas.openxmlformats.org/officeDocument/2006/relationships/image" Target="../media/image263.png"/><Relationship Id="rId7" Type="http://schemas.openxmlformats.org/officeDocument/2006/relationships/image" Target="../media/image264.png"/><Relationship Id="rId8" Type="http://schemas.openxmlformats.org/officeDocument/2006/relationships/image" Target="../media/image252.png"/><Relationship Id="rId9" Type="http://schemas.openxmlformats.org/officeDocument/2006/relationships/image" Target="../media/image253.png"/><Relationship Id="rId10" Type="http://schemas.openxmlformats.org/officeDocument/2006/relationships/image" Target="../media/image265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2.png"/><Relationship Id="rId12" Type="http://schemas.openxmlformats.org/officeDocument/2006/relationships/image" Target="../media/image266.png"/><Relationship Id="rId13" Type="http://schemas.openxmlformats.org/officeDocument/2006/relationships/image" Target="../media/image273.png"/><Relationship Id="rId1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7.png"/><Relationship Id="rId4" Type="http://schemas.openxmlformats.org/officeDocument/2006/relationships/image" Target="../media/image268.png"/><Relationship Id="rId5" Type="http://schemas.openxmlformats.org/officeDocument/2006/relationships/image" Target="../media/image269.png"/><Relationship Id="rId6" Type="http://schemas.openxmlformats.org/officeDocument/2006/relationships/image" Target="../media/image270.png"/><Relationship Id="rId7" Type="http://schemas.openxmlformats.org/officeDocument/2006/relationships/image" Target="../media/image271.png"/><Relationship Id="rId8" Type="http://schemas.openxmlformats.org/officeDocument/2006/relationships/image" Target="../media/image252.png"/><Relationship Id="rId9" Type="http://schemas.openxmlformats.org/officeDocument/2006/relationships/image" Target="../media/image253.png"/><Relationship Id="rId10" Type="http://schemas.openxmlformats.org/officeDocument/2006/relationships/image" Target="../media/image265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2.png"/><Relationship Id="rId12" Type="http://schemas.openxmlformats.org/officeDocument/2006/relationships/image" Target="../media/image279.png"/><Relationship Id="rId13" Type="http://schemas.openxmlformats.org/officeDocument/2006/relationships/image" Target="../media/image266.png"/><Relationship Id="rId14" Type="http://schemas.openxmlformats.org/officeDocument/2006/relationships/image" Target="../media/image273.png"/><Relationship Id="rId15" Type="http://schemas.openxmlformats.org/officeDocument/2006/relationships/image" Target="../media/image28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4.png"/><Relationship Id="rId4" Type="http://schemas.openxmlformats.org/officeDocument/2006/relationships/image" Target="../media/image275.png"/><Relationship Id="rId5" Type="http://schemas.openxmlformats.org/officeDocument/2006/relationships/image" Target="../media/image276.png"/><Relationship Id="rId6" Type="http://schemas.openxmlformats.org/officeDocument/2006/relationships/image" Target="../media/image277.png"/><Relationship Id="rId7" Type="http://schemas.openxmlformats.org/officeDocument/2006/relationships/image" Target="../media/image278.png"/><Relationship Id="rId8" Type="http://schemas.openxmlformats.org/officeDocument/2006/relationships/image" Target="../media/image252.png"/><Relationship Id="rId9" Type="http://schemas.openxmlformats.org/officeDocument/2006/relationships/image" Target="../media/image253.png"/><Relationship Id="rId10" Type="http://schemas.openxmlformats.org/officeDocument/2006/relationships/image" Target="../media/image265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2.png"/><Relationship Id="rId12" Type="http://schemas.openxmlformats.org/officeDocument/2006/relationships/image" Target="../media/image279.png"/><Relationship Id="rId13" Type="http://schemas.openxmlformats.org/officeDocument/2006/relationships/image" Target="../media/image286.png"/><Relationship Id="rId14" Type="http://schemas.openxmlformats.org/officeDocument/2006/relationships/image" Target="../media/image266.png"/><Relationship Id="rId15" Type="http://schemas.openxmlformats.org/officeDocument/2006/relationships/image" Target="../media/image273.png"/><Relationship Id="rId16" Type="http://schemas.openxmlformats.org/officeDocument/2006/relationships/image" Target="../media/image280.png"/><Relationship Id="rId17" Type="http://schemas.openxmlformats.org/officeDocument/2006/relationships/image" Target="../media/image287.png"/><Relationship Id="rId1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1.png"/><Relationship Id="rId4" Type="http://schemas.openxmlformats.org/officeDocument/2006/relationships/image" Target="../media/image282.png"/><Relationship Id="rId5" Type="http://schemas.openxmlformats.org/officeDocument/2006/relationships/image" Target="../media/image283.png"/><Relationship Id="rId6" Type="http://schemas.openxmlformats.org/officeDocument/2006/relationships/image" Target="../media/image284.png"/><Relationship Id="rId7" Type="http://schemas.openxmlformats.org/officeDocument/2006/relationships/image" Target="../media/image285.png"/><Relationship Id="rId8" Type="http://schemas.openxmlformats.org/officeDocument/2006/relationships/image" Target="../media/image252.png"/><Relationship Id="rId9" Type="http://schemas.openxmlformats.org/officeDocument/2006/relationships/image" Target="../media/image253.png"/><Relationship Id="rId10" Type="http://schemas.openxmlformats.org/officeDocument/2006/relationships/image" Target="../media/image2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s://arxiv.org/pdf/1409.0473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4" Type="http://schemas.openxmlformats.org/officeDocument/2006/relationships/image" Target="../media/image290.png"/><Relationship Id="rId5" Type="http://schemas.openxmlformats.org/officeDocument/2006/relationships/image" Target="../media/image291.png"/><Relationship Id="rId6" Type="http://schemas.openxmlformats.org/officeDocument/2006/relationships/image" Target="../media/image292.png"/><Relationship Id="rId7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slideshare.net/shuntaroy/a-review-of-deep-contextualized-word-representations-peters-2018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4" Type="http://schemas.openxmlformats.org/officeDocument/2006/relationships/image" Target="../media/image295.png"/><Relationship Id="rId5" Type="http://schemas.openxmlformats.org/officeDocument/2006/relationships/image" Target="../media/image296.png"/><Relationship Id="rId6" Type="http://schemas.openxmlformats.org/officeDocument/2006/relationships/image" Target="../media/image297.png"/><Relationship Id="rId7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4" Type="http://schemas.openxmlformats.org/officeDocument/2006/relationships/image" Target="../media/image296.png"/><Relationship Id="rId5" Type="http://schemas.openxmlformats.org/officeDocument/2006/relationships/image" Target="../media/image297.png"/><Relationship Id="rId6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eb.stanford.edu/class/cs224n/index.html" TargetMode="External"/><Relationship Id="rId4" Type="http://schemas.openxmlformats.org/officeDocument/2006/relationships/hyperlink" Target="http://cs231n.github.io/optimization-2/" TargetMode="External"/><Relationship Id="rId5" Type="http://schemas.openxmlformats.org/officeDocument/2006/relationships/hyperlink" Target="http://jalammar.github.io/illustrated-bert/" TargetMode="External"/><Relationship Id="rId6" Type="http://schemas.openxmlformats.org/officeDocument/2006/relationships/hyperlink" Target="https://www.youtube.com/watch?v=quoGRI-1l0A" TargetMode="External"/><Relationship Id="rId7" Type="http://schemas.openxmlformats.org/officeDocument/2006/relationships/hyperlink" Target="https://jalammar.github.io/illustrated-transformer/" TargetMode="External"/><Relationship Id="rId8" Type="http://schemas.openxmlformats.org/officeDocument/2006/relationships/hyperlink" Target="https://ai.googleblog.com/2017/08/transformer-novel-neural-network.html" TargetMode="External"/><Relationship Id="rId9" Type="http://schemas.openxmlformats.org/officeDocument/2006/relationships/hyperlink" Target="https://arxiv.org/pdf/1802.05365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lideshare.net/AndySloane/machine-learning-spotify-madison-big-data-meetup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hyperlink" Target="http://jalammar.github.io/illustrated-word2vec/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20" Type="http://schemas.openxmlformats.org/officeDocument/2006/relationships/image" Target="../media/image106.png"/><Relationship Id="rId21" Type="http://schemas.openxmlformats.org/officeDocument/2006/relationships/image" Target="../media/image107.png"/><Relationship Id="rId10" Type="http://schemas.openxmlformats.org/officeDocument/2006/relationships/image" Target="../media/image96.png"/><Relationship Id="rId11" Type="http://schemas.openxmlformats.org/officeDocument/2006/relationships/image" Target="../media/image97.png"/><Relationship Id="rId12" Type="http://schemas.openxmlformats.org/officeDocument/2006/relationships/image" Target="../media/image98.png"/><Relationship Id="rId13" Type="http://schemas.openxmlformats.org/officeDocument/2006/relationships/image" Target="../media/image99.png"/><Relationship Id="rId14" Type="http://schemas.openxmlformats.org/officeDocument/2006/relationships/image" Target="../media/image100.png"/><Relationship Id="rId15" Type="http://schemas.openxmlformats.org/officeDocument/2006/relationships/image" Target="../media/image101.png"/><Relationship Id="rId16" Type="http://schemas.openxmlformats.org/officeDocument/2006/relationships/image" Target="../media/image102.png"/><Relationship Id="rId17" Type="http://schemas.openxmlformats.org/officeDocument/2006/relationships/image" Target="../media/image103.png"/><Relationship Id="rId18" Type="http://schemas.openxmlformats.org/officeDocument/2006/relationships/image" Target="../media/image104.png"/><Relationship Id="rId19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Lecture </a:t>
            </a:r>
            <a:r>
              <a:rPr lang="en-US" dirty="0" smtClean="0"/>
              <a:t>17: </a:t>
            </a:r>
            <a:r>
              <a:rPr lang="en-US" dirty="0" smtClean="0"/>
              <a:t>Language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Modelling 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7BEE7D-C831-1D4A-8BDE-803000C3D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989" y="5903912"/>
            <a:ext cx="1198492" cy="952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41958D-D151-9B40-B9B7-FC63E45C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546" y="5903912"/>
            <a:ext cx="954088" cy="954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40A022-7CD9-3649-8F25-4DA14C79E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967" y="5123493"/>
            <a:ext cx="1248033" cy="17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xmlns="" id="{FEE6ED06-01E7-A141-9DF3-E94C70D2E0C1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</p:spTree>
    <p:extLst>
      <p:ext uri="{BB962C8B-B14F-4D97-AF65-F5344CB8AC3E}">
        <p14:creationId xmlns:p14="http://schemas.microsoft.com/office/powerpoint/2010/main" val="92888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xmlns="" id="{22A2E70F-3ACF-6742-9B73-9A31BF7781CA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187171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xmlns="" id="{40C4B1F5-510F-2F42-B21F-5806E198B3A3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xmlns="" id="{A4072C3A-5EFD-A243-AFB7-7C8FFA9F044C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xmlns="" id="{5AC62089-F4C5-C34D-B657-13A6BED3BD0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xmlns="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xmlns="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3" name="Content Placeholder 2">
            <a:extLst>
              <a:ext uri="{FF2B5EF4-FFF2-40B4-BE49-F238E27FC236}">
                <a16:creationId xmlns:a16="http://schemas.microsoft.com/office/drawing/2014/main" xmlns="" id="{FA14EF32-B7C2-3B42-BD65-7459605A43E3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xmlns="" id="{D5D03FF4-6F53-5345-8FB7-CFFA1A92BBA1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xmlns="" id="{B811549D-A3F3-9E49-88A0-385374AA002B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8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xmlns="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xmlns="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3" name="Content Placeholder 2">
            <a:extLst>
              <a:ext uri="{FF2B5EF4-FFF2-40B4-BE49-F238E27FC236}">
                <a16:creationId xmlns:a16="http://schemas.microsoft.com/office/drawing/2014/main" xmlns="" id="{FA14EF32-B7C2-3B42-BD65-7459605A43E3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xmlns="" id="{D5D03FF4-6F53-5345-8FB7-CFFA1A92BBA1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xmlns="" id="{B811549D-A3F3-9E49-88A0-385374AA002B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xmlns="" id="{587A2DBD-54CE-1848-AF0A-5964A1C1DFDB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80" name="Right Arrow 79">
            <a:extLst>
              <a:ext uri="{FF2B5EF4-FFF2-40B4-BE49-F238E27FC236}">
                <a16:creationId xmlns:a16="http://schemas.microsoft.com/office/drawing/2014/main" xmlns="" id="{339856BF-5551-7643-9975-2D81037C3D99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xmlns="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xmlns="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xmlns="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xmlns="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xmlns="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xmlns="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xmlns="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xmlns="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xmlns="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xmlns="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xmlns="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xmlns="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:a16="http://schemas.microsoft.com/office/drawing/2014/main" xmlns="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xmlns="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xmlns="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56BCAFBD-CFF3-234C-8327-A5390C8D23F6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174154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xmlns="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xmlns="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xmlns="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xmlns="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xmlns="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xmlns="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xmlns="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xmlns="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xmlns="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xmlns="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xmlns="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xmlns="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:a16="http://schemas.microsoft.com/office/drawing/2014/main" xmlns="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xmlns="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xmlns="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xmlns="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xmlns="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xmlns="" id="{8F59D6A4-F3B9-444B-A624-4E23710BEF78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106566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xmlns="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xmlns="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xmlns="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xmlns="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xmlns="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xmlns="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xmlns="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xmlns="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xmlns="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xmlns="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xmlns="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:a16="http://schemas.microsoft.com/office/drawing/2014/main" xmlns="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xmlns="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xmlns="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xmlns="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xmlns="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xmlns="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:a16="http://schemas.microsoft.com/office/drawing/2014/main" xmlns="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xmlns="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xmlns="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xmlns="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:a16="http://schemas.microsoft.com/office/drawing/2014/main" xmlns="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xmlns="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xmlns="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xmlns="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xmlns="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B6020504-39FE-4745-8CA2-A440A6294F62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1815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xmlns="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xmlns="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xmlns="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xmlns="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xmlns="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xmlns="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xmlns="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xmlns="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xmlns="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xmlns="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xmlns="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:a16="http://schemas.microsoft.com/office/drawing/2014/main" xmlns="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xmlns="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xmlns="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xmlns="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xmlns="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xmlns="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:a16="http://schemas.microsoft.com/office/drawing/2014/main" xmlns="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xmlns="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xmlns="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xmlns="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:a16="http://schemas.microsoft.com/office/drawing/2014/main" xmlns="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xmlns="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xmlns="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xmlns="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xmlns="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ontent Placeholder 2">
            <a:extLst>
              <a:ext uri="{FF2B5EF4-FFF2-40B4-BE49-F238E27FC236}">
                <a16:creationId xmlns:a16="http://schemas.microsoft.com/office/drawing/2014/main" xmlns="" id="{91EF60F2-B1F6-A842-8722-15672F4E7E03}"/>
              </a:ext>
            </a:extLst>
          </p:cNvPr>
          <p:cNvSpPr txBox="1">
            <a:spLocks/>
          </p:cNvSpPr>
          <p:nvPr/>
        </p:nvSpPr>
        <p:spPr>
          <a:xfrm>
            <a:off x="9258462" y="1771118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169" name="Right Arrow 168">
            <a:extLst>
              <a:ext uri="{FF2B5EF4-FFF2-40B4-BE49-F238E27FC236}">
                <a16:creationId xmlns:a16="http://schemas.microsoft.com/office/drawing/2014/main" xmlns="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xmlns="" id="{26BB91AA-B5A8-3945-BDA0-8ECD6EEAC664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8160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xmlns="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xmlns="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xmlns="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xmlns="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10054788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xmlns="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xmlns="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xmlns="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xmlns="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xmlns="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xmlns="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xmlns="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xmlns="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:a16="http://schemas.microsoft.com/office/drawing/2014/main" xmlns="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xmlns="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xmlns="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xmlns="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xmlns="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xmlns="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:a16="http://schemas.microsoft.com/office/drawing/2014/main" xmlns="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xmlns="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:a16="http://schemas.microsoft.com/office/drawing/2014/main" xmlns="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xmlns="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xmlns="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xmlns="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xmlns="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xmlns="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xmlns="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:a16="http://schemas.microsoft.com/office/drawing/2014/main" xmlns="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xmlns="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919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xmlns="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xmlns="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:a16="http://schemas.microsoft.com/office/drawing/2014/main" xmlns="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xmlns="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xmlns="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xmlns="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xmlns="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ontent Placeholder 2">
            <a:extLst>
              <a:ext uri="{FF2B5EF4-FFF2-40B4-BE49-F238E27FC236}">
                <a16:creationId xmlns:a16="http://schemas.microsoft.com/office/drawing/2014/main" xmlns="" id="{91EF60F2-B1F6-A842-8722-15672F4E7E03}"/>
              </a:ext>
            </a:extLst>
          </p:cNvPr>
          <p:cNvSpPr txBox="1">
            <a:spLocks/>
          </p:cNvSpPr>
          <p:nvPr/>
        </p:nvSpPr>
        <p:spPr>
          <a:xfrm>
            <a:off x="9258462" y="1771118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169" name="Right Arrow 168">
            <a:extLst>
              <a:ext uri="{FF2B5EF4-FFF2-40B4-BE49-F238E27FC236}">
                <a16:creationId xmlns:a16="http://schemas.microsoft.com/office/drawing/2014/main" xmlns="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53ED51A7-E717-0342-BCE6-D340FA5D4976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84011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012406" y="983807"/>
            <a:ext cx="5511668" cy="5177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Seq2Seq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+Attention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Transformers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+BERT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2</a:t>
            </a:fld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5759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xmlns="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xmlns="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xmlns="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xmlns="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10054788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xmlns="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xmlns="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xmlns="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xmlns="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xmlns="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xmlns="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xmlns="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xmlns="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:a16="http://schemas.microsoft.com/office/drawing/2014/main" xmlns="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xmlns="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xmlns="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xmlns="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xmlns="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xmlns="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:a16="http://schemas.microsoft.com/office/drawing/2014/main" xmlns="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xmlns="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:a16="http://schemas.microsoft.com/office/drawing/2014/main" xmlns="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xmlns="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xmlns="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xmlns="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xmlns="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xmlns="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xmlns="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:a16="http://schemas.microsoft.com/office/drawing/2014/main" xmlns="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xmlns="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919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xmlns="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xmlns="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:a16="http://schemas.microsoft.com/office/drawing/2014/main" xmlns="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xmlns="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xmlns="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xmlns="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xmlns="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ontent Placeholder 2">
            <a:extLst>
              <a:ext uri="{FF2B5EF4-FFF2-40B4-BE49-F238E27FC236}">
                <a16:creationId xmlns:a16="http://schemas.microsoft.com/office/drawing/2014/main" xmlns="" id="{91EF60F2-B1F6-A842-8722-15672F4E7E03}"/>
              </a:ext>
            </a:extLst>
          </p:cNvPr>
          <p:cNvSpPr txBox="1">
            <a:spLocks/>
          </p:cNvSpPr>
          <p:nvPr/>
        </p:nvSpPr>
        <p:spPr>
          <a:xfrm>
            <a:off x="9258462" y="1771118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169" name="Right Arrow 168">
            <a:extLst>
              <a:ext uri="{FF2B5EF4-FFF2-40B4-BE49-F238E27FC236}">
                <a16:creationId xmlns:a16="http://schemas.microsoft.com/office/drawing/2014/main" xmlns="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Content Placeholder 2">
            <a:extLst>
              <a:ext uri="{FF2B5EF4-FFF2-40B4-BE49-F238E27FC236}">
                <a16:creationId xmlns:a16="http://schemas.microsoft.com/office/drawing/2014/main" xmlns="" id="{88543CB4-CCEC-DD4D-B9FE-72EB696EFBB9}"/>
              </a:ext>
            </a:extLst>
          </p:cNvPr>
          <p:cNvSpPr txBox="1">
            <a:spLocks/>
          </p:cNvSpPr>
          <p:nvPr/>
        </p:nvSpPr>
        <p:spPr>
          <a:xfrm>
            <a:off x="10118640" y="1781779"/>
            <a:ext cx="987865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71" name="Right Arrow 170">
            <a:extLst>
              <a:ext uri="{FF2B5EF4-FFF2-40B4-BE49-F238E27FC236}">
                <a16:creationId xmlns:a16="http://schemas.microsoft.com/office/drawing/2014/main" xmlns="" id="{52DBD83B-334E-A542-B5A7-510AE217E560}"/>
              </a:ext>
            </a:extLst>
          </p:cNvPr>
          <p:cNvSpPr/>
          <p:nvPr/>
        </p:nvSpPr>
        <p:spPr>
          <a:xfrm rot="16200000">
            <a:off x="10416103" y="235071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Content Placeholder 2">
            <a:extLst>
              <a:ext uri="{FF2B5EF4-FFF2-40B4-BE49-F238E27FC236}">
                <a16:creationId xmlns:a16="http://schemas.microsoft.com/office/drawing/2014/main" xmlns="" id="{3CDE1E91-1F95-5E47-8DA4-83CAA990AD09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157933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xmlns="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xmlns="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xmlns="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xmlns="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10054788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8" name="Content Placeholder 2">
            <a:extLst>
              <a:ext uri="{FF2B5EF4-FFF2-40B4-BE49-F238E27FC236}">
                <a16:creationId xmlns:a16="http://schemas.microsoft.com/office/drawing/2014/main" xmlns="" id="{76799ECF-4316-7346-9C37-0DA00FB57B42}"/>
              </a:ext>
            </a:extLst>
          </p:cNvPr>
          <p:cNvSpPr txBox="1">
            <a:spLocks/>
          </p:cNvSpPr>
          <p:nvPr/>
        </p:nvSpPr>
        <p:spPr>
          <a:xfrm>
            <a:off x="10939177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xmlns="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xmlns="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xmlns="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xmlns="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xmlns="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xmlns="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xmlns="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xmlns="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:a16="http://schemas.microsoft.com/office/drawing/2014/main" xmlns="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xmlns="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xmlns="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xmlns="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xmlns="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xmlns="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:a16="http://schemas.microsoft.com/office/drawing/2014/main" xmlns="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xmlns="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:a16="http://schemas.microsoft.com/office/drawing/2014/main" xmlns="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xmlns="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xmlns="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xmlns="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xmlns="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xmlns="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xmlns="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:a16="http://schemas.microsoft.com/office/drawing/2014/main" xmlns="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xmlns="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919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xmlns="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2" name="Right Arrow 151">
            <a:extLst>
              <a:ext uri="{FF2B5EF4-FFF2-40B4-BE49-F238E27FC236}">
                <a16:creationId xmlns:a16="http://schemas.microsoft.com/office/drawing/2014/main" xmlns="" id="{C5242D7E-3AB2-AD41-AF83-02259FB2FA8F}"/>
              </a:ext>
            </a:extLst>
          </p:cNvPr>
          <p:cNvSpPr/>
          <p:nvPr/>
        </p:nvSpPr>
        <p:spPr>
          <a:xfrm>
            <a:off x="10905248" y="3808942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9DC2CDB1-7EE5-FB48-89AA-14922B2F097A}"/>
              </a:ext>
            </a:extLst>
          </p:cNvPr>
          <p:cNvGrpSpPr/>
          <p:nvPr/>
        </p:nvGrpSpPr>
        <p:grpSpPr>
          <a:xfrm rot="16200000">
            <a:off x="10892529" y="3811762"/>
            <a:ext cx="1364224" cy="311369"/>
            <a:chOff x="2297660" y="4140835"/>
            <a:chExt cx="1364224" cy="311369"/>
          </a:xfrm>
        </p:grpSpPr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xmlns="" id="{DF1A9EF5-954A-6D48-99FB-ABB28CA3883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xmlns="" id="{CC14B3C1-86EB-254E-9679-31F07CD2DB93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xmlns="" id="{F8E3AD7D-E73D-B74D-8B66-3A0C03750A2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xmlns="" id="{49C7F54C-5821-F746-B757-593F9B419F6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xmlns="" id="{2E4AD30B-DCE1-854E-817E-3899529CCA6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xmlns="" id="{AFF2D24E-5FFE-BF44-BC29-E981843452E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60" name="Right Arrow 159">
            <a:extLst>
              <a:ext uri="{FF2B5EF4-FFF2-40B4-BE49-F238E27FC236}">
                <a16:creationId xmlns:a16="http://schemas.microsoft.com/office/drawing/2014/main" xmlns="" id="{E01595F1-35B7-4246-93ED-9AC8A029E68E}"/>
              </a:ext>
            </a:extLst>
          </p:cNvPr>
          <p:cNvSpPr/>
          <p:nvPr/>
        </p:nvSpPr>
        <p:spPr>
          <a:xfrm rot="16200000">
            <a:off x="11300042" y="490212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Content Placeholder 2">
                <a:extLst>
                  <a:ext uri="{FF2B5EF4-FFF2-40B4-BE49-F238E27FC236}">
                    <a16:creationId xmlns:a16="http://schemas.microsoft.com/office/drawing/2014/main" xmlns="" id="{5A4C3450-D1DD-5C42-ACC9-178171D11E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61014" y="275647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1" name="Content Placeholder 2">
                <a:extLst>
                  <a:ext uri="{FF2B5EF4-FFF2-40B4-BE49-F238E27FC236}">
                    <a16:creationId xmlns:a16="http://schemas.microsoft.com/office/drawing/2014/main" id="{5A4C3450-D1DD-5C42-ACC9-178171D11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1014" y="2756472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xmlns="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:a16="http://schemas.microsoft.com/office/drawing/2014/main" xmlns="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xmlns="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xmlns="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xmlns="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xmlns="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ontent Placeholder 2">
            <a:extLst>
              <a:ext uri="{FF2B5EF4-FFF2-40B4-BE49-F238E27FC236}">
                <a16:creationId xmlns:a16="http://schemas.microsoft.com/office/drawing/2014/main" xmlns="" id="{91EF60F2-B1F6-A842-8722-15672F4E7E03}"/>
              </a:ext>
            </a:extLst>
          </p:cNvPr>
          <p:cNvSpPr txBox="1">
            <a:spLocks/>
          </p:cNvSpPr>
          <p:nvPr/>
        </p:nvSpPr>
        <p:spPr>
          <a:xfrm>
            <a:off x="9258462" y="1771118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169" name="Right Arrow 168">
            <a:extLst>
              <a:ext uri="{FF2B5EF4-FFF2-40B4-BE49-F238E27FC236}">
                <a16:creationId xmlns:a16="http://schemas.microsoft.com/office/drawing/2014/main" xmlns="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Content Placeholder 2">
            <a:extLst>
              <a:ext uri="{FF2B5EF4-FFF2-40B4-BE49-F238E27FC236}">
                <a16:creationId xmlns:a16="http://schemas.microsoft.com/office/drawing/2014/main" xmlns="" id="{88543CB4-CCEC-DD4D-B9FE-72EB696EFBB9}"/>
              </a:ext>
            </a:extLst>
          </p:cNvPr>
          <p:cNvSpPr txBox="1">
            <a:spLocks/>
          </p:cNvSpPr>
          <p:nvPr/>
        </p:nvSpPr>
        <p:spPr>
          <a:xfrm>
            <a:off x="10118640" y="1781779"/>
            <a:ext cx="987865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71" name="Right Arrow 170">
            <a:extLst>
              <a:ext uri="{FF2B5EF4-FFF2-40B4-BE49-F238E27FC236}">
                <a16:creationId xmlns:a16="http://schemas.microsoft.com/office/drawing/2014/main" xmlns="" id="{52DBD83B-334E-A542-B5A7-510AE217E560}"/>
              </a:ext>
            </a:extLst>
          </p:cNvPr>
          <p:cNvSpPr/>
          <p:nvPr/>
        </p:nvSpPr>
        <p:spPr>
          <a:xfrm rot="16200000">
            <a:off x="10416103" y="235071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ED3F93AB-509F-3440-BE8F-8220B12E4A16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183312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xmlns="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xmlns="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xmlns="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xmlns="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10054788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8" name="Content Placeholder 2">
            <a:extLst>
              <a:ext uri="{FF2B5EF4-FFF2-40B4-BE49-F238E27FC236}">
                <a16:creationId xmlns:a16="http://schemas.microsoft.com/office/drawing/2014/main" xmlns="" id="{76799ECF-4316-7346-9C37-0DA00FB57B42}"/>
              </a:ext>
            </a:extLst>
          </p:cNvPr>
          <p:cNvSpPr txBox="1">
            <a:spLocks/>
          </p:cNvSpPr>
          <p:nvPr/>
        </p:nvSpPr>
        <p:spPr>
          <a:xfrm>
            <a:off x="10939177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xmlns="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xmlns="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xmlns="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xmlns="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xmlns="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xmlns="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xmlns="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xmlns="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:a16="http://schemas.microsoft.com/office/drawing/2014/main" xmlns="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xmlns="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xmlns="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xmlns="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xmlns="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xmlns="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:a16="http://schemas.microsoft.com/office/drawing/2014/main" xmlns="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xmlns="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:a16="http://schemas.microsoft.com/office/drawing/2014/main" xmlns="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xmlns="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xmlns="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xmlns="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xmlns="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xmlns="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xmlns="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:a16="http://schemas.microsoft.com/office/drawing/2014/main" xmlns="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xmlns="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919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xmlns="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2" name="Right Arrow 151">
            <a:extLst>
              <a:ext uri="{FF2B5EF4-FFF2-40B4-BE49-F238E27FC236}">
                <a16:creationId xmlns:a16="http://schemas.microsoft.com/office/drawing/2014/main" xmlns="" id="{C5242D7E-3AB2-AD41-AF83-02259FB2FA8F}"/>
              </a:ext>
            </a:extLst>
          </p:cNvPr>
          <p:cNvSpPr/>
          <p:nvPr/>
        </p:nvSpPr>
        <p:spPr>
          <a:xfrm>
            <a:off x="10905248" y="3808942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9DC2CDB1-7EE5-FB48-89AA-14922B2F097A}"/>
              </a:ext>
            </a:extLst>
          </p:cNvPr>
          <p:cNvGrpSpPr/>
          <p:nvPr/>
        </p:nvGrpSpPr>
        <p:grpSpPr>
          <a:xfrm rot="16200000">
            <a:off x="10892529" y="3811762"/>
            <a:ext cx="1364224" cy="311369"/>
            <a:chOff x="2297660" y="4140835"/>
            <a:chExt cx="1364224" cy="311369"/>
          </a:xfrm>
        </p:grpSpPr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xmlns="" id="{DF1A9EF5-954A-6D48-99FB-ABB28CA3883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xmlns="" id="{CC14B3C1-86EB-254E-9679-31F07CD2DB93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xmlns="" id="{F8E3AD7D-E73D-B74D-8B66-3A0C03750A2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xmlns="" id="{49C7F54C-5821-F746-B757-593F9B419F6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xmlns="" id="{2E4AD30B-DCE1-854E-817E-3899529CCA6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xmlns="" id="{AFF2D24E-5FFE-BF44-BC29-E981843452E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60" name="Right Arrow 159">
            <a:extLst>
              <a:ext uri="{FF2B5EF4-FFF2-40B4-BE49-F238E27FC236}">
                <a16:creationId xmlns:a16="http://schemas.microsoft.com/office/drawing/2014/main" xmlns="" id="{E01595F1-35B7-4246-93ED-9AC8A029E68E}"/>
              </a:ext>
            </a:extLst>
          </p:cNvPr>
          <p:cNvSpPr/>
          <p:nvPr/>
        </p:nvSpPr>
        <p:spPr>
          <a:xfrm rot="16200000">
            <a:off x="11300042" y="490212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Content Placeholder 2">
                <a:extLst>
                  <a:ext uri="{FF2B5EF4-FFF2-40B4-BE49-F238E27FC236}">
                    <a16:creationId xmlns:a16="http://schemas.microsoft.com/office/drawing/2014/main" xmlns="" id="{5A4C3450-D1DD-5C42-ACC9-178171D11E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61014" y="275647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1" name="Content Placeholder 2">
                <a:extLst>
                  <a:ext uri="{FF2B5EF4-FFF2-40B4-BE49-F238E27FC236}">
                    <a16:creationId xmlns:a16="http://schemas.microsoft.com/office/drawing/2014/main" id="{5A4C3450-D1DD-5C42-ACC9-178171D11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1014" y="2756472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xmlns="" id="{DAC54578-F2FD-7D41-B2ED-77B4D9152DD5}"/>
              </a:ext>
            </a:extLst>
          </p:cNvPr>
          <p:cNvSpPr txBox="1">
            <a:spLocks/>
          </p:cNvSpPr>
          <p:nvPr/>
        </p:nvSpPr>
        <p:spPr>
          <a:xfrm>
            <a:off x="6501919" y="1766187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:a16="http://schemas.microsoft.com/office/drawing/2014/main" xmlns="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xmlns="" id="{51168FCC-EC13-AF4F-856E-0D8AEDA902F1}"/>
              </a:ext>
            </a:extLst>
          </p:cNvPr>
          <p:cNvSpPr txBox="1">
            <a:spLocks/>
          </p:cNvSpPr>
          <p:nvPr/>
        </p:nvSpPr>
        <p:spPr>
          <a:xfrm>
            <a:off x="7389928" y="176892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chien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xmlns="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xmlns="" id="{B7DD7F37-C71E-2348-99F5-EEBA7B6C440C}"/>
              </a:ext>
            </a:extLst>
          </p:cNvPr>
          <p:cNvSpPr txBox="1">
            <a:spLocks/>
          </p:cNvSpPr>
          <p:nvPr/>
        </p:nvSpPr>
        <p:spPr>
          <a:xfrm>
            <a:off x="8334660" y="1768769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xmlns="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ontent Placeholder 2">
            <a:extLst>
              <a:ext uri="{FF2B5EF4-FFF2-40B4-BE49-F238E27FC236}">
                <a16:creationId xmlns:a16="http://schemas.microsoft.com/office/drawing/2014/main" xmlns="" id="{91EF60F2-B1F6-A842-8722-15672F4E7E03}"/>
              </a:ext>
            </a:extLst>
          </p:cNvPr>
          <p:cNvSpPr txBox="1">
            <a:spLocks/>
          </p:cNvSpPr>
          <p:nvPr/>
        </p:nvSpPr>
        <p:spPr>
          <a:xfrm>
            <a:off x="9258462" y="1771118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169" name="Right Arrow 168">
            <a:extLst>
              <a:ext uri="{FF2B5EF4-FFF2-40B4-BE49-F238E27FC236}">
                <a16:creationId xmlns:a16="http://schemas.microsoft.com/office/drawing/2014/main" xmlns="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Content Placeholder 2">
            <a:extLst>
              <a:ext uri="{FF2B5EF4-FFF2-40B4-BE49-F238E27FC236}">
                <a16:creationId xmlns:a16="http://schemas.microsoft.com/office/drawing/2014/main" xmlns="" id="{88543CB4-CCEC-DD4D-B9FE-72EB696EFBB9}"/>
              </a:ext>
            </a:extLst>
          </p:cNvPr>
          <p:cNvSpPr txBox="1">
            <a:spLocks/>
          </p:cNvSpPr>
          <p:nvPr/>
        </p:nvSpPr>
        <p:spPr>
          <a:xfrm>
            <a:off x="10118640" y="1781779"/>
            <a:ext cx="987865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00449C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00449C"/>
              </a:solidFill>
              <a:latin typeface="Avenir Light" panose="020B0402020203020204" pitchFamily="34" charset="77"/>
            </a:endParaRPr>
          </a:p>
        </p:txBody>
      </p:sp>
      <p:sp>
        <p:nvSpPr>
          <p:cNvPr id="171" name="Right Arrow 170">
            <a:extLst>
              <a:ext uri="{FF2B5EF4-FFF2-40B4-BE49-F238E27FC236}">
                <a16:creationId xmlns:a16="http://schemas.microsoft.com/office/drawing/2014/main" xmlns="" id="{52DBD83B-334E-A542-B5A7-510AE217E560}"/>
              </a:ext>
            </a:extLst>
          </p:cNvPr>
          <p:cNvSpPr/>
          <p:nvPr/>
        </p:nvSpPr>
        <p:spPr>
          <a:xfrm rot="16200000">
            <a:off x="10416103" y="235071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Content Placeholder 2">
            <a:extLst>
              <a:ext uri="{FF2B5EF4-FFF2-40B4-BE49-F238E27FC236}">
                <a16:creationId xmlns:a16="http://schemas.microsoft.com/office/drawing/2014/main" xmlns="" id="{09401DC6-8700-DD41-BE49-5ED05956D531}"/>
              </a:ext>
            </a:extLst>
          </p:cNvPr>
          <p:cNvSpPr txBox="1">
            <a:spLocks/>
          </p:cNvSpPr>
          <p:nvPr/>
        </p:nvSpPr>
        <p:spPr>
          <a:xfrm>
            <a:off x="11050384" y="1807578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0449C"/>
                </a:solidFill>
                <a:latin typeface="Avenir Light" panose="020B0402020203020204" pitchFamily="34" charset="77"/>
              </a:rPr>
              <a:t>&lt;/s&gt;</a:t>
            </a:r>
          </a:p>
        </p:txBody>
      </p:sp>
      <p:sp>
        <p:nvSpPr>
          <p:cNvPr id="173" name="Right Arrow 172">
            <a:extLst>
              <a:ext uri="{FF2B5EF4-FFF2-40B4-BE49-F238E27FC236}">
                <a16:creationId xmlns:a16="http://schemas.microsoft.com/office/drawing/2014/main" xmlns="" id="{501825A0-BC24-2442-85E0-F67922E7E728}"/>
              </a:ext>
            </a:extLst>
          </p:cNvPr>
          <p:cNvSpPr/>
          <p:nvPr/>
        </p:nvSpPr>
        <p:spPr>
          <a:xfrm rot="16200000">
            <a:off x="11291103" y="237718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xmlns="" id="{ED3F93AB-509F-3440-BE8F-8220B12E4A16}"/>
              </a:ext>
            </a:extLst>
          </p:cNvPr>
          <p:cNvSpPr txBox="1">
            <a:spLocks/>
          </p:cNvSpPr>
          <p:nvPr/>
        </p:nvSpPr>
        <p:spPr>
          <a:xfrm>
            <a:off x="3978738" y="1101579"/>
            <a:ext cx="4675293" cy="968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The final hidden state of the encoder RNN is the initial state of the decoder RNN</a:t>
            </a:r>
          </a:p>
        </p:txBody>
      </p:sp>
    </p:spTree>
    <p:extLst>
      <p:ext uri="{BB962C8B-B14F-4D97-AF65-F5344CB8AC3E}">
        <p14:creationId xmlns:p14="http://schemas.microsoft.com/office/powerpoint/2010/main" val="80729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289568" y="3790073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678905" y="486875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224420" y="3768196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211701" y="3771016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619214" y="486137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34" y="2710721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xmlns="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86" y="2715726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8919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508887" y="5310331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xmlns="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8173004" y="52811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xmlns="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9166584" y="528499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xmlns="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10054788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18" name="Content Placeholder 2">
            <a:extLst>
              <a:ext uri="{FF2B5EF4-FFF2-40B4-BE49-F238E27FC236}">
                <a16:creationId xmlns:a16="http://schemas.microsoft.com/office/drawing/2014/main" xmlns="" id="{76799ECF-4316-7346-9C37-0DA00FB57B42}"/>
              </a:ext>
            </a:extLst>
          </p:cNvPr>
          <p:cNvSpPr txBox="1">
            <a:spLocks/>
          </p:cNvSpPr>
          <p:nvPr/>
        </p:nvSpPr>
        <p:spPr>
          <a:xfrm>
            <a:off x="10939177" y="529184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488176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xmlns="" id="{5346667C-35B3-1147-BBBA-9758BC02E0CC}"/>
              </a:ext>
            </a:extLst>
          </p:cNvPr>
          <p:cNvSpPr/>
          <p:nvPr/>
        </p:nvSpPr>
        <p:spPr>
          <a:xfrm>
            <a:off x="8143140" y="3760044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81F0AE9B-E494-E441-9F89-0D486FDB6EDD}"/>
              </a:ext>
            </a:extLst>
          </p:cNvPr>
          <p:cNvGrpSpPr/>
          <p:nvPr/>
        </p:nvGrpSpPr>
        <p:grpSpPr>
          <a:xfrm rot="16200000">
            <a:off x="8130421" y="3762864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xmlns="" id="{9141A1CC-D5CC-6E41-B437-10CDEF3A265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xmlns="" id="{9828C286-FEDF-0D4C-B0C7-5B14E4A2325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2B725D81-43BB-1A4E-817A-0F029B76215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xmlns="" id="{79DBC450-C088-D84F-99CA-A5B1522B5A6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xmlns="" id="{D1943757-4CF1-9240-BE1C-E311D6C5C8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xmlns="" id="{770B61DF-842B-C842-957B-E74856FCABF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29" name="Right Arrow 128">
            <a:extLst>
              <a:ext uri="{FF2B5EF4-FFF2-40B4-BE49-F238E27FC236}">
                <a16:creationId xmlns:a16="http://schemas.microsoft.com/office/drawing/2014/main" xmlns="" id="{A377A17A-290B-8748-A038-4C85F4893F5E}"/>
              </a:ext>
            </a:extLst>
          </p:cNvPr>
          <p:cNvSpPr/>
          <p:nvPr/>
        </p:nvSpPr>
        <p:spPr>
          <a:xfrm rot="16200000">
            <a:off x="8537934" y="485322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xmlns="" id="{394BF4E9-B3A5-E845-AEA5-EFCE061336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394BF4E9-B3A5-E845-AEA5-EFCE0613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906" y="2707574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ight Arrow 130">
            <a:extLst>
              <a:ext uri="{FF2B5EF4-FFF2-40B4-BE49-F238E27FC236}">
                <a16:creationId xmlns:a16="http://schemas.microsoft.com/office/drawing/2014/main" xmlns="" id="{A13B96B2-B336-2E42-AF4A-C334A82FD486}"/>
              </a:ext>
            </a:extLst>
          </p:cNvPr>
          <p:cNvSpPr/>
          <p:nvPr/>
        </p:nvSpPr>
        <p:spPr>
          <a:xfrm>
            <a:off x="9088417" y="3781457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FFEE26FA-C341-8C4F-8639-86B100719549}"/>
              </a:ext>
            </a:extLst>
          </p:cNvPr>
          <p:cNvGrpSpPr/>
          <p:nvPr/>
        </p:nvGrpSpPr>
        <p:grpSpPr>
          <a:xfrm rot="16200000">
            <a:off x="9075698" y="3784277"/>
            <a:ext cx="1364224" cy="311369"/>
            <a:chOff x="2297660" y="4140835"/>
            <a:chExt cx="1364224" cy="311369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xmlns="" id="{416C9704-1E43-5D49-B27C-F77D1207B56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xmlns="" id="{31229566-2C83-4E45-B71C-475CF45A871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xmlns="" id="{7A07EC7D-C3E6-434C-B465-06BCFB73FD3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390E5720-B2AF-804E-B800-C6E9B3B6D45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xmlns="" id="{D495CCB3-67AB-8A41-B0DD-39D8589D00F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xmlns="" id="{37AA9495-699E-404B-8167-C32C55E326D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9" name="Right Arrow 138">
            <a:extLst>
              <a:ext uri="{FF2B5EF4-FFF2-40B4-BE49-F238E27FC236}">
                <a16:creationId xmlns:a16="http://schemas.microsoft.com/office/drawing/2014/main" xmlns="" id="{1C4EB134-A4FE-AE4F-955A-4A5EF3D5E977}"/>
              </a:ext>
            </a:extLst>
          </p:cNvPr>
          <p:cNvSpPr/>
          <p:nvPr/>
        </p:nvSpPr>
        <p:spPr>
          <a:xfrm rot="16200000">
            <a:off x="9483211" y="487463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xmlns="" id="{92603E4C-E058-B84D-B0A7-FE01DF05B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92603E4C-E058-B84D-B0A7-FE01DF05B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83" y="2728987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>
            <a:extLst>
              <a:ext uri="{FF2B5EF4-FFF2-40B4-BE49-F238E27FC236}">
                <a16:creationId xmlns:a16="http://schemas.microsoft.com/office/drawing/2014/main" xmlns="" id="{230CAF91-E760-0542-9CA9-3CD4B3D2BB55}"/>
              </a:ext>
            </a:extLst>
          </p:cNvPr>
          <p:cNvSpPr/>
          <p:nvPr/>
        </p:nvSpPr>
        <p:spPr>
          <a:xfrm>
            <a:off x="10017044" y="3787721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F11CE7F8-1AA2-3746-9D82-6CD05FB24F2E}"/>
              </a:ext>
            </a:extLst>
          </p:cNvPr>
          <p:cNvGrpSpPr/>
          <p:nvPr/>
        </p:nvGrpSpPr>
        <p:grpSpPr>
          <a:xfrm rot="16200000">
            <a:off x="10004325" y="3790541"/>
            <a:ext cx="1364224" cy="311369"/>
            <a:chOff x="2297660" y="4140835"/>
            <a:chExt cx="1364224" cy="311369"/>
          </a:xfrm>
        </p:grpSpPr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xmlns="" id="{88BC6650-A564-B14B-AAE1-64BACF6F81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xmlns="" id="{C2C3521B-F39B-1C43-BE92-CE52525F1C0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xmlns="" id="{4461E635-53F6-7B41-B4BB-751A4EB3C2A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xmlns="" id="{D3DAEA02-6E1C-5840-82A0-C41CFDE6FA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xmlns="" id="{B03AD63F-3A7F-F049-B57B-13C5C8C350F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xmlns="" id="{A17A8F9B-C7CF-4149-AE0E-C5E257EA64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49" name="Right Arrow 148">
            <a:extLst>
              <a:ext uri="{FF2B5EF4-FFF2-40B4-BE49-F238E27FC236}">
                <a16:creationId xmlns:a16="http://schemas.microsoft.com/office/drawing/2014/main" xmlns="" id="{59A9AE8C-B697-AD44-9B14-A68F915F0196}"/>
              </a:ext>
            </a:extLst>
          </p:cNvPr>
          <p:cNvSpPr/>
          <p:nvPr/>
        </p:nvSpPr>
        <p:spPr>
          <a:xfrm rot="16200000">
            <a:off x="10411838" y="4880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xmlns="" id="{63EF9E1B-1B26-944B-87BB-0D3B9281D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0" name="Content Placeholder 2">
                <a:extLst>
                  <a:ext uri="{FF2B5EF4-FFF2-40B4-BE49-F238E27FC236}">
                    <a16:creationId xmlns:a16="http://schemas.microsoft.com/office/drawing/2014/main" id="{63EF9E1B-1B26-944B-87BB-0D3B9281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810" y="2735251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18919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xmlns="" id="{97DCBB67-3BF3-1441-B03C-2F8DC3DAF52C}"/>
              </a:ext>
            </a:extLst>
          </p:cNvPr>
          <p:cNvSpPr txBox="1">
            <a:spLocks/>
          </p:cNvSpPr>
          <p:nvPr/>
        </p:nvSpPr>
        <p:spPr>
          <a:xfrm>
            <a:off x="7433662" y="5291840"/>
            <a:ext cx="921407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2" name="Right Arrow 151">
            <a:extLst>
              <a:ext uri="{FF2B5EF4-FFF2-40B4-BE49-F238E27FC236}">
                <a16:creationId xmlns:a16="http://schemas.microsoft.com/office/drawing/2014/main" xmlns="" id="{C5242D7E-3AB2-AD41-AF83-02259FB2FA8F}"/>
              </a:ext>
            </a:extLst>
          </p:cNvPr>
          <p:cNvSpPr/>
          <p:nvPr/>
        </p:nvSpPr>
        <p:spPr>
          <a:xfrm>
            <a:off x="10905248" y="3808942"/>
            <a:ext cx="402515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9DC2CDB1-7EE5-FB48-89AA-14922B2F097A}"/>
              </a:ext>
            </a:extLst>
          </p:cNvPr>
          <p:cNvGrpSpPr/>
          <p:nvPr/>
        </p:nvGrpSpPr>
        <p:grpSpPr>
          <a:xfrm rot="16200000">
            <a:off x="10892529" y="3811762"/>
            <a:ext cx="1364224" cy="311369"/>
            <a:chOff x="2297660" y="4140835"/>
            <a:chExt cx="1364224" cy="311369"/>
          </a:xfrm>
        </p:grpSpPr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xmlns="" id="{DF1A9EF5-954A-6D48-99FB-ABB28CA3883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xmlns="" id="{CC14B3C1-86EB-254E-9679-31F07CD2DB93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xmlns="" id="{F8E3AD7D-E73D-B74D-8B66-3A0C03750A2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xmlns="" id="{49C7F54C-5821-F746-B757-593F9B419F6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xmlns="" id="{2E4AD30B-DCE1-854E-817E-3899529CCA6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xmlns="" id="{AFF2D24E-5FFE-BF44-BC29-E981843452E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60" name="Right Arrow 159">
            <a:extLst>
              <a:ext uri="{FF2B5EF4-FFF2-40B4-BE49-F238E27FC236}">
                <a16:creationId xmlns:a16="http://schemas.microsoft.com/office/drawing/2014/main" xmlns="" id="{E01595F1-35B7-4246-93ED-9AC8A029E68E}"/>
              </a:ext>
            </a:extLst>
          </p:cNvPr>
          <p:cNvSpPr/>
          <p:nvPr/>
        </p:nvSpPr>
        <p:spPr>
          <a:xfrm rot="16200000">
            <a:off x="11300042" y="490212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Content Placeholder 2">
                <a:extLst>
                  <a:ext uri="{FF2B5EF4-FFF2-40B4-BE49-F238E27FC236}">
                    <a16:creationId xmlns:a16="http://schemas.microsoft.com/office/drawing/2014/main" xmlns="" id="{5A4C3450-D1DD-5C42-ACC9-178171D11E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61014" y="275647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1" name="Content Placeholder 2">
                <a:extLst>
                  <a:ext uri="{FF2B5EF4-FFF2-40B4-BE49-F238E27FC236}">
                    <a16:creationId xmlns:a16="http://schemas.microsoft.com/office/drawing/2014/main" id="{5A4C3450-D1DD-5C42-ACC9-178171D11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1014" y="2756472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Right Arrow 162">
            <a:extLst>
              <a:ext uri="{FF2B5EF4-FFF2-40B4-BE49-F238E27FC236}">
                <a16:creationId xmlns:a16="http://schemas.microsoft.com/office/drawing/2014/main" xmlns="" id="{EE39B8FE-E683-F94A-92E8-CD781B30BFD4}"/>
              </a:ext>
            </a:extLst>
          </p:cNvPr>
          <p:cNvSpPr/>
          <p:nvPr/>
        </p:nvSpPr>
        <p:spPr>
          <a:xfrm rot="16200000">
            <a:off x="6742638" y="233578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Arrow 164">
            <a:extLst>
              <a:ext uri="{FF2B5EF4-FFF2-40B4-BE49-F238E27FC236}">
                <a16:creationId xmlns:a16="http://schemas.microsoft.com/office/drawing/2014/main" xmlns="" id="{CC7E0308-C999-8B4F-9955-69DD206D7BBE}"/>
              </a:ext>
            </a:extLst>
          </p:cNvPr>
          <p:cNvSpPr/>
          <p:nvPr/>
        </p:nvSpPr>
        <p:spPr>
          <a:xfrm rot="16200000">
            <a:off x="7630647" y="233853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Arrow 166">
            <a:extLst>
              <a:ext uri="{FF2B5EF4-FFF2-40B4-BE49-F238E27FC236}">
                <a16:creationId xmlns:a16="http://schemas.microsoft.com/office/drawing/2014/main" xmlns="" id="{D76299D8-76DC-DE41-B860-2863BDD9DCE8}"/>
              </a:ext>
            </a:extLst>
          </p:cNvPr>
          <p:cNvSpPr/>
          <p:nvPr/>
        </p:nvSpPr>
        <p:spPr>
          <a:xfrm rot="16200000">
            <a:off x="8537700" y="233794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ight Arrow 168">
            <a:extLst>
              <a:ext uri="{FF2B5EF4-FFF2-40B4-BE49-F238E27FC236}">
                <a16:creationId xmlns:a16="http://schemas.microsoft.com/office/drawing/2014/main" xmlns="" id="{D04F3A62-0695-2A42-8D99-8769A4F3956D}"/>
              </a:ext>
            </a:extLst>
          </p:cNvPr>
          <p:cNvSpPr/>
          <p:nvPr/>
        </p:nvSpPr>
        <p:spPr>
          <a:xfrm rot="16200000">
            <a:off x="9499181" y="234072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ight Arrow 170">
            <a:extLst>
              <a:ext uri="{FF2B5EF4-FFF2-40B4-BE49-F238E27FC236}">
                <a16:creationId xmlns:a16="http://schemas.microsoft.com/office/drawing/2014/main" xmlns="" id="{52DBD83B-334E-A542-B5A7-510AE217E560}"/>
              </a:ext>
            </a:extLst>
          </p:cNvPr>
          <p:cNvSpPr/>
          <p:nvPr/>
        </p:nvSpPr>
        <p:spPr>
          <a:xfrm rot="16200000">
            <a:off x="10416103" y="235071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ight Arrow 172">
            <a:extLst>
              <a:ext uri="{FF2B5EF4-FFF2-40B4-BE49-F238E27FC236}">
                <a16:creationId xmlns:a16="http://schemas.microsoft.com/office/drawing/2014/main" xmlns="" id="{501825A0-BC24-2442-85E0-F67922E7E728}"/>
              </a:ext>
            </a:extLst>
          </p:cNvPr>
          <p:cNvSpPr/>
          <p:nvPr/>
        </p:nvSpPr>
        <p:spPr>
          <a:xfrm rot="16200000">
            <a:off x="11291103" y="2377180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Content Placeholder 2">
                <a:extLst>
                  <a:ext uri="{FF2B5EF4-FFF2-40B4-BE49-F238E27FC236}">
                    <a16:creationId xmlns:a16="http://schemas.microsoft.com/office/drawing/2014/main" xmlns="" id="{616C9A7D-8448-EF4A-A75F-F123CCC592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3252" y="164753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5" name="Content Placeholder 2">
                <a:extLst>
                  <a:ext uri="{FF2B5EF4-FFF2-40B4-BE49-F238E27FC236}">
                    <a16:creationId xmlns:a16="http://schemas.microsoft.com/office/drawing/2014/main" id="{616C9A7D-8448-EF4A-A75F-F123CCC59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252" y="1647533"/>
                <a:ext cx="1576747" cy="503588"/>
              </a:xfrm>
              <a:prstGeom prst="rect">
                <a:avLst/>
              </a:prstGeom>
              <a:blipFill>
                <a:blip r:embed="rId1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Content Placeholder 2">
                <a:extLst>
                  <a:ext uri="{FF2B5EF4-FFF2-40B4-BE49-F238E27FC236}">
                    <a16:creationId xmlns:a16="http://schemas.microsoft.com/office/drawing/2014/main" xmlns="" id="{BE5FFC96-96E1-754A-82D6-48DB6D48C8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0101" y="165106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6" name="Content Placeholder 2">
                <a:extLst>
                  <a:ext uri="{FF2B5EF4-FFF2-40B4-BE49-F238E27FC236}">
                    <a16:creationId xmlns:a16="http://schemas.microsoft.com/office/drawing/2014/main" id="{BE5FFC96-96E1-754A-82D6-48DB6D48C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101" y="1651063"/>
                <a:ext cx="1576747" cy="503588"/>
              </a:xfrm>
              <a:prstGeom prst="rect">
                <a:avLst/>
              </a:prstGeom>
              <a:blipFill>
                <a:blip r:embed="rId14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Content Placeholder 2">
                <a:extLst>
                  <a:ext uri="{FF2B5EF4-FFF2-40B4-BE49-F238E27FC236}">
                    <a16:creationId xmlns:a16="http://schemas.microsoft.com/office/drawing/2014/main" xmlns="" id="{7B771592-E2AA-EF48-ADC6-65D072D4F0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83561" y="1657426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7" name="Content Placeholder 2">
                <a:extLst>
                  <a:ext uri="{FF2B5EF4-FFF2-40B4-BE49-F238E27FC236}">
                    <a16:creationId xmlns:a16="http://schemas.microsoft.com/office/drawing/2014/main" id="{7B771592-E2AA-EF48-ADC6-65D072D4F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561" y="1657426"/>
                <a:ext cx="1576747" cy="503588"/>
              </a:xfrm>
              <a:prstGeom prst="rect">
                <a:avLst/>
              </a:prstGeom>
              <a:blipFill>
                <a:blip r:embed="rId15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Content Placeholder 2">
                <a:extLst>
                  <a:ext uri="{FF2B5EF4-FFF2-40B4-BE49-F238E27FC236}">
                    <a16:creationId xmlns:a16="http://schemas.microsoft.com/office/drawing/2014/main" xmlns="" id="{5C57BFF3-BB7E-F548-9D23-C10F85DBF7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29887" y="1689222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8" name="Content Placeholder 2">
                <a:extLst>
                  <a:ext uri="{FF2B5EF4-FFF2-40B4-BE49-F238E27FC236}">
                    <a16:creationId xmlns:a16="http://schemas.microsoft.com/office/drawing/2014/main" id="{5C57BFF3-BB7E-F548-9D23-C10F85DBF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9887" y="1689222"/>
                <a:ext cx="1576747" cy="503588"/>
              </a:xfrm>
              <a:prstGeom prst="rect">
                <a:avLst/>
              </a:prstGeom>
              <a:blipFill>
                <a:blip r:embed="rId16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Content Placeholder 2">
                <a:extLst>
                  <a:ext uri="{FF2B5EF4-FFF2-40B4-BE49-F238E27FC236}">
                    <a16:creationId xmlns:a16="http://schemas.microsoft.com/office/drawing/2014/main" xmlns="" id="{46A71D21-785C-8F4A-8F8B-A46CA4C178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0715" y="1707120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79" name="Content Placeholder 2">
                <a:extLst>
                  <a:ext uri="{FF2B5EF4-FFF2-40B4-BE49-F238E27FC236}">
                    <a16:creationId xmlns:a16="http://schemas.microsoft.com/office/drawing/2014/main" id="{46A71D21-785C-8F4A-8F8B-A46CA4C17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715" y="1707120"/>
                <a:ext cx="1576747" cy="503588"/>
              </a:xfrm>
              <a:prstGeom prst="rect">
                <a:avLst/>
              </a:prstGeom>
              <a:blipFill>
                <a:blip r:embed="rId17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Content Placeholder 2">
                <a:extLst>
                  <a:ext uri="{FF2B5EF4-FFF2-40B4-BE49-F238E27FC236}">
                    <a16:creationId xmlns:a16="http://schemas.microsoft.com/office/drawing/2014/main" xmlns="" id="{D322597B-8A53-1B43-9F88-B748E2B31B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69413" y="1718901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80" name="Content Placeholder 2">
                <a:extLst>
                  <a:ext uri="{FF2B5EF4-FFF2-40B4-BE49-F238E27FC236}">
                    <a16:creationId xmlns:a16="http://schemas.microsoft.com/office/drawing/2014/main" id="{D322597B-8A53-1B43-9F88-B748E2B31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9413" y="1718901"/>
                <a:ext cx="1576747" cy="503588"/>
              </a:xfrm>
              <a:prstGeom prst="rect">
                <a:avLst/>
              </a:prstGeom>
              <a:blipFill>
                <a:blip r:embed="rId18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2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</a:t>
            </a:r>
            <a:r>
              <a:rPr lang="en-US" dirty="0"/>
              <a:t>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:a16="http://schemas.microsoft.com/office/drawing/2014/main" xmlns="" id="{2357F08B-9627-344F-9E1D-582FE5837126}"/>
              </a:ext>
            </a:extLst>
          </p:cNvPr>
          <p:cNvSpPr/>
          <p:nvPr/>
        </p:nvSpPr>
        <p:spPr>
          <a:xfrm>
            <a:off x="8444578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3F257ECC-2741-6C4A-AEA0-B32153CEFDE8}"/>
              </a:ext>
            </a:extLst>
          </p:cNvPr>
          <p:cNvGrpSpPr/>
          <p:nvPr/>
        </p:nvGrpSpPr>
        <p:grpSpPr>
          <a:xfrm rot="16200000">
            <a:off x="8564485" y="3810604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xmlns="" id="{212C27FB-7CE4-0F46-9194-DC69F9C3AF3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CCD50119-4507-7A47-86F1-15D6661589A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5D4F425F-7137-484D-94AE-650BE05376B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xmlns="" id="{1228FD81-4ED2-E943-8372-BA9391A1A1A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4C4F09EF-1E1B-2745-9B54-B4B85ECE15D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52B90C73-0973-A346-AE9F-7B117C0E654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7" name="Right Arrow 86">
            <a:extLst>
              <a:ext uri="{FF2B5EF4-FFF2-40B4-BE49-F238E27FC236}">
                <a16:creationId xmlns:a16="http://schemas.microsoft.com/office/drawing/2014/main" xmlns="" id="{98083A92-8146-0E44-96ED-07E8A96A6D8F}"/>
              </a:ext>
            </a:extLst>
          </p:cNvPr>
          <p:cNvSpPr/>
          <p:nvPr/>
        </p:nvSpPr>
        <p:spPr>
          <a:xfrm rot="16200000">
            <a:off x="896177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xmlns="" id="{8DA044E2-8B8E-F349-B035-C7DAC3A2209C}"/>
              </a:ext>
            </a:extLst>
          </p:cNvPr>
          <p:cNvSpPr/>
          <p:nvPr/>
        </p:nvSpPr>
        <p:spPr>
          <a:xfrm>
            <a:off x="949933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xmlns="" id="{2302B47C-30F3-914C-9A84-2846FCBF4643}"/>
              </a:ext>
            </a:extLst>
          </p:cNvPr>
          <p:cNvSpPr/>
          <p:nvPr/>
        </p:nvSpPr>
        <p:spPr>
          <a:xfrm rot="16200000">
            <a:off x="10050018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xmlns="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xmlns="" id="{7C16E3FE-49EC-194E-B5D5-E2412003E8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7C16E3FE-49EC-194E-B5D5-E2412003E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632513" y="53528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xmlns="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7553920" y="53201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xmlns="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8590711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xmlns="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9713665" y="534577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DB59E7FA-7618-8C4F-BC05-5396D24D3F4A}"/>
              </a:ext>
            </a:extLst>
          </p:cNvPr>
          <p:cNvGrpSpPr/>
          <p:nvPr/>
        </p:nvGrpSpPr>
        <p:grpSpPr>
          <a:xfrm rot="16200000">
            <a:off x="9664555" y="3764006"/>
            <a:ext cx="1364224" cy="311369"/>
            <a:chOff x="2297660" y="4140835"/>
            <a:chExt cx="136422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xmlns="" id="{251D0949-2EDC-6942-8461-1948FBA5F5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8717107C-6191-6043-BE53-BC674AF3214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xmlns="" id="{54BB5EE3-1EF2-3649-93B0-35655826DAC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xmlns="" id="{CEEF5ACB-9C39-3E41-9E51-2C12EF5C065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xmlns="" id="{BB58251C-01CB-F84E-B5FF-BCEF8598CC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xmlns="" id="{366BBECF-9FDA-F74B-8814-267CA3EC38A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ontent Placeholder 2">
                <a:extLst>
                  <a:ext uri="{FF2B5EF4-FFF2-40B4-BE49-F238E27FC236}">
                    <a16:creationId xmlns:a16="http://schemas.microsoft.com/office/drawing/2014/main" xmlns="" id="{40CFF09C-41B9-314E-BD98-7F233BFDEB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7" name="Content Placeholder 2">
                <a:extLst>
                  <a:ext uri="{FF2B5EF4-FFF2-40B4-BE49-F238E27FC236}">
                    <a16:creationId xmlns:a16="http://schemas.microsoft.com/office/drawing/2014/main" id="{40CFF09C-41B9-314E-BD98-7F233BFDE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ight Arrow 107">
            <a:extLst>
              <a:ext uri="{FF2B5EF4-FFF2-40B4-BE49-F238E27FC236}">
                <a16:creationId xmlns:a16="http://schemas.microsoft.com/office/drawing/2014/main" xmlns="" id="{28470F28-019B-474E-914D-2F1B84734DE8}"/>
              </a:ext>
            </a:extLst>
          </p:cNvPr>
          <p:cNvSpPr/>
          <p:nvPr/>
        </p:nvSpPr>
        <p:spPr>
          <a:xfrm rot="16200000">
            <a:off x="11142573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5BE52387-8E5E-7647-B04D-FA42584D3DA4}"/>
              </a:ext>
            </a:extLst>
          </p:cNvPr>
          <p:cNvGrpSpPr/>
          <p:nvPr/>
        </p:nvGrpSpPr>
        <p:grpSpPr>
          <a:xfrm rot="16200000">
            <a:off x="10757110" y="3764006"/>
            <a:ext cx="1364224" cy="311369"/>
            <a:chOff x="2297660" y="4140835"/>
            <a:chExt cx="1364224" cy="311369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xmlns="" id="{2F461FCC-0B4A-344A-BEE2-2A866D0FD86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xmlns="" id="{43352615-C0C8-3045-951B-B4A03472521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xmlns="" id="{27851413-D68F-7442-8904-26C78F8342D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xmlns="" id="{CFDF08E5-246E-1448-A22D-78806CD133A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xmlns="" id="{B74058DF-EFFE-D542-BEBF-A4F701B96E3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xmlns="" id="{48A93618-83F5-2E4D-9844-5C5E291833C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Content Placeholder 2">
                <a:extLst>
                  <a:ext uri="{FF2B5EF4-FFF2-40B4-BE49-F238E27FC236}">
                    <a16:creationId xmlns:a16="http://schemas.microsoft.com/office/drawing/2014/main" xmlns="" id="{922A00C6-FF13-914D-A26E-2B9E8B2A34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16" name="Content Placeholder 2">
                <a:extLst>
                  <a:ext uri="{FF2B5EF4-FFF2-40B4-BE49-F238E27FC236}">
                    <a16:creationId xmlns:a16="http://schemas.microsoft.com/office/drawing/2014/main" id="{922A00C6-FF13-914D-A26E-2B9E8B2A3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22222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Right Arrow 116">
            <a:extLst>
              <a:ext uri="{FF2B5EF4-FFF2-40B4-BE49-F238E27FC236}">
                <a16:creationId xmlns:a16="http://schemas.microsoft.com/office/drawing/2014/main" xmlns="" id="{220A0B71-A059-6143-B568-A7078BE63B88}"/>
              </a:ext>
            </a:extLst>
          </p:cNvPr>
          <p:cNvSpPr/>
          <p:nvPr/>
        </p:nvSpPr>
        <p:spPr>
          <a:xfrm>
            <a:off x="10614426" y="380154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8" name="Content Placeholder 2">
            <a:extLst>
              <a:ext uri="{FF2B5EF4-FFF2-40B4-BE49-F238E27FC236}">
                <a16:creationId xmlns:a16="http://schemas.microsoft.com/office/drawing/2014/main" xmlns="" id="{76799ECF-4316-7346-9C37-0DA00FB57B42}"/>
              </a:ext>
            </a:extLst>
          </p:cNvPr>
          <p:cNvSpPr txBox="1">
            <a:spLocks/>
          </p:cNvSpPr>
          <p:nvPr/>
        </p:nvSpPr>
        <p:spPr>
          <a:xfrm>
            <a:off x="10765845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713494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xmlns="" id="{FE5D4AD0-15E8-5B42-996D-E5639471C41A}"/>
              </a:ext>
            </a:extLst>
          </p:cNvPr>
          <p:cNvSpPr/>
          <p:nvPr/>
        </p:nvSpPr>
        <p:spPr>
          <a:xfrm rot="16200000">
            <a:off x="6847114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>
            <a:extLst>
              <a:ext uri="{FF2B5EF4-FFF2-40B4-BE49-F238E27FC236}">
                <a16:creationId xmlns:a16="http://schemas.microsoft.com/office/drawing/2014/main" xmlns="" id="{B08DDDD8-1349-044E-B809-F99F16372A8B}"/>
              </a:ext>
            </a:extLst>
          </p:cNvPr>
          <p:cNvSpPr/>
          <p:nvPr/>
        </p:nvSpPr>
        <p:spPr>
          <a:xfrm rot="16200000">
            <a:off x="7929275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:a16="http://schemas.microsoft.com/office/drawing/2014/main" xmlns="" id="{4A54C695-F65B-C743-BFF6-852025754891}"/>
              </a:ext>
            </a:extLst>
          </p:cNvPr>
          <p:cNvSpPr/>
          <p:nvPr/>
        </p:nvSpPr>
        <p:spPr>
          <a:xfrm rot="16200000">
            <a:off x="8984034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:a16="http://schemas.microsoft.com/office/drawing/2014/main" xmlns="" id="{74F54B19-06EF-404F-8AA4-EA59D9DAA182}"/>
              </a:ext>
            </a:extLst>
          </p:cNvPr>
          <p:cNvSpPr/>
          <p:nvPr/>
        </p:nvSpPr>
        <p:spPr>
          <a:xfrm rot="16200000">
            <a:off x="10072278" y="22179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>
            <a:extLst>
              <a:ext uri="{FF2B5EF4-FFF2-40B4-BE49-F238E27FC236}">
                <a16:creationId xmlns:a16="http://schemas.microsoft.com/office/drawing/2014/main" xmlns="" id="{108E409A-E18E-8248-8E4E-FD86F90F723A}"/>
              </a:ext>
            </a:extLst>
          </p:cNvPr>
          <p:cNvSpPr/>
          <p:nvPr/>
        </p:nvSpPr>
        <p:spPr>
          <a:xfrm rot="16200000">
            <a:off x="11164833" y="22179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xmlns="" id="{5BC84CA6-1CEA-D74C-8CB6-F65C9CE35A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6964" y="1526154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5BC84CA6-1CEA-D74C-8CB6-F65C9CE35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964" y="1526154"/>
                <a:ext cx="1576747" cy="503588"/>
              </a:xfrm>
              <a:prstGeom prst="rect">
                <a:avLst/>
              </a:prstGeom>
              <a:blipFill>
                <a:blip r:embed="rId12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xmlns="" id="{07869AC1-26A1-854F-B306-C0FA4A0227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4247" y="1548278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id="{07869AC1-26A1-854F-B306-C0FA4A022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247" y="1548278"/>
                <a:ext cx="1576747" cy="503588"/>
              </a:xfrm>
              <a:prstGeom prst="rect">
                <a:avLst/>
              </a:prstGeom>
              <a:blipFill>
                <a:blip r:embed="rId13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xmlns="" id="{25EE1243-FC5F-4E4C-AD23-6DDB11D983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51895" y="1526730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id="{25EE1243-FC5F-4E4C-AD23-6DDB11D98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895" y="1526730"/>
                <a:ext cx="1576747" cy="503588"/>
              </a:xfrm>
              <a:prstGeom prst="rect">
                <a:avLst/>
              </a:prstGeom>
              <a:blipFill>
                <a:blip r:embed="rId14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xmlns="" id="{6923B197-F753-CD4E-9C30-82512F11B2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1951" y="1540522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6923B197-F753-CD4E-9C30-82512F11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951" y="1540522"/>
                <a:ext cx="1576747" cy="503588"/>
              </a:xfrm>
              <a:prstGeom prst="rect">
                <a:avLst/>
              </a:prstGeom>
              <a:blipFill>
                <a:blip r:embed="rId1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xmlns="" id="{E871F4EC-99DD-204D-9AC5-546CE6A8F3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72007" y="155640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E871F4EC-99DD-204D-9AC5-546CE6A8F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2007" y="1556403"/>
                <a:ext cx="1576747" cy="503588"/>
              </a:xfrm>
              <a:prstGeom prst="rect">
                <a:avLst/>
              </a:prstGeom>
              <a:blipFill>
                <a:blip r:embed="rId16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0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BB42D586-CE76-5F42-B4CE-E7733D29AE08}"/>
              </a:ext>
            </a:extLst>
          </p:cNvPr>
          <p:cNvSpPr/>
          <p:nvPr/>
        </p:nvSpPr>
        <p:spPr>
          <a:xfrm>
            <a:off x="9008305" y="1621940"/>
            <a:ext cx="526160" cy="2552132"/>
          </a:xfrm>
          <a:prstGeom prst="rect">
            <a:avLst/>
          </a:prstGeom>
          <a:solidFill>
            <a:srgbClr val="FF7F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:a16="http://schemas.microsoft.com/office/drawing/2014/main" xmlns="" id="{2357F08B-9627-344F-9E1D-582FE5837126}"/>
              </a:ext>
            </a:extLst>
          </p:cNvPr>
          <p:cNvSpPr/>
          <p:nvPr/>
        </p:nvSpPr>
        <p:spPr>
          <a:xfrm>
            <a:off x="8444578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3F257ECC-2741-6C4A-AEA0-B32153CEFDE8}"/>
              </a:ext>
            </a:extLst>
          </p:cNvPr>
          <p:cNvGrpSpPr/>
          <p:nvPr/>
        </p:nvGrpSpPr>
        <p:grpSpPr>
          <a:xfrm rot="16200000">
            <a:off x="8564485" y="3810604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xmlns="" id="{212C27FB-7CE4-0F46-9194-DC69F9C3AF3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CCD50119-4507-7A47-86F1-15D6661589A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5D4F425F-7137-484D-94AE-650BE05376B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xmlns="" id="{1228FD81-4ED2-E943-8372-BA9391A1A1A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4C4F09EF-1E1B-2745-9B54-B4B85ECE15D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52B90C73-0973-A346-AE9F-7B117C0E654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7" name="Right Arrow 86">
            <a:extLst>
              <a:ext uri="{FF2B5EF4-FFF2-40B4-BE49-F238E27FC236}">
                <a16:creationId xmlns:a16="http://schemas.microsoft.com/office/drawing/2014/main" xmlns="" id="{98083A92-8146-0E44-96ED-07E8A96A6D8F}"/>
              </a:ext>
            </a:extLst>
          </p:cNvPr>
          <p:cNvSpPr/>
          <p:nvPr/>
        </p:nvSpPr>
        <p:spPr>
          <a:xfrm rot="16200000">
            <a:off x="896177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xmlns="" id="{8DA044E2-8B8E-F349-B035-C7DAC3A2209C}"/>
              </a:ext>
            </a:extLst>
          </p:cNvPr>
          <p:cNvSpPr/>
          <p:nvPr/>
        </p:nvSpPr>
        <p:spPr>
          <a:xfrm>
            <a:off x="949933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xmlns="" id="{2302B47C-30F3-914C-9A84-2846FCBF4643}"/>
              </a:ext>
            </a:extLst>
          </p:cNvPr>
          <p:cNvSpPr/>
          <p:nvPr/>
        </p:nvSpPr>
        <p:spPr>
          <a:xfrm rot="16200000">
            <a:off x="10050018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xmlns="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xmlns="" id="{7C16E3FE-49EC-194E-B5D5-E2412003E8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7C16E3FE-49EC-194E-B5D5-E2412003E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632513" y="53528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xmlns="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7553920" y="53201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xmlns="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8590711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xmlns="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9713665" y="534577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DB59E7FA-7618-8C4F-BC05-5396D24D3F4A}"/>
              </a:ext>
            </a:extLst>
          </p:cNvPr>
          <p:cNvGrpSpPr/>
          <p:nvPr/>
        </p:nvGrpSpPr>
        <p:grpSpPr>
          <a:xfrm rot="16200000">
            <a:off x="9664555" y="3764006"/>
            <a:ext cx="1364224" cy="311369"/>
            <a:chOff x="2297660" y="4140835"/>
            <a:chExt cx="136422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xmlns="" id="{251D0949-2EDC-6942-8461-1948FBA5F5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8717107C-6191-6043-BE53-BC674AF3214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xmlns="" id="{54BB5EE3-1EF2-3649-93B0-35655826DAC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xmlns="" id="{CEEF5ACB-9C39-3E41-9E51-2C12EF5C065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xmlns="" id="{BB58251C-01CB-F84E-B5FF-BCEF8598CC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xmlns="" id="{366BBECF-9FDA-F74B-8814-267CA3EC38A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ontent Placeholder 2">
                <a:extLst>
                  <a:ext uri="{FF2B5EF4-FFF2-40B4-BE49-F238E27FC236}">
                    <a16:creationId xmlns:a16="http://schemas.microsoft.com/office/drawing/2014/main" xmlns="" id="{40CFF09C-41B9-314E-BD98-7F233BFDEB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7" name="Content Placeholder 2">
                <a:extLst>
                  <a:ext uri="{FF2B5EF4-FFF2-40B4-BE49-F238E27FC236}">
                    <a16:creationId xmlns:a16="http://schemas.microsoft.com/office/drawing/2014/main" id="{40CFF09C-41B9-314E-BD98-7F233BFDE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ight Arrow 107">
            <a:extLst>
              <a:ext uri="{FF2B5EF4-FFF2-40B4-BE49-F238E27FC236}">
                <a16:creationId xmlns:a16="http://schemas.microsoft.com/office/drawing/2014/main" xmlns="" id="{28470F28-019B-474E-914D-2F1B84734DE8}"/>
              </a:ext>
            </a:extLst>
          </p:cNvPr>
          <p:cNvSpPr/>
          <p:nvPr/>
        </p:nvSpPr>
        <p:spPr>
          <a:xfrm rot="16200000">
            <a:off x="11142573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5BE52387-8E5E-7647-B04D-FA42584D3DA4}"/>
              </a:ext>
            </a:extLst>
          </p:cNvPr>
          <p:cNvGrpSpPr/>
          <p:nvPr/>
        </p:nvGrpSpPr>
        <p:grpSpPr>
          <a:xfrm rot="16200000">
            <a:off x="10757110" y="3764006"/>
            <a:ext cx="1364224" cy="311369"/>
            <a:chOff x="2297660" y="4140835"/>
            <a:chExt cx="1364224" cy="311369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xmlns="" id="{2F461FCC-0B4A-344A-BEE2-2A866D0FD86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xmlns="" id="{43352615-C0C8-3045-951B-B4A03472521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xmlns="" id="{27851413-D68F-7442-8904-26C78F8342D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xmlns="" id="{CFDF08E5-246E-1448-A22D-78806CD133A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xmlns="" id="{B74058DF-EFFE-D542-BEBF-A4F701B96E3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xmlns="" id="{48A93618-83F5-2E4D-9844-5C5E291833C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Content Placeholder 2">
                <a:extLst>
                  <a:ext uri="{FF2B5EF4-FFF2-40B4-BE49-F238E27FC236}">
                    <a16:creationId xmlns:a16="http://schemas.microsoft.com/office/drawing/2014/main" xmlns="" id="{922A00C6-FF13-914D-A26E-2B9E8B2A34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16" name="Content Placeholder 2">
                <a:extLst>
                  <a:ext uri="{FF2B5EF4-FFF2-40B4-BE49-F238E27FC236}">
                    <a16:creationId xmlns:a16="http://schemas.microsoft.com/office/drawing/2014/main" id="{922A00C6-FF13-914D-A26E-2B9E8B2A3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22222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Right Arrow 116">
            <a:extLst>
              <a:ext uri="{FF2B5EF4-FFF2-40B4-BE49-F238E27FC236}">
                <a16:creationId xmlns:a16="http://schemas.microsoft.com/office/drawing/2014/main" xmlns="" id="{220A0B71-A059-6143-B568-A7078BE63B88}"/>
              </a:ext>
            </a:extLst>
          </p:cNvPr>
          <p:cNvSpPr/>
          <p:nvPr/>
        </p:nvSpPr>
        <p:spPr>
          <a:xfrm>
            <a:off x="10614426" y="380154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8" name="Content Placeholder 2">
            <a:extLst>
              <a:ext uri="{FF2B5EF4-FFF2-40B4-BE49-F238E27FC236}">
                <a16:creationId xmlns:a16="http://schemas.microsoft.com/office/drawing/2014/main" xmlns="" id="{76799ECF-4316-7346-9C37-0DA00FB57B42}"/>
              </a:ext>
            </a:extLst>
          </p:cNvPr>
          <p:cNvSpPr txBox="1">
            <a:spLocks/>
          </p:cNvSpPr>
          <p:nvPr/>
        </p:nvSpPr>
        <p:spPr>
          <a:xfrm>
            <a:off x="10765845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713494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xmlns="" id="{FE5D4AD0-15E8-5B42-996D-E5639471C41A}"/>
              </a:ext>
            </a:extLst>
          </p:cNvPr>
          <p:cNvSpPr/>
          <p:nvPr/>
        </p:nvSpPr>
        <p:spPr>
          <a:xfrm rot="16200000">
            <a:off x="6847114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>
            <a:extLst>
              <a:ext uri="{FF2B5EF4-FFF2-40B4-BE49-F238E27FC236}">
                <a16:creationId xmlns:a16="http://schemas.microsoft.com/office/drawing/2014/main" xmlns="" id="{B08DDDD8-1349-044E-B809-F99F16372A8B}"/>
              </a:ext>
            </a:extLst>
          </p:cNvPr>
          <p:cNvSpPr/>
          <p:nvPr/>
        </p:nvSpPr>
        <p:spPr>
          <a:xfrm rot="16200000">
            <a:off x="7929275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:a16="http://schemas.microsoft.com/office/drawing/2014/main" xmlns="" id="{4A54C695-F65B-C743-BFF6-852025754891}"/>
              </a:ext>
            </a:extLst>
          </p:cNvPr>
          <p:cNvSpPr/>
          <p:nvPr/>
        </p:nvSpPr>
        <p:spPr>
          <a:xfrm rot="16200000">
            <a:off x="8984034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:a16="http://schemas.microsoft.com/office/drawing/2014/main" xmlns="" id="{74F54B19-06EF-404F-8AA4-EA59D9DAA182}"/>
              </a:ext>
            </a:extLst>
          </p:cNvPr>
          <p:cNvSpPr/>
          <p:nvPr/>
        </p:nvSpPr>
        <p:spPr>
          <a:xfrm rot="16200000">
            <a:off x="10072278" y="22179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>
            <a:extLst>
              <a:ext uri="{FF2B5EF4-FFF2-40B4-BE49-F238E27FC236}">
                <a16:creationId xmlns:a16="http://schemas.microsoft.com/office/drawing/2014/main" xmlns="" id="{108E409A-E18E-8248-8E4E-FD86F90F723A}"/>
              </a:ext>
            </a:extLst>
          </p:cNvPr>
          <p:cNvSpPr/>
          <p:nvPr/>
        </p:nvSpPr>
        <p:spPr>
          <a:xfrm rot="16200000">
            <a:off x="11164833" y="22179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xmlns="" id="{5BC84CA6-1CEA-D74C-8CB6-F65C9CE35A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6964" y="1526154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5BC84CA6-1CEA-D74C-8CB6-F65C9CE35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964" y="1526154"/>
                <a:ext cx="1576747" cy="503588"/>
              </a:xfrm>
              <a:prstGeom prst="rect">
                <a:avLst/>
              </a:prstGeom>
              <a:blipFill>
                <a:blip r:embed="rId12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xmlns="" id="{07869AC1-26A1-854F-B306-C0FA4A0227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4247" y="1548278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id="{07869AC1-26A1-854F-B306-C0FA4A022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247" y="1548278"/>
                <a:ext cx="1576747" cy="503588"/>
              </a:xfrm>
              <a:prstGeom prst="rect">
                <a:avLst/>
              </a:prstGeom>
              <a:blipFill>
                <a:blip r:embed="rId13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xmlns="" id="{25EE1243-FC5F-4E4C-AD23-6DDB11D983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51895" y="1526730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id="{25EE1243-FC5F-4E4C-AD23-6DDB11D98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895" y="1526730"/>
                <a:ext cx="1576747" cy="503588"/>
              </a:xfrm>
              <a:prstGeom prst="rect">
                <a:avLst/>
              </a:prstGeom>
              <a:blipFill>
                <a:blip r:embed="rId14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xmlns="" id="{6923B197-F753-CD4E-9C30-82512F11B2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1951" y="1540522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6923B197-F753-CD4E-9C30-82512F11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951" y="1540522"/>
                <a:ext cx="1576747" cy="503588"/>
              </a:xfrm>
              <a:prstGeom prst="rect">
                <a:avLst/>
              </a:prstGeom>
              <a:blipFill>
                <a:blip r:embed="rId1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xmlns="" id="{E871F4EC-99DD-204D-9AC5-546CE6A8F3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72007" y="155640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E871F4EC-99DD-204D-9AC5-546CE6A8F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2007" y="1556403"/>
                <a:ext cx="1576747" cy="503588"/>
              </a:xfrm>
              <a:prstGeom prst="rect">
                <a:avLst/>
              </a:prstGeom>
              <a:blipFill>
                <a:blip r:embed="rId16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xmlns="" id="{45A9ED3D-484E-7B49-B48F-EBBE386CDDA7}"/>
              </a:ext>
            </a:extLst>
          </p:cNvPr>
          <p:cNvSpPr txBox="1">
            <a:spLocks/>
          </p:cNvSpPr>
          <p:nvPr/>
        </p:nvSpPr>
        <p:spPr>
          <a:xfrm>
            <a:off x="646948" y="1127624"/>
            <a:ext cx="5894742" cy="18727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33" name="Content Placeholder 2">
            <a:extLst>
              <a:ext uri="{FF2B5EF4-FFF2-40B4-BE49-F238E27FC236}">
                <a16:creationId xmlns:a16="http://schemas.microsoft.com/office/drawing/2014/main" xmlns="" id="{1FE9490A-853F-1942-9886-D60EE382D224}"/>
              </a:ext>
            </a:extLst>
          </p:cNvPr>
          <p:cNvSpPr txBox="1">
            <a:spLocks/>
          </p:cNvSpPr>
          <p:nvPr/>
        </p:nvSpPr>
        <p:spPr>
          <a:xfrm>
            <a:off x="851294" y="1271818"/>
            <a:ext cx="5394599" cy="1467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Training</a:t>
            </a:r>
            <a:r>
              <a:rPr lang="en-US" sz="2000" b="1" dirty="0">
                <a:solidFill>
                  <a:schemeClr val="tx1"/>
                </a:solidFill>
                <a:latin typeface="Avenir Light" panose="020B0402020203020204" pitchFamily="34" charset="77"/>
              </a:rPr>
              <a:t> occurs like RNNs typically do; the loss (from the decoder outputs) is calculated, and we update weights all the way to the beginning (encoder)</a:t>
            </a:r>
          </a:p>
        </p:txBody>
      </p:sp>
      <p:sp>
        <p:nvSpPr>
          <p:cNvPr id="135" name="Right Arrow 134">
            <a:extLst>
              <a:ext uri="{FF2B5EF4-FFF2-40B4-BE49-F238E27FC236}">
                <a16:creationId xmlns:a16="http://schemas.microsoft.com/office/drawing/2014/main" xmlns="" id="{2E240D76-293B-C047-B4BC-00D1B88DE2FA}"/>
              </a:ext>
            </a:extLst>
          </p:cNvPr>
          <p:cNvSpPr/>
          <p:nvPr/>
        </p:nvSpPr>
        <p:spPr>
          <a:xfrm rot="10800000">
            <a:off x="2639395" y="3430558"/>
            <a:ext cx="6441356" cy="1014710"/>
          </a:xfrm>
          <a:prstGeom prst="rightArrow">
            <a:avLst>
              <a:gd name="adj1" fmla="val 43272"/>
              <a:gd name="adj2" fmla="val 64733"/>
            </a:avLst>
          </a:prstGeom>
          <a:solidFill>
            <a:srgbClr val="FF7F9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8628EF1-8E94-2E40-96DD-3B27711560F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:a16="http://schemas.microsoft.com/office/drawing/2014/main" xmlns="" id="{2357F08B-9627-344F-9E1D-582FE5837126}"/>
              </a:ext>
            </a:extLst>
          </p:cNvPr>
          <p:cNvSpPr/>
          <p:nvPr/>
        </p:nvSpPr>
        <p:spPr>
          <a:xfrm>
            <a:off x="8444578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3F257ECC-2741-6C4A-AEA0-B32153CEFDE8}"/>
              </a:ext>
            </a:extLst>
          </p:cNvPr>
          <p:cNvGrpSpPr/>
          <p:nvPr/>
        </p:nvGrpSpPr>
        <p:grpSpPr>
          <a:xfrm rot="16200000">
            <a:off x="8564485" y="3810604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xmlns="" id="{212C27FB-7CE4-0F46-9194-DC69F9C3AF3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CCD50119-4507-7A47-86F1-15D6661589A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5D4F425F-7137-484D-94AE-650BE05376B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xmlns="" id="{1228FD81-4ED2-E943-8372-BA9391A1A1A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4C4F09EF-1E1B-2745-9B54-B4B85ECE15D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52B90C73-0973-A346-AE9F-7B117C0E654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7" name="Right Arrow 86">
            <a:extLst>
              <a:ext uri="{FF2B5EF4-FFF2-40B4-BE49-F238E27FC236}">
                <a16:creationId xmlns:a16="http://schemas.microsoft.com/office/drawing/2014/main" xmlns="" id="{98083A92-8146-0E44-96ED-07E8A96A6D8F}"/>
              </a:ext>
            </a:extLst>
          </p:cNvPr>
          <p:cNvSpPr/>
          <p:nvPr/>
        </p:nvSpPr>
        <p:spPr>
          <a:xfrm rot="16200000">
            <a:off x="896177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xmlns="" id="{8DA044E2-8B8E-F349-B035-C7DAC3A2209C}"/>
              </a:ext>
            </a:extLst>
          </p:cNvPr>
          <p:cNvSpPr/>
          <p:nvPr/>
        </p:nvSpPr>
        <p:spPr>
          <a:xfrm>
            <a:off x="949933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xmlns="" id="{2302B47C-30F3-914C-9A84-2846FCBF4643}"/>
              </a:ext>
            </a:extLst>
          </p:cNvPr>
          <p:cNvSpPr/>
          <p:nvPr/>
        </p:nvSpPr>
        <p:spPr>
          <a:xfrm rot="16200000">
            <a:off x="10050018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xmlns="" id="{84B4BA8F-C374-D34A-A1DD-93DC39E2D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4B4BA8F-C374-D34A-A1DD-93DC39E2D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xmlns="" id="{F6C4A4CB-663D-9141-8659-37BBA400FD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1" name="Content Placeholder 2">
                <a:extLst>
                  <a:ext uri="{FF2B5EF4-FFF2-40B4-BE49-F238E27FC236}">
                    <a16:creationId xmlns:a16="http://schemas.microsoft.com/office/drawing/2014/main" id="{F6C4A4CB-663D-9141-8659-37BBA400F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xmlns="" id="{7C16E3FE-49EC-194E-B5D5-E2412003E8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7C16E3FE-49EC-194E-B5D5-E2412003E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06BAF6E7-6C4F-914B-A786-1113D15FF73F}"/>
              </a:ext>
            </a:extLst>
          </p:cNvPr>
          <p:cNvSpPr txBox="1">
            <a:spLocks/>
          </p:cNvSpPr>
          <p:nvPr/>
        </p:nvSpPr>
        <p:spPr>
          <a:xfrm>
            <a:off x="6632513" y="53528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xmlns="" id="{BF117C78-DE67-5C4C-AADA-2CC9FAED56F0}"/>
              </a:ext>
            </a:extLst>
          </p:cNvPr>
          <p:cNvSpPr txBox="1">
            <a:spLocks/>
          </p:cNvSpPr>
          <p:nvPr/>
        </p:nvSpPr>
        <p:spPr>
          <a:xfrm>
            <a:off x="7553920" y="53201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xmlns="" id="{2205462C-B410-D049-A60D-0F52F2223833}"/>
              </a:ext>
            </a:extLst>
          </p:cNvPr>
          <p:cNvSpPr txBox="1">
            <a:spLocks/>
          </p:cNvSpPr>
          <p:nvPr/>
        </p:nvSpPr>
        <p:spPr>
          <a:xfrm>
            <a:off x="8590711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xmlns="" id="{D665232D-E99D-934B-9CB2-489F0E3F59A8}"/>
              </a:ext>
            </a:extLst>
          </p:cNvPr>
          <p:cNvSpPr txBox="1">
            <a:spLocks/>
          </p:cNvSpPr>
          <p:nvPr/>
        </p:nvSpPr>
        <p:spPr>
          <a:xfrm>
            <a:off x="9713665" y="534577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DB59E7FA-7618-8C4F-BC05-5396D24D3F4A}"/>
              </a:ext>
            </a:extLst>
          </p:cNvPr>
          <p:cNvGrpSpPr/>
          <p:nvPr/>
        </p:nvGrpSpPr>
        <p:grpSpPr>
          <a:xfrm rot="16200000">
            <a:off x="9664555" y="3764006"/>
            <a:ext cx="1364224" cy="311369"/>
            <a:chOff x="2297660" y="4140835"/>
            <a:chExt cx="136422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xmlns="" id="{251D0949-2EDC-6942-8461-1948FBA5F5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8717107C-6191-6043-BE53-BC674AF3214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xmlns="" id="{54BB5EE3-1EF2-3649-93B0-35655826DAC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xmlns="" id="{CEEF5ACB-9C39-3E41-9E51-2C12EF5C065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xmlns="" id="{BB58251C-01CB-F84E-B5FF-BCEF8598CC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xmlns="" id="{366BBECF-9FDA-F74B-8814-267CA3EC38A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ontent Placeholder 2">
                <a:extLst>
                  <a:ext uri="{FF2B5EF4-FFF2-40B4-BE49-F238E27FC236}">
                    <a16:creationId xmlns:a16="http://schemas.microsoft.com/office/drawing/2014/main" xmlns="" id="{40CFF09C-41B9-314E-BD98-7F233BFDEB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7" name="Content Placeholder 2">
                <a:extLst>
                  <a:ext uri="{FF2B5EF4-FFF2-40B4-BE49-F238E27FC236}">
                    <a16:creationId xmlns:a16="http://schemas.microsoft.com/office/drawing/2014/main" id="{40CFF09C-41B9-314E-BD98-7F233BFDE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ight Arrow 107">
            <a:extLst>
              <a:ext uri="{FF2B5EF4-FFF2-40B4-BE49-F238E27FC236}">
                <a16:creationId xmlns:a16="http://schemas.microsoft.com/office/drawing/2014/main" xmlns="" id="{28470F28-019B-474E-914D-2F1B84734DE8}"/>
              </a:ext>
            </a:extLst>
          </p:cNvPr>
          <p:cNvSpPr/>
          <p:nvPr/>
        </p:nvSpPr>
        <p:spPr>
          <a:xfrm rot="16200000">
            <a:off x="11142573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5BE52387-8E5E-7647-B04D-FA42584D3DA4}"/>
              </a:ext>
            </a:extLst>
          </p:cNvPr>
          <p:cNvGrpSpPr/>
          <p:nvPr/>
        </p:nvGrpSpPr>
        <p:grpSpPr>
          <a:xfrm rot="16200000">
            <a:off x="10757110" y="3764006"/>
            <a:ext cx="1364224" cy="311369"/>
            <a:chOff x="2297660" y="4140835"/>
            <a:chExt cx="1364224" cy="311369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xmlns="" id="{2F461FCC-0B4A-344A-BEE2-2A866D0FD86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xmlns="" id="{43352615-C0C8-3045-951B-B4A03472521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xmlns="" id="{27851413-D68F-7442-8904-26C78F8342D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xmlns="" id="{CFDF08E5-246E-1448-A22D-78806CD133A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xmlns="" id="{B74058DF-EFFE-D542-BEBF-A4F701B96E3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xmlns="" id="{48A93618-83F5-2E4D-9844-5C5E291833C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Content Placeholder 2">
                <a:extLst>
                  <a:ext uri="{FF2B5EF4-FFF2-40B4-BE49-F238E27FC236}">
                    <a16:creationId xmlns:a16="http://schemas.microsoft.com/office/drawing/2014/main" xmlns="" id="{922A00C6-FF13-914D-A26E-2B9E8B2A34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16" name="Content Placeholder 2">
                <a:extLst>
                  <a:ext uri="{FF2B5EF4-FFF2-40B4-BE49-F238E27FC236}">
                    <a16:creationId xmlns:a16="http://schemas.microsoft.com/office/drawing/2014/main" id="{922A00C6-FF13-914D-A26E-2B9E8B2A3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22222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Right Arrow 116">
            <a:extLst>
              <a:ext uri="{FF2B5EF4-FFF2-40B4-BE49-F238E27FC236}">
                <a16:creationId xmlns:a16="http://schemas.microsoft.com/office/drawing/2014/main" xmlns="" id="{220A0B71-A059-6143-B568-A7078BE63B88}"/>
              </a:ext>
            </a:extLst>
          </p:cNvPr>
          <p:cNvSpPr/>
          <p:nvPr/>
        </p:nvSpPr>
        <p:spPr>
          <a:xfrm>
            <a:off x="10614426" y="380154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8" name="Content Placeholder 2">
            <a:extLst>
              <a:ext uri="{FF2B5EF4-FFF2-40B4-BE49-F238E27FC236}">
                <a16:creationId xmlns:a16="http://schemas.microsoft.com/office/drawing/2014/main" xmlns="" id="{76799ECF-4316-7346-9C37-0DA00FB57B42}"/>
              </a:ext>
            </a:extLst>
          </p:cNvPr>
          <p:cNvSpPr txBox="1">
            <a:spLocks/>
          </p:cNvSpPr>
          <p:nvPr/>
        </p:nvSpPr>
        <p:spPr>
          <a:xfrm>
            <a:off x="10765845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6269671D-D5D1-2D44-A1F8-E57D192895DB}"/>
              </a:ext>
            </a:extLst>
          </p:cNvPr>
          <p:cNvSpPr/>
          <p:nvPr/>
        </p:nvSpPr>
        <p:spPr>
          <a:xfrm>
            <a:off x="6184540" y="3794233"/>
            <a:ext cx="713494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xmlns="" id="{FE5D4AD0-15E8-5B42-996D-E5639471C41A}"/>
              </a:ext>
            </a:extLst>
          </p:cNvPr>
          <p:cNvSpPr/>
          <p:nvPr/>
        </p:nvSpPr>
        <p:spPr>
          <a:xfrm rot="16200000">
            <a:off x="6847114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>
            <a:extLst>
              <a:ext uri="{FF2B5EF4-FFF2-40B4-BE49-F238E27FC236}">
                <a16:creationId xmlns:a16="http://schemas.microsoft.com/office/drawing/2014/main" xmlns="" id="{B08DDDD8-1349-044E-B809-F99F16372A8B}"/>
              </a:ext>
            </a:extLst>
          </p:cNvPr>
          <p:cNvSpPr/>
          <p:nvPr/>
        </p:nvSpPr>
        <p:spPr>
          <a:xfrm rot="16200000">
            <a:off x="7929275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:a16="http://schemas.microsoft.com/office/drawing/2014/main" xmlns="" id="{4A54C695-F65B-C743-BFF6-852025754891}"/>
              </a:ext>
            </a:extLst>
          </p:cNvPr>
          <p:cNvSpPr/>
          <p:nvPr/>
        </p:nvSpPr>
        <p:spPr>
          <a:xfrm rot="16200000">
            <a:off x="8984034" y="22179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:a16="http://schemas.microsoft.com/office/drawing/2014/main" xmlns="" id="{74F54B19-06EF-404F-8AA4-EA59D9DAA182}"/>
              </a:ext>
            </a:extLst>
          </p:cNvPr>
          <p:cNvSpPr/>
          <p:nvPr/>
        </p:nvSpPr>
        <p:spPr>
          <a:xfrm rot="16200000">
            <a:off x="10072278" y="22179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>
            <a:extLst>
              <a:ext uri="{FF2B5EF4-FFF2-40B4-BE49-F238E27FC236}">
                <a16:creationId xmlns:a16="http://schemas.microsoft.com/office/drawing/2014/main" xmlns="" id="{108E409A-E18E-8248-8E4E-FD86F90F723A}"/>
              </a:ext>
            </a:extLst>
          </p:cNvPr>
          <p:cNvSpPr/>
          <p:nvPr/>
        </p:nvSpPr>
        <p:spPr>
          <a:xfrm rot="16200000">
            <a:off x="11164833" y="22179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xmlns="" id="{5BC84CA6-1CEA-D74C-8CB6-F65C9CE35A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6964" y="1526154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5BC84CA6-1CEA-D74C-8CB6-F65C9CE35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964" y="1526154"/>
                <a:ext cx="1576747" cy="503588"/>
              </a:xfrm>
              <a:prstGeom prst="rect">
                <a:avLst/>
              </a:prstGeom>
              <a:blipFill>
                <a:blip r:embed="rId12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xmlns="" id="{07869AC1-26A1-854F-B306-C0FA4A0227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4247" y="1548278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id="{07869AC1-26A1-854F-B306-C0FA4A022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247" y="1548278"/>
                <a:ext cx="1576747" cy="503588"/>
              </a:xfrm>
              <a:prstGeom prst="rect">
                <a:avLst/>
              </a:prstGeom>
              <a:blipFill>
                <a:blip r:embed="rId13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xmlns="" id="{25EE1243-FC5F-4E4C-AD23-6DDB11D983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51895" y="1526730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id="{25EE1243-FC5F-4E4C-AD23-6DDB11D98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895" y="1526730"/>
                <a:ext cx="1576747" cy="503588"/>
              </a:xfrm>
              <a:prstGeom prst="rect">
                <a:avLst/>
              </a:prstGeom>
              <a:blipFill>
                <a:blip r:embed="rId14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xmlns="" id="{6923B197-F753-CD4E-9C30-82512F11B2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1951" y="1540522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6923B197-F753-CD4E-9C30-82512F11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951" y="1540522"/>
                <a:ext cx="1576747" cy="503588"/>
              </a:xfrm>
              <a:prstGeom prst="rect">
                <a:avLst/>
              </a:prstGeom>
              <a:blipFill>
                <a:blip r:embed="rId1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xmlns="" id="{E871F4EC-99DD-204D-9AC5-546CE6A8F3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72007" y="1556403"/>
                <a:ext cx="157674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E871F4EC-99DD-204D-9AC5-546CE6A8F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2007" y="1556403"/>
                <a:ext cx="1576747" cy="503588"/>
              </a:xfrm>
              <a:prstGeom prst="rect">
                <a:avLst/>
              </a:prstGeom>
              <a:blipFill>
                <a:blip r:embed="rId16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xmlns="" id="{45A9ED3D-484E-7B49-B48F-EBBE386CDDA7}"/>
              </a:ext>
            </a:extLst>
          </p:cNvPr>
          <p:cNvSpPr txBox="1">
            <a:spLocks/>
          </p:cNvSpPr>
          <p:nvPr/>
        </p:nvSpPr>
        <p:spPr>
          <a:xfrm>
            <a:off x="646948" y="1127624"/>
            <a:ext cx="5894742" cy="18727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3" name="Content Placeholder 2">
                <a:extLst>
                  <a:ext uri="{FF2B5EF4-FFF2-40B4-BE49-F238E27FC236}">
                    <a16:creationId xmlns:a16="http://schemas.microsoft.com/office/drawing/2014/main" xmlns="" id="{1FE9490A-853F-1942-9886-D60EE382D2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294" y="1271818"/>
                <a:ext cx="5394599" cy="14671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Testing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 </a:t>
                </a:r>
                <a:r>
                  <a:rPr lang="en-US" sz="2000" b="1" dirty="0">
                    <a:latin typeface="Avenir Light" panose="020B0402020203020204" pitchFamily="34" charset="77"/>
                  </a:rPr>
                  <a:t>decoder generates outputs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one word at a time, until we generate a </a:t>
                </a:r>
                <a:r>
                  <a:rPr lang="en-US" sz="2000" b="1" dirty="0" smtClean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&lt;</a:t>
                </a:r>
                <a:r>
                  <a:rPr lang="en-US" sz="2000" b="1" dirty="0" smtClean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/S</a:t>
                </a:r>
                <a:r>
                  <a:rPr lang="en-US" sz="2000" b="1" dirty="0" smtClean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&gt;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token.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latin typeface="Avenir Light" panose="020B0402020203020204" pitchFamily="34" charset="77"/>
                  </a:rPr>
                  <a:t>Each decoder’s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1" i="1" dirty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0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e>
                      <m:sub>
                        <m: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becomes the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000" b="1" dirty="0">
                  <a:solidFill>
                    <a:schemeClr val="tx1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3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FE9490A-853F-1942-9886-D60EE382D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94" y="1271818"/>
                <a:ext cx="5394599" cy="1467167"/>
              </a:xfrm>
              <a:prstGeom prst="rect">
                <a:avLst/>
              </a:prstGeom>
              <a:blipFill rotWithShape="0">
                <a:blip r:embed="rId17"/>
                <a:stretch>
                  <a:fillRect l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2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27136D70-9887-D14C-ACD4-5AA26D67858B}"/>
              </a:ext>
            </a:extLst>
          </p:cNvPr>
          <p:cNvSpPr txBox="1">
            <a:spLocks/>
          </p:cNvSpPr>
          <p:nvPr/>
        </p:nvSpPr>
        <p:spPr>
          <a:xfrm>
            <a:off x="1240972" y="1906815"/>
            <a:ext cx="9118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dirty="0">
                <a:latin typeface="Karla" charset="0"/>
                <a:ea typeface="Karla" charset="0"/>
                <a:cs typeface="Karla" charset="0"/>
              </a:rPr>
              <a:t>See any issues with this traditional </a:t>
            </a:r>
            <a:r>
              <a:rPr lang="en-US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seq2seq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 paradigm?</a:t>
            </a:r>
          </a:p>
        </p:txBody>
      </p:sp>
    </p:spTree>
    <p:extLst>
      <p:ext uri="{BB962C8B-B14F-4D97-AF65-F5344CB8AC3E}">
        <p14:creationId xmlns:p14="http://schemas.microsoft.com/office/powerpoint/2010/main" val="67749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5D11EF6-154E-EB4A-8979-AADD592D5430}"/>
              </a:ext>
            </a:extLst>
          </p:cNvPr>
          <p:cNvSpPr/>
          <p:nvPr/>
        </p:nvSpPr>
        <p:spPr>
          <a:xfrm>
            <a:off x="5444497" y="2732169"/>
            <a:ext cx="574031" cy="2044200"/>
          </a:xfrm>
          <a:prstGeom prst="rect">
            <a:avLst/>
          </a:prstGeom>
          <a:solidFill>
            <a:srgbClr val="FFF2CC"/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902ACC2C-AA2F-9F44-863A-DF49222E6074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F64091D-180B-B94E-955F-592A3102EBA6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FAD0C38A-3357-3746-96CF-D1F9059F694C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B1AB73E-3E8E-4A4B-B863-167698964A59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xmlns="" id="{983B1CE7-88EB-3E45-B6EC-A53EB07DBA3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6271A56C-A9E2-214A-8A6B-BF4D36796C5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12ED612-F0F0-6E40-96D7-8EB4C40C8BF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6DE7601-E94E-9C46-8900-D26022F3617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0544B06-CDC4-334A-8FD6-0A14AEFE49C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F7E70C1-F6F5-9F4B-9729-8BD5A77E04D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ight Arrow 16">
            <a:extLst>
              <a:ext uri="{FF2B5EF4-FFF2-40B4-BE49-F238E27FC236}">
                <a16:creationId xmlns:a16="http://schemas.microsoft.com/office/drawing/2014/main" xmlns="" id="{C1B4E20E-399A-D440-BC98-F5650865B45E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344FF874-811D-D544-BB32-608831F81A0F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380A6EE-5A7D-0B40-B73E-731D6429490B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xmlns="" id="{496C1221-1F0B-164E-94CD-6866F5CACAD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51C8C98C-F5A0-ED48-AC60-8F57EC1AB2D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4510CEB8-D109-0749-AADA-51C39A3D3C1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2E1B96DE-070A-0C4A-A803-15A758DC83FE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CCF6D7C0-1209-4940-BC66-D760FF70659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BB3671B0-A05C-614A-A7CB-8D4606D65F9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ight Arrow 25">
            <a:extLst>
              <a:ext uri="{FF2B5EF4-FFF2-40B4-BE49-F238E27FC236}">
                <a16:creationId xmlns:a16="http://schemas.microsoft.com/office/drawing/2014/main" xmlns="" id="{A9988367-A293-4748-A577-E99A16D01EA3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xmlns="" id="{C9D1A5A9-0F5C-2940-A1D7-547D8120D80F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53E99DE-AC7A-1142-8719-D7E018A7D313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xmlns="" id="{0A50A104-E728-4240-B18B-41ECCED8167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8E1A3503-FACE-B844-B4BD-01EEDD6A02D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82B2AE8E-7FCD-EE46-BF13-D757AEA96E3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888CBF3C-DD6A-8540-BEB3-158796D637F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00B54408-886A-9A43-B4C0-9D8BBC8420A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3DBDBD97-AAF1-C645-B56E-2D5414D90F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ight Arrow 34">
            <a:extLst>
              <a:ext uri="{FF2B5EF4-FFF2-40B4-BE49-F238E27FC236}">
                <a16:creationId xmlns:a16="http://schemas.microsoft.com/office/drawing/2014/main" xmlns="" id="{D4F30C7D-8313-684D-9F76-9BAD74883E8E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xmlns="" id="{494117BA-DFF4-9446-AE8A-ED2FFB121583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963AC9F-D7C8-A449-BE6D-42D2E164CEF4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xmlns="" id="{2F38AE35-AE3C-4D4A-B392-7DC4E3297AC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72FB7AF9-0F88-F349-A2D7-5F68F918A53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3169F805-7036-4843-ADD8-84A2B8DA9B9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1CC46A2D-5A1A-0745-BDBC-378AA4ABA57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8A0ED2D7-1FF9-1346-95C7-F6EC5B228FF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2E314F27-4548-BA40-8FC3-DB8AEB098EF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ight Arrow 43">
            <a:extLst>
              <a:ext uri="{FF2B5EF4-FFF2-40B4-BE49-F238E27FC236}">
                <a16:creationId xmlns:a16="http://schemas.microsoft.com/office/drawing/2014/main" xmlns="" id="{1DCCA4D8-68E9-C644-B377-F6D25E137AB2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xmlns="" id="{16670B22-D2DD-4C47-9986-6980DAF7FB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16670B22-D2DD-4C47-9986-6980DAF7F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xmlns="" id="{5E934F60-55D9-844E-96D9-FD1BBDD13E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5E934F60-55D9-844E-96D9-FD1BBDD13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xmlns="" id="{CDDF77D7-DAC1-0143-89C2-715FF1312C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CDDF77D7-DAC1-0143-89C2-715FF1312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xmlns="" id="{81514C55-6252-AA4E-A279-DB0156D6D7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81514C55-6252-AA4E-A279-DB0156D6D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Content Placeholder 2">
            <a:extLst>
              <a:ext uri="{FF2B5EF4-FFF2-40B4-BE49-F238E27FC236}">
                <a16:creationId xmlns:a16="http://schemas.microsoft.com/office/drawing/2014/main" xmlns="" id="{5B255C97-D769-704A-ACA6-29E8EC940FA0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xmlns="" id="{ACEF7634-F2F5-B749-91EC-F12B9AD83893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xmlns="" id="{F4627148-578C-F448-B561-20151AD5630A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xmlns="" id="{97D343C6-2032-1544-8481-8A76E48E57FD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xmlns="" id="{EE6DEC54-B34E-A04C-8C20-91B360FB86D7}"/>
              </a:ext>
            </a:extLst>
          </p:cNvPr>
          <p:cNvSpPr txBox="1">
            <a:spLocks/>
          </p:cNvSpPr>
          <p:nvPr/>
        </p:nvSpPr>
        <p:spPr>
          <a:xfrm>
            <a:off x="429825" y="1034024"/>
            <a:ext cx="6079832" cy="1244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It’s crazy that the entire “meaning” of the 1</a:t>
            </a:r>
            <a:r>
              <a:rPr lang="en-US" sz="2000" baseline="300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st</a:t>
            </a:r>
            <a:r>
              <a:rPr lang="en-US" sz="20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 sequence is expected to be packed into this one embedding, and that the </a:t>
            </a:r>
            <a:r>
              <a:rPr lang="en-US" sz="20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encoder</a:t>
            </a:r>
            <a:r>
              <a:rPr lang="en-US" sz="20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 then never interacts w/ the </a:t>
            </a:r>
            <a:r>
              <a:rPr lang="en-US" sz="20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decoder</a:t>
            </a:r>
            <a:r>
              <a:rPr lang="en-US" sz="20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 again. Hands free.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4FA41FEA-8211-934A-8B7B-92C018416C07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3BA4A378-DC19-314A-94AA-8EFF8A2C89C7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xmlns="" id="{A8153AFB-5030-D04C-8223-71F8F33D582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883A5F7D-6F89-BC49-9781-ACDD76C3FF5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02E6687A-5FF4-5F40-AB51-48F8374CD80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DC2E4A47-8F18-9F47-9A50-075241ACFB8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D61D54C9-BBA6-884E-B412-C60307D6BD5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27AA92BB-5261-4C4D-9B99-41A3A6CDF319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2" name="Right Arrow 61">
            <a:extLst>
              <a:ext uri="{FF2B5EF4-FFF2-40B4-BE49-F238E27FC236}">
                <a16:creationId xmlns:a16="http://schemas.microsoft.com/office/drawing/2014/main" xmlns="" id="{1E2DB79C-0449-F246-87BB-8C5E52E26F0B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xmlns="" id="{4A94C3BA-6413-6546-A24C-B99235DC7BA0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A813FC1-3950-5840-A6BF-92ED05CE73F6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xmlns="" id="{A3DACFF9-154E-A045-BAA3-8A82B09EF0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68C3628C-0B8A-6947-9815-0AF07F3FF84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4D92E016-3AED-7946-9988-5BCB4A709DC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256592D3-15F5-5543-8E28-4AA16F60B6E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F77148B8-3D1A-3743-B2D3-CACA9F37312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xmlns="" id="{EC759B61-E05A-2544-A76B-D33E16EE590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1" name="Right Arrow 70">
            <a:extLst>
              <a:ext uri="{FF2B5EF4-FFF2-40B4-BE49-F238E27FC236}">
                <a16:creationId xmlns:a16="http://schemas.microsoft.com/office/drawing/2014/main" xmlns="" id="{5A3C2A69-DAA8-4D42-95CF-B3FA6476AF54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xmlns="" id="{F6D40B72-E288-F54B-9EB9-4BBD0150CD6C}"/>
              </a:ext>
            </a:extLst>
          </p:cNvPr>
          <p:cNvSpPr/>
          <p:nvPr/>
        </p:nvSpPr>
        <p:spPr>
          <a:xfrm>
            <a:off x="8444578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E8615B9F-5B6A-E148-815C-1F5F3B545BB1}"/>
              </a:ext>
            </a:extLst>
          </p:cNvPr>
          <p:cNvGrpSpPr/>
          <p:nvPr/>
        </p:nvGrpSpPr>
        <p:grpSpPr>
          <a:xfrm rot="16200000">
            <a:off x="8564485" y="3810604"/>
            <a:ext cx="1364224" cy="311369"/>
            <a:chOff x="2297660" y="4140835"/>
            <a:chExt cx="1364224" cy="311369"/>
          </a:xfrm>
        </p:grpSpPr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xmlns="" id="{3CFA0369-F7FC-894E-A4A2-5258C156387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10D6D7AC-5289-9943-A5A4-BA26068485B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044EFFCD-2771-AF4F-9C45-9036C6DC235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2302BABC-0D37-6F4D-9618-ECA784C7D99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2AEB327F-CB56-2244-9D8A-2B249151616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xmlns="" id="{0D6FDF7F-2470-914A-89AF-66C02796D0B8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0" name="Right Arrow 79">
            <a:extLst>
              <a:ext uri="{FF2B5EF4-FFF2-40B4-BE49-F238E27FC236}">
                <a16:creationId xmlns:a16="http://schemas.microsoft.com/office/drawing/2014/main" xmlns="" id="{D972BB91-C91A-0C42-A3FC-ECAC2357C801}"/>
              </a:ext>
            </a:extLst>
          </p:cNvPr>
          <p:cNvSpPr/>
          <p:nvPr/>
        </p:nvSpPr>
        <p:spPr>
          <a:xfrm rot="16200000">
            <a:off x="896177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ight Arrow 80">
            <a:extLst>
              <a:ext uri="{FF2B5EF4-FFF2-40B4-BE49-F238E27FC236}">
                <a16:creationId xmlns:a16="http://schemas.microsoft.com/office/drawing/2014/main" xmlns="" id="{C6C2A200-8ECA-EC40-9ADC-38D75D05BD89}"/>
              </a:ext>
            </a:extLst>
          </p:cNvPr>
          <p:cNvSpPr/>
          <p:nvPr/>
        </p:nvSpPr>
        <p:spPr>
          <a:xfrm>
            <a:off x="949933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2" name="Right Arrow 81">
            <a:extLst>
              <a:ext uri="{FF2B5EF4-FFF2-40B4-BE49-F238E27FC236}">
                <a16:creationId xmlns:a16="http://schemas.microsoft.com/office/drawing/2014/main" xmlns="" id="{83C622FD-9B28-DD46-ACA1-864205D43B55}"/>
              </a:ext>
            </a:extLst>
          </p:cNvPr>
          <p:cNvSpPr/>
          <p:nvPr/>
        </p:nvSpPr>
        <p:spPr>
          <a:xfrm rot="16200000">
            <a:off x="10050018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2">
                <a:extLst>
                  <a:ext uri="{FF2B5EF4-FFF2-40B4-BE49-F238E27FC236}">
                    <a16:creationId xmlns:a16="http://schemas.microsoft.com/office/drawing/2014/main" xmlns="" id="{8B42B1CD-95BA-1746-96D6-9F23EA670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3" name="Content Placeholder 2">
                <a:extLst>
                  <a:ext uri="{FF2B5EF4-FFF2-40B4-BE49-F238E27FC236}">
                    <a16:creationId xmlns:a16="http://schemas.microsoft.com/office/drawing/2014/main" id="{8B42B1CD-95BA-1746-96D6-9F23EA670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831" y="2731252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xmlns="" id="{7DF63BAE-FCE3-9E40-938D-1657193C6C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7DF63BAE-FCE3-9E40-938D-1657193C6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211" y="2755314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xmlns="" id="{CCB06809-D3F3-DB40-8AF5-FDEA7F9CBD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CCB06809-D3F3-DB40-8AF5-FDEA7F9CB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814" y="2755350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Content Placeholder 2">
            <a:extLst>
              <a:ext uri="{FF2B5EF4-FFF2-40B4-BE49-F238E27FC236}">
                <a16:creationId xmlns:a16="http://schemas.microsoft.com/office/drawing/2014/main" xmlns="" id="{AE63A5CB-A28E-2048-8518-DC8590678330}"/>
              </a:ext>
            </a:extLst>
          </p:cNvPr>
          <p:cNvSpPr txBox="1">
            <a:spLocks/>
          </p:cNvSpPr>
          <p:nvPr/>
        </p:nvSpPr>
        <p:spPr>
          <a:xfrm>
            <a:off x="6632513" y="53528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xmlns="" id="{3A7A2610-68DC-B94F-9CA0-67E628A9E79B}"/>
              </a:ext>
            </a:extLst>
          </p:cNvPr>
          <p:cNvSpPr txBox="1">
            <a:spLocks/>
          </p:cNvSpPr>
          <p:nvPr/>
        </p:nvSpPr>
        <p:spPr>
          <a:xfrm>
            <a:off x="7553920" y="53201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xmlns="" id="{FDA422B2-3541-334C-B1F2-2822F5FEAB89}"/>
              </a:ext>
            </a:extLst>
          </p:cNvPr>
          <p:cNvSpPr txBox="1">
            <a:spLocks/>
          </p:cNvSpPr>
          <p:nvPr/>
        </p:nvSpPr>
        <p:spPr>
          <a:xfrm>
            <a:off x="8590711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xmlns="" id="{0965120E-6158-6548-AFE3-050BC6D99DFE}"/>
              </a:ext>
            </a:extLst>
          </p:cNvPr>
          <p:cNvSpPr txBox="1">
            <a:spLocks/>
          </p:cNvSpPr>
          <p:nvPr/>
        </p:nvSpPr>
        <p:spPr>
          <a:xfrm>
            <a:off x="9713665" y="534577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xmlns="" id="{AAE58C77-C474-FB41-8C65-E232E1F37F07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7DFB047E-2C1F-BA4F-B7FA-F2D9A9968A68}"/>
              </a:ext>
            </a:extLst>
          </p:cNvPr>
          <p:cNvGrpSpPr/>
          <p:nvPr/>
        </p:nvGrpSpPr>
        <p:grpSpPr>
          <a:xfrm rot="16200000">
            <a:off x="9664555" y="3764006"/>
            <a:ext cx="1364224" cy="311369"/>
            <a:chOff x="2297660" y="4140835"/>
            <a:chExt cx="1364224" cy="311369"/>
          </a:xfrm>
        </p:grpSpPr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xmlns="" id="{2F3FEC09-5A90-D040-8630-3EF5A1C3491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xmlns="" id="{8453A195-0153-2E4D-B6CD-B51E4CF2461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xmlns="" id="{23993B3C-5702-1048-A6C4-A0894688B14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51B74A67-94E6-094D-A726-236A66216DA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xmlns="" id="{4FC484A3-2BAC-FA49-9E45-5180B2496E0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xmlns="" id="{8BB75DE1-1D39-5E40-879A-BE85FF92856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xmlns="" id="{D804EB50-627F-0042-A95C-A61FE2F4D7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D804EB50-627F-0042-A95C-A61FE2F4D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820" y="2696945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Right Arrow 98">
            <a:extLst>
              <a:ext uri="{FF2B5EF4-FFF2-40B4-BE49-F238E27FC236}">
                <a16:creationId xmlns:a16="http://schemas.microsoft.com/office/drawing/2014/main" xmlns="" id="{33EFA37D-3F76-9B40-ABBE-59F466213EDF}"/>
              </a:ext>
            </a:extLst>
          </p:cNvPr>
          <p:cNvSpPr/>
          <p:nvPr/>
        </p:nvSpPr>
        <p:spPr>
          <a:xfrm rot="16200000">
            <a:off x="11142573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75851B24-7E63-B74D-B8E4-63B78FDDD03E}"/>
              </a:ext>
            </a:extLst>
          </p:cNvPr>
          <p:cNvGrpSpPr/>
          <p:nvPr/>
        </p:nvGrpSpPr>
        <p:grpSpPr>
          <a:xfrm rot="16200000">
            <a:off x="10757110" y="3764006"/>
            <a:ext cx="1364224" cy="311369"/>
            <a:chOff x="2297660" y="4140835"/>
            <a:chExt cx="136422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xmlns="" id="{1E5238F1-3E04-3F47-8285-40F9A5A7597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D2D57DFF-E80C-6D44-B5B5-53A2A2AA59A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xmlns="" id="{881D7C3A-995E-6647-9C95-C26E6EA414D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xmlns="" id="{619B3A4E-9DA5-1441-99A9-F1149B4E766C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xmlns="" id="{E2B7E2BF-FDC1-7C4D-B201-D3DD903124F5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xmlns="" id="{2A5F0090-E4A9-8544-826E-E32D4C00CF1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Content Placeholder 2">
                <a:extLst>
                  <a:ext uri="{FF2B5EF4-FFF2-40B4-BE49-F238E27FC236}">
                    <a16:creationId xmlns:a16="http://schemas.microsoft.com/office/drawing/2014/main" xmlns="" id="{7FDD0206-CACE-1241-9A8F-FC8E9AC6A6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7" name="Content Placeholder 2">
                <a:extLst>
                  <a:ext uri="{FF2B5EF4-FFF2-40B4-BE49-F238E27FC236}">
                    <a16:creationId xmlns:a16="http://schemas.microsoft.com/office/drawing/2014/main" id="{7FDD0206-CACE-1241-9A8F-FC8E9AC6A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375" y="2696945"/>
                <a:ext cx="466367" cy="503588"/>
              </a:xfrm>
              <a:prstGeom prst="rect">
                <a:avLst/>
              </a:prstGeom>
              <a:blipFill>
                <a:blip r:embed="rId11"/>
                <a:stretch>
                  <a:fillRect l="-22222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ight Arrow 107">
            <a:extLst>
              <a:ext uri="{FF2B5EF4-FFF2-40B4-BE49-F238E27FC236}">
                <a16:creationId xmlns:a16="http://schemas.microsoft.com/office/drawing/2014/main" xmlns="" id="{08C07C42-5C89-9F46-B5A0-CAF079C2E653}"/>
              </a:ext>
            </a:extLst>
          </p:cNvPr>
          <p:cNvSpPr/>
          <p:nvPr/>
        </p:nvSpPr>
        <p:spPr>
          <a:xfrm>
            <a:off x="10614426" y="380154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xmlns="" id="{19CDA271-1160-6C40-8A20-63CF08BA2573}"/>
              </a:ext>
            </a:extLst>
          </p:cNvPr>
          <p:cNvSpPr txBox="1">
            <a:spLocks/>
          </p:cNvSpPr>
          <p:nvPr/>
        </p:nvSpPr>
        <p:spPr>
          <a:xfrm>
            <a:off x="10765845" y="53329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10" name="Right Arrow 109">
            <a:extLst>
              <a:ext uri="{FF2B5EF4-FFF2-40B4-BE49-F238E27FC236}">
                <a16:creationId xmlns:a16="http://schemas.microsoft.com/office/drawing/2014/main" xmlns="" id="{7F3A02CA-E266-FF42-80B2-5AEDDF892791}"/>
              </a:ext>
            </a:extLst>
          </p:cNvPr>
          <p:cNvSpPr/>
          <p:nvPr/>
        </p:nvSpPr>
        <p:spPr>
          <a:xfrm>
            <a:off x="6184540" y="3794233"/>
            <a:ext cx="713494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306900" y="1851309"/>
            <a:ext cx="5993390" cy="544506"/>
            <a:chOff x="6233814" y="1623373"/>
            <a:chExt cx="5993390" cy="54450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1" name="Content Placeholder 2">
                  <a:extLst>
                    <a:ext uri="{FF2B5EF4-FFF2-40B4-BE49-F238E27FC236}">
                      <a16:creationId xmlns:a16="http://schemas.microsoft.com/office/drawing/2014/main" xmlns="" id="{02D93CE6-3623-B544-9F17-0BC6B3596DD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33814" y="1624494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111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2D93CE6-3623-B544-9F17-0BC6B3596D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3814" y="1624494"/>
                  <a:ext cx="1576747" cy="50358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xmlns="" id="{BB0DAD99-7C66-BF49-91D2-9C03DD3948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238039" y="1629510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112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BB0DAD99-7C66-BF49-91D2-9C03DD3948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8039" y="1629510"/>
                  <a:ext cx="1576747" cy="50358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3" name="Content Placeholder 2">
                  <a:extLst>
                    <a:ext uri="{FF2B5EF4-FFF2-40B4-BE49-F238E27FC236}">
                      <a16:creationId xmlns:a16="http://schemas.microsoft.com/office/drawing/2014/main" xmlns="" id="{548410E5-A606-864D-AC31-B35BE1A2F1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404931" y="1624494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113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48410E5-A606-864D-AC31-B35BE1A2F1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4931" y="1624494"/>
                  <a:ext cx="1576747" cy="503588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4" name="Content Placeholder 2">
                  <a:extLst>
                    <a:ext uri="{FF2B5EF4-FFF2-40B4-BE49-F238E27FC236}">
                      <a16:creationId xmlns:a16="http://schemas.microsoft.com/office/drawing/2014/main" xmlns="" id="{5D2994C5-AC51-C34F-82F2-68B2A0C26DC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52826" y="1623373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114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D2994C5-AC51-C34F-82F2-68B2A0C26D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2826" y="1623373"/>
                  <a:ext cx="1576747" cy="503588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5" name="Content Placeholder 2">
                  <a:extLst>
                    <a:ext uri="{FF2B5EF4-FFF2-40B4-BE49-F238E27FC236}">
                      <a16:creationId xmlns:a16="http://schemas.microsoft.com/office/drawing/2014/main" xmlns="" id="{9E16BCDC-9C02-2E4E-9227-1E97388F0EE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650457" y="1664291"/>
                  <a:ext cx="1576747" cy="50358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venir Roman" panose="02000503020000020003" pitchFamily="2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venir Light" panose="020B0402020203020204" pitchFamily="34" charset="77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sz="2400" dirty="0">
                    <a:latin typeface="Avenir Light" panose="020B0402020203020204" pitchFamily="34" charset="77"/>
                  </a:endParaRPr>
                </a:p>
              </p:txBody>
            </p:sp>
          </mc:Choice>
          <mc:Fallback>
            <p:sp>
              <p:nvSpPr>
                <p:cNvPr id="115" name="Content Placeholder 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E16BCDC-9C02-2E4E-9227-1E97388F0E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0457" y="1664291"/>
                  <a:ext cx="1576747" cy="503588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7" name="Right Arrow 116">
            <a:extLst>
              <a:ext uri="{FF2B5EF4-FFF2-40B4-BE49-F238E27FC236}">
                <a16:creationId xmlns:a16="http://schemas.microsoft.com/office/drawing/2014/main" xmlns="" id="{EE39B8FE-E683-F94A-92E8-CD781B30BFD4}"/>
              </a:ext>
            </a:extLst>
          </p:cNvPr>
          <p:cNvSpPr/>
          <p:nvPr/>
        </p:nvSpPr>
        <p:spPr>
          <a:xfrm rot="16200000">
            <a:off x="6807954" y="2466421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ight Arrow 117">
            <a:extLst>
              <a:ext uri="{FF2B5EF4-FFF2-40B4-BE49-F238E27FC236}">
                <a16:creationId xmlns:a16="http://schemas.microsoft.com/office/drawing/2014/main" xmlns="" id="{EE39B8FE-E683-F94A-92E8-CD781B30BFD4}"/>
              </a:ext>
            </a:extLst>
          </p:cNvPr>
          <p:cNvSpPr/>
          <p:nvPr/>
        </p:nvSpPr>
        <p:spPr>
          <a:xfrm rot="16200000">
            <a:off x="7875478" y="2432107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xmlns="" id="{EE39B8FE-E683-F94A-92E8-CD781B30BFD4}"/>
              </a:ext>
            </a:extLst>
          </p:cNvPr>
          <p:cNvSpPr/>
          <p:nvPr/>
        </p:nvSpPr>
        <p:spPr>
          <a:xfrm rot="16200000">
            <a:off x="9007394" y="2423288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xmlns="" id="{EE39B8FE-E683-F94A-92E8-CD781B30BFD4}"/>
              </a:ext>
            </a:extLst>
          </p:cNvPr>
          <p:cNvSpPr/>
          <p:nvPr/>
        </p:nvSpPr>
        <p:spPr>
          <a:xfrm rot="16200000">
            <a:off x="10119340" y="2397199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ight Arrow 120">
            <a:extLst>
              <a:ext uri="{FF2B5EF4-FFF2-40B4-BE49-F238E27FC236}">
                <a16:creationId xmlns:a16="http://schemas.microsoft.com/office/drawing/2014/main" xmlns="" id="{EE39B8FE-E683-F94A-92E8-CD781B30BFD4}"/>
              </a:ext>
            </a:extLst>
          </p:cNvPr>
          <p:cNvSpPr/>
          <p:nvPr/>
        </p:nvSpPr>
        <p:spPr>
          <a:xfrm rot="16200000">
            <a:off x="11220524" y="2423287"/>
            <a:ext cx="476198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7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xmlns="" id="{27136D70-9887-D14C-ACD4-5AA26D67858B}"/>
              </a:ext>
            </a:extLst>
          </p:cNvPr>
          <p:cNvSpPr txBox="1">
            <a:spLocks/>
          </p:cNvSpPr>
          <p:nvPr/>
        </p:nvSpPr>
        <p:spPr>
          <a:xfrm>
            <a:off x="1161142" y="1770789"/>
            <a:ext cx="10051143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dirty="0">
                <a:latin typeface="Karla" charset="0"/>
                <a:ea typeface="Karla" charset="0"/>
                <a:cs typeface="Karla" charset="0"/>
              </a:rPr>
              <a:t>Instead, what if the decoder, at each step, pays </a:t>
            </a:r>
            <a:r>
              <a:rPr lang="en-US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attention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 to a </a:t>
            </a:r>
            <a:r>
              <a:rPr lang="en-US" i="1" dirty="0">
                <a:latin typeface="Karla" charset="0"/>
                <a:ea typeface="Karla" charset="0"/>
                <a:cs typeface="Karla" charset="0"/>
              </a:rPr>
              <a:t>distribution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 of all of the encoder’s hidden states?</a:t>
            </a:r>
          </a:p>
        </p:txBody>
      </p:sp>
    </p:spTree>
    <p:extLst>
      <p:ext uri="{BB962C8B-B14F-4D97-AF65-F5344CB8AC3E}">
        <p14:creationId xmlns:p14="http://schemas.microsoft.com/office/powerpoint/2010/main" val="6771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9CDF496-88DB-AE46-8B6B-046F27311AD5}"/>
              </a:ext>
            </a:extLst>
          </p:cNvPr>
          <p:cNvSpPr/>
          <p:nvPr/>
        </p:nvSpPr>
        <p:spPr>
          <a:xfrm>
            <a:off x="260350" y="6243184"/>
            <a:ext cx="1051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Illustration: </a:t>
            </a:r>
            <a:r>
              <a:rPr lang="en-US" sz="1600" dirty="0">
                <a:hlinkClick r:id="rId3"/>
              </a:rPr>
              <a:t>http://jalammar.github.io/illustrated-bert/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561B66-6CE0-E84F-8B66-916C2EDD0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" y="185284"/>
            <a:ext cx="117983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683531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sp>
        <p:nvSpPr>
          <p:cNvPr id="125" name="Right Arrow 124">
            <a:extLst>
              <a:ext uri="{FF2B5EF4-FFF2-40B4-BE49-F238E27FC236}">
                <a16:creationId xmlns:a16="http://schemas.microsoft.com/office/drawing/2014/main" xmlns="" id="{6C3B0732-6DC8-E347-AF13-63EAE944A585}"/>
              </a:ext>
            </a:extLst>
          </p:cNvPr>
          <p:cNvSpPr/>
          <p:nvPr/>
        </p:nvSpPr>
        <p:spPr>
          <a:xfrm rot="12116029">
            <a:off x="3263054" y="2998624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xmlns="" id="{CABE6ED9-0570-0F4C-A70F-4AE4551446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CABE6ED9-0570-0F4C-A70F-4AE455144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  <a:blipFill>
                <a:blip r:embed="rId3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Right Arrow 138">
            <a:extLst>
              <a:ext uri="{FF2B5EF4-FFF2-40B4-BE49-F238E27FC236}">
                <a16:creationId xmlns:a16="http://schemas.microsoft.com/office/drawing/2014/main" xmlns="" id="{B654A412-316A-1546-B6AA-FF75BCE3753C}"/>
              </a:ext>
            </a:extLst>
          </p:cNvPr>
          <p:cNvSpPr/>
          <p:nvPr/>
        </p:nvSpPr>
        <p:spPr>
          <a:xfrm rot="16200000">
            <a:off x="6831390" y="277699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xmlns="" id="{CAFE0634-307E-4D4A-8F01-698C89E4A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CAFE0634-307E-4D4A-8F01-698C89E4A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xmlns="" id="{E3AC22AB-D64B-8C46-97A3-68949D171522}"/>
              </a:ext>
            </a:extLst>
          </p:cNvPr>
          <p:cNvSpPr txBox="1">
            <a:spLocks/>
          </p:cNvSpPr>
          <p:nvPr/>
        </p:nvSpPr>
        <p:spPr>
          <a:xfrm>
            <a:off x="6601777" y="17589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Content Placeholder 2">
                <a:extLst>
                  <a:ext uri="{FF2B5EF4-FFF2-40B4-BE49-F238E27FC236}">
                    <a16:creationId xmlns:a16="http://schemas.microsoft.com/office/drawing/2014/main" xmlns="" id="{2411478A-E21E-3C4F-9EC4-F488EF5378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7" name="Content Placeholder 2">
                <a:extLst>
                  <a:ext uri="{FF2B5EF4-FFF2-40B4-BE49-F238E27FC236}">
                    <a16:creationId xmlns:a16="http://schemas.microsoft.com/office/drawing/2014/main" id="{2411478A-E21E-3C4F-9EC4-F488EF537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Right Arrow 157">
            <a:extLst>
              <a:ext uri="{FF2B5EF4-FFF2-40B4-BE49-F238E27FC236}">
                <a16:creationId xmlns:a16="http://schemas.microsoft.com/office/drawing/2014/main" xmlns="" id="{9768486D-8652-0748-B2A1-C09FEA4597D5}"/>
              </a:ext>
            </a:extLst>
          </p:cNvPr>
          <p:cNvSpPr/>
          <p:nvPr/>
        </p:nvSpPr>
        <p:spPr>
          <a:xfrm rot="18478882">
            <a:off x="2278554" y="2973762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ight Arrow 158">
            <a:extLst>
              <a:ext uri="{FF2B5EF4-FFF2-40B4-BE49-F238E27FC236}">
                <a16:creationId xmlns:a16="http://schemas.microsoft.com/office/drawing/2014/main" xmlns="" id="{082522CF-7776-B247-BB0B-0870E79C5138}"/>
              </a:ext>
            </a:extLst>
          </p:cNvPr>
          <p:cNvSpPr/>
          <p:nvPr/>
        </p:nvSpPr>
        <p:spPr>
          <a:xfrm rot="14738398">
            <a:off x="2993297" y="3012486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ight Arrow 159">
            <a:extLst>
              <a:ext uri="{FF2B5EF4-FFF2-40B4-BE49-F238E27FC236}">
                <a16:creationId xmlns:a16="http://schemas.microsoft.com/office/drawing/2014/main" xmlns="" id="{D9E412BF-1630-1641-BDCC-BC0D55A62C25}"/>
              </a:ext>
            </a:extLst>
          </p:cNvPr>
          <p:cNvSpPr/>
          <p:nvPr/>
        </p:nvSpPr>
        <p:spPr>
          <a:xfrm rot="12608806">
            <a:off x="3209202" y="2977011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Content Placeholder 2">
                <a:extLst>
                  <a:ext uri="{FF2B5EF4-FFF2-40B4-BE49-F238E27FC236}">
                    <a16:creationId xmlns:a16="http://schemas.microsoft.com/office/drawing/2014/main" xmlns="" id="{621C74BE-16AF-A848-B572-1E5B101B72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1" name="Content Placeholder 2">
                <a:extLst>
                  <a:ext uri="{FF2B5EF4-FFF2-40B4-BE49-F238E27FC236}">
                    <a16:creationId xmlns:a16="http://schemas.microsoft.com/office/drawing/2014/main" id="{621C74BE-16AF-A848-B572-1E5B101B7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Content Placeholder 2">
                <a:extLst>
                  <a:ext uri="{FF2B5EF4-FFF2-40B4-BE49-F238E27FC236}">
                    <a16:creationId xmlns:a16="http://schemas.microsoft.com/office/drawing/2014/main" xmlns="" id="{7C32BCCD-D7E8-D047-87E8-CCC187751E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2" name="Content Placeholder 2">
                <a:extLst>
                  <a:ext uri="{FF2B5EF4-FFF2-40B4-BE49-F238E27FC236}">
                    <a16:creationId xmlns:a16="http://schemas.microsoft.com/office/drawing/2014/main" id="{7C32BCCD-D7E8-D047-87E8-CCC187751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xmlns="" id="{814AD831-23F0-3144-A314-BECD85E46B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id="{814AD831-23F0-3144-A314-BECD85E46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  <a:blipFill>
                <a:blip r:embed="rId8"/>
                <a:stretch>
                  <a:fillRect l="-5405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Content Placeholder 2">
                <a:extLst>
                  <a:ext uri="{FF2B5EF4-FFF2-40B4-BE49-F238E27FC236}">
                    <a16:creationId xmlns:a16="http://schemas.microsoft.com/office/drawing/2014/main" xmlns="" id="{240E1E85-4A45-0943-93E8-9AE849BAF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64" name="Content Placeholder 2">
                <a:extLst>
                  <a:ext uri="{FF2B5EF4-FFF2-40B4-BE49-F238E27FC236}">
                    <a16:creationId xmlns:a16="http://schemas.microsoft.com/office/drawing/2014/main" id="{240E1E85-4A45-0943-93E8-9AE849BAF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605889C5-7BB3-554E-98DA-D9D26A6670DB}"/>
              </a:ext>
            </a:extLst>
          </p:cNvPr>
          <p:cNvGrpSpPr/>
          <p:nvPr/>
        </p:nvGrpSpPr>
        <p:grpSpPr>
          <a:xfrm>
            <a:off x="2567076" y="2271805"/>
            <a:ext cx="1364224" cy="311369"/>
            <a:chOff x="2297660" y="4140835"/>
            <a:chExt cx="1364224" cy="311369"/>
          </a:xfrm>
        </p:grpSpPr>
        <p:sp>
          <p:nvSpPr>
            <p:cNvPr id="166" name="Rounded Rectangle 165">
              <a:extLst>
                <a:ext uri="{FF2B5EF4-FFF2-40B4-BE49-F238E27FC236}">
                  <a16:creationId xmlns:a16="http://schemas.microsoft.com/office/drawing/2014/main" xmlns="" id="{1C19D697-12F0-144A-A268-55C7F5AA398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xmlns="" id="{87F51813-AB00-3145-B52B-2B56E859467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xmlns="" id="{ACD17DD1-524A-5741-82F4-514B008182C8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xmlns="" id="{FB193A61-D6FB-6646-8C18-6A40F778D8F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xmlns="" id="{CAE76697-9ED2-914A-83AB-945D85353E3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xmlns="" id="{93BCF149-D864-6543-A3A1-BD93633F349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2" name="Content Placeholder 2">
                <a:extLst>
                  <a:ext uri="{FF2B5EF4-FFF2-40B4-BE49-F238E27FC236}">
                    <a16:creationId xmlns:a16="http://schemas.microsoft.com/office/drawing/2014/main" xmlns="" id="{82F673AA-D877-CF4B-A04C-81C0238005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8072" y="1071854"/>
                <a:ext cx="10171671" cy="4714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NOTE: </a:t>
                </a:r>
                <a:r>
                  <a:rPr lang="en-US" sz="2000" dirty="0">
                    <a:solidFill>
                      <a:schemeClr val="tx1"/>
                    </a:solidFill>
                    <a:latin typeface="Karla" charset="0"/>
                    <a:ea typeface="Karla" charset="0"/>
                    <a:cs typeface="Karla" charset="0"/>
                  </a:rPr>
                  <a:t>each attention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</m:ctrlPr>
                      </m:sSubSupPr>
                      <m:e>
                        <m:r>
                          <a:rPr lang="en-US" sz="2000" b="0" i="1" dirty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Karla" charset="0"/>
                    <a:ea typeface="Karla" charset="0"/>
                    <a:cs typeface="Karla" charset="0"/>
                  </a:rPr>
                  <a:t>is based on the decoder’s current hidden state, too. </a:t>
                </a:r>
                <a:endParaRPr lang="en-US" sz="20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  </a:t>
                </a:r>
              </a:p>
            </p:txBody>
          </p:sp>
        </mc:Choice>
        <mc:Fallback>
          <p:sp>
            <p:nvSpPr>
              <p:cNvPr id="172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2F673AA-D877-CF4B-A04C-81C023800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72" y="1071854"/>
                <a:ext cx="10171671" cy="471462"/>
              </a:xfrm>
              <a:prstGeom prst="rect">
                <a:avLst/>
              </a:prstGeom>
              <a:blipFill rotWithShape="0">
                <a:blip r:embed="rId10"/>
                <a:stretch>
                  <a:fillRect l="-599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459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7641771" cy="566346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Content Placeholder 2">
                <a:extLst>
                  <a:ext uri="{FF2B5EF4-FFF2-40B4-BE49-F238E27FC236}">
                    <a16:creationId xmlns:a16="http://schemas.microsoft.com/office/drawing/2014/main" xmlns="" id="{1FA42C8A-B680-5B4C-A9DB-2179BEDE5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0" name="Content Placeholder 2">
                <a:extLst>
                  <a:ext uri="{FF2B5EF4-FFF2-40B4-BE49-F238E27FC236}">
                    <a16:creationId xmlns:a16="http://schemas.microsoft.com/office/drawing/2014/main" id="{1FA42C8A-B680-5B4C-A9DB-2179BEDE5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ight Arrow 121">
            <a:extLst>
              <a:ext uri="{FF2B5EF4-FFF2-40B4-BE49-F238E27FC236}">
                <a16:creationId xmlns:a16="http://schemas.microsoft.com/office/drawing/2014/main" xmlns="" id="{6D9B9EAD-3242-A347-810C-1725A96CB469}"/>
              </a:ext>
            </a:extLst>
          </p:cNvPr>
          <p:cNvSpPr/>
          <p:nvPr/>
        </p:nvSpPr>
        <p:spPr>
          <a:xfrm rot="18478882">
            <a:off x="2278554" y="2973762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:a16="http://schemas.microsoft.com/office/drawing/2014/main" xmlns="" id="{4B3B0B75-B9D4-454C-88C3-EA6CD90F0D99}"/>
              </a:ext>
            </a:extLst>
          </p:cNvPr>
          <p:cNvSpPr/>
          <p:nvPr/>
        </p:nvSpPr>
        <p:spPr>
          <a:xfrm rot="14738398">
            <a:off x="2993297" y="3012486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:a16="http://schemas.microsoft.com/office/drawing/2014/main" xmlns="" id="{88EEDAE0-5451-954B-82A9-90ED1525E621}"/>
              </a:ext>
            </a:extLst>
          </p:cNvPr>
          <p:cNvSpPr/>
          <p:nvPr/>
        </p:nvSpPr>
        <p:spPr>
          <a:xfrm rot="12608806">
            <a:off x="3209202" y="2977011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>
            <a:extLst>
              <a:ext uri="{FF2B5EF4-FFF2-40B4-BE49-F238E27FC236}">
                <a16:creationId xmlns:a16="http://schemas.microsoft.com/office/drawing/2014/main" xmlns="" id="{6C3B0732-6DC8-E347-AF13-63EAE944A585}"/>
              </a:ext>
            </a:extLst>
          </p:cNvPr>
          <p:cNvSpPr/>
          <p:nvPr/>
        </p:nvSpPr>
        <p:spPr>
          <a:xfrm rot="12116029">
            <a:off x="3263054" y="2998624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xmlns="" id="{805406DC-9D67-514B-85C4-D10BB7375A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805406DC-9D67-514B-85C4-D10BB7375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xmlns="" id="{0E4C38FD-080F-FA4A-A9C2-227D827B1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id="{0E4C38FD-080F-FA4A-A9C2-227D827B1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xmlns="" id="{227B0876-39AB-6A42-B47B-CB3EAF0E6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id="{227B0876-39AB-6A42-B47B-CB3EAF0E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xmlns="" id="{4197A872-856A-CF41-A038-7389E7799B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4197A872-856A-CF41-A038-7389E7799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F5A457E-E5F1-A147-BE66-BB93EAF9948B}"/>
              </a:ext>
            </a:extLst>
          </p:cNvPr>
          <p:cNvGrpSpPr/>
          <p:nvPr/>
        </p:nvGrpSpPr>
        <p:grpSpPr>
          <a:xfrm>
            <a:off x="2567076" y="2271805"/>
            <a:ext cx="1364224" cy="311369"/>
            <a:chOff x="2297660" y="4140835"/>
            <a:chExt cx="1364224" cy="311369"/>
          </a:xfrm>
        </p:grpSpPr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xmlns="" id="{A29F0469-ED1C-B944-8AC1-531570B931A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xmlns="" id="{65F61514-70EC-D64B-B274-1698458DA61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xmlns="" id="{8D1B46DC-3ED9-6149-9B14-29EE9FB1159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xmlns="" id="{8683934C-E1F3-1E49-A18D-394CF36855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xmlns="" id="{78FFD4F5-5C68-F841-866C-5CBCCB4982B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5506ECE5-DEB7-0141-8AF1-5EEF0309FD3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xmlns="" id="{CABE6ED9-0570-0F4C-A70F-4AE4551446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CABE6ED9-0570-0F4C-A70F-4AE455144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  <a:blipFill>
                <a:blip r:embed="rId8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Right Arrow 138">
            <a:extLst>
              <a:ext uri="{FF2B5EF4-FFF2-40B4-BE49-F238E27FC236}">
                <a16:creationId xmlns:a16="http://schemas.microsoft.com/office/drawing/2014/main" xmlns="" id="{B654A412-316A-1546-B6AA-FF75BCE3753C}"/>
              </a:ext>
            </a:extLst>
          </p:cNvPr>
          <p:cNvSpPr/>
          <p:nvPr/>
        </p:nvSpPr>
        <p:spPr>
          <a:xfrm rot="16200000">
            <a:off x="6831390" y="277699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xmlns="" id="{CAFE0634-307E-4D4A-8F01-698C89E4A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CAFE0634-307E-4D4A-8F01-698C89E4A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  <a:blipFill>
                <a:blip r:embed="rId9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Content Placeholder 2">
                <a:extLst>
                  <a:ext uri="{FF2B5EF4-FFF2-40B4-BE49-F238E27FC236}">
                    <a16:creationId xmlns:a16="http://schemas.microsoft.com/office/drawing/2014/main" xmlns="" id="{9588C57F-39A7-E845-B570-A40E6145F1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2" name="Content Placeholder 2">
                <a:extLst>
                  <a:ext uri="{FF2B5EF4-FFF2-40B4-BE49-F238E27FC236}">
                    <a16:creationId xmlns:a16="http://schemas.microsoft.com/office/drawing/2014/main" id="{9588C57F-39A7-E845-B570-A40E6145F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  <a:blipFill>
                <a:blip r:embed="rId10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Right Arrow 145">
            <a:extLst>
              <a:ext uri="{FF2B5EF4-FFF2-40B4-BE49-F238E27FC236}">
                <a16:creationId xmlns:a16="http://schemas.microsoft.com/office/drawing/2014/main" xmlns="" id="{5442A9A1-7CCB-4B4B-AE50-FE82E1ABE7D5}"/>
              </a:ext>
            </a:extLst>
          </p:cNvPr>
          <p:cNvSpPr/>
          <p:nvPr/>
        </p:nvSpPr>
        <p:spPr>
          <a:xfrm rot="16200000">
            <a:off x="7923175" y="28058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xmlns="" id="{F0CBB1E8-E0C0-6041-8C9E-73004F9601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id="{F0CBB1E8-E0C0-6041-8C9E-73004F960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  <a:blipFill>
                <a:blip r:embed="rId11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xmlns="" id="{E3AC22AB-D64B-8C46-97A3-68949D171522}"/>
              </a:ext>
            </a:extLst>
          </p:cNvPr>
          <p:cNvSpPr txBox="1">
            <a:spLocks/>
          </p:cNvSpPr>
          <p:nvPr/>
        </p:nvSpPr>
        <p:spPr>
          <a:xfrm>
            <a:off x="6601777" y="17589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xmlns="" id="{F950462C-2A9F-F54D-8652-A58416C2E141}"/>
              </a:ext>
            </a:extLst>
          </p:cNvPr>
          <p:cNvSpPr txBox="1">
            <a:spLocks/>
          </p:cNvSpPr>
          <p:nvPr/>
        </p:nvSpPr>
        <p:spPr>
          <a:xfrm>
            <a:off x="7523184" y="17262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xmlns="" id="{0D2D9CE3-D746-BF44-B221-E316FC9B25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NOTE: </a:t>
                </a:r>
                <a:r>
                  <a:rPr lang="en-US" sz="2000" dirty="0">
                    <a:solidFill>
                      <a:schemeClr val="tx1"/>
                    </a:solidFill>
                    <a:latin typeface="Karla" charset="0"/>
                    <a:ea typeface="Karla" charset="0"/>
                    <a:cs typeface="Karla" charset="0"/>
                  </a:rPr>
                  <a:t>each attention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</m:ctrlPr>
                      </m:sSubSupPr>
                      <m:e>
                        <m:r>
                          <a:rPr lang="en-US" sz="2000" b="0" i="1" dirty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Karla" charset="0"/>
                    <a:ea typeface="Karla" charset="0"/>
                    <a:cs typeface="Karla" charset="0"/>
                  </a:rPr>
                  <a:t>is based on the decoder’s current hidden state, too. </a:t>
                </a:r>
                <a:endParaRPr lang="en-US" sz="20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  </a:t>
                </a:r>
              </a:p>
            </p:txBody>
          </p:sp>
        </mc:Choice>
        <mc:Fallback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2D9CE3-D746-BF44-B221-E316FC9B2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  <a:blipFill rotWithShape="0">
                <a:blip r:embed="rId12"/>
                <a:stretch>
                  <a:fillRect l="-61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545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:a16="http://schemas.microsoft.com/office/drawing/2014/main" xmlns="" id="{2357F08B-9627-344F-9E1D-582FE5837126}"/>
              </a:ext>
            </a:extLst>
          </p:cNvPr>
          <p:cNvSpPr/>
          <p:nvPr/>
        </p:nvSpPr>
        <p:spPr>
          <a:xfrm>
            <a:off x="8444578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3F257ECC-2741-6C4A-AEA0-B32153CEFDE8}"/>
              </a:ext>
            </a:extLst>
          </p:cNvPr>
          <p:cNvGrpSpPr/>
          <p:nvPr/>
        </p:nvGrpSpPr>
        <p:grpSpPr>
          <a:xfrm rot="16200000">
            <a:off x="8564485" y="3810604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xmlns="" id="{212C27FB-7CE4-0F46-9194-DC69F9C3AF3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CCD50119-4507-7A47-86F1-15D6661589A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5D4F425F-7137-484D-94AE-650BE05376B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xmlns="" id="{1228FD81-4ED2-E943-8372-BA9391A1A1A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4C4F09EF-1E1B-2745-9B54-B4B85ECE15D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52B90C73-0973-A346-AE9F-7B117C0E654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7" name="Right Arrow 86">
            <a:extLst>
              <a:ext uri="{FF2B5EF4-FFF2-40B4-BE49-F238E27FC236}">
                <a16:creationId xmlns:a16="http://schemas.microsoft.com/office/drawing/2014/main" xmlns="" id="{98083A92-8146-0E44-96ED-07E8A96A6D8F}"/>
              </a:ext>
            </a:extLst>
          </p:cNvPr>
          <p:cNvSpPr/>
          <p:nvPr/>
        </p:nvSpPr>
        <p:spPr>
          <a:xfrm rot="16200000">
            <a:off x="896177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Content Placeholder 2">
                <a:extLst>
                  <a:ext uri="{FF2B5EF4-FFF2-40B4-BE49-F238E27FC236}">
                    <a16:creationId xmlns:a16="http://schemas.microsoft.com/office/drawing/2014/main" xmlns="" id="{1FA42C8A-B680-5B4C-A9DB-2179BEDE5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0" name="Content Placeholder 2">
                <a:extLst>
                  <a:ext uri="{FF2B5EF4-FFF2-40B4-BE49-F238E27FC236}">
                    <a16:creationId xmlns:a16="http://schemas.microsoft.com/office/drawing/2014/main" id="{1FA42C8A-B680-5B4C-A9DB-2179BEDE5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ight Arrow 121">
            <a:extLst>
              <a:ext uri="{FF2B5EF4-FFF2-40B4-BE49-F238E27FC236}">
                <a16:creationId xmlns:a16="http://schemas.microsoft.com/office/drawing/2014/main" xmlns="" id="{6D9B9EAD-3242-A347-810C-1725A96CB469}"/>
              </a:ext>
            </a:extLst>
          </p:cNvPr>
          <p:cNvSpPr/>
          <p:nvPr/>
        </p:nvSpPr>
        <p:spPr>
          <a:xfrm rot="18478882">
            <a:off x="2278554" y="2973762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:a16="http://schemas.microsoft.com/office/drawing/2014/main" xmlns="" id="{4B3B0B75-B9D4-454C-88C3-EA6CD90F0D99}"/>
              </a:ext>
            </a:extLst>
          </p:cNvPr>
          <p:cNvSpPr/>
          <p:nvPr/>
        </p:nvSpPr>
        <p:spPr>
          <a:xfrm rot="14738398">
            <a:off x="2993297" y="3012486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:a16="http://schemas.microsoft.com/office/drawing/2014/main" xmlns="" id="{88EEDAE0-5451-954B-82A9-90ED1525E621}"/>
              </a:ext>
            </a:extLst>
          </p:cNvPr>
          <p:cNvSpPr/>
          <p:nvPr/>
        </p:nvSpPr>
        <p:spPr>
          <a:xfrm rot="12608806">
            <a:off x="3209202" y="2977011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>
            <a:extLst>
              <a:ext uri="{FF2B5EF4-FFF2-40B4-BE49-F238E27FC236}">
                <a16:creationId xmlns:a16="http://schemas.microsoft.com/office/drawing/2014/main" xmlns="" id="{6C3B0732-6DC8-E347-AF13-63EAE944A585}"/>
              </a:ext>
            </a:extLst>
          </p:cNvPr>
          <p:cNvSpPr/>
          <p:nvPr/>
        </p:nvSpPr>
        <p:spPr>
          <a:xfrm rot="12116029">
            <a:off x="3263054" y="2998624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xmlns="" id="{805406DC-9D67-514B-85C4-D10BB7375A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805406DC-9D67-514B-85C4-D10BB7375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xmlns="" id="{0E4C38FD-080F-FA4A-A9C2-227D827B1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id="{0E4C38FD-080F-FA4A-A9C2-227D827B1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xmlns="" id="{227B0876-39AB-6A42-B47B-CB3EAF0E6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id="{227B0876-39AB-6A42-B47B-CB3EAF0E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8108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xmlns="" id="{4197A872-856A-CF41-A038-7389E7799B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4197A872-856A-CF41-A038-7389E7799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8108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F5A457E-E5F1-A147-BE66-BB93EAF9948B}"/>
              </a:ext>
            </a:extLst>
          </p:cNvPr>
          <p:cNvGrpSpPr/>
          <p:nvPr/>
        </p:nvGrpSpPr>
        <p:grpSpPr>
          <a:xfrm>
            <a:off x="2567076" y="2271805"/>
            <a:ext cx="1364224" cy="311369"/>
            <a:chOff x="2297660" y="4140835"/>
            <a:chExt cx="1364224" cy="311369"/>
          </a:xfrm>
        </p:grpSpPr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xmlns="" id="{A29F0469-ED1C-B944-8AC1-531570B931A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xmlns="" id="{65F61514-70EC-D64B-B274-1698458DA61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xmlns="" id="{8D1B46DC-3ED9-6149-9B14-29EE9FB1159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xmlns="" id="{8683934C-E1F3-1E49-A18D-394CF36855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xmlns="" id="{78FFD4F5-5C68-F841-866C-5CBCCB4982B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5506ECE5-DEB7-0141-8AF1-5EEF0309FD3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xmlns="" id="{CABE6ED9-0570-0F4C-A70F-4AE4551446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CABE6ED9-0570-0F4C-A70F-4AE455144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  <a:blipFill>
                <a:blip r:embed="rId8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Right Arrow 138">
            <a:extLst>
              <a:ext uri="{FF2B5EF4-FFF2-40B4-BE49-F238E27FC236}">
                <a16:creationId xmlns:a16="http://schemas.microsoft.com/office/drawing/2014/main" xmlns="" id="{B654A412-316A-1546-B6AA-FF75BCE3753C}"/>
              </a:ext>
            </a:extLst>
          </p:cNvPr>
          <p:cNvSpPr/>
          <p:nvPr/>
        </p:nvSpPr>
        <p:spPr>
          <a:xfrm rot="16200000">
            <a:off x="6831390" y="277699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xmlns="" id="{CAFE0634-307E-4D4A-8F01-698C89E4A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CAFE0634-307E-4D4A-8F01-698C89E4A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  <a:blipFill>
                <a:blip r:embed="rId9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Content Placeholder 2">
                <a:extLst>
                  <a:ext uri="{FF2B5EF4-FFF2-40B4-BE49-F238E27FC236}">
                    <a16:creationId xmlns:a16="http://schemas.microsoft.com/office/drawing/2014/main" xmlns="" id="{9588C57F-39A7-E845-B570-A40E6145F1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2" name="Content Placeholder 2">
                <a:extLst>
                  <a:ext uri="{FF2B5EF4-FFF2-40B4-BE49-F238E27FC236}">
                    <a16:creationId xmlns:a16="http://schemas.microsoft.com/office/drawing/2014/main" id="{9588C57F-39A7-E845-B570-A40E6145F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  <a:blipFill>
                <a:blip r:embed="rId10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Content Placeholder 2">
                <a:extLst>
                  <a:ext uri="{FF2B5EF4-FFF2-40B4-BE49-F238E27FC236}">
                    <a16:creationId xmlns:a16="http://schemas.microsoft.com/office/drawing/2014/main" xmlns="" id="{184211FE-8F88-BC43-A3EF-188BA41BE9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3519" y="5403268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3" name="Content Placeholder 2">
                <a:extLst>
                  <a:ext uri="{FF2B5EF4-FFF2-40B4-BE49-F238E27FC236}">
                    <a16:creationId xmlns:a16="http://schemas.microsoft.com/office/drawing/2014/main" id="{184211FE-8F88-BC43-A3EF-188BA41BE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3519" y="5403268"/>
                <a:ext cx="1469152" cy="503588"/>
              </a:xfrm>
              <a:prstGeom prst="rect">
                <a:avLst/>
              </a:prstGeom>
              <a:blipFill>
                <a:blip r:embed="rId11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Right Arrow 145">
            <a:extLst>
              <a:ext uri="{FF2B5EF4-FFF2-40B4-BE49-F238E27FC236}">
                <a16:creationId xmlns:a16="http://schemas.microsoft.com/office/drawing/2014/main" xmlns="" id="{5442A9A1-7CCB-4B4B-AE50-FE82E1ABE7D5}"/>
              </a:ext>
            </a:extLst>
          </p:cNvPr>
          <p:cNvSpPr/>
          <p:nvPr/>
        </p:nvSpPr>
        <p:spPr>
          <a:xfrm rot="16200000">
            <a:off x="7923175" y="28058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xmlns="" id="{F0CBB1E8-E0C0-6041-8C9E-73004F9601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id="{F0CBB1E8-E0C0-6041-8C9E-73004F960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  <a:blipFill>
                <a:blip r:embed="rId12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Right Arrow 147">
            <a:extLst>
              <a:ext uri="{FF2B5EF4-FFF2-40B4-BE49-F238E27FC236}">
                <a16:creationId xmlns:a16="http://schemas.microsoft.com/office/drawing/2014/main" xmlns="" id="{E9114091-2197-5746-AED9-0EFC2450F3F5}"/>
              </a:ext>
            </a:extLst>
          </p:cNvPr>
          <p:cNvSpPr/>
          <p:nvPr/>
        </p:nvSpPr>
        <p:spPr>
          <a:xfrm rot="16200000">
            <a:off x="8956891" y="27874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Content Placeholder 2">
                <a:extLst>
                  <a:ext uri="{FF2B5EF4-FFF2-40B4-BE49-F238E27FC236}">
                    <a16:creationId xmlns:a16="http://schemas.microsoft.com/office/drawing/2014/main" xmlns="" id="{92C8721D-6B15-3640-B586-6C6B7F0539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45038" y="2141321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9" name="Content Placeholder 2">
                <a:extLst>
                  <a:ext uri="{FF2B5EF4-FFF2-40B4-BE49-F238E27FC236}">
                    <a16:creationId xmlns:a16="http://schemas.microsoft.com/office/drawing/2014/main" id="{92C8721D-6B15-3640-B586-6C6B7F053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038" y="2141321"/>
                <a:ext cx="750397" cy="503588"/>
              </a:xfrm>
              <a:prstGeom prst="rect">
                <a:avLst/>
              </a:prstGeom>
              <a:blipFill>
                <a:blip r:embed="rId13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xmlns="" id="{E3AC22AB-D64B-8C46-97A3-68949D171522}"/>
              </a:ext>
            </a:extLst>
          </p:cNvPr>
          <p:cNvSpPr txBox="1">
            <a:spLocks/>
          </p:cNvSpPr>
          <p:nvPr/>
        </p:nvSpPr>
        <p:spPr>
          <a:xfrm>
            <a:off x="6601777" y="17589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xmlns="" id="{F950462C-2A9F-F54D-8652-A58416C2E141}"/>
              </a:ext>
            </a:extLst>
          </p:cNvPr>
          <p:cNvSpPr txBox="1">
            <a:spLocks/>
          </p:cNvSpPr>
          <p:nvPr/>
        </p:nvSpPr>
        <p:spPr>
          <a:xfrm>
            <a:off x="7523184" y="17262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4" name="Content Placeholder 2">
            <a:extLst>
              <a:ext uri="{FF2B5EF4-FFF2-40B4-BE49-F238E27FC236}">
                <a16:creationId xmlns:a16="http://schemas.microsoft.com/office/drawing/2014/main" xmlns="" id="{AC6D332D-1607-C74E-B254-6CD9595561DA}"/>
              </a:ext>
            </a:extLst>
          </p:cNvPr>
          <p:cNvSpPr txBox="1">
            <a:spLocks/>
          </p:cNvSpPr>
          <p:nvPr/>
        </p:nvSpPr>
        <p:spPr>
          <a:xfrm>
            <a:off x="8559975" y="17390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Content Placeholder 2">
                <a:extLst>
                  <a:ext uri="{FF2B5EF4-FFF2-40B4-BE49-F238E27FC236}">
                    <a16:creationId xmlns:a16="http://schemas.microsoft.com/office/drawing/2014/main" xmlns="" id="{63EB629A-45DC-5C49-8C7E-AC3370255B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NOTE: </a:t>
                </a:r>
                <a:r>
                  <a:rPr lang="en-US" sz="2000" dirty="0">
                    <a:solidFill>
                      <a:schemeClr val="tx1"/>
                    </a:solidFill>
                    <a:latin typeface="Karla" charset="0"/>
                    <a:ea typeface="Karla" charset="0"/>
                    <a:cs typeface="Karla" charset="0"/>
                  </a:rPr>
                  <a:t>each attention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</m:ctrlPr>
                      </m:sSubSupPr>
                      <m:e>
                        <m:r>
                          <a:rPr lang="en-US" sz="2000" b="0" i="1" dirty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Karla" charset="0"/>
                    <a:ea typeface="Karla" charset="0"/>
                    <a:cs typeface="Karla" charset="0"/>
                  </a:rPr>
                  <a:t>is based on the decoder’s current hidden state, too. </a:t>
                </a:r>
                <a:endParaRPr lang="en-US" sz="20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  </a:t>
                </a:r>
              </a:p>
            </p:txBody>
          </p:sp>
        </mc:Choice>
        <mc:Fallback>
          <p:sp>
            <p:nvSpPr>
              <p:cNvPr id="101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3EB629A-45DC-5C49-8C7E-AC3370255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  <a:blipFill rotWithShape="0">
                <a:blip r:embed="rId14"/>
                <a:stretch>
                  <a:fillRect l="-61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13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seq2seq</a:t>
            </a:r>
            <a:r>
              <a:rPr lang="en-US" dirty="0"/>
              <a:t>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:a16="http://schemas.microsoft.com/office/drawing/2014/main" xmlns="" id="{2357F08B-9627-344F-9E1D-582FE5837126}"/>
              </a:ext>
            </a:extLst>
          </p:cNvPr>
          <p:cNvSpPr/>
          <p:nvPr/>
        </p:nvSpPr>
        <p:spPr>
          <a:xfrm>
            <a:off x="8444578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3F257ECC-2741-6C4A-AEA0-B32153CEFDE8}"/>
              </a:ext>
            </a:extLst>
          </p:cNvPr>
          <p:cNvGrpSpPr/>
          <p:nvPr/>
        </p:nvGrpSpPr>
        <p:grpSpPr>
          <a:xfrm rot="16200000">
            <a:off x="8564485" y="3810604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xmlns="" id="{212C27FB-7CE4-0F46-9194-DC69F9C3AF3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CCD50119-4507-7A47-86F1-15D6661589A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5D4F425F-7137-484D-94AE-650BE05376B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xmlns="" id="{1228FD81-4ED2-E943-8372-BA9391A1A1A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4C4F09EF-1E1B-2745-9B54-B4B85ECE15D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52B90C73-0973-A346-AE9F-7B117C0E654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7" name="Right Arrow 86">
            <a:extLst>
              <a:ext uri="{FF2B5EF4-FFF2-40B4-BE49-F238E27FC236}">
                <a16:creationId xmlns:a16="http://schemas.microsoft.com/office/drawing/2014/main" xmlns="" id="{98083A92-8146-0E44-96ED-07E8A96A6D8F}"/>
              </a:ext>
            </a:extLst>
          </p:cNvPr>
          <p:cNvSpPr/>
          <p:nvPr/>
        </p:nvSpPr>
        <p:spPr>
          <a:xfrm rot="16200000">
            <a:off x="896177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xmlns="" id="{8DA044E2-8B8E-F349-B035-C7DAC3A2209C}"/>
              </a:ext>
            </a:extLst>
          </p:cNvPr>
          <p:cNvSpPr/>
          <p:nvPr/>
        </p:nvSpPr>
        <p:spPr>
          <a:xfrm>
            <a:off x="949933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xmlns="" id="{2302B47C-30F3-914C-9A84-2846FCBF4643}"/>
              </a:ext>
            </a:extLst>
          </p:cNvPr>
          <p:cNvSpPr/>
          <p:nvPr/>
        </p:nvSpPr>
        <p:spPr>
          <a:xfrm rot="16200000">
            <a:off x="10050018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DB59E7FA-7618-8C4F-BC05-5396D24D3F4A}"/>
              </a:ext>
            </a:extLst>
          </p:cNvPr>
          <p:cNvGrpSpPr/>
          <p:nvPr/>
        </p:nvGrpSpPr>
        <p:grpSpPr>
          <a:xfrm rot="16200000">
            <a:off x="9664555" y="3764006"/>
            <a:ext cx="1364224" cy="311369"/>
            <a:chOff x="2297660" y="4140835"/>
            <a:chExt cx="136422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xmlns="" id="{251D0949-2EDC-6942-8461-1948FBA5F5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8717107C-6191-6043-BE53-BC674AF3214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xmlns="" id="{54BB5EE3-1EF2-3649-93B0-35655826DAC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xmlns="" id="{CEEF5ACB-9C39-3E41-9E51-2C12EF5C065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xmlns="" id="{BB58251C-01CB-F84E-B5FF-BCEF8598CC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xmlns="" id="{366BBECF-9FDA-F74B-8814-267CA3EC38A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Content Placeholder 2">
                <a:extLst>
                  <a:ext uri="{FF2B5EF4-FFF2-40B4-BE49-F238E27FC236}">
                    <a16:creationId xmlns:a16="http://schemas.microsoft.com/office/drawing/2014/main" xmlns="" id="{1FA42C8A-B680-5B4C-A9DB-2179BEDE5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0" name="Content Placeholder 2">
                <a:extLst>
                  <a:ext uri="{FF2B5EF4-FFF2-40B4-BE49-F238E27FC236}">
                    <a16:creationId xmlns:a16="http://schemas.microsoft.com/office/drawing/2014/main" id="{1FA42C8A-B680-5B4C-A9DB-2179BEDE5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ight Arrow 121">
            <a:extLst>
              <a:ext uri="{FF2B5EF4-FFF2-40B4-BE49-F238E27FC236}">
                <a16:creationId xmlns:a16="http://schemas.microsoft.com/office/drawing/2014/main" xmlns="" id="{6D9B9EAD-3242-A347-810C-1725A96CB469}"/>
              </a:ext>
            </a:extLst>
          </p:cNvPr>
          <p:cNvSpPr/>
          <p:nvPr/>
        </p:nvSpPr>
        <p:spPr>
          <a:xfrm rot="18478882">
            <a:off x="2278554" y="2973762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:a16="http://schemas.microsoft.com/office/drawing/2014/main" xmlns="" id="{4B3B0B75-B9D4-454C-88C3-EA6CD90F0D99}"/>
              </a:ext>
            </a:extLst>
          </p:cNvPr>
          <p:cNvSpPr/>
          <p:nvPr/>
        </p:nvSpPr>
        <p:spPr>
          <a:xfrm rot="14738398">
            <a:off x="2993297" y="3012486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:a16="http://schemas.microsoft.com/office/drawing/2014/main" xmlns="" id="{88EEDAE0-5451-954B-82A9-90ED1525E621}"/>
              </a:ext>
            </a:extLst>
          </p:cNvPr>
          <p:cNvSpPr/>
          <p:nvPr/>
        </p:nvSpPr>
        <p:spPr>
          <a:xfrm rot="12608806">
            <a:off x="3209202" y="2977011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>
            <a:extLst>
              <a:ext uri="{FF2B5EF4-FFF2-40B4-BE49-F238E27FC236}">
                <a16:creationId xmlns:a16="http://schemas.microsoft.com/office/drawing/2014/main" xmlns="" id="{6C3B0732-6DC8-E347-AF13-63EAE944A585}"/>
              </a:ext>
            </a:extLst>
          </p:cNvPr>
          <p:cNvSpPr/>
          <p:nvPr/>
        </p:nvSpPr>
        <p:spPr>
          <a:xfrm rot="12116029">
            <a:off x="3263054" y="2998624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xmlns="" id="{805406DC-9D67-514B-85C4-D10BB7375A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805406DC-9D67-514B-85C4-D10BB7375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xmlns="" id="{0E4C38FD-080F-FA4A-A9C2-227D827B1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id="{0E4C38FD-080F-FA4A-A9C2-227D827B1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xmlns="" id="{227B0876-39AB-6A42-B47B-CB3EAF0E6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id="{227B0876-39AB-6A42-B47B-CB3EAF0E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xmlns="" id="{4197A872-856A-CF41-A038-7389E7799B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4197A872-856A-CF41-A038-7389E7799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F5A457E-E5F1-A147-BE66-BB93EAF9948B}"/>
              </a:ext>
            </a:extLst>
          </p:cNvPr>
          <p:cNvGrpSpPr/>
          <p:nvPr/>
        </p:nvGrpSpPr>
        <p:grpSpPr>
          <a:xfrm>
            <a:off x="2567076" y="2271805"/>
            <a:ext cx="1364224" cy="311369"/>
            <a:chOff x="2297660" y="4140835"/>
            <a:chExt cx="1364224" cy="311369"/>
          </a:xfrm>
        </p:grpSpPr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xmlns="" id="{A29F0469-ED1C-B944-8AC1-531570B931A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xmlns="" id="{65F61514-70EC-D64B-B274-1698458DA61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xmlns="" id="{8D1B46DC-3ED9-6149-9B14-29EE9FB1159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xmlns="" id="{8683934C-E1F3-1E49-A18D-394CF36855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xmlns="" id="{78FFD4F5-5C68-F841-866C-5CBCCB4982B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5506ECE5-DEB7-0141-8AF1-5EEF0309FD3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xmlns="" id="{CABE6ED9-0570-0F4C-A70F-4AE4551446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CABE6ED9-0570-0F4C-A70F-4AE455144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  <a:blipFill>
                <a:blip r:embed="rId8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Right Arrow 138">
            <a:extLst>
              <a:ext uri="{FF2B5EF4-FFF2-40B4-BE49-F238E27FC236}">
                <a16:creationId xmlns:a16="http://schemas.microsoft.com/office/drawing/2014/main" xmlns="" id="{B654A412-316A-1546-B6AA-FF75BCE3753C}"/>
              </a:ext>
            </a:extLst>
          </p:cNvPr>
          <p:cNvSpPr/>
          <p:nvPr/>
        </p:nvSpPr>
        <p:spPr>
          <a:xfrm rot="16200000">
            <a:off x="6831390" y="277699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xmlns="" id="{CAFE0634-307E-4D4A-8F01-698C89E4A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CAFE0634-307E-4D4A-8F01-698C89E4A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  <a:blipFill>
                <a:blip r:embed="rId9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Content Placeholder 2">
                <a:extLst>
                  <a:ext uri="{FF2B5EF4-FFF2-40B4-BE49-F238E27FC236}">
                    <a16:creationId xmlns:a16="http://schemas.microsoft.com/office/drawing/2014/main" xmlns="" id="{9588C57F-39A7-E845-B570-A40E6145F1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2" name="Content Placeholder 2">
                <a:extLst>
                  <a:ext uri="{FF2B5EF4-FFF2-40B4-BE49-F238E27FC236}">
                    <a16:creationId xmlns:a16="http://schemas.microsoft.com/office/drawing/2014/main" id="{9588C57F-39A7-E845-B570-A40E6145F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  <a:blipFill>
                <a:blip r:embed="rId10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Content Placeholder 2">
                <a:extLst>
                  <a:ext uri="{FF2B5EF4-FFF2-40B4-BE49-F238E27FC236}">
                    <a16:creationId xmlns:a16="http://schemas.microsoft.com/office/drawing/2014/main" xmlns="" id="{184211FE-8F88-BC43-A3EF-188BA41BE9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3519" y="5403268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3" name="Content Placeholder 2">
                <a:extLst>
                  <a:ext uri="{FF2B5EF4-FFF2-40B4-BE49-F238E27FC236}">
                    <a16:creationId xmlns:a16="http://schemas.microsoft.com/office/drawing/2014/main" id="{184211FE-8F88-BC43-A3EF-188BA41BE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3519" y="5403268"/>
                <a:ext cx="1469152" cy="503588"/>
              </a:xfrm>
              <a:prstGeom prst="rect">
                <a:avLst/>
              </a:prstGeom>
              <a:blipFill>
                <a:blip r:embed="rId11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xmlns="" id="{C86CE139-DE5F-4849-B2EF-9E79EE13ED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99160" y="5379470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C86CE139-DE5F-4849-B2EF-9E79EE13E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9160" y="5379470"/>
                <a:ext cx="1469152" cy="503588"/>
              </a:xfrm>
              <a:prstGeom prst="rect">
                <a:avLst/>
              </a:prstGeom>
              <a:blipFill>
                <a:blip r:embed="rId12"/>
                <a:stretch>
                  <a:fillRect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Right Arrow 145">
            <a:extLst>
              <a:ext uri="{FF2B5EF4-FFF2-40B4-BE49-F238E27FC236}">
                <a16:creationId xmlns:a16="http://schemas.microsoft.com/office/drawing/2014/main" xmlns="" id="{5442A9A1-7CCB-4B4B-AE50-FE82E1ABE7D5}"/>
              </a:ext>
            </a:extLst>
          </p:cNvPr>
          <p:cNvSpPr/>
          <p:nvPr/>
        </p:nvSpPr>
        <p:spPr>
          <a:xfrm rot="16200000">
            <a:off x="7923175" y="28058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xmlns="" id="{F0CBB1E8-E0C0-6041-8C9E-73004F9601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id="{F0CBB1E8-E0C0-6041-8C9E-73004F960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  <a:blipFill>
                <a:blip r:embed="rId13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Right Arrow 147">
            <a:extLst>
              <a:ext uri="{FF2B5EF4-FFF2-40B4-BE49-F238E27FC236}">
                <a16:creationId xmlns:a16="http://schemas.microsoft.com/office/drawing/2014/main" xmlns="" id="{E9114091-2197-5746-AED9-0EFC2450F3F5}"/>
              </a:ext>
            </a:extLst>
          </p:cNvPr>
          <p:cNvSpPr/>
          <p:nvPr/>
        </p:nvSpPr>
        <p:spPr>
          <a:xfrm rot="16200000">
            <a:off x="8956891" y="27874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Content Placeholder 2">
                <a:extLst>
                  <a:ext uri="{FF2B5EF4-FFF2-40B4-BE49-F238E27FC236}">
                    <a16:creationId xmlns:a16="http://schemas.microsoft.com/office/drawing/2014/main" xmlns="" id="{92C8721D-6B15-3640-B586-6C6B7F0539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45038" y="2141321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9" name="Content Placeholder 2">
                <a:extLst>
                  <a:ext uri="{FF2B5EF4-FFF2-40B4-BE49-F238E27FC236}">
                    <a16:creationId xmlns:a16="http://schemas.microsoft.com/office/drawing/2014/main" id="{92C8721D-6B15-3640-B586-6C6B7F053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038" y="2141321"/>
                <a:ext cx="750397" cy="503588"/>
              </a:xfrm>
              <a:prstGeom prst="rect">
                <a:avLst/>
              </a:prstGeom>
              <a:blipFill>
                <a:blip r:embed="rId14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Right Arrow 149">
            <a:extLst>
              <a:ext uri="{FF2B5EF4-FFF2-40B4-BE49-F238E27FC236}">
                <a16:creationId xmlns:a16="http://schemas.microsoft.com/office/drawing/2014/main" xmlns="" id="{6D160A16-46E9-6F41-B4F1-D57D8D16C64F}"/>
              </a:ext>
            </a:extLst>
          </p:cNvPr>
          <p:cNvSpPr/>
          <p:nvPr/>
        </p:nvSpPr>
        <p:spPr>
          <a:xfrm rot="16200000">
            <a:off x="10078627" y="275008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Content Placeholder 2">
                <a:extLst>
                  <a:ext uri="{FF2B5EF4-FFF2-40B4-BE49-F238E27FC236}">
                    <a16:creationId xmlns:a16="http://schemas.microsoft.com/office/drawing/2014/main" xmlns="" id="{B75EC09A-F130-0B47-964B-9F5F84618C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66774" y="2103914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1" name="Content Placeholder 2">
                <a:extLst>
                  <a:ext uri="{FF2B5EF4-FFF2-40B4-BE49-F238E27FC236}">
                    <a16:creationId xmlns:a16="http://schemas.microsoft.com/office/drawing/2014/main" id="{B75EC09A-F130-0B47-964B-9F5F84618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774" y="2103914"/>
                <a:ext cx="750397" cy="503588"/>
              </a:xfrm>
              <a:prstGeom prst="rect">
                <a:avLst/>
              </a:prstGeom>
              <a:blipFill>
                <a:blip r:embed="rId15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xmlns="" id="{E3AC22AB-D64B-8C46-97A3-68949D171522}"/>
              </a:ext>
            </a:extLst>
          </p:cNvPr>
          <p:cNvSpPr txBox="1">
            <a:spLocks/>
          </p:cNvSpPr>
          <p:nvPr/>
        </p:nvSpPr>
        <p:spPr>
          <a:xfrm>
            <a:off x="6601777" y="17589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xmlns="" id="{F950462C-2A9F-F54D-8652-A58416C2E141}"/>
              </a:ext>
            </a:extLst>
          </p:cNvPr>
          <p:cNvSpPr txBox="1">
            <a:spLocks/>
          </p:cNvSpPr>
          <p:nvPr/>
        </p:nvSpPr>
        <p:spPr>
          <a:xfrm>
            <a:off x="7523184" y="17262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4" name="Content Placeholder 2">
            <a:extLst>
              <a:ext uri="{FF2B5EF4-FFF2-40B4-BE49-F238E27FC236}">
                <a16:creationId xmlns:a16="http://schemas.microsoft.com/office/drawing/2014/main" xmlns="" id="{AC6D332D-1607-C74E-B254-6CD9595561DA}"/>
              </a:ext>
            </a:extLst>
          </p:cNvPr>
          <p:cNvSpPr txBox="1">
            <a:spLocks/>
          </p:cNvSpPr>
          <p:nvPr/>
        </p:nvSpPr>
        <p:spPr>
          <a:xfrm>
            <a:off x="8559975" y="17390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5" name="Content Placeholder 2">
            <a:extLst>
              <a:ext uri="{FF2B5EF4-FFF2-40B4-BE49-F238E27FC236}">
                <a16:creationId xmlns:a16="http://schemas.microsoft.com/office/drawing/2014/main" xmlns="" id="{53A325FB-75D2-6C43-B5CE-D6483EA03C79}"/>
              </a:ext>
            </a:extLst>
          </p:cNvPr>
          <p:cNvSpPr txBox="1">
            <a:spLocks/>
          </p:cNvSpPr>
          <p:nvPr/>
        </p:nvSpPr>
        <p:spPr>
          <a:xfrm>
            <a:off x="9682929" y="175187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Content Placeholder 2">
                <a:extLst>
                  <a:ext uri="{FF2B5EF4-FFF2-40B4-BE49-F238E27FC236}">
                    <a16:creationId xmlns:a16="http://schemas.microsoft.com/office/drawing/2014/main" xmlns="" id="{0D07838A-44E0-184E-BB33-AC6EDD0D06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NOTE: </a:t>
                </a:r>
                <a:r>
                  <a:rPr lang="en-US" sz="2000" dirty="0">
                    <a:solidFill>
                      <a:schemeClr val="tx1"/>
                    </a:solidFill>
                    <a:latin typeface="Karla" charset="0"/>
                    <a:ea typeface="Karla" charset="0"/>
                    <a:cs typeface="Karla" charset="0"/>
                  </a:rPr>
                  <a:t>each attention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</m:ctrlPr>
                      </m:sSubSupPr>
                      <m:e>
                        <m:r>
                          <a:rPr lang="en-US" sz="2000" b="0" i="1" dirty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Karla" charset="0"/>
                    <a:ea typeface="Karla" charset="0"/>
                    <a:cs typeface="Karla" charset="0"/>
                  </a:rPr>
                  <a:t>is based on the decoder’s current hidden state, too. </a:t>
                </a:r>
                <a:endParaRPr lang="en-US" sz="20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  </a:t>
                </a:r>
              </a:p>
            </p:txBody>
          </p:sp>
        </mc:Choice>
        <mc:Fallback>
          <p:sp>
            <p:nvSpPr>
              <p:cNvPr id="114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07838A-44E0-184E-BB33-AC6EDD0D0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  <a:blipFill rotWithShape="0">
                <a:blip r:embed="rId16"/>
                <a:stretch>
                  <a:fillRect l="-61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607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51175" y="5605672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47606" y="3936817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26690" y="4096093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2397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6154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908851" y="4096093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306140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43703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63610" y="4096093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60899" y="51717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98462" y="407421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51854" y="4096092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49143" y="517179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95059" y="560567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53045" y="560567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89836" y="561846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12790" y="56312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406384" y="620111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5EBDC45-51F4-2E42-880D-7AF8D985C7F6}"/>
              </a:ext>
            </a:extLst>
          </p:cNvPr>
          <p:cNvGrpSpPr/>
          <p:nvPr/>
        </p:nvGrpSpPr>
        <p:grpSpPr>
          <a:xfrm rot="16200000">
            <a:off x="6427565" y="3810604"/>
            <a:ext cx="1364224" cy="311369"/>
            <a:chOff x="2297660" y="4140835"/>
            <a:chExt cx="1364224" cy="311369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1ACF6078-E2DB-0049-8F53-87D781392620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912B5527-0BE4-CB4E-B46E-03E7213CCF2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8A4A41-F480-B843-A065-E66F9056740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1327A638-D336-2443-8338-B53DFAE7FA1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E5F2284B-2410-E641-BEB4-407ED178D76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12E6131F-CBF7-BD41-9FB8-1E2D72CB72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69" name="Right Arrow 68">
            <a:extLst>
              <a:ext uri="{FF2B5EF4-FFF2-40B4-BE49-F238E27FC236}">
                <a16:creationId xmlns:a16="http://schemas.microsoft.com/office/drawing/2014/main" xmlns="" id="{23622B38-79A3-3A44-84CF-A25954BA91F2}"/>
              </a:ext>
            </a:extLst>
          </p:cNvPr>
          <p:cNvSpPr/>
          <p:nvPr/>
        </p:nvSpPr>
        <p:spPr>
          <a:xfrm rot="16200000">
            <a:off x="682485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xmlns="" id="{2BD27F86-3184-9445-ACB6-805FE57DE18C}"/>
              </a:ext>
            </a:extLst>
          </p:cNvPr>
          <p:cNvSpPr/>
          <p:nvPr/>
        </p:nvSpPr>
        <p:spPr>
          <a:xfrm>
            <a:off x="736241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7CAB22E-C058-6C4D-99DC-52A908A57E57}"/>
              </a:ext>
            </a:extLst>
          </p:cNvPr>
          <p:cNvGrpSpPr/>
          <p:nvPr/>
        </p:nvGrpSpPr>
        <p:grpSpPr>
          <a:xfrm rot="16200000">
            <a:off x="7509726" y="3810604"/>
            <a:ext cx="1364224" cy="311369"/>
            <a:chOff x="2297660" y="4140835"/>
            <a:chExt cx="1364224" cy="311369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883F939B-AD40-454A-9C78-F8A567BCFE6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D9966B0-7A04-E74F-A13B-CF86075664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DF1E077-DBF0-4A41-8A1B-D59945CE964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61BA6460-4E29-0143-B9C6-2FFA05F559F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E6D369E-99F0-874A-9DA2-58279FFAE7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7C7773A3-4D0B-3146-9BFE-2E321F8D97F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78" name="Right Arrow 77">
            <a:extLst>
              <a:ext uri="{FF2B5EF4-FFF2-40B4-BE49-F238E27FC236}">
                <a16:creationId xmlns:a16="http://schemas.microsoft.com/office/drawing/2014/main" xmlns="" id="{74B734A1-7172-774A-BC94-E7CC6AA83F30}"/>
              </a:ext>
            </a:extLst>
          </p:cNvPr>
          <p:cNvSpPr/>
          <p:nvPr/>
        </p:nvSpPr>
        <p:spPr>
          <a:xfrm rot="16200000">
            <a:off x="7907015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:a16="http://schemas.microsoft.com/office/drawing/2014/main" xmlns="" id="{2357F08B-9627-344F-9E1D-582FE5837126}"/>
              </a:ext>
            </a:extLst>
          </p:cNvPr>
          <p:cNvSpPr/>
          <p:nvPr/>
        </p:nvSpPr>
        <p:spPr>
          <a:xfrm>
            <a:off x="8444578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3F257ECC-2741-6C4A-AEA0-B32153CEFDE8}"/>
              </a:ext>
            </a:extLst>
          </p:cNvPr>
          <p:cNvGrpSpPr/>
          <p:nvPr/>
        </p:nvGrpSpPr>
        <p:grpSpPr>
          <a:xfrm rot="16200000">
            <a:off x="8564485" y="3810604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xmlns="" id="{212C27FB-7CE4-0F46-9194-DC69F9C3AF3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CCD50119-4507-7A47-86F1-15D6661589A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5D4F425F-7137-484D-94AE-650BE05376B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xmlns="" id="{1228FD81-4ED2-E943-8372-BA9391A1A1A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4C4F09EF-1E1B-2745-9B54-B4B85ECE15D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52B90C73-0973-A346-AE9F-7B117C0E654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7" name="Right Arrow 86">
            <a:extLst>
              <a:ext uri="{FF2B5EF4-FFF2-40B4-BE49-F238E27FC236}">
                <a16:creationId xmlns:a16="http://schemas.microsoft.com/office/drawing/2014/main" xmlns="" id="{98083A92-8146-0E44-96ED-07E8A96A6D8F}"/>
              </a:ext>
            </a:extLst>
          </p:cNvPr>
          <p:cNvSpPr/>
          <p:nvPr/>
        </p:nvSpPr>
        <p:spPr>
          <a:xfrm rot="16200000">
            <a:off x="8961774" y="488630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xmlns="" id="{8DA044E2-8B8E-F349-B035-C7DAC3A2209C}"/>
              </a:ext>
            </a:extLst>
          </p:cNvPr>
          <p:cNvSpPr/>
          <p:nvPr/>
        </p:nvSpPr>
        <p:spPr>
          <a:xfrm>
            <a:off x="9499337" y="378872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xmlns="" id="{2302B47C-30F3-914C-9A84-2846FCBF4643}"/>
              </a:ext>
            </a:extLst>
          </p:cNvPr>
          <p:cNvSpPr/>
          <p:nvPr/>
        </p:nvSpPr>
        <p:spPr>
          <a:xfrm rot="16200000">
            <a:off x="10050018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xmlns="" id="{F465FF3C-9902-1E4F-8AC5-7C037E30DB8D}"/>
              </a:ext>
            </a:extLst>
          </p:cNvPr>
          <p:cNvSpPr txBox="1">
            <a:spLocks/>
          </p:cNvSpPr>
          <p:nvPr/>
        </p:nvSpPr>
        <p:spPr>
          <a:xfrm>
            <a:off x="8054654" y="604691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DB59E7FA-7618-8C4F-BC05-5396D24D3F4A}"/>
              </a:ext>
            </a:extLst>
          </p:cNvPr>
          <p:cNvGrpSpPr/>
          <p:nvPr/>
        </p:nvGrpSpPr>
        <p:grpSpPr>
          <a:xfrm rot="16200000">
            <a:off x="9664555" y="3764006"/>
            <a:ext cx="1364224" cy="311369"/>
            <a:chOff x="2297660" y="4140835"/>
            <a:chExt cx="136422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xmlns="" id="{251D0949-2EDC-6942-8461-1948FBA5F5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8717107C-6191-6043-BE53-BC674AF3214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xmlns="" id="{54BB5EE3-1EF2-3649-93B0-35655826DAC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xmlns="" id="{CEEF5ACB-9C39-3E41-9E51-2C12EF5C065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xmlns="" id="{BB58251C-01CB-F84E-B5FF-BCEF8598CC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xmlns="" id="{366BBECF-9FDA-F74B-8814-267CA3EC38A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08" name="Right Arrow 107">
            <a:extLst>
              <a:ext uri="{FF2B5EF4-FFF2-40B4-BE49-F238E27FC236}">
                <a16:creationId xmlns:a16="http://schemas.microsoft.com/office/drawing/2014/main" xmlns="" id="{28470F28-019B-474E-914D-2F1B84734DE8}"/>
              </a:ext>
            </a:extLst>
          </p:cNvPr>
          <p:cNvSpPr/>
          <p:nvPr/>
        </p:nvSpPr>
        <p:spPr>
          <a:xfrm rot="16200000">
            <a:off x="11142573" y="488630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5BE52387-8E5E-7647-B04D-FA42584D3DA4}"/>
              </a:ext>
            </a:extLst>
          </p:cNvPr>
          <p:cNvGrpSpPr/>
          <p:nvPr/>
        </p:nvGrpSpPr>
        <p:grpSpPr>
          <a:xfrm rot="16200000">
            <a:off x="10757110" y="3764006"/>
            <a:ext cx="1364224" cy="311369"/>
            <a:chOff x="2297660" y="4140835"/>
            <a:chExt cx="1364224" cy="311369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xmlns="" id="{2F461FCC-0B4A-344A-BEE2-2A866D0FD86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xmlns="" id="{43352615-C0C8-3045-951B-B4A03472521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xmlns="" id="{27851413-D68F-7442-8904-26C78F8342D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xmlns="" id="{CFDF08E5-246E-1448-A22D-78806CD133A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xmlns="" id="{B74058DF-EFFE-D542-BEBF-A4F701B96E3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xmlns="" id="{48A93618-83F5-2E4D-9844-5C5E291833C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17" name="Right Arrow 116">
            <a:extLst>
              <a:ext uri="{FF2B5EF4-FFF2-40B4-BE49-F238E27FC236}">
                <a16:creationId xmlns:a16="http://schemas.microsoft.com/office/drawing/2014/main" xmlns="" id="{220A0B71-A059-6143-B568-A7078BE63B88}"/>
              </a:ext>
            </a:extLst>
          </p:cNvPr>
          <p:cNvSpPr/>
          <p:nvPr/>
        </p:nvSpPr>
        <p:spPr>
          <a:xfrm>
            <a:off x="10614426" y="380154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Content Placeholder 2">
                <a:extLst>
                  <a:ext uri="{FF2B5EF4-FFF2-40B4-BE49-F238E27FC236}">
                    <a16:creationId xmlns:a16="http://schemas.microsoft.com/office/drawing/2014/main" xmlns="" id="{1FA42C8A-B680-5B4C-A9DB-2179BEDE5C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0" name="Content Placeholder 2">
                <a:extLst>
                  <a:ext uri="{FF2B5EF4-FFF2-40B4-BE49-F238E27FC236}">
                    <a16:creationId xmlns:a16="http://schemas.microsoft.com/office/drawing/2014/main" id="{1FA42C8A-B680-5B4C-A9DB-2179BEDE5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81" y="1740563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7895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ight Arrow 121">
            <a:extLst>
              <a:ext uri="{FF2B5EF4-FFF2-40B4-BE49-F238E27FC236}">
                <a16:creationId xmlns:a16="http://schemas.microsoft.com/office/drawing/2014/main" xmlns="" id="{6D9B9EAD-3242-A347-810C-1725A96CB469}"/>
              </a:ext>
            </a:extLst>
          </p:cNvPr>
          <p:cNvSpPr/>
          <p:nvPr/>
        </p:nvSpPr>
        <p:spPr>
          <a:xfrm rot="18478882">
            <a:off x="2278554" y="2973762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:a16="http://schemas.microsoft.com/office/drawing/2014/main" xmlns="" id="{4B3B0B75-B9D4-454C-88C3-EA6CD90F0D99}"/>
              </a:ext>
            </a:extLst>
          </p:cNvPr>
          <p:cNvSpPr/>
          <p:nvPr/>
        </p:nvSpPr>
        <p:spPr>
          <a:xfrm rot="14738398">
            <a:off x="2993297" y="3012486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>
            <a:extLst>
              <a:ext uri="{FF2B5EF4-FFF2-40B4-BE49-F238E27FC236}">
                <a16:creationId xmlns:a16="http://schemas.microsoft.com/office/drawing/2014/main" xmlns="" id="{88EEDAE0-5451-954B-82A9-90ED1525E621}"/>
              </a:ext>
            </a:extLst>
          </p:cNvPr>
          <p:cNvSpPr/>
          <p:nvPr/>
        </p:nvSpPr>
        <p:spPr>
          <a:xfrm rot="12608806">
            <a:off x="3209202" y="2977011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ight Arrow 124">
            <a:extLst>
              <a:ext uri="{FF2B5EF4-FFF2-40B4-BE49-F238E27FC236}">
                <a16:creationId xmlns:a16="http://schemas.microsoft.com/office/drawing/2014/main" xmlns="" id="{6C3B0732-6DC8-E347-AF13-63EAE944A585}"/>
              </a:ext>
            </a:extLst>
          </p:cNvPr>
          <p:cNvSpPr/>
          <p:nvPr/>
        </p:nvSpPr>
        <p:spPr>
          <a:xfrm rot="12116029">
            <a:off x="3263054" y="2998624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xmlns="" id="{805406DC-9D67-514B-85C4-D10BB7375A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805406DC-9D67-514B-85C4-D10BB7375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128" y="2704937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263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xmlns="" id="{0E4C38FD-080F-FA4A-A9C2-227D827B1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7" name="Content Placeholder 2">
                <a:extLst>
                  <a:ext uri="{FF2B5EF4-FFF2-40B4-BE49-F238E27FC236}">
                    <a16:creationId xmlns:a16="http://schemas.microsoft.com/office/drawing/2014/main" id="{0E4C38FD-080F-FA4A-A9C2-227D827B1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143" y="2855278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8108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xmlns="" id="{227B0876-39AB-6A42-B47B-CB3EAF0E6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8" name="Content Placeholder 2">
                <a:extLst>
                  <a:ext uri="{FF2B5EF4-FFF2-40B4-BE49-F238E27FC236}">
                    <a16:creationId xmlns:a16="http://schemas.microsoft.com/office/drawing/2014/main" id="{227B0876-39AB-6A42-B47B-CB3EAF0E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81" y="2777238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8108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xmlns="" id="{4197A872-856A-CF41-A038-7389E7799B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29" name="Content Placeholder 2">
                <a:extLst>
                  <a:ext uri="{FF2B5EF4-FFF2-40B4-BE49-F238E27FC236}">
                    <a16:creationId xmlns:a16="http://schemas.microsoft.com/office/drawing/2014/main" id="{4197A872-856A-CF41-A038-7389E7799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344" y="2668857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8108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F5A457E-E5F1-A147-BE66-BB93EAF9948B}"/>
              </a:ext>
            </a:extLst>
          </p:cNvPr>
          <p:cNvGrpSpPr/>
          <p:nvPr/>
        </p:nvGrpSpPr>
        <p:grpSpPr>
          <a:xfrm>
            <a:off x="2567076" y="2271805"/>
            <a:ext cx="1364224" cy="311369"/>
            <a:chOff x="2297660" y="4140835"/>
            <a:chExt cx="1364224" cy="311369"/>
          </a:xfrm>
        </p:grpSpPr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xmlns="" id="{A29F0469-ED1C-B944-8AC1-531570B931A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xmlns="" id="{65F61514-70EC-D64B-B274-1698458DA61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xmlns="" id="{8D1B46DC-3ED9-6149-9B14-29EE9FB1159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xmlns="" id="{8683934C-E1F3-1E49-A18D-394CF368553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xmlns="" id="{78FFD4F5-5C68-F841-866C-5CBCCB4982B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5506ECE5-DEB7-0141-8AF1-5EEF0309FD3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xmlns="" id="{CABE6ED9-0570-0F4C-A70F-4AE4551446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7" name="Content Placeholder 2">
                <a:extLst>
                  <a:ext uri="{FF2B5EF4-FFF2-40B4-BE49-F238E27FC236}">
                    <a16:creationId xmlns:a16="http://schemas.microsoft.com/office/drawing/2014/main" id="{CABE6ED9-0570-0F4C-A70F-4AE455144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672" y="5420942"/>
                <a:ext cx="1469152" cy="503588"/>
              </a:xfrm>
              <a:prstGeom prst="rect">
                <a:avLst/>
              </a:prstGeom>
              <a:blipFill>
                <a:blip r:embed="rId8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Right Arrow 138">
            <a:extLst>
              <a:ext uri="{FF2B5EF4-FFF2-40B4-BE49-F238E27FC236}">
                <a16:creationId xmlns:a16="http://schemas.microsoft.com/office/drawing/2014/main" xmlns="" id="{B654A412-316A-1546-B6AA-FF75BCE3753C}"/>
              </a:ext>
            </a:extLst>
          </p:cNvPr>
          <p:cNvSpPr/>
          <p:nvPr/>
        </p:nvSpPr>
        <p:spPr>
          <a:xfrm rot="16200000">
            <a:off x="6831390" y="277699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xmlns="" id="{CAFE0634-307E-4D4A-8F01-698C89E4A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0" name="Content Placeholder 2">
                <a:extLst>
                  <a:ext uri="{FF2B5EF4-FFF2-40B4-BE49-F238E27FC236}">
                    <a16:creationId xmlns:a16="http://schemas.microsoft.com/office/drawing/2014/main" id="{CAFE0634-307E-4D4A-8F01-698C89E4A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537" y="2130825"/>
                <a:ext cx="750397" cy="503588"/>
              </a:xfrm>
              <a:prstGeom prst="rect">
                <a:avLst/>
              </a:prstGeom>
              <a:blipFill>
                <a:blip r:embed="rId9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Content Placeholder 2">
                <a:extLst>
                  <a:ext uri="{FF2B5EF4-FFF2-40B4-BE49-F238E27FC236}">
                    <a16:creationId xmlns:a16="http://schemas.microsoft.com/office/drawing/2014/main" xmlns="" id="{9588C57F-39A7-E845-B570-A40E6145F1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2" name="Content Placeholder 2">
                <a:extLst>
                  <a:ext uri="{FF2B5EF4-FFF2-40B4-BE49-F238E27FC236}">
                    <a16:creationId xmlns:a16="http://schemas.microsoft.com/office/drawing/2014/main" id="{9588C57F-39A7-E845-B570-A40E6145F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886" y="5400259"/>
                <a:ext cx="1469152" cy="503588"/>
              </a:xfrm>
              <a:prstGeom prst="rect">
                <a:avLst/>
              </a:prstGeom>
              <a:blipFill>
                <a:blip r:embed="rId10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Content Placeholder 2">
                <a:extLst>
                  <a:ext uri="{FF2B5EF4-FFF2-40B4-BE49-F238E27FC236}">
                    <a16:creationId xmlns:a16="http://schemas.microsoft.com/office/drawing/2014/main" xmlns="" id="{184211FE-8F88-BC43-A3EF-188BA41BE9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3519" y="5403268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3" name="Content Placeholder 2">
                <a:extLst>
                  <a:ext uri="{FF2B5EF4-FFF2-40B4-BE49-F238E27FC236}">
                    <a16:creationId xmlns:a16="http://schemas.microsoft.com/office/drawing/2014/main" id="{184211FE-8F88-BC43-A3EF-188BA41BE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3519" y="5403268"/>
                <a:ext cx="1469152" cy="503588"/>
              </a:xfrm>
              <a:prstGeom prst="rect">
                <a:avLst/>
              </a:prstGeom>
              <a:blipFill>
                <a:blip r:embed="rId11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xmlns="" id="{C86CE139-DE5F-4849-B2EF-9E79EE13ED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99160" y="5379470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4" name="Content Placeholder 2">
                <a:extLst>
                  <a:ext uri="{FF2B5EF4-FFF2-40B4-BE49-F238E27FC236}">
                    <a16:creationId xmlns:a16="http://schemas.microsoft.com/office/drawing/2014/main" id="{C86CE139-DE5F-4849-B2EF-9E79EE13E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9160" y="5379470"/>
                <a:ext cx="1469152" cy="503588"/>
              </a:xfrm>
              <a:prstGeom prst="rect">
                <a:avLst/>
              </a:prstGeom>
              <a:blipFill>
                <a:blip r:embed="rId12"/>
                <a:stretch>
                  <a:fillRect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Content Placeholder 2">
                <a:extLst>
                  <a:ext uri="{FF2B5EF4-FFF2-40B4-BE49-F238E27FC236}">
                    <a16:creationId xmlns:a16="http://schemas.microsoft.com/office/drawing/2014/main" xmlns="" id="{983E59FB-7B53-9544-85EA-EA72B2EAE2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85367" y="5379470"/>
                <a:ext cx="1469152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r>
                  <a:rPr lang="en-US" sz="2400" b="0" dirty="0">
                    <a:latin typeface="Avenir Light" panose="020B0402020203020204" pitchFamily="34" charset="77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5" name="Content Placeholder 2">
                <a:extLst>
                  <a:ext uri="{FF2B5EF4-FFF2-40B4-BE49-F238E27FC236}">
                    <a16:creationId xmlns:a16="http://schemas.microsoft.com/office/drawing/2014/main" id="{983E59FB-7B53-9544-85EA-EA72B2EAE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5367" y="5379470"/>
                <a:ext cx="1469152" cy="503588"/>
              </a:xfrm>
              <a:prstGeom prst="rect">
                <a:avLst/>
              </a:prstGeom>
              <a:blipFill>
                <a:blip r:embed="rId13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Right Arrow 145">
            <a:extLst>
              <a:ext uri="{FF2B5EF4-FFF2-40B4-BE49-F238E27FC236}">
                <a16:creationId xmlns:a16="http://schemas.microsoft.com/office/drawing/2014/main" xmlns="" id="{5442A9A1-7CCB-4B4B-AE50-FE82E1ABE7D5}"/>
              </a:ext>
            </a:extLst>
          </p:cNvPr>
          <p:cNvSpPr/>
          <p:nvPr/>
        </p:nvSpPr>
        <p:spPr>
          <a:xfrm rot="16200000">
            <a:off x="7923175" y="28058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xmlns="" id="{F0CBB1E8-E0C0-6041-8C9E-73004F9601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7" name="Content Placeholder 2">
                <a:extLst>
                  <a:ext uri="{FF2B5EF4-FFF2-40B4-BE49-F238E27FC236}">
                    <a16:creationId xmlns:a16="http://schemas.microsoft.com/office/drawing/2014/main" id="{F0CBB1E8-E0C0-6041-8C9E-73004F960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322" y="2159704"/>
                <a:ext cx="750397" cy="503588"/>
              </a:xfrm>
              <a:prstGeom prst="rect">
                <a:avLst/>
              </a:prstGeom>
              <a:blipFill>
                <a:blip r:embed="rId14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Right Arrow 147">
            <a:extLst>
              <a:ext uri="{FF2B5EF4-FFF2-40B4-BE49-F238E27FC236}">
                <a16:creationId xmlns:a16="http://schemas.microsoft.com/office/drawing/2014/main" xmlns="" id="{E9114091-2197-5746-AED9-0EFC2450F3F5}"/>
              </a:ext>
            </a:extLst>
          </p:cNvPr>
          <p:cNvSpPr/>
          <p:nvPr/>
        </p:nvSpPr>
        <p:spPr>
          <a:xfrm rot="16200000">
            <a:off x="8956891" y="278749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Content Placeholder 2">
                <a:extLst>
                  <a:ext uri="{FF2B5EF4-FFF2-40B4-BE49-F238E27FC236}">
                    <a16:creationId xmlns:a16="http://schemas.microsoft.com/office/drawing/2014/main" xmlns="" id="{92C8721D-6B15-3640-B586-6C6B7F0539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45038" y="2141321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9" name="Content Placeholder 2">
                <a:extLst>
                  <a:ext uri="{FF2B5EF4-FFF2-40B4-BE49-F238E27FC236}">
                    <a16:creationId xmlns:a16="http://schemas.microsoft.com/office/drawing/2014/main" id="{92C8721D-6B15-3640-B586-6C6B7F053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038" y="2141321"/>
                <a:ext cx="750397" cy="503588"/>
              </a:xfrm>
              <a:prstGeom prst="rect">
                <a:avLst/>
              </a:prstGeom>
              <a:blipFill>
                <a:blip r:embed="rId15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Right Arrow 149">
            <a:extLst>
              <a:ext uri="{FF2B5EF4-FFF2-40B4-BE49-F238E27FC236}">
                <a16:creationId xmlns:a16="http://schemas.microsoft.com/office/drawing/2014/main" xmlns="" id="{6D160A16-46E9-6F41-B4F1-D57D8D16C64F}"/>
              </a:ext>
            </a:extLst>
          </p:cNvPr>
          <p:cNvSpPr/>
          <p:nvPr/>
        </p:nvSpPr>
        <p:spPr>
          <a:xfrm rot="16200000">
            <a:off x="10078627" y="275008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Content Placeholder 2">
                <a:extLst>
                  <a:ext uri="{FF2B5EF4-FFF2-40B4-BE49-F238E27FC236}">
                    <a16:creationId xmlns:a16="http://schemas.microsoft.com/office/drawing/2014/main" xmlns="" id="{B75EC09A-F130-0B47-964B-9F5F84618C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66774" y="2103914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1" name="Content Placeholder 2">
                <a:extLst>
                  <a:ext uri="{FF2B5EF4-FFF2-40B4-BE49-F238E27FC236}">
                    <a16:creationId xmlns:a16="http://schemas.microsoft.com/office/drawing/2014/main" id="{B75EC09A-F130-0B47-964B-9F5F84618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774" y="2103914"/>
                <a:ext cx="750397" cy="503588"/>
              </a:xfrm>
              <a:prstGeom prst="rect">
                <a:avLst/>
              </a:prstGeom>
              <a:blipFill>
                <a:blip r:embed="rId16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Right Arrow 151">
            <a:extLst>
              <a:ext uri="{FF2B5EF4-FFF2-40B4-BE49-F238E27FC236}">
                <a16:creationId xmlns:a16="http://schemas.microsoft.com/office/drawing/2014/main" xmlns="" id="{C8A28D16-0080-E948-A320-8EB509367E50}"/>
              </a:ext>
            </a:extLst>
          </p:cNvPr>
          <p:cNvSpPr/>
          <p:nvPr/>
        </p:nvSpPr>
        <p:spPr>
          <a:xfrm rot="16200000">
            <a:off x="11163647" y="276989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Content Placeholder 2">
                <a:extLst>
                  <a:ext uri="{FF2B5EF4-FFF2-40B4-BE49-F238E27FC236}">
                    <a16:creationId xmlns:a16="http://schemas.microsoft.com/office/drawing/2014/main" xmlns="" id="{77FE9107-F87B-1A47-B09A-9682631BDE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51794" y="2123727"/>
                <a:ext cx="75039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53" name="Content Placeholder 2">
                <a:extLst>
                  <a:ext uri="{FF2B5EF4-FFF2-40B4-BE49-F238E27FC236}">
                    <a16:creationId xmlns:a16="http://schemas.microsoft.com/office/drawing/2014/main" id="{77FE9107-F87B-1A47-B09A-9682631BD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794" y="2123727"/>
                <a:ext cx="750397" cy="503588"/>
              </a:xfrm>
              <a:prstGeom prst="rect">
                <a:avLst/>
              </a:prstGeom>
              <a:blipFill>
                <a:blip r:embed="rId17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xmlns="" id="{E3AC22AB-D64B-8C46-97A3-68949D171522}"/>
              </a:ext>
            </a:extLst>
          </p:cNvPr>
          <p:cNvSpPr txBox="1">
            <a:spLocks/>
          </p:cNvSpPr>
          <p:nvPr/>
        </p:nvSpPr>
        <p:spPr>
          <a:xfrm>
            <a:off x="6601777" y="175897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Le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xmlns="" id="{F950462C-2A9F-F54D-8652-A58416C2E141}"/>
              </a:ext>
            </a:extLst>
          </p:cNvPr>
          <p:cNvSpPr txBox="1">
            <a:spLocks/>
          </p:cNvSpPr>
          <p:nvPr/>
        </p:nvSpPr>
        <p:spPr>
          <a:xfrm>
            <a:off x="7523184" y="172628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sz="2400" dirty="0">
                <a:solidFill>
                  <a:srgbClr val="C00000"/>
                </a:solidFill>
              </a:rPr>
              <a:t>chien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4" name="Content Placeholder 2">
            <a:extLst>
              <a:ext uri="{FF2B5EF4-FFF2-40B4-BE49-F238E27FC236}">
                <a16:creationId xmlns:a16="http://schemas.microsoft.com/office/drawing/2014/main" xmlns="" id="{AC6D332D-1607-C74E-B254-6CD9595561DA}"/>
              </a:ext>
            </a:extLst>
          </p:cNvPr>
          <p:cNvSpPr txBox="1">
            <a:spLocks/>
          </p:cNvSpPr>
          <p:nvPr/>
        </p:nvSpPr>
        <p:spPr>
          <a:xfrm>
            <a:off x="8559975" y="17390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brun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155" name="Content Placeholder 2">
            <a:extLst>
              <a:ext uri="{FF2B5EF4-FFF2-40B4-BE49-F238E27FC236}">
                <a16:creationId xmlns:a16="http://schemas.microsoft.com/office/drawing/2014/main" xmlns="" id="{53A325FB-75D2-6C43-B5CE-D6483EA03C79}"/>
              </a:ext>
            </a:extLst>
          </p:cNvPr>
          <p:cNvSpPr txBox="1">
            <a:spLocks/>
          </p:cNvSpPr>
          <p:nvPr/>
        </p:nvSpPr>
        <p:spPr>
          <a:xfrm>
            <a:off x="9682929" y="175187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a</a:t>
            </a:r>
          </a:p>
        </p:txBody>
      </p:sp>
      <p:sp>
        <p:nvSpPr>
          <p:cNvPr id="156" name="Content Placeholder 2">
            <a:extLst>
              <a:ext uri="{FF2B5EF4-FFF2-40B4-BE49-F238E27FC236}">
                <a16:creationId xmlns:a16="http://schemas.microsoft.com/office/drawing/2014/main" xmlns="" id="{AFC2A42E-40FA-744F-8BF2-D9479FAB0F23}"/>
              </a:ext>
            </a:extLst>
          </p:cNvPr>
          <p:cNvSpPr txBox="1">
            <a:spLocks/>
          </p:cNvSpPr>
          <p:nvPr/>
        </p:nvSpPr>
        <p:spPr>
          <a:xfrm>
            <a:off x="10735109" y="173907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 err="1">
                <a:solidFill>
                  <a:srgbClr val="C00000"/>
                </a:solidFill>
                <a:latin typeface="Avenir Light" panose="020B0402020203020204" pitchFamily="34" charset="77"/>
              </a:rPr>
              <a:t>couru</a:t>
            </a:r>
            <a:endParaRPr lang="en-US" sz="2400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7" name="Content Placeholder 2">
                <a:extLst>
                  <a:ext uri="{FF2B5EF4-FFF2-40B4-BE49-F238E27FC236}">
                    <a16:creationId xmlns:a16="http://schemas.microsoft.com/office/drawing/2014/main" xmlns="" id="{83B0CEF1-3B2A-7B41-B665-78976F557A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NOTE: </a:t>
                </a:r>
                <a:r>
                  <a:rPr lang="en-US" sz="2000" dirty="0">
                    <a:solidFill>
                      <a:schemeClr val="tx1"/>
                    </a:solidFill>
                    <a:latin typeface="Karla" charset="0"/>
                    <a:ea typeface="Karla" charset="0"/>
                    <a:cs typeface="Karla" charset="0"/>
                  </a:rPr>
                  <a:t>each attention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</m:ctrlPr>
                      </m:sSubSupPr>
                      <m:e>
                        <m:r>
                          <a:rPr lang="en-US" sz="2000" b="0" i="1" dirty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Karla" charset="0"/>
                    <a:ea typeface="Karla" charset="0"/>
                    <a:cs typeface="Karla" charset="0"/>
                  </a:rPr>
                  <a:t>is based on the decoder’s current hidden state, too. </a:t>
                </a:r>
                <a:endParaRPr lang="en-US" sz="20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  </a:t>
                </a:r>
              </a:p>
            </p:txBody>
          </p:sp>
        </mc:Choice>
        <mc:Fallback>
          <p:sp>
            <p:nvSpPr>
              <p:cNvPr id="157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3B0CEF1-3B2A-7B41-B665-78976F557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72" y="1071854"/>
                <a:ext cx="9949719" cy="471462"/>
              </a:xfrm>
              <a:prstGeom prst="rect">
                <a:avLst/>
              </a:prstGeom>
              <a:blipFill rotWithShape="0">
                <a:blip r:embed="rId18"/>
                <a:stretch>
                  <a:fillRect l="-61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543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826500" cy="625438"/>
          </a:xfrm>
        </p:spPr>
        <p:txBody>
          <a:bodyPr/>
          <a:lstStyle/>
          <a:p>
            <a:r>
              <a:rPr lang="en-US" dirty="0"/>
              <a:t>seq2seq + 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7" name="Content Placeholder 2">
            <a:extLst>
              <a:ext uri="{FF2B5EF4-FFF2-40B4-BE49-F238E27FC236}">
                <a16:creationId xmlns:a16="http://schemas.microsoft.com/office/drawing/2014/main" xmlns="" id="{83B0CEF1-3B2A-7B41-B665-78976F557A09}"/>
              </a:ext>
            </a:extLst>
          </p:cNvPr>
          <p:cNvSpPr txBox="1">
            <a:spLocks/>
          </p:cNvSpPr>
          <p:nvPr/>
        </p:nvSpPr>
        <p:spPr>
          <a:xfrm>
            <a:off x="903804" y="1250088"/>
            <a:ext cx="5225928" cy="3156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000"/>
              </a:spcBef>
              <a:buNone/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Attention:</a:t>
            </a:r>
          </a:p>
          <a:p>
            <a:pPr>
              <a:lnSpc>
                <a:spcPct val="150000"/>
              </a:lnSpc>
              <a:spcBef>
                <a:spcPts val="3000"/>
              </a:spcBef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greatly improves seq2seq results</a:t>
            </a:r>
          </a:p>
          <a:p>
            <a:pPr>
              <a:lnSpc>
                <a:spcPct val="150000"/>
              </a:lnSpc>
              <a:spcBef>
                <a:spcPts val="3000"/>
              </a:spcBef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allows us to visualize the contribution each word gave during each step of the decoder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2B39D6-7CA2-8D4E-AAC0-E6EDAD741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422401"/>
            <a:ext cx="5342013" cy="5041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0B4A5D9-131B-4D4E-8D3D-3E71AE9B3E08}"/>
              </a:ext>
            </a:extLst>
          </p:cNvPr>
          <p:cNvSpPr/>
          <p:nvPr/>
        </p:nvSpPr>
        <p:spPr>
          <a:xfrm>
            <a:off x="424726" y="6279635"/>
            <a:ext cx="4332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111111"/>
                </a:solidFill>
                <a:latin typeface="Noto Sans"/>
              </a:rPr>
              <a:t>Image source: Fig 3 in </a:t>
            </a:r>
            <a:r>
              <a:rPr lang="en-US" i="1" dirty="0">
                <a:solidFill>
                  <a:srgbClr val="F9493F"/>
                </a:solidFill>
                <a:latin typeface="Noto Sans"/>
                <a:hlinkClick r:id="rId4"/>
              </a:rPr>
              <a:t>Bahdanau et al.,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1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012406" y="983807"/>
            <a:ext cx="5511668" cy="5177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Seq2Seq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+Attention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Transformers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+BERT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36</a:t>
            </a:fld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6660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889000"/>
            <a:ext cx="1016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1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7" name="Content Placeholder 2">
            <a:extLst>
              <a:ext uri="{FF2B5EF4-FFF2-40B4-BE49-F238E27FC236}">
                <a16:creationId xmlns:a16="http://schemas.microsoft.com/office/drawing/2014/main" xmlns="" id="{83B0CEF1-3B2A-7B41-B665-78976F557A09}"/>
              </a:ext>
            </a:extLst>
          </p:cNvPr>
          <p:cNvSpPr txBox="1">
            <a:spLocks/>
          </p:cNvSpPr>
          <p:nvPr/>
        </p:nvSpPr>
        <p:spPr>
          <a:xfrm>
            <a:off x="903804" y="1250088"/>
            <a:ext cx="11059596" cy="5074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30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Models direct relationships between all words in a given sequence (e.g., sentence)</a:t>
            </a:r>
          </a:p>
          <a:p>
            <a:pPr>
              <a:lnSpc>
                <a:spcPct val="150000"/>
              </a:lnSpc>
              <a:spcBef>
                <a:spcPts val="30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Does not concern a seq2seq (i.e., encoder-decoder RNN) framework</a:t>
            </a:r>
          </a:p>
          <a:p>
            <a:pPr>
              <a:lnSpc>
                <a:spcPct val="150000"/>
              </a:lnSpc>
              <a:spcBef>
                <a:spcPts val="30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Each word in a sequence can be transformed into an abstract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representation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(embedding) based on the weighted sums of the other words in the same sequence</a:t>
            </a:r>
          </a:p>
        </p:txBody>
      </p:sp>
    </p:spTree>
    <p:extLst>
      <p:ext uri="{BB962C8B-B14F-4D97-AF65-F5344CB8AC3E}">
        <p14:creationId xmlns:p14="http://schemas.microsoft.com/office/powerpoint/2010/main" val="42385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25603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A3D34AD-4182-BB49-909B-606080CB1A44}"/>
              </a:ext>
            </a:extLst>
          </p:cNvPr>
          <p:cNvSpPr txBox="1">
            <a:spLocks/>
          </p:cNvSpPr>
          <p:nvPr/>
        </p:nvSpPr>
        <p:spPr>
          <a:xfrm>
            <a:off x="387156" y="4030017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vectors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0E77BBE-1411-C34E-8D28-76561B2CE5C4}"/>
              </a:ext>
            </a:extLst>
          </p:cNvPr>
          <p:cNvGrpSpPr/>
          <p:nvPr/>
        </p:nvGrpSpPr>
        <p:grpSpPr>
          <a:xfrm rot="16200000">
            <a:off x="2423591" y="4128221"/>
            <a:ext cx="1364224" cy="311369"/>
            <a:chOff x="2297660" y="4140835"/>
            <a:chExt cx="1364224" cy="31136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891B2C23-2B4C-6E40-BDAA-F0DF57BBA22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53588037-9E0E-EF42-97C5-CF03AE3DADC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0F21FA11-C1E2-5C49-BF70-ED625693590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CEB0E42D-72F3-D04A-97AF-B91E29E20EB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FC7BB67-2547-B84C-A898-2655BBF62A0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AB650DA-9E04-FA4E-8DC6-62D5EB3A690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5A1CE8DA-B95D-F042-A8AE-C4058DBA49C7}"/>
              </a:ext>
            </a:extLst>
          </p:cNvPr>
          <p:cNvSpPr/>
          <p:nvPr/>
        </p:nvSpPr>
        <p:spPr>
          <a:xfrm rot="16200000">
            <a:off x="2820880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4996C75-279E-644F-965B-975FD72B25F3}"/>
              </a:ext>
            </a:extLst>
          </p:cNvPr>
          <p:cNvGrpSpPr/>
          <p:nvPr/>
        </p:nvGrpSpPr>
        <p:grpSpPr>
          <a:xfrm rot="16200000">
            <a:off x="3505752" y="4128221"/>
            <a:ext cx="1364224" cy="311369"/>
            <a:chOff x="2297660" y="4140835"/>
            <a:chExt cx="1364224" cy="31136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FF4E4E8C-7D8C-6B45-849A-DA158721061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E295775E-80BD-DA43-B7DD-28E36A6B31A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A93E296-4D5E-574E-9972-B0D9662CD1D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91345701-B570-F641-9C1C-1FAEE926C82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74F1AB1E-CAB6-6645-A11B-DD1A55950DE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29D90407-D77D-E643-BEB7-91F73D3EAC6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ight Arrow 23">
            <a:extLst>
              <a:ext uri="{FF2B5EF4-FFF2-40B4-BE49-F238E27FC236}">
                <a16:creationId xmlns:a16="http://schemas.microsoft.com/office/drawing/2014/main" xmlns="" id="{90652B0B-56C7-114F-B51E-FEA3EF6373A1}"/>
              </a:ext>
            </a:extLst>
          </p:cNvPr>
          <p:cNvSpPr/>
          <p:nvPr/>
        </p:nvSpPr>
        <p:spPr>
          <a:xfrm rot="16200000">
            <a:off x="3903041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AD0241A-4C73-E643-9F35-DE92C9FA8D94}"/>
              </a:ext>
            </a:extLst>
          </p:cNvPr>
          <p:cNvGrpSpPr/>
          <p:nvPr/>
        </p:nvGrpSpPr>
        <p:grpSpPr>
          <a:xfrm rot="16200000">
            <a:off x="4560511" y="4128221"/>
            <a:ext cx="1364224" cy="311369"/>
            <a:chOff x="2297660" y="4140835"/>
            <a:chExt cx="1364224" cy="311369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0C769A70-BFF6-7D4A-904E-63E035043B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D1F810C9-1DB2-7245-AF66-D4D2D6BD6AC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3E9B6220-BCE8-7D45-9604-330D4E57217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C049121C-18CD-9A48-9BCD-D4C1BB75509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0768637A-A68E-6346-A682-DC11989AE03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7281AE28-9DAA-3B4D-994D-A6B55C5C1D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ight Arrow 32">
            <a:extLst>
              <a:ext uri="{FF2B5EF4-FFF2-40B4-BE49-F238E27FC236}">
                <a16:creationId xmlns:a16="http://schemas.microsoft.com/office/drawing/2014/main" xmlns="" id="{0B5C3CBC-B0A8-A24E-A919-852221C08007}"/>
              </a:ext>
            </a:extLst>
          </p:cNvPr>
          <p:cNvSpPr/>
          <p:nvPr/>
        </p:nvSpPr>
        <p:spPr>
          <a:xfrm rot="16200000">
            <a:off x="4957800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7E4694F-D3E5-7C4D-A361-673DF3FC2400}"/>
              </a:ext>
            </a:extLst>
          </p:cNvPr>
          <p:cNvGrpSpPr/>
          <p:nvPr/>
        </p:nvGrpSpPr>
        <p:grpSpPr>
          <a:xfrm rot="16200000">
            <a:off x="5648755" y="4128220"/>
            <a:ext cx="1364224" cy="311369"/>
            <a:chOff x="2297660" y="4140835"/>
            <a:chExt cx="1364224" cy="311369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xmlns="" id="{910463FB-CFD7-3143-B7F9-AA886244A87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8BBBD22A-E148-9E4F-A1BD-EDB5033844F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05C9026C-012F-4547-8F84-5F7FD70558E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9FDACC72-E044-274C-8748-160381E95A3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62FCCE26-EE09-2F4A-B380-C3C3A0C2E12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7262FC9E-2123-6041-8955-88600B89296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ight Arrow 41">
            <a:extLst>
              <a:ext uri="{FF2B5EF4-FFF2-40B4-BE49-F238E27FC236}">
                <a16:creationId xmlns:a16="http://schemas.microsoft.com/office/drawing/2014/main" xmlns="" id="{158571BB-4ED7-C946-9FFE-189E6595DBD4}"/>
              </a:ext>
            </a:extLst>
          </p:cNvPr>
          <p:cNvSpPr/>
          <p:nvPr/>
        </p:nvSpPr>
        <p:spPr>
          <a:xfrm rot="16200000">
            <a:off x="6046044" y="520392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2691960" y="5637800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xmlns="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3549946" y="563780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xmlns="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586737" y="565059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5709691" y="566339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xmlns="" id="{040510B6-A685-F440-B1FD-5A0602691CB9}"/>
              </a:ext>
            </a:extLst>
          </p:cNvPr>
          <p:cNvSpPr/>
          <p:nvPr/>
        </p:nvSpPr>
        <p:spPr>
          <a:xfrm rot="12116029">
            <a:off x="3859955" y="3030752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xmlns="" id="{2E343ACD-570B-E54D-82BA-5C274F8DC9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4332" y="214225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2E343ACD-570B-E54D-82BA-5C274F8DC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332" y="2142252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315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3DCDC71B-5B81-7A40-B0EA-62C67E80D935}"/>
              </a:ext>
            </a:extLst>
          </p:cNvPr>
          <p:cNvSpPr/>
          <p:nvPr/>
        </p:nvSpPr>
        <p:spPr>
          <a:xfrm rot="18478882">
            <a:off x="2875455" y="3005890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xmlns="" id="{7462CE6B-BC38-4F48-83F6-2057D41F9A7E}"/>
              </a:ext>
            </a:extLst>
          </p:cNvPr>
          <p:cNvSpPr/>
          <p:nvPr/>
        </p:nvSpPr>
        <p:spPr>
          <a:xfrm rot="14738398">
            <a:off x="3590198" y="3044614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xmlns="" id="{3B43144C-1FA1-F844-BA2B-8F21E9593B6E}"/>
              </a:ext>
            </a:extLst>
          </p:cNvPr>
          <p:cNvSpPr/>
          <p:nvPr/>
        </p:nvSpPr>
        <p:spPr>
          <a:xfrm rot="12608806">
            <a:off x="3806103" y="3009139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4EED9FC3-B87D-9E41-8C09-FE1F374AA2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27029" y="273706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4EED9FC3-B87D-9E41-8C09-FE1F374AA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029" y="2737065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263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59DBAC08-CDC7-B34E-A04E-40F6812285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4044" y="28874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59DBAC08-CDC7-B34E-A04E-40F681228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044" y="2887406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xmlns="" id="{E141BD97-17B6-BA4E-97C5-54CD35922D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6282" y="280936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E141BD97-17B6-BA4E-97C5-54CD35922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282" y="2809366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8108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xmlns="" id="{C833D93B-C553-4441-B933-2FCF1345DC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5245" y="270098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C833D93B-C553-4441-B933-2FCF1345D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245" y="2700985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D23FFD25-0C34-C740-89B0-1B14A267E853}"/>
              </a:ext>
            </a:extLst>
          </p:cNvPr>
          <p:cNvGrpSpPr/>
          <p:nvPr/>
        </p:nvGrpSpPr>
        <p:grpSpPr>
          <a:xfrm>
            <a:off x="3163977" y="2303933"/>
            <a:ext cx="1364224" cy="311369"/>
            <a:chOff x="2297660" y="4140835"/>
            <a:chExt cx="1364224" cy="311369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xmlns="" id="{69E19777-A065-2246-8870-3C778F9C5DA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A1A9BC43-A883-8C4D-ADCB-84D3EA427B2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B149740A-9387-7141-BFB0-442D8CC74AF4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B34C726D-5BE4-C64D-A586-4F5FA0EE3F1C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D42DCF16-790E-D84A-98EC-28F51D4DBF45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B4C62D66-3AEA-9942-834C-A1934637AA94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xmlns="" id="{235D7F20-7E5D-BF4C-8E20-AE52640FAEB3}"/>
              </a:ext>
            </a:extLst>
          </p:cNvPr>
          <p:cNvSpPr txBox="1">
            <a:spLocks/>
          </p:cNvSpPr>
          <p:nvPr/>
        </p:nvSpPr>
        <p:spPr>
          <a:xfrm>
            <a:off x="256880" y="2142250"/>
            <a:ext cx="1780122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representation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B0BB5286-60C0-CF4E-BF9F-CC2DD88DDE3D}"/>
              </a:ext>
            </a:extLst>
          </p:cNvPr>
          <p:cNvSpPr/>
          <p:nvPr/>
        </p:nvSpPr>
        <p:spPr>
          <a:xfrm>
            <a:off x="7819354" y="1413471"/>
            <a:ext cx="3690694" cy="279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This is a large simplification.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The representations are created from using </a:t>
            </a:r>
            <a:r>
              <a:rPr lang="en-US" dirty="0">
                <a:solidFill>
                  <a:srgbClr val="C00000"/>
                </a:solidFill>
                <a:latin typeface="Avenir Medium" panose="02000503020000020003" pitchFamily="2" charset="0"/>
              </a:rPr>
              <a:t>Query, Key,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Medium" panose="02000503020000020003" pitchFamily="2" charset="0"/>
              </a:rPr>
              <a:t>and</a:t>
            </a:r>
            <a:r>
              <a:rPr lang="en-US" dirty="0">
                <a:solidFill>
                  <a:srgbClr val="C00000"/>
                </a:solidFill>
                <a:latin typeface="Avenir Medium" panose="02000503020000020003" pitchFamily="2" charset="0"/>
              </a:rPr>
              <a:t> Value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vectors, produced from learned weight matrices during Training</a:t>
            </a:r>
          </a:p>
        </p:txBody>
      </p:sp>
    </p:spTree>
    <p:extLst>
      <p:ext uri="{BB962C8B-B14F-4D97-AF65-F5344CB8AC3E}">
        <p14:creationId xmlns:p14="http://schemas.microsoft.com/office/powerpoint/2010/main" val="203241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ELMo yielded incredibly good word embeddings, which yielded state-of-the-art results when applied to many NLP tasks.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Main ELMo takeaway: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given enough training data, having tons of explicit connections between your vectors is useful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(system can determine how to best use context)</a:t>
            </a:r>
          </a:p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9CDF496-88DB-AE46-8B6B-046F27311AD5}"/>
              </a:ext>
            </a:extLst>
          </p:cNvPr>
          <p:cNvSpPr/>
          <p:nvPr/>
        </p:nvSpPr>
        <p:spPr>
          <a:xfrm>
            <a:off x="241300" y="6388261"/>
            <a:ext cx="1051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ELMo Slides: </a:t>
            </a:r>
            <a:r>
              <a:rPr lang="en-US" sz="1400" dirty="0">
                <a:hlinkClick r:id="rId3"/>
              </a:rPr>
              <a:t>https://www.slideshare.net/shuntaroy/a-review-of-deep-contextualized-word-representations-peters-2018</a:t>
            </a:r>
            <a:endParaRPr lang="en-US" sz="1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ELMo: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Stacked Bi-directional LSTMs</a:t>
            </a:r>
          </a:p>
        </p:txBody>
      </p:sp>
    </p:spTree>
    <p:extLst>
      <p:ext uri="{BB962C8B-B14F-4D97-AF65-F5344CB8AC3E}">
        <p14:creationId xmlns:p14="http://schemas.microsoft.com/office/powerpoint/2010/main" val="54207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A3D34AD-4182-BB49-909B-606080CB1A44}"/>
              </a:ext>
            </a:extLst>
          </p:cNvPr>
          <p:cNvSpPr txBox="1">
            <a:spLocks/>
          </p:cNvSpPr>
          <p:nvPr/>
        </p:nvSpPr>
        <p:spPr>
          <a:xfrm>
            <a:off x="387156" y="4030017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vectors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0E77BBE-1411-C34E-8D28-76561B2CE5C4}"/>
              </a:ext>
            </a:extLst>
          </p:cNvPr>
          <p:cNvGrpSpPr/>
          <p:nvPr/>
        </p:nvGrpSpPr>
        <p:grpSpPr>
          <a:xfrm rot="16200000">
            <a:off x="2423591" y="4128221"/>
            <a:ext cx="1364224" cy="311369"/>
            <a:chOff x="2297660" y="4140835"/>
            <a:chExt cx="1364224" cy="31136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891B2C23-2B4C-6E40-BDAA-F0DF57BBA22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53588037-9E0E-EF42-97C5-CF03AE3DADC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0F21FA11-C1E2-5C49-BF70-ED625693590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CEB0E42D-72F3-D04A-97AF-B91E29E20EB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FC7BB67-2547-B84C-A898-2655BBF62A0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AB650DA-9E04-FA4E-8DC6-62D5EB3A690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5A1CE8DA-B95D-F042-A8AE-C4058DBA49C7}"/>
              </a:ext>
            </a:extLst>
          </p:cNvPr>
          <p:cNvSpPr/>
          <p:nvPr/>
        </p:nvSpPr>
        <p:spPr>
          <a:xfrm rot="16200000">
            <a:off x="2820880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4996C75-279E-644F-965B-975FD72B25F3}"/>
              </a:ext>
            </a:extLst>
          </p:cNvPr>
          <p:cNvGrpSpPr/>
          <p:nvPr/>
        </p:nvGrpSpPr>
        <p:grpSpPr>
          <a:xfrm rot="16200000">
            <a:off x="3505752" y="4128221"/>
            <a:ext cx="1364224" cy="311369"/>
            <a:chOff x="2297660" y="4140835"/>
            <a:chExt cx="1364224" cy="31136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FF4E4E8C-7D8C-6B45-849A-DA158721061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E295775E-80BD-DA43-B7DD-28E36A6B31A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A93E296-4D5E-574E-9972-B0D9662CD1D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91345701-B570-F641-9C1C-1FAEE926C82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74F1AB1E-CAB6-6645-A11B-DD1A55950DE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29D90407-D77D-E643-BEB7-91F73D3EAC6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ight Arrow 23">
            <a:extLst>
              <a:ext uri="{FF2B5EF4-FFF2-40B4-BE49-F238E27FC236}">
                <a16:creationId xmlns:a16="http://schemas.microsoft.com/office/drawing/2014/main" xmlns="" id="{90652B0B-56C7-114F-B51E-FEA3EF6373A1}"/>
              </a:ext>
            </a:extLst>
          </p:cNvPr>
          <p:cNvSpPr/>
          <p:nvPr/>
        </p:nvSpPr>
        <p:spPr>
          <a:xfrm rot="16200000">
            <a:off x="3903041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AD0241A-4C73-E643-9F35-DE92C9FA8D94}"/>
              </a:ext>
            </a:extLst>
          </p:cNvPr>
          <p:cNvGrpSpPr/>
          <p:nvPr/>
        </p:nvGrpSpPr>
        <p:grpSpPr>
          <a:xfrm rot="16200000">
            <a:off x="4560511" y="4128221"/>
            <a:ext cx="1364224" cy="311369"/>
            <a:chOff x="2297660" y="4140835"/>
            <a:chExt cx="1364224" cy="311369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0C769A70-BFF6-7D4A-904E-63E035043B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D1F810C9-1DB2-7245-AF66-D4D2D6BD6AC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3E9B6220-BCE8-7D45-9604-330D4E57217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C049121C-18CD-9A48-9BCD-D4C1BB75509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0768637A-A68E-6346-A682-DC11989AE03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7281AE28-9DAA-3B4D-994D-A6B55C5C1D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ight Arrow 32">
            <a:extLst>
              <a:ext uri="{FF2B5EF4-FFF2-40B4-BE49-F238E27FC236}">
                <a16:creationId xmlns:a16="http://schemas.microsoft.com/office/drawing/2014/main" xmlns="" id="{0B5C3CBC-B0A8-A24E-A919-852221C08007}"/>
              </a:ext>
            </a:extLst>
          </p:cNvPr>
          <p:cNvSpPr/>
          <p:nvPr/>
        </p:nvSpPr>
        <p:spPr>
          <a:xfrm rot="16200000">
            <a:off x="4957800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7E4694F-D3E5-7C4D-A361-673DF3FC2400}"/>
              </a:ext>
            </a:extLst>
          </p:cNvPr>
          <p:cNvGrpSpPr/>
          <p:nvPr/>
        </p:nvGrpSpPr>
        <p:grpSpPr>
          <a:xfrm rot="16200000">
            <a:off x="5648755" y="4128220"/>
            <a:ext cx="1364224" cy="311369"/>
            <a:chOff x="2297660" y="4140835"/>
            <a:chExt cx="1364224" cy="311369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xmlns="" id="{910463FB-CFD7-3143-B7F9-AA886244A87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8BBBD22A-E148-9E4F-A1BD-EDB5033844F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05C9026C-012F-4547-8F84-5F7FD70558E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9FDACC72-E044-274C-8748-160381E95A3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62FCCE26-EE09-2F4A-B380-C3C3A0C2E12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7262FC9E-2123-6041-8955-88600B89296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ight Arrow 41">
            <a:extLst>
              <a:ext uri="{FF2B5EF4-FFF2-40B4-BE49-F238E27FC236}">
                <a16:creationId xmlns:a16="http://schemas.microsoft.com/office/drawing/2014/main" xmlns="" id="{158571BB-4ED7-C946-9FFE-189E6595DBD4}"/>
              </a:ext>
            </a:extLst>
          </p:cNvPr>
          <p:cNvSpPr/>
          <p:nvPr/>
        </p:nvSpPr>
        <p:spPr>
          <a:xfrm rot="16200000">
            <a:off x="6046044" y="520392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2691960" y="5637800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xmlns="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3549946" y="563780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xmlns="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586737" y="565059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5709691" y="566339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xmlns="" id="{040510B6-A685-F440-B1FD-5A0602691CB9}"/>
              </a:ext>
            </a:extLst>
          </p:cNvPr>
          <p:cNvSpPr/>
          <p:nvPr/>
        </p:nvSpPr>
        <p:spPr>
          <a:xfrm rot="12116029">
            <a:off x="3859955" y="3030752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xmlns="" id="{2E343ACD-570B-E54D-82BA-5C274F8DC9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4332" y="2142252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2E343ACD-570B-E54D-82BA-5C274F8DC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332" y="2142252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315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3DCDC71B-5B81-7A40-B0EA-62C67E80D935}"/>
              </a:ext>
            </a:extLst>
          </p:cNvPr>
          <p:cNvSpPr/>
          <p:nvPr/>
        </p:nvSpPr>
        <p:spPr>
          <a:xfrm rot="18478882">
            <a:off x="2875455" y="3005890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xmlns="" id="{7462CE6B-BC38-4F48-83F6-2057D41F9A7E}"/>
              </a:ext>
            </a:extLst>
          </p:cNvPr>
          <p:cNvSpPr/>
          <p:nvPr/>
        </p:nvSpPr>
        <p:spPr>
          <a:xfrm rot="14738398">
            <a:off x="3590198" y="3044614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xmlns="" id="{3B43144C-1FA1-F844-BA2B-8F21E9593B6E}"/>
              </a:ext>
            </a:extLst>
          </p:cNvPr>
          <p:cNvSpPr/>
          <p:nvPr/>
        </p:nvSpPr>
        <p:spPr>
          <a:xfrm rot="12608806">
            <a:off x="3806103" y="3009139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4EED9FC3-B87D-9E41-8C09-FE1F374AA2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27029" y="273706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4EED9FC3-B87D-9E41-8C09-FE1F374AA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029" y="2737065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263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59DBAC08-CDC7-B34E-A04E-40F6812285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4044" y="28874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59DBAC08-CDC7-B34E-A04E-40F681228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044" y="2887406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xmlns="" id="{E141BD97-17B6-BA4E-97C5-54CD35922D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6282" y="280936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E141BD97-17B6-BA4E-97C5-54CD35922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282" y="2809366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8108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xmlns="" id="{C833D93B-C553-4441-B933-2FCF1345DC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5245" y="270098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C833D93B-C553-4441-B933-2FCF1345D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245" y="2700985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D23FFD25-0C34-C740-89B0-1B14A267E853}"/>
              </a:ext>
            </a:extLst>
          </p:cNvPr>
          <p:cNvGrpSpPr/>
          <p:nvPr/>
        </p:nvGrpSpPr>
        <p:grpSpPr>
          <a:xfrm>
            <a:off x="3163977" y="2303933"/>
            <a:ext cx="1364224" cy="311369"/>
            <a:chOff x="2297660" y="4140835"/>
            <a:chExt cx="1364224" cy="311369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xmlns="" id="{69E19777-A065-2246-8870-3C778F9C5DA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A1A9BC43-A883-8C4D-ADCB-84D3EA427B2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B149740A-9387-7141-BFB0-442D8CC74AF4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B34C726D-5BE4-C64D-A586-4F5FA0EE3F1C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D42DCF16-790E-D84A-98EC-28F51D4DBF45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B4C62D66-3AEA-9942-834C-A1934637AA94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xmlns="" id="{235D7F20-7E5D-BF4C-8E20-AE52640FAEB3}"/>
              </a:ext>
            </a:extLst>
          </p:cNvPr>
          <p:cNvSpPr txBox="1">
            <a:spLocks/>
          </p:cNvSpPr>
          <p:nvPr/>
        </p:nvSpPr>
        <p:spPr>
          <a:xfrm>
            <a:off x="256880" y="2142250"/>
            <a:ext cx="1780122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representation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43E74E18-68D3-8744-8EB0-1EABCE29594B}"/>
              </a:ext>
            </a:extLst>
          </p:cNvPr>
          <p:cNvSpPr/>
          <p:nvPr/>
        </p:nvSpPr>
        <p:spPr>
          <a:xfrm>
            <a:off x="7819354" y="1413471"/>
            <a:ext cx="3690694" cy="279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This is a large simplification.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The representations are created from using </a:t>
            </a:r>
            <a:r>
              <a:rPr lang="en-US" dirty="0">
                <a:solidFill>
                  <a:srgbClr val="C00000"/>
                </a:solidFill>
                <a:latin typeface="Avenir Medium" panose="02000503020000020003" pitchFamily="2" charset="0"/>
              </a:rPr>
              <a:t>Query, Key,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Medium" panose="02000503020000020003" pitchFamily="2" charset="0"/>
              </a:rPr>
              <a:t>and</a:t>
            </a:r>
            <a:r>
              <a:rPr lang="en-US" dirty="0">
                <a:solidFill>
                  <a:srgbClr val="C00000"/>
                </a:solidFill>
                <a:latin typeface="Avenir Medium" panose="02000503020000020003" pitchFamily="2" charset="0"/>
              </a:rPr>
              <a:t> Value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vectors, produced from learned weight matrices during Training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25603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7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A3D34AD-4182-BB49-909B-606080CB1A44}"/>
              </a:ext>
            </a:extLst>
          </p:cNvPr>
          <p:cNvSpPr txBox="1">
            <a:spLocks/>
          </p:cNvSpPr>
          <p:nvPr/>
        </p:nvSpPr>
        <p:spPr>
          <a:xfrm>
            <a:off x="387156" y="4030017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vectors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0E77BBE-1411-C34E-8D28-76561B2CE5C4}"/>
              </a:ext>
            </a:extLst>
          </p:cNvPr>
          <p:cNvGrpSpPr/>
          <p:nvPr/>
        </p:nvGrpSpPr>
        <p:grpSpPr>
          <a:xfrm rot="16200000">
            <a:off x="2423591" y="4128221"/>
            <a:ext cx="1364224" cy="311369"/>
            <a:chOff x="2297660" y="4140835"/>
            <a:chExt cx="1364224" cy="31136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891B2C23-2B4C-6E40-BDAA-F0DF57BBA22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53588037-9E0E-EF42-97C5-CF03AE3DADC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0F21FA11-C1E2-5C49-BF70-ED625693590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CEB0E42D-72F3-D04A-97AF-B91E29E20EB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FC7BB67-2547-B84C-A898-2655BBF62A0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AB650DA-9E04-FA4E-8DC6-62D5EB3A690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5A1CE8DA-B95D-F042-A8AE-C4058DBA49C7}"/>
              </a:ext>
            </a:extLst>
          </p:cNvPr>
          <p:cNvSpPr/>
          <p:nvPr/>
        </p:nvSpPr>
        <p:spPr>
          <a:xfrm rot="16200000">
            <a:off x="2820880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4996C75-279E-644F-965B-975FD72B25F3}"/>
              </a:ext>
            </a:extLst>
          </p:cNvPr>
          <p:cNvGrpSpPr/>
          <p:nvPr/>
        </p:nvGrpSpPr>
        <p:grpSpPr>
          <a:xfrm rot="16200000">
            <a:off x="3505752" y="4128221"/>
            <a:ext cx="1364224" cy="311369"/>
            <a:chOff x="2297660" y="4140835"/>
            <a:chExt cx="1364224" cy="31136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FF4E4E8C-7D8C-6B45-849A-DA158721061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E295775E-80BD-DA43-B7DD-28E36A6B31A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A93E296-4D5E-574E-9972-B0D9662CD1D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91345701-B570-F641-9C1C-1FAEE926C82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74F1AB1E-CAB6-6645-A11B-DD1A55950DE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29D90407-D77D-E643-BEB7-91F73D3EAC6E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ight Arrow 23">
            <a:extLst>
              <a:ext uri="{FF2B5EF4-FFF2-40B4-BE49-F238E27FC236}">
                <a16:creationId xmlns:a16="http://schemas.microsoft.com/office/drawing/2014/main" xmlns="" id="{90652B0B-56C7-114F-B51E-FEA3EF6373A1}"/>
              </a:ext>
            </a:extLst>
          </p:cNvPr>
          <p:cNvSpPr/>
          <p:nvPr/>
        </p:nvSpPr>
        <p:spPr>
          <a:xfrm rot="16200000">
            <a:off x="3903041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AD0241A-4C73-E643-9F35-DE92C9FA8D94}"/>
              </a:ext>
            </a:extLst>
          </p:cNvPr>
          <p:cNvGrpSpPr/>
          <p:nvPr/>
        </p:nvGrpSpPr>
        <p:grpSpPr>
          <a:xfrm rot="16200000">
            <a:off x="4560511" y="4128221"/>
            <a:ext cx="1364224" cy="311369"/>
            <a:chOff x="2297660" y="4140835"/>
            <a:chExt cx="1364224" cy="311369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0C769A70-BFF6-7D4A-904E-63E035043B0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D1F810C9-1DB2-7245-AF66-D4D2D6BD6AC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3E9B6220-BCE8-7D45-9604-330D4E57217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C049121C-18CD-9A48-9BCD-D4C1BB75509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0768637A-A68E-6346-A682-DC11989AE03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7281AE28-9DAA-3B4D-994D-A6B55C5C1D8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ight Arrow 32">
            <a:extLst>
              <a:ext uri="{FF2B5EF4-FFF2-40B4-BE49-F238E27FC236}">
                <a16:creationId xmlns:a16="http://schemas.microsoft.com/office/drawing/2014/main" xmlns="" id="{0B5C3CBC-B0A8-A24E-A919-852221C08007}"/>
              </a:ext>
            </a:extLst>
          </p:cNvPr>
          <p:cNvSpPr/>
          <p:nvPr/>
        </p:nvSpPr>
        <p:spPr>
          <a:xfrm rot="16200000">
            <a:off x="4957800" y="520392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7E4694F-D3E5-7C4D-A361-673DF3FC2400}"/>
              </a:ext>
            </a:extLst>
          </p:cNvPr>
          <p:cNvGrpSpPr/>
          <p:nvPr/>
        </p:nvGrpSpPr>
        <p:grpSpPr>
          <a:xfrm rot="16200000">
            <a:off x="5648755" y="4128220"/>
            <a:ext cx="1364224" cy="311369"/>
            <a:chOff x="2297660" y="4140835"/>
            <a:chExt cx="1364224" cy="311369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xmlns="" id="{910463FB-CFD7-3143-B7F9-AA886244A87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8BBBD22A-E148-9E4F-A1BD-EDB5033844F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05C9026C-012F-4547-8F84-5F7FD70558E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9FDACC72-E044-274C-8748-160381E95A3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62FCCE26-EE09-2F4A-B380-C3C3A0C2E12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7262FC9E-2123-6041-8955-88600B89296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ight Arrow 41">
            <a:extLst>
              <a:ext uri="{FF2B5EF4-FFF2-40B4-BE49-F238E27FC236}">
                <a16:creationId xmlns:a16="http://schemas.microsoft.com/office/drawing/2014/main" xmlns="" id="{158571BB-4ED7-C946-9FFE-189E6595DBD4}"/>
              </a:ext>
            </a:extLst>
          </p:cNvPr>
          <p:cNvSpPr/>
          <p:nvPr/>
        </p:nvSpPr>
        <p:spPr>
          <a:xfrm rot="16200000">
            <a:off x="6046044" y="520392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2691960" y="5637800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xmlns="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3549946" y="563780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xmlns="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586737" y="565059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5709691" y="566339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xmlns="" id="{040510B6-A685-F440-B1FD-5A0602691CB9}"/>
              </a:ext>
            </a:extLst>
          </p:cNvPr>
          <p:cNvSpPr/>
          <p:nvPr/>
        </p:nvSpPr>
        <p:spPr>
          <a:xfrm rot="12116029">
            <a:off x="3859955" y="3030752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3DCDC71B-5B81-7A40-B0EA-62C67E80D935}"/>
              </a:ext>
            </a:extLst>
          </p:cNvPr>
          <p:cNvSpPr/>
          <p:nvPr/>
        </p:nvSpPr>
        <p:spPr>
          <a:xfrm rot="18478882">
            <a:off x="3058405" y="2991098"/>
            <a:ext cx="1124522" cy="161699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xmlns="" id="{7462CE6B-BC38-4F48-83F6-2057D41F9A7E}"/>
              </a:ext>
            </a:extLst>
          </p:cNvPr>
          <p:cNvSpPr/>
          <p:nvPr/>
        </p:nvSpPr>
        <p:spPr>
          <a:xfrm rot="14738398">
            <a:off x="3590198" y="3044614"/>
            <a:ext cx="917484" cy="17636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xmlns="" id="{3B43144C-1FA1-F844-BA2B-8F21E9593B6E}"/>
              </a:ext>
            </a:extLst>
          </p:cNvPr>
          <p:cNvSpPr/>
          <p:nvPr/>
        </p:nvSpPr>
        <p:spPr>
          <a:xfrm rot="13304518">
            <a:off x="5102491" y="2957303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4EED9FC3-B87D-9E41-8C09-FE1F374AA2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27029" y="273706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4EED9FC3-B87D-9E41-8C09-FE1F374AA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029" y="2737065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263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59DBAC08-CDC7-B34E-A04E-40F6812285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4044" y="288740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59DBAC08-CDC7-B34E-A04E-40F681228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044" y="2887406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xmlns="" id="{E141BD97-17B6-BA4E-97C5-54CD35922D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6282" y="280936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E141BD97-17B6-BA4E-97C5-54CD35922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282" y="2809366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8108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xmlns="" id="{C833D93B-C553-4441-B933-2FCF1345DC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5245" y="270098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C833D93B-C553-4441-B933-2FCF1345D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245" y="2700985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8108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Content Placeholder 2">
            <a:extLst>
              <a:ext uri="{FF2B5EF4-FFF2-40B4-BE49-F238E27FC236}">
                <a16:creationId xmlns:a16="http://schemas.microsoft.com/office/drawing/2014/main" xmlns="" id="{235D7F20-7E5D-BF4C-8E20-AE52640FAEB3}"/>
              </a:ext>
            </a:extLst>
          </p:cNvPr>
          <p:cNvSpPr txBox="1">
            <a:spLocks/>
          </p:cNvSpPr>
          <p:nvPr/>
        </p:nvSpPr>
        <p:spPr>
          <a:xfrm>
            <a:off x="301514" y="1806007"/>
            <a:ext cx="1780122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representations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C1F5C0D1-9114-AB40-884B-495788A7A620}"/>
              </a:ext>
            </a:extLst>
          </p:cNvPr>
          <p:cNvGrpSpPr/>
          <p:nvPr/>
        </p:nvGrpSpPr>
        <p:grpSpPr>
          <a:xfrm rot="16200000">
            <a:off x="2423592" y="1687546"/>
            <a:ext cx="1364224" cy="311369"/>
            <a:chOff x="2297660" y="4140835"/>
            <a:chExt cx="1364224" cy="311369"/>
          </a:xfrm>
        </p:grpSpPr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xmlns="" id="{E3639183-9D3B-1B42-907A-CA8B316C40C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F7CAC13C-8EA8-6C40-9910-72A7D3A9327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9C72D56C-AC22-3C44-B9E4-F3F2C472244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72741A9-9ED3-6243-873D-92C57B4E15C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B5109ECB-082C-8B40-B7C2-631ECCC9D11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696E2D6B-CC99-F144-BD47-C65C59CFF479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014808D1-9A4D-1A44-AE03-F3E11909FBC9}"/>
              </a:ext>
            </a:extLst>
          </p:cNvPr>
          <p:cNvGrpSpPr/>
          <p:nvPr/>
        </p:nvGrpSpPr>
        <p:grpSpPr>
          <a:xfrm rot="16200000">
            <a:off x="3505753" y="1687546"/>
            <a:ext cx="1364224" cy="311369"/>
            <a:chOff x="2297660" y="4140835"/>
            <a:chExt cx="1364224" cy="311369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xmlns="" id="{8D9E290A-37C7-9741-A2B9-38EF4DA6E5B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xmlns="" id="{6E50D96D-5E58-9748-8B90-6B69AFD3931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2DD656AA-6A6A-444C-AFD4-4301434BA7D7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9206AD4A-AFBB-A149-AF2E-D0391DFDFCB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xmlns="" id="{B86D1FDC-2BCC-714E-A981-17EAFF1938D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9186D351-95FF-0747-B400-E449BE8C939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ECA5C7C5-5265-6346-9849-6822C4A965A8}"/>
              </a:ext>
            </a:extLst>
          </p:cNvPr>
          <p:cNvGrpSpPr/>
          <p:nvPr/>
        </p:nvGrpSpPr>
        <p:grpSpPr>
          <a:xfrm rot="16200000">
            <a:off x="4560512" y="1687546"/>
            <a:ext cx="1364224" cy="311369"/>
            <a:chOff x="2297660" y="4140835"/>
            <a:chExt cx="1364224" cy="311369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xmlns="" id="{71F7FF5A-B7F7-E249-834A-CFE634EB1BC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xmlns="" id="{84C2FEB7-62C0-B44D-AFE6-793EB75612D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xmlns="" id="{6131F819-BED7-584C-9EF2-B70E568D6D54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xmlns="" id="{7D0857A3-030B-384E-B8E7-69A480B350B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xmlns="" id="{248C6BBC-7ACA-8143-BF4F-9452FCC7213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8AE9FB0A-CBBF-6A40-B2A1-70B7AA3127E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93D85D53-2A26-9448-8671-138F1DF21F98}"/>
              </a:ext>
            </a:extLst>
          </p:cNvPr>
          <p:cNvGrpSpPr/>
          <p:nvPr/>
        </p:nvGrpSpPr>
        <p:grpSpPr>
          <a:xfrm rot="16200000">
            <a:off x="5648756" y="1687545"/>
            <a:ext cx="1364224" cy="311369"/>
            <a:chOff x="2297660" y="4140835"/>
            <a:chExt cx="1364224" cy="311369"/>
          </a:xfrm>
        </p:grpSpPr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xmlns="" id="{478149BF-F43C-7346-AAE7-4716116591A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581EE602-91C2-C14B-84C8-7A749DF4CA7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xmlns="" id="{9BC6283E-511E-694D-938E-30F8D8BDF5F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xmlns="" id="{F2270A0D-624C-604D-AF1B-5AD7B540B96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xmlns="" id="{24DDA07F-E889-CA48-8D73-E88A9FF097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3274CC1F-6C35-D847-8A16-DAF91844635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Right Arrow 99">
            <a:extLst>
              <a:ext uri="{FF2B5EF4-FFF2-40B4-BE49-F238E27FC236}">
                <a16:creationId xmlns:a16="http://schemas.microsoft.com/office/drawing/2014/main" xmlns="" id="{84B29313-849C-AE42-9892-1D14F9F60BCA}"/>
              </a:ext>
            </a:extLst>
          </p:cNvPr>
          <p:cNvSpPr/>
          <p:nvPr/>
        </p:nvSpPr>
        <p:spPr>
          <a:xfrm rot="12116029">
            <a:off x="2960594" y="2965961"/>
            <a:ext cx="2531376" cy="195370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ight Arrow 100">
            <a:extLst>
              <a:ext uri="{FF2B5EF4-FFF2-40B4-BE49-F238E27FC236}">
                <a16:creationId xmlns:a16="http://schemas.microsoft.com/office/drawing/2014/main" xmlns="" id="{468C58C4-DDDC-9547-990B-BE0F19443FF1}"/>
              </a:ext>
            </a:extLst>
          </p:cNvPr>
          <p:cNvSpPr/>
          <p:nvPr/>
        </p:nvSpPr>
        <p:spPr>
          <a:xfrm rot="18478882">
            <a:off x="4172507" y="2966615"/>
            <a:ext cx="1135219" cy="19421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ight Arrow 101">
            <a:extLst>
              <a:ext uri="{FF2B5EF4-FFF2-40B4-BE49-F238E27FC236}">
                <a16:creationId xmlns:a16="http://schemas.microsoft.com/office/drawing/2014/main" xmlns="" id="{7DFDA535-774C-154F-9F81-C79389D4562E}"/>
              </a:ext>
            </a:extLst>
          </p:cNvPr>
          <p:cNvSpPr/>
          <p:nvPr/>
        </p:nvSpPr>
        <p:spPr>
          <a:xfrm rot="18478882">
            <a:off x="5371376" y="2993248"/>
            <a:ext cx="1020448" cy="165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ight Arrow 102">
            <a:extLst>
              <a:ext uri="{FF2B5EF4-FFF2-40B4-BE49-F238E27FC236}">
                <a16:creationId xmlns:a16="http://schemas.microsoft.com/office/drawing/2014/main" xmlns="" id="{D90661A6-E5D0-1747-8DC5-0FBA5F56ABF2}"/>
              </a:ext>
            </a:extLst>
          </p:cNvPr>
          <p:cNvSpPr/>
          <p:nvPr/>
        </p:nvSpPr>
        <p:spPr>
          <a:xfrm rot="12608806">
            <a:off x="3958503" y="3161539"/>
            <a:ext cx="1594645" cy="1903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ight Arrow 103">
            <a:extLst>
              <a:ext uri="{FF2B5EF4-FFF2-40B4-BE49-F238E27FC236}">
                <a16:creationId xmlns:a16="http://schemas.microsoft.com/office/drawing/2014/main" xmlns="" id="{B24F42D9-E2F8-864A-ABE0-52222520BF4D}"/>
              </a:ext>
            </a:extLst>
          </p:cNvPr>
          <p:cNvSpPr/>
          <p:nvPr/>
        </p:nvSpPr>
        <p:spPr>
          <a:xfrm rot="19647106">
            <a:off x="4261270" y="2934679"/>
            <a:ext cx="1942601" cy="225588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2AB77F5-B141-644A-BB5E-4A9B2BE17C39}"/>
              </a:ext>
            </a:extLst>
          </p:cNvPr>
          <p:cNvSpPr/>
          <p:nvPr/>
        </p:nvSpPr>
        <p:spPr>
          <a:xfrm>
            <a:off x="7819354" y="1413471"/>
            <a:ext cx="3690694" cy="279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This is a large simplification.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The representations are created from using </a:t>
            </a:r>
            <a:r>
              <a:rPr lang="en-US" dirty="0">
                <a:solidFill>
                  <a:srgbClr val="C00000"/>
                </a:solidFill>
                <a:latin typeface="Avenir Medium" panose="02000503020000020003" pitchFamily="2" charset="0"/>
              </a:rPr>
              <a:t>Query, Key,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Medium" panose="02000503020000020003" pitchFamily="2" charset="0"/>
              </a:rPr>
              <a:t>and</a:t>
            </a:r>
            <a:r>
              <a:rPr lang="en-US" dirty="0">
                <a:solidFill>
                  <a:srgbClr val="C00000"/>
                </a:solidFill>
                <a:latin typeface="Avenir Medium" panose="02000503020000020003" pitchFamily="2" charset="0"/>
              </a:rPr>
              <a:t> Value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vectors, produced from learned weight matrices during Training</a:t>
            </a: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25603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9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2AB77F5-B141-644A-BB5E-4A9B2BE17C39}"/>
              </a:ext>
            </a:extLst>
          </p:cNvPr>
          <p:cNvSpPr/>
          <p:nvPr/>
        </p:nvSpPr>
        <p:spPr>
          <a:xfrm>
            <a:off x="1456653" y="1396920"/>
            <a:ext cx="9617747" cy="50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To recap: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Attention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determines which pieces of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sequence A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are most relevant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w.r.t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sequence 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Self-attention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determines which pieces of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sequence A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are most relevant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w.r.t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sequence 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A </a:t>
            </a: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Transformer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 combines both; it has an encoder-decoder component, yet also uses </a:t>
            </a: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self-attention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Karla" charset="0"/>
                <a:ea typeface="Karla" charset="0"/>
                <a:cs typeface="Karla" charset="0"/>
              </a:rPr>
              <a:t> to refine each respective sequence’s representation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25603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8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2AB77F5-B141-644A-BB5E-4A9B2BE17C39}"/>
              </a:ext>
            </a:extLst>
          </p:cNvPr>
          <p:cNvSpPr/>
          <p:nvPr/>
        </p:nvSpPr>
        <p:spPr>
          <a:xfrm>
            <a:off x="1456653" y="1396920"/>
            <a:ext cx="101366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Transformers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yield the best results for machine translation (seq2seq)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Transformers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handle long-range dependencies better than LSTMs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BERT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is an example of a Transformer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25603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7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826500" cy="625438"/>
          </a:xfrm>
        </p:spPr>
        <p:txBody>
          <a:bodyPr/>
          <a:lstStyle/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2AB77F5-B141-644A-BB5E-4A9B2BE17C39}"/>
              </a:ext>
            </a:extLst>
          </p:cNvPr>
          <p:cNvSpPr/>
          <p:nvPr/>
        </p:nvSpPr>
        <p:spPr>
          <a:xfrm>
            <a:off x="1456653" y="1396920"/>
            <a:ext cx="9617747" cy="50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BERT 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is like the encoder portion of a Transformer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Uses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self-attention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Uses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bi-directional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conditioning to perform language modelling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Yet, it doesn’t see its own words because it cleverly masks 15% of its words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Fine-tunes on a sentence/entailment task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BERT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provides </a:t>
            </a:r>
            <a:r>
              <a:rPr lang="en-US" sz="2400" u="sng" dirty="0">
                <a:latin typeface="Karla" charset="0"/>
                <a:ea typeface="Karla" charset="0"/>
                <a:cs typeface="Karla" charset="0"/>
              </a:rPr>
              <a:t>generalized contextual embeddings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which can be fine-tuned toward other classification tasks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(e.g., sentiment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172878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826500" cy="625438"/>
          </a:xfrm>
        </p:spPr>
        <p:txBody>
          <a:bodyPr/>
          <a:lstStyle/>
          <a:p>
            <a:r>
              <a:rPr lang="en-US" dirty="0"/>
              <a:t>Conclusion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2AB77F5-B141-644A-BB5E-4A9B2BE17C39}"/>
              </a:ext>
            </a:extLst>
          </p:cNvPr>
          <p:cNvSpPr/>
          <p:nvPr/>
        </p:nvSpPr>
        <p:spPr>
          <a:xfrm>
            <a:off x="1443953" y="1155620"/>
            <a:ext cx="9617747" cy="530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2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There has been significant progress in the past few years.</a:t>
            </a:r>
          </a:p>
          <a:p>
            <a:pPr marL="342900" indent="-342900">
              <a:lnSpc>
                <a:spcPct val="150000"/>
              </a:lnSpc>
              <a:spcBef>
                <a:spcPts val="2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Some of the complex models are incredible, but rely on having a lot of data and computational resources (e.g., Transformers)</a:t>
            </a:r>
          </a:p>
          <a:p>
            <a:pPr marL="342900" indent="-342900">
              <a:lnSpc>
                <a:spcPct val="150000"/>
              </a:lnSpc>
              <a:spcBef>
                <a:spcPts val="2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With all data science and machine learning, it’s best to understand your data and your task very well, then clean the data, and start with a simple model (instead of jumping to the most complex model)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spcBef>
                <a:spcPts val="25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00000"/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0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33D1C6B-15C6-F74A-B2B0-4E85DB2CB890}"/>
              </a:ext>
            </a:extLst>
          </p:cNvPr>
          <p:cNvSpPr txBox="1">
            <a:spLocks/>
          </p:cNvSpPr>
          <p:nvPr/>
        </p:nvSpPr>
        <p:spPr>
          <a:xfrm>
            <a:off x="571500" y="1019754"/>
            <a:ext cx="11174186" cy="5241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Models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N-gram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count statistics; </a:t>
            </a: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elementary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sequence modelling  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FFNN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fixed-length context window; basic sequence modelling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(Vanilla) RNN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uses context; fair sequence modelling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LSTM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great contextual usage; great sequence modelling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Seq2Seq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maps 1 sequence to another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Attention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determines which elements in </a:t>
            </a: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sequence A 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pertain to </a:t>
            </a: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sequence B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Self-Attention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determines great representations for items in </a:t>
            </a: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a sequence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Transformers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learns excellent representation, via a </a:t>
            </a: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seq2seq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framework and </a:t>
            </a:r>
            <a:r>
              <a:rPr lang="en-US" sz="2400" dirty="0">
                <a:solidFill>
                  <a:srgbClr val="7030A0"/>
                </a:solidFill>
                <a:latin typeface="Karla" charset="0"/>
                <a:ea typeface="Karla" charset="0"/>
                <a:cs typeface="Karla" charset="0"/>
              </a:rPr>
              <a:t>self-attention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826500" cy="625438"/>
          </a:xfrm>
        </p:spPr>
        <p:txBody>
          <a:bodyPr/>
          <a:lstStyle/>
          <a:p>
            <a:r>
              <a:rPr lang="en-US" dirty="0"/>
              <a:t>Conclusion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3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angle 256">
            <a:extLst>
              <a:ext uri="{FF2B5EF4-FFF2-40B4-BE49-F238E27FC236}">
                <a16:creationId xmlns:a16="http://schemas.microsoft.com/office/drawing/2014/main" xmlns="" id="{F25CB19A-6131-CD43-A0A6-CEF041A2DDB1}"/>
              </a:ext>
            </a:extLst>
          </p:cNvPr>
          <p:cNvSpPr/>
          <p:nvPr/>
        </p:nvSpPr>
        <p:spPr>
          <a:xfrm>
            <a:off x="1013861" y="2857655"/>
            <a:ext cx="3360011" cy="4616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xmlns="" id="{FD27067C-4218-2146-B7FE-E8C3F1ECB5C3}"/>
              </a:ext>
            </a:extLst>
          </p:cNvPr>
          <p:cNvSpPr/>
          <p:nvPr/>
        </p:nvSpPr>
        <p:spPr>
          <a:xfrm>
            <a:off x="1023857" y="3519405"/>
            <a:ext cx="2854500" cy="4616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xmlns="" id="{A05EC56D-A415-2347-AAC9-FCBB48A3BA97}"/>
              </a:ext>
            </a:extLst>
          </p:cNvPr>
          <p:cNvSpPr/>
          <p:nvPr/>
        </p:nvSpPr>
        <p:spPr>
          <a:xfrm>
            <a:off x="1023857" y="4196306"/>
            <a:ext cx="2999228" cy="492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xmlns="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4965700" cy="600039"/>
          </a:xfrm>
        </p:spPr>
        <p:txBody>
          <a:bodyPr>
            <a:normAutofit/>
          </a:bodyPr>
          <a:lstStyle/>
          <a:p>
            <a:r>
              <a:rPr lang="en-US" dirty="0"/>
              <a:t>Sequential Modelling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F2B00D99-5E8F-BC4F-99D7-666390D54C72}"/>
              </a:ext>
            </a:extLst>
          </p:cNvPr>
          <p:cNvSpPr txBox="1">
            <a:spLocks/>
          </p:cNvSpPr>
          <p:nvPr/>
        </p:nvSpPr>
        <p:spPr>
          <a:xfrm>
            <a:off x="1065998" y="4115478"/>
            <a:ext cx="1503064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n-grams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A367764E-5E14-9E47-9247-CC83D1A0587B}"/>
              </a:ext>
            </a:extLst>
          </p:cNvPr>
          <p:cNvSpPr txBox="1">
            <a:spLocks/>
          </p:cNvSpPr>
          <p:nvPr/>
        </p:nvSpPr>
        <p:spPr>
          <a:xfrm>
            <a:off x="1045404" y="3490384"/>
            <a:ext cx="2345885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FFNN</a:t>
            </a:r>
          </a:p>
        </p:txBody>
      </p:sp>
      <p:sp>
        <p:nvSpPr>
          <p:cNvPr id="251" name="Content Placeholder 2">
            <a:extLst>
              <a:ext uri="{FF2B5EF4-FFF2-40B4-BE49-F238E27FC236}">
                <a16:creationId xmlns:a16="http://schemas.microsoft.com/office/drawing/2014/main" xmlns="" id="{B8D513DA-3EBD-5E4D-B7CE-3801CBE0292C}"/>
              </a:ext>
            </a:extLst>
          </p:cNvPr>
          <p:cNvSpPr txBox="1">
            <a:spLocks/>
          </p:cNvSpPr>
          <p:nvPr/>
        </p:nvSpPr>
        <p:spPr>
          <a:xfrm>
            <a:off x="1023857" y="2790994"/>
            <a:ext cx="1503064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RNN</a:t>
            </a:r>
          </a:p>
        </p:txBody>
      </p:sp>
      <p:pic>
        <p:nvPicPr>
          <p:cNvPr id="258" name="Picture 257">
            <a:extLst>
              <a:ext uri="{FF2B5EF4-FFF2-40B4-BE49-F238E27FC236}">
                <a16:creationId xmlns:a16="http://schemas.microsoft.com/office/drawing/2014/main" xmlns="" id="{81F3EC02-E551-F144-87CC-58810943F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181" y="2897132"/>
            <a:ext cx="18288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3AEE3C-D47F-A64D-8577-109988169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997" y="3564875"/>
            <a:ext cx="1511300" cy="368300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xmlns="" id="{5CB6BE28-14AF-8545-A8C8-C579141AF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29" y="4281287"/>
            <a:ext cx="1511300" cy="36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5A2965-0275-714E-8C41-C04EFF543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576" y="4333072"/>
            <a:ext cx="241300" cy="279400"/>
          </a:xfrm>
          <a:prstGeom prst="rect">
            <a:avLst/>
          </a:prstGeom>
        </p:spPr>
      </p:pic>
      <p:pic>
        <p:nvPicPr>
          <p:cNvPr id="261" name="Picture 260">
            <a:extLst>
              <a:ext uri="{FF2B5EF4-FFF2-40B4-BE49-F238E27FC236}">
                <a16:creationId xmlns:a16="http://schemas.microsoft.com/office/drawing/2014/main" xmlns="" id="{19099C60-9F92-DB40-A723-9E4DBB717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164" y="4281070"/>
            <a:ext cx="259711" cy="300718"/>
          </a:xfrm>
          <a:prstGeom prst="rect">
            <a:avLst/>
          </a:prstGeom>
        </p:spPr>
      </p:pic>
      <p:pic>
        <p:nvPicPr>
          <p:cNvPr id="262" name="Picture 261">
            <a:extLst>
              <a:ext uri="{FF2B5EF4-FFF2-40B4-BE49-F238E27FC236}">
                <a16:creationId xmlns:a16="http://schemas.microsoft.com/office/drawing/2014/main" xmlns="" id="{3F132CB6-A7A5-A845-8D65-3C9639609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515" y="4268370"/>
            <a:ext cx="293614" cy="339974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xmlns="" id="{1607AC8D-68D1-FD49-8E41-87192319F8FA}"/>
              </a:ext>
            </a:extLst>
          </p:cNvPr>
          <p:cNvSpPr/>
          <p:nvPr/>
        </p:nvSpPr>
        <p:spPr>
          <a:xfrm>
            <a:off x="1013861" y="2219248"/>
            <a:ext cx="3360011" cy="4616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Content Placeholder 2">
            <a:extLst>
              <a:ext uri="{FF2B5EF4-FFF2-40B4-BE49-F238E27FC236}">
                <a16:creationId xmlns:a16="http://schemas.microsoft.com/office/drawing/2014/main" xmlns="" id="{B07C2D3C-6EAB-5B4C-9383-27F926FB5FCB}"/>
              </a:ext>
            </a:extLst>
          </p:cNvPr>
          <p:cNvSpPr txBox="1">
            <a:spLocks/>
          </p:cNvSpPr>
          <p:nvPr/>
        </p:nvSpPr>
        <p:spPr>
          <a:xfrm>
            <a:off x="1070135" y="2150209"/>
            <a:ext cx="1503064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LSTM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1D4FD0-7FA3-3F44-9CAC-1FAF27DA5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199" y="2296159"/>
            <a:ext cx="1460500" cy="368300"/>
          </a:xfrm>
          <a:prstGeom prst="rect">
            <a:avLst/>
          </a:prstGeom>
        </p:spPr>
      </p:pic>
      <p:sp>
        <p:nvSpPr>
          <p:cNvPr id="252" name="Title 1">
            <a:extLst>
              <a:ext uri="{FF2B5EF4-FFF2-40B4-BE49-F238E27FC236}">
                <a16:creationId xmlns:a16="http://schemas.microsoft.com/office/drawing/2014/main" xmlns="" id="{57342CAA-65AA-0444-8B45-CFF641A00C67}"/>
              </a:ext>
            </a:extLst>
          </p:cNvPr>
          <p:cNvSpPr txBox="1">
            <a:spLocks/>
          </p:cNvSpPr>
          <p:nvPr/>
        </p:nvSpPr>
        <p:spPr>
          <a:xfrm>
            <a:off x="908439" y="5099932"/>
            <a:ext cx="3688961" cy="1161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Sequence Modelling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(1-to-1 mapping)</a:t>
            </a:r>
          </a:p>
        </p:txBody>
      </p:sp>
      <p:sp>
        <p:nvSpPr>
          <p:cNvPr id="253" name="Title 1">
            <a:extLst>
              <a:ext uri="{FF2B5EF4-FFF2-40B4-BE49-F238E27FC236}">
                <a16:creationId xmlns:a16="http://schemas.microsoft.com/office/drawing/2014/main" xmlns="" id="{BE84580B-591E-5540-B8F9-83995849E7B0}"/>
              </a:ext>
            </a:extLst>
          </p:cNvPr>
          <p:cNvSpPr txBox="1">
            <a:spLocks/>
          </p:cNvSpPr>
          <p:nvPr/>
        </p:nvSpPr>
        <p:spPr>
          <a:xfrm>
            <a:off x="5205241" y="5066317"/>
            <a:ext cx="3688961" cy="1161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seq2seq</a:t>
            </a: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xmlns="" id="{149E47B8-272F-1948-BF36-A7A77DA65783}"/>
              </a:ext>
            </a:extLst>
          </p:cNvPr>
          <p:cNvSpPr/>
          <p:nvPr/>
        </p:nvSpPr>
        <p:spPr>
          <a:xfrm>
            <a:off x="5369717" y="3844107"/>
            <a:ext cx="3360011" cy="10454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Content Placeholder 2">
            <a:extLst>
              <a:ext uri="{FF2B5EF4-FFF2-40B4-BE49-F238E27FC236}">
                <a16:creationId xmlns:a16="http://schemas.microsoft.com/office/drawing/2014/main" xmlns="" id="{CC1E3A6D-B0C1-AA4B-BB82-7642572FF548}"/>
              </a:ext>
            </a:extLst>
          </p:cNvPr>
          <p:cNvSpPr txBox="1">
            <a:spLocks/>
          </p:cNvSpPr>
          <p:nvPr/>
        </p:nvSpPr>
        <p:spPr>
          <a:xfrm>
            <a:off x="5514445" y="3844107"/>
            <a:ext cx="3210009" cy="796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LSTM w/ attention</a:t>
            </a:r>
          </a:p>
        </p:txBody>
      </p:sp>
      <p:pic>
        <p:nvPicPr>
          <p:cNvPr id="273" name="Picture 272">
            <a:extLst>
              <a:ext uri="{FF2B5EF4-FFF2-40B4-BE49-F238E27FC236}">
                <a16:creationId xmlns:a16="http://schemas.microsoft.com/office/drawing/2014/main" xmlns="" id="{914F1DD3-A40C-494E-8929-6BFDDD727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055" y="4504821"/>
            <a:ext cx="1460500" cy="368300"/>
          </a:xfrm>
          <a:prstGeom prst="rect">
            <a:avLst/>
          </a:prstGeom>
        </p:spPr>
      </p:pic>
      <p:sp>
        <p:nvSpPr>
          <p:cNvPr id="280" name="Rectangle 279">
            <a:extLst>
              <a:ext uri="{FF2B5EF4-FFF2-40B4-BE49-F238E27FC236}">
                <a16:creationId xmlns:a16="http://schemas.microsoft.com/office/drawing/2014/main" xmlns="" id="{01C5D2D9-7A39-A043-B61F-9EB7092EA68E}"/>
              </a:ext>
            </a:extLst>
          </p:cNvPr>
          <p:cNvSpPr/>
          <p:nvPr/>
        </p:nvSpPr>
        <p:spPr>
          <a:xfrm>
            <a:off x="5311553" y="2296159"/>
            <a:ext cx="3360011" cy="1253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Content Placeholder 2">
            <a:extLst>
              <a:ext uri="{FF2B5EF4-FFF2-40B4-BE49-F238E27FC236}">
                <a16:creationId xmlns:a16="http://schemas.microsoft.com/office/drawing/2014/main" xmlns="" id="{5C5F089B-AF31-294E-9C09-7FE8F6DFF68E}"/>
              </a:ext>
            </a:extLst>
          </p:cNvPr>
          <p:cNvSpPr txBox="1">
            <a:spLocks/>
          </p:cNvSpPr>
          <p:nvPr/>
        </p:nvSpPr>
        <p:spPr>
          <a:xfrm>
            <a:off x="5367826" y="2392886"/>
            <a:ext cx="3128473" cy="70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Avenir Light" panose="020B0402020203020204" pitchFamily="34" charset="77"/>
              </a:rPr>
              <a:t>Transformer</a:t>
            </a:r>
          </a:p>
        </p:txBody>
      </p:sp>
      <p:pic>
        <p:nvPicPr>
          <p:cNvPr id="287" name="Picture 286">
            <a:extLst>
              <a:ext uri="{FF2B5EF4-FFF2-40B4-BE49-F238E27FC236}">
                <a16:creationId xmlns:a16="http://schemas.microsoft.com/office/drawing/2014/main" xmlns="" id="{35A65C0F-F645-FA4D-AA09-4E22CAFA6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891" y="3165368"/>
            <a:ext cx="146050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7A7176-0B1F-504E-A6C0-822BD9DED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657" y="3210379"/>
            <a:ext cx="295728" cy="3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1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33D1C6B-15C6-F74A-B2B0-4E85DB2CB890}"/>
              </a:ext>
            </a:extLst>
          </p:cNvPr>
          <p:cNvSpPr txBox="1">
            <a:spLocks/>
          </p:cNvSpPr>
          <p:nvPr/>
        </p:nvSpPr>
        <p:spPr>
          <a:xfrm>
            <a:off x="711200" y="1083254"/>
            <a:ext cx="10845800" cy="52413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Credit &amp; further resources: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Backprop: </a:t>
            </a:r>
            <a:r>
              <a:rPr lang="en-US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http://cs231n.github.io/optimization-2/</a:t>
            </a:r>
            <a:endParaRPr lang="en-US" sz="1600" dirty="0"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Abigail See’s lectures: http://web.stanford.edu/class/cs224n/index.html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Light" panose="020B0402020203020204" pitchFamily="34" charset="77"/>
              </a:rPr>
              <a:t>Illustrated BERT: </a:t>
            </a:r>
            <a:r>
              <a:rPr lang="en-US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http://jalammar.github.io/illustrated-bert/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Light" panose="020B0402020203020204" pitchFamily="34" charset="77"/>
              </a:rPr>
              <a:t>Andrew Ng (Attention): </a:t>
            </a:r>
            <a:r>
              <a:rPr lang="en-US" sz="1600" dirty="0"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https://www.youtube.com/watch?v=quoGRI-1l0A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Light" panose="020B0402020203020204" pitchFamily="34" charset="77"/>
              </a:rPr>
              <a:t>Illustrated Transformer: </a:t>
            </a:r>
            <a:r>
              <a:rPr lang="en-US" sz="1600" dirty="0"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https://jalammar.github.io/illustrated-transformer/</a:t>
            </a:r>
            <a:endParaRPr lang="en-US" sz="1600" dirty="0">
              <a:latin typeface="Avenir Light" panose="020B0402020203020204" pitchFamily="34" charset="77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Light" panose="020B0402020203020204" pitchFamily="34" charset="77"/>
              </a:rPr>
              <a:t>Google (Transformers): </a:t>
            </a:r>
            <a:r>
              <a:rPr lang="en-US" sz="1600" dirty="0"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https://ai.googleblog.com/2017/08/transformer-novel-neural-network.html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>
                <a:latin typeface="Avenir Light" panose="020B0402020203020204" pitchFamily="34" charset="77"/>
              </a:rPr>
              <a:t>ELMo paper: </a:t>
            </a:r>
            <a:r>
              <a:rPr lang="en-US" sz="1600" dirty="0"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https://arxiv.org/pdf/1802.05365.pdf</a:t>
            </a:r>
            <a:endParaRPr lang="en-US" sz="1600" dirty="0"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595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012406" y="983807"/>
            <a:ext cx="5511668" cy="5177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Seq2Seq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+Attention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Transformers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+BERT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49</a:t>
            </a:fld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6794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DB92AA-4414-B04D-93DB-EB6D4E2E05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72689F53-65B1-6845-9EEA-F9AFC149B62E}"/>
              </a:ext>
            </a:extLst>
          </p:cNvPr>
          <p:cNvSpPr txBox="1">
            <a:spLocks/>
          </p:cNvSpPr>
          <p:nvPr/>
        </p:nvSpPr>
        <p:spPr>
          <a:xfrm>
            <a:off x="852397" y="670649"/>
            <a:ext cx="2563903" cy="637451"/>
          </a:xfrm>
          <a:prstGeom prst="rect">
            <a:avLst/>
          </a:prstGeom>
          <a:solidFill>
            <a:schemeClr val="bg1"/>
          </a:solidFill>
          <a:ln w="82550"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latin typeface="Avenir Light" panose="020B0402020203020204" pitchFamily="34" charset="77"/>
              </a:rPr>
              <a:t>REFLECTION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35C29F-B142-954E-BC9D-D5CBF7F40C7F}"/>
              </a:ext>
            </a:extLst>
          </p:cNvPr>
          <p:cNvSpPr txBox="1"/>
          <p:nvPr/>
        </p:nvSpPr>
        <p:spPr>
          <a:xfrm>
            <a:off x="1665197" y="1794963"/>
            <a:ext cx="10171203" cy="326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venir Book" panose="02000503020000020003" pitchFamily="2" charset="0"/>
              </a:rPr>
              <a:t>So far, for all of our sequential modelling, we have been concerned with emitting 1 output per input datum.</a:t>
            </a:r>
          </a:p>
          <a:p>
            <a:pPr>
              <a:lnSpc>
                <a:spcPct val="150000"/>
              </a:lnSpc>
            </a:pPr>
            <a:endParaRPr lang="en-US" sz="2800" b="1" dirty="0">
              <a:latin typeface="Avenir Book" panose="02000503020000020003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Avenir Book" panose="02000503020000020003" pitchFamily="2" charset="0"/>
              </a:rPr>
              <a:t>Sometimes, a </a:t>
            </a:r>
            <a:r>
              <a:rPr lang="en-US" sz="2800" b="1" i="1" dirty="0">
                <a:solidFill>
                  <a:srgbClr val="C00000"/>
                </a:solidFill>
                <a:latin typeface="Avenir Book" panose="02000503020000020003" pitchFamily="2" charset="0"/>
              </a:rPr>
              <a:t>sequence</a:t>
            </a:r>
            <a:r>
              <a:rPr lang="en-US" sz="2800" b="1" dirty="0">
                <a:latin typeface="Avenir Book" panose="02000503020000020003" pitchFamily="2" charset="0"/>
              </a:rPr>
              <a:t> is the smallest granularity we care about though (e.g., an English sentence)</a:t>
            </a:r>
          </a:p>
        </p:txBody>
      </p:sp>
    </p:spTree>
    <p:extLst>
      <p:ext uri="{BB962C8B-B14F-4D97-AF65-F5344CB8AC3E}">
        <p14:creationId xmlns:p14="http://schemas.microsoft.com/office/powerpoint/2010/main" val="124819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501" y="1258339"/>
            <a:ext cx="6699499" cy="2111143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Observe a bunch of </a:t>
            </a:r>
            <a:r>
              <a:rPr lang="en-US" sz="2400" dirty="0" smtClean="0"/>
              <a:t>people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/>
              <a:t>Infer </a:t>
            </a:r>
            <a:r>
              <a:rPr lang="en-US" sz="2400" dirty="0"/>
              <a:t>p</a:t>
            </a:r>
            <a:r>
              <a:rPr lang="en-US" sz="2400" dirty="0" smtClean="0"/>
              <a:t>ersonality </a:t>
            </a:r>
            <a:r>
              <a:rPr lang="en-US" sz="2400" dirty="0"/>
              <a:t>traits from them 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Vector </a:t>
            </a:r>
            <a:r>
              <a:rPr lang="en-US" sz="2400" dirty="0"/>
              <a:t>of traits is called an </a:t>
            </a:r>
            <a:r>
              <a:rPr lang="en-US" sz="2400" b="1" dirty="0"/>
              <a:t>Embedding </a:t>
            </a:r>
            <a:endParaRPr lang="en-US" sz="2400" b="1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Who </a:t>
            </a:r>
            <a:r>
              <a:rPr lang="en-US" sz="2400" dirty="0"/>
              <a:t>is more similar? Jay and who? 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Use </a:t>
            </a:r>
            <a:r>
              <a:rPr lang="en-US" sz="2400" dirty="0"/>
              <a:t>Cosine Similarity of the vectors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50</a:t>
            </a:fld>
            <a:endParaRPr lang="en-US"/>
          </a:p>
        </p:txBody>
      </p:sp>
      <p:pic>
        <p:nvPicPr>
          <p:cNvPr id="1028" name="Picture 4" descr="https://raw.githubusercontent.com/rahuldave/Embeddings/master/images/big-five-vectors.png?token=ABOC6UZNMABVTWSWTPHDEBK6RVL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2" y="1258339"/>
            <a:ext cx="4893233" cy="408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5339" y="6396593"/>
            <a:ext cx="2480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82828"/>
                </a:solidFill>
                <a:latin typeface="MinionPro" charset="0"/>
              </a:rPr>
              <a:t>Images by </a:t>
            </a:r>
            <a:r>
              <a:rPr lang="en-US" dirty="0">
                <a:solidFill>
                  <a:srgbClr val="7A0705"/>
                </a:solidFill>
                <a:latin typeface="MinionPro" charset="0"/>
              </a:rPr>
              <a:t>Jay </a:t>
            </a:r>
            <a:r>
              <a:rPr lang="en-US" dirty="0" err="1">
                <a:solidFill>
                  <a:srgbClr val="7A0705"/>
                </a:solidFill>
                <a:latin typeface="MinionPro" charset="0"/>
              </a:rPr>
              <a:t>Alammar</a:t>
            </a:r>
            <a:r>
              <a:rPr lang="en-US" dirty="0">
                <a:solidFill>
                  <a:srgbClr val="7A0705"/>
                </a:solidFill>
                <a:latin typeface="MinionPro" charset="0"/>
              </a:rPr>
              <a:t> </a:t>
            </a:r>
            <a:endParaRPr lang="en-US" dirty="0">
              <a:effectLst/>
            </a:endParaRPr>
          </a:p>
        </p:txBody>
      </p:sp>
      <p:pic>
        <p:nvPicPr>
          <p:cNvPr id="1034" name="Picture 10" descr="https://raw.githubusercontent.com/rahuldave/Embeddings/master/images/embeddings-cosine-personality.png?token=ABOC6U3GNQG4HDEXNPTGQ7C6RVMD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833" y="3635829"/>
            <a:ext cx="52768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87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Categorical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729" y="1254246"/>
            <a:ext cx="10509500" cy="2111143"/>
          </a:xfrm>
        </p:spPr>
        <p:txBody>
          <a:bodyPr/>
          <a:lstStyle/>
          <a:p>
            <a:pPr>
              <a:spcBef>
                <a:spcPts val="1224"/>
              </a:spcBef>
            </a:pP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</a:t>
            </a:r>
            <a:r>
              <a:rPr lang="en-US" sz="2400" dirty="0"/>
              <a:t>:</a:t>
            </a:r>
            <a:br>
              <a:rPr lang="en-US" sz="2400" dirty="0"/>
            </a:br>
            <a:endParaRPr lang="en-US" sz="2400" dirty="0" smtClean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 err="1" smtClean="0">
                <a:solidFill>
                  <a:srgbClr val="C00000"/>
                </a:solidFill>
              </a:rPr>
              <a:t>Rossmann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Kaggle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Competition</a:t>
            </a:r>
            <a:r>
              <a:rPr lang="en-US" sz="2400" dirty="0"/>
              <a:t>:</a:t>
            </a:r>
            <a:r>
              <a:rPr lang="en-US" sz="2400" dirty="0" smtClean="0"/>
              <a:t> </a:t>
            </a:r>
            <a:r>
              <a:rPr lang="en-US" sz="2400" dirty="0" err="1"/>
              <a:t>Rossmann</a:t>
            </a:r>
            <a:r>
              <a:rPr lang="en-US" sz="2400" dirty="0"/>
              <a:t> is a 3000 store European Drug </a:t>
            </a:r>
            <a:r>
              <a:rPr lang="en-US" sz="2400" dirty="0" smtClean="0"/>
              <a:t>Store </a:t>
            </a:r>
            <a:r>
              <a:rPr lang="en-US" sz="2400" dirty="0"/>
              <a:t>Chain. The idea is to predict sales 6 weeks in advance. </a:t>
            </a:r>
            <a:endParaRPr lang="en-US" sz="2400" dirty="0" smtClean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 smtClean="0"/>
              <a:t>Consider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store_id</a:t>
            </a:r>
            <a:r>
              <a:rPr lang="en-US" sz="2400" dirty="0"/>
              <a:t> as an example. This is a </a:t>
            </a:r>
            <a:r>
              <a:rPr lang="en-US" sz="2400" b="1" dirty="0"/>
              <a:t>categorical </a:t>
            </a:r>
            <a:r>
              <a:rPr lang="en-US" sz="2400" dirty="0"/>
              <a:t>predictor, i.e. values come from a finite set. </a:t>
            </a:r>
            <a:endParaRPr lang="en-US" sz="2400" dirty="0" smtClean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 smtClean="0"/>
              <a:t>We </a:t>
            </a:r>
            <a:r>
              <a:rPr lang="en-US" sz="2400" dirty="0"/>
              <a:t>usually </a:t>
            </a:r>
            <a:r>
              <a:rPr lang="en-US" sz="2400" b="1" dirty="0"/>
              <a:t>one-hot encode </a:t>
            </a:r>
            <a:r>
              <a:rPr lang="en-US" sz="2400" dirty="0"/>
              <a:t>this: a single store is a length 3000 bit-vector with one bit flipped on. </a:t>
            </a:r>
            <a:endParaRPr lang="en-US" sz="24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2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Categorical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92" y="1232474"/>
            <a:ext cx="11363737" cy="4602268"/>
          </a:xfrm>
        </p:spPr>
        <p:txBody>
          <a:bodyPr/>
          <a:lstStyle/>
          <a:p>
            <a:r>
              <a:rPr lang="en-US" sz="2400" b="1" dirty="0"/>
              <a:t>What is the problem with this? </a:t>
            </a:r>
            <a:endParaRPr lang="en-US" sz="2400" b="1" dirty="0" smtClean="0"/>
          </a:p>
          <a:p>
            <a:endParaRPr lang="en-US" sz="24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300" dirty="0" smtClean="0"/>
              <a:t>The </a:t>
            </a:r>
            <a:r>
              <a:rPr lang="en-US" sz="2300" dirty="0"/>
              <a:t>3000 stores have commonalities, but the one-hot encoding does not represent </a:t>
            </a:r>
            <a:r>
              <a:rPr lang="en-US" sz="2300" dirty="0" smtClean="0"/>
              <a:t>this.</a:t>
            </a:r>
            <a:endParaRPr lang="en-US" sz="2300" dirty="0"/>
          </a:p>
          <a:p>
            <a:pPr marL="342900" indent="-342900">
              <a:buFont typeface="Arial" charset="0"/>
              <a:buChar char="•"/>
            </a:pPr>
            <a:r>
              <a:rPr lang="en-US" sz="2300" dirty="0"/>
              <a:t>Indeed the dot-product (cosine similarity) of </a:t>
            </a:r>
            <a:r>
              <a:rPr lang="en-US" sz="2300" dirty="0" smtClean="0"/>
              <a:t>any two </a:t>
            </a:r>
            <a:r>
              <a:rPr lang="en-US" sz="2300" dirty="0"/>
              <a:t>1-hot bitmaps must be </a:t>
            </a:r>
            <a:r>
              <a:rPr lang="en-US" sz="2300" dirty="0" smtClean="0"/>
              <a:t>0.</a:t>
            </a:r>
            <a:endParaRPr lang="en-US" sz="2300" dirty="0"/>
          </a:p>
          <a:p>
            <a:pPr marL="342900" indent="-342900">
              <a:buFont typeface="Arial" charset="0"/>
              <a:buChar char="•"/>
            </a:pPr>
            <a:r>
              <a:rPr lang="en-US" sz="2300" dirty="0"/>
              <a:t>Would be useful to learn a lower-dimensional </a:t>
            </a:r>
            <a:r>
              <a:rPr lang="en-US" sz="2300" b="1" dirty="0"/>
              <a:t>embedding </a:t>
            </a:r>
            <a:r>
              <a:rPr lang="en-US" sz="2300" dirty="0"/>
              <a:t>for the purpose of sales prediction. </a:t>
            </a:r>
            <a:endParaRPr lang="en-US" sz="2300" dirty="0"/>
          </a:p>
          <a:p>
            <a:pPr marL="342900" indent="-342900">
              <a:buFont typeface="Arial" charset="0"/>
              <a:buChar char="•"/>
            </a:pPr>
            <a:r>
              <a:rPr lang="en-US" sz="2300" dirty="0"/>
              <a:t>These store "personalities" could then be used in other models (different from the model used to learn the embedding) for sales </a:t>
            </a:r>
            <a:r>
              <a:rPr lang="en-US" sz="2300" dirty="0" smtClean="0"/>
              <a:t>prediction. </a:t>
            </a:r>
            <a:endParaRPr lang="en-US" sz="2300" dirty="0"/>
          </a:p>
          <a:p>
            <a:pPr marL="342900" indent="-342900">
              <a:buFont typeface="Arial" charset="0"/>
              <a:buChar char="•"/>
            </a:pPr>
            <a:r>
              <a:rPr lang="en-US" sz="2300" dirty="0"/>
              <a:t>The embedding can be also used for other </a:t>
            </a:r>
            <a:r>
              <a:rPr lang="en-US" sz="2300" b="1" dirty="0"/>
              <a:t>tasks</a:t>
            </a:r>
            <a:r>
              <a:rPr lang="en-US" sz="2300" dirty="0"/>
              <a:t>, such as employee turnover </a:t>
            </a:r>
            <a:r>
              <a:rPr lang="en-US" sz="2300" dirty="0" smtClean="0"/>
              <a:t>prediction. </a:t>
            </a:r>
            <a:endParaRPr lang="en-US" sz="2300" dirty="0"/>
          </a:p>
          <a:p>
            <a:pPr>
              <a:spcBef>
                <a:spcPts val="1224"/>
              </a:spcBef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r>
              <a:rPr lang="en-US" dirty="0"/>
              <a:t>an Embedding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3113" y="1254246"/>
            <a:ext cx="6519595" cy="447164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Normally you would do a linear or MLP regression with sales as the target, and both continuous and categorical </a:t>
            </a:r>
            <a:r>
              <a:rPr lang="en-US" sz="2000" dirty="0" smtClean="0"/>
              <a:t>features.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The game is to replace the 1-hot encoded categorical features by </a:t>
            </a:r>
            <a:r>
              <a:rPr lang="en-US" sz="2000" dirty="0">
                <a:solidFill>
                  <a:srgbClr val="C00000"/>
                </a:solidFill>
              </a:rPr>
              <a:t>"lower-width" </a:t>
            </a:r>
            <a:r>
              <a:rPr lang="en-US" sz="2000" dirty="0"/>
              <a:t>embedding features, for </a:t>
            </a:r>
            <a:r>
              <a:rPr lang="en-US" sz="2000" i="1" dirty="0"/>
              <a:t>each </a:t>
            </a:r>
            <a:r>
              <a:rPr lang="en-US" sz="2000" dirty="0"/>
              <a:t>categorical </a:t>
            </a:r>
            <a:r>
              <a:rPr lang="en-US" sz="2000" dirty="0" smtClean="0"/>
              <a:t>predictor. 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This is equivalent to considering a neural network with the output of an additional </a:t>
            </a:r>
            <a:r>
              <a:rPr lang="en-US" sz="2000" b="1" dirty="0"/>
              <a:t>Embedding Layer </a:t>
            </a:r>
            <a:r>
              <a:rPr lang="en-US" sz="2000" dirty="0"/>
              <a:t>concatenated </a:t>
            </a:r>
            <a:r>
              <a:rPr lang="en-US" sz="2000" dirty="0" smtClean="0"/>
              <a:t>in. 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The Embedding layer is simply a linear </a:t>
            </a:r>
            <a:r>
              <a:rPr lang="en-US" sz="2000" dirty="0" smtClean="0"/>
              <a:t>regression. </a:t>
            </a:r>
            <a:endParaRPr lang="en-US" sz="2000" dirty="0"/>
          </a:p>
          <a:p>
            <a:pPr>
              <a:spcBef>
                <a:spcPts val="1224"/>
              </a:spcBef>
            </a:pPr>
            <a:endParaRPr lang="en-US" sz="24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4" y="1447799"/>
            <a:ext cx="5080004" cy="3048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04867" y="6333775"/>
            <a:ext cx="3127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282828"/>
                </a:solidFill>
                <a:latin typeface="MinionPro" charset="0"/>
              </a:rPr>
              <a:t>Image </a:t>
            </a:r>
            <a:r>
              <a:rPr lang="en-US" dirty="0">
                <a:solidFill>
                  <a:srgbClr val="282828"/>
                </a:solidFill>
                <a:latin typeface="MinionPro" charset="0"/>
              </a:rPr>
              <a:t>from </a:t>
            </a:r>
            <a:r>
              <a:rPr lang="en-US" dirty="0" err="1">
                <a:solidFill>
                  <a:srgbClr val="7A0705"/>
                </a:solidFill>
                <a:latin typeface="MinionPro" charset="0"/>
              </a:rPr>
              <a:t>Guo</a:t>
            </a:r>
            <a:r>
              <a:rPr lang="en-US" dirty="0">
                <a:solidFill>
                  <a:srgbClr val="7A0705"/>
                </a:solidFill>
                <a:latin typeface="MinionPro" charset="0"/>
              </a:rPr>
              <a:t> and </a:t>
            </a:r>
            <a:r>
              <a:rPr lang="en-US" dirty="0" err="1">
                <a:solidFill>
                  <a:srgbClr val="7A0705"/>
                </a:solidFill>
                <a:latin typeface="MinionPro" charset="0"/>
              </a:rPr>
              <a:t>Berkhahn</a:t>
            </a:r>
            <a:r>
              <a:rPr lang="en-US" dirty="0">
                <a:solidFill>
                  <a:srgbClr val="7A0705"/>
                </a:solidFill>
                <a:latin typeface="MinionPro" charset="0"/>
              </a:rPr>
              <a:t>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246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r>
              <a:rPr lang="en-US" dirty="0"/>
              <a:t>an Embedding </a:t>
            </a:r>
            <a:r>
              <a:rPr lang="en-US" dirty="0" smtClean="0"/>
              <a:t>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64028" y="1188931"/>
                <a:ext cx="5170716" cy="4732898"/>
              </a:xfrm>
            </p:spPr>
            <p:txBody>
              <a:bodyPr/>
              <a:lstStyle/>
              <a:p>
                <a:pPr>
                  <a:spcBef>
                    <a:spcPts val="1080"/>
                  </a:spcBef>
                </a:pPr>
                <a:r>
                  <a:rPr lang="en-US" sz="2000" dirty="0" smtClean="0"/>
                  <a:t>A 1-hot vector for a categorical variable with cardinality can be written using the </a:t>
                </a:r>
                <a:r>
                  <a:rPr lang="en-US" sz="2000" dirty="0" err="1"/>
                  <a:t>Kronecker</a:t>
                </a:r>
                <a:r>
                  <a:rPr lang="en-US" sz="2000" dirty="0"/>
                  <a:t> Delta symbol </a:t>
                </a:r>
                <a:r>
                  <a:rPr lang="en-US" sz="2000" dirty="0" smtClean="0"/>
                  <a:t>as:</a:t>
                </a:r>
              </a:p>
              <a:p>
                <a:pPr>
                  <a:spcBef>
                    <a:spcPts val="1680"/>
                  </a:spcBef>
                </a:pPr>
                <a:r>
                  <a:rPr lang="en-US" sz="2000" dirty="0" smtClean="0"/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𝛿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𝑗𝑘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 , </m:t>
                    </m:r>
                    <m:r>
                      <a:rPr lang="en-US" sz="2000" b="0" i="1" smtClean="0">
                        <a:latin typeface="Cambria Math" charset="0"/>
                      </a:rPr>
                      <m:t>𝑗</m:t>
                    </m:r>
                    <m:r>
                      <a:rPr lang="en-US" sz="2000" b="0" i="1" smtClean="0">
                        <a:latin typeface="Cambria Math" charset="0"/>
                      </a:rPr>
                      <m:t>∈{1,…,</m:t>
                    </m:r>
                    <m:r>
                      <a:rPr lang="en-US" sz="2000" b="0" i="1" smtClean="0">
                        <a:latin typeface="Cambria Math" charset="0"/>
                      </a:rPr>
                      <m:t>𝑁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}</m:t>
                    </m:r>
                  </m:oMath>
                </a14:m>
                <a:endParaRPr lang="en-US" sz="2000" dirty="0" smtClean="0"/>
              </a:p>
              <a:p>
                <a:pPr>
                  <a:spcBef>
                    <a:spcPts val="2880"/>
                  </a:spcBef>
                </a:pPr>
                <a:r>
                  <a:rPr lang="en-US" sz="2000" dirty="0" smtClean="0"/>
                  <a:t>Then </a:t>
                </a:r>
                <a:r>
                  <a:rPr lang="en-US" sz="2000" dirty="0"/>
                  <a:t>an embedding of width (dimension</a:t>
                </a:r>
                <a:r>
                  <a:rPr lang="en-US" sz="2000" dirty="0" smtClean="0"/>
                  <a:t>)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𝐿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en-US" sz="2000" dirty="0"/>
                  <a:t>is </a:t>
                </a:r>
                <a:r>
                  <a:rPr lang="en-US" sz="2000" dirty="0" smtClean="0"/>
                  <a:t> just </a:t>
                </a:r>
                <a:r>
                  <a:rPr lang="en-US" sz="2000" dirty="0"/>
                  <a:t>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𝑁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×</m:t>
                    </m:r>
                    <m:r>
                      <a:rPr lang="en-US" sz="2000" b="0" i="1" smtClean="0">
                        <a:latin typeface="Cambria Math" charset="0"/>
                      </a:rPr>
                      <m:t>𝐿</m:t>
                    </m:r>
                  </m:oMath>
                </a14:m>
                <a:r>
                  <a:rPr lang="en-US" sz="2000" dirty="0" smtClean="0"/>
                  <a:t> matrix </a:t>
                </a:r>
                <a:r>
                  <a:rPr lang="en-US" sz="2000" dirty="0"/>
                  <a:t>of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𝑊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 smtClean="0"/>
                  <a:t> such  that </a:t>
                </a:r>
                <a:r>
                  <a:rPr lang="en-US" sz="2000" dirty="0"/>
                  <a:t>multiplying the </a:t>
                </a:r>
                <a:r>
                  <a:rPr lang="en-US" sz="2000" i="1" dirty="0" smtClean="0"/>
                  <a:t>k</a:t>
                </a:r>
                <a:r>
                  <a:rPr lang="en-US" sz="2000" baseline="30000" dirty="0" smtClean="0"/>
                  <a:t>th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1-hot vector by this weight matrix </a:t>
                </a:r>
                <a:r>
                  <a:rPr lang="en-US" sz="2000" dirty="0" smtClean="0"/>
                  <a:t>picks </a:t>
                </a:r>
                <a:r>
                  <a:rPr lang="en-US" sz="2000" dirty="0"/>
                  <a:t>out the </a:t>
                </a:r>
                <a:r>
                  <a:rPr lang="en-US" sz="2000" dirty="0" smtClean="0"/>
                  <a:t>k</a:t>
                </a:r>
                <a:r>
                  <a:rPr lang="en-US" sz="2000" baseline="30000" dirty="0" smtClean="0"/>
                  <a:t>th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row of weights (see right</a:t>
                </a:r>
                <a:r>
                  <a:rPr lang="en-US" sz="2000" dirty="0" smtClean="0"/>
                  <a:t>).</a:t>
                </a:r>
                <a:endParaRPr lang="en-US" sz="2000" dirty="0"/>
              </a:p>
              <a:p>
                <a:pPr>
                  <a:spcBef>
                    <a:spcPts val="2880"/>
                  </a:spcBef>
                </a:pPr>
                <a:r>
                  <a:rPr lang="en-US" sz="2000" dirty="0"/>
                  <a:t>But how do we find these weights</a:t>
                </a:r>
                <a:r>
                  <a:rPr lang="en-US" sz="2000" dirty="0" smtClean="0"/>
                  <a:t>?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4028" y="1188931"/>
                <a:ext cx="5170716" cy="4732898"/>
              </a:xfrm>
              <a:blipFill rotWithShape="0">
                <a:blip r:embed="rId2"/>
                <a:stretch>
                  <a:fillRect l="-1297" t="-644" r="-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308" y="1861457"/>
            <a:ext cx="5737400" cy="33854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4028" y="5480622"/>
            <a:ext cx="4953001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288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We fit for them with the rest of the weights in the MLP!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8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 Embedding (</a:t>
            </a:r>
            <a:r>
              <a:rPr lang="en-US" dirty="0" err="1"/>
              <a:t>cont</a:t>
            </a:r>
            <a:r>
              <a:rPr lang="en-US" dirty="0"/>
              <a:t>)</a:t>
            </a:r>
            <a:br>
              <a:rPr lang="en-US" dirty="0"/>
            </a:b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829434"/>
            <a:ext cx="11669486" cy="60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8681352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Embedding is just a linear regression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6185" y="1178521"/>
            <a:ext cx="10738961" cy="4270239"/>
          </a:xfrm>
          <a:prstGeom prst="rect">
            <a:avLst/>
          </a:prstGeom>
        </p:spPr>
        <p:txBody>
          <a:bodyPr vert="horz" wrap="square" lIns="0" tIns="208121" rIns="0" bIns="0" rtlCol="0">
            <a:spAutoFit/>
          </a:bodyPr>
          <a:lstStyle/>
          <a:p>
            <a:pPr marL="351949">
              <a:spcBef>
                <a:spcPts val="1639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So why are we giving it another name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?</a:t>
            </a:r>
          </a:p>
          <a:p>
            <a:pPr marL="694849" indent="-342900">
              <a:spcBef>
                <a:spcPts val="1639"/>
              </a:spcBef>
              <a:buFont typeface="Arial" charset="0"/>
              <a:buChar char="•"/>
            </a:pP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it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is usually 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to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lower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dimensional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space</a:t>
            </a:r>
          </a:p>
          <a:p>
            <a:pPr marL="694849" marR="253365" indent="-342900">
              <a:lnSpc>
                <a:spcPts val="2663"/>
              </a:lnSpc>
              <a:spcBef>
                <a:spcPts val="1838"/>
              </a:spcBef>
              <a:buFont typeface="Arial" charset="0"/>
              <a:buChar char="•"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traditionally we have done linear dimensional reduction through PCA 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and 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truncation, but sparsity can throw a spanner into the 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works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694849" marR="78104" indent="-342900">
              <a:lnSpc>
                <a:spcPts val="2663"/>
              </a:lnSpc>
              <a:spcBef>
                <a:spcPts val="1785"/>
              </a:spcBef>
              <a:buFont typeface="Arial" charset="0"/>
              <a:buChar char="•"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train the weights of the embedding regression using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gradient descent (or stochastic gradient descent)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,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along with the weights  of the downstream task (here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prediting the </a:t>
            </a:r>
            <a:r>
              <a:rPr lang="en-US" sz="2400" dirty="0"/>
              <a:t>sales 6 weeks </a:t>
            </a:r>
            <a:r>
              <a:rPr lang="en-US" sz="2400" dirty="0" smtClean="0"/>
              <a:t>in advanced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)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694849" marR="78104" indent="-342900">
              <a:lnSpc>
                <a:spcPts val="2663"/>
              </a:lnSpc>
              <a:spcBef>
                <a:spcPts val="1785"/>
              </a:spcBef>
              <a:buFont typeface="Arial" charset="0"/>
              <a:buChar char="•"/>
            </a:pP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 can be used for alternate tasks, such as finding the similarity of users.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17576" y="5913460"/>
            <a:ext cx="5285252" cy="381354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>
              <a:spcBef>
                <a:spcPts val="94"/>
              </a:spcBef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See how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  <a:hlinkClick r:id="rId2"/>
              </a:rPr>
              <a:t>Spotify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does all this</a:t>
            </a:r>
            <a:r>
              <a:rPr sz="2400" spc="-169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25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12192000" cy="578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9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6038407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Word Embeddings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object 11"/>
              <p:cNvSpPr txBox="1"/>
              <p:nvPr/>
            </p:nvSpPr>
            <p:spPr>
              <a:xfrm>
                <a:off x="971550" y="1582237"/>
                <a:ext cx="10183177" cy="3590246"/>
              </a:xfrm>
              <a:prstGeom prst="rect">
                <a:avLst/>
              </a:prstGeom>
            </p:spPr>
            <p:txBody>
              <a:bodyPr vert="horz" wrap="square" lIns="0" tIns="52864" rIns="0" bIns="0" rtlCol="0">
                <a:spAutoFit/>
              </a:bodyPr>
              <a:lstStyle/>
              <a:p>
                <a:pPr marL="352425" marR="3810" indent="-342900">
                  <a:lnSpc>
                    <a:spcPts val="3135"/>
                  </a:lnSpc>
                  <a:spcBef>
                    <a:spcPts val="416"/>
                  </a:spcBef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t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he</a:t>
                </a:r>
                <a:r>
                  <a:rPr lang="en-US" sz="2850" spc="-105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vocabulary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𝑽</m:t>
                    </m:r>
                  </m:oMath>
                </a14:m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of</a:t>
                </a:r>
                <a:r>
                  <a:rPr lang="en-US" sz="2850" spc="-6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 corpus (large swath of text) can have 10,000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and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maybe</a:t>
                </a:r>
                <a:r>
                  <a:rPr lang="en-US" sz="2850" spc="-1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more</a:t>
                </a:r>
                <a:r>
                  <a:rPr lang="en-US" sz="2850" spc="-176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words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.</a:t>
                </a:r>
              </a:p>
              <a:p>
                <a:pPr marL="352425" marR="3810" indent="-342900">
                  <a:lnSpc>
                    <a:spcPts val="3135"/>
                  </a:lnSpc>
                  <a:spcBef>
                    <a:spcPts val="416"/>
                  </a:spcBef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1-hot encoding is huge, moreover, similarities between words cannot  be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established.</a:t>
                </a:r>
              </a:p>
              <a:p>
                <a:pPr marL="352425" marR="3810" indent="-342900">
                  <a:lnSpc>
                    <a:spcPts val="3135"/>
                  </a:lnSpc>
                  <a:spcBef>
                    <a:spcPts val="416"/>
                  </a:spcBef>
                  <a:buFont typeface="Arial" charset="0"/>
                  <a:buChar char="•"/>
                  <a:tabLst>
                    <a:tab pos="8890635" algn="l"/>
                  </a:tabLst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we map words to a smaller dimensional latent space of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size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𝐿</m:t>
                    </m:r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by  considering some downstream task to train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on.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pPr marL="352425" indent="-342900">
                  <a:spcBef>
                    <a:spcPts val="1759"/>
                  </a:spcBef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we hope that the embeddings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learned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are useful for other tasks.</a:t>
                </a:r>
              </a:p>
              <a:p>
                <a:pPr marL="352425" marR="3810" indent="-342900">
                  <a:lnSpc>
                    <a:spcPts val="3135"/>
                  </a:lnSpc>
                  <a:spcBef>
                    <a:spcPts val="416"/>
                  </a:spcBef>
                  <a:buFont typeface="Arial" charset="0"/>
                  <a:buChar char="•"/>
                </a:pP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>
          <p:sp>
            <p:nvSpPr>
              <p:cNvPr id="11" name="object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1582237"/>
                <a:ext cx="10183177" cy="3590246"/>
              </a:xfrm>
              <a:prstGeom prst="rect">
                <a:avLst/>
              </a:prstGeom>
              <a:blipFill rotWithShape="0">
                <a:blip r:embed="rId2"/>
                <a:stretch>
                  <a:fillRect l="-1556" t="-509" r="-2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bject 18"/>
          <p:cNvSpPr txBox="1"/>
          <p:nvPr/>
        </p:nvSpPr>
        <p:spPr>
          <a:xfrm>
            <a:off x="1374321" y="6345425"/>
            <a:ext cx="2762250" cy="1827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125" spc="-15" dirty="0">
                <a:solidFill>
                  <a:srgbClr val="373737"/>
                </a:solidFill>
                <a:latin typeface="Times New Roman"/>
                <a:cs typeface="Times New Roman"/>
              </a:rPr>
              <a:t>images </a:t>
            </a:r>
            <a:r>
              <a:rPr sz="1125" spc="19" dirty="0">
                <a:solidFill>
                  <a:srgbClr val="373737"/>
                </a:solidFill>
                <a:latin typeface="Times New Roman"/>
                <a:cs typeface="Times New Roman"/>
              </a:rPr>
              <a:t>in </a:t>
            </a:r>
            <a:r>
              <a:rPr sz="1125" spc="8" dirty="0">
                <a:solidFill>
                  <a:srgbClr val="373737"/>
                </a:solidFill>
                <a:latin typeface="Times New Roman"/>
                <a:cs typeface="Times New Roman"/>
              </a:rPr>
              <a:t>this </a:t>
            </a:r>
            <a:r>
              <a:rPr sz="1125" dirty="0">
                <a:solidFill>
                  <a:srgbClr val="373737"/>
                </a:solidFill>
                <a:latin typeface="Times New Roman"/>
                <a:cs typeface="Times New Roman"/>
              </a:rPr>
              <a:t>section </a:t>
            </a:r>
            <a:r>
              <a:rPr sz="1125" spc="8" dirty="0">
                <a:solidFill>
                  <a:srgbClr val="373737"/>
                </a:solidFill>
                <a:latin typeface="Times New Roman"/>
                <a:cs typeface="Times New Roman"/>
              </a:rPr>
              <a:t>from </a:t>
            </a:r>
            <a:r>
              <a:rPr sz="1125" dirty="0">
                <a:solidFill>
                  <a:srgbClr val="911602"/>
                </a:solidFill>
                <a:latin typeface="Times New Roman"/>
                <a:cs typeface="Times New Roman"/>
                <a:hlinkClick r:id="rId3"/>
              </a:rPr>
              <a:t>Illustrated</a:t>
            </a:r>
            <a:r>
              <a:rPr sz="1125" spc="-169" dirty="0">
                <a:solidFill>
                  <a:srgbClr val="911602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1125" spc="-15" dirty="0">
                <a:solidFill>
                  <a:srgbClr val="911602"/>
                </a:solidFill>
                <a:latin typeface="Times New Roman"/>
                <a:cs typeface="Times New Roman"/>
                <a:hlinkClick r:id="rId3"/>
              </a:rPr>
              <a:t>word2vec</a:t>
            </a:r>
            <a:endParaRPr sz="1125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8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209" y="1821241"/>
            <a:ext cx="5983031" cy="31980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4851193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Obligatory example</a:t>
            </a:r>
          </a:p>
        </p:txBody>
      </p:sp>
      <p:sp>
        <p:nvSpPr>
          <p:cNvPr id="5" name="object 5"/>
          <p:cNvSpPr/>
          <p:nvPr/>
        </p:nvSpPr>
        <p:spPr>
          <a:xfrm>
            <a:off x="6601269" y="2549935"/>
            <a:ext cx="4819855" cy="22989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Rectangle 7"/>
          <p:cNvSpPr/>
          <p:nvPr/>
        </p:nvSpPr>
        <p:spPr>
          <a:xfrm>
            <a:off x="6267996" y="913654"/>
            <a:ext cx="54341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See man-&gt;boy as woman-&gt;girl, similarities of king and queen, for </a:t>
            </a:r>
            <a:r>
              <a:rPr lang="en-US" sz="2000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e.g</a:t>
            </a:r>
            <a:r>
              <a:rPr lang="en-US" sz="20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. These are lower dimensional </a:t>
            </a:r>
            <a:r>
              <a:rPr lang="en-US" sz="2000" dirty="0" err="1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GloVe</a:t>
            </a:r>
            <a:r>
              <a:rPr lang="en-US" sz="2000" dirty="0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 embedding </a:t>
            </a:r>
            <a:r>
              <a:rPr lang="en-US" sz="2000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vector.</a:t>
            </a:r>
            <a:endParaRPr lang="en-US" sz="2000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929" y="309336"/>
            <a:ext cx="5790626" cy="56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472" y="219456"/>
            <a:ext cx="8248651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200" dirty="0">
                <a:solidFill>
                  <a:srgbClr val="464646"/>
                </a:solidFill>
                <a:latin typeface="Karla"/>
                <a:ea typeface="+mj-ea"/>
                <a:cs typeface="Karla"/>
              </a:rPr>
              <a:t>How do we train word embeddings?</a:t>
            </a:r>
          </a:p>
        </p:txBody>
      </p:sp>
      <p:sp>
        <p:nvSpPr>
          <p:cNvPr id="4" name="object 4"/>
          <p:cNvSpPr/>
          <p:nvPr/>
        </p:nvSpPr>
        <p:spPr>
          <a:xfrm>
            <a:off x="2473033" y="3499151"/>
            <a:ext cx="7082093" cy="3358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Rectangle 5"/>
          <p:cNvSpPr/>
          <p:nvPr/>
        </p:nvSpPr>
        <p:spPr>
          <a:xfrm>
            <a:off x="438148" y="981222"/>
            <a:ext cx="115252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need to choose a downstream task. 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could choose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Language Modeling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: predict the next word.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We'll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start with random "weights" for the embeddings and other parameters and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start learning.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trained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model+embeddings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would look like this: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64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179" y="313497"/>
            <a:ext cx="7170963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3200" dirty="0">
                <a:solidFill>
                  <a:srgbClr val="464646"/>
                </a:solidFill>
                <a:latin typeface="Karla"/>
                <a:ea typeface="+mj-ea"/>
                <a:cs typeface="Karla"/>
              </a:rPr>
              <a:t>How do we set up a </a:t>
            </a:r>
            <a:r>
              <a:rPr sz="3200" dirty="0">
                <a:solidFill>
                  <a:srgbClr val="464646"/>
                </a:solidFill>
                <a:latin typeface="Karla"/>
                <a:ea typeface="+mj-ea"/>
                <a:cs typeface="Karla"/>
              </a:rPr>
              <a:t>training</a:t>
            </a:r>
            <a:r>
              <a:rPr lang="en-US" sz="3200" dirty="0">
                <a:solidFill>
                  <a:srgbClr val="464646"/>
                </a:solidFill>
                <a:latin typeface="Karla"/>
                <a:ea typeface="+mj-ea"/>
                <a:cs typeface="Karla"/>
              </a:rPr>
              <a:t> </a:t>
            </a:r>
            <a:r>
              <a:rPr sz="3200" dirty="0">
                <a:solidFill>
                  <a:srgbClr val="464646"/>
                </a:solidFill>
                <a:latin typeface="Karla"/>
                <a:ea typeface="+mj-ea"/>
                <a:cs typeface="Karla"/>
              </a:rPr>
              <a:t> </a:t>
            </a:r>
            <a:r>
              <a:rPr sz="3200" dirty="0">
                <a:solidFill>
                  <a:srgbClr val="464646"/>
                </a:solidFill>
                <a:latin typeface="Karla"/>
                <a:ea typeface="+mj-ea"/>
                <a:cs typeface="Karla"/>
              </a:rPr>
              <a:t>set?</a:t>
            </a:r>
          </a:p>
        </p:txBody>
      </p:sp>
      <p:sp>
        <p:nvSpPr>
          <p:cNvPr id="3" name="object 3"/>
          <p:cNvSpPr/>
          <p:nvPr/>
        </p:nvSpPr>
        <p:spPr>
          <a:xfrm>
            <a:off x="1685051" y="1486692"/>
            <a:ext cx="8569292" cy="35848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873581" y="5504621"/>
            <a:ext cx="1073059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2400" spc="2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Why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6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not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3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look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6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both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6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ways?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3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This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10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leads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9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to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120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the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30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Skip-Gram</a:t>
            </a:r>
            <a:r>
              <a:rPr sz="2400" spc="-11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6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and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12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CBOW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120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architectures..</a:t>
            </a:r>
            <a:endParaRPr sz="2400" dirty="0"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4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47472" y="219456"/>
            <a:ext cx="9197717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SKIP-GRAM: Predict </a:t>
            </a:r>
            <a:r>
              <a:rPr dirty="0"/>
              <a:t>Surrounding</a:t>
            </a:r>
            <a:r>
              <a:rPr lang="en-US" dirty="0"/>
              <a:t> </a:t>
            </a:r>
            <a:r>
              <a:rPr dirty="0"/>
              <a:t> Words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42949" y="1624995"/>
            <a:ext cx="10937422" cy="314574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1988" spc="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Choose</a:t>
            </a:r>
            <a:r>
              <a:rPr sz="1988" spc="-49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1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1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window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4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size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(here</a:t>
            </a:r>
            <a:r>
              <a:rPr sz="1988" spc="-49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1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4)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30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and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19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construct</a:t>
            </a:r>
            <a:r>
              <a:rPr sz="1988" spc="-49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1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dataset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5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by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1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sliding</a:t>
            </a:r>
            <a:r>
              <a:rPr sz="1988" spc="-49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1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1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window</a:t>
            </a:r>
            <a:r>
              <a:rPr sz="1988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1988" spc="-2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across.</a:t>
            </a:r>
            <a:endParaRPr sz="1988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5644" y="2531481"/>
            <a:ext cx="5996682" cy="1833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6162908" y="2395886"/>
            <a:ext cx="5909349" cy="2966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9691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41790" y="958983"/>
            <a:ext cx="5489383" cy="31379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4344271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dirty="0" smtClean="0"/>
              <a:t>SKIP-GRAM: </a:t>
            </a:r>
            <a:r>
              <a:rPr dirty="0" smtClean="0"/>
              <a:t>Details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260278" y="1135241"/>
                <a:ext cx="5584371" cy="1785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We assume that, Naive Bayes style, the joint probability of all </a:t>
                </a:r>
                <a:r>
                  <a:rPr lang="en-US" sz="2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context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words in a window conditioned on the central word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(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𝑤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𝑐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)</m:t>
                    </m:r>
                  </m:oMath>
                </a14:m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is the product of the individual conditional probabilities: </a:t>
                </a:r>
                <a:endPara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78" y="1135241"/>
                <a:ext cx="5584371" cy="1785104"/>
              </a:xfrm>
              <a:prstGeom prst="rect">
                <a:avLst/>
              </a:prstGeom>
              <a:blipFill rotWithShape="0">
                <a:blip r:embed="rId3"/>
                <a:stretch>
                  <a:fillRect l="-1419" t="-2389" b="-6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277754" y="4510648"/>
                <a:ext cx="11402617" cy="110799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Now assume that each word is represented as 2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embeddings, an </a:t>
                </a:r>
                <a:r>
                  <a:rPr lang="en-US" sz="2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input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embedding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(</m:t>
                        </m:r>
                        <m:r>
                          <a:rPr lang="en-US" sz="2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𝑣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)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/>
                </a:r>
                <a:b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</a:b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when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we talk about the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central word and a context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embedding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𝑢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𝑜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)</m:t>
                    </m:r>
                  </m:oMath>
                </a14:m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when </a:t>
                </a:r>
                <a:r>
                  <a:rPr lang="en-US" sz="2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we talk about the </a:t>
                </a:r>
                <a:r>
                  <a:rPr lang="en-US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surrounding window. </a:t>
                </a:r>
                <a:endPara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54" y="4510648"/>
                <a:ext cx="11402617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695" t="-3846" r="-321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526475" y="3292963"/>
            <a:ext cx="3601370" cy="507607"/>
            <a:chOff x="667989" y="3704858"/>
            <a:chExt cx="3601370" cy="507607"/>
          </a:xfrm>
        </p:grpSpPr>
        <p:sp>
          <p:nvSpPr>
            <p:cNvPr id="30" name="object 6"/>
            <p:cNvSpPr/>
            <p:nvPr/>
          </p:nvSpPr>
          <p:spPr>
            <a:xfrm>
              <a:off x="667989" y="3753417"/>
              <a:ext cx="780599" cy="2431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7"/>
            <p:cNvSpPr/>
            <p:nvPr/>
          </p:nvSpPr>
          <p:spPr>
            <a:xfrm>
              <a:off x="1561325" y="3753548"/>
              <a:ext cx="10160" cy="243204"/>
            </a:xfrm>
            <a:custGeom>
              <a:avLst/>
              <a:gdLst/>
              <a:ahLst/>
              <a:cxnLst/>
              <a:rect l="l" t="t" r="r" b="b"/>
              <a:pathLst>
                <a:path w="10159" h="243204">
                  <a:moveTo>
                    <a:pt x="9753" y="239268"/>
                  </a:moveTo>
                  <a:lnTo>
                    <a:pt x="9753" y="3644"/>
                  </a:lnTo>
                  <a:lnTo>
                    <a:pt x="8623" y="1231"/>
                  </a:lnTo>
                  <a:lnTo>
                    <a:pt x="6985" y="0"/>
                  </a:lnTo>
                  <a:lnTo>
                    <a:pt x="3390" y="0"/>
                  </a:lnTo>
                  <a:lnTo>
                    <a:pt x="1854" y="1079"/>
                  </a:lnTo>
                  <a:lnTo>
                    <a:pt x="228" y="3162"/>
                  </a:lnTo>
                  <a:lnTo>
                    <a:pt x="0" y="121196"/>
                  </a:lnTo>
                  <a:lnTo>
                    <a:pt x="0" y="239268"/>
                  </a:lnTo>
                  <a:lnTo>
                    <a:pt x="977" y="241515"/>
                  </a:lnTo>
                  <a:lnTo>
                    <a:pt x="2413" y="242671"/>
                  </a:lnTo>
                  <a:lnTo>
                    <a:pt x="6985" y="242671"/>
                  </a:lnTo>
                  <a:lnTo>
                    <a:pt x="8445" y="241515"/>
                  </a:lnTo>
                  <a:lnTo>
                    <a:pt x="9753" y="239268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8"/>
            <p:cNvSpPr/>
            <p:nvPr/>
          </p:nvSpPr>
          <p:spPr>
            <a:xfrm>
              <a:off x="1561320" y="3753538"/>
              <a:ext cx="10160" cy="243204"/>
            </a:xfrm>
            <a:custGeom>
              <a:avLst/>
              <a:gdLst/>
              <a:ahLst/>
              <a:cxnLst/>
              <a:rect l="l" t="t" r="r" b="b"/>
              <a:pathLst>
                <a:path w="10159" h="243204">
                  <a:moveTo>
                    <a:pt x="4859" y="242676"/>
                  </a:moveTo>
                  <a:lnTo>
                    <a:pt x="4363" y="242676"/>
                  </a:lnTo>
                  <a:lnTo>
                    <a:pt x="2417" y="242676"/>
                  </a:lnTo>
                  <a:lnTo>
                    <a:pt x="979" y="241522"/>
                  </a:lnTo>
                  <a:lnTo>
                    <a:pt x="0" y="239278"/>
                  </a:lnTo>
                  <a:lnTo>
                    <a:pt x="0" y="121204"/>
                  </a:lnTo>
                  <a:lnTo>
                    <a:pt x="228" y="3169"/>
                  </a:lnTo>
                  <a:lnTo>
                    <a:pt x="1857" y="1090"/>
                  </a:lnTo>
                  <a:lnTo>
                    <a:pt x="3396" y="0"/>
                  </a:lnTo>
                  <a:lnTo>
                    <a:pt x="4859" y="0"/>
                  </a:lnTo>
                  <a:lnTo>
                    <a:pt x="6984" y="0"/>
                  </a:lnTo>
                  <a:lnTo>
                    <a:pt x="8612" y="1242"/>
                  </a:lnTo>
                  <a:lnTo>
                    <a:pt x="9757" y="3651"/>
                  </a:lnTo>
                  <a:lnTo>
                    <a:pt x="9757" y="239278"/>
                  </a:lnTo>
                  <a:lnTo>
                    <a:pt x="8447" y="241522"/>
                  </a:lnTo>
                  <a:lnTo>
                    <a:pt x="6984" y="242676"/>
                  </a:lnTo>
                  <a:lnTo>
                    <a:pt x="5343" y="242676"/>
                  </a:lnTo>
                  <a:lnTo>
                    <a:pt x="4859" y="242676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9"/>
            <p:cNvSpPr/>
            <p:nvPr/>
          </p:nvSpPr>
          <p:spPr>
            <a:xfrm>
              <a:off x="1672805" y="3753417"/>
              <a:ext cx="340482" cy="2431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0"/>
            <p:cNvSpPr/>
            <p:nvPr/>
          </p:nvSpPr>
          <p:spPr>
            <a:xfrm>
              <a:off x="2117966" y="3846576"/>
              <a:ext cx="162560" cy="57150"/>
            </a:xfrm>
            <a:custGeom>
              <a:avLst/>
              <a:gdLst/>
              <a:ahLst/>
              <a:cxnLst/>
              <a:rect l="l" t="t" r="r" b="b"/>
              <a:pathLst>
                <a:path w="162560" h="57150">
                  <a:moveTo>
                    <a:pt x="162306" y="6667"/>
                  </a:moveTo>
                  <a:lnTo>
                    <a:pt x="162306" y="2908"/>
                  </a:lnTo>
                  <a:lnTo>
                    <a:pt x="161112" y="1320"/>
                  </a:lnTo>
                  <a:lnTo>
                    <a:pt x="158661" y="0"/>
                  </a:lnTo>
                  <a:lnTo>
                    <a:pt x="3416" y="0"/>
                  </a:lnTo>
                  <a:lnTo>
                    <a:pt x="1130" y="1143"/>
                  </a:lnTo>
                  <a:lnTo>
                    <a:pt x="0" y="2743"/>
                  </a:lnTo>
                  <a:lnTo>
                    <a:pt x="0" y="7289"/>
                  </a:lnTo>
                  <a:lnTo>
                    <a:pt x="1295" y="8915"/>
                  </a:lnTo>
                  <a:lnTo>
                    <a:pt x="3911" y="9728"/>
                  </a:lnTo>
                  <a:lnTo>
                    <a:pt x="81419" y="9728"/>
                  </a:lnTo>
                  <a:lnTo>
                    <a:pt x="158915" y="9474"/>
                  </a:lnTo>
                  <a:lnTo>
                    <a:pt x="161163" y="8204"/>
                  </a:lnTo>
                  <a:lnTo>
                    <a:pt x="162306" y="6667"/>
                  </a:lnTo>
                  <a:close/>
                </a:path>
                <a:path w="162560" h="57150">
                  <a:moveTo>
                    <a:pt x="162306" y="54089"/>
                  </a:moveTo>
                  <a:lnTo>
                    <a:pt x="162306" y="50355"/>
                  </a:lnTo>
                  <a:lnTo>
                    <a:pt x="161163" y="48768"/>
                  </a:lnTo>
                  <a:lnTo>
                    <a:pt x="158915" y="47129"/>
                  </a:lnTo>
                  <a:lnTo>
                    <a:pt x="3911" y="47129"/>
                  </a:lnTo>
                  <a:lnTo>
                    <a:pt x="1295" y="47942"/>
                  </a:lnTo>
                  <a:lnTo>
                    <a:pt x="0" y="49542"/>
                  </a:lnTo>
                  <a:lnTo>
                    <a:pt x="0" y="54089"/>
                  </a:lnTo>
                  <a:lnTo>
                    <a:pt x="1130" y="55714"/>
                  </a:lnTo>
                  <a:lnTo>
                    <a:pt x="3416" y="56857"/>
                  </a:lnTo>
                  <a:lnTo>
                    <a:pt x="158915" y="56739"/>
                  </a:lnTo>
                  <a:lnTo>
                    <a:pt x="161112" y="55714"/>
                  </a:lnTo>
                  <a:lnTo>
                    <a:pt x="162306" y="54089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1"/>
            <p:cNvSpPr/>
            <p:nvPr/>
          </p:nvSpPr>
          <p:spPr>
            <a:xfrm>
              <a:off x="2117953" y="3846584"/>
              <a:ext cx="162560" cy="10160"/>
            </a:xfrm>
            <a:custGeom>
              <a:avLst/>
              <a:gdLst/>
              <a:ahLst/>
              <a:cxnLst/>
              <a:rect l="l" t="t" r="r" b="b"/>
              <a:pathLst>
                <a:path w="162560" h="10160">
                  <a:moveTo>
                    <a:pt x="0" y="4855"/>
                  </a:moveTo>
                  <a:lnTo>
                    <a:pt x="0" y="2738"/>
                  </a:lnTo>
                  <a:lnTo>
                    <a:pt x="1132" y="1141"/>
                  </a:lnTo>
                  <a:lnTo>
                    <a:pt x="3422" y="0"/>
                  </a:lnTo>
                  <a:lnTo>
                    <a:pt x="158663" y="0"/>
                  </a:lnTo>
                  <a:lnTo>
                    <a:pt x="161106" y="1305"/>
                  </a:lnTo>
                  <a:lnTo>
                    <a:pt x="162314" y="2903"/>
                  </a:lnTo>
                  <a:lnTo>
                    <a:pt x="162314" y="4855"/>
                  </a:lnTo>
                  <a:lnTo>
                    <a:pt x="162314" y="6656"/>
                  </a:lnTo>
                  <a:lnTo>
                    <a:pt x="161169" y="8190"/>
                  </a:lnTo>
                  <a:lnTo>
                    <a:pt x="158918" y="9458"/>
                  </a:lnTo>
                  <a:lnTo>
                    <a:pt x="81418" y="9724"/>
                  </a:lnTo>
                  <a:lnTo>
                    <a:pt x="3905" y="9724"/>
                  </a:lnTo>
                  <a:lnTo>
                    <a:pt x="1297" y="8912"/>
                  </a:lnTo>
                  <a:lnTo>
                    <a:pt x="0" y="7277"/>
                  </a:lnTo>
                  <a:lnTo>
                    <a:pt x="0" y="4855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"/>
            <p:cNvSpPr/>
            <p:nvPr/>
          </p:nvSpPr>
          <p:spPr>
            <a:xfrm>
              <a:off x="2117953" y="3893710"/>
              <a:ext cx="162560" cy="10160"/>
            </a:xfrm>
            <a:custGeom>
              <a:avLst/>
              <a:gdLst/>
              <a:ahLst/>
              <a:cxnLst/>
              <a:rect l="l" t="t" r="r" b="b"/>
              <a:pathLst>
                <a:path w="162560" h="10160">
                  <a:moveTo>
                    <a:pt x="0" y="4855"/>
                  </a:moveTo>
                  <a:lnTo>
                    <a:pt x="0" y="2408"/>
                  </a:lnTo>
                  <a:lnTo>
                    <a:pt x="1297" y="811"/>
                  </a:lnTo>
                  <a:lnTo>
                    <a:pt x="3905" y="0"/>
                  </a:lnTo>
                  <a:lnTo>
                    <a:pt x="158918" y="0"/>
                  </a:lnTo>
                  <a:lnTo>
                    <a:pt x="161169" y="1622"/>
                  </a:lnTo>
                  <a:lnTo>
                    <a:pt x="162314" y="3220"/>
                  </a:lnTo>
                  <a:lnTo>
                    <a:pt x="162314" y="4855"/>
                  </a:lnTo>
                  <a:lnTo>
                    <a:pt x="162314" y="6947"/>
                  </a:lnTo>
                  <a:lnTo>
                    <a:pt x="161106" y="8583"/>
                  </a:lnTo>
                  <a:lnTo>
                    <a:pt x="158663" y="9724"/>
                  </a:lnTo>
                  <a:lnTo>
                    <a:pt x="3422" y="9724"/>
                  </a:lnTo>
                  <a:lnTo>
                    <a:pt x="1132" y="8583"/>
                  </a:lnTo>
                  <a:lnTo>
                    <a:pt x="0" y="6947"/>
                  </a:lnTo>
                  <a:lnTo>
                    <a:pt x="0" y="4855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3"/>
            <p:cNvSpPr/>
            <p:nvPr/>
          </p:nvSpPr>
          <p:spPr>
            <a:xfrm>
              <a:off x="2365226" y="3704858"/>
              <a:ext cx="1323421" cy="50760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4"/>
            <p:cNvSpPr/>
            <p:nvPr/>
          </p:nvSpPr>
          <p:spPr>
            <a:xfrm>
              <a:off x="3817162" y="3753548"/>
              <a:ext cx="10160" cy="243204"/>
            </a:xfrm>
            <a:custGeom>
              <a:avLst/>
              <a:gdLst/>
              <a:ahLst/>
              <a:cxnLst/>
              <a:rect l="l" t="t" r="r" b="b"/>
              <a:pathLst>
                <a:path w="10160" h="243204">
                  <a:moveTo>
                    <a:pt x="9753" y="239268"/>
                  </a:moveTo>
                  <a:lnTo>
                    <a:pt x="9753" y="3644"/>
                  </a:lnTo>
                  <a:lnTo>
                    <a:pt x="8610" y="1231"/>
                  </a:lnTo>
                  <a:lnTo>
                    <a:pt x="6985" y="0"/>
                  </a:lnTo>
                  <a:lnTo>
                    <a:pt x="3429" y="0"/>
                  </a:lnTo>
                  <a:lnTo>
                    <a:pt x="1892" y="1079"/>
                  </a:lnTo>
                  <a:lnTo>
                    <a:pt x="254" y="3162"/>
                  </a:lnTo>
                  <a:lnTo>
                    <a:pt x="0" y="121196"/>
                  </a:lnTo>
                  <a:lnTo>
                    <a:pt x="0" y="239268"/>
                  </a:lnTo>
                  <a:lnTo>
                    <a:pt x="977" y="241515"/>
                  </a:lnTo>
                  <a:lnTo>
                    <a:pt x="2451" y="242671"/>
                  </a:lnTo>
                  <a:lnTo>
                    <a:pt x="6985" y="242671"/>
                  </a:lnTo>
                  <a:lnTo>
                    <a:pt x="8445" y="241515"/>
                  </a:lnTo>
                  <a:lnTo>
                    <a:pt x="9753" y="239268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5"/>
            <p:cNvSpPr/>
            <p:nvPr/>
          </p:nvSpPr>
          <p:spPr>
            <a:xfrm>
              <a:off x="3817138" y="3753538"/>
              <a:ext cx="10160" cy="243204"/>
            </a:xfrm>
            <a:custGeom>
              <a:avLst/>
              <a:gdLst/>
              <a:ahLst/>
              <a:cxnLst/>
              <a:rect l="l" t="t" r="r" b="b"/>
              <a:pathLst>
                <a:path w="10160" h="243204">
                  <a:moveTo>
                    <a:pt x="4897" y="242676"/>
                  </a:moveTo>
                  <a:lnTo>
                    <a:pt x="4401" y="242676"/>
                  </a:lnTo>
                  <a:lnTo>
                    <a:pt x="2455" y="242676"/>
                  </a:lnTo>
                  <a:lnTo>
                    <a:pt x="979" y="241522"/>
                  </a:lnTo>
                  <a:lnTo>
                    <a:pt x="0" y="239278"/>
                  </a:lnTo>
                  <a:lnTo>
                    <a:pt x="0" y="121204"/>
                  </a:lnTo>
                  <a:lnTo>
                    <a:pt x="254" y="3169"/>
                  </a:lnTo>
                  <a:lnTo>
                    <a:pt x="1895" y="1090"/>
                  </a:lnTo>
                  <a:lnTo>
                    <a:pt x="3434" y="0"/>
                  </a:lnTo>
                  <a:lnTo>
                    <a:pt x="4897" y="0"/>
                  </a:lnTo>
                  <a:lnTo>
                    <a:pt x="6984" y="0"/>
                  </a:lnTo>
                  <a:lnTo>
                    <a:pt x="8612" y="1242"/>
                  </a:lnTo>
                  <a:lnTo>
                    <a:pt x="9757" y="3651"/>
                  </a:lnTo>
                  <a:lnTo>
                    <a:pt x="9757" y="239278"/>
                  </a:lnTo>
                  <a:lnTo>
                    <a:pt x="8459" y="241522"/>
                  </a:lnTo>
                  <a:lnTo>
                    <a:pt x="6984" y="242676"/>
                  </a:lnTo>
                  <a:lnTo>
                    <a:pt x="5393" y="242676"/>
                  </a:lnTo>
                  <a:lnTo>
                    <a:pt x="4897" y="242676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6"/>
            <p:cNvSpPr/>
            <p:nvPr/>
          </p:nvSpPr>
          <p:spPr>
            <a:xfrm>
              <a:off x="3928890" y="3753417"/>
              <a:ext cx="340469" cy="2431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467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64</a:t>
            </a:fld>
            <a:endParaRPr lang="en-US"/>
          </a:p>
        </p:txBody>
      </p:sp>
      <p:sp>
        <p:nvSpPr>
          <p:cNvPr id="5" name="object 32"/>
          <p:cNvSpPr/>
          <p:nvPr/>
        </p:nvSpPr>
        <p:spPr>
          <a:xfrm>
            <a:off x="6431474" y="1908511"/>
            <a:ext cx="5172034" cy="825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Rectangle 5"/>
          <p:cNvSpPr/>
          <p:nvPr/>
        </p:nvSpPr>
        <p:spPr>
          <a:xfrm>
            <a:off x="990600" y="5833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The probability of an output word, given a central word, is assumed to be given by a </a:t>
            </a:r>
            <a:r>
              <a:rPr lang="en-US" dirty="0" err="1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softmax</a:t>
            </a:r>
            <a:r>
              <a:rPr lang="en-US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 of the dot product of the embeddings. </a:t>
            </a:r>
            <a:endParaRPr lang="en-US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0343" y="332656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Then, assuming a text sequence of </a:t>
            </a:r>
            <a:r>
              <a:rPr lang="en-US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length </a:t>
            </a:r>
            <a:r>
              <a:rPr lang="en-US" b="1" i="1" dirty="0" smtClean="0">
                <a:solidFill>
                  <a:srgbClr val="282828"/>
                </a:solidFill>
                <a:latin typeface="Cambria Math" charset="0"/>
                <a:ea typeface="Cambria Math" charset="0"/>
                <a:cs typeface="Cambria Math" charset="0"/>
              </a:rPr>
              <a:t>T</a:t>
            </a:r>
            <a:r>
              <a:rPr lang="en-US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and window </a:t>
            </a:r>
            <a:r>
              <a:rPr lang="en-US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size </a:t>
            </a:r>
            <a:r>
              <a:rPr lang="en-US" b="1" i="1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m</a:t>
            </a:r>
            <a:r>
              <a:rPr lang="en-US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, the likelihood function is: </a:t>
            </a:r>
            <a:endParaRPr lang="en-US" dirty="0" smtClean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 smtClean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 smtClean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 smtClean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>
              <a:latin typeface="Karla" charset="0"/>
              <a:ea typeface="Karla" charset="0"/>
              <a:cs typeface="Karla" charset="0"/>
            </a:endParaRPr>
          </a:p>
          <a:p>
            <a:r>
              <a:rPr lang="en-US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We'll use the Negative Log Likelihood as loss (NLL) </a:t>
            </a:r>
            <a:endParaRPr lang="en-US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08640" y="1819226"/>
            <a:ext cx="3631669" cy="669149"/>
            <a:chOff x="664355" y="2716247"/>
            <a:chExt cx="3631669" cy="669149"/>
          </a:xfrm>
        </p:grpSpPr>
        <p:sp>
          <p:nvSpPr>
            <p:cNvPr id="11" name="object 7"/>
            <p:cNvSpPr/>
            <p:nvPr/>
          </p:nvSpPr>
          <p:spPr>
            <a:xfrm>
              <a:off x="664355" y="2914855"/>
              <a:ext cx="547753" cy="2675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/>
            <p:cNvSpPr/>
            <p:nvPr/>
          </p:nvSpPr>
          <p:spPr>
            <a:xfrm>
              <a:off x="1347254" y="2914993"/>
              <a:ext cx="10795" cy="267335"/>
            </a:xfrm>
            <a:custGeom>
              <a:avLst/>
              <a:gdLst/>
              <a:ahLst/>
              <a:cxnLst/>
              <a:rect l="l" t="t" r="r" b="b"/>
              <a:pathLst>
                <a:path w="10794" h="267335">
                  <a:moveTo>
                    <a:pt x="10731" y="263258"/>
                  </a:moveTo>
                  <a:lnTo>
                    <a:pt x="10731" y="4013"/>
                  </a:lnTo>
                  <a:lnTo>
                    <a:pt x="9486" y="1333"/>
                  </a:lnTo>
                  <a:lnTo>
                    <a:pt x="7696" y="0"/>
                  </a:lnTo>
                  <a:lnTo>
                    <a:pt x="3746" y="0"/>
                  </a:lnTo>
                  <a:lnTo>
                    <a:pt x="2057" y="1168"/>
                  </a:lnTo>
                  <a:lnTo>
                    <a:pt x="254" y="3492"/>
                  </a:lnTo>
                  <a:lnTo>
                    <a:pt x="0" y="133375"/>
                  </a:lnTo>
                  <a:lnTo>
                    <a:pt x="0" y="263258"/>
                  </a:lnTo>
                  <a:lnTo>
                    <a:pt x="1079" y="265734"/>
                  </a:lnTo>
                  <a:lnTo>
                    <a:pt x="2667" y="266966"/>
                  </a:lnTo>
                  <a:lnTo>
                    <a:pt x="7696" y="266966"/>
                  </a:lnTo>
                  <a:lnTo>
                    <a:pt x="9296" y="265734"/>
                  </a:lnTo>
                  <a:lnTo>
                    <a:pt x="10731" y="263258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/>
            <p:cNvSpPr/>
            <p:nvPr/>
          </p:nvSpPr>
          <p:spPr>
            <a:xfrm>
              <a:off x="1347250" y="2914989"/>
              <a:ext cx="10795" cy="267335"/>
            </a:xfrm>
            <a:custGeom>
              <a:avLst/>
              <a:gdLst/>
              <a:ahLst/>
              <a:cxnLst/>
              <a:rect l="l" t="t" r="r" b="b"/>
              <a:pathLst>
                <a:path w="10794" h="267335">
                  <a:moveTo>
                    <a:pt x="5348" y="266978"/>
                  </a:moveTo>
                  <a:lnTo>
                    <a:pt x="4826" y="266978"/>
                  </a:lnTo>
                  <a:lnTo>
                    <a:pt x="2674" y="266978"/>
                  </a:lnTo>
                  <a:lnTo>
                    <a:pt x="1082" y="265737"/>
                  </a:lnTo>
                  <a:lnTo>
                    <a:pt x="0" y="263254"/>
                  </a:lnTo>
                  <a:lnTo>
                    <a:pt x="0" y="133368"/>
                  </a:lnTo>
                  <a:lnTo>
                    <a:pt x="267" y="3495"/>
                  </a:lnTo>
                  <a:lnTo>
                    <a:pt x="2062" y="1177"/>
                  </a:lnTo>
                  <a:lnTo>
                    <a:pt x="3756" y="0"/>
                  </a:lnTo>
                  <a:lnTo>
                    <a:pt x="5348" y="0"/>
                  </a:lnTo>
                  <a:lnTo>
                    <a:pt x="7704" y="0"/>
                  </a:lnTo>
                  <a:lnTo>
                    <a:pt x="9499" y="1342"/>
                  </a:lnTo>
                  <a:lnTo>
                    <a:pt x="10735" y="4014"/>
                  </a:lnTo>
                  <a:lnTo>
                    <a:pt x="10735" y="263254"/>
                  </a:lnTo>
                  <a:lnTo>
                    <a:pt x="9296" y="265737"/>
                  </a:lnTo>
                  <a:lnTo>
                    <a:pt x="7704" y="266978"/>
                  </a:lnTo>
                  <a:lnTo>
                    <a:pt x="5908" y="266978"/>
                  </a:lnTo>
                  <a:lnTo>
                    <a:pt x="5348" y="266978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/>
            <p:cNvSpPr/>
            <p:nvPr/>
          </p:nvSpPr>
          <p:spPr>
            <a:xfrm>
              <a:off x="1470181" y="2914855"/>
              <a:ext cx="375360" cy="2675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/>
            <p:cNvSpPr/>
            <p:nvPr/>
          </p:nvSpPr>
          <p:spPr>
            <a:xfrm>
              <a:off x="1960956" y="3017367"/>
              <a:ext cx="179070" cy="62865"/>
            </a:xfrm>
            <a:custGeom>
              <a:avLst/>
              <a:gdLst/>
              <a:ahLst/>
              <a:cxnLst/>
              <a:rect l="l" t="t" r="r" b="b"/>
              <a:pathLst>
                <a:path w="179069" h="62864">
                  <a:moveTo>
                    <a:pt x="178930" y="7302"/>
                  </a:moveTo>
                  <a:lnTo>
                    <a:pt x="178930" y="3200"/>
                  </a:lnTo>
                  <a:lnTo>
                    <a:pt x="177584" y="1397"/>
                  </a:lnTo>
                  <a:lnTo>
                    <a:pt x="174917" y="0"/>
                  </a:lnTo>
                  <a:lnTo>
                    <a:pt x="3759" y="0"/>
                  </a:lnTo>
                  <a:lnTo>
                    <a:pt x="1244" y="1231"/>
                  </a:lnTo>
                  <a:lnTo>
                    <a:pt x="0" y="3035"/>
                  </a:lnTo>
                  <a:lnTo>
                    <a:pt x="0" y="7988"/>
                  </a:lnTo>
                  <a:lnTo>
                    <a:pt x="1435" y="9791"/>
                  </a:lnTo>
                  <a:lnTo>
                    <a:pt x="4279" y="10668"/>
                  </a:lnTo>
                  <a:lnTo>
                    <a:pt x="89750" y="10668"/>
                  </a:lnTo>
                  <a:lnTo>
                    <a:pt x="175171" y="10401"/>
                  </a:lnTo>
                  <a:lnTo>
                    <a:pt x="177685" y="9004"/>
                  </a:lnTo>
                  <a:lnTo>
                    <a:pt x="178930" y="7302"/>
                  </a:lnTo>
                  <a:close/>
                </a:path>
                <a:path w="179069" h="62864">
                  <a:moveTo>
                    <a:pt x="178930" y="59486"/>
                  </a:moveTo>
                  <a:lnTo>
                    <a:pt x="178930" y="55410"/>
                  </a:lnTo>
                  <a:lnTo>
                    <a:pt x="177685" y="53619"/>
                  </a:lnTo>
                  <a:lnTo>
                    <a:pt x="175171" y="51854"/>
                  </a:lnTo>
                  <a:lnTo>
                    <a:pt x="4279" y="51854"/>
                  </a:lnTo>
                  <a:lnTo>
                    <a:pt x="1435" y="52730"/>
                  </a:lnTo>
                  <a:lnTo>
                    <a:pt x="0" y="54495"/>
                  </a:lnTo>
                  <a:lnTo>
                    <a:pt x="0" y="59486"/>
                  </a:lnTo>
                  <a:lnTo>
                    <a:pt x="1244" y="61277"/>
                  </a:lnTo>
                  <a:lnTo>
                    <a:pt x="3759" y="62522"/>
                  </a:lnTo>
                  <a:lnTo>
                    <a:pt x="175171" y="62403"/>
                  </a:lnTo>
                  <a:lnTo>
                    <a:pt x="177584" y="61277"/>
                  </a:lnTo>
                  <a:lnTo>
                    <a:pt x="178930" y="59486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/>
            <p:cNvSpPr/>
            <p:nvPr/>
          </p:nvSpPr>
          <p:spPr>
            <a:xfrm>
              <a:off x="1960960" y="3017366"/>
              <a:ext cx="179070" cy="10795"/>
            </a:xfrm>
            <a:custGeom>
              <a:avLst/>
              <a:gdLst/>
              <a:ahLst/>
              <a:cxnLst/>
              <a:rect l="l" t="t" r="r" b="b"/>
              <a:pathLst>
                <a:path w="179069" h="10794">
                  <a:moveTo>
                    <a:pt x="0" y="5344"/>
                  </a:moveTo>
                  <a:lnTo>
                    <a:pt x="0" y="3027"/>
                  </a:lnTo>
                  <a:lnTo>
                    <a:pt x="1247" y="1241"/>
                  </a:lnTo>
                  <a:lnTo>
                    <a:pt x="3756" y="0"/>
                  </a:lnTo>
                  <a:lnTo>
                    <a:pt x="174919" y="0"/>
                  </a:lnTo>
                  <a:lnTo>
                    <a:pt x="177594" y="1393"/>
                  </a:lnTo>
                  <a:lnTo>
                    <a:pt x="178931" y="3191"/>
                  </a:lnTo>
                  <a:lnTo>
                    <a:pt x="178931" y="5344"/>
                  </a:lnTo>
                  <a:lnTo>
                    <a:pt x="178931" y="7308"/>
                  </a:lnTo>
                  <a:lnTo>
                    <a:pt x="177696" y="8967"/>
                  </a:lnTo>
                  <a:lnTo>
                    <a:pt x="175174" y="10411"/>
                  </a:lnTo>
                  <a:lnTo>
                    <a:pt x="89752" y="10664"/>
                  </a:lnTo>
                  <a:lnTo>
                    <a:pt x="4278" y="10664"/>
                  </a:lnTo>
                  <a:lnTo>
                    <a:pt x="1426" y="9777"/>
                  </a:lnTo>
                  <a:lnTo>
                    <a:pt x="0" y="7991"/>
                  </a:lnTo>
                  <a:lnTo>
                    <a:pt x="0" y="5344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/>
            <p:cNvSpPr/>
            <p:nvPr/>
          </p:nvSpPr>
          <p:spPr>
            <a:xfrm>
              <a:off x="1960960" y="3069219"/>
              <a:ext cx="179070" cy="10795"/>
            </a:xfrm>
            <a:custGeom>
              <a:avLst/>
              <a:gdLst/>
              <a:ahLst/>
              <a:cxnLst/>
              <a:rect l="l" t="t" r="r" b="b"/>
              <a:pathLst>
                <a:path w="179069" h="10794">
                  <a:moveTo>
                    <a:pt x="0" y="5319"/>
                  </a:moveTo>
                  <a:lnTo>
                    <a:pt x="0" y="2647"/>
                  </a:lnTo>
                  <a:lnTo>
                    <a:pt x="1426" y="886"/>
                  </a:lnTo>
                  <a:lnTo>
                    <a:pt x="4278" y="0"/>
                  </a:lnTo>
                  <a:lnTo>
                    <a:pt x="175174" y="0"/>
                  </a:lnTo>
                  <a:lnTo>
                    <a:pt x="177696" y="1760"/>
                  </a:lnTo>
                  <a:lnTo>
                    <a:pt x="178931" y="3559"/>
                  </a:lnTo>
                  <a:lnTo>
                    <a:pt x="178931" y="5319"/>
                  </a:lnTo>
                  <a:lnTo>
                    <a:pt x="178931" y="7637"/>
                  </a:lnTo>
                  <a:lnTo>
                    <a:pt x="177594" y="9423"/>
                  </a:lnTo>
                  <a:lnTo>
                    <a:pt x="174919" y="10664"/>
                  </a:lnTo>
                  <a:lnTo>
                    <a:pt x="3756" y="10664"/>
                  </a:lnTo>
                  <a:lnTo>
                    <a:pt x="1247" y="9423"/>
                  </a:lnTo>
                  <a:lnTo>
                    <a:pt x="0" y="7637"/>
                  </a:lnTo>
                  <a:lnTo>
                    <a:pt x="0" y="5319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4"/>
            <p:cNvSpPr/>
            <p:nvPr/>
          </p:nvSpPr>
          <p:spPr>
            <a:xfrm>
              <a:off x="2261616" y="3040595"/>
              <a:ext cx="1945639" cy="16510"/>
            </a:xfrm>
            <a:custGeom>
              <a:avLst/>
              <a:gdLst/>
              <a:ahLst/>
              <a:cxnLst/>
              <a:rect l="l" t="t" r="r" b="b"/>
              <a:pathLst>
                <a:path w="1945639" h="16510">
                  <a:moveTo>
                    <a:pt x="1945132" y="16053"/>
                  </a:moveTo>
                  <a:lnTo>
                    <a:pt x="1945132" y="0"/>
                  </a:lnTo>
                  <a:lnTo>
                    <a:pt x="0" y="0"/>
                  </a:lnTo>
                  <a:lnTo>
                    <a:pt x="0" y="16053"/>
                  </a:lnTo>
                  <a:lnTo>
                    <a:pt x="1945132" y="16053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5"/>
            <p:cNvSpPr/>
            <p:nvPr/>
          </p:nvSpPr>
          <p:spPr>
            <a:xfrm>
              <a:off x="2621525" y="2716247"/>
              <a:ext cx="1207007" cy="28548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/>
            <p:cNvSpPr/>
            <p:nvPr/>
          </p:nvSpPr>
          <p:spPr>
            <a:xfrm>
              <a:off x="2292646" y="3098190"/>
              <a:ext cx="586355" cy="28720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/>
            <p:cNvSpPr/>
            <p:nvPr/>
          </p:nvSpPr>
          <p:spPr>
            <a:xfrm>
              <a:off x="2958211" y="3080244"/>
              <a:ext cx="1207007" cy="30192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/>
            <p:cNvSpPr/>
            <p:nvPr/>
          </p:nvSpPr>
          <p:spPr>
            <a:xfrm>
              <a:off x="4260456" y="3083090"/>
              <a:ext cx="35560" cy="84455"/>
            </a:xfrm>
            <a:custGeom>
              <a:avLst/>
              <a:gdLst/>
              <a:ahLst/>
              <a:cxnLst/>
              <a:rect l="l" t="t" r="r" b="b"/>
              <a:pathLst>
                <a:path w="35560" h="84455">
                  <a:moveTo>
                    <a:pt x="35483" y="36449"/>
                  </a:moveTo>
                  <a:lnTo>
                    <a:pt x="35483" y="30213"/>
                  </a:lnTo>
                  <a:lnTo>
                    <a:pt x="35306" y="18986"/>
                  </a:lnTo>
                  <a:lnTo>
                    <a:pt x="33261" y="11163"/>
                  </a:lnTo>
                  <a:lnTo>
                    <a:pt x="25361" y="2247"/>
                  </a:lnTo>
                  <a:lnTo>
                    <a:pt x="20980" y="44"/>
                  </a:lnTo>
                  <a:lnTo>
                    <a:pt x="11036" y="0"/>
                  </a:lnTo>
                  <a:lnTo>
                    <a:pt x="7175" y="1587"/>
                  </a:lnTo>
                  <a:lnTo>
                    <a:pt x="1435" y="8026"/>
                  </a:lnTo>
                  <a:lnTo>
                    <a:pt x="0" y="11849"/>
                  </a:lnTo>
                  <a:lnTo>
                    <a:pt x="0" y="22999"/>
                  </a:lnTo>
                  <a:lnTo>
                    <a:pt x="4864" y="27800"/>
                  </a:lnTo>
                  <a:lnTo>
                    <a:pt x="7899" y="30835"/>
                  </a:lnTo>
                  <a:lnTo>
                    <a:pt x="11747" y="32295"/>
                  </a:lnTo>
                  <a:lnTo>
                    <a:pt x="16764" y="32320"/>
                  </a:lnTo>
                  <a:lnTo>
                    <a:pt x="17754" y="32169"/>
                  </a:lnTo>
                  <a:lnTo>
                    <a:pt x="20980" y="32080"/>
                  </a:lnTo>
                  <a:lnTo>
                    <a:pt x="21767" y="31915"/>
                  </a:lnTo>
                  <a:lnTo>
                    <a:pt x="22847" y="31191"/>
                  </a:lnTo>
                  <a:lnTo>
                    <a:pt x="23393" y="30937"/>
                  </a:lnTo>
                  <a:lnTo>
                    <a:pt x="24472" y="30568"/>
                  </a:lnTo>
                  <a:lnTo>
                    <a:pt x="25260" y="30213"/>
                  </a:lnTo>
                  <a:lnTo>
                    <a:pt x="25552" y="29959"/>
                  </a:lnTo>
                  <a:lnTo>
                    <a:pt x="25552" y="67288"/>
                  </a:lnTo>
                  <a:lnTo>
                    <a:pt x="29565" y="59321"/>
                  </a:lnTo>
                  <a:lnTo>
                    <a:pt x="31457" y="54267"/>
                  </a:lnTo>
                  <a:lnTo>
                    <a:pt x="34683" y="42494"/>
                  </a:lnTo>
                  <a:lnTo>
                    <a:pt x="35483" y="36449"/>
                  </a:lnTo>
                  <a:close/>
                </a:path>
                <a:path w="35560" h="84455">
                  <a:moveTo>
                    <a:pt x="25552" y="67288"/>
                  </a:moveTo>
                  <a:lnTo>
                    <a:pt x="25552" y="33147"/>
                  </a:lnTo>
                  <a:lnTo>
                    <a:pt x="24828" y="40462"/>
                  </a:lnTo>
                  <a:lnTo>
                    <a:pt x="23393" y="46951"/>
                  </a:lnTo>
                  <a:lnTo>
                    <a:pt x="5588" y="76161"/>
                  </a:lnTo>
                  <a:lnTo>
                    <a:pt x="4572" y="77597"/>
                  </a:lnTo>
                  <a:lnTo>
                    <a:pt x="4572" y="79032"/>
                  </a:lnTo>
                  <a:lnTo>
                    <a:pt x="5384" y="80187"/>
                  </a:lnTo>
                  <a:lnTo>
                    <a:pt x="8610" y="83388"/>
                  </a:lnTo>
                  <a:lnTo>
                    <a:pt x="9766" y="84188"/>
                  </a:lnTo>
                  <a:lnTo>
                    <a:pt x="10464" y="84188"/>
                  </a:lnTo>
                  <a:lnTo>
                    <a:pt x="11036" y="84353"/>
                  </a:lnTo>
                  <a:lnTo>
                    <a:pt x="25260" y="67868"/>
                  </a:lnTo>
                  <a:lnTo>
                    <a:pt x="25552" y="67288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/>
            <p:cNvSpPr/>
            <p:nvPr/>
          </p:nvSpPr>
          <p:spPr>
            <a:xfrm>
              <a:off x="4260464" y="3083087"/>
              <a:ext cx="35560" cy="84455"/>
            </a:xfrm>
            <a:custGeom>
              <a:avLst/>
              <a:gdLst/>
              <a:ahLst/>
              <a:cxnLst/>
              <a:rect l="l" t="t" r="r" b="b"/>
              <a:pathLst>
                <a:path w="35560" h="84455">
                  <a:moveTo>
                    <a:pt x="0" y="23000"/>
                  </a:moveTo>
                  <a:lnTo>
                    <a:pt x="0" y="20758"/>
                  </a:lnTo>
                  <a:lnTo>
                    <a:pt x="0" y="16313"/>
                  </a:lnTo>
                  <a:lnTo>
                    <a:pt x="0" y="11842"/>
                  </a:lnTo>
                  <a:lnTo>
                    <a:pt x="1426" y="8029"/>
                  </a:lnTo>
                  <a:lnTo>
                    <a:pt x="4304" y="4825"/>
                  </a:lnTo>
                  <a:lnTo>
                    <a:pt x="7182" y="1608"/>
                  </a:lnTo>
                  <a:lnTo>
                    <a:pt x="11028" y="0"/>
                  </a:lnTo>
                  <a:lnTo>
                    <a:pt x="15867" y="0"/>
                  </a:lnTo>
                  <a:lnTo>
                    <a:pt x="20884" y="0"/>
                  </a:lnTo>
                  <a:lnTo>
                    <a:pt x="25354" y="2241"/>
                  </a:lnTo>
                  <a:lnTo>
                    <a:pt x="29301" y="6687"/>
                  </a:lnTo>
                  <a:lnTo>
                    <a:pt x="33249" y="11158"/>
                  </a:lnTo>
                  <a:lnTo>
                    <a:pt x="35312" y="18985"/>
                  </a:lnTo>
                  <a:lnTo>
                    <a:pt x="35478" y="30220"/>
                  </a:lnTo>
                  <a:lnTo>
                    <a:pt x="35478" y="36451"/>
                  </a:lnTo>
                  <a:lnTo>
                    <a:pt x="20426" y="74562"/>
                  </a:lnTo>
                  <a:lnTo>
                    <a:pt x="17917" y="77602"/>
                  </a:lnTo>
                  <a:lnTo>
                    <a:pt x="15752" y="80021"/>
                  </a:lnTo>
                  <a:lnTo>
                    <a:pt x="13956" y="81781"/>
                  </a:lnTo>
                  <a:lnTo>
                    <a:pt x="12212" y="83567"/>
                  </a:lnTo>
                  <a:lnTo>
                    <a:pt x="11028" y="84365"/>
                  </a:lnTo>
                  <a:lnTo>
                    <a:pt x="10467" y="84188"/>
                  </a:lnTo>
                  <a:lnTo>
                    <a:pt x="9754" y="84188"/>
                  </a:lnTo>
                  <a:lnTo>
                    <a:pt x="8608" y="83377"/>
                  </a:lnTo>
                  <a:lnTo>
                    <a:pt x="6978" y="81781"/>
                  </a:lnTo>
                  <a:lnTo>
                    <a:pt x="5386" y="80173"/>
                  </a:lnTo>
                  <a:lnTo>
                    <a:pt x="4571" y="79033"/>
                  </a:lnTo>
                  <a:lnTo>
                    <a:pt x="4571" y="78324"/>
                  </a:lnTo>
                  <a:lnTo>
                    <a:pt x="4571" y="77602"/>
                  </a:lnTo>
                  <a:lnTo>
                    <a:pt x="5552" y="76170"/>
                  </a:lnTo>
                  <a:lnTo>
                    <a:pt x="7538" y="74043"/>
                  </a:lnTo>
                  <a:lnTo>
                    <a:pt x="9487" y="71889"/>
                  </a:lnTo>
                  <a:lnTo>
                    <a:pt x="11753" y="69217"/>
                  </a:lnTo>
                  <a:lnTo>
                    <a:pt x="14262" y="66013"/>
                  </a:lnTo>
                  <a:lnTo>
                    <a:pt x="16771" y="62821"/>
                  </a:lnTo>
                  <a:lnTo>
                    <a:pt x="25545" y="33145"/>
                  </a:lnTo>
                  <a:lnTo>
                    <a:pt x="25545" y="29954"/>
                  </a:lnTo>
                  <a:lnTo>
                    <a:pt x="25252" y="30220"/>
                  </a:lnTo>
                  <a:lnTo>
                    <a:pt x="24895" y="30384"/>
                  </a:lnTo>
                  <a:lnTo>
                    <a:pt x="24475" y="30574"/>
                  </a:lnTo>
                  <a:lnTo>
                    <a:pt x="23927" y="30739"/>
                  </a:lnTo>
                  <a:lnTo>
                    <a:pt x="23393" y="30929"/>
                  </a:lnTo>
                  <a:lnTo>
                    <a:pt x="22845" y="31195"/>
                  </a:lnTo>
                  <a:lnTo>
                    <a:pt x="22310" y="31562"/>
                  </a:lnTo>
                  <a:lnTo>
                    <a:pt x="21763" y="31917"/>
                  </a:lnTo>
                  <a:lnTo>
                    <a:pt x="20986" y="32081"/>
                  </a:lnTo>
                  <a:lnTo>
                    <a:pt x="19903" y="32081"/>
                  </a:lnTo>
                  <a:lnTo>
                    <a:pt x="18821" y="32081"/>
                  </a:lnTo>
                  <a:lnTo>
                    <a:pt x="17751" y="32183"/>
                  </a:lnTo>
                  <a:lnTo>
                    <a:pt x="16682" y="32335"/>
                  </a:lnTo>
                  <a:lnTo>
                    <a:pt x="11843" y="32335"/>
                  </a:lnTo>
                  <a:lnTo>
                    <a:pt x="7895" y="30840"/>
                  </a:lnTo>
                  <a:lnTo>
                    <a:pt x="4864" y="27801"/>
                  </a:lnTo>
                  <a:lnTo>
                    <a:pt x="0" y="23000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08640" y="4501237"/>
            <a:ext cx="4018345" cy="778291"/>
            <a:chOff x="668460" y="4523008"/>
            <a:chExt cx="4018345" cy="778291"/>
          </a:xfrm>
        </p:grpSpPr>
        <p:sp>
          <p:nvSpPr>
            <p:cNvPr id="25" name="object 24"/>
            <p:cNvSpPr/>
            <p:nvPr/>
          </p:nvSpPr>
          <p:spPr>
            <a:xfrm>
              <a:off x="668460" y="4770372"/>
              <a:ext cx="168037" cy="1949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5"/>
            <p:cNvSpPr/>
            <p:nvPr/>
          </p:nvSpPr>
          <p:spPr>
            <a:xfrm>
              <a:off x="935315" y="4861014"/>
              <a:ext cx="179070" cy="62865"/>
            </a:xfrm>
            <a:custGeom>
              <a:avLst/>
              <a:gdLst/>
              <a:ahLst/>
              <a:cxnLst/>
              <a:rect l="l" t="t" r="r" b="b"/>
              <a:pathLst>
                <a:path w="179069" h="62864">
                  <a:moveTo>
                    <a:pt x="179059" y="7302"/>
                  </a:moveTo>
                  <a:lnTo>
                    <a:pt x="179059" y="3187"/>
                  </a:lnTo>
                  <a:lnTo>
                    <a:pt x="177714" y="1422"/>
                  </a:lnTo>
                  <a:lnTo>
                    <a:pt x="175041" y="0"/>
                  </a:lnTo>
                  <a:lnTo>
                    <a:pt x="3750" y="0"/>
                  </a:lnTo>
                  <a:lnTo>
                    <a:pt x="1234" y="1231"/>
                  </a:lnTo>
                  <a:lnTo>
                    <a:pt x="0" y="3022"/>
                  </a:lnTo>
                  <a:lnTo>
                    <a:pt x="0" y="8026"/>
                  </a:lnTo>
                  <a:lnTo>
                    <a:pt x="1433" y="9817"/>
                  </a:lnTo>
                  <a:lnTo>
                    <a:pt x="4310" y="10693"/>
                  </a:lnTo>
                  <a:lnTo>
                    <a:pt x="89808" y="10693"/>
                  </a:lnTo>
                  <a:lnTo>
                    <a:pt x="175304" y="10439"/>
                  </a:lnTo>
                  <a:lnTo>
                    <a:pt x="177819" y="8991"/>
                  </a:lnTo>
                  <a:lnTo>
                    <a:pt x="179059" y="7302"/>
                  </a:lnTo>
                  <a:close/>
                </a:path>
                <a:path w="179069" h="62864">
                  <a:moveTo>
                    <a:pt x="179059" y="59613"/>
                  </a:moveTo>
                  <a:lnTo>
                    <a:pt x="179059" y="55499"/>
                  </a:lnTo>
                  <a:lnTo>
                    <a:pt x="177819" y="53708"/>
                  </a:lnTo>
                  <a:lnTo>
                    <a:pt x="175304" y="51943"/>
                  </a:lnTo>
                  <a:lnTo>
                    <a:pt x="4310" y="51943"/>
                  </a:lnTo>
                  <a:lnTo>
                    <a:pt x="1433" y="52819"/>
                  </a:lnTo>
                  <a:lnTo>
                    <a:pt x="0" y="54622"/>
                  </a:lnTo>
                  <a:lnTo>
                    <a:pt x="0" y="59613"/>
                  </a:lnTo>
                  <a:lnTo>
                    <a:pt x="1234" y="61417"/>
                  </a:lnTo>
                  <a:lnTo>
                    <a:pt x="3750" y="62649"/>
                  </a:lnTo>
                  <a:lnTo>
                    <a:pt x="175304" y="62527"/>
                  </a:lnTo>
                  <a:lnTo>
                    <a:pt x="177714" y="61417"/>
                  </a:lnTo>
                  <a:lnTo>
                    <a:pt x="179059" y="59613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6"/>
            <p:cNvSpPr/>
            <p:nvPr/>
          </p:nvSpPr>
          <p:spPr>
            <a:xfrm>
              <a:off x="935314" y="4861009"/>
              <a:ext cx="179070" cy="10795"/>
            </a:xfrm>
            <a:custGeom>
              <a:avLst/>
              <a:gdLst/>
              <a:ahLst/>
              <a:cxnLst/>
              <a:rect l="l" t="t" r="r" b="b"/>
              <a:pathLst>
                <a:path w="179069" h="10795">
                  <a:moveTo>
                    <a:pt x="0" y="5348"/>
                  </a:moveTo>
                  <a:lnTo>
                    <a:pt x="0" y="3029"/>
                  </a:lnTo>
                  <a:lnTo>
                    <a:pt x="1234" y="1229"/>
                  </a:lnTo>
                  <a:lnTo>
                    <a:pt x="3750" y="0"/>
                  </a:lnTo>
                  <a:lnTo>
                    <a:pt x="175041" y="0"/>
                  </a:lnTo>
                  <a:lnTo>
                    <a:pt x="177714" y="1432"/>
                  </a:lnTo>
                  <a:lnTo>
                    <a:pt x="179060" y="3193"/>
                  </a:lnTo>
                  <a:lnTo>
                    <a:pt x="179060" y="5348"/>
                  </a:lnTo>
                  <a:lnTo>
                    <a:pt x="179060" y="7300"/>
                  </a:lnTo>
                  <a:lnTo>
                    <a:pt x="177819" y="8998"/>
                  </a:lnTo>
                  <a:lnTo>
                    <a:pt x="175304" y="10430"/>
                  </a:lnTo>
                  <a:lnTo>
                    <a:pt x="89808" y="10696"/>
                  </a:lnTo>
                  <a:lnTo>
                    <a:pt x="4310" y="10696"/>
                  </a:lnTo>
                  <a:lnTo>
                    <a:pt x="1432" y="9822"/>
                  </a:lnTo>
                  <a:lnTo>
                    <a:pt x="0" y="8022"/>
                  </a:lnTo>
                  <a:lnTo>
                    <a:pt x="0" y="5348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7"/>
            <p:cNvSpPr/>
            <p:nvPr/>
          </p:nvSpPr>
          <p:spPr>
            <a:xfrm>
              <a:off x="935314" y="4912959"/>
              <a:ext cx="179070" cy="10795"/>
            </a:xfrm>
            <a:custGeom>
              <a:avLst/>
              <a:gdLst/>
              <a:ahLst/>
              <a:cxnLst/>
              <a:rect l="l" t="t" r="r" b="b"/>
              <a:pathLst>
                <a:path w="179069" h="10795">
                  <a:moveTo>
                    <a:pt x="0" y="5348"/>
                  </a:moveTo>
                  <a:lnTo>
                    <a:pt x="0" y="2674"/>
                  </a:lnTo>
                  <a:lnTo>
                    <a:pt x="1432" y="874"/>
                  </a:lnTo>
                  <a:lnTo>
                    <a:pt x="4310" y="0"/>
                  </a:lnTo>
                  <a:lnTo>
                    <a:pt x="175304" y="0"/>
                  </a:lnTo>
                  <a:lnTo>
                    <a:pt x="177819" y="1761"/>
                  </a:lnTo>
                  <a:lnTo>
                    <a:pt x="179060" y="3561"/>
                  </a:lnTo>
                  <a:lnTo>
                    <a:pt x="179060" y="5348"/>
                  </a:lnTo>
                  <a:lnTo>
                    <a:pt x="179060" y="7667"/>
                  </a:lnTo>
                  <a:lnTo>
                    <a:pt x="177714" y="9467"/>
                  </a:lnTo>
                  <a:lnTo>
                    <a:pt x="175041" y="10696"/>
                  </a:lnTo>
                  <a:lnTo>
                    <a:pt x="3750" y="10696"/>
                  </a:lnTo>
                  <a:lnTo>
                    <a:pt x="1234" y="9467"/>
                  </a:lnTo>
                  <a:lnTo>
                    <a:pt x="0" y="7667"/>
                  </a:lnTo>
                  <a:lnTo>
                    <a:pt x="0" y="5348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8"/>
            <p:cNvSpPr/>
            <p:nvPr/>
          </p:nvSpPr>
          <p:spPr>
            <a:xfrm>
              <a:off x="1219119" y="4523008"/>
              <a:ext cx="313501" cy="73032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9"/>
            <p:cNvSpPr/>
            <p:nvPr/>
          </p:nvSpPr>
          <p:spPr>
            <a:xfrm>
              <a:off x="1608584" y="4704748"/>
              <a:ext cx="880543" cy="59449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0"/>
            <p:cNvSpPr/>
            <p:nvPr/>
          </p:nvSpPr>
          <p:spPr>
            <a:xfrm>
              <a:off x="2566873" y="5124882"/>
              <a:ext cx="316298" cy="176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1"/>
            <p:cNvSpPr/>
            <p:nvPr/>
          </p:nvSpPr>
          <p:spPr>
            <a:xfrm>
              <a:off x="2939931" y="4706878"/>
              <a:ext cx="882644" cy="3194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2"/>
            <p:cNvSpPr/>
            <p:nvPr/>
          </p:nvSpPr>
          <p:spPr>
            <a:xfrm>
              <a:off x="3974414" y="4758436"/>
              <a:ext cx="10795" cy="267970"/>
            </a:xfrm>
            <a:custGeom>
              <a:avLst/>
              <a:gdLst/>
              <a:ahLst/>
              <a:cxnLst/>
              <a:rect l="l" t="t" r="r" b="b"/>
              <a:pathLst>
                <a:path w="10795" h="267970">
                  <a:moveTo>
                    <a:pt x="10782" y="263740"/>
                  </a:moveTo>
                  <a:lnTo>
                    <a:pt x="10782" y="4013"/>
                  </a:lnTo>
                  <a:lnTo>
                    <a:pt x="9512" y="1333"/>
                  </a:lnTo>
                  <a:lnTo>
                    <a:pt x="7734" y="0"/>
                  </a:lnTo>
                  <a:lnTo>
                    <a:pt x="3797" y="0"/>
                  </a:lnTo>
                  <a:lnTo>
                    <a:pt x="2057" y="1181"/>
                  </a:lnTo>
                  <a:lnTo>
                    <a:pt x="304" y="3492"/>
                  </a:lnTo>
                  <a:lnTo>
                    <a:pt x="0" y="133629"/>
                  </a:lnTo>
                  <a:lnTo>
                    <a:pt x="0" y="263740"/>
                  </a:lnTo>
                  <a:lnTo>
                    <a:pt x="1079" y="266255"/>
                  </a:lnTo>
                  <a:lnTo>
                    <a:pt x="2705" y="267500"/>
                  </a:lnTo>
                  <a:lnTo>
                    <a:pt x="7734" y="267500"/>
                  </a:lnTo>
                  <a:lnTo>
                    <a:pt x="9334" y="266255"/>
                  </a:lnTo>
                  <a:lnTo>
                    <a:pt x="10782" y="263740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3"/>
            <p:cNvSpPr/>
            <p:nvPr/>
          </p:nvSpPr>
          <p:spPr>
            <a:xfrm>
              <a:off x="3974420" y="4758428"/>
              <a:ext cx="10795" cy="267970"/>
            </a:xfrm>
            <a:custGeom>
              <a:avLst/>
              <a:gdLst/>
              <a:ahLst/>
              <a:cxnLst/>
              <a:rect l="l" t="t" r="r" b="b"/>
              <a:pathLst>
                <a:path w="10795" h="267970">
                  <a:moveTo>
                    <a:pt x="5383" y="267503"/>
                  </a:moveTo>
                  <a:lnTo>
                    <a:pt x="4861" y="267503"/>
                  </a:lnTo>
                  <a:lnTo>
                    <a:pt x="2697" y="267503"/>
                  </a:lnTo>
                  <a:lnTo>
                    <a:pt x="1069" y="266261"/>
                  </a:lnTo>
                  <a:lnTo>
                    <a:pt x="0" y="263752"/>
                  </a:lnTo>
                  <a:lnTo>
                    <a:pt x="0" y="133644"/>
                  </a:lnTo>
                  <a:lnTo>
                    <a:pt x="292" y="3497"/>
                  </a:lnTo>
                  <a:lnTo>
                    <a:pt x="2087" y="1178"/>
                  </a:lnTo>
                  <a:lnTo>
                    <a:pt x="3779" y="0"/>
                  </a:lnTo>
                  <a:lnTo>
                    <a:pt x="5383" y="0"/>
                  </a:lnTo>
                  <a:lnTo>
                    <a:pt x="7737" y="0"/>
                  </a:lnTo>
                  <a:lnTo>
                    <a:pt x="9493" y="1343"/>
                  </a:lnTo>
                  <a:lnTo>
                    <a:pt x="10766" y="4017"/>
                  </a:lnTo>
                  <a:lnTo>
                    <a:pt x="10766" y="263752"/>
                  </a:lnTo>
                  <a:lnTo>
                    <a:pt x="9328" y="266261"/>
                  </a:lnTo>
                  <a:lnTo>
                    <a:pt x="7737" y="267503"/>
                  </a:lnTo>
                  <a:lnTo>
                    <a:pt x="5930" y="267503"/>
                  </a:lnTo>
                  <a:lnTo>
                    <a:pt x="5383" y="267503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4"/>
            <p:cNvSpPr/>
            <p:nvPr/>
          </p:nvSpPr>
          <p:spPr>
            <a:xfrm>
              <a:off x="4097705" y="4706878"/>
              <a:ext cx="589100" cy="31947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447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948" y="1839916"/>
            <a:ext cx="5659153" cy="3198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3202913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Prediction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6628" y="1341682"/>
            <a:ext cx="54864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With random initial weights , we make a prediction for surrounding words, and calculate the NLL for the prediction. We then backpropagate the NLL's gradients to find new weights and repeat 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Consider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two sentences: "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 am running.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" and "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 am writing.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". "I" and "am" targets will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backprop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to same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input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 and so, after some training, "writing" and "running" will be highly correlated.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Appropriate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correlations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will emerge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as corpus size increases.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2569059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Problems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045029" y="1198993"/>
            <a:ext cx="1048294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in the forward mode, the calculation of </a:t>
            </a:r>
            <a:r>
              <a:rPr lang="en-US" sz="2400" dirty="0" err="1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softmax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 requires a sum over the entire vocabulary 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spcBef>
                <a:spcPts val="18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in the backward mode, the gradients need this sum too. For example</a:t>
            </a:r>
            <a:r>
              <a:rPr lang="en-US" sz="2400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 smtClean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r>
              <a:rPr lang="en-US" sz="2400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endParaRPr lang="en-US" sz="2400" dirty="0" smtClean="0">
              <a:solidFill>
                <a:srgbClr val="282828"/>
              </a:solidFill>
              <a:latin typeface="Karla" charset="0"/>
              <a:ea typeface="Karla" charset="0"/>
              <a:cs typeface="Karla" charset="0"/>
            </a:endParaRPr>
          </a:p>
          <a:p>
            <a:r>
              <a:rPr lang="en-US" sz="2400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For 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large vocabularies, this is very expensive! </a:t>
            </a:r>
            <a:endParaRPr lang="en-US" sz="2400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233234" y="3178844"/>
            <a:ext cx="5971206" cy="881658"/>
            <a:chOff x="699834" y="3853758"/>
            <a:chExt cx="5971206" cy="881658"/>
          </a:xfrm>
        </p:grpSpPr>
        <p:sp>
          <p:nvSpPr>
            <p:cNvPr id="59" name="object 7"/>
            <p:cNvSpPr/>
            <p:nvPr/>
          </p:nvSpPr>
          <p:spPr>
            <a:xfrm>
              <a:off x="699834" y="4231931"/>
              <a:ext cx="2242185" cy="20320"/>
            </a:xfrm>
            <a:custGeom>
              <a:avLst/>
              <a:gdLst/>
              <a:ahLst/>
              <a:cxnLst/>
              <a:rect l="l" t="t" r="r" b="b"/>
              <a:pathLst>
                <a:path w="2242185" h="20320">
                  <a:moveTo>
                    <a:pt x="2241842" y="19774"/>
                  </a:moveTo>
                  <a:lnTo>
                    <a:pt x="2241842" y="0"/>
                  </a:lnTo>
                  <a:lnTo>
                    <a:pt x="0" y="0"/>
                  </a:lnTo>
                  <a:lnTo>
                    <a:pt x="0" y="19774"/>
                  </a:lnTo>
                  <a:lnTo>
                    <a:pt x="2241842" y="19774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8"/>
            <p:cNvSpPr/>
            <p:nvPr/>
          </p:nvSpPr>
          <p:spPr>
            <a:xfrm>
              <a:off x="733408" y="3865314"/>
              <a:ext cx="591759" cy="3040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9"/>
            <p:cNvSpPr/>
            <p:nvPr/>
          </p:nvSpPr>
          <p:spPr>
            <a:xfrm>
              <a:off x="1395926" y="3853758"/>
              <a:ext cx="714602" cy="3301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0"/>
            <p:cNvSpPr/>
            <p:nvPr/>
          </p:nvSpPr>
          <p:spPr>
            <a:xfrm>
              <a:off x="2277148" y="3853929"/>
              <a:ext cx="13335" cy="329565"/>
            </a:xfrm>
            <a:custGeom>
              <a:avLst/>
              <a:gdLst/>
              <a:ahLst/>
              <a:cxnLst/>
              <a:rect l="l" t="t" r="r" b="b"/>
              <a:pathLst>
                <a:path w="13335" h="329564">
                  <a:moveTo>
                    <a:pt x="13208" y="324891"/>
                  </a:moveTo>
                  <a:lnTo>
                    <a:pt x="13208" y="4953"/>
                  </a:lnTo>
                  <a:lnTo>
                    <a:pt x="11684" y="1663"/>
                  </a:lnTo>
                  <a:lnTo>
                    <a:pt x="9461" y="0"/>
                  </a:lnTo>
                  <a:lnTo>
                    <a:pt x="4635" y="0"/>
                  </a:lnTo>
                  <a:lnTo>
                    <a:pt x="2540" y="1422"/>
                  </a:lnTo>
                  <a:lnTo>
                    <a:pt x="317" y="4305"/>
                  </a:lnTo>
                  <a:lnTo>
                    <a:pt x="0" y="164604"/>
                  </a:lnTo>
                  <a:lnTo>
                    <a:pt x="0" y="324891"/>
                  </a:lnTo>
                  <a:lnTo>
                    <a:pt x="1295" y="327964"/>
                  </a:lnTo>
                  <a:lnTo>
                    <a:pt x="3302" y="329501"/>
                  </a:lnTo>
                  <a:lnTo>
                    <a:pt x="9461" y="329501"/>
                  </a:lnTo>
                  <a:lnTo>
                    <a:pt x="11442" y="327964"/>
                  </a:lnTo>
                  <a:lnTo>
                    <a:pt x="13208" y="324891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1"/>
            <p:cNvSpPr/>
            <p:nvPr/>
          </p:nvSpPr>
          <p:spPr>
            <a:xfrm>
              <a:off x="2277142" y="3853923"/>
              <a:ext cx="13335" cy="329565"/>
            </a:xfrm>
            <a:custGeom>
              <a:avLst/>
              <a:gdLst/>
              <a:ahLst/>
              <a:cxnLst/>
              <a:rect l="l" t="t" r="r" b="b"/>
              <a:pathLst>
                <a:path w="13335" h="329564">
                  <a:moveTo>
                    <a:pt x="6624" y="329509"/>
                  </a:moveTo>
                  <a:lnTo>
                    <a:pt x="5937" y="329509"/>
                  </a:lnTo>
                  <a:lnTo>
                    <a:pt x="3305" y="329509"/>
                  </a:lnTo>
                  <a:lnTo>
                    <a:pt x="1296" y="327974"/>
                  </a:lnTo>
                  <a:lnTo>
                    <a:pt x="0" y="324904"/>
                  </a:lnTo>
                  <a:lnTo>
                    <a:pt x="0" y="164602"/>
                  </a:lnTo>
                  <a:lnTo>
                    <a:pt x="330" y="4312"/>
                  </a:lnTo>
                  <a:lnTo>
                    <a:pt x="2542" y="1433"/>
                  </a:lnTo>
                  <a:lnTo>
                    <a:pt x="4640" y="0"/>
                  </a:lnTo>
                  <a:lnTo>
                    <a:pt x="6624" y="0"/>
                  </a:lnTo>
                  <a:lnTo>
                    <a:pt x="9472" y="0"/>
                  </a:lnTo>
                  <a:lnTo>
                    <a:pt x="11684" y="1674"/>
                  </a:lnTo>
                  <a:lnTo>
                    <a:pt x="13223" y="4959"/>
                  </a:lnTo>
                  <a:lnTo>
                    <a:pt x="13223" y="324904"/>
                  </a:lnTo>
                  <a:lnTo>
                    <a:pt x="11456" y="327974"/>
                  </a:lnTo>
                  <a:lnTo>
                    <a:pt x="9472" y="329509"/>
                  </a:lnTo>
                  <a:lnTo>
                    <a:pt x="7272" y="329509"/>
                  </a:lnTo>
                  <a:lnTo>
                    <a:pt x="6624" y="329509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2"/>
            <p:cNvSpPr/>
            <p:nvPr/>
          </p:nvSpPr>
          <p:spPr>
            <a:xfrm>
              <a:off x="2428398" y="3853758"/>
              <a:ext cx="461841" cy="33016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3"/>
            <p:cNvSpPr/>
            <p:nvPr/>
          </p:nvSpPr>
          <p:spPr>
            <a:xfrm>
              <a:off x="1579401" y="4314545"/>
              <a:ext cx="461729" cy="2886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4"/>
            <p:cNvSpPr/>
            <p:nvPr/>
          </p:nvSpPr>
          <p:spPr>
            <a:xfrm>
              <a:off x="3091249" y="4203043"/>
              <a:ext cx="220513" cy="775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5"/>
            <p:cNvSpPr/>
            <p:nvPr/>
          </p:nvSpPr>
          <p:spPr>
            <a:xfrm>
              <a:off x="3430125" y="4175009"/>
              <a:ext cx="328706" cy="20159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16"/>
            <p:cNvSpPr/>
            <p:nvPr/>
          </p:nvSpPr>
          <p:spPr>
            <a:xfrm>
              <a:off x="3895445" y="4235221"/>
              <a:ext cx="201930" cy="13335"/>
            </a:xfrm>
            <a:custGeom>
              <a:avLst/>
              <a:gdLst/>
              <a:ahLst/>
              <a:cxnLst/>
              <a:rect l="l" t="t" r="r" b="b"/>
              <a:pathLst>
                <a:path w="201929" h="13335">
                  <a:moveTo>
                    <a:pt x="201676" y="9232"/>
                  </a:moveTo>
                  <a:lnTo>
                    <a:pt x="201676" y="3949"/>
                  </a:lnTo>
                  <a:lnTo>
                    <a:pt x="200012" y="1765"/>
                  </a:lnTo>
                  <a:lnTo>
                    <a:pt x="196723" y="0"/>
                  </a:lnTo>
                  <a:lnTo>
                    <a:pt x="4635" y="0"/>
                  </a:lnTo>
                  <a:lnTo>
                    <a:pt x="1536" y="1536"/>
                  </a:lnTo>
                  <a:lnTo>
                    <a:pt x="0" y="3721"/>
                  </a:lnTo>
                  <a:lnTo>
                    <a:pt x="0" y="9461"/>
                  </a:lnTo>
                  <a:lnTo>
                    <a:pt x="1536" y="11645"/>
                  </a:lnTo>
                  <a:lnTo>
                    <a:pt x="4635" y="13182"/>
                  </a:lnTo>
                  <a:lnTo>
                    <a:pt x="196723" y="13182"/>
                  </a:lnTo>
                  <a:lnTo>
                    <a:pt x="200012" y="11417"/>
                  </a:lnTo>
                  <a:lnTo>
                    <a:pt x="201676" y="9232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7"/>
            <p:cNvSpPr/>
            <p:nvPr/>
          </p:nvSpPr>
          <p:spPr>
            <a:xfrm>
              <a:off x="3895451" y="4235225"/>
              <a:ext cx="201930" cy="13335"/>
            </a:xfrm>
            <a:custGeom>
              <a:avLst/>
              <a:gdLst/>
              <a:ahLst/>
              <a:cxnLst/>
              <a:rect l="l" t="t" r="r" b="b"/>
              <a:pathLst>
                <a:path w="201929" h="13335">
                  <a:moveTo>
                    <a:pt x="0" y="10858"/>
                  </a:moveTo>
                  <a:lnTo>
                    <a:pt x="0" y="9450"/>
                  </a:lnTo>
                  <a:lnTo>
                    <a:pt x="0" y="6583"/>
                  </a:lnTo>
                  <a:lnTo>
                    <a:pt x="0" y="3716"/>
                  </a:lnTo>
                  <a:lnTo>
                    <a:pt x="1538" y="1522"/>
                  </a:lnTo>
                  <a:lnTo>
                    <a:pt x="4640" y="0"/>
                  </a:lnTo>
                  <a:lnTo>
                    <a:pt x="196711" y="0"/>
                  </a:lnTo>
                  <a:lnTo>
                    <a:pt x="200017" y="1750"/>
                  </a:lnTo>
                  <a:lnTo>
                    <a:pt x="201670" y="3945"/>
                  </a:lnTo>
                  <a:lnTo>
                    <a:pt x="201670" y="6583"/>
                  </a:lnTo>
                  <a:lnTo>
                    <a:pt x="201670" y="9234"/>
                  </a:lnTo>
                  <a:lnTo>
                    <a:pt x="200017" y="11416"/>
                  </a:lnTo>
                  <a:lnTo>
                    <a:pt x="196711" y="13167"/>
                  </a:lnTo>
                  <a:lnTo>
                    <a:pt x="4640" y="13167"/>
                  </a:lnTo>
                  <a:lnTo>
                    <a:pt x="1538" y="11632"/>
                  </a:lnTo>
                  <a:lnTo>
                    <a:pt x="0" y="9450"/>
                  </a:lnTo>
                  <a:lnTo>
                    <a:pt x="0" y="6583"/>
                  </a:lnTo>
                  <a:lnTo>
                    <a:pt x="0" y="10858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18"/>
            <p:cNvSpPr/>
            <p:nvPr/>
          </p:nvSpPr>
          <p:spPr>
            <a:xfrm>
              <a:off x="4216298" y="4010762"/>
              <a:ext cx="441014" cy="72465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19"/>
            <p:cNvSpPr/>
            <p:nvPr/>
          </p:nvSpPr>
          <p:spPr>
            <a:xfrm>
              <a:off x="4741968" y="4076712"/>
              <a:ext cx="697564" cy="3449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0"/>
            <p:cNvSpPr/>
            <p:nvPr/>
          </p:nvSpPr>
          <p:spPr>
            <a:xfrm>
              <a:off x="5605640" y="4076877"/>
              <a:ext cx="13335" cy="329565"/>
            </a:xfrm>
            <a:custGeom>
              <a:avLst/>
              <a:gdLst/>
              <a:ahLst/>
              <a:cxnLst/>
              <a:rect l="l" t="t" r="r" b="b"/>
              <a:pathLst>
                <a:path w="13335" h="329564">
                  <a:moveTo>
                    <a:pt x="13220" y="324904"/>
                  </a:moveTo>
                  <a:lnTo>
                    <a:pt x="13220" y="4965"/>
                  </a:lnTo>
                  <a:lnTo>
                    <a:pt x="11696" y="1663"/>
                  </a:lnTo>
                  <a:lnTo>
                    <a:pt x="9512" y="0"/>
                  </a:lnTo>
                  <a:lnTo>
                    <a:pt x="4648" y="0"/>
                  </a:lnTo>
                  <a:lnTo>
                    <a:pt x="2552" y="1435"/>
                  </a:lnTo>
                  <a:lnTo>
                    <a:pt x="330" y="4318"/>
                  </a:lnTo>
                  <a:lnTo>
                    <a:pt x="0" y="164604"/>
                  </a:lnTo>
                  <a:lnTo>
                    <a:pt x="0" y="324904"/>
                  </a:lnTo>
                  <a:lnTo>
                    <a:pt x="1346" y="327977"/>
                  </a:lnTo>
                  <a:lnTo>
                    <a:pt x="3340" y="329514"/>
                  </a:lnTo>
                  <a:lnTo>
                    <a:pt x="9512" y="329514"/>
                  </a:lnTo>
                  <a:lnTo>
                    <a:pt x="11493" y="327977"/>
                  </a:lnTo>
                  <a:lnTo>
                    <a:pt x="13220" y="324904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1"/>
            <p:cNvSpPr/>
            <p:nvPr/>
          </p:nvSpPr>
          <p:spPr>
            <a:xfrm>
              <a:off x="5605650" y="4076877"/>
              <a:ext cx="13335" cy="329565"/>
            </a:xfrm>
            <a:custGeom>
              <a:avLst/>
              <a:gdLst/>
              <a:ahLst/>
              <a:cxnLst/>
              <a:rect l="l" t="t" r="r" b="b"/>
              <a:pathLst>
                <a:path w="13335" h="329564">
                  <a:moveTo>
                    <a:pt x="6624" y="329509"/>
                  </a:moveTo>
                  <a:lnTo>
                    <a:pt x="5963" y="329509"/>
                  </a:lnTo>
                  <a:lnTo>
                    <a:pt x="3331" y="329509"/>
                  </a:lnTo>
                  <a:lnTo>
                    <a:pt x="1335" y="327974"/>
                  </a:lnTo>
                  <a:lnTo>
                    <a:pt x="0" y="324904"/>
                  </a:lnTo>
                  <a:lnTo>
                    <a:pt x="0" y="164602"/>
                  </a:lnTo>
                  <a:lnTo>
                    <a:pt x="317" y="4312"/>
                  </a:lnTo>
                  <a:lnTo>
                    <a:pt x="2542" y="1433"/>
                  </a:lnTo>
                  <a:lnTo>
                    <a:pt x="4640" y="0"/>
                  </a:lnTo>
                  <a:lnTo>
                    <a:pt x="6624" y="0"/>
                  </a:lnTo>
                  <a:lnTo>
                    <a:pt x="9497" y="0"/>
                  </a:lnTo>
                  <a:lnTo>
                    <a:pt x="11684" y="1661"/>
                  </a:lnTo>
                  <a:lnTo>
                    <a:pt x="13210" y="4959"/>
                  </a:lnTo>
                  <a:lnTo>
                    <a:pt x="13210" y="324904"/>
                  </a:lnTo>
                  <a:lnTo>
                    <a:pt x="11456" y="327974"/>
                  </a:lnTo>
                  <a:lnTo>
                    <a:pt x="9497" y="329509"/>
                  </a:lnTo>
                  <a:lnTo>
                    <a:pt x="7272" y="329509"/>
                  </a:lnTo>
                  <a:lnTo>
                    <a:pt x="6624" y="329509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2"/>
            <p:cNvSpPr/>
            <p:nvPr/>
          </p:nvSpPr>
          <p:spPr>
            <a:xfrm>
              <a:off x="5757224" y="4076712"/>
              <a:ext cx="913816" cy="3449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896302" y="52368"/>
            <a:ext cx="3631669" cy="669149"/>
            <a:chOff x="664355" y="2716247"/>
            <a:chExt cx="3631669" cy="669149"/>
          </a:xfrm>
        </p:grpSpPr>
        <p:sp>
          <p:nvSpPr>
            <p:cNvPr id="76" name="object 7"/>
            <p:cNvSpPr/>
            <p:nvPr/>
          </p:nvSpPr>
          <p:spPr>
            <a:xfrm>
              <a:off x="664355" y="2914855"/>
              <a:ext cx="547753" cy="26753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8"/>
            <p:cNvSpPr/>
            <p:nvPr/>
          </p:nvSpPr>
          <p:spPr>
            <a:xfrm>
              <a:off x="1347254" y="2914993"/>
              <a:ext cx="10795" cy="267335"/>
            </a:xfrm>
            <a:custGeom>
              <a:avLst/>
              <a:gdLst/>
              <a:ahLst/>
              <a:cxnLst/>
              <a:rect l="l" t="t" r="r" b="b"/>
              <a:pathLst>
                <a:path w="10794" h="267335">
                  <a:moveTo>
                    <a:pt x="10731" y="263258"/>
                  </a:moveTo>
                  <a:lnTo>
                    <a:pt x="10731" y="4013"/>
                  </a:lnTo>
                  <a:lnTo>
                    <a:pt x="9486" y="1333"/>
                  </a:lnTo>
                  <a:lnTo>
                    <a:pt x="7696" y="0"/>
                  </a:lnTo>
                  <a:lnTo>
                    <a:pt x="3746" y="0"/>
                  </a:lnTo>
                  <a:lnTo>
                    <a:pt x="2057" y="1168"/>
                  </a:lnTo>
                  <a:lnTo>
                    <a:pt x="254" y="3492"/>
                  </a:lnTo>
                  <a:lnTo>
                    <a:pt x="0" y="133375"/>
                  </a:lnTo>
                  <a:lnTo>
                    <a:pt x="0" y="263258"/>
                  </a:lnTo>
                  <a:lnTo>
                    <a:pt x="1079" y="265734"/>
                  </a:lnTo>
                  <a:lnTo>
                    <a:pt x="2667" y="266966"/>
                  </a:lnTo>
                  <a:lnTo>
                    <a:pt x="7696" y="266966"/>
                  </a:lnTo>
                  <a:lnTo>
                    <a:pt x="9296" y="265734"/>
                  </a:lnTo>
                  <a:lnTo>
                    <a:pt x="10731" y="263258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9"/>
            <p:cNvSpPr/>
            <p:nvPr/>
          </p:nvSpPr>
          <p:spPr>
            <a:xfrm>
              <a:off x="1347250" y="2914989"/>
              <a:ext cx="10795" cy="267335"/>
            </a:xfrm>
            <a:custGeom>
              <a:avLst/>
              <a:gdLst/>
              <a:ahLst/>
              <a:cxnLst/>
              <a:rect l="l" t="t" r="r" b="b"/>
              <a:pathLst>
                <a:path w="10794" h="267335">
                  <a:moveTo>
                    <a:pt x="5348" y="266978"/>
                  </a:moveTo>
                  <a:lnTo>
                    <a:pt x="4826" y="266978"/>
                  </a:lnTo>
                  <a:lnTo>
                    <a:pt x="2674" y="266978"/>
                  </a:lnTo>
                  <a:lnTo>
                    <a:pt x="1082" y="265737"/>
                  </a:lnTo>
                  <a:lnTo>
                    <a:pt x="0" y="263254"/>
                  </a:lnTo>
                  <a:lnTo>
                    <a:pt x="0" y="133368"/>
                  </a:lnTo>
                  <a:lnTo>
                    <a:pt x="267" y="3495"/>
                  </a:lnTo>
                  <a:lnTo>
                    <a:pt x="2062" y="1177"/>
                  </a:lnTo>
                  <a:lnTo>
                    <a:pt x="3756" y="0"/>
                  </a:lnTo>
                  <a:lnTo>
                    <a:pt x="5348" y="0"/>
                  </a:lnTo>
                  <a:lnTo>
                    <a:pt x="7704" y="0"/>
                  </a:lnTo>
                  <a:lnTo>
                    <a:pt x="9499" y="1342"/>
                  </a:lnTo>
                  <a:lnTo>
                    <a:pt x="10735" y="4014"/>
                  </a:lnTo>
                  <a:lnTo>
                    <a:pt x="10735" y="263254"/>
                  </a:lnTo>
                  <a:lnTo>
                    <a:pt x="9296" y="265737"/>
                  </a:lnTo>
                  <a:lnTo>
                    <a:pt x="7704" y="266978"/>
                  </a:lnTo>
                  <a:lnTo>
                    <a:pt x="5908" y="266978"/>
                  </a:lnTo>
                  <a:lnTo>
                    <a:pt x="5348" y="266978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10"/>
            <p:cNvSpPr/>
            <p:nvPr/>
          </p:nvSpPr>
          <p:spPr>
            <a:xfrm>
              <a:off x="1470181" y="2914855"/>
              <a:ext cx="375360" cy="26753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11"/>
            <p:cNvSpPr/>
            <p:nvPr/>
          </p:nvSpPr>
          <p:spPr>
            <a:xfrm>
              <a:off x="1960956" y="3017367"/>
              <a:ext cx="179070" cy="62865"/>
            </a:xfrm>
            <a:custGeom>
              <a:avLst/>
              <a:gdLst/>
              <a:ahLst/>
              <a:cxnLst/>
              <a:rect l="l" t="t" r="r" b="b"/>
              <a:pathLst>
                <a:path w="179069" h="62864">
                  <a:moveTo>
                    <a:pt x="178930" y="7302"/>
                  </a:moveTo>
                  <a:lnTo>
                    <a:pt x="178930" y="3200"/>
                  </a:lnTo>
                  <a:lnTo>
                    <a:pt x="177584" y="1397"/>
                  </a:lnTo>
                  <a:lnTo>
                    <a:pt x="174917" y="0"/>
                  </a:lnTo>
                  <a:lnTo>
                    <a:pt x="3759" y="0"/>
                  </a:lnTo>
                  <a:lnTo>
                    <a:pt x="1244" y="1231"/>
                  </a:lnTo>
                  <a:lnTo>
                    <a:pt x="0" y="3035"/>
                  </a:lnTo>
                  <a:lnTo>
                    <a:pt x="0" y="7988"/>
                  </a:lnTo>
                  <a:lnTo>
                    <a:pt x="1435" y="9791"/>
                  </a:lnTo>
                  <a:lnTo>
                    <a:pt x="4279" y="10668"/>
                  </a:lnTo>
                  <a:lnTo>
                    <a:pt x="89750" y="10668"/>
                  </a:lnTo>
                  <a:lnTo>
                    <a:pt x="175171" y="10401"/>
                  </a:lnTo>
                  <a:lnTo>
                    <a:pt x="177685" y="9004"/>
                  </a:lnTo>
                  <a:lnTo>
                    <a:pt x="178930" y="7302"/>
                  </a:lnTo>
                  <a:close/>
                </a:path>
                <a:path w="179069" h="62864">
                  <a:moveTo>
                    <a:pt x="178930" y="59486"/>
                  </a:moveTo>
                  <a:lnTo>
                    <a:pt x="178930" y="55410"/>
                  </a:lnTo>
                  <a:lnTo>
                    <a:pt x="177685" y="53619"/>
                  </a:lnTo>
                  <a:lnTo>
                    <a:pt x="175171" y="51854"/>
                  </a:lnTo>
                  <a:lnTo>
                    <a:pt x="4279" y="51854"/>
                  </a:lnTo>
                  <a:lnTo>
                    <a:pt x="1435" y="52730"/>
                  </a:lnTo>
                  <a:lnTo>
                    <a:pt x="0" y="54495"/>
                  </a:lnTo>
                  <a:lnTo>
                    <a:pt x="0" y="59486"/>
                  </a:lnTo>
                  <a:lnTo>
                    <a:pt x="1244" y="61277"/>
                  </a:lnTo>
                  <a:lnTo>
                    <a:pt x="3759" y="62522"/>
                  </a:lnTo>
                  <a:lnTo>
                    <a:pt x="175171" y="62403"/>
                  </a:lnTo>
                  <a:lnTo>
                    <a:pt x="177584" y="61277"/>
                  </a:lnTo>
                  <a:lnTo>
                    <a:pt x="178930" y="59486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12"/>
            <p:cNvSpPr/>
            <p:nvPr/>
          </p:nvSpPr>
          <p:spPr>
            <a:xfrm>
              <a:off x="1960960" y="3017366"/>
              <a:ext cx="179070" cy="10795"/>
            </a:xfrm>
            <a:custGeom>
              <a:avLst/>
              <a:gdLst/>
              <a:ahLst/>
              <a:cxnLst/>
              <a:rect l="l" t="t" r="r" b="b"/>
              <a:pathLst>
                <a:path w="179069" h="10794">
                  <a:moveTo>
                    <a:pt x="0" y="5344"/>
                  </a:moveTo>
                  <a:lnTo>
                    <a:pt x="0" y="3027"/>
                  </a:lnTo>
                  <a:lnTo>
                    <a:pt x="1247" y="1241"/>
                  </a:lnTo>
                  <a:lnTo>
                    <a:pt x="3756" y="0"/>
                  </a:lnTo>
                  <a:lnTo>
                    <a:pt x="174919" y="0"/>
                  </a:lnTo>
                  <a:lnTo>
                    <a:pt x="177594" y="1393"/>
                  </a:lnTo>
                  <a:lnTo>
                    <a:pt x="178931" y="3191"/>
                  </a:lnTo>
                  <a:lnTo>
                    <a:pt x="178931" y="5344"/>
                  </a:lnTo>
                  <a:lnTo>
                    <a:pt x="178931" y="7308"/>
                  </a:lnTo>
                  <a:lnTo>
                    <a:pt x="177696" y="8967"/>
                  </a:lnTo>
                  <a:lnTo>
                    <a:pt x="175174" y="10411"/>
                  </a:lnTo>
                  <a:lnTo>
                    <a:pt x="89752" y="10664"/>
                  </a:lnTo>
                  <a:lnTo>
                    <a:pt x="4278" y="10664"/>
                  </a:lnTo>
                  <a:lnTo>
                    <a:pt x="1426" y="9777"/>
                  </a:lnTo>
                  <a:lnTo>
                    <a:pt x="0" y="7991"/>
                  </a:lnTo>
                  <a:lnTo>
                    <a:pt x="0" y="5344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13"/>
            <p:cNvSpPr/>
            <p:nvPr/>
          </p:nvSpPr>
          <p:spPr>
            <a:xfrm>
              <a:off x="1960960" y="3069219"/>
              <a:ext cx="179070" cy="10795"/>
            </a:xfrm>
            <a:custGeom>
              <a:avLst/>
              <a:gdLst/>
              <a:ahLst/>
              <a:cxnLst/>
              <a:rect l="l" t="t" r="r" b="b"/>
              <a:pathLst>
                <a:path w="179069" h="10794">
                  <a:moveTo>
                    <a:pt x="0" y="5319"/>
                  </a:moveTo>
                  <a:lnTo>
                    <a:pt x="0" y="2647"/>
                  </a:lnTo>
                  <a:lnTo>
                    <a:pt x="1426" y="886"/>
                  </a:lnTo>
                  <a:lnTo>
                    <a:pt x="4278" y="0"/>
                  </a:lnTo>
                  <a:lnTo>
                    <a:pt x="175174" y="0"/>
                  </a:lnTo>
                  <a:lnTo>
                    <a:pt x="177696" y="1760"/>
                  </a:lnTo>
                  <a:lnTo>
                    <a:pt x="178931" y="3559"/>
                  </a:lnTo>
                  <a:lnTo>
                    <a:pt x="178931" y="5319"/>
                  </a:lnTo>
                  <a:lnTo>
                    <a:pt x="178931" y="7637"/>
                  </a:lnTo>
                  <a:lnTo>
                    <a:pt x="177594" y="9423"/>
                  </a:lnTo>
                  <a:lnTo>
                    <a:pt x="174919" y="10664"/>
                  </a:lnTo>
                  <a:lnTo>
                    <a:pt x="3756" y="10664"/>
                  </a:lnTo>
                  <a:lnTo>
                    <a:pt x="1247" y="9423"/>
                  </a:lnTo>
                  <a:lnTo>
                    <a:pt x="0" y="7637"/>
                  </a:lnTo>
                  <a:lnTo>
                    <a:pt x="0" y="5319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14"/>
            <p:cNvSpPr/>
            <p:nvPr/>
          </p:nvSpPr>
          <p:spPr>
            <a:xfrm>
              <a:off x="2261616" y="3040595"/>
              <a:ext cx="1945639" cy="16510"/>
            </a:xfrm>
            <a:custGeom>
              <a:avLst/>
              <a:gdLst/>
              <a:ahLst/>
              <a:cxnLst/>
              <a:rect l="l" t="t" r="r" b="b"/>
              <a:pathLst>
                <a:path w="1945639" h="16510">
                  <a:moveTo>
                    <a:pt x="1945132" y="16053"/>
                  </a:moveTo>
                  <a:lnTo>
                    <a:pt x="1945132" y="0"/>
                  </a:lnTo>
                  <a:lnTo>
                    <a:pt x="0" y="0"/>
                  </a:lnTo>
                  <a:lnTo>
                    <a:pt x="0" y="16053"/>
                  </a:lnTo>
                  <a:lnTo>
                    <a:pt x="1945132" y="16053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15"/>
            <p:cNvSpPr/>
            <p:nvPr/>
          </p:nvSpPr>
          <p:spPr>
            <a:xfrm>
              <a:off x="2621525" y="2716247"/>
              <a:ext cx="1207007" cy="28548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6"/>
            <p:cNvSpPr/>
            <p:nvPr/>
          </p:nvSpPr>
          <p:spPr>
            <a:xfrm>
              <a:off x="2292646" y="3098190"/>
              <a:ext cx="586355" cy="28720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17"/>
            <p:cNvSpPr/>
            <p:nvPr/>
          </p:nvSpPr>
          <p:spPr>
            <a:xfrm>
              <a:off x="2958211" y="3080244"/>
              <a:ext cx="1207007" cy="30192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18"/>
            <p:cNvSpPr/>
            <p:nvPr/>
          </p:nvSpPr>
          <p:spPr>
            <a:xfrm>
              <a:off x="4260456" y="3083090"/>
              <a:ext cx="35560" cy="84455"/>
            </a:xfrm>
            <a:custGeom>
              <a:avLst/>
              <a:gdLst/>
              <a:ahLst/>
              <a:cxnLst/>
              <a:rect l="l" t="t" r="r" b="b"/>
              <a:pathLst>
                <a:path w="35560" h="84455">
                  <a:moveTo>
                    <a:pt x="35483" y="36449"/>
                  </a:moveTo>
                  <a:lnTo>
                    <a:pt x="35483" y="30213"/>
                  </a:lnTo>
                  <a:lnTo>
                    <a:pt x="35306" y="18986"/>
                  </a:lnTo>
                  <a:lnTo>
                    <a:pt x="33261" y="11163"/>
                  </a:lnTo>
                  <a:lnTo>
                    <a:pt x="25361" y="2247"/>
                  </a:lnTo>
                  <a:lnTo>
                    <a:pt x="20980" y="44"/>
                  </a:lnTo>
                  <a:lnTo>
                    <a:pt x="11036" y="0"/>
                  </a:lnTo>
                  <a:lnTo>
                    <a:pt x="7175" y="1587"/>
                  </a:lnTo>
                  <a:lnTo>
                    <a:pt x="1435" y="8026"/>
                  </a:lnTo>
                  <a:lnTo>
                    <a:pt x="0" y="11849"/>
                  </a:lnTo>
                  <a:lnTo>
                    <a:pt x="0" y="22999"/>
                  </a:lnTo>
                  <a:lnTo>
                    <a:pt x="4864" y="27800"/>
                  </a:lnTo>
                  <a:lnTo>
                    <a:pt x="7899" y="30835"/>
                  </a:lnTo>
                  <a:lnTo>
                    <a:pt x="11747" y="32295"/>
                  </a:lnTo>
                  <a:lnTo>
                    <a:pt x="16764" y="32320"/>
                  </a:lnTo>
                  <a:lnTo>
                    <a:pt x="17754" y="32169"/>
                  </a:lnTo>
                  <a:lnTo>
                    <a:pt x="20980" y="32080"/>
                  </a:lnTo>
                  <a:lnTo>
                    <a:pt x="21767" y="31915"/>
                  </a:lnTo>
                  <a:lnTo>
                    <a:pt x="22847" y="31191"/>
                  </a:lnTo>
                  <a:lnTo>
                    <a:pt x="23393" y="30937"/>
                  </a:lnTo>
                  <a:lnTo>
                    <a:pt x="24472" y="30568"/>
                  </a:lnTo>
                  <a:lnTo>
                    <a:pt x="25260" y="30213"/>
                  </a:lnTo>
                  <a:lnTo>
                    <a:pt x="25552" y="29959"/>
                  </a:lnTo>
                  <a:lnTo>
                    <a:pt x="25552" y="67288"/>
                  </a:lnTo>
                  <a:lnTo>
                    <a:pt x="29565" y="59321"/>
                  </a:lnTo>
                  <a:lnTo>
                    <a:pt x="31457" y="54267"/>
                  </a:lnTo>
                  <a:lnTo>
                    <a:pt x="34683" y="42494"/>
                  </a:lnTo>
                  <a:lnTo>
                    <a:pt x="35483" y="36449"/>
                  </a:lnTo>
                  <a:close/>
                </a:path>
                <a:path w="35560" h="84455">
                  <a:moveTo>
                    <a:pt x="25552" y="67288"/>
                  </a:moveTo>
                  <a:lnTo>
                    <a:pt x="25552" y="33147"/>
                  </a:lnTo>
                  <a:lnTo>
                    <a:pt x="24828" y="40462"/>
                  </a:lnTo>
                  <a:lnTo>
                    <a:pt x="23393" y="46951"/>
                  </a:lnTo>
                  <a:lnTo>
                    <a:pt x="5588" y="76161"/>
                  </a:lnTo>
                  <a:lnTo>
                    <a:pt x="4572" y="77597"/>
                  </a:lnTo>
                  <a:lnTo>
                    <a:pt x="4572" y="79032"/>
                  </a:lnTo>
                  <a:lnTo>
                    <a:pt x="5384" y="80187"/>
                  </a:lnTo>
                  <a:lnTo>
                    <a:pt x="8610" y="83388"/>
                  </a:lnTo>
                  <a:lnTo>
                    <a:pt x="9766" y="84188"/>
                  </a:lnTo>
                  <a:lnTo>
                    <a:pt x="10464" y="84188"/>
                  </a:lnTo>
                  <a:lnTo>
                    <a:pt x="11036" y="84353"/>
                  </a:lnTo>
                  <a:lnTo>
                    <a:pt x="25260" y="67868"/>
                  </a:lnTo>
                  <a:lnTo>
                    <a:pt x="25552" y="67288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19"/>
            <p:cNvSpPr/>
            <p:nvPr/>
          </p:nvSpPr>
          <p:spPr>
            <a:xfrm>
              <a:off x="4260464" y="3083087"/>
              <a:ext cx="35560" cy="84455"/>
            </a:xfrm>
            <a:custGeom>
              <a:avLst/>
              <a:gdLst/>
              <a:ahLst/>
              <a:cxnLst/>
              <a:rect l="l" t="t" r="r" b="b"/>
              <a:pathLst>
                <a:path w="35560" h="84455">
                  <a:moveTo>
                    <a:pt x="0" y="23000"/>
                  </a:moveTo>
                  <a:lnTo>
                    <a:pt x="0" y="20758"/>
                  </a:lnTo>
                  <a:lnTo>
                    <a:pt x="0" y="16313"/>
                  </a:lnTo>
                  <a:lnTo>
                    <a:pt x="0" y="11842"/>
                  </a:lnTo>
                  <a:lnTo>
                    <a:pt x="1426" y="8029"/>
                  </a:lnTo>
                  <a:lnTo>
                    <a:pt x="4304" y="4825"/>
                  </a:lnTo>
                  <a:lnTo>
                    <a:pt x="7182" y="1608"/>
                  </a:lnTo>
                  <a:lnTo>
                    <a:pt x="11028" y="0"/>
                  </a:lnTo>
                  <a:lnTo>
                    <a:pt x="15867" y="0"/>
                  </a:lnTo>
                  <a:lnTo>
                    <a:pt x="20884" y="0"/>
                  </a:lnTo>
                  <a:lnTo>
                    <a:pt x="25354" y="2241"/>
                  </a:lnTo>
                  <a:lnTo>
                    <a:pt x="29301" y="6687"/>
                  </a:lnTo>
                  <a:lnTo>
                    <a:pt x="33249" y="11158"/>
                  </a:lnTo>
                  <a:lnTo>
                    <a:pt x="35312" y="18985"/>
                  </a:lnTo>
                  <a:lnTo>
                    <a:pt x="35478" y="30220"/>
                  </a:lnTo>
                  <a:lnTo>
                    <a:pt x="35478" y="36451"/>
                  </a:lnTo>
                  <a:lnTo>
                    <a:pt x="20426" y="74562"/>
                  </a:lnTo>
                  <a:lnTo>
                    <a:pt x="17917" y="77602"/>
                  </a:lnTo>
                  <a:lnTo>
                    <a:pt x="15752" y="80021"/>
                  </a:lnTo>
                  <a:lnTo>
                    <a:pt x="13956" y="81781"/>
                  </a:lnTo>
                  <a:lnTo>
                    <a:pt x="12212" y="83567"/>
                  </a:lnTo>
                  <a:lnTo>
                    <a:pt x="11028" y="84365"/>
                  </a:lnTo>
                  <a:lnTo>
                    <a:pt x="10467" y="84188"/>
                  </a:lnTo>
                  <a:lnTo>
                    <a:pt x="9754" y="84188"/>
                  </a:lnTo>
                  <a:lnTo>
                    <a:pt x="8608" y="83377"/>
                  </a:lnTo>
                  <a:lnTo>
                    <a:pt x="6978" y="81781"/>
                  </a:lnTo>
                  <a:lnTo>
                    <a:pt x="5386" y="80173"/>
                  </a:lnTo>
                  <a:lnTo>
                    <a:pt x="4571" y="79033"/>
                  </a:lnTo>
                  <a:lnTo>
                    <a:pt x="4571" y="78324"/>
                  </a:lnTo>
                  <a:lnTo>
                    <a:pt x="4571" y="77602"/>
                  </a:lnTo>
                  <a:lnTo>
                    <a:pt x="5552" y="76170"/>
                  </a:lnTo>
                  <a:lnTo>
                    <a:pt x="7538" y="74043"/>
                  </a:lnTo>
                  <a:lnTo>
                    <a:pt x="9487" y="71889"/>
                  </a:lnTo>
                  <a:lnTo>
                    <a:pt x="11753" y="69217"/>
                  </a:lnTo>
                  <a:lnTo>
                    <a:pt x="14262" y="66013"/>
                  </a:lnTo>
                  <a:lnTo>
                    <a:pt x="16771" y="62821"/>
                  </a:lnTo>
                  <a:lnTo>
                    <a:pt x="25545" y="33145"/>
                  </a:lnTo>
                  <a:lnTo>
                    <a:pt x="25545" y="29954"/>
                  </a:lnTo>
                  <a:lnTo>
                    <a:pt x="25252" y="30220"/>
                  </a:lnTo>
                  <a:lnTo>
                    <a:pt x="24895" y="30384"/>
                  </a:lnTo>
                  <a:lnTo>
                    <a:pt x="24475" y="30574"/>
                  </a:lnTo>
                  <a:lnTo>
                    <a:pt x="23927" y="30739"/>
                  </a:lnTo>
                  <a:lnTo>
                    <a:pt x="23393" y="30929"/>
                  </a:lnTo>
                  <a:lnTo>
                    <a:pt x="22845" y="31195"/>
                  </a:lnTo>
                  <a:lnTo>
                    <a:pt x="22310" y="31562"/>
                  </a:lnTo>
                  <a:lnTo>
                    <a:pt x="21763" y="31917"/>
                  </a:lnTo>
                  <a:lnTo>
                    <a:pt x="20986" y="32081"/>
                  </a:lnTo>
                  <a:lnTo>
                    <a:pt x="19903" y="32081"/>
                  </a:lnTo>
                  <a:lnTo>
                    <a:pt x="18821" y="32081"/>
                  </a:lnTo>
                  <a:lnTo>
                    <a:pt x="17751" y="32183"/>
                  </a:lnTo>
                  <a:lnTo>
                    <a:pt x="16682" y="32335"/>
                  </a:lnTo>
                  <a:lnTo>
                    <a:pt x="11843" y="32335"/>
                  </a:lnTo>
                  <a:lnTo>
                    <a:pt x="7895" y="30840"/>
                  </a:lnTo>
                  <a:lnTo>
                    <a:pt x="4864" y="27801"/>
                  </a:lnTo>
                  <a:lnTo>
                    <a:pt x="0" y="23000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010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4112079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Changing Tasks</a:t>
            </a:r>
          </a:p>
        </p:txBody>
      </p:sp>
      <p:sp>
        <p:nvSpPr>
          <p:cNvPr id="3" name="object 3"/>
          <p:cNvSpPr/>
          <p:nvPr/>
        </p:nvSpPr>
        <p:spPr>
          <a:xfrm>
            <a:off x="944719" y="1975427"/>
            <a:ext cx="4926395" cy="1736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6302952" y="1855594"/>
            <a:ext cx="4739849" cy="1901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Rectangle 6"/>
          <p:cNvSpPr/>
          <p:nvPr/>
        </p:nvSpPr>
        <p:spPr>
          <a:xfrm>
            <a:off x="944718" y="4553635"/>
            <a:ext cx="104090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Changing from predicting neighbors to "</a:t>
            </a:r>
            <a:r>
              <a:rPr lang="en-US" sz="2400" i="1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are we neighbors?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" changes model from neural net to logistic regression. </a:t>
            </a:r>
            <a:endParaRPr lang="en-US" sz="2400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7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5489122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Changing Tasks </a:t>
            </a:r>
            <a:r>
              <a:rPr dirty="0" smtClean="0"/>
              <a:t>(</a:t>
            </a:r>
            <a:r>
              <a:rPr dirty="0"/>
              <a:t>cont)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6" name="Rectangle 95"/>
              <p:cNvSpPr/>
              <p:nvPr/>
            </p:nvSpPr>
            <p:spPr>
              <a:xfrm>
                <a:off x="674914" y="1438477"/>
                <a:ext cx="10003972" cy="37921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We'll now thus choose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arla" charset="0"/>
                        <a:ea typeface="Karla" charset="0"/>
                        <a:cs typeface="Karla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𝐷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Karla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Karla" charset="0"/>
                                <a:ea typeface="Karla" charset="0"/>
                                <a:cs typeface="Karla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Karla" charset="0"/>
                                <a:ea typeface="Karla" charset="0"/>
                                <a:cs typeface="Karla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Karla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Karla" charset="0"/>
                                <a:ea typeface="Karla" charset="0"/>
                                <a:cs typeface="Karla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Karla" charset="0"/>
                                <a:ea typeface="Karla" charset="0"/>
                                <a:cs typeface="Karla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arla" charset="0"/>
                        <a:ea typeface="Karla" charset="0"/>
                        <a:cs typeface="Karla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arla" charset="0"/>
                        <a:ea typeface="Karla" charset="0"/>
                        <a:cs typeface="Karla" charset="0"/>
                      </a:rPr>
                      <m:t>𝜎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arla" charset="0"/>
                        <a:ea typeface="Karla" charset="0"/>
                        <a:cs typeface="Karla" charset="0"/>
                      </a:rPr>
                      <m:t>(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𝑜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Karla" charset="0"/>
                            <a:ea typeface="Karla" charset="0"/>
                            <a:cs typeface="Karla" charset="0"/>
                          </a:rPr>
                          <m:t>𝑐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arla" charset="0"/>
                        <a:ea typeface="Karla" charset="0"/>
                        <a:cs typeface="Karla" charset="0"/>
                      </a:rPr>
                      <m:t>)</m:t>
                    </m:r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and will maximize the likelihood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:</a:t>
                </a: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endParaRPr>
              </a:p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But the response variable in the dataset changes to all 1's and a trivial classifier always returning 1 will give the best score. Not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good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(this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is equivalent to all embeddings being equal and infinite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)! 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1438477"/>
                <a:ext cx="10003972" cy="3792192"/>
              </a:xfrm>
              <a:prstGeom prst="rect">
                <a:avLst/>
              </a:prstGeom>
              <a:blipFill rotWithShape="0">
                <a:blip r:embed="rId2"/>
                <a:stretch>
                  <a:fillRect l="-975" t="-965" r="-853" b="-2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8" name="Group 97"/>
          <p:cNvGrpSpPr/>
          <p:nvPr/>
        </p:nvGrpSpPr>
        <p:grpSpPr>
          <a:xfrm>
            <a:off x="866340" y="2621011"/>
            <a:ext cx="6019475" cy="956756"/>
            <a:chOff x="670397" y="3513640"/>
            <a:chExt cx="6019475" cy="956756"/>
          </a:xfrm>
        </p:grpSpPr>
        <p:sp>
          <p:nvSpPr>
            <p:cNvPr id="99" name="object 16"/>
            <p:cNvSpPr/>
            <p:nvPr/>
          </p:nvSpPr>
          <p:spPr>
            <a:xfrm>
              <a:off x="670397" y="3817730"/>
              <a:ext cx="206794" cy="2396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7"/>
            <p:cNvSpPr/>
            <p:nvPr/>
          </p:nvSpPr>
          <p:spPr>
            <a:xfrm>
              <a:off x="998594" y="3928990"/>
              <a:ext cx="220670" cy="773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8"/>
            <p:cNvSpPr/>
            <p:nvPr/>
          </p:nvSpPr>
          <p:spPr>
            <a:xfrm>
              <a:off x="1347965" y="3737074"/>
              <a:ext cx="385764" cy="6743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9"/>
            <p:cNvSpPr/>
            <p:nvPr/>
          </p:nvSpPr>
          <p:spPr>
            <a:xfrm>
              <a:off x="1463279" y="3513640"/>
              <a:ext cx="160012" cy="15779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20"/>
            <p:cNvSpPr/>
            <p:nvPr/>
          </p:nvSpPr>
          <p:spPr>
            <a:xfrm>
              <a:off x="2413457" y="3737229"/>
              <a:ext cx="385445" cy="461009"/>
            </a:xfrm>
            <a:custGeom>
              <a:avLst/>
              <a:gdLst/>
              <a:ahLst/>
              <a:cxnLst/>
              <a:rect l="l" t="t" r="r" b="b"/>
              <a:pathLst>
                <a:path w="385444" h="461010">
                  <a:moveTo>
                    <a:pt x="385394" y="17792"/>
                  </a:moveTo>
                  <a:lnTo>
                    <a:pt x="385394" y="0"/>
                  </a:lnTo>
                  <a:lnTo>
                    <a:pt x="0" y="0"/>
                  </a:lnTo>
                  <a:lnTo>
                    <a:pt x="0" y="17792"/>
                  </a:lnTo>
                  <a:lnTo>
                    <a:pt x="3289" y="17792"/>
                  </a:lnTo>
                  <a:lnTo>
                    <a:pt x="8585" y="18008"/>
                  </a:lnTo>
                  <a:lnTo>
                    <a:pt x="46215" y="30645"/>
                  </a:lnTo>
                  <a:lnTo>
                    <a:pt x="47282" y="31953"/>
                  </a:lnTo>
                  <a:lnTo>
                    <a:pt x="48399" y="33261"/>
                  </a:lnTo>
                  <a:lnTo>
                    <a:pt x="49415" y="34683"/>
                  </a:lnTo>
                  <a:lnTo>
                    <a:pt x="51168" y="37757"/>
                  </a:lnTo>
                  <a:lnTo>
                    <a:pt x="51816" y="38963"/>
                  </a:lnTo>
                  <a:lnTo>
                    <a:pt x="52247" y="39852"/>
                  </a:lnTo>
                  <a:lnTo>
                    <a:pt x="52705" y="40728"/>
                  </a:lnTo>
                  <a:lnTo>
                    <a:pt x="53124" y="41795"/>
                  </a:lnTo>
                  <a:lnTo>
                    <a:pt x="53581" y="43141"/>
                  </a:lnTo>
                  <a:lnTo>
                    <a:pt x="54241" y="45237"/>
                  </a:lnTo>
                  <a:lnTo>
                    <a:pt x="54241" y="460857"/>
                  </a:lnTo>
                  <a:lnTo>
                    <a:pt x="109804" y="460857"/>
                  </a:lnTo>
                  <a:lnTo>
                    <a:pt x="109804" y="17792"/>
                  </a:lnTo>
                  <a:lnTo>
                    <a:pt x="275590" y="17792"/>
                  </a:lnTo>
                  <a:lnTo>
                    <a:pt x="275590" y="460857"/>
                  </a:lnTo>
                  <a:lnTo>
                    <a:pt x="331495" y="460857"/>
                  </a:lnTo>
                  <a:lnTo>
                    <a:pt x="331495" y="45427"/>
                  </a:lnTo>
                  <a:lnTo>
                    <a:pt x="337388" y="33346"/>
                  </a:lnTo>
                  <a:lnTo>
                    <a:pt x="347789" y="24709"/>
                  </a:lnTo>
                  <a:lnTo>
                    <a:pt x="362695" y="19522"/>
                  </a:lnTo>
                  <a:lnTo>
                    <a:pt x="382104" y="17792"/>
                  </a:lnTo>
                  <a:lnTo>
                    <a:pt x="385394" y="17792"/>
                  </a:lnTo>
                  <a:close/>
                </a:path>
                <a:path w="385444" h="461010">
                  <a:moveTo>
                    <a:pt x="54241" y="460857"/>
                  </a:moveTo>
                  <a:lnTo>
                    <a:pt x="54241" y="415302"/>
                  </a:lnTo>
                  <a:lnTo>
                    <a:pt x="54140" y="415620"/>
                  </a:lnTo>
                  <a:lnTo>
                    <a:pt x="47769" y="427880"/>
                  </a:lnTo>
                  <a:lnTo>
                    <a:pt x="37287" y="436314"/>
                  </a:lnTo>
                  <a:lnTo>
                    <a:pt x="22461" y="441377"/>
                  </a:lnTo>
                  <a:lnTo>
                    <a:pt x="3289" y="443064"/>
                  </a:lnTo>
                  <a:lnTo>
                    <a:pt x="0" y="443064"/>
                  </a:lnTo>
                  <a:lnTo>
                    <a:pt x="0" y="460857"/>
                  </a:lnTo>
                  <a:lnTo>
                    <a:pt x="54241" y="460857"/>
                  </a:lnTo>
                  <a:close/>
                </a:path>
                <a:path w="385444" h="461010">
                  <a:moveTo>
                    <a:pt x="164071" y="460857"/>
                  </a:moveTo>
                  <a:lnTo>
                    <a:pt x="164071" y="443064"/>
                  </a:lnTo>
                  <a:lnTo>
                    <a:pt x="160782" y="443064"/>
                  </a:lnTo>
                  <a:lnTo>
                    <a:pt x="140622" y="441315"/>
                  </a:lnTo>
                  <a:lnTo>
                    <a:pt x="125466" y="436068"/>
                  </a:lnTo>
                  <a:lnTo>
                    <a:pt x="115315" y="427329"/>
                  </a:lnTo>
                  <a:lnTo>
                    <a:pt x="110172" y="415099"/>
                  </a:lnTo>
                  <a:lnTo>
                    <a:pt x="109804" y="216585"/>
                  </a:lnTo>
                  <a:lnTo>
                    <a:pt x="109804" y="460857"/>
                  </a:lnTo>
                  <a:lnTo>
                    <a:pt x="164071" y="460857"/>
                  </a:lnTo>
                  <a:close/>
                </a:path>
                <a:path w="385444" h="461010">
                  <a:moveTo>
                    <a:pt x="275590" y="460857"/>
                  </a:moveTo>
                  <a:lnTo>
                    <a:pt x="275590" y="415302"/>
                  </a:lnTo>
                  <a:lnTo>
                    <a:pt x="275234" y="416077"/>
                  </a:lnTo>
                  <a:lnTo>
                    <a:pt x="269092" y="427880"/>
                  </a:lnTo>
                  <a:lnTo>
                    <a:pt x="258610" y="436314"/>
                  </a:lnTo>
                  <a:lnTo>
                    <a:pt x="243784" y="441377"/>
                  </a:lnTo>
                  <a:lnTo>
                    <a:pt x="224612" y="443064"/>
                  </a:lnTo>
                  <a:lnTo>
                    <a:pt x="221322" y="443064"/>
                  </a:lnTo>
                  <a:lnTo>
                    <a:pt x="221322" y="460857"/>
                  </a:lnTo>
                  <a:lnTo>
                    <a:pt x="275590" y="460857"/>
                  </a:lnTo>
                  <a:close/>
                </a:path>
                <a:path w="385444" h="461010">
                  <a:moveTo>
                    <a:pt x="385394" y="460857"/>
                  </a:moveTo>
                  <a:lnTo>
                    <a:pt x="385394" y="443064"/>
                  </a:lnTo>
                  <a:lnTo>
                    <a:pt x="382104" y="443064"/>
                  </a:lnTo>
                  <a:lnTo>
                    <a:pt x="362197" y="441315"/>
                  </a:lnTo>
                  <a:lnTo>
                    <a:pt x="347127" y="436068"/>
                  </a:lnTo>
                  <a:lnTo>
                    <a:pt x="336893" y="427329"/>
                  </a:lnTo>
                  <a:lnTo>
                    <a:pt x="331495" y="415099"/>
                  </a:lnTo>
                  <a:lnTo>
                    <a:pt x="331495" y="460857"/>
                  </a:lnTo>
                  <a:lnTo>
                    <a:pt x="385394" y="460857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21"/>
            <p:cNvSpPr/>
            <p:nvPr/>
          </p:nvSpPr>
          <p:spPr>
            <a:xfrm>
              <a:off x="2413461" y="3737240"/>
              <a:ext cx="385445" cy="461009"/>
            </a:xfrm>
            <a:custGeom>
              <a:avLst/>
              <a:gdLst/>
              <a:ahLst/>
              <a:cxnLst/>
              <a:rect l="l" t="t" r="r" b="b"/>
              <a:pathLst>
                <a:path w="385444" h="461010">
                  <a:moveTo>
                    <a:pt x="54239" y="45413"/>
                  </a:moveTo>
                  <a:lnTo>
                    <a:pt x="54239" y="45223"/>
                  </a:lnTo>
                  <a:lnTo>
                    <a:pt x="54010" y="44438"/>
                  </a:lnTo>
                  <a:lnTo>
                    <a:pt x="53590" y="43133"/>
                  </a:lnTo>
                  <a:lnTo>
                    <a:pt x="53132" y="41790"/>
                  </a:lnTo>
                  <a:lnTo>
                    <a:pt x="52699" y="40713"/>
                  </a:lnTo>
                  <a:lnTo>
                    <a:pt x="52253" y="39839"/>
                  </a:lnTo>
                  <a:lnTo>
                    <a:pt x="51820" y="38953"/>
                  </a:lnTo>
                  <a:lnTo>
                    <a:pt x="51171" y="37736"/>
                  </a:lnTo>
                  <a:lnTo>
                    <a:pt x="50292" y="36216"/>
                  </a:lnTo>
                  <a:lnTo>
                    <a:pt x="49414" y="34671"/>
                  </a:lnTo>
                  <a:lnTo>
                    <a:pt x="48408" y="33252"/>
                  </a:lnTo>
                  <a:lnTo>
                    <a:pt x="47288" y="31947"/>
                  </a:lnTo>
                  <a:lnTo>
                    <a:pt x="46218" y="30643"/>
                  </a:lnTo>
                  <a:lnTo>
                    <a:pt x="44639" y="29198"/>
                  </a:lnTo>
                  <a:lnTo>
                    <a:pt x="42653" y="27666"/>
                  </a:lnTo>
                  <a:lnTo>
                    <a:pt x="40692" y="26133"/>
                  </a:lnTo>
                  <a:lnTo>
                    <a:pt x="38579" y="24790"/>
                  </a:lnTo>
                  <a:lnTo>
                    <a:pt x="36389" y="23713"/>
                  </a:lnTo>
                  <a:lnTo>
                    <a:pt x="34160" y="22611"/>
                  </a:lnTo>
                  <a:lnTo>
                    <a:pt x="31296" y="21623"/>
                  </a:lnTo>
                  <a:lnTo>
                    <a:pt x="27769" y="20749"/>
                  </a:lnTo>
                  <a:lnTo>
                    <a:pt x="24242" y="19862"/>
                  </a:lnTo>
                  <a:lnTo>
                    <a:pt x="3297" y="17785"/>
                  </a:lnTo>
                  <a:lnTo>
                    <a:pt x="0" y="17785"/>
                  </a:lnTo>
                  <a:lnTo>
                    <a:pt x="0" y="0"/>
                  </a:lnTo>
                  <a:lnTo>
                    <a:pt x="385409" y="0"/>
                  </a:lnTo>
                  <a:lnTo>
                    <a:pt x="385409" y="17785"/>
                  </a:lnTo>
                  <a:lnTo>
                    <a:pt x="382111" y="17785"/>
                  </a:lnTo>
                  <a:lnTo>
                    <a:pt x="362703" y="19513"/>
                  </a:lnTo>
                  <a:lnTo>
                    <a:pt x="347796" y="24697"/>
                  </a:lnTo>
                  <a:lnTo>
                    <a:pt x="337394" y="33331"/>
                  </a:lnTo>
                  <a:lnTo>
                    <a:pt x="331500" y="45413"/>
                  </a:lnTo>
                  <a:lnTo>
                    <a:pt x="331500" y="415094"/>
                  </a:lnTo>
                  <a:lnTo>
                    <a:pt x="336898" y="427325"/>
                  </a:lnTo>
                  <a:lnTo>
                    <a:pt x="347132" y="436066"/>
                  </a:lnTo>
                  <a:lnTo>
                    <a:pt x="362203" y="441314"/>
                  </a:lnTo>
                  <a:lnTo>
                    <a:pt x="382111" y="443064"/>
                  </a:lnTo>
                  <a:lnTo>
                    <a:pt x="385409" y="443064"/>
                  </a:lnTo>
                  <a:lnTo>
                    <a:pt x="385409" y="460849"/>
                  </a:lnTo>
                  <a:lnTo>
                    <a:pt x="221327" y="460849"/>
                  </a:lnTo>
                  <a:lnTo>
                    <a:pt x="221327" y="443064"/>
                  </a:lnTo>
                  <a:lnTo>
                    <a:pt x="224624" y="443064"/>
                  </a:lnTo>
                  <a:lnTo>
                    <a:pt x="243794" y="441375"/>
                  </a:lnTo>
                  <a:lnTo>
                    <a:pt x="275235" y="416069"/>
                  </a:lnTo>
                  <a:lnTo>
                    <a:pt x="275592" y="415284"/>
                  </a:lnTo>
                  <a:lnTo>
                    <a:pt x="275592" y="415094"/>
                  </a:lnTo>
                  <a:lnTo>
                    <a:pt x="275592" y="17785"/>
                  </a:lnTo>
                  <a:lnTo>
                    <a:pt x="109816" y="17785"/>
                  </a:lnTo>
                  <a:lnTo>
                    <a:pt x="109816" y="216579"/>
                  </a:lnTo>
                  <a:lnTo>
                    <a:pt x="110173" y="415094"/>
                  </a:lnTo>
                  <a:lnTo>
                    <a:pt x="140631" y="441314"/>
                  </a:lnTo>
                  <a:lnTo>
                    <a:pt x="160797" y="443064"/>
                  </a:lnTo>
                  <a:lnTo>
                    <a:pt x="164082" y="443064"/>
                  </a:lnTo>
                  <a:lnTo>
                    <a:pt x="164082" y="460849"/>
                  </a:lnTo>
                  <a:lnTo>
                    <a:pt x="0" y="460849"/>
                  </a:lnTo>
                  <a:lnTo>
                    <a:pt x="0" y="443064"/>
                  </a:lnTo>
                  <a:lnTo>
                    <a:pt x="3297" y="443064"/>
                  </a:lnTo>
                  <a:lnTo>
                    <a:pt x="22467" y="441375"/>
                  </a:lnTo>
                  <a:lnTo>
                    <a:pt x="53908" y="416069"/>
                  </a:lnTo>
                  <a:lnTo>
                    <a:pt x="54239" y="415284"/>
                  </a:lnTo>
                  <a:lnTo>
                    <a:pt x="54239" y="415094"/>
                  </a:lnTo>
                  <a:lnTo>
                    <a:pt x="54239" y="45413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22"/>
            <p:cNvSpPr/>
            <p:nvPr/>
          </p:nvSpPr>
          <p:spPr>
            <a:xfrm>
              <a:off x="1827209" y="4266302"/>
              <a:ext cx="1083453" cy="20154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23"/>
            <p:cNvSpPr/>
            <p:nvPr/>
          </p:nvSpPr>
          <p:spPr>
            <a:xfrm>
              <a:off x="3006330" y="4253508"/>
              <a:ext cx="389207" cy="21688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24"/>
            <p:cNvSpPr/>
            <p:nvPr/>
          </p:nvSpPr>
          <p:spPr>
            <a:xfrm>
              <a:off x="3470988" y="3802921"/>
              <a:ext cx="632581" cy="32947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25"/>
            <p:cNvSpPr/>
            <p:nvPr/>
          </p:nvSpPr>
          <p:spPr>
            <a:xfrm>
              <a:off x="4222327" y="3928990"/>
              <a:ext cx="220675" cy="773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26"/>
            <p:cNvSpPr/>
            <p:nvPr/>
          </p:nvSpPr>
          <p:spPr>
            <a:xfrm>
              <a:off x="4580641" y="3830562"/>
              <a:ext cx="114119" cy="21956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27"/>
            <p:cNvSpPr/>
            <p:nvPr/>
          </p:nvSpPr>
          <p:spPr>
            <a:xfrm>
              <a:off x="4850079" y="3803078"/>
              <a:ext cx="13335" cy="328930"/>
            </a:xfrm>
            <a:custGeom>
              <a:avLst/>
              <a:gdLst/>
              <a:ahLst/>
              <a:cxnLst/>
              <a:rect l="l" t="t" r="r" b="b"/>
              <a:pathLst>
                <a:path w="13335" h="328929">
                  <a:moveTo>
                    <a:pt x="13246" y="324218"/>
                  </a:moveTo>
                  <a:lnTo>
                    <a:pt x="13246" y="4940"/>
                  </a:lnTo>
                  <a:lnTo>
                    <a:pt x="11684" y="1638"/>
                  </a:lnTo>
                  <a:lnTo>
                    <a:pt x="9499" y="0"/>
                  </a:lnTo>
                  <a:lnTo>
                    <a:pt x="4635" y="0"/>
                  </a:lnTo>
                  <a:lnTo>
                    <a:pt x="2540" y="1409"/>
                  </a:lnTo>
                  <a:lnTo>
                    <a:pt x="330" y="4279"/>
                  </a:lnTo>
                  <a:lnTo>
                    <a:pt x="0" y="164249"/>
                  </a:lnTo>
                  <a:lnTo>
                    <a:pt x="0" y="324218"/>
                  </a:lnTo>
                  <a:lnTo>
                    <a:pt x="1346" y="327291"/>
                  </a:lnTo>
                  <a:lnTo>
                    <a:pt x="3327" y="328815"/>
                  </a:lnTo>
                  <a:lnTo>
                    <a:pt x="9499" y="328815"/>
                  </a:lnTo>
                  <a:lnTo>
                    <a:pt x="11493" y="327291"/>
                  </a:lnTo>
                  <a:lnTo>
                    <a:pt x="13246" y="324218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28"/>
            <p:cNvSpPr/>
            <p:nvPr/>
          </p:nvSpPr>
          <p:spPr>
            <a:xfrm>
              <a:off x="4850096" y="3803086"/>
              <a:ext cx="13335" cy="328930"/>
            </a:xfrm>
            <a:custGeom>
              <a:avLst/>
              <a:gdLst/>
              <a:ahLst/>
              <a:cxnLst/>
              <a:rect l="l" t="t" r="r" b="b"/>
              <a:pathLst>
                <a:path w="13335" h="328929">
                  <a:moveTo>
                    <a:pt x="6633" y="328814"/>
                  </a:moveTo>
                  <a:lnTo>
                    <a:pt x="5984" y="328814"/>
                  </a:lnTo>
                  <a:lnTo>
                    <a:pt x="3335" y="328814"/>
                  </a:lnTo>
                  <a:lnTo>
                    <a:pt x="1336" y="327281"/>
                  </a:lnTo>
                  <a:lnTo>
                    <a:pt x="0" y="324216"/>
                  </a:lnTo>
                  <a:lnTo>
                    <a:pt x="0" y="164236"/>
                  </a:lnTo>
                  <a:lnTo>
                    <a:pt x="331" y="4269"/>
                  </a:lnTo>
                  <a:lnTo>
                    <a:pt x="2546" y="1406"/>
                  </a:lnTo>
                  <a:lnTo>
                    <a:pt x="4634" y="0"/>
                  </a:lnTo>
                  <a:lnTo>
                    <a:pt x="6633" y="0"/>
                  </a:lnTo>
                  <a:lnTo>
                    <a:pt x="9498" y="0"/>
                  </a:lnTo>
                  <a:lnTo>
                    <a:pt x="11688" y="1621"/>
                  </a:lnTo>
                  <a:lnTo>
                    <a:pt x="13254" y="4927"/>
                  </a:lnTo>
                  <a:lnTo>
                    <a:pt x="13254" y="324216"/>
                  </a:lnTo>
                  <a:lnTo>
                    <a:pt x="11484" y="327281"/>
                  </a:lnTo>
                  <a:lnTo>
                    <a:pt x="9498" y="328814"/>
                  </a:lnTo>
                  <a:lnTo>
                    <a:pt x="7282" y="328814"/>
                  </a:lnTo>
                  <a:lnTo>
                    <a:pt x="6633" y="328814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29"/>
            <p:cNvSpPr/>
            <p:nvPr/>
          </p:nvSpPr>
          <p:spPr>
            <a:xfrm>
              <a:off x="5001803" y="3739694"/>
              <a:ext cx="474652" cy="31404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30"/>
            <p:cNvSpPr/>
            <p:nvPr/>
          </p:nvSpPr>
          <p:spPr>
            <a:xfrm>
              <a:off x="5557418" y="4010114"/>
              <a:ext cx="43815" cy="104139"/>
            </a:xfrm>
            <a:custGeom>
              <a:avLst/>
              <a:gdLst/>
              <a:ahLst/>
              <a:cxnLst/>
              <a:rect l="l" t="t" r="r" b="b"/>
              <a:pathLst>
                <a:path w="43814" h="104139">
                  <a:moveTo>
                    <a:pt x="43688" y="44869"/>
                  </a:moveTo>
                  <a:lnTo>
                    <a:pt x="43688" y="37198"/>
                  </a:lnTo>
                  <a:lnTo>
                    <a:pt x="43082" y="27606"/>
                  </a:lnTo>
                  <a:lnTo>
                    <a:pt x="13576" y="0"/>
                  </a:lnTo>
                  <a:lnTo>
                    <a:pt x="8839" y="1993"/>
                  </a:lnTo>
                  <a:lnTo>
                    <a:pt x="1765" y="9893"/>
                  </a:lnTo>
                  <a:lnTo>
                    <a:pt x="0" y="14579"/>
                  </a:lnTo>
                  <a:lnTo>
                    <a:pt x="0" y="28333"/>
                  </a:lnTo>
                  <a:lnTo>
                    <a:pt x="5981" y="34239"/>
                  </a:lnTo>
                  <a:lnTo>
                    <a:pt x="9728" y="37985"/>
                  </a:lnTo>
                  <a:lnTo>
                    <a:pt x="14452" y="39800"/>
                  </a:lnTo>
                  <a:lnTo>
                    <a:pt x="20624" y="39822"/>
                  </a:lnTo>
                  <a:lnTo>
                    <a:pt x="21831" y="39611"/>
                  </a:lnTo>
                  <a:lnTo>
                    <a:pt x="25806" y="39509"/>
                  </a:lnTo>
                  <a:lnTo>
                    <a:pt x="26797" y="39293"/>
                  </a:lnTo>
                  <a:lnTo>
                    <a:pt x="27470" y="38823"/>
                  </a:lnTo>
                  <a:lnTo>
                    <a:pt x="28232" y="38363"/>
                  </a:lnTo>
                  <a:lnTo>
                    <a:pt x="28778" y="38074"/>
                  </a:lnTo>
                  <a:lnTo>
                    <a:pt x="29464" y="37858"/>
                  </a:lnTo>
                  <a:lnTo>
                    <a:pt x="30670" y="37426"/>
                  </a:lnTo>
                  <a:lnTo>
                    <a:pt x="31089" y="37198"/>
                  </a:lnTo>
                  <a:lnTo>
                    <a:pt x="31419" y="36880"/>
                  </a:lnTo>
                  <a:lnTo>
                    <a:pt x="31419" y="82950"/>
                  </a:lnTo>
                  <a:lnTo>
                    <a:pt x="36410" y="73063"/>
                  </a:lnTo>
                  <a:lnTo>
                    <a:pt x="38696" y="66840"/>
                  </a:lnTo>
                  <a:lnTo>
                    <a:pt x="42684" y="52349"/>
                  </a:lnTo>
                  <a:lnTo>
                    <a:pt x="43688" y="44869"/>
                  </a:lnTo>
                  <a:close/>
                </a:path>
                <a:path w="43814" h="104139">
                  <a:moveTo>
                    <a:pt x="31419" y="82950"/>
                  </a:moveTo>
                  <a:lnTo>
                    <a:pt x="31419" y="40817"/>
                  </a:lnTo>
                  <a:lnTo>
                    <a:pt x="30543" y="49834"/>
                  </a:lnTo>
                  <a:lnTo>
                    <a:pt x="28778" y="57823"/>
                  </a:lnTo>
                  <a:lnTo>
                    <a:pt x="9258" y="91173"/>
                  </a:lnTo>
                  <a:lnTo>
                    <a:pt x="6858" y="93814"/>
                  </a:lnTo>
                  <a:lnTo>
                    <a:pt x="5638" y="95580"/>
                  </a:lnTo>
                  <a:lnTo>
                    <a:pt x="5638" y="97307"/>
                  </a:lnTo>
                  <a:lnTo>
                    <a:pt x="6629" y="98742"/>
                  </a:lnTo>
                  <a:lnTo>
                    <a:pt x="8610" y="100736"/>
                  </a:lnTo>
                  <a:lnTo>
                    <a:pt x="10604" y="102692"/>
                  </a:lnTo>
                  <a:lnTo>
                    <a:pt x="12039" y="103670"/>
                  </a:lnTo>
                  <a:lnTo>
                    <a:pt x="12928" y="103670"/>
                  </a:lnTo>
                  <a:lnTo>
                    <a:pt x="13576" y="103898"/>
                  </a:lnTo>
                  <a:lnTo>
                    <a:pt x="31089" y="83604"/>
                  </a:lnTo>
                  <a:lnTo>
                    <a:pt x="31419" y="82950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31"/>
            <p:cNvSpPr/>
            <p:nvPr/>
          </p:nvSpPr>
          <p:spPr>
            <a:xfrm>
              <a:off x="5557444" y="4010114"/>
              <a:ext cx="43815" cy="104139"/>
            </a:xfrm>
            <a:custGeom>
              <a:avLst/>
              <a:gdLst/>
              <a:ahLst/>
              <a:cxnLst/>
              <a:rect l="l" t="t" r="r" b="b"/>
              <a:pathLst>
                <a:path w="43814" h="104139">
                  <a:moveTo>
                    <a:pt x="0" y="28324"/>
                  </a:moveTo>
                  <a:lnTo>
                    <a:pt x="0" y="25588"/>
                  </a:lnTo>
                  <a:lnTo>
                    <a:pt x="0" y="20065"/>
                  </a:lnTo>
                  <a:lnTo>
                    <a:pt x="0" y="14593"/>
                  </a:lnTo>
                  <a:lnTo>
                    <a:pt x="1757" y="9880"/>
                  </a:lnTo>
                  <a:lnTo>
                    <a:pt x="5271" y="5941"/>
                  </a:lnTo>
                  <a:lnTo>
                    <a:pt x="8836" y="1988"/>
                  </a:lnTo>
                  <a:lnTo>
                    <a:pt x="13572" y="0"/>
                  </a:lnTo>
                  <a:lnTo>
                    <a:pt x="19506" y="0"/>
                  </a:lnTo>
                  <a:lnTo>
                    <a:pt x="25706" y="0"/>
                  </a:lnTo>
                  <a:lnTo>
                    <a:pt x="43646" y="37204"/>
                  </a:lnTo>
                  <a:lnTo>
                    <a:pt x="43646" y="44868"/>
                  </a:lnTo>
                  <a:lnTo>
                    <a:pt x="42678" y="52342"/>
                  </a:lnTo>
                  <a:lnTo>
                    <a:pt x="40679" y="59588"/>
                  </a:lnTo>
                  <a:lnTo>
                    <a:pt x="38693" y="66834"/>
                  </a:lnTo>
                  <a:lnTo>
                    <a:pt x="25146" y="91827"/>
                  </a:lnTo>
                  <a:lnTo>
                    <a:pt x="22052" y="95590"/>
                  </a:lnTo>
                  <a:lnTo>
                    <a:pt x="19404" y="98516"/>
                  </a:lnTo>
                  <a:lnTo>
                    <a:pt x="17188" y="100733"/>
                  </a:lnTo>
                  <a:lnTo>
                    <a:pt x="15011" y="102924"/>
                  </a:lnTo>
                  <a:lnTo>
                    <a:pt x="13572" y="103912"/>
                  </a:lnTo>
                  <a:lnTo>
                    <a:pt x="12923" y="103672"/>
                  </a:lnTo>
                  <a:lnTo>
                    <a:pt x="12032" y="103672"/>
                  </a:lnTo>
                  <a:lnTo>
                    <a:pt x="10593" y="102696"/>
                  </a:lnTo>
                  <a:lnTo>
                    <a:pt x="8607" y="100733"/>
                  </a:lnTo>
                  <a:lnTo>
                    <a:pt x="6620" y="98744"/>
                  </a:lnTo>
                  <a:lnTo>
                    <a:pt x="5627" y="97313"/>
                  </a:lnTo>
                  <a:lnTo>
                    <a:pt x="5627" y="96464"/>
                  </a:lnTo>
                  <a:lnTo>
                    <a:pt x="5627" y="95590"/>
                  </a:lnTo>
                  <a:lnTo>
                    <a:pt x="6850" y="93816"/>
                  </a:lnTo>
                  <a:lnTo>
                    <a:pt x="9256" y="91169"/>
                  </a:lnTo>
                  <a:lnTo>
                    <a:pt x="11675" y="88534"/>
                  </a:lnTo>
                  <a:lnTo>
                    <a:pt x="14451" y="85266"/>
                  </a:lnTo>
                  <a:lnTo>
                    <a:pt x="30532" y="49834"/>
                  </a:lnTo>
                  <a:lnTo>
                    <a:pt x="31410" y="40815"/>
                  </a:lnTo>
                  <a:lnTo>
                    <a:pt x="31410" y="36875"/>
                  </a:lnTo>
                  <a:lnTo>
                    <a:pt x="31092" y="37204"/>
                  </a:lnTo>
                  <a:lnTo>
                    <a:pt x="30672" y="37432"/>
                  </a:lnTo>
                  <a:lnTo>
                    <a:pt x="30112" y="37635"/>
                  </a:lnTo>
                  <a:lnTo>
                    <a:pt x="29462" y="37850"/>
                  </a:lnTo>
                  <a:lnTo>
                    <a:pt x="28775" y="38091"/>
                  </a:lnTo>
                  <a:lnTo>
                    <a:pt x="28125" y="38408"/>
                  </a:lnTo>
                  <a:lnTo>
                    <a:pt x="27476" y="38839"/>
                  </a:lnTo>
                  <a:lnTo>
                    <a:pt x="26788" y="39295"/>
                  </a:lnTo>
                  <a:lnTo>
                    <a:pt x="25795" y="39510"/>
                  </a:lnTo>
                  <a:lnTo>
                    <a:pt x="24458" y="39510"/>
                  </a:lnTo>
                  <a:lnTo>
                    <a:pt x="23160" y="39510"/>
                  </a:lnTo>
                  <a:lnTo>
                    <a:pt x="21823" y="39611"/>
                  </a:lnTo>
                  <a:lnTo>
                    <a:pt x="20524" y="39852"/>
                  </a:lnTo>
                  <a:lnTo>
                    <a:pt x="14553" y="39852"/>
                  </a:lnTo>
                  <a:lnTo>
                    <a:pt x="9714" y="37990"/>
                  </a:lnTo>
                  <a:lnTo>
                    <a:pt x="5971" y="34228"/>
                  </a:lnTo>
                  <a:lnTo>
                    <a:pt x="0" y="28324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32"/>
            <p:cNvSpPr/>
            <p:nvPr/>
          </p:nvSpPr>
          <p:spPr>
            <a:xfrm>
              <a:off x="5685978" y="3739694"/>
              <a:ext cx="753249" cy="31404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33"/>
            <p:cNvSpPr/>
            <p:nvPr/>
          </p:nvSpPr>
          <p:spPr>
            <a:xfrm>
              <a:off x="6512903" y="3803091"/>
              <a:ext cx="79375" cy="329565"/>
            </a:xfrm>
            <a:custGeom>
              <a:avLst/>
              <a:gdLst/>
              <a:ahLst/>
              <a:cxnLst/>
              <a:rect l="l" t="t" r="r" b="b"/>
              <a:pathLst>
                <a:path w="79375" h="329564">
                  <a:moveTo>
                    <a:pt x="79070" y="164566"/>
                  </a:moveTo>
                  <a:lnTo>
                    <a:pt x="75514" y="120289"/>
                  </a:lnTo>
                  <a:lnTo>
                    <a:pt x="64833" y="77660"/>
                  </a:lnTo>
                  <a:lnTo>
                    <a:pt x="46385" y="39311"/>
                  </a:lnTo>
                  <a:lnTo>
                    <a:pt x="19507" y="7886"/>
                  </a:lnTo>
                  <a:lnTo>
                    <a:pt x="10236" y="0"/>
                  </a:lnTo>
                  <a:lnTo>
                    <a:pt x="2959" y="0"/>
                  </a:lnTo>
                  <a:lnTo>
                    <a:pt x="1663" y="317"/>
                  </a:lnTo>
                  <a:lnTo>
                    <a:pt x="546" y="977"/>
                  </a:lnTo>
                  <a:lnTo>
                    <a:pt x="0" y="2171"/>
                  </a:lnTo>
                  <a:lnTo>
                    <a:pt x="0" y="3937"/>
                  </a:lnTo>
                  <a:lnTo>
                    <a:pt x="228" y="4178"/>
                  </a:lnTo>
                  <a:lnTo>
                    <a:pt x="1435" y="5575"/>
                  </a:lnTo>
                  <a:lnTo>
                    <a:pt x="26057" y="37868"/>
                  </a:lnTo>
                  <a:lnTo>
                    <a:pt x="42090" y="73809"/>
                  </a:lnTo>
                  <a:lnTo>
                    <a:pt x="51709" y="116041"/>
                  </a:lnTo>
                  <a:lnTo>
                    <a:pt x="54914" y="164566"/>
                  </a:lnTo>
                  <a:lnTo>
                    <a:pt x="54914" y="273655"/>
                  </a:lnTo>
                  <a:lnTo>
                    <a:pt x="55892" y="271868"/>
                  </a:lnTo>
                  <a:lnTo>
                    <a:pt x="70225" y="235286"/>
                  </a:lnTo>
                  <a:lnTo>
                    <a:pt x="77189" y="197208"/>
                  </a:lnTo>
                  <a:lnTo>
                    <a:pt x="78860" y="175650"/>
                  </a:lnTo>
                  <a:lnTo>
                    <a:pt x="79070" y="164566"/>
                  </a:lnTo>
                  <a:close/>
                </a:path>
                <a:path w="79375" h="329564">
                  <a:moveTo>
                    <a:pt x="54914" y="273655"/>
                  </a:moveTo>
                  <a:lnTo>
                    <a:pt x="54914" y="164566"/>
                  </a:lnTo>
                  <a:lnTo>
                    <a:pt x="51709" y="213090"/>
                  </a:lnTo>
                  <a:lnTo>
                    <a:pt x="42090" y="255328"/>
                  </a:lnTo>
                  <a:lnTo>
                    <a:pt x="26057" y="291273"/>
                  </a:lnTo>
                  <a:lnTo>
                    <a:pt x="1435" y="323557"/>
                  </a:lnTo>
                  <a:lnTo>
                    <a:pt x="0" y="325183"/>
                  </a:lnTo>
                  <a:lnTo>
                    <a:pt x="228" y="326529"/>
                  </a:lnTo>
                  <a:lnTo>
                    <a:pt x="546" y="327507"/>
                  </a:lnTo>
                  <a:lnTo>
                    <a:pt x="1435" y="328803"/>
                  </a:lnTo>
                  <a:lnTo>
                    <a:pt x="1981" y="329133"/>
                  </a:lnTo>
                  <a:lnTo>
                    <a:pt x="10236" y="329133"/>
                  </a:lnTo>
                  <a:lnTo>
                    <a:pt x="10477" y="328942"/>
                  </a:lnTo>
                  <a:lnTo>
                    <a:pt x="10883" y="328485"/>
                  </a:lnTo>
                  <a:lnTo>
                    <a:pt x="11569" y="327837"/>
                  </a:lnTo>
                  <a:lnTo>
                    <a:pt x="40233" y="298983"/>
                  </a:lnTo>
                  <a:lnTo>
                    <a:pt x="50609" y="281520"/>
                  </a:lnTo>
                  <a:lnTo>
                    <a:pt x="54914" y="273655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34"/>
            <p:cNvSpPr/>
            <p:nvPr/>
          </p:nvSpPr>
          <p:spPr>
            <a:xfrm>
              <a:off x="6512920" y="3803086"/>
              <a:ext cx="79375" cy="329565"/>
            </a:xfrm>
            <a:custGeom>
              <a:avLst/>
              <a:gdLst/>
              <a:ahLst/>
              <a:cxnLst/>
              <a:rect l="l" t="t" r="r" b="b"/>
              <a:pathLst>
                <a:path w="79375" h="329564">
                  <a:moveTo>
                    <a:pt x="1667" y="316"/>
                  </a:moveTo>
                  <a:lnTo>
                    <a:pt x="2966" y="0"/>
                  </a:lnTo>
                  <a:lnTo>
                    <a:pt x="4074" y="0"/>
                  </a:lnTo>
                  <a:lnTo>
                    <a:pt x="5194" y="0"/>
                  </a:lnTo>
                  <a:lnTo>
                    <a:pt x="6302" y="0"/>
                  </a:lnTo>
                  <a:lnTo>
                    <a:pt x="10249" y="0"/>
                  </a:lnTo>
                  <a:lnTo>
                    <a:pt x="19518" y="7891"/>
                  </a:lnTo>
                  <a:lnTo>
                    <a:pt x="46388" y="39315"/>
                  </a:lnTo>
                  <a:lnTo>
                    <a:pt x="64846" y="77665"/>
                  </a:lnTo>
                  <a:lnTo>
                    <a:pt x="75518" y="120300"/>
                  </a:lnTo>
                  <a:lnTo>
                    <a:pt x="79068" y="164578"/>
                  </a:lnTo>
                  <a:lnTo>
                    <a:pt x="78860" y="175662"/>
                  </a:lnTo>
                  <a:lnTo>
                    <a:pt x="74046" y="217664"/>
                  </a:lnTo>
                  <a:lnTo>
                    <a:pt x="62936" y="257395"/>
                  </a:lnTo>
                  <a:lnTo>
                    <a:pt x="43328" y="293927"/>
                  </a:lnTo>
                  <a:lnTo>
                    <a:pt x="40234" y="298994"/>
                  </a:lnTo>
                  <a:lnTo>
                    <a:pt x="35739" y="304568"/>
                  </a:lnTo>
                  <a:lnTo>
                    <a:pt x="29755" y="310699"/>
                  </a:lnTo>
                  <a:lnTo>
                    <a:pt x="23822" y="316868"/>
                  </a:lnTo>
                  <a:lnTo>
                    <a:pt x="20295" y="320491"/>
                  </a:lnTo>
                  <a:lnTo>
                    <a:pt x="19187" y="321568"/>
                  </a:lnTo>
                  <a:lnTo>
                    <a:pt x="18079" y="322683"/>
                  </a:lnTo>
                  <a:lnTo>
                    <a:pt x="15533" y="324773"/>
                  </a:lnTo>
                  <a:lnTo>
                    <a:pt x="11573" y="327839"/>
                  </a:lnTo>
                  <a:lnTo>
                    <a:pt x="10924" y="328485"/>
                  </a:lnTo>
                  <a:lnTo>
                    <a:pt x="10478" y="328941"/>
                  </a:lnTo>
                  <a:lnTo>
                    <a:pt x="10249" y="329143"/>
                  </a:lnTo>
                  <a:lnTo>
                    <a:pt x="6302" y="329143"/>
                  </a:lnTo>
                  <a:lnTo>
                    <a:pt x="4545" y="329143"/>
                  </a:lnTo>
                  <a:lnTo>
                    <a:pt x="3297" y="329143"/>
                  </a:lnTo>
                  <a:lnTo>
                    <a:pt x="2635" y="329143"/>
                  </a:lnTo>
                  <a:lnTo>
                    <a:pt x="1986" y="329143"/>
                  </a:lnTo>
                  <a:lnTo>
                    <a:pt x="1438" y="328814"/>
                  </a:lnTo>
                  <a:lnTo>
                    <a:pt x="980" y="328168"/>
                  </a:lnTo>
                  <a:lnTo>
                    <a:pt x="547" y="327509"/>
                  </a:lnTo>
                  <a:lnTo>
                    <a:pt x="229" y="326534"/>
                  </a:lnTo>
                  <a:lnTo>
                    <a:pt x="0" y="325191"/>
                  </a:lnTo>
                  <a:lnTo>
                    <a:pt x="229" y="325001"/>
                  </a:lnTo>
                  <a:lnTo>
                    <a:pt x="1438" y="323557"/>
                  </a:lnTo>
                  <a:lnTo>
                    <a:pt x="26066" y="291281"/>
                  </a:lnTo>
                  <a:lnTo>
                    <a:pt x="42101" y="255338"/>
                  </a:lnTo>
                  <a:lnTo>
                    <a:pt x="51721" y="213102"/>
                  </a:lnTo>
                  <a:lnTo>
                    <a:pt x="54927" y="164578"/>
                  </a:lnTo>
                  <a:lnTo>
                    <a:pt x="51721" y="116056"/>
                  </a:lnTo>
                  <a:lnTo>
                    <a:pt x="42101" y="73820"/>
                  </a:lnTo>
                  <a:lnTo>
                    <a:pt x="26066" y="37875"/>
                  </a:lnTo>
                  <a:lnTo>
                    <a:pt x="1438" y="5573"/>
                  </a:lnTo>
                  <a:lnTo>
                    <a:pt x="0" y="3952"/>
                  </a:lnTo>
                  <a:lnTo>
                    <a:pt x="0" y="2191"/>
                  </a:lnTo>
                  <a:lnTo>
                    <a:pt x="547" y="975"/>
                  </a:lnTo>
                  <a:lnTo>
                    <a:pt x="1667" y="316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35"/>
            <p:cNvSpPr/>
            <p:nvPr/>
          </p:nvSpPr>
          <p:spPr>
            <a:xfrm>
              <a:off x="6649199" y="4010431"/>
              <a:ext cx="40640" cy="40005"/>
            </a:xfrm>
            <a:custGeom>
              <a:avLst/>
              <a:gdLst/>
              <a:ahLst/>
              <a:cxnLst/>
              <a:rect l="l" t="t" r="r" b="b"/>
              <a:pathLst>
                <a:path w="40640" h="40004">
                  <a:moveTo>
                    <a:pt x="40017" y="24942"/>
                  </a:moveTo>
                  <a:lnTo>
                    <a:pt x="40017" y="19418"/>
                  </a:lnTo>
                  <a:lnTo>
                    <a:pt x="39827" y="13512"/>
                  </a:lnTo>
                  <a:lnTo>
                    <a:pt x="37731" y="8788"/>
                  </a:lnTo>
                  <a:lnTo>
                    <a:pt x="33743" y="5295"/>
                  </a:lnTo>
                  <a:lnTo>
                    <a:pt x="29781" y="1765"/>
                  </a:lnTo>
                  <a:lnTo>
                    <a:pt x="25133" y="0"/>
                  </a:lnTo>
                  <a:lnTo>
                    <a:pt x="14109" y="0"/>
                  </a:lnTo>
                  <a:lnTo>
                    <a:pt x="9372" y="1993"/>
                  </a:lnTo>
                  <a:lnTo>
                    <a:pt x="1866" y="9893"/>
                  </a:lnTo>
                  <a:lnTo>
                    <a:pt x="0" y="14490"/>
                  </a:lnTo>
                  <a:lnTo>
                    <a:pt x="0" y="19748"/>
                  </a:lnTo>
                  <a:lnTo>
                    <a:pt x="241" y="25463"/>
                  </a:lnTo>
                  <a:lnTo>
                    <a:pt x="2197" y="30187"/>
                  </a:lnTo>
                  <a:lnTo>
                    <a:pt x="9702" y="37668"/>
                  </a:lnTo>
                  <a:lnTo>
                    <a:pt x="14465" y="39522"/>
                  </a:lnTo>
                  <a:lnTo>
                    <a:pt x="25920" y="39522"/>
                  </a:lnTo>
                  <a:lnTo>
                    <a:pt x="30645" y="37541"/>
                  </a:lnTo>
                  <a:lnTo>
                    <a:pt x="38163" y="29641"/>
                  </a:lnTo>
                  <a:lnTo>
                    <a:pt x="40017" y="24942"/>
                  </a:lnTo>
                  <a:close/>
                </a:path>
              </a:pathLst>
            </a:custGeom>
            <a:solidFill>
              <a:srgbClr val="36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36"/>
            <p:cNvSpPr/>
            <p:nvPr/>
          </p:nvSpPr>
          <p:spPr>
            <a:xfrm>
              <a:off x="6649232" y="4010443"/>
              <a:ext cx="40640" cy="40005"/>
            </a:xfrm>
            <a:custGeom>
              <a:avLst/>
              <a:gdLst/>
              <a:ahLst/>
              <a:cxnLst/>
              <a:rect l="l" t="t" r="r" b="b"/>
              <a:pathLst>
                <a:path w="40640" h="40004">
                  <a:moveTo>
                    <a:pt x="0" y="19736"/>
                  </a:moveTo>
                  <a:lnTo>
                    <a:pt x="0" y="14491"/>
                  </a:lnTo>
                  <a:lnTo>
                    <a:pt x="1858" y="9880"/>
                  </a:lnTo>
                  <a:lnTo>
                    <a:pt x="5614" y="5941"/>
                  </a:lnTo>
                  <a:lnTo>
                    <a:pt x="9358" y="1988"/>
                  </a:lnTo>
                  <a:lnTo>
                    <a:pt x="14094" y="0"/>
                  </a:lnTo>
                  <a:lnTo>
                    <a:pt x="19837" y="0"/>
                  </a:lnTo>
                  <a:lnTo>
                    <a:pt x="25120" y="0"/>
                  </a:lnTo>
                  <a:lnTo>
                    <a:pt x="29768" y="1760"/>
                  </a:lnTo>
                  <a:lnTo>
                    <a:pt x="33740" y="5282"/>
                  </a:lnTo>
                  <a:lnTo>
                    <a:pt x="37726" y="8778"/>
                  </a:lnTo>
                  <a:lnTo>
                    <a:pt x="39814" y="13503"/>
                  </a:lnTo>
                  <a:lnTo>
                    <a:pt x="40043" y="19406"/>
                  </a:lnTo>
                  <a:lnTo>
                    <a:pt x="40043" y="24929"/>
                  </a:lnTo>
                  <a:lnTo>
                    <a:pt x="38146" y="29629"/>
                  </a:lnTo>
                  <a:lnTo>
                    <a:pt x="34390" y="33569"/>
                  </a:lnTo>
                  <a:lnTo>
                    <a:pt x="30634" y="37521"/>
                  </a:lnTo>
                  <a:lnTo>
                    <a:pt x="25910" y="39523"/>
                  </a:lnTo>
                  <a:lnTo>
                    <a:pt x="20168" y="39523"/>
                  </a:lnTo>
                  <a:lnTo>
                    <a:pt x="14451" y="39523"/>
                  </a:lnTo>
                  <a:lnTo>
                    <a:pt x="9689" y="37660"/>
                  </a:lnTo>
                  <a:lnTo>
                    <a:pt x="5933" y="33898"/>
                  </a:lnTo>
                  <a:lnTo>
                    <a:pt x="2189" y="30187"/>
                  </a:lnTo>
                  <a:lnTo>
                    <a:pt x="229" y="25449"/>
                  </a:lnTo>
                  <a:lnTo>
                    <a:pt x="0" y="19736"/>
                  </a:lnTo>
                  <a:close/>
                </a:path>
              </a:pathLst>
            </a:custGeom>
            <a:ln w="3175">
              <a:solidFill>
                <a:srgbClr val="3635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913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427" y="2069057"/>
            <a:ext cx="5788820" cy="2711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4679537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Negative Sampling</a:t>
            </a:r>
          </a:p>
        </p:txBody>
      </p:sp>
      <p:sp>
        <p:nvSpPr>
          <p:cNvPr id="5" name="object 5"/>
          <p:cNvSpPr/>
          <p:nvPr/>
        </p:nvSpPr>
        <p:spPr>
          <a:xfrm>
            <a:off x="6640018" y="2450282"/>
            <a:ext cx="4755296" cy="2527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Rectangle 6"/>
          <p:cNvSpPr/>
          <p:nvPr/>
        </p:nvSpPr>
        <p:spPr>
          <a:xfrm>
            <a:off x="6524837" y="136117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To fix we randomly choose words from our vocabulary and label them with 0. </a:t>
            </a:r>
            <a:endParaRPr lang="en-US" sz="2000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6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2469798A-3287-FE41-A8B3-9C5EBD440DA9}"/>
              </a:ext>
            </a:extLst>
          </p:cNvPr>
          <p:cNvSpPr txBox="1">
            <a:spLocks/>
          </p:cNvSpPr>
          <p:nvPr/>
        </p:nvSpPr>
        <p:spPr>
          <a:xfrm>
            <a:off x="1012406" y="983807"/>
            <a:ext cx="5511668" cy="5177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Seq2Seq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+Attention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Transformers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rla" charset="0"/>
                <a:ea typeface="Karla" charset="0"/>
                <a:cs typeface="Karla" charset="0"/>
              </a:rPr>
              <a:t>+BERT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Embeddings 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7FCB2847-0F6D-EA4A-9C75-CAB26E4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7</a:t>
            </a:fld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7897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4731307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Likelihood model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91533" y="1317684"/>
            <a:ext cx="9138761" cy="140070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We </a:t>
            </a:r>
            <a:r>
              <a:rPr sz="2400" spc="-3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go </a:t>
            </a:r>
            <a:r>
              <a:rPr sz="2400" spc="-1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back </a:t>
            </a:r>
            <a:r>
              <a:rPr sz="2400" spc="4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to the </a:t>
            </a:r>
            <a:r>
              <a:rPr sz="2400" spc="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old</a:t>
            </a:r>
            <a:r>
              <a:rPr sz="2400" spc="-278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1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likelihood:</a:t>
            </a:r>
            <a:endParaRPr sz="2400" dirty="0">
              <a:latin typeface="Karla" charset="0"/>
              <a:ea typeface="Karla" charset="0"/>
              <a:cs typeface="Karla" charset="0"/>
            </a:endParaRPr>
          </a:p>
          <a:p>
            <a:pPr>
              <a:lnSpc>
                <a:spcPct val="100000"/>
              </a:lnSpc>
            </a:pPr>
            <a:endParaRPr sz="2400" dirty="0">
              <a:latin typeface="Karla" charset="0"/>
              <a:ea typeface="Karla" charset="0"/>
              <a:cs typeface="Karla" charset="0"/>
            </a:endParaRPr>
          </a:p>
          <a:p>
            <a:pPr marL="9525">
              <a:spcBef>
                <a:spcPts val="2194"/>
              </a:spcBef>
            </a:pPr>
            <a:r>
              <a:rPr sz="2400" spc="-8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But </a:t>
            </a:r>
            <a:r>
              <a:rPr sz="2400" spc="-15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now, </a:t>
            </a:r>
            <a:r>
              <a:rPr sz="2400" spc="-109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sz="2400" spc="-4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probability </a:t>
            </a:r>
            <a:r>
              <a:rPr sz="2400" spc="-120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is 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approximated using </a:t>
            </a:r>
            <a:r>
              <a:rPr sz="2400" spc="-15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negative </a:t>
            </a:r>
            <a:r>
              <a:rPr sz="2400" spc="-11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sampling</a:t>
            </a:r>
            <a:r>
              <a:rPr sz="2400" spc="-29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26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as:</a:t>
            </a:r>
            <a:endParaRPr sz="2400" dirty="0"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5879816" y="1047063"/>
            <a:ext cx="5203424" cy="1007754"/>
            <a:chOff x="5232763" y="1770172"/>
            <a:chExt cx="5203424" cy="1007754"/>
          </a:xfrm>
        </p:grpSpPr>
        <p:grpSp>
          <p:nvGrpSpPr>
            <p:cNvPr id="3" name="object 3"/>
            <p:cNvGrpSpPr/>
            <p:nvPr/>
          </p:nvGrpSpPr>
          <p:grpSpPr>
            <a:xfrm>
              <a:off x="5232763" y="2090452"/>
              <a:ext cx="217646" cy="252413"/>
              <a:chOff x="6977016" y="2787270"/>
              <a:chExt cx="290195" cy="33655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6977240" y="2787510"/>
                <a:ext cx="290195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290195" h="336550">
                    <a:moveTo>
                      <a:pt x="240296" y="0"/>
                    </a:moveTo>
                    <a:lnTo>
                      <a:pt x="231635" y="0"/>
                    </a:lnTo>
                    <a:lnTo>
                      <a:pt x="218464" y="809"/>
                    </a:lnTo>
                    <a:lnTo>
                      <a:pt x="179641" y="12941"/>
                    </a:lnTo>
                    <a:lnTo>
                      <a:pt x="145005" y="35478"/>
                    </a:lnTo>
                    <a:lnTo>
                      <a:pt x="112683" y="72807"/>
                    </a:lnTo>
                    <a:lnTo>
                      <a:pt x="93776" y="107251"/>
                    </a:lnTo>
                    <a:lnTo>
                      <a:pt x="78917" y="143648"/>
                    </a:lnTo>
                    <a:lnTo>
                      <a:pt x="64530" y="194734"/>
                    </a:lnTo>
                    <a:lnTo>
                      <a:pt x="59888" y="211723"/>
                    </a:lnTo>
                    <a:lnTo>
                      <a:pt x="43259" y="262946"/>
                    </a:lnTo>
                    <a:lnTo>
                      <a:pt x="23672" y="300482"/>
                    </a:lnTo>
                    <a:lnTo>
                      <a:pt x="22745" y="302323"/>
                    </a:lnTo>
                    <a:lnTo>
                      <a:pt x="18567" y="307098"/>
                    </a:lnTo>
                    <a:lnTo>
                      <a:pt x="3721" y="322516"/>
                    </a:lnTo>
                    <a:lnTo>
                      <a:pt x="0" y="327901"/>
                    </a:lnTo>
                    <a:lnTo>
                      <a:pt x="0" y="334378"/>
                    </a:lnTo>
                    <a:lnTo>
                      <a:pt x="2324" y="336067"/>
                    </a:lnTo>
                    <a:lnTo>
                      <a:pt x="13931" y="336067"/>
                    </a:lnTo>
                    <a:lnTo>
                      <a:pt x="32956" y="327596"/>
                    </a:lnTo>
                    <a:lnTo>
                      <a:pt x="39763" y="322821"/>
                    </a:lnTo>
                    <a:lnTo>
                      <a:pt x="45961" y="316649"/>
                    </a:lnTo>
                    <a:lnTo>
                      <a:pt x="50596" y="312496"/>
                    </a:lnTo>
                    <a:lnTo>
                      <a:pt x="99429" y="320670"/>
                    </a:lnTo>
                    <a:lnTo>
                      <a:pt x="139496" y="330088"/>
                    </a:lnTo>
                    <a:lnTo>
                      <a:pt x="157367" y="333409"/>
                    </a:lnTo>
                    <a:lnTo>
                      <a:pt x="172915" y="335403"/>
                    </a:lnTo>
                    <a:lnTo>
                      <a:pt x="186143" y="336067"/>
                    </a:lnTo>
                    <a:lnTo>
                      <a:pt x="205784" y="334105"/>
                    </a:lnTo>
                    <a:lnTo>
                      <a:pt x="241756" y="319779"/>
                    </a:lnTo>
                    <a:lnTo>
                      <a:pt x="271900" y="293890"/>
                    </a:lnTo>
                    <a:lnTo>
                      <a:pt x="289661" y="260261"/>
                    </a:lnTo>
                    <a:lnTo>
                      <a:pt x="289661" y="257175"/>
                    </a:lnTo>
                    <a:lnTo>
                      <a:pt x="287337" y="255638"/>
                    </a:lnTo>
                    <a:lnTo>
                      <a:pt x="282701" y="255638"/>
                    </a:lnTo>
                    <a:lnTo>
                      <a:pt x="245872" y="272275"/>
                    </a:lnTo>
                    <a:lnTo>
                      <a:pt x="234886" y="292773"/>
                    </a:lnTo>
                    <a:lnTo>
                      <a:pt x="231635" y="298170"/>
                    </a:lnTo>
                    <a:lnTo>
                      <a:pt x="227926" y="301866"/>
                    </a:lnTo>
                    <a:lnTo>
                      <a:pt x="221424" y="301866"/>
                    </a:lnTo>
                    <a:lnTo>
                      <a:pt x="208311" y="300392"/>
                    </a:lnTo>
                    <a:lnTo>
                      <a:pt x="193108" y="297819"/>
                    </a:lnTo>
                    <a:lnTo>
                      <a:pt x="175817" y="294149"/>
                    </a:lnTo>
                    <a:lnTo>
                      <a:pt x="136914" y="284731"/>
                    </a:lnTo>
                    <a:lnTo>
                      <a:pt x="119187" y="281409"/>
                    </a:lnTo>
                    <a:lnTo>
                      <a:pt x="103258" y="279416"/>
                    </a:lnTo>
                    <a:lnTo>
                      <a:pt x="77063" y="278282"/>
                    </a:lnTo>
                    <a:lnTo>
                      <a:pt x="79844" y="274129"/>
                    </a:lnTo>
                    <a:lnTo>
                      <a:pt x="96152" y="239026"/>
                    </a:lnTo>
                    <a:lnTo>
                      <a:pt x="117619" y="163033"/>
                    </a:lnTo>
                    <a:lnTo>
                      <a:pt x="124640" y="140412"/>
                    </a:lnTo>
                    <a:lnTo>
                      <a:pt x="139725" y="98463"/>
                    </a:lnTo>
                    <a:lnTo>
                      <a:pt x="156556" y="64136"/>
                    </a:lnTo>
                    <a:lnTo>
                      <a:pt x="185991" y="34671"/>
                    </a:lnTo>
                    <a:lnTo>
                      <a:pt x="203936" y="34671"/>
                    </a:lnTo>
                    <a:lnTo>
                      <a:pt x="210438" y="37744"/>
                    </a:lnTo>
                    <a:lnTo>
                      <a:pt x="218478" y="50076"/>
                    </a:lnTo>
                    <a:lnTo>
                      <a:pt x="220497" y="57785"/>
                    </a:lnTo>
                    <a:lnTo>
                      <a:pt x="220497" y="70421"/>
                    </a:lnTo>
                    <a:lnTo>
                      <a:pt x="220179" y="74117"/>
                    </a:lnTo>
                    <a:lnTo>
                      <a:pt x="218643" y="84594"/>
                    </a:lnTo>
                    <a:lnTo>
                      <a:pt x="218643" y="88912"/>
                    </a:lnTo>
                    <a:lnTo>
                      <a:pt x="220954" y="90601"/>
                    </a:lnTo>
                    <a:lnTo>
                      <a:pt x="230860" y="90601"/>
                    </a:lnTo>
                    <a:lnTo>
                      <a:pt x="237045" y="88912"/>
                    </a:lnTo>
                    <a:lnTo>
                      <a:pt x="251282" y="82130"/>
                    </a:lnTo>
                    <a:lnTo>
                      <a:pt x="257479" y="77812"/>
                    </a:lnTo>
                    <a:lnTo>
                      <a:pt x="262737" y="72580"/>
                    </a:lnTo>
                    <a:lnTo>
                      <a:pt x="267068" y="68872"/>
                    </a:lnTo>
                    <a:lnTo>
                      <a:pt x="269697" y="65328"/>
                    </a:lnTo>
                    <a:lnTo>
                      <a:pt x="271551" y="58547"/>
                    </a:lnTo>
                    <a:lnTo>
                      <a:pt x="272021" y="52387"/>
                    </a:lnTo>
                    <a:lnTo>
                      <a:pt x="272021" y="37909"/>
                    </a:lnTo>
                    <a:lnTo>
                      <a:pt x="272326" y="34201"/>
                    </a:lnTo>
                    <a:lnTo>
                      <a:pt x="271868" y="30810"/>
                    </a:lnTo>
                    <a:lnTo>
                      <a:pt x="263359" y="10782"/>
                    </a:lnTo>
                    <a:lnTo>
                      <a:pt x="259333" y="6934"/>
                    </a:lnTo>
                    <a:lnTo>
                      <a:pt x="247573" y="1384"/>
                    </a:lnTo>
                    <a:lnTo>
                      <a:pt x="240296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6977248" y="2787502"/>
                <a:ext cx="290195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290195" h="336550">
                    <a:moveTo>
                      <a:pt x="13925" y="336072"/>
                    </a:moveTo>
                    <a:lnTo>
                      <a:pt x="11604" y="336072"/>
                    </a:lnTo>
                    <a:lnTo>
                      <a:pt x="6962" y="336072"/>
                    </a:lnTo>
                    <a:lnTo>
                      <a:pt x="2320" y="336072"/>
                    </a:lnTo>
                    <a:lnTo>
                      <a:pt x="0" y="334377"/>
                    </a:lnTo>
                    <a:lnTo>
                      <a:pt x="0" y="330987"/>
                    </a:lnTo>
                    <a:lnTo>
                      <a:pt x="0" y="327906"/>
                    </a:lnTo>
                    <a:lnTo>
                      <a:pt x="3713" y="322512"/>
                    </a:lnTo>
                    <a:lnTo>
                      <a:pt x="11140" y="314808"/>
                    </a:lnTo>
                    <a:lnTo>
                      <a:pt x="18567" y="307103"/>
                    </a:lnTo>
                    <a:lnTo>
                      <a:pt x="22745" y="302326"/>
                    </a:lnTo>
                    <a:lnTo>
                      <a:pt x="23673" y="300477"/>
                    </a:lnTo>
                    <a:lnTo>
                      <a:pt x="30491" y="289990"/>
                    </a:lnTo>
                    <a:lnTo>
                      <a:pt x="49204" y="246391"/>
                    </a:lnTo>
                    <a:lnTo>
                      <a:pt x="64522" y="194732"/>
                    </a:lnTo>
                    <a:lnTo>
                      <a:pt x="68700" y="177975"/>
                    </a:lnTo>
                    <a:lnTo>
                      <a:pt x="73226" y="161073"/>
                    </a:lnTo>
                    <a:lnTo>
                      <a:pt x="93766" y="107247"/>
                    </a:lnTo>
                    <a:lnTo>
                      <a:pt x="112682" y="72808"/>
                    </a:lnTo>
                    <a:lnTo>
                      <a:pt x="145002" y="35479"/>
                    </a:lnTo>
                    <a:lnTo>
                      <a:pt x="179642" y="12943"/>
                    </a:lnTo>
                    <a:lnTo>
                      <a:pt x="218460" y="808"/>
                    </a:lnTo>
                    <a:lnTo>
                      <a:pt x="231632" y="0"/>
                    </a:lnTo>
                    <a:lnTo>
                      <a:pt x="240297" y="0"/>
                    </a:lnTo>
                    <a:lnTo>
                      <a:pt x="247569" y="1386"/>
                    </a:lnTo>
                    <a:lnTo>
                      <a:pt x="253449" y="4160"/>
                    </a:lnTo>
                    <a:lnTo>
                      <a:pt x="259329" y="6934"/>
                    </a:lnTo>
                    <a:lnTo>
                      <a:pt x="263351" y="10786"/>
                    </a:lnTo>
                    <a:lnTo>
                      <a:pt x="265518" y="15717"/>
                    </a:lnTo>
                    <a:lnTo>
                      <a:pt x="267684" y="20648"/>
                    </a:lnTo>
                    <a:lnTo>
                      <a:pt x="269386" y="24654"/>
                    </a:lnTo>
                    <a:lnTo>
                      <a:pt x="270624" y="27736"/>
                    </a:lnTo>
                    <a:lnTo>
                      <a:pt x="271862" y="30818"/>
                    </a:lnTo>
                    <a:lnTo>
                      <a:pt x="272326" y="34208"/>
                    </a:lnTo>
                    <a:lnTo>
                      <a:pt x="272016" y="37906"/>
                    </a:lnTo>
                    <a:lnTo>
                      <a:pt x="272016" y="43453"/>
                    </a:lnTo>
                    <a:lnTo>
                      <a:pt x="272016" y="52390"/>
                    </a:lnTo>
                    <a:lnTo>
                      <a:pt x="271552" y="58554"/>
                    </a:lnTo>
                    <a:lnTo>
                      <a:pt x="270624" y="61944"/>
                    </a:lnTo>
                    <a:lnTo>
                      <a:pt x="269695" y="65334"/>
                    </a:lnTo>
                    <a:lnTo>
                      <a:pt x="267065" y="68878"/>
                    </a:lnTo>
                    <a:lnTo>
                      <a:pt x="262733" y="72576"/>
                    </a:lnTo>
                    <a:lnTo>
                      <a:pt x="257472" y="77815"/>
                    </a:lnTo>
                    <a:lnTo>
                      <a:pt x="251282" y="82130"/>
                    </a:lnTo>
                    <a:lnTo>
                      <a:pt x="244165" y="85520"/>
                    </a:lnTo>
                    <a:lnTo>
                      <a:pt x="237047" y="88910"/>
                    </a:lnTo>
                    <a:lnTo>
                      <a:pt x="230858" y="90605"/>
                    </a:lnTo>
                    <a:lnTo>
                      <a:pt x="225597" y="90605"/>
                    </a:lnTo>
                    <a:lnTo>
                      <a:pt x="220955" y="90605"/>
                    </a:lnTo>
                    <a:lnTo>
                      <a:pt x="218634" y="88910"/>
                    </a:lnTo>
                    <a:lnTo>
                      <a:pt x="218634" y="85520"/>
                    </a:lnTo>
                    <a:lnTo>
                      <a:pt x="218634" y="84596"/>
                    </a:lnTo>
                    <a:lnTo>
                      <a:pt x="218944" y="82130"/>
                    </a:lnTo>
                    <a:lnTo>
                      <a:pt x="219563" y="78124"/>
                    </a:lnTo>
                    <a:lnTo>
                      <a:pt x="220181" y="74117"/>
                    </a:lnTo>
                    <a:lnTo>
                      <a:pt x="220491" y="70419"/>
                    </a:lnTo>
                    <a:lnTo>
                      <a:pt x="220491" y="67029"/>
                    </a:lnTo>
                    <a:lnTo>
                      <a:pt x="220491" y="57784"/>
                    </a:lnTo>
                    <a:lnTo>
                      <a:pt x="218480" y="50079"/>
                    </a:lnTo>
                    <a:lnTo>
                      <a:pt x="214456" y="43915"/>
                    </a:lnTo>
                    <a:lnTo>
                      <a:pt x="210433" y="37752"/>
                    </a:lnTo>
                    <a:lnTo>
                      <a:pt x="203935" y="34670"/>
                    </a:lnTo>
                    <a:lnTo>
                      <a:pt x="194960" y="34670"/>
                    </a:lnTo>
                    <a:lnTo>
                      <a:pt x="185986" y="34670"/>
                    </a:lnTo>
                    <a:lnTo>
                      <a:pt x="156548" y="64140"/>
                    </a:lnTo>
                    <a:lnTo>
                      <a:pt x="139721" y="98464"/>
                    </a:lnTo>
                    <a:lnTo>
                      <a:pt x="124635" y="140415"/>
                    </a:lnTo>
                    <a:lnTo>
                      <a:pt x="110942" y="186758"/>
                    </a:lnTo>
                    <a:lnTo>
                      <a:pt x="104965" y="208745"/>
                    </a:lnTo>
                    <a:lnTo>
                      <a:pt x="100033" y="226167"/>
                    </a:lnTo>
                    <a:lnTo>
                      <a:pt x="84831" y="264882"/>
                    </a:lnTo>
                    <a:lnTo>
                      <a:pt x="77055" y="278288"/>
                    </a:lnTo>
                    <a:lnTo>
                      <a:pt x="89124" y="278751"/>
                    </a:lnTo>
                    <a:lnTo>
                      <a:pt x="136907" y="284731"/>
                    </a:lnTo>
                    <a:lnTo>
                      <a:pt x="175812" y="294150"/>
                    </a:lnTo>
                    <a:lnTo>
                      <a:pt x="193104" y="297819"/>
                    </a:lnTo>
                    <a:lnTo>
                      <a:pt x="208306" y="300391"/>
                    </a:lnTo>
                    <a:lnTo>
                      <a:pt x="221419" y="301864"/>
                    </a:lnTo>
                    <a:lnTo>
                      <a:pt x="227918" y="301864"/>
                    </a:lnTo>
                    <a:lnTo>
                      <a:pt x="231632" y="298166"/>
                    </a:lnTo>
                    <a:lnTo>
                      <a:pt x="234881" y="292773"/>
                    </a:lnTo>
                    <a:lnTo>
                      <a:pt x="237666" y="285685"/>
                    </a:lnTo>
                    <a:lnTo>
                      <a:pt x="240451" y="278597"/>
                    </a:lnTo>
                    <a:lnTo>
                      <a:pt x="276542" y="256330"/>
                    </a:lnTo>
                    <a:lnTo>
                      <a:pt x="282693" y="255637"/>
                    </a:lnTo>
                    <a:lnTo>
                      <a:pt x="287335" y="255637"/>
                    </a:lnTo>
                    <a:lnTo>
                      <a:pt x="289656" y="257178"/>
                    </a:lnTo>
                    <a:lnTo>
                      <a:pt x="289656" y="260260"/>
                    </a:lnTo>
                    <a:lnTo>
                      <a:pt x="258091" y="307411"/>
                    </a:lnTo>
                    <a:lnTo>
                      <a:pt x="224321" y="328676"/>
                    </a:lnTo>
                    <a:lnTo>
                      <a:pt x="186141" y="336072"/>
                    </a:lnTo>
                    <a:lnTo>
                      <a:pt x="172911" y="335408"/>
                    </a:lnTo>
                    <a:lnTo>
                      <a:pt x="157361" y="333414"/>
                    </a:lnTo>
                    <a:lnTo>
                      <a:pt x="139489" y="330092"/>
                    </a:lnTo>
                    <a:lnTo>
                      <a:pt x="119297" y="325440"/>
                    </a:lnTo>
                    <a:lnTo>
                      <a:pt x="99424" y="320673"/>
                    </a:lnTo>
                    <a:lnTo>
                      <a:pt x="82510" y="317004"/>
                    </a:lnTo>
                    <a:lnTo>
                      <a:pt x="68555" y="314432"/>
                    </a:lnTo>
                    <a:lnTo>
                      <a:pt x="57559" y="312959"/>
                    </a:lnTo>
                    <a:lnTo>
                      <a:pt x="50596" y="312496"/>
                    </a:lnTo>
                    <a:lnTo>
                      <a:pt x="45955" y="316657"/>
                    </a:lnTo>
                    <a:lnTo>
                      <a:pt x="39765" y="322821"/>
                    </a:lnTo>
                    <a:lnTo>
                      <a:pt x="32957" y="327597"/>
                    </a:lnTo>
                    <a:lnTo>
                      <a:pt x="25530" y="330987"/>
                    </a:lnTo>
                    <a:lnTo>
                      <a:pt x="13925" y="336072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6" name="object 6"/>
            <p:cNvGrpSpPr/>
            <p:nvPr/>
          </p:nvGrpSpPr>
          <p:grpSpPr>
            <a:xfrm>
              <a:off x="5578122" y="2207639"/>
              <a:ext cx="232410" cy="81915"/>
              <a:chOff x="7437496" y="2943519"/>
              <a:chExt cx="309880" cy="109220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7437716" y="2943758"/>
                <a:ext cx="30924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309245" h="108585">
                    <a:moveTo>
                      <a:pt x="302196" y="0"/>
                    </a:moveTo>
                    <a:lnTo>
                      <a:pt x="6502" y="0"/>
                    </a:lnTo>
                    <a:lnTo>
                      <a:pt x="2171" y="2159"/>
                    </a:lnTo>
                    <a:lnTo>
                      <a:pt x="0" y="5232"/>
                    </a:lnTo>
                    <a:lnTo>
                      <a:pt x="0" y="13868"/>
                    </a:lnTo>
                    <a:lnTo>
                      <a:pt x="2476" y="16954"/>
                    </a:lnTo>
                    <a:lnTo>
                      <a:pt x="7429" y="18491"/>
                    </a:lnTo>
                    <a:lnTo>
                      <a:pt x="155041" y="18491"/>
                    </a:lnTo>
                    <a:lnTo>
                      <a:pt x="302666" y="18021"/>
                    </a:lnTo>
                    <a:lnTo>
                      <a:pt x="306997" y="15557"/>
                    </a:lnTo>
                    <a:lnTo>
                      <a:pt x="309156" y="12636"/>
                    </a:lnTo>
                    <a:lnTo>
                      <a:pt x="309156" y="5549"/>
                    </a:lnTo>
                    <a:lnTo>
                      <a:pt x="306831" y="2463"/>
                    </a:lnTo>
                    <a:lnTo>
                      <a:pt x="302196" y="0"/>
                    </a:lnTo>
                    <a:close/>
                  </a:path>
                  <a:path w="309245" h="108585">
                    <a:moveTo>
                      <a:pt x="302666" y="89674"/>
                    </a:moveTo>
                    <a:lnTo>
                      <a:pt x="7429" y="89674"/>
                    </a:lnTo>
                    <a:lnTo>
                      <a:pt x="2476" y="91224"/>
                    </a:lnTo>
                    <a:lnTo>
                      <a:pt x="0" y="94297"/>
                    </a:lnTo>
                    <a:lnTo>
                      <a:pt x="0" y="102933"/>
                    </a:lnTo>
                    <a:lnTo>
                      <a:pt x="2171" y="106006"/>
                    </a:lnTo>
                    <a:lnTo>
                      <a:pt x="6502" y="108165"/>
                    </a:lnTo>
                    <a:lnTo>
                      <a:pt x="302196" y="108165"/>
                    </a:lnTo>
                    <a:lnTo>
                      <a:pt x="306831" y="106006"/>
                    </a:lnTo>
                    <a:lnTo>
                      <a:pt x="309156" y="102933"/>
                    </a:lnTo>
                    <a:lnTo>
                      <a:pt x="309156" y="95846"/>
                    </a:lnTo>
                    <a:lnTo>
                      <a:pt x="306997" y="92760"/>
                    </a:lnTo>
                    <a:lnTo>
                      <a:pt x="302666" y="89674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7437727" y="2943750"/>
                <a:ext cx="30924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309245" h="108585">
                    <a:moveTo>
                      <a:pt x="0" y="9245"/>
                    </a:moveTo>
                    <a:lnTo>
                      <a:pt x="0" y="5238"/>
                    </a:lnTo>
                    <a:lnTo>
                      <a:pt x="2166" y="2157"/>
                    </a:lnTo>
                    <a:lnTo>
                      <a:pt x="6498" y="0"/>
                    </a:lnTo>
                    <a:lnTo>
                      <a:pt x="302189" y="0"/>
                    </a:lnTo>
                    <a:lnTo>
                      <a:pt x="306831" y="2465"/>
                    </a:lnTo>
                    <a:lnTo>
                      <a:pt x="309152" y="5547"/>
                    </a:lnTo>
                    <a:lnTo>
                      <a:pt x="309152" y="9245"/>
                    </a:lnTo>
                    <a:lnTo>
                      <a:pt x="309152" y="12635"/>
                    </a:lnTo>
                    <a:lnTo>
                      <a:pt x="306985" y="15563"/>
                    </a:lnTo>
                    <a:lnTo>
                      <a:pt x="302653" y="18028"/>
                    </a:lnTo>
                    <a:lnTo>
                      <a:pt x="155040" y="18490"/>
                    </a:lnTo>
                    <a:lnTo>
                      <a:pt x="7427" y="18490"/>
                    </a:lnTo>
                    <a:lnTo>
                      <a:pt x="2475" y="16950"/>
                    </a:lnTo>
                    <a:lnTo>
                      <a:pt x="0" y="13868"/>
                    </a:lnTo>
                    <a:lnTo>
                      <a:pt x="0" y="9245"/>
                    </a:lnTo>
                    <a:close/>
                  </a:path>
                  <a:path w="309245" h="108585">
                    <a:moveTo>
                      <a:pt x="0" y="98926"/>
                    </a:moveTo>
                    <a:lnTo>
                      <a:pt x="0" y="94303"/>
                    </a:lnTo>
                    <a:lnTo>
                      <a:pt x="2475" y="91221"/>
                    </a:lnTo>
                    <a:lnTo>
                      <a:pt x="7427" y="89681"/>
                    </a:lnTo>
                    <a:lnTo>
                      <a:pt x="302653" y="89681"/>
                    </a:lnTo>
                    <a:lnTo>
                      <a:pt x="306985" y="92763"/>
                    </a:lnTo>
                    <a:lnTo>
                      <a:pt x="309152" y="95844"/>
                    </a:lnTo>
                    <a:lnTo>
                      <a:pt x="309152" y="98926"/>
                    </a:lnTo>
                    <a:lnTo>
                      <a:pt x="309152" y="102933"/>
                    </a:lnTo>
                    <a:lnTo>
                      <a:pt x="306831" y="106014"/>
                    </a:lnTo>
                    <a:lnTo>
                      <a:pt x="302189" y="108172"/>
                    </a:lnTo>
                    <a:lnTo>
                      <a:pt x="6498" y="108172"/>
                    </a:lnTo>
                    <a:lnTo>
                      <a:pt x="2166" y="106014"/>
                    </a:lnTo>
                    <a:lnTo>
                      <a:pt x="0" y="102933"/>
                    </a:lnTo>
                    <a:lnTo>
                      <a:pt x="0" y="98926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9" name="object 9"/>
            <p:cNvGrpSpPr/>
            <p:nvPr/>
          </p:nvGrpSpPr>
          <p:grpSpPr>
            <a:xfrm>
              <a:off x="5945758" y="2005510"/>
              <a:ext cx="406241" cy="485775"/>
              <a:chOff x="7927677" y="2674013"/>
              <a:chExt cx="541655" cy="647700"/>
            </a:xfrm>
          </p:grpSpPr>
          <p:sp>
            <p:nvSpPr>
              <p:cNvPr id="10" name="object 10"/>
              <p:cNvSpPr/>
              <p:nvPr/>
            </p:nvSpPr>
            <p:spPr>
              <a:xfrm>
                <a:off x="7927911" y="2674251"/>
                <a:ext cx="54102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541020" h="647700">
                    <a:moveTo>
                      <a:pt x="540778" y="0"/>
                    </a:moveTo>
                    <a:lnTo>
                      <a:pt x="0" y="0"/>
                    </a:lnTo>
                    <a:lnTo>
                      <a:pt x="0" y="24968"/>
                    </a:lnTo>
                    <a:lnTo>
                      <a:pt x="4635" y="24968"/>
                    </a:lnTo>
                    <a:lnTo>
                      <a:pt x="18415" y="25730"/>
                    </a:lnTo>
                    <a:lnTo>
                      <a:pt x="57099" y="36677"/>
                    </a:lnTo>
                    <a:lnTo>
                      <a:pt x="76123" y="63792"/>
                    </a:lnTo>
                    <a:lnTo>
                      <a:pt x="76123" y="583234"/>
                    </a:lnTo>
                    <a:lnTo>
                      <a:pt x="67048" y="600899"/>
                    </a:lnTo>
                    <a:lnTo>
                      <a:pt x="52338" y="612746"/>
                    </a:lnTo>
                    <a:lnTo>
                      <a:pt x="31534" y="619854"/>
                    </a:lnTo>
                    <a:lnTo>
                      <a:pt x="4635" y="622223"/>
                    </a:lnTo>
                    <a:lnTo>
                      <a:pt x="0" y="622223"/>
                    </a:lnTo>
                    <a:lnTo>
                      <a:pt x="0" y="647179"/>
                    </a:lnTo>
                    <a:lnTo>
                      <a:pt x="230238" y="647179"/>
                    </a:lnTo>
                    <a:lnTo>
                      <a:pt x="230238" y="622223"/>
                    </a:lnTo>
                    <a:lnTo>
                      <a:pt x="225602" y="622223"/>
                    </a:lnTo>
                    <a:lnTo>
                      <a:pt x="197310" y="619766"/>
                    </a:lnTo>
                    <a:lnTo>
                      <a:pt x="176042" y="612397"/>
                    </a:lnTo>
                    <a:lnTo>
                      <a:pt x="161796" y="600117"/>
                    </a:lnTo>
                    <a:lnTo>
                      <a:pt x="154571" y="582929"/>
                    </a:lnTo>
                    <a:lnTo>
                      <a:pt x="154114" y="304177"/>
                    </a:lnTo>
                    <a:lnTo>
                      <a:pt x="154114" y="24968"/>
                    </a:lnTo>
                    <a:lnTo>
                      <a:pt x="386676" y="24968"/>
                    </a:lnTo>
                    <a:lnTo>
                      <a:pt x="386676" y="583234"/>
                    </a:lnTo>
                    <a:lnTo>
                      <a:pt x="377589" y="600899"/>
                    </a:lnTo>
                    <a:lnTo>
                      <a:pt x="362880" y="612746"/>
                    </a:lnTo>
                    <a:lnTo>
                      <a:pt x="342080" y="619854"/>
                    </a:lnTo>
                    <a:lnTo>
                      <a:pt x="315188" y="622223"/>
                    </a:lnTo>
                    <a:lnTo>
                      <a:pt x="310540" y="622223"/>
                    </a:lnTo>
                    <a:lnTo>
                      <a:pt x="310540" y="647179"/>
                    </a:lnTo>
                    <a:lnTo>
                      <a:pt x="540778" y="647179"/>
                    </a:lnTo>
                    <a:lnTo>
                      <a:pt x="540778" y="622223"/>
                    </a:lnTo>
                    <a:lnTo>
                      <a:pt x="536143" y="622223"/>
                    </a:lnTo>
                    <a:lnTo>
                      <a:pt x="508201" y="619766"/>
                    </a:lnTo>
                    <a:lnTo>
                      <a:pt x="487051" y="612397"/>
                    </a:lnTo>
                    <a:lnTo>
                      <a:pt x="472692" y="600117"/>
                    </a:lnTo>
                    <a:lnTo>
                      <a:pt x="465124" y="582929"/>
                    </a:lnTo>
                    <a:lnTo>
                      <a:pt x="465124" y="63792"/>
                    </a:lnTo>
                    <a:lnTo>
                      <a:pt x="473392" y="46806"/>
                    </a:lnTo>
                    <a:lnTo>
                      <a:pt x="487984" y="34674"/>
                    </a:lnTo>
                    <a:lnTo>
                      <a:pt x="508901" y="27394"/>
                    </a:lnTo>
                    <a:lnTo>
                      <a:pt x="536143" y="24968"/>
                    </a:lnTo>
                    <a:lnTo>
                      <a:pt x="540778" y="24968"/>
                    </a:lnTo>
                    <a:lnTo>
                      <a:pt x="540778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7927909" y="2674245"/>
                <a:ext cx="54102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541020" h="647700">
                    <a:moveTo>
                      <a:pt x="76127" y="63793"/>
                    </a:moveTo>
                    <a:lnTo>
                      <a:pt x="76127" y="63485"/>
                    </a:lnTo>
                    <a:lnTo>
                      <a:pt x="75817" y="62406"/>
                    </a:lnTo>
                    <a:lnTo>
                      <a:pt x="75199" y="60557"/>
                    </a:lnTo>
                    <a:lnTo>
                      <a:pt x="74580" y="58708"/>
                    </a:lnTo>
                    <a:lnTo>
                      <a:pt x="73961" y="57167"/>
                    </a:lnTo>
                    <a:lnTo>
                      <a:pt x="73342" y="55935"/>
                    </a:lnTo>
                    <a:lnTo>
                      <a:pt x="72723" y="54702"/>
                    </a:lnTo>
                    <a:lnTo>
                      <a:pt x="71795" y="53007"/>
                    </a:lnTo>
                    <a:lnTo>
                      <a:pt x="70557" y="50850"/>
                    </a:lnTo>
                    <a:lnTo>
                      <a:pt x="69319" y="48692"/>
                    </a:lnTo>
                    <a:lnTo>
                      <a:pt x="67926" y="46689"/>
                    </a:lnTo>
                    <a:lnTo>
                      <a:pt x="66379" y="44840"/>
                    </a:lnTo>
                    <a:lnTo>
                      <a:pt x="64832" y="42991"/>
                    </a:lnTo>
                    <a:lnTo>
                      <a:pt x="62666" y="40988"/>
                    </a:lnTo>
                    <a:lnTo>
                      <a:pt x="59880" y="38830"/>
                    </a:lnTo>
                    <a:lnTo>
                      <a:pt x="57095" y="36673"/>
                    </a:lnTo>
                    <a:lnTo>
                      <a:pt x="54155" y="34824"/>
                    </a:lnTo>
                    <a:lnTo>
                      <a:pt x="51061" y="33283"/>
                    </a:lnTo>
                    <a:lnTo>
                      <a:pt x="47966" y="31742"/>
                    </a:lnTo>
                    <a:lnTo>
                      <a:pt x="43943" y="30356"/>
                    </a:lnTo>
                    <a:lnTo>
                      <a:pt x="38992" y="29123"/>
                    </a:lnTo>
                    <a:lnTo>
                      <a:pt x="34040" y="27890"/>
                    </a:lnTo>
                    <a:lnTo>
                      <a:pt x="4641" y="24962"/>
                    </a:lnTo>
                    <a:lnTo>
                      <a:pt x="0" y="24962"/>
                    </a:lnTo>
                    <a:lnTo>
                      <a:pt x="0" y="0"/>
                    </a:lnTo>
                    <a:lnTo>
                      <a:pt x="540784" y="0"/>
                    </a:lnTo>
                    <a:lnTo>
                      <a:pt x="540784" y="24962"/>
                    </a:lnTo>
                    <a:lnTo>
                      <a:pt x="536142" y="24962"/>
                    </a:lnTo>
                    <a:lnTo>
                      <a:pt x="508901" y="27389"/>
                    </a:lnTo>
                    <a:lnTo>
                      <a:pt x="487983" y="34670"/>
                    </a:lnTo>
                    <a:lnTo>
                      <a:pt x="473390" y="46805"/>
                    </a:lnTo>
                    <a:lnTo>
                      <a:pt x="465121" y="63793"/>
                    </a:lnTo>
                    <a:lnTo>
                      <a:pt x="465121" y="582927"/>
                    </a:lnTo>
                    <a:lnTo>
                      <a:pt x="472693" y="600117"/>
                    </a:lnTo>
                    <a:lnTo>
                      <a:pt x="487054" y="612397"/>
                    </a:lnTo>
                    <a:lnTo>
                      <a:pt x="508203" y="619764"/>
                    </a:lnTo>
                    <a:lnTo>
                      <a:pt x="536142" y="622220"/>
                    </a:lnTo>
                    <a:lnTo>
                      <a:pt x="540784" y="622220"/>
                    </a:lnTo>
                    <a:lnTo>
                      <a:pt x="540784" y="647183"/>
                    </a:lnTo>
                    <a:lnTo>
                      <a:pt x="310544" y="647183"/>
                    </a:lnTo>
                    <a:lnTo>
                      <a:pt x="310544" y="622220"/>
                    </a:lnTo>
                    <a:lnTo>
                      <a:pt x="315186" y="622220"/>
                    </a:lnTo>
                    <a:lnTo>
                      <a:pt x="342080" y="619851"/>
                    </a:lnTo>
                    <a:lnTo>
                      <a:pt x="377591" y="600898"/>
                    </a:lnTo>
                    <a:lnTo>
                      <a:pt x="386672" y="583235"/>
                    </a:lnTo>
                    <a:lnTo>
                      <a:pt x="386672" y="582927"/>
                    </a:lnTo>
                    <a:lnTo>
                      <a:pt x="386672" y="24962"/>
                    </a:lnTo>
                    <a:lnTo>
                      <a:pt x="154111" y="24962"/>
                    </a:lnTo>
                    <a:lnTo>
                      <a:pt x="154111" y="304176"/>
                    </a:lnTo>
                    <a:lnTo>
                      <a:pt x="154576" y="582927"/>
                    </a:lnTo>
                    <a:lnTo>
                      <a:pt x="197310" y="619764"/>
                    </a:lnTo>
                    <a:lnTo>
                      <a:pt x="225597" y="622220"/>
                    </a:lnTo>
                    <a:lnTo>
                      <a:pt x="230239" y="622220"/>
                    </a:lnTo>
                    <a:lnTo>
                      <a:pt x="230239" y="647183"/>
                    </a:lnTo>
                    <a:lnTo>
                      <a:pt x="0" y="647183"/>
                    </a:lnTo>
                    <a:lnTo>
                      <a:pt x="0" y="622220"/>
                    </a:lnTo>
                    <a:lnTo>
                      <a:pt x="4641" y="622220"/>
                    </a:lnTo>
                    <a:lnTo>
                      <a:pt x="31536" y="619851"/>
                    </a:lnTo>
                    <a:lnTo>
                      <a:pt x="67046" y="600898"/>
                    </a:lnTo>
                    <a:lnTo>
                      <a:pt x="76127" y="583235"/>
                    </a:lnTo>
                    <a:lnTo>
                      <a:pt x="76127" y="582927"/>
                    </a:lnTo>
                    <a:lnTo>
                      <a:pt x="76127" y="63793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12" name="object 12"/>
            <p:cNvGrpSpPr/>
            <p:nvPr/>
          </p:nvGrpSpPr>
          <p:grpSpPr>
            <a:xfrm>
              <a:off x="5951535" y="2559400"/>
              <a:ext cx="262414" cy="156686"/>
              <a:chOff x="7935379" y="3412532"/>
              <a:chExt cx="349885" cy="208915"/>
            </a:xfrm>
          </p:grpSpPr>
          <p:sp>
            <p:nvSpPr>
              <p:cNvPr id="13" name="object 13"/>
              <p:cNvSpPr/>
              <p:nvPr/>
            </p:nvSpPr>
            <p:spPr>
              <a:xfrm>
                <a:off x="7935379" y="3412532"/>
                <a:ext cx="102393" cy="20851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8065988" y="3497181"/>
                <a:ext cx="218897" cy="76804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15" name="object 15"/>
            <p:cNvSpPr/>
            <p:nvPr/>
          </p:nvSpPr>
          <p:spPr>
            <a:xfrm>
              <a:off x="6247885" y="2549594"/>
              <a:ext cx="84917" cy="1634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6067109" y="1770172"/>
              <a:ext cx="168358" cy="16619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17" name="object 17"/>
            <p:cNvGrpSpPr/>
            <p:nvPr/>
          </p:nvGrpSpPr>
          <p:grpSpPr>
            <a:xfrm>
              <a:off x="7066785" y="2005510"/>
              <a:ext cx="406241" cy="485775"/>
              <a:chOff x="9422379" y="2674013"/>
              <a:chExt cx="541655" cy="647700"/>
            </a:xfrm>
          </p:grpSpPr>
          <p:sp>
            <p:nvSpPr>
              <p:cNvPr id="18" name="object 18"/>
              <p:cNvSpPr/>
              <p:nvPr/>
            </p:nvSpPr>
            <p:spPr>
              <a:xfrm>
                <a:off x="9422612" y="2674251"/>
                <a:ext cx="54102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541020" h="647700">
                    <a:moveTo>
                      <a:pt x="540778" y="0"/>
                    </a:moveTo>
                    <a:lnTo>
                      <a:pt x="0" y="0"/>
                    </a:lnTo>
                    <a:lnTo>
                      <a:pt x="0" y="24968"/>
                    </a:lnTo>
                    <a:lnTo>
                      <a:pt x="4635" y="24968"/>
                    </a:lnTo>
                    <a:lnTo>
                      <a:pt x="18415" y="25730"/>
                    </a:lnTo>
                    <a:lnTo>
                      <a:pt x="57086" y="36677"/>
                    </a:lnTo>
                    <a:lnTo>
                      <a:pt x="76123" y="63792"/>
                    </a:lnTo>
                    <a:lnTo>
                      <a:pt x="76123" y="583234"/>
                    </a:lnTo>
                    <a:lnTo>
                      <a:pt x="67048" y="600899"/>
                    </a:lnTo>
                    <a:lnTo>
                      <a:pt x="52338" y="612746"/>
                    </a:lnTo>
                    <a:lnTo>
                      <a:pt x="31534" y="619854"/>
                    </a:lnTo>
                    <a:lnTo>
                      <a:pt x="4635" y="622223"/>
                    </a:lnTo>
                    <a:lnTo>
                      <a:pt x="0" y="622223"/>
                    </a:lnTo>
                    <a:lnTo>
                      <a:pt x="0" y="647179"/>
                    </a:lnTo>
                    <a:lnTo>
                      <a:pt x="230238" y="647179"/>
                    </a:lnTo>
                    <a:lnTo>
                      <a:pt x="230238" y="622223"/>
                    </a:lnTo>
                    <a:lnTo>
                      <a:pt x="225590" y="622223"/>
                    </a:lnTo>
                    <a:lnTo>
                      <a:pt x="197305" y="619766"/>
                    </a:lnTo>
                    <a:lnTo>
                      <a:pt x="176041" y="612397"/>
                    </a:lnTo>
                    <a:lnTo>
                      <a:pt x="161796" y="600117"/>
                    </a:lnTo>
                    <a:lnTo>
                      <a:pt x="154571" y="582929"/>
                    </a:lnTo>
                    <a:lnTo>
                      <a:pt x="154114" y="304177"/>
                    </a:lnTo>
                    <a:lnTo>
                      <a:pt x="154114" y="24968"/>
                    </a:lnTo>
                    <a:lnTo>
                      <a:pt x="386664" y="24968"/>
                    </a:lnTo>
                    <a:lnTo>
                      <a:pt x="386664" y="583234"/>
                    </a:lnTo>
                    <a:lnTo>
                      <a:pt x="377589" y="600899"/>
                    </a:lnTo>
                    <a:lnTo>
                      <a:pt x="362880" y="612746"/>
                    </a:lnTo>
                    <a:lnTo>
                      <a:pt x="342080" y="619854"/>
                    </a:lnTo>
                    <a:lnTo>
                      <a:pt x="315188" y="622223"/>
                    </a:lnTo>
                    <a:lnTo>
                      <a:pt x="310540" y="622223"/>
                    </a:lnTo>
                    <a:lnTo>
                      <a:pt x="310540" y="647179"/>
                    </a:lnTo>
                    <a:lnTo>
                      <a:pt x="540778" y="647179"/>
                    </a:lnTo>
                    <a:lnTo>
                      <a:pt x="540778" y="622223"/>
                    </a:lnTo>
                    <a:lnTo>
                      <a:pt x="536143" y="622223"/>
                    </a:lnTo>
                    <a:lnTo>
                      <a:pt x="508201" y="619766"/>
                    </a:lnTo>
                    <a:lnTo>
                      <a:pt x="487049" y="612397"/>
                    </a:lnTo>
                    <a:lnTo>
                      <a:pt x="472687" y="600117"/>
                    </a:lnTo>
                    <a:lnTo>
                      <a:pt x="465112" y="582929"/>
                    </a:lnTo>
                    <a:lnTo>
                      <a:pt x="465112" y="63792"/>
                    </a:lnTo>
                    <a:lnTo>
                      <a:pt x="473387" y="46806"/>
                    </a:lnTo>
                    <a:lnTo>
                      <a:pt x="487983" y="34674"/>
                    </a:lnTo>
                    <a:lnTo>
                      <a:pt x="508901" y="27394"/>
                    </a:lnTo>
                    <a:lnTo>
                      <a:pt x="536143" y="24968"/>
                    </a:lnTo>
                    <a:lnTo>
                      <a:pt x="540778" y="24968"/>
                    </a:lnTo>
                    <a:lnTo>
                      <a:pt x="540778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9422610" y="2674245"/>
                <a:ext cx="54102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541020" h="647700">
                    <a:moveTo>
                      <a:pt x="76127" y="63793"/>
                    </a:moveTo>
                    <a:lnTo>
                      <a:pt x="76127" y="63485"/>
                    </a:lnTo>
                    <a:lnTo>
                      <a:pt x="75817" y="62406"/>
                    </a:lnTo>
                    <a:lnTo>
                      <a:pt x="75199" y="60557"/>
                    </a:lnTo>
                    <a:lnTo>
                      <a:pt x="74580" y="58708"/>
                    </a:lnTo>
                    <a:lnTo>
                      <a:pt x="73961" y="57167"/>
                    </a:lnTo>
                    <a:lnTo>
                      <a:pt x="73342" y="55935"/>
                    </a:lnTo>
                    <a:lnTo>
                      <a:pt x="72723" y="54702"/>
                    </a:lnTo>
                    <a:lnTo>
                      <a:pt x="71795" y="53007"/>
                    </a:lnTo>
                    <a:lnTo>
                      <a:pt x="70557" y="50850"/>
                    </a:lnTo>
                    <a:lnTo>
                      <a:pt x="69319" y="48692"/>
                    </a:lnTo>
                    <a:lnTo>
                      <a:pt x="67926" y="46689"/>
                    </a:lnTo>
                    <a:lnTo>
                      <a:pt x="66379" y="44840"/>
                    </a:lnTo>
                    <a:lnTo>
                      <a:pt x="64832" y="42991"/>
                    </a:lnTo>
                    <a:lnTo>
                      <a:pt x="62666" y="40988"/>
                    </a:lnTo>
                    <a:lnTo>
                      <a:pt x="59880" y="38830"/>
                    </a:lnTo>
                    <a:lnTo>
                      <a:pt x="57095" y="36673"/>
                    </a:lnTo>
                    <a:lnTo>
                      <a:pt x="54155" y="34824"/>
                    </a:lnTo>
                    <a:lnTo>
                      <a:pt x="51061" y="33283"/>
                    </a:lnTo>
                    <a:lnTo>
                      <a:pt x="47966" y="31742"/>
                    </a:lnTo>
                    <a:lnTo>
                      <a:pt x="43943" y="30356"/>
                    </a:lnTo>
                    <a:lnTo>
                      <a:pt x="38992" y="29123"/>
                    </a:lnTo>
                    <a:lnTo>
                      <a:pt x="34040" y="27890"/>
                    </a:lnTo>
                    <a:lnTo>
                      <a:pt x="4641" y="24962"/>
                    </a:lnTo>
                    <a:lnTo>
                      <a:pt x="0" y="24962"/>
                    </a:lnTo>
                    <a:lnTo>
                      <a:pt x="0" y="0"/>
                    </a:lnTo>
                    <a:lnTo>
                      <a:pt x="540784" y="0"/>
                    </a:lnTo>
                    <a:lnTo>
                      <a:pt x="540784" y="24962"/>
                    </a:lnTo>
                    <a:lnTo>
                      <a:pt x="536142" y="24962"/>
                    </a:lnTo>
                    <a:lnTo>
                      <a:pt x="508901" y="27389"/>
                    </a:lnTo>
                    <a:lnTo>
                      <a:pt x="487983" y="34670"/>
                    </a:lnTo>
                    <a:lnTo>
                      <a:pt x="473390" y="46805"/>
                    </a:lnTo>
                    <a:lnTo>
                      <a:pt x="465121" y="63793"/>
                    </a:lnTo>
                    <a:lnTo>
                      <a:pt x="465121" y="582927"/>
                    </a:lnTo>
                    <a:lnTo>
                      <a:pt x="472693" y="600117"/>
                    </a:lnTo>
                    <a:lnTo>
                      <a:pt x="487054" y="612397"/>
                    </a:lnTo>
                    <a:lnTo>
                      <a:pt x="508203" y="619764"/>
                    </a:lnTo>
                    <a:lnTo>
                      <a:pt x="536142" y="622220"/>
                    </a:lnTo>
                    <a:lnTo>
                      <a:pt x="540784" y="622220"/>
                    </a:lnTo>
                    <a:lnTo>
                      <a:pt x="540784" y="647183"/>
                    </a:lnTo>
                    <a:lnTo>
                      <a:pt x="310544" y="647183"/>
                    </a:lnTo>
                    <a:lnTo>
                      <a:pt x="310544" y="622220"/>
                    </a:lnTo>
                    <a:lnTo>
                      <a:pt x="315186" y="622220"/>
                    </a:lnTo>
                    <a:lnTo>
                      <a:pt x="342080" y="619851"/>
                    </a:lnTo>
                    <a:lnTo>
                      <a:pt x="377591" y="600898"/>
                    </a:lnTo>
                    <a:lnTo>
                      <a:pt x="386672" y="583235"/>
                    </a:lnTo>
                    <a:lnTo>
                      <a:pt x="386672" y="582927"/>
                    </a:lnTo>
                    <a:lnTo>
                      <a:pt x="386672" y="24962"/>
                    </a:lnTo>
                    <a:lnTo>
                      <a:pt x="154111" y="24962"/>
                    </a:lnTo>
                    <a:lnTo>
                      <a:pt x="154111" y="304176"/>
                    </a:lnTo>
                    <a:lnTo>
                      <a:pt x="154576" y="582927"/>
                    </a:lnTo>
                    <a:lnTo>
                      <a:pt x="197310" y="619764"/>
                    </a:lnTo>
                    <a:lnTo>
                      <a:pt x="225597" y="622220"/>
                    </a:lnTo>
                    <a:lnTo>
                      <a:pt x="230239" y="622220"/>
                    </a:lnTo>
                    <a:lnTo>
                      <a:pt x="230239" y="647183"/>
                    </a:lnTo>
                    <a:lnTo>
                      <a:pt x="0" y="647183"/>
                    </a:lnTo>
                    <a:lnTo>
                      <a:pt x="0" y="622220"/>
                    </a:lnTo>
                    <a:lnTo>
                      <a:pt x="4641" y="622220"/>
                    </a:lnTo>
                    <a:lnTo>
                      <a:pt x="31536" y="619851"/>
                    </a:lnTo>
                    <a:lnTo>
                      <a:pt x="67046" y="600898"/>
                    </a:lnTo>
                    <a:lnTo>
                      <a:pt x="76127" y="583235"/>
                    </a:lnTo>
                    <a:lnTo>
                      <a:pt x="76127" y="582927"/>
                    </a:lnTo>
                    <a:lnTo>
                      <a:pt x="76127" y="63793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20" name="object 20"/>
            <p:cNvSpPr/>
            <p:nvPr/>
          </p:nvSpPr>
          <p:spPr>
            <a:xfrm>
              <a:off x="6450062" y="2562954"/>
              <a:ext cx="1140112" cy="2122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690837" y="2549473"/>
              <a:ext cx="409574" cy="22845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22" name="object 22"/>
            <p:cNvGrpSpPr/>
            <p:nvPr/>
          </p:nvGrpSpPr>
          <p:grpSpPr>
            <a:xfrm>
              <a:off x="8173884" y="2008253"/>
              <a:ext cx="1143000" cy="413861"/>
              <a:chOff x="10898512" y="2677670"/>
              <a:chExt cx="1524000" cy="551815"/>
            </a:xfrm>
          </p:grpSpPr>
          <p:sp>
            <p:nvSpPr>
              <p:cNvPr id="23" name="object 23"/>
              <p:cNvSpPr/>
              <p:nvPr/>
            </p:nvSpPr>
            <p:spPr>
              <a:xfrm>
                <a:off x="10898512" y="2766467"/>
                <a:ext cx="431699" cy="462737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11365488" y="2677670"/>
                <a:ext cx="1056829" cy="441050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25" name="object 25"/>
            <p:cNvGrpSpPr/>
            <p:nvPr/>
          </p:nvGrpSpPr>
          <p:grpSpPr>
            <a:xfrm>
              <a:off x="9513191" y="2074850"/>
              <a:ext cx="14288" cy="346710"/>
              <a:chOff x="12684255" y="2766467"/>
              <a:chExt cx="19050" cy="462280"/>
            </a:xfrm>
          </p:grpSpPr>
          <p:sp>
            <p:nvSpPr>
              <p:cNvPr id="26" name="object 26"/>
              <p:cNvSpPr/>
              <p:nvPr/>
            </p:nvSpPr>
            <p:spPr>
              <a:xfrm>
                <a:off x="12684493" y="2766707"/>
                <a:ext cx="19050" cy="46228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462280">
                    <a:moveTo>
                      <a:pt x="13309" y="0"/>
                    </a:moveTo>
                    <a:lnTo>
                      <a:pt x="6489" y="0"/>
                    </a:lnTo>
                    <a:lnTo>
                      <a:pt x="3555" y="2006"/>
                    </a:lnTo>
                    <a:lnTo>
                      <a:pt x="457" y="6007"/>
                    </a:lnTo>
                    <a:lnTo>
                      <a:pt x="0" y="230670"/>
                    </a:lnTo>
                    <a:lnTo>
                      <a:pt x="0" y="455333"/>
                    </a:lnTo>
                    <a:lnTo>
                      <a:pt x="1854" y="459651"/>
                    </a:lnTo>
                    <a:lnTo>
                      <a:pt x="4635" y="461810"/>
                    </a:lnTo>
                    <a:lnTo>
                      <a:pt x="13309" y="461810"/>
                    </a:lnTo>
                    <a:lnTo>
                      <a:pt x="16141" y="459651"/>
                    </a:lnTo>
                    <a:lnTo>
                      <a:pt x="18554" y="455333"/>
                    </a:lnTo>
                    <a:lnTo>
                      <a:pt x="18554" y="6934"/>
                    </a:lnTo>
                    <a:lnTo>
                      <a:pt x="16395" y="2311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12684487" y="2766699"/>
                <a:ext cx="19050" cy="46228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462280">
                    <a:moveTo>
                      <a:pt x="9283" y="461811"/>
                    </a:moveTo>
                    <a:lnTo>
                      <a:pt x="8355" y="461811"/>
                    </a:lnTo>
                    <a:lnTo>
                      <a:pt x="4641" y="461811"/>
                    </a:lnTo>
                    <a:lnTo>
                      <a:pt x="1856" y="459653"/>
                    </a:lnTo>
                    <a:lnTo>
                      <a:pt x="0" y="455339"/>
                    </a:lnTo>
                    <a:lnTo>
                      <a:pt x="0" y="230674"/>
                    </a:lnTo>
                    <a:lnTo>
                      <a:pt x="464" y="6009"/>
                    </a:lnTo>
                    <a:lnTo>
                      <a:pt x="3558" y="2003"/>
                    </a:lnTo>
                    <a:lnTo>
                      <a:pt x="6498" y="0"/>
                    </a:lnTo>
                    <a:lnTo>
                      <a:pt x="9283" y="0"/>
                    </a:lnTo>
                    <a:lnTo>
                      <a:pt x="13307" y="0"/>
                    </a:lnTo>
                    <a:lnTo>
                      <a:pt x="16401" y="2311"/>
                    </a:lnTo>
                    <a:lnTo>
                      <a:pt x="18567" y="6934"/>
                    </a:lnTo>
                    <a:lnTo>
                      <a:pt x="18567" y="455339"/>
                    </a:lnTo>
                    <a:lnTo>
                      <a:pt x="16092" y="459653"/>
                    </a:lnTo>
                    <a:lnTo>
                      <a:pt x="13307" y="461811"/>
                    </a:lnTo>
                    <a:lnTo>
                      <a:pt x="10212" y="461811"/>
                    </a:lnTo>
                    <a:lnTo>
                      <a:pt x="9283" y="461811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28" name="object 28"/>
            <p:cNvSpPr/>
            <p:nvPr/>
          </p:nvSpPr>
          <p:spPr>
            <a:xfrm>
              <a:off x="9673012" y="2008252"/>
              <a:ext cx="499499" cy="3307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30" name="object 30"/>
            <p:cNvGrpSpPr/>
            <p:nvPr/>
          </p:nvGrpSpPr>
          <p:grpSpPr>
            <a:xfrm>
              <a:off x="10249872" y="2074851"/>
              <a:ext cx="83820" cy="347186"/>
              <a:chOff x="13666496" y="2766467"/>
              <a:chExt cx="111760" cy="462915"/>
            </a:xfrm>
          </p:grpSpPr>
          <p:sp>
            <p:nvSpPr>
              <p:cNvPr id="31" name="object 31"/>
              <p:cNvSpPr/>
              <p:nvPr/>
            </p:nvSpPr>
            <p:spPr>
              <a:xfrm>
                <a:off x="13666724" y="2766707"/>
                <a:ext cx="111125" cy="462280"/>
              </a:xfrm>
              <a:custGeom>
                <a:avLst/>
                <a:gdLst/>
                <a:ahLst/>
                <a:cxnLst/>
                <a:rect l="l" t="t" r="r" b="b"/>
                <a:pathLst>
                  <a:path w="111125" h="462280">
                    <a:moveTo>
                      <a:pt x="14351" y="0"/>
                    </a:moveTo>
                    <a:lnTo>
                      <a:pt x="4191" y="0"/>
                    </a:lnTo>
                    <a:lnTo>
                      <a:pt x="2286" y="457"/>
                    </a:lnTo>
                    <a:lnTo>
                      <a:pt x="762" y="1384"/>
                    </a:lnTo>
                    <a:lnTo>
                      <a:pt x="0" y="3086"/>
                    </a:lnTo>
                    <a:lnTo>
                      <a:pt x="0" y="5549"/>
                    </a:lnTo>
                    <a:lnTo>
                      <a:pt x="2032" y="7861"/>
                    </a:lnTo>
                    <a:lnTo>
                      <a:pt x="31003" y="44156"/>
                    </a:lnTo>
                    <a:lnTo>
                      <a:pt x="51165" y="82413"/>
                    </a:lnTo>
                    <a:lnTo>
                      <a:pt x="65567" y="126327"/>
                    </a:lnTo>
                    <a:lnTo>
                      <a:pt x="74208" y="175899"/>
                    </a:lnTo>
                    <a:lnTo>
                      <a:pt x="77089" y="231127"/>
                    </a:lnTo>
                    <a:lnTo>
                      <a:pt x="74208" y="286361"/>
                    </a:lnTo>
                    <a:lnTo>
                      <a:pt x="65567" y="335936"/>
                    </a:lnTo>
                    <a:lnTo>
                      <a:pt x="51165" y="379852"/>
                    </a:lnTo>
                    <a:lnTo>
                      <a:pt x="31003" y="418110"/>
                    </a:lnTo>
                    <a:lnTo>
                      <a:pt x="5080" y="450710"/>
                    </a:lnTo>
                    <a:lnTo>
                      <a:pt x="0" y="456730"/>
                    </a:lnTo>
                    <a:lnTo>
                      <a:pt x="254" y="458571"/>
                    </a:lnTo>
                    <a:lnTo>
                      <a:pt x="762" y="459955"/>
                    </a:lnTo>
                    <a:lnTo>
                      <a:pt x="2032" y="461810"/>
                    </a:lnTo>
                    <a:lnTo>
                      <a:pt x="2794" y="462267"/>
                    </a:lnTo>
                    <a:lnTo>
                      <a:pt x="14351" y="462267"/>
                    </a:lnTo>
                    <a:lnTo>
                      <a:pt x="16256" y="460425"/>
                    </a:lnTo>
                    <a:lnTo>
                      <a:pt x="25400" y="453186"/>
                    </a:lnTo>
                    <a:lnTo>
                      <a:pt x="52832" y="424022"/>
                    </a:lnTo>
                    <a:lnTo>
                      <a:pt x="78486" y="381838"/>
                    </a:lnTo>
                    <a:lnTo>
                      <a:pt x="95631" y="341160"/>
                    </a:lnTo>
                    <a:lnTo>
                      <a:pt x="106299" y="291693"/>
                    </a:lnTo>
                    <a:lnTo>
                      <a:pt x="110692" y="246705"/>
                    </a:lnTo>
                    <a:lnTo>
                      <a:pt x="110998" y="231127"/>
                    </a:lnTo>
                    <a:lnTo>
                      <a:pt x="109737" y="199754"/>
                    </a:lnTo>
                    <a:lnTo>
                      <a:pt x="99693" y="138737"/>
                    </a:lnTo>
                    <a:lnTo>
                      <a:pt x="79527" y="80951"/>
                    </a:lnTo>
                    <a:lnTo>
                      <a:pt x="47765" y="31949"/>
                    </a:lnTo>
                    <a:lnTo>
                      <a:pt x="27432" y="11087"/>
                    </a:lnTo>
                    <a:lnTo>
                      <a:pt x="14351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13666728" y="2766699"/>
                <a:ext cx="111125" cy="462280"/>
              </a:xfrm>
              <a:custGeom>
                <a:avLst/>
                <a:gdLst/>
                <a:ahLst/>
                <a:cxnLst/>
                <a:rect l="l" t="t" r="r" b="b"/>
                <a:pathLst>
                  <a:path w="111125" h="462280">
                    <a:moveTo>
                      <a:pt x="2320" y="462"/>
                    </a:moveTo>
                    <a:lnTo>
                      <a:pt x="4177" y="0"/>
                    </a:lnTo>
                    <a:lnTo>
                      <a:pt x="5725" y="0"/>
                    </a:lnTo>
                    <a:lnTo>
                      <a:pt x="7272" y="0"/>
                    </a:lnTo>
                    <a:lnTo>
                      <a:pt x="8819" y="0"/>
                    </a:lnTo>
                    <a:lnTo>
                      <a:pt x="14389" y="0"/>
                    </a:lnTo>
                    <a:lnTo>
                      <a:pt x="27387" y="11094"/>
                    </a:lnTo>
                    <a:lnTo>
                      <a:pt x="65103" y="55241"/>
                    </a:lnTo>
                    <a:lnTo>
                      <a:pt x="90981" y="109096"/>
                    </a:lnTo>
                    <a:lnTo>
                      <a:pt x="105952" y="168961"/>
                    </a:lnTo>
                    <a:lnTo>
                      <a:pt x="110942" y="231136"/>
                    </a:lnTo>
                    <a:lnTo>
                      <a:pt x="110651" y="246709"/>
                    </a:lnTo>
                    <a:lnTo>
                      <a:pt x="106300" y="291694"/>
                    </a:lnTo>
                    <a:lnTo>
                      <a:pt x="98553" y="330438"/>
                    </a:lnTo>
                    <a:lnTo>
                      <a:pt x="83699" y="371668"/>
                    </a:lnTo>
                    <a:lnTo>
                      <a:pt x="64348" y="406887"/>
                    </a:lnTo>
                    <a:lnTo>
                      <a:pt x="33421" y="445015"/>
                    </a:lnTo>
                    <a:lnTo>
                      <a:pt x="26923" y="451641"/>
                    </a:lnTo>
                    <a:lnTo>
                      <a:pt x="25376" y="453182"/>
                    </a:lnTo>
                    <a:lnTo>
                      <a:pt x="21817" y="456110"/>
                    </a:lnTo>
                    <a:lnTo>
                      <a:pt x="16246" y="460424"/>
                    </a:lnTo>
                    <a:lnTo>
                      <a:pt x="15318" y="461349"/>
                    </a:lnTo>
                    <a:lnTo>
                      <a:pt x="14699" y="461965"/>
                    </a:lnTo>
                    <a:lnTo>
                      <a:pt x="14389" y="462273"/>
                    </a:lnTo>
                    <a:lnTo>
                      <a:pt x="8819" y="462273"/>
                    </a:lnTo>
                    <a:lnTo>
                      <a:pt x="6343" y="462273"/>
                    </a:lnTo>
                    <a:lnTo>
                      <a:pt x="4641" y="462273"/>
                    </a:lnTo>
                    <a:lnTo>
                      <a:pt x="3713" y="462273"/>
                    </a:lnTo>
                    <a:lnTo>
                      <a:pt x="2785" y="462273"/>
                    </a:lnTo>
                    <a:lnTo>
                      <a:pt x="2011" y="461811"/>
                    </a:lnTo>
                    <a:lnTo>
                      <a:pt x="1392" y="460886"/>
                    </a:lnTo>
                    <a:lnTo>
                      <a:pt x="773" y="459962"/>
                    </a:lnTo>
                    <a:lnTo>
                      <a:pt x="309" y="458575"/>
                    </a:lnTo>
                    <a:lnTo>
                      <a:pt x="0" y="456726"/>
                    </a:lnTo>
                    <a:lnTo>
                      <a:pt x="309" y="456418"/>
                    </a:lnTo>
                    <a:lnTo>
                      <a:pt x="2011" y="454414"/>
                    </a:lnTo>
                    <a:lnTo>
                      <a:pt x="31008" y="418117"/>
                    </a:lnTo>
                    <a:lnTo>
                      <a:pt x="51153" y="379859"/>
                    </a:lnTo>
                    <a:lnTo>
                      <a:pt x="65543" y="335943"/>
                    </a:lnTo>
                    <a:lnTo>
                      <a:pt x="74177" y="286369"/>
                    </a:lnTo>
                    <a:lnTo>
                      <a:pt x="77055" y="231136"/>
                    </a:lnTo>
                    <a:lnTo>
                      <a:pt x="74177" y="175904"/>
                    </a:lnTo>
                    <a:lnTo>
                      <a:pt x="65543" y="126330"/>
                    </a:lnTo>
                    <a:lnTo>
                      <a:pt x="51153" y="82414"/>
                    </a:lnTo>
                    <a:lnTo>
                      <a:pt x="31008" y="44156"/>
                    </a:lnTo>
                    <a:lnTo>
                      <a:pt x="5106" y="11556"/>
                    </a:lnTo>
                    <a:lnTo>
                      <a:pt x="0" y="5547"/>
                    </a:lnTo>
                    <a:lnTo>
                      <a:pt x="0" y="3081"/>
                    </a:lnTo>
                    <a:lnTo>
                      <a:pt x="773" y="1386"/>
                    </a:lnTo>
                    <a:lnTo>
                      <a:pt x="2320" y="462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33" name="object 33"/>
            <p:cNvGrpSpPr/>
            <p:nvPr/>
          </p:nvGrpSpPr>
          <p:grpSpPr>
            <a:xfrm>
              <a:off x="10393324" y="2293276"/>
              <a:ext cx="42863" cy="42386"/>
              <a:chOff x="13857766" y="3057700"/>
              <a:chExt cx="57150" cy="56515"/>
            </a:xfrm>
          </p:grpSpPr>
          <p:sp>
            <p:nvSpPr>
              <p:cNvPr id="34" name="object 34"/>
              <p:cNvSpPr/>
              <p:nvPr/>
            </p:nvSpPr>
            <p:spPr>
              <a:xfrm>
                <a:off x="13857986" y="3057944"/>
                <a:ext cx="56515" cy="55880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55880">
                    <a:moveTo>
                      <a:pt x="35305" y="0"/>
                    </a:moveTo>
                    <a:lnTo>
                      <a:pt x="19811" y="0"/>
                    </a:lnTo>
                    <a:lnTo>
                      <a:pt x="13080" y="2768"/>
                    </a:lnTo>
                    <a:lnTo>
                      <a:pt x="2667" y="13868"/>
                    </a:lnTo>
                    <a:lnTo>
                      <a:pt x="0" y="20332"/>
                    </a:lnTo>
                    <a:lnTo>
                      <a:pt x="253" y="35737"/>
                    </a:lnTo>
                    <a:lnTo>
                      <a:pt x="3048" y="42367"/>
                    </a:lnTo>
                    <a:lnTo>
                      <a:pt x="13588" y="52844"/>
                    </a:lnTo>
                    <a:lnTo>
                      <a:pt x="20319" y="55460"/>
                    </a:lnTo>
                    <a:lnTo>
                      <a:pt x="36321" y="55460"/>
                    </a:lnTo>
                    <a:lnTo>
                      <a:pt x="43052" y="52692"/>
                    </a:lnTo>
                    <a:lnTo>
                      <a:pt x="53467" y="41592"/>
                    </a:lnTo>
                    <a:lnTo>
                      <a:pt x="56133" y="34975"/>
                    </a:lnTo>
                    <a:lnTo>
                      <a:pt x="55879" y="18948"/>
                    </a:lnTo>
                    <a:lnTo>
                      <a:pt x="52958" y="12318"/>
                    </a:lnTo>
                    <a:lnTo>
                      <a:pt x="41782" y="2463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13857998" y="3057932"/>
                <a:ext cx="56515" cy="55880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55880">
                    <a:moveTo>
                      <a:pt x="0" y="27736"/>
                    </a:moveTo>
                    <a:lnTo>
                      <a:pt x="0" y="20340"/>
                    </a:lnTo>
                    <a:lnTo>
                      <a:pt x="2630" y="13868"/>
                    </a:lnTo>
                    <a:lnTo>
                      <a:pt x="7891" y="8320"/>
                    </a:lnTo>
                    <a:lnTo>
                      <a:pt x="13151" y="2773"/>
                    </a:lnTo>
                    <a:lnTo>
                      <a:pt x="19805" y="0"/>
                    </a:lnTo>
                    <a:lnTo>
                      <a:pt x="27851" y="0"/>
                    </a:lnTo>
                    <a:lnTo>
                      <a:pt x="35278" y="0"/>
                    </a:lnTo>
                    <a:lnTo>
                      <a:pt x="41777" y="2465"/>
                    </a:lnTo>
                    <a:lnTo>
                      <a:pt x="47347" y="7396"/>
                    </a:lnTo>
                    <a:lnTo>
                      <a:pt x="52917" y="12327"/>
                    </a:lnTo>
                    <a:lnTo>
                      <a:pt x="55857" y="18953"/>
                    </a:lnTo>
                    <a:lnTo>
                      <a:pt x="56167" y="27274"/>
                    </a:lnTo>
                    <a:lnTo>
                      <a:pt x="56167" y="34978"/>
                    </a:lnTo>
                    <a:lnTo>
                      <a:pt x="53536" y="41604"/>
                    </a:lnTo>
                    <a:lnTo>
                      <a:pt x="48276" y="47151"/>
                    </a:lnTo>
                    <a:lnTo>
                      <a:pt x="43015" y="52699"/>
                    </a:lnTo>
                    <a:lnTo>
                      <a:pt x="36361" y="55472"/>
                    </a:lnTo>
                    <a:lnTo>
                      <a:pt x="28315" y="55472"/>
                    </a:lnTo>
                    <a:lnTo>
                      <a:pt x="20269" y="55472"/>
                    </a:lnTo>
                    <a:lnTo>
                      <a:pt x="13616" y="52853"/>
                    </a:lnTo>
                    <a:lnTo>
                      <a:pt x="8355" y="47614"/>
                    </a:lnTo>
                    <a:lnTo>
                      <a:pt x="3094" y="42375"/>
                    </a:lnTo>
                    <a:lnTo>
                      <a:pt x="309" y="35749"/>
                    </a:lnTo>
                    <a:lnTo>
                      <a:pt x="0" y="27736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864068" y="3455397"/>
            <a:ext cx="9832134" cy="940627"/>
            <a:chOff x="766096" y="4042076"/>
            <a:chExt cx="9832134" cy="940627"/>
          </a:xfrm>
        </p:grpSpPr>
        <p:sp>
          <p:nvSpPr>
            <p:cNvPr id="36" name="object 36"/>
            <p:cNvSpPr/>
            <p:nvPr/>
          </p:nvSpPr>
          <p:spPr>
            <a:xfrm>
              <a:off x="766096" y="4261669"/>
              <a:ext cx="1086251" cy="37919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37" name="object 37"/>
            <p:cNvGrpSpPr/>
            <p:nvPr/>
          </p:nvGrpSpPr>
          <p:grpSpPr>
            <a:xfrm>
              <a:off x="2032016" y="4322723"/>
              <a:ext cx="13335" cy="318135"/>
              <a:chOff x="2709355" y="5763630"/>
              <a:chExt cx="17780" cy="424180"/>
            </a:xfrm>
          </p:grpSpPr>
          <p:sp>
            <p:nvSpPr>
              <p:cNvPr id="38" name="object 38"/>
              <p:cNvSpPr/>
              <p:nvPr/>
            </p:nvSpPr>
            <p:spPr>
              <a:xfrm>
                <a:off x="2709557" y="5763844"/>
                <a:ext cx="171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17144" h="423545">
                    <a:moveTo>
                      <a:pt x="12192" y="0"/>
                    </a:moveTo>
                    <a:lnTo>
                      <a:pt x="5956" y="0"/>
                    </a:lnTo>
                    <a:lnTo>
                      <a:pt x="3263" y="1828"/>
                    </a:lnTo>
                    <a:lnTo>
                      <a:pt x="431" y="5499"/>
                    </a:lnTo>
                    <a:lnTo>
                      <a:pt x="0" y="211455"/>
                    </a:lnTo>
                    <a:lnTo>
                      <a:pt x="0" y="417398"/>
                    </a:lnTo>
                    <a:lnTo>
                      <a:pt x="1701" y="421347"/>
                    </a:lnTo>
                    <a:lnTo>
                      <a:pt x="4254" y="423329"/>
                    </a:lnTo>
                    <a:lnTo>
                      <a:pt x="12192" y="423329"/>
                    </a:lnTo>
                    <a:lnTo>
                      <a:pt x="14744" y="421347"/>
                    </a:lnTo>
                    <a:lnTo>
                      <a:pt x="17018" y="417398"/>
                    </a:lnTo>
                    <a:lnTo>
                      <a:pt x="17018" y="6350"/>
                    </a:lnTo>
                    <a:lnTo>
                      <a:pt x="15036" y="2108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2709567" y="5763842"/>
                <a:ext cx="171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17144" h="423545">
                    <a:moveTo>
                      <a:pt x="8505" y="423334"/>
                    </a:moveTo>
                    <a:lnTo>
                      <a:pt x="7654" y="423334"/>
                    </a:lnTo>
                    <a:lnTo>
                      <a:pt x="4252" y="423334"/>
                    </a:lnTo>
                    <a:lnTo>
                      <a:pt x="1701" y="421356"/>
                    </a:lnTo>
                    <a:lnTo>
                      <a:pt x="0" y="417401"/>
                    </a:lnTo>
                    <a:lnTo>
                      <a:pt x="0" y="211455"/>
                    </a:lnTo>
                    <a:lnTo>
                      <a:pt x="425" y="5508"/>
                    </a:lnTo>
                    <a:lnTo>
                      <a:pt x="3260" y="1836"/>
                    </a:lnTo>
                    <a:lnTo>
                      <a:pt x="5953" y="0"/>
                    </a:lnTo>
                    <a:lnTo>
                      <a:pt x="8505" y="0"/>
                    </a:lnTo>
                    <a:lnTo>
                      <a:pt x="12191" y="0"/>
                    </a:lnTo>
                    <a:lnTo>
                      <a:pt x="15026" y="2118"/>
                    </a:lnTo>
                    <a:lnTo>
                      <a:pt x="17010" y="6356"/>
                    </a:lnTo>
                    <a:lnTo>
                      <a:pt x="17010" y="417401"/>
                    </a:lnTo>
                    <a:lnTo>
                      <a:pt x="14742" y="421356"/>
                    </a:lnTo>
                    <a:lnTo>
                      <a:pt x="12191" y="423334"/>
                    </a:lnTo>
                    <a:lnTo>
                      <a:pt x="9355" y="423334"/>
                    </a:lnTo>
                    <a:lnTo>
                      <a:pt x="8505" y="423334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40" name="object 40"/>
            <p:cNvSpPr/>
            <p:nvPr/>
          </p:nvSpPr>
          <p:spPr>
            <a:xfrm>
              <a:off x="2178411" y="4261670"/>
              <a:ext cx="457586" cy="30323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41" name="object 41"/>
            <p:cNvGrpSpPr/>
            <p:nvPr/>
          </p:nvGrpSpPr>
          <p:grpSpPr>
            <a:xfrm>
              <a:off x="2706910" y="4322723"/>
              <a:ext cx="76676" cy="318135"/>
              <a:chOff x="3609212" y="5763630"/>
              <a:chExt cx="102235" cy="424180"/>
            </a:xfrm>
          </p:grpSpPr>
          <p:sp>
            <p:nvSpPr>
              <p:cNvPr id="42" name="object 42"/>
              <p:cNvSpPr/>
              <p:nvPr/>
            </p:nvSpPr>
            <p:spPr>
              <a:xfrm>
                <a:off x="3609428" y="5763844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5" h="424179">
                    <a:moveTo>
                      <a:pt x="13182" y="0"/>
                    </a:moveTo>
                    <a:lnTo>
                      <a:pt x="3835" y="0"/>
                    </a:lnTo>
                    <a:lnTo>
                      <a:pt x="2133" y="419"/>
                    </a:lnTo>
                    <a:lnTo>
                      <a:pt x="711" y="1270"/>
                    </a:lnTo>
                    <a:lnTo>
                      <a:pt x="0" y="2819"/>
                    </a:lnTo>
                    <a:lnTo>
                      <a:pt x="0" y="5079"/>
                    </a:lnTo>
                    <a:lnTo>
                      <a:pt x="4673" y="10591"/>
                    </a:lnTo>
                    <a:lnTo>
                      <a:pt x="33517" y="48753"/>
                    </a:lnTo>
                    <a:lnTo>
                      <a:pt x="54119" y="95021"/>
                    </a:lnTo>
                    <a:lnTo>
                      <a:pt x="66479" y="149394"/>
                    </a:lnTo>
                    <a:lnTo>
                      <a:pt x="70599" y="211874"/>
                    </a:lnTo>
                    <a:lnTo>
                      <a:pt x="66479" y="274353"/>
                    </a:lnTo>
                    <a:lnTo>
                      <a:pt x="54119" y="328726"/>
                    </a:lnTo>
                    <a:lnTo>
                      <a:pt x="33517" y="374994"/>
                    </a:lnTo>
                    <a:lnTo>
                      <a:pt x="4673" y="413156"/>
                    </a:lnTo>
                    <a:lnTo>
                      <a:pt x="0" y="418668"/>
                    </a:lnTo>
                    <a:lnTo>
                      <a:pt x="711" y="421639"/>
                    </a:lnTo>
                    <a:lnTo>
                      <a:pt x="1841" y="423329"/>
                    </a:lnTo>
                    <a:lnTo>
                      <a:pt x="2552" y="423748"/>
                    </a:lnTo>
                    <a:lnTo>
                      <a:pt x="13182" y="423748"/>
                    </a:lnTo>
                    <a:lnTo>
                      <a:pt x="43674" y="394223"/>
                    </a:lnTo>
                    <a:lnTo>
                      <a:pt x="71869" y="350024"/>
                    </a:lnTo>
                    <a:lnTo>
                      <a:pt x="87604" y="312724"/>
                    </a:lnTo>
                    <a:lnTo>
                      <a:pt x="97383" y="267385"/>
                    </a:lnTo>
                    <a:lnTo>
                      <a:pt x="101373" y="226152"/>
                    </a:lnTo>
                    <a:lnTo>
                      <a:pt x="101638" y="211874"/>
                    </a:lnTo>
                    <a:lnTo>
                      <a:pt x="100495" y="183113"/>
                    </a:lnTo>
                    <a:lnTo>
                      <a:pt x="91351" y="127174"/>
                    </a:lnTo>
                    <a:lnTo>
                      <a:pt x="72851" y="74203"/>
                    </a:lnTo>
                    <a:lnTo>
                      <a:pt x="43723" y="29283"/>
                    </a:lnTo>
                    <a:lnTo>
                      <a:pt x="25095" y="10160"/>
                    </a:lnTo>
                    <a:lnTo>
                      <a:pt x="13182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3609425" y="5763842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5" h="424179">
                    <a:moveTo>
                      <a:pt x="2126" y="423"/>
                    </a:moveTo>
                    <a:lnTo>
                      <a:pt x="3827" y="0"/>
                    </a:lnTo>
                    <a:lnTo>
                      <a:pt x="5244" y="0"/>
                    </a:lnTo>
                    <a:lnTo>
                      <a:pt x="6662" y="0"/>
                    </a:lnTo>
                    <a:lnTo>
                      <a:pt x="8080" y="0"/>
                    </a:lnTo>
                    <a:lnTo>
                      <a:pt x="13183" y="0"/>
                    </a:lnTo>
                    <a:lnTo>
                      <a:pt x="25090" y="10170"/>
                    </a:lnTo>
                    <a:lnTo>
                      <a:pt x="59643" y="50639"/>
                    </a:lnTo>
                    <a:lnTo>
                      <a:pt x="83352" y="100006"/>
                    </a:lnTo>
                    <a:lnTo>
                      <a:pt x="97067" y="154883"/>
                    </a:lnTo>
                    <a:lnTo>
                      <a:pt x="101639" y="211879"/>
                    </a:lnTo>
                    <a:lnTo>
                      <a:pt x="101373" y="226154"/>
                    </a:lnTo>
                    <a:lnTo>
                      <a:pt x="97386" y="267391"/>
                    </a:lnTo>
                    <a:lnTo>
                      <a:pt x="87605" y="312733"/>
                    </a:lnTo>
                    <a:lnTo>
                      <a:pt x="71870" y="350024"/>
                    </a:lnTo>
                    <a:lnTo>
                      <a:pt x="52387" y="383421"/>
                    </a:lnTo>
                    <a:lnTo>
                      <a:pt x="26082" y="412599"/>
                    </a:lnTo>
                    <a:lnTo>
                      <a:pt x="24665" y="414011"/>
                    </a:lnTo>
                    <a:lnTo>
                      <a:pt x="23248" y="415424"/>
                    </a:lnTo>
                    <a:lnTo>
                      <a:pt x="19987" y="418108"/>
                    </a:lnTo>
                    <a:lnTo>
                      <a:pt x="14884" y="422063"/>
                    </a:lnTo>
                    <a:lnTo>
                      <a:pt x="14033" y="422910"/>
                    </a:lnTo>
                    <a:lnTo>
                      <a:pt x="13466" y="423475"/>
                    </a:lnTo>
                    <a:lnTo>
                      <a:pt x="13183" y="423758"/>
                    </a:lnTo>
                    <a:lnTo>
                      <a:pt x="8080" y="423758"/>
                    </a:lnTo>
                    <a:lnTo>
                      <a:pt x="5812" y="423758"/>
                    </a:lnTo>
                    <a:lnTo>
                      <a:pt x="4252" y="423758"/>
                    </a:lnTo>
                    <a:lnTo>
                      <a:pt x="3402" y="423758"/>
                    </a:lnTo>
                    <a:lnTo>
                      <a:pt x="2551" y="423758"/>
                    </a:lnTo>
                    <a:lnTo>
                      <a:pt x="1842" y="423334"/>
                    </a:lnTo>
                    <a:lnTo>
                      <a:pt x="1275" y="422487"/>
                    </a:lnTo>
                    <a:lnTo>
                      <a:pt x="708" y="421639"/>
                    </a:lnTo>
                    <a:lnTo>
                      <a:pt x="283" y="420368"/>
                    </a:lnTo>
                    <a:lnTo>
                      <a:pt x="0" y="418673"/>
                    </a:lnTo>
                    <a:lnTo>
                      <a:pt x="283" y="418390"/>
                    </a:lnTo>
                    <a:lnTo>
                      <a:pt x="1842" y="416554"/>
                    </a:lnTo>
                    <a:lnTo>
                      <a:pt x="33516" y="374999"/>
                    </a:lnTo>
                    <a:lnTo>
                      <a:pt x="54115" y="328730"/>
                    </a:lnTo>
                    <a:lnTo>
                      <a:pt x="66474" y="274357"/>
                    </a:lnTo>
                    <a:lnTo>
                      <a:pt x="70594" y="211879"/>
                    </a:lnTo>
                    <a:lnTo>
                      <a:pt x="66474" y="149401"/>
                    </a:lnTo>
                    <a:lnTo>
                      <a:pt x="54115" y="95027"/>
                    </a:lnTo>
                    <a:lnTo>
                      <a:pt x="33516" y="48758"/>
                    </a:lnTo>
                    <a:lnTo>
                      <a:pt x="4677" y="10593"/>
                    </a:lnTo>
                    <a:lnTo>
                      <a:pt x="0" y="5085"/>
                    </a:lnTo>
                    <a:lnTo>
                      <a:pt x="0" y="2825"/>
                    </a:lnTo>
                    <a:lnTo>
                      <a:pt x="708" y="1271"/>
                    </a:lnTo>
                    <a:lnTo>
                      <a:pt x="2126" y="423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44" name="object 44"/>
            <p:cNvGrpSpPr/>
            <p:nvPr/>
          </p:nvGrpSpPr>
          <p:grpSpPr>
            <a:xfrm>
              <a:off x="2919969" y="4444448"/>
              <a:ext cx="212884" cy="74771"/>
              <a:chOff x="3893292" y="5925930"/>
              <a:chExt cx="283845" cy="99695"/>
            </a:xfrm>
          </p:grpSpPr>
          <p:sp>
            <p:nvSpPr>
              <p:cNvPr id="45" name="object 45"/>
              <p:cNvSpPr/>
              <p:nvPr/>
            </p:nvSpPr>
            <p:spPr>
              <a:xfrm>
                <a:off x="3893515" y="5926137"/>
                <a:ext cx="28384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3845" h="99695">
                    <a:moveTo>
                      <a:pt x="276847" y="0"/>
                    </a:moveTo>
                    <a:lnTo>
                      <a:pt x="5943" y="0"/>
                    </a:lnTo>
                    <a:lnTo>
                      <a:pt x="1981" y="1981"/>
                    </a:lnTo>
                    <a:lnTo>
                      <a:pt x="0" y="4800"/>
                    </a:lnTo>
                    <a:lnTo>
                      <a:pt x="0" y="12712"/>
                    </a:lnTo>
                    <a:lnTo>
                      <a:pt x="2260" y="15544"/>
                    </a:lnTo>
                    <a:lnTo>
                      <a:pt x="6794" y="16954"/>
                    </a:lnTo>
                    <a:lnTo>
                      <a:pt x="142036" y="16954"/>
                    </a:lnTo>
                    <a:lnTo>
                      <a:pt x="277266" y="16522"/>
                    </a:lnTo>
                    <a:lnTo>
                      <a:pt x="281241" y="14262"/>
                    </a:lnTo>
                    <a:lnTo>
                      <a:pt x="283222" y="11582"/>
                    </a:lnTo>
                    <a:lnTo>
                      <a:pt x="283222" y="5092"/>
                    </a:lnTo>
                    <a:lnTo>
                      <a:pt x="281101" y="2260"/>
                    </a:lnTo>
                    <a:lnTo>
                      <a:pt x="276847" y="0"/>
                    </a:lnTo>
                    <a:close/>
                  </a:path>
                  <a:path w="283845" h="99695">
                    <a:moveTo>
                      <a:pt x="277266" y="82207"/>
                    </a:moveTo>
                    <a:lnTo>
                      <a:pt x="6794" y="82207"/>
                    </a:lnTo>
                    <a:lnTo>
                      <a:pt x="2260" y="83629"/>
                    </a:lnTo>
                    <a:lnTo>
                      <a:pt x="0" y="86448"/>
                    </a:lnTo>
                    <a:lnTo>
                      <a:pt x="0" y="94361"/>
                    </a:lnTo>
                    <a:lnTo>
                      <a:pt x="1981" y="97180"/>
                    </a:lnTo>
                    <a:lnTo>
                      <a:pt x="5943" y="99161"/>
                    </a:lnTo>
                    <a:lnTo>
                      <a:pt x="276847" y="99161"/>
                    </a:lnTo>
                    <a:lnTo>
                      <a:pt x="281101" y="97180"/>
                    </a:lnTo>
                    <a:lnTo>
                      <a:pt x="283222" y="94361"/>
                    </a:lnTo>
                    <a:lnTo>
                      <a:pt x="283222" y="87858"/>
                    </a:lnTo>
                    <a:lnTo>
                      <a:pt x="281241" y="85039"/>
                    </a:lnTo>
                    <a:lnTo>
                      <a:pt x="277266" y="82207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3893504" y="5926142"/>
                <a:ext cx="28384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3845" h="99695">
                    <a:moveTo>
                      <a:pt x="0" y="8475"/>
                    </a:moveTo>
                    <a:lnTo>
                      <a:pt x="0" y="4802"/>
                    </a:lnTo>
                    <a:lnTo>
                      <a:pt x="1984" y="1977"/>
                    </a:lnTo>
                    <a:lnTo>
                      <a:pt x="5953" y="0"/>
                    </a:lnTo>
                    <a:lnTo>
                      <a:pt x="276849" y="0"/>
                    </a:lnTo>
                    <a:lnTo>
                      <a:pt x="281102" y="2259"/>
                    </a:lnTo>
                    <a:lnTo>
                      <a:pt x="283228" y="5085"/>
                    </a:lnTo>
                    <a:lnTo>
                      <a:pt x="283228" y="8475"/>
                    </a:lnTo>
                    <a:lnTo>
                      <a:pt x="283228" y="11582"/>
                    </a:lnTo>
                    <a:lnTo>
                      <a:pt x="281244" y="14266"/>
                    </a:lnTo>
                    <a:lnTo>
                      <a:pt x="277274" y="16526"/>
                    </a:lnTo>
                    <a:lnTo>
                      <a:pt x="142039" y="16950"/>
                    </a:lnTo>
                    <a:lnTo>
                      <a:pt x="6804" y="16950"/>
                    </a:lnTo>
                    <a:lnTo>
                      <a:pt x="2268" y="15537"/>
                    </a:lnTo>
                    <a:lnTo>
                      <a:pt x="0" y="12712"/>
                    </a:lnTo>
                    <a:lnTo>
                      <a:pt x="0" y="8475"/>
                    </a:lnTo>
                    <a:close/>
                  </a:path>
                  <a:path w="283845" h="99695">
                    <a:moveTo>
                      <a:pt x="0" y="90684"/>
                    </a:moveTo>
                    <a:lnTo>
                      <a:pt x="0" y="86446"/>
                    </a:lnTo>
                    <a:lnTo>
                      <a:pt x="2268" y="83621"/>
                    </a:lnTo>
                    <a:lnTo>
                      <a:pt x="6804" y="82209"/>
                    </a:lnTo>
                    <a:lnTo>
                      <a:pt x="277274" y="82209"/>
                    </a:lnTo>
                    <a:lnTo>
                      <a:pt x="281244" y="85034"/>
                    </a:lnTo>
                    <a:lnTo>
                      <a:pt x="283228" y="87859"/>
                    </a:lnTo>
                    <a:lnTo>
                      <a:pt x="283228" y="90684"/>
                    </a:lnTo>
                    <a:lnTo>
                      <a:pt x="283228" y="94357"/>
                    </a:lnTo>
                    <a:lnTo>
                      <a:pt x="281102" y="97181"/>
                    </a:lnTo>
                    <a:lnTo>
                      <a:pt x="276849" y="99159"/>
                    </a:lnTo>
                    <a:lnTo>
                      <a:pt x="5953" y="99159"/>
                    </a:lnTo>
                    <a:lnTo>
                      <a:pt x="1984" y="97181"/>
                    </a:lnTo>
                    <a:lnTo>
                      <a:pt x="0" y="94357"/>
                    </a:lnTo>
                    <a:lnTo>
                      <a:pt x="0" y="90684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47" name="object 47"/>
            <p:cNvGrpSpPr/>
            <p:nvPr/>
          </p:nvGrpSpPr>
          <p:grpSpPr>
            <a:xfrm>
              <a:off x="3249448" y="4322723"/>
              <a:ext cx="610076" cy="318135"/>
              <a:chOff x="4332596" y="5763630"/>
              <a:chExt cx="813435" cy="424180"/>
            </a:xfrm>
          </p:grpSpPr>
          <p:sp>
            <p:nvSpPr>
              <p:cNvPr id="48" name="object 48"/>
              <p:cNvSpPr/>
              <p:nvPr/>
            </p:nvSpPr>
            <p:spPr>
              <a:xfrm>
                <a:off x="4332808" y="5792228"/>
                <a:ext cx="305435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05435" h="289560">
                    <a:moveTo>
                      <a:pt x="127153" y="288582"/>
                    </a:moveTo>
                    <a:lnTo>
                      <a:pt x="63373" y="288582"/>
                    </a:lnTo>
                    <a:lnTo>
                      <a:pt x="97813" y="288817"/>
                    </a:lnTo>
                    <a:lnTo>
                      <a:pt x="120776" y="289432"/>
                    </a:lnTo>
                    <a:lnTo>
                      <a:pt x="124752" y="289432"/>
                    </a:lnTo>
                    <a:lnTo>
                      <a:pt x="127012" y="288721"/>
                    </a:lnTo>
                    <a:lnTo>
                      <a:pt x="127153" y="288582"/>
                    </a:lnTo>
                    <a:close/>
                  </a:path>
                  <a:path w="305435" h="289560">
                    <a:moveTo>
                      <a:pt x="170116" y="19494"/>
                    </a:moveTo>
                    <a:lnTo>
                      <a:pt x="83781" y="19494"/>
                    </a:lnTo>
                    <a:lnTo>
                      <a:pt x="99936" y="20065"/>
                    </a:lnTo>
                    <a:lnTo>
                      <a:pt x="108026" y="21336"/>
                    </a:lnTo>
                    <a:lnTo>
                      <a:pt x="91518" y="94575"/>
                    </a:lnTo>
                    <a:lnTo>
                      <a:pt x="78676" y="145770"/>
                    </a:lnTo>
                    <a:lnTo>
                      <a:pt x="65760" y="196674"/>
                    </a:lnTo>
                    <a:lnTo>
                      <a:pt x="50449" y="255577"/>
                    </a:lnTo>
                    <a:lnTo>
                      <a:pt x="14465" y="269938"/>
                    </a:lnTo>
                    <a:lnTo>
                      <a:pt x="9080" y="270217"/>
                    </a:lnTo>
                    <a:lnTo>
                      <a:pt x="0" y="284200"/>
                    </a:lnTo>
                    <a:lnTo>
                      <a:pt x="0" y="287591"/>
                    </a:lnTo>
                    <a:lnTo>
                      <a:pt x="2552" y="289001"/>
                    </a:lnTo>
                    <a:lnTo>
                      <a:pt x="7658" y="289001"/>
                    </a:lnTo>
                    <a:lnTo>
                      <a:pt x="8509" y="288721"/>
                    </a:lnTo>
                    <a:lnTo>
                      <a:pt x="13614" y="288582"/>
                    </a:lnTo>
                    <a:lnTo>
                      <a:pt x="127153" y="288582"/>
                    </a:lnTo>
                    <a:lnTo>
                      <a:pt x="128435" y="287312"/>
                    </a:lnTo>
                    <a:lnTo>
                      <a:pt x="130416" y="283349"/>
                    </a:lnTo>
                    <a:lnTo>
                      <a:pt x="131406" y="279120"/>
                    </a:lnTo>
                    <a:lnTo>
                      <a:pt x="131406" y="274027"/>
                    </a:lnTo>
                    <a:lnTo>
                      <a:pt x="130556" y="272478"/>
                    </a:lnTo>
                    <a:lnTo>
                      <a:pt x="128854" y="269938"/>
                    </a:lnTo>
                    <a:lnTo>
                      <a:pt x="115671" y="269938"/>
                    </a:lnTo>
                    <a:lnTo>
                      <a:pt x="111483" y="269366"/>
                    </a:lnTo>
                    <a:lnTo>
                      <a:pt x="98526" y="269366"/>
                    </a:lnTo>
                    <a:lnTo>
                      <a:pt x="96113" y="269087"/>
                    </a:lnTo>
                    <a:lnTo>
                      <a:pt x="91008" y="264426"/>
                    </a:lnTo>
                    <a:lnTo>
                      <a:pt x="91805" y="260054"/>
                    </a:lnTo>
                    <a:lnTo>
                      <a:pt x="94199" y="249910"/>
                    </a:lnTo>
                    <a:lnTo>
                      <a:pt x="98187" y="233994"/>
                    </a:lnTo>
                    <a:lnTo>
                      <a:pt x="103771" y="212305"/>
                    </a:lnTo>
                    <a:lnTo>
                      <a:pt x="116522" y="161874"/>
                    </a:lnTo>
                    <a:lnTo>
                      <a:pt x="156933" y="161874"/>
                    </a:lnTo>
                    <a:lnTo>
                      <a:pt x="188928" y="161455"/>
                    </a:lnTo>
                    <a:lnTo>
                      <a:pt x="243686" y="148107"/>
                    </a:lnTo>
                    <a:lnTo>
                      <a:pt x="249859" y="144500"/>
                    </a:lnTo>
                    <a:lnTo>
                      <a:pt x="153949" y="144500"/>
                    </a:lnTo>
                    <a:lnTo>
                      <a:pt x="138880" y="144448"/>
                    </a:lnTo>
                    <a:lnTo>
                      <a:pt x="128117" y="144291"/>
                    </a:lnTo>
                    <a:lnTo>
                      <a:pt x="121659" y="144029"/>
                    </a:lnTo>
                    <a:lnTo>
                      <a:pt x="119507" y="143662"/>
                    </a:lnTo>
                    <a:lnTo>
                      <a:pt x="119985" y="141697"/>
                    </a:lnTo>
                    <a:lnTo>
                      <a:pt x="121421" y="136240"/>
                    </a:lnTo>
                    <a:lnTo>
                      <a:pt x="127165" y="114846"/>
                    </a:lnTo>
                    <a:lnTo>
                      <a:pt x="131049" y="100196"/>
                    </a:lnTo>
                    <a:lnTo>
                      <a:pt x="134707" y="86023"/>
                    </a:lnTo>
                    <a:lnTo>
                      <a:pt x="138404" y="71297"/>
                    </a:lnTo>
                    <a:lnTo>
                      <a:pt x="142049" y="56362"/>
                    </a:lnTo>
                    <a:lnTo>
                      <a:pt x="145908" y="40398"/>
                    </a:lnTo>
                    <a:lnTo>
                      <a:pt x="147678" y="33162"/>
                    </a:lnTo>
                    <a:lnTo>
                      <a:pt x="157784" y="19913"/>
                    </a:lnTo>
                    <a:lnTo>
                      <a:pt x="162953" y="19913"/>
                    </a:lnTo>
                    <a:lnTo>
                      <a:pt x="166001" y="19634"/>
                    </a:lnTo>
                    <a:lnTo>
                      <a:pt x="170116" y="19494"/>
                    </a:lnTo>
                    <a:close/>
                  </a:path>
                  <a:path w="305435" h="289560">
                    <a:moveTo>
                      <a:pt x="104762" y="268808"/>
                    </a:moveTo>
                    <a:lnTo>
                      <a:pt x="98526" y="269366"/>
                    </a:lnTo>
                    <a:lnTo>
                      <a:pt x="111483" y="269366"/>
                    </a:lnTo>
                    <a:lnTo>
                      <a:pt x="109435" y="269087"/>
                    </a:lnTo>
                    <a:lnTo>
                      <a:pt x="104762" y="268808"/>
                    </a:lnTo>
                    <a:close/>
                  </a:path>
                  <a:path w="305435" h="289560">
                    <a:moveTo>
                      <a:pt x="154800" y="0"/>
                    </a:moveTo>
                    <a:lnTo>
                      <a:pt x="93562" y="211"/>
                    </a:lnTo>
                    <a:lnTo>
                      <a:pt x="67627" y="14554"/>
                    </a:lnTo>
                    <a:lnTo>
                      <a:pt x="67627" y="17373"/>
                    </a:lnTo>
                    <a:lnTo>
                      <a:pt x="68618" y="18783"/>
                    </a:lnTo>
                    <a:lnTo>
                      <a:pt x="72580" y="19354"/>
                    </a:lnTo>
                    <a:lnTo>
                      <a:pt x="76974" y="19494"/>
                    </a:lnTo>
                    <a:lnTo>
                      <a:pt x="190106" y="19494"/>
                    </a:lnTo>
                    <a:lnTo>
                      <a:pt x="214126" y="19919"/>
                    </a:lnTo>
                    <a:lnTo>
                      <a:pt x="253606" y="32486"/>
                    </a:lnTo>
                    <a:lnTo>
                      <a:pt x="260273" y="50990"/>
                    </a:lnTo>
                    <a:lnTo>
                      <a:pt x="260184" y="56362"/>
                    </a:lnTo>
                    <a:lnTo>
                      <a:pt x="250992" y="100196"/>
                    </a:lnTo>
                    <a:lnTo>
                      <a:pt x="224969" y="132584"/>
                    </a:lnTo>
                    <a:lnTo>
                      <a:pt x="168833" y="144500"/>
                    </a:lnTo>
                    <a:lnTo>
                      <a:pt x="249859" y="144500"/>
                    </a:lnTo>
                    <a:lnTo>
                      <a:pt x="289556" y="110680"/>
                    </a:lnTo>
                    <a:lnTo>
                      <a:pt x="305346" y="64833"/>
                    </a:lnTo>
                    <a:lnTo>
                      <a:pt x="304019" y="52150"/>
                    </a:lnTo>
                    <a:lnTo>
                      <a:pt x="276935" y="14700"/>
                    </a:lnTo>
                    <a:lnTo>
                      <a:pt x="241134" y="1269"/>
                    </a:lnTo>
                    <a:lnTo>
                      <a:pt x="233667" y="875"/>
                    </a:lnTo>
                    <a:lnTo>
                      <a:pt x="154800" y="0"/>
                    </a:lnTo>
                    <a:close/>
                  </a:path>
                  <a:path w="305435" h="289560">
                    <a:moveTo>
                      <a:pt x="162953" y="19913"/>
                    </a:moveTo>
                    <a:lnTo>
                      <a:pt x="157784" y="19913"/>
                    </a:lnTo>
                    <a:lnTo>
                      <a:pt x="158064" y="20205"/>
                    </a:lnTo>
                    <a:lnTo>
                      <a:pt x="159765" y="20205"/>
                    </a:lnTo>
                    <a:lnTo>
                      <a:pt x="162953" y="19913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4332808" y="5792234"/>
                <a:ext cx="305435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05435" h="289560">
                    <a:moveTo>
                      <a:pt x="108018" y="23306"/>
                    </a:moveTo>
                    <a:lnTo>
                      <a:pt x="108018" y="21329"/>
                    </a:lnTo>
                    <a:lnTo>
                      <a:pt x="99938" y="20057"/>
                    </a:lnTo>
                    <a:lnTo>
                      <a:pt x="83777" y="19492"/>
                    </a:lnTo>
                    <a:lnTo>
                      <a:pt x="76973" y="19492"/>
                    </a:lnTo>
                    <a:lnTo>
                      <a:pt x="72579" y="19351"/>
                    </a:lnTo>
                    <a:lnTo>
                      <a:pt x="70594" y="19069"/>
                    </a:lnTo>
                    <a:lnTo>
                      <a:pt x="68609" y="18786"/>
                    </a:lnTo>
                    <a:lnTo>
                      <a:pt x="67617" y="17374"/>
                    </a:lnTo>
                    <a:lnTo>
                      <a:pt x="67617" y="14831"/>
                    </a:lnTo>
                    <a:lnTo>
                      <a:pt x="67617" y="14548"/>
                    </a:lnTo>
                    <a:lnTo>
                      <a:pt x="67901" y="12995"/>
                    </a:lnTo>
                    <a:lnTo>
                      <a:pt x="119181" y="52"/>
                    </a:lnTo>
                    <a:lnTo>
                      <a:pt x="154797" y="0"/>
                    </a:lnTo>
                    <a:lnTo>
                      <a:pt x="190493" y="238"/>
                    </a:lnTo>
                    <a:lnTo>
                      <a:pt x="233658" y="874"/>
                    </a:lnTo>
                    <a:lnTo>
                      <a:pt x="276929" y="14699"/>
                    </a:lnTo>
                    <a:lnTo>
                      <a:pt x="304013" y="52148"/>
                    </a:lnTo>
                    <a:lnTo>
                      <a:pt x="305342" y="64835"/>
                    </a:lnTo>
                    <a:lnTo>
                      <a:pt x="303588" y="80805"/>
                    </a:lnTo>
                    <a:lnTo>
                      <a:pt x="277274" y="124584"/>
                    </a:lnTo>
                    <a:lnTo>
                      <a:pt x="243678" y="148103"/>
                    </a:lnTo>
                    <a:lnTo>
                      <a:pt x="201577" y="161028"/>
                    </a:lnTo>
                    <a:lnTo>
                      <a:pt x="156924" y="161875"/>
                    </a:lnTo>
                    <a:lnTo>
                      <a:pt x="116523" y="161875"/>
                    </a:lnTo>
                    <a:lnTo>
                      <a:pt x="103765" y="212302"/>
                    </a:lnTo>
                    <a:lnTo>
                      <a:pt x="98183" y="233994"/>
                    </a:lnTo>
                    <a:lnTo>
                      <a:pt x="94196" y="249911"/>
                    </a:lnTo>
                    <a:lnTo>
                      <a:pt x="91804" y="260055"/>
                    </a:lnTo>
                    <a:lnTo>
                      <a:pt x="91007" y="264425"/>
                    </a:lnTo>
                    <a:lnTo>
                      <a:pt x="91007" y="265555"/>
                    </a:lnTo>
                    <a:lnTo>
                      <a:pt x="91149" y="266261"/>
                    </a:lnTo>
                    <a:lnTo>
                      <a:pt x="91432" y="266544"/>
                    </a:lnTo>
                    <a:lnTo>
                      <a:pt x="91716" y="266826"/>
                    </a:lnTo>
                    <a:lnTo>
                      <a:pt x="92708" y="267391"/>
                    </a:lnTo>
                    <a:lnTo>
                      <a:pt x="94409" y="268239"/>
                    </a:lnTo>
                    <a:lnTo>
                      <a:pt x="96110" y="269086"/>
                    </a:lnTo>
                    <a:lnTo>
                      <a:pt x="98520" y="269369"/>
                    </a:lnTo>
                    <a:lnTo>
                      <a:pt x="101639" y="269086"/>
                    </a:lnTo>
                    <a:lnTo>
                      <a:pt x="104757" y="268804"/>
                    </a:lnTo>
                    <a:lnTo>
                      <a:pt x="109435" y="269086"/>
                    </a:lnTo>
                    <a:lnTo>
                      <a:pt x="115673" y="269934"/>
                    </a:lnTo>
                    <a:lnTo>
                      <a:pt x="128856" y="269934"/>
                    </a:lnTo>
                    <a:lnTo>
                      <a:pt x="130557" y="272476"/>
                    </a:lnTo>
                    <a:lnTo>
                      <a:pt x="131407" y="274030"/>
                    </a:lnTo>
                    <a:lnTo>
                      <a:pt x="131407" y="274595"/>
                    </a:lnTo>
                    <a:lnTo>
                      <a:pt x="131407" y="279115"/>
                    </a:lnTo>
                    <a:lnTo>
                      <a:pt x="130415" y="283353"/>
                    </a:lnTo>
                    <a:lnTo>
                      <a:pt x="128431" y="287308"/>
                    </a:lnTo>
                    <a:lnTo>
                      <a:pt x="127013" y="288720"/>
                    </a:lnTo>
                    <a:lnTo>
                      <a:pt x="124745" y="289426"/>
                    </a:lnTo>
                    <a:lnTo>
                      <a:pt x="121626" y="289426"/>
                    </a:lnTo>
                    <a:lnTo>
                      <a:pt x="120776" y="289426"/>
                    </a:lnTo>
                    <a:lnTo>
                      <a:pt x="115531" y="289285"/>
                    </a:lnTo>
                    <a:lnTo>
                      <a:pt x="105891" y="289003"/>
                    </a:lnTo>
                    <a:lnTo>
                      <a:pt x="97811" y="288817"/>
                    </a:lnTo>
                    <a:lnTo>
                      <a:pt x="88030" y="288685"/>
                    </a:lnTo>
                    <a:lnTo>
                      <a:pt x="76548" y="288605"/>
                    </a:lnTo>
                    <a:lnTo>
                      <a:pt x="63364" y="288579"/>
                    </a:lnTo>
                    <a:lnTo>
                      <a:pt x="50952" y="288579"/>
                    </a:lnTo>
                    <a:lnTo>
                      <a:pt x="40081" y="288579"/>
                    </a:lnTo>
                    <a:lnTo>
                      <a:pt x="30752" y="288579"/>
                    </a:lnTo>
                    <a:lnTo>
                      <a:pt x="22964" y="288579"/>
                    </a:lnTo>
                    <a:lnTo>
                      <a:pt x="13608" y="288579"/>
                    </a:lnTo>
                    <a:lnTo>
                      <a:pt x="8505" y="288720"/>
                    </a:lnTo>
                    <a:lnTo>
                      <a:pt x="7654" y="289003"/>
                    </a:lnTo>
                    <a:lnTo>
                      <a:pt x="2551" y="289003"/>
                    </a:lnTo>
                    <a:lnTo>
                      <a:pt x="0" y="287590"/>
                    </a:lnTo>
                    <a:lnTo>
                      <a:pt x="0" y="284765"/>
                    </a:lnTo>
                    <a:lnTo>
                      <a:pt x="0" y="284200"/>
                    </a:lnTo>
                    <a:lnTo>
                      <a:pt x="4677" y="271205"/>
                    </a:lnTo>
                    <a:lnTo>
                      <a:pt x="5812" y="270640"/>
                    </a:lnTo>
                    <a:lnTo>
                      <a:pt x="9072" y="270216"/>
                    </a:lnTo>
                    <a:lnTo>
                      <a:pt x="14459" y="269934"/>
                    </a:lnTo>
                    <a:lnTo>
                      <a:pt x="20359" y="269854"/>
                    </a:lnTo>
                    <a:lnTo>
                      <a:pt x="26579" y="269616"/>
                    </a:lnTo>
                    <a:lnTo>
                      <a:pt x="56348" y="233279"/>
                    </a:lnTo>
                    <a:lnTo>
                      <a:pt x="78674" y="145772"/>
                    </a:lnTo>
                    <a:lnTo>
                      <a:pt x="91512" y="94577"/>
                    </a:lnTo>
                    <a:lnTo>
                      <a:pt x="100682" y="57101"/>
                    </a:lnTo>
                    <a:lnTo>
                      <a:pt x="106184" y="33344"/>
                    </a:lnTo>
                    <a:lnTo>
                      <a:pt x="108018" y="23306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4452096" y="5811515"/>
                <a:ext cx="141188" cy="125433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4678553" y="5763844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5" h="424179">
                    <a:moveTo>
                      <a:pt x="99656" y="0"/>
                    </a:moveTo>
                    <a:lnTo>
                      <a:pt x="88455" y="0"/>
                    </a:lnTo>
                    <a:lnTo>
                      <a:pt x="82791" y="4229"/>
                    </a:lnTo>
                    <a:lnTo>
                      <a:pt x="79248" y="7200"/>
                    </a:lnTo>
                    <a:lnTo>
                      <a:pt x="76403" y="10591"/>
                    </a:lnTo>
                    <a:lnTo>
                      <a:pt x="58210" y="29131"/>
                    </a:lnTo>
                    <a:lnTo>
                      <a:pt x="29768" y="73723"/>
                    </a:lnTo>
                    <a:lnTo>
                      <a:pt x="14033" y="111023"/>
                    </a:lnTo>
                    <a:lnTo>
                      <a:pt x="4254" y="156362"/>
                    </a:lnTo>
                    <a:lnTo>
                      <a:pt x="266" y="197438"/>
                    </a:lnTo>
                    <a:lnTo>
                      <a:pt x="0" y="211874"/>
                    </a:lnTo>
                    <a:lnTo>
                      <a:pt x="1143" y="240639"/>
                    </a:lnTo>
                    <a:lnTo>
                      <a:pt x="10287" y="296575"/>
                    </a:lnTo>
                    <a:lnTo>
                      <a:pt x="28787" y="349544"/>
                    </a:lnTo>
                    <a:lnTo>
                      <a:pt x="57919" y="394464"/>
                    </a:lnTo>
                    <a:lnTo>
                      <a:pt x="88455" y="423748"/>
                    </a:lnTo>
                    <a:lnTo>
                      <a:pt x="99517" y="423748"/>
                    </a:lnTo>
                    <a:lnTo>
                      <a:pt x="101638" y="422478"/>
                    </a:lnTo>
                    <a:lnTo>
                      <a:pt x="101638" y="419658"/>
                    </a:lnTo>
                    <a:lnTo>
                      <a:pt x="90587" y="406459"/>
                    </a:lnTo>
                    <a:lnTo>
                      <a:pt x="76555" y="388581"/>
                    </a:lnTo>
                    <a:lnTo>
                      <a:pt x="55714" y="352132"/>
                    </a:lnTo>
                    <a:lnTo>
                      <a:pt x="42075" y="310577"/>
                    </a:lnTo>
                    <a:lnTo>
                      <a:pt x="32854" y="254671"/>
                    </a:lnTo>
                    <a:lnTo>
                      <a:pt x="31051" y="211874"/>
                    </a:lnTo>
                    <a:lnTo>
                      <a:pt x="31501" y="189918"/>
                    </a:lnTo>
                    <a:lnTo>
                      <a:pt x="35112" y="149026"/>
                    </a:lnTo>
                    <a:lnTo>
                      <a:pt x="46353" y="97035"/>
                    </a:lnTo>
                    <a:lnTo>
                      <a:pt x="61422" y="61230"/>
                    </a:lnTo>
                    <a:lnTo>
                      <a:pt x="86440" y="22139"/>
                    </a:lnTo>
                    <a:lnTo>
                      <a:pt x="99237" y="7620"/>
                    </a:lnTo>
                    <a:lnTo>
                      <a:pt x="101638" y="4660"/>
                    </a:lnTo>
                    <a:lnTo>
                      <a:pt x="101638" y="1270"/>
                    </a:lnTo>
                    <a:lnTo>
                      <a:pt x="99656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4678561" y="5763842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5" h="424179">
                    <a:moveTo>
                      <a:pt x="0" y="211879"/>
                    </a:moveTo>
                    <a:lnTo>
                      <a:pt x="2392" y="169688"/>
                    </a:lnTo>
                    <a:lnTo>
                      <a:pt x="8824" y="131894"/>
                    </a:lnTo>
                    <a:lnTo>
                      <a:pt x="20731" y="92167"/>
                    </a:lnTo>
                    <a:lnTo>
                      <a:pt x="38912" y="57525"/>
                    </a:lnTo>
                    <a:lnTo>
                      <a:pt x="63790" y="23306"/>
                    </a:lnTo>
                    <a:lnTo>
                      <a:pt x="71728" y="15396"/>
                    </a:lnTo>
                    <a:lnTo>
                      <a:pt x="76406" y="10593"/>
                    </a:lnTo>
                    <a:lnTo>
                      <a:pt x="77824" y="8898"/>
                    </a:lnTo>
                    <a:lnTo>
                      <a:pt x="79241" y="7203"/>
                    </a:lnTo>
                    <a:lnTo>
                      <a:pt x="82785" y="4237"/>
                    </a:lnTo>
                    <a:lnTo>
                      <a:pt x="88455" y="0"/>
                    </a:lnTo>
                    <a:lnTo>
                      <a:pt x="93984" y="0"/>
                    </a:lnTo>
                    <a:lnTo>
                      <a:pt x="95685" y="0"/>
                    </a:lnTo>
                    <a:lnTo>
                      <a:pt x="99654" y="0"/>
                    </a:lnTo>
                    <a:lnTo>
                      <a:pt x="101639" y="1271"/>
                    </a:lnTo>
                    <a:lnTo>
                      <a:pt x="101639" y="3813"/>
                    </a:lnTo>
                    <a:lnTo>
                      <a:pt x="101639" y="4661"/>
                    </a:lnTo>
                    <a:lnTo>
                      <a:pt x="99229" y="7627"/>
                    </a:lnTo>
                    <a:lnTo>
                      <a:pt x="94409" y="12712"/>
                    </a:lnTo>
                    <a:lnTo>
                      <a:pt x="90608" y="16976"/>
                    </a:lnTo>
                    <a:lnTo>
                      <a:pt x="66660" y="51698"/>
                    </a:lnTo>
                    <a:lnTo>
                      <a:pt x="46354" y="97040"/>
                    </a:lnTo>
                    <a:lnTo>
                      <a:pt x="35111" y="149030"/>
                    </a:lnTo>
                    <a:lnTo>
                      <a:pt x="31496" y="189923"/>
                    </a:lnTo>
                    <a:lnTo>
                      <a:pt x="31044" y="211879"/>
                    </a:lnTo>
                    <a:lnTo>
                      <a:pt x="31496" y="233808"/>
                    </a:lnTo>
                    <a:lnTo>
                      <a:pt x="35111" y="274489"/>
                    </a:lnTo>
                    <a:lnTo>
                      <a:pt x="46247" y="326187"/>
                    </a:lnTo>
                    <a:lnTo>
                      <a:pt x="60839" y="362843"/>
                    </a:lnTo>
                    <a:lnTo>
                      <a:pt x="81651" y="395234"/>
                    </a:lnTo>
                    <a:lnTo>
                      <a:pt x="99229" y="416695"/>
                    </a:lnTo>
                    <a:lnTo>
                      <a:pt x="101639" y="419661"/>
                    </a:lnTo>
                    <a:lnTo>
                      <a:pt x="101639" y="419944"/>
                    </a:lnTo>
                    <a:lnTo>
                      <a:pt x="101639" y="422487"/>
                    </a:lnTo>
                    <a:lnTo>
                      <a:pt x="99512" y="423758"/>
                    </a:lnTo>
                    <a:lnTo>
                      <a:pt x="95260" y="423758"/>
                    </a:lnTo>
                    <a:lnTo>
                      <a:pt x="93984" y="423758"/>
                    </a:lnTo>
                    <a:lnTo>
                      <a:pt x="88455" y="423758"/>
                    </a:lnTo>
                    <a:lnTo>
                      <a:pt x="76548" y="413588"/>
                    </a:lnTo>
                    <a:lnTo>
                      <a:pt x="41995" y="373119"/>
                    </a:lnTo>
                    <a:lnTo>
                      <a:pt x="18286" y="323751"/>
                    </a:lnTo>
                    <a:lnTo>
                      <a:pt x="4571" y="268874"/>
                    </a:lnTo>
                    <a:lnTo>
                      <a:pt x="1142" y="240641"/>
                    </a:lnTo>
                    <a:lnTo>
                      <a:pt x="0" y="211879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4818049" y="5792228"/>
                <a:ext cx="327660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27660" h="289560">
                    <a:moveTo>
                      <a:pt x="158902" y="19494"/>
                    </a:moveTo>
                    <a:lnTo>
                      <a:pt x="83769" y="19494"/>
                    </a:lnTo>
                    <a:lnTo>
                      <a:pt x="99936" y="20065"/>
                    </a:lnTo>
                    <a:lnTo>
                      <a:pt x="108013" y="21336"/>
                    </a:lnTo>
                    <a:lnTo>
                      <a:pt x="91506" y="94575"/>
                    </a:lnTo>
                    <a:lnTo>
                      <a:pt x="78663" y="145770"/>
                    </a:lnTo>
                    <a:lnTo>
                      <a:pt x="65277" y="198505"/>
                    </a:lnTo>
                    <a:lnTo>
                      <a:pt x="50442" y="255577"/>
                    </a:lnTo>
                    <a:lnTo>
                      <a:pt x="14452" y="269938"/>
                    </a:lnTo>
                    <a:lnTo>
                      <a:pt x="9067" y="270217"/>
                    </a:lnTo>
                    <a:lnTo>
                      <a:pt x="0" y="284200"/>
                    </a:lnTo>
                    <a:lnTo>
                      <a:pt x="0" y="284772"/>
                    </a:lnTo>
                    <a:lnTo>
                      <a:pt x="279" y="286740"/>
                    </a:lnTo>
                    <a:lnTo>
                      <a:pt x="1409" y="288010"/>
                    </a:lnTo>
                    <a:lnTo>
                      <a:pt x="5384" y="289140"/>
                    </a:lnTo>
                    <a:lnTo>
                      <a:pt x="9778" y="289432"/>
                    </a:lnTo>
                    <a:lnTo>
                      <a:pt x="86321" y="289432"/>
                    </a:lnTo>
                    <a:lnTo>
                      <a:pt x="168821" y="289001"/>
                    </a:lnTo>
                    <a:lnTo>
                      <a:pt x="174777" y="288162"/>
                    </a:lnTo>
                    <a:lnTo>
                      <a:pt x="204599" y="280428"/>
                    </a:lnTo>
                    <a:lnTo>
                      <a:pt x="226979" y="269938"/>
                    </a:lnTo>
                    <a:lnTo>
                      <a:pt x="144589" y="269938"/>
                    </a:lnTo>
                    <a:lnTo>
                      <a:pt x="141744" y="269659"/>
                    </a:lnTo>
                    <a:lnTo>
                      <a:pt x="138353" y="269506"/>
                    </a:lnTo>
                    <a:lnTo>
                      <a:pt x="126301" y="269506"/>
                    </a:lnTo>
                    <a:lnTo>
                      <a:pt x="90436" y="269087"/>
                    </a:lnTo>
                    <a:lnTo>
                      <a:pt x="88874" y="268528"/>
                    </a:lnTo>
                    <a:lnTo>
                      <a:pt x="88874" y="267396"/>
                    </a:lnTo>
                    <a:lnTo>
                      <a:pt x="90762" y="259318"/>
                    </a:lnTo>
                    <a:lnTo>
                      <a:pt x="105910" y="198320"/>
                    </a:lnTo>
                    <a:lnTo>
                      <a:pt x="119075" y="145770"/>
                    </a:lnTo>
                    <a:lnTo>
                      <a:pt x="132331" y="93016"/>
                    </a:lnTo>
                    <a:lnTo>
                      <a:pt x="141924" y="55092"/>
                    </a:lnTo>
                    <a:lnTo>
                      <a:pt x="151815" y="20904"/>
                    </a:lnTo>
                    <a:lnTo>
                      <a:pt x="158902" y="19494"/>
                    </a:lnTo>
                    <a:close/>
                  </a:path>
                  <a:path w="327660" h="289560">
                    <a:moveTo>
                      <a:pt x="157340" y="0"/>
                    </a:moveTo>
                    <a:lnTo>
                      <a:pt x="78323" y="241"/>
                    </a:lnTo>
                    <a:lnTo>
                      <a:pt x="68033" y="12992"/>
                    </a:lnTo>
                    <a:lnTo>
                      <a:pt x="68033" y="17513"/>
                    </a:lnTo>
                    <a:lnTo>
                      <a:pt x="69024" y="18783"/>
                    </a:lnTo>
                    <a:lnTo>
                      <a:pt x="72999" y="19354"/>
                    </a:lnTo>
                    <a:lnTo>
                      <a:pt x="77254" y="19494"/>
                    </a:lnTo>
                    <a:lnTo>
                      <a:pt x="189661" y="19494"/>
                    </a:lnTo>
                    <a:lnTo>
                      <a:pt x="194195" y="19773"/>
                    </a:lnTo>
                    <a:lnTo>
                      <a:pt x="198881" y="19913"/>
                    </a:lnTo>
                    <a:lnTo>
                      <a:pt x="221983" y="19913"/>
                    </a:lnTo>
                    <a:lnTo>
                      <a:pt x="227088" y="20764"/>
                    </a:lnTo>
                    <a:lnTo>
                      <a:pt x="264934" y="37147"/>
                    </a:lnTo>
                    <a:lnTo>
                      <a:pt x="283752" y="75430"/>
                    </a:lnTo>
                    <a:lnTo>
                      <a:pt x="284817" y="93016"/>
                    </a:lnTo>
                    <a:lnTo>
                      <a:pt x="284393" y="102234"/>
                    </a:lnTo>
                    <a:lnTo>
                      <a:pt x="276415" y="145770"/>
                    </a:lnTo>
                    <a:lnTo>
                      <a:pt x="262942" y="188600"/>
                    </a:lnTo>
                    <a:lnTo>
                      <a:pt x="240350" y="227244"/>
                    </a:lnTo>
                    <a:lnTo>
                      <a:pt x="193489" y="261251"/>
                    </a:lnTo>
                    <a:lnTo>
                      <a:pt x="144589" y="269938"/>
                    </a:lnTo>
                    <a:lnTo>
                      <a:pt x="226979" y="269938"/>
                    </a:lnTo>
                    <a:lnTo>
                      <a:pt x="281939" y="225437"/>
                    </a:lnTo>
                    <a:lnTo>
                      <a:pt x="316076" y="169506"/>
                    </a:lnTo>
                    <a:lnTo>
                      <a:pt x="327456" y="106794"/>
                    </a:lnTo>
                    <a:lnTo>
                      <a:pt x="325937" y="85867"/>
                    </a:lnTo>
                    <a:lnTo>
                      <a:pt x="305765" y="36449"/>
                    </a:lnTo>
                    <a:lnTo>
                      <a:pt x="268608" y="7765"/>
                    </a:lnTo>
                    <a:lnTo>
                      <a:pt x="242544" y="431"/>
                    </a:lnTo>
                    <a:lnTo>
                      <a:pt x="236867" y="431"/>
                    </a:lnTo>
                    <a:lnTo>
                      <a:pt x="157340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4818050" y="5792234"/>
                <a:ext cx="327660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27660" h="289560">
                    <a:moveTo>
                      <a:pt x="108018" y="23306"/>
                    </a:moveTo>
                    <a:lnTo>
                      <a:pt x="108018" y="21329"/>
                    </a:lnTo>
                    <a:lnTo>
                      <a:pt x="99938" y="20057"/>
                    </a:lnTo>
                    <a:lnTo>
                      <a:pt x="83777" y="19492"/>
                    </a:lnTo>
                    <a:lnTo>
                      <a:pt x="77257" y="19492"/>
                    </a:lnTo>
                    <a:lnTo>
                      <a:pt x="73004" y="19351"/>
                    </a:lnTo>
                    <a:lnTo>
                      <a:pt x="71019" y="19069"/>
                    </a:lnTo>
                    <a:lnTo>
                      <a:pt x="69035" y="18786"/>
                    </a:lnTo>
                    <a:lnTo>
                      <a:pt x="68042" y="17515"/>
                    </a:lnTo>
                    <a:lnTo>
                      <a:pt x="68042" y="15255"/>
                    </a:lnTo>
                    <a:lnTo>
                      <a:pt x="68042" y="12995"/>
                    </a:lnTo>
                    <a:lnTo>
                      <a:pt x="68609" y="10170"/>
                    </a:lnTo>
                    <a:lnTo>
                      <a:pt x="69744" y="6780"/>
                    </a:lnTo>
                    <a:lnTo>
                      <a:pt x="70878" y="3390"/>
                    </a:lnTo>
                    <a:lnTo>
                      <a:pt x="71870" y="1271"/>
                    </a:lnTo>
                    <a:lnTo>
                      <a:pt x="120643" y="26"/>
                    </a:lnTo>
                    <a:lnTo>
                      <a:pt x="157349" y="0"/>
                    </a:lnTo>
                    <a:lnTo>
                      <a:pt x="188952" y="185"/>
                    </a:lnTo>
                    <a:lnTo>
                      <a:pt x="212740" y="317"/>
                    </a:lnTo>
                    <a:lnTo>
                      <a:pt x="228714" y="397"/>
                    </a:lnTo>
                    <a:lnTo>
                      <a:pt x="236874" y="423"/>
                    </a:lnTo>
                    <a:lnTo>
                      <a:pt x="242544" y="423"/>
                    </a:lnTo>
                    <a:lnTo>
                      <a:pt x="248215" y="1271"/>
                    </a:lnTo>
                    <a:lnTo>
                      <a:pt x="294551" y="24498"/>
                    </a:lnTo>
                    <a:lnTo>
                      <a:pt x="321821" y="67165"/>
                    </a:lnTo>
                    <a:lnTo>
                      <a:pt x="327456" y="106787"/>
                    </a:lnTo>
                    <a:lnTo>
                      <a:pt x="324612" y="138992"/>
                    </a:lnTo>
                    <a:lnTo>
                      <a:pt x="301860" y="198318"/>
                    </a:lnTo>
                    <a:lnTo>
                      <a:pt x="258191" y="249063"/>
                    </a:lnTo>
                    <a:lnTo>
                      <a:pt x="204607" y="280422"/>
                    </a:lnTo>
                    <a:lnTo>
                      <a:pt x="86329" y="289426"/>
                    </a:lnTo>
                    <a:lnTo>
                      <a:pt x="39124" y="289426"/>
                    </a:lnTo>
                    <a:lnTo>
                      <a:pt x="16585" y="289426"/>
                    </a:lnTo>
                    <a:lnTo>
                      <a:pt x="9781" y="289426"/>
                    </a:lnTo>
                    <a:lnTo>
                      <a:pt x="5386" y="289144"/>
                    </a:lnTo>
                    <a:lnTo>
                      <a:pt x="3402" y="288579"/>
                    </a:lnTo>
                    <a:lnTo>
                      <a:pt x="1417" y="288014"/>
                    </a:lnTo>
                    <a:lnTo>
                      <a:pt x="283" y="286743"/>
                    </a:lnTo>
                    <a:lnTo>
                      <a:pt x="0" y="284765"/>
                    </a:lnTo>
                    <a:lnTo>
                      <a:pt x="0" y="284200"/>
                    </a:lnTo>
                    <a:lnTo>
                      <a:pt x="4677" y="271205"/>
                    </a:lnTo>
                    <a:lnTo>
                      <a:pt x="5812" y="270640"/>
                    </a:lnTo>
                    <a:lnTo>
                      <a:pt x="9072" y="270216"/>
                    </a:lnTo>
                    <a:lnTo>
                      <a:pt x="14459" y="269934"/>
                    </a:lnTo>
                    <a:lnTo>
                      <a:pt x="20359" y="269854"/>
                    </a:lnTo>
                    <a:lnTo>
                      <a:pt x="26579" y="269616"/>
                    </a:lnTo>
                    <a:lnTo>
                      <a:pt x="56348" y="233279"/>
                    </a:lnTo>
                    <a:lnTo>
                      <a:pt x="78674" y="145772"/>
                    </a:lnTo>
                    <a:lnTo>
                      <a:pt x="91512" y="94577"/>
                    </a:lnTo>
                    <a:lnTo>
                      <a:pt x="100682" y="57101"/>
                    </a:lnTo>
                    <a:lnTo>
                      <a:pt x="106184" y="33344"/>
                    </a:lnTo>
                    <a:lnTo>
                      <a:pt x="108018" y="23306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4906718" y="5811515"/>
                <a:ext cx="196473" cy="250865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56" name="object 56"/>
            <p:cNvGrpSpPr/>
            <p:nvPr/>
          </p:nvGrpSpPr>
          <p:grpSpPr>
            <a:xfrm>
              <a:off x="3973473" y="4444448"/>
              <a:ext cx="212884" cy="74771"/>
              <a:chOff x="5297963" y="5925930"/>
              <a:chExt cx="283845" cy="99695"/>
            </a:xfrm>
          </p:grpSpPr>
          <p:sp>
            <p:nvSpPr>
              <p:cNvPr id="57" name="object 57"/>
              <p:cNvSpPr/>
              <p:nvPr/>
            </p:nvSpPr>
            <p:spPr>
              <a:xfrm>
                <a:off x="5298173" y="5926137"/>
                <a:ext cx="28384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3845" h="99695">
                    <a:moveTo>
                      <a:pt x="276847" y="0"/>
                    </a:moveTo>
                    <a:lnTo>
                      <a:pt x="5956" y="0"/>
                    </a:lnTo>
                    <a:lnTo>
                      <a:pt x="1981" y="1981"/>
                    </a:lnTo>
                    <a:lnTo>
                      <a:pt x="0" y="4800"/>
                    </a:lnTo>
                    <a:lnTo>
                      <a:pt x="0" y="12712"/>
                    </a:lnTo>
                    <a:lnTo>
                      <a:pt x="2260" y="15544"/>
                    </a:lnTo>
                    <a:lnTo>
                      <a:pt x="6807" y="16954"/>
                    </a:lnTo>
                    <a:lnTo>
                      <a:pt x="142036" y="16954"/>
                    </a:lnTo>
                    <a:lnTo>
                      <a:pt x="277266" y="16522"/>
                    </a:lnTo>
                    <a:lnTo>
                      <a:pt x="281241" y="14262"/>
                    </a:lnTo>
                    <a:lnTo>
                      <a:pt x="283222" y="11582"/>
                    </a:lnTo>
                    <a:lnTo>
                      <a:pt x="283222" y="5092"/>
                    </a:lnTo>
                    <a:lnTo>
                      <a:pt x="281101" y="2260"/>
                    </a:lnTo>
                    <a:lnTo>
                      <a:pt x="276847" y="0"/>
                    </a:lnTo>
                    <a:close/>
                  </a:path>
                  <a:path w="283845" h="99695">
                    <a:moveTo>
                      <a:pt x="277266" y="82207"/>
                    </a:moveTo>
                    <a:lnTo>
                      <a:pt x="6807" y="82207"/>
                    </a:lnTo>
                    <a:lnTo>
                      <a:pt x="2260" y="83629"/>
                    </a:lnTo>
                    <a:lnTo>
                      <a:pt x="0" y="86448"/>
                    </a:lnTo>
                    <a:lnTo>
                      <a:pt x="0" y="94361"/>
                    </a:lnTo>
                    <a:lnTo>
                      <a:pt x="1981" y="97180"/>
                    </a:lnTo>
                    <a:lnTo>
                      <a:pt x="5956" y="99161"/>
                    </a:lnTo>
                    <a:lnTo>
                      <a:pt x="276847" y="99161"/>
                    </a:lnTo>
                    <a:lnTo>
                      <a:pt x="281101" y="97180"/>
                    </a:lnTo>
                    <a:lnTo>
                      <a:pt x="283222" y="94361"/>
                    </a:lnTo>
                    <a:lnTo>
                      <a:pt x="283222" y="87858"/>
                    </a:lnTo>
                    <a:lnTo>
                      <a:pt x="281241" y="85039"/>
                    </a:lnTo>
                    <a:lnTo>
                      <a:pt x="277266" y="82207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5298175" y="5926142"/>
                <a:ext cx="28384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3845" h="99695">
                    <a:moveTo>
                      <a:pt x="0" y="8475"/>
                    </a:moveTo>
                    <a:lnTo>
                      <a:pt x="0" y="4802"/>
                    </a:lnTo>
                    <a:lnTo>
                      <a:pt x="1984" y="1977"/>
                    </a:lnTo>
                    <a:lnTo>
                      <a:pt x="5953" y="0"/>
                    </a:lnTo>
                    <a:lnTo>
                      <a:pt x="276849" y="0"/>
                    </a:lnTo>
                    <a:lnTo>
                      <a:pt x="281102" y="2259"/>
                    </a:lnTo>
                    <a:lnTo>
                      <a:pt x="283228" y="5085"/>
                    </a:lnTo>
                    <a:lnTo>
                      <a:pt x="283228" y="8475"/>
                    </a:lnTo>
                    <a:lnTo>
                      <a:pt x="283228" y="11582"/>
                    </a:lnTo>
                    <a:lnTo>
                      <a:pt x="281244" y="14266"/>
                    </a:lnTo>
                    <a:lnTo>
                      <a:pt x="277274" y="16526"/>
                    </a:lnTo>
                    <a:lnTo>
                      <a:pt x="142039" y="16950"/>
                    </a:lnTo>
                    <a:lnTo>
                      <a:pt x="6804" y="16950"/>
                    </a:lnTo>
                    <a:lnTo>
                      <a:pt x="2268" y="15537"/>
                    </a:lnTo>
                    <a:lnTo>
                      <a:pt x="0" y="12712"/>
                    </a:lnTo>
                    <a:lnTo>
                      <a:pt x="0" y="8475"/>
                    </a:lnTo>
                    <a:close/>
                  </a:path>
                  <a:path w="283845" h="99695">
                    <a:moveTo>
                      <a:pt x="0" y="90684"/>
                    </a:moveTo>
                    <a:lnTo>
                      <a:pt x="0" y="86446"/>
                    </a:lnTo>
                    <a:lnTo>
                      <a:pt x="2268" y="83621"/>
                    </a:lnTo>
                    <a:lnTo>
                      <a:pt x="6804" y="82209"/>
                    </a:lnTo>
                    <a:lnTo>
                      <a:pt x="277274" y="82209"/>
                    </a:lnTo>
                    <a:lnTo>
                      <a:pt x="281244" y="85034"/>
                    </a:lnTo>
                    <a:lnTo>
                      <a:pt x="283228" y="87859"/>
                    </a:lnTo>
                    <a:lnTo>
                      <a:pt x="283228" y="90684"/>
                    </a:lnTo>
                    <a:lnTo>
                      <a:pt x="283228" y="94357"/>
                    </a:lnTo>
                    <a:lnTo>
                      <a:pt x="281102" y="97181"/>
                    </a:lnTo>
                    <a:lnTo>
                      <a:pt x="276849" y="99159"/>
                    </a:lnTo>
                    <a:lnTo>
                      <a:pt x="5953" y="99159"/>
                    </a:lnTo>
                    <a:lnTo>
                      <a:pt x="1984" y="97181"/>
                    </a:lnTo>
                    <a:lnTo>
                      <a:pt x="0" y="94357"/>
                    </a:lnTo>
                    <a:lnTo>
                      <a:pt x="0" y="90684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59" name="object 59"/>
            <p:cNvGrpSpPr/>
            <p:nvPr/>
          </p:nvGrpSpPr>
          <p:grpSpPr>
            <a:xfrm>
              <a:off x="4319212" y="4349419"/>
              <a:ext cx="110490" cy="212408"/>
              <a:chOff x="5758949" y="5799226"/>
              <a:chExt cx="147320" cy="283210"/>
            </a:xfrm>
          </p:grpSpPr>
          <p:sp>
            <p:nvSpPr>
              <p:cNvPr id="60" name="object 60"/>
              <p:cNvSpPr/>
              <p:nvPr/>
            </p:nvSpPr>
            <p:spPr>
              <a:xfrm>
                <a:off x="5759157" y="5799429"/>
                <a:ext cx="146685" cy="282575"/>
              </a:xfrm>
              <a:custGeom>
                <a:avLst/>
                <a:gdLst/>
                <a:ahLst/>
                <a:cxnLst/>
                <a:rect l="l" t="t" r="r" b="b"/>
                <a:pathLst>
                  <a:path w="146685" h="282575">
                    <a:moveTo>
                      <a:pt x="88455" y="0"/>
                    </a:moveTo>
                    <a:lnTo>
                      <a:pt x="83070" y="0"/>
                    </a:lnTo>
                    <a:lnTo>
                      <a:pt x="81368" y="431"/>
                    </a:lnTo>
                    <a:lnTo>
                      <a:pt x="80810" y="1282"/>
                    </a:lnTo>
                    <a:lnTo>
                      <a:pt x="77406" y="4381"/>
                    </a:lnTo>
                    <a:lnTo>
                      <a:pt x="36393" y="23232"/>
                    </a:lnTo>
                    <a:lnTo>
                      <a:pt x="8089" y="27127"/>
                    </a:lnTo>
                    <a:lnTo>
                      <a:pt x="0" y="27127"/>
                    </a:lnTo>
                    <a:lnTo>
                      <a:pt x="0" y="46621"/>
                    </a:lnTo>
                    <a:lnTo>
                      <a:pt x="8089" y="46621"/>
                    </a:lnTo>
                    <a:lnTo>
                      <a:pt x="17157" y="46050"/>
                    </a:lnTo>
                    <a:lnTo>
                      <a:pt x="25374" y="45059"/>
                    </a:lnTo>
                    <a:lnTo>
                      <a:pt x="40119" y="42240"/>
                    </a:lnTo>
                    <a:lnTo>
                      <a:pt x="45796" y="40830"/>
                    </a:lnTo>
                    <a:lnTo>
                      <a:pt x="55283" y="37299"/>
                    </a:lnTo>
                    <a:lnTo>
                      <a:pt x="55283" y="256374"/>
                    </a:lnTo>
                    <a:lnTo>
                      <a:pt x="55003" y="256095"/>
                    </a:lnTo>
                    <a:lnTo>
                      <a:pt x="54152" y="256666"/>
                    </a:lnTo>
                    <a:lnTo>
                      <a:pt x="50469" y="260197"/>
                    </a:lnTo>
                    <a:lnTo>
                      <a:pt x="44805" y="261607"/>
                    </a:lnTo>
                    <a:lnTo>
                      <a:pt x="37426" y="262597"/>
                    </a:lnTo>
                    <a:lnTo>
                      <a:pt x="2133" y="262737"/>
                    </a:lnTo>
                    <a:lnTo>
                      <a:pt x="2133" y="282232"/>
                    </a:lnTo>
                    <a:lnTo>
                      <a:pt x="7239" y="282232"/>
                    </a:lnTo>
                    <a:lnTo>
                      <a:pt x="14756" y="281674"/>
                    </a:lnTo>
                    <a:lnTo>
                      <a:pt x="28390" y="281278"/>
                    </a:lnTo>
                    <a:lnTo>
                      <a:pt x="74002" y="280962"/>
                    </a:lnTo>
                    <a:lnTo>
                      <a:pt x="120249" y="281278"/>
                    </a:lnTo>
                    <a:lnTo>
                      <a:pt x="134042" y="281674"/>
                    </a:lnTo>
                    <a:lnTo>
                      <a:pt x="141617" y="282232"/>
                    </a:lnTo>
                    <a:lnTo>
                      <a:pt x="146304" y="282232"/>
                    </a:lnTo>
                    <a:lnTo>
                      <a:pt x="146304" y="262737"/>
                    </a:lnTo>
                    <a:lnTo>
                      <a:pt x="126736" y="262685"/>
                    </a:lnTo>
                    <a:lnTo>
                      <a:pt x="113553" y="262260"/>
                    </a:lnTo>
                    <a:lnTo>
                      <a:pt x="93141" y="129247"/>
                    </a:lnTo>
                    <a:lnTo>
                      <a:pt x="93141" y="2552"/>
                    </a:lnTo>
                    <a:lnTo>
                      <a:pt x="90868" y="850"/>
                    </a:lnTo>
                    <a:lnTo>
                      <a:pt x="88455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5759161" y="5799438"/>
                <a:ext cx="146685" cy="282575"/>
              </a:xfrm>
              <a:custGeom>
                <a:avLst/>
                <a:gdLst/>
                <a:ahLst/>
                <a:cxnLst/>
                <a:rect l="l" t="t" r="r" b="b"/>
                <a:pathLst>
                  <a:path w="146685" h="282575">
                    <a:moveTo>
                      <a:pt x="55284" y="37290"/>
                    </a:moveTo>
                    <a:lnTo>
                      <a:pt x="49756" y="39409"/>
                    </a:lnTo>
                    <a:lnTo>
                      <a:pt x="45787" y="40821"/>
                    </a:lnTo>
                    <a:lnTo>
                      <a:pt x="40116" y="42234"/>
                    </a:lnTo>
                    <a:lnTo>
                      <a:pt x="32745" y="43647"/>
                    </a:lnTo>
                    <a:lnTo>
                      <a:pt x="25374" y="45059"/>
                    </a:lnTo>
                    <a:lnTo>
                      <a:pt x="17152" y="46048"/>
                    </a:lnTo>
                    <a:lnTo>
                      <a:pt x="8080" y="46613"/>
                    </a:lnTo>
                    <a:lnTo>
                      <a:pt x="0" y="46613"/>
                    </a:lnTo>
                    <a:lnTo>
                      <a:pt x="0" y="27120"/>
                    </a:lnTo>
                    <a:lnTo>
                      <a:pt x="8080" y="27120"/>
                    </a:lnTo>
                    <a:lnTo>
                      <a:pt x="17887" y="26405"/>
                    </a:lnTo>
                    <a:lnTo>
                      <a:pt x="59537" y="15467"/>
                    </a:lnTo>
                    <a:lnTo>
                      <a:pt x="81367" y="423"/>
                    </a:lnTo>
                    <a:lnTo>
                      <a:pt x="83068" y="0"/>
                    </a:lnTo>
                    <a:lnTo>
                      <a:pt x="85904" y="0"/>
                    </a:lnTo>
                    <a:lnTo>
                      <a:pt x="88455" y="0"/>
                    </a:lnTo>
                    <a:lnTo>
                      <a:pt x="90865" y="847"/>
                    </a:lnTo>
                    <a:lnTo>
                      <a:pt x="93133" y="2542"/>
                    </a:lnTo>
                    <a:lnTo>
                      <a:pt x="93133" y="129246"/>
                    </a:lnTo>
                    <a:lnTo>
                      <a:pt x="93559" y="256373"/>
                    </a:lnTo>
                    <a:lnTo>
                      <a:pt x="95543" y="258351"/>
                    </a:lnTo>
                    <a:lnTo>
                      <a:pt x="97244" y="259622"/>
                    </a:lnTo>
                    <a:lnTo>
                      <a:pt x="98662" y="260187"/>
                    </a:lnTo>
                    <a:lnTo>
                      <a:pt x="100079" y="260752"/>
                    </a:lnTo>
                    <a:lnTo>
                      <a:pt x="135235" y="262730"/>
                    </a:lnTo>
                    <a:lnTo>
                      <a:pt x="146292" y="262730"/>
                    </a:lnTo>
                    <a:lnTo>
                      <a:pt x="146292" y="282223"/>
                    </a:lnTo>
                    <a:lnTo>
                      <a:pt x="141614" y="282223"/>
                    </a:lnTo>
                    <a:lnTo>
                      <a:pt x="134039" y="281666"/>
                    </a:lnTo>
                    <a:lnTo>
                      <a:pt x="120244" y="281269"/>
                    </a:lnTo>
                    <a:lnTo>
                      <a:pt x="100230" y="281031"/>
                    </a:lnTo>
                    <a:lnTo>
                      <a:pt x="73996" y="280951"/>
                    </a:lnTo>
                    <a:lnTo>
                      <a:pt x="48135" y="281031"/>
                    </a:lnTo>
                    <a:lnTo>
                      <a:pt x="28386" y="281269"/>
                    </a:lnTo>
                    <a:lnTo>
                      <a:pt x="14751" y="281666"/>
                    </a:lnTo>
                    <a:lnTo>
                      <a:pt x="7229" y="282223"/>
                    </a:lnTo>
                    <a:lnTo>
                      <a:pt x="2126" y="282223"/>
                    </a:lnTo>
                    <a:lnTo>
                      <a:pt x="2126" y="262730"/>
                    </a:lnTo>
                    <a:lnTo>
                      <a:pt x="13183" y="262730"/>
                    </a:lnTo>
                    <a:lnTo>
                      <a:pt x="19420" y="262730"/>
                    </a:lnTo>
                    <a:lnTo>
                      <a:pt x="24807" y="262730"/>
                    </a:lnTo>
                    <a:lnTo>
                      <a:pt x="29343" y="262730"/>
                    </a:lnTo>
                    <a:lnTo>
                      <a:pt x="33879" y="262730"/>
                    </a:lnTo>
                    <a:lnTo>
                      <a:pt x="37423" y="262588"/>
                    </a:lnTo>
                    <a:lnTo>
                      <a:pt x="39975" y="262306"/>
                    </a:lnTo>
                    <a:lnTo>
                      <a:pt x="42526" y="262023"/>
                    </a:lnTo>
                    <a:lnTo>
                      <a:pt x="44794" y="261600"/>
                    </a:lnTo>
                    <a:lnTo>
                      <a:pt x="46779" y="261035"/>
                    </a:lnTo>
                    <a:lnTo>
                      <a:pt x="48764" y="260470"/>
                    </a:lnTo>
                    <a:lnTo>
                      <a:pt x="49898" y="260187"/>
                    </a:lnTo>
                    <a:lnTo>
                      <a:pt x="50181" y="260187"/>
                    </a:lnTo>
                    <a:lnTo>
                      <a:pt x="50465" y="260187"/>
                    </a:lnTo>
                    <a:lnTo>
                      <a:pt x="51315" y="259481"/>
                    </a:lnTo>
                    <a:lnTo>
                      <a:pt x="52733" y="258068"/>
                    </a:lnTo>
                    <a:lnTo>
                      <a:pt x="54150" y="256656"/>
                    </a:lnTo>
                    <a:lnTo>
                      <a:pt x="55001" y="256091"/>
                    </a:lnTo>
                    <a:lnTo>
                      <a:pt x="55284" y="256373"/>
                    </a:lnTo>
                    <a:lnTo>
                      <a:pt x="55284" y="37290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62" name="object 62"/>
            <p:cNvGrpSpPr/>
            <p:nvPr/>
          </p:nvGrpSpPr>
          <p:grpSpPr>
            <a:xfrm>
              <a:off x="4578839" y="4322723"/>
              <a:ext cx="13335" cy="318135"/>
              <a:chOff x="6105119" y="5763630"/>
              <a:chExt cx="17780" cy="424180"/>
            </a:xfrm>
          </p:grpSpPr>
          <p:sp>
            <p:nvSpPr>
              <p:cNvPr id="63" name="object 63"/>
              <p:cNvSpPr/>
              <p:nvPr/>
            </p:nvSpPr>
            <p:spPr>
              <a:xfrm>
                <a:off x="6105334" y="5763844"/>
                <a:ext cx="171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423545">
                    <a:moveTo>
                      <a:pt x="12191" y="0"/>
                    </a:moveTo>
                    <a:lnTo>
                      <a:pt x="5956" y="0"/>
                    </a:lnTo>
                    <a:lnTo>
                      <a:pt x="3251" y="1828"/>
                    </a:lnTo>
                    <a:lnTo>
                      <a:pt x="419" y="5499"/>
                    </a:lnTo>
                    <a:lnTo>
                      <a:pt x="0" y="211455"/>
                    </a:lnTo>
                    <a:lnTo>
                      <a:pt x="0" y="417398"/>
                    </a:lnTo>
                    <a:lnTo>
                      <a:pt x="1701" y="421347"/>
                    </a:lnTo>
                    <a:lnTo>
                      <a:pt x="4254" y="423329"/>
                    </a:lnTo>
                    <a:lnTo>
                      <a:pt x="12191" y="423329"/>
                    </a:lnTo>
                    <a:lnTo>
                      <a:pt x="14744" y="421347"/>
                    </a:lnTo>
                    <a:lnTo>
                      <a:pt x="17005" y="417398"/>
                    </a:lnTo>
                    <a:lnTo>
                      <a:pt x="17005" y="6350"/>
                    </a:lnTo>
                    <a:lnTo>
                      <a:pt x="15024" y="2108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6105331" y="5763842"/>
                <a:ext cx="171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423545">
                    <a:moveTo>
                      <a:pt x="8505" y="423334"/>
                    </a:moveTo>
                    <a:lnTo>
                      <a:pt x="7654" y="423334"/>
                    </a:lnTo>
                    <a:lnTo>
                      <a:pt x="4252" y="423334"/>
                    </a:lnTo>
                    <a:lnTo>
                      <a:pt x="1701" y="421356"/>
                    </a:lnTo>
                    <a:lnTo>
                      <a:pt x="0" y="417401"/>
                    </a:lnTo>
                    <a:lnTo>
                      <a:pt x="0" y="211455"/>
                    </a:lnTo>
                    <a:lnTo>
                      <a:pt x="425" y="5508"/>
                    </a:lnTo>
                    <a:lnTo>
                      <a:pt x="3260" y="1836"/>
                    </a:lnTo>
                    <a:lnTo>
                      <a:pt x="5953" y="0"/>
                    </a:lnTo>
                    <a:lnTo>
                      <a:pt x="8505" y="0"/>
                    </a:lnTo>
                    <a:lnTo>
                      <a:pt x="12191" y="0"/>
                    </a:lnTo>
                    <a:lnTo>
                      <a:pt x="15026" y="2118"/>
                    </a:lnTo>
                    <a:lnTo>
                      <a:pt x="17010" y="6356"/>
                    </a:lnTo>
                    <a:lnTo>
                      <a:pt x="17010" y="417401"/>
                    </a:lnTo>
                    <a:lnTo>
                      <a:pt x="14742" y="421356"/>
                    </a:lnTo>
                    <a:lnTo>
                      <a:pt x="12191" y="423334"/>
                    </a:lnTo>
                    <a:lnTo>
                      <a:pt x="9355" y="423334"/>
                    </a:lnTo>
                    <a:lnTo>
                      <a:pt x="8505" y="423334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65" name="object 65"/>
            <p:cNvSpPr/>
            <p:nvPr/>
          </p:nvSpPr>
          <p:spPr>
            <a:xfrm>
              <a:off x="4724920" y="4261670"/>
              <a:ext cx="457586" cy="30323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66" name="object 66"/>
            <p:cNvGrpSpPr/>
            <p:nvPr/>
          </p:nvGrpSpPr>
          <p:grpSpPr>
            <a:xfrm>
              <a:off x="5260763" y="4522631"/>
              <a:ext cx="42863" cy="100965"/>
              <a:chOff x="7014351" y="6030174"/>
              <a:chExt cx="57150" cy="134620"/>
            </a:xfrm>
          </p:grpSpPr>
          <p:sp>
            <p:nvSpPr>
              <p:cNvPr id="67" name="object 67"/>
              <p:cNvSpPr/>
              <p:nvPr/>
            </p:nvSpPr>
            <p:spPr>
              <a:xfrm>
                <a:off x="7014552" y="6030379"/>
                <a:ext cx="56515" cy="133985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133985">
                    <a:moveTo>
                      <a:pt x="33032" y="0"/>
                    </a:moveTo>
                    <a:lnTo>
                      <a:pt x="17437" y="0"/>
                    </a:lnTo>
                    <a:lnTo>
                      <a:pt x="11341" y="2552"/>
                    </a:lnTo>
                    <a:lnTo>
                      <a:pt x="2273" y="12712"/>
                    </a:lnTo>
                    <a:lnTo>
                      <a:pt x="0" y="18796"/>
                    </a:lnTo>
                    <a:lnTo>
                      <a:pt x="0" y="36449"/>
                    </a:lnTo>
                    <a:lnTo>
                      <a:pt x="12484" y="48882"/>
                    </a:lnTo>
                    <a:lnTo>
                      <a:pt x="18719" y="51282"/>
                    </a:lnTo>
                    <a:lnTo>
                      <a:pt x="26365" y="51282"/>
                    </a:lnTo>
                    <a:lnTo>
                      <a:pt x="28067" y="50990"/>
                    </a:lnTo>
                    <a:lnTo>
                      <a:pt x="33172" y="50850"/>
                    </a:lnTo>
                    <a:lnTo>
                      <a:pt x="34442" y="50571"/>
                    </a:lnTo>
                    <a:lnTo>
                      <a:pt x="36156" y="49441"/>
                    </a:lnTo>
                    <a:lnTo>
                      <a:pt x="40398" y="47459"/>
                    </a:lnTo>
                    <a:lnTo>
                      <a:pt x="40398" y="52552"/>
                    </a:lnTo>
                    <a:lnTo>
                      <a:pt x="39337" y="61001"/>
                    </a:lnTo>
                    <a:lnTo>
                      <a:pt x="26517" y="99593"/>
                    </a:lnTo>
                    <a:lnTo>
                      <a:pt x="8788" y="120777"/>
                    </a:lnTo>
                    <a:lnTo>
                      <a:pt x="7226" y="123037"/>
                    </a:lnTo>
                    <a:lnTo>
                      <a:pt x="7226" y="125298"/>
                    </a:lnTo>
                    <a:lnTo>
                      <a:pt x="8508" y="127127"/>
                    </a:lnTo>
                    <a:lnTo>
                      <a:pt x="13614" y="132219"/>
                    </a:lnTo>
                    <a:lnTo>
                      <a:pt x="15455" y="133489"/>
                    </a:lnTo>
                    <a:lnTo>
                      <a:pt x="16586" y="133489"/>
                    </a:lnTo>
                    <a:lnTo>
                      <a:pt x="17437" y="133769"/>
                    </a:lnTo>
                    <a:lnTo>
                      <a:pt x="45849" y="95538"/>
                    </a:lnTo>
                    <a:lnTo>
                      <a:pt x="55895" y="55251"/>
                    </a:lnTo>
                    <a:lnTo>
                      <a:pt x="56133" y="47891"/>
                    </a:lnTo>
                    <a:lnTo>
                      <a:pt x="55365" y="35546"/>
                    </a:lnTo>
                    <a:lnTo>
                      <a:pt x="53478" y="25217"/>
                    </a:lnTo>
                    <a:lnTo>
                      <a:pt x="50474" y="16900"/>
                    </a:lnTo>
                    <a:lnTo>
                      <a:pt x="46354" y="10591"/>
                    </a:lnTo>
                    <a:lnTo>
                      <a:pt x="40119" y="3530"/>
                    </a:lnTo>
                    <a:lnTo>
                      <a:pt x="33032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7014564" y="6030387"/>
                <a:ext cx="56515" cy="133985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133985">
                    <a:moveTo>
                      <a:pt x="0" y="36443"/>
                    </a:moveTo>
                    <a:lnTo>
                      <a:pt x="0" y="32911"/>
                    </a:lnTo>
                    <a:lnTo>
                      <a:pt x="0" y="25849"/>
                    </a:lnTo>
                    <a:lnTo>
                      <a:pt x="0" y="18786"/>
                    </a:lnTo>
                    <a:lnTo>
                      <a:pt x="2268" y="12712"/>
                    </a:lnTo>
                    <a:lnTo>
                      <a:pt x="6804" y="7627"/>
                    </a:lnTo>
                    <a:lnTo>
                      <a:pt x="11340" y="2542"/>
                    </a:lnTo>
                    <a:lnTo>
                      <a:pt x="17436" y="0"/>
                    </a:lnTo>
                    <a:lnTo>
                      <a:pt x="25090" y="0"/>
                    </a:lnTo>
                    <a:lnTo>
                      <a:pt x="33029" y="0"/>
                    </a:lnTo>
                    <a:lnTo>
                      <a:pt x="55364" y="35542"/>
                    </a:lnTo>
                    <a:lnTo>
                      <a:pt x="56135" y="47884"/>
                    </a:lnTo>
                    <a:lnTo>
                      <a:pt x="55896" y="55247"/>
                    </a:lnTo>
                    <a:lnTo>
                      <a:pt x="45849" y="95531"/>
                    </a:lnTo>
                    <a:lnTo>
                      <a:pt x="32320" y="118228"/>
                    </a:lnTo>
                    <a:lnTo>
                      <a:pt x="28351" y="123031"/>
                    </a:lnTo>
                    <a:lnTo>
                      <a:pt x="24949" y="126844"/>
                    </a:lnTo>
                    <a:lnTo>
                      <a:pt x="22113" y="129670"/>
                    </a:lnTo>
                    <a:lnTo>
                      <a:pt x="19278" y="132495"/>
                    </a:lnTo>
                    <a:lnTo>
                      <a:pt x="17436" y="133766"/>
                    </a:lnTo>
                    <a:lnTo>
                      <a:pt x="16585" y="133483"/>
                    </a:lnTo>
                    <a:lnTo>
                      <a:pt x="15451" y="133483"/>
                    </a:lnTo>
                    <a:lnTo>
                      <a:pt x="13608" y="132212"/>
                    </a:lnTo>
                    <a:lnTo>
                      <a:pt x="11056" y="129670"/>
                    </a:lnTo>
                    <a:lnTo>
                      <a:pt x="8505" y="127127"/>
                    </a:lnTo>
                    <a:lnTo>
                      <a:pt x="7229" y="125291"/>
                    </a:lnTo>
                    <a:lnTo>
                      <a:pt x="7229" y="124161"/>
                    </a:lnTo>
                    <a:lnTo>
                      <a:pt x="7229" y="123031"/>
                    </a:lnTo>
                    <a:lnTo>
                      <a:pt x="8788" y="120771"/>
                    </a:lnTo>
                    <a:lnTo>
                      <a:pt x="11907" y="117381"/>
                    </a:lnTo>
                    <a:lnTo>
                      <a:pt x="15026" y="113990"/>
                    </a:lnTo>
                    <a:lnTo>
                      <a:pt x="18570" y="109753"/>
                    </a:lnTo>
                    <a:lnTo>
                      <a:pt x="22539" y="104668"/>
                    </a:lnTo>
                    <a:lnTo>
                      <a:pt x="26508" y="99583"/>
                    </a:lnTo>
                    <a:lnTo>
                      <a:pt x="39337" y="60994"/>
                    </a:lnTo>
                    <a:lnTo>
                      <a:pt x="40400" y="52546"/>
                    </a:lnTo>
                    <a:lnTo>
                      <a:pt x="40400" y="47460"/>
                    </a:lnTo>
                    <a:lnTo>
                      <a:pt x="39975" y="47884"/>
                    </a:lnTo>
                    <a:lnTo>
                      <a:pt x="39408" y="48167"/>
                    </a:lnTo>
                    <a:lnTo>
                      <a:pt x="38699" y="48449"/>
                    </a:lnTo>
                    <a:lnTo>
                      <a:pt x="37848" y="48732"/>
                    </a:lnTo>
                    <a:lnTo>
                      <a:pt x="36998" y="49014"/>
                    </a:lnTo>
                    <a:lnTo>
                      <a:pt x="36147" y="49438"/>
                    </a:lnTo>
                    <a:lnTo>
                      <a:pt x="35297" y="50003"/>
                    </a:lnTo>
                    <a:lnTo>
                      <a:pt x="34446" y="50568"/>
                    </a:lnTo>
                    <a:lnTo>
                      <a:pt x="33170" y="50851"/>
                    </a:lnTo>
                    <a:lnTo>
                      <a:pt x="31469" y="50851"/>
                    </a:lnTo>
                    <a:lnTo>
                      <a:pt x="29768" y="50851"/>
                    </a:lnTo>
                    <a:lnTo>
                      <a:pt x="28067" y="50992"/>
                    </a:lnTo>
                    <a:lnTo>
                      <a:pt x="26366" y="51274"/>
                    </a:lnTo>
                    <a:lnTo>
                      <a:pt x="18711" y="51274"/>
                    </a:lnTo>
                    <a:lnTo>
                      <a:pt x="12474" y="48873"/>
                    </a:lnTo>
                    <a:lnTo>
                      <a:pt x="7654" y="44070"/>
                    </a:lnTo>
                    <a:lnTo>
                      <a:pt x="0" y="36443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69" name="object 69"/>
            <p:cNvSpPr/>
            <p:nvPr/>
          </p:nvSpPr>
          <p:spPr>
            <a:xfrm>
              <a:off x="5384506" y="4261670"/>
              <a:ext cx="726163" cy="30323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70" name="object 70"/>
            <p:cNvGrpSpPr/>
            <p:nvPr/>
          </p:nvGrpSpPr>
          <p:grpSpPr>
            <a:xfrm>
              <a:off x="6181887" y="4322723"/>
              <a:ext cx="76676" cy="318135"/>
              <a:chOff x="8242515" y="5763630"/>
              <a:chExt cx="102235" cy="424180"/>
            </a:xfrm>
          </p:grpSpPr>
          <p:sp>
            <p:nvSpPr>
              <p:cNvPr id="71" name="object 71"/>
              <p:cNvSpPr/>
              <p:nvPr/>
            </p:nvSpPr>
            <p:spPr>
              <a:xfrm>
                <a:off x="8242731" y="5763844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424179">
                    <a:moveTo>
                      <a:pt x="13182" y="0"/>
                    </a:moveTo>
                    <a:lnTo>
                      <a:pt x="3822" y="0"/>
                    </a:lnTo>
                    <a:lnTo>
                      <a:pt x="2120" y="419"/>
                    </a:lnTo>
                    <a:lnTo>
                      <a:pt x="711" y="1270"/>
                    </a:lnTo>
                    <a:lnTo>
                      <a:pt x="0" y="2819"/>
                    </a:lnTo>
                    <a:lnTo>
                      <a:pt x="0" y="5079"/>
                    </a:lnTo>
                    <a:lnTo>
                      <a:pt x="4673" y="10591"/>
                    </a:lnTo>
                    <a:lnTo>
                      <a:pt x="33510" y="48753"/>
                    </a:lnTo>
                    <a:lnTo>
                      <a:pt x="54108" y="95021"/>
                    </a:lnTo>
                    <a:lnTo>
                      <a:pt x="66467" y="149394"/>
                    </a:lnTo>
                    <a:lnTo>
                      <a:pt x="70586" y="211874"/>
                    </a:lnTo>
                    <a:lnTo>
                      <a:pt x="66467" y="274353"/>
                    </a:lnTo>
                    <a:lnTo>
                      <a:pt x="54108" y="328726"/>
                    </a:lnTo>
                    <a:lnTo>
                      <a:pt x="33510" y="374994"/>
                    </a:lnTo>
                    <a:lnTo>
                      <a:pt x="4673" y="413156"/>
                    </a:lnTo>
                    <a:lnTo>
                      <a:pt x="0" y="418668"/>
                    </a:lnTo>
                    <a:lnTo>
                      <a:pt x="711" y="421639"/>
                    </a:lnTo>
                    <a:lnTo>
                      <a:pt x="1841" y="423329"/>
                    </a:lnTo>
                    <a:lnTo>
                      <a:pt x="2552" y="423748"/>
                    </a:lnTo>
                    <a:lnTo>
                      <a:pt x="13182" y="423748"/>
                    </a:lnTo>
                    <a:lnTo>
                      <a:pt x="43668" y="394223"/>
                    </a:lnTo>
                    <a:lnTo>
                      <a:pt x="71869" y="350024"/>
                    </a:lnTo>
                    <a:lnTo>
                      <a:pt x="87604" y="312724"/>
                    </a:lnTo>
                    <a:lnTo>
                      <a:pt x="97383" y="267385"/>
                    </a:lnTo>
                    <a:lnTo>
                      <a:pt x="101371" y="226152"/>
                    </a:lnTo>
                    <a:lnTo>
                      <a:pt x="101638" y="211874"/>
                    </a:lnTo>
                    <a:lnTo>
                      <a:pt x="100495" y="183113"/>
                    </a:lnTo>
                    <a:lnTo>
                      <a:pt x="91351" y="127174"/>
                    </a:lnTo>
                    <a:lnTo>
                      <a:pt x="72851" y="74203"/>
                    </a:lnTo>
                    <a:lnTo>
                      <a:pt x="43723" y="29283"/>
                    </a:lnTo>
                    <a:lnTo>
                      <a:pt x="25095" y="10160"/>
                    </a:lnTo>
                    <a:lnTo>
                      <a:pt x="13182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8242728" y="5763842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424179">
                    <a:moveTo>
                      <a:pt x="2126" y="423"/>
                    </a:moveTo>
                    <a:lnTo>
                      <a:pt x="3827" y="0"/>
                    </a:lnTo>
                    <a:lnTo>
                      <a:pt x="5244" y="0"/>
                    </a:lnTo>
                    <a:lnTo>
                      <a:pt x="6662" y="0"/>
                    </a:lnTo>
                    <a:lnTo>
                      <a:pt x="8080" y="0"/>
                    </a:lnTo>
                    <a:lnTo>
                      <a:pt x="13183" y="0"/>
                    </a:lnTo>
                    <a:lnTo>
                      <a:pt x="25090" y="10170"/>
                    </a:lnTo>
                    <a:lnTo>
                      <a:pt x="59643" y="50639"/>
                    </a:lnTo>
                    <a:lnTo>
                      <a:pt x="83352" y="100006"/>
                    </a:lnTo>
                    <a:lnTo>
                      <a:pt x="97067" y="154883"/>
                    </a:lnTo>
                    <a:lnTo>
                      <a:pt x="101639" y="211879"/>
                    </a:lnTo>
                    <a:lnTo>
                      <a:pt x="101373" y="226154"/>
                    </a:lnTo>
                    <a:lnTo>
                      <a:pt x="97386" y="267391"/>
                    </a:lnTo>
                    <a:lnTo>
                      <a:pt x="87605" y="312733"/>
                    </a:lnTo>
                    <a:lnTo>
                      <a:pt x="71870" y="350024"/>
                    </a:lnTo>
                    <a:lnTo>
                      <a:pt x="52387" y="383421"/>
                    </a:lnTo>
                    <a:lnTo>
                      <a:pt x="26082" y="412599"/>
                    </a:lnTo>
                    <a:lnTo>
                      <a:pt x="24665" y="414011"/>
                    </a:lnTo>
                    <a:lnTo>
                      <a:pt x="23248" y="415424"/>
                    </a:lnTo>
                    <a:lnTo>
                      <a:pt x="19987" y="418108"/>
                    </a:lnTo>
                    <a:lnTo>
                      <a:pt x="14884" y="422063"/>
                    </a:lnTo>
                    <a:lnTo>
                      <a:pt x="14033" y="422910"/>
                    </a:lnTo>
                    <a:lnTo>
                      <a:pt x="13466" y="423475"/>
                    </a:lnTo>
                    <a:lnTo>
                      <a:pt x="13183" y="423758"/>
                    </a:lnTo>
                    <a:lnTo>
                      <a:pt x="8080" y="423758"/>
                    </a:lnTo>
                    <a:lnTo>
                      <a:pt x="5812" y="423758"/>
                    </a:lnTo>
                    <a:lnTo>
                      <a:pt x="4252" y="423758"/>
                    </a:lnTo>
                    <a:lnTo>
                      <a:pt x="3402" y="423758"/>
                    </a:lnTo>
                    <a:lnTo>
                      <a:pt x="2551" y="423758"/>
                    </a:lnTo>
                    <a:lnTo>
                      <a:pt x="1842" y="423334"/>
                    </a:lnTo>
                    <a:lnTo>
                      <a:pt x="1275" y="422487"/>
                    </a:lnTo>
                    <a:lnTo>
                      <a:pt x="708" y="421639"/>
                    </a:lnTo>
                    <a:lnTo>
                      <a:pt x="283" y="420368"/>
                    </a:lnTo>
                    <a:lnTo>
                      <a:pt x="0" y="418673"/>
                    </a:lnTo>
                    <a:lnTo>
                      <a:pt x="283" y="418390"/>
                    </a:lnTo>
                    <a:lnTo>
                      <a:pt x="1842" y="416554"/>
                    </a:lnTo>
                    <a:lnTo>
                      <a:pt x="33516" y="374999"/>
                    </a:lnTo>
                    <a:lnTo>
                      <a:pt x="54115" y="328730"/>
                    </a:lnTo>
                    <a:lnTo>
                      <a:pt x="66474" y="274357"/>
                    </a:lnTo>
                    <a:lnTo>
                      <a:pt x="70594" y="211879"/>
                    </a:lnTo>
                    <a:lnTo>
                      <a:pt x="66474" y="149401"/>
                    </a:lnTo>
                    <a:lnTo>
                      <a:pt x="54115" y="95027"/>
                    </a:lnTo>
                    <a:lnTo>
                      <a:pt x="33516" y="48758"/>
                    </a:lnTo>
                    <a:lnTo>
                      <a:pt x="4677" y="10593"/>
                    </a:lnTo>
                    <a:lnTo>
                      <a:pt x="0" y="5085"/>
                    </a:lnTo>
                    <a:lnTo>
                      <a:pt x="0" y="2825"/>
                    </a:lnTo>
                    <a:lnTo>
                      <a:pt x="708" y="1271"/>
                    </a:lnTo>
                    <a:lnTo>
                      <a:pt x="2126" y="423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73" name="object 73"/>
            <p:cNvGrpSpPr/>
            <p:nvPr/>
          </p:nvGrpSpPr>
          <p:grpSpPr>
            <a:xfrm>
              <a:off x="6904629" y="4259159"/>
              <a:ext cx="371951" cy="445294"/>
              <a:chOff x="9206172" y="5678878"/>
              <a:chExt cx="495934" cy="593725"/>
            </a:xfrm>
          </p:grpSpPr>
          <p:sp>
            <p:nvSpPr>
              <p:cNvPr id="74" name="object 74"/>
              <p:cNvSpPr/>
              <p:nvPr/>
            </p:nvSpPr>
            <p:spPr>
              <a:xfrm>
                <a:off x="9206382" y="5679084"/>
                <a:ext cx="495934" cy="593725"/>
              </a:xfrm>
              <a:custGeom>
                <a:avLst/>
                <a:gdLst/>
                <a:ahLst/>
                <a:cxnLst/>
                <a:rect l="l" t="t" r="r" b="b"/>
                <a:pathLst>
                  <a:path w="495934" h="593725">
                    <a:moveTo>
                      <a:pt x="495439" y="0"/>
                    </a:moveTo>
                    <a:lnTo>
                      <a:pt x="0" y="0"/>
                    </a:lnTo>
                    <a:lnTo>
                      <a:pt x="0" y="22885"/>
                    </a:lnTo>
                    <a:lnTo>
                      <a:pt x="4254" y="22885"/>
                    </a:lnTo>
                    <a:lnTo>
                      <a:pt x="16878" y="23596"/>
                    </a:lnTo>
                    <a:lnTo>
                      <a:pt x="59397" y="39408"/>
                    </a:lnTo>
                    <a:lnTo>
                      <a:pt x="69748" y="58483"/>
                    </a:lnTo>
                    <a:lnTo>
                      <a:pt x="69748" y="534365"/>
                    </a:lnTo>
                    <a:lnTo>
                      <a:pt x="61433" y="550837"/>
                    </a:lnTo>
                    <a:lnTo>
                      <a:pt x="47955" y="561695"/>
                    </a:lnTo>
                    <a:lnTo>
                      <a:pt x="28895" y="568210"/>
                    </a:lnTo>
                    <a:lnTo>
                      <a:pt x="4254" y="570382"/>
                    </a:lnTo>
                    <a:lnTo>
                      <a:pt x="0" y="570382"/>
                    </a:lnTo>
                    <a:lnTo>
                      <a:pt x="0" y="593267"/>
                    </a:lnTo>
                    <a:lnTo>
                      <a:pt x="210934" y="593267"/>
                    </a:lnTo>
                    <a:lnTo>
                      <a:pt x="210934" y="570382"/>
                    </a:lnTo>
                    <a:lnTo>
                      <a:pt x="206692" y="570382"/>
                    </a:lnTo>
                    <a:lnTo>
                      <a:pt x="180772" y="568131"/>
                    </a:lnTo>
                    <a:lnTo>
                      <a:pt x="161286" y="561379"/>
                    </a:lnTo>
                    <a:lnTo>
                      <a:pt x="148235" y="550124"/>
                    </a:lnTo>
                    <a:lnTo>
                      <a:pt x="141617" y="534365"/>
                    </a:lnTo>
                    <a:lnTo>
                      <a:pt x="141198" y="278841"/>
                    </a:lnTo>
                    <a:lnTo>
                      <a:pt x="141198" y="22885"/>
                    </a:lnTo>
                    <a:lnTo>
                      <a:pt x="354253" y="22885"/>
                    </a:lnTo>
                    <a:lnTo>
                      <a:pt x="354253" y="534365"/>
                    </a:lnTo>
                    <a:lnTo>
                      <a:pt x="345938" y="550837"/>
                    </a:lnTo>
                    <a:lnTo>
                      <a:pt x="332460" y="561695"/>
                    </a:lnTo>
                    <a:lnTo>
                      <a:pt x="313401" y="568210"/>
                    </a:lnTo>
                    <a:lnTo>
                      <a:pt x="288759" y="570382"/>
                    </a:lnTo>
                    <a:lnTo>
                      <a:pt x="284518" y="570382"/>
                    </a:lnTo>
                    <a:lnTo>
                      <a:pt x="284518" y="593267"/>
                    </a:lnTo>
                    <a:lnTo>
                      <a:pt x="495439" y="593267"/>
                    </a:lnTo>
                    <a:lnTo>
                      <a:pt x="495439" y="570382"/>
                    </a:lnTo>
                    <a:lnTo>
                      <a:pt x="491185" y="570382"/>
                    </a:lnTo>
                    <a:lnTo>
                      <a:pt x="465594" y="568131"/>
                    </a:lnTo>
                    <a:lnTo>
                      <a:pt x="446219" y="561379"/>
                    </a:lnTo>
                    <a:lnTo>
                      <a:pt x="433061" y="550124"/>
                    </a:lnTo>
                    <a:lnTo>
                      <a:pt x="426123" y="534365"/>
                    </a:lnTo>
                    <a:lnTo>
                      <a:pt x="426123" y="58483"/>
                    </a:lnTo>
                    <a:lnTo>
                      <a:pt x="433697" y="42907"/>
                    </a:lnTo>
                    <a:lnTo>
                      <a:pt x="447066" y="31783"/>
                    </a:lnTo>
                    <a:lnTo>
                      <a:pt x="466229" y="25109"/>
                    </a:lnTo>
                    <a:lnTo>
                      <a:pt x="491185" y="22885"/>
                    </a:lnTo>
                    <a:lnTo>
                      <a:pt x="495439" y="22885"/>
                    </a:lnTo>
                    <a:lnTo>
                      <a:pt x="495439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" name="object 75"/>
              <p:cNvSpPr/>
              <p:nvPr/>
            </p:nvSpPr>
            <p:spPr>
              <a:xfrm>
                <a:off x="9206385" y="5679091"/>
                <a:ext cx="495934" cy="593725"/>
              </a:xfrm>
              <a:custGeom>
                <a:avLst/>
                <a:gdLst/>
                <a:ahLst/>
                <a:cxnLst/>
                <a:rect l="l" t="t" r="r" b="b"/>
                <a:pathLst>
                  <a:path w="495934" h="593725">
                    <a:moveTo>
                      <a:pt x="69744" y="58478"/>
                    </a:moveTo>
                    <a:lnTo>
                      <a:pt x="69744" y="58196"/>
                    </a:lnTo>
                    <a:lnTo>
                      <a:pt x="69460" y="57207"/>
                    </a:lnTo>
                    <a:lnTo>
                      <a:pt x="68893" y="55512"/>
                    </a:lnTo>
                    <a:lnTo>
                      <a:pt x="68326" y="53817"/>
                    </a:lnTo>
                    <a:lnTo>
                      <a:pt x="67759" y="52404"/>
                    </a:lnTo>
                    <a:lnTo>
                      <a:pt x="67192" y="51274"/>
                    </a:lnTo>
                    <a:lnTo>
                      <a:pt x="66625" y="50144"/>
                    </a:lnTo>
                    <a:lnTo>
                      <a:pt x="65774" y="48591"/>
                    </a:lnTo>
                    <a:lnTo>
                      <a:pt x="64640" y="46613"/>
                    </a:lnTo>
                    <a:lnTo>
                      <a:pt x="63506" y="44635"/>
                    </a:lnTo>
                    <a:lnTo>
                      <a:pt x="62230" y="42799"/>
                    </a:lnTo>
                    <a:lnTo>
                      <a:pt x="60813" y="41104"/>
                    </a:lnTo>
                    <a:lnTo>
                      <a:pt x="59395" y="39409"/>
                    </a:lnTo>
                    <a:lnTo>
                      <a:pt x="57411" y="37573"/>
                    </a:lnTo>
                    <a:lnTo>
                      <a:pt x="54859" y="35595"/>
                    </a:lnTo>
                    <a:lnTo>
                      <a:pt x="52308" y="33618"/>
                    </a:lnTo>
                    <a:lnTo>
                      <a:pt x="49614" y="31922"/>
                    </a:lnTo>
                    <a:lnTo>
                      <a:pt x="46779" y="30510"/>
                    </a:lnTo>
                    <a:lnTo>
                      <a:pt x="43944" y="29098"/>
                    </a:lnTo>
                    <a:lnTo>
                      <a:pt x="40258" y="27826"/>
                    </a:lnTo>
                    <a:lnTo>
                      <a:pt x="35722" y="26696"/>
                    </a:lnTo>
                    <a:lnTo>
                      <a:pt x="31186" y="25566"/>
                    </a:lnTo>
                    <a:lnTo>
                      <a:pt x="4252" y="22882"/>
                    </a:lnTo>
                    <a:lnTo>
                      <a:pt x="0" y="22882"/>
                    </a:lnTo>
                    <a:lnTo>
                      <a:pt x="0" y="0"/>
                    </a:lnTo>
                    <a:lnTo>
                      <a:pt x="495437" y="0"/>
                    </a:lnTo>
                    <a:lnTo>
                      <a:pt x="495437" y="22882"/>
                    </a:lnTo>
                    <a:lnTo>
                      <a:pt x="491184" y="22882"/>
                    </a:lnTo>
                    <a:lnTo>
                      <a:pt x="466227" y="25107"/>
                    </a:lnTo>
                    <a:lnTo>
                      <a:pt x="447064" y="31781"/>
                    </a:lnTo>
                    <a:lnTo>
                      <a:pt x="433694" y="42905"/>
                    </a:lnTo>
                    <a:lnTo>
                      <a:pt x="426118" y="58478"/>
                    </a:lnTo>
                    <a:lnTo>
                      <a:pt x="426118" y="534359"/>
                    </a:lnTo>
                    <a:lnTo>
                      <a:pt x="433056" y="550117"/>
                    </a:lnTo>
                    <a:lnTo>
                      <a:pt x="446212" y="561373"/>
                    </a:lnTo>
                    <a:lnTo>
                      <a:pt x="465589" y="568127"/>
                    </a:lnTo>
                    <a:lnTo>
                      <a:pt x="491184" y="570378"/>
                    </a:lnTo>
                    <a:lnTo>
                      <a:pt x="495437" y="570378"/>
                    </a:lnTo>
                    <a:lnTo>
                      <a:pt x="495437" y="593261"/>
                    </a:lnTo>
                    <a:lnTo>
                      <a:pt x="284504" y="593261"/>
                    </a:lnTo>
                    <a:lnTo>
                      <a:pt x="284504" y="570378"/>
                    </a:lnTo>
                    <a:lnTo>
                      <a:pt x="288757" y="570378"/>
                    </a:lnTo>
                    <a:lnTo>
                      <a:pt x="313396" y="568206"/>
                    </a:lnTo>
                    <a:lnTo>
                      <a:pt x="353823" y="535630"/>
                    </a:lnTo>
                    <a:lnTo>
                      <a:pt x="354248" y="534641"/>
                    </a:lnTo>
                    <a:lnTo>
                      <a:pt x="354248" y="534359"/>
                    </a:lnTo>
                    <a:lnTo>
                      <a:pt x="354248" y="22882"/>
                    </a:lnTo>
                    <a:lnTo>
                      <a:pt x="141189" y="22882"/>
                    </a:lnTo>
                    <a:lnTo>
                      <a:pt x="141189" y="278832"/>
                    </a:lnTo>
                    <a:lnTo>
                      <a:pt x="141614" y="534359"/>
                    </a:lnTo>
                    <a:lnTo>
                      <a:pt x="180765" y="568127"/>
                    </a:lnTo>
                    <a:lnTo>
                      <a:pt x="206680" y="570378"/>
                    </a:lnTo>
                    <a:lnTo>
                      <a:pt x="210933" y="570378"/>
                    </a:lnTo>
                    <a:lnTo>
                      <a:pt x="210933" y="593261"/>
                    </a:lnTo>
                    <a:lnTo>
                      <a:pt x="0" y="593261"/>
                    </a:lnTo>
                    <a:lnTo>
                      <a:pt x="0" y="570378"/>
                    </a:lnTo>
                    <a:lnTo>
                      <a:pt x="4252" y="570378"/>
                    </a:lnTo>
                    <a:lnTo>
                      <a:pt x="28891" y="568206"/>
                    </a:lnTo>
                    <a:lnTo>
                      <a:pt x="69318" y="535630"/>
                    </a:lnTo>
                    <a:lnTo>
                      <a:pt x="69744" y="534641"/>
                    </a:lnTo>
                    <a:lnTo>
                      <a:pt x="69744" y="534359"/>
                    </a:lnTo>
                    <a:lnTo>
                      <a:pt x="69744" y="58478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76" name="object 76"/>
            <p:cNvSpPr/>
            <p:nvPr/>
          </p:nvSpPr>
          <p:spPr>
            <a:xfrm>
              <a:off x="6352552" y="4770362"/>
              <a:ext cx="442654" cy="19990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7" name="object 77"/>
            <p:cNvSpPr/>
            <p:nvPr/>
          </p:nvSpPr>
          <p:spPr>
            <a:xfrm>
              <a:off x="6895065" y="4757780"/>
              <a:ext cx="923227" cy="22492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78" name="object 78"/>
            <p:cNvGrpSpPr/>
            <p:nvPr/>
          </p:nvGrpSpPr>
          <p:grpSpPr>
            <a:xfrm>
              <a:off x="6997257" y="4042076"/>
              <a:ext cx="193834" cy="153828"/>
              <a:chOff x="9329675" y="5389435"/>
              <a:chExt cx="258445" cy="205104"/>
            </a:xfrm>
          </p:grpSpPr>
          <p:sp>
            <p:nvSpPr>
              <p:cNvPr id="79" name="object 79"/>
              <p:cNvSpPr/>
              <p:nvPr/>
            </p:nvSpPr>
            <p:spPr>
              <a:xfrm>
                <a:off x="9329826" y="5389587"/>
                <a:ext cx="258445" cy="205104"/>
              </a:xfrm>
              <a:custGeom>
                <a:avLst/>
                <a:gdLst/>
                <a:ahLst/>
                <a:cxnLst/>
                <a:rect l="l" t="t" r="r" b="b"/>
                <a:pathLst>
                  <a:path w="258445" h="205104">
                    <a:moveTo>
                      <a:pt x="135089" y="101"/>
                    </a:moveTo>
                    <a:lnTo>
                      <a:pt x="126682" y="495"/>
                    </a:lnTo>
                    <a:lnTo>
                      <a:pt x="84145" y="560"/>
                    </a:lnTo>
                    <a:lnTo>
                      <a:pt x="56515" y="0"/>
                    </a:lnTo>
                    <a:lnTo>
                      <a:pt x="52108" y="101"/>
                    </a:lnTo>
                    <a:lnTo>
                      <a:pt x="48094" y="12382"/>
                    </a:lnTo>
                    <a:lnTo>
                      <a:pt x="48806" y="13284"/>
                    </a:lnTo>
                    <a:lnTo>
                      <a:pt x="51612" y="13677"/>
                    </a:lnTo>
                    <a:lnTo>
                      <a:pt x="70650" y="14185"/>
                    </a:lnTo>
                    <a:lnTo>
                      <a:pt x="76365" y="15087"/>
                    </a:lnTo>
                    <a:lnTo>
                      <a:pt x="76365" y="16484"/>
                    </a:lnTo>
                    <a:lnTo>
                      <a:pt x="75069" y="23580"/>
                    </a:lnTo>
                    <a:lnTo>
                      <a:pt x="55613" y="103060"/>
                    </a:lnTo>
                    <a:lnTo>
                      <a:pt x="35660" y="180691"/>
                    </a:lnTo>
                    <a:lnTo>
                      <a:pt x="15633" y="190842"/>
                    </a:lnTo>
                    <a:lnTo>
                      <a:pt x="10210" y="190842"/>
                    </a:lnTo>
                    <a:lnTo>
                      <a:pt x="4102" y="191338"/>
                    </a:lnTo>
                    <a:lnTo>
                      <a:pt x="2501" y="192138"/>
                    </a:lnTo>
                    <a:lnTo>
                      <a:pt x="1701" y="193941"/>
                    </a:lnTo>
                    <a:lnTo>
                      <a:pt x="0" y="200926"/>
                    </a:lnTo>
                    <a:lnTo>
                      <a:pt x="0" y="203326"/>
                    </a:lnTo>
                    <a:lnTo>
                      <a:pt x="1803" y="204330"/>
                    </a:lnTo>
                    <a:lnTo>
                      <a:pt x="5410" y="204330"/>
                    </a:lnTo>
                    <a:lnTo>
                      <a:pt x="6007" y="204127"/>
                    </a:lnTo>
                    <a:lnTo>
                      <a:pt x="88188" y="204622"/>
                    </a:lnTo>
                    <a:lnTo>
                      <a:pt x="89801" y="204127"/>
                    </a:lnTo>
                    <a:lnTo>
                      <a:pt x="90792" y="203123"/>
                    </a:lnTo>
                    <a:lnTo>
                      <a:pt x="92202" y="200329"/>
                    </a:lnTo>
                    <a:lnTo>
                      <a:pt x="92900" y="197332"/>
                    </a:lnTo>
                    <a:lnTo>
                      <a:pt x="92900" y="193738"/>
                    </a:lnTo>
                    <a:lnTo>
                      <a:pt x="91097" y="190842"/>
                    </a:lnTo>
                    <a:lnTo>
                      <a:pt x="81775" y="190842"/>
                    </a:lnTo>
                    <a:lnTo>
                      <a:pt x="68351" y="190347"/>
                    </a:lnTo>
                    <a:lnTo>
                      <a:pt x="65138" y="189547"/>
                    </a:lnTo>
                    <a:lnTo>
                      <a:pt x="64338" y="188645"/>
                    </a:lnTo>
                    <a:lnTo>
                      <a:pt x="64338" y="187248"/>
                    </a:lnTo>
                    <a:lnTo>
                      <a:pt x="64769" y="184869"/>
                    </a:lnTo>
                    <a:lnTo>
                      <a:pt x="78168" y="130327"/>
                    </a:lnTo>
                    <a:lnTo>
                      <a:pt x="119062" y="98564"/>
                    </a:lnTo>
                    <a:lnTo>
                      <a:pt x="136499" y="139915"/>
                    </a:lnTo>
                    <a:lnTo>
                      <a:pt x="137502" y="141706"/>
                    </a:lnTo>
                    <a:lnTo>
                      <a:pt x="154241" y="182549"/>
                    </a:lnTo>
                    <a:lnTo>
                      <a:pt x="154241" y="188353"/>
                    </a:lnTo>
                    <a:lnTo>
                      <a:pt x="149225" y="190842"/>
                    </a:lnTo>
                    <a:lnTo>
                      <a:pt x="136499" y="190842"/>
                    </a:lnTo>
                    <a:lnTo>
                      <a:pt x="135394" y="191147"/>
                    </a:lnTo>
                    <a:lnTo>
                      <a:pt x="134594" y="192341"/>
                    </a:lnTo>
                    <a:lnTo>
                      <a:pt x="133184" y="196532"/>
                    </a:lnTo>
                    <a:lnTo>
                      <a:pt x="132588" y="202526"/>
                    </a:lnTo>
                    <a:lnTo>
                      <a:pt x="133184" y="203428"/>
                    </a:lnTo>
                    <a:lnTo>
                      <a:pt x="134391" y="204622"/>
                    </a:lnTo>
                    <a:lnTo>
                      <a:pt x="137401" y="204622"/>
                    </a:lnTo>
                    <a:lnTo>
                      <a:pt x="141668" y="204231"/>
                    </a:lnTo>
                    <a:lnTo>
                      <a:pt x="149955" y="203954"/>
                    </a:lnTo>
                    <a:lnTo>
                      <a:pt x="178587" y="203733"/>
                    </a:lnTo>
                    <a:lnTo>
                      <a:pt x="193997" y="203954"/>
                    </a:lnTo>
                    <a:lnTo>
                      <a:pt x="207149" y="204622"/>
                    </a:lnTo>
                    <a:lnTo>
                      <a:pt x="210464" y="204622"/>
                    </a:lnTo>
                    <a:lnTo>
                      <a:pt x="211658" y="203428"/>
                    </a:lnTo>
                    <a:lnTo>
                      <a:pt x="212661" y="201536"/>
                    </a:lnTo>
                    <a:lnTo>
                      <a:pt x="213461" y="198932"/>
                    </a:lnTo>
                    <a:lnTo>
                      <a:pt x="214363" y="193738"/>
                    </a:lnTo>
                    <a:lnTo>
                      <a:pt x="212559" y="190842"/>
                    </a:lnTo>
                    <a:lnTo>
                      <a:pt x="198831" y="190639"/>
                    </a:lnTo>
                    <a:lnTo>
                      <a:pt x="193725" y="189547"/>
                    </a:lnTo>
                    <a:lnTo>
                      <a:pt x="165366" y="131521"/>
                    </a:lnTo>
                    <a:lnTo>
                      <a:pt x="143713" y="79400"/>
                    </a:lnTo>
                    <a:lnTo>
                      <a:pt x="164913" y="62676"/>
                    </a:lnTo>
                    <a:lnTo>
                      <a:pt x="205838" y="31160"/>
                    </a:lnTo>
                    <a:lnTo>
                      <a:pt x="249847" y="13779"/>
                    </a:lnTo>
                    <a:lnTo>
                      <a:pt x="253060" y="13779"/>
                    </a:lnTo>
                    <a:lnTo>
                      <a:pt x="254952" y="13284"/>
                    </a:lnTo>
                    <a:lnTo>
                      <a:pt x="255562" y="12280"/>
                    </a:lnTo>
                    <a:lnTo>
                      <a:pt x="257162" y="10693"/>
                    </a:lnTo>
                    <a:lnTo>
                      <a:pt x="257962" y="7696"/>
                    </a:lnTo>
                    <a:lnTo>
                      <a:pt x="257962" y="1295"/>
                    </a:lnTo>
                    <a:lnTo>
                      <a:pt x="255968" y="304"/>
                    </a:lnTo>
                    <a:lnTo>
                      <a:pt x="237921" y="800"/>
                    </a:lnTo>
                    <a:lnTo>
                      <a:pt x="218681" y="901"/>
                    </a:lnTo>
                    <a:lnTo>
                      <a:pt x="191122" y="304"/>
                    </a:lnTo>
                    <a:lnTo>
                      <a:pt x="189420" y="800"/>
                    </a:lnTo>
                    <a:lnTo>
                      <a:pt x="188417" y="2400"/>
                    </a:lnTo>
                    <a:lnTo>
                      <a:pt x="186410" y="10083"/>
                    </a:lnTo>
                    <a:lnTo>
                      <a:pt x="186410" y="12687"/>
                    </a:lnTo>
                    <a:lnTo>
                      <a:pt x="188010" y="13779"/>
                    </a:lnTo>
                    <a:lnTo>
                      <a:pt x="191223" y="13779"/>
                    </a:lnTo>
                    <a:lnTo>
                      <a:pt x="196227" y="14185"/>
                    </a:lnTo>
                    <a:lnTo>
                      <a:pt x="198742" y="15875"/>
                    </a:lnTo>
                    <a:lnTo>
                      <a:pt x="198742" y="20675"/>
                    </a:lnTo>
                    <a:lnTo>
                      <a:pt x="197332" y="22974"/>
                    </a:lnTo>
                    <a:lnTo>
                      <a:pt x="194525" y="25768"/>
                    </a:lnTo>
                    <a:lnTo>
                      <a:pt x="82677" y="113245"/>
                    </a:lnTo>
                    <a:lnTo>
                      <a:pt x="107035" y="17983"/>
                    </a:lnTo>
                    <a:lnTo>
                      <a:pt x="108432" y="16179"/>
                    </a:lnTo>
                    <a:lnTo>
                      <a:pt x="110236" y="15087"/>
                    </a:lnTo>
                    <a:lnTo>
                      <a:pt x="114655" y="14287"/>
                    </a:lnTo>
                    <a:lnTo>
                      <a:pt x="127774" y="13779"/>
                    </a:lnTo>
                    <a:lnTo>
                      <a:pt x="129781" y="13982"/>
                    </a:lnTo>
                    <a:lnTo>
                      <a:pt x="136398" y="13385"/>
                    </a:lnTo>
                    <a:lnTo>
                      <a:pt x="138404" y="12382"/>
                    </a:lnTo>
                    <a:lnTo>
                      <a:pt x="139700" y="10083"/>
                    </a:lnTo>
                    <a:lnTo>
                      <a:pt x="139801" y="7886"/>
                    </a:lnTo>
                    <a:lnTo>
                      <a:pt x="141008" y="3695"/>
                    </a:lnTo>
                    <a:lnTo>
                      <a:pt x="141008" y="1104"/>
                    </a:lnTo>
                    <a:lnTo>
                      <a:pt x="139306" y="304"/>
                    </a:lnTo>
                    <a:lnTo>
                      <a:pt x="135890" y="304"/>
                    </a:lnTo>
                    <a:lnTo>
                      <a:pt x="135089" y="101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" name="object 80"/>
              <p:cNvSpPr/>
              <p:nvPr/>
            </p:nvSpPr>
            <p:spPr>
              <a:xfrm>
                <a:off x="9329825" y="5389585"/>
                <a:ext cx="258445" cy="205104"/>
              </a:xfrm>
              <a:custGeom>
                <a:avLst/>
                <a:gdLst/>
                <a:ahLst/>
                <a:cxnLst/>
                <a:rect l="l" t="t" r="r" b="b"/>
                <a:pathLst>
                  <a:path w="258445" h="205104">
                    <a:moveTo>
                      <a:pt x="76368" y="16477"/>
                    </a:moveTo>
                    <a:lnTo>
                      <a:pt x="76368" y="15079"/>
                    </a:lnTo>
                    <a:lnTo>
                      <a:pt x="70656" y="14180"/>
                    </a:lnTo>
                    <a:lnTo>
                      <a:pt x="59230" y="13781"/>
                    </a:lnTo>
                    <a:lnTo>
                      <a:pt x="54620" y="13781"/>
                    </a:lnTo>
                    <a:lnTo>
                      <a:pt x="51614" y="13681"/>
                    </a:lnTo>
                    <a:lnTo>
                      <a:pt x="50211" y="13481"/>
                    </a:lnTo>
                    <a:lnTo>
                      <a:pt x="48807" y="13282"/>
                    </a:lnTo>
                    <a:lnTo>
                      <a:pt x="48106" y="12383"/>
                    </a:lnTo>
                    <a:lnTo>
                      <a:pt x="48106" y="10785"/>
                    </a:lnTo>
                    <a:lnTo>
                      <a:pt x="48106" y="10386"/>
                    </a:lnTo>
                    <a:lnTo>
                      <a:pt x="48306" y="8987"/>
                    </a:lnTo>
                    <a:lnTo>
                      <a:pt x="48707" y="6591"/>
                    </a:lnTo>
                    <a:lnTo>
                      <a:pt x="49910" y="2596"/>
                    </a:lnTo>
                    <a:lnTo>
                      <a:pt x="50912" y="499"/>
                    </a:lnTo>
                    <a:lnTo>
                      <a:pt x="51714" y="299"/>
                    </a:lnTo>
                    <a:lnTo>
                      <a:pt x="52115" y="99"/>
                    </a:lnTo>
                    <a:lnTo>
                      <a:pt x="53217" y="0"/>
                    </a:lnTo>
                    <a:lnTo>
                      <a:pt x="55021" y="0"/>
                    </a:lnTo>
                    <a:lnTo>
                      <a:pt x="56524" y="0"/>
                    </a:lnTo>
                    <a:lnTo>
                      <a:pt x="63703" y="262"/>
                    </a:lnTo>
                    <a:lnTo>
                      <a:pt x="72911" y="449"/>
                    </a:lnTo>
                    <a:lnTo>
                      <a:pt x="84148" y="561"/>
                    </a:lnTo>
                    <a:lnTo>
                      <a:pt x="97415" y="599"/>
                    </a:lnTo>
                    <a:lnTo>
                      <a:pt x="104230" y="599"/>
                    </a:lnTo>
                    <a:lnTo>
                      <a:pt x="110544" y="599"/>
                    </a:lnTo>
                    <a:lnTo>
                      <a:pt x="116357" y="599"/>
                    </a:lnTo>
                    <a:lnTo>
                      <a:pt x="122170" y="599"/>
                    </a:lnTo>
                    <a:lnTo>
                      <a:pt x="126680" y="499"/>
                    </a:lnTo>
                    <a:lnTo>
                      <a:pt x="129887" y="299"/>
                    </a:lnTo>
                    <a:lnTo>
                      <a:pt x="133094" y="99"/>
                    </a:lnTo>
                    <a:lnTo>
                      <a:pt x="135098" y="99"/>
                    </a:lnTo>
                    <a:lnTo>
                      <a:pt x="135900" y="299"/>
                    </a:lnTo>
                    <a:lnTo>
                      <a:pt x="139307" y="299"/>
                    </a:lnTo>
                    <a:lnTo>
                      <a:pt x="141011" y="1098"/>
                    </a:lnTo>
                    <a:lnTo>
                      <a:pt x="141011" y="2696"/>
                    </a:lnTo>
                    <a:lnTo>
                      <a:pt x="141011" y="3694"/>
                    </a:lnTo>
                    <a:lnTo>
                      <a:pt x="140711" y="5093"/>
                    </a:lnTo>
                    <a:lnTo>
                      <a:pt x="140109" y="6890"/>
                    </a:lnTo>
                    <a:lnTo>
                      <a:pt x="139909" y="7290"/>
                    </a:lnTo>
                    <a:lnTo>
                      <a:pt x="139809" y="7889"/>
                    </a:lnTo>
                    <a:lnTo>
                      <a:pt x="139809" y="8688"/>
                    </a:lnTo>
                    <a:lnTo>
                      <a:pt x="139809" y="9487"/>
                    </a:lnTo>
                    <a:lnTo>
                      <a:pt x="139709" y="10086"/>
                    </a:lnTo>
                    <a:lnTo>
                      <a:pt x="139508" y="10485"/>
                    </a:lnTo>
                    <a:lnTo>
                      <a:pt x="139307" y="10885"/>
                    </a:lnTo>
                    <a:lnTo>
                      <a:pt x="139107" y="11284"/>
                    </a:lnTo>
                    <a:lnTo>
                      <a:pt x="138907" y="11684"/>
                    </a:lnTo>
                    <a:lnTo>
                      <a:pt x="138706" y="12083"/>
                    </a:lnTo>
                    <a:lnTo>
                      <a:pt x="138405" y="12383"/>
                    </a:lnTo>
                    <a:lnTo>
                      <a:pt x="138005" y="12583"/>
                    </a:lnTo>
                    <a:lnTo>
                      <a:pt x="137604" y="12782"/>
                    </a:lnTo>
                    <a:lnTo>
                      <a:pt x="137203" y="12982"/>
                    </a:lnTo>
                    <a:lnTo>
                      <a:pt x="136802" y="13182"/>
                    </a:lnTo>
                    <a:lnTo>
                      <a:pt x="136401" y="13382"/>
                    </a:lnTo>
                    <a:lnTo>
                      <a:pt x="135699" y="13481"/>
                    </a:lnTo>
                    <a:lnTo>
                      <a:pt x="134697" y="13481"/>
                    </a:lnTo>
                    <a:lnTo>
                      <a:pt x="133695" y="13481"/>
                    </a:lnTo>
                    <a:lnTo>
                      <a:pt x="132793" y="13581"/>
                    </a:lnTo>
                    <a:lnTo>
                      <a:pt x="131991" y="13781"/>
                    </a:lnTo>
                    <a:lnTo>
                      <a:pt x="131190" y="13981"/>
                    </a:lnTo>
                    <a:lnTo>
                      <a:pt x="129787" y="13981"/>
                    </a:lnTo>
                    <a:lnTo>
                      <a:pt x="127782" y="13781"/>
                    </a:lnTo>
                    <a:lnTo>
                      <a:pt x="119764" y="13981"/>
                    </a:lnTo>
                    <a:lnTo>
                      <a:pt x="114653" y="14280"/>
                    </a:lnTo>
                    <a:lnTo>
                      <a:pt x="112448" y="14680"/>
                    </a:lnTo>
                    <a:lnTo>
                      <a:pt x="110243" y="15079"/>
                    </a:lnTo>
                    <a:lnTo>
                      <a:pt x="108439" y="16178"/>
                    </a:lnTo>
                    <a:lnTo>
                      <a:pt x="107036" y="17975"/>
                    </a:lnTo>
                    <a:lnTo>
                      <a:pt x="82682" y="113247"/>
                    </a:lnTo>
                    <a:lnTo>
                      <a:pt x="86253" y="110551"/>
                    </a:lnTo>
                    <a:lnTo>
                      <a:pt x="138005" y="70105"/>
                    </a:lnTo>
                    <a:lnTo>
                      <a:pt x="179647" y="37449"/>
                    </a:lnTo>
                    <a:lnTo>
                      <a:pt x="198739" y="20672"/>
                    </a:lnTo>
                    <a:lnTo>
                      <a:pt x="198739" y="18874"/>
                    </a:lnTo>
                    <a:lnTo>
                      <a:pt x="198739" y="15878"/>
                    </a:lnTo>
                    <a:lnTo>
                      <a:pt x="196234" y="14180"/>
                    </a:lnTo>
                    <a:lnTo>
                      <a:pt x="191222" y="13781"/>
                    </a:lnTo>
                    <a:lnTo>
                      <a:pt x="188015" y="13781"/>
                    </a:lnTo>
                    <a:lnTo>
                      <a:pt x="186412" y="12682"/>
                    </a:lnTo>
                    <a:lnTo>
                      <a:pt x="186412" y="10485"/>
                    </a:lnTo>
                    <a:lnTo>
                      <a:pt x="186412" y="10086"/>
                    </a:lnTo>
                    <a:lnTo>
                      <a:pt x="186712" y="8688"/>
                    </a:lnTo>
                    <a:lnTo>
                      <a:pt x="187314" y="6291"/>
                    </a:lnTo>
                    <a:lnTo>
                      <a:pt x="187915" y="3894"/>
                    </a:lnTo>
                    <a:lnTo>
                      <a:pt x="188416" y="2396"/>
                    </a:lnTo>
                    <a:lnTo>
                      <a:pt x="188817" y="1797"/>
                    </a:lnTo>
                    <a:lnTo>
                      <a:pt x="189418" y="799"/>
                    </a:lnTo>
                    <a:lnTo>
                      <a:pt x="191122" y="299"/>
                    </a:lnTo>
                    <a:lnTo>
                      <a:pt x="193928" y="299"/>
                    </a:lnTo>
                    <a:lnTo>
                      <a:pt x="194730" y="299"/>
                    </a:lnTo>
                    <a:lnTo>
                      <a:pt x="198238" y="399"/>
                    </a:lnTo>
                    <a:lnTo>
                      <a:pt x="204452" y="599"/>
                    </a:lnTo>
                    <a:lnTo>
                      <a:pt x="210665" y="799"/>
                    </a:lnTo>
                    <a:lnTo>
                      <a:pt x="218683" y="898"/>
                    </a:lnTo>
                    <a:lnTo>
                      <a:pt x="228505" y="898"/>
                    </a:lnTo>
                    <a:lnTo>
                      <a:pt x="233115" y="898"/>
                    </a:lnTo>
                    <a:lnTo>
                      <a:pt x="237926" y="799"/>
                    </a:lnTo>
                    <a:lnTo>
                      <a:pt x="242937" y="599"/>
                    </a:lnTo>
                    <a:lnTo>
                      <a:pt x="247948" y="399"/>
                    </a:lnTo>
                    <a:lnTo>
                      <a:pt x="250955" y="299"/>
                    </a:lnTo>
                    <a:lnTo>
                      <a:pt x="251957" y="299"/>
                    </a:lnTo>
                    <a:lnTo>
                      <a:pt x="255965" y="299"/>
                    </a:lnTo>
                    <a:lnTo>
                      <a:pt x="257970" y="1298"/>
                    </a:lnTo>
                    <a:lnTo>
                      <a:pt x="257970" y="3295"/>
                    </a:lnTo>
                    <a:lnTo>
                      <a:pt x="257970" y="7689"/>
                    </a:lnTo>
                    <a:lnTo>
                      <a:pt x="257168" y="10685"/>
                    </a:lnTo>
                    <a:lnTo>
                      <a:pt x="255565" y="12283"/>
                    </a:lnTo>
                    <a:lnTo>
                      <a:pt x="254963" y="13282"/>
                    </a:lnTo>
                    <a:lnTo>
                      <a:pt x="253059" y="13781"/>
                    </a:lnTo>
                    <a:lnTo>
                      <a:pt x="249852" y="13781"/>
                    </a:lnTo>
                    <a:lnTo>
                      <a:pt x="238840" y="15298"/>
                    </a:lnTo>
                    <a:lnTo>
                      <a:pt x="201295" y="34453"/>
                    </a:lnTo>
                    <a:lnTo>
                      <a:pt x="164914" y="62671"/>
                    </a:lnTo>
                    <a:lnTo>
                      <a:pt x="157849" y="68308"/>
                    </a:lnTo>
                    <a:lnTo>
                      <a:pt x="143717" y="79393"/>
                    </a:lnTo>
                    <a:lnTo>
                      <a:pt x="146423" y="85984"/>
                    </a:lnTo>
                    <a:lnTo>
                      <a:pt x="148227" y="90378"/>
                    </a:lnTo>
                    <a:lnTo>
                      <a:pt x="151033" y="97069"/>
                    </a:lnTo>
                    <a:lnTo>
                      <a:pt x="165365" y="131523"/>
                    </a:lnTo>
                    <a:lnTo>
                      <a:pt x="175325" y="154835"/>
                    </a:lnTo>
                    <a:lnTo>
                      <a:pt x="190922" y="187547"/>
                    </a:lnTo>
                    <a:lnTo>
                      <a:pt x="193728" y="189544"/>
                    </a:lnTo>
                    <a:lnTo>
                      <a:pt x="198839" y="190643"/>
                    </a:lnTo>
                    <a:lnTo>
                      <a:pt x="206256" y="190843"/>
                    </a:lnTo>
                    <a:lnTo>
                      <a:pt x="212570" y="190843"/>
                    </a:lnTo>
                    <a:lnTo>
                      <a:pt x="213772" y="192441"/>
                    </a:lnTo>
                    <a:lnTo>
                      <a:pt x="214374" y="193339"/>
                    </a:lnTo>
                    <a:lnTo>
                      <a:pt x="214374" y="193539"/>
                    </a:lnTo>
                    <a:lnTo>
                      <a:pt x="214374" y="193739"/>
                    </a:lnTo>
                    <a:lnTo>
                      <a:pt x="210465" y="204624"/>
                    </a:lnTo>
                    <a:lnTo>
                      <a:pt x="207158" y="204624"/>
                    </a:lnTo>
                    <a:lnTo>
                      <a:pt x="200862" y="204231"/>
                    </a:lnTo>
                    <a:lnTo>
                      <a:pt x="194004" y="203950"/>
                    </a:lnTo>
                    <a:lnTo>
                      <a:pt x="186581" y="203782"/>
                    </a:lnTo>
                    <a:lnTo>
                      <a:pt x="178594" y="203725"/>
                    </a:lnTo>
                    <a:lnTo>
                      <a:pt x="162265" y="203782"/>
                    </a:lnTo>
                    <a:lnTo>
                      <a:pt x="149956" y="203950"/>
                    </a:lnTo>
                    <a:lnTo>
                      <a:pt x="141669" y="204231"/>
                    </a:lnTo>
                    <a:lnTo>
                      <a:pt x="137403" y="204624"/>
                    </a:lnTo>
                    <a:lnTo>
                      <a:pt x="134397" y="204624"/>
                    </a:lnTo>
                    <a:lnTo>
                      <a:pt x="133194" y="203426"/>
                    </a:lnTo>
                    <a:lnTo>
                      <a:pt x="132593" y="202527"/>
                    </a:lnTo>
                    <a:lnTo>
                      <a:pt x="132593" y="201928"/>
                    </a:lnTo>
                    <a:lnTo>
                      <a:pt x="132593" y="201329"/>
                    </a:lnTo>
                    <a:lnTo>
                      <a:pt x="134998" y="191741"/>
                    </a:lnTo>
                    <a:lnTo>
                      <a:pt x="135399" y="191142"/>
                    </a:lnTo>
                    <a:lnTo>
                      <a:pt x="136501" y="190843"/>
                    </a:lnTo>
                    <a:lnTo>
                      <a:pt x="138305" y="190843"/>
                    </a:lnTo>
                    <a:lnTo>
                      <a:pt x="139207" y="190843"/>
                    </a:lnTo>
                    <a:lnTo>
                      <a:pt x="149229" y="190843"/>
                    </a:lnTo>
                    <a:lnTo>
                      <a:pt x="154241" y="188346"/>
                    </a:lnTo>
                    <a:lnTo>
                      <a:pt x="154241" y="183353"/>
                    </a:lnTo>
                    <a:lnTo>
                      <a:pt x="154241" y="182554"/>
                    </a:lnTo>
                    <a:lnTo>
                      <a:pt x="151535" y="175563"/>
                    </a:lnTo>
                    <a:lnTo>
                      <a:pt x="146123" y="162381"/>
                    </a:lnTo>
                    <a:lnTo>
                      <a:pt x="140711" y="149199"/>
                    </a:lnTo>
                    <a:lnTo>
                      <a:pt x="137503" y="141709"/>
                    </a:lnTo>
                    <a:lnTo>
                      <a:pt x="136501" y="139911"/>
                    </a:lnTo>
                    <a:lnTo>
                      <a:pt x="119063" y="98567"/>
                    </a:lnTo>
                    <a:lnTo>
                      <a:pt x="98618" y="114445"/>
                    </a:lnTo>
                    <a:lnTo>
                      <a:pt x="78172" y="130324"/>
                    </a:lnTo>
                    <a:lnTo>
                      <a:pt x="71257" y="158187"/>
                    </a:lnTo>
                    <a:lnTo>
                      <a:pt x="68232" y="170339"/>
                    </a:lnTo>
                    <a:lnTo>
                      <a:pt x="66071" y="179233"/>
                    </a:lnTo>
                    <a:lnTo>
                      <a:pt x="64774" y="184869"/>
                    </a:lnTo>
                    <a:lnTo>
                      <a:pt x="64342" y="187248"/>
                    </a:lnTo>
                    <a:lnTo>
                      <a:pt x="64342" y="188646"/>
                    </a:lnTo>
                    <a:lnTo>
                      <a:pt x="65144" y="189544"/>
                    </a:lnTo>
                    <a:lnTo>
                      <a:pt x="66747" y="189944"/>
                    </a:lnTo>
                    <a:lnTo>
                      <a:pt x="68351" y="190343"/>
                    </a:lnTo>
                    <a:lnTo>
                      <a:pt x="73362" y="190643"/>
                    </a:lnTo>
                    <a:lnTo>
                      <a:pt x="81780" y="190843"/>
                    </a:lnTo>
                    <a:lnTo>
                      <a:pt x="91101" y="190843"/>
                    </a:lnTo>
                    <a:lnTo>
                      <a:pt x="92304" y="192640"/>
                    </a:lnTo>
                    <a:lnTo>
                      <a:pt x="92905" y="193739"/>
                    </a:lnTo>
                    <a:lnTo>
                      <a:pt x="92905" y="194138"/>
                    </a:lnTo>
                    <a:lnTo>
                      <a:pt x="92905" y="197334"/>
                    </a:lnTo>
                    <a:lnTo>
                      <a:pt x="92203" y="200330"/>
                    </a:lnTo>
                    <a:lnTo>
                      <a:pt x="90800" y="203126"/>
                    </a:lnTo>
                    <a:lnTo>
                      <a:pt x="89798" y="204125"/>
                    </a:lnTo>
                    <a:lnTo>
                      <a:pt x="88194" y="204624"/>
                    </a:lnTo>
                    <a:lnTo>
                      <a:pt x="85990" y="204624"/>
                    </a:lnTo>
                    <a:lnTo>
                      <a:pt x="85388" y="204624"/>
                    </a:lnTo>
                    <a:lnTo>
                      <a:pt x="81680" y="204524"/>
                    </a:lnTo>
                    <a:lnTo>
                      <a:pt x="74865" y="204325"/>
                    </a:lnTo>
                    <a:lnTo>
                      <a:pt x="69152" y="204193"/>
                    </a:lnTo>
                    <a:lnTo>
                      <a:pt x="62237" y="204100"/>
                    </a:lnTo>
                    <a:lnTo>
                      <a:pt x="54119" y="204044"/>
                    </a:lnTo>
                    <a:lnTo>
                      <a:pt x="44799" y="204025"/>
                    </a:lnTo>
                    <a:lnTo>
                      <a:pt x="36023" y="204025"/>
                    </a:lnTo>
                    <a:lnTo>
                      <a:pt x="28337" y="204025"/>
                    </a:lnTo>
                    <a:lnTo>
                      <a:pt x="21741" y="204025"/>
                    </a:lnTo>
                    <a:lnTo>
                      <a:pt x="16235" y="204025"/>
                    </a:lnTo>
                    <a:lnTo>
                      <a:pt x="9621" y="204025"/>
                    </a:lnTo>
                    <a:lnTo>
                      <a:pt x="6013" y="204125"/>
                    </a:lnTo>
                    <a:lnTo>
                      <a:pt x="5411" y="204325"/>
                    </a:lnTo>
                    <a:lnTo>
                      <a:pt x="1803" y="204325"/>
                    </a:lnTo>
                    <a:lnTo>
                      <a:pt x="0" y="203326"/>
                    </a:lnTo>
                    <a:lnTo>
                      <a:pt x="0" y="201329"/>
                    </a:lnTo>
                    <a:lnTo>
                      <a:pt x="0" y="200929"/>
                    </a:lnTo>
                    <a:lnTo>
                      <a:pt x="3307" y="191741"/>
                    </a:lnTo>
                    <a:lnTo>
                      <a:pt x="4109" y="191342"/>
                    </a:lnTo>
                    <a:lnTo>
                      <a:pt x="6414" y="191042"/>
                    </a:lnTo>
                    <a:lnTo>
                      <a:pt x="10222" y="190843"/>
                    </a:lnTo>
                    <a:lnTo>
                      <a:pt x="15634" y="190843"/>
                    </a:lnTo>
                    <a:lnTo>
                      <a:pt x="21647" y="190543"/>
                    </a:lnTo>
                    <a:lnTo>
                      <a:pt x="46490" y="139050"/>
                    </a:lnTo>
                    <a:lnTo>
                      <a:pt x="64699" y="66866"/>
                    </a:lnTo>
                    <a:lnTo>
                      <a:pt x="75072" y="23574"/>
                    </a:lnTo>
                    <a:lnTo>
                      <a:pt x="76368" y="16477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81" name="object 81"/>
            <p:cNvGrpSpPr/>
            <p:nvPr/>
          </p:nvGrpSpPr>
          <p:grpSpPr>
            <a:xfrm>
              <a:off x="7903591" y="4322723"/>
              <a:ext cx="610076" cy="318135"/>
              <a:chOff x="10538121" y="5763630"/>
              <a:chExt cx="813435" cy="424180"/>
            </a:xfrm>
          </p:grpSpPr>
          <p:sp>
            <p:nvSpPr>
              <p:cNvPr id="82" name="object 82"/>
              <p:cNvSpPr/>
              <p:nvPr/>
            </p:nvSpPr>
            <p:spPr>
              <a:xfrm>
                <a:off x="10538332" y="5792228"/>
                <a:ext cx="305435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05434" h="289560">
                    <a:moveTo>
                      <a:pt x="127152" y="288582"/>
                    </a:moveTo>
                    <a:lnTo>
                      <a:pt x="63360" y="288582"/>
                    </a:lnTo>
                    <a:lnTo>
                      <a:pt x="97812" y="288817"/>
                    </a:lnTo>
                    <a:lnTo>
                      <a:pt x="120776" y="289432"/>
                    </a:lnTo>
                    <a:lnTo>
                      <a:pt x="124739" y="289432"/>
                    </a:lnTo>
                    <a:lnTo>
                      <a:pt x="127012" y="288721"/>
                    </a:lnTo>
                    <a:lnTo>
                      <a:pt x="127152" y="288582"/>
                    </a:lnTo>
                    <a:close/>
                  </a:path>
                  <a:path w="305434" h="289560">
                    <a:moveTo>
                      <a:pt x="170103" y="19494"/>
                    </a:moveTo>
                    <a:lnTo>
                      <a:pt x="83769" y="19494"/>
                    </a:lnTo>
                    <a:lnTo>
                      <a:pt x="99936" y="20065"/>
                    </a:lnTo>
                    <a:lnTo>
                      <a:pt x="108013" y="21336"/>
                    </a:lnTo>
                    <a:lnTo>
                      <a:pt x="91511" y="94575"/>
                    </a:lnTo>
                    <a:lnTo>
                      <a:pt x="78676" y="145770"/>
                    </a:lnTo>
                    <a:lnTo>
                      <a:pt x="65755" y="196674"/>
                    </a:lnTo>
                    <a:lnTo>
                      <a:pt x="50447" y="255577"/>
                    </a:lnTo>
                    <a:lnTo>
                      <a:pt x="14452" y="269938"/>
                    </a:lnTo>
                    <a:lnTo>
                      <a:pt x="9067" y="270217"/>
                    </a:lnTo>
                    <a:lnTo>
                      <a:pt x="0" y="284200"/>
                    </a:lnTo>
                    <a:lnTo>
                      <a:pt x="0" y="287591"/>
                    </a:lnTo>
                    <a:lnTo>
                      <a:pt x="2552" y="289001"/>
                    </a:lnTo>
                    <a:lnTo>
                      <a:pt x="7658" y="289001"/>
                    </a:lnTo>
                    <a:lnTo>
                      <a:pt x="8496" y="288721"/>
                    </a:lnTo>
                    <a:lnTo>
                      <a:pt x="13601" y="288582"/>
                    </a:lnTo>
                    <a:lnTo>
                      <a:pt x="127152" y="288582"/>
                    </a:lnTo>
                    <a:lnTo>
                      <a:pt x="128422" y="287312"/>
                    </a:lnTo>
                    <a:lnTo>
                      <a:pt x="130416" y="283349"/>
                    </a:lnTo>
                    <a:lnTo>
                      <a:pt x="131406" y="279120"/>
                    </a:lnTo>
                    <a:lnTo>
                      <a:pt x="131406" y="274027"/>
                    </a:lnTo>
                    <a:lnTo>
                      <a:pt x="130556" y="272478"/>
                    </a:lnTo>
                    <a:lnTo>
                      <a:pt x="128854" y="269938"/>
                    </a:lnTo>
                    <a:lnTo>
                      <a:pt x="115671" y="269938"/>
                    </a:lnTo>
                    <a:lnTo>
                      <a:pt x="111483" y="269366"/>
                    </a:lnTo>
                    <a:lnTo>
                      <a:pt x="98513" y="269366"/>
                    </a:lnTo>
                    <a:lnTo>
                      <a:pt x="96100" y="269087"/>
                    </a:lnTo>
                    <a:lnTo>
                      <a:pt x="91008" y="264426"/>
                    </a:lnTo>
                    <a:lnTo>
                      <a:pt x="91805" y="260054"/>
                    </a:lnTo>
                    <a:lnTo>
                      <a:pt x="94197" y="249910"/>
                    </a:lnTo>
                    <a:lnTo>
                      <a:pt x="98182" y="233994"/>
                    </a:lnTo>
                    <a:lnTo>
                      <a:pt x="103759" y="212305"/>
                    </a:lnTo>
                    <a:lnTo>
                      <a:pt x="116522" y="161874"/>
                    </a:lnTo>
                    <a:lnTo>
                      <a:pt x="156921" y="161874"/>
                    </a:lnTo>
                    <a:lnTo>
                      <a:pt x="188925" y="161455"/>
                    </a:lnTo>
                    <a:lnTo>
                      <a:pt x="243674" y="148107"/>
                    </a:lnTo>
                    <a:lnTo>
                      <a:pt x="249849" y="144500"/>
                    </a:lnTo>
                    <a:lnTo>
                      <a:pt x="153949" y="144500"/>
                    </a:lnTo>
                    <a:lnTo>
                      <a:pt x="138873" y="144448"/>
                    </a:lnTo>
                    <a:lnTo>
                      <a:pt x="128106" y="144291"/>
                    </a:lnTo>
                    <a:lnTo>
                      <a:pt x="121647" y="144029"/>
                    </a:lnTo>
                    <a:lnTo>
                      <a:pt x="119494" y="143662"/>
                    </a:lnTo>
                    <a:lnTo>
                      <a:pt x="119972" y="141697"/>
                    </a:lnTo>
                    <a:lnTo>
                      <a:pt x="121408" y="136240"/>
                    </a:lnTo>
                    <a:lnTo>
                      <a:pt x="127152" y="114846"/>
                    </a:lnTo>
                    <a:lnTo>
                      <a:pt x="131041" y="100196"/>
                    </a:lnTo>
                    <a:lnTo>
                      <a:pt x="134699" y="86023"/>
                    </a:lnTo>
                    <a:lnTo>
                      <a:pt x="138393" y="71297"/>
                    </a:lnTo>
                    <a:lnTo>
                      <a:pt x="147675" y="33162"/>
                    </a:lnTo>
                    <a:lnTo>
                      <a:pt x="149294" y="26726"/>
                    </a:lnTo>
                    <a:lnTo>
                      <a:pt x="150114" y="23736"/>
                    </a:lnTo>
                    <a:lnTo>
                      <a:pt x="151536" y="21475"/>
                    </a:lnTo>
                    <a:lnTo>
                      <a:pt x="154089" y="20205"/>
                    </a:lnTo>
                    <a:lnTo>
                      <a:pt x="157772" y="19913"/>
                    </a:lnTo>
                    <a:lnTo>
                      <a:pt x="162940" y="19913"/>
                    </a:lnTo>
                    <a:lnTo>
                      <a:pt x="165989" y="19634"/>
                    </a:lnTo>
                    <a:lnTo>
                      <a:pt x="170103" y="19494"/>
                    </a:lnTo>
                    <a:close/>
                  </a:path>
                  <a:path w="305434" h="289560">
                    <a:moveTo>
                      <a:pt x="104749" y="268808"/>
                    </a:moveTo>
                    <a:lnTo>
                      <a:pt x="98513" y="269366"/>
                    </a:lnTo>
                    <a:lnTo>
                      <a:pt x="111483" y="269366"/>
                    </a:lnTo>
                    <a:lnTo>
                      <a:pt x="109435" y="269087"/>
                    </a:lnTo>
                    <a:lnTo>
                      <a:pt x="104749" y="268808"/>
                    </a:lnTo>
                    <a:close/>
                  </a:path>
                  <a:path w="305434" h="289560">
                    <a:moveTo>
                      <a:pt x="154800" y="0"/>
                    </a:moveTo>
                    <a:lnTo>
                      <a:pt x="93556" y="211"/>
                    </a:lnTo>
                    <a:lnTo>
                      <a:pt x="67614" y="14554"/>
                    </a:lnTo>
                    <a:lnTo>
                      <a:pt x="67614" y="17373"/>
                    </a:lnTo>
                    <a:lnTo>
                      <a:pt x="68605" y="18783"/>
                    </a:lnTo>
                    <a:lnTo>
                      <a:pt x="72580" y="19354"/>
                    </a:lnTo>
                    <a:lnTo>
                      <a:pt x="76974" y="19494"/>
                    </a:lnTo>
                    <a:lnTo>
                      <a:pt x="190093" y="19494"/>
                    </a:lnTo>
                    <a:lnTo>
                      <a:pt x="214115" y="19919"/>
                    </a:lnTo>
                    <a:lnTo>
                      <a:pt x="253593" y="32486"/>
                    </a:lnTo>
                    <a:lnTo>
                      <a:pt x="260261" y="50990"/>
                    </a:lnTo>
                    <a:lnTo>
                      <a:pt x="260172" y="56362"/>
                    </a:lnTo>
                    <a:lnTo>
                      <a:pt x="250985" y="100196"/>
                    </a:lnTo>
                    <a:lnTo>
                      <a:pt x="224963" y="132584"/>
                    </a:lnTo>
                    <a:lnTo>
                      <a:pt x="168821" y="144500"/>
                    </a:lnTo>
                    <a:lnTo>
                      <a:pt x="249849" y="144500"/>
                    </a:lnTo>
                    <a:lnTo>
                      <a:pt x="289554" y="110680"/>
                    </a:lnTo>
                    <a:lnTo>
                      <a:pt x="305333" y="64833"/>
                    </a:lnTo>
                    <a:lnTo>
                      <a:pt x="304007" y="52150"/>
                    </a:lnTo>
                    <a:lnTo>
                      <a:pt x="276924" y="14700"/>
                    </a:lnTo>
                    <a:lnTo>
                      <a:pt x="241122" y="1269"/>
                    </a:lnTo>
                    <a:lnTo>
                      <a:pt x="233654" y="875"/>
                    </a:lnTo>
                    <a:lnTo>
                      <a:pt x="154800" y="0"/>
                    </a:lnTo>
                    <a:close/>
                  </a:path>
                  <a:path w="305434" h="289560">
                    <a:moveTo>
                      <a:pt x="162940" y="19913"/>
                    </a:moveTo>
                    <a:lnTo>
                      <a:pt x="157772" y="19913"/>
                    </a:lnTo>
                    <a:lnTo>
                      <a:pt x="158051" y="20205"/>
                    </a:lnTo>
                    <a:lnTo>
                      <a:pt x="159753" y="20205"/>
                    </a:lnTo>
                    <a:lnTo>
                      <a:pt x="162940" y="19913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" name="object 83"/>
              <p:cNvSpPr/>
              <p:nvPr/>
            </p:nvSpPr>
            <p:spPr>
              <a:xfrm>
                <a:off x="10538333" y="5792234"/>
                <a:ext cx="305435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05434" h="289560">
                    <a:moveTo>
                      <a:pt x="108018" y="23306"/>
                    </a:moveTo>
                    <a:lnTo>
                      <a:pt x="108018" y="21329"/>
                    </a:lnTo>
                    <a:lnTo>
                      <a:pt x="99938" y="20057"/>
                    </a:lnTo>
                    <a:lnTo>
                      <a:pt x="83777" y="19492"/>
                    </a:lnTo>
                    <a:lnTo>
                      <a:pt x="76973" y="19492"/>
                    </a:lnTo>
                    <a:lnTo>
                      <a:pt x="72579" y="19351"/>
                    </a:lnTo>
                    <a:lnTo>
                      <a:pt x="70594" y="19069"/>
                    </a:lnTo>
                    <a:lnTo>
                      <a:pt x="68609" y="18786"/>
                    </a:lnTo>
                    <a:lnTo>
                      <a:pt x="67617" y="17374"/>
                    </a:lnTo>
                    <a:lnTo>
                      <a:pt x="67617" y="14831"/>
                    </a:lnTo>
                    <a:lnTo>
                      <a:pt x="67617" y="14548"/>
                    </a:lnTo>
                    <a:lnTo>
                      <a:pt x="67901" y="12995"/>
                    </a:lnTo>
                    <a:lnTo>
                      <a:pt x="119181" y="52"/>
                    </a:lnTo>
                    <a:lnTo>
                      <a:pt x="154797" y="0"/>
                    </a:lnTo>
                    <a:lnTo>
                      <a:pt x="190493" y="238"/>
                    </a:lnTo>
                    <a:lnTo>
                      <a:pt x="233658" y="874"/>
                    </a:lnTo>
                    <a:lnTo>
                      <a:pt x="276929" y="14699"/>
                    </a:lnTo>
                    <a:lnTo>
                      <a:pt x="304013" y="52148"/>
                    </a:lnTo>
                    <a:lnTo>
                      <a:pt x="305342" y="64835"/>
                    </a:lnTo>
                    <a:lnTo>
                      <a:pt x="303588" y="80805"/>
                    </a:lnTo>
                    <a:lnTo>
                      <a:pt x="277274" y="124584"/>
                    </a:lnTo>
                    <a:lnTo>
                      <a:pt x="243678" y="148103"/>
                    </a:lnTo>
                    <a:lnTo>
                      <a:pt x="201577" y="161028"/>
                    </a:lnTo>
                    <a:lnTo>
                      <a:pt x="156924" y="161875"/>
                    </a:lnTo>
                    <a:lnTo>
                      <a:pt x="116523" y="161875"/>
                    </a:lnTo>
                    <a:lnTo>
                      <a:pt x="103765" y="212302"/>
                    </a:lnTo>
                    <a:lnTo>
                      <a:pt x="98183" y="233994"/>
                    </a:lnTo>
                    <a:lnTo>
                      <a:pt x="94196" y="249911"/>
                    </a:lnTo>
                    <a:lnTo>
                      <a:pt x="91804" y="260055"/>
                    </a:lnTo>
                    <a:lnTo>
                      <a:pt x="91007" y="264425"/>
                    </a:lnTo>
                    <a:lnTo>
                      <a:pt x="91007" y="265555"/>
                    </a:lnTo>
                    <a:lnTo>
                      <a:pt x="91149" y="266261"/>
                    </a:lnTo>
                    <a:lnTo>
                      <a:pt x="91432" y="266544"/>
                    </a:lnTo>
                    <a:lnTo>
                      <a:pt x="91716" y="266826"/>
                    </a:lnTo>
                    <a:lnTo>
                      <a:pt x="92708" y="267391"/>
                    </a:lnTo>
                    <a:lnTo>
                      <a:pt x="94409" y="268239"/>
                    </a:lnTo>
                    <a:lnTo>
                      <a:pt x="96110" y="269086"/>
                    </a:lnTo>
                    <a:lnTo>
                      <a:pt x="98520" y="269369"/>
                    </a:lnTo>
                    <a:lnTo>
                      <a:pt x="101639" y="269086"/>
                    </a:lnTo>
                    <a:lnTo>
                      <a:pt x="104757" y="268804"/>
                    </a:lnTo>
                    <a:lnTo>
                      <a:pt x="109435" y="269086"/>
                    </a:lnTo>
                    <a:lnTo>
                      <a:pt x="115673" y="269934"/>
                    </a:lnTo>
                    <a:lnTo>
                      <a:pt x="128856" y="269934"/>
                    </a:lnTo>
                    <a:lnTo>
                      <a:pt x="130557" y="272476"/>
                    </a:lnTo>
                    <a:lnTo>
                      <a:pt x="131407" y="274030"/>
                    </a:lnTo>
                    <a:lnTo>
                      <a:pt x="131407" y="274595"/>
                    </a:lnTo>
                    <a:lnTo>
                      <a:pt x="131407" y="279115"/>
                    </a:lnTo>
                    <a:lnTo>
                      <a:pt x="130415" y="283353"/>
                    </a:lnTo>
                    <a:lnTo>
                      <a:pt x="128431" y="287308"/>
                    </a:lnTo>
                    <a:lnTo>
                      <a:pt x="127013" y="288720"/>
                    </a:lnTo>
                    <a:lnTo>
                      <a:pt x="124745" y="289426"/>
                    </a:lnTo>
                    <a:lnTo>
                      <a:pt x="121626" y="289426"/>
                    </a:lnTo>
                    <a:lnTo>
                      <a:pt x="120776" y="289426"/>
                    </a:lnTo>
                    <a:lnTo>
                      <a:pt x="115531" y="289285"/>
                    </a:lnTo>
                    <a:lnTo>
                      <a:pt x="105891" y="289003"/>
                    </a:lnTo>
                    <a:lnTo>
                      <a:pt x="97811" y="288817"/>
                    </a:lnTo>
                    <a:lnTo>
                      <a:pt x="88030" y="288685"/>
                    </a:lnTo>
                    <a:lnTo>
                      <a:pt x="76548" y="288605"/>
                    </a:lnTo>
                    <a:lnTo>
                      <a:pt x="63364" y="288579"/>
                    </a:lnTo>
                    <a:lnTo>
                      <a:pt x="50952" y="288579"/>
                    </a:lnTo>
                    <a:lnTo>
                      <a:pt x="40081" y="288579"/>
                    </a:lnTo>
                    <a:lnTo>
                      <a:pt x="30752" y="288579"/>
                    </a:lnTo>
                    <a:lnTo>
                      <a:pt x="22964" y="288579"/>
                    </a:lnTo>
                    <a:lnTo>
                      <a:pt x="13608" y="288579"/>
                    </a:lnTo>
                    <a:lnTo>
                      <a:pt x="8505" y="288720"/>
                    </a:lnTo>
                    <a:lnTo>
                      <a:pt x="7654" y="289003"/>
                    </a:lnTo>
                    <a:lnTo>
                      <a:pt x="2551" y="289003"/>
                    </a:lnTo>
                    <a:lnTo>
                      <a:pt x="0" y="287590"/>
                    </a:lnTo>
                    <a:lnTo>
                      <a:pt x="0" y="284765"/>
                    </a:lnTo>
                    <a:lnTo>
                      <a:pt x="0" y="284200"/>
                    </a:lnTo>
                    <a:lnTo>
                      <a:pt x="4677" y="271205"/>
                    </a:lnTo>
                    <a:lnTo>
                      <a:pt x="5812" y="270640"/>
                    </a:lnTo>
                    <a:lnTo>
                      <a:pt x="9072" y="270216"/>
                    </a:lnTo>
                    <a:lnTo>
                      <a:pt x="14459" y="269934"/>
                    </a:lnTo>
                    <a:lnTo>
                      <a:pt x="20359" y="269854"/>
                    </a:lnTo>
                    <a:lnTo>
                      <a:pt x="26579" y="269616"/>
                    </a:lnTo>
                    <a:lnTo>
                      <a:pt x="56348" y="233279"/>
                    </a:lnTo>
                    <a:lnTo>
                      <a:pt x="78674" y="145772"/>
                    </a:lnTo>
                    <a:lnTo>
                      <a:pt x="91512" y="94577"/>
                    </a:lnTo>
                    <a:lnTo>
                      <a:pt x="100682" y="57101"/>
                    </a:lnTo>
                    <a:lnTo>
                      <a:pt x="106184" y="33344"/>
                    </a:lnTo>
                    <a:lnTo>
                      <a:pt x="108018" y="23306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" name="object 84"/>
              <p:cNvSpPr/>
              <p:nvPr/>
            </p:nvSpPr>
            <p:spPr>
              <a:xfrm>
                <a:off x="10657621" y="5811515"/>
                <a:ext cx="141188" cy="125433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5" name="object 85"/>
              <p:cNvSpPr/>
              <p:nvPr/>
            </p:nvSpPr>
            <p:spPr>
              <a:xfrm>
                <a:off x="10883645" y="5763844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424179">
                    <a:moveTo>
                      <a:pt x="99656" y="0"/>
                    </a:moveTo>
                    <a:lnTo>
                      <a:pt x="88455" y="0"/>
                    </a:lnTo>
                    <a:lnTo>
                      <a:pt x="82791" y="4229"/>
                    </a:lnTo>
                    <a:lnTo>
                      <a:pt x="79248" y="7200"/>
                    </a:lnTo>
                    <a:lnTo>
                      <a:pt x="76415" y="10591"/>
                    </a:lnTo>
                    <a:lnTo>
                      <a:pt x="58210" y="29131"/>
                    </a:lnTo>
                    <a:lnTo>
                      <a:pt x="29768" y="73723"/>
                    </a:lnTo>
                    <a:lnTo>
                      <a:pt x="14033" y="111023"/>
                    </a:lnTo>
                    <a:lnTo>
                      <a:pt x="4254" y="156362"/>
                    </a:lnTo>
                    <a:lnTo>
                      <a:pt x="266" y="197438"/>
                    </a:lnTo>
                    <a:lnTo>
                      <a:pt x="0" y="211874"/>
                    </a:lnTo>
                    <a:lnTo>
                      <a:pt x="1143" y="240639"/>
                    </a:lnTo>
                    <a:lnTo>
                      <a:pt x="10286" y="296575"/>
                    </a:lnTo>
                    <a:lnTo>
                      <a:pt x="28786" y="349544"/>
                    </a:lnTo>
                    <a:lnTo>
                      <a:pt x="57914" y="394464"/>
                    </a:lnTo>
                    <a:lnTo>
                      <a:pt x="88455" y="423748"/>
                    </a:lnTo>
                    <a:lnTo>
                      <a:pt x="99517" y="423748"/>
                    </a:lnTo>
                    <a:lnTo>
                      <a:pt x="101638" y="422478"/>
                    </a:lnTo>
                    <a:lnTo>
                      <a:pt x="101638" y="419658"/>
                    </a:lnTo>
                    <a:lnTo>
                      <a:pt x="90580" y="406459"/>
                    </a:lnTo>
                    <a:lnTo>
                      <a:pt x="76542" y="388581"/>
                    </a:lnTo>
                    <a:lnTo>
                      <a:pt x="55714" y="352132"/>
                    </a:lnTo>
                    <a:lnTo>
                      <a:pt x="42075" y="310577"/>
                    </a:lnTo>
                    <a:lnTo>
                      <a:pt x="32848" y="254671"/>
                    </a:lnTo>
                    <a:lnTo>
                      <a:pt x="31038" y="211874"/>
                    </a:lnTo>
                    <a:lnTo>
                      <a:pt x="31491" y="189918"/>
                    </a:lnTo>
                    <a:lnTo>
                      <a:pt x="35110" y="149026"/>
                    </a:lnTo>
                    <a:lnTo>
                      <a:pt x="46353" y="97035"/>
                    </a:lnTo>
                    <a:lnTo>
                      <a:pt x="61422" y="61230"/>
                    </a:lnTo>
                    <a:lnTo>
                      <a:pt x="86436" y="22139"/>
                    </a:lnTo>
                    <a:lnTo>
                      <a:pt x="99237" y="7620"/>
                    </a:lnTo>
                    <a:lnTo>
                      <a:pt x="101638" y="4660"/>
                    </a:lnTo>
                    <a:lnTo>
                      <a:pt x="101638" y="1270"/>
                    </a:lnTo>
                    <a:lnTo>
                      <a:pt x="99656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6" name="object 86"/>
              <p:cNvSpPr/>
              <p:nvPr/>
            </p:nvSpPr>
            <p:spPr>
              <a:xfrm>
                <a:off x="10883641" y="5763842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424179">
                    <a:moveTo>
                      <a:pt x="0" y="211879"/>
                    </a:moveTo>
                    <a:lnTo>
                      <a:pt x="2392" y="169688"/>
                    </a:lnTo>
                    <a:lnTo>
                      <a:pt x="8824" y="131894"/>
                    </a:lnTo>
                    <a:lnTo>
                      <a:pt x="20731" y="92167"/>
                    </a:lnTo>
                    <a:lnTo>
                      <a:pt x="38912" y="57525"/>
                    </a:lnTo>
                    <a:lnTo>
                      <a:pt x="63790" y="23306"/>
                    </a:lnTo>
                    <a:lnTo>
                      <a:pt x="71728" y="15396"/>
                    </a:lnTo>
                    <a:lnTo>
                      <a:pt x="76406" y="10593"/>
                    </a:lnTo>
                    <a:lnTo>
                      <a:pt x="77824" y="8898"/>
                    </a:lnTo>
                    <a:lnTo>
                      <a:pt x="79241" y="7203"/>
                    </a:lnTo>
                    <a:lnTo>
                      <a:pt x="82785" y="4237"/>
                    </a:lnTo>
                    <a:lnTo>
                      <a:pt x="88455" y="0"/>
                    </a:lnTo>
                    <a:lnTo>
                      <a:pt x="93984" y="0"/>
                    </a:lnTo>
                    <a:lnTo>
                      <a:pt x="95685" y="0"/>
                    </a:lnTo>
                    <a:lnTo>
                      <a:pt x="99654" y="0"/>
                    </a:lnTo>
                    <a:lnTo>
                      <a:pt x="101639" y="1271"/>
                    </a:lnTo>
                    <a:lnTo>
                      <a:pt x="101639" y="3813"/>
                    </a:lnTo>
                    <a:lnTo>
                      <a:pt x="101639" y="4661"/>
                    </a:lnTo>
                    <a:lnTo>
                      <a:pt x="99229" y="7627"/>
                    </a:lnTo>
                    <a:lnTo>
                      <a:pt x="94409" y="12712"/>
                    </a:lnTo>
                    <a:lnTo>
                      <a:pt x="90608" y="16976"/>
                    </a:lnTo>
                    <a:lnTo>
                      <a:pt x="66660" y="51698"/>
                    </a:lnTo>
                    <a:lnTo>
                      <a:pt x="46354" y="97040"/>
                    </a:lnTo>
                    <a:lnTo>
                      <a:pt x="35111" y="149030"/>
                    </a:lnTo>
                    <a:lnTo>
                      <a:pt x="31496" y="189923"/>
                    </a:lnTo>
                    <a:lnTo>
                      <a:pt x="31044" y="211879"/>
                    </a:lnTo>
                    <a:lnTo>
                      <a:pt x="31496" y="233808"/>
                    </a:lnTo>
                    <a:lnTo>
                      <a:pt x="35111" y="274489"/>
                    </a:lnTo>
                    <a:lnTo>
                      <a:pt x="46247" y="326187"/>
                    </a:lnTo>
                    <a:lnTo>
                      <a:pt x="60839" y="362843"/>
                    </a:lnTo>
                    <a:lnTo>
                      <a:pt x="81651" y="395234"/>
                    </a:lnTo>
                    <a:lnTo>
                      <a:pt x="99229" y="416695"/>
                    </a:lnTo>
                    <a:lnTo>
                      <a:pt x="101639" y="419661"/>
                    </a:lnTo>
                    <a:lnTo>
                      <a:pt x="101639" y="419944"/>
                    </a:lnTo>
                    <a:lnTo>
                      <a:pt x="101639" y="422487"/>
                    </a:lnTo>
                    <a:lnTo>
                      <a:pt x="99512" y="423758"/>
                    </a:lnTo>
                    <a:lnTo>
                      <a:pt x="95260" y="423758"/>
                    </a:lnTo>
                    <a:lnTo>
                      <a:pt x="93984" y="423758"/>
                    </a:lnTo>
                    <a:lnTo>
                      <a:pt x="88455" y="423758"/>
                    </a:lnTo>
                    <a:lnTo>
                      <a:pt x="76548" y="413588"/>
                    </a:lnTo>
                    <a:lnTo>
                      <a:pt x="41995" y="373119"/>
                    </a:lnTo>
                    <a:lnTo>
                      <a:pt x="18286" y="323751"/>
                    </a:lnTo>
                    <a:lnTo>
                      <a:pt x="4571" y="268874"/>
                    </a:lnTo>
                    <a:lnTo>
                      <a:pt x="1142" y="240641"/>
                    </a:lnTo>
                    <a:lnTo>
                      <a:pt x="0" y="211879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7" name="object 87"/>
              <p:cNvSpPr/>
              <p:nvPr/>
            </p:nvSpPr>
            <p:spPr>
              <a:xfrm>
                <a:off x="11023561" y="5792228"/>
                <a:ext cx="327660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27659" h="289560">
                    <a:moveTo>
                      <a:pt x="158902" y="19494"/>
                    </a:moveTo>
                    <a:lnTo>
                      <a:pt x="83781" y="19494"/>
                    </a:lnTo>
                    <a:lnTo>
                      <a:pt x="99936" y="20065"/>
                    </a:lnTo>
                    <a:lnTo>
                      <a:pt x="108013" y="21336"/>
                    </a:lnTo>
                    <a:lnTo>
                      <a:pt x="91511" y="94575"/>
                    </a:lnTo>
                    <a:lnTo>
                      <a:pt x="78676" y="145770"/>
                    </a:lnTo>
                    <a:lnTo>
                      <a:pt x="65284" y="198505"/>
                    </a:lnTo>
                    <a:lnTo>
                      <a:pt x="50447" y="255577"/>
                    </a:lnTo>
                    <a:lnTo>
                      <a:pt x="14452" y="269938"/>
                    </a:lnTo>
                    <a:lnTo>
                      <a:pt x="9067" y="270217"/>
                    </a:lnTo>
                    <a:lnTo>
                      <a:pt x="0" y="284200"/>
                    </a:lnTo>
                    <a:lnTo>
                      <a:pt x="0" y="284772"/>
                    </a:lnTo>
                    <a:lnTo>
                      <a:pt x="279" y="286740"/>
                    </a:lnTo>
                    <a:lnTo>
                      <a:pt x="1422" y="288010"/>
                    </a:lnTo>
                    <a:lnTo>
                      <a:pt x="5384" y="289140"/>
                    </a:lnTo>
                    <a:lnTo>
                      <a:pt x="9779" y="289432"/>
                    </a:lnTo>
                    <a:lnTo>
                      <a:pt x="86334" y="289432"/>
                    </a:lnTo>
                    <a:lnTo>
                      <a:pt x="168833" y="289001"/>
                    </a:lnTo>
                    <a:lnTo>
                      <a:pt x="174790" y="288162"/>
                    </a:lnTo>
                    <a:lnTo>
                      <a:pt x="204605" y="280428"/>
                    </a:lnTo>
                    <a:lnTo>
                      <a:pt x="226983" y="269938"/>
                    </a:lnTo>
                    <a:lnTo>
                      <a:pt x="144589" y="269938"/>
                    </a:lnTo>
                    <a:lnTo>
                      <a:pt x="141757" y="269659"/>
                    </a:lnTo>
                    <a:lnTo>
                      <a:pt x="138353" y="269506"/>
                    </a:lnTo>
                    <a:lnTo>
                      <a:pt x="126301" y="269506"/>
                    </a:lnTo>
                    <a:lnTo>
                      <a:pt x="90436" y="269087"/>
                    </a:lnTo>
                    <a:lnTo>
                      <a:pt x="88874" y="268528"/>
                    </a:lnTo>
                    <a:lnTo>
                      <a:pt x="88874" y="267396"/>
                    </a:lnTo>
                    <a:lnTo>
                      <a:pt x="90762" y="259318"/>
                    </a:lnTo>
                    <a:lnTo>
                      <a:pt x="105910" y="198320"/>
                    </a:lnTo>
                    <a:lnTo>
                      <a:pt x="119075" y="145770"/>
                    </a:lnTo>
                    <a:lnTo>
                      <a:pt x="132338" y="93016"/>
                    </a:lnTo>
                    <a:lnTo>
                      <a:pt x="141933" y="55092"/>
                    </a:lnTo>
                    <a:lnTo>
                      <a:pt x="151815" y="20904"/>
                    </a:lnTo>
                    <a:lnTo>
                      <a:pt x="158902" y="19494"/>
                    </a:lnTo>
                    <a:close/>
                  </a:path>
                  <a:path w="327659" h="289560">
                    <a:moveTo>
                      <a:pt x="157352" y="0"/>
                    </a:moveTo>
                    <a:lnTo>
                      <a:pt x="78330" y="241"/>
                    </a:lnTo>
                    <a:lnTo>
                      <a:pt x="68046" y="12992"/>
                    </a:lnTo>
                    <a:lnTo>
                      <a:pt x="68046" y="17513"/>
                    </a:lnTo>
                    <a:lnTo>
                      <a:pt x="69037" y="18783"/>
                    </a:lnTo>
                    <a:lnTo>
                      <a:pt x="72999" y="19354"/>
                    </a:lnTo>
                    <a:lnTo>
                      <a:pt x="77254" y="19494"/>
                    </a:lnTo>
                    <a:lnTo>
                      <a:pt x="189674" y="19494"/>
                    </a:lnTo>
                    <a:lnTo>
                      <a:pt x="194208" y="19773"/>
                    </a:lnTo>
                    <a:lnTo>
                      <a:pt x="198882" y="19913"/>
                    </a:lnTo>
                    <a:lnTo>
                      <a:pt x="221983" y="19913"/>
                    </a:lnTo>
                    <a:lnTo>
                      <a:pt x="227088" y="20764"/>
                    </a:lnTo>
                    <a:lnTo>
                      <a:pt x="264934" y="37147"/>
                    </a:lnTo>
                    <a:lnTo>
                      <a:pt x="283759" y="75430"/>
                    </a:lnTo>
                    <a:lnTo>
                      <a:pt x="284817" y="93016"/>
                    </a:lnTo>
                    <a:lnTo>
                      <a:pt x="284393" y="102234"/>
                    </a:lnTo>
                    <a:lnTo>
                      <a:pt x="276428" y="145770"/>
                    </a:lnTo>
                    <a:lnTo>
                      <a:pt x="262947" y="188600"/>
                    </a:lnTo>
                    <a:lnTo>
                      <a:pt x="240355" y="227244"/>
                    </a:lnTo>
                    <a:lnTo>
                      <a:pt x="193498" y="261251"/>
                    </a:lnTo>
                    <a:lnTo>
                      <a:pt x="144589" y="269938"/>
                    </a:lnTo>
                    <a:lnTo>
                      <a:pt x="226983" y="269938"/>
                    </a:lnTo>
                    <a:lnTo>
                      <a:pt x="281952" y="225437"/>
                    </a:lnTo>
                    <a:lnTo>
                      <a:pt x="316082" y="169506"/>
                    </a:lnTo>
                    <a:lnTo>
                      <a:pt x="327456" y="106794"/>
                    </a:lnTo>
                    <a:lnTo>
                      <a:pt x="325942" y="85867"/>
                    </a:lnTo>
                    <a:lnTo>
                      <a:pt x="305765" y="36449"/>
                    </a:lnTo>
                    <a:lnTo>
                      <a:pt x="268608" y="7765"/>
                    </a:lnTo>
                    <a:lnTo>
                      <a:pt x="242544" y="431"/>
                    </a:lnTo>
                    <a:lnTo>
                      <a:pt x="236880" y="431"/>
                    </a:lnTo>
                    <a:lnTo>
                      <a:pt x="157352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8" name="object 88"/>
              <p:cNvSpPr/>
              <p:nvPr/>
            </p:nvSpPr>
            <p:spPr>
              <a:xfrm>
                <a:off x="11023562" y="5792234"/>
                <a:ext cx="327660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327659" h="289560">
                    <a:moveTo>
                      <a:pt x="108018" y="23306"/>
                    </a:moveTo>
                    <a:lnTo>
                      <a:pt x="108018" y="21329"/>
                    </a:lnTo>
                    <a:lnTo>
                      <a:pt x="99938" y="20057"/>
                    </a:lnTo>
                    <a:lnTo>
                      <a:pt x="83777" y="19492"/>
                    </a:lnTo>
                    <a:lnTo>
                      <a:pt x="77257" y="19492"/>
                    </a:lnTo>
                    <a:lnTo>
                      <a:pt x="73004" y="19351"/>
                    </a:lnTo>
                    <a:lnTo>
                      <a:pt x="71019" y="19069"/>
                    </a:lnTo>
                    <a:lnTo>
                      <a:pt x="69035" y="18786"/>
                    </a:lnTo>
                    <a:lnTo>
                      <a:pt x="68042" y="17515"/>
                    </a:lnTo>
                    <a:lnTo>
                      <a:pt x="68042" y="15255"/>
                    </a:lnTo>
                    <a:lnTo>
                      <a:pt x="68042" y="12995"/>
                    </a:lnTo>
                    <a:lnTo>
                      <a:pt x="68609" y="10170"/>
                    </a:lnTo>
                    <a:lnTo>
                      <a:pt x="69744" y="6780"/>
                    </a:lnTo>
                    <a:lnTo>
                      <a:pt x="70878" y="3390"/>
                    </a:lnTo>
                    <a:lnTo>
                      <a:pt x="71870" y="1271"/>
                    </a:lnTo>
                    <a:lnTo>
                      <a:pt x="120643" y="26"/>
                    </a:lnTo>
                    <a:lnTo>
                      <a:pt x="157349" y="0"/>
                    </a:lnTo>
                    <a:lnTo>
                      <a:pt x="188952" y="185"/>
                    </a:lnTo>
                    <a:lnTo>
                      <a:pt x="212740" y="317"/>
                    </a:lnTo>
                    <a:lnTo>
                      <a:pt x="228714" y="397"/>
                    </a:lnTo>
                    <a:lnTo>
                      <a:pt x="236874" y="423"/>
                    </a:lnTo>
                    <a:lnTo>
                      <a:pt x="242544" y="423"/>
                    </a:lnTo>
                    <a:lnTo>
                      <a:pt x="248215" y="1271"/>
                    </a:lnTo>
                    <a:lnTo>
                      <a:pt x="294551" y="24498"/>
                    </a:lnTo>
                    <a:lnTo>
                      <a:pt x="321821" y="67165"/>
                    </a:lnTo>
                    <a:lnTo>
                      <a:pt x="327456" y="106787"/>
                    </a:lnTo>
                    <a:lnTo>
                      <a:pt x="324612" y="138992"/>
                    </a:lnTo>
                    <a:lnTo>
                      <a:pt x="301860" y="198318"/>
                    </a:lnTo>
                    <a:lnTo>
                      <a:pt x="258191" y="249063"/>
                    </a:lnTo>
                    <a:lnTo>
                      <a:pt x="204607" y="280422"/>
                    </a:lnTo>
                    <a:lnTo>
                      <a:pt x="86329" y="289426"/>
                    </a:lnTo>
                    <a:lnTo>
                      <a:pt x="39124" y="289426"/>
                    </a:lnTo>
                    <a:lnTo>
                      <a:pt x="16585" y="289426"/>
                    </a:lnTo>
                    <a:lnTo>
                      <a:pt x="9781" y="289426"/>
                    </a:lnTo>
                    <a:lnTo>
                      <a:pt x="5386" y="289144"/>
                    </a:lnTo>
                    <a:lnTo>
                      <a:pt x="3402" y="288579"/>
                    </a:lnTo>
                    <a:lnTo>
                      <a:pt x="1417" y="288014"/>
                    </a:lnTo>
                    <a:lnTo>
                      <a:pt x="283" y="286743"/>
                    </a:lnTo>
                    <a:lnTo>
                      <a:pt x="0" y="284765"/>
                    </a:lnTo>
                    <a:lnTo>
                      <a:pt x="0" y="284200"/>
                    </a:lnTo>
                    <a:lnTo>
                      <a:pt x="4677" y="271205"/>
                    </a:lnTo>
                    <a:lnTo>
                      <a:pt x="5812" y="270640"/>
                    </a:lnTo>
                    <a:lnTo>
                      <a:pt x="9072" y="270216"/>
                    </a:lnTo>
                    <a:lnTo>
                      <a:pt x="14459" y="269934"/>
                    </a:lnTo>
                    <a:lnTo>
                      <a:pt x="20359" y="269854"/>
                    </a:lnTo>
                    <a:lnTo>
                      <a:pt x="26579" y="269616"/>
                    </a:lnTo>
                    <a:lnTo>
                      <a:pt x="56348" y="233279"/>
                    </a:lnTo>
                    <a:lnTo>
                      <a:pt x="78674" y="145772"/>
                    </a:lnTo>
                    <a:lnTo>
                      <a:pt x="91512" y="94577"/>
                    </a:lnTo>
                    <a:lnTo>
                      <a:pt x="100682" y="57101"/>
                    </a:lnTo>
                    <a:lnTo>
                      <a:pt x="106184" y="33344"/>
                    </a:lnTo>
                    <a:lnTo>
                      <a:pt x="108018" y="23306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9" name="object 89"/>
              <p:cNvSpPr/>
              <p:nvPr/>
            </p:nvSpPr>
            <p:spPr>
              <a:xfrm>
                <a:off x="11112230" y="5811515"/>
                <a:ext cx="196473" cy="250865"/>
              </a:xfrm>
              <a:prstGeom prst="rect">
                <a:avLst/>
              </a:prstGeom>
              <a:blipFill>
                <a:blip r:embed="rId1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90" name="object 90"/>
            <p:cNvGrpSpPr/>
            <p:nvPr/>
          </p:nvGrpSpPr>
          <p:grpSpPr>
            <a:xfrm>
              <a:off x="8627607" y="4444448"/>
              <a:ext cx="212884" cy="74771"/>
              <a:chOff x="11503476" y="5925930"/>
              <a:chExt cx="283845" cy="99695"/>
            </a:xfrm>
          </p:grpSpPr>
          <p:sp>
            <p:nvSpPr>
              <p:cNvPr id="91" name="object 91"/>
              <p:cNvSpPr/>
              <p:nvPr/>
            </p:nvSpPr>
            <p:spPr>
              <a:xfrm>
                <a:off x="11503685" y="5926137"/>
                <a:ext cx="28384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3845" h="99695">
                    <a:moveTo>
                      <a:pt x="276859" y="0"/>
                    </a:moveTo>
                    <a:lnTo>
                      <a:pt x="5956" y="0"/>
                    </a:lnTo>
                    <a:lnTo>
                      <a:pt x="1981" y="1981"/>
                    </a:lnTo>
                    <a:lnTo>
                      <a:pt x="0" y="4800"/>
                    </a:lnTo>
                    <a:lnTo>
                      <a:pt x="0" y="12712"/>
                    </a:lnTo>
                    <a:lnTo>
                      <a:pt x="2273" y="15544"/>
                    </a:lnTo>
                    <a:lnTo>
                      <a:pt x="6807" y="16954"/>
                    </a:lnTo>
                    <a:lnTo>
                      <a:pt x="142049" y="16954"/>
                    </a:lnTo>
                    <a:lnTo>
                      <a:pt x="277279" y="16522"/>
                    </a:lnTo>
                    <a:lnTo>
                      <a:pt x="281241" y="14262"/>
                    </a:lnTo>
                    <a:lnTo>
                      <a:pt x="283235" y="11582"/>
                    </a:lnTo>
                    <a:lnTo>
                      <a:pt x="283235" y="5092"/>
                    </a:lnTo>
                    <a:lnTo>
                      <a:pt x="281101" y="2260"/>
                    </a:lnTo>
                    <a:lnTo>
                      <a:pt x="276859" y="0"/>
                    </a:lnTo>
                    <a:close/>
                  </a:path>
                  <a:path w="283845" h="99695">
                    <a:moveTo>
                      <a:pt x="277279" y="82207"/>
                    </a:moveTo>
                    <a:lnTo>
                      <a:pt x="6807" y="82207"/>
                    </a:lnTo>
                    <a:lnTo>
                      <a:pt x="2273" y="83629"/>
                    </a:lnTo>
                    <a:lnTo>
                      <a:pt x="0" y="86448"/>
                    </a:lnTo>
                    <a:lnTo>
                      <a:pt x="0" y="94361"/>
                    </a:lnTo>
                    <a:lnTo>
                      <a:pt x="1981" y="97180"/>
                    </a:lnTo>
                    <a:lnTo>
                      <a:pt x="5956" y="99161"/>
                    </a:lnTo>
                    <a:lnTo>
                      <a:pt x="276859" y="99161"/>
                    </a:lnTo>
                    <a:lnTo>
                      <a:pt x="281101" y="97180"/>
                    </a:lnTo>
                    <a:lnTo>
                      <a:pt x="283235" y="94361"/>
                    </a:lnTo>
                    <a:lnTo>
                      <a:pt x="283235" y="87858"/>
                    </a:lnTo>
                    <a:lnTo>
                      <a:pt x="281241" y="85039"/>
                    </a:lnTo>
                    <a:lnTo>
                      <a:pt x="277279" y="82207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2" name="object 92"/>
              <p:cNvSpPr/>
              <p:nvPr/>
            </p:nvSpPr>
            <p:spPr>
              <a:xfrm>
                <a:off x="11503688" y="5926142"/>
                <a:ext cx="28384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3845" h="99695">
                    <a:moveTo>
                      <a:pt x="0" y="8475"/>
                    </a:moveTo>
                    <a:lnTo>
                      <a:pt x="0" y="4802"/>
                    </a:lnTo>
                    <a:lnTo>
                      <a:pt x="1984" y="1977"/>
                    </a:lnTo>
                    <a:lnTo>
                      <a:pt x="5953" y="0"/>
                    </a:lnTo>
                    <a:lnTo>
                      <a:pt x="276849" y="0"/>
                    </a:lnTo>
                    <a:lnTo>
                      <a:pt x="281102" y="2259"/>
                    </a:lnTo>
                    <a:lnTo>
                      <a:pt x="283228" y="5085"/>
                    </a:lnTo>
                    <a:lnTo>
                      <a:pt x="283228" y="8475"/>
                    </a:lnTo>
                    <a:lnTo>
                      <a:pt x="283228" y="11582"/>
                    </a:lnTo>
                    <a:lnTo>
                      <a:pt x="281244" y="14266"/>
                    </a:lnTo>
                    <a:lnTo>
                      <a:pt x="277274" y="16526"/>
                    </a:lnTo>
                    <a:lnTo>
                      <a:pt x="142039" y="16950"/>
                    </a:lnTo>
                    <a:lnTo>
                      <a:pt x="6804" y="16950"/>
                    </a:lnTo>
                    <a:lnTo>
                      <a:pt x="2268" y="15537"/>
                    </a:lnTo>
                    <a:lnTo>
                      <a:pt x="0" y="12712"/>
                    </a:lnTo>
                    <a:lnTo>
                      <a:pt x="0" y="8475"/>
                    </a:lnTo>
                    <a:close/>
                  </a:path>
                  <a:path w="283845" h="99695">
                    <a:moveTo>
                      <a:pt x="0" y="90684"/>
                    </a:moveTo>
                    <a:lnTo>
                      <a:pt x="0" y="86446"/>
                    </a:lnTo>
                    <a:lnTo>
                      <a:pt x="2268" y="83621"/>
                    </a:lnTo>
                    <a:lnTo>
                      <a:pt x="6804" y="82209"/>
                    </a:lnTo>
                    <a:lnTo>
                      <a:pt x="277274" y="82209"/>
                    </a:lnTo>
                    <a:lnTo>
                      <a:pt x="281244" y="85034"/>
                    </a:lnTo>
                    <a:lnTo>
                      <a:pt x="283228" y="87859"/>
                    </a:lnTo>
                    <a:lnTo>
                      <a:pt x="283228" y="90684"/>
                    </a:lnTo>
                    <a:lnTo>
                      <a:pt x="283228" y="94357"/>
                    </a:lnTo>
                    <a:lnTo>
                      <a:pt x="281102" y="97181"/>
                    </a:lnTo>
                    <a:lnTo>
                      <a:pt x="276849" y="99159"/>
                    </a:lnTo>
                    <a:lnTo>
                      <a:pt x="5953" y="99159"/>
                    </a:lnTo>
                    <a:lnTo>
                      <a:pt x="1984" y="97181"/>
                    </a:lnTo>
                    <a:lnTo>
                      <a:pt x="0" y="94357"/>
                    </a:lnTo>
                    <a:lnTo>
                      <a:pt x="0" y="90684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93" name="object 93"/>
            <p:cNvGrpSpPr/>
            <p:nvPr/>
          </p:nvGrpSpPr>
          <p:grpSpPr>
            <a:xfrm>
              <a:off x="8958998" y="4349420"/>
              <a:ext cx="134779" cy="219075"/>
              <a:chOff x="11945330" y="5799226"/>
              <a:chExt cx="179705" cy="292100"/>
            </a:xfrm>
          </p:grpSpPr>
          <p:sp>
            <p:nvSpPr>
              <p:cNvPr id="94" name="object 94"/>
              <p:cNvSpPr/>
              <p:nvPr/>
            </p:nvSpPr>
            <p:spPr>
              <a:xfrm>
                <a:off x="11945543" y="5799429"/>
                <a:ext cx="17907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9070" h="292100">
                    <a:moveTo>
                      <a:pt x="89306" y="0"/>
                    </a:moveTo>
                    <a:lnTo>
                      <a:pt x="37233" y="19309"/>
                    </a:lnTo>
                    <a:lnTo>
                      <a:pt x="13630" y="55806"/>
                    </a:lnTo>
                    <a:lnTo>
                      <a:pt x="1514" y="111955"/>
                    </a:lnTo>
                    <a:lnTo>
                      <a:pt x="0" y="146621"/>
                    </a:lnTo>
                    <a:lnTo>
                      <a:pt x="1143" y="177530"/>
                    </a:lnTo>
                    <a:lnTo>
                      <a:pt x="10286" y="227745"/>
                    </a:lnTo>
                    <a:lnTo>
                      <a:pt x="28384" y="262837"/>
                    </a:lnTo>
                    <a:lnTo>
                      <a:pt x="61849" y="287208"/>
                    </a:lnTo>
                    <a:lnTo>
                      <a:pt x="82359" y="291553"/>
                    </a:lnTo>
                    <a:lnTo>
                      <a:pt x="89725" y="291553"/>
                    </a:lnTo>
                    <a:lnTo>
                      <a:pt x="130155" y="280243"/>
                    </a:lnTo>
                    <a:lnTo>
                      <a:pt x="137363" y="275450"/>
                    </a:lnTo>
                    <a:lnTo>
                      <a:pt x="89725" y="275450"/>
                    </a:lnTo>
                    <a:lnTo>
                      <a:pt x="81355" y="274655"/>
                    </a:lnTo>
                    <a:lnTo>
                      <a:pt x="50607" y="248223"/>
                    </a:lnTo>
                    <a:lnTo>
                      <a:pt x="42530" y="196630"/>
                    </a:lnTo>
                    <a:lnTo>
                      <a:pt x="41681" y="141122"/>
                    </a:lnTo>
                    <a:lnTo>
                      <a:pt x="41858" y="117544"/>
                    </a:lnTo>
                    <a:lnTo>
                      <a:pt x="43594" y="72147"/>
                    </a:lnTo>
                    <a:lnTo>
                      <a:pt x="54243" y="35284"/>
                    </a:lnTo>
                    <a:lnTo>
                      <a:pt x="89725" y="15684"/>
                    </a:lnTo>
                    <a:lnTo>
                      <a:pt x="137031" y="15684"/>
                    </a:lnTo>
                    <a:lnTo>
                      <a:pt x="130124" y="11023"/>
                    </a:lnTo>
                    <a:lnTo>
                      <a:pt x="119920" y="6204"/>
                    </a:lnTo>
                    <a:lnTo>
                      <a:pt x="109715" y="2759"/>
                    </a:lnTo>
                    <a:lnTo>
                      <a:pt x="99509" y="690"/>
                    </a:lnTo>
                    <a:lnTo>
                      <a:pt x="89306" y="0"/>
                    </a:lnTo>
                    <a:close/>
                  </a:path>
                  <a:path w="179070" h="292100">
                    <a:moveTo>
                      <a:pt x="137031" y="15684"/>
                    </a:moveTo>
                    <a:lnTo>
                      <a:pt x="89725" y="15684"/>
                    </a:lnTo>
                    <a:lnTo>
                      <a:pt x="98155" y="16532"/>
                    </a:lnTo>
                    <a:lnTo>
                      <a:pt x="105997" y="19075"/>
                    </a:lnTo>
                    <a:lnTo>
                      <a:pt x="131804" y="50936"/>
                    </a:lnTo>
                    <a:lnTo>
                      <a:pt x="136489" y="89841"/>
                    </a:lnTo>
                    <a:lnTo>
                      <a:pt x="137292" y="146621"/>
                    </a:lnTo>
                    <a:lnTo>
                      <a:pt x="136992" y="170173"/>
                    </a:lnTo>
                    <a:lnTo>
                      <a:pt x="135287" y="213183"/>
                    </a:lnTo>
                    <a:lnTo>
                      <a:pt x="124229" y="255746"/>
                    </a:lnTo>
                    <a:lnTo>
                      <a:pt x="89725" y="275450"/>
                    </a:lnTo>
                    <a:lnTo>
                      <a:pt x="137363" y="275450"/>
                    </a:lnTo>
                    <a:lnTo>
                      <a:pt x="168750" y="227745"/>
                    </a:lnTo>
                    <a:lnTo>
                      <a:pt x="177890" y="177530"/>
                    </a:lnTo>
                    <a:lnTo>
                      <a:pt x="179031" y="146621"/>
                    </a:lnTo>
                    <a:lnTo>
                      <a:pt x="178048" y="117544"/>
                    </a:lnTo>
                    <a:lnTo>
                      <a:pt x="170180" y="69238"/>
                    </a:lnTo>
                    <a:lnTo>
                      <a:pt x="148629" y="26279"/>
                    </a:lnTo>
                    <a:lnTo>
                      <a:pt x="139856" y="17590"/>
                    </a:lnTo>
                    <a:lnTo>
                      <a:pt x="137031" y="15684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5" name="object 95"/>
              <p:cNvSpPr/>
              <p:nvPr/>
            </p:nvSpPr>
            <p:spPr>
              <a:xfrm>
                <a:off x="11945542" y="5799438"/>
                <a:ext cx="17907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9070" h="292100">
                    <a:moveTo>
                      <a:pt x="24240" y="34324"/>
                    </a:moveTo>
                    <a:lnTo>
                      <a:pt x="37237" y="19307"/>
                    </a:lnTo>
                    <a:lnTo>
                      <a:pt x="52414" y="8581"/>
                    </a:lnTo>
                    <a:lnTo>
                      <a:pt x="69770" y="2145"/>
                    </a:lnTo>
                    <a:lnTo>
                      <a:pt x="89306" y="0"/>
                    </a:lnTo>
                    <a:lnTo>
                      <a:pt x="99512" y="688"/>
                    </a:lnTo>
                    <a:lnTo>
                      <a:pt x="139860" y="17585"/>
                    </a:lnTo>
                    <a:lnTo>
                      <a:pt x="163303" y="50003"/>
                    </a:lnTo>
                    <a:lnTo>
                      <a:pt x="175104" y="91743"/>
                    </a:lnTo>
                    <a:lnTo>
                      <a:pt x="179037" y="146620"/>
                    </a:lnTo>
                    <a:lnTo>
                      <a:pt x="177895" y="177528"/>
                    </a:lnTo>
                    <a:lnTo>
                      <a:pt x="168751" y="227743"/>
                    </a:lnTo>
                    <a:lnTo>
                      <a:pt x="150651" y="263047"/>
                    </a:lnTo>
                    <a:lnTo>
                      <a:pt x="117187" y="286804"/>
                    </a:lnTo>
                    <a:lnTo>
                      <a:pt x="89731" y="291545"/>
                    </a:lnTo>
                    <a:lnTo>
                      <a:pt x="82360" y="291545"/>
                    </a:lnTo>
                    <a:lnTo>
                      <a:pt x="41676" y="275442"/>
                    </a:lnTo>
                    <a:lnTo>
                      <a:pt x="10286" y="227743"/>
                    </a:lnTo>
                    <a:lnTo>
                      <a:pt x="1142" y="177528"/>
                    </a:lnTo>
                    <a:lnTo>
                      <a:pt x="0" y="146620"/>
                    </a:lnTo>
                    <a:lnTo>
                      <a:pt x="1515" y="111951"/>
                    </a:lnTo>
                    <a:lnTo>
                      <a:pt x="6060" y="81679"/>
                    </a:lnTo>
                    <a:lnTo>
                      <a:pt x="13635" y="55803"/>
                    </a:lnTo>
                    <a:lnTo>
                      <a:pt x="24240" y="34324"/>
                    </a:lnTo>
                    <a:close/>
                  </a:path>
                  <a:path w="179070" h="292100">
                    <a:moveTo>
                      <a:pt x="119925" y="29239"/>
                    </a:moveTo>
                    <a:lnTo>
                      <a:pt x="113254" y="23306"/>
                    </a:lnTo>
                    <a:lnTo>
                      <a:pt x="105998" y="19069"/>
                    </a:lnTo>
                    <a:lnTo>
                      <a:pt x="98157" y="16526"/>
                    </a:lnTo>
                    <a:lnTo>
                      <a:pt x="89731" y="15679"/>
                    </a:lnTo>
                    <a:lnTo>
                      <a:pt x="81119" y="16526"/>
                    </a:lnTo>
                    <a:lnTo>
                      <a:pt x="50287" y="42375"/>
                    </a:lnTo>
                    <a:lnTo>
                      <a:pt x="42526" y="89836"/>
                    </a:lnTo>
                    <a:lnTo>
                      <a:pt x="41676" y="141111"/>
                    </a:lnTo>
                    <a:lnTo>
                      <a:pt x="41888" y="171728"/>
                    </a:lnTo>
                    <a:lnTo>
                      <a:pt x="43590" y="215798"/>
                    </a:lnTo>
                    <a:lnTo>
                      <a:pt x="54965" y="256029"/>
                    </a:lnTo>
                    <a:lnTo>
                      <a:pt x="89731" y="275442"/>
                    </a:lnTo>
                    <a:lnTo>
                      <a:pt x="97918" y="274648"/>
                    </a:lnTo>
                    <a:lnTo>
                      <a:pt x="128643" y="247474"/>
                    </a:lnTo>
                    <a:lnTo>
                      <a:pt x="136298" y="194187"/>
                    </a:lnTo>
                    <a:lnTo>
                      <a:pt x="137361" y="141111"/>
                    </a:lnTo>
                    <a:lnTo>
                      <a:pt x="137149" y="113011"/>
                    </a:lnTo>
                    <a:lnTo>
                      <a:pt x="135447" y="72542"/>
                    </a:lnTo>
                    <a:lnTo>
                      <a:pt x="124789" y="35463"/>
                    </a:lnTo>
                    <a:lnTo>
                      <a:pt x="119925" y="29239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96" name="object 96"/>
            <p:cNvGrpSpPr/>
            <p:nvPr/>
          </p:nvGrpSpPr>
          <p:grpSpPr>
            <a:xfrm>
              <a:off x="9232982" y="4322723"/>
              <a:ext cx="13335" cy="318135"/>
              <a:chOff x="12310643" y="5763630"/>
              <a:chExt cx="17780" cy="424180"/>
            </a:xfrm>
          </p:grpSpPr>
          <p:sp>
            <p:nvSpPr>
              <p:cNvPr id="97" name="object 97"/>
              <p:cNvSpPr/>
              <p:nvPr/>
            </p:nvSpPr>
            <p:spPr>
              <a:xfrm>
                <a:off x="12310846" y="5763844"/>
                <a:ext cx="171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423545">
                    <a:moveTo>
                      <a:pt x="12192" y="0"/>
                    </a:moveTo>
                    <a:lnTo>
                      <a:pt x="5956" y="0"/>
                    </a:lnTo>
                    <a:lnTo>
                      <a:pt x="3263" y="1828"/>
                    </a:lnTo>
                    <a:lnTo>
                      <a:pt x="431" y="5499"/>
                    </a:lnTo>
                    <a:lnTo>
                      <a:pt x="0" y="211455"/>
                    </a:lnTo>
                    <a:lnTo>
                      <a:pt x="0" y="417398"/>
                    </a:lnTo>
                    <a:lnTo>
                      <a:pt x="1701" y="421347"/>
                    </a:lnTo>
                    <a:lnTo>
                      <a:pt x="4254" y="423329"/>
                    </a:lnTo>
                    <a:lnTo>
                      <a:pt x="12192" y="423329"/>
                    </a:lnTo>
                    <a:lnTo>
                      <a:pt x="14744" y="421347"/>
                    </a:lnTo>
                    <a:lnTo>
                      <a:pt x="17005" y="417398"/>
                    </a:lnTo>
                    <a:lnTo>
                      <a:pt x="17005" y="6350"/>
                    </a:lnTo>
                    <a:lnTo>
                      <a:pt x="15024" y="2108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8" name="object 98"/>
              <p:cNvSpPr/>
              <p:nvPr/>
            </p:nvSpPr>
            <p:spPr>
              <a:xfrm>
                <a:off x="12310856" y="5763842"/>
                <a:ext cx="171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423545">
                    <a:moveTo>
                      <a:pt x="8505" y="423334"/>
                    </a:moveTo>
                    <a:lnTo>
                      <a:pt x="7654" y="423334"/>
                    </a:lnTo>
                    <a:lnTo>
                      <a:pt x="4252" y="423334"/>
                    </a:lnTo>
                    <a:lnTo>
                      <a:pt x="1701" y="421356"/>
                    </a:lnTo>
                    <a:lnTo>
                      <a:pt x="0" y="417401"/>
                    </a:lnTo>
                    <a:lnTo>
                      <a:pt x="0" y="211455"/>
                    </a:lnTo>
                    <a:lnTo>
                      <a:pt x="425" y="5508"/>
                    </a:lnTo>
                    <a:lnTo>
                      <a:pt x="3260" y="1836"/>
                    </a:lnTo>
                    <a:lnTo>
                      <a:pt x="5953" y="0"/>
                    </a:lnTo>
                    <a:lnTo>
                      <a:pt x="8505" y="0"/>
                    </a:lnTo>
                    <a:lnTo>
                      <a:pt x="12191" y="0"/>
                    </a:lnTo>
                    <a:lnTo>
                      <a:pt x="15026" y="2118"/>
                    </a:lnTo>
                    <a:lnTo>
                      <a:pt x="17010" y="6356"/>
                    </a:lnTo>
                    <a:lnTo>
                      <a:pt x="17010" y="417401"/>
                    </a:lnTo>
                    <a:lnTo>
                      <a:pt x="14742" y="421356"/>
                    </a:lnTo>
                    <a:lnTo>
                      <a:pt x="12191" y="423334"/>
                    </a:lnTo>
                    <a:lnTo>
                      <a:pt x="9355" y="423334"/>
                    </a:lnTo>
                    <a:lnTo>
                      <a:pt x="8505" y="423334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99" name="object 99"/>
            <p:cNvSpPr/>
            <p:nvPr/>
          </p:nvSpPr>
          <p:spPr>
            <a:xfrm>
              <a:off x="9379053" y="4261670"/>
              <a:ext cx="457625" cy="30323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100" name="object 100"/>
            <p:cNvGrpSpPr/>
            <p:nvPr/>
          </p:nvGrpSpPr>
          <p:grpSpPr>
            <a:xfrm>
              <a:off x="9914907" y="4522631"/>
              <a:ext cx="42863" cy="100965"/>
              <a:chOff x="13219876" y="6030174"/>
              <a:chExt cx="57150" cy="134620"/>
            </a:xfrm>
          </p:grpSpPr>
          <p:sp>
            <p:nvSpPr>
              <p:cNvPr id="101" name="object 101"/>
              <p:cNvSpPr/>
              <p:nvPr/>
            </p:nvSpPr>
            <p:spPr>
              <a:xfrm>
                <a:off x="13220065" y="6030379"/>
                <a:ext cx="56515" cy="133985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133985">
                    <a:moveTo>
                      <a:pt x="33019" y="0"/>
                    </a:moveTo>
                    <a:lnTo>
                      <a:pt x="17398" y="0"/>
                    </a:lnTo>
                    <a:lnTo>
                      <a:pt x="11302" y="2552"/>
                    </a:lnTo>
                    <a:lnTo>
                      <a:pt x="2286" y="12712"/>
                    </a:lnTo>
                    <a:lnTo>
                      <a:pt x="0" y="18796"/>
                    </a:lnTo>
                    <a:lnTo>
                      <a:pt x="0" y="36449"/>
                    </a:lnTo>
                    <a:lnTo>
                      <a:pt x="12446" y="48882"/>
                    </a:lnTo>
                    <a:lnTo>
                      <a:pt x="18669" y="51282"/>
                    </a:lnTo>
                    <a:lnTo>
                      <a:pt x="26415" y="51282"/>
                    </a:lnTo>
                    <a:lnTo>
                      <a:pt x="28067" y="50990"/>
                    </a:lnTo>
                    <a:lnTo>
                      <a:pt x="33146" y="50850"/>
                    </a:lnTo>
                    <a:lnTo>
                      <a:pt x="34417" y="50571"/>
                    </a:lnTo>
                    <a:lnTo>
                      <a:pt x="36194" y="49441"/>
                    </a:lnTo>
                    <a:lnTo>
                      <a:pt x="40004" y="47891"/>
                    </a:lnTo>
                    <a:lnTo>
                      <a:pt x="40386" y="47459"/>
                    </a:lnTo>
                    <a:lnTo>
                      <a:pt x="40386" y="52552"/>
                    </a:lnTo>
                    <a:lnTo>
                      <a:pt x="30225" y="92519"/>
                    </a:lnTo>
                    <a:lnTo>
                      <a:pt x="8763" y="120777"/>
                    </a:lnTo>
                    <a:lnTo>
                      <a:pt x="7238" y="123037"/>
                    </a:lnTo>
                    <a:lnTo>
                      <a:pt x="7238" y="125298"/>
                    </a:lnTo>
                    <a:lnTo>
                      <a:pt x="8508" y="127127"/>
                    </a:lnTo>
                    <a:lnTo>
                      <a:pt x="13588" y="132219"/>
                    </a:lnTo>
                    <a:lnTo>
                      <a:pt x="15494" y="133489"/>
                    </a:lnTo>
                    <a:lnTo>
                      <a:pt x="16636" y="133489"/>
                    </a:lnTo>
                    <a:lnTo>
                      <a:pt x="17398" y="133769"/>
                    </a:lnTo>
                    <a:lnTo>
                      <a:pt x="43433" y="100863"/>
                    </a:lnTo>
                    <a:lnTo>
                      <a:pt x="55181" y="62509"/>
                    </a:lnTo>
                    <a:lnTo>
                      <a:pt x="56133" y="47891"/>
                    </a:lnTo>
                    <a:lnTo>
                      <a:pt x="55373" y="35546"/>
                    </a:lnTo>
                    <a:lnTo>
                      <a:pt x="53482" y="25217"/>
                    </a:lnTo>
                    <a:lnTo>
                      <a:pt x="50472" y="16900"/>
                    </a:lnTo>
                    <a:lnTo>
                      <a:pt x="46354" y="10591"/>
                    </a:lnTo>
                    <a:lnTo>
                      <a:pt x="40131" y="3530"/>
                    </a:lnTo>
                    <a:lnTo>
                      <a:pt x="33019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2" name="object 102"/>
              <p:cNvSpPr/>
              <p:nvPr/>
            </p:nvSpPr>
            <p:spPr>
              <a:xfrm>
                <a:off x="13220089" y="6030387"/>
                <a:ext cx="56515" cy="133985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133985">
                    <a:moveTo>
                      <a:pt x="0" y="36443"/>
                    </a:moveTo>
                    <a:lnTo>
                      <a:pt x="0" y="32911"/>
                    </a:lnTo>
                    <a:lnTo>
                      <a:pt x="0" y="25849"/>
                    </a:lnTo>
                    <a:lnTo>
                      <a:pt x="0" y="18786"/>
                    </a:lnTo>
                    <a:lnTo>
                      <a:pt x="2268" y="12712"/>
                    </a:lnTo>
                    <a:lnTo>
                      <a:pt x="6804" y="7627"/>
                    </a:lnTo>
                    <a:lnTo>
                      <a:pt x="11340" y="2542"/>
                    </a:lnTo>
                    <a:lnTo>
                      <a:pt x="17436" y="0"/>
                    </a:lnTo>
                    <a:lnTo>
                      <a:pt x="25090" y="0"/>
                    </a:lnTo>
                    <a:lnTo>
                      <a:pt x="33029" y="0"/>
                    </a:lnTo>
                    <a:lnTo>
                      <a:pt x="55364" y="35542"/>
                    </a:lnTo>
                    <a:lnTo>
                      <a:pt x="56135" y="47884"/>
                    </a:lnTo>
                    <a:lnTo>
                      <a:pt x="55896" y="55247"/>
                    </a:lnTo>
                    <a:lnTo>
                      <a:pt x="45849" y="95531"/>
                    </a:lnTo>
                    <a:lnTo>
                      <a:pt x="32320" y="118228"/>
                    </a:lnTo>
                    <a:lnTo>
                      <a:pt x="28351" y="123031"/>
                    </a:lnTo>
                    <a:lnTo>
                      <a:pt x="24949" y="126844"/>
                    </a:lnTo>
                    <a:lnTo>
                      <a:pt x="22113" y="129670"/>
                    </a:lnTo>
                    <a:lnTo>
                      <a:pt x="19278" y="132495"/>
                    </a:lnTo>
                    <a:lnTo>
                      <a:pt x="17436" y="133766"/>
                    </a:lnTo>
                    <a:lnTo>
                      <a:pt x="16585" y="133483"/>
                    </a:lnTo>
                    <a:lnTo>
                      <a:pt x="15451" y="133483"/>
                    </a:lnTo>
                    <a:lnTo>
                      <a:pt x="13608" y="132212"/>
                    </a:lnTo>
                    <a:lnTo>
                      <a:pt x="11056" y="129670"/>
                    </a:lnTo>
                    <a:lnTo>
                      <a:pt x="8505" y="127127"/>
                    </a:lnTo>
                    <a:lnTo>
                      <a:pt x="7229" y="125291"/>
                    </a:lnTo>
                    <a:lnTo>
                      <a:pt x="7229" y="124161"/>
                    </a:lnTo>
                    <a:lnTo>
                      <a:pt x="7229" y="123031"/>
                    </a:lnTo>
                    <a:lnTo>
                      <a:pt x="8788" y="120771"/>
                    </a:lnTo>
                    <a:lnTo>
                      <a:pt x="11907" y="117381"/>
                    </a:lnTo>
                    <a:lnTo>
                      <a:pt x="15026" y="113990"/>
                    </a:lnTo>
                    <a:lnTo>
                      <a:pt x="18570" y="109753"/>
                    </a:lnTo>
                    <a:lnTo>
                      <a:pt x="22539" y="104668"/>
                    </a:lnTo>
                    <a:lnTo>
                      <a:pt x="26508" y="99583"/>
                    </a:lnTo>
                    <a:lnTo>
                      <a:pt x="39337" y="60994"/>
                    </a:lnTo>
                    <a:lnTo>
                      <a:pt x="40400" y="52546"/>
                    </a:lnTo>
                    <a:lnTo>
                      <a:pt x="40400" y="47460"/>
                    </a:lnTo>
                    <a:lnTo>
                      <a:pt x="39975" y="47884"/>
                    </a:lnTo>
                    <a:lnTo>
                      <a:pt x="39408" y="48167"/>
                    </a:lnTo>
                    <a:lnTo>
                      <a:pt x="38699" y="48449"/>
                    </a:lnTo>
                    <a:lnTo>
                      <a:pt x="37848" y="48732"/>
                    </a:lnTo>
                    <a:lnTo>
                      <a:pt x="36998" y="49014"/>
                    </a:lnTo>
                    <a:lnTo>
                      <a:pt x="36147" y="49438"/>
                    </a:lnTo>
                    <a:lnTo>
                      <a:pt x="35297" y="50003"/>
                    </a:lnTo>
                    <a:lnTo>
                      <a:pt x="34446" y="50568"/>
                    </a:lnTo>
                    <a:lnTo>
                      <a:pt x="33170" y="50851"/>
                    </a:lnTo>
                    <a:lnTo>
                      <a:pt x="31469" y="50851"/>
                    </a:lnTo>
                    <a:lnTo>
                      <a:pt x="29768" y="50851"/>
                    </a:lnTo>
                    <a:lnTo>
                      <a:pt x="28067" y="50992"/>
                    </a:lnTo>
                    <a:lnTo>
                      <a:pt x="26366" y="51274"/>
                    </a:lnTo>
                    <a:lnTo>
                      <a:pt x="18711" y="51274"/>
                    </a:lnTo>
                    <a:lnTo>
                      <a:pt x="12474" y="48873"/>
                    </a:lnTo>
                    <a:lnTo>
                      <a:pt x="7654" y="44070"/>
                    </a:lnTo>
                    <a:lnTo>
                      <a:pt x="0" y="36443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103" name="object 103"/>
            <p:cNvSpPr/>
            <p:nvPr/>
          </p:nvSpPr>
          <p:spPr>
            <a:xfrm>
              <a:off x="10038650" y="4420294"/>
              <a:ext cx="335409" cy="19139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grpSp>
          <p:nvGrpSpPr>
            <p:cNvPr id="104" name="object 104"/>
            <p:cNvGrpSpPr/>
            <p:nvPr/>
          </p:nvGrpSpPr>
          <p:grpSpPr>
            <a:xfrm>
              <a:off x="10427446" y="4322723"/>
              <a:ext cx="76676" cy="318135"/>
              <a:chOff x="13903261" y="5763630"/>
              <a:chExt cx="102235" cy="424180"/>
            </a:xfrm>
          </p:grpSpPr>
          <p:sp>
            <p:nvSpPr>
              <p:cNvPr id="105" name="object 105"/>
              <p:cNvSpPr/>
              <p:nvPr/>
            </p:nvSpPr>
            <p:spPr>
              <a:xfrm>
                <a:off x="13903452" y="5763844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424179">
                    <a:moveTo>
                      <a:pt x="13207" y="0"/>
                    </a:moveTo>
                    <a:lnTo>
                      <a:pt x="3809" y="0"/>
                    </a:lnTo>
                    <a:lnTo>
                      <a:pt x="2159" y="419"/>
                    </a:lnTo>
                    <a:lnTo>
                      <a:pt x="761" y="1270"/>
                    </a:lnTo>
                    <a:lnTo>
                      <a:pt x="0" y="2819"/>
                    </a:lnTo>
                    <a:lnTo>
                      <a:pt x="0" y="5079"/>
                    </a:lnTo>
                    <a:lnTo>
                      <a:pt x="4699" y="10591"/>
                    </a:lnTo>
                    <a:lnTo>
                      <a:pt x="33535" y="48753"/>
                    </a:lnTo>
                    <a:lnTo>
                      <a:pt x="54133" y="95021"/>
                    </a:lnTo>
                    <a:lnTo>
                      <a:pt x="66492" y="149394"/>
                    </a:lnTo>
                    <a:lnTo>
                      <a:pt x="70611" y="211874"/>
                    </a:lnTo>
                    <a:lnTo>
                      <a:pt x="66492" y="274353"/>
                    </a:lnTo>
                    <a:lnTo>
                      <a:pt x="54133" y="328726"/>
                    </a:lnTo>
                    <a:lnTo>
                      <a:pt x="33535" y="374994"/>
                    </a:lnTo>
                    <a:lnTo>
                      <a:pt x="4699" y="413156"/>
                    </a:lnTo>
                    <a:lnTo>
                      <a:pt x="0" y="418668"/>
                    </a:lnTo>
                    <a:lnTo>
                      <a:pt x="761" y="421639"/>
                    </a:lnTo>
                    <a:lnTo>
                      <a:pt x="1905" y="423329"/>
                    </a:lnTo>
                    <a:lnTo>
                      <a:pt x="2540" y="423748"/>
                    </a:lnTo>
                    <a:lnTo>
                      <a:pt x="13207" y="423748"/>
                    </a:lnTo>
                    <a:lnTo>
                      <a:pt x="14859" y="422059"/>
                    </a:lnTo>
                    <a:lnTo>
                      <a:pt x="20065" y="418109"/>
                    </a:lnTo>
                    <a:lnTo>
                      <a:pt x="48434" y="388688"/>
                    </a:lnTo>
                    <a:lnTo>
                      <a:pt x="76717" y="340699"/>
                    </a:lnTo>
                    <a:lnTo>
                      <a:pt x="90318" y="302902"/>
                    </a:lnTo>
                    <a:lnTo>
                      <a:pt x="99262" y="253907"/>
                    </a:lnTo>
                    <a:lnTo>
                      <a:pt x="101726" y="211874"/>
                    </a:lnTo>
                    <a:lnTo>
                      <a:pt x="100584" y="183113"/>
                    </a:lnTo>
                    <a:lnTo>
                      <a:pt x="91440" y="127174"/>
                    </a:lnTo>
                    <a:lnTo>
                      <a:pt x="72937" y="74203"/>
                    </a:lnTo>
                    <a:lnTo>
                      <a:pt x="43791" y="29283"/>
                    </a:lnTo>
                    <a:lnTo>
                      <a:pt x="25146" y="10160"/>
                    </a:lnTo>
                    <a:lnTo>
                      <a:pt x="13207" y="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6" name="object 106"/>
              <p:cNvSpPr/>
              <p:nvPr/>
            </p:nvSpPr>
            <p:spPr>
              <a:xfrm>
                <a:off x="13903474" y="5763842"/>
                <a:ext cx="10223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424179">
                    <a:moveTo>
                      <a:pt x="2126" y="423"/>
                    </a:moveTo>
                    <a:lnTo>
                      <a:pt x="3827" y="0"/>
                    </a:lnTo>
                    <a:lnTo>
                      <a:pt x="5244" y="0"/>
                    </a:lnTo>
                    <a:lnTo>
                      <a:pt x="6662" y="0"/>
                    </a:lnTo>
                    <a:lnTo>
                      <a:pt x="8080" y="0"/>
                    </a:lnTo>
                    <a:lnTo>
                      <a:pt x="13183" y="0"/>
                    </a:lnTo>
                    <a:lnTo>
                      <a:pt x="25090" y="10170"/>
                    </a:lnTo>
                    <a:lnTo>
                      <a:pt x="59643" y="50639"/>
                    </a:lnTo>
                    <a:lnTo>
                      <a:pt x="83352" y="100006"/>
                    </a:lnTo>
                    <a:lnTo>
                      <a:pt x="97067" y="154883"/>
                    </a:lnTo>
                    <a:lnTo>
                      <a:pt x="101639" y="211879"/>
                    </a:lnTo>
                    <a:lnTo>
                      <a:pt x="101373" y="226154"/>
                    </a:lnTo>
                    <a:lnTo>
                      <a:pt x="97386" y="267391"/>
                    </a:lnTo>
                    <a:lnTo>
                      <a:pt x="87605" y="312733"/>
                    </a:lnTo>
                    <a:lnTo>
                      <a:pt x="71870" y="350024"/>
                    </a:lnTo>
                    <a:lnTo>
                      <a:pt x="52387" y="383421"/>
                    </a:lnTo>
                    <a:lnTo>
                      <a:pt x="26082" y="412599"/>
                    </a:lnTo>
                    <a:lnTo>
                      <a:pt x="24665" y="414011"/>
                    </a:lnTo>
                    <a:lnTo>
                      <a:pt x="23248" y="415424"/>
                    </a:lnTo>
                    <a:lnTo>
                      <a:pt x="19987" y="418108"/>
                    </a:lnTo>
                    <a:lnTo>
                      <a:pt x="14884" y="422063"/>
                    </a:lnTo>
                    <a:lnTo>
                      <a:pt x="14033" y="422910"/>
                    </a:lnTo>
                    <a:lnTo>
                      <a:pt x="13466" y="423475"/>
                    </a:lnTo>
                    <a:lnTo>
                      <a:pt x="13183" y="423758"/>
                    </a:lnTo>
                    <a:lnTo>
                      <a:pt x="8080" y="423758"/>
                    </a:lnTo>
                    <a:lnTo>
                      <a:pt x="5812" y="423758"/>
                    </a:lnTo>
                    <a:lnTo>
                      <a:pt x="4252" y="423758"/>
                    </a:lnTo>
                    <a:lnTo>
                      <a:pt x="3402" y="423758"/>
                    </a:lnTo>
                    <a:lnTo>
                      <a:pt x="2551" y="423758"/>
                    </a:lnTo>
                    <a:lnTo>
                      <a:pt x="1842" y="423334"/>
                    </a:lnTo>
                    <a:lnTo>
                      <a:pt x="1275" y="422487"/>
                    </a:lnTo>
                    <a:lnTo>
                      <a:pt x="708" y="421639"/>
                    </a:lnTo>
                    <a:lnTo>
                      <a:pt x="283" y="420368"/>
                    </a:lnTo>
                    <a:lnTo>
                      <a:pt x="0" y="418673"/>
                    </a:lnTo>
                    <a:lnTo>
                      <a:pt x="283" y="418390"/>
                    </a:lnTo>
                    <a:lnTo>
                      <a:pt x="1842" y="416554"/>
                    </a:lnTo>
                    <a:lnTo>
                      <a:pt x="33516" y="374999"/>
                    </a:lnTo>
                    <a:lnTo>
                      <a:pt x="54115" y="328730"/>
                    </a:lnTo>
                    <a:lnTo>
                      <a:pt x="66474" y="274357"/>
                    </a:lnTo>
                    <a:lnTo>
                      <a:pt x="70594" y="211879"/>
                    </a:lnTo>
                    <a:lnTo>
                      <a:pt x="66474" y="149401"/>
                    </a:lnTo>
                    <a:lnTo>
                      <a:pt x="54115" y="95027"/>
                    </a:lnTo>
                    <a:lnTo>
                      <a:pt x="33516" y="48758"/>
                    </a:lnTo>
                    <a:lnTo>
                      <a:pt x="4677" y="10593"/>
                    </a:lnTo>
                    <a:lnTo>
                      <a:pt x="0" y="5085"/>
                    </a:lnTo>
                    <a:lnTo>
                      <a:pt x="0" y="2825"/>
                    </a:lnTo>
                    <a:lnTo>
                      <a:pt x="708" y="1271"/>
                    </a:lnTo>
                    <a:lnTo>
                      <a:pt x="2126" y="423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107" name="object 107"/>
            <p:cNvGrpSpPr/>
            <p:nvPr/>
          </p:nvGrpSpPr>
          <p:grpSpPr>
            <a:xfrm>
              <a:off x="10559178" y="4522949"/>
              <a:ext cx="39052" cy="38576"/>
              <a:chOff x="14078904" y="6030598"/>
              <a:chExt cx="52069" cy="51435"/>
            </a:xfrm>
          </p:grpSpPr>
          <p:sp>
            <p:nvSpPr>
              <p:cNvPr id="108" name="object 108"/>
              <p:cNvSpPr/>
              <p:nvPr/>
            </p:nvSpPr>
            <p:spPr>
              <a:xfrm>
                <a:off x="14079093" y="6030811"/>
                <a:ext cx="51435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51435">
                    <a:moveTo>
                      <a:pt x="32385" y="0"/>
                    </a:moveTo>
                    <a:lnTo>
                      <a:pt x="18161" y="0"/>
                    </a:lnTo>
                    <a:lnTo>
                      <a:pt x="12065" y="2540"/>
                    </a:lnTo>
                    <a:lnTo>
                      <a:pt x="2413" y="12712"/>
                    </a:lnTo>
                    <a:lnTo>
                      <a:pt x="0" y="18643"/>
                    </a:lnTo>
                    <a:lnTo>
                      <a:pt x="253" y="32766"/>
                    </a:lnTo>
                    <a:lnTo>
                      <a:pt x="2921" y="38836"/>
                    </a:lnTo>
                    <a:lnTo>
                      <a:pt x="12446" y="48450"/>
                    </a:lnTo>
                    <a:lnTo>
                      <a:pt x="18542" y="50850"/>
                    </a:lnTo>
                    <a:lnTo>
                      <a:pt x="33401" y="50850"/>
                    </a:lnTo>
                    <a:lnTo>
                      <a:pt x="39370" y="48310"/>
                    </a:lnTo>
                    <a:lnTo>
                      <a:pt x="49022" y="38138"/>
                    </a:lnTo>
                    <a:lnTo>
                      <a:pt x="51435" y="32054"/>
                    </a:lnTo>
                    <a:lnTo>
                      <a:pt x="51180" y="17373"/>
                    </a:lnTo>
                    <a:lnTo>
                      <a:pt x="48514" y="11303"/>
                    </a:lnTo>
                    <a:lnTo>
                      <a:pt x="38226" y="2260"/>
                    </a:lnTo>
                    <a:close/>
                  </a:path>
                </a:pathLst>
              </a:custGeom>
              <a:solidFill>
                <a:srgbClr val="373636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9" name="object 109"/>
              <p:cNvSpPr/>
              <p:nvPr/>
            </p:nvSpPr>
            <p:spPr>
              <a:xfrm>
                <a:off x="14079117" y="6030810"/>
                <a:ext cx="52069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52069" h="51435">
                    <a:moveTo>
                      <a:pt x="0" y="25425"/>
                    </a:moveTo>
                    <a:lnTo>
                      <a:pt x="0" y="18645"/>
                    </a:lnTo>
                    <a:lnTo>
                      <a:pt x="2409" y="12712"/>
                    </a:lnTo>
                    <a:lnTo>
                      <a:pt x="7229" y="7627"/>
                    </a:lnTo>
                    <a:lnTo>
                      <a:pt x="12049" y="2542"/>
                    </a:lnTo>
                    <a:lnTo>
                      <a:pt x="18144" y="0"/>
                    </a:lnTo>
                    <a:lnTo>
                      <a:pt x="25516" y="0"/>
                    </a:lnTo>
                    <a:lnTo>
                      <a:pt x="32320" y="0"/>
                    </a:lnTo>
                    <a:lnTo>
                      <a:pt x="38274" y="2259"/>
                    </a:lnTo>
                    <a:lnTo>
                      <a:pt x="43377" y="6780"/>
                    </a:lnTo>
                    <a:lnTo>
                      <a:pt x="48480" y="11300"/>
                    </a:lnTo>
                    <a:lnTo>
                      <a:pt x="51173" y="17374"/>
                    </a:lnTo>
                    <a:lnTo>
                      <a:pt x="51457" y="25001"/>
                    </a:lnTo>
                    <a:lnTo>
                      <a:pt x="51457" y="32064"/>
                    </a:lnTo>
                    <a:lnTo>
                      <a:pt x="49047" y="38138"/>
                    </a:lnTo>
                    <a:lnTo>
                      <a:pt x="44227" y="43223"/>
                    </a:lnTo>
                    <a:lnTo>
                      <a:pt x="39408" y="48308"/>
                    </a:lnTo>
                    <a:lnTo>
                      <a:pt x="33312" y="50851"/>
                    </a:lnTo>
                    <a:lnTo>
                      <a:pt x="25941" y="50851"/>
                    </a:lnTo>
                    <a:lnTo>
                      <a:pt x="18570" y="50851"/>
                    </a:lnTo>
                    <a:lnTo>
                      <a:pt x="12474" y="48449"/>
                    </a:lnTo>
                    <a:lnTo>
                      <a:pt x="7654" y="43647"/>
                    </a:lnTo>
                    <a:lnTo>
                      <a:pt x="2835" y="38844"/>
                    </a:lnTo>
                    <a:lnTo>
                      <a:pt x="283" y="32770"/>
                    </a:lnTo>
                    <a:lnTo>
                      <a:pt x="0" y="25425"/>
                    </a:lnTo>
                    <a:close/>
                  </a:path>
                </a:pathLst>
              </a:custGeom>
              <a:ln w="3175">
                <a:solidFill>
                  <a:srgbClr val="373636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</p:grpSp>
      <p:sp>
        <p:nvSpPr>
          <p:cNvPr id="110" name="object 110"/>
          <p:cNvSpPr txBox="1"/>
          <p:nvPr/>
        </p:nvSpPr>
        <p:spPr>
          <a:xfrm>
            <a:off x="742949" y="5472121"/>
            <a:ext cx="10567308" cy="76206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2400" spc="-86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sz="2400" spc="-13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NLL </a:t>
            </a:r>
            <a:r>
              <a:rPr sz="2400" spc="-12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now </a:t>
            </a:r>
            <a:r>
              <a:rPr sz="2400" spc="-16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has </a:t>
            </a:r>
            <a:r>
              <a:rPr sz="2400" spc="-169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 </a:t>
            </a:r>
            <a:r>
              <a:rPr sz="2400" spc="-15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sum </a:t>
            </a:r>
            <a:r>
              <a:rPr sz="2400" spc="-120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over</a:t>
            </a:r>
            <a:r>
              <a:rPr sz="2400" spc="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spc="-169" dirty="0" smtClean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a</a:t>
            </a:r>
            <a:r>
              <a:rPr lang="en-US" sz="2400" spc="-169" dirty="0" smtClean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i="1" spc="-169" dirty="0" smtClean="0">
                <a:solidFill>
                  <a:srgbClr val="373737"/>
                </a:solidFill>
                <a:latin typeface="Cambria Math" charset="0"/>
                <a:ea typeface="Cambria Math" charset="0"/>
                <a:cs typeface="Cambria Math" charset="0"/>
              </a:rPr>
              <a:t>K</a:t>
            </a:r>
            <a:r>
              <a:rPr lang="en-US" sz="2400" spc="-169" dirty="0" smtClean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-</a:t>
            </a:r>
            <a:r>
              <a:rPr lang="en-US" sz="2400" spc="-10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-sized </a:t>
            </a:r>
            <a:r>
              <a:rPr lang="en-US" sz="2400" spc="-14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window, </a:t>
            </a:r>
            <a:r>
              <a:rPr lang="en-US" sz="2400" spc="-135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rather </a:t>
            </a:r>
            <a:r>
              <a:rPr lang="en-US" sz="2400" spc="-13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than </a:t>
            </a:r>
            <a:r>
              <a:rPr lang="en-US" sz="2400" spc="-12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lang="en-US" sz="2400" spc="-83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full</a:t>
            </a:r>
            <a:r>
              <a:rPr lang="en-US" sz="2400" spc="401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spc="-124" dirty="0">
                <a:solidFill>
                  <a:srgbClr val="373737"/>
                </a:solidFill>
                <a:latin typeface="Karla" charset="0"/>
                <a:ea typeface="Karla" charset="0"/>
                <a:cs typeface="Karla" charset="0"/>
              </a:rPr>
              <a:t>vocabulary.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pPr marL="9525">
              <a:spcBef>
                <a:spcPts val="83"/>
              </a:spcBef>
            </a:pPr>
            <a:endParaRPr sz="2400" dirty="0"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9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972" y="2084901"/>
            <a:ext cx="5912822" cy="2480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3875347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Training the model</a:t>
            </a:r>
          </a:p>
        </p:txBody>
      </p:sp>
      <p:sp>
        <p:nvSpPr>
          <p:cNvPr id="8" name="object 8"/>
          <p:cNvSpPr/>
          <p:nvPr/>
        </p:nvSpPr>
        <p:spPr>
          <a:xfrm>
            <a:off x="6512004" y="4474635"/>
            <a:ext cx="4865491" cy="1112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Rectangle 9"/>
          <p:cNvSpPr/>
          <p:nvPr/>
        </p:nvSpPr>
        <p:spPr>
          <a:xfrm>
            <a:off x="6283192" y="1517694"/>
            <a:ext cx="53231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negative sampling probabilities are now sigmoids subtracted from 1, whereas the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positives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are simply sigmoids.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now compute the loss, and repeat over training examples in our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batch.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And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backpropagate to obtain gradients and change the embeddings and weights some, for each batch, in each epoch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0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9"/>
            <a:ext cx="12192000" cy="593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1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0"/>
            <a:ext cx="12192000" cy="53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6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2808390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The result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8582" y="1184518"/>
            <a:ext cx="10030301" cy="4805001"/>
          </a:xfrm>
          <a:prstGeom prst="rect">
            <a:avLst/>
          </a:prstGeom>
        </p:spPr>
        <p:txBody>
          <a:bodyPr vert="horz" wrap="square" lIns="0" tIns="215741" rIns="0" bIns="0" rtlCol="0">
            <a:spAutoFit/>
          </a:bodyPr>
          <a:lstStyle/>
          <a:p>
            <a:pPr marL="352425" indent="-342900">
              <a:spcBef>
                <a:spcPts val="1699"/>
              </a:spcBef>
              <a:buFont typeface="Arial" charset="0"/>
              <a:buChar char="•"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discard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Context matrix, and </a:t>
            </a: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save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</a:t>
            </a: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embeddings matrix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</a:t>
            </a:r>
          </a:p>
          <a:p>
            <a:pPr marL="352425" marR="615791" indent="-342900">
              <a:lnSpc>
                <a:spcPts val="2753"/>
              </a:lnSpc>
              <a:spcBef>
                <a:spcPts val="1905"/>
              </a:spcBef>
              <a:buFont typeface="Arial" charset="0"/>
              <a:buChar char="•"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can use the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mbeddings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matrix for our next task (perhaps a sentiment  classifier).</a:t>
            </a:r>
          </a:p>
          <a:p>
            <a:pPr marL="352425" marR="36195" indent="-342900" algn="just">
              <a:lnSpc>
                <a:spcPts val="2753"/>
              </a:lnSpc>
              <a:spcBef>
                <a:spcPts val="1852"/>
              </a:spcBef>
              <a:buFont typeface="Arial" charset="0"/>
              <a:buChar char="•"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could have trained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mbeddings </a:t>
            </a: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along with that particular task to make the  embeddings sentiment specific. There is always a tension between domain/task  specific embeddings and generic </a:t>
            </a:r>
            <a:r>
              <a:rPr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ones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marL="352425" marR="23813" indent="-342900" algn="just">
              <a:lnSpc>
                <a:spcPts val="2753"/>
              </a:lnSpc>
              <a:spcBef>
                <a:spcPts val="1852"/>
              </a:spcBef>
              <a:buFont typeface="Arial" charset="0"/>
              <a:buChar char="•"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This tension is usually resolved in favor of using generic embeddings since task  specific datasets seem to be smaller</a:t>
            </a:r>
          </a:p>
          <a:p>
            <a:pPr marL="352425" marR="3810" indent="-342900" algn="just">
              <a:lnSpc>
                <a:spcPts val="2753"/>
              </a:lnSpc>
              <a:spcBef>
                <a:spcPts val="1852"/>
              </a:spcBef>
              <a:buFont typeface="Arial" charset="0"/>
              <a:buChar char="•"/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can still unfreeze pre-trained embedding layers to modify them for domain  specific tasks via transfer learning.</a:t>
            </a:r>
          </a:p>
        </p:txBody>
      </p:sp>
    </p:spTree>
    <p:extLst>
      <p:ext uri="{BB962C8B-B14F-4D97-AF65-F5344CB8AC3E}">
        <p14:creationId xmlns:p14="http://schemas.microsoft.com/office/powerpoint/2010/main" val="76699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472" y="219456"/>
            <a:ext cx="5802699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Usage of word2vec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2113" y="1226795"/>
            <a:ext cx="1050471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the pre-trained word2vec and other embeddings (such as </a:t>
            </a:r>
            <a:r>
              <a:rPr lang="en-US" sz="2400" dirty="0" err="1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GloVe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) are used everywhere in NLP </a:t>
            </a:r>
            <a:r>
              <a:rPr lang="en-US" sz="2400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today. 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the ideas have been used elsewhere as well. </a:t>
            </a:r>
            <a:r>
              <a:rPr lang="en-US" sz="2400" dirty="0" err="1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AirBnB</a:t>
            </a:r>
            <a:r>
              <a:rPr lang="en-US" sz="2400" dirty="0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and </a:t>
            </a:r>
            <a:r>
              <a:rPr lang="en-US" sz="2400" dirty="0" err="1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Anghami</a:t>
            </a:r>
            <a:r>
              <a:rPr lang="en-US" sz="2400" dirty="0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model sequences of listings and songs using word2vec like </a:t>
            </a:r>
            <a:r>
              <a:rPr lang="en-US" sz="2400" dirty="0" smtClean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techniques. 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Alibaba 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and </a:t>
            </a:r>
            <a:r>
              <a:rPr lang="en-US" sz="2400" dirty="0">
                <a:solidFill>
                  <a:srgbClr val="7A0705"/>
                </a:solidFill>
                <a:latin typeface="Karla" charset="0"/>
                <a:ea typeface="Karla" charset="0"/>
                <a:cs typeface="Karla" charset="0"/>
              </a:rPr>
              <a:t>Facebook </a:t>
            </a:r>
            <a:r>
              <a:rPr lang="en-US" sz="2400" dirty="0">
                <a:solidFill>
                  <a:srgbClr val="282828"/>
                </a:solidFill>
                <a:latin typeface="Karla" charset="0"/>
                <a:ea typeface="Karla" charset="0"/>
                <a:cs typeface="Karla" charset="0"/>
              </a:rPr>
              <a:t>use word2vec and graph embeddings for recommendations and social network analysis. </a:t>
            </a:r>
            <a:endParaRPr lang="en-US" sz="2400" dirty="0">
              <a:effectLst/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8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9456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73F9E9B-FB92-1341-A890-0E41AAC8CA1F}"/>
              </a:ext>
            </a:extLst>
          </p:cNvPr>
          <p:cNvSpPr txBox="1">
            <a:spLocks/>
          </p:cNvSpPr>
          <p:nvPr/>
        </p:nvSpPr>
        <p:spPr>
          <a:xfrm>
            <a:off x="698500" y="1219200"/>
            <a:ext cx="10744200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If our input is a sentence in </a:t>
            </a:r>
            <a:r>
              <a:rPr lang="en-US" sz="2400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Language A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, and we wish to translate it to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Language B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, it is clearly sub-optimal to translate word by word (like our current models are suited to do).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Instead, let a </a:t>
            </a:r>
            <a:r>
              <a:rPr lang="en-US" sz="2400" b="1" i="1" dirty="0">
                <a:latin typeface="Karla" charset="0"/>
                <a:ea typeface="Karla" charset="0"/>
                <a:cs typeface="Karla" charset="0"/>
              </a:rPr>
              <a:t>sequence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of tokens be the unit that we ultimately wish to work with (a sequence of length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N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may emit a sequences of length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M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)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Seq2seq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models are comprised of </a:t>
            </a: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2 RNNs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: 1 encoder, 1 decoder</a:t>
            </a:r>
          </a:p>
        </p:txBody>
      </p:sp>
    </p:spTree>
    <p:extLst>
      <p:ext uri="{BB962C8B-B14F-4D97-AF65-F5344CB8AC3E}">
        <p14:creationId xmlns:p14="http://schemas.microsoft.com/office/powerpoint/2010/main" val="64656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62"/>
            <a:ext cx="8941419" cy="1162592"/>
          </a:xfrm>
        </p:spPr>
        <p:txBody>
          <a:bodyPr/>
          <a:lstStyle/>
          <a:p>
            <a:r>
              <a:rPr lang="en-US" dirty="0"/>
              <a:t>Sequence-to-Sequence (seq2seq)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60309EF-1E28-6D40-BD74-9DEFA49710E1}"/>
              </a:ext>
            </a:extLst>
          </p:cNvPr>
          <p:cNvSpPr txBox="1">
            <a:spLocks/>
          </p:cNvSpPr>
          <p:nvPr/>
        </p:nvSpPr>
        <p:spPr>
          <a:xfrm>
            <a:off x="903804" y="1438854"/>
            <a:ext cx="10538896" cy="4597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183FB64-E4EC-E145-91C4-17C132EDE6DD}"/>
              </a:ext>
            </a:extLst>
          </p:cNvPr>
          <p:cNvSpPr txBox="1">
            <a:spLocks/>
          </p:cNvSpPr>
          <p:nvPr/>
        </p:nvSpPr>
        <p:spPr>
          <a:xfrm>
            <a:off x="340077" y="5297038"/>
            <a:ext cx="1530821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08F0EC-943F-B642-9E88-EBEF25B12587}"/>
              </a:ext>
            </a:extLst>
          </p:cNvPr>
          <p:cNvSpPr txBox="1">
            <a:spLocks/>
          </p:cNvSpPr>
          <p:nvPr/>
        </p:nvSpPr>
        <p:spPr>
          <a:xfrm>
            <a:off x="236508" y="3628183"/>
            <a:ext cx="1737960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AD2C0-AB8A-AF42-A04A-78D3F01D61D4}"/>
              </a:ext>
            </a:extLst>
          </p:cNvPr>
          <p:cNvGrpSpPr/>
          <p:nvPr/>
        </p:nvGrpSpPr>
        <p:grpSpPr>
          <a:xfrm rot="16200000">
            <a:off x="1815592" y="3787459"/>
            <a:ext cx="1364224" cy="311369"/>
            <a:chOff x="2297660" y="4140835"/>
            <a:chExt cx="1364224" cy="31136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BBD4ED64-AA4D-9C4B-BF02-166A307C6A6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8D07A2-8DB3-FF4B-83FB-9C0DA1A31BD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5CA8966-3493-804C-94DC-486E7325A53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79D7D8D-88D8-B049-B252-46589D067E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53FFED8-5FE4-9E4B-BBBA-AAA07045CB6E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0F0EB2-55DD-1847-A974-415F66C4046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4354270C-E002-174C-AD24-BC9FBC3DA3CC}"/>
              </a:ext>
            </a:extLst>
          </p:cNvPr>
          <p:cNvSpPr/>
          <p:nvPr/>
        </p:nvSpPr>
        <p:spPr>
          <a:xfrm rot="16200000">
            <a:off x="221288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E29D828B-A57E-E248-9CAC-9C2D6430236B}"/>
              </a:ext>
            </a:extLst>
          </p:cNvPr>
          <p:cNvSpPr/>
          <p:nvPr/>
        </p:nvSpPr>
        <p:spPr>
          <a:xfrm>
            <a:off x="275044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15C0B8-F3F8-9E4B-8B96-7C5384E5175D}"/>
              </a:ext>
            </a:extLst>
          </p:cNvPr>
          <p:cNvGrpSpPr/>
          <p:nvPr/>
        </p:nvGrpSpPr>
        <p:grpSpPr>
          <a:xfrm rot="16200000">
            <a:off x="2897753" y="3787459"/>
            <a:ext cx="1364224" cy="311369"/>
            <a:chOff x="2297660" y="4140835"/>
            <a:chExt cx="1364224" cy="31136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88EECC21-F458-BA47-8273-9255AAFB336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4D67DB8-85DC-4E4E-BD34-43BE77852D6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1506D88-496B-104C-B598-E8AA02A717F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53D46B3-AACA-CA43-B474-18BA9AD81A4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8BAFCE1-DE49-7C46-A77A-30499891085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5B23BA9-7866-C147-BA2E-A60DA252AC7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EDA00DD8-064C-244D-BE70-87F044363121}"/>
              </a:ext>
            </a:extLst>
          </p:cNvPr>
          <p:cNvSpPr/>
          <p:nvPr/>
        </p:nvSpPr>
        <p:spPr>
          <a:xfrm rot="16200000">
            <a:off x="3295042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6ED2B23A-8843-7D45-B1B1-5F3C3D2F4E10}"/>
              </a:ext>
            </a:extLst>
          </p:cNvPr>
          <p:cNvSpPr/>
          <p:nvPr/>
        </p:nvSpPr>
        <p:spPr>
          <a:xfrm>
            <a:off x="3832605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2B53635-F587-4A47-A006-0B4A3F59EF10}"/>
              </a:ext>
            </a:extLst>
          </p:cNvPr>
          <p:cNvGrpSpPr/>
          <p:nvPr/>
        </p:nvGrpSpPr>
        <p:grpSpPr>
          <a:xfrm rot="16200000">
            <a:off x="3952512" y="3787459"/>
            <a:ext cx="1364224" cy="311369"/>
            <a:chOff x="2297660" y="4140835"/>
            <a:chExt cx="1364224" cy="311369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188B6391-7F09-7A41-A0E3-EB51B592ED0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281991D-DA35-BF4C-8169-1F5CB2D3F06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1E3767B-531E-5145-9F5F-7B32F2DAFF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BDB904EC-D4E2-B44E-B22C-80E765BD56A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E310FC3-42C0-004F-9DE3-0B890F6F8A5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5D786B3-1898-B747-AB2B-C6585E46CE0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xmlns="" id="{7EA838CE-7107-B84B-8EB2-03F27F43FD62}"/>
              </a:ext>
            </a:extLst>
          </p:cNvPr>
          <p:cNvSpPr/>
          <p:nvPr/>
        </p:nvSpPr>
        <p:spPr>
          <a:xfrm rot="16200000">
            <a:off x="4349801" y="4863159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xmlns="" id="{66EDDCBB-7A4F-7544-B6C2-3E9DDBEE5F5C}"/>
              </a:ext>
            </a:extLst>
          </p:cNvPr>
          <p:cNvSpPr/>
          <p:nvPr/>
        </p:nvSpPr>
        <p:spPr>
          <a:xfrm>
            <a:off x="4887364" y="376558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6CA2E2-9188-C148-ACB7-D0B6EDAF7487}"/>
              </a:ext>
            </a:extLst>
          </p:cNvPr>
          <p:cNvGrpSpPr/>
          <p:nvPr/>
        </p:nvGrpSpPr>
        <p:grpSpPr>
          <a:xfrm rot="16200000">
            <a:off x="5040756" y="3787458"/>
            <a:ext cx="1364224" cy="311369"/>
            <a:chOff x="2297660" y="4140835"/>
            <a:chExt cx="1364224" cy="31136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7CAACEA3-328A-3043-A26F-3AE9F0927CB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B77AEC6-A08E-2744-813E-99BD0DDDA9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C806C57-DC31-7842-9021-2B55A55A2D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DF5DDE2-2E68-CB43-8C45-8A31AAA7C15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AA636B5-23CA-544E-8957-6D111730B0D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B1957133-0650-B046-A036-DA1C47FBF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xmlns="" id="{8F8AE9A6-82FD-9243-88A4-93A940F360D7}"/>
              </a:ext>
            </a:extLst>
          </p:cNvPr>
          <p:cNvSpPr/>
          <p:nvPr/>
        </p:nvSpPr>
        <p:spPr>
          <a:xfrm rot="16200000">
            <a:off x="5438045" y="486315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xmlns="" id="{792B8EA4-B3D9-4C4B-A985-188BA8D1D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92B8EA4-B3D9-4C4B-A985-188BA8D1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858" y="270810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xmlns="" id="{9AA811B3-185B-9C4D-A67E-D0184A7B4B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9AA811B3-185B-9C4D-A67E-D0184A7B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238" y="273216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xmlns="" id="{393087C2-33E8-2745-AA7F-57B4193E71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393087C2-33E8-2745-AA7F-57B4193E7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841" y="273220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xmlns="" id="{663A07A0-35DB-3148-BA81-EFB421EDD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Roman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663A07A0-35DB-3148-BA81-EFB421E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021" y="272039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5D493BA9-7E83-D941-9662-47D78FF8281D}"/>
              </a:ext>
            </a:extLst>
          </p:cNvPr>
          <p:cNvSpPr txBox="1">
            <a:spLocks/>
          </p:cNvSpPr>
          <p:nvPr/>
        </p:nvSpPr>
        <p:spPr>
          <a:xfrm>
            <a:off x="2083961" y="5297038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DA7779B7-383D-774F-91B7-42843F170DE5}"/>
              </a:ext>
            </a:extLst>
          </p:cNvPr>
          <p:cNvSpPr txBox="1">
            <a:spLocks/>
          </p:cNvSpPr>
          <p:nvPr/>
        </p:nvSpPr>
        <p:spPr>
          <a:xfrm>
            <a:off x="2941947" y="52970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254D70E6-B900-B947-9CB1-4CA5CA3E82B0}"/>
              </a:ext>
            </a:extLst>
          </p:cNvPr>
          <p:cNvSpPr txBox="1">
            <a:spLocks/>
          </p:cNvSpPr>
          <p:nvPr/>
        </p:nvSpPr>
        <p:spPr>
          <a:xfrm>
            <a:off x="3978738" y="530983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9D74D270-52C3-1043-8D22-6AC58D74A0C1}"/>
              </a:ext>
            </a:extLst>
          </p:cNvPr>
          <p:cNvSpPr txBox="1">
            <a:spLocks/>
          </p:cNvSpPr>
          <p:nvPr/>
        </p:nvSpPr>
        <p:spPr>
          <a:xfrm>
            <a:off x="5101692" y="532263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6AADFF0-BE0A-434E-BF97-8FEF40D05CC3}"/>
              </a:ext>
            </a:extLst>
          </p:cNvPr>
          <p:cNvSpPr txBox="1">
            <a:spLocks/>
          </p:cNvSpPr>
          <p:nvPr/>
        </p:nvSpPr>
        <p:spPr>
          <a:xfrm>
            <a:off x="2710448" y="6122229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</p:spTree>
    <p:extLst>
      <p:ext uri="{BB962C8B-B14F-4D97-AF65-F5344CB8AC3E}">
        <p14:creationId xmlns:p14="http://schemas.microsoft.com/office/powerpoint/2010/main" val="32024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109B_template" id="{F5F00624-00A9-874F-B784-A35A96185B41}" vid="{39D723E7-92C0-1845-A752-6B8EA90799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cs109b_lecture_rnns2</Template>
  <TotalTime>3931</TotalTime>
  <Words>4733</Words>
  <Application>Microsoft Macintosh PowerPoint</Application>
  <PresentationFormat>Widescreen</PresentationFormat>
  <Paragraphs>892</Paragraphs>
  <Slides>75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8" baseType="lpstr">
      <vt:lpstr>Avenir Book</vt:lpstr>
      <vt:lpstr>Avenir Light</vt:lpstr>
      <vt:lpstr>Avenir Medium</vt:lpstr>
      <vt:lpstr>Avenir Roman</vt:lpstr>
      <vt:lpstr>Calibri</vt:lpstr>
      <vt:lpstr>Cambria Math</vt:lpstr>
      <vt:lpstr>Courier</vt:lpstr>
      <vt:lpstr>Karla</vt:lpstr>
      <vt:lpstr>MinionPro</vt:lpstr>
      <vt:lpstr>Noto Sans</vt:lpstr>
      <vt:lpstr>Arial</vt:lpstr>
      <vt:lpstr>Times New Roman</vt:lpstr>
      <vt:lpstr>GEC_template</vt:lpstr>
      <vt:lpstr>Lecture 17: Language Modelling 2</vt:lpstr>
      <vt:lpstr>Outline</vt:lpstr>
      <vt:lpstr>PowerPoint Presentation</vt:lpstr>
      <vt:lpstr>ELMo: Stacked Bi-directional LSTMs</vt:lpstr>
      <vt:lpstr>PowerPoint Presentation</vt:lpstr>
      <vt:lpstr>PowerPoint Presentation</vt:lpstr>
      <vt:lpstr>Outline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Sequence-to-Sequence (seq2seq)</vt:lpstr>
      <vt:lpstr>seq2seq + Attention</vt:lpstr>
      <vt:lpstr>seq2seq + Attention</vt:lpstr>
      <vt:lpstr>seq2seq + Attention</vt:lpstr>
      <vt:lpstr>seq2seq + Attention</vt:lpstr>
      <vt:lpstr>seq2seq + Attention</vt:lpstr>
      <vt:lpstr>seq2seq + Attention</vt:lpstr>
      <vt:lpstr>Outline</vt:lpstr>
      <vt:lpstr>PowerPoint Presentation</vt:lpstr>
      <vt:lpstr>Self-Attention</vt:lpstr>
      <vt:lpstr>Self-Attention</vt:lpstr>
      <vt:lpstr>Self-Attention</vt:lpstr>
      <vt:lpstr>Self-Attention</vt:lpstr>
      <vt:lpstr>Self-Attention</vt:lpstr>
      <vt:lpstr>Self-Attention</vt:lpstr>
      <vt:lpstr>BERT</vt:lpstr>
      <vt:lpstr>Conclusion</vt:lpstr>
      <vt:lpstr>Conclusion</vt:lpstr>
      <vt:lpstr>Sequential Modelling</vt:lpstr>
      <vt:lpstr>PowerPoint Presentation</vt:lpstr>
      <vt:lpstr>Outline</vt:lpstr>
      <vt:lpstr>The basics idea</vt:lpstr>
      <vt:lpstr>Categorical Data</vt:lpstr>
      <vt:lpstr>Categorical Data</vt:lpstr>
      <vt:lpstr>Training an Embedding  </vt:lpstr>
      <vt:lpstr>Training an Embedding (cont) </vt:lpstr>
      <vt:lpstr>Training an Embedding (cont) </vt:lpstr>
      <vt:lpstr>Embedding is just a linear regression</vt:lpstr>
      <vt:lpstr>PowerPoint Presentation</vt:lpstr>
      <vt:lpstr>Word Embeddings</vt:lpstr>
      <vt:lpstr>Obligatory example</vt:lpstr>
      <vt:lpstr>PowerPoint Presentation</vt:lpstr>
      <vt:lpstr>PowerPoint Presentation</vt:lpstr>
      <vt:lpstr>SKIP-GRAM: Predict Surrounding  Words</vt:lpstr>
      <vt:lpstr>SKIP-GRAM: Details</vt:lpstr>
      <vt:lpstr>PowerPoint Presentation</vt:lpstr>
      <vt:lpstr>Prediction</vt:lpstr>
      <vt:lpstr>Problems</vt:lpstr>
      <vt:lpstr>Changing Tasks</vt:lpstr>
      <vt:lpstr>Changing Tasks (cont)</vt:lpstr>
      <vt:lpstr>Negative Sampling</vt:lpstr>
      <vt:lpstr>Likelihood model</vt:lpstr>
      <vt:lpstr>Training the model</vt:lpstr>
      <vt:lpstr>PowerPoint Presentation</vt:lpstr>
      <vt:lpstr>PowerPoint Presentation</vt:lpstr>
      <vt:lpstr>The result</vt:lpstr>
      <vt:lpstr>Usage of word2vec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Sequential Data with ELMo, BERT, Transformers, and other childhood heroes</dc:title>
  <dc:creator>Microsoft Office User</dc:creator>
  <cp:lastModifiedBy>Microsoft Office User</cp:lastModifiedBy>
  <cp:revision>509</cp:revision>
  <cp:lastPrinted>2020-03-30T17:10:18Z</cp:lastPrinted>
  <dcterms:created xsi:type="dcterms:W3CDTF">2020-01-21T14:53:13Z</dcterms:created>
  <dcterms:modified xsi:type="dcterms:W3CDTF">2020-04-01T17:10:14Z</dcterms:modified>
</cp:coreProperties>
</file>