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5" r:id="rId1"/>
  </p:sldMasterIdLst>
  <p:notesMasterIdLst>
    <p:notesMasterId r:id="rId61"/>
  </p:notesMasterIdLst>
  <p:sldIdLst>
    <p:sldId id="318" r:id="rId2"/>
    <p:sldId id="481" r:id="rId3"/>
    <p:sldId id="501" r:id="rId4"/>
    <p:sldId id="376" r:id="rId5"/>
    <p:sldId id="384" r:id="rId6"/>
    <p:sldId id="424" r:id="rId7"/>
    <p:sldId id="428" r:id="rId8"/>
    <p:sldId id="429" r:id="rId9"/>
    <p:sldId id="460" r:id="rId10"/>
    <p:sldId id="461" r:id="rId11"/>
    <p:sldId id="462" r:id="rId12"/>
    <p:sldId id="463" r:id="rId13"/>
    <p:sldId id="464" r:id="rId14"/>
    <p:sldId id="465" r:id="rId15"/>
    <p:sldId id="466" r:id="rId16"/>
    <p:sldId id="467" r:id="rId17"/>
    <p:sldId id="469" r:id="rId18"/>
    <p:sldId id="517" r:id="rId19"/>
    <p:sldId id="518" r:id="rId20"/>
    <p:sldId id="522" r:id="rId21"/>
    <p:sldId id="521" r:id="rId22"/>
    <p:sldId id="523" r:id="rId23"/>
    <p:sldId id="524" r:id="rId24"/>
    <p:sldId id="468" r:id="rId25"/>
    <p:sldId id="452" r:id="rId26"/>
    <p:sldId id="453" r:id="rId27"/>
    <p:sldId id="454" r:id="rId28"/>
    <p:sldId id="455" r:id="rId29"/>
    <p:sldId id="456" r:id="rId30"/>
    <p:sldId id="457" r:id="rId31"/>
    <p:sldId id="458" r:id="rId32"/>
    <p:sldId id="502" r:id="rId33"/>
    <p:sldId id="503" r:id="rId34"/>
    <p:sldId id="504" r:id="rId35"/>
    <p:sldId id="470" r:id="rId36"/>
    <p:sldId id="471" r:id="rId37"/>
    <p:sldId id="472" r:id="rId38"/>
    <p:sldId id="473" r:id="rId39"/>
    <p:sldId id="474" r:id="rId40"/>
    <p:sldId id="447" r:id="rId41"/>
    <p:sldId id="448" r:id="rId42"/>
    <p:sldId id="449" r:id="rId43"/>
    <p:sldId id="450" r:id="rId44"/>
    <p:sldId id="477" r:id="rId45"/>
    <p:sldId id="478" r:id="rId46"/>
    <p:sldId id="479" r:id="rId47"/>
    <p:sldId id="480" r:id="rId48"/>
    <p:sldId id="505" r:id="rId49"/>
    <p:sldId id="506" r:id="rId50"/>
    <p:sldId id="507" r:id="rId51"/>
    <p:sldId id="508" r:id="rId52"/>
    <p:sldId id="509" r:id="rId53"/>
    <p:sldId id="510" r:id="rId54"/>
    <p:sldId id="511" r:id="rId55"/>
    <p:sldId id="512" r:id="rId56"/>
    <p:sldId id="513" r:id="rId57"/>
    <p:sldId id="514" r:id="rId58"/>
    <p:sldId id="515" r:id="rId59"/>
    <p:sldId id="51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icrosoft Office User" initials="Office [2]" lastIdx="1" clrIdx="1"/>
  <p:cmAuthor id="3" name="Microsoft Office User" initials="Office [2] [2]" lastIdx="1" clrIdx="2"/>
  <p:cmAuthor id="4" name="Microsoft Office User" initials="Office [2] [2] [2]" lastIdx="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2"/>
    <p:restoredTop sz="93766"/>
  </p:normalViewPr>
  <p:slideViewPr>
    <p:cSldViewPr snapToGrid="0" snapToObjects="1">
      <p:cViewPr>
        <p:scale>
          <a:sx n="125" d="100"/>
          <a:sy n="125" d="100"/>
        </p:scale>
        <p:origin x="504" y="1536"/>
      </p:cViewPr>
      <p:guideLst>
        <p:guide orient="horz" pos="2136"/>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02" Type="http://schemas.microsoft.com/office/2016/11/relationships/changesInfo" Target="changesInfos/changesInfo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los protopapas" userId="74894_tp_dropbox" providerId="OAuth2" clId="{08CDD02F-61D3-3844-9D43-2B6DCFCE0209}"/>
    <pc:docChg chg="custSel modSld">
      <pc:chgData name="pavlos protopapas" userId="74894_tp_dropbox" providerId="OAuth2" clId="{08CDD02F-61D3-3844-9D43-2B6DCFCE0209}" dt="2020-03-23T19:05:49.882" v="2" actId="7634"/>
      <pc:docMkLst>
        <pc:docMk/>
      </pc:docMkLst>
      <pc:sldChg chg="addSp">
        <pc:chgData name="pavlos protopapas" userId="74894_tp_dropbox" providerId="OAuth2" clId="{08CDD02F-61D3-3844-9D43-2B6DCFCE0209}" dt="2020-03-23T17:59:28.868" v="1" actId="7634"/>
        <pc:sldMkLst>
          <pc:docMk/>
          <pc:sldMk cId="446493532" sldId="262"/>
        </pc:sldMkLst>
        <pc:inkChg chg="add">
          <ac:chgData name="pavlos protopapas" userId="74894_tp_dropbox" providerId="OAuth2" clId="{08CDD02F-61D3-3844-9D43-2B6DCFCE0209}" dt="2020-03-23T17:59:28.868" v="1" actId="7634"/>
          <ac:inkMkLst>
            <pc:docMk/>
            <pc:sldMk cId="446493532" sldId="262"/>
            <ac:inkMk id="2" creationId="{28E27CB1-0568-344D-9E7D-66D14D819210}"/>
          </ac:inkMkLst>
        </pc:inkChg>
      </pc:sldChg>
      <pc:sldChg chg="addSp">
        <pc:chgData name="pavlos protopapas" userId="74894_tp_dropbox" providerId="OAuth2" clId="{08CDD02F-61D3-3844-9D43-2B6DCFCE0209}" dt="2020-03-23T17:59:28.868" v="1" actId="7634"/>
        <pc:sldMkLst>
          <pc:docMk/>
          <pc:sldMk cId="2117642784" sldId="325"/>
        </pc:sldMkLst>
        <pc:inkChg chg="add">
          <ac:chgData name="pavlos protopapas" userId="74894_tp_dropbox" providerId="OAuth2" clId="{08CDD02F-61D3-3844-9D43-2B6DCFCE0209}" dt="2020-03-23T17:59:28.868" v="1" actId="7634"/>
          <ac:inkMkLst>
            <pc:docMk/>
            <pc:sldMk cId="2117642784" sldId="325"/>
            <ac:inkMk id="4" creationId="{CDC1BB9C-EACF-6A4B-B15E-58AA4D30AC44}"/>
          </ac:inkMkLst>
        </pc:inkChg>
      </pc:sldChg>
      <pc:sldChg chg="addSp">
        <pc:chgData name="pavlos protopapas" userId="74894_tp_dropbox" providerId="OAuth2" clId="{08CDD02F-61D3-3844-9D43-2B6DCFCE0209}" dt="2020-03-23T17:59:28.868" v="1" actId="7634"/>
        <pc:sldMkLst>
          <pc:docMk/>
          <pc:sldMk cId="1644102515" sldId="326"/>
        </pc:sldMkLst>
        <pc:inkChg chg="add">
          <ac:chgData name="pavlos protopapas" userId="74894_tp_dropbox" providerId="OAuth2" clId="{08CDD02F-61D3-3844-9D43-2B6DCFCE0209}" dt="2020-03-23T17:59:28.868" v="1" actId="7634"/>
          <ac:inkMkLst>
            <pc:docMk/>
            <pc:sldMk cId="1644102515" sldId="326"/>
            <ac:inkMk id="4" creationId="{9614CFDC-66C6-9D4E-AE9A-765AFEF7F741}"/>
          </ac:inkMkLst>
        </pc:inkChg>
      </pc:sldChg>
      <pc:sldChg chg="addSp">
        <pc:chgData name="pavlos protopapas" userId="74894_tp_dropbox" providerId="OAuth2" clId="{08CDD02F-61D3-3844-9D43-2B6DCFCE0209}" dt="2020-03-23T17:59:28.868" v="1" actId="7634"/>
        <pc:sldMkLst>
          <pc:docMk/>
          <pc:sldMk cId="392687519" sldId="329"/>
        </pc:sldMkLst>
        <pc:inkChg chg="add">
          <ac:chgData name="pavlos protopapas" userId="74894_tp_dropbox" providerId="OAuth2" clId="{08CDD02F-61D3-3844-9D43-2B6DCFCE0209}" dt="2020-03-23T17:59:28.868" v="1" actId="7634"/>
          <ac:inkMkLst>
            <pc:docMk/>
            <pc:sldMk cId="392687519" sldId="329"/>
            <ac:inkMk id="26" creationId="{845DF248-FE7E-3C45-872D-0B3676985D8A}"/>
          </ac:inkMkLst>
        </pc:inkChg>
      </pc:sldChg>
      <pc:sldChg chg="addSp">
        <pc:chgData name="pavlos protopapas" userId="74894_tp_dropbox" providerId="OAuth2" clId="{08CDD02F-61D3-3844-9D43-2B6DCFCE0209}" dt="2020-03-23T19:05:49.882" v="2" actId="7634"/>
        <pc:sldMkLst>
          <pc:docMk/>
          <pc:sldMk cId="2044486342" sldId="331"/>
        </pc:sldMkLst>
        <pc:inkChg chg="add">
          <ac:chgData name="pavlos protopapas" userId="74894_tp_dropbox" providerId="OAuth2" clId="{08CDD02F-61D3-3844-9D43-2B6DCFCE0209}" dt="2020-03-23T19:05:49.882" v="2" actId="7634"/>
          <ac:inkMkLst>
            <pc:docMk/>
            <pc:sldMk cId="2044486342" sldId="331"/>
            <ac:inkMk id="40" creationId="{47980AD8-5DC9-AC43-BD2D-61438E6970B3}"/>
          </ac:inkMkLst>
        </pc:inkChg>
      </pc:sldChg>
      <pc:sldChg chg="addSp">
        <pc:chgData name="pavlos protopapas" userId="74894_tp_dropbox" providerId="OAuth2" clId="{08CDD02F-61D3-3844-9D43-2B6DCFCE0209}" dt="2020-03-23T19:05:49.882" v="2" actId="7634"/>
        <pc:sldMkLst>
          <pc:docMk/>
          <pc:sldMk cId="1164071839" sldId="333"/>
        </pc:sldMkLst>
        <pc:inkChg chg="add">
          <ac:chgData name="pavlos protopapas" userId="74894_tp_dropbox" providerId="OAuth2" clId="{08CDD02F-61D3-3844-9D43-2B6DCFCE0209}" dt="2020-03-23T19:05:49.882" v="2" actId="7634"/>
          <ac:inkMkLst>
            <pc:docMk/>
            <pc:sldMk cId="1164071839" sldId="333"/>
            <ac:inkMk id="39" creationId="{9D3CD218-B801-C547-9C42-E781C417E972}"/>
          </ac:inkMkLst>
        </pc:inkChg>
      </pc:sldChg>
      <pc:sldChg chg="addSp">
        <pc:chgData name="pavlos protopapas" userId="74894_tp_dropbox" providerId="OAuth2" clId="{08CDD02F-61D3-3844-9D43-2B6DCFCE0209}" dt="2020-03-23T19:05:49.882" v="2" actId="7634"/>
        <pc:sldMkLst>
          <pc:docMk/>
          <pc:sldMk cId="811483217" sldId="335"/>
        </pc:sldMkLst>
        <pc:inkChg chg="add">
          <ac:chgData name="pavlos protopapas" userId="74894_tp_dropbox" providerId="OAuth2" clId="{08CDD02F-61D3-3844-9D43-2B6DCFCE0209}" dt="2020-03-23T19:05:49.882" v="2" actId="7634"/>
          <ac:inkMkLst>
            <pc:docMk/>
            <pc:sldMk cId="811483217" sldId="335"/>
            <ac:inkMk id="5" creationId="{E127D37B-616F-2449-A641-BC170AB2D967}"/>
          </ac:inkMkLst>
        </pc:inkChg>
      </pc:sldChg>
      <pc:sldChg chg="addSp">
        <pc:chgData name="pavlos protopapas" userId="74894_tp_dropbox" providerId="OAuth2" clId="{08CDD02F-61D3-3844-9D43-2B6DCFCE0209}" dt="2020-03-23T19:05:49.882" v="2" actId="7634"/>
        <pc:sldMkLst>
          <pc:docMk/>
          <pc:sldMk cId="753103317" sldId="336"/>
        </pc:sldMkLst>
        <pc:inkChg chg="add">
          <ac:chgData name="pavlos protopapas" userId="74894_tp_dropbox" providerId="OAuth2" clId="{08CDD02F-61D3-3844-9D43-2B6DCFCE0209}" dt="2020-03-23T19:05:49.882" v="2" actId="7634"/>
          <ac:inkMkLst>
            <pc:docMk/>
            <pc:sldMk cId="753103317" sldId="336"/>
            <ac:inkMk id="5" creationId="{C21FCA77-EA83-EA4B-9787-EB739338987D}"/>
          </ac:inkMkLst>
        </pc:inkChg>
      </pc:sldChg>
      <pc:sldChg chg="addSp">
        <pc:chgData name="pavlos protopapas" userId="74894_tp_dropbox" providerId="OAuth2" clId="{08CDD02F-61D3-3844-9D43-2B6DCFCE0209}" dt="2020-03-23T19:05:49.882" v="2" actId="7634"/>
        <pc:sldMkLst>
          <pc:docMk/>
          <pc:sldMk cId="1521455081" sldId="337"/>
        </pc:sldMkLst>
        <pc:inkChg chg="add">
          <ac:chgData name="pavlos protopapas" userId="74894_tp_dropbox" providerId="OAuth2" clId="{08CDD02F-61D3-3844-9D43-2B6DCFCE0209}" dt="2020-03-23T19:05:49.882" v="2" actId="7634"/>
          <ac:inkMkLst>
            <pc:docMk/>
            <pc:sldMk cId="1521455081" sldId="337"/>
            <ac:inkMk id="4" creationId="{34D73F82-F29A-B146-A400-275BB7C131BA}"/>
          </ac:inkMkLst>
        </pc:inkChg>
      </pc:sldChg>
      <pc:sldChg chg="addSp">
        <pc:chgData name="pavlos protopapas" userId="74894_tp_dropbox" providerId="OAuth2" clId="{08CDD02F-61D3-3844-9D43-2B6DCFCE0209}" dt="2020-03-23T19:05:49.882" v="2" actId="7634"/>
        <pc:sldMkLst>
          <pc:docMk/>
          <pc:sldMk cId="990635180" sldId="338"/>
        </pc:sldMkLst>
        <pc:inkChg chg="add">
          <ac:chgData name="pavlos protopapas" userId="74894_tp_dropbox" providerId="OAuth2" clId="{08CDD02F-61D3-3844-9D43-2B6DCFCE0209}" dt="2020-03-23T19:05:49.882" v="2" actId="7634"/>
          <ac:inkMkLst>
            <pc:docMk/>
            <pc:sldMk cId="990635180" sldId="338"/>
            <ac:inkMk id="3" creationId="{5B750B7A-AD1B-C843-BAC5-AB75A45F00DA}"/>
          </ac:inkMkLst>
        </pc:inkChg>
      </pc:sldChg>
      <pc:sldChg chg="addSp">
        <pc:chgData name="pavlos protopapas" userId="74894_tp_dropbox" providerId="OAuth2" clId="{08CDD02F-61D3-3844-9D43-2B6DCFCE0209}" dt="2020-03-23T17:59:28.868" v="1" actId="7634"/>
        <pc:sldMkLst>
          <pc:docMk/>
          <pc:sldMk cId="78632981" sldId="339"/>
        </pc:sldMkLst>
        <pc:inkChg chg="add">
          <ac:chgData name="pavlos protopapas" userId="74894_tp_dropbox" providerId="OAuth2" clId="{08CDD02F-61D3-3844-9D43-2B6DCFCE0209}" dt="2020-03-23T17:59:28.868" v="1" actId="7634"/>
          <ac:inkMkLst>
            <pc:docMk/>
            <pc:sldMk cId="78632981" sldId="339"/>
            <ac:inkMk id="4" creationId="{03D6216F-12A3-C347-A113-8BEA3A9D79E9}"/>
          </ac:inkMkLst>
        </pc:inkChg>
      </pc:sldChg>
      <pc:sldChg chg="addSp">
        <pc:chgData name="pavlos protopapas" userId="74894_tp_dropbox" providerId="OAuth2" clId="{08CDD02F-61D3-3844-9D43-2B6DCFCE0209}" dt="2020-03-23T17:59:28.868" v="1" actId="7634"/>
        <pc:sldMkLst>
          <pc:docMk/>
          <pc:sldMk cId="234471029" sldId="343"/>
        </pc:sldMkLst>
        <pc:inkChg chg="add">
          <ac:chgData name="pavlos protopapas" userId="74894_tp_dropbox" providerId="OAuth2" clId="{08CDD02F-61D3-3844-9D43-2B6DCFCE0209}" dt="2020-03-23T17:59:28.868" v="1" actId="7634"/>
          <ac:inkMkLst>
            <pc:docMk/>
            <pc:sldMk cId="234471029" sldId="343"/>
            <ac:inkMk id="4" creationId="{A4946F82-9BFD-FE4D-8EC5-2445AD763C9A}"/>
          </ac:inkMkLst>
        </pc:inkChg>
      </pc:sldChg>
      <pc:sldChg chg="addSp">
        <pc:chgData name="pavlos protopapas" userId="74894_tp_dropbox" providerId="OAuth2" clId="{08CDD02F-61D3-3844-9D43-2B6DCFCE0209}" dt="2020-03-23T17:59:28.868" v="1" actId="7634"/>
        <pc:sldMkLst>
          <pc:docMk/>
          <pc:sldMk cId="122092158" sldId="344"/>
        </pc:sldMkLst>
        <pc:inkChg chg="add">
          <ac:chgData name="pavlos protopapas" userId="74894_tp_dropbox" providerId="OAuth2" clId="{08CDD02F-61D3-3844-9D43-2B6DCFCE0209}" dt="2020-03-23T17:59:28.868" v="1" actId="7634"/>
          <ac:inkMkLst>
            <pc:docMk/>
            <pc:sldMk cId="122092158" sldId="344"/>
            <ac:inkMk id="5" creationId="{72533FF0-19EE-554D-973C-72A7EC43B4DF}"/>
          </ac:inkMkLst>
        </pc:inkChg>
      </pc:sldChg>
      <pc:sldChg chg="addSp">
        <pc:chgData name="pavlos protopapas" userId="74894_tp_dropbox" providerId="OAuth2" clId="{08CDD02F-61D3-3844-9D43-2B6DCFCE0209}" dt="2020-03-23T17:59:28.868" v="1" actId="7634"/>
        <pc:sldMkLst>
          <pc:docMk/>
          <pc:sldMk cId="1156016621" sldId="345"/>
        </pc:sldMkLst>
        <pc:inkChg chg="add">
          <ac:chgData name="pavlos protopapas" userId="74894_tp_dropbox" providerId="OAuth2" clId="{08CDD02F-61D3-3844-9D43-2B6DCFCE0209}" dt="2020-03-23T17:59:28.868" v="1" actId="7634"/>
          <ac:inkMkLst>
            <pc:docMk/>
            <pc:sldMk cId="1156016621" sldId="345"/>
            <ac:inkMk id="5" creationId="{293F2934-C370-074D-AED4-1A7C4C2661C7}"/>
          </ac:inkMkLst>
        </pc:inkChg>
      </pc:sldChg>
      <pc:sldChg chg="addSp">
        <pc:chgData name="pavlos protopapas" userId="74894_tp_dropbox" providerId="OAuth2" clId="{08CDD02F-61D3-3844-9D43-2B6DCFCE0209}" dt="2020-03-23T19:05:49.882" v="2" actId="7634"/>
        <pc:sldMkLst>
          <pc:docMk/>
          <pc:sldMk cId="1163198583" sldId="368"/>
        </pc:sldMkLst>
        <pc:inkChg chg="add">
          <ac:chgData name="pavlos protopapas" userId="74894_tp_dropbox" providerId="OAuth2" clId="{08CDD02F-61D3-3844-9D43-2B6DCFCE0209}" dt="2020-03-23T19:05:49.882" v="2" actId="7634"/>
          <ac:inkMkLst>
            <pc:docMk/>
            <pc:sldMk cId="1163198583" sldId="368"/>
            <ac:inkMk id="4" creationId="{7D2FD731-30F6-9A40-B301-CDF706A58231}"/>
          </ac:inkMkLst>
        </pc:inkChg>
      </pc:sldChg>
      <pc:sldChg chg="addSp">
        <pc:chgData name="pavlos protopapas" userId="74894_tp_dropbox" providerId="OAuth2" clId="{08CDD02F-61D3-3844-9D43-2B6DCFCE0209}" dt="2020-03-23T19:05:49.882" v="2" actId="7634"/>
        <pc:sldMkLst>
          <pc:docMk/>
          <pc:sldMk cId="1297535601" sldId="414"/>
        </pc:sldMkLst>
        <pc:inkChg chg="add">
          <ac:chgData name="pavlos protopapas" userId="74894_tp_dropbox" providerId="OAuth2" clId="{08CDD02F-61D3-3844-9D43-2B6DCFCE0209}" dt="2020-03-23T19:05:49.882" v="2" actId="7634"/>
          <ac:inkMkLst>
            <pc:docMk/>
            <pc:sldMk cId="1297535601" sldId="414"/>
            <ac:inkMk id="6" creationId="{05058BB3-8CA2-8347-82BB-6E485A2EF2C0}"/>
          </ac:inkMkLst>
        </pc:inkChg>
      </pc:sldChg>
      <pc:sldChg chg="addSp">
        <pc:chgData name="pavlos protopapas" userId="74894_tp_dropbox" providerId="OAuth2" clId="{08CDD02F-61D3-3844-9D43-2B6DCFCE0209}" dt="2020-03-23T19:05:49.882" v="2" actId="7634"/>
        <pc:sldMkLst>
          <pc:docMk/>
          <pc:sldMk cId="1004885885" sldId="421"/>
        </pc:sldMkLst>
        <pc:inkChg chg="add">
          <ac:chgData name="pavlos protopapas" userId="74894_tp_dropbox" providerId="OAuth2" clId="{08CDD02F-61D3-3844-9D43-2B6DCFCE0209}" dt="2020-03-23T19:05:49.882" v="2" actId="7634"/>
          <ac:inkMkLst>
            <pc:docMk/>
            <pc:sldMk cId="1004885885" sldId="421"/>
            <ac:inkMk id="8" creationId="{3A71F3AB-0B9F-F444-B96C-A81EB62EA263}"/>
          </ac:inkMkLst>
        </pc:inkChg>
      </pc:sldChg>
      <pc:sldChg chg="addSp">
        <pc:chgData name="pavlos protopapas" userId="74894_tp_dropbox" providerId="OAuth2" clId="{08CDD02F-61D3-3844-9D43-2B6DCFCE0209}" dt="2020-03-23T19:05:49.882" v="2" actId="7634"/>
        <pc:sldMkLst>
          <pc:docMk/>
          <pc:sldMk cId="245061955" sldId="422"/>
        </pc:sldMkLst>
        <pc:inkChg chg="add">
          <ac:chgData name="pavlos protopapas" userId="74894_tp_dropbox" providerId="OAuth2" clId="{08CDD02F-61D3-3844-9D43-2B6DCFCE0209}" dt="2020-03-23T19:05:49.882" v="2" actId="7634"/>
          <ac:inkMkLst>
            <pc:docMk/>
            <pc:sldMk cId="245061955" sldId="422"/>
            <ac:inkMk id="10" creationId="{E6DD3B23-2864-6546-B131-5AA1F7BDD30A}"/>
          </ac:inkMkLst>
        </pc:inkChg>
      </pc:sldChg>
      <pc:sldChg chg="addSp">
        <pc:chgData name="pavlos protopapas" userId="74894_tp_dropbox" providerId="OAuth2" clId="{08CDD02F-61D3-3844-9D43-2B6DCFCE0209}" dt="2020-03-23T19:05:49.882" v="2" actId="7634"/>
        <pc:sldMkLst>
          <pc:docMk/>
          <pc:sldMk cId="766027428" sldId="428"/>
        </pc:sldMkLst>
        <pc:inkChg chg="add">
          <ac:chgData name="pavlos protopapas" userId="74894_tp_dropbox" providerId="OAuth2" clId="{08CDD02F-61D3-3844-9D43-2B6DCFCE0209}" dt="2020-03-23T19:05:49.882" v="2" actId="7634"/>
          <ac:inkMkLst>
            <pc:docMk/>
            <pc:sldMk cId="766027428" sldId="428"/>
            <ac:inkMk id="3" creationId="{19802085-CD59-8F4F-B840-2F05D693324B}"/>
          </ac:inkMkLst>
        </pc:inkChg>
      </pc:sldChg>
      <pc:sldChg chg="addSp">
        <pc:chgData name="pavlos protopapas" userId="74894_tp_dropbox" providerId="OAuth2" clId="{08CDD02F-61D3-3844-9D43-2B6DCFCE0209}" dt="2020-03-23T19:05:49.882" v="2" actId="7634"/>
        <pc:sldMkLst>
          <pc:docMk/>
          <pc:sldMk cId="690326283" sldId="460"/>
        </pc:sldMkLst>
        <pc:inkChg chg="add">
          <ac:chgData name="pavlos protopapas" userId="74894_tp_dropbox" providerId="OAuth2" clId="{08CDD02F-61D3-3844-9D43-2B6DCFCE0209}" dt="2020-03-23T19:05:49.882" v="2" actId="7634"/>
          <ac:inkMkLst>
            <pc:docMk/>
            <pc:sldMk cId="690326283" sldId="460"/>
            <ac:inkMk id="4" creationId="{B0A901D8-27B6-434C-81AD-33C111DB4CB3}"/>
          </ac:inkMkLst>
        </pc:inkChg>
      </pc:sldChg>
      <pc:sldChg chg="addSp">
        <pc:chgData name="pavlos protopapas" userId="74894_tp_dropbox" providerId="OAuth2" clId="{08CDD02F-61D3-3844-9D43-2B6DCFCE0209}" dt="2020-03-23T19:05:49.882" v="2" actId="7634"/>
        <pc:sldMkLst>
          <pc:docMk/>
          <pc:sldMk cId="1591826137" sldId="488"/>
        </pc:sldMkLst>
        <pc:inkChg chg="add">
          <ac:chgData name="pavlos protopapas" userId="74894_tp_dropbox" providerId="OAuth2" clId="{08CDD02F-61D3-3844-9D43-2B6DCFCE0209}" dt="2020-03-23T19:05:49.882" v="2" actId="7634"/>
          <ac:inkMkLst>
            <pc:docMk/>
            <pc:sldMk cId="1591826137" sldId="488"/>
            <ac:inkMk id="5" creationId="{356EAA98-489B-294E-B56D-BF8C605C38F6}"/>
          </ac:inkMkLst>
        </pc:inkChg>
      </pc:sldChg>
      <pc:sldChg chg="addSp">
        <pc:chgData name="pavlos protopapas" userId="74894_tp_dropbox" providerId="OAuth2" clId="{08CDD02F-61D3-3844-9D43-2B6DCFCE0209}" dt="2020-03-23T19:05:49.882" v="2" actId="7634"/>
        <pc:sldMkLst>
          <pc:docMk/>
          <pc:sldMk cId="715353912" sldId="501"/>
        </pc:sldMkLst>
        <pc:inkChg chg="add">
          <ac:chgData name="pavlos protopapas" userId="74894_tp_dropbox" providerId="OAuth2" clId="{08CDD02F-61D3-3844-9D43-2B6DCFCE0209}" dt="2020-03-23T19:05:49.882" v="2" actId="7634"/>
          <ac:inkMkLst>
            <pc:docMk/>
            <pc:sldMk cId="715353912" sldId="501"/>
            <ac:inkMk id="2" creationId="{7A902694-1D09-7049-A8BC-FE2B82895360}"/>
          </ac:inkMkLst>
        </pc:inkChg>
      </pc:sldChg>
      <pc:sldChg chg="addSp">
        <pc:chgData name="pavlos protopapas" userId="74894_tp_dropbox" providerId="OAuth2" clId="{08CDD02F-61D3-3844-9D43-2B6DCFCE0209}" dt="2020-03-23T17:37:55.538" v="0" actId="7634"/>
        <pc:sldMkLst>
          <pc:docMk/>
          <pc:sldMk cId="1785667264" sldId="506"/>
        </pc:sldMkLst>
        <pc:inkChg chg="add">
          <ac:chgData name="pavlos protopapas" userId="74894_tp_dropbox" providerId="OAuth2" clId="{08CDD02F-61D3-3844-9D43-2B6DCFCE0209}" dt="2020-03-23T17:37:55.538" v="0" actId="7634"/>
          <ac:inkMkLst>
            <pc:docMk/>
            <pc:sldMk cId="1785667264" sldId="506"/>
            <ac:inkMk id="6" creationId="{E1C90499-30B6-F749-BB0F-B4855220BD19}"/>
          </ac:inkMkLst>
        </pc:ink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236B18-74CE-9D4F-81AF-719DF4FD712D}" type="datetimeFigureOut">
              <a:rPr lang="en-US" smtClean="0"/>
              <a:t>3/25/20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3C6C5F-2519-1B4F-BEC9-BDE26CB25B3F}" type="slidenum">
              <a:rPr lang="en-US" smtClean="0"/>
              <a:t>‹#›</a:t>
            </a:fld>
            <a:endParaRPr lang="en-US"/>
          </a:p>
        </p:txBody>
      </p:sp>
    </p:spTree>
    <p:extLst>
      <p:ext uri="{BB962C8B-B14F-4D97-AF65-F5344CB8AC3E}">
        <p14:creationId xmlns:p14="http://schemas.microsoft.com/office/powerpoint/2010/main" val="4227399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a:t>
            </a:fld>
            <a:endParaRPr lang="en-US"/>
          </a:p>
        </p:txBody>
      </p:sp>
    </p:spTree>
    <p:extLst>
      <p:ext uri="{BB962C8B-B14F-4D97-AF65-F5344CB8AC3E}">
        <p14:creationId xmlns:p14="http://schemas.microsoft.com/office/powerpoint/2010/main" val="920869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10</a:t>
            </a:fld>
            <a:endParaRPr lang="en-US"/>
          </a:p>
        </p:txBody>
      </p:sp>
    </p:spTree>
    <p:extLst>
      <p:ext uri="{BB962C8B-B14F-4D97-AF65-F5344CB8AC3E}">
        <p14:creationId xmlns:p14="http://schemas.microsoft.com/office/powerpoint/2010/main" val="104349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11</a:t>
            </a:fld>
            <a:endParaRPr lang="en-US"/>
          </a:p>
        </p:txBody>
      </p:sp>
    </p:spTree>
    <p:extLst>
      <p:ext uri="{BB962C8B-B14F-4D97-AF65-F5344CB8AC3E}">
        <p14:creationId xmlns:p14="http://schemas.microsoft.com/office/powerpoint/2010/main" val="9987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12</a:t>
            </a:fld>
            <a:endParaRPr lang="en-US"/>
          </a:p>
        </p:txBody>
      </p:sp>
    </p:spTree>
    <p:extLst>
      <p:ext uri="{BB962C8B-B14F-4D97-AF65-F5344CB8AC3E}">
        <p14:creationId xmlns:p14="http://schemas.microsoft.com/office/powerpoint/2010/main" val="1925107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13</a:t>
            </a:fld>
            <a:endParaRPr lang="en-US"/>
          </a:p>
        </p:txBody>
      </p:sp>
    </p:spTree>
    <p:extLst>
      <p:ext uri="{BB962C8B-B14F-4D97-AF65-F5344CB8AC3E}">
        <p14:creationId xmlns:p14="http://schemas.microsoft.com/office/powerpoint/2010/main" val="985729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14</a:t>
            </a:fld>
            <a:endParaRPr lang="en-US"/>
          </a:p>
        </p:txBody>
      </p:sp>
    </p:spTree>
    <p:extLst>
      <p:ext uri="{BB962C8B-B14F-4D97-AF65-F5344CB8AC3E}">
        <p14:creationId xmlns:p14="http://schemas.microsoft.com/office/powerpoint/2010/main" val="172526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15</a:t>
            </a:fld>
            <a:endParaRPr lang="en-US"/>
          </a:p>
        </p:txBody>
      </p:sp>
    </p:spTree>
    <p:extLst>
      <p:ext uri="{BB962C8B-B14F-4D97-AF65-F5344CB8AC3E}">
        <p14:creationId xmlns:p14="http://schemas.microsoft.com/office/powerpoint/2010/main" val="1391101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16</a:t>
            </a:fld>
            <a:endParaRPr lang="en-US"/>
          </a:p>
        </p:txBody>
      </p:sp>
    </p:spTree>
    <p:extLst>
      <p:ext uri="{BB962C8B-B14F-4D97-AF65-F5344CB8AC3E}">
        <p14:creationId xmlns:p14="http://schemas.microsoft.com/office/powerpoint/2010/main" val="802281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17</a:t>
            </a:fld>
            <a:endParaRPr lang="en-US"/>
          </a:p>
        </p:txBody>
      </p:sp>
    </p:spTree>
    <p:extLst>
      <p:ext uri="{BB962C8B-B14F-4D97-AF65-F5344CB8AC3E}">
        <p14:creationId xmlns:p14="http://schemas.microsoft.com/office/powerpoint/2010/main" val="93160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18</a:t>
            </a:fld>
            <a:endParaRPr lang="en-US"/>
          </a:p>
        </p:txBody>
      </p:sp>
    </p:spTree>
    <p:extLst>
      <p:ext uri="{BB962C8B-B14F-4D97-AF65-F5344CB8AC3E}">
        <p14:creationId xmlns:p14="http://schemas.microsoft.com/office/powerpoint/2010/main" val="303959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19</a:t>
            </a:fld>
            <a:endParaRPr lang="en-US"/>
          </a:p>
        </p:txBody>
      </p:sp>
    </p:spTree>
    <p:extLst>
      <p:ext uri="{BB962C8B-B14F-4D97-AF65-F5344CB8AC3E}">
        <p14:creationId xmlns:p14="http://schemas.microsoft.com/office/powerpoint/2010/main" val="92145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a:t>
            </a:fld>
            <a:endParaRPr lang="en-US"/>
          </a:p>
        </p:txBody>
      </p:sp>
    </p:spTree>
    <p:extLst>
      <p:ext uri="{BB962C8B-B14F-4D97-AF65-F5344CB8AC3E}">
        <p14:creationId xmlns:p14="http://schemas.microsoft.com/office/powerpoint/2010/main" val="2147149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20</a:t>
            </a:fld>
            <a:endParaRPr lang="en-US"/>
          </a:p>
        </p:txBody>
      </p:sp>
    </p:spTree>
    <p:extLst>
      <p:ext uri="{BB962C8B-B14F-4D97-AF65-F5344CB8AC3E}">
        <p14:creationId xmlns:p14="http://schemas.microsoft.com/office/powerpoint/2010/main" val="208760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21</a:t>
            </a:fld>
            <a:endParaRPr lang="en-US"/>
          </a:p>
        </p:txBody>
      </p:sp>
    </p:spTree>
    <p:extLst>
      <p:ext uri="{BB962C8B-B14F-4D97-AF65-F5344CB8AC3E}">
        <p14:creationId xmlns:p14="http://schemas.microsoft.com/office/powerpoint/2010/main" val="597744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Finite state machines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03C6C5F-2519-1B4F-BEC9-BDE26CB25B3F}" type="slidenum">
              <a:rPr lang="en-US" smtClean="0"/>
              <a:t>22</a:t>
            </a:fld>
            <a:endParaRPr lang="en-US"/>
          </a:p>
        </p:txBody>
      </p:sp>
    </p:spTree>
    <p:extLst>
      <p:ext uri="{BB962C8B-B14F-4D97-AF65-F5344CB8AC3E}">
        <p14:creationId xmlns:p14="http://schemas.microsoft.com/office/powerpoint/2010/main" val="669747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23</a:t>
            </a:fld>
            <a:endParaRPr lang="en-US"/>
          </a:p>
        </p:txBody>
      </p:sp>
    </p:spTree>
    <p:extLst>
      <p:ext uri="{BB962C8B-B14F-4D97-AF65-F5344CB8AC3E}">
        <p14:creationId xmlns:p14="http://schemas.microsoft.com/office/powerpoint/2010/main" val="1049537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24</a:t>
            </a:fld>
            <a:endParaRPr lang="en-US"/>
          </a:p>
        </p:txBody>
      </p:sp>
    </p:spTree>
    <p:extLst>
      <p:ext uri="{BB962C8B-B14F-4D97-AF65-F5344CB8AC3E}">
        <p14:creationId xmlns:p14="http://schemas.microsoft.com/office/powerpoint/2010/main" val="572245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25</a:t>
            </a:fld>
            <a:endParaRPr lang="en-US"/>
          </a:p>
        </p:txBody>
      </p:sp>
    </p:spTree>
    <p:extLst>
      <p:ext uri="{BB962C8B-B14F-4D97-AF65-F5344CB8AC3E}">
        <p14:creationId xmlns:p14="http://schemas.microsoft.com/office/powerpoint/2010/main" val="40142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26</a:t>
            </a:fld>
            <a:endParaRPr lang="en-US"/>
          </a:p>
        </p:txBody>
      </p:sp>
    </p:spTree>
    <p:extLst>
      <p:ext uri="{BB962C8B-B14F-4D97-AF65-F5344CB8AC3E}">
        <p14:creationId xmlns:p14="http://schemas.microsoft.com/office/powerpoint/2010/main" val="278680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27</a:t>
            </a:fld>
            <a:endParaRPr lang="en-US"/>
          </a:p>
        </p:txBody>
      </p:sp>
    </p:spTree>
    <p:extLst>
      <p:ext uri="{BB962C8B-B14F-4D97-AF65-F5344CB8AC3E}">
        <p14:creationId xmlns:p14="http://schemas.microsoft.com/office/powerpoint/2010/main" val="1143135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28</a:t>
            </a:fld>
            <a:endParaRPr lang="en-US"/>
          </a:p>
        </p:txBody>
      </p:sp>
    </p:spTree>
    <p:extLst>
      <p:ext uri="{BB962C8B-B14F-4D97-AF65-F5344CB8AC3E}">
        <p14:creationId xmlns:p14="http://schemas.microsoft.com/office/powerpoint/2010/main" val="1219944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29</a:t>
            </a:fld>
            <a:endParaRPr lang="en-US"/>
          </a:p>
        </p:txBody>
      </p:sp>
    </p:spTree>
    <p:extLst>
      <p:ext uri="{BB962C8B-B14F-4D97-AF65-F5344CB8AC3E}">
        <p14:creationId xmlns:p14="http://schemas.microsoft.com/office/powerpoint/2010/main" val="192611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a:t>
            </a:fld>
            <a:endParaRPr lang="en-US"/>
          </a:p>
        </p:txBody>
      </p:sp>
    </p:spTree>
    <p:extLst>
      <p:ext uri="{BB962C8B-B14F-4D97-AF65-F5344CB8AC3E}">
        <p14:creationId xmlns:p14="http://schemas.microsoft.com/office/powerpoint/2010/main" val="1339743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30</a:t>
            </a:fld>
            <a:endParaRPr lang="en-US"/>
          </a:p>
        </p:txBody>
      </p:sp>
    </p:spTree>
    <p:extLst>
      <p:ext uri="{BB962C8B-B14F-4D97-AF65-F5344CB8AC3E}">
        <p14:creationId xmlns:p14="http://schemas.microsoft.com/office/powerpoint/2010/main" val="378393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31</a:t>
            </a:fld>
            <a:endParaRPr lang="en-US"/>
          </a:p>
        </p:txBody>
      </p:sp>
    </p:spTree>
    <p:extLst>
      <p:ext uri="{BB962C8B-B14F-4D97-AF65-F5344CB8AC3E}">
        <p14:creationId xmlns:p14="http://schemas.microsoft.com/office/powerpoint/2010/main" val="892183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33</a:t>
            </a:fld>
            <a:endParaRPr lang="en-US"/>
          </a:p>
        </p:txBody>
      </p:sp>
    </p:spTree>
    <p:extLst>
      <p:ext uri="{BB962C8B-B14F-4D97-AF65-F5344CB8AC3E}">
        <p14:creationId xmlns:p14="http://schemas.microsoft.com/office/powerpoint/2010/main" val="407582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34</a:t>
            </a:fld>
            <a:endParaRPr lang="en-US"/>
          </a:p>
        </p:txBody>
      </p:sp>
    </p:spTree>
    <p:extLst>
      <p:ext uri="{BB962C8B-B14F-4D97-AF65-F5344CB8AC3E}">
        <p14:creationId xmlns:p14="http://schemas.microsoft.com/office/powerpoint/2010/main" val="82700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35</a:t>
            </a:fld>
            <a:endParaRPr lang="en-US"/>
          </a:p>
        </p:txBody>
      </p:sp>
    </p:spTree>
    <p:extLst>
      <p:ext uri="{BB962C8B-B14F-4D97-AF65-F5344CB8AC3E}">
        <p14:creationId xmlns:p14="http://schemas.microsoft.com/office/powerpoint/2010/main" val="584899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36</a:t>
            </a:fld>
            <a:endParaRPr lang="en-US"/>
          </a:p>
        </p:txBody>
      </p:sp>
    </p:spTree>
    <p:extLst>
      <p:ext uri="{BB962C8B-B14F-4D97-AF65-F5344CB8AC3E}">
        <p14:creationId xmlns:p14="http://schemas.microsoft.com/office/powerpoint/2010/main" val="739294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37</a:t>
            </a:fld>
            <a:endParaRPr lang="en-US"/>
          </a:p>
        </p:txBody>
      </p:sp>
    </p:spTree>
    <p:extLst>
      <p:ext uri="{BB962C8B-B14F-4D97-AF65-F5344CB8AC3E}">
        <p14:creationId xmlns:p14="http://schemas.microsoft.com/office/powerpoint/2010/main" val="1251004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38</a:t>
            </a:fld>
            <a:endParaRPr lang="en-US"/>
          </a:p>
        </p:txBody>
      </p:sp>
    </p:spTree>
    <p:extLst>
      <p:ext uri="{BB962C8B-B14F-4D97-AF65-F5344CB8AC3E}">
        <p14:creationId xmlns:p14="http://schemas.microsoft.com/office/powerpoint/2010/main" val="6437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39</a:t>
            </a:fld>
            <a:endParaRPr lang="en-US"/>
          </a:p>
        </p:txBody>
      </p:sp>
    </p:spTree>
    <p:extLst>
      <p:ext uri="{BB962C8B-B14F-4D97-AF65-F5344CB8AC3E}">
        <p14:creationId xmlns:p14="http://schemas.microsoft.com/office/powerpoint/2010/main" val="1777637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40</a:t>
            </a:fld>
            <a:endParaRPr lang="en-US"/>
          </a:p>
        </p:txBody>
      </p:sp>
    </p:spTree>
    <p:extLst>
      <p:ext uri="{BB962C8B-B14F-4D97-AF65-F5344CB8AC3E}">
        <p14:creationId xmlns:p14="http://schemas.microsoft.com/office/powerpoint/2010/main" val="102882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a:t>
            </a:fld>
            <a:endParaRPr lang="en-US"/>
          </a:p>
        </p:txBody>
      </p:sp>
    </p:spTree>
    <p:extLst>
      <p:ext uri="{BB962C8B-B14F-4D97-AF65-F5344CB8AC3E}">
        <p14:creationId xmlns:p14="http://schemas.microsoft.com/office/powerpoint/2010/main" val="2048791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41</a:t>
            </a:fld>
            <a:endParaRPr lang="en-US"/>
          </a:p>
        </p:txBody>
      </p:sp>
    </p:spTree>
    <p:extLst>
      <p:ext uri="{BB962C8B-B14F-4D97-AF65-F5344CB8AC3E}">
        <p14:creationId xmlns:p14="http://schemas.microsoft.com/office/powerpoint/2010/main" val="2121320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42</a:t>
            </a:fld>
            <a:endParaRPr lang="en-US"/>
          </a:p>
        </p:txBody>
      </p:sp>
    </p:spTree>
    <p:extLst>
      <p:ext uri="{BB962C8B-B14F-4D97-AF65-F5344CB8AC3E}">
        <p14:creationId xmlns:p14="http://schemas.microsoft.com/office/powerpoint/2010/main" val="1836332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43</a:t>
            </a:fld>
            <a:endParaRPr lang="en-US"/>
          </a:p>
        </p:txBody>
      </p:sp>
    </p:spTree>
    <p:extLst>
      <p:ext uri="{BB962C8B-B14F-4D97-AF65-F5344CB8AC3E}">
        <p14:creationId xmlns:p14="http://schemas.microsoft.com/office/powerpoint/2010/main" val="263948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44</a:t>
            </a:fld>
            <a:endParaRPr lang="en-US"/>
          </a:p>
        </p:txBody>
      </p:sp>
    </p:spTree>
    <p:extLst>
      <p:ext uri="{BB962C8B-B14F-4D97-AF65-F5344CB8AC3E}">
        <p14:creationId xmlns:p14="http://schemas.microsoft.com/office/powerpoint/2010/main" val="49880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45</a:t>
            </a:fld>
            <a:endParaRPr lang="en-US"/>
          </a:p>
        </p:txBody>
      </p:sp>
    </p:spTree>
    <p:extLst>
      <p:ext uri="{BB962C8B-B14F-4D97-AF65-F5344CB8AC3E}">
        <p14:creationId xmlns:p14="http://schemas.microsoft.com/office/powerpoint/2010/main" val="1354046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46</a:t>
            </a:fld>
            <a:endParaRPr lang="en-US"/>
          </a:p>
        </p:txBody>
      </p:sp>
    </p:spTree>
    <p:extLst>
      <p:ext uri="{BB962C8B-B14F-4D97-AF65-F5344CB8AC3E}">
        <p14:creationId xmlns:p14="http://schemas.microsoft.com/office/powerpoint/2010/main" val="1946356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47</a:t>
            </a:fld>
            <a:endParaRPr lang="en-US"/>
          </a:p>
        </p:txBody>
      </p:sp>
    </p:spTree>
    <p:extLst>
      <p:ext uri="{BB962C8B-B14F-4D97-AF65-F5344CB8AC3E}">
        <p14:creationId xmlns:p14="http://schemas.microsoft.com/office/powerpoint/2010/main" val="2011723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48</a:t>
            </a:fld>
            <a:endParaRPr lang="en-US"/>
          </a:p>
        </p:txBody>
      </p:sp>
    </p:spTree>
    <p:extLst>
      <p:ext uri="{BB962C8B-B14F-4D97-AF65-F5344CB8AC3E}">
        <p14:creationId xmlns:p14="http://schemas.microsoft.com/office/powerpoint/2010/main" val="484982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49</a:t>
            </a:fld>
            <a:endParaRPr lang="en-US"/>
          </a:p>
        </p:txBody>
      </p:sp>
    </p:spTree>
    <p:extLst>
      <p:ext uri="{BB962C8B-B14F-4D97-AF65-F5344CB8AC3E}">
        <p14:creationId xmlns:p14="http://schemas.microsoft.com/office/powerpoint/2010/main" val="953312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50</a:t>
            </a:fld>
            <a:endParaRPr lang="en-US"/>
          </a:p>
        </p:txBody>
      </p:sp>
    </p:spTree>
    <p:extLst>
      <p:ext uri="{BB962C8B-B14F-4D97-AF65-F5344CB8AC3E}">
        <p14:creationId xmlns:p14="http://schemas.microsoft.com/office/powerpoint/2010/main" val="1805222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a:t>
            </a:fld>
            <a:endParaRPr lang="en-US"/>
          </a:p>
        </p:txBody>
      </p:sp>
    </p:spTree>
    <p:extLst>
      <p:ext uri="{BB962C8B-B14F-4D97-AF65-F5344CB8AC3E}">
        <p14:creationId xmlns:p14="http://schemas.microsoft.com/office/powerpoint/2010/main" val="2047713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51</a:t>
            </a:fld>
            <a:endParaRPr lang="en-US"/>
          </a:p>
        </p:txBody>
      </p:sp>
    </p:spTree>
    <p:extLst>
      <p:ext uri="{BB962C8B-B14F-4D97-AF65-F5344CB8AC3E}">
        <p14:creationId xmlns:p14="http://schemas.microsoft.com/office/powerpoint/2010/main" val="1180038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52</a:t>
            </a:fld>
            <a:endParaRPr lang="en-US"/>
          </a:p>
        </p:txBody>
      </p:sp>
    </p:spTree>
    <p:extLst>
      <p:ext uri="{BB962C8B-B14F-4D97-AF65-F5344CB8AC3E}">
        <p14:creationId xmlns:p14="http://schemas.microsoft.com/office/powerpoint/2010/main" val="1987704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53</a:t>
            </a:fld>
            <a:endParaRPr lang="en-US"/>
          </a:p>
        </p:txBody>
      </p:sp>
    </p:spTree>
    <p:extLst>
      <p:ext uri="{BB962C8B-B14F-4D97-AF65-F5344CB8AC3E}">
        <p14:creationId xmlns:p14="http://schemas.microsoft.com/office/powerpoint/2010/main" val="1605102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LiveSlide Site</a:t>
            </a:r>
          </a:p>
          <a:p>
            <a:r>
              <a:rPr lang="en-US" smtClean="0"/>
              <a:t>https://blog.openai.com/better-language-models/</a:t>
            </a:r>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54</a:t>
            </a:fld>
            <a:endParaRPr lang="en-US"/>
          </a:p>
        </p:txBody>
      </p:sp>
    </p:spTree>
    <p:extLst>
      <p:ext uri="{BB962C8B-B14F-4D97-AF65-F5344CB8AC3E}">
        <p14:creationId xmlns:p14="http://schemas.microsoft.com/office/powerpoint/2010/main" val="2068230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55</a:t>
            </a:fld>
            <a:endParaRPr lang="en-US"/>
          </a:p>
        </p:txBody>
      </p:sp>
    </p:spTree>
    <p:extLst>
      <p:ext uri="{BB962C8B-B14F-4D97-AF65-F5344CB8AC3E}">
        <p14:creationId xmlns:p14="http://schemas.microsoft.com/office/powerpoint/2010/main" val="1578762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56</a:t>
            </a:fld>
            <a:endParaRPr lang="en-US"/>
          </a:p>
        </p:txBody>
      </p:sp>
    </p:spTree>
    <p:extLst>
      <p:ext uri="{BB962C8B-B14F-4D97-AF65-F5344CB8AC3E}">
        <p14:creationId xmlns:p14="http://schemas.microsoft.com/office/powerpoint/2010/main" val="1245126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57</a:t>
            </a:fld>
            <a:endParaRPr lang="en-US"/>
          </a:p>
        </p:txBody>
      </p:sp>
    </p:spTree>
    <p:extLst>
      <p:ext uri="{BB962C8B-B14F-4D97-AF65-F5344CB8AC3E}">
        <p14:creationId xmlns:p14="http://schemas.microsoft.com/office/powerpoint/2010/main" val="834358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58</a:t>
            </a:fld>
            <a:endParaRPr lang="en-US"/>
          </a:p>
        </p:txBody>
      </p:sp>
    </p:spTree>
    <p:extLst>
      <p:ext uri="{BB962C8B-B14F-4D97-AF65-F5344CB8AC3E}">
        <p14:creationId xmlns:p14="http://schemas.microsoft.com/office/powerpoint/2010/main" val="1951669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LiveSlide Site</a:t>
            </a:r>
          </a:p>
          <a:p>
            <a:r>
              <a:rPr lang="en-US" smtClean="0"/>
              <a:t>https://distill.pub/2016/augmented-rnns/</a:t>
            </a:r>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59</a:t>
            </a:fld>
            <a:endParaRPr lang="en-US"/>
          </a:p>
        </p:txBody>
      </p:sp>
    </p:spTree>
    <p:extLst>
      <p:ext uri="{BB962C8B-B14F-4D97-AF65-F5344CB8AC3E}">
        <p14:creationId xmlns:p14="http://schemas.microsoft.com/office/powerpoint/2010/main" val="96528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6</a:t>
            </a:fld>
            <a:endParaRPr lang="en-US"/>
          </a:p>
        </p:txBody>
      </p:sp>
    </p:spTree>
    <p:extLst>
      <p:ext uri="{BB962C8B-B14F-4D97-AF65-F5344CB8AC3E}">
        <p14:creationId xmlns:p14="http://schemas.microsoft.com/office/powerpoint/2010/main" val="57544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7</a:t>
            </a:fld>
            <a:endParaRPr lang="en-US"/>
          </a:p>
        </p:txBody>
      </p:sp>
    </p:spTree>
    <p:extLst>
      <p:ext uri="{BB962C8B-B14F-4D97-AF65-F5344CB8AC3E}">
        <p14:creationId xmlns:p14="http://schemas.microsoft.com/office/powerpoint/2010/main" val="213775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8</a:t>
            </a:fld>
            <a:endParaRPr lang="en-US"/>
          </a:p>
        </p:txBody>
      </p:sp>
    </p:spTree>
    <p:extLst>
      <p:ext uri="{BB962C8B-B14F-4D97-AF65-F5344CB8AC3E}">
        <p14:creationId xmlns:p14="http://schemas.microsoft.com/office/powerpoint/2010/main" val="187061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3C6C5F-2519-1B4F-BEC9-BDE26CB25B3F}" type="slidenum">
              <a:rPr lang="en-US" smtClean="0"/>
              <a:t>9</a:t>
            </a:fld>
            <a:endParaRPr lang="en-US"/>
          </a:p>
        </p:txBody>
      </p:sp>
    </p:spTree>
    <p:extLst>
      <p:ext uri="{BB962C8B-B14F-4D97-AF65-F5344CB8AC3E}">
        <p14:creationId xmlns:p14="http://schemas.microsoft.com/office/powerpoint/2010/main" val="160717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CS109B Data Science 2</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err="1">
                <a:solidFill>
                  <a:schemeClr val="tx1">
                    <a:lumMod val="75000"/>
                    <a:lumOff val="25000"/>
                  </a:schemeClr>
                </a:solidFill>
                <a:latin typeface="Karla" charset="0"/>
                <a:ea typeface="Karla" charset="0"/>
                <a:cs typeface="Karla" charset="0"/>
              </a:rPr>
              <a:t>Pavlos</a:t>
            </a:r>
            <a:r>
              <a:rPr lang="en-US" sz="2400" b="0" i="0" dirty="0">
                <a:solidFill>
                  <a:schemeClr val="tx1">
                    <a:lumMod val="75000"/>
                    <a:lumOff val="25000"/>
                  </a:schemeClr>
                </a:solidFill>
                <a:latin typeface="Karla" charset="0"/>
                <a:ea typeface="Karla" charset="0"/>
                <a:cs typeface="Karla" charset="0"/>
              </a:rPr>
              <a:t> </a:t>
            </a:r>
            <a:r>
              <a:rPr lang="en-US" sz="2400" b="0" i="0" dirty="0" err="1">
                <a:solidFill>
                  <a:schemeClr val="tx1">
                    <a:lumMod val="75000"/>
                    <a:lumOff val="25000"/>
                  </a:schemeClr>
                </a:solidFill>
                <a:latin typeface="Karla" charset="0"/>
                <a:ea typeface="Karla" charset="0"/>
                <a:cs typeface="Karla" charset="0"/>
              </a:rPr>
              <a:t>Protopapas</a:t>
            </a:r>
            <a:r>
              <a:rPr lang="en-US" sz="2400" b="0" i="0" dirty="0">
                <a:solidFill>
                  <a:schemeClr val="tx1">
                    <a:lumMod val="75000"/>
                    <a:lumOff val="25000"/>
                  </a:schemeClr>
                </a:solidFill>
                <a:latin typeface="Karla" charset="0"/>
                <a:ea typeface="Karla" charset="0"/>
                <a:cs typeface="Karla" charset="0"/>
              </a:rPr>
              <a:t>, Mark Glickman,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ext uri="{BB962C8B-B14F-4D97-AF65-F5344CB8AC3E}">
        <p14:creationId xmlns:p14="http://schemas.microsoft.com/office/powerpoint/2010/main" val="996685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90DE6-7A4A-0F4C-A18B-C3B4F3245ADB}" type="slidenum">
              <a:rPr lang="en-US" smtClean="0"/>
              <a:t>‹#›</a:t>
            </a:fld>
            <a:endParaRPr lang="en-US"/>
          </a:p>
        </p:txBody>
      </p:sp>
    </p:spTree>
    <p:extLst>
      <p:ext uri="{BB962C8B-B14F-4D97-AF65-F5344CB8AC3E}">
        <p14:creationId xmlns:p14="http://schemas.microsoft.com/office/powerpoint/2010/main" val="321522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90DE6-7A4A-0F4C-A18B-C3B4F3245ADB}" type="slidenum">
              <a:rPr lang="en-US" smtClean="0"/>
              <a:t>‹#›</a:t>
            </a:fld>
            <a:endParaRPr lang="en-US"/>
          </a:p>
        </p:txBody>
      </p:sp>
    </p:spTree>
    <p:extLst>
      <p:ext uri="{BB962C8B-B14F-4D97-AF65-F5344CB8AC3E}">
        <p14:creationId xmlns:p14="http://schemas.microsoft.com/office/powerpoint/2010/main" val="261227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90DE6-7A4A-0F4C-A18B-C3B4F3245ADB}" type="slidenum">
              <a:rPr lang="en-US" smtClean="0"/>
              <a:t>‹#›</a:t>
            </a:fld>
            <a:endParaRPr lang="en-US"/>
          </a:p>
        </p:txBody>
      </p:sp>
    </p:spTree>
    <p:extLst>
      <p:ext uri="{BB962C8B-B14F-4D97-AF65-F5344CB8AC3E}">
        <p14:creationId xmlns:p14="http://schemas.microsoft.com/office/powerpoint/2010/main" val="1448186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70258" y="6331054"/>
            <a:ext cx="2844800" cy="365125"/>
          </a:xfrm>
        </p:spPr>
        <p:txBody>
          <a:bodyPr/>
          <a:lstStyle>
            <a:lvl1pPr algn="r">
              <a:defRPr/>
            </a:lvl1pPr>
          </a:lstStyle>
          <a:p>
            <a:fld id="{4B490DE6-7A4A-0F4C-A18B-C3B4F3245ADB}" type="slidenum">
              <a:rPr lang="en-US" smtClean="0"/>
              <a:t>‹#›</a:t>
            </a:fld>
            <a:endParaRPr lang="en-US"/>
          </a:p>
        </p:txBody>
      </p:sp>
      <p:grpSp>
        <p:nvGrpSpPr>
          <p:cNvPr id="9" name="Group 8"/>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2" name="TextBox 11"/>
          <p:cNvSpPr txBox="1"/>
          <p:nvPr/>
        </p:nvSpPr>
        <p:spPr>
          <a:xfrm>
            <a:off x="4170938" y="6337706"/>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Tree>
    <p:extLst>
      <p:ext uri="{BB962C8B-B14F-4D97-AF65-F5344CB8AC3E}">
        <p14:creationId xmlns:p14="http://schemas.microsoft.com/office/powerpoint/2010/main" val="22731599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490DE6-7A4A-0F4C-A18B-C3B4F3245ADB}" type="slidenum">
              <a:rPr lang="en-US" smtClean="0"/>
              <a:t>‹#›</a:t>
            </a:fld>
            <a:endParaRPr lang="en-US"/>
          </a:p>
        </p:txBody>
      </p:sp>
    </p:spTree>
    <p:extLst>
      <p:ext uri="{BB962C8B-B14F-4D97-AF65-F5344CB8AC3E}">
        <p14:creationId xmlns:p14="http://schemas.microsoft.com/office/powerpoint/2010/main" val="192735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B490DE6-7A4A-0F4C-A18B-C3B4F3245AD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Protopapas, Glickman, Tanner</a:t>
            </a:r>
          </a:p>
        </p:txBody>
      </p:sp>
    </p:spTree>
    <p:extLst>
      <p:ext uri="{BB962C8B-B14F-4D97-AF65-F5344CB8AC3E}">
        <p14:creationId xmlns:p14="http://schemas.microsoft.com/office/powerpoint/2010/main" val="232454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B490DE6-7A4A-0F4C-A18B-C3B4F3245ADB}" type="slidenum">
              <a:rPr lang="en-US" smtClean="0"/>
              <a:t>‹#›</a:t>
            </a:fld>
            <a:endParaRPr lang="en-US"/>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
        <p:nvSpPr>
          <p:cNvPr id="9" name="TextBox 8"/>
          <p:cNvSpPr txBox="1"/>
          <p:nvPr/>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ext uri="{BB962C8B-B14F-4D97-AF65-F5344CB8AC3E}">
        <p14:creationId xmlns:p14="http://schemas.microsoft.com/office/powerpoint/2010/main" val="256296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9144000" y="6400800"/>
            <a:ext cx="2844800" cy="365125"/>
          </a:xfrm>
        </p:spPr>
        <p:txBody>
          <a:bodyPr/>
          <a:lstStyle>
            <a:lvl1pPr algn="r">
              <a:defRPr/>
            </a:lvl1pPr>
          </a:lstStyle>
          <a:p>
            <a:fld id="{4B490DE6-7A4A-0F4C-A18B-C3B4F3245ADB}" type="slidenum">
              <a:rPr lang="en-US" smtClean="0"/>
              <a:t>‹#›</a:t>
            </a:fld>
            <a:endParaRPr lang="en-US"/>
          </a:p>
        </p:txBody>
      </p:sp>
      <p:grpSp>
        <p:nvGrpSpPr>
          <p:cNvPr id="8" name="Group 7"/>
          <p:cNvGrpSpPr>
            <a:grpSpLocks noChangeAspect="1"/>
          </p:cNvGrpSpPr>
          <p:nvPr/>
        </p:nvGrpSpPr>
        <p:grpSpPr>
          <a:xfrm>
            <a:off x="457200" y="6400800"/>
            <a:ext cx="487418" cy="274320"/>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Tree>
    <p:extLst>
      <p:ext uri="{BB962C8B-B14F-4D97-AF65-F5344CB8AC3E}">
        <p14:creationId xmlns:p14="http://schemas.microsoft.com/office/powerpoint/2010/main" val="185416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p:nvGrpSpPr>
        <p:grpSpPr>
          <a:xfrm>
            <a:off x="667462" y="6153741"/>
            <a:ext cx="812363" cy="461756"/>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
        <p:nvSpPr>
          <p:cNvPr id="19" name="TextBox 18"/>
          <p:cNvSpPr txBox="1"/>
          <p:nvPr/>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ext uri="{BB962C8B-B14F-4D97-AF65-F5344CB8AC3E}">
        <p14:creationId xmlns:p14="http://schemas.microsoft.com/office/powerpoint/2010/main" val="261943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p:nvGrpSpPr>
        <p:grpSpPr>
          <a:xfrm>
            <a:off x="667462" y="6153741"/>
            <a:ext cx="812363" cy="461756"/>
            <a:chOff x="8442646" y="6356350"/>
            <a:chExt cx="482609" cy="274320"/>
          </a:xfrm>
        </p:grpSpPr>
        <p:pic>
          <p:nvPicPr>
            <p:cNvPr id="13" name="Picture 12"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4" name="Picture 13"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
        <p:nvSpPr>
          <p:cNvPr id="19" name="TextBox 18"/>
          <p:cNvSpPr txBox="1"/>
          <p:nvPr/>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ext uri="{BB962C8B-B14F-4D97-AF65-F5344CB8AC3E}">
        <p14:creationId xmlns:p14="http://schemas.microsoft.com/office/powerpoint/2010/main" val="412582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grpSp>
        <p:nvGrpSpPr>
          <p:cNvPr id="9" name="Group 8"/>
          <p:cNvGrpSpPr>
            <a:grpSpLocks/>
          </p:cNvGrpSpPr>
          <p:nvPr/>
        </p:nvGrpSpPr>
        <p:grpSpPr>
          <a:xfrm>
            <a:off x="667462" y="6153741"/>
            <a:ext cx="812363" cy="461756"/>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4" name="Picture 13"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5" name="TextBox 14"/>
          <p:cNvSpPr txBox="1"/>
          <p:nvPr/>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ext uri="{BB962C8B-B14F-4D97-AF65-F5344CB8AC3E}">
        <p14:creationId xmlns:p14="http://schemas.microsoft.com/office/powerpoint/2010/main" val="200079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4B490DE6-7A4A-0F4C-A18B-C3B4F3245AD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Tree>
    <p:extLst>
      <p:ext uri="{BB962C8B-B14F-4D97-AF65-F5344CB8AC3E}">
        <p14:creationId xmlns:p14="http://schemas.microsoft.com/office/powerpoint/2010/main" val="110536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490DE6-7A4A-0F4C-A18B-C3B4F3245ADB}" type="slidenum">
              <a:rPr lang="en-US" smtClean="0"/>
              <a:t>‹#›</a:t>
            </a:fld>
            <a:endParaRPr lang="en-US"/>
          </a:p>
        </p:txBody>
      </p:sp>
    </p:spTree>
    <p:extLst>
      <p:ext uri="{BB962C8B-B14F-4D97-AF65-F5344CB8AC3E}">
        <p14:creationId xmlns:p14="http://schemas.microsoft.com/office/powerpoint/2010/main" val="7829987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90DE6-7A4A-0F4C-A18B-C3B4F3245ADB}" type="slidenum">
              <a:rPr lang="en-US" smtClean="0"/>
              <a:t>‹#›</a:t>
            </a:fld>
            <a:endParaRPr lang="en-US"/>
          </a:p>
        </p:txBody>
      </p:sp>
    </p:spTree>
    <p:extLst>
      <p:ext uri="{BB962C8B-B14F-4D97-AF65-F5344CB8AC3E}">
        <p14:creationId xmlns:p14="http://schemas.microsoft.com/office/powerpoint/2010/main" val="42130009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6.jpeg"/><Relationship Id="rId7" Type="http://schemas.microsoft.com/office/2007/relationships/hdphoto" Target="../media/hdphoto1.wdp"/><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6.jpeg"/><Relationship Id="rId7" Type="http://schemas.microsoft.com/office/2007/relationships/hdphoto" Target="../media/hdphoto1.wdp"/><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6.jpeg"/><Relationship Id="rId7" Type="http://schemas.microsoft.com/office/2007/relationships/hdphoto" Target="../media/hdphoto1.wdp"/><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6.jpeg"/><Relationship Id="rId7" Type="http://schemas.microsoft.com/office/2007/relationships/hdphoto" Target="../media/hdphoto1.wdp"/><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png"/><Relationship Id="rId13" Type="http://schemas.openxmlformats.org/officeDocument/2006/relationships/image" Target="../media/image118.png"/><Relationship Id="rId1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1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tiff"/></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3.tiff"/><Relationship Id="rId9" Type="http://schemas.openxmlformats.org/officeDocument/2006/relationships/image" Target="../media/image1810.png"/><Relationship Id="rId10" Type="http://schemas.openxmlformats.org/officeDocument/2006/relationships/image" Target="../media/image19.emf"/><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34.png"/><Relationship Id="rId10" Type="http://schemas.openxmlformats.org/officeDocument/2006/relationships/image" Target="../media/image35.png"/></Relationships>
</file>

<file path=ppt/slides/_rels/slide27.xml.rels><?xml version="1.0" encoding="UTF-8" standalone="yes"?>
<Relationships xmlns="http://schemas.openxmlformats.org/package/2006/relationships"><Relationship Id="rId9" Type="http://schemas.openxmlformats.org/officeDocument/2006/relationships/image" Target="../media/image27.png"/><Relationship Id="rId20" Type="http://schemas.openxmlformats.org/officeDocument/2006/relationships/image" Target="../media/image47.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2.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36.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34.png"/></Relationships>
</file>

<file path=ppt/slides/_rels/slide28.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32.png"/><Relationship Id="rId13"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37.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48.png"/><Relationship Id="rId10" Type="http://schemas.openxmlformats.org/officeDocument/2006/relationships/image" Target="../media/image36.png"/></Relationships>
</file>

<file path=ppt/slides/_rels/slide29.xml.rels><?xml version="1.0" encoding="UTF-8" standalone="yes"?>
<Relationships xmlns="http://schemas.openxmlformats.org/package/2006/relationships"><Relationship Id="rId9" Type="http://schemas.openxmlformats.org/officeDocument/2006/relationships/image" Target="../media/image23.png"/><Relationship Id="rId20" Type="http://schemas.openxmlformats.org/officeDocument/2006/relationships/image" Target="../media/image58.png"/><Relationship Id="rId10" Type="http://schemas.openxmlformats.org/officeDocument/2006/relationships/image" Target="../media/image36.png"/><Relationship Id="rId11" Type="http://schemas.openxmlformats.org/officeDocument/2006/relationships/image" Target="../media/image39.png"/><Relationship Id="rId12" Type="http://schemas.openxmlformats.org/officeDocument/2006/relationships/image" Target="../media/image54.png"/><Relationship Id="rId13" Type="http://schemas.openxmlformats.org/officeDocument/2006/relationships/image" Target="../media/image34.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55.png"/><Relationship Id="rId18" Type="http://schemas.openxmlformats.org/officeDocument/2006/relationships/image" Target="../media/image56.png"/><Relationship Id="rId19" Type="http://schemas.openxmlformats.org/officeDocument/2006/relationships/image" Target="../media/image57.png"/><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53.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32.png"/><Relationship Id="rId8"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10.png"/><Relationship Id="rId5" Type="http://schemas.openxmlformats.org/officeDocument/2006/relationships/image" Target="../media/image321.png"/><Relationship Id="rId6" Type="http://schemas.openxmlformats.org/officeDocument/2006/relationships/image" Target="../media/image33.png"/><Relationship Id="rId7" Type="http://schemas.openxmlformats.org/officeDocument/2006/relationships/image" Target="../media/image341.png"/><Relationship Id="rId8" Type="http://schemas.openxmlformats.org/officeDocument/2006/relationships/image" Target="../media/image350.png"/><Relationship Id="rId9" Type="http://schemas.openxmlformats.org/officeDocument/2006/relationships/image" Target="../media/image361.png"/><Relationship Id="rId10" Type="http://schemas.openxmlformats.org/officeDocument/2006/relationships/image" Target="../media/image371.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3.tiff"/><Relationship Id="rId5" Type="http://schemas.openxmlformats.org/officeDocument/2006/relationships/image" Target="../media/image56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880.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950.png"/><Relationship Id="rId4" Type="http://schemas.openxmlformats.org/officeDocument/2006/relationships/image" Target="../media/image960.png"/><Relationship Id="rId5" Type="http://schemas.openxmlformats.org/officeDocument/2006/relationships/image" Target="../media/image97.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890.png"/><Relationship Id="rId4" Type="http://schemas.openxmlformats.org/officeDocument/2006/relationships/image" Target="../media/image900.png"/><Relationship Id="rId5" Type="http://schemas.openxmlformats.org/officeDocument/2006/relationships/image" Target="../media/image910.png"/><Relationship Id="rId6" Type="http://schemas.openxmlformats.org/officeDocument/2006/relationships/image" Target="../media/image93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4" Type="http://schemas.openxmlformats.org/officeDocument/2006/relationships/image" Target="../media/image890.png"/><Relationship Id="rId5" Type="http://schemas.openxmlformats.org/officeDocument/2006/relationships/image" Target="../media/image900.png"/><Relationship Id="rId6" Type="http://schemas.openxmlformats.org/officeDocument/2006/relationships/image" Target="../media/image910.png"/><Relationship Id="rId7" Type="http://schemas.openxmlformats.org/officeDocument/2006/relationships/image" Target="../media/image920.png"/><Relationship Id="rId8" Type="http://schemas.openxmlformats.org/officeDocument/2006/relationships/image" Target="../media/image930.png"/><Relationship Id="rId9" Type="http://schemas.openxmlformats.org/officeDocument/2006/relationships/image" Target="../media/image940.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900.png"/><Relationship Id="rId4" Type="http://schemas.openxmlformats.org/officeDocument/2006/relationships/image" Target="../media/image910.png"/><Relationship Id="rId5" Type="http://schemas.openxmlformats.org/officeDocument/2006/relationships/image" Target="../media/image920.png"/><Relationship Id="rId6" Type="http://schemas.openxmlformats.org/officeDocument/2006/relationships/image" Target="../media/image93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8" Type="http://schemas.openxmlformats.org/officeDocument/2006/relationships/image" Target="../media/image182.png"/><Relationship Id="rId9" Type="http://schemas.openxmlformats.org/officeDocument/2006/relationships/image" Target="../media/image86.png"/><Relationship Id="rId10"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1" Type="http://schemas.openxmlformats.org/officeDocument/2006/relationships/image" Target="../media/image184.png"/><Relationship Id="rId12" Type="http://schemas.openxmlformats.org/officeDocument/2006/relationships/image" Target="../media/image185.png"/><Relationship Id="rId13" Type="http://schemas.openxmlformats.org/officeDocument/2006/relationships/image" Target="../media/image186.png"/><Relationship Id="rId14" Type="http://schemas.openxmlformats.org/officeDocument/2006/relationships/image" Target="../media/image187.png"/><Relationship Id="rId15" Type="http://schemas.openxmlformats.org/officeDocument/2006/relationships/image" Target="../media/image188.png"/><Relationship Id="rId16" Type="http://schemas.openxmlformats.org/officeDocument/2006/relationships/image" Target="../media/image189.png"/><Relationship Id="rId17" Type="http://schemas.openxmlformats.org/officeDocument/2006/relationships/image" Target="../media/image190.png"/><Relationship Id="rId18"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notesSlide" Target="../notesSlides/notesSlide42.xml"/><Relationship Id="rId5" Type="http://schemas.openxmlformats.org/officeDocument/2006/relationships/image" Target="../media/image900.png"/><Relationship Id="rId7" Type="http://schemas.openxmlformats.org/officeDocument/2006/relationships/image" Target="../media/image920.png"/><Relationship Id="rId9" Type="http://schemas.openxmlformats.org/officeDocument/2006/relationships/image" Target="../media/image940.png"/><Relationship Id="rId10" Type="http://schemas.openxmlformats.org/officeDocument/2006/relationships/image" Target="../media/image1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74.png"/><Relationship Id="rId5" Type="http://schemas.openxmlformats.org/officeDocument/2006/relationships/oleObject" Target="../embeddings/oleObject1.bin"/><Relationship Id="rId6" Type="http://schemas.openxmlformats.org/officeDocument/2006/relationships/image" Target="../media/image72.emf"/><Relationship Id="rId7" Type="http://schemas.openxmlformats.org/officeDocument/2006/relationships/oleObject" Target="../embeddings/oleObject2.bin"/><Relationship Id="rId8" Type="http://schemas.openxmlformats.org/officeDocument/2006/relationships/image" Target="../media/image73.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74.png"/><Relationship Id="rId5" Type="http://schemas.openxmlformats.org/officeDocument/2006/relationships/oleObject" Target="../embeddings/oleObject3.bin"/><Relationship Id="rId6" Type="http://schemas.openxmlformats.org/officeDocument/2006/relationships/image" Target="../media/image75.emf"/><Relationship Id="rId7" Type="http://schemas.openxmlformats.org/officeDocument/2006/relationships/oleObject" Target="../embeddings/oleObject4.bin"/><Relationship Id="rId8" Type="http://schemas.openxmlformats.org/officeDocument/2006/relationships/image" Target="../media/image73.emf"/><Relationship Id="rId9" Type="http://schemas.openxmlformats.org/officeDocument/2006/relationships/image" Target="../media/image76.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amzn.to/2wHImcR"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7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500.png"/><Relationship Id="rId12" Type="http://schemas.openxmlformats.org/officeDocument/2006/relationships/image" Target="../media/image510.png"/><Relationship Id="rId13" Type="http://schemas.openxmlformats.org/officeDocument/2006/relationships/image" Target="../media/image520.png"/><Relationship Id="rId1" Type="http://schemas.openxmlformats.org/officeDocument/2006/relationships/slideLayout" Target="../slideLayouts/slideLayout2.xml"/><Relationship Id="rId2" Type="http://schemas.openxmlformats.org/officeDocument/2006/relationships/notesSlide" Target="../notesSlides/notesSlide7.xml"/><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99.png"/><Relationship Id="rId7" Type="http://schemas.openxmlformats.org/officeDocument/2006/relationships/image" Target="../media/image460.png"/><Relationship Id="rId8" Type="http://schemas.openxmlformats.org/officeDocument/2006/relationships/image" Target="../media/image470.png"/><Relationship Id="rId9" Type="http://schemas.openxmlformats.org/officeDocument/2006/relationships/image" Target="../media/image480.png"/><Relationship Id="rId10" Type="http://schemas.openxmlformats.org/officeDocument/2006/relationships/image" Target="../media/image490.png"/></Relationships>
</file>

<file path=ppt/slides/_rels/slide8.xml.rels><?xml version="1.0" encoding="UTF-8" standalone="yes"?>
<Relationships xmlns="http://schemas.openxmlformats.org/package/2006/relationships"><Relationship Id="rId11" Type="http://schemas.openxmlformats.org/officeDocument/2006/relationships/image" Target="../media/image500.png"/><Relationship Id="rId12" Type="http://schemas.openxmlformats.org/officeDocument/2006/relationships/image" Target="../media/image510.png"/><Relationship Id="rId13" Type="http://schemas.openxmlformats.org/officeDocument/2006/relationships/image" Target="../media/image520.png"/><Relationship Id="rId1" Type="http://schemas.openxmlformats.org/officeDocument/2006/relationships/slideLayout" Target="../slideLayouts/slideLayout2.xml"/><Relationship Id="rId2" Type="http://schemas.openxmlformats.org/officeDocument/2006/relationships/notesSlide" Target="../notesSlides/notesSlide8.xml"/><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99.png"/><Relationship Id="rId7" Type="http://schemas.openxmlformats.org/officeDocument/2006/relationships/image" Target="../media/image460.png"/><Relationship Id="rId8" Type="http://schemas.openxmlformats.org/officeDocument/2006/relationships/image" Target="../media/image470.png"/><Relationship Id="rId9" Type="http://schemas.openxmlformats.org/officeDocument/2006/relationships/image" Target="../media/image480.png"/><Relationship Id="rId10" Type="http://schemas.openxmlformats.org/officeDocument/2006/relationships/image" Target="../media/image490.png"/></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9.png"/><Relationship Id="rId6" Type="http://schemas.openxmlformats.org/officeDocument/2006/relationships/image" Target="../media/image6.jpeg"/><Relationship Id="rId7" Type="http://schemas.microsoft.com/office/2007/relationships/hdphoto" Target="../media/hdphoto1.wdp"/><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Lecture </a:t>
            </a:r>
            <a:r>
              <a:rPr lang="en-US" sz="3600" dirty="0" smtClean="0"/>
              <a:t>15: </a:t>
            </a:r>
            <a:r>
              <a:rPr lang="en-US" sz="3600" dirty="0"/>
              <a:t>Recurrent Neural </a:t>
            </a:r>
            <a:r>
              <a:rPr lang="en-US" sz="3600" dirty="0" smtClean="0"/>
              <a:t>Networks dos</a:t>
            </a:r>
            <a:endParaRPr lang="en-US" sz="3600" dirty="0"/>
          </a:p>
        </p:txBody>
      </p:sp>
    </p:spTree>
    <p:extLst>
      <p:ext uri="{BB962C8B-B14F-4D97-AF65-F5344CB8AC3E}">
        <p14:creationId xmlns:p14="http://schemas.microsoft.com/office/powerpoint/2010/main" val="1936859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Memories - Forgetting</a:t>
            </a:r>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F2CA2A1-5E56-9340-85E4-73FC141C419C}"/>
              </a:ext>
            </a:extLst>
          </p:cNvPr>
          <p:cNvPicPr>
            <a:picLocks noChangeAspect="1"/>
          </p:cNvPicPr>
          <p:nvPr/>
        </p:nvPicPr>
        <p:blipFill rotWithShape="1">
          <a:blip r:embed="rId8">
            <a:alphaModFix amt="22000"/>
          </a:blip>
          <a:srcRect l="22435" t="75553" r="53307" b="-791"/>
          <a:stretch/>
        </p:blipFill>
        <p:spPr>
          <a:xfrm>
            <a:off x="9940984" y="1633749"/>
            <a:ext cx="1057844" cy="1100568"/>
          </a:xfrm>
          <a:prstGeom prst="rect">
            <a:avLst/>
          </a:prstGeom>
        </p:spPr>
      </p:pic>
      <p:pic>
        <p:nvPicPr>
          <p:cNvPr id="24" name="Picture 23">
            <a:extLst>
              <a:ext uri="{FF2B5EF4-FFF2-40B4-BE49-F238E27FC236}">
                <a16:creationId xmlns:a16="http://schemas.microsoft.com/office/drawing/2014/main" xmlns="" id="{3D70750F-136C-BF47-9522-200101640137}"/>
              </a:ext>
            </a:extLst>
          </p:cNvPr>
          <p:cNvPicPr>
            <a:picLocks noChangeAspect="1"/>
          </p:cNvPicPr>
          <p:nvPr/>
        </p:nvPicPr>
        <p:blipFill rotWithShape="1">
          <a:blip r:embed="rId8">
            <a:alphaModFix amt="79000"/>
          </a:blip>
          <a:srcRect l="-433" t="49995" r="76175" b="24767"/>
          <a:stretch/>
        </p:blipFill>
        <p:spPr>
          <a:xfrm>
            <a:off x="8898053" y="1126368"/>
            <a:ext cx="1057844" cy="1100568"/>
          </a:xfrm>
          <a:prstGeom prst="rect">
            <a:avLst/>
          </a:prstGeom>
        </p:spPr>
      </p:pic>
      <p:pic>
        <p:nvPicPr>
          <p:cNvPr id="32" name="Picture 31">
            <a:extLst>
              <a:ext uri="{FF2B5EF4-FFF2-40B4-BE49-F238E27FC236}">
                <a16:creationId xmlns:a16="http://schemas.microsoft.com/office/drawing/2014/main" xmlns="" id="{07BD57DB-B4AF-C849-9B23-53F2F3FE6445}"/>
              </a:ext>
            </a:extLst>
          </p:cNvPr>
          <p:cNvPicPr>
            <a:picLocks noChangeAspect="1"/>
          </p:cNvPicPr>
          <p:nvPr/>
        </p:nvPicPr>
        <p:blipFill rotWithShape="1">
          <a:blip r:embed="rId8"/>
          <a:srcRect l="-175" t="-227" r="79196" b="74989"/>
          <a:stretch/>
        </p:blipFill>
        <p:spPr>
          <a:xfrm>
            <a:off x="7503236" y="2337928"/>
            <a:ext cx="914842" cy="1100568"/>
          </a:xfrm>
          <a:prstGeom prst="rect">
            <a:avLst/>
          </a:prstGeom>
        </p:spPr>
      </p:pic>
      <p:pic>
        <p:nvPicPr>
          <p:cNvPr id="33" name="Picture 32">
            <a:extLst>
              <a:ext uri="{FF2B5EF4-FFF2-40B4-BE49-F238E27FC236}">
                <a16:creationId xmlns:a16="http://schemas.microsoft.com/office/drawing/2014/main" xmlns="" id="{297F0F15-2325-8B47-9668-571A0EC137B5}"/>
              </a:ext>
            </a:extLst>
          </p:cNvPr>
          <p:cNvPicPr>
            <a:picLocks noChangeAspect="1"/>
          </p:cNvPicPr>
          <p:nvPr/>
        </p:nvPicPr>
        <p:blipFill rotWithShape="1">
          <a:blip r:embed="rId8">
            <a:alphaModFix amt="13000"/>
          </a:blip>
          <a:srcRect l="68511" t="51705" r="1972" b="23057"/>
          <a:stretch/>
        </p:blipFill>
        <p:spPr>
          <a:xfrm>
            <a:off x="8677522" y="2268558"/>
            <a:ext cx="1287144" cy="1100568"/>
          </a:xfrm>
          <a:prstGeom prst="rect">
            <a:avLst/>
          </a:prstGeom>
        </p:spPr>
      </p:pic>
      <p:pic>
        <p:nvPicPr>
          <p:cNvPr id="39" name="Picture 38">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mt="22000"/>
          </a:blip>
          <a:srcRect l="24140" t="55034" r="52157" b="24762"/>
          <a:stretch/>
        </p:blipFill>
        <p:spPr>
          <a:xfrm>
            <a:off x="6350714" y="1527635"/>
            <a:ext cx="1033654" cy="881041"/>
          </a:xfrm>
          <a:prstGeom prst="rect">
            <a:avLst/>
          </a:prstGeom>
        </p:spPr>
      </p:pic>
      <p:pic>
        <p:nvPicPr>
          <p:cNvPr id="45" name="Picture 44">
            <a:extLst>
              <a:ext uri="{FF2B5EF4-FFF2-40B4-BE49-F238E27FC236}">
                <a16:creationId xmlns:a16="http://schemas.microsoft.com/office/drawing/2014/main" xmlns="" id="{AFC7E6EC-AC2B-E14B-9EF6-7DC33060F3AB}"/>
              </a:ext>
            </a:extLst>
          </p:cNvPr>
          <p:cNvPicPr>
            <a:picLocks noChangeAspect="1"/>
          </p:cNvPicPr>
          <p:nvPr/>
        </p:nvPicPr>
        <p:blipFill rotWithShape="1">
          <a:blip r:embed="rId8">
            <a:alphaModFix/>
          </a:blip>
          <a:srcRect l="75611" t="1440" r="686" b="76517"/>
          <a:stretch/>
        </p:blipFill>
        <p:spPr>
          <a:xfrm>
            <a:off x="7671954" y="1279607"/>
            <a:ext cx="1033654" cy="961218"/>
          </a:xfrm>
          <a:prstGeom prst="rect">
            <a:avLst/>
          </a:prstGeom>
        </p:spPr>
      </p:pic>
    </p:spTree>
    <p:extLst>
      <p:ext uri="{BB962C8B-B14F-4D97-AF65-F5344CB8AC3E}">
        <p14:creationId xmlns:p14="http://schemas.microsoft.com/office/powerpoint/2010/main" val="779350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New Events</a:t>
            </a:r>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F2CA2A1-5E56-9340-85E4-73FC141C419C}"/>
              </a:ext>
            </a:extLst>
          </p:cNvPr>
          <p:cNvPicPr>
            <a:picLocks noChangeAspect="1"/>
          </p:cNvPicPr>
          <p:nvPr/>
        </p:nvPicPr>
        <p:blipFill rotWithShape="1">
          <a:blip r:embed="rId8">
            <a:alphaModFix/>
          </a:blip>
          <a:srcRect l="61528" t="75014" r="23471" b="1324"/>
          <a:stretch/>
        </p:blipFill>
        <p:spPr>
          <a:xfrm>
            <a:off x="9162807" y="1162049"/>
            <a:ext cx="654179" cy="1031815"/>
          </a:xfrm>
          <a:prstGeom prst="rect">
            <a:avLst/>
          </a:prstGeom>
        </p:spPr>
      </p:pic>
      <p:pic>
        <p:nvPicPr>
          <p:cNvPr id="33" name="Picture 32">
            <a:extLst>
              <a:ext uri="{FF2B5EF4-FFF2-40B4-BE49-F238E27FC236}">
                <a16:creationId xmlns:a16="http://schemas.microsoft.com/office/drawing/2014/main" xmlns="" id="{297F0F15-2325-8B47-9668-571A0EC137B5}"/>
              </a:ext>
            </a:extLst>
          </p:cNvPr>
          <p:cNvPicPr>
            <a:picLocks noChangeAspect="1"/>
          </p:cNvPicPr>
          <p:nvPr/>
        </p:nvPicPr>
        <p:blipFill rotWithShape="1">
          <a:blip r:embed="rId8">
            <a:alphaModFix/>
          </a:blip>
          <a:srcRect l="75771" t="75975" r="-3108" b="-1213"/>
          <a:stretch/>
        </p:blipFill>
        <p:spPr>
          <a:xfrm>
            <a:off x="7384368" y="2421396"/>
            <a:ext cx="1192104" cy="1100568"/>
          </a:xfrm>
          <a:prstGeom prst="rect">
            <a:avLst/>
          </a:prstGeom>
        </p:spPr>
      </p:pic>
      <p:pic>
        <p:nvPicPr>
          <p:cNvPr id="39" name="Picture 38">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47097" t="52840" r="32286" b="24681"/>
          <a:stretch/>
        </p:blipFill>
        <p:spPr>
          <a:xfrm>
            <a:off x="6431788" y="1884047"/>
            <a:ext cx="899099" cy="980256"/>
          </a:xfrm>
          <a:prstGeom prst="rect">
            <a:avLst/>
          </a:prstGeom>
        </p:spPr>
      </p:pic>
      <p:pic>
        <p:nvPicPr>
          <p:cNvPr id="34" name="Picture 33">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50924" t="28668" r="28459" b="48853"/>
          <a:stretch/>
        </p:blipFill>
        <p:spPr>
          <a:xfrm>
            <a:off x="8974865" y="2318841"/>
            <a:ext cx="899099" cy="980256"/>
          </a:xfrm>
          <a:prstGeom prst="rect">
            <a:avLst/>
          </a:prstGeom>
        </p:spPr>
      </p:pic>
      <p:pic>
        <p:nvPicPr>
          <p:cNvPr id="46" name="Picture 45">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30211" t="277" r="49172" b="77244"/>
          <a:stretch/>
        </p:blipFill>
        <p:spPr>
          <a:xfrm>
            <a:off x="10056348" y="1677956"/>
            <a:ext cx="899099" cy="980256"/>
          </a:xfrm>
          <a:prstGeom prst="rect">
            <a:avLst/>
          </a:prstGeom>
        </p:spPr>
      </p:pic>
      <p:pic>
        <p:nvPicPr>
          <p:cNvPr id="50" name="Picture 49">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2711" t="75505" r="76672" b="2016"/>
          <a:stretch/>
        </p:blipFill>
        <p:spPr>
          <a:xfrm>
            <a:off x="7729280" y="1383484"/>
            <a:ext cx="899099" cy="980256"/>
          </a:xfrm>
          <a:prstGeom prst="rect">
            <a:avLst/>
          </a:prstGeom>
        </p:spPr>
      </p:pic>
    </p:spTree>
    <p:extLst>
      <p:ext uri="{BB962C8B-B14F-4D97-AF65-F5344CB8AC3E}">
        <p14:creationId xmlns:p14="http://schemas.microsoft.com/office/powerpoint/2010/main" val="486566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New Events Weighted</a:t>
            </a:r>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F2CA2A1-5E56-9340-85E4-73FC141C419C}"/>
              </a:ext>
            </a:extLst>
          </p:cNvPr>
          <p:cNvPicPr>
            <a:picLocks noChangeAspect="1"/>
          </p:cNvPicPr>
          <p:nvPr/>
        </p:nvPicPr>
        <p:blipFill rotWithShape="1">
          <a:blip r:embed="rId8">
            <a:alphaModFix amt="28000"/>
          </a:blip>
          <a:srcRect l="61528" t="75014" r="23471" b="1324"/>
          <a:stretch/>
        </p:blipFill>
        <p:spPr>
          <a:xfrm>
            <a:off x="9162807" y="1162049"/>
            <a:ext cx="654179" cy="1031815"/>
          </a:xfrm>
          <a:prstGeom prst="rect">
            <a:avLst/>
          </a:prstGeom>
        </p:spPr>
      </p:pic>
      <p:pic>
        <p:nvPicPr>
          <p:cNvPr id="33" name="Picture 32">
            <a:extLst>
              <a:ext uri="{FF2B5EF4-FFF2-40B4-BE49-F238E27FC236}">
                <a16:creationId xmlns:a16="http://schemas.microsoft.com/office/drawing/2014/main" xmlns="" id="{297F0F15-2325-8B47-9668-571A0EC137B5}"/>
              </a:ext>
            </a:extLst>
          </p:cNvPr>
          <p:cNvPicPr>
            <a:picLocks noChangeAspect="1"/>
          </p:cNvPicPr>
          <p:nvPr/>
        </p:nvPicPr>
        <p:blipFill rotWithShape="1">
          <a:blip r:embed="rId8">
            <a:alphaModFix amt="33000"/>
          </a:blip>
          <a:srcRect l="75771" t="75975" r="-3108" b="-1213"/>
          <a:stretch/>
        </p:blipFill>
        <p:spPr>
          <a:xfrm>
            <a:off x="7384368" y="2421396"/>
            <a:ext cx="1192104" cy="1100568"/>
          </a:xfrm>
          <a:prstGeom prst="rect">
            <a:avLst/>
          </a:prstGeom>
        </p:spPr>
      </p:pic>
      <p:pic>
        <p:nvPicPr>
          <p:cNvPr id="46" name="Picture 45">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30211" t="277" r="49172" b="77244"/>
          <a:stretch/>
        </p:blipFill>
        <p:spPr>
          <a:xfrm>
            <a:off x="10056348" y="1677956"/>
            <a:ext cx="899099" cy="980256"/>
          </a:xfrm>
          <a:prstGeom prst="rect">
            <a:avLst/>
          </a:prstGeom>
        </p:spPr>
      </p:pic>
      <p:pic>
        <p:nvPicPr>
          <p:cNvPr id="50" name="Picture 49">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mt="13000"/>
          </a:blip>
          <a:srcRect l="2162" t="75877" r="77221" b="1644"/>
          <a:stretch/>
        </p:blipFill>
        <p:spPr>
          <a:xfrm>
            <a:off x="7688896" y="1292039"/>
            <a:ext cx="899099" cy="980256"/>
          </a:xfrm>
          <a:prstGeom prst="rect">
            <a:avLst/>
          </a:prstGeom>
        </p:spPr>
      </p:pic>
      <p:pic>
        <p:nvPicPr>
          <p:cNvPr id="32" name="Picture 31">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47097" t="52840" r="32286" b="24681"/>
          <a:stretch/>
        </p:blipFill>
        <p:spPr>
          <a:xfrm>
            <a:off x="6431788" y="1884047"/>
            <a:ext cx="899099" cy="980256"/>
          </a:xfrm>
          <a:prstGeom prst="rect">
            <a:avLst/>
          </a:prstGeom>
          <a:solidFill>
            <a:srgbClr val="F9F9F9"/>
          </a:solidFill>
        </p:spPr>
      </p:pic>
      <p:pic>
        <p:nvPicPr>
          <p:cNvPr id="34" name="Picture 33">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mt="46000"/>
          </a:blip>
          <a:srcRect l="50924" t="28668" r="28459" b="48853"/>
          <a:stretch/>
        </p:blipFill>
        <p:spPr>
          <a:xfrm>
            <a:off x="8875507" y="2374175"/>
            <a:ext cx="899099" cy="980256"/>
          </a:xfrm>
          <a:prstGeom prst="rect">
            <a:avLst/>
          </a:prstGeom>
          <a:effectLst>
            <a:outerShdw blurRad="50800" dist="50800" dir="5400000" algn="ctr" rotWithShape="0">
              <a:srgbClr val="000000">
                <a:alpha val="26000"/>
              </a:srgbClr>
            </a:outerShdw>
          </a:effectLst>
        </p:spPr>
      </p:pic>
    </p:spTree>
    <p:extLst>
      <p:ext uri="{BB962C8B-B14F-4D97-AF65-F5344CB8AC3E}">
        <p14:creationId xmlns:p14="http://schemas.microsoft.com/office/powerpoint/2010/main" val="1407791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Updated memories</a:t>
            </a:r>
            <a:br>
              <a:rPr lang="en-US" b="1" dirty="0"/>
            </a:br>
            <a:endParaRPr lang="en-US" b="1" dirty="0"/>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47097" t="52840" r="32286" b="24681"/>
          <a:stretch/>
        </p:blipFill>
        <p:spPr>
          <a:xfrm>
            <a:off x="6431788" y="1884047"/>
            <a:ext cx="899099" cy="980256"/>
          </a:xfrm>
          <a:prstGeom prst="rect">
            <a:avLst/>
          </a:prstGeom>
        </p:spPr>
      </p:pic>
      <p:pic>
        <p:nvPicPr>
          <p:cNvPr id="46" name="Picture 45">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30211" t="277" r="49172" b="77244"/>
          <a:stretch/>
        </p:blipFill>
        <p:spPr>
          <a:xfrm>
            <a:off x="10056348" y="1677956"/>
            <a:ext cx="899099" cy="980256"/>
          </a:xfrm>
          <a:prstGeom prst="rect">
            <a:avLst/>
          </a:prstGeom>
        </p:spPr>
      </p:pic>
      <p:pic>
        <p:nvPicPr>
          <p:cNvPr id="32" name="Picture 31">
            <a:extLst>
              <a:ext uri="{FF2B5EF4-FFF2-40B4-BE49-F238E27FC236}">
                <a16:creationId xmlns:a16="http://schemas.microsoft.com/office/drawing/2014/main" xmlns="" id="{AFC7E6EC-AC2B-E14B-9EF6-7DC33060F3AB}"/>
              </a:ext>
            </a:extLst>
          </p:cNvPr>
          <p:cNvPicPr>
            <a:picLocks noChangeAspect="1"/>
          </p:cNvPicPr>
          <p:nvPr/>
        </p:nvPicPr>
        <p:blipFill rotWithShape="1">
          <a:blip r:embed="rId8">
            <a:alphaModFix/>
          </a:blip>
          <a:srcRect l="75611" t="1440" r="686" b="76517"/>
          <a:stretch/>
        </p:blipFill>
        <p:spPr>
          <a:xfrm>
            <a:off x="7671954" y="1279607"/>
            <a:ext cx="1033654" cy="961218"/>
          </a:xfrm>
          <a:prstGeom prst="rect">
            <a:avLst/>
          </a:prstGeom>
          <a:ln>
            <a:solidFill>
              <a:srgbClr val="C00000"/>
            </a:solidFill>
          </a:ln>
        </p:spPr>
      </p:pic>
      <p:pic>
        <p:nvPicPr>
          <p:cNvPr id="45" name="Picture 44">
            <a:extLst>
              <a:ext uri="{FF2B5EF4-FFF2-40B4-BE49-F238E27FC236}">
                <a16:creationId xmlns:a16="http://schemas.microsoft.com/office/drawing/2014/main" xmlns="" id="{07BD57DB-B4AF-C849-9B23-53F2F3FE6445}"/>
              </a:ext>
            </a:extLst>
          </p:cNvPr>
          <p:cNvPicPr>
            <a:picLocks noChangeAspect="1"/>
          </p:cNvPicPr>
          <p:nvPr/>
        </p:nvPicPr>
        <p:blipFill rotWithShape="1">
          <a:blip r:embed="rId8"/>
          <a:srcRect l="-175" t="-227" r="79196" b="74989"/>
          <a:stretch/>
        </p:blipFill>
        <p:spPr>
          <a:xfrm>
            <a:off x="7701957" y="2302500"/>
            <a:ext cx="979669" cy="1100568"/>
          </a:xfrm>
          <a:prstGeom prst="rect">
            <a:avLst/>
          </a:prstGeom>
          <a:ln>
            <a:solidFill>
              <a:srgbClr val="C00000"/>
            </a:solidFill>
          </a:ln>
        </p:spPr>
      </p:pic>
      <p:pic>
        <p:nvPicPr>
          <p:cNvPr id="51" name="Picture 50">
            <a:extLst>
              <a:ext uri="{FF2B5EF4-FFF2-40B4-BE49-F238E27FC236}">
                <a16:creationId xmlns:a16="http://schemas.microsoft.com/office/drawing/2014/main" xmlns="" id="{3D70750F-136C-BF47-9522-200101640137}"/>
              </a:ext>
            </a:extLst>
          </p:cNvPr>
          <p:cNvPicPr>
            <a:picLocks noChangeAspect="1"/>
          </p:cNvPicPr>
          <p:nvPr/>
        </p:nvPicPr>
        <p:blipFill rotWithShape="1">
          <a:blip r:embed="rId8">
            <a:alphaModFix amt="79000"/>
          </a:blip>
          <a:srcRect l="-433" t="49995" r="76175" b="24767"/>
          <a:stretch/>
        </p:blipFill>
        <p:spPr>
          <a:xfrm>
            <a:off x="8962314" y="1140257"/>
            <a:ext cx="1057844" cy="1100568"/>
          </a:xfrm>
          <a:prstGeom prst="rect">
            <a:avLst/>
          </a:prstGeom>
          <a:ln>
            <a:solidFill>
              <a:srgbClr val="C00000"/>
            </a:solidFill>
          </a:ln>
        </p:spPr>
      </p:pic>
      <p:pic>
        <p:nvPicPr>
          <p:cNvPr id="52" name="Picture 51">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50924" t="28668" r="28459" b="48853"/>
          <a:stretch/>
        </p:blipFill>
        <p:spPr>
          <a:xfrm>
            <a:off x="8990458" y="2349479"/>
            <a:ext cx="899099" cy="980256"/>
          </a:xfrm>
          <a:prstGeom prst="rect">
            <a:avLst/>
          </a:prstGeom>
        </p:spPr>
      </p:pic>
    </p:spTree>
    <p:extLst>
      <p:ext uri="{BB962C8B-B14F-4D97-AF65-F5344CB8AC3E}">
        <p14:creationId xmlns:p14="http://schemas.microsoft.com/office/powerpoint/2010/main" val="1452456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RNN + Memory </a:t>
            </a:r>
            <a:endParaRPr lang="en-US" dirty="0"/>
          </a:p>
        </p:txBody>
      </p:sp>
      <p:grpSp>
        <p:nvGrpSpPr>
          <p:cNvPr id="11" name="Group 10"/>
          <p:cNvGrpSpPr/>
          <p:nvPr/>
        </p:nvGrpSpPr>
        <p:grpSpPr>
          <a:xfrm>
            <a:off x="1538346" y="2220602"/>
            <a:ext cx="476412" cy="950858"/>
            <a:chOff x="1538346" y="2220602"/>
            <a:chExt cx="476412" cy="950858"/>
          </a:xfrm>
        </p:grpSpPr>
        <p:sp>
          <p:nvSpPr>
            <p:cNvPr id="37" name="TextBox 36"/>
            <p:cNvSpPr txBox="1"/>
            <p:nvPr/>
          </p:nvSpPr>
          <p:spPr>
            <a:xfrm>
              <a:off x="1538346" y="2220602"/>
              <a:ext cx="476412" cy="369332"/>
            </a:xfrm>
            <a:prstGeom prst="rect">
              <a:avLst/>
            </a:prstGeom>
            <a:noFill/>
          </p:spPr>
          <p:txBody>
            <a:bodyPr wrap="none" rtlCol="0">
              <a:spAutoFit/>
            </a:bodyPr>
            <a:lstStyle/>
            <a:p>
              <a:r>
                <a:rPr lang="en-US" dirty="0"/>
                <a:t>0.3</a:t>
              </a:r>
            </a:p>
          </p:txBody>
        </p:sp>
        <p:cxnSp>
          <p:nvCxnSpPr>
            <p:cNvPr id="39" name="Straight Arrow Connector 38"/>
            <p:cNvCxnSpPr>
              <a:cxnSpLocks/>
              <a:endCxn id="37" idx="2"/>
            </p:cNvCxnSpPr>
            <p:nvPr/>
          </p:nvCxnSpPr>
          <p:spPr>
            <a:xfrm flipV="1">
              <a:off x="1767391" y="2589934"/>
              <a:ext cx="9161" cy="581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2133252" y="2794994"/>
            <a:ext cx="1523464" cy="787546"/>
            <a:chOff x="2133252" y="2794994"/>
            <a:chExt cx="1523464" cy="787546"/>
          </a:xfrm>
        </p:grpSpPr>
        <p:grpSp>
          <p:nvGrpSpPr>
            <p:cNvPr id="7" name="Group 6">
              <a:extLst>
                <a:ext uri="{FF2B5EF4-FFF2-40B4-BE49-F238E27FC236}">
                  <a16:creationId xmlns:a16="http://schemas.microsoft.com/office/drawing/2014/main" xmlns="" id="{48A20E61-9217-9A4B-A1C0-A122C9E7BBF6}"/>
                </a:ext>
              </a:extLst>
            </p:cNvPr>
            <p:cNvGrpSpPr/>
            <p:nvPr/>
          </p:nvGrpSpPr>
          <p:grpSpPr>
            <a:xfrm>
              <a:off x="2133252" y="2794994"/>
              <a:ext cx="1523464" cy="553592"/>
              <a:chOff x="2789440" y="1937574"/>
              <a:chExt cx="1584411" cy="575739"/>
            </a:xfrm>
          </p:grpSpPr>
          <p:sp>
            <p:nvSpPr>
              <p:cNvPr id="3" name="Rectangle 2">
                <a:extLst>
                  <a:ext uri="{FF2B5EF4-FFF2-40B4-BE49-F238E27FC236}">
                    <a16:creationId xmlns:a16="http://schemas.microsoft.com/office/drawing/2014/main" xmlns="" id="{B7BF347E-D9FC-524B-8468-C9BC2828511E}"/>
                  </a:ext>
                </a:extLst>
              </p:cNvPr>
              <p:cNvSpPr/>
              <p:nvPr/>
            </p:nvSpPr>
            <p:spPr>
              <a:xfrm>
                <a:off x="2789440" y="1969161"/>
                <a:ext cx="1584411" cy="544152"/>
              </a:xfrm>
              <a:prstGeom prst="rect">
                <a:avLst/>
              </a:prstGeom>
            </p:spPr>
            <p:txBody>
              <a:bodyPr wrap="square">
                <a:spAutoFit/>
              </a:bodyPr>
              <a:lstStyle/>
              <a:p>
                <a:pPr algn="ctr"/>
                <a:r>
                  <a:rPr lang="en-US" sz="1400" i="1" dirty="0">
                    <a:latin typeface="Karla" pitchFamily="2" charset="0"/>
                    <a:ea typeface="Karla" pitchFamily="2" charset="0"/>
                  </a:rPr>
                  <a:t>-------</a:t>
                </a:r>
              </a:p>
              <a:p>
                <a:pPr algn="ctr"/>
                <a:r>
                  <a:rPr lang="en-US" sz="1400" i="1" dirty="0">
                    <a:latin typeface="Karla" pitchFamily="2" charset="0"/>
                    <a:ea typeface="Karla" pitchFamily="2" charset="0"/>
                  </a:rPr>
                  <a:t>dog barking </a:t>
                </a:r>
              </a:p>
            </p:txBody>
          </p:sp>
          <p:sp>
            <p:nvSpPr>
              <p:cNvPr id="6" name="Freeform 5">
                <a:extLst>
                  <a:ext uri="{FF2B5EF4-FFF2-40B4-BE49-F238E27FC236}">
                    <a16:creationId xmlns:a16="http://schemas.microsoft.com/office/drawing/2014/main" xmlns="" id="{C7DA5B31-EC25-EC47-877F-FB4F86A3BB40}"/>
                  </a:ext>
                </a:extLst>
              </p:cNvPr>
              <p:cNvSpPr/>
              <p:nvPr/>
            </p:nvSpPr>
            <p:spPr>
              <a:xfrm>
                <a:off x="2977381"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xmlns="" id="{B48205CF-C8FC-7549-9380-8180CB94C6ED}"/>
                  </a:ext>
                </a:extLst>
              </p:cNvPr>
              <p:cNvSpPr/>
              <p:nvPr/>
            </p:nvSpPr>
            <p:spPr>
              <a:xfrm rot="10800000">
                <a:off x="404417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Notched Right Arrow 39"/>
            <p:cNvSpPr/>
            <p:nvPr/>
          </p:nvSpPr>
          <p:spPr>
            <a:xfrm>
              <a:off x="2193034" y="3464052"/>
              <a:ext cx="1463682" cy="11848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131578" y="2794994"/>
            <a:ext cx="2238894" cy="1962896"/>
            <a:chOff x="131578" y="2794994"/>
            <a:chExt cx="2238894" cy="1962896"/>
          </a:xfrm>
        </p:grpSpPr>
        <p:sp>
          <p:nvSpPr>
            <p:cNvPr id="36" name="Rectangle 35"/>
            <p:cNvSpPr/>
            <p:nvPr/>
          </p:nvSpPr>
          <p:spPr>
            <a:xfrm>
              <a:off x="1459215" y="3224242"/>
              <a:ext cx="639528" cy="63952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grpSp>
          <p:nvGrpSpPr>
            <p:cNvPr id="31" name="Group 30"/>
            <p:cNvGrpSpPr/>
            <p:nvPr/>
          </p:nvGrpSpPr>
          <p:grpSpPr>
            <a:xfrm>
              <a:off x="1042863" y="3948701"/>
              <a:ext cx="1327609" cy="809189"/>
              <a:chOff x="3728673" y="5328872"/>
              <a:chExt cx="1898222" cy="1156983"/>
            </a:xfrm>
          </p:grpSpPr>
          <p:sp>
            <p:nvSpPr>
              <p:cNvPr id="34" name="TextBox 33"/>
              <p:cNvSpPr txBox="1"/>
              <p:nvPr/>
            </p:nvSpPr>
            <p:spPr>
              <a:xfrm>
                <a:off x="3728673" y="5957782"/>
                <a:ext cx="1898222" cy="528073"/>
              </a:xfrm>
              <a:prstGeom prst="rect">
                <a:avLst/>
              </a:prstGeom>
              <a:noFill/>
            </p:spPr>
            <p:txBody>
              <a:bodyPr wrap="none" rtlCol="0">
                <a:spAutoFit/>
              </a:bodyPr>
              <a:lstStyle/>
              <a:p>
                <a:r>
                  <a:rPr lang="en-US" i="1" dirty="0">
                    <a:latin typeface="Karla" pitchFamily="2" charset="0"/>
                    <a:ea typeface="Karla" pitchFamily="2" charset="0"/>
                  </a:rPr>
                  <a:t>dog barking</a:t>
                </a:r>
              </a:p>
            </p:txBody>
          </p:sp>
          <p:cxnSp>
            <p:nvCxnSpPr>
              <p:cNvPr id="35" name="Straight Arrow Connector 34"/>
              <p:cNvCxnSpPr/>
              <p:nvPr/>
            </p:nvCxnSpPr>
            <p:spPr>
              <a:xfrm flipH="1" flipV="1">
                <a:off x="4806792" y="5328872"/>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7" name="Notched Right Arrow 76">
              <a:extLst>
                <a:ext uri="{FF2B5EF4-FFF2-40B4-BE49-F238E27FC236}">
                  <a16:creationId xmlns:a16="http://schemas.microsoft.com/office/drawing/2014/main" xmlns="" id="{E50C2E4A-8541-144E-AAE7-0CC7B051FC7B}"/>
                </a:ext>
              </a:extLst>
            </p:cNvPr>
            <p:cNvSpPr/>
            <p:nvPr/>
          </p:nvSpPr>
          <p:spPr>
            <a:xfrm>
              <a:off x="557501" y="3464051"/>
              <a:ext cx="797660" cy="11848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8" name="Group 77">
              <a:extLst>
                <a:ext uri="{FF2B5EF4-FFF2-40B4-BE49-F238E27FC236}">
                  <a16:creationId xmlns:a16="http://schemas.microsoft.com/office/drawing/2014/main" xmlns="" id="{06F60272-D6B4-0541-BCEA-E1DBE203798B}"/>
                </a:ext>
              </a:extLst>
            </p:cNvPr>
            <p:cNvGrpSpPr/>
            <p:nvPr/>
          </p:nvGrpSpPr>
          <p:grpSpPr>
            <a:xfrm>
              <a:off x="131578" y="2794994"/>
              <a:ext cx="1523464" cy="551475"/>
              <a:chOff x="2789440" y="1937574"/>
              <a:chExt cx="1584411" cy="573537"/>
            </a:xfrm>
          </p:grpSpPr>
          <p:sp>
            <p:nvSpPr>
              <p:cNvPr id="79" name="Rectangle 78">
                <a:extLst>
                  <a:ext uri="{FF2B5EF4-FFF2-40B4-BE49-F238E27FC236}">
                    <a16:creationId xmlns:a16="http://schemas.microsoft.com/office/drawing/2014/main" xmlns="" id="{FAF61B9E-A5BD-4042-9E50-EAD855C41811}"/>
                  </a:ext>
                </a:extLst>
              </p:cNvPr>
              <p:cNvSpPr/>
              <p:nvPr/>
            </p:nvSpPr>
            <p:spPr>
              <a:xfrm>
                <a:off x="2789440" y="1962732"/>
                <a:ext cx="1584411" cy="523220"/>
              </a:xfrm>
              <a:prstGeom prst="rect">
                <a:avLst/>
              </a:prstGeom>
            </p:spPr>
            <p:txBody>
              <a:bodyPr wrap="square">
                <a:spAutoFit/>
              </a:bodyPr>
              <a:lstStyle/>
              <a:p>
                <a:pPr algn="ctr"/>
                <a:r>
                  <a:rPr lang="en-US" sz="1400" i="1" dirty="0">
                    <a:latin typeface="Cambria Math" panose="02040503050406030204" pitchFamily="18" charset="0"/>
                  </a:rPr>
                  <a:t>-------</a:t>
                </a:r>
              </a:p>
              <a:p>
                <a:pPr algn="ctr"/>
                <a:r>
                  <a:rPr lang="en-US" sz="1400" i="1" dirty="0">
                    <a:latin typeface="Cambria Math" panose="02040503050406030204" pitchFamily="18" charset="0"/>
                  </a:rPr>
                  <a:t>-------</a:t>
                </a:r>
              </a:p>
            </p:txBody>
          </p:sp>
          <p:sp>
            <p:nvSpPr>
              <p:cNvPr id="80" name="Freeform 79">
                <a:extLst>
                  <a:ext uri="{FF2B5EF4-FFF2-40B4-BE49-F238E27FC236}">
                    <a16:creationId xmlns:a16="http://schemas.microsoft.com/office/drawing/2014/main" xmlns="" id="{B71B9C64-35B1-6143-9BEB-693858F8A4A8}"/>
                  </a:ext>
                </a:extLst>
              </p:cNvPr>
              <p:cNvSpPr/>
              <p:nvPr/>
            </p:nvSpPr>
            <p:spPr>
              <a:xfrm>
                <a:off x="3269989"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xmlns="" id="{FCD40032-988A-6442-A379-D245ECBE1A99}"/>
                  </a:ext>
                </a:extLst>
              </p:cNvPr>
              <p:cNvSpPr/>
              <p:nvPr/>
            </p:nvSpPr>
            <p:spPr>
              <a:xfrm rot="10800000">
                <a:off x="381501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xmlns="" id="{8ED31785-1B1C-294A-A9F1-911E52807FA6}"/>
              </a:ext>
            </a:extLst>
          </p:cNvPr>
          <p:cNvGrpSpPr/>
          <p:nvPr/>
        </p:nvGrpSpPr>
        <p:grpSpPr>
          <a:xfrm>
            <a:off x="3339722" y="2220602"/>
            <a:ext cx="2636306" cy="2537288"/>
            <a:chOff x="955229" y="2425811"/>
            <a:chExt cx="2741772" cy="2638793"/>
          </a:xfrm>
        </p:grpSpPr>
        <p:grpSp>
          <p:nvGrpSpPr>
            <p:cNvPr id="83" name="Group 82">
              <a:extLst>
                <a:ext uri="{FF2B5EF4-FFF2-40B4-BE49-F238E27FC236}">
                  <a16:creationId xmlns:a16="http://schemas.microsoft.com/office/drawing/2014/main" xmlns="" id="{ADF17B0D-C503-5549-AAC5-C664D01DD283}"/>
                </a:ext>
              </a:extLst>
            </p:cNvPr>
            <p:cNvGrpSpPr/>
            <p:nvPr/>
          </p:nvGrpSpPr>
          <p:grpSpPr>
            <a:xfrm>
              <a:off x="955229" y="2425811"/>
              <a:ext cx="2718421" cy="2638793"/>
              <a:chOff x="4909604" y="1651111"/>
              <a:chExt cx="3737301" cy="3627827"/>
            </a:xfrm>
          </p:grpSpPr>
          <p:grpSp>
            <p:nvGrpSpPr>
              <p:cNvPr id="93" name="Group 92">
                <a:extLst>
                  <a:ext uri="{FF2B5EF4-FFF2-40B4-BE49-F238E27FC236}">
                    <a16:creationId xmlns:a16="http://schemas.microsoft.com/office/drawing/2014/main" xmlns="" id="{0369D82E-8FF3-CA41-9E14-691C659E54C9}"/>
                  </a:ext>
                </a:extLst>
              </p:cNvPr>
              <p:cNvGrpSpPr/>
              <p:nvPr/>
            </p:nvGrpSpPr>
            <p:grpSpPr>
              <a:xfrm>
                <a:off x="5504906" y="1651111"/>
                <a:ext cx="3141999" cy="2349410"/>
                <a:chOff x="4484914" y="3069335"/>
                <a:chExt cx="3141999" cy="2349410"/>
              </a:xfrm>
            </p:grpSpPr>
            <p:sp>
              <p:nvSpPr>
                <p:cNvPr id="97" name="Rectangle 96">
                  <a:extLst>
                    <a:ext uri="{FF2B5EF4-FFF2-40B4-BE49-F238E27FC236}">
                      <a16:creationId xmlns:a16="http://schemas.microsoft.com/office/drawing/2014/main" xmlns="" id="{43563BE9-FAD9-474A-8519-00ADDE7D73B7}"/>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98" name="TextBox 97">
                  <a:extLst>
                    <a:ext uri="{FF2B5EF4-FFF2-40B4-BE49-F238E27FC236}">
                      <a16:creationId xmlns:a16="http://schemas.microsoft.com/office/drawing/2014/main" xmlns="" id="{A6E71407-6CF8-7D4E-B1D5-28592A79B931}"/>
                    </a:ext>
                  </a:extLst>
                </p:cNvPr>
                <p:cNvSpPr txBox="1"/>
                <p:nvPr/>
              </p:nvSpPr>
              <p:spPr>
                <a:xfrm>
                  <a:off x="4598056" y="3069335"/>
                  <a:ext cx="681177" cy="528073"/>
                </a:xfrm>
                <a:prstGeom prst="rect">
                  <a:avLst/>
                </a:prstGeom>
                <a:noFill/>
              </p:spPr>
              <p:txBody>
                <a:bodyPr wrap="none" rtlCol="0">
                  <a:spAutoFit/>
                </a:bodyPr>
                <a:lstStyle/>
                <a:p>
                  <a:r>
                    <a:rPr lang="en-US" dirty="0"/>
                    <a:t>0.1</a:t>
                  </a:r>
                </a:p>
              </p:txBody>
            </p:sp>
            <p:cxnSp>
              <p:nvCxnSpPr>
                <p:cNvPr id="99" name="Straight Arrow Connector 98">
                  <a:extLst>
                    <a:ext uri="{FF2B5EF4-FFF2-40B4-BE49-F238E27FC236}">
                      <a16:creationId xmlns:a16="http://schemas.microsoft.com/office/drawing/2014/main" xmlns="" id="{D665A4D0-3C4C-2940-BDB1-9144986EBEE0}"/>
                    </a:ext>
                  </a:extLst>
                </p:cNvPr>
                <p:cNvCxnSpPr>
                  <a:cxnSpLocks/>
                  <a:endCxn id="98"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0" name="Notched Right Arrow 99">
                  <a:extLst>
                    <a:ext uri="{FF2B5EF4-FFF2-40B4-BE49-F238E27FC236}">
                      <a16:creationId xmlns:a16="http://schemas.microsoft.com/office/drawing/2014/main" xmlns="" id="{96A76823-6FB0-3442-8EED-43318CA49836}"/>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xmlns="" id="{F02AC777-B6AD-FE4E-B8A2-577277CD1A03}"/>
                  </a:ext>
                </a:extLst>
              </p:cNvPr>
              <p:cNvGrpSpPr/>
              <p:nvPr/>
            </p:nvGrpSpPr>
            <p:grpSpPr>
              <a:xfrm>
                <a:off x="4909604" y="4121955"/>
                <a:ext cx="1806541" cy="1156983"/>
                <a:chOff x="3728673" y="5328872"/>
                <a:chExt cx="1806541" cy="1156983"/>
              </a:xfrm>
            </p:grpSpPr>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xmlns="" id="{0F1B4522-D07D-D04C-AC8B-30586C439A22}"/>
                        </a:ext>
                      </a:extLst>
                    </p:cNvPr>
                    <p:cNvSpPr txBox="1"/>
                    <p:nvPr/>
                  </p:nvSpPr>
                  <p:spPr>
                    <a:xfrm>
                      <a:off x="3728673" y="5957782"/>
                      <a:ext cx="1806541" cy="5280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white</m:t>
                            </m:r>
                            <m:r>
                              <m:rPr>
                                <m:nor/>
                              </m:rPr>
                              <a:rPr lang="en-US" i="1" dirty="0">
                                <a:latin typeface="Karla" pitchFamily="2" charset="0"/>
                                <a:ea typeface="Karla" pitchFamily="2" charset="0"/>
                              </a:rPr>
                              <m:t> </m:t>
                            </m:r>
                            <m:r>
                              <m:rPr>
                                <m:nor/>
                              </m:rPr>
                              <a:rPr lang="en-US" i="1" dirty="0">
                                <a:latin typeface="Karla" pitchFamily="2" charset="0"/>
                                <a:ea typeface="Karla" pitchFamily="2" charset="0"/>
                              </a:rPr>
                              <m:t>shirt</m:t>
                            </m:r>
                          </m:oMath>
                        </m:oMathPara>
                      </a14:m>
                      <a:endParaRPr lang="en-US" i="1" dirty="0">
                        <a:latin typeface="Cambria Math" panose="02040503050406030204" pitchFamily="18" charset="0"/>
                      </a:endParaRPr>
                    </a:p>
                  </p:txBody>
                </p:sp>
              </mc:Choice>
              <mc:Fallback xmlns="">
                <p:sp>
                  <p:nvSpPr>
                    <p:cNvPr id="95" name="TextBox 94">
                      <a:extLst>
                        <a:ext uri="{FF2B5EF4-FFF2-40B4-BE49-F238E27FC236}">
                          <a16:creationId xmlns:a16="http://schemas.microsoft.com/office/drawing/2014/main" id="{0F1B4522-D07D-D04C-AC8B-30586C439A22}"/>
                        </a:ext>
                      </a:extLst>
                    </p:cNvPr>
                    <p:cNvSpPr txBox="1">
                      <a:spLocks noRot="1" noChangeAspect="1" noMove="1" noResize="1" noEditPoints="1" noAdjustHandles="1" noChangeArrowheads="1" noChangeShapeType="1" noTextEdit="1"/>
                    </p:cNvSpPr>
                    <p:nvPr/>
                  </p:nvSpPr>
                  <p:spPr>
                    <a:xfrm>
                      <a:off x="3728673" y="5957782"/>
                      <a:ext cx="1806541" cy="528073"/>
                    </a:xfrm>
                    <a:prstGeom prst="rect">
                      <a:avLst/>
                    </a:prstGeom>
                    <a:blipFill>
                      <a:blip r:embed="rId3"/>
                      <a:stretch>
                        <a:fillRect b="-16667"/>
                      </a:stretch>
                    </a:blipFill>
                  </p:spPr>
                  <p:txBody>
                    <a:bodyPr/>
                    <a:lstStyle/>
                    <a:p>
                      <a:r>
                        <a:rPr lang="en-US">
                          <a:noFill/>
                        </a:rPr>
                        <a:t> </a:t>
                      </a:r>
                    </a:p>
                  </p:txBody>
                </p:sp>
              </mc:Fallback>
            </mc:AlternateContent>
            <p:cxnSp>
              <p:nvCxnSpPr>
                <p:cNvPr id="96" name="Straight Arrow Connector 95">
                  <a:extLst>
                    <a:ext uri="{FF2B5EF4-FFF2-40B4-BE49-F238E27FC236}">
                      <a16:creationId xmlns:a16="http://schemas.microsoft.com/office/drawing/2014/main" xmlns="" id="{A9CA37A8-ACF3-8244-A781-8D94A8497376}"/>
                    </a:ext>
                  </a:extLst>
                </p:cNvPr>
                <p:cNvCxnSpPr/>
                <p:nvPr/>
              </p:nvCxnSpPr>
              <p:spPr>
                <a:xfrm flipH="1" flipV="1">
                  <a:off x="4806792" y="5328872"/>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84" name="Group 83">
              <a:extLst>
                <a:ext uri="{FF2B5EF4-FFF2-40B4-BE49-F238E27FC236}">
                  <a16:creationId xmlns:a16="http://schemas.microsoft.com/office/drawing/2014/main" xmlns="" id="{BF8A8DC9-C1DE-D240-99A6-7B10A5E58C5C}"/>
                </a:ext>
              </a:extLst>
            </p:cNvPr>
            <p:cNvGrpSpPr/>
            <p:nvPr/>
          </p:nvGrpSpPr>
          <p:grpSpPr>
            <a:xfrm>
              <a:off x="2112590" y="3023182"/>
              <a:ext cx="1584411" cy="575739"/>
              <a:chOff x="2812791" y="1937574"/>
              <a:chExt cx="1584411" cy="575739"/>
            </a:xfrm>
          </p:grpSpPr>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xmlns="" id="{FFEBE4DD-ABC5-B745-B6A2-5033CB185F81}"/>
                      </a:ext>
                    </a:extLst>
                  </p:cNvPr>
                  <p:cNvSpPr/>
                  <p:nvPr/>
                </p:nvSpPr>
                <p:spPr>
                  <a:xfrm>
                    <a:off x="2812791" y="1969161"/>
                    <a:ext cx="1584411" cy="54415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dog</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barking</m:t>
                          </m:r>
                          <m:r>
                            <m:rPr>
                              <m:nor/>
                            </m:rPr>
                            <a:rPr lang="en-US" sz="1400" i="1" dirty="0" smtClean="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white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shirt</m:t>
                          </m:r>
                        </m:oMath>
                      </m:oMathPara>
                    </a14:m>
                    <a:endParaRPr lang="en-US" sz="1400" i="1" dirty="0">
                      <a:latin typeface="Cambria Math" panose="02040503050406030204" pitchFamily="18" charset="0"/>
                    </a:endParaRPr>
                  </a:p>
                </p:txBody>
              </p:sp>
            </mc:Choice>
            <mc:Fallback xmlns="">
              <p:sp>
                <p:nvSpPr>
                  <p:cNvPr id="90" name="Rectangle 89">
                    <a:extLst>
                      <a:ext uri="{FF2B5EF4-FFF2-40B4-BE49-F238E27FC236}">
                        <a16:creationId xmlns:a16="http://schemas.microsoft.com/office/drawing/2014/main" id="{FFEBE4DD-ABC5-B745-B6A2-5033CB185F81}"/>
                      </a:ext>
                    </a:extLst>
                  </p:cNvPr>
                  <p:cNvSpPr>
                    <a:spLocks noRot="1" noChangeAspect="1" noMove="1" noResize="1" noEditPoints="1" noAdjustHandles="1" noChangeArrowheads="1" noChangeShapeType="1" noTextEdit="1"/>
                  </p:cNvSpPr>
                  <p:nvPr/>
                </p:nvSpPr>
                <p:spPr>
                  <a:xfrm>
                    <a:off x="2812791" y="1969161"/>
                    <a:ext cx="1584411" cy="544152"/>
                  </a:xfrm>
                  <a:prstGeom prst="rect">
                    <a:avLst/>
                  </a:prstGeom>
                  <a:blipFill>
                    <a:blip r:embed="rId4"/>
                    <a:stretch>
                      <a:fillRect b="-4651"/>
                    </a:stretch>
                  </a:blipFill>
                </p:spPr>
                <p:txBody>
                  <a:bodyPr/>
                  <a:lstStyle/>
                  <a:p>
                    <a:r>
                      <a:rPr lang="en-US">
                        <a:noFill/>
                      </a:rPr>
                      <a:t> </a:t>
                    </a:r>
                  </a:p>
                </p:txBody>
              </p:sp>
            </mc:Fallback>
          </mc:AlternateContent>
          <p:sp>
            <p:nvSpPr>
              <p:cNvPr id="91" name="Freeform 90">
                <a:extLst>
                  <a:ext uri="{FF2B5EF4-FFF2-40B4-BE49-F238E27FC236}">
                    <a16:creationId xmlns:a16="http://schemas.microsoft.com/office/drawing/2014/main" xmlns="" id="{BB7DD003-A9E1-2C4A-8AA5-EB14A92B2A3C}"/>
                  </a:ext>
                </a:extLst>
              </p:cNvPr>
              <p:cNvSpPr/>
              <p:nvPr/>
            </p:nvSpPr>
            <p:spPr>
              <a:xfrm>
                <a:off x="2977381"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Freeform 91">
                <a:extLst>
                  <a:ext uri="{FF2B5EF4-FFF2-40B4-BE49-F238E27FC236}">
                    <a16:creationId xmlns:a16="http://schemas.microsoft.com/office/drawing/2014/main" xmlns="" id="{8475F5AE-ADB0-924A-9D32-7C7072A4C86D}"/>
                  </a:ext>
                </a:extLst>
              </p:cNvPr>
              <p:cNvSpPr/>
              <p:nvPr/>
            </p:nvSpPr>
            <p:spPr>
              <a:xfrm rot="10800000">
                <a:off x="404417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1" name="Group 100">
            <a:extLst>
              <a:ext uri="{FF2B5EF4-FFF2-40B4-BE49-F238E27FC236}">
                <a16:creationId xmlns:a16="http://schemas.microsoft.com/office/drawing/2014/main" xmlns="" id="{C91D00EF-8E8F-1F45-8564-3497798F9D3C}"/>
              </a:ext>
            </a:extLst>
          </p:cNvPr>
          <p:cNvGrpSpPr/>
          <p:nvPr/>
        </p:nvGrpSpPr>
        <p:grpSpPr>
          <a:xfrm>
            <a:off x="5834216" y="2220602"/>
            <a:ext cx="4713078" cy="2537288"/>
            <a:chOff x="1160770" y="2119665"/>
            <a:chExt cx="4901626" cy="2638793"/>
          </a:xfrm>
        </p:grpSpPr>
        <p:grpSp>
          <p:nvGrpSpPr>
            <p:cNvPr id="102" name="Group 101">
              <a:extLst>
                <a:ext uri="{FF2B5EF4-FFF2-40B4-BE49-F238E27FC236}">
                  <a16:creationId xmlns:a16="http://schemas.microsoft.com/office/drawing/2014/main" xmlns="" id="{4314BF31-D35F-5D45-8791-F51EE29559A0}"/>
                </a:ext>
              </a:extLst>
            </p:cNvPr>
            <p:cNvGrpSpPr/>
            <p:nvPr/>
          </p:nvGrpSpPr>
          <p:grpSpPr>
            <a:xfrm>
              <a:off x="1160770" y="2119665"/>
              <a:ext cx="2546224" cy="2638793"/>
              <a:chOff x="1160770" y="2425811"/>
              <a:chExt cx="2546224" cy="2638793"/>
            </a:xfrm>
          </p:grpSpPr>
          <p:grpSp>
            <p:nvGrpSpPr>
              <p:cNvPr id="117" name="Group 116">
                <a:extLst>
                  <a:ext uri="{FF2B5EF4-FFF2-40B4-BE49-F238E27FC236}">
                    <a16:creationId xmlns:a16="http://schemas.microsoft.com/office/drawing/2014/main" xmlns="" id="{AB372D00-14FD-0C47-B05B-3FA4E43808C1}"/>
                  </a:ext>
                </a:extLst>
              </p:cNvPr>
              <p:cNvGrpSpPr/>
              <p:nvPr/>
            </p:nvGrpSpPr>
            <p:grpSpPr>
              <a:xfrm>
                <a:off x="1160770" y="2425811"/>
                <a:ext cx="2512880" cy="2638793"/>
                <a:chOff x="5192183" y="1651111"/>
                <a:chExt cx="3454722" cy="3627827"/>
              </a:xfrm>
            </p:grpSpPr>
            <p:grpSp>
              <p:nvGrpSpPr>
                <p:cNvPr id="127" name="Group 126">
                  <a:extLst>
                    <a:ext uri="{FF2B5EF4-FFF2-40B4-BE49-F238E27FC236}">
                      <a16:creationId xmlns:a16="http://schemas.microsoft.com/office/drawing/2014/main" xmlns="" id="{A059030B-F3A0-DD45-8731-15E149B9878B}"/>
                    </a:ext>
                  </a:extLst>
                </p:cNvPr>
                <p:cNvGrpSpPr/>
                <p:nvPr/>
              </p:nvGrpSpPr>
              <p:grpSpPr>
                <a:xfrm>
                  <a:off x="5504906" y="1651111"/>
                  <a:ext cx="3141999" cy="2349410"/>
                  <a:chOff x="4484914" y="3069335"/>
                  <a:chExt cx="3141999" cy="2349410"/>
                </a:xfrm>
              </p:grpSpPr>
              <p:sp>
                <p:nvSpPr>
                  <p:cNvPr id="131" name="Rectangle 130">
                    <a:extLst>
                      <a:ext uri="{FF2B5EF4-FFF2-40B4-BE49-F238E27FC236}">
                        <a16:creationId xmlns:a16="http://schemas.microsoft.com/office/drawing/2014/main" xmlns="" id="{8643596B-BC4B-8244-965A-7859C79C4697}"/>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32" name="TextBox 131">
                    <a:extLst>
                      <a:ext uri="{FF2B5EF4-FFF2-40B4-BE49-F238E27FC236}">
                        <a16:creationId xmlns:a16="http://schemas.microsoft.com/office/drawing/2014/main" xmlns="" id="{C61CA7D3-BF98-6042-A810-8747EB96243B}"/>
                      </a:ext>
                    </a:extLst>
                  </p:cNvPr>
                  <p:cNvSpPr txBox="1"/>
                  <p:nvPr/>
                </p:nvSpPr>
                <p:spPr>
                  <a:xfrm>
                    <a:off x="4598056" y="3069335"/>
                    <a:ext cx="654974" cy="507760"/>
                  </a:xfrm>
                  <a:prstGeom prst="rect">
                    <a:avLst/>
                  </a:prstGeom>
                  <a:noFill/>
                </p:spPr>
                <p:txBody>
                  <a:bodyPr wrap="none" rtlCol="0">
                    <a:spAutoFit/>
                  </a:bodyPr>
                  <a:lstStyle/>
                  <a:p>
                    <a:r>
                      <a:rPr lang="en-US" dirty="0"/>
                      <a:t>0.1</a:t>
                    </a:r>
                  </a:p>
                </p:txBody>
              </p:sp>
              <p:cxnSp>
                <p:nvCxnSpPr>
                  <p:cNvPr id="133" name="Straight Arrow Connector 132">
                    <a:extLst>
                      <a:ext uri="{FF2B5EF4-FFF2-40B4-BE49-F238E27FC236}">
                        <a16:creationId xmlns:a16="http://schemas.microsoft.com/office/drawing/2014/main" xmlns="" id="{B02BCD24-C099-9749-823D-DBED4190822B}"/>
                      </a:ext>
                    </a:extLst>
                  </p:cNvPr>
                  <p:cNvCxnSpPr>
                    <a:cxnSpLocks/>
                    <a:endCxn id="132" idx="2"/>
                  </p:cNvCxnSpPr>
                  <p:nvPr/>
                </p:nvCxnSpPr>
                <p:spPr>
                  <a:xfrm flipH="1" flipV="1">
                    <a:off x="4925543" y="3577095"/>
                    <a:ext cx="3" cy="851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4" name="Notched Right Arrow 133">
                    <a:extLst>
                      <a:ext uri="{FF2B5EF4-FFF2-40B4-BE49-F238E27FC236}">
                        <a16:creationId xmlns:a16="http://schemas.microsoft.com/office/drawing/2014/main" xmlns="" id="{8FD256BE-2617-754C-A46A-489103D6B4A3}"/>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xmlns="" id="{3E085BBA-E8CA-7B4F-8389-44AC15321E63}"/>
                    </a:ext>
                  </a:extLst>
                </p:cNvPr>
                <p:cNvGrpSpPr/>
                <p:nvPr/>
              </p:nvGrpSpPr>
              <p:grpSpPr>
                <a:xfrm>
                  <a:off x="5192183" y="4121955"/>
                  <a:ext cx="1584218" cy="1156983"/>
                  <a:chOff x="4011252" y="5328872"/>
                  <a:chExt cx="1584218" cy="1156983"/>
                </a:xfrm>
              </p:grpSpPr>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xmlns="" id="{1654E555-8EBF-0541-A186-47AF72958D8F}"/>
                          </a:ext>
                        </a:extLst>
                      </p:cNvPr>
                      <p:cNvSpPr txBox="1"/>
                      <p:nvPr/>
                    </p:nvSpPr>
                    <p:spPr>
                      <a:xfrm>
                        <a:off x="4011252" y="5957782"/>
                        <a:ext cx="1584218" cy="5280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apple</m:t>
                              </m:r>
                              <m:r>
                                <m:rPr>
                                  <m:nor/>
                                </m:rPr>
                                <a:rPr lang="en-US" i="1" dirty="0">
                                  <a:latin typeface="Karla" pitchFamily="2" charset="0"/>
                                  <a:ea typeface="Karla" pitchFamily="2" charset="0"/>
                                </a:rPr>
                                <m:t> </m:t>
                              </m:r>
                              <m:r>
                                <m:rPr>
                                  <m:nor/>
                                </m:rPr>
                                <a:rPr lang="en-US" i="1" dirty="0">
                                  <a:latin typeface="Karla" pitchFamily="2" charset="0"/>
                                  <a:ea typeface="Karla" pitchFamily="2" charset="0"/>
                                </a:rPr>
                                <m:t>pie</m:t>
                              </m:r>
                            </m:oMath>
                          </m:oMathPara>
                        </a14:m>
                        <a:endParaRPr lang="en-US" i="1" dirty="0">
                          <a:latin typeface="Cambria Math" panose="02040503050406030204" pitchFamily="18" charset="0"/>
                        </a:endParaRPr>
                      </a:p>
                    </p:txBody>
                  </p:sp>
                </mc:Choice>
                <mc:Fallback xmlns="">
                  <p:sp>
                    <p:nvSpPr>
                      <p:cNvPr id="129" name="TextBox 128">
                        <a:extLst>
                          <a:ext uri="{FF2B5EF4-FFF2-40B4-BE49-F238E27FC236}">
                            <a16:creationId xmlns:a16="http://schemas.microsoft.com/office/drawing/2014/main" id="{1654E555-8EBF-0541-A186-47AF72958D8F}"/>
                          </a:ext>
                        </a:extLst>
                      </p:cNvPr>
                      <p:cNvSpPr txBox="1">
                        <a:spLocks noRot="1" noChangeAspect="1" noMove="1" noResize="1" noEditPoints="1" noAdjustHandles="1" noChangeArrowheads="1" noChangeShapeType="1" noTextEdit="1"/>
                      </p:cNvSpPr>
                      <p:nvPr/>
                    </p:nvSpPr>
                    <p:spPr>
                      <a:xfrm>
                        <a:off x="4011252" y="5957782"/>
                        <a:ext cx="1584218" cy="528073"/>
                      </a:xfrm>
                      <a:prstGeom prst="rect">
                        <a:avLst/>
                      </a:prstGeom>
                      <a:blipFill>
                        <a:blip r:embed="rId5"/>
                        <a:stretch>
                          <a:fillRect b="-16667"/>
                        </a:stretch>
                      </a:blipFill>
                    </p:spPr>
                    <p:txBody>
                      <a:bodyPr/>
                      <a:lstStyle/>
                      <a:p>
                        <a:r>
                          <a:rPr lang="en-US">
                            <a:noFill/>
                          </a:rPr>
                          <a:t> </a:t>
                        </a:r>
                      </a:p>
                    </p:txBody>
                  </p:sp>
                </mc:Fallback>
              </mc:AlternateContent>
              <p:cxnSp>
                <p:nvCxnSpPr>
                  <p:cNvPr id="130" name="Straight Arrow Connector 129">
                    <a:extLst>
                      <a:ext uri="{FF2B5EF4-FFF2-40B4-BE49-F238E27FC236}">
                        <a16:creationId xmlns:a16="http://schemas.microsoft.com/office/drawing/2014/main" xmlns="" id="{F4B56C24-D15D-374A-B288-8982E709801D}"/>
                      </a:ext>
                    </a:extLst>
                  </p:cNvPr>
                  <p:cNvCxnSpPr/>
                  <p:nvPr/>
                </p:nvCxnSpPr>
                <p:spPr>
                  <a:xfrm flipH="1" flipV="1">
                    <a:off x="4806792" y="5328872"/>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118" name="Group 117">
                <a:extLst>
                  <a:ext uri="{FF2B5EF4-FFF2-40B4-BE49-F238E27FC236}">
                    <a16:creationId xmlns:a16="http://schemas.microsoft.com/office/drawing/2014/main" xmlns="" id="{A8ED4183-3F6E-F14E-A8FE-1C6FC49DE44A}"/>
                  </a:ext>
                </a:extLst>
              </p:cNvPr>
              <p:cNvGrpSpPr/>
              <p:nvPr/>
            </p:nvGrpSpPr>
            <p:grpSpPr>
              <a:xfrm>
                <a:off x="2113808" y="3023182"/>
                <a:ext cx="1593186" cy="575739"/>
                <a:chOff x="2814009" y="1937574"/>
                <a:chExt cx="1593186" cy="575739"/>
              </a:xfrm>
            </p:grpSpPr>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xmlns="" id="{BBD95969-380D-4A4D-9253-5A60674B0344}"/>
                        </a:ext>
                      </a:extLst>
                    </p:cNvPr>
                    <p:cNvSpPr/>
                    <p:nvPr/>
                  </p:nvSpPr>
                  <p:spPr>
                    <a:xfrm>
                      <a:off x="2814009" y="1969161"/>
                      <a:ext cx="1593186" cy="5441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white</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shirt</m:t>
                            </m:r>
                            <m:r>
                              <m:rPr>
                                <m:nor/>
                              </m:rPr>
                              <a:rPr lang="en-US" sz="1400" b="0" i="1" dirty="0" smtClean="0">
                                <a:latin typeface="Karla" pitchFamily="2" charset="0"/>
                                <a:ea typeface="Karla" pitchFamily="2" charset="0"/>
                              </a:rPr>
                              <m:t> </m:t>
                            </m:r>
                          </m:oMath>
                        </m:oMathPara>
                      </a14:m>
                      <a:endParaRPr lang="en-US" sz="1400" b="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apple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pie</m:t>
                            </m:r>
                          </m:oMath>
                        </m:oMathPara>
                      </a14:m>
                      <a:endParaRPr lang="en-US" sz="1400" i="1" dirty="0">
                        <a:latin typeface="Cambria Math" panose="02040503050406030204" pitchFamily="18" charset="0"/>
                      </a:endParaRPr>
                    </a:p>
                  </p:txBody>
                </p:sp>
              </mc:Choice>
              <mc:Fallback xmlns="">
                <p:sp>
                  <p:nvSpPr>
                    <p:cNvPr id="124" name="Rectangle 123">
                      <a:extLst>
                        <a:ext uri="{FF2B5EF4-FFF2-40B4-BE49-F238E27FC236}">
                          <a16:creationId xmlns:a16="http://schemas.microsoft.com/office/drawing/2014/main" id="{BBD95969-380D-4A4D-9253-5A60674B0344}"/>
                        </a:ext>
                      </a:extLst>
                    </p:cNvPr>
                    <p:cNvSpPr>
                      <a:spLocks noRot="1" noChangeAspect="1" noMove="1" noResize="1" noEditPoints="1" noAdjustHandles="1" noChangeArrowheads="1" noChangeShapeType="1" noTextEdit="1"/>
                    </p:cNvSpPr>
                    <p:nvPr/>
                  </p:nvSpPr>
                  <p:spPr>
                    <a:xfrm>
                      <a:off x="2814009" y="1969161"/>
                      <a:ext cx="1593186" cy="544152"/>
                    </a:xfrm>
                    <a:prstGeom prst="rect">
                      <a:avLst/>
                    </a:prstGeom>
                    <a:blipFill>
                      <a:blip r:embed="rId6"/>
                      <a:stretch>
                        <a:fillRect b="-4651"/>
                      </a:stretch>
                    </a:blipFill>
                  </p:spPr>
                  <p:txBody>
                    <a:bodyPr/>
                    <a:lstStyle/>
                    <a:p>
                      <a:r>
                        <a:rPr lang="en-US">
                          <a:noFill/>
                        </a:rPr>
                        <a:t> </a:t>
                      </a:r>
                    </a:p>
                  </p:txBody>
                </p:sp>
              </mc:Fallback>
            </mc:AlternateContent>
            <p:sp>
              <p:nvSpPr>
                <p:cNvPr id="125" name="Freeform 124">
                  <a:extLst>
                    <a:ext uri="{FF2B5EF4-FFF2-40B4-BE49-F238E27FC236}">
                      <a16:creationId xmlns:a16="http://schemas.microsoft.com/office/drawing/2014/main" xmlns="" id="{8D40BE61-9148-EE44-BF3A-C854141D23CD}"/>
                    </a:ext>
                  </a:extLst>
                </p:cNvPr>
                <p:cNvSpPr/>
                <p:nvPr/>
              </p:nvSpPr>
              <p:spPr>
                <a:xfrm>
                  <a:off x="2977381"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Freeform 125">
                  <a:extLst>
                    <a:ext uri="{FF2B5EF4-FFF2-40B4-BE49-F238E27FC236}">
                      <a16:creationId xmlns:a16="http://schemas.microsoft.com/office/drawing/2014/main" xmlns="" id="{E047CE41-C712-F64B-8C38-0C8521F63B06}"/>
                    </a:ext>
                  </a:extLst>
                </p:cNvPr>
                <p:cNvSpPr/>
                <p:nvPr/>
              </p:nvSpPr>
              <p:spPr>
                <a:xfrm rot="10800000">
                  <a:off x="404417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03" name="Group 102">
              <a:extLst>
                <a:ext uri="{FF2B5EF4-FFF2-40B4-BE49-F238E27FC236}">
                  <a16:creationId xmlns:a16="http://schemas.microsoft.com/office/drawing/2014/main" xmlns="" id="{28819A18-9C18-AE4D-843D-1EFC5974230D}"/>
                </a:ext>
              </a:extLst>
            </p:cNvPr>
            <p:cNvGrpSpPr/>
            <p:nvPr/>
          </p:nvGrpSpPr>
          <p:grpSpPr>
            <a:xfrm>
              <a:off x="3501067" y="2119665"/>
              <a:ext cx="2561329" cy="2638793"/>
              <a:chOff x="1112321" y="2425811"/>
              <a:chExt cx="2561329" cy="2638793"/>
            </a:xfrm>
          </p:grpSpPr>
          <p:grpSp>
            <p:nvGrpSpPr>
              <p:cNvPr id="104" name="Group 103">
                <a:extLst>
                  <a:ext uri="{FF2B5EF4-FFF2-40B4-BE49-F238E27FC236}">
                    <a16:creationId xmlns:a16="http://schemas.microsoft.com/office/drawing/2014/main" xmlns="" id="{005C9907-021B-5A4B-8222-ACF1C003C186}"/>
                  </a:ext>
                </a:extLst>
              </p:cNvPr>
              <p:cNvGrpSpPr/>
              <p:nvPr/>
            </p:nvGrpSpPr>
            <p:grpSpPr>
              <a:xfrm>
                <a:off x="1112321" y="2425811"/>
                <a:ext cx="2561329" cy="2638793"/>
                <a:chOff x="5125575" y="1651111"/>
                <a:chExt cx="3521330" cy="3627827"/>
              </a:xfrm>
            </p:grpSpPr>
            <p:grpSp>
              <p:nvGrpSpPr>
                <p:cNvPr id="109" name="Group 108">
                  <a:extLst>
                    <a:ext uri="{FF2B5EF4-FFF2-40B4-BE49-F238E27FC236}">
                      <a16:creationId xmlns:a16="http://schemas.microsoft.com/office/drawing/2014/main" xmlns="" id="{D663755F-ECF4-3547-AECC-BDD9315965C6}"/>
                    </a:ext>
                  </a:extLst>
                </p:cNvPr>
                <p:cNvGrpSpPr/>
                <p:nvPr/>
              </p:nvGrpSpPr>
              <p:grpSpPr>
                <a:xfrm>
                  <a:off x="5504906" y="1651111"/>
                  <a:ext cx="3141999" cy="2349410"/>
                  <a:chOff x="4484914" y="3069335"/>
                  <a:chExt cx="3141999" cy="2349410"/>
                </a:xfrm>
              </p:grpSpPr>
              <p:sp>
                <p:nvSpPr>
                  <p:cNvPr id="113" name="Rectangle 112">
                    <a:extLst>
                      <a:ext uri="{FF2B5EF4-FFF2-40B4-BE49-F238E27FC236}">
                        <a16:creationId xmlns:a16="http://schemas.microsoft.com/office/drawing/2014/main" xmlns="" id="{4D5A22CE-46F7-3741-A930-C24F65EEA3B9}"/>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14" name="TextBox 113">
                    <a:extLst>
                      <a:ext uri="{FF2B5EF4-FFF2-40B4-BE49-F238E27FC236}">
                        <a16:creationId xmlns:a16="http://schemas.microsoft.com/office/drawing/2014/main" xmlns="" id="{9D4E127D-E27D-104C-AA01-379FAB29590A}"/>
                      </a:ext>
                    </a:extLst>
                  </p:cNvPr>
                  <p:cNvSpPr txBox="1"/>
                  <p:nvPr/>
                </p:nvSpPr>
                <p:spPr>
                  <a:xfrm>
                    <a:off x="4598056" y="3069335"/>
                    <a:ext cx="681176" cy="528073"/>
                  </a:xfrm>
                  <a:prstGeom prst="rect">
                    <a:avLst/>
                  </a:prstGeom>
                  <a:noFill/>
                </p:spPr>
                <p:txBody>
                  <a:bodyPr wrap="none" rtlCol="0">
                    <a:spAutoFit/>
                  </a:bodyPr>
                  <a:lstStyle/>
                  <a:p>
                    <a:r>
                      <a:rPr lang="en-US" dirty="0"/>
                      <a:t>0.4</a:t>
                    </a:r>
                  </a:p>
                </p:txBody>
              </p:sp>
              <p:cxnSp>
                <p:nvCxnSpPr>
                  <p:cNvPr id="115" name="Straight Arrow Connector 114">
                    <a:extLst>
                      <a:ext uri="{FF2B5EF4-FFF2-40B4-BE49-F238E27FC236}">
                        <a16:creationId xmlns:a16="http://schemas.microsoft.com/office/drawing/2014/main" xmlns="" id="{6FACB3BF-8D41-C44C-8CD1-0EF0FE7BDEB3}"/>
                      </a:ext>
                    </a:extLst>
                  </p:cNvPr>
                  <p:cNvCxnSpPr>
                    <a:cxnSpLocks/>
                    <a:endCxn id="114"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Notched Right Arrow 115">
                    <a:extLst>
                      <a:ext uri="{FF2B5EF4-FFF2-40B4-BE49-F238E27FC236}">
                        <a16:creationId xmlns:a16="http://schemas.microsoft.com/office/drawing/2014/main" xmlns="" id="{852EE562-1D93-B84B-8593-A9C80E2F34AB}"/>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0" name="Group 109">
                  <a:extLst>
                    <a:ext uri="{FF2B5EF4-FFF2-40B4-BE49-F238E27FC236}">
                      <a16:creationId xmlns:a16="http://schemas.microsoft.com/office/drawing/2014/main" xmlns="" id="{AC5A3190-3613-924F-9EB3-F34009565D50}"/>
                    </a:ext>
                  </a:extLst>
                </p:cNvPr>
                <p:cNvGrpSpPr/>
                <p:nvPr/>
              </p:nvGrpSpPr>
              <p:grpSpPr>
                <a:xfrm>
                  <a:off x="5125575" y="4121955"/>
                  <a:ext cx="1799665" cy="1156983"/>
                  <a:chOff x="3944644" y="5328872"/>
                  <a:chExt cx="1799665" cy="1156983"/>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xmlns="" id="{7AEECCC3-6840-584B-946A-E2C3C2D0ADFD}"/>
                          </a:ext>
                        </a:extLst>
                      </p:cNvPr>
                      <p:cNvSpPr txBox="1"/>
                      <p:nvPr/>
                    </p:nvSpPr>
                    <p:spPr>
                      <a:xfrm>
                        <a:off x="3944644" y="5957782"/>
                        <a:ext cx="1799665" cy="5280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knee</m:t>
                              </m:r>
                              <m:r>
                                <m:rPr>
                                  <m:nor/>
                                </m:rPr>
                                <a:rPr lang="en-US" i="1" dirty="0">
                                  <a:latin typeface="Karla" pitchFamily="2" charset="0"/>
                                  <a:ea typeface="Karla" pitchFamily="2" charset="0"/>
                                </a:rPr>
                                <m:t> </m:t>
                              </m:r>
                              <m:r>
                                <m:rPr>
                                  <m:nor/>
                                </m:rPr>
                                <a:rPr lang="en-US" i="1" dirty="0">
                                  <a:latin typeface="Karla" pitchFamily="2" charset="0"/>
                                  <a:ea typeface="Karla" pitchFamily="2" charset="0"/>
                                </a:rPr>
                                <m:t>hurts</m:t>
                              </m:r>
                            </m:oMath>
                          </m:oMathPara>
                        </a14:m>
                        <a:endParaRPr lang="en-US" i="1" dirty="0">
                          <a:latin typeface="Cambria Math" panose="02040503050406030204" pitchFamily="18" charset="0"/>
                        </a:endParaRPr>
                      </a:p>
                    </p:txBody>
                  </p:sp>
                </mc:Choice>
                <mc:Fallback xmlns="">
                  <p:sp>
                    <p:nvSpPr>
                      <p:cNvPr id="111" name="TextBox 110">
                        <a:extLst>
                          <a:ext uri="{FF2B5EF4-FFF2-40B4-BE49-F238E27FC236}">
                            <a16:creationId xmlns:a16="http://schemas.microsoft.com/office/drawing/2014/main" id="{7AEECCC3-6840-584B-946A-E2C3C2D0ADFD}"/>
                          </a:ext>
                        </a:extLst>
                      </p:cNvPr>
                      <p:cNvSpPr txBox="1">
                        <a:spLocks noRot="1" noChangeAspect="1" noMove="1" noResize="1" noEditPoints="1" noAdjustHandles="1" noChangeArrowheads="1" noChangeShapeType="1" noTextEdit="1"/>
                      </p:cNvSpPr>
                      <p:nvPr/>
                    </p:nvSpPr>
                    <p:spPr>
                      <a:xfrm>
                        <a:off x="3944644" y="5957782"/>
                        <a:ext cx="1799665" cy="528073"/>
                      </a:xfrm>
                      <a:prstGeom prst="rect">
                        <a:avLst/>
                      </a:prstGeom>
                      <a:blipFill>
                        <a:blip r:embed="rId7"/>
                        <a:stretch>
                          <a:fillRect b="-16667"/>
                        </a:stretch>
                      </a:blipFill>
                    </p:spPr>
                    <p:txBody>
                      <a:bodyPr/>
                      <a:lstStyle/>
                      <a:p>
                        <a:r>
                          <a:rPr lang="en-US">
                            <a:noFill/>
                          </a:rPr>
                          <a:t> </a:t>
                        </a:r>
                      </a:p>
                    </p:txBody>
                  </p:sp>
                </mc:Fallback>
              </mc:AlternateContent>
              <p:cxnSp>
                <p:nvCxnSpPr>
                  <p:cNvPr id="112" name="Straight Arrow Connector 111">
                    <a:extLst>
                      <a:ext uri="{FF2B5EF4-FFF2-40B4-BE49-F238E27FC236}">
                        <a16:creationId xmlns:a16="http://schemas.microsoft.com/office/drawing/2014/main" xmlns="" id="{6ABB8431-CCEF-E94A-82F6-BF10E55F7103}"/>
                      </a:ext>
                    </a:extLst>
                  </p:cNvPr>
                  <p:cNvCxnSpPr/>
                  <p:nvPr/>
                </p:nvCxnSpPr>
                <p:spPr>
                  <a:xfrm flipH="1" flipV="1">
                    <a:off x="4806792" y="5328872"/>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105" name="Group 104">
                <a:extLst>
                  <a:ext uri="{FF2B5EF4-FFF2-40B4-BE49-F238E27FC236}">
                    <a16:creationId xmlns:a16="http://schemas.microsoft.com/office/drawing/2014/main" xmlns="" id="{F232FE8A-155B-A344-B109-BEF1293E4B4F}"/>
                  </a:ext>
                </a:extLst>
              </p:cNvPr>
              <p:cNvGrpSpPr/>
              <p:nvPr/>
            </p:nvGrpSpPr>
            <p:grpSpPr>
              <a:xfrm>
                <a:off x="2089239" y="3023182"/>
                <a:ext cx="1584411" cy="575738"/>
                <a:chOff x="2789440" y="1937574"/>
                <a:chExt cx="1584411" cy="575738"/>
              </a:xfrm>
            </p:grpSpPr>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xmlns="" id="{6938CBA7-CEE9-E646-9EBB-6A53E09B1DE7}"/>
                        </a:ext>
                      </a:extLst>
                    </p:cNvPr>
                    <p:cNvSpPr/>
                    <p:nvPr/>
                  </p:nvSpPr>
                  <p:spPr>
                    <a:xfrm>
                      <a:off x="2789440" y="1969161"/>
                      <a:ext cx="1584411" cy="5441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apple</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pie</m:t>
                            </m:r>
                          </m:oMath>
                        </m:oMathPara>
                      </a14:m>
                      <a:endParaRPr lang="en-US" sz="1400" b="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knee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hurts</m:t>
                            </m:r>
                          </m:oMath>
                        </m:oMathPara>
                      </a14:m>
                      <a:endParaRPr lang="en-US" sz="1400" i="1" dirty="0">
                        <a:latin typeface="Cambria Math" panose="02040503050406030204" pitchFamily="18" charset="0"/>
                      </a:endParaRPr>
                    </a:p>
                  </p:txBody>
                </p:sp>
              </mc:Choice>
              <mc:Fallback xmlns="">
                <p:sp>
                  <p:nvSpPr>
                    <p:cNvPr id="106" name="Rectangle 105">
                      <a:extLst>
                        <a:ext uri="{FF2B5EF4-FFF2-40B4-BE49-F238E27FC236}">
                          <a16:creationId xmlns:a16="http://schemas.microsoft.com/office/drawing/2014/main" id="{6938CBA7-CEE9-E646-9EBB-6A53E09B1DE7}"/>
                        </a:ext>
                      </a:extLst>
                    </p:cNvPr>
                    <p:cNvSpPr>
                      <a:spLocks noRot="1" noChangeAspect="1" noMove="1" noResize="1" noEditPoints="1" noAdjustHandles="1" noChangeArrowheads="1" noChangeShapeType="1" noTextEdit="1"/>
                    </p:cNvSpPr>
                    <p:nvPr/>
                  </p:nvSpPr>
                  <p:spPr>
                    <a:xfrm>
                      <a:off x="2789440" y="1969161"/>
                      <a:ext cx="1584411" cy="544151"/>
                    </a:xfrm>
                    <a:prstGeom prst="rect">
                      <a:avLst/>
                    </a:prstGeom>
                    <a:blipFill>
                      <a:blip r:embed="rId8"/>
                      <a:stretch>
                        <a:fillRect b="-4651"/>
                      </a:stretch>
                    </a:blipFill>
                  </p:spPr>
                  <p:txBody>
                    <a:bodyPr/>
                    <a:lstStyle/>
                    <a:p>
                      <a:r>
                        <a:rPr lang="en-US">
                          <a:noFill/>
                        </a:rPr>
                        <a:t> </a:t>
                      </a:r>
                    </a:p>
                  </p:txBody>
                </p:sp>
              </mc:Fallback>
            </mc:AlternateContent>
            <p:sp>
              <p:nvSpPr>
                <p:cNvPr id="107" name="Freeform 106">
                  <a:extLst>
                    <a:ext uri="{FF2B5EF4-FFF2-40B4-BE49-F238E27FC236}">
                      <a16:creationId xmlns:a16="http://schemas.microsoft.com/office/drawing/2014/main" xmlns="" id="{537EC533-5D63-DE4F-B3C1-2D8E1B5E4E87}"/>
                    </a:ext>
                  </a:extLst>
                </p:cNvPr>
                <p:cNvSpPr/>
                <p:nvPr/>
              </p:nvSpPr>
              <p:spPr>
                <a:xfrm>
                  <a:off x="2977381"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xmlns="" id="{EE515299-4261-F343-91B9-DB94510E6EE7}"/>
                    </a:ext>
                  </a:extLst>
                </p:cNvPr>
                <p:cNvSpPr/>
                <p:nvPr/>
              </p:nvSpPr>
              <p:spPr>
                <a:xfrm rot="10800000">
                  <a:off x="404417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5" name="Group 14"/>
          <p:cNvGrpSpPr/>
          <p:nvPr/>
        </p:nvGrpSpPr>
        <p:grpSpPr>
          <a:xfrm>
            <a:off x="10410177" y="2220602"/>
            <a:ext cx="1181734" cy="2537287"/>
            <a:chOff x="10410177" y="2220602"/>
            <a:chExt cx="1181734" cy="2537287"/>
          </a:xfrm>
        </p:grpSpPr>
        <p:sp>
          <p:nvSpPr>
            <p:cNvPr id="135" name="Rectangle 134">
              <a:extLst>
                <a:ext uri="{FF2B5EF4-FFF2-40B4-BE49-F238E27FC236}">
                  <a16:creationId xmlns:a16="http://schemas.microsoft.com/office/drawing/2014/main" xmlns="" id="{3F727FB4-E599-BF42-BF6A-4AE80F554EB0}"/>
                </a:ext>
              </a:extLst>
            </p:cNvPr>
            <p:cNvSpPr/>
            <p:nvPr/>
          </p:nvSpPr>
          <p:spPr>
            <a:xfrm>
              <a:off x="10632635" y="3224243"/>
              <a:ext cx="639527" cy="63952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36" name="TextBox 135">
              <a:extLst>
                <a:ext uri="{FF2B5EF4-FFF2-40B4-BE49-F238E27FC236}">
                  <a16:creationId xmlns:a16="http://schemas.microsoft.com/office/drawing/2014/main" xmlns="" id="{CE9DE267-A742-6442-A965-0D4DF9826499}"/>
                </a:ext>
              </a:extLst>
            </p:cNvPr>
            <p:cNvSpPr txBox="1"/>
            <p:nvPr/>
          </p:nvSpPr>
          <p:spPr>
            <a:xfrm>
              <a:off x="10711767" y="2220602"/>
              <a:ext cx="476412" cy="369332"/>
            </a:xfrm>
            <a:prstGeom prst="rect">
              <a:avLst/>
            </a:prstGeom>
            <a:noFill/>
          </p:spPr>
          <p:txBody>
            <a:bodyPr wrap="none" rtlCol="0">
              <a:spAutoFit/>
            </a:bodyPr>
            <a:lstStyle/>
            <a:p>
              <a:r>
                <a:rPr lang="en-US" dirty="0"/>
                <a:t>0.6</a:t>
              </a:r>
            </a:p>
          </p:txBody>
        </p:sp>
        <p:cxnSp>
          <p:nvCxnSpPr>
            <p:cNvPr id="137" name="Straight Arrow Connector 136">
              <a:extLst>
                <a:ext uri="{FF2B5EF4-FFF2-40B4-BE49-F238E27FC236}">
                  <a16:creationId xmlns:a16="http://schemas.microsoft.com/office/drawing/2014/main" xmlns="" id="{DD7B48DF-C53D-604F-96F5-BF4062B0AC73}"/>
                </a:ext>
              </a:extLst>
            </p:cNvPr>
            <p:cNvCxnSpPr>
              <a:cxnSpLocks/>
              <a:endCxn id="136" idx="2"/>
            </p:cNvCxnSpPr>
            <p:nvPr/>
          </p:nvCxnSpPr>
          <p:spPr>
            <a:xfrm flipV="1">
              <a:off x="10940812" y="2589934"/>
              <a:ext cx="9161" cy="581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xmlns="" id="{C04FF8A9-CA9A-DA4D-994A-6BAEA49CF46F}"/>
                </a:ext>
              </a:extLst>
            </p:cNvPr>
            <p:cNvSpPr txBox="1"/>
            <p:nvPr/>
          </p:nvSpPr>
          <p:spPr>
            <a:xfrm>
              <a:off x="10410177" y="4388557"/>
              <a:ext cx="1181734" cy="369332"/>
            </a:xfrm>
            <a:prstGeom prst="rect">
              <a:avLst/>
            </a:prstGeom>
            <a:noFill/>
          </p:spPr>
          <p:txBody>
            <a:bodyPr wrap="none" rtlCol="0">
              <a:spAutoFit/>
            </a:bodyPr>
            <a:lstStyle/>
            <a:p>
              <a:r>
                <a:rPr lang="en-US" i="1" dirty="0">
                  <a:latin typeface="Karla" pitchFamily="2" charset="0"/>
                  <a:ea typeface="Karla" pitchFamily="2" charset="0"/>
                </a:rPr>
                <a:t>  </a:t>
              </a:r>
              <a:r>
                <a:rPr lang="en-US" i="1" dirty="0" smtClean="0">
                  <a:latin typeface="Karla" pitchFamily="2" charset="0"/>
                  <a:ea typeface="Karla" pitchFamily="2" charset="0"/>
                </a:rPr>
                <a:t>gets </a:t>
              </a:r>
              <a:r>
                <a:rPr lang="en-US" i="1" dirty="0">
                  <a:latin typeface="Karla" pitchFamily="2" charset="0"/>
                  <a:ea typeface="Karla" pitchFamily="2" charset="0"/>
                </a:rPr>
                <a:t>dark</a:t>
              </a:r>
            </a:p>
          </p:txBody>
        </p:sp>
        <p:cxnSp>
          <p:nvCxnSpPr>
            <p:cNvPr id="139" name="Straight Arrow Connector 138">
              <a:extLst>
                <a:ext uri="{FF2B5EF4-FFF2-40B4-BE49-F238E27FC236}">
                  <a16:creationId xmlns:a16="http://schemas.microsoft.com/office/drawing/2014/main" xmlns="" id="{9CF74C9A-D7B0-E442-ACDF-23B172D39184}"/>
                </a:ext>
              </a:extLst>
            </p:cNvPr>
            <p:cNvCxnSpPr/>
            <p:nvPr/>
          </p:nvCxnSpPr>
          <p:spPr>
            <a:xfrm flipH="1" flipV="1">
              <a:off x="10970315" y="3948701"/>
              <a:ext cx="1" cy="4347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306818" y="1238884"/>
            <a:ext cx="11651502" cy="707886"/>
          </a:xfrm>
          <a:prstGeom prst="rect">
            <a:avLst/>
          </a:prstGeom>
          <a:noFill/>
        </p:spPr>
        <p:txBody>
          <a:bodyPr wrap="square" rtlCol="0">
            <a:spAutoFit/>
          </a:bodyPr>
          <a:lstStyle/>
          <a:p>
            <a:r>
              <a:rPr lang="en-US" sz="2000" dirty="0" smtClean="0">
                <a:latin typeface="Karla" charset="0"/>
                <a:ea typeface="Karla" charset="0"/>
                <a:cs typeface="Karla" charset="0"/>
              </a:rPr>
              <a:t>A naïve way of remembering/forgetting and updating is to remember the latest </a:t>
            </a:r>
            <a:r>
              <a:rPr lang="en-US" sz="2000" i="1" dirty="0" smtClean="0">
                <a:latin typeface="Cambria Math" charset="0"/>
                <a:ea typeface="Cambria Math" charset="0"/>
                <a:cs typeface="Cambria Math" charset="0"/>
              </a:rPr>
              <a:t>n</a:t>
            </a:r>
            <a:r>
              <a:rPr lang="en-US" sz="2000" dirty="0" smtClean="0">
                <a:latin typeface="Karla" charset="0"/>
                <a:ea typeface="Karla" charset="0"/>
                <a:cs typeface="Karla" charset="0"/>
              </a:rPr>
              <a:t> inputs.</a:t>
            </a:r>
          </a:p>
          <a:p>
            <a:r>
              <a:rPr lang="en-US" sz="2000" b="1" dirty="0" smtClean="0">
                <a:latin typeface="Karla" charset="0"/>
                <a:ea typeface="Karla" charset="0"/>
                <a:cs typeface="Karla" charset="0"/>
              </a:rPr>
              <a:t>Example: </a:t>
            </a:r>
            <a:r>
              <a:rPr lang="en-US" sz="2000" dirty="0" smtClean="0">
                <a:latin typeface="Karla" charset="0"/>
                <a:ea typeface="Karla" charset="0"/>
                <a:cs typeface="Karla" charset="0"/>
              </a:rPr>
              <a:t>Is </a:t>
            </a:r>
            <a:r>
              <a:rPr lang="en-US" sz="2000" dirty="0">
                <a:latin typeface="Karla" charset="0"/>
                <a:ea typeface="Karla" charset="0"/>
                <a:cs typeface="Karla" charset="0"/>
              </a:rPr>
              <a:t>it raining? </a:t>
            </a:r>
            <a:r>
              <a:rPr lang="en-US" sz="2000" dirty="0" smtClean="0">
                <a:latin typeface="Karla" charset="0"/>
                <a:ea typeface="Karla" charset="0"/>
                <a:cs typeface="Karla" charset="0"/>
              </a:rPr>
              <a:t>Build an </a:t>
            </a:r>
            <a:r>
              <a:rPr lang="en-US" sz="2000" dirty="0">
                <a:latin typeface="Karla" charset="0"/>
                <a:ea typeface="Karla" charset="0"/>
                <a:cs typeface="Karla" charset="0"/>
              </a:rPr>
              <a:t>RNN to </a:t>
            </a:r>
            <a:r>
              <a:rPr lang="en-US" sz="2000" dirty="0" smtClean="0">
                <a:latin typeface="Karla" charset="0"/>
                <a:ea typeface="Karla" charset="0"/>
                <a:cs typeface="Karla" charset="0"/>
              </a:rPr>
              <a:t>estimate </a:t>
            </a:r>
            <a:r>
              <a:rPr lang="en-US" sz="2000" dirty="0" smtClean="0">
                <a:latin typeface="Karla" charset="0"/>
                <a:ea typeface="Karla" charset="0"/>
                <a:cs typeface="Karla" charset="0"/>
              </a:rPr>
              <a:t>the </a:t>
            </a:r>
            <a:r>
              <a:rPr lang="en-US" sz="2000" dirty="0">
                <a:latin typeface="Karla" charset="0"/>
                <a:ea typeface="Karla" charset="0"/>
                <a:cs typeface="Karla" charset="0"/>
              </a:rPr>
              <a:t>probability </a:t>
            </a:r>
            <a:r>
              <a:rPr lang="en-US" sz="2000" dirty="0" smtClean="0">
                <a:latin typeface="Karla" charset="0"/>
                <a:ea typeface="Karla" charset="0"/>
                <a:cs typeface="Karla" charset="0"/>
              </a:rPr>
              <a:t>of raining : </a:t>
            </a:r>
            <a:endParaRPr lang="en-US" sz="2000" dirty="0">
              <a:latin typeface="Karla" charset="0"/>
              <a:ea typeface="Karla" charset="0"/>
              <a:cs typeface="Karla" charset="0"/>
            </a:endParaRPr>
          </a:p>
        </p:txBody>
      </p:sp>
    </p:spTree>
    <p:extLst>
      <p:ext uri="{BB962C8B-B14F-4D97-AF65-F5344CB8AC3E}">
        <p14:creationId xmlns:p14="http://schemas.microsoft.com/office/powerpoint/2010/main" val="119375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RNN + </a:t>
            </a:r>
            <a:r>
              <a:rPr lang="en-US" sz="3200" dirty="0" smtClean="0"/>
              <a:t>Memory (</a:t>
            </a:r>
            <a:r>
              <a:rPr lang="en-US" sz="3200" dirty="0" err="1" smtClean="0"/>
              <a:t>cont</a:t>
            </a:r>
            <a:r>
              <a:rPr lang="en-US" sz="3200" dirty="0" smtClean="0"/>
              <a:t>) – A better scheme </a:t>
            </a:r>
            <a:endParaRPr lang="en-US" dirty="0"/>
          </a:p>
        </p:txBody>
      </p:sp>
      <p:grpSp>
        <p:nvGrpSpPr>
          <p:cNvPr id="13" name="Group 12">
            <a:extLst>
              <a:ext uri="{FF2B5EF4-FFF2-40B4-BE49-F238E27FC236}">
                <a16:creationId xmlns:a16="http://schemas.microsoft.com/office/drawing/2014/main" xmlns="" id="{C7261F11-C209-9549-BA62-8069D91CB05F}"/>
              </a:ext>
            </a:extLst>
          </p:cNvPr>
          <p:cNvGrpSpPr/>
          <p:nvPr/>
        </p:nvGrpSpPr>
        <p:grpSpPr>
          <a:xfrm>
            <a:off x="557501" y="886210"/>
            <a:ext cx="10714662" cy="2162896"/>
            <a:chOff x="330707" y="2119665"/>
            <a:chExt cx="11143306" cy="2249423"/>
          </a:xfrm>
        </p:grpSpPr>
        <p:grpSp>
          <p:nvGrpSpPr>
            <p:cNvPr id="12" name="Group 11">
              <a:extLst>
                <a:ext uri="{FF2B5EF4-FFF2-40B4-BE49-F238E27FC236}">
                  <a16:creationId xmlns:a16="http://schemas.microsoft.com/office/drawing/2014/main" xmlns="" id="{B72C5FB0-3320-F246-9BB0-919FCB4D1F2F}"/>
                </a:ext>
              </a:extLst>
            </p:cNvPr>
            <p:cNvGrpSpPr/>
            <p:nvPr/>
          </p:nvGrpSpPr>
          <p:grpSpPr>
            <a:xfrm>
              <a:off x="330707" y="2119665"/>
              <a:ext cx="10389438" cy="2249423"/>
              <a:chOff x="450450" y="2119665"/>
              <a:chExt cx="10389438" cy="2249423"/>
            </a:xfrm>
          </p:grpSpPr>
          <p:grpSp>
            <p:nvGrpSpPr>
              <p:cNvPr id="10" name="Group 9">
                <a:extLst>
                  <a:ext uri="{FF2B5EF4-FFF2-40B4-BE49-F238E27FC236}">
                    <a16:creationId xmlns:a16="http://schemas.microsoft.com/office/drawing/2014/main" xmlns="" id="{020CC877-672A-A840-AC3B-CFFE7E532772}"/>
                  </a:ext>
                </a:extLst>
              </p:cNvPr>
              <p:cNvGrpSpPr/>
              <p:nvPr/>
            </p:nvGrpSpPr>
            <p:grpSpPr>
              <a:xfrm>
                <a:off x="450450" y="2119665"/>
                <a:ext cx="5611946" cy="2249423"/>
                <a:chOff x="450450" y="2119665"/>
                <a:chExt cx="5611946" cy="2249423"/>
              </a:xfrm>
            </p:grpSpPr>
            <p:grpSp>
              <p:nvGrpSpPr>
                <p:cNvPr id="9" name="Group 8">
                  <a:extLst>
                    <a:ext uri="{FF2B5EF4-FFF2-40B4-BE49-F238E27FC236}">
                      <a16:creationId xmlns:a16="http://schemas.microsoft.com/office/drawing/2014/main" xmlns="" id="{A3F3453E-D91B-E448-BC0B-E41250852978}"/>
                    </a:ext>
                  </a:extLst>
                </p:cNvPr>
                <p:cNvGrpSpPr/>
                <p:nvPr/>
              </p:nvGrpSpPr>
              <p:grpSpPr>
                <a:xfrm>
                  <a:off x="450450" y="2119665"/>
                  <a:ext cx="3223200" cy="2249423"/>
                  <a:chOff x="450450" y="2425811"/>
                  <a:chExt cx="3223200" cy="2249423"/>
                </a:xfrm>
              </p:grpSpPr>
              <p:grpSp>
                <p:nvGrpSpPr>
                  <p:cNvPr id="29" name="Group 28"/>
                  <p:cNvGrpSpPr/>
                  <p:nvPr/>
                </p:nvGrpSpPr>
                <p:grpSpPr>
                  <a:xfrm>
                    <a:off x="1388237" y="2425811"/>
                    <a:ext cx="2285413" cy="2249423"/>
                    <a:chOff x="5504906" y="1651111"/>
                    <a:chExt cx="3141999" cy="3092519"/>
                  </a:xfrm>
                </p:grpSpPr>
                <p:grpSp>
                  <p:nvGrpSpPr>
                    <p:cNvPr id="30" name="Group 29"/>
                    <p:cNvGrpSpPr/>
                    <p:nvPr/>
                  </p:nvGrpSpPr>
                  <p:grpSpPr>
                    <a:xfrm>
                      <a:off x="5504906" y="1651111"/>
                      <a:ext cx="3141999" cy="2349410"/>
                      <a:chOff x="4484914" y="3069335"/>
                      <a:chExt cx="3141999" cy="2349410"/>
                    </a:xfrm>
                  </p:grpSpPr>
                  <p:sp>
                    <p:nvSpPr>
                      <p:cNvPr id="36" name="Rectangle 35"/>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37" name="TextBox 36"/>
                      <p:cNvSpPr txBox="1"/>
                      <p:nvPr/>
                    </p:nvSpPr>
                    <p:spPr>
                      <a:xfrm>
                        <a:off x="4598056" y="3069335"/>
                        <a:ext cx="681177" cy="528073"/>
                      </a:xfrm>
                      <a:prstGeom prst="rect">
                        <a:avLst/>
                      </a:prstGeom>
                      <a:noFill/>
                    </p:spPr>
                    <p:txBody>
                      <a:bodyPr wrap="none" rtlCol="0">
                        <a:spAutoFit/>
                      </a:bodyPr>
                      <a:lstStyle/>
                      <a:p>
                        <a:r>
                          <a:rPr lang="en-US" dirty="0"/>
                          <a:t>0.3</a:t>
                        </a:r>
                      </a:p>
                    </p:txBody>
                  </p:sp>
                  <p:cxnSp>
                    <p:nvCxnSpPr>
                      <p:cNvPr id="39" name="Straight Arrow Connector 38"/>
                      <p:cNvCxnSpPr>
                        <a:cxnSpLocks/>
                        <a:endCxn id="37" idx="2"/>
                      </p:cNvCxnSpPr>
                      <p:nvPr/>
                    </p:nvCxnSpPr>
                    <p:spPr>
                      <a:xfrm flipV="1">
                        <a:off x="4925546" y="3597408"/>
                        <a:ext cx="13098" cy="831469"/>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Notched Right Arrow 39"/>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5" name="Straight Arrow Connector 34"/>
                    <p:cNvCxnSpPr/>
                    <p:nvPr/>
                  </p:nvCxnSpPr>
                  <p:spPr>
                    <a:xfrm flipH="1" flipV="1">
                      <a:off x="5987723"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77" name="Notched Right Arrow 76">
                    <a:extLst>
                      <a:ext uri="{FF2B5EF4-FFF2-40B4-BE49-F238E27FC236}">
                        <a16:creationId xmlns:a16="http://schemas.microsoft.com/office/drawing/2014/main" xmlns="" id="{E50C2E4A-8541-144E-AAE7-0CC7B051FC7B}"/>
                      </a:ext>
                    </a:extLst>
                  </p:cNvPr>
                  <p:cNvSpPr/>
                  <p:nvPr/>
                </p:nvSpPr>
                <p:spPr>
                  <a:xfrm>
                    <a:off x="450450" y="3719005"/>
                    <a:ext cx="829571" cy="123228"/>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a16="http://schemas.microsoft.com/office/drawing/2014/main" xmlns="" id="{ADF17B0D-C503-5549-AAC5-C664D01DD283}"/>
                    </a:ext>
                  </a:extLst>
                </p:cNvPr>
                <p:cNvGrpSpPr/>
                <p:nvPr/>
              </p:nvGrpSpPr>
              <p:grpSpPr>
                <a:xfrm>
                  <a:off x="3776983" y="2119665"/>
                  <a:ext cx="2285413" cy="2249423"/>
                  <a:chOff x="5504906" y="1651111"/>
                  <a:chExt cx="3141999" cy="3092519"/>
                </a:xfrm>
              </p:grpSpPr>
              <p:grpSp>
                <p:nvGrpSpPr>
                  <p:cNvPr id="93" name="Group 92">
                    <a:extLst>
                      <a:ext uri="{FF2B5EF4-FFF2-40B4-BE49-F238E27FC236}">
                        <a16:creationId xmlns:a16="http://schemas.microsoft.com/office/drawing/2014/main" xmlns="" id="{0369D82E-8FF3-CA41-9E14-691C659E54C9}"/>
                      </a:ext>
                    </a:extLst>
                  </p:cNvPr>
                  <p:cNvGrpSpPr/>
                  <p:nvPr/>
                </p:nvGrpSpPr>
                <p:grpSpPr>
                  <a:xfrm>
                    <a:off x="5504906" y="1651111"/>
                    <a:ext cx="3141999" cy="2349410"/>
                    <a:chOff x="4484914" y="3069335"/>
                    <a:chExt cx="3141999" cy="2349410"/>
                  </a:xfrm>
                </p:grpSpPr>
                <p:sp>
                  <p:nvSpPr>
                    <p:cNvPr id="97" name="Rectangle 96">
                      <a:extLst>
                        <a:ext uri="{FF2B5EF4-FFF2-40B4-BE49-F238E27FC236}">
                          <a16:creationId xmlns:a16="http://schemas.microsoft.com/office/drawing/2014/main" xmlns="" id="{43563BE9-FAD9-474A-8519-00ADDE7D73B7}"/>
                        </a:ext>
                      </a:extLst>
                    </p:cNvPr>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98" name="TextBox 97">
                      <a:extLst>
                        <a:ext uri="{FF2B5EF4-FFF2-40B4-BE49-F238E27FC236}">
                          <a16:creationId xmlns:a16="http://schemas.microsoft.com/office/drawing/2014/main" xmlns="" id="{A6E71407-6CF8-7D4E-B1D5-28592A79B931}"/>
                        </a:ext>
                      </a:extLst>
                    </p:cNvPr>
                    <p:cNvSpPr txBox="1"/>
                    <p:nvPr/>
                  </p:nvSpPr>
                  <p:spPr>
                    <a:xfrm>
                      <a:off x="4598056" y="3069335"/>
                      <a:ext cx="681177" cy="528073"/>
                    </a:xfrm>
                    <a:prstGeom prst="rect">
                      <a:avLst/>
                    </a:prstGeom>
                    <a:noFill/>
                  </p:spPr>
                  <p:txBody>
                    <a:bodyPr wrap="none" rtlCol="0">
                      <a:spAutoFit/>
                    </a:bodyPr>
                    <a:lstStyle/>
                    <a:p>
                      <a:r>
                        <a:rPr lang="en-US" dirty="0"/>
                        <a:t>0.1</a:t>
                      </a:r>
                    </a:p>
                  </p:txBody>
                </p:sp>
                <p:cxnSp>
                  <p:nvCxnSpPr>
                    <p:cNvPr id="99" name="Straight Arrow Connector 98">
                      <a:extLst>
                        <a:ext uri="{FF2B5EF4-FFF2-40B4-BE49-F238E27FC236}">
                          <a16:creationId xmlns:a16="http://schemas.microsoft.com/office/drawing/2014/main" xmlns="" id="{D665A4D0-3C4C-2940-BDB1-9144986EBEE0}"/>
                        </a:ext>
                      </a:extLst>
                    </p:cNvPr>
                    <p:cNvCxnSpPr>
                      <a:cxnSpLocks/>
                      <a:endCxn id="98" idx="2"/>
                    </p:cNvCxnSpPr>
                    <p:nvPr/>
                  </p:nvCxnSpPr>
                  <p:spPr>
                    <a:xfrm flipV="1">
                      <a:off x="4925546" y="3597408"/>
                      <a:ext cx="13098" cy="831469"/>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0" name="Notched Right Arrow 99">
                      <a:extLst>
                        <a:ext uri="{FF2B5EF4-FFF2-40B4-BE49-F238E27FC236}">
                          <a16:creationId xmlns:a16="http://schemas.microsoft.com/office/drawing/2014/main" xmlns="" id="{96A76823-6FB0-3442-8EED-43318CA49836}"/>
                        </a:ext>
                      </a:extLst>
                    </p:cNvPr>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96" name="Straight Arrow Connector 95">
                    <a:extLst>
                      <a:ext uri="{FF2B5EF4-FFF2-40B4-BE49-F238E27FC236}">
                        <a16:creationId xmlns:a16="http://schemas.microsoft.com/office/drawing/2014/main" xmlns="" id="{A9CA37A8-ACF3-8244-A781-8D94A8497376}"/>
                      </a:ext>
                    </a:extLst>
                  </p:cNvPr>
                  <p:cNvCxnSpPr/>
                  <p:nvPr/>
                </p:nvCxnSpPr>
                <p:spPr>
                  <a:xfrm flipH="1" flipV="1">
                    <a:off x="5987723"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01" name="Group 100">
                <a:extLst>
                  <a:ext uri="{FF2B5EF4-FFF2-40B4-BE49-F238E27FC236}">
                    <a16:creationId xmlns:a16="http://schemas.microsoft.com/office/drawing/2014/main" xmlns="" id="{C91D00EF-8E8F-1F45-8564-3497798F9D3C}"/>
                  </a:ext>
                </a:extLst>
              </p:cNvPr>
              <p:cNvGrpSpPr/>
              <p:nvPr/>
            </p:nvGrpSpPr>
            <p:grpSpPr>
              <a:xfrm>
                <a:off x="6165729" y="2119665"/>
                <a:ext cx="4674159" cy="2249423"/>
                <a:chOff x="1388237" y="2119665"/>
                <a:chExt cx="4674159" cy="2249423"/>
              </a:xfrm>
            </p:grpSpPr>
            <p:grpSp>
              <p:nvGrpSpPr>
                <p:cNvPr id="117" name="Group 116">
                  <a:extLst>
                    <a:ext uri="{FF2B5EF4-FFF2-40B4-BE49-F238E27FC236}">
                      <a16:creationId xmlns:a16="http://schemas.microsoft.com/office/drawing/2014/main" xmlns="" id="{AB372D00-14FD-0C47-B05B-3FA4E43808C1}"/>
                    </a:ext>
                  </a:extLst>
                </p:cNvPr>
                <p:cNvGrpSpPr/>
                <p:nvPr/>
              </p:nvGrpSpPr>
              <p:grpSpPr>
                <a:xfrm>
                  <a:off x="1388237" y="2119665"/>
                  <a:ext cx="2285413" cy="2249423"/>
                  <a:chOff x="5504906" y="1651111"/>
                  <a:chExt cx="3141999" cy="3092519"/>
                </a:xfrm>
              </p:grpSpPr>
              <p:grpSp>
                <p:nvGrpSpPr>
                  <p:cNvPr id="127" name="Group 126">
                    <a:extLst>
                      <a:ext uri="{FF2B5EF4-FFF2-40B4-BE49-F238E27FC236}">
                        <a16:creationId xmlns:a16="http://schemas.microsoft.com/office/drawing/2014/main" xmlns="" id="{A059030B-F3A0-DD45-8731-15E149B9878B}"/>
                      </a:ext>
                    </a:extLst>
                  </p:cNvPr>
                  <p:cNvGrpSpPr/>
                  <p:nvPr/>
                </p:nvGrpSpPr>
                <p:grpSpPr>
                  <a:xfrm>
                    <a:off x="5504906" y="1651111"/>
                    <a:ext cx="3141999" cy="2349410"/>
                    <a:chOff x="4484914" y="3069335"/>
                    <a:chExt cx="3141999" cy="2349410"/>
                  </a:xfrm>
                </p:grpSpPr>
                <p:sp>
                  <p:nvSpPr>
                    <p:cNvPr id="131" name="Rectangle 130">
                      <a:extLst>
                        <a:ext uri="{FF2B5EF4-FFF2-40B4-BE49-F238E27FC236}">
                          <a16:creationId xmlns:a16="http://schemas.microsoft.com/office/drawing/2014/main" xmlns="" id="{8643596B-BC4B-8244-965A-7859C79C4697}"/>
                        </a:ext>
                      </a:extLst>
                    </p:cNvPr>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32" name="TextBox 131">
                      <a:extLst>
                        <a:ext uri="{FF2B5EF4-FFF2-40B4-BE49-F238E27FC236}">
                          <a16:creationId xmlns:a16="http://schemas.microsoft.com/office/drawing/2014/main" xmlns="" id="{C61CA7D3-BF98-6042-A810-8747EB96243B}"/>
                        </a:ext>
                      </a:extLst>
                    </p:cNvPr>
                    <p:cNvSpPr txBox="1"/>
                    <p:nvPr/>
                  </p:nvSpPr>
                  <p:spPr>
                    <a:xfrm>
                      <a:off x="4598056" y="3069335"/>
                      <a:ext cx="654974" cy="507760"/>
                    </a:xfrm>
                    <a:prstGeom prst="rect">
                      <a:avLst/>
                    </a:prstGeom>
                    <a:noFill/>
                  </p:spPr>
                  <p:txBody>
                    <a:bodyPr wrap="none" rtlCol="0">
                      <a:spAutoFit/>
                    </a:bodyPr>
                    <a:lstStyle/>
                    <a:p>
                      <a:r>
                        <a:rPr lang="en-US" dirty="0"/>
                        <a:t>0.1</a:t>
                      </a:r>
                    </a:p>
                  </p:txBody>
                </p:sp>
                <p:cxnSp>
                  <p:nvCxnSpPr>
                    <p:cNvPr id="133" name="Straight Arrow Connector 132">
                      <a:extLst>
                        <a:ext uri="{FF2B5EF4-FFF2-40B4-BE49-F238E27FC236}">
                          <a16:creationId xmlns:a16="http://schemas.microsoft.com/office/drawing/2014/main" xmlns="" id="{B02BCD24-C099-9749-823D-DBED4190822B}"/>
                        </a:ext>
                      </a:extLst>
                    </p:cNvPr>
                    <p:cNvCxnSpPr>
                      <a:cxnSpLocks/>
                      <a:endCxn id="132" idx="2"/>
                    </p:cNvCxnSpPr>
                    <p:nvPr/>
                  </p:nvCxnSpPr>
                  <p:spPr>
                    <a:xfrm flipH="1" flipV="1">
                      <a:off x="4925543" y="3577095"/>
                      <a:ext cx="3" cy="851780"/>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4" name="Notched Right Arrow 133">
                      <a:extLst>
                        <a:ext uri="{FF2B5EF4-FFF2-40B4-BE49-F238E27FC236}">
                          <a16:creationId xmlns:a16="http://schemas.microsoft.com/office/drawing/2014/main" xmlns="" id="{8FD256BE-2617-754C-A46A-489103D6B4A3}"/>
                        </a:ext>
                      </a:extLst>
                    </p:cNvPr>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30" name="Straight Arrow Connector 129">
                    <a:extLst>
                      <a:ext uri="{FF2B5EF4-FFF2-40B4-BE49-F238E27FC236}">
                        <a16:creationId xmlns:a16="http://schemas.microsoft.com/office/drawing/2014/main" xmlns="" id="{F4B56C24-D15D-374A-B288-8982E709801D}"/>
                      </a:ext>
                    </a:extLst>
                  </p:cNvPr>
                  <p:cNvCxnSpPr/>
                  <p:nvPr/>
                </p:nvCxnSpPr>
                <p:spPr>
                  <a:xfrm flipH="1" flipV="1">
                    <a:off x="5987723"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4" name="Group 103">
                  <a:extLst>
                    <a:ext uri="{FF2B5EF4-FFF2-40B4-BE49-F238E27FC236}">
                      <a16:creationId xmlns:a16="http://schemas.microsoft.com/office/drawing/2014/main" xmlns="" id="{005C9907-021B-5A4B-8222-ACF1C003C186}"/>
                    </a:ext>
                  </a:extLst>
                </p:cNvPr>
                <p:cNvGrpSpPr/>
                <p:nvPr/>
              </p:nvGrpSpPr>
              <p:grpSpPr>
                <a:xfrm>
                  <a:off x="3776983" y="2119665"/>
                  <a:ext cx="2285413" cy="2249423"/>
                  <a:chOff x="5504906" y="1651111"/>
                  <a:chExt cx="3141999" cy="3092519"/>
                </a:xfrm>
              </p:grpSpPr>
              <p:grpSp>
                <p:nvGrpSpPr>
                  <p:cNvPr id="109" name="Group 108">
                    <a:extLst>
                      <a:ext uri="{FF2B5EF4-FFF2-40B4-BE49-F238E27FC236}">
                        <a16:creationId xmlns:a16="http://schemas.microsoft.com/office/drawing/2014/main" xmlns="" id="{D663755F-ECF4-3547-AECC-BDD9315965C6}"/>
                      </a:ext>
                    </a:extLst>
                  </p:cNvPr>
                  <p:cNvGrpSpPr/>
                  <p:nvPr/>
                </p:nvGrpSpPr>
                <p:grpSpPr>
                  <a:xfrm>
                    <a:off x="5504906" y="1651111"/>
                    <a:ext cx="3141999" cy="2349410"/>
                    <a:chOff x="4484914" y="3069335"/>
                    <a:chExt cx="3141999" cy="2349410"/>
                  </a:xfrm>
                </p:grpSpPr>
                <p:sp>
                  <p:nvSpPr>
                    <p:cNvPr id="113" name="Rectangle 112">
                      <a:extLst>
                        <a:ext uri="{FF2B5EF4-FFF2-40B4-BE49-F238E27FC236}">
                          <a16:creationId xmlns:a16="http://schemas.microsoft.com/office/drawing/2014/main" xmlns="" id="{4D5A22CE-46F7-3741-A930-C24F65EEA3B9}"/>
                        </a:ext>
                      </a:extLst>
                    </p:cNvPr>
                    <p:cNvSpPr/>
                    <p:nvPr/>
                  </p:nvSpPr>
                  <p:spPr>
                    <a:xfrm>
                      <a:off x="4484914" y="4504345"/>
                      <a:ext cx="914400" cy="914400"/>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14" name="TextBox 113">
                      <a:extLst>
                        <a:ext uri="{FF2B5EF4-FFF2-40B4-BE49-F238E27FC236}">
                          <a16:creationId xmlns:a16="http://schemas.microsoft.com/office/drawing/2014/main" xmlns="" id="{9D4E127D-E27D-104C-AA01-379FAB29590A}"/>
                        </a:ext>
                      </a:extLst>
                    </p:cNvPr>
                    <p:cNvSpPr txBox="1"/>
                    <p:nvPr/>
                  </p:nvSpPr>
                  <p:spPr>
                    <a:xfrm>
                      <a:off x="4598056" y="3069335"/>
                      <a:ext cx="681176" cy="528073"/>
                    </a:xfrm>
                    <a:prstGeom prst="rect">
                      <a:avLst/>
                    </a:prstGeom>
                    <a:noFill/>
                  </p:spPr>
                  <p:txBody>
                    <a:bodyPr wrap="none" rtlCol="0">
                      <a:spAutoFit/>
                    </a:bodyPr>
                    <a:lstStyle/>
                    <a:p>
                      <a:r>
                        <a:rPr lang="en-US" dirty="0"/>
                        <a:t>0.4</a:t>
                      </a:r>
                    </a:p>
                  </p:txBody>
                </p:sp>
                <p:cxnSp>
                  <p:nvCxnSpPr>
                    <p:cNvPr id="115" name="Straight Arrow Connector 114">
                      <a:extLst>
                        <a:ext uri="{FF2B5EF4-FFF2-40B4-BE49-F238E27FC236}">
                          <a16:creationId xmlns:a16="http://schemas.microsoft.com/office/drawing/2014/main" xmlns="" id="{6FACB3BF-8D41-C44C-8CD1-0EF0FE7BDEB3}"/>
                        </a:ext>
                      </a:extLst>
                    </p:cNvPr>
                    <p:cNvCxnSpPr>
                      <a:cxnSpLocks/>
                      <a:endCxn id="114" idx="2"/>
                    </p:cNvCxnSpPr>
                    <p:nvPr/>
                  </p:nvCxnSpPr>
                  <p:spPr>
                    <a:xfrm flipV="1">
                      <a:off x="4925546" y="3597408"/>
                      <a:ext cx="13098" cy="831469"/>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6" name="Notched Right Arrow 115">
                      <a:extLst>
                        <a:ext uri="{FF2B5EF4-FFF2-40B4-BE49-F238E27FC236}">
                          <a16:creationId xmlns:a16="http://schemas.microsoft.com/office/drawing/2014/main" xmlns="" id="{852EE562-1D93-B84B-8593-A9C80E2F34AB}"/>
                        </a:ext>
                      </a:extLst>
                    </p:cNvPr>
                    <p:cNvSpPr/>
                    <p:nvPr/>
                  </p:nvSpPr>
                  <p:spPr>
                    <a:xfrm>
                      <a:off x="5534133" y="4847226"/>
                      <a:ext cx="2092780" cy="169415"/>
                    </a:xfrm>
                    <a:prstGeom prst="notchedRightArrow">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12" name="Straight Arrow Connector 111">
                    <a:extLst>
                      <a:ext uri="{FF2B5EF4-FFF2-40B4-BE49-F238E27FC236}">
                        <a16:creationId xmlns:a16="http://schemas.microsoft.com/office/drawing/2014/main" xmlns="" id="{6ABB8431-CCEF-E94A-82F6-BF10E55F7103}"/>
                      </a:ext>
                    </a:extLst>
                  </p:cNvPr>
                  <p:cNvCxnSpPr/>
                  <p:nvPr/>
                </p:nvCxnSpPr>
                <p:spPr>
                  <a:xfrm flipH="1" flipV="1">
                    <a:off x="5987722" y="4121955"/>
                    <a:ext cx="1" cy="621675"/>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grpSp>
        <p:sp>
          <p:nvSpPr>
            <p:cNvPr id="135" name="Rectangle 134">
              <a:extLst>
                <a:ext uri="{FF2B5EF4-FFF2-40B4-BE49-F238E27FC236}">
                  <a16:creationId xmlns:a16="http://schemas.microsoft.com/office/drawing/2014/main" xmlns="" id="{3F727FB4-E599-BF42-BF6A-4AE80F554EB0}"/>
                </a:ext>
              </a:extLst>
            </p:cNvPr>
            <p:cNvSpPr/>
            <p:nvPr/>
          </p:nvSpPr>
          <p:spPr>
            <a:xfrm>
              <a:off x="10808901" y="3163457"/>
              <a:ext cx="665112" cy="665112"/>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36" name="TextBox 135">
              <a:extLst>
                <a:ext uri="{FF2B5EF4-FFF2-40B4-BE49-F238E27FC236}">
                  <a16:creationId xmlns:a16="http://schemas.microsoft.com/office/drawing/2014/main" xmlns="" id="{CE9DE267-A742-6442-A965-0D4DF9826499}"/>
                </a:ext>
              </a:extLst>
            </p:cNvPr>
            <p:cNvSpPr txBox="1"/>
            <p:nvPr/>
          </p:nvSpPr>
          <p:spPr>
            <a:xfrm>
              <a:off x="10891198" y="2119665"/>
              <a:ext cx="495471" cy="384107"/>
            </a:xfrm>
            <a:prstGeom prst="rect">
              <a:avLst/>
            </a:prstGeom>
            <a:noFill/>
          </p:spPr>
          <p:txBody>
            <a:bodyPr wrap="none" rtlCol="0">
              <a:spAutoFit/>
            </a:bodyPr>
            <a:lstStyle/>
            <a:p>
              <a:r>
                <a:rPr lang="en-US" dirty="0"/>
                <a:t>0.6</a:t>
              </a:r>
            </a:p>
          </p:txBody>
        </p:sp>
        <p:cxnSp>
          <p:nvCxnSpPr>
            <p:cNvPr id="137" name="Straight Arrow Connector 136">
              <a:extLst>
                <a:ext uri="{FF2B5EF4-FFF2-40B4-BE49-F238E27FC236}">
                  <a16:creationId xmlns:a16="http://schemas.microsoft.com/office/drawing/2014/main" xmlns="" id="{DD7B48DF-C53D-604F-96F5-BF4062B0AC73}"/>
                </a:ext>
              </a:extLst>
            </p:cNvPr>
            <p:cNvCxnSpPr>
              <a:cxnSpLocks/>
              <a:endCxn id="136" idx="2"/>
            </p:cNvCxnSpPr>
            <p:nvPr/>
          </p:nvCxnSpPr>
          <p:spPr>
            <a:xfrm flipV="1">
              <a:off x="11129406" y="2503772"/>
              <a:ext cx="9527" cy="604790"/>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xmlns="" id="{9CF74C9A-D7B0-E442-ACDF-23B172D39184}"/>
                </a:ext>
              </a:extLst>
            </p:cNvPr>
            <p:cNvCxnSpPr/>
            <p:nvPr/>
          </p:nvCxnSpPr>
          <p:spPr>
            <a:xfrm flipH="1" flipV="1">
              <a:off x="11160090" y="3916897"/>
              <a:ext cx="1" cy="452191"/>
            </a:xfrm>
            <a:prstGeom prst="straightConnector1">
              <a:avLst/>
            </a:prstGeom>
            <a:solidFill>
              <a:schemeClr val="bg1">
                <a:lumMod val="85000"/>
              </a:schemeClr>
            </a:solidFill>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xmlns="" id="{C4856D46-EE8E-5F41-834C-F32E4863FD0A}"/>
              </a:ext>
            </a:extLst>
          </p:cNvPr>
          <p:cNvGrpSpPr/>
          <p:nvPr/>
        </p:nvGrpSpPr>
        <p:grpSpPr>
          <a:xfrm>
            <a:off x="122708" y="3569349"/>
            <a:ext cx="11140585" cy="2162896"/>
            <a:chOff x="-112255" y="2119665"/>
            <a:chExt cx="11586268" cy="2249423"/>
          </a:xfrm>
        </p:grpSpPr>
        <p:grpSp>
          <p:nvGrpSpPr>
            <p:cNvPr id="74" name="Group 73">
              <a:extLst>
                <a:ext uri="{FF2B5EF4-FFF2-40B4-BE49-F238E27FC236}">
                  <a16:creationId xmlns:a16="http://schemas.microsoft.com/office/drawing/2014/main" xmlns="" id="{3BC43EA7-C695-6540-AB03-04B032329506}"/>
                </a:ext>
              </a:extLst>
            </p:cNvPr>
            <p:cNvGrpSpPr/>
            <p:nvPr/>
          </p:nvGrpSpPr>
          <p:grpSpPr>
            <a:xfrm>
              <a:off x="-112255" y="2119665"/>
              <a:ext cx="10832400" cy="2249423"/>
              <a:chOff x="7488" y="2119665"/>
              <a:chExt cx="10832400" cy="2249423"/>
            </a:xfrm>
          </p:grpSpPr>
          <p:grpSp>
            <p:nvGrpSpPr>
              <p:cNvPr id="89" name="Group 88">
                <a:extLst>
                  <a:ext uri="{FF2B5EF4-FFF2-40B4-BE49-F238E27FC236}">
                    <a16:creationId xmlns:a16="http://schemas.microsoft.com/office/drawing/2014/main" xmlns="" id="{FE00E9DA-9564-6C4F-883A-F97D164748AE}"/>
                  </a:ext>
                </a:extLst>
              </p:cNvPr>
              <p:cNvGrpSpPr/>
              <p:nvPr/>
            </p:nvGrpSpPr>
            <p:grpSpPr>
              <a:xfrm>
                <a:off x="7488" y="2119665"/>
                <a:ext cx="6054908" cy="2249423"/>
                <a:chOff x="7488" y="2119665"/>
                <a:chExt cx="6054908" cy="2249423"/>
              </a:xfrm>
            </p:grpSpPr>
            <p:grpSp>
              <p:nvGrpSpPr>
                <p:cNvPr id="164" name="Group 163">
                  <a:extLst>
                    <a:ext uri="{FF2B5EF4-FFF2-40B4-BE49-F238E27FC236}">
                      <a16:creationId xmlns:a16="http://schemas.microsoft.com/office/drawing/2014/main" xmlns="" id="{AFD4CC68-6C15-4942-BA2F-B5C3B4C221DB}"/>
                    </a:ext>
                  </a:extLst>
                </p:cNvPr>
                <p:cNvGrpSpPr/>
                <p:nvPr/>
              </p:nvGrpSpPr>
              <p:grpSpPr>
                <a:xfrm>
                  <a:off x="7488" y="2119665"/>
                  <a:ext cx="3666162" cy="2249423"/>
                  <a:chOff x="7488" y="2425811"/>
                  <a:chExt cx="3666162" cy="2249423"/>
                </a:xfrm>
              </p:grpSpPr>
              <p:grpSp>
                <p:nvGrpSpPr>
                  <p:cNvPr id="179" name="Group 178">
                    <a:extLst>
                      <a:ext uri="{FF2B5EF4-FFF2-40B4-BE49-F238E27FC236}">
                        <a16:creationId xmlns:a16="http://schemas.microsoft.com/office/drawing/2014/main" xmlns="" id="{ACBAAB16-DBA3-7B42-B2FD-6D9C91F02797}"/>
                      </a:ext>
                    </a:extLst>
                  </p:cNvPr>
                  <p:cNvGrpSpPr/>
                  <p:nvPr/>
                </p:nvGrpSpPr>
                <p:grpSpPr>
                  <a:xfrm>
                    <a:off x="1388237" y="2425811"/>
                    <a:ext cx="2285413" cy="2249423"/>
                    <a:chOff x="5504906" y="1651111"/>
                    <a:chExt cx="3141999" cy="3092519"/>
                  </a:xfrm>
                </p:grpSpPr>
                <p:grpSp>
                  <p:nvGrpSpPr>
                    <p:cNvPr id="189" name="Group 188">
                      <a:extLst>
                        <a:ext uri="{FF2B5EF4-FFF2-40B4-BE49-F238E27FC236}">
                          <a16:creationId xmlns:a16="http://schemas.microsoft.com/office/drawing/2014/main" xmlns="" id="{09B9E367-F91B-3443-A580-1E60C224CF2E}"/>
                        </a:ext>
                      </a:extLst>
                    </p:cNvPr>
                    <p:cNvGrpSpPr/>
                    <p:nvPr/>
                  </p:nvGrpSpPr>
                  <p:grpSpPr>
                    <a:xfrm>
                      <a:off x="5504906" y="1651111"/>
                      <a:ext cx="3141999" cy="2349410"/>
                      <a:chOff x="4484914" y="3069335"/>
                      <a:chExt cx="3141999" cy="2349410"/>
                    </a:xfrm>
                  </p:grpSpPr>
                  <p:sp>
                    <p:nvSpPr>
                      <p:cNvPr id="193" name="Rectangle 192">
                        <a:extLst>
                          <a:ext uri="{FF2B5EF4-FFF2-40B4-BE49-F238E27FC236}">
                            <a16:creationId xmlns:a16="http://schemas.microsoft.com/office/drawing/2014/main" xmlns="" id="{18205AEF-42C7-014F-8B66-797ED0DE2BCA}"/>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94" name="TextBox 193">
                        <a:extLst>
                          <a:ext uri="{FF2B5EF4-FFF2-40B4-BE49-F238E27FC236}">
                            <a16:creationId xmlns:a16="http://schemas.microsoft.com/office/drawing/2014/main" xmlns="" id="{F309EADA-1E33-3E49-BD25-C04C67B0E10A}"/>
                          </a:ext>
                        </a:extLst>
                      </p:cNvPr>
                      <p:cNvSpPr txBox="1"/>
                      <p:nvPr/>
                    </p:nvSpPr>
                    <p:spPr>
                      <a:xfrm>
                        <a:off x="4598056" y="3069335"/>
                        <a:ext cx="681177" cy="528073"/>
                      </a:xfrm>
                      <a:prstGeom prst="rect">
                        <a:avLst/>
                      </a:prstGeom>
                      <a:noFill/>
                    </p:spPr>
                    <p:txBody>
                      <a:bodyPr wrap="none" rtlCol="0">
                        <a:spAutoFit/>
                      </a:bodyPr>
                      <a:lstStyle/>
                      <a:p>
                        <a:r>
                          <a:rPr lang="en-US" dirty="0"/>
                          <a:t>0.3</a:t>
                        </a:r>
                      </a:p>
                    </p:txBody>
                  </p:sp>
                  <p:cxnSp>
                    <p:nvCxnSpPr>
                      <p:cNvPr id="195" name="Straight Arrow Connector 194">
                        <a:extLst>
                          <a:ext uri="{FF2B5EF4-FFF2-40B4-BE49-F238E27FC236}">
                            <a16:creationId xmlns:a16="http://schemas.microsoft.com/office/drawing/2014/main" xmlns="" id="{577D0F09-10D2-1844-8E18-F2CEA4A4A8F5}"/>
                          </a:ext>
                        </a:extLst>
                      </p:cNvPr>
                      <p:cNvCxnSpPr>
                        <a:cxnSpLocks/>
                        <a:endCxn id="194"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6" name="Notched Right Arrow 195">
                        <a:extLst>
                          <a:ext uri="{FF2B5EF4-FFF2-40B4-BE49-F238E27FC236}">
                            <a16:creationId xmlns:a16="http://schemas.microsoft.com/office/drawing/2014/main" xmlns="" id="{A1B68E0B-581B-2647-94FC-779A94008E06}"/>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2" name="Straight Arrow Connector 191">
                      <a:extLst>
                        <a:ext uri="{FF2B5EF4-FFF2-40B4-BE49-F238E27FC236}">
                          <a16:creationId xmlns:a16="http://schemas.microsoft.com/office/drawing/2014/main" xmlns="" id="{14D1B3A1-4C49-474F-8B24-0C1C21E133EB}"/>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1" name="Notched Right Arrow 180">
                    <a:extLst>
                      <a:ext uri="{FF2B5EF4-FFF2-40B4-BE49-F238E27FC236}">
                        <a16:creationId xmlns:a16="http://schemas.microsoft.com/office/drawing/2014/main" xmlns="" id="{0BC9C40E-0234-F74B-A908-6CF66A70D168}"/>
                      </a:ext>
                    </a:extLst>
                  </p:cNvPr>
                  <p:cNvSpPr/>
                  <p:nvPr/>
                </p:nvSpPr>
                <p:spPr>
                  <a:xfrm>
                    <a:off x="450450" y="3719005"/>
                    <a:ext cx="829571" cy="12322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2" name="Group 181">
                    <a:extLst>
                      <a:ext uri="{FF2B5EF4-FFF2-40B4-BE49-F238E27FC236}">
                        <a16:creationId xmlns:a16="http://schemas.microsoft.com/office/drawing/2014/main" xmlns="" id="{2EA0FF82-2E30-BA4A-8F56-ABDF68261F7A}"/>
                      </a:ext>
                    </a:extLst>
                  </p:cNvPr>
                  <p:cNvGrpSpPr/>
                  <p:nvPr/>
                </p:nvGrpSpPr>
                <p:grpSpPr>
                  <a:xfrm>
                    <a:off x="7488" y="3023182"/>
                    <a:ext cx="1584411" cy="573537"/>
                    <a:chOff x="2789440" y="1937574"/>
                    <a:chExt cx="1584411" cy="573537"/>
                  </a:xfrm>
                </p:grpSpPr>
                <p:sp>
                  <p:nvSpPr>
                    <p:cNvPr id="183" name="Rectangle 182">
                      <a:extLst>
                        <a:ext uri="{FF2B5EF4-FFF2-40B4-BE49-F238E27FC236}">
                          <a16:creationId xmlns:a16="http://schemas.microsoft.com/office/drawing/2014/main" xmlns="" id="{F1A1D78A-7A48-984B-AEFE-52CB5E5B61A0}"/>
                        </a:ext>
                      </a:extLst>
                    </p:cNvPr>
                    <p:cNvSpPr/>
                    <p:nvPr/>
                  </p:nvSpPr>
                  <p:spPr>
                    <a:xfrm>
                      <a:off x="2789440" y="1962732"/>
                      <a:ext cx="1584411" cy="523220"/>
                    </a:xfrm>
                    <a:prstGeom prst="rect">
                      <a:avLst/>
                    </a:prstGeom>
                  </p:spPr>
                  <p:txBody>
                    <a:bodyPr wrap="square">
                      <a:spAutoFit/>
                    </a:bodyPr>
                    <a:lstStyle/>
                    <a:p>
                      <a:pPr algn="ctr"/>
                      <a:r>
                        <a:rPr lang="en-US" sz="1400" i="1" dirty="0">
                          <a:latin typeface="Cambria Math" panose="02040503050406030204" pitchFamily="18" charset="0"/>
                        </a:rPr>
                        <a:t>-------</a:t>
                      </a:r>
                    </a:p>
                    <a:p>
                      <a:pPr algn="ctr"/>
                      <a:r>
                        <a:rPr lang="en-US" sz="1400" i="1" dirty="0">
                          <a:latin typeface="Cambria Math" panose="02040503050406030204" pitchFamily="18" charset="0"/>
                        </a:rPr>
                        <a:t>-------</a:t>
                      </a:r>
                    </a:p>
                  </p:txBody>
                </p:sp>
                <p:sp>
                  <p:nvSpPr>
                    <p:cNvPr id="184" name="Freeform 183">
                      <a:extLst>
                        <a:ext uri="{FF2B5EF4-FFF2-40B4-BE49-F238E27FC236}">
                          <a16:creationId xmlns:a16="http://schemas.microsoft.com/office/drawing/2014/main" xmlns="" id="{AAA3705D-DA24-644D-9199-33BD31ABABDE}"/>
                        </a:ext>
                      </a:extLst>
                    </p:cNvPr>
                    <p:cNvSpPr/>
                    <p:nvPr/>
                  </p:nvSpPr>
                  <p:spPr>
                    <a:xfrm>
                      <a:off x="3269989"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Freeform 184">
                      <a:extLst>
                        <a:ext uri="{FF2B5EF4-FFF2-40B4-BE49-F238E27FC236}">
                          <a16:creationId xmlns:a16="http://schemas.microsoft.com/office/drawing/2014/main" xmlns="" id="{99C70FF0-30B1-C04E-AF61-A153603CA43B}"/>
                        </a:ext>
                      </a:extLst>
                    </p:cNvPr>
                    <p:cNvSpPr/>
                    <p:nvPr/>
                  </p:nvSpPr>
                  <p:spPr>
                    <a:xfrm rot="10800000">
                      <a:off x="381501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6" name="Group 165">
                  <a:extLst>
                    <a:ext uri="{FF2B5EF4-FFF2-40B4-BE49-F238E27FC236}">
                      <a16:creationId xmlns:a16="http://schemas.microsoft.com/office/drawing/2014/main" xmlns="" id="{AB34CEA1-D1B0-8D4B-8E57-856D333B5726}"/>
                    </a:ext>
                  </a:extLst>
                </p:cNvPr>
                <p:cNvGrpSpPr/>
                <p:nvPr/>
              </p:nvGrpSpPr>
              <p:grpSpPr>
                <a:xfrm>
                  <a:off x="3776983" y="2119665"/>
                  <a:ext cx="2285413" cy="2249423"/>
                  <a:chOff x="5504906" y="1651111"/>
                  <a:chExt cx="3141999" cy="3092519"/>
                </a:xfrm>
              </p:grpSpPr>
              <p:grpSp>
                <p:nvGrpSpPr>
                  <p:cNvPr id="171" name="Group 170">
                    <a:extLst>
                      <a:ext uri="{FF2B5EF4-FFF2-40B4-BE49-F238E27FC236}">
                        <a16:creationId xmlns:a16="http://schemas.microsoft.com/office/drawing/2014/main" xmlns="" id="{D27B39CA-676E-924A-903B-B4798DFC930E}"/>
                      </a:ext>
                    </a:extLst>
                  </p:cNvPr>
                  <p:cNvGrpSpPr/>
                  <p:nvPr/>
                </p:nvGrpSpPr>
                <p:grpSpPr>
                  <a:xfrm>
                    <a:off x="5504906" y="1651111"/>
                    <a:ext cx="3141999" cy="2349410"/>
                    <a:chOff x="4484914" y="3069335"/>
                    <a:chExt cx="3141999" cy="2349410"/>
                  </a:xfrm>
                </p:grpSpPr>
                <p:sp>
                  <p:nvSpPr>
                    <p:cNvPr id="175" name="Rectangle 174">
                      <a:extLst>
                        <a:ext uri="{FF2B5EF4-FFF2-40B4-BE49-F238E27FC236}">
                          <a16:creationId xmlns:a16="http://schemas.microsoft.com/office/drawing/2014/main" xmlns="" id="{64808B9B-E7A2-0546-8E1D-8270AEE373B0}"/>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76" name="TextBox 175">
                      <a:extLst>
                        <a:ext uri="{FF2B5EF4-FFF2-40B4-BE49-F238E27FC236}">
                          <a16:creationId xmlns:a16="http://schemas.microsoft.com/office/drawing/2014/main" xmlns="" id="{39242A94-7EBD-0142-9822-8EE4EF7B27B5}"/>
                        </a:ext>
                      </a:extLst>
                    </p:cNvPr>
                    <p:cNvSpPr txBox="1"/>
                    <p:nvPr/>
                  </p:nvSpPr>
                  <p:spPr>
                    <a:xfrm>
                      <a:off x="4598056" y="3069335"/>
                      <a:ext cx="681177" cy="528073"/>
                    </a:xfrm>
                    <a:prstGeom prst="rect">
                      <a:avLst/>
                    </a:prstGeom>
                    <a:noFill/>
                  </p:spPr>
                  <p:txBody>
                    <a:bodyPr wrap="none" rtlCol="0">
                      <a:spAutoFit/>
                    </a:bodyPr>
                    <a:lstStyle/>
                    <a:p>
                      <a:r>
                        <a:rPr lang="en-US" dirty="0"/>
                        <a:t>0.1</a:t>
                      </a:r>
                    </a:p>
                  </p:txBody>
                </p:sp>
                <p:cxnSp>
                  <p:nvCxnSpPr>
                    <p:cNvPr id="177" name="Straight Arrow Connector 176">
                      <a:extLst>
                        <a:ext uri="{FF2B5EF4-FFF2-40B4-BE49-F238E27FC236}">
                          <a16:creationId xmlns:a16="http://schemas.microsoft.com/office/drawing/2014/main" xmlns="" id="{D2A40B22-E26C-884A-90FC-B7EAF2855598}"/>
                        </a:ext>
                      </a:extLst>
                    </p:cNvPr>
                    <p:cNvCxnSpPr>
                      <a:cxnSpLocks/>
                      <a:endCxn id="176"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8" name="Notched Right Arrow 177">
                      <a:extLst>
                        <a:ext uri="{FF2B5EF4-FFF2-40B4-BE49-F238E27FC236}">
                          <a16:creationId xmlns:a16="http://schemas.microsoft.com/office/drawing/2014/main" xmlns="" id="{060794D6-704E-8845-BDB6-3F23002E2459}"/>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74" name="Straight Arrow Connector 173">
                    <a:extLst>
                      <a:ext uri="{FF2B5EF4-FFF2-40B4-BE49-F238E27FC236}">
                        <a16:creationId xmlns:a16="http://schemas.microsoft.com/office/drawing/2014/main" xmlns="" id="{FBCF8BC9-93B9-7A42-ACC7-2CAB4CF79C21}"/>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119" name="Group 118">
                <a:extLst>
                  <a:ext uri="{FF2B5EF4-FFF2-40B4-BE49-F238E27FC236}">
                    <a16:creationId xmlns:a16="http://schemas.microsoft.com/office/drawing/2014/main" xmlns="" id="{0EDE81B9-820B-8547-8A3B-41C364AE3CEF}"/>
                  </a:ext>
                </a:extLst>
              </p:cNvPr>
              <p:cNvGrpSpPr/>
              <p:nvPr/>
            </p:nvGrpSpPr>
            <p:grpSpPr>
              <a:xfrm>
                <a:off x="6165729" y="2119665"/>
                <a:ext cx="4674159" cy="2249423"/>
                <a:chOff x="1388237" y="2119665"/>
                <a:chExt cx="4674159" cy="2249423"/>
              </a:xfrm>
            </p:grpSpPr>
            <p:grpSp>
              <p:nvGrpSpPr>
                <p:cNvPr id="151" name="Group 150">
                  <a:extLst>
                    <a:ext uri="{FF2B5EF4-FFF2-40B4-BE49-F238E27FC236}">
                      <a16:creationId xmlns:a16="http://schemas.microsoft.com/office/drawing/2014/main" xmlns="" id="{A46920A4-736B-4646-A492-EE8DFB06F707}"/>
                    </a:ext>
                  </a:extLst>
                </p:cNvPr>
                <p:cNvGrpSpPr/>
                <p:nvPr/>
              </p:nvGrpSpPr>
              <p:grpSpPr>
                <a:xfrm>
                  <a:off x="1388237" y="2119665"/>
                  <a:ext cx="2285413" cy="2249423"/>
                  <a:chOff x="5504906" y="1651111"/>
                  <a:chExt cx="3141999" cy="3092519"/>
                </a:xfrm>
              </p:grpSpPr>
              <p:grpSp>
                <p:nvGrpSpPr>
                  <p:cNvPr id="156" name="Group 155">
                    <a:extLst>
                      <a:ext uri="{FF2B5EF4-FFF2-40B4-BE49-F238E27FC236}">
                        <a16:creationId xmlns:a16="http://schemas.microsoft.com/office/drawing/2014/main" xmlns="" id="{ECADC96F-5753-DB4A-9FC1-58872090AFCB}"/>
                      </a:ext>
                    </a:extLst>
                  </p:cNvPr>
                  <p:cNvGrpSpPr/>
                  <p:nvPr/>
                </p:nvGrpSpPr>
                <p:grpSpPr>
                  <a:xfrm>
                    <a:off x="5504906" y="1651111"/>
                    <a:ext cx="3141999" cy="2349410"/>
                    <a:chOff x="4484914" y="3069335"/>
                    <a:chExt cx="3141999" cy="2349410"/>
                  </a:xfrm>
                </p:grpSpPr>
                <p:sp>
                  <p:nvSpPr>
                    <p:cNvPr id="160" name="Rectangle 159">
                      <a:extLst>
                        <a:ext uri="{FF2B5EF4-FFF2-40B4-BE49-F238E27FC236}">
                          <a16:creationId xmlns:a16="http://schemas.microsoft.com/office/drawing/2014/main" xmlns="" id="{B83EAB7F-8B2A-FB48-BC2E-82A8C3B9166C}"/>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61" name="TextBox 160">
                      <a:extLst>
                        <a:ext uri="{FF2B5EF4-FFF2-40B4-BE49-F238E27FC236}">
                          <a16:creationId xmlns:a16="http://schemas.microsoft.com/office/drawing/2014/main" xmlns="" id="{C9657AA0-C493-D646-907F-E9522C45E5D1}"/>
                        </a:ext>
                      </a:extLst>
                    </p:cNvPr>
                    <p:cNvSpPr txBox="1"/>
                    <p:nvPr/>
                  </p:nvSpPr>
                  <p:spPr>
                    <a:xfrm>
                      <a:off x="4598056" y="3069335"/>
                      <a:ext cx="654974" cy="507760"/>
                    </a:xfrm>
                    <a:prstGeom prst="rect">
                      <a:avLst/>
                    </a:prstGeom>
                    <a:noFill/>
                  </p:spPr>
                  <p:txBody>
                    <a:bodyPr wrap="none" rtlCol="0">
                      <a:spAutoFit/>
                    </a:bodyPr>
                    <a:lstStyle/>
                    <a:p>
                      <a:r>
                        <a:rPr lang="en-US" dirty="0"/>
                        <a:t>0.1</a:t>
                      </a:r>
                    </a:p>
                  </p:txBody>
                </p:sp>
                <p:cxnSp>
                  <p:nvCxnSpPr>
                    <p:cNvPr id="162" name="Straight Arrow Connector 161">
                      <a:extLst>
                        <a:ext uri="{FF2B5EF4-FFF2-40B4-BE49-F238E27FC236}">
                          <a16:creationId xmlns:a16="http://schemas.microsoft.com/office/drawing/2014/main" xmlns="" id="{CF829D0E-1D56-E442-A849-F1EBC3E05B03}"/>
                        </a:ext>
                      </a:extLst>
                    </p:cNvPr>
                    <p:cNvCxnSpPr>
                      <a:cxnSpLocks/>
                      <a:endCxn id="161" idx="2"/>
                    </p:cNvCxnSpPr>
                    <p:nvPr/>
                  </p:nvCxnSpPr>
                  <p:spPr>
                    <a:xfrm flipH="1" flipV="1">
                      <a:off x="4925543" y="3577095"/>
                      <a:ext cx="3" cy="851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3" name="Notched Right Arrow 162">
                      <a:extLst>
                        <a:ext uri="{FF2B5EF4-FFF2-40B4-BE49-F238E27FC236}">
                          <a16:creationId xmlns:a16="http://schemas.microsoft.com/office/drawing/2014/main" xmlns="" id="{1C2259DA-9BF9-B24F-A8BE-088CBE7F1DDF}"/>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59" name="Straight Arrow Connector 158">
                    <a:extLst>
                      <a:ext uri="{FF2B5EF4-FFF2-40B4-BE49-F238E27FC236}">
                        <a16:creationId xmlns:a16="http://schemas.microsoft.com/office/drawing/2014/main" xmlns="" id="{4FF1DF0D-1433-EA46-A947-50531B353BEA}"/>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22" name="Group 121">
                  <a:extLst>
                    <a:ext uri="{FF2B5EF4-FFF2-40B4-BE49-F238E27FC236}">
                      <a16:creationId xmlns:a16="http://schemas.microsoft.com/office/drawing/2014/main" xmlns="" id="{B79FC60B-88B6-954D-B633-4E7D36BDCABD}"/>
                    </a:ext>
                  </a:extLst>
                </p:cNvPr>
                <p:cNvGrpSpPr/>
                <p:nvPr/>
              </p:nvGrpSpPr>
              <p:grpSpPr>
                <a:xfrm>
                  <a:off x="3776983" y="2119665"/>
                  <a:ext cx="2285413" cy="2249423"/>
                  <a:chOff x="5504906" y="1651111"/>
                  <a:chExt cx="3141999" cy="3092519"/>
                </a:xfrm>
              </p:grpSpPr>
              <p:grpSp>
                <p:nvGrpSpPr>
                  <p:cNvPr id="143" name="Group 142">
                    <a:extLst>
                      <a:ext uri="{FF2B5EF4-FFF2-40B4-BE49-F238E27FC236}">
                        <a16:creationId xmlns:a16="http://schemas.microsoft.com/office/drawing/2014/main" xmlns="" id="{90AAE487-B853-2848-BD55-779EDCFBD16C}"/>
                      </a:ext>
                    </a:extLst>
                  </p:cNvPr>
                  <p:cNvGrpSpPr/>
                  <p:nvPr/>
                </p:nvGrpSpPr>
                <p:grpSpPr>
                  <a:xfrm>
                    <a:off x="5504906" y="1651111"/>
                    <a:ext cx="3141999" cy="2349410"/>
                    <a:chOff x="4484914" y="3069335"/>
                    <a:chExt cx="3141999" cy="2349410"/>
                  </a:xfrm>
                </p:grpSpPr>
                <p:sp>
                  <p:nvSpPr>
                    <p:cNvPr id="147" name="Rectangle 146">
                      <a:extLst>
                        <a:ext uri="{FF2B5EF4-FFF2-40B4-BE49-F238E27FC236}">
                          <a16:creationId xmlns:a16="http://schemas.microsoft.com/office/drawing/2014/main" xmlns="" id="{62DAE651-D204-D442-83BE-5DB852ABAE76}"/>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148" name="TextBox 147">
                      <a:extLst>
                        <a:ext uri="{FF2B5EF4-FFF2-40B4-BE49-F238E27FC236}">
                          <a16:creationId xmlns:a16="http://schemas.microsoft.com/office/drawing/2014/main" xmlns="" id="{BC246B02-DCC5-884F-970F-EA5941DEB5AE}"/>
                        </a:ext>
                      </a:extLst>
                    </p:cNvPr>
                    <p:cNvSpPr txBox="1"/>
                    <p:nvPr/>
                  </p:nvSpPr>
                  <p:spPr>
                    <a:xfrm>
                      <a:off x="4598056" y="3069335"/>
                      <a:ext cx="681176" cy="528073"/>
                    </a:xfrm>
                    <a:prstGeom prst="rect">
                      <a:avLst/>
                    </a:prstGeom>
                    <a:noFill/>
                  </p:spPr>
                  <p:txBody>
                    <a:bodyPr wrap="none" rtlCol="0">
                      <a:spAutoFit/>
                    </a:bodyPr>
                    <a:lstStyle/>
                    <a:p>
                      <a:r>
                        <a:rPr lang="en-US" dirty="0"/>
                        <a:t>0.6</a:t>
                      </a:r>
                    </a:p>
                  </p:txBody>
                </p:sp>
                <p:cxnSp>
                  <p:nvCxnSpPr>
                    <p:cNvPr id="149" name="Straight Arrow Connector 148">
                      <a:extLst>
                        <a:ext uri="{FF2B5EF4-FFF2-40B4-BE49-F238E27FC236}">
                          <a16:creationId xmlns:a16="http://schemas.microsoft.com/office/drawing/2014/main" xmlns="" id="{C582E4B7-C20F-9D42-B48D-16501AC3FC64}"/>
                        </a:ext>
                      </a:extLst>
                    </p:cNvPr>
                    <p:cNvCxnSpPr>
                      <a:cxnSpLocks/>
                      <a:endCxn id="148"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0" name="Notched Right Arrow 149">
                      <a:extLst>
                        <a:ext uri="{FF2B5EF4-FFF2-40B4-BE49-F238E27FC236}">
                          <a16:creationId xmlns:a16="http://schemas.microsoft.com/office/drawing/2014/main" xmlns="" id="{5A2D8BBE-63AF-344B-AF92-5D7E8B5E5363}"/>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46" name="Straight Arrow Connector 145">
                    <a:extLst>
                      <a:ext uri="{FF2B5EF4-FFF2-40B4-BE49-F238E27FC236}">
                        <a16:creationId xmlns:a16="http://schemas.microsoft.com/office/drawing/2014/main" xmlns="" id="{3AE3465A-28FD-6444-AB5F-8BB746DA09AF}"/>
                      </a:ext>
                    </a:extLst>
                  </p:cNvPr>
                  <p:cNvCxnSpPr/>
                  <p:nvPr/>
                </p:nvCxnSpPr>
                <p:spPr>
                  <a:xfrm flipH="1" flipV="1">
                    <a:off x="5987722"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sp>
          <p:nvSpPr>
            <p:cNvPr id="76" name="Rectangle 75">
              <a:extLst>
                <a:ext uri="{FF2B5EF4-FFF2-40B4-BE49-F238E27FC236}">
                  <a16:creationId xmlns:a16="http://schemas.microsoft.com/office/drawing/2014/main" xmlns="" id="{0D6AE682-EB73-AB42-9470-9265CF2744EB}"/>
                </a:ext>
              </a:extLst>
            </p:cNvPr>
            <p:cNvSpPr/>
            <p:nvPr/>
          </p:nvSpPr>
          <p:spPr>
            <a:xfrm>
              <a:off x="10808901" y="3163457"/>
              <a:ext cx="665112" cy="66511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85" name="TextBox 84">
              <a:extLst>
                <a:ext uri="{FF2B5EF4-FFF2-40B4-BE49-F238E27FC236}">
                  <a16:creationId xmlns:a16="http://schemas.microsoft.com/office/drawing/2014/main" xmlns="" id="{A09895EF-C124-4549-9005-CEF8046B30FD}"/>
                </a:ext>
              </a:extLst>
            </p:cNvPr>
            <p:cNvSpPr txBox="1"/>
            <p:nvPr/>
          </p:nvSpPr>
          <p:spPr>
            <a:xfrm>
              <a:off x="10891198" y="2119665"/>
              <a:ext cx="495471" cy="384107"/>
            </a:xfrm>
            <a:prstGeom prst="rect">
              <a:avLst/>
            </a:prstGeom>
            <a:noFill/>
          </p:spPr>
          <p:txBody>
            <a:bodyPr wrap="none" rtlCol="0">
              <a:spAutoFit/>
            </a:bodyPr>
            <a:lstStyle/>
            <a:p>
              <a:r>
                <a:rPr lang="en-US" dirty="0"/>
                <a:t>0.9</a:t>
              </a:r>
            </a:p>
          </p:txBody>
        </p:sp>
        <p:cxnSp>
          <p:nvCxnSpPr>
            <p:cNvPr id="86" name="Straight Arrow Connector 85">
              <a:extLst>
                <a:ext uri="{FF2B5EF4-FFF2-40B4-BE49-F238E27FC236}">
                  <a16:creationId xmlns:a16="http://schemas.microsoft.com/office/drawing/2014/main" xmlns="" id="{7D491804-CFE8-AC43-8532-C0FB2A87A16D}"/>
                </a:ext>
              </a:extLst>
            </p:cNvPr>
            <p:cNvCxnSpPr>
              <a:cxnSpLocks/>
              <a:endCxn id="85" idx="2"/>
            </p:cNvCxnSpPr>
            <p:nvPr/>
          </p:nvCxnSpPr>
          <p:spPr>
            <a:xfrm flipV="1">
              <a:off x="11129406" y="2503772"/>
              <a:ext cx="9527" cy="6047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xmlns="" id="{41778E93-712D-6943-9F63-380705751E80}"/>
                </a:ext>
              </a:extLst>
            </p:cNvPr>
            <p:cNvCxnSpPr/>
            <p:nvPr/>
          </p:nvCxnSpPr>
          <p:spPr>
            <a:xfrm flipH="1" flipV="1">
              <a:off x="11160090" y="3916897"/>
              <a:ext cx="1" cy="452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97" name="TextBox 196">
            <a:extLst>
              <a:ext uri="{FF2B5EF4-FFF2-40B4-BE49-F238E27FC236}">
                <a16:creationId xmlns:a16="http://schemas.microsoft.com/office/drawing/2014/main" xmlns="" id="{E1F44554-579E-9F41-8549-18BA413C37EC}"/>
              </a:ext>
            </a:extLst>
          </p:cNvPr>
          <p:cNvSpPr txBox="1"/>
          <p:nvPr/>
        </p:nvSpPr>
        <p:spPr>
          <a:xfrm>
            <a:off x="1042863" y="2981675"/>
            <a:ext cx="1327609" cy="369332"/>
          </a:xfrm>
          <a:prstGeom prst="rect">
            <a:avLst/>
          </a:prstGeom>
          <a:noFill/>
        </p:spPr>
        <p:txBody>
          <a:bodyPr wrap="none" rtlCol="0">
            <a:spAutoFit/>
          </a:bodyPr>
          <a:lstStyle/>
          <a:p>
            <a:r>
              <a:rPr lang="en-US" i="1" dirty="0">
                <a:latin typeface="Karla" pitchFamily="2" charset="0"/>
                <a:ea typeface="Karla" pitchFamily="2" charset="0"/>
              </a:rPr>
              <a:t>dog barking</a:t>
            </a:r>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xmlns="" id="{9EBED268-5A4A-DF45-9BD9-D45EA4AB076F}"/>
                  </a:ext>
                </a:extLst>
              </p:cNvPr>
              <p:cNvSpPr txBox="1"/>
              <p:nvPr/>
            </p:nvSpPr>
            <p:spPr>
              <a:xfrm>
                <a:off x="3339722" y="2981675"/>
                <a:ext cx="12634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white</m:t>
                      </m:r>
                      <m:r>
                        <m:rPr>
                          <m:nor/>
                        </m:rPr>
                        <a:rPr lang="en-US" i="1" dirty="0">
                          <a:latin typeface="Karla" pitchFamily="2" charset="0"/>
                          <a:ea typeface="Karla" pitchFamily="2" charset="0"/>
                        </a:rPr>
                        <m:t> </m:t>
                      </m:r>
                      <m:r>
                        <m:rPr>
                          <m:nor/>
                        </m:rPr>
                        <a:rPr lang="en-US" i="1" dirty="0">
                          <a:latin typeface="Karla" pitchFamily="2" charset="0"/>
                          <a:ea typeface="Karla" pitchFamily="2" charset="0"/>
                        </a:rPr>
                        <m:t>shirt</m:t>
                      </m:r>
                    </m:oMath>
                  </m:oMathPara>
                </a14:m>
                <a:endParaRPr lang="en-US" i="1" dirty="0">
                  <a:latin typeface="Cambria Math" panose="02040503050406030204" pitchFamily="18" charset="0"/>
                </a:endParaRPr>
              </a:p>
            </p:txBody>
          </p:sp>
        </mc:Choice>
        <mc:Fallback xmlns="">
          <p:sp>
            <p:nvSpPr>
              <p:cNvPr id="198" name="TextBox 197">
                <a:extLst>
                  <a:ext uri="{FF2B5EF4-FFF2-40B4-BE49-F238E27FC236}">
                    <a16:creationId xmlns:a16="http://schemas.microsoft.com/office/drawing/2014/main" id="{9EBED268-5A4A-DF45-9BD9-D45EA4AB076F}"/>
                  </a:ext>
                </a:extLst>
              </p:cNvPr>
              <p:cNvSpPr txBox="1">
                <a:spLocks noRot="1" noChangeAspect="1" noMove="1" noResize="1" noEditPoints="1" noAdjustHandles="1" noChangeArrowheads="1" noChangeShapeType="1" noTextEdit="1"/>
              </p:cNvSpPr>
              <p:nvPr/>
            </p:nvSpPr>
            <p:spPr>
              <a:xfrm>
                <a:off x="3339722" y="2981675"/>
                <a:ext cx="1263487"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xmlns="" id="{79296EDE-5C1C-FC4B-B1A8-C0E5887A6263}"/>
                  </a:ext>
                </a:extLst>
              </p:cNvPr>
              <p:cNvSpPr txBox="1"/>
              <p:nvPr/>
            </p:nvSpPr>
            <p:spPr>
              <a:xfrm>
                <a:off x="5834216" y="2981675"/>
                <a:ext cx="1107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apple</m:t>
                      </m:r>
                      <m:r>
                        <m:rPr>
                          <m:nor/>
                        </m:rPr>
                        <a:rPr lang="en-US" i="1" dirty="0">
                          <a:latin typeface="Karla" pitchFamily="2" charset="0"/>
                          <a:ea typeface="Karla" pitchFamily="2" charset="0"/>
                        </a:rPr>
                        <m:t> </m:t>
                      </m:r>
                      <m:r>
                        <m:rPr>
                          <m:nor/>
                        </m:rPr>
                        <a:rPr lang="en-US" i="1" dirty="0">
                          <a:latin typeface="Karla" pitchFamily="2" charset="0"/>
                          <a:ea typeface="Karla" pitchFamily="2" charset="0"/>
                        </a:rPr>
                        <m:t>pie</m:t>
                      </m:r>
                    </m:oMath>
                  </m:oMathPara>
                </a14:m>
                <a:endParaRPr lang="en-US" i="1" dirty="0">
                  <a:latin typeface="Cambria Math" panose="02040503050406030204" pitchFamily="18" charset="0"/>
                </a:endParaRPr>
              </a:p>
            </p:txBody>
          </p:sp>
        </mc:Choice>
        <mc:Fallback xmlns="">
          <p:sp>
            <p:nvSpPr>
              <p:cNvPr id="199" name="TextBox 198">
                <a:extLst>
                  <a:ext uri="{FF2B5EF4-FFF2-40B4-BE49-F238E27FC236}">
                    <a16:creationId xmlns:a16="http://schemas.microsoft.com/office/drawing/2014/main" id="{79296EDE-5C1C-FC4B-B1A8-C0E5887A6263}"/>
                  </a:ext>
                </a:extLst>
              </p:cNvPr>
              <p:cNvSpPr txBox="1">
                <a:spLocks noRot="1" noChangeAspect="1" noMove="1" noResize="1" noEditPoints="1" noAdjustHandles="1" noChangeArrowheads="1" noChangeShapeType="1" noTextEdit="1"/>
              </p:cNvSpPr>
              <p:nvPr/>
            </p:nvSpPr>
            <p:spPr>
              <a:xfrm>
                <a:off x="5834216" y="2981675"/>
                <a:ext cx="1107996"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xmlns="" id="{71B9EF15-97CD-C040-B22D-A06E827813A2}"/>
                  </a:ext>
                </a:extLst>
              </p:cNvPr>
              <p:cNvSpPr txBox="1"/>
              <p:nvPr/>
            </p:nvSpPr>
            <p:spPr>
              <a:xfrm>
                <a:off x="8084490" y="2981675"/>
                <a:ext cx="1258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knee</m:t>
                      </m:r>
                      <m:r>
                        <m:rPr>
                          <m:nor/>
                        </m:rPr>
                        <a:rPr lang="en-US" i="1" dirty="0">
                          <a:latin typeface="Karla" pitchFamily="2" charset="0"/>
                          <a:ea typeface="Karla" pitchFamily="2" charset="0"/>
                        </a:rPr>
                        <m:t> </m:t>
                      </m:r>
                      <m:r>
                        <m:rPr>
                          <m:nor/>
                        </m:rPr>
                        <a:rPr lang="en-US" i="1" dirty="0">
                          <a:latin typeface="Karla" pitchFamily="2" charset="0"/>
                          <a:ea typeface="Karla" pitchFamily="2" charset="0"/>
                        </a:rPr>
                        <m:t>hurts</m:t>
                      </m:r>
                    </m:oMath>
                  </m:oMathPara>
                </a14:m>
                <a:endParaRPr lang="en-US" i="1" dirty="0">
                  <a:latin typeface="Cambria Math" panose="02040503050406030204" pitchFamily="18" charset="0"/>
                </a:endParaRPr>
              </a:p>
            </p:txBody>
          </p:sp>
        </mc:Choice>
        <mc:Fallback xmlns="">
          <p:sp>
            <p:nvSpPr>
              <p:cNvPr id="200" name="TextBox 199">
                <a:extLst>
                  <a:ext uri="{FF2B5EF4-FFF2-40B4-BE49-F238E27FC236}">
                    <a16:creationId xmlns:a16="http://schemas.microsoft.com/office/drawing/2014/main" id="{71B9EF15-97CD-C040-B22D-A06E827813A2}"/>
                  </a:ext>
                </a:extLst>
              </p:cNvPr>
              <p:cNvSpPr txBox="1">
                <a:spLocks noRot="1" noChangeAspect="1" noMove="1" noResize="1" noEditPoints="1" noAdjustHandles="1" noChangeArrowheads="1" noChangeShapeType="1" noTextEdit="1"/>
              </p:cNvSpPr>
              <p:nvPr/>
            </p:nvSpPr>
            <p:spPr>
              <a:xfrm>
                <a:off x="8084490" y="2981675"/>
                <a:ext cx="1258678" cy="369332"/>
              </a:xfrm>
              <a:prstGeom prst="rect">
                <a:avLst/>
              </a:prstGeom>
              <a:blipFill>
                <a:blip r:embed="rId5"/>
                <a:stretch>
                  <a:fillRect b="-16667"/>
                </a:stretch>
              </a:blipFill>
            </p:spPr>
            <p:txBody>
              <a:bodyPr/>
              <a:lstStyle/>
              <a:p>
                <a:r>
                  <a:rPr lang="en-US">
                    <a:noFill/>
                  </a:rPr>
                  <a:t> </a:t>
                </a:r>
              </a:p>
            </p:txBody>
          </p:sp>
        </mc:Fallback>
      </mc:AlternateContent>
      <p:sp>
        <p:nvSpPr>
          <p:cNvPr id="201" name="TextBox 200">
            <a:extLst>
              <a:ext uri="{FF2B5EF4-FFF2-40B4-BE49-F238E27FC236}">
                <a16:creationId xmlns:a16="http://schemas.microsoft.com/office/drawing/2014/main" xmlns="" id="{47C3973E-A4EF-F840-905F-2BC00BB6413A}"/>
              </a:ext>
            </a:extLst>
          </p:cNvPr>
          <p:cNvSpPr txBox="1"/>
          <p:nvPr/>
        </p:nvSpPr>
        <p:spPr>
          <a:xfrm>
            <a:off x="10410177" y="2981674"/>
            <a:ext cx="1181734" cy="369332"/>
          </a:xfrm>
          <a:prstGeom prst="rect">
            <a:avLst/>
          </a:prstGeom>
          <a:noFill/>
        </p:spPr>
        <p:txBody>
          <a:bodyPr wrap="none" rtlCol="0">
            <a:spAutoFit/>
          </a:bodyPr>
          <a:lstStyle/>
          <a:p>
            <a:r>
              <a:rPr lang="en-US" i="1" dirty="0">
                <a:latin typeface="Karla" pitchFamily="2" charset="0"/>
                <a:ea typeface="Karla" pitchFamily="2" charset="0"/>
              </a:rPr>
              <a:t>  </a:t>
            </a:r>
            <a:r>
              <a:rPr lang="en-US" i="1" dirty="0" smtClean="0">
                <a:latin typeface="Karla" pitchFamily="2" charset="0"/>
                <a:ea typeface="Karla" pitchFamily="2" charset="0"/>
              </a:rPr>
              <a:t>gets </a:t>
            </a:r>
            <a:r>
              <a:rPr lang="en-US" i="1" dirty="0">
                <a:latin typeface="Karla" pitchFamily="2" charset="0"/>
                <a:ea typeface="Karla" pitchFamily="2" charset="0"/>
              </a:rPr>
              <a:t>dark</a:t>
            </a:r>
          </a:p>
        </p:txBody>
      </p:sp>
      <p:sp>
        <p:nvSpPr>
          <p:cNvPr id="202" name="TextBox 201">
            <a:extLst>
              <a:ext uri="{FF2B5EF4-FFF2-40B4-BE49-F238E27FC236}">
                <a16:creationId xmlns:a16="http://schemas.microsoft.com/office/drawing/2014/main" xmlns="" id="{C2ECF060-A0F9-9545-B5E3-632458410708}"/>
              </a:ext>
            </a:extLst>
          </p:cNvPr>
          <p:cNvSpPr txBox="1"/>
          <p:nvPr/>
        </p:nvSpPr>
        <p:spPr>
          <a:xfrm>
            <a:off x="1042863" y="5673798"/>
            <a:ext cx="1327609" cy="369332"/>
          </a:xfrm>
          <a:prstGeom prst="rect">
            <a:avLst/>
          </a:prstGeom>
          <a:noFill/>
        </p:spPr>
        <p:txBody>
          <a:bodyPr wrap="none" rtlCol="0">
            <a:spAutoFit/>
          </a:bodyPr>
          <a:lstStyle/>
          <a:p>
            <a:r>
              <a:rPr lang="en-US" i="1" dirty="0">
                <a:latin typeface="Karla" pitchFamily="2" charset="0"/>
                <a:ea typeface="Karla" pitchFamily="2" charset="0"/>
              </a:rPr>
              <a:t>dog barking</a:t>
            </a:r>
          </a:p>
        </p:txBody>
      </p: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xmlns="" id="{AEAC8180-5447-5A4E-BC73-D59428E5AD96}"/>
                  </a:ext>
                </a:extLst>
              </p:cNvPr>
              <p:cNvSpPr txBox="1"/>
              <p:nvPr/>
            </p:nvSpPr>
            <p:spPr>
              <a:xfrm>
                <a:off x="3339722" y="5673798"/>
                <a:ext cx="12634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white</m:t>
                      </m:r>
                      <m:r>
                        <m:rPr>
                          <m:nor/>
                        </m:rPr>
                        <a:rPr lang="en-US" i="1" dirty="0">
                          <a:latin typeface="Karla" pitchFamily="2" charset="0"/>
                          <a:ea typeface="Karla" pitchFamily="2" charset="0"/>
                        </a:rPr>
                        <m:t> </m:t>
                      </m:r>
                      <m:r>
                        <m:rPr>
                          <m:nor/>
                        </m:rPr>
                        <a:rPr lang="en-US" i="1" dirty="0">
                          <a:latin typeface="Karla" pitchFamily="2" charset="0"/>
                          <a:ea typeface="Karla" pitchFamily="2" charset="0"/>
                        </a:rPr>
                        <m:t>shirt</m:t>
                      </m:r>
                    </m:oMath>
                  </m:oMathPara>
                </a14:m>
                <a:endParaRPr lang="en-US" i="1" dirty="0">
                  <a:latin typeface="Cambria Math" panose="02040503050406030204" pitchFamily="18" charset="0"/>
                </a:endParaRPr>
              </a:p>
            </p:txBody>
          </p:sp>
        </mc:Choice>
        <mc:Fallback xmlns="">
          <p:sp>
            <p:nvSpPr>
              <p:cNvPr id="203" name="TextBox 202">
                <a:extLst>
                  <a:ext uri="{FF2B5EF4-FFF2-40B4-BE49-F238E27FC236}">
                    <a16:creationId xmlns:a16="http://schemas.microsoft.com/office/drawing/2014/main" id="{AEAC8180-5447-5A4E-BC73-D59428E5AD96}"/>
                  </a:ext>
                </a:extLst>
              </p:cNvPr>
              <p:cNvSpPr txBox="1">
                <a:spLocks noRot="1" noChangeAspect="1" noMove="1" noResize="1" noEditPoints="1" noAdjustHandles="1" noChangeArrowheads="1" noChangeShapeType="1" noTextEdit="1"/>
              </p:cNvSpPr>
              <p:nvPr/>
            </p:nvSpPr>
            <p:spPr>
              <a:xfrm>
                <a:off x="3339722" y="5673798"/>
                <a:ext cx="1263487" cy="369332"/>
              </a:xfrm>
              <a:prstGeom prst="rect">
                <a:avLst/>
              </a:prstGeom>
              <a:blipFill>
                <a:blip r:embed="rId6"/>
                <a:stretch>
                  <a:fillRect t="-3333"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xmlns="" id="{F74C4E31-E640-7942-BEF0-424A377BB3A6}"/>
                  </a:ext>
                </a:extLst>
              </p:cNvPr>
              <p:cNvSpPr txBox="1"/>
              <p:nvPr/>
            </p:nvSpPr>
            <p:spPr>
              <a:xfrm>
                <a:off x="5834216" y="5673798"/>
                <a:ext cx="1107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apple</m:t>
                      </m:r>
                      <m:r>
                        <m:rPr>
                          <m:nor/>
                        </m:rPr>
                        <a:rPr lang="en-US" i="1" dirty="0">
                          <a:latin typeface="Karla" pitchFamily="2" charset="0"/>
                          <a:ea typeface="Karla" pitchFamily="2" charset="0"/>
                        </a:rPr>
                        <m:t> </m:t>
                      </m:r>
                      <m:r>
                        <m:rPr>
                          <m:nor/>
                        </m:rPr>
                        <a:rPr lang="en-US" i="1" dirty="0">
                          <a:latin typeface="Karla" pitchFamily="2" charset="0"/>
                          <a:ea typeface="Karla" pitchFamily="2" charset="0"/>
                        </a:rPr>
                        <m:t>pie</m:t>
                      </m:r>
                    </m:oMath>
                  </m:oMathPara>
                </a14:m>
                <a:endParaRPr lang="en-US" i="1" dirty="0">
                  <a:latin typeface="Cambria Math" panose="02040503050406030204" pitchFamily="18" charset="0"/>
                </a:endParaRPr>
              </a:p>
            </p:txBody>
          </p:sp>
        </mc:Choice>
        <mc:Fallback xmlns="">
          <p:sp>
            <p:nvSpPr>
              <p:cNvPr id="204" name="TextBox 203">
                <a:extLst>
                  <a:ext uri="{FF2B5EF4-FFF2-40B4-BE49-F238E27FC236}">
                    <a16:creationId xmlns:a16="http://schemas.microsoft.com/office/drawing/2014/main" id="{F74C4E31-E640-7942-BEF0-424A377BB3A6}"/>
                  </a:ext>
                </a:extLst>
              </p:cNvPr>
              <p:cNvSpPr txBox="1">
                <a:spLocks noRot="1" noChangeAspect="1" noMove="1" noResize="1" noEditPoints="1" noAdjustHandles="1" noChangeArrowheads="1" noChangeShapeType="1" noTextEdit="1"/>
              </p:cNvSpPr>
              <p:nvPr/>
            </p:nvSpPr>
            <p:spPr>
              <a:xfrm>
                <a:off x="5834216" y="5673798"/>
                <a:ext cx="1107996" cy="369332"/>
              </a:xfrm>
              <a:prstGeom prst="rect">
                <a:avLst/>
              </a:prstGeom>
              <a:blipFill>
                <a:blip r:embed="rId7"/>
                <a:stretch>
                  <a:fillRect t="-3333"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xmlns="" id="{2C006113-EA3F-1C4E-A872-0E62096EB2B0}"/>
                  </a:ext>
                </a:extLst>
              </p:cNvPr>
              <p:cNvSpPr txBox="1"/>
              <p:nvPr/>
            </p:nvSpPr>
            <p:spPr>
              <a:xfrm>
                <a:off x="8084490" y="5673798"/>
                <a:ext cx="1258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knee</m:t>
                      </m:r>
                      <m:r>
                        <m:rPr>
                          <m:nor/>
                        </m:rPr>
                        <a:rPr lang="en-US" i="1" dirty="0">
                          <a:latin typeface="Karla" pitchFamily="2" charset="0"/>
                          <a:ea typeface="Karla" pitchFamily="2" charset="0"/>
                        </a:rPr>
                        <m:t> </m:t>
                      </m:r>
                      <m:r>
                        <m:rPr>
                          <m:nor/>
                        </m:rPr>
                        <a:rPr lang="en-US" i="1" dirty="0">
                          <a:latin typeface="Karla" pitchFamily="2" charset="0"/>
                          <a:ea typeface="Karla" pitchFamily="2" charset="0"/>
                        </a:rPr>
                        <m:t>hurts</m:t>
                      </m:r>
                    </m:oMath>
                  </m:oMathPara>
                </a14:m>
                <a:endParaRPr lang="en-US" i="1" dirty="0">
                  <a:latin typeface="Cambria Math" panose="02040503050406030204" pitchFamily="18" charset="0"/>
                </a:endParaRPr>
              </a:p>
            </p:txBody>
          </p:sp>
        </mc:Choice>
        <mc:Fallback xmlns="">
          <p:sp>
            <p:nvSpPr>
              <p:cNvPr id="205" name="TextBox 204">
                <a:extLst>
                  <a:ext uri="{FF2B5EF4-FFF2-40B4-BE49-F238E27FC236}">
                    <a16:creationId xmlns:a16="http://schemas.microsoft.com/office/drawing/2014/main" id="{2C006113-EA3F-1C4E-A872-0E62096EB2B0}"/>
                  </a:ext>
                </a:extLst>
              </p:cNvPr>
              <p:cNvSpPr txBox="1">
                <a:spLocks noRot="1" noChangeAspect="1" noMove="1" noResize="1" noEditPoints="1" noAdjustHandles="1" noChangeArrowheads="1" noChangeShapeType="1" noTextEdit="1"/>
              </p:cNvSpPr>
              <p:nvPr/>
            </p:nvSpPr>
            <p:spPr>
              <a:xfrm>
                <a:off x="8084490" y="5673798"/>
                <a:ext cx="1258678" cy="369332"/>
              </a:xfrm>
              <a:prstGeom prst="rect">
                <a:avLst/>
              </a:prstGeom>
              <a:blipFill>
                <a:blip r:embed="rId8"/>
                <a:stretch>
                  <a:fillRect t="-3333" b="-13333"/>
                </a:stretch>
              </a:blipFill>
            </p:spPr>
            <p:txBody>
              <a:bodyPr/>
              <a:lstStyle/>
              <a:p>
                <a:r>
                  <a:rPr lang="en-US">
                    <a:noFill/>
                  </a:rPr>
                  <a:t> </a:t>
                </a:r>
              </a:p>
            </p:txBody>
          </p:sp>
        </mc:Fallback>
      </mc:AlternateContent>
      <p:sp>
        <p:nvSpPr>
          <p:cNvPr id="206" name="TextBox 205">
            <a:extLst>
              <a:ext uri="{FF2B5EF4-FFF2-40B4-BE49-F238E27FC236}">
                <a16:creationId xmlns:a16="http://schemas.microsoft.com/office/drawing/2014/main" xmlns="" id="{B29D9616-F835-FC49-BB95-49EB017D2A87}"/>
              </a:ext>
            </a:extLst>
          </p:cNvPr>
          <p:cNvSpPr txBox="1"/>
          <p:nvPr/>
        </p:nvSpPr>
        <p:spPr>
          <a:xfrm>
            <a:off x="10410177" y="5673797"/>
            <a:ext cx="1181734" cy="369332"/>
          </a:xfrm>
          <a:prstGeom prst="rect">
            <a:avLst/>
          </a:prstGeom>
          <a:noFill/>
        </p:spPr>
        <p:txBody>
          <a:bodyPr wrap="none" rtlCol="0">
            <a:spAutoFit/>
          </a:bodyPr>
          <a:lstStyle/>
          <a:p>
            <a:r>
              <a:rPr lang="en-US" i="1" dirty="0">
                <a:latin typeface="Karla" pitchFamily="2" charset="0"/>
                <a:ea typeface="Karla" pitchFamily="2" charset="0"/>
              </a:rPr>
              <a:t>  </a:t>
            </a:r>
            <a:r>
              <a:rPr lang="en-US" i="1" dirty="0" smtClean="0">
                <a:latin typeface="Karla" pitchFamily="2" charset="0"/>
                <a:ea typeface="Karla" pitchFamily="2" charset="0"/>
              </a:rPr>
              <a:t>gets </a:t>
            </a:r>
            <a:r>
              <a:rPr lang="en-US" i="1" dirty="0">
                <a:latin typeface="Karla" pitchFamily="2" charset="0"/>
                <a:ea typeface="Karla" pitchFamily="2" charset="0"/>
              </a:rPr>
              <a:t>dark</a:t>
            </a:r>
          </a:p>
        </p:txBody>
      </p:sp>
      <p:sp>
        <p:nvSpPr>
          <p:cNvPr id="207" name="Rectangle 206">
            <a:extLst>
              <a:ext uri="{FF2B5EF4-FFF2-40B4-BE49-F238E27FC236}">
                <a16:creationId xmlns:a16="http://schemas.microsoft.com/office/drawing/2014/main" xmlns="" id="{26FBE017-3BEA-3244-9810-3BB107CC8DEF}"/>
              </a:ext>
            </a:extLst>
          </p:cNvPr>
          <p:cNvSpPr/>
          <p:nvPr/>
        </p:nvSpPr>
        <p:spPr>
          <a:xfrm>
            <a:off x="2133251" y="1439187"/>
            <a:ext cx="1523464" cy="523220"/>
          </a:xfrm>
          <a:prstGeom prst="rect">
            <a:avLst/>
          </a:prstGeom>
        </p:spPr>
        <p:txBody>
          <a:bodyPr wrap="square">
            <a:spAutoFit/>
          </a:bodyPr>
          <a:lstStyle/>
          <a:p>
            <a:pPr algn="ctr"/>
            <a:r>
              <a:rPr lang="en-US" sz="1400" i="1" dirty="0">
                <a:latin typeface="Karla" pitchFamily="2" charset="0"/>
                <a:ea typeface="Karla" pitchFamily="2" charset="0"/>
              </a:rPr>
              <a:t>-------</a:t>
            </a:r>
          </a:p>
          <a:p>
            <a:pPr algn="ctr"/>
            <a:r>
              <a:rPr lang="en-US" sz="1400" i="1" dirty="0">
                <a:latin typeface="Karla" pitchFamily="2" charset="0"/>
                <a:ea typeface="Karla" pitchFamily="2" charset="0"/>
              </a:rPr>
              <a:t>dog barking </a:t>
            </a:r>
          </a:p>
        </p:txBody>
      </p:sp>
      <p:sp>
        <p:nvSpPr>
          <p:cNvPr id="208" name="Freeform 207">
            <a:extLst>
              <a:ext uri="{FF2B5EF4-FFF2-40B4-BE49-F238E27FC236}">
                <a16:creationId xmlns:a16="http://schemas.microsoft.com/office/drawing/2014/main" xmlns="" id="{EEFA5DA9-0855-5C4A-96DB-33C697FC3F4B}"/>
              </a:ext>
            </a:extLst>
          </p:cNvPr>
          <p:cNvSpPr/>
          <p:nvPr/>
        </p:nvSpPr>
        <p:spPr>
          <a:xfrm>
            <a:off x="2313963"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Freeform 208">
            <a:extLst>
              <a:ext uri="{FF2B5EF4-FFF2-40B4-BE49-F238E27FC236}">
                <a16:creationId xmlns:a16="http://schemas.microsoft.com/office/drawing/2014/main" xmlns="" id="{A4BD8EEF-19DB-3644-B0E9-8F4A4561D10C}"/>
              </a:ext>
            </a:extLst>
          </p:cNvPr>
          <p:cNvSpPr/>
          <p:nvPr/>
        </p:nvSpPr>
        <p:spPr>
          <a:xfrm rot="10800000">
            <a:off x="3339722"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xmlns="" id="{6579B497-7B39-7C49-AD49-BEFA14B5DEA0}"/>
                  </a:ext>
                </a:extLst>
              </p:cNvPr>
              <p:cNvSpPr/>
              <p:nvPr/>
            </p:nvSpPr>
            <p:spPr>
              <a:xfrm>
                <a:off x="4452563" y="1439187"/>
                <a:ext cx="1523464"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dog</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barking</m:t>
                      </m:r>
                      <m:r>
                        <m:rPr>
                          <m:nor/>
                        </m:rPr>
                        <a:rPr lang="en-US" sz="1400" i="1" dirty="0" smtClean="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white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shirt</m:t>
                      </m:r>
                    </m:oMath>
                  </m:oMathPara>
                </a14:m>
                <a:endParaRPr lang="en-US" sz="1400" i="1" dirty="0">
                  <a:latin typeface="Cambria Math" panose="02040503050406030204" pitchFamily="18" charset="0"/>
                </a:endParaRPr>
              </a:p>
            </p:txBody>
          </p:sp>
        </mc:Choice>
        <mc:Fallback xmlns="">
          <p:sp>
            <p:nvSpPr>
              <p:cNvPr id="210" name="Rectangle 209">
                <a:extLst>
                  <a:ext uri="{FF2B5EF4-FFF2-40B4-BE49-F238E27FC236}">
                    <a16:creationId xmlns:a16="http://schemas.microsoft.com/office/drawing/2014/main" id="{6579B497-7B39-7C49-AD49-BEFA14B5DEA0}"/>
                  </a:ext>
                </a:extLst>
              </p:cNvPr>
              <p:cNvSpPr>
                <a:spLocks noRot="1" noChangeAspect="1" noMove="1" noResize="1" noEditPoints="1" noAdjustHandles="1" noChangeArrowheads="1" noChangeShapeType="1" noTextEdit="1"/>
              </p:cNvSpPr>
              <p:nvPr/>
            </p:nvSpPr>
            <p:spPr>
              <a:xfrm>
                <a:off x="4452563" y="1439187"/>
                <a:ext cx="1523464" cy="523220"/>
              </a:xfrm>
              <a:prstGeom prst="rect">
                <a:avLst/>
              </a:prstGeom>
              <a:blipFill>
                <a:blip r:embed="rId9"/>
                <a:stretch>
                  <a:fillRect b="-4651"/>
                </a:stretch>
              </a:blipFill>
            </p:spPr>
            <p:txBody>
              <a:bodyPr/>
              <a:lstStyle/>
              <a:p>
                <a:r>
                  <a:rPr lang="en-US">
                    <a:noFill/>
                  </a:rPr>
                  <a:t> </a:t>
                </a:r>
              </a:p>
            </p:txBody>
          </p:sp>
        </mc:Fallback>
      </mc:AlternateContent>
      <p:sp>
        <p:nvSpPr>
          <p:cNvPr id="211" name="Freeform 210">
            <a:extLst>
              <a:ext uri="{FF2B5EF4-FFF2-40B4-BE49-F238E27FC236}">
                <a16:creationId xmlns:a16="http://schemas.microsoft.com/office/drawing/2014/main" xmlns="" id="{CFF5B230-EE7A-A443-A436-AE60B15B4694}"/>
              </a:ext>
            </a:extLst>
          </p:cNvPr>
          <p:cNvSpPr/>
          <p:nvPr/>
        </p:nvSpPr>
        <p:spPr>
          <a:xfrm>
            <a:off x="4610822"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Freeform 211">
            <a:extLst>
              <a:ext uri="{FF2B5EF4-FFF2-40B4-BE49-F238E27FC236}">
                <a16:creationId xmlns:a16="http://schemas.microsoft.com/office/drawing/2014/main" xmlns="" id="{A537BF2F-BB83-C24B-A7D2-DE74EEBBC52E}"/>
              </a:ext>
            </a:extLst>
          </p:cNvPr>
          <p:cNvSpPr/>
          <p:nvPr/>
        </p:nvSpPr>
        <p:spPr>
          <a:xfrm rot="10800000">
            <a:off x="5636582"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xmlns="" id="{BE1120FD-F7FB-9947-BB75-8D3C186BC5F7}"/>
                  </a:ext>
                </a:extLst>
              </p:cNvPr>
              <p:cNvSpPr/>
              <p:nvPr/>
            </p:nvSpPr>
            <p:spPr>
              <a:xfrm>
                <a:off x="6750593" y="1439187"/>
                <a:ext cx="1531902"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white</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shirt</m:t>
                      </m:r>
                      <m:r>
                        <m:rPr>
                          <m:nor/>
                        </m:rPr>
                        <a:rPr lang="en-US" sz="1400" b="0" i="1" dirty="0" smtClean="0">
                          <a:latin typeface="Karla" pitchFamily="2" charset="0"/>
                          <a:ea typeface="Karla" pitchFamily="2" charset="0"/>
                        </a:rPr>
                        <m:t> </m:t>
                      </m:r>
                    </m:oMath>
                  </m:oMathPara>
                </a14:m>
                <a:endParaRPr lang="en-US" sz="1400" b="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apple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pie</m:t>
                      </m:r>
                    </m:oMath>
                  </m:oMathPara>
                </a14:m>
                <a:endParaRPr lang="en-US" sz="1400" i="1" dirty="0">
                  <a:latin typeface="Cambria Math" panose="02040503050406030204" pitchFamily="18" charset="0"/>
                </a:endParaRPr>
              </a:p>
            </p:txBody>
          </p:sp>
        </mc:Choice>
        <mc:Fallback xmlns="">
          <p:sp>
            <p:nvSpPr>
              <p:cNvPr id="213" name="Rectangle 212">
                <a:extLst>
                  <a:ext uri="{FF2B5EF4-FFF2-40B4-BE49-F238E27FC236}">
                    <a16:creationId xmlns:a16="http://schemas.microsoft.com/office/drawing/2014/main" id="{BE1120FD-F7FB-9947-BB75-8D3C186BC5F7}"/>
                  </a:ext>
                </a:extLst>
              </p:cNvPr>
              <p:cNvSpPr>
                <a:spLocks noRot="1" noChangeAspect="1" noMove="1" noResize="1" noEditPoints="1" noAdjustHandles="1" noChangeArrowheads="1" noChangeShapeType="1" noTextEdit="1"/>
              </p:cNvSpPr>
              <p:nvPr/>
            </p:nvSpPr>
            <p:spPr>
              <a:xfrm>
                <a:off x="6750593" y="1439187"/>
                <a:ext cx="1531902" cy="523220"/>
              </a:xfrm>
              <a:prstGeom prst="rect">
                <a:avLst/>
              </a:prstGeom>
              <a:blipFill>
                <a:blip r:embed="rId10"/>
                <a:stretch>
                  <a:fillRect b="-4651"/>
                </a:stretch>
              </a:blipFill>
            </p:spPr>
            <p:txBody>
              <a:bodyPr/>
              <a:lstStyle/>
              <a:p>
                <a:r>
                  <a:rPr lang="en-US">
                    <a:noFill/>
                  </a:rPr>
                  <a:t> </a:t>
                </a:r>
              </a:p>
            </p:txBody>
          </p:sp>
        </mc:Fallback>
      </mc:AlternateContent>
      <p:sp>
        <p:nvSpPr>
          <p:cNvPr id="214" name="Freeform 213">
            <a:extLst>
              <a:ext uri="{FF2B5EF4-FFF2-40B4-BE49-F238E27FC236}">
                <a16:creationId xmlns:a16="http://schemas.microsoft.com/office/drawing/2014/main" xmlns="" id="{DEF20567-FBD3-9B4E-8C88-BC70F78A57A0}"/>
              </a:ext>
            </a:extLst>
          </p:cNvPr>
          <p:cNvSpPr/>
          <p:nvPr/>
        </p:nvSpPr>
        <p:spPr>
          <a:xfrm>
            <a:off x="6907681"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Freeform 214">
            <a:extLst>
              <a:ext uri="{FF2B5EF4-FFF2-40B4-BE49-F238E27FC236}">
                <a16:creationId xmlns:a16="http://schemas.microsoft.com/office/drawing/2014/main" xmlns="" id="{79218F83-1242-A442-BA3C-A7C8DF8D8227}"/>
              </a:ext>
            </a:extLst>
          </p:cNvPr>
          <p:cNvSpPr/>
          <p:nvPr/>
        </p:nvSpPr>
        <p:spPr>
          <a:xfrm rot="10800000">
            <a:off x="7933441"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6" name="Rectangle 215">
                <a:extLst>
                  <a:ext uri="{FF2B5EF4-FFF2-40B4-BE49-F238E27FC236}">
                    <a16:creationId xmlns:a16="http://schemas.microsoft.com/office/drawing/2014/main" xmlns="" id="{61886688-2687-0A40-A377-68565822510C}"/>
                  </a:ext>
                </a:extLst>
              </p:cNvPr>
              <p:cNvSpPr/>
              <p:nvPr/>
            </p:nvSpPr>
            <p:spPr>
              <a:xfrm>
                <a:off x="9023829" y="1439187"/>
                <a:ext cx="1523464" cy="5232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apple</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pie</m:t>
                      </m:r>
                    </m:oMath>
                  </m:oMathPara>
                </a14:m>
                <a:endParaRPr lang="en-US" sz="1400" b="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knee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hurts</m:t>
                      </m:r>
                    </m:oMath>
                  </m:oMathPara>
                </a14:m>
                <a:endParaRPr lang="en-US" sz="1400" i="1" dirty="0">
                  <a:latin typeface="Cambria Math" panose="02040503050406030204" pitchFamily="18" charset="0"/>
                </a:endParaRPr>
              </a:p>
            </p:txBody>
          </p:sp>
        </mc:Choice>
        <mc:Fallback xmlns="">
          <p:sp>
            <p:nvSpPr>
              <p:cNvPr id="216" name="Rectangle 215">
                <a:extLst>
                  <a:ext uri="{FF2B5EF4-FFF2-40B4-BE49-F238E27FC236}">
                    <a16:creationId xmlns:a16="http://schemas.microsoft.com/office/drawing/2014/main" id="{61886688-2687-0A40-A377-68565822510C}"/>
                  </a:ext>
                </a:extLst>
              </p:cNvPr>
              <p:cNvSpPr>
                <a:spLocks noRot="1" noChangeAspect="1" noMove="1" noResize="1" noEditPoints="1" noAdjustHandles="1" noChangeArrowheads="1" noChangeShapeType="1" noTextEdit="1"/>
              </p:cNvSpPr>
              <p:nvPr/>
            </p:nvSpPr>
            <p:spPr>
              <a:xfrm>
                <a:off x="9023829" y="1439187"/>
                <a:ext cx="1523464" cy="523219"/>
              </a:xfrm>
              <a:prstGeom prst="rect">
                <a:avLst/>
              </a:prstGeom>
              <a:blipFill>
                <a:blip r:embed="rId11"/>
                <a:stretch>
                  <a:fillRect b="-4651"/>
                </a:stretch>
              </a:blipFill>
            </p:spPr>
            <p:txBody>
              <a:bodyPr/>
              <a:lstStyle/>
              <a:p>
                <a:r>
                  <a:rPr lang="en-US">
                    <a:noFill/>
                  </a:rPr>
                  <a:t> </a:t>
                </a:r>
              </a:p>
            </p:txBody>
          </p:sp>
        </mc:Fallback>
      </mc:AlternateContent>
      <p:sp>
        <p:nvSpPr>
          <p:cNvPr id="217" name="Freeform 216">
            <a:extLst>
              <a:ext uri="{FF2B5EF4-FFF2-40B4-BE49-F238E27FC236}">
                <a16:creationId xmlns:a16="http://schemas.microsoft.com/office/drawing/2014/main" xmlns="" id="{C8EF27EE-4A0E-B843-AE98-2DCF94147E55}"/>
              </a:ext>
            </a:extLst>
          </p:cNvPr>
          <p:cNvSpPr/>
          <p:nvPr/>
        </p:nvSpPr>
        <p:spPr>
          <a:xfrm>
            <a:off x="9204541"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Freeform 217">
            <a:extLst>
              <a:ext uri="{FF2B5EF4-FFF2-40B4-BE49-F238E27FC236}">
                <a16:creationId xmlns:a16="http://schemas.microsoft.com/office/drawing/2014/main" xmlns="" id="{5592B5FE-5344-234E-BEE8-1BCAE3327EBE}"/>
              </a:ext>
            </a:extLst>
          </p:cNvPr>
          <p:cNvSpPr/>
          <p:nvPr/>
        </p:nvSpPr>
        <p:spPr>
          <a:xfrm rot="10800000">
            <a:off x="10230300" y="1408815"/>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xmlns="" id="{FE4D3CC2-F53F-3242-95F9-51F6FFBBF83B}"/>
              </a:ext>
            </a:extLst>
          </p:cNvPr>
          <p:cNvSpPr/>
          <p:nvPr/>
        </p:nvSpPr>
        <p:spPr>
          <a:xfrm>
            <a:off x="2133252" y="4153486"/>
            <a:ext cx="1523464" cy="523220"/>
          </a:xfrm>
          <a:prstGeom prst="rect">
            <a:avLst/>
          </a:prstGeom>
        </p:spPr>
        <p:txBody>
          <a:bodyPr wrap="square">
            <a:spAutoFit/>
          </a:bodyPr>
          <a:lstStyle/>
          <a:p>
            <a:pPr algn="ctr"/>
            <a:r>
              <a:rPr lang="en-US" sz="1400" i="1" dirty="0">
                <a:latin typeface="Karla" pitchFamily="2" charset="0"/>
                <a:ea typeface="Karla" pitchFamily="2" charset="0"/>
              </a:rPr>
              <a:t>-------</a:t>
            </a:r>
          </a:p>
          <a:p>
            <a:pPr algn="ctr"/>
            <a:r>
              <a:rPr lang="en-US" sz="1400" i="1" dirty="0">
                <a:latin typeface="Karla" pitchFamily="2" charset="0"/>
                <a:ea typeface="Karla" pitchFamily="2" charset="0"/>
              </a:rPr>
              <a:t>dog barking </a:t>
            </a:r>
          </a:p>
        </p:txBody>
      </p:sp>
      <p:sp>
        <p:nvSpPr>
          <p:cNvPr id="220" name="Freeform 219">
            <a:extLst>
              <a:ext uri="{FF2B5EF4-FFF2-40B4-BE49-F238E27FC236}">
                <a16:creationId xmlns:a16="http://schemas.microsoft.com/office/drawing/2014/main" xmlns="" id="{59222C36-78E7-894D-BE53-EE99CD9E0E85}"/>
              </a:ext>
            </a:extLst>
          </p:cNvPr>
          <p:cNvSpPr/>
          <p:nvPr/>
        </p:nvSpPr>
        <p:spPr>
          <a:xfrm>
            <a:off x="2313964"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Freeform 220">
            <a:extLst>
              <a:ext uri="{FF2B5EF4-FFF2-40B4-BE49-F238E27FC236}">
                <a16:creationId xmlns:a16="http://schemas.microsoft.com/office/drawing/2014/main" xmlns="" id="{424D255C-B3DC-864B-B3B9-647FB3E43F65}"/>
              </a:ext>
            </a:extLst>
          </p:cNvPr>
          <p:cNvSpPr/>
          <p:nvPr/>
        </p:nvSpPr>
        <p:spPr>
          <a:xfrm rot="10800000">
            <a:off x="3339723"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2" name="Rectangle 221">
                <a:extLst>
                  <a:ext uri="{FF2B5EF4-FFF2-40B4-BE49-F238E27FC236}">
                    <a16:creationId xmlns:a16="http://schemas.microsoft.com/office/drawing/2014/main" xmlns="" id="{8D323A9F-85FD-694E-B289-FEA8811DE1D5}"/>
                  </a:ext>
                </a:extLst>
              </p:cNvPr>
              <p:cNvSpPr/>
              <p:nvPr/>
            </p:nvSpPr>
            <p:spPr>
              <a:xfrm>
                <a:off x="4452564" y="4153486"/>
                <a:ext cx="1523464"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dog</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barking</m:t>
                      </m:r>
                      <m:r>
                        <m:rPr>
                          <m:nor/>
                        </m:rPr>
                        <a:rPr lang="en-US" sz="1400" i="1" dirty="0" smtClean="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white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shirt</m:t>
                      </m:r>
                    </m:oMath>
                  </m:oMathPara>
                </a14:m>
                <a:endParaRPr lang="en-US" sz="1400" i="1" dirty="0">
                  <a:latin typeface="Cambria Math" panose="02040503050406030204" pitchFamily="18" charset="0"/>
                </a:endParaRPr>
              </a:p>
            </p:txBody>
          </p:sp>
        </mc:Choice>
        <mc:Fallback xmlns="">
          <p:sp>
            <p:nvSpPr>
              <p:cNvPr id="222" name="Rectangle 221">
                <a:extLst>
                  <a:ext uri="{FF2B5EF4-FFF2-40B4-BE49-F238E27FC236}">
                    <a16:creationId xmlns:a16="http://schemas.microsoft.com/office/drawing/2014/main" id="{8D323A9F-85FD-694E-B289-FEA8811DE1D5}"/>
                  </a:ext>
                </a:extLst>
              </p:cNvPr>
              <p:cNvSpPr>
                <a:spLocks noRot="1" noChangeAspect="1" noMove="1" noResize="1" noEditPoints="1" noAdjustHandles="1" noChangeArrowheads="1" noChangeShapeType="1" noTextEdit="1"/>
              </p:cNvSpPr>
              <p:nvPr/>
            </p:nvSpPr>
            <p:spPr>
              <a:xfrm>
                <a:off x="4452564" y="4153486"/>
                <a:ext cx="1523464" cy="523220"/>
              </a:xfrm>
              <a:prstGeom prst="rect">
                <a:avLst/>
              </a:prstGeom>
              <a:blipFill>
                <a:blip r:embed="rId12"/>
                <a:stretch>
                  <a:fillRect b="-7143"/>
                </a:stretch>
              </a:blipFill>
            </p:spPr>
            <p:txBody>
              <a:bodyPr/>
              <a:lstStyle/>
              <a:p>
                <a:r>
                  <a:rPr lang="en-US">
                    <a:noFill/>
                  </a:rPr>
                  <a:t> </a:t>
                </a:r>
              </a:p>
            </p:txBody>
          </p:sp>
        </mc:Fallback>
      </mc:AlternateContent>
      <p:sp>
        <p:nvSpPr>
          <p:cNvPr id="223" name="Freeform 222">
            <a:extLst>
              <a:ext uri="{FF2B5EF4-FFF2-40B4-BE49-F238E27FC236}">
                <a16:creationId xmlns:a16="http://schemas.microsoft.com/office/drawing/2014/main" xmlns="" id="{88D659F1-86FD-124A-8CBD-90A0B36293C9}"/>
              </a:ext>
            </a:extLst>
          </p:cNvPr>
          <p:cNvSpPr/>
          <p:nvPr/>
        </p:nvSpPr>
        <p:spPr>
          <a:xfrm>
            <a:off x="4610823"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Freeform 223">
            <a:extLst>
              <a:ext uri="{FF2B5EF4-FFF2-40B4-BE49-F238E27FC236}">
                <a16:creationId xmlns:a16="http://schemas.microsoft.com/office/drawing/2014/main" xmlns="" id="{61A52A60-E0E2-9946-8460-0D637DE0DBA5}"/>
              </a:ext>
            </a:extLst>
          </p:cNvPr>
          <p:cNvSpPr/>
          <p:nvPr/>
        </p:nvSpPr>
        <p:spPr>
          <a:xfrm rot="10800000">
            <a:off x="5636583"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5" name="Rectangle 224">
                <a:extLst>
                  <a:ext uri="{FF2B5EF4-FFF2-40B4-BE49-F238E27FC236}">
                    <a16:creationId xmlns:a16="http://schemas.microsoft.com/office/drawing/2014/main" xmlns="" id="{68257D4D-1591-2D45-9407-8F1E2F0E7699}"/>
                  </a:ext>
                </a:extLst>
              </p:cNvPr>
              <p:cNvSpPr/>
              <p:nvPr/>
            </p:nvSpPr>
            <p:spPr>
              <a:xfrm>
                <a:off x="6750594" y="4153486"/>
                <a:ext cx="1531902"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apple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pie</m:t>
                      </m:r>
                    </m:oMath>
                  </m:oMathPara>
                </a14:m>
                <a:endParaRPr lang="en-US" sz="1400" i="1" dirty="0">
                  <a:latin typeface="Cambria Math" panose="02040503050406030204" pitchFamily="18" charset="0"/>
                </a:endParaRPr>
              </a:p>
            </p:txBody>
          </p:sp>
        </mc:Choice>
        <mc:Fallback xmlns="">
          <p:sp>
            <p:nvSpPr>
              <p:cNvPr id="225" name="Rectangle 224">
                <a:extLst>
                  <a:ext uri="{FF2B5EF4-FFF2-40B4-BE49-F238E27FC236}">
                    <a16:creationId xmlns:a16="http://schemas.microsoft.com/office/drawing/2014/main" id="{68257D4D-1591-2D45-9407-8F1E2F0E7699}"/>
                  </a:ext>
                </a:extLst>
              </p:cNvPr>
              <p:cNvSpPr>
                <a:spLocks noRot="1" noChangeAspect="1" noMove="1" noResize="1" noEditPoints="1" noAdjustHandles="1" noChangeArrowheads="1" noChangeShapeType="1" noTextEdit="1"/>
              </p:cNvSpPr>
              <p:nvPr/>
            </p:nvSpPr>
            <p:spPr>
              <a:xfrm>
                <a:off x="6750594" y="4153486"/>
                <a:ext cx="1531902" cy="523220"/>
              </a:xfrm>
              <a:prstGeom prst="rect">
                <a:avLst/>
              </a:prstGeom>
              <a:blipFill>
                <a:blip r:embed="rId13"/>
                <a:stretch>
                  <a:fillRect b="-7143"/>
                </a:stretch>
              </a:blipFill>
            </p:spPr>
            <p:txBody>
              <a:bodyPr/>
              <a:lstStyle/>
              <a:p>
                <a:r>
                  <a:rPr lang="en-US">
                    <a:noFill/>
                  </a:rPr>
                  <a:t> </a:t>
                </a:r>
              </a:p>
            </p:txBody>
          </p:sp>
        </mc:Fallback>
      </mc:AlternateContent>
      <p:sp>
        <p:nvSpPr>
          <p:cNvPr id="226" name="Freeform 225">
            <a:extLst>
              <a:ext uri="{FF2B5EF4-FFF2-40B4-BE49-F238E27FC236}">
                <a16:creationId xmlns:a16="http://schemas.microsoft.com/office/drawing/2014/main" xmlns="" id="{28BB8A59-F202-C543-B984-D200266759B9}"/>
              </a:ext>
            </a:extLst>
          </p:cNvPr>
          <p:cNvSpPr/>
          <p:nvPr/>
        </p:nvSpPr>
        <p:spPr>
          <a:xfrm>
            <a:off x="6907682"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Freeform 226">
            <a:extLst>
              <a:ext uri="{FF2B5EF4-FFF2-40B4-BE49-F238E27FC236}">
                <a16:creationId xmlns:a16="http://schemas.microsoft.com/office/drawing/2014/main" xmlns="" id="{C4CF9C69-DF6B-854F-91B8-B51FC7F65BEC}"/>
              </a:ext>
            </a:extLst>
          </p:cNvPr>
          <p:cNvSpPr/>
          <p:nvPr/>
        </p:nvSpPr>
        <p:spPr>
          <a:xfrm rot="10800000">
            <a:off x="7933442"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8" name="Rectangle 227">
                <a:extLst>
                  <a:ext uri="{FF2B5EF4-FFF2-40B4-BE49-F238E27FC236}">
                    <a16:creationId xmlns:a16="http://schemas.microsoft.com/office/drawing/2014/main" xmlns="" id="{73258E8D-BD89-7548-B648-8796D9D74AE0}"/>
                  </a:ext>
                </a:extLst>
              </p:cNvPr>
              <p:cNvSpPr/>
              <p:nvPr/>
            </p:nvSpPr>
            <p:spPr>
              <a:xfrm>
                <a:off x="9023830" y="4153486"/>
                <a:ext cx="1523464" cy="523219"/>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knee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hurts</m:t>
                      </m:r>
                    </m:oMath>
                  </m:oMathPara>
                </a14:m>
                <a:endParaRPr lang="en-US" sz="1400" i="1" dirty="0">
                  <a:latin typeface="Cambria Math" panose="02040503050406030204" pitchFamily="18" charset="0"/>
                </a:endParaRPr>
              </a:p>
            </p:txBody>
          </p:sp>
        </mc:Choice>
        <mc:Fallback xmlns="">
          <p:sp>
            <p:nvSpPr>
              <p:cNvPr id="228" name="Rectangle 227">
                <a:extLst>
                  <a:ext uri="{FF2B5EF4-FFF2-40B4-BE49-F238E27FC236}">
                    <a16:creationId xmlns:a16="http://schemas.microsoft.com/office/drawing/2014/main" id="{73258E8D-BD89-7548-B648-8796D9D74AE0}"/>
                  </a:ext>
                </a:extLst>
              </p:cNvPr>
              <p:cNvSpPr>
                <a:spLocks noRot="1" noChangeAspect="1" noMove="1" noResize="1" noEditPoints="1" noAdjustHandles="1" noChangeArrowheads="1" noChangeShapeType="1" noTextEdit="1"/>
              </p:cNvSpPr>
              <p:nvPr/>
            </p:nvSpPr>
            <p:spPr>
              <a:xfrm>
                <a:off x="9023830" y="4153486"/>
                <a:ext cx="1523464" cy="523219"/>
              </a:xfrm>
              <a:prstGeom prst="rect">
                <a:avLst/>
              </a:prstGeom>
              <a:blipFill>
                <a:blip r:embed="rId14"/>
                <a:stretch>
                  <a:fillRect b="-7143"/>
                </a:stretch>
              </a:blipFill>
            </p:spPr>
            <p:txBody>
              <a:bodyPr/>
              <a:lstStyle/>
              <a:p>
                <a:r>
                  <a:rPr lang="en-US">
                    <a:noFill/>
                  </a:rPr>
                  <a:t> </a:t>
                </a:r>
              </a:p>
            </p:txBody>
          </p:sp>
        </mc:Fallback>
      </mc:AlternateContent>
      <p:sp>
        <p:nvSpPr>
          <p:cNvPr id="229" name="Freeform 228">
            <a:extLst>
              <a:ext uri="{FF2B5EF4-FFF2-40B4-BE49-F238E27FC236}">
                <a16:creationId xmlns:a16="http://schemas.microsoft.com/office/drawing/2014/main" xmlns="" id="{4BC392AB-7B83-D844-AEB0-488AA47DB24A}"/>
              </a:ext>
            </a:extLst>
          </p:cNvPr>
          <p:cNvSpPr/>
          <p:nvPr/>
        </p:nvSpPr>
        <p:spPr>
          <a:xfrm>
            <a:off x="9204542"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Freeform 229">
            <a:extLst>
              <a:ext uri="{FF2B5EF4-FFF2-40B4-BE49-F238E27FC236}">
                <a16:creationId xmlns:a16="http://schemas.microsoft.com/office/drawing/2014/main" xmlns="" id="{1DA280B5-3C0E-E243-9A2D-513A52E8D0C4}"/>
              </a:ext>
            </a:extLst>
          </p:cNvPr>
          <p:cNvSpPr/>
          <p:nvPr/>
        </p:nvSpPr>
        <p:spPr>
          <a:xfrm rot="10800000">
            <a:off x="10230301" y="412311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xmlns="" id="{B861598F-CEE8-464C-ACF2-D543F5F76DCE}"/>
              </a:ext>
            </a:extLst>
          </p:cNvPr>
          <p:cNvSpPr/>
          <p:nvPr/>
        </p:nvSpPr>
        <p:spPr>
          <a:xfrm>
            <a:off x="156312" y="1434924"/>
            <a:ext cx="1523464" cy="503094"/>
          </a:xfrm>
          <a:prstGeom prst="rect">
            <a:avLst/>
          </a:prstGeom>
        </p:spPr>
        <p:txBody>
          <a:bodyPr wrap="square">
            <a:spAutoFit/>
          </a:bodyPr>
          <a:lstStyle/>
          <a:p>
            <a:pPr algn="ctr"/>
            <a:r>
              <a:rPr lang="en-US" sz="1400" i="1" dirty="0">
                <a:latin typeface="Cambria Math" panose="02040503050406030204" pitchFamily="18" charset="0"/>
              </a:rPr>
              <a:t>-------</a:t>
            </a:r>
          </a:p>
          <a:p>
            <a:pPr algn="ctr"/>
            <a:r>
              <a:rPr lang="en-US" sz="1400" i="1" dirty="0">
                <a:latin typeface="Cambria Math" panose="02040503050406030204" pitchFamily="18" charset="0"/>
              </a:rPr>
              <a:t>-------</a:t>
            </a:r>
          </a:p>
        </p:txBody>
      </p:sp>
      <p:sp>
        <p:nvSpPr>
          <p:cNvPr id="232" name="Freeform 231">
            <a:extLst>
              <a:ext uri="{FF2B5EF4-FFF2-40B4-BE49-F238E27FC236}">
                <a16:creationId xmlns:a16="http://schemas.microsoft.com/office/drawing/2014/main" xmlns="" id="{109D5B43-91A7-9845-8989-82F35F1B7352}"/>
              </a:ext>
            </a:extLst>
          </p:cNvPr>
          <p:cNvSpPr/>
          <p:nvPr/>
        </p:nvSpPr>
        <p:spPr>
          <a:xfrm>
            <a:off x="618376" y="141073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Freeform 232">
            <a:extLst>
              <a:ext uri="{FF2B5EF4-FFF2-40B4-BE49-F238E27FC236}">
                <a16:creationId xmlns:a16="http://schemas.microsoft.com/office/drawing/2014/main" xmlns="" id="{0A89242E-FAF2-AC47-826F-C231265908CD}"/>
              </a:ext>
            </a:extLst>
          </p:cNvPr>
          <p:cNvSpPr/>
          <p:nvPr/>
        </p:nvSpPr>
        <p:spPr>
          <a:xfrm rot="10800000">
            <a:off x="1142438" y="1410734"/>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6766372" y="4035017"/>
            <a:ext cx="1445416" cy="4315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9044075" y="4385029"/>
            <a:ext cx="1445416" cy="4315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871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378">
            <a:extLst>
              <a:ext uri="{FF2B5EF4-FFF2-40B4-BE49-F238E27FC236}">
                <a16:creationId xmlns:a16="http://schemas.microsoft.com/office/drawing/2014/main" xmlns="" id="{623733B3-0225-0548-BDD9-24F55A1F5EF5}"/>
              </a:ext>
            </a:extLst>
          </p:cNvPr>
          <p:cNvGrpSpPr/>
          <p:nvPr/>
        </p:nvGrpSpPr>
        <p:grpSpPr>
          <a:xfrm>
            <a:off x="1797381" y="1354238"/>
            <a:ext cx="2263189" cy="4709106"/>
            <a:chOff x="4122254" y="1175658"/>
            <a:chExt cx="2263189" cy="4887686"/>
          </a:xfrm>
        </p:grpSpPr>
        <p:sp>
          <p:nvSpPr>
            <p:cNvPr id="380" name="Freeform 379">
              <a:extLst>
                <a:ext uri="{FF2B5EF4-FFF2-40B4-BE49-F238E27FC236}">
                  <a16:creationId xmlns:a16="http://schemas.microsoft.com/office/drawing/2014/main" xmlns="" id="{30C90581-4201-2440-86FD-12CBF688485A}"/>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1" name="Freeform 380">
              <a:extLst>
                <a:ext uri="{FF2B5EF4-FFF2-40B4-BE49-F238E27FC236}">
                  <a16:creationId xmlns:a16="http://schemas.microsoft.com/office/drawing/2014/main" xmlns="" id="{F30DDFD5-1CF2-6243-BAAE-93B570066F6B}"/>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xmlns="" id="{D907D38A-8670-8340-AB8D-8F0961574745}"/>
              </a:ext>
            </a:extLst>
          </p:cNvPr>
          <p:cNvGrpSpPr/>
          <p:nvPr/>
        </p:nvGrpSpPr>
        <p:grpSpPr>
          <a:xfrm>
            <a:off x="6438023" y="1354238"/>
            <a:ext cx="2263189" cy="4709106"/>
            <a:chOff x="4122254" y="1175658"/>
            <a:chExt cx="2263189" cy="4887686"/>
          </a:xfrm>
        </p:grpSpPr>
        <p:sp>
          <p:nvSpPr>
            <p:cNvPr id="374" name="Freeform 373">
              <a:extLst>
                <a:ext uri="{FF2B5EF4-FFF2-40B4-BE49-F238E27FC236}">
                  <a16:creationId xmlns:a16="http://schemas.microsoft.com/office/drawing/2014/main" xmlns="" id="{87728327-8AD5-B14B-9AA8-D46B0D7283CC}"/>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5" name="Freeform 374">
              <a:extLst>
                <a:ext uri="{FF2B5EF4-FFF2-40B4-BE49-F238E27FC236}">
                  <a16:creationId xmlns:a16="http://schemas.microsoft.com/office/drawing/2014/main" xmlns="" id="{0F102BBC-24BA-324D-9645-9AD0E5A9480C}"/>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200" dirty="0"/>
              <a:t>RNN + Memory + Output</a:t>
            </a:r>
            <a:endParaRPr lang="en-US" dirty="0"/>
          </a:p>
        </p:txBody>
      </p:sp>
      <p:sp>
        <p:nvSpPr>
          <p:cNvPr id="203" name="TextBox 202">
            <a:extLst>
              <a:ext uri="{FF2B5EF4-FFF2-40B4-BE49-F238E27FC236}">
                <a16:creationId xmlns:a16="http://schemas.microsoft.com/office/drawing/2014/main" xmlns="" id="{044E6863-EB6D-8540-977C-5C9A471D3F62}"/>
              </a:ext>
            </a:extLst>
          </p:cNvPr>
          <p:cNvSpPr txBox="1"/>
          <p:nvPr/>
        </p:nvSpPr>
        <p:spPr>
          <a:xfrm>
            <a:off x="1042863" y="4549720"/>
            <a:ext cx="1327609" cy="369332"/>
          </a:xfrm>
          <a:prstGeom prst="rect">
            <a:avLst/>
          </a:prstGeom>
          <a:noFill/>
        </p:spPr>
        <p:txBody>
          <a:bodyPr wrap="none" rtlCol="0">
            <a:spAutoFit/>
          </a:bodyPr>
          <a:lstStyle/>
          <a:p>
            <a:r>
              <a:rPr lang="en-US" i="1" dirty="0">
                <a:latin typeface="Karla" pitchFamily="2" charset="0"/>
                <a:ea typeface="Karla" pitchFamily="2" charset="0"/>
              </a:rPr>
              <a:t>dog barking</a:t>
            </a:r>
          </a:p>
        </p:txBody>
      </p:sp>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xmlns="" id="{B3109A1D-3869-764F-9328-EAAC749B8538}"/>
                  </a:ext>
                </a:extLst>
              </p:cNvPr>
              <p:cNvSpPr txBox="1"/>
              <p:nvPr/>
            </p:nvSpPr>
            <p:spPr>
              <a:xfrm>
                <a:off x="3339722" y="4549720"/>
                <a:ext cx="12634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white</m:t>
                      </m:r>
                      <m:r>
                        <m:rPr>
                          <m:nor/>
                        </m:rPr>
                        <a:rPr lang="en-US" i="1" dirty="0">
                          <a:latin typeface="Karla" pitchFamily="2" charset="0"/>
                          <a:ea typeface="Karla" pitchFamily="2" charset="0"/>
                        </a:rPr>
                        <m:t> </m:t>
                      </m:r>
                      <m:r>
                        <m:rPr>
                          <m:nor/>
                        </m:rPr>
                        <a:rPr lang="en-US" i="1" dirty="0">
                          <a:latin typeface="Karla" pitchFamily="2" charset="0"/>
                          <a:ea typeface="Karla" pitchFamily="2" charset="0"/>
                        </a:rPr>
                        <m:t>shirt</m:t>
                      </m:r>
                    </m:oMath>
                  </m:oMathPara>
                </a14:m>
                <a:endParaRPr lang="en-US" i="1" dirty="0">
                  <a:latin typeface="Cambria Math" panose="02040503050406030204" pitchFamily="18" charset="0"/>
                </a:endParaRPr>
              </a:p>
            </p:txBody>
          </p:sp>
        </mc:Choice>
        <mc:Fallback xmlns="">
          <p:sp>
            <p:nvSpPr>
              <p:cNvPr id="204" name="TextBox 203">
                <a:extLst>
                  <a:ext uri="{FF2B5EF4-FFF2-40B4-BE49-F238E27FC236}">
                    <a16:creationId xmlns:a16="http://schemas.microsoft.com/office/drawing/2014/main" id="{B3109A1D-3869-764F-9328-EAAC749B8538}"/>
                  </a:ext>
                </a:extLst>
              </p:cNvPr>
              <p:cNvSpPr txBox="1">
                <a:spLocks noRot="1" noChangeAspect="1" noMove="1" noResize="1" noEditPoints="1" noAdjustHandles="1" noChangeArrowheads="1" noChangeShapeType="1" noTextEdit="1"/>
              </p:cNvSpPr>
              <p:nvPr/>
            </p:nvSpPr>
            <p:spPr>
              <a:xfrm>
                <a:off x="3339722" y="4549720"/>
                <a:ext cx="1263487"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xmlns="" id="{6A04EEB2-8CDB-EF4B-A170-E05A4667E970}"/>
                  </a:ext>
                </a:extLst>
              </p:cNvPr>
              <p:cNvSpPr txBox="1"/>
              <p:nvPr/>
            </p:nvSpPr>
            <p:spPr>
              <a:xfrm>
                <a:off x="5834216" y="4549720"/>
                <a:ext cx="1107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apple</m:t>
                      </m:r>
                      <m:r>
                        <m:rPr>
                          <m:nor/>
                        </m:rPr>
                        <a:rPr lang="en-US" i="1" dirty="0">
                          <a:latin typeface="Karla" pitchFamily="2" charset="0"/>
                          <a:ea typeface="Karla" pitchFamily="2" charset="0"/>
                        </a:rPr>
                        <m:t> </m:t>
                      </m:r>
                      <m:r>
                        <m:rPr>
                          <m:nor/>
                        </m:rPr>
                        <a:rPr lang="en-US" i="1" dirty="0">
                          <a:latin typeface="Karla" pitchFamily="2" charset="0"/>
                          <a:ea typeface="Karla" pitchFamily="2" charset="0"/>
                        </a:rPr>
                        <m:t>pie</m:t>
                      </m:r>
                    </m:oMath>
                  </m:oMathPara>
                </a14:m>
                <a:endParaRPr lang="en-US" i="1" dirty="0">
                  <a:latin typeface="Cambria Math" panose="02040503050406030204" pitchFamily="18" charset="0"/>
                </a:endParaRPr>
              </a:p>
            </p:txBody>
          </p:sp>
        </mc:Choice>
        <mc:Fallback xmlns="">
          <p:sp>
            <p:nvSpPr>
              <p:cNvPr id="205" name="TextBox 204">
                <a:extLst>
                  <a:ext uri="{FF2B5EF4-FFF2-40B4-BE49-F238E27FC236}">
                    <a16:creationId xmlns:a16="http://schemas.microsoft.com/office/drawing/2014/main" id="{6A04EEB2-8CDB-EF4B-A170-E05A4667E970}"/>
                  </a:ext>
                </a:extLst>
              </p:cNvPr>
              <p:cNvSpPr txBox="1">
                <a:spLocks noRot="1" noChangeAspect="1" noMove="1" noResize="1" noEditPoints="1" noAdjustHandles="1" noChangeArrowheads="1" noChangeShapeType="1" noTextEdit="1"/>
              </p:cNvSpPr>
              <p:nvPr/>
            </p:nvSpPr>
            <p:spPr>
              <a:xfrm>
                <a:off x="5834216" y="4549720"/>
                <a:ext cx="1107996"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xmlns="" id="{233BF4D7-9A56-E443-B08E-EACC453E7F2B}"/>
                  </a:ext>
                </a:extLst>
              </p:cNvPr>
              <p:cNvSpPr txBox="1"/>
              <p:nvPr/>
            </p:nvSpPr>
            <p:spPr>
              <a:xfrm>
                <a:off x="8084490" y="4549720"/>
                <a:ext cx="12586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i="1" dirty="0">
                          <a:latin typeface="Karla" pitchFamily="2" charset="0"/>
                          <a:ea typeface="Karla" pitchFamily="2" charset="0"/>
                        </a:rPr>
                        <m:t>knee</m:t>
                      </m:r>
                      <m:r>
                        <m:rPr>
                          <m:nor/>
                        </m:rPr>
                        <a:rPr lang="en-US" i="1" dirty="0">
                          <a:latin typeface="Karla" pitchFamily="2" charset="0"/>
                          <a:ea typeface="Karla" pitchFamily="2" charset="0"/>
                        </a:rPr>
                        <m:t> </m:t>
                      </m:r>
                      <m:r>
                        <m:rPr>
                          <m:nor/>
                        </m:rPr>
                        <a:rPr lang="en-US" i="1" dirty="0">
                          <a:latin typeface="Karla" pitchFamily="2" charset="0"/>
                          <a:ea typeface="Karla" pitchFamily="2" charset="0"/>
                        </a:rPr>
                        <m:t>hurts</m:t>
                      </m:r>
                    </m:oMath>
                  </m:oMathPara>
                </a14:m>
                <a:endParaRPr lang="en-US" i="1" dirty="0">
                  <a:latin typeface="Cambria Math" panose="02040503050406030204" pitchFamily="18" charset="0"/>
                </a:endParaRPr>
              </a:p>
            </p:txBody>
          </p:sp>
        </mc:Choice>
        <mc:Fallback xmlns="">
          <p:sp>
            <p:nvSpPr>
              <p:cNvPr id="206" name="TextBox 205">
                <a:extLst>
                  <a:ext uri="{FF2B5EF4-FFF2-40B4-BE49-F238E27FC236}">
                    <a16:creationId xmlns:a16="http://schemas.microsoft.com/office/drawing/2014/main" id="{233BF4D7-9A56-E443-B08E-EACC453E7F2B}"/>
                  </a:ext>
                </a:extLst>
              </p:cNvPr>
              <p:cNvSpPr txBox="1">
                <a:spLocks noRot="1" noChangeAspect="1" noMove="1" noResize="1" noEditPoints="1" noAdjustHandles="1" noChangeArrowheads="1" noChangeShapeType="1" noTextEdit="1"/>
              </p:cNvSpPr>
              <p:nvPr/>
            </p:nvSpPr>
            <p:spPr>
              <a:xfrm>
                <a:off x="8084490" y="4549720"/>
                <a:ext cx="1258678" cy="369332"/>
              </a:xfrm>
              <a:prstGeom prst="rect">
                <a:avLst/>
              </a:prstGeom>
              <a:blipFill>
                <a:blip r:embed="rId5"/>
                <a:stretch>
                  <a:fillRect b="-16667"/>
                </a:stretch>
              </a:blipFill>
            </p:spPr>
            <p:txBody>
              <a:bodyPr/>
              <a:lstStyle/>
              <a:p>
                <a:r>
                  <a:rPr lang="en-US">
                    <a:noFill/>
                  </a:rPr>
                  <a:t> </a:t>
                </a:r>
              </a:p>
            </p:txBody>
          </p:sp>
        </mc:Fallback>
      </mc:AlternateContent>
      <p:sp>
        <p:nvSpPr>
          <p:cNvPr id="207" name="TextBox 206">
            <a:extLst>
              <a:ext uri="{FF2B5EF4-FFF2-40B4-BE49-F238E27FC236}">
                <a16:creationId xmlns:a16="http://schemas.microsoft.com/office/drawing/2014/main" xmlns="" id="{670995ED-5C34-C141-82E5-88489BC6A284}"/>
              </a:ext>
            </a:extLst>
          </p:cNvPr>
          <p:cNvSpPr txBox="1"/>
          <p:nvPr/>
        </p:nvSpPr>
        <p:spPr>
          <a:xfrm>
            <a:off x="10410177" y="4549719"/>
            <a:ext cx="1181734" cy="369332"/>
          </a:xfrm>
          <a:prstGeom prst="rect">
            <a:avLst/>
          </a:prstGeom>
          <a:noFill/>
        </p:spPr>
        <p:txBody>
          <a:bodyPr wrap="none" rtlCol="0">
            <a:spAutoFit/>
          </a:bodyPr>
          <a:lstStyle/>
          <a:p>
            <a:r>
              <a:rPr lang="en-US" i="1" dirty="0">
                <a:latin typeface="Karla" pitchFamily="2" charset="0"/>
                <a:ea typeface="Karla" pitchFamily="2" charset="0"/>
              </a:rPr>
              <a:t>  </a:t>
            </a:r>
            <a:r>
              <a:rPr lang="en-US" i="1" dirty="0" smtClean="0">
                <a:latin typeface="Karla" pitchFamily="2" charset="0"/>
                <a:ea typeface="Karla" pitchFamily="2" charset="0"/>
              </a:rPr>
              <a:t>gets </a:t>
            </a:r>
            <a:r>
              <a:rPr lang="en-US" i="1" dirty="0">
                <a:latin typeface="Karla" pitchFamily="2" charset="0"/>
                <a:ea typeface="Karla" pitchFamily="2" charset="0"/>
              </a:rPr>
              <a:t>dark</a:t>
            </a:r>
          </a:p>
        </p:txBody>
      </p:sp>
      <p:grpSp>
        <p:nvGrpSpPr>
          <p:cNvPr id="262" name="Group 261">
            <a:extLst>
              <a:ext uri="{FF2B5EF4-FFF2-40B4-BE49-F238E27FC236}">
                <a16:creationId xmlns:a16="http://schemas.microsoft.com/office/drawing/2014/main" xmlns="" id="{4DB6BEA7-C262-774F-A30E-7705B239F21D}"/>
              </a:ext>
            </a:extLst>
          </p:cNvPr>
          <p:cNvGrpSpPr/>
          <p:nvPr/>
        </p:nvGrpSpPr>
        <p:grpSpPr>
          <a:xfrm>
            <a:off x="126408" y="2384706"/>
            <a:ext cx="11140585" cy="2162896"/>
            <a:chOff x="-112255" y="2119665"/>
            <a:chExt cx="11586268" cy="2249423"/>
          </a:xfrm>
        </p:grpSpPr>
        <p:grpSp>
          <p:nvGrpSpPr>
            <p:cNvPr id="263" name="Group 262">
              <a:extLst>
                <a:ext uri="{FF2B5EF4-FFF2-40B4-BE49-F238E27FC236}">
                  <a16:creationId xmlns:a16="http://schemas.microsoft.com/office/drawing/2014/main" xmlns="" id="{76834C99-2549-3144-B101-0628CF2178D8}"/>
                </a:ext>
              </a:extLst>
            </p:cNvPr>
            <p:cNvGrpSpPr/>
            <p:nvPr/>
          </p:nvGrpSpPr>
          <p:grpSpPr>
            <a:xfrm>
              <a:off x="-112255" y="2119665"/>
              <a:ext cx="10832400" cy="2249423"/>
              <a:chOff x="7488" y="2119665"/>
              <a:chExt cx="10832400" cy="2249423"/>
            </a:xfrm>
          </p:grpSpPr>
          <p:grpSp>
            <p:nvGrpSpPr>
              <p:cNvPr id="268" name="Group 267">
                <a:extLst>
                  <a:ext uri="{FF2B5EF4-FFF2-40B4-BE49-F238E27FC236}">
                    <a16:creationId xmlns:a16="http://schemas.microsoft.com/office/drawing/2014/main" xmlns="" id="{39D39E12-D618-8C4C-97AE-D7EBFFA4BA9E}"/>
                  </a:ext>
                </a:extLst>
              </p:cNvPr>
              <p:cNvGrpSpPr/>
              <p:nvPr/>
            </p:nvGrpSpPr>
            <p:grpSpPr>
              <a:xfrm>
                <a:off x="7488" y="2119665"/>
                <a:ext cx="6054908" cy="2249423"/>
                <a:chOff x="7488" y="2119665"/>
                <a:chExt cx="6054908" cy="2249423"/>
              </a:xfrm>
            </p:grpSpPr>
            <p:grpSp>
              <p:nvGrpSpPr>
                <p:cNvPr id="284" name="Group 283">
                  <a:extLst>
                    <a:ext uri="{FF2B5EF4-FFF2-40B4-BE49-F238E27FC236}">
                      <a16:creationId xmlns:a16="http://schemas.microsoft.com/office/drawing/2014/main" xmlns="" id="{67BC536C-8EB0-5A4B-AB5A-57E15422D64F}"/>
                    </a:ext>
                  </a:extLst>
                </p:cNvPr>
                <p:cNvGrpSpPr/>
                <p:nvPr/>
              </p:nvGrpSpPr>
              <p:grpSpPr>
                <a:xfrm>
                  <a:off x="7488" y="2119665"/>
                  <a:ext cx="3666162" cy="2249423"/>
                  <a:chOff x="7488" y="2425811"/>
                  <a:chExt cx="3666162" cy="2249423"/>
                </a:xfrm>
              </p:grpSpPr>
              <p:grpSp>
                <p:nvGrpSpPr>
                  <p:cNvPr id="292" name="Group 291">
                    <a:extLst>
                      <a:ext uri="{FF2B5EF4-FFF2-40B4-BE49-F238E27FC236}">
                        <a16:creationId xmlns:a16="http://schemas.microsoft.com/office/drawing/2014/main" xmlns="" id="{6533929B-2010-8148-A542-00D06187EFC4}"/>
                      </a:ext>
                    </a:extLst>
                  </p:cNvPr>
                  <p:cNvGrpSpPr/>
                  <p:nvPr/>
                </p:nvGrpSpPr>
                <p:grpSpPr>
                  <a:xfrm>
                    <a:off x="1388237" y="2425811"/>
                    <a:ext cx="2285413" cy="2249423"/>
                    <a:chOff x="5504906" y="1651111"/>
                    <a:chExt cx="3141999" cy="3092519"/>
                  </a:xfrm>
                </p:grpSpPr>
                <p:grpSp>
                  <p:nvGrpSpPr>
                    <p:cNvPr id="298" name="Group 297">
                      <a:extLst>
                        <a:ext uri="{FF2B5EF4-FFF2-40B4-BE49-F238E27FC236}">
                          <a16:creationId xmlns:a16="http://schemas.microsoft.com/office/drawing/2014/main" xmlns="" id="{1D5413A8-42B6-5C4A-939C-695117C5CEBE}"/>
                        </a:ext>
                      </a:extLst>
                    </p:cNvPr>
                    <p:cNvGrpSpPr/>
                    <p:nvPr/>
                  </p:nvGrpSpPr>
                  <p:grpSpPr>
                    <a:xfrm>
                      <a:off x="5504906" y="1651111"/>
                      <a:ext cx="3141999" cy="2349410"/>
                      <a:chOff x="4484914" y="3069335"/>
                      <a:chExt cx="3141999" cy="2349410"/>
                    </a:xfrm>
                  </p:grpSpPr>
                  <p:sp>
                    <p:nvSpPr>
                      <p:cNvPr id="300" name="Rectangle 299">
                        <a:extLst>
                          <a:ext uri="{FF2B5EF4-FFF2-40B4-BE49-F238E27FC236}">
                            <a16:creationId xmlns:a16="http://schemas.microsoft.com/office/drawing/2014/main" xmlns="" id="{A78F9E96-06FF-4F42-83F0-289D1984F14A}"/>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301" name="TextBox 300">
                        <a:extLst>
                          <a:ext uri="{FF2B5EF4-FFF2-40B4-BE49-F238E27FC236}">
                            <a16:creationId xmlns:a16="http://schemas.microsoft.com/office/drawing/2014/main" xmlns="" id="{1EEFE009-8158-6748-8F90-90BDC827B2F2}"/>
                          </a:ext>
                        </a:extLst>
                      </p:cNvPr>
                      <p:cNvSpPr txBox="1"/>
                      <p:nvPr/>
                    </p:nvSpPr>
                    <p:spPr>
                      <a:xfrm>
                        <a:off x="4598056" y="3069335"/>
                        <a:ext cx="681177" cy="528073"/>
                      </a:xfrm>
                      <a:prstGeom prst="rect">
                        <a:avLst/>
                      </a:prstGeom>
                      <a:noFill/>
                    </p:spPr>
                    <p:txBody>
                      <a:bodyPr wrap="none" rtlCol="0">
                        <a:spAutoFit/>
                      </a:bodyPr>
                      <a:lstStyle/>
                      <a:p>
                        <a:r>
                          <a:rPr lang="en-US" dirty="0"/>
                          <a:t>0.3</a:t>
                        </a:r>
                      </a:p>
                    </p:txBody>
                  </p:sp>
                  <p:cxnSp>
                    <p:nvCxnSpPr>
                      <p:cNvPr id="302" name="Straight Arrow Connector 301">
                        <a:extLst>
                          <a:ext uri="{FF2B5EF4-FFF2-40B4-BE49-F238E27FC236}">
                            <a16:creationId xmlns:a16="http://schemas.microsoft.com/office/drawing/2014/main" xmlns="" id="{E055035C-C93E-D54A-BA4F-2DDC87BCF0B1}"/>
                          </a:ext>
                        </a:extLst>
                      </p:cNvPr>
                      <p:cNvCxnSpPr>
                        <a:cxnSpLocks/>
                        <a:endCxn id="301"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3" name="Notched Right Arrow 302">
                        <a:extLst>
                          <a:ext uri="{FF2B5EF4-FFF2-40B4-BE49-F238E27FC236}">
                            <a16:creationId xmlns:a16="http://schemas.microsoft.com/office/drawing/2014/main" xmlns="" id="{BF6F93D5-46C2-024D-8CD3-5499EA1619B2}"/>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99" name="Straight Arrow Connector 298">
                      <a:extLst>
                        <a:ext uri="{FF2B5EF4-FFF2-40B4-BE49-F238E27FC236}">
                          <a16:creationId xmlns:a16="http://schemas.microsoft.com/office/drawing/2014/main" xmlns="" id="{C62B8E6C-8BB8-E745-BCD6-F578FC00C740}"/>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93" name="Notched Right Arrow 292">
                    <a:extLst>
                      <a:ext uri="{FF2B5EF4-FFF2-40B4-BE49-F238E27FC236}">
                        <a16:creationId xmlns:a16="http://schemas.microsoft.com/office/drawing/2014/main" xmlns="" id="{B78CEDC2-D5F1-DA4E-A810-BD417EC522F7}"/>
                      </a:ext>
                    </a:extLst>
                  </p:cNvPr>
                  <p:cNvSpPr/>
                  <p:nvPr/>
                </p:nvSpPr>
                <p:spPr>
                  <a:xfrm>
                    <a:off x="450450" y="3719005"/>
                    <a:ext cx="829571" cy="12322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4" name="Group 293">
                    <a:extLst>
                      <a:ext uri="{FF2B5EF4-FFF2-40B4-BE49-F238E27FC236}">
                        <a16:creationId xmlns:a16="http://schemas.microsoft.com/office/drawing/2014/main" xmlns="" id="{F9219189-25E5-EE43-B1E9-B1176B16BFB1}"/>
                      </a:ext>
                    </a:extLst>
                  </p:cNvPr>
                  <p:cNvGrpSpPr/>
                  <p:nvPr/>
                </p:nvGrpSpPr>
                <p:grpSpPr>
                  <a:xfrm>
                    <a:off x="7488" y="3023182"/>
                    <a:ext cx="1584411" cy="573537"/>
                    <a:chOff x="2789440" y="1937574"/>
                    <a:chExt cx="1584411" cy="573537"/>
                  </a:xfrm>
                </p:grpSpPr>
                <p:sp>
                  <p:nvSpPr>
                    <p:cNvPr id="295" name="Rectangle 294">
                      <a:extLst>
                        <a:ext uri="{FF2B5EF4-FFF2-40B4-BE49-F238E27FC236}">
                          <a16:creationId xmlns:a16="http://schemas.microsoft.com/office/drawing/2014/main" xmlns="" id="{ED754220-EE34-4F4A-9D04-7F2F07DAFD3A}"/>
                        </a:ext>
                      </a:extLst>
                    </p:cNvPr>
                    <p:cNvSpPr/>
                    <p:nvPr/>
                  </p:nvSpPr>
                  <p:spPr>
                    <a:xfrm>
                      <a:off x="2789440" y="1962732"/>
                      <a:ext cx="1584411" cy="523220"/>
                    </a:xfrm>
                    <a:prstGeom prst="rect">
                      <a:avLst/>
                    </a:prstGeom>
                  </p:spPr>
                  <p:txBody>
                    <a:bodyPr wrap="square">
                      <a:spAutoFit/>
                    </a:bodyPr>
                    <a:lstStyle/>
                    <a:p>
                      <a:pPr algn="ctr"/>
                      <a:r>
                        <a:rPr lang="en-US" sz="1400" i="1" dirty="0">
                          <a:latin typeface="Cambria Math" panose="02040503050406030204" pitchFamily="18" charset="0"/>
                        </a:rPr>
                        <a:t>-------</a:t>
                      </a:r>
                    </a:p>
                    <a:p>
                      <a:pPr algn="ctr"/>
                      <a:r>
                        <a:rPr lang="en-US" sz="1400" i="1" dirty="0">
                          <a:latin typeface="Cambria Math" panose="02040503050406030204" pitchFamily="18" charset="0"/>
                        </a:rPr>
                        <a:t>-------</a:t>
                      </a:r>
                    </a:p>
                  </p:txBody>
                </p:sp>
                <p:sp>
                  <p:nvSpPr>
                    <p:cNvPr id="296" name="Freeform 295">
                      <a:extLst>
                        <a:ext uri="{FF2B5EF4-FFF2-40B4-BE49-F238E27FC236}">
                          <a16:creationId xmlns:a16="http://schemas.microsoft.com/office/drawing/2014/main" xmlns="" id="{F6EBD341-6C54-4B45-AF8C-B0362723A9E1}"/>
                        </a:ext>
                      </a:extLst>
                    </p:cNvPr>
                    <p:cNvSpPr/>
                    <p:nvPr/>
                  </p:nvSpPr>
                  <p:spPr>
                    <a:xfrm>
                      <a:off x="3269989"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Freeform 296">
                      <a:extLst>
                        <a:ext uri="{FF2B5EF4-FFF2-40B4-BE49-F238E27FC236}">
                          <a16:creationId xmlns:a16="http://schemas.microsoft.com/office/drawing/2014/main" xmlns="" id="{F5275412-6DA3-D043-8A2A-F5340C67305A}"/>
                        </a:ext>
                      </a:extLst>
                    </p:cNvPr>
                    <p:cNvSpPr/>
                    <p:nvPr/>
                  </p:nvSpPr>
                  <p:spPr>
                    <a:xfrm rot="10800000">
                      <a:off x="3815017" y="1937574"/>
                      <a:ext cx="125047" cy="573537"/>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285" name="Group 284">
                  <a:extLst>
                    <a:ext uri="{FF2B5EF4-FFF2-40B4-BE49-F238E27FC236}">
                      <a16:creationId xmlns:a16="http://schemas.microsoft.com/office/drawing/2014/main" xmlns="" id="{E0B362C0-2466-E247-AADC-70C75F52FED6}"/>
                    </a:ext>
                  </a:extLst>
                </p:cNvPr>
                <p:cNvGrpSpPr/>
                <p:nvPr/>
              </p:nvGrpSpPr>
              <p:grpSpPr>
                <a:xfrm>
                  <a:off x="3776983" y="2119665"/>
                  <a:ext cx="2285413" cy="2249423"/>
                  <a:chOff x="5504906" y="1651111"/>
                  <a:chExt cx="3141999" cy="3092519"/>
                </a:xfrm>
              </p:grpSpPr>
              <p:grpSp>
                <p:nvGrpSpPr>
                  <p:cNvPr id="286" name="Group 285">
                    <a:extLst>
                      <a:ext uri="{FF2B5EF4-FFF2-40B4-BE49-F238E27FC236}">
                        <a16:creationId xmlns:a16="http://schemas.microsoft.com/office/drawing/2014/main" xmlns="" id="{6235BDEC-912D-0A41-A964-E4AE0EED903A}"/>
                      </a:ext>
                    </a:extLst>
                  </p:cNvPr>
                  <p:cNvGrpSpPr/>
                  <p:nvPr/>
                </p:nvGrpSpPr>
                <p:grpSpPr>
                  <a:xfrm>
                    <a:off x="5504906" y="1651111"/>
                    <a:ext cx="3141999" cy="2349410"/>
                    <a:chOff x="4484914" y="3069335"/>
                    <a:chExt cx="3141999" cy="2349410"/>
                  </a:xfrm>
                </p:grpSpPr>
                <p:sp>
                  <p:nvSpPr>
                    <p:cNvPr id="288" name="Rectangle 287">
                      <a:extLst>
                        <a:ext uri="{FF2B5EF4-FFF2-40B4-BE49-F238E27FC236}">
                          <a16:creationId xmlns:a16="http://schemas.microsoft.com/office/drawing/2014/main" xmlns="" id="{EBCAF626-708F-274D-A37B-4FBDFA65FBFB}"/>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89" name="TextBox 288">
                      <a:extLst>
                        <a:ext uri="{FF2B5EF4-FFF2-40B4-BE49-F238E27FC236}">
                          <a16:creationId xmlns:a16="http://schemas.microsoft.com/office/drawing/2014/main" xmlns="" id="{4EF8849F-D5DB-6D4F-B94E-34A84ECB734C}"/>
                        </a:ext>
                      </a:extLst>
                    </p:cNvPr>
                    <p:cNvSpPr txBox="1"/>
                    <p:nvPr/>
                  </p:nvSpPr>
                  <p:spPr>
                    <a:xfrm>
                      <a:off x="4598056" y="3069335"/>
                      <a:ext cx="681177" cy="528073"/>
                    </a:xfrm>
                    <a:prstGeom prst="rect">
                      <a:avLst/>
                    </a:prstGeom>
                    <a:noFill/>
                  </p:spPr>
                  <p:txBody>
                    <a:bodyPr wrap="none" rtlCol="0">
                      <a:spAutoFit/>
                    </a:bodyPr>
                    <a:lstStyle/>
                    <a:p>
                      <a:r>
                        <a:rPr lang="en-US" dirty="0"/>
                        <a:t>0.1</a:t>
                      </a:r>
                    </a:p>
                  </p:txBody>
                </p:sp>
                <p:cxnSp>
                  <p:nvCxnSpPr>
                    <p:cNvPr id="290" name="Straight Arrow Connector 289">
                      <a:extLst>
                        <a:ext uri="{FF2B5EF4-FFF2-40B4-BE49-F238E27FC236}">
                          <a16:creationId xmlns:a16="http://schemas.microsoft.com/office/drawing/2014/main" xmlns="" id="{A4E39F15-036E-B249-9DA6-3E300C0A7EBE}"/>
                        </a:ext>
                      </a:extLst>
                    </p:cNvPr>
                    <p:cNvCxnSpPr>
                      <a:cxnSpLocks/>
                      <a:endCxn id="289"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1" name="Notched Right Arrow 290">
                      <a:extLst>
                        <a:ext uri="{FF2B5EF4-FFF2-40B4-BE49-F238E27FC236}">
                          <a16:creationId xmlns:a16="http://schemas.microsoft.com/office/drawing/2014/main" xmlns="" id="{F5440FF5-2809-5E4B-9CCA-C20C14F06428}"/>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87" name="Straight Arrow Connector 286">
                    <a:extLst>
                      <a:ext uri="{FF2B5EF4-FFF2-40B4-BE49-F238E27FC236}">
                        <a16:creationId xmlns:a16="http://schemas.microsoft.com/office/drawing/2014/main" xmlns="" id="{C1F08959-3244-6F40-988A-064FEE9FC899}"/>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nvGrpSpPr>
              <p:cNvPr id="269" name="Group 268">
                <a:extLst>
                  <a:ext uri="{FF2B5EF4-FFF2-40B4-BE49-F238E27FC236}">
                    <a16:creationId xmlns:a16="http://schemas.microsoft.com/office/drawing/2014/main" xmlns="" id="{9CE60893-5B48-3F4A-A05F-D398DC39ED93}"/>
                  </a:ext>
                </a:extLst>
              </p:cNvPr>
              <p:cNvGrpSpPr/>
              <p:nvPr/>
            </p:nvGrpSpPr>
            <p:grpSpPr>
              <a:xfrm>
                <a:off x="6165729" y="2119665"/>
                <a:ext cx="4674159" cy="2249423"/>
                <a:chOff x="1388237" y="2119665"/>
                <a:chExt cx="4674159" cy="2249423"/>
              </a:xfrm>
            </p:grpSpPr>
            <p:grpSp>
              <p:nvGrpSpPr>
                <p:cNvPr id="270" name="Group 269">
                  <a:extLst>
                    <a:ext uri="{FF2B5EF4-FFF2-40B4-BE49-F238E27FC236}">
                      <a16:creationId xmlns:a16="http://schemas.microsoft.com/office/drawing/2014/main" xmlns="" id="{092B8760-E4D8-7B42-9F03-28F55FF3DB7E}"/>
                    </a:ext>
                  </a:extLst>
                </p:cNvPr>
                <p:cNvGrpSpPr/>
                <p:nvPr/>
              </p:nvGrpSpPr>
              <p:grpSpPr>
                <a:xfrm>
                  <a:off x="1388237" y="2119665"/>
                  <a:ext cx="2285413" cy="2249423"/>
                  <a:chOff x="5504906" y="1651111"/>
                  <a:chExt cx="3141999" cy="3092519"/>
                </a:xfrm>
              </p:grpSpPr>
              <p:grpSp>
                <p:nvGrpSpPr>
                  <p:cNvPr id="278" name="Group 277">
                    <a:extLst>
                      <a:ext uri="{FF2B5EF4-FFF2-40B4-BE49-F238E27FC236}">
                        <a16:creationId xmlns:a16="http://schemas.microsoft.com/office/drawing/2014/main" xmlns="" id="{36EA5516-6517-2640-A445-573F77659BB4}"/>
                      </a:ext>
                    </a:extLst>
                  </p:cNvPr>
                  <p:cNvGrpSpPr/>
                  <p:nvPr/>
                </p:nvGrpSpPr>
                <p:grpSpPr>
                  <a:xfrm>
                    <a:off x="5504906" y="1651111"/>
                    <a:ext cx="3141999" cy="2349410"/>
                    <a:chOff x="4484914" y="3069335"/>
                    <a:chExt cx="3141999" cy="2349410"/>
                  </a:xfrm>
                </p:grpSpPr>
                <p:sp>
                  <p:nvSpPr>
                    <p:cNvPr id="280" name="Rectangle 279">
                      <a:extLst>
                        <a:ext uri="{FF2B5EF4-FFF2-40B4-BE49-F238E27FC236}">
                          <a16:creationId xmlns:a16="http://schemas.microsoft.com/office/drawing/2014/main" xmlns="" id="{A35BABDE-73A1-0D41-97F4-24D7D67DD8A7}"/>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81" name="TextBox 280">
                      <a:extLst>
                        <a:ext uri="{FF2B5EF4-FFF2-40B4-BE49-F238E27FC236}">
                          <a16:creationId xmlns:a16="http://schemas.microsoft.com/office/drawing/2014/main" xmlns="" id="{282B5A50-19CF-4B42-8B3E-1891CB51FDB1}"/>
                        </a:ext>
                      </a:extLst>
                    </p:cNvPr>
                    <p:cNvSpPr txBox="1"/>
                    <p:nvPr/>
                  </p:nvSpPr>
                  <p:spPr>
                    <a:xfrm>
                      <a:off x="4598056" y="3069335"/>
                      <a:ext cx="654974" cy="507760"/>
                    </a:xfrm>
                    <a:prstGeom prst="rect">
                      <a:avLst/>
                    </a:prstGeom>
                    <a:noFill/>
                  </p:spPr>
                  <p:txBody>
                    <a:bodyPr wrap="none" rtlCol="0">
                      <a:spAutoFit/>
                    </a:bodyPr>
                    <a:lstStyle/>
                    <a:p>
                      <a:r>
                        <a:rPr lang="en-US" dirty="0"/>
                        <a:t>0.1</a:t>
                      </a:r>
                    </a:p>
                  </p:txBody>
                </p:sp>
                <p:cxnSp>
                  <p:nvCxnSpPr>
                    <p:cNvPr id="282" name="Straight Arrow Connector 281">
                      <a:extLst>
                        <a:ext uri="{FF2B5EF4-FFF2-40B4-BE49-F238E27FC236}">
                          <a16:creationId xmlns:a16="http://schemas.microsoft.com/office/drawing/2014/main" xmlns="" id="{0C87A916-9C70-754D-9F73-17552E9F7320}"/>
                        </a:ext>
                      </a:extLst>
                    </p:cNvPr>
                    <p:cNvCxnSpPr>
                      <a:cxnSpLocks/>
                      <a:endCxn id="281" idx="2"/>
                    </p:cNvCxnSpPr>
                    <p:nvPr/>
                  </p:nvCxnSpPr>
                  <p:spPr>
                    <a:xfrm flipH="1" flipV="1">
                      <a:off x="4925543" y="3577095"/>
                      <a:ext cx="3" cy="851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3" name="Notched Right Arrow 282">
                      <a:extLst>
                        <a:ext uri="{FF2B5EF4-FFF2-40B4-BE49-F238E27FC236}">
                          <a16:creationId xmlns:a16="http://schemas.microsoft.com/office/drawing/2014/main" xmlns="" id="{2653F188-BEBD-B647-90D9-000CB388B4C0}"/>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79" name="Straight Arrow Connector 278">
                    <a:extLst>
                      <a:ext uri="{FF2B5EF4-FFF2-40B4-BE49-F238E27FC236}">
                        <a16:creationId xmlns:a16="http://schemas.microsoft.com/office/drawing/2014/main" xmlns="" id="{C602A69C-9D1D-AB45-AD17-2025A7EE0A78}"/>
                      </a:ext>
                    </a:extLst>
                  </p:cNvPr>
                  <p:cNvCxnSpPr/>
                  <p:nvPr/>
                </p:nvCxnSpPr>
                <p:spPr>
                  <a:xfrm flipH="1" flipV="1">
                    <a:off x="5987723"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71" name="Group 270">
                  <a:extLst>
                    <a:ext uri="{FF2B5EF4-FFF2-40B4-BE49-F238E27FC236}">
                      <a16:creationId xmlns:a16="http://schemas.microsoft.com/office/drawing/2014/main" xmlns="" id="{7F517961-3445-8646-B440-D2570CB44F47}"/>
                    </a:ext>
                  </a:extLst>
                </p:cNvPr>
                <p:cNvGrpSpPr/>
                <p:nvPr/>
              </p:nvGrpSpPr>
              <p:grpSpPr>
                <a:xfrm>
                  <a:off x="3776983" y="2119665"/>
                  <a:ext cx="2285413" cy="2249423"/>
                  <a:chOff x="5504906" y="1651111"/>
                  <a:chExt cx="3141999" cy="3092519"/>
                </a:xfrm>
              </p:grpSpPr>
              <p:grpSp>
                <p:nvGrpSpPr>
                  <p:cNvPr id="272" name="Group 271">
                    <a:extLst>
                      <a:ext uri="{FF2B5EF4-FFF2-40B4-BE49-F238E27FC236}">
                        <a16:creationId xmlns:a16="http://schemas.microsoft.com/office/drawing/2014/main" xmlns="" id="{3D249ECF-618F-EC42-89F8-A2B3E029E71E}"/>
                      </a:ext>
                    </a:extLst>
                  </p:cNvPr>
                  <p:cNvGrpSpPr/>
                  <p:nvPr/>
                </p:nvGrpSpPr>
                <p:grpSpPr>
                  <a:xfrm>
                    <a:off x="5504906" y="1651111"/>
                    <a:ext cx="3141999" cy="2349410"/>
                    <a:chOff x="4484914" y="3069335"/>
                    <a:chExt cx="3141999" cy="2349410"/>
                  </a:xfrm>
                </p:grpSpPr>
                <p:sp>
                  <p:nvSpPr>
                    <p:cNvPr id="274" name="Rectangle 273">
                      <a:extLst>
                        <a:ext uri="{FF2B5EF4-FFF2-40B4-BE49-F238E27FC236}">
                          <a16:creationId xmlns:a16="http://schemas.microsoft.com/office/drawing/2014/main" xmlns="" id="{6DFB76C5-350B-A746-8C3A-CD0C12578FFA}"/>
                        </a:ext>
                      </a:extLst>
                    </p:cNvPr>
                    <p:cNvSpPr/>
                    <p:nvPr/>
                  </p:nvSpPr>
                  <p:spPr>
                    <a:xfrm>
                      <a:off x="4484914" y="4504345"/>
                      <a:ext cx="914400" cy="9144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75" name="TextBox 274">
                      <a:extLst>
                        <a:ext uri="{FF2B5EF4-FFF2-40B4-BE49-F238E27FC236}">
                          <a16:creationId xmlns:a16="http://schemas.microsoft.com/office/drawing/2014/main" xmlns="" id="{93EE04E5-0D3C-3F43-AD26-77AF2CE20979}"/>
                        </a:ext>
                      </a:extLst>
                    </p:cNvPr>
                    <p:cNvSpPr txBox="1"/>
                    <p:nvPr/>
                  </p:nvSpPr>
                  <p:spPr>
                    <a:xfrm>
                      <a:off x="4598056" y="3069335"/>
                      <a:ext cx="681176" cy="528073"/>
                    </a:xfrm>
                    <a:prstGeom prst="rect">
                      <a:avLst/>
                    </a:prstGeom>
                    <a:noFill/>
                  </p:spPr>
                  <p:txBody>
                    <a:bodyPr wrap="none" rtlCol="0">
                      <a:spAutoFit/>
                    </a:bodyPr>
                    <a:lstStyle/>
                    <a:p>
                      <a:r>
                        <a:rPr lang="en-US" dirty="0"/>
                        <a:t>0.6</a:t>
                      </a:r>
                    </a:p>
                  </p:txBody>
                </p:sp>
                <p:cxnSp>
                  <p:nvCxnSpPr>
                    <p:cNvPr id="276" name="Straight Arrow Connector 275">
                      <a:extLst>
                        <a:ext uri="{FF2B5EF4-FFF2-40B4-BE49-F238E27FC236}">
                          <a16:creationId xmlns:a16="http://schemas.microsoft.com/office/drawing/2014/main" xmlns="" id="{CCE17ED3-2DEE-294D-A735-5D28CDF70DBC}"/>
                        </a:ext>
                      </a:extLst>
                    </p:cNvPr>
                    <p:cNvCxnSpPr>
                      <a:cxnSpLocks/>
                      <a:endCxn id="275" idx="2"/>
                    </p:cNvCxnSpPr>
                    <p:nvPr/>
                  </p:nvCxnSpPr>
                  <p:spPr>
                    <a:xfrm flipV="1">
                      <a:off x="4925546" y="3597408"/>
                      <a:ext cx="13098" cy="8314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7" name="Notched Right Arrow 276">
                      <a:extLst>
                        <a:ext uri="{FF2B5EF4-FFF2-40B4-BE49-F238E27FC236}">
                          <a16:creationId xmlns:a16="http://schemas.microsoft.com/office/drawing/2014/main" xmlns="" id="{73D2F2D5-C605-D34E-9676-DB3631042E8E}"/>
                        </a:ext>
                      </a:extLst>
                    </p:cNvPr>
                    <p:cNvSpPr/>
                    <p:nvPr/>
                  </p:nvSpPr>
                  <p:spPr>
                    <a:xfrm>
                      <a:off x="5534133" y="4847226"/>
                      <a:ext cx="2092780" cy="16941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73" name="Straight Arrow Connector 272">
                    <a:extLst>
                      <a:ext uri="{FF2B5EF4-FFF2-40B4-BE49-F238E27FC236}">
                        <a16:creationId xmlns:a16="http://schemas.microsoft.com/office/drawing/2014/main" xmlns="" id="{9C2F63E8-E9C5-DB4B-B47A-12A5882D23E3}"/>
                      </a:ext>
                    </a:extLst>
                  </p:cNvPr>
                  <p:cNvCxnSpPr/>
                  <p:nvPr/>
                </p:nvCxnSpPr>
                <p:spPr>
                  <a:xfrm flipH="1" flipV="1">
                    <a:off x="5987722" y="4121955"/>
                    <a:ext cx="1" cy="621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grpSp>
        <p:sp>
          <p:nvSpPr>
            <p:cNvPr id="264" name="Rectangle 263">
              <a:extLst>
                <a:ext uri="{FF2B5EF4-FFF2-40B4-BE49-F238E27FC236}">
                  <a16:creationId xmlns:a16="http://schemas.microsoft.com/office/drawing/2014/main" xmlns="" id="{8D45D5C3-276D-B44F-BECB-24FA26A8FB9D}"/>
                </a:ext>
              </a:extLst>
            </p:cNvPr>
            <p:cNvSpPr/>
            <p:nvPr/>
          </p:nvSpPr>
          <p:spPr>
            <a:xfrm>
              <a:off x="10808901" y="3163457"/>
              <a:ext cx="665112" cy="66511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rPr>
                <a:t>RNN</a:t>
              </a:r>
            </a:p>
          </p:txBody>
        </p:sp>
        <p:sp>
          <p:nvSpPr>
            <p:cNvPr id="265" name="TextBox 264">
              <a:extLst>
                <a:ext uri="{FF2B5EF4-FFF2-40B4-BE49-F238E27FC236}">
                  <a16:creationId xmlns:a16="http://schemas.microsoft.com/office/drawing/2014/main" xmlns="" id="{C62E489D-7DB2-0A4C-910F-562A239C7B09}"/>
                </a:ext>
              </a:extLst>
            </p:cNvPr>
            <p:cNvSpPr txBox="1"/>
            <p:nvPr/>
          </p:nvSpPr>
          <p:spPr>
            <a:xfrm>
              <a:off x="10891198" y="2119665"/>
              <a:ext cx="495471" cy="384107"/>
            </a:xfrm>
            <a:prstGeom prst="rect">
              <a:avLst/>
            </a:prstGeom>
            <a:noFill/>
          </p:spPr>
          <p:txBody>
            <a:bodyPr wrap="none" rtlCol="0">
              <a:spAutoFit/>
            </a:bodyPr>
            <a:lstStyle/>
            <a:p>
              <a:r>
                <a:rPr lang="en-US" dirty="0"/>
                <a:t>0.9</a:t>
              </a:r>
            </a:p>
          </p:txBody>
        </p:sp>
        <p:cxnSp>
          <p:nvCxnSpPr>
            <p:cNvPr id="266" name="Straight Arrow Connector 265">
              <a:extLst>
                <a:ext uri="{FF2B5EF4-FFF2-40B4-BE49-F238E27FC236}">
                  <a16:creationId xmlns:a16="http://schemas.microsoft.com/office/drawing/2014/main" xmlns="" id="{BBB8B286-F9BA-1541-A731-9E72F330DB3E}"/>
                </a:ext>
              </a:extLst>
            </p:cNvPr>
            <p:cNvCxnSpPr>
              <a:cxnSpLocks/>
              <a:endCxn id="265" idx="2"/>
            </p:cNvCxnSpPr>
            <p:nvPr/>
          </p:nvCxnSpPr>
          <p:spPr>
            <a:xfrm flipV="1">
              <a:off x="11129406" y="2503772"/>
              <a:ext cx="9527" cy="6047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7" name="Straight Arrow Connector 266">
              <a:extLst>
                <a:ext uri="{FF2B5EF4-FFF2-40B4-BE49-F238E27FC236}">
                  <a16:creationId xmlns:a16="http://schemas.microsoft.com/office/drawing/2014/main" xmlns="" id="{2E18FE70-3B2E-FB40-B7F3-AA2187DFDEC1}"/>
                </a:ext>
              </a:extLst>
            </p:cNvPr>
            <p:cNvCxnSpPr/>
            <p:nvPr/>
          </p:nvCxnSpPr>
          <p:spPr>
            <a:xfrm flipH="1" flipV="1">
              <a:off x="11160090" y="3916897"/>
              <a:ext cx="1" cy="452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04" name="Rectangle 303">
            <a:extLst>
              <a:ext uri="{FF2B5EF4-FFF2-40B4-BE49-F238E27FC236}">
                <a16:creationId xmlns:a16="http://schemas.microsoft.com/office/drawing/2014/main" xmlns="" id="{B4BBA064-0EDA-9942-B6F9-FC04CB0C7A04}"/>
              </a:ext>
            </a:extLst>
          </p:cNvPr>
          <p:cNvSpPr/>
          <p:nvPr/>
        </p:nvSpPr>
        <p:spPr>
          <a:xfrm>
            <a:off x="2133252" y="2989470"/>
            <a:ext cx="1523464" cy="523220"/>
          </a:xfrm>
          <a:prstGeom prst="rect">
            <a:avLst/>
          </a:prstGeom>
          <a:solidFill>
            <a:srgbClr val="F9F9F9"/>
          </a:solidFill>
        </p:spPr>
        <p:txBody>
          <a:bodyPr wrap="square">
            <a:spAutoFit/>
          </a:bodyPr>
          <a:lstStyle/>
          <a:p>
            <a:pPr algn="ctr"/>
            <a:r>
              <a:rPr lang="en-US" sz="1400" i="1" dirty="0">
                <a:latin typeface="Karla" pitchFamily="2" charset="0"/>
                <a:ea typeface="Karla" pitchFamily="2" charset="0"/>
              </a:rPr>
              <a:t>-------</a:t>
            </a:r>
          </a:p>
          <a:p>
            <a:pPr algn="ctr"/>
            <a:r>
              <a:rPr lang="en-US" sz="1400" i="1" dirty="0">
                <a:latin typeface="Karla" pitchFamily="2" charset="0"/>
                <a:ea typeface="Karla" pitchFamily="2" charset="0"/>
              </a:rPr>
              <a:t>dog barking </a:t>
            </a:r>
          </a:p>
        </p:txBody>
      </p:sp>
      <p:sp>
        <p:nvSpPr>
          <p:cNvPr id="305" name="Freeform 304">
            <a:extLst>
              <a:ext uri="{FF2B5EF4-FFF2-40B4-BE49-F238E27FC236}">
                <a16:creationId xmlns:a16="http://schemas.microsoft.com/office/drawing/2014/main" xmlns="" id="{47AE3699-2346-1844-91C3-4DA21C839888}"/>
              </a:ext>
            </a:extLst>
          </p:cNvPr>
          <p:cNvSpPr/>
          <p:nvPr/>
        </p:nvSpPr>
        <p:spPr>
          <a:xfrm>
            <a:off x="2313964"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Freeform 305">
            <a:extLst>
              <a:ext uri="{FF2B5EF4-FFF2-40B4-BE49-F238E27FC236}">
                <a16:creationId xmlns:a16="http://schemas.microsoft.com/office/drawing/2014/main" xmlns="" id="{A69CEDBC-8905-804C-A33B-86B8826106A1}"/>
              </a:ext>
            </a:extLst>
          </p:cNvPr>
          <p:cNvSpPr/>
          <p:nvPr/>
        </p:nvSpPr>
        <p:spPr>
          <a:xfrm rot="10800000">
            <a:off x="3339723"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0" name="Rectangle 309">
                <a:extLst>
                  <a:ext uri="{FF2B5EF4-FFF2-40B4-BE49-F238E27FC236}">
                    <a16:creationId xmlns:a16="http://schemas.microsoft.com/office/drawing/2014/main" xmlns="" id="{2C6B6B75-76DA-1044-9776-551FD47418EC}"/>
                  </a:ext>
                </a:extLst>
              </p:cNvPr>
              <p:cNvSpPr/>
              <p:nvPr/>
            </p:nvSpPr>
            <p:spPr>
              <a:xfrm>
                <a:off x="6750594" y="2989470"/>
                <a:ext cx="1531902" cy="523220"/>
              </a:xfrm>
              <a:prstGeom prst="rect">
                <a:avLst/>
              </a:prstGeom>
              <a:solidFill>
                <a:srgbClr val="F9F9F9"/>
              </a:solid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apple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pie</m:t>
                      </m:r>
                    </m:oMath>
                  </m:oMathPara>
                </a14:m>
                <a:endParaRPr lang="en-US" sz="1400" i="1" dirty="0">
                  <a:latin typeface="Cambria Math" panose="02040503050406030204" pitchFamily="18" charset="0"/>
                </a:endParaRPr>
              </a:p>
            </p:txBody>
          </p:sp>
        </mc:Choice>
        <mc:Fallback xmlns="">
          <p:sp>
            <p:nvSpPr>
              <p:cNvPr id="310" name="Rectangle 309">
                <a:extLst>
                  <a:ext uri="{FF2B5EF4-FFF2-40B4-BE49-F238E27FC236}">
                    <a16:creationId xmlns:a16="http://schemas.microsoft.com/office/drawing/2014/main" id="{2C6B6B75-76DA-1044-9776-551FD47418EC}"/>
                  </a:ext>
                </a:extLst>
              </p:cNvPr>
              <p:cNvSpPr>
                <a:spLocks noRot="1" noChangeAspect="1" noMove="1" noResize="1" noEditPoints="1" noAdjustHandles="1" noChangeArrowheads="1" noChangeShapeType="1" noTextEdit="1"/>
              </p:cNvSpPr>
              <p:nvPr/>
            </p:nvSpPr>
            <p:spPr>
              <a:xfrm>
                <a:off x="6750594" y="2989470"/>
                <a:ext cx="1531902" cy="523220"/>
              </a:xfrm>
              <a:prstGeom prst="rect">
                <a:avLst/>
              </a:prstGeom>
              <a:blipFill>
                <a:blip r:embed="rId6"/>
                <a:stretch>
                  <a:fillRect b="-4651"/>
                </a:stretch>
              </a:blipFill>
            </p:spPr>
            <p:txBody>
              <a:bodyPr/>
              <a:lstStyle/>
              <a:p>
                <a:r>
                  <a:rPr lang="en-US">
                    <a:noFill/>
                  </a:rPr>
                  <a:t> </a:t>
                </a:r>
              </a:p>
            </p:txBody>
          </p:sp>
        </mc:Fallback>
      </mc:AlternateContent>
      <p:sp>
        <p:nvSpPr>
          <p:cNvPr id="311" name="Freeform 310">
            <a:extLst>
              <a:ext uri="{FF2B5EF4-FFF2-40B4-BE49-F238E27FC236}">
                <a16:creationId xmlns:a16="http://schemas.microsoft.com/office/drawing/2014/main" xmlns="" id="{89454F10-D17D-8149-927A-535482573E57}"/>
              </a:ext>
            </a:extLst>
          </p:cNvPr>
          <p:cNvSpPr/>
          <p:nvPr/>
        </p:nvSpPr>
        <p:spPr>
          <a:xfrm>
            <a:off x="6907682"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Freeform 311">
            <a:extLst>
              <a:ext uri="{FF2B5EF4-FFF2-40B4-BE49-F238E27FC236}">
                <a16:creationId xmlns:a16="http://schemas.microsoft.com/office/drawing/2014/main" xmlns="" id="{18A13ED0-F25A-9F4B-8FFA-B5E194189999}"/>
              </a:ext>
            </a:extLst>
          </p:cNvPr>
          <p:cNvSpPr/>
          <p:nvPr/>
        </p:nvSpPr>
        <p:spPr>
          <a:xfrm rot="10800000">
            <a:off x="7933442"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773B2A12-D6D9-0F4C-BBE0-FCD591628AF5}"/>
              </a:ext>
            </a:extLst>
          </p:cNvPr>
          <p:cNvGrpSpPr/>
          <p:nvPr/>
        </p:nvGrpSpPr>
        <p:grpSpPr>
          <a:xfrm>
            <a:off x="4122254" y="1354238"/>
            <a:ext cx="2263189" cy="4709106"/>
            <a:chOff x="4122254" y="1175658"/>
            <a:chExt cx="2263189" cy="4887686"/>
          </a:xfrm>
        </p:grpSpPr>
        <p:sp>
          <p:nvSpPr>
            <p:cNvPr id="16" name="Freeform 15">
              <a:extLst>
                <a:ext uri="{FF2B5EF4-FFF2-40B4-BE49-F238E27FC236}">
                  <a16:creationId xmlns:a16="http://schemas.microsoft.com/office/drawing/2014/main" xmlns="" id="{91C2E94B-40B5-044C-B4B6-DA5496BAC7E0}"/>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xmlns="" id="{20ED1DBE-7115-B442-A37D-F2AC364991D1}"/>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07" name="Rectangle 306">
                <a:extLst>
                  <a:ext uri="{FF2B5EF4-FFF2-40B4-BE49-F238E27FC236}">
                    <a16:creationId xmlns:a16="http://schemas.microsoft.com/office/drawing/2014/main" xmlns="" id="{2C3D73D7-D04E-0E42-B36F-AA84B1EEDA24}"/>
                  </a:ext>
                </a:extLst>
              </p:cNvPr>
              <p:cNvSpPr/>
              <p:nvPr/>
            </p:nvSpPr>
            <p:spPr>
              <a:xfrm>
                <a:off x="4452564" y="2989470"/>
                <a:ext cx="1523464" cy="523220"/>
              </a:xfrm>
              <a:prstGeom prst="rect">
                <a:avLst/>
              </a:prstGeom>
              <a:solidFill>
                <a:srgbClr val="F9F9F9"/>
              </a:solid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smtClean="0">
                          <a:latin typeface="Karla" pitchFamily="2" charset="0"/>
                          <a:ea typeface="Karla" pitchFamily="2" charset="0"/>
                        </a:rPr>
                        <m:t>dog</m:t>
                      </m:r>
                      <m:r>
                        <m:rPr>
                          <m:nor/>
                        </m:rPr>
                        <a:rPr lang="en-US" sz="1400" i="1" dirty="0" smtClean="0">
                          <a:latin typeface="Karla" pitchFamily="2" charset="0"/>
                          <a:ea typeface="Karla" pitchFamily="2" charset="0"/>
                        </a:rPr>
                        <m:t> </m:t>
                      </m:r>
                      <m:r>
                        <m:rPr>
                          <m:nor/>
                        </m:rPr>
                        <a:rPr lang="en-US" sz="1400" i="1" dirty="0" smtClean="0">
                          <a:latin typeface="Karla" pitchFamily="2" charset="0"/>
                          <a:ea typeface="Karla" pitchFamily="2" charset="0"/>
                        </a:rPr>
                        <m:t>barking</m:t>
                      </m:r>
                      <m:r>
                        <m:rPr>
                          <m:nor/>
                        </m:rPr>
                        <a:rPr lang="en-US" sz="1400" i="1" dirty="0" smtClean="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white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shirt</m:t>
                      </m:r>
                    </m:oMath>
                  </m:oMathPara>
                </a14:m>
                <a:endParaRPr lang="en-US" sz="1400" i="1" dirty="0">
                  <a:latin typeface="Cambria Math" panose="02040503050406030204" pitchFamily="18" charset="0"/>
                </a:endParaRPr>
              </a:p>
            </p:txBody>
          </p:sp>
        </mc:Choice>
        <mc:Fallback xmlns="">
          <p:sp>
            <p:nvSpPr>
              <p:cNvPr id="307" name="Rectangle 306">
                <a:extLst>
                  <a:ext uri="{FF2B5EF4-FFF2-40B4-BE49-F238E27FC236}">
                    <a16:creationId xmlns:a16="http://schemas.microsoft.com/office/drawing/2014/main" id="{2C3D73D7-D04E-0E42-B36F-AA84B1EEDA24}"/>
                  </a:ext>
                </a:extLst>
              </p:cNvPr>
              <p:cNvSpPr>
                <a:spLocks noRot="1" noChangeAspect="1" noMove="1" noResize="1" noEditPoints="1" noAdjustHandles="1" noChangeArrowheads="1" noChangeShapeType="1" noTextEdit="1"/>
              </p:cNvSpPr>
              <p:nvPr/>
            </p:nvSpPr>
            <p:spPr>
              <a:xfrm>
                <a:off x="4452564" y="2989470"/>
                <a:ext cx="1523464" cy="523220"/>
              </a:xfrm>
              <a:prstGeom prst="rect">
                <a:avLst/>
              </a:prstGeom>
              <a:blipFill>
                <a:blip r:embed="rId7"/>
                <a:stretch>
                  <a:fillRect b="-4651"/>
                </a:stretch>
              </a:blipFill>
            </p:spPr>
            <p:txBody>
              <a:bodyPr/>
              <a:lstStyle/>
              <a:p>
                <a:r>
                  <a:rPr lang="en-US">
                    <a:noFill/>
                  </a:rPr>
                  <a:t> </a:t>
                </a:r>
              </a:p>
            </p:txBody>
          </p:sp>
        </mc:Fallback>
      </mc:AlternateContent>
      <p:sp>
        <p:nvSpPr>
          <p:cNvPr id="308" name="Freeform 307">
            <a:extLst>
              <a:ext uri="{FF2B5EF4-FFF2-40B4-BE49-F238E27FC236}">
                <a16:creationId xmlns:a16="http://schemas.microsoft.com/office/drawing/2014/main" xmlns="" id="{FB524EF1-2458-FA42-8D62-41F076C912B2}"/>
              </a:ext>
            </a:extLst>
          </p:cNvPr>
          <p:cNvSpPr/>
          <p:nvPr/>
        </p:nvSpPr>
        <p:spPr>
          <a:xfrm>
            <a:off x="4610823"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Freeform 308">
            <a:extLst>
              <a:ext uri="{FF2B5EF4-FFF2-40B4-BE49-F238E27FC236}">
                <a16:creationId xmlns:a16="http://schemas.microsoft.com/office/drawing/2014/main" xmlns="" id="{26AC4806-ECA9-6446-99F6-C75BDAB8E2B4}"/>
              </a:ext>
            </a:extLst>
          </p:cNvPr>
          <p:cNvSpPr/>
          <p:nvPr/>
        </p:nvSpPr>
        <p:spPr>
          <a:xfrm rot="10800000">
            <a:off x="5636583"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6" name="Group 375">
            <a:extLst>
              <a:ext uri="{FF2B5EF4-FFF2-40B4-BE49-F238E27FC236}">
                <a16:creationId xmlns:a16="http://schemas.microsoft.com/office/drawing/2014/main" xmlns="" id="{33F4063B-5537-1C41-AF48-703D8E3D3523}"/>
              </a:ext>
            </a:extLst>
          </p:cNvPr>
          <p:cNvGrpSpPr/>
          <p:nvPr/>
        </p:nvGrpSpPr>
        <p:grpSpPr>
          <a:xfrm>
            <a:off x="8801188" y="1367738"/>
            <a:ext cx="2263189" cy="4709106"/>
            <a:chOff x="4122254" y="1175658"/>
            <a:chExt cx="2263189" cy="4887686"/>
          </a:xfrm>
        </p:grpSpPr>
        <p:sp>
          <p:nvSpPr>
            <p:cNvPr id="377" name="Freeform 376">
              <a:extLst>
                <a:ext uri="{FF2B5EF4-FFF2-40B4-BE49-F238E27FC236}">
                  <a16:creationId xmlns:a16="http://schemas.microsoft.com/office/drawing/2014/main" xmlns="" id="{21D83341-EB74-9F47-B523-5D93A996AE2F}"/>
                </a:ext>
              </a:extLst>
            </p:cNvPr>
            <p:cNvSpPr/>
            <p:nvPr/>
          </p:nvSpPr>
          <p:spPr>
            <a:xfrm>
              <a:off x="4122254" y="1175658"/>
              <a:ext cx="2126510" cy="4887686"/>
            </a:xfrm>
            <a:custGeom>
              <a:avLst/>
              <a:gdLst>
                <a:gd name="connsiteX0" fmla="*/ 0 w 2264228"/>
                <a:gd name="connsiteY0" fmla="*/ 937833 h 4668207"/>
                <a:gd name="connsiteX1" fmla="*/ 544285 w 2264228"/>
                <a:gd name="connsiteY1" fmla="*/ 45205 h 4668207"/>
                <a:gd name="connsiteX2" fmla="*/ 1143000 w 2264228"/>
                <a:gd name="connsiteY2" fmla="*/ 2189690 h 4668207"/>
                <a:gd name="connsiteX3" fmla="*/ 1741714 w 2264228"/>
                <a:gd name="connsiteY3" fmla="*/ 4606319 h 4668207"/>
                <a:gd name="connsiteX4" fmla="*/ 2264228 w 2264228"/>
                <a:gd name="connsiteY4" fmla="*/ 3713690 h 46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228" h="4668207">
                  <a:moveTo>
                    <a:pt x="0" y="937833"/>
                  </a:moveTo>
                  <a:cubicBezTo>
                    <a:pt x="176892" y="387197"/>
                    <a:pt x="353785" y="-163438"/>
                    <a:pt x="544285" y="45205"/>
                  </a:cubicBezTo>
                  <a:cubicBezTo>
                    <a:pt x="734785" y="253848"/>
                    <a:pt x="943428" y="1429504"/>
                    <a:pt x="1143000" y="2189690"/>
                  </a:cubicBezTo>
                  <a:cubicBezTo>
                    <a:pt x="1342572" y="2949876"/>
                    <a:pt x="1554843" y="4352319"/>
                    <a:pt x="1741714" y="4606319"/>
                  </a:cubicBezTo>
                  <a:cubicBezTo>
                    <a:pt x="1928585" y="4860319"/>
                    <a:pt x="2096406" y="4287004"/>
                    <a:pt x="2264228" y="371369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8" name="Freeform 377">
              <a:extLst>
                <a:ext uri="{FF2B5EF4-FFF2-40B4-BE49-F238E27FC236}">
                  <a16:creationId xmlns:a16="http://schemas.microsoft.com/office/drawing/2014/main" xmlns="" id="{214DE89C-6560-D84F-9BEF-E789B7844BC0}"/>
                </a:ext>
              </a:extLst>
            </p:cNvPr>
            <p:cNvSpPr/>
            <p:nvPr/>
          </p:nvSpPr>
          <p:spPr>
            <a:xfrm>
              <a:off x="6047763" y="5064904"/>
              <a:ext cx="337680" cy="191386"/>
            </a:xfrm>
            <a:custGeom>
              <a:avLst/>
              <a:gdLst>
                <a:gd name="connsiteX0" fmla="*/ 0 w 333154"/>
                <a:gd name="connsiteY0" fmla="*/ 141767 h 191386"/>
                <a:gd name="connsiteX1" fmla="*/ 198475 w 333154"/>
                <a:gd name="connsiteY1" fmla="*/ 0 h 191386"/>
                <a:gd name="connsiteX2" fmla="*/ 333154 w 333154"/>
                <a:gd name="connsiteY2" fmla="*/ 191386 h 191386"/>
              </a:gdLst>
              <a:ahLst/>
              <a:cxnLst>
                <a:cxn ang="0">
                  <a:pos x="connsiteX0" y="connsiteY0"/>
                </a:cxn>
                <a:cxn ang="0">
                  <a:pos x="connsiteX1" y="connsiteY1"/>
                </a:cxn>
                <a:cxn ang="0">
                  <a:pos x="connsiteX2" y="connsiteY2"/>
                </a:cxn>
              </a:cxnLst>
              <a:rect l="l" t="t" r="r" b="b"/>
              <a:pathLst>
                <a:path w="333154" h="191386">
                  <a:moveTo>
                    <a:pt x="0" y="141767"/>
                  </a:moveTo>
                  <a:lnTo>
                    <a:pt x="198475" y="0"/>
                  </a:lnTo>
                  <a:lnTo>
                    <a:pt x="333154" y="191386"/>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13" name="Rectangle 312">
                <a:extLst>
                  <a:ext uri="{FF2B5EF4-FFF2-40B4-BE49-F238E27FC236}">
                    <a16:creationId xmlns:a16="http://schemas.microsoft.com/office/drawing/2014/main" xmlns="" id="{EF1FDCDB-0714-BE42-83A2-0506A31A42E4}"/>
                  </a:ext>
                </a:extLst>
              </p:cNvPr>
              <p:cNvSpPr/>
              <p:nvPr/>
            </p:nvSpPr>
            <p:spPr>
              <a:xfrm>
                <a:off x="9023830" y="2989470"/>
                <a:ext cx="1523464" cy="523219"/>
              </a:xfrm>
              <a:prstGeom prst="rect">
                <a:avLst/>
              </a:prstGeom>
              <a:solidFill>
                <a:srgbClr val="F9F9F9"/>
              </a:solidFill>
            </p:spPr>
            <p:txBody>
              <a:bodyPr wrap="square">
                <a:spAutoFit/>
              </a:bodyPr>
              <a:lstStyle/>
              <a:p>
                <a:pPr algn="ctr"/>
                <a14:m>
                  <m:oMathPara xmlns:m="http://schemas.openxmlformats.org/officeDocument/2006/math">
                    <m:oMathParaPr>
                      <m:jc m:val="centerGroup"/>
                    </m:oMathParaPr>
                    <m:oMath xmlns:m="http://schemas.openxmlformats.org/officeDocument/2006/math">
                      <m:r>
                        <m:rPr>
                          <m:nor/>
                        </m:rPr>
                        <a:rPr lang="en-US" sz="1400" i="1" dirty="0">
                          <a:latin typeface="Karla" pitchFamily="2" charset="0"/>
                          <a:ea typeface="Karla" pitchFamily="2" charset="0"/>
                        </a:rPr>
                        <m:t>dog</m:t>
                      </m:r>
                      <m:r>
                        <m:rPr>
                          <m:nor/>
                        </m:rPr>
                        <a:rPr lang="en-US" sz="1400" i="1" dirty="0">
                          <a:latin typeface="Karla" pitchFamily="2" charset="0"/>
                          <a:ea typeface="Karla" pitchFamily="2" charset="0"/>
                        </a:rPr>
                        <m:t> </m:t>
                      </m:r>
                      <m:r>
                        <m:rPr>
                          <m:nor/>
                        </m:rPr>
                        <a:rPr lang="en-US" sz="1400" i="1" dirty="0">
                          <a:latin typeface="Karla" pitchFamily="2" charset="0"/>
                          <a:ea typeface="Karla" pitchFamily="2" charset="0"/>
                        </a:rPr>
                        <m:t>barking</m:t>
                      </m:r>
                      <m:r>
                        <m:rPr>
                          <m:nor/>
                        </m:rPr>
                        <a:rPr lang="en-US" sz="1400" i="1" dirty="0">
                          <a:latin typeface="Karla" pitchFamily="2" charset="0"/>
                          <a:ea typeface="Karla" pitchFamily="2" charset="0"/>
                        </a:rPr>
                        <m:t> </m:t>
                      </m:r>
                    </m:oMath>
                  </m:oMathPara>
                </a14:m>
                <a:endParaRPr lang="en-US" sz="1400" i="1" dirty="0">
                  <a:latin typeface="Karla" pitchFamily="2" charset="0"/>
                  <a:ea typeface="Karla" pitchFamily="2" charset="0"/>
                </a:endParaRPr>
              </a:p>
              <a:p>
                <a:pPr/>
                <a14:m>
                  <m:oMathPara xmlns:m="http://schemas.openxmlformats.org/officeDocument/2006/math">
                    <m:oMathParaPr>
                      <m:jc m:val="centerGroup"/>
                    </m:oMathParaPr>
                    <m:oMath xmlns:m="http://schemas.openxmlformats.org/officeDocument/2006/math">
                      <m:r>
                        <m:rPr>
                          <m:nor/>
                        </m:rPr>
                        <a:rPr lang="en-US" sz="1400" b="0" i="1" dirty="0" smtClean="0">
                          <a:latin typeface="Karla" pitchFamily="2" charset="0"/>
                          <a:ea typeface="Karla" pitchFamily="2" charset="0"/>
                        </a:rPr>
                        <m:t>knee</m:t>
                      </m:r>
                      <m:r>
                        <m:rPr>
                          <m:nor/>
                        </m:rPr>
                        <a:rPr lang="en-US" sz="1400" b="0" i="1" dirty="0" smtClean="0">
                          <a:latin typeface="Karla" pitchFamily="2" charset="0"/>
                          <a:ea typeface="Karla" pitchFamily="2" charset="0"/>
                        </a:rPr>
                        <m:t> </m:t>
                      </m:r>
                      <m:r>
                        <m:rPr>
                          <m:nor/>
                        </m:rPr>
                        <a:rPr lang="en-US" sz="1400" b="0" i="1" dirty="0" smtClean="0">
                          <a:latin typeface="Karla" pitchFamily="2" charset="0"/>
                          <a:ea typeface="Karla" pitchFamily="2" charset="0"/>
                        </a:rPr>
                        <m:t>hurts</m:t>
                      </m:r>
                    </m:oMath>
                  </m:oMathPara>
                </a14:m>
                <a:endParaRPr lang="en-US" sz="1400" i="1" dirty="0">
                  <a:latin typeface="Cambria Math" panose="02040503050406030204" pitchFamily="18" charset="0"/>
                </a:endParaRPr>
              </a:p>
            </p:txBody>
          </p:sp>
        </mc:Choice>
        <mc:Fallback xmlns="">
          <p:sp>
            <p:nvSpPr>
              <p:cNvPr id="313" name="Rectangle 312">
                <a:extLst>
                  <a:ext uri="{FF2B5EF4-FFF2-40B4-BE49-F238E27FC236}">
                    <a16:creationId xmlns:a16="http://schemas.microsoft.com/office/drawing/2014/main" id="{EF1FDCDB-0714-BE42-83A2-0506A31A42E4}"/>
                  </a:ext>
                </a:extLst>
              </p:cNvPr>
              <p:cNvSpPr>
                <a:spLocks noRot="1" noChangeAspect="1" noMove="1" noResize="1" noEditPoints="1" noAdjustHandles="1" noChangeArrowheads="1" noChangeShapeType="1" noTextEdit="1"/>
              </p:cNvSpPr>
              <p:nvPr/>
            </p:nvSpPr>
            <p:spPr>
              <a:xfrm>
                <a:off x="9023830" y="2989470"/>
                <a:ext cx="1523464" cy="523219"/>
              </a:xfrm>
              <a:prstGeom prst="rect">
                <a:avLst/>
              </a:prstGeom>
              <a:blipFill>
                <a:blip r:embed="rId8"/>
                <a:stretch>
                  <a:fillRect b="-4651"/>
                </a:stretch>
              </a:blipFill>
            </p:spPr>
            <p:txBody>
              <a:bodyPr/>
              <a:lstStyle/>
              <a:p>
                <a:r>
                  <a:rPr lang="en-US">
                    <a:noFill/>
                  </a:rPr>
                  <a:t> </a:t>
                </a:r>
              </a:p>
            </p:txBody>
          </p:sp>
        </mc:Fallback>
      </mc:AlternateContent>
      <p:sp>
        <p:nvSpPr>
          <p:cNvPr id="314" name="Freeform 313">
            <a:extLst>
              <a:ext uri="{FF2B5EF4-FFF2-40B4-BE49-F238E27FC236}">
                <a16:creationId xmlns:a16="http://schemas.microsoft.com/office/drawing/2014/main" xmlns="" id="{1828BA67-62C4-2943-A781-0885F909E162}"/>
              </a:ext>
            </a:extLst>
          </p:cNvPr>
          <p:cNvSpPr/>
          <p:nvPr/>
        </p:nvSpPr>
        <p:spPr>
          <a:xfrm>
            <a:off x="9204542"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Freeform 314">
            <a:extLst>
              <a:ext uri="{FF2B5EF4-FFF2-40B4-BE49-F238E27FC236}">
                <a16:creationId xmlns:a16="http://schemas.microsoft.com/office/drawing/2014/main" xmlns="" id="{E7A722BF-A174-2847-8D66-8594B6433DCF}"/>
              </a:ext>
            </a:extLst>
          </p:cNvPr>
          <p:cNvSpPr/>
          <p:nvPr/>
        </p:nvSpPr>
        <p:spPr>
          <a:xfrm rot="10800000">
            <a:off x="10230301" y="2959098"/>
            <a:ext cx="120237" cy="551475"/>
          </a:xfrm>
          <a:custGeom>
            <a:avLst/>
            <a:gdLst>
              <a:gd name="connsiteX0" fmla="*/ 152400 w 185058"/>
              <a:gd name="connsiteY0" fmla="*/ 0 h 500742"/>
              <a:gd name="connsiteX1" fmla="*/ 0 w 185058"/>
              <a:gd name="connsiteY1" fmla="*/ 0 h 500742"/>
              <a:gd name="connsiteX2" fmla="*/ 0 w 185058"/>
              <a:gd name="connsiteY2" fmla="*/ 500742 h 500742"/>
              <a:gd name="connsiteX3" fmla="*/ 185058 w 185058"/>
              <a:gd name="connsiteY3" fmla="*/ 500742 h 500742"/>
            </a:gdLst>
            <a:ahLst/>
            <a:cxnLst>
              <a:cxn ang="0">
                <a:pos x="connsiteX0" y="connsiteY0"/>
              </a:cxn>
              <a:cxn ang="0">
                <a:pos x="connsiteX1" y="connsiteY1"/>
              </a:cxn>
              <a:cxn ang="0">
                <a:pos x="connsiteX2" y="connsiteY2"/>
              </a:cxn>
              <a:cxn ang="0">
                <a:pos x="connsiteX3" y="connsiteY3"/>
              </a:cxn>
            </a:cxnLst>
            <a:rect l="l" t="t" r="r" b="b"/>
            <a:pathLst>
              <a:path w="185058" h="500742">
                <a:moveTo>
                  <a:pt x="152400" y="0"/>
                </a:moveTo>
                <a:lnTo>
                  <a:pt x="0" y="0"/>
                </a:lnTo>
                <a:lnTo>
                  <a:pt x="0" y="500742"/>
                </a:lnTo>
                <a:lnTo>
                  <a:pt x="185058" y="500742"/>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78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43636" y="6357567"/>
            <a:ext cx="2844800" cy="365125"/>
          </a:xfrm>
        </p:spPr>
        <p:txBody>
          <a:bodyPr/>
          <a:lstStyle/>
          <a:p>
            <a:fld id="{4B490DE6-7A4A-0F4C-A18B-C3B4F3245ADB}" type="slidenum">
              <a:rPr lang="en-US" smtClean="0"/>
              <a:t>17</a:t>
            </a:fld>
            <a:endParaRPr lang="en-US" dirty="0"/>
          </a:p>
        </p:txBody>
      </p:sp>
      <p:pic>
        <p:nvPicPr>
          <p:cNvPr id="3" name="Google Shape;54;p13"/>
          <p:cNvPicPr preferRelativeResize="0"/>
          <p:nvPr/>
        </p:nvPicPr>
        <p:blipFill>
          <a:blip r:embed="rId3">
            <a:alphaModFix/>
          </a:blip>
          <a:stretch>
            <a:fillRect/>
          </a:stretch>
        </p:blipFill>
        <p:spPr>
          <a:xfrm>
            <a:off x="1500134" y="2095400"/>
            <a:ext cx="9359100" cy="3509667"/>
          </a:xfrm>
          <a:prstGeom prst="rect">
            <a:avLst/>
          </a:prstGeom>
          <a:noFill/>
          <a:ln>
            <a:noFill/>
          </a:ln>
        </p:spPr>
      </p:pic>
      <p:sp>
        <p:nvSpPr>
          <p:cNvPr id="4" name="Google Shape;55;p13"/>
          <p:cNvSpPr txBox="1"/>
          <p:nvPr/>
        </p:nvSpPr>
        <p:spPr>
          <a:xfrm>
            <a:off x="2922933" y="1040133"/>
            <a:ext cx="1698400" cy="513600"/>
          </a:xfrm>
          <a:prstGeom prst="rect">
            <a:avLst/>
          </a:prstGeom>
          <a:noFill/>
          <a:ln>
            <a:noFill/>
          </a:ln>
        </p:spPr>
        <p:txBody>
          <a:bodyPr spcFirstLastPara="1" wrap="square" lIns="121900" tIns="121900" rIns="121900" bIns="121900" anchor="t" anchorCtr="0">
            <a:noAutofit/>
          </a:bodyPr>
          <a:lstStyle/>
          <a:p>
            <a:endParaRPr sz="2400">
              <a:latin typeface="Times New Roman"/>
              <a:ea typeface="Times New Roman"/>
              <a:cs typeface="Times New Roman"/>
              <a:sym typeface="Times New Roman"/>
            </a:endParaRPr>
          </a:p>
        </p:txBody>
      </p:sp>
      <p:sp>
        <p:nvSpPr>
          <p:cNvPr id="5" name="Google Shape;56;p13"/>
          <p:cNvSpPr txBox="1"/>
          <p:nvPr/>
        </p:nvSpPr>
        <p:spPr>
          <a:xfrm>
            <a:off x="2922933" y="250133"/>
            <a:ext cx="6109200" cy="790000"/>
          </a:xfrm>
          <a:prstGeom prst="rect">
            <a:avLst/>
          </a:prstGeom>
          <a:noFill/>
          <a:ln>
            <a:noFill/>
          </a:ln>
        </p:spPr>
        <p:txBody>
          <a:bodyPr spcFirstLastPara="1" wrap="square" lIns="121900" tIns="121900" rIns="121900" bIns="121900" anchor="t" anchorCtr="0">
            <a:noAutofit/>
          </a:bodyPr>
          <a:lstStyle/>
          <a:p>
            <a:r>
              <a:rPr lang="es" sz="3200" dirty="0">
                <a:latin typeface="Karla" charset="0"/>
                <a:ea typeface="Karla" charset="0"/>
                <a:cs typeface="Karla" charset="0"/>
                <a:sym typeface="Ubuntu"/>
              </a:rPr>
              <a:t>LSTM: Long short term </a:t>
            </a:r>
            <a:r>
              <a:rPr lang="es" sz="3200" dirty="0" smtClean="0">
                <a:latin typeface="Karla" charset="0"/>
                <a:ea typeface="Karla" charset="0"/>
                <a:cs typeface="Karla" charset="0"/>
                <a:sym typeface="Ubuntu"/>
              </a:rPr>
              <a:t>memory</a:t>
            </a:r>
            <a:endParaRPr lang="en-US" sz="3200" dirty="0" smtClean="0">
              <a:latin typeface="Karla" charset="0"/>
              <a:ea typeface="Karla" charset="0"/>
              <a:cs typeface="Karla" charset="0"/>
              <a:sym typeface="Ubuntu"/>
            </a:endParaRPr>
          </a:p>
          <a:p>
            <a:pPr algn="r"/>
            <a:r>
              <a:rPr lang="en-US" sz="3200" dirty="0" smtClean="0">
                <a:latin typeface="Karla" charset="0"/>
                <a:ea typeface="Karla" charset="0"/>
                <a:cs typeface="Karla" charset="0"/>
                <a:sym typeface="Ubuntu"/>
              </a:rPr>
              <a:t> </a:t>
            </a:r>
            <a:endParaRPr sz="3200" dirty="0">
              <a:latin typeface="Karla" charset="0"/>
              <a:ea typeface="Karla" charset="0"/>
              <a:cs typeface="Karla" charset="0"/>
              <a:sym typeface="Ubuntu"/>
            </a:endParaRPr>
          </a:p>
        </p:txBody>
      </p:sp>
      <p:sp>
        <p:nvSpPr>
          <p:cNvPr id="6" name="TextBox 5"/>
          <p:cNvSpPr txBox="1"/>
          <p:nvPr/>
        </p:nvSpPr>
        <p:spPr>
          <a:xfrm>
            <a:off x="1164854" y="1183802"/>
            <a:ext cx="5553123" cy="646331"/>
          </a:xfrm>
          <a:prstGeom prst="rect">
            <a:avLst/>
          </a:prstGeom>
          <a:noFill/>
        </p:spPr>
        <p:txBody>
          <a:bodyPr wrap="none" rtlCol="0">
            <a:spAutoFit/>
          </a:bodyPr>
          <a:lstStyle/>
          <a:p>
            <a:r>
              <a:rPr lang="en-US" dirty="0">
                <a:latin typeface="Karla" charset="0"/>
                <a:ea typeface="Karla" charset="0"/>
                <a:cs typeface="Karla" charset="0"/>
                <a:sym typeface="Ubuntu"/>
              </a:rPr>
              <a:t>I</a:t>
            </a:r>
            <a:r>
              <a:rPr lang="en-US" dirty="0" smtClean="0">
                <a:latin typeface="Karla" charset="0"/>
                <a:ea typeface="Karla" charset="0"/>
                <a:cs typeface="Karla" charset="0"/>
                <a:sym typeface="Ubuntu"/>
              </a:rPr>
              <a:t>t </a:t>
            </a:r>
            <a:r>
              <a:rPr lang="en-US" dirty="0">
                <a:latin typeface="Karla" charset="0"/>
                <a:ea typeface="Karla" charset="0"/>
                <a:cs typeface="Karla" charset="0"/>
                <a:sym typeface="Ubuntu"/>
              </a:rPr>
              <a:t>looks kind of complicated but we will </a:t>
            </a:r>
            <a:r>
              <a:rPr lang="en-US" b="1" dirty="0">
                <a:latin typeface="Karla" charset="0"/>
                <a:ea typeface="Karla" charset="0"/>
                <a:cs typeface="Karla" charset="0"/>
                <a:sym typeface="Ubuntu"/>
              </a:rPr>
              <a:t>dissect</a:t>
            </a:r>
            <a:r>
              <a:rPr lang="en-US" dirty="0">
                <a:latin typeface="Karla" charset="0"/>
                <a:ea typeface="Karla" charset="0"/>
                <a:cs typeface="Karla" charset="0"/>
                <a:sym typeface="Ubuntu"/>
              </a:rPr>
              <a:t> it. </a:t>
            </a:r>
          </a:p>
          <a:p>
            <a:endParaRPr lang="en-US" dirty="0"/>
          </a:p>
        </p:txBody>
      </p:sp>
    </p:spTree>
    <p:extLst>
      <p:ext uri="{BB962C8B-B14F-4D97-AF65-F5344CB8AC3E}">
        <p14:creationId xmlns:p14="http://schemas.microsoft.com/office/powerpoint/2010/main" val="18247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Gates</a:t>
            </a:r>
            <a:endParaRPr lang="en-US" dirty="0"/>
          </a:p>
        </p:txBody>
      </p:sp>
      <p:sp>
        <p:nvSpPr>
          <p:cNvPr id="3" name="Content Placeholder 2"/>
          <p:cNvSpPr>
            <a:spLocks noGrp="1"/>
          </p:cNvSpPr>
          <p:nvPr>
            <p:ph idx="1"/>
          </p:nvPr>
        </p:nvSpPr>
        <p:spPr/>
        <p:txBody>
          <a:bodyPr/>
          <a:lstStyle/>
          <a:p>
            <a:r>
              <a:rPr lang="en-US" dirty="0" smtClean="0"/>
              <a:t>A </a:t>
            </a:r>
            <a:r>
              <a:rPr lang="en-US" dirty="0"/>
              <a:t>key idea in the LSTM is a mechanism called a gate</a:t>
            </a:r>
            <a:r>
              <a:rPr lang="en-US" dirty="0" smtClean="0"/>
              <a:t>. </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18</a:t>
            </a:fld>
            <a:endParaRPr lang="en-US"/>
          </a:p>
        </p:txBody>
      </p:sp>
      <p:pic>
        <p:nvPicPr>
          <p:cNvPr id="5" name="Picture 4"/>
          <p:cNvPicPr>
            <a:picLocks noChangeAspect="1"/>
          </p:cNvPicPr>
          <p:nvPr/>
        </p:nvPicPr>
        <p:blipFill>
          <a:blip r:embed="rId3"/>
          <a:stretch>
            <a:fillRect/>
          </a:stretch>
        </p:blipFill>
        <p:spPr>
          <a:xfrm>
            <a:off x="1651000" y="2984500"/>
            <a:ext cx="8890000" cy="2717800"/>
          </a:xfrm>
          <a:prstGeom prst="rect">
            <a:avLst/>
          </a:prstGeom>
        </p:spPr>
      </p:pic>
    </p:spTree>
    <p:extLst>
      <p:ext uri="{BB962C8B-B14F-4D97-AF65-F5344CB8AC3E}">
        <p14:creationId xmlns:p14="http://schemas.microsoft.com/office/powerpoint/2010/main" val="1020542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Forgetting </a:t>
            </a:r>
            <a:endParaRPr lang="en-US" dirty="0"/>
          </a:p>
        </p:txBody>
      </p:sp>
      <p:sp>
        <p:nvSpPr>
          <p:cNvPr id="3" name="Content Placeholder 2"/>
          <p:cNvSpPr>
            <a:spLocks noGrp="1"/>
          </p:cNvSpPr>
          <p:nvPr>
            <p:ph idx="1"/>
          </p:nvPr>
        </p:nvSpPr>
        <p:spPr>
          <a:xfrm>
            <a:off x="847929" y="1741715"/>
            <a:ext cx="3593442" cy="2040672"/>
          </a:xfrm>
        </p:spPr>
        <p:txBody>
          <a:bodyPr/>
          <a:lstStyle/>
          <a:p>
            <a:r>
              <a:rPr lang="en-US" dirty="0" smtClean="0"/>
              <a:t>Each </a:t>
            </a:r>
            <a:r>
              <a:rPr lang="en-US" dirty="0"/>
              <a:t>value is multiplied by a gate, and the result is stored back into the memory. </a:t>
            </a:r>
            <a:endParaRPr lang="en-US" dirty="0" smtClean="0"/>
          </a:p>
        </p:txBody>
      </p:sp>
      <p:sp>
        <p:nvSpPr>
          <p:cNvPr id="4" name="Slide Number Placeholder 3"/>
          <p:cNvSpPr>
            <a:spLocks noGrp="1"/>
          </p:cNvSpPr>
          <p:nvPr>
            <p:ph type="sldNum" sz="quarter" idx="12"/>
          </p:nvPr>
        </p:nvSpPr>
        <p:spPr/>
        <p:txBody>
          <a:bodyPr/>
          <a:lstStyle/>
          <a:p>
            <a:fld id="{4B490DE6-7A4A-0F4C-A18B-C3B4F3245ADB}" type="slidenum">
              <a:rPr lang="en-US" smtClean="0"/>
              <a:t>19</a:t>
            </a:fld>
            <a:endParaRPr lang="en-US"/>
          </a:p>
        </p:txBody>
      </p:sp>
      <p:pic>
        <p:nvPicPr>
          <p:cNvPr id="6" name="Picture 5"/>
          <p:cNvPicPr>
            <a:picLocks noChangeAspect="1"/>
          </p:cNvPicPr>
          <p:nvPr/>
        </p:nvPicPr>
        <p:blipFill>
          <a:blip r:embed="rId3"/>
          <a:stretch>
            <a:fillRect/>
          </a:stretch>
        </p:blipFill>
        <p:spPr>
          <a:xfrm>
            <a:off x="5492594" y="1354324"/>
            <a:ext cx="5667829" cy="4675959"/>
          </a:xfrm>
          <a:prstGeom prst="rect">
            <a:avLst/>
          </a:prstGeom>
        </p:spPr>
      </p:pic>
    </p:spTree>
    <p:extLst>
      <p:ext uri="{BB962C8B-B14F-4D97-AF65-F5344CB8AC3E}">
        <p14:creationId xmlns:p14="http://schemas.microsoft.com/office/powerpoint/2010/main" val="610555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2400" dirty="0">
                <a:solidFill>
                  <a:schemeClr val="tx1">
                    <a:lumMod val="75000"/>
                    <a:lumOff val="25000"/>
                  </a:schemeClr>
                </a:solidFill>
              </a:rPr>
              <a:t>Why RNNs</a:t>
            </a:r>
          </a:p>
          <a:p>
            <a:r>
              <a:rPr lang="en-US" sz="2400" b="1" dirty="0">
                <a:solidFill>
                  <a:schemeClr val="tx1">
                    <a:lumMod val="75000"/>
                    <a:lumOff val="25000"/>
                  </a:schemeClr>
                </a:solidFill>
              </a:rPr>
              <a:t>Main Concept of RNNs (part 1) </a:t>
            </a:r>
          </a:p>
          <a:p>
            <a:r>
              <a:rPr lang="en-US" sz="2400" dirty="0">
                <a:solidFill>
                  <a:schemeClr val="tx1">
                    <a:lumMod val="75000"/>
                    <a:lumOff val="25000"/>
                  </a:schemeClr>
                </a:solidFill>
              </a:rPr>
              <a:t>More Details of RNNs  </a:t>
            </a:r>
          </a:p>
          <a:p>
            <a:r>
              <a:rPr lang="en-US" sz="2400" dirty="0">
                <a:solidFill>
                  <a:schemeClr val="tx1">
                    <a:lumMod val="75000"/>
                    <a:lumOff val="25000"/>
                  </a:schemeClr>
                </a:solidFill>
              </a:rPr>
              <a:t>RNN training</a:t>
            </a:r>
          </a:p>
          <a:p>
            <a:r>
              <a:rPr lang="en-US" sz="2400" dirty="0">
                <a:solidFill>
                  <a:schemeClr val="tx1">
                    <a:lumMod val="75000"/>
                    <a:lumOff val="25000"/>
                  </a:schemeClr>
                </a:solidFill>
              </a:rPr>
              <a:t>Gated RNN</a:t>
            </a:r>
          </a:p>
        </p:txBody>
      </p:sp>
      <p:sp>
        <p:nvSpPr>
          <p:cNvPr id="4" name="Slide Number Placeholder 3"/>
          <p:cNvSpPr>
            <a:spLocks noGrp="1"/>
          </p:cNvSpPr>
          <p:nvPr>
            <p:ph type="sldNum" sz="quarter" idx="12"/>
          </p:nvPr>
        </p:nvSpPr>
        <p:spPr/>
        <p:txBody>
          <a:bodyPr/>
          <a:lstStyle/>
          <a:p>
            <a:fld id="{4B490DE6-7A4A-0F4C-A18B-C3B4F3245ADB}" type="slidenum">
              <a:rPr lang="en-US" smtClean="0"/>
              <a:t>2</a:t>
            </a:fld>
            <a:endParaRPr lang="en-US"/>
          </a:p>
        </p:txBody>
      </p:sp>
    </p:spTree>
    <p:extLst>
      <p:ext uri="{BB962C8B-B14F-4D97-AF65-F5344CB8AC3E}">
        <p14:creationId xmlns:p14="http://schemas.microsoft.com/office/powerpoint/2010/main" val="609477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Remembering</a:t>
            </a:r>
            <a:endParaRPr lang="en-US" dirty="0"/>
          </a:p>
        </p:txBody>
      </p:sp>
      <p:sp>
        <p:nvSpPr>
          <p:cNvPr id="3" name="Content Placeholder 2"/>
          <p:cNvSpPr>
            <a:spLocks noGrp="1"/>
          </p:cNvSpPr>
          <p:nvPr>
            <p:ph idx="1"/>
          </p:nvPr>
        </p:nvSpPr>
        <p:spPr/>
        <p:txBody>
          <a:bodyPr/>
          <a:lstStyle/>
          <a:p>
            <a:r>
              <a:rPr lang="en-US" sz="2000" dirty="0" smtClean="0"/>
              <a:t>Remembering involves </a:t>
            </a:r>
            <a:r>
              <a:rPr lang="en-US" sz="2000" dirty="0"/>
              <a:t>two steps. </a:t>
            </a:r>
            <a:endParaRPr lang="en-US" sz="2000" dirty="0" smtClean="0"/>
          </a:p>
          <a:p>
            <a:endParaRPr lang="en-US" sz="2000" dirty="0"/>
          </a:p>
          <a:p>
            <a:pPr marL="514350" indent="-514350">
              <a:buFont typeface="+mj-lt"/>
              <a:buAutoNum type="arabicPeriod"/>
            </a:pPr>
            <a:r>
              <a:rPr lang="en-US" sz="2000" dirty="0"/>
              <a:t>W</a:t>
            </a:r>
            <a:r>
              <a:rPr lang="en-US" sz="2000" dirty="0" smtClean="0"/>
              <a:t>e </a:t>
            </a:r>
            <a:r>
              <a:rPr lang="en-US" sz="2000" dirty="0"/>
              <a:t>determine how much of each new value we want to </a:t>
            </a:r>
            <a:r>
              <a:rPr lang="en-US" sz="2000" dirty="0" smtClean="0"/>
              <a:t>remember and we use </a:t>
            </a:r>
            <a:r>
              <a:rPr lang="en-US" sz="2000" dirty="0"/>
              <a:t>gates to control that. </a:t>
            </a:r>
            <a:endParaRPr lang="en-US" sz="2000" dirty="0" smtClean="0"/>
          </a:p>
          <a:p>
            <a:pPr marL="514350" indent="-514350">
              <a:buFont typeface="+mj-lt"/>
              <a:buAutoNum type="arabicPeriod"/>
            </a:pPr>
            <a:endParaRPr lang="en-US" sz="2000" dirty="0"/>
          </a:p>
          <a:p>
            <a:pPr marL="514350" indent="-514350">
              <a:buFont typeface="+mj-lt"/>
              <a:buAutoNum type="arabicPeriod"/>
            </a:pPr>
            <a:r>
              <a:rPr lang="en-US" sz="2000" dirty="0"/>
              <a:t>R</a:t>
            </a:r>
            <a:r>
              <a:rPr lang="en-US" sz="2000" dirty="0" smtClean="0"/>
              <a:t>emember </a:t>
            </a:r>
            <a:r>
              <a:rPr lang="en-US" sz="2000" dirty="0"/>
              <a:t>the gated values, we merely add them in to the existing contents of the memory</a:t>
            </a:r>
            <a:r>
              <a:rPr lang="en-US" sz="2000" dirty="0" smtClean="0"/>
              <a:t>. </a:t>
            </a:r>
            <a:endParaRPr lang="en-US" sz="2000" dirty="0"/>
          </a:p>
        </p:txBody>
      </p:sp>
      <p:sp>
        <p:nvSpPr>
          <p:cNvPr id="4" name="Slide Number Placeholder 3"/>
          <p:cNvSpPr>
            <a:spLocks noGrp="1"/>
          </p:cNvSpPr>
          <p:nvPr>
            <p:ph type="sldNum" sz="quarter" idx="12"/>
          </p:nvPr>
        </p:nvSpPr>
        <p:spPr/>
        <p:txBody>
          <a:bodyPr/>
          <a:lstStyle/>
          <a:p>
            <a:fld id="{4B490DE6-7A4A-0F4C-A18B-C3B4F3245ADB}" type="slidenum">
              <a:rPr lang="en-US" smtClean="0"/>
              <a:t>20</a:t>
            </a:fld>
            <a:endParaRPr lang="en-US"/>
          </a:p>
        </p:txBody>
      </p:sp>
      <p:pic>
        <p:nvPicPr>
          <p:cNvPr id="5" name="Picture 4"/>
          <p:cNvPicPr>
            <a:picLocks noChangeAspect="1"/>
          </p:cNvPicPr>
          <p:nvPr/>
        </p:nvPicPr>
        <p:blipFill>
          <a:blip r:embed="rId3"/>
          <a:stretch>
            <a:fillRect/>
          </a:stretch>
        </p:blipFill>
        <p:spPr>
          <a:xfrm>
            <a:off x="3145713" y="3552175"/>
            <a:ext cx="5998287" cy="3305825"/>
          </a:xfrm>
          <a:prstGeom prst="rect">
            <a:avLst/>
          </a:prstGeom>
          <a:solidFill>
            <a:srgbClr val="F9F9F9"/>
          </a:solidFill>
        </p:spPr>
      </p:pic>
    </p:spTree>
    <p:extLst>
      <p:ext uri="{BB962C8B-B14F-4D97-AF65-F5344CB8AC3E}">
        <p14:creationId xmlns:p14="http://schemas.microsoft.com/office/powerpoint/2010/main" val="943489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a:t>
            </a:r>
            <a:endParaRPr lang="en-US" dirty="0"/>
          </a:p>
        </p:txBody>
      </p:sp>
      <p:sp>
        <p:nvSpPr>
          <p:cNvPr id="3" name="Content Placeholder 2"/>
          <p:cNvSpPr>
            <a:spLocks noGrp="1"/>
          </p:cNvSpPr>
          <p:nvPr>
            <p:ph idx="1"/>
          </p:nvPr>
        </p:nvSpPr>
        <p:spPr/>
        <p:txBody>
          <a:bodyPr/>
          <a:lstStyle/>
          <a:p>
            <a:r>
              <a:rPr lang="en-US" dirty="0"/>
              <a:t>T</a:t>
            </a:r>
            <a:r>
              <a:rPr lang="en-US" dirty="0" smtClean="0"/>
              <a:t>o </a:t>
            </a:r>
            <a:r>
              <a:rPr lang="en-US" dirty="0"/>
              <a:t>select from memory we just determine how much of each element we want to </a:t>
            </a:r>
            <a:r>
              <a:rPr lang="en-US" dirty="0" smtClean="0"/>
              <a:t>use, we apply </a:t>
            </a:r>
            <a:r>
              <a:rPr lang="en-US" dirty="0"/>
              <a:t>gates to the memory elements, and the results are a list of scaled memories</a:t>
            </a:r>
            <a:r>
              <a:rPr lang="en-US" dirty="0" smtClean="0"/>
              <a:t>. </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21</a:t>
            </a:fld>
            <a:endParaRPr lang="en-US"/>
          </a:p>
        </p:txBody>
      </p:sp>
      <p:pic>
        <p:nvPicPr>
          <p:cNvPr id="6" name="Content Placeholder 4"/>
          <p:cNvPicPr>
            <a:picLocks noChangeAspect="1"/>
          </p:cNvPicPr>
          <p:nvPr/>
        </p:nvPicPr>
        <p:blipFill>
          <a:blip r:embed="rId3"/>
          <a:stretch>
            <a:fillRect/>
          </a:stretch>
        </p:blipFill>
        <p:spPr>
          <a:xfrm>
            <a:off x="1759479" y="2798809"/>
            <a:ext cx="7792735" cy="3335291"/>
          </a:xfrm>
          <a:prstGeom prst="rect">
            <a:avLst/>
          </a:prstGeom>
          <a:ln>
            <a:noFill/>
          </a:ln>
        </p:spPr>
      </p:pic>
    </p:spTree>
    <p:extLst>
      <p:ext uri="{BB962C8B-B14F-4D97-AF65-F5344CB8AC3E}">
        <p14:creationId xmlns:p14="http://schemas.microsoft.com/office/powerpoint/2010/main" val="1146288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LSTM</a:t>
            </a:r>
            <a:endParaRPr lang="en-US" dirty="0"/>
          </a:p>
        </p:txBody>
      </p:sp>
      <p:sp>
        <p:nvSpPr>
          <p:cNvPr id="3" name="Content Placeholder 2"/>
          <p:cNvSpPr>
            <a:spLocks noGrp="1"/>
          </p:cNvSpPr>
          <p:nvPr>
            <p:ph idx="1"/>
          </p:nvPr>
        </p:nvSpPr>
        <p:spPr>
          <a:xfrm>
            <a:off x="589575" y="954183"/>
            <a:ext cx="10327008" cy="2111143"/>
          </a:xfrm>
        </p:spPr>
        <p:txBody>
          <a:bodyPr/>
          <a:lstStyle/>
          <a:p>
            <a:r>
              <a:rPr lang="en-US" dirty="0" smtClean="0"/>
              <a:t>LSTM again. Find the differences compared to a simple RNN.</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22</a:t>
            </a:fld>
            <a:endParaRPr lang="en-US"/>
          </a:p>
        </p:txBody>
      </p:sp>
      <p:grpSp>
        <p:nvGrpSpPr>
          <p:cNvPr id="11" name="Group 10"/>
          <p:cNvGrpSpPr/>
          <p:nvPr/>
        </p:nvGrpSpPr>
        <p:grpSpPr>
          <a:xfrm>
            <a:off x="662125" y="1721459"/>
            <a:ext cx="5754820" cy="4775200"/>
            <a:chOff x="3018483" y="1491343"/>
            <a:chExt cx="5754820" cy="4775200"/>
          </a:xfrm>
        </p:grpSpPr>
        <p:pic>
          <p:nvPicPr>
            <p:cNvPr id="7" name="Picture 6"/>
            <p:cNvPicPr>
              <a:picLocks noChangeAspect="1"/>
            </p:cNvPicPr>
            <p:nvPr/>
          </p:nvPicPr>
          <p:blipFill>
            <a:blip r:embed="rId3"/>
            <a:stretch>
              <a:fillRect/>
            </a:stretch>
          </p:blipFill>
          <p:spPr>
            <a:xfrm>
              <a:off x="3613150" y="1491343"/>
              <a:ext cx="4559300" cy="4775200"/>
            </a:xfrm>
            <a:prstGeom prst="rect">
              <a:avLst/>
            </a:prstGeom>
          </p:spPr>
        </p:pic>
        <p:grpSp>
          <p:nvGrpSpPr>
            <p:cNvPr id="10" name="Group 9"/>
            <p:cNvGrpSpPr/>
            <p:nvPr/>
          </p:nvGrpSpPr>
          <p:grpSpPr>
            <a:xfrm>
              <a:off x="3046222" y="3005437"/>
              <a:ext cx="612668" cy="566928"/>
              <a:chOff x="3046222" y="3005437"/>
              <a:chExt cx="612668" cy="566928"/>
            </a:xfrm>
          </p:grpSpPr>
          <p:sp>
            <p:nvSpPr>
              <p:cNvPr id="8" name="Oval 7"/>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9" name="TextBox 8"/>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2" name="Group 11"/>
            <p:cNvGrpSpPr/>
            <p:nvPr/>
          </p:nvGrpSpPr>
          <p:grpSpPr>
            <a:xfrm>
              <a:off x="8172450" y="2983069"/>
              <a:ext cx="566928" cy="566928"/>
              <a:chOff x="3046222" y="3005437"/>
              <a:chExt cx="566928" cy="566928"/>
            </a:xfrm>
          </p:grpSpPr>
          <p:sp>
            <p:nvSpPr>
              <p:cNvPr id="13" name="Oval 12"/>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14" name="TextBox 13"/>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15" name="Group 14"/>
            <p:cNvGrpSpPr/>
            <p:nvPr/>
          </p:nvGrpSpPr>
          <p:grpSpPr>
            <a:xfrm>
              <a:off x="3018483" y="4469158"/>
              <a:ext cx="609462" cy="566928"/>
              <a:chOff x="3046222" y="3005437"/>
              <a:chExt cx="609462" cy="566928"/>
            </a:xfrm>
            <a:noFill/>
          </p:grpSpPr>
          <p:sp>
            <p:nvSpPr>
              <p:cNvPr id="16" name="Oval 15"/>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17" name="TextBox 16"/>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8" name="Group 17"/>
            <p:cNvGrpSpPr/>
            <p:nvPr/>
          </p:nvGrpSpPr>
          <p:grpSpPr>
            <a:xfrm>
              <a:off x="8206375" y="4482430"/>
              <a:ext cx="566928" cy="566928"/>
              <a:chOff x="3046222" y="3005437"/>
              <a:chExt cx="566928" cy="566928"/>
            </a:xfrm>
            <a:noFill/>
          </p:grpSpPr>
          <p:sp>
            <p:nvSpPr>
              <p:cNvPr id="19" name="Oval 18"/>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0" name="TextBox 19"/>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grpSp>
        <p:nvGrpSpPr>
          <p:cNvPr id="21" name="Group 20"/>
          <p:cNvGrpSpPr/>
          <p:nvPr/>
        </p:nvGrpSpPr>
        <p:grpSpPr>
          <a:xfrm>
            <a:off x="7084364" y="1423340"/>
            <a:ext cx="4758344" cy="5487895"/>
            <a:chOff x="5597237" y="907176"/>
            <a:chExt cx="4758344" cy="5487895"/>
          </a:xfrm>
        </p:grpSpPr>
        <p:sp>
          <p:nvSpPr>
            <p:cNvPr id="22" name="Rounded Rectangle 21"/>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4" name="Oval 23"/>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5" name="Straight Arrow Connector 24"/>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Oval 25"/>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27" name="Straight Arrow Connector 26"/>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1" name="Elbow Connector 30"/>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3" name="Rectangle 32"/>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4" name="Oval 33"/>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35" name="Rectangle 34"/>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4"/>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6"/>
                  <a:stretch>
                    <a:fillRect t="-39344" b="-95082"/>
                  </a:stretch>
                </a:blipFill>
              </p:spPr>
              <p:txBody>
                <a:bodyPr/>
                <a:lstStyle/>
                <a:p>
                  <a:r>
                    <a:rPr lang="en-US">
                      <a:noFill/>
                    </a:rPr>
                    <a:t> </a:t>
                  </a:r>
                </a:p>
              </p:txBody>
            </p:sp>
          </mc:Fallback>
        </mc:AlternateContent>
      </p:grpSp>
      <p:sp>
        <p:nvSpPr>
          <p:cNvPr id="6" name="Rounded Rectangular Callout 5"/>
          <p:cNvSpPr/>
          <p:nvPr/>
        </p:nvSpPr>
        <p:spPr>
          <a:xfrm>
            <a:off x="1016000" y="1584960"/>
            <a:ext cx="1706880" cy="1281848"/>
          </a:xfrm>
          <a:prstGeom prst="wedgeRoundRectCallout">
            <a:avLst>
              <a:gd name="adj1" fmla="val -50000"/>
              <a:gd name="adj2" fmla="val 73596"/>
              <a:gd name="adj3" fmla="val 16667"/>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75000"/>
                    <a:lumOff val="25000"/>
                  </a:schemeClr>
                </a:solidFill>
              </a:rPr>
              <a:t>Introduce the </a:t>
            </a:r>
            <a:r>
              <a:rPr lang="en-US" b="1" i="1" dirty="0" smtClean="0">
                <a:solidFill>
                  <a:schemeClr val="tx1">
                    <a:lumMod val="75000"/>
                    <a:lumOff val="25000"/>
                  </a:schemeClr>
                </a:solidFill>
              </a:rPr>
              <a:t>cell state</a:t>
            </a:r>
            <a:endParaRPr lang="en-US" b="1" i="1" dirty="0">
              <a:solidFill>
                <a:schemeClr val="tx1">
                  <a:lumMod val="75000"/>
                  <a:lumOff val="25000"/>
                </a:schemeClr>
              </a:solidFill>
            </a:endParaRPr>
          </a:p>
        </p:txBody>
      </p:sp>
      <p:sp>
        <p:nvSpPr>
          <p:cNvPr id="39" name="Rounded Rectangular Callout 38"/>
          <p:cNvSpPr/>
          <p:nvPr/>
        </p:nvSpPr>
        <p:spPr>
          <a:xfrm>
            <a:off x="4832758" y="5415973"/>
            <a:ext cx="1650551" cy="1217185"/>
          </a:xfrm>
          <a:prstGeom prst="wedgeRoundRectCallout">
            <a:avLst>
              <a:gd name="adj1" fmla="val -53801"/>
              <a:gd name="adj2" fmla="val -138758"/>
              <a:gd name="adj3" fmla="val 16667"/>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75000"/>
                    <a:lumOff val="25000"/>
                  </a:schemeClr>
                </a:solidFill>
              </a:rPr>
              <a:t>Hidden state is updated considering the cell state</a:t>
            </a:r>
            <a:r>
              <a:rPr lang="en-US" dirty="0" smtClean="0"/>
              <a:t>. </a:t>
            </a:r>
            <a:endParaRPr lang="en-US" dirty="0"/>
          </a:p>
        </p:txBody>
      </p:sp>
      <p:sp>
        <p:nvSpPr>
          <p:cNvPr id="40" name="Freeform 39"/>
          <p:cNvSpPr/>
          <p:nvPr/>
        </p:nvSpPr>
        <p:spPr>
          <a:xfrm rot="20153635">
            <a:off x="1644622" y="2987373"/>
            <a:ext cx="2098378" cy="2091272"/>
          </a:xfrm>
          <a:custGeom>
            <a:avLst/>
            <a:gdLst>
              <a:gd name="connsiteX0" fmla="*/ 508000 w 2651760"/>
              <a:gd name="connsiteY0" fmla="*/ 233680 h 2600960"/>
              <a:gd name="connsiteX1" fmla="*/ 467360 w 2651760"/>
              <a:gd name="connsiteY1" fmla="*/ 243840 h 2600960"/>
              <a:gd name="connsiteX2" fmla="*/ 406400 w 2651760"/>
              <a:gd name="connsiteY2" fmla="*/ 264160 h 2600960"/>
              <a:gd name="connsiteX3" fmla="*/ 375920 w 2651760"/>
              <a:gd name="connsiteY3" fmla="*/ 274320 h 2600960"/>
              <a:gd name="connsiteX4" fmla="*/ 325120 w 2651760"/>
              <a:gd name="connsiteY4" fmla="*/ 294640 h 2600960"/>
              <a:gd name="connsiteX5" fmla="*/ 254000 w 2651760"/>
              <a:gd name="connsiteY5" fmla="*/ 345440 h 2600960"/>
              <a:gd name="connsiteX6" fmla="*/ 223520 w 2651760"/>
              <a:gd name="connsiteY6" fmla="*/ 375920 h 2600960"/>
              <a:gd name="connsiteX7" fmla="*/ 193040 w 2651760"/>
              <a:gd name="connsiteY7" fmla="*/ 396240 h 2600960"/>
              <a:gd name="connsiteX8" fmla="*/ 142240 w 2651760"/>
              <a:gd name="connsiteY8" fmla="*/ 497840 h 2600960"/>
              <a:gd name="connsiteX9" fmla="*/ 121920 w 2651760"/>
              <a:gd name="connsiteY9" fmla="*/ 538480 h 2600960"/>
              <a:gd name="connsiteX10" fmla="*/ 91440 w 2651760"/>
              <a:gd name="connsiteY10" fmla="*/ 640080 h 2600960"/>
              <a:gd name="connsiteX11" fmla="*/ 71120 w 2651760"/>
              <a:gd name="connsiteY11" fmla="*/ 670560 h 2600960"/>
              <a:gd name="connsiteX12" fmla="*/ 60960 w 2651760"/>
              <a:gd name="connsiteY12" fmla="*/ 701040 h 2600960"/>
              <a:gd name="connsiteX13" fmla="*/ 40640 w 2651760"/>
              <a:gd name="connsiteY13" fmla="*/ 782320 h 2600960"/>
              <a:gd name="connsiteX14" fmla="*/ 20320 w 2651760"/>
              <a:gd name="connsiteY14" fmla="*/ 843280 h 2600960"/>
              <a:gd name="connsiteX15" fmla="*/ 0 w 2651760"/>
              <a:gd name="connsiteY15" fmla="*/ 924560 h 2600960"/>
              <a:gd name="connsiteX16" fmla="*/ 10160 w 2651760"/>
              <a:gd name="connsiteY16" fmla="*/ 1188720 h 2600960"/>
              <a:gd name="connsiteX17" fmla="*/ 20320 w 2651760"/>
              <a:gd name="connsiteY17" fmla="*/ 1219200 h 2600960"/>
              <a:gd name="connsiteX18" fmla="*/ 30480 w 2651760"/>
              <a:gd name="connsiteY18" fmla="*/ 1463040 h 2600960"/>
              <a:gd name="connsiteX19" fmla="*/ 50800 w 2651760"/>
              <a:gd name="connsiteY19" fmla="*/ 1676400 h 2600960"/>
              <a:gd name="connsiteX20" fmla="*/ 71120 w 2651760"/>
              <a:gd name="connsiteY20" fmla="*/ 1737360 h 2600960"/>
              <a:gd name="connsiteX21" fmla="*/ 101600 w 2651760"/>
              <a:gd name="connsiteY21" fmla="*/ 1778000 h 2600960"/>
              <a:gd name="connsiteX22" fmla="*/ 142240 w 2651760"/>
              <a:gd name="connsiteY22" fmla="*/ 1838960 h 2600960"/>
              <a:gd name="connsiteX23" fmla="*/ 172720 w 2651760"/>
              <a:gd name="connsiteY23" fmla="*/ 1869440 h 2600960"/>
              <a:gd name="connsiteX24" fmla="*/ 193040 w 2651760"/>
              <a:gd name="connsiteY24" fmla="*/ 1899920 h 2600960"/>
              <a:gd name="connsiteX25" fmla="*/ 243840 w 2651760"/>
              <a:gd name="connsiteY25" fmla="*/ 1940560 h 2600960"/>
              <a:gd name="connsiteX26" fmla="*/ 304800 w 2651760"/>
              <a:gd name="connsiteY26" fmla="*/ 2001520 h 2600960"/>
              <a:gd name="connsiteX27" fmla="*/ 447040 w 2651760"/>
              <a:gd name="connsiteY27" fmla="*/ 2103120 h 2600960"/>
              <a:gd name="connsiteX28" fmla="*/ 477520 w 2651760"/>
              <a:gd name="connsiteY28" fmla="*/ 2123440 h 2600960"/>
              <a:gd name="connsiteX29" fmla="*/ 508000 w 2651760"/>
              <a:gd name="connsiteY29" fmla="*/ 2143760 h 2600960"/>
              <a:gd name="connsiteX30" fmla="*/ 579120 w 2651760"/>
              <a:gd name="connsiteY30" fmla="*/ 2174240 h 2600960"/>
              <a:gd name="connsiteX31" fmla="*/ 609600 w 2651760"/>
              <a:gd name="connsiteY31" fmla="*/ 2194560 h 2600960"/>
              <a:gd name="connsiteX32" fmla="*/ 640080 w 2651760"/>
              <a:gd name="connsiteY32" fmla="*/ 2204720 h 2600960"/>
              <a:gd name="connsiteX33" fmla="*/ 670560 w 2651760"/>
              <a:gd name="connsiteY33" fmla="*/ 2225040 h 2600960"/>
              <a:gd name="connsiteX34" fmla="*/ 701040 w 2651760"/>
              <a:gd name="connsiteY34" fmla="*/ 2235200 h 2600960"/>
              <a:gd name="connsiteX35" fmla="*/ 731520 w 2651760"/>
              <a:gd name="connsiteY35" fmla="*/ 2255520 h 2600960"/>
              <a:gd name="connsiteX36" fmla="*/ 762000 w 2651760"/>
              <a:gd name="connsiteY36" fmla="*/ 2265680 h 2600960"/>
              <a:gd name="connsiteX37" fmla="*/ 883920 w 2651760"/>
              <a:gd name="connsiteY37" fmla="*/ 2326640 h 2600960"/>
              <a:gd name="connsiteX38" fmla="*/ 955040 w 2651760"/>
              <a:gd name="connsiteY38" fmla="*/ 2367280 h 2600960"/>
              <a:gd name="connsiteX39" fmla="*/ 995680 w 2651760"/>
              <a:gd name="connsiteY39" fmla="*/ 2377440 h 2600960"/>
              <a:gd name="connsiteX40" fmla="*/ 1026160 w 2651760"/>
              <a:gd name="connsiteY40" fmla="*/ 2397760 h 2600960"/>
              <a:gd name="connsiteX41" fmla="*/ 1127760 w 2651760"/>
              <a:gd name="connsiteY41" fmla="*/ 2438400 h 2600960"/>
              <a:gd name="connsiteX42" fmla="*/ 1188720 w 2651760"/>
              <a:gd name="connsiteY42" fmla="*/ 2448560 h 2600960"/>
              <a:gd name="connsiteX43" fmla="*/ 1259840 w 2651760"/>
              <a:gd name="connsiteY43" fmla="*/ 2458720 h 2600960"/>
              <a:gd name="connsiteX44" fmla="*/ 1381760 w 2651760"/>
              <a:gd name="connsiteY44" fmla="*/ 2479040 h 2600960"/>
              <a:gd name="connsiteX45" fmla="*/ 1473200 w 2651760"/>
              <a:gd name="connsiteY45" fmla="*/ 2499360 h 2600960"/>
              <a:gd name="connsiteX46" fmla="*/ 1554480 w 2651760"/>
              <a:gd name="connsiteY46" fmla="*/ 2519680 h 2600960"/>
              <a:gd name="connsiteX47" fmla="*/ 1584960 w 2651760"/>
              <a:gd name="connsiteY47" fmla="*/ 2529840 h 2600960"/>
              <a:gd name="connsiteX48" fmla="*/ 1666240 w 2651760"/>
              <a:gd name="connsiteY48" fmla="*/ 2540000 h 2600960"/>
              <a:gd name="connsiteX49" fmla="*/ 1788160 w 2651760"/>
              <a:gd name="connsiteY49" fmla="*/ 2560320 h 2600960"/>
              <a:gd name="connsiteX50" fmla="*/ 1859280 w 2651760"/>
              <a:gd name="connsiteY50" fmla="*/ 2570480 h 2600960"/>
              <a:gd name="connsiteX51" fmla="*/ 1981200 w 2651760"/>
              <a:gd name="connsiteY51" fmla="*/ 2590800 h 2600960"/>
              <a:gd name="connsiteX52" fmla="*/ 2042160 w 2651760"/>
              <a:gd name="connsiteY52" fmla="*/ 2600960 h 2600960"/>
              <a:gd name="connsiteX53" fmla="*/ 2174240 w 2651760"/>
              <a:gd name="connsiteY53" fmla="*/ 2590800 h 2600960"/>
              <a:gd name="connsiteX54" fmla="*/ 2245360 w 2651760"/>
              <a:gd name="connsiteY54" fmla="*/ 2529840 h 2600960"/>
              <a:gd name="connsiteX55" fmla="*/ 2296160 w 2651760"/>
              <a:gd name="connsiteY55" fmla="*/ 2448560 h 2600960"/>
              <a:gd name="connsiteX56" fmla="*/ 2346960 w 2651760"/>
              <a:gd name="connsiteY56" fmla="*/ 2387600 h 2600960"/>
              <a:gd name="connsiteX57" fmla="*/ 2357120 w 2651760"/>
              <a:gd name="connsiteY57" fmla="*/ 2357120 h 2600960"/>
              <a:gd name="connsiteX58" fmla="*/ 2397760 w 2651760"/>
              <a:gd name="connsiteY58" fmla="*/ 2275840 h 2600960"/>
              <a:gd name="connsiteX59" fmla="*/ 2418080 w 2651760"/>
              <a:gd name="connsiteY59" fmla="*/ 2204720 h 2600960"/>
              <a:gd name="connsiteX60" fmla="*/ 2438400 w 2651760"/>
              <a:gd name="connsiteY60" fmla="*/ 2143760 h 2600960"/>
              <a:gd name="connsiteX61" fmla="*/ 2458720 w 2651760"/>
              <a:gd name="connsiteY61" fmla="*/ 2082800 h 2600960"/>
              <a:gd name="connsiteX62" fmla="*/ 2468880 w 2651760"/>
              <a:gd name="connsiteY62" fmla="*/ 2052320 h 2600960"/>
              <a:gd name="connsiteX63" fmla="*/ 2479040 w 2651760"/>
              <a:gd name="connsiteY63" fmla="*/ 2011680 h 2600960"/>
              <a:gd name="connsiteX64" fmla="*/ 2489200 w 2651760"/>
              <a:gd name="connsiteY64" fmla="*/ 1981200 h 2600960"/>
              <a:gd name="connsiteX65" fmla="*/ 2499360 w 2651760"/>
              <a:gd name="connsiteY65" fmla="*/ 1940560 h 2600960"/>
              <a:gd name="connsiteX66" fmla="*/ 2519680 w 2651760"/>
              <a:gd name="connsiteY66" fmla="*/ 1889760 h 2600960"/>
              <a:gd name="connsiteX67" fmla="*/ 2540000 w 2651760"/>
              <a:gd name="connsiteY67" fmla="*/ 1828800 h 2600960"/>
              <a:gd name="connsiteX68" fmla="*/ 2550160 w 2651760"/>
              <a:gd name="connsiteY68" fmla="*/ 1798320 h 2600960"/>
              <a:gd name="connsiteX69" fmla="*/ 2570480 w 2651760"/>
              <a:gd name="connsiteY69" fmla="*/ 1574800 h 2600960"/>
              <a:gd name="connsiteX70" fmla="*/ 2580640 w 2651760"/>
              <a:gd name="connsiteY70" fmla="*/ 1544320 h 2600960"/>
              <a:gd name="connsiteX71" fmla="*/ 2590800 w 2651760"/>
              <a:gd name="connsiteY71" fmla="*/ 1483360 h 2600960"/>
              <a:gd name="connsiteX72" fmla="*/ 2600960 w 2651760"/>
              <a:gd name="connsiteY72" fmla="*/ 1432560 h 2600960"/>
              <a:gd name="connsiteX73" fmla="*/ 2611120 w 2651760"/>
              <a:gd name="connsiteY73" fmla="*/ 1391920 h 2600960"/>
              <a:gd name="connsiteX74" fmla="*/ 2631440 w 2651760"/>
              <a:gd name="connsiteY74" fmla="*/ 1198880 h 2600960"/>
              <a:gd name="connsiteX75" fmla="*/ 2651760 w 2651760"/>
              <a:gd name="connsiteY75" fmla="*/ 1076960 h 2600960"/>
              <a:gd name="connsiteX76" fmla="*/ 2641600 w 2651760"/>
              <a:gd name="connsiteY76" fmla="*/ 833120 h 2600960"/>
              <a:gd name="connsiteX77" fmla="*/ 2590800 w 2651760"/>
              <a:gd name="connsiteY77" fmla="*/ 670560 h 2600960"/>
              <a:gd name="connsiteX78" fmla="*/ 2570480 w 2651760"/>
              <a:gd name="connsiteY78" fmla="*/ 599440 h 2600960"/>
              <a:gd name="connsiteX79" fmla="*/ 2550160 w 2651760"/>
              <a:gd name="connsiteY79" fmla="*/ 548640 h 2600960"/>
              <a:gd name="connsiteX80" fmla="*/ 2509520 w 2651760"/>
              <a:gd name="connsiteY80" fmla="*/ 487680 h 2600960"/>
              <a:gd name="connsiteX81" fmla="*/ 2489200 w 2651760"/>
              <a:gd name="connsiteY81" fmla="*/ 447040 h 2600960"/>
              <a:gd name="connsiteX82" fmla="*/ 2438400 w 2651760"/>
              <a:gd name="connsiteY82" fmla="*/ 396240 h 2600960"/>
              <a:gd name="connsiteX83" fmla="*/ 2346960 w 2651760"/>
              <a:gd name="connsiteY83" fmla="*/ 294640 h 2600960"/>
              <a:gd name="connsiteX84" fmla="*/ 2316480 w 2651760"/>
              <a:gd name="connsiteY84" fmla="*/ 233680 h 2600960"/>
              <a:gd name="connsiteX85" fmla="*/ 2265680 w 2651760"/>
              <a:gd name="connsiteY85" fmla="*/ 193040 h 2600960"/>
              <a:gd name="connsiteX86" fmla="*/ 2235200 w 2651760"/>
              <a:gd name="connsiteY86" fmla="*/ 162560 h 2600960"/>
              <a:gd name="connsiteX87" fmla="*/ 2164080 w 2651760"/>
              <a:gd name="connsiteY87" fmla="*/ 101600 h 2600960"/>
              <a:gd name="connsiteX88" fmla="*/ 2133600 w 2651760"/>
              <a:gd name="connsiteY88" fmla="*/ 71120 h 2600960"/>
              <a:gd name="connsiteX89" fmla="*/ 2032000 w 2651760"/>
              <a:gd name="connsiteY89" fmla="*/ 40640 h 2600960"/>
              <a:gd name="connsiteX90" fmla="*/ 2001520 w 2651760"/>
              <a:gd name="connsiteY90" fmla="*/ 30480 h 2600960"/>
              <a:gd name="connsiteX91" fmla="*/ 1950720 w 2651760"/>
              <a:gd name="connsiteY91" fmla="*/ 20320 h 2600960"/>
              <a:gd name="connsiteX92" fmla="*/ 1879600 w 2651760"/>
              <a:gd name="connsiteY92" fmla="*/ 0 h 2600960"/>
              <a:gd name="connsiteX93" fmla="*/ 1808480 w 2651760"/>
              <a:gd name="connsiteY93" fmla="*/ 10160 h 2600960"/>
              <a:gd name="connsiteX94" fmla="*/ 1747520 w 2651760"/>
              <a:gd name="connsiteY94" fmla="*/ 30480 h 2600960"/>
              <a:gd name="connsiteX95" fmla="*/ 1503680 w 2651760"/>
              <a:gd name="connsiteY95" fmla="*/ 50800 h 2600960"/>
              <a:gd name="connsiteX96" fmla="*/ 1402080 w 2651760"/>
              <a:gd name="connsiteY96" fmla="*/ 71120 h 2600960"/>
              <a:gd name="connsiteX97" fmla="*/ 1310640 w 2651760"/>
              <a:gd name="connsiteY97" fmla="*/ 101600 h 2600960"/>
              <a:gd name="connsiteX98" fmla="*/ 1280160 w 2651760"/>
              <a:gd name="connsiteY98" fmla="*/ 111760 h 2600960"/>
              <a:gd name="connsiteX99" fmla="*/ 1158240 w 2651760"/>
              <a:gd name="connsiteY99" fmla="*/ 142240 h 2600960"/>
              <a:gd name="connsiteX100" fmla="*/ 1127760 w 2651760"/>
              <a:gd name="connsiteY100" fmla="*/ 152400 h 2600960"/>
              <a:gd name="connsiteX101" fmla="*/ 1056640 w 2651760"/>
              <a:gd name="connsiteY101" fmla="*/ 182880 h 2600960"/>
              <a:gd name="connsiteX102" fmla="*/ 1016000 w 2651760"/>
              <a:gd name="connsiteY102" fmla="*/ 203200 h 2600960"/>
              <a:gd name="connsiteX103" fmla="*/ 955040 w 2651760"/>
              <a:gd name="connsiteY103" fmla="*/ 223520 h 2600960"/>
              <a:gd name="connsiteX104" fmla="*/ 843280 w 2651760"/>
              <a:gd name="connsiteY104" fmla="*/ 264160 h 2600960"/>
              <a:gd name="connsiteX105" fmla="*/ 812800 w 2651760"/>
              <a:gd name="connsiteY105" fmla="*/ 274320 h 2600960"/>
              <a:gd name="connsiteX106" fmla="*/ 782320 w 2651760"/>
              <a:gd name="connsiteY106" fmla="*/ 284480 h 2600960"/>
              <a:gd name="connsiteX107" fmla="*/ 711200 w 2651760"/>
              <a:gd name="connsiteY107" fmla="*/ 274320 h 2600960"/>
              <a:gd name="connsiteX108" fmla="*/ 650240 w 2651760"/>
              <a:gd name="connsiteY108" fmla="*/ 254000 h 2600960"/>
              <a:gd name="connsiteX109" fmla="*/ 619760 w 2651760"/>
              <a:gd name="connsiteY109" fmla="*/ 243840 h 2600960"/>
              <a:gd name="connsiteX110" fmla="*/ 589280 w 2651760"/>
              <a:gd name="connsiteY110" fmla="*/ 233680 h 2600960"/>
              <a:gd name="connsiteX111" fmla="*/ 538480 w 2651760"/>
              <a:gd name="connsiteY111" fmla="*/ 223520 h 2600960"/>
              <a:gd name="connsiteX112" fmla="*/ 508000 w 2651760"/>
              <a:gd name="connsiteY112" fmla="*/ 233680 h 26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651760" h="2600960">
                <a:moveTo>
                  <a:pt x="508000" y="233680"/>
                </a:moveTo>
                <a:cubicBezTo>
                  <a:pt x="496147" y="237067"/>
                  <a:pt x="480735" y="239828"/>
                  <a:pt x="467360" y="243840"/>
                </a:cubicBezTo>
                <a:cubicBezTo>
                  <a:pt x="446844" y="249995"/>
                  <a:pt x="426720" y="257387"/>
                  <a:pt x="406400" y="264160"/>
                </a:cubicBezTo>
                <a:cubicBezTo>
                  <a:pt x="396240" y="267547"/>
                  <a:pt x="385864" y="270343"/>
                  <a:pt x="375920" y="274320"/>
                </a:cubicBezTo>
                <a:lnTo>
                  <a:pt x="325120" y="294640"/>
                </a:lnTo>
                <a:cubicBezTo>
                  <a:pt x="245871" y="373889"/>
                  <a:pt x="347610" y="278576"/>
                  <a:pt x="254000" y="345440"/>
                </a:cubicBezTo>
                <a:cubicBezTo>
                  <a:pt x="242308" y="353791"/>
                  <a:pt x="234558" y="366722"/>
                  <a:pt x="223520" y="375920"/>
                </a:cubicBezTo>
                <a:cubicBezTo>
                  <a:pt x="214139" y="383737"/>
                  <a:pt x="203200" y="389467"/>
                  <a:pt x="193040" y="396240"/>
                </a:cubicBezTo>
                <a:cubicBezTo>
                  <a:pt x="112507" y="517039"/>
                  <a:pt x="176704" y="405937"/>
                  <a:pt x="142240" y="497840"/>
                </a:cubicBezTo>
                <a:cubicBezTo>
                  <a:pt x="136922" y="512021"/>
                  <a:pt x="127238" y="524299"/>
                  <a:pt x="121920" y="538480"/>
                </a:cubicBezTo>
                <a:cubicBezTo>
                  <a:pt x="109750" y="570934"/>
                  <a:pt x="111291" y="610304"/>
                  <a:pt x="91440" y="640080"/>
                </a:cubicBezTo>
                <a:cubicBezTo>
                  <a:pt x="84667" y="650240"/>
                  <a:pt x="76581" y="659638"/>
                  <a:pt x="71120" y="670560"/>
                </a:cubicBezTo>
                <a:cubicBezTo>
                  <a:pt x="66331" y="680139"/>
                  <a:pt x="63778" y="690708"/>
                  <a:pt x="60960" y="701040"/>
                </a:cubicBezTo>
                <a:cubicBezTo>
                  <a:pt x="53612" y="727983"/>
                  <a:pt x="49471" y="755826"/>
                  <a:pt x="40640" y="782320"/>
                </a:cubicBezTo>
                <a:cubicBezTo>
                  <a:pt x="33867" y="802640"/>
                  <a:pt x="24521" y="822277"/>
                  <a:pt x="20320" y="843280"/>
                </a:cubicBezTo>
                <a:cubicBezTo>
                  <a:pt x="8060" y="904582"/>
                  <a:pt x="15621" y="877697"/>
                  <a:pt x="0" y="924560"/>
                </a:cubicBezTo>
                <a:cubicBezTo>
                  <a:pt x="3387" y="1012613"/>
                  <a:pt x="4097" y="1100810"/>
                  <a:pt x="10160" y="1188720"/>
                </a:cubicBezTo>
                <a:cubicBezTo>
                  <a:pt x="10897" y="1199404"/>
                  <a:pt x="19529" y="1208520"/>
                  <a:pt x="20320" y="1219200"/>
                </a:cubicBezTo>
                <a:cubicBezTo>
                  <a:pt x="26330" y="1300328"/>
                  <a:pt x="26418" y="1381791"/>
                  <a:pt x="30480" y="1463040"/>
                </a:cubicBezTo>
                <a:cubicBezTo>
                  <a:pt x="33625" y="1525938"/>
                  <a:pt x="32566" y="1609543"/>
                  <a:pt x="50800" y="1676400"/>
                </a:cubicBezTo>
                <a:cubicBezTo>
                  <a:pt x="56436" y="1697064"/>
                  <a:pt x="58269" y="1720225"/>
                  <a:pt x="71120" y="1737360"/>
                </a:cubicBezTo>
                <a:cubicBezTo>
                  <a:pt x="81280" y="1750907"/>
                  <a:pt x="91889" y="1764128"/>
                  <a:pt x="101600" y="1778000"/>
                </a:cubicBezTo>
                <a:cubicBezTo>
                  <a:pt x="115605" y="1798007"/>
                  <a:pt x="127247" y="1819683"/>
                  <a:pt x="142240" y="1838960"/>
                </a:cubicBezTo>
                <a:cubicBezTo>
                  <a:pt x="151061" y="1850302"/>
                  <a:pt x="163522" y="1858402"/>
                  <a:pt x="172720" y="1869440"/>
                </a:cubicBezTo>
                <a:cubicBezTo>
                  <a:pt x="180537" y="1878821"/>
                  <a:pt x="184406" y="1891286"/>
                  <a:pt x="193040" y="1899920"/>
                </a:cubicBezTo>
                <a:cubicBezTo>
                  <a:pt x="208374" y="1915254"/>
                  <a:pt x="227794" y="1925973"/>
                  <a:pt x="243840" y="1940560"/>
                </a:cubicBezTo>
                <a:cubicBezTo>
                  <a:pt x="265104" y="1959890"/>
                  <a:pt x="281811" y="1984278"/>
                  <a:pt x="304800" y="2001520"/>
                </a:cubicBezTo>
                <a:cubicBezTo>
                  <a:pt x="405617" y="2077133"/>
                  <a:pt x="357901" y="2043694"/>
                  <a:pt x="447040" y="2103120"/>
                </a:cubicBezTo>
                <a:lnTo>
                  <a:pt x="477520" y="2123440"/>
                </a:lnTo>
                <a:cubicBezTo>
                  <a:pt x="487680" y="2130213"/>
                  <a:pt x="496416" y="2139899"/>
                  <a:pt x="508000" y="2143760"/>
                </a:cubicBezTo>
                <a:cubicBezTo>
                  <a:pt x="542195" y="2155158"/>
                  <a:pt x="543967" y="2154152"/>
                  <a:pt x="579120" y="2174240"/>
                </a:cubicBezTo>
                <a:cubicBezTo>
                  <a:pt x="589722" y="2180298"/>
                  <a:pt x="598678" y="2189099"/>
                  <a:pt x="609600" y="2194560"/>
                </a:cubicBezTo>
                <a:cubicBezTo>
                  <a:pt x="619179" y="2199349"/>
                  <a:pt x="630501" y="2199931"/>
                  <a:pt x="640080" y="2204720"/>
                </a:cubicBezTo>
                <a:cubicBezTo>
                  <a:pt x="651002" y="2210181"/>
                  <a:pt x="659638" y="2219579"/>
                  <a:pt x="670560" y="2225040"/>
                </a:cubicBezTo>
                <a:cubicBezTo>
                  <a:pt x="680139" y="2229829"/>
                  <a:pt x="691461" y="2230411"/>
                  <a:pt x="701040" y="2235200"/>
                </a:cubicBezTo>
                <a:cubicBezTo>
                  <a:pt x="711962" y="2240661"/>
                  <a:pt x="720598" y="2250059"/>
                  <a:pt x="731520" y="2255520"/>
                </a:cubicBezTo>
                <a:cubicBezTo>
                  <a:pt x="741099" y="2260309"/>
                  <a:pt x="752598" y="2260552"/>
                  <a:pt x="762000" y="2265680"/>
                </a:cubicBezTo>
                <a:cubicBezTo>
                  <a:pt x="880192" y="2330148"/>
                  <a:pt x="801327" y="2305992"/>
                  <a:pt x="883920" y="2326640"/>
                </a:cubicBezTo>
                <a:cubicBezTo>
                  <a:pt x="909186" y="2343484"/>
                  <a:pt x="925576" y="2356231"/>
                  <a:pt x="955040" y="2367280"/>
                </a:cubicBezTo>
                <a:cubicBezTo>
                  <a:pt x="968115" y="2372183"/>
                  <a:pt x="982133" y="2374053"/>
                  <a:pt x="995680" y="2377440"/>
                </a:cubicBezTo>
                <a:cubicBezTo>
                  <a:pt x="1005840" y="2384213"/>
                  <a:pt x="1015558" y="2391702"/>
                  <a:pt x="1026160" y="2397760"/>
                </a:cubicBezTo>
                <a:cubicBezTo>
                  <a:pt x="1053473" y="2413367"/>
                  <a:pt x="1098373" y="2433502"/>
                  <a:pt x="1127760" y="2438400"/>
                </a:cubicBezTo>
                <a:lnTo>
                  <a:pt x="1188720" y="2448560"/>
                </a:lnTo>
                <a:cubicBezTo>
                  <a:pt x="1212389" y="2452201"/>
                  <a:pt x="1236186" y="2454985"/>
                  <a:pt x="1259840" y="2458720"/>
                </a:cubicBezTo>
                <a:lnTo>
                  <a:pt x="1381760" y="2479040"/>
                </a:lnTo>
                <a:cubicBezTo>
                  <a:pt x="1508268" y="2500125"/>
                  <a:pt x="1394592" y="2477922"/>
                  <a:pt x="1473200" y="2499360"/>
                </a:cubicBezTo>
                <a:cubicBezTo>
                  <a:pt x="1500143" y="2506708"/>
                  <a:pt x="1527986" y="2510849"/>
                  <a:pt x="1554480" y="2519680"/>
                </a:cubicBezTo>
                <a:cubicBezTo>
                  <a:pt x="1564640" y="2523067"/>
                  <a:pt x="1574423" y="2527924"/>
                  <a:pt x="1584960" y="2529840"/>
                </a:cubicBezTo>
                <a:cubicBezTo>
                  <a:pt x="1611824" y="2534724"/>
                  <a:pt x="1639175" y="2536391"/>
                  <a:pt x="1666240" y="2540000"/>
                </a:cubicBezTo>
                <a:cubicBezTo>
                  <a:pt x="1832262" y="2562136"/>
                  <a:pt x="1657770" y="2538588"/>
                  <a:pt x="1788160" y="2560320"/>
                </a:cubicBezTo>
                <a:cubicBezTo>
                  <a:pt x="1811782" y="2564257"/>
                  <a:pt x="1835626" y="2566745"/>
                  <a:pt x="1859280" y="2570480"/>
                </a:cubicBezTo>
                <a:lnTo>
                  <a:pt x="1981200" y="2590800"/>
                </a:lnTo>
                <a:lnTo>
                  <a:pt x="2042160" y="2600960"/>
                </a:lnTo>
                <a:cubicBezTo>
                  <a:pt x="2086187" y="2597573"/>
                  <a:pt x="2130840" y="2598938"/>
                  <a:pt x="2174240" y="2590800"/>
                </a:cubicBezTo>
                <a:cubicBezTo>
                  <a:pt x="2192682" y="2587342"/>
                  <a:pt x="2239982" y="2535986"/>
                  <a:pt x="2245360" y="2529840"/>
                </a:cubicBezTo>
                <a:cubicBezTo>
                  <a:pt x="2285355" y="2484131"/>
                  <a:pt x="2267885" y="2498042"/>
                  <a:pt x="2296160" y="2448560"/>
                </a:cubicBezTo>
                <a:cubicBezTo>
                  <a:pt x="2315020" y="2415555"/>
                  <a:pt x="2318942" y="2415618"/>
                  <a:pt x="2346960" y="2387600"/>
                </a:cubicBezTo>
                <a:cubicBezTo>
                  <a:pt x="2350347" y="2377440"/>
                  <a:pt x="2352688" y="2366870"/>
                  <a:pt x="2357120" y="2357120"/>
                </a:cubicBezTo>
                <a:cubicBezTo>
                  <a:pt x="2369655" y="2329544"/>
                  <a:pt x="2388181" y="2304577"/>
                  <a:pt x="2397760" y="2275840"/>
                </a:cubicBezTo>
                <a:cubicBezTo>
                  <a:pt x="2431905" y="2173406"/>
                  <a:pt x="2379808" y="2332295"/>
                  <a:pt x="2418080" y="2204720"/>
                </a:cubicBezTo>
                <a:cubicBezTo>
                  <a:pt x="2424235" y="2184204"/>
                  <a:pt x="2431627" y="2164080"/>
                  <a:pt x="2438400" y="2143760"/>
                </a:cubicBezTo>
                <a:lnTo>
                  <a:pt x="2458720" y="2082800"/>
                </a:lnTo>
                <a:cubicBezTo>
                  <a:pt x="2462107" y="2072640"/>
                  <a:pt x="2466283" y="2062710"/>
                  <a:pt x="2468880" y="2052320"/>
                </a:cubicBezTo>
                <a:cubicBezTo>
                  <a:pt x="2472267" y="2038773"/>
                  <a:pt x="2475204" y="2025106"/>
                  <a:pt x="2479040" y="2011680"/>
                </a:cubicBezTo>
                <a:cubicBezTo>
                  <a:pt x="2481982" y="2001382"/>
                  <a:pt x="2486258" y="1991498"/>
                  <a:pt x="2489200" y="1981200"/>
                </a:cubicBezTo>
                <a:cubicBezTo>
                  <a:pt x="2493036" y="1967774"/>
                  <a:pt x="2494944" y="1953807"/>
                  <a:pt x="2499360" y="1940560"/>
                </a:cubicBezTo>
                <a:cubicBezTo>
                  <a:pt x="2505127" y="1923258"/>
                  <a:pt x="2513447" y="1906900"/>
                  <a:pt x="2519680" y="1889760"/>
                </a:cubicBezTo>
                <a:cubicBezTo>
                  <a:pt x="2527000" y="1869630"/>
                  <a:pt x="2533227" y="1849120"/>
                  <a:pt x="2540000" y="1828800"/>
                </a:cubicBezTo>
                <a:lnTo>
                  <a:pt x="2550160" y="1798320"/>
                </a:lnTo>
                <a:cubicBezTo>
                  <a:pt x="2554044" y="1743941"/>
                  <a:pt x="2559146" y="1637135"/>
                  <a:pt x="2570480" y="1574800"/>
                </a:cubicBezTo>
                <a:cubicBezTo>
                  <a:pt x="2572396" y="1564263"/>
                  <a:pt x="2578317" y="1554775"/>
                  <a:pt x="2580640" y="1544320"/>
                </a:cubicBezTo>
                <a:cubicBezTo>
                  <a:pt x="2585109" y="1524210"/>
                  <a:pt x="2587115" y="1503628"/>
                  <a:pt x="2590800" y="1483360"/>
                </a:cubicBezTo>
                <a:cubicBezTo>
                  <a:pt x="2593889" y="1466370"/>
                  <a:pt x="2597214" y="1449417"/>
                  <a:pt x="2600960" y="1432560"/>
                </a:cubicBezTo>
                <a:cubicBezTo>
                  <a:pt x="2603989" y="1418929"/>
                  <a:pt x="2608824" y="1405694"/>
                  <a:pt x="2611120" y="1391920"/>
                </a:cubicBezTo>
                <a:cubicBezTo>
                  <a:pt x="2620825" y="1333690"/>
                  <a:pt x="2625788" y="1255401"/>
                  <a:pt x="2631440" y="1198880"/>
                </a:cubicBezTo>
                <a:cubicBezTo>
                  <a:pt x="2641162" y="1101657"/>
                  <a:pt x="2632468" y="1134836"/>
                  <a:pt x="2651760" y="1076960"/>
                </a:cubicBezTo>
                <a:cubicBezTo>
                  <a:pt x="2648373" y="995680"/>
                  <a:pt x="2649436" y="914092"/>
                  <a:pt x="2641600" y="833120"/>
                </a:cubicBezTo>
                <a:cubicBezTo>
                  <a:pt x="2639263" y="808973"/>
                  <a:pt x="2594141" y="683923"/>
                  <a:pt x="2590800" y="670560"/>
                </a:cubicBezTo>
                <a:cubicBezTo>
                  <a:pt x="2582794" y="638535"/>
                  <a:pt x="2581412" y="628591"/>
                  <a:pt x="2570480" y="599440"/>
                </a:cubicBezTo>
                <a:cubicBezTo>
                  <a:pt x="2564076" y="582363"/>
                  <a:pt x="2558893" y="564651"/>
                  <a:pt x="2550160" y="548640"/>
                </a:cubicBezTo>
                <a:cubicBezTo>
                  <a:pt x="2538466" y="527200"/>
                  <a:pt x="2520442" y="509523"/>
                  <a:pt x="2509520" y="487680"/>
                </a:cubicBezTo>
                <a:cubicBezTo>
                  <a:pt x="2502747" y="474133"/>
                  <a:pt x="2498499" y="458995"/>
                  <a:pt x="2489200" y="447040"/>
                </a:cubicBezTo>
                <a:cubicBezTo>
                  <a:pt x="2474498" y="428137"/>
                  <a:pt x="2453731" y="414637"/>
                  <a:pt x="2438400" y="396240"/>
                </a:cubicBezTo>
                <a:cubicBezTo>
                  <a:pt x="2350806" y="291127"/>
                  <a:pt x="2426572" y="354349"/>
                  <a:pt x="2346960" y="294640"/>
                </a:cubicBezTo>
                <a:cubicBezTo>
                  <a:pt x="2336800" y="274320"/>
                  <a:pt x="2330672" y="251420"/>
                  <a:pt x="2316480" y="233680"/>
                </a:cubicBezTo>
                <a:cubicBezTo>
                  <a:pt x="2302933" y="216747"/>
                  <a:pt x="2282000" y="207320"/>
                  <a:pt x="2265680" y="193040"/>
                </a:cubicBezTo>
                <a:cubicBezTo>
                  <a:pt x="2254867" y="183578"/>
                  <a:pt x="2245880" y="172172"/>
                  <a:pt x="2235200" y="162560"/>
                </a:cubicBezTo>
                <a:cubicBezTo>
                  <a:pt x="2211992" y="141673"/>
                  <a:pt x="2187288" y="122487"/>
                  <a:pt x="2164080" y="101600"/>
                </a:cubicBezTo>
                <a:cubicBezTo>
                  <a:pt x="2153400" y="91988"/>
                  <a:pt x="2146160" y="78098"/>
                  <a:pt x="2133600" y="71120"/>
                </a:cubicBezTo>
                <a:cubicBezTo>
                  <a:pt x="2108035" y="56917"/>
                  <a:pt x="2061709" y="49128"/>
                  <a:pt x="2032000" y="40640"/>
                </a:cubicBezTo>
                <a:cubicBezTo>
                  <a:pt x="2021702" y="37698"/>
                  <a:pt x="2011910" y="33077"/>
                  <a:pt x="2001520" y="30480"/>
                </a:cubicBezTo>
                <a:cubicBezTo>
                  <a:pt x="1984767" y="26292"/>
                  <a:pt x="1967577" y="24066"/>
                  <a:pt x="1950720" y="20320"/>
                </a:cubicBezTo>
                <a:cubicBezTo>
                  <a:pt x="1912448" y="11815"/>
                  <a:pt x="1913542" y="11314"/>
                  <a:pt x="1879600" y="0"/>
                </a:cubicBezTo>
                <a:cubicBezTo>
                  <a:pt x="1855893" y="3387"/>
                  <a:pt x="1831814" y="4775"/>
                  <a:pt x="1808480" y="10160"/>
                </a:cubicBezTo>
                <a:cubicBezTo>
                  <a:pt x="1787609" y="14976"/>
                  <a:pt x="1768851" y="28541"/>
                  <a:pt x="1747520" y="30480"/>
                </a:cubicBezTo>
                <a:cubicBezTo>
                  <a:pt x="1591785" y="44638"/>
                  <a:pt x="1673057" y="37771"/>
                  <a:pt x="1503680" y="50800"/>
                </a:cubicBezTo>
                <a:cubicBezTo>
                  <a:pt x="1469813" y="57573"/>
                  <a:pt x="1432971" y="55674"/>
                  <a:pt x="1402080" y="71120"/>
                </a:cubicBezTo>
                <a:cubicBezTo>
                  <a:pt x="1334478" y="104921"/>
                  <a:pt x="1389422" y="81905"/>
                  <a:pt x="1310640" y="101600"/>
                </a:cubicBezTo>
                <a:cubicBezTo>
                  <a:pt x="1300250" y="104197"/>
                  <a:pt x="1290615" y="109437"/>
                  <a:pt x="1280160" y="111760"/>
                </a:cubicBezTo>
                <a:cubicBezTo>
                  <a:pt x="1157028" y="139123"/>
                  <a:pt x="1281419" y="101180"/>
                  <a:pt x="1158240" y="142240"/>
                </a:cubicBezTo>
                <a:cubicBezTo>
                  <a:pt x="1148080" y="145627"/>
                  <a:pt x="1136671" y="146459"/>
                  <a:pt x="1127760" y="152400"/>
                </a:cubicBezTo>
                <a:cubicBezTo>
                  <a:pt x="1065991" y="193579"/>
                  <a:pt x="1131620" y="154762"/>
                  <a:pt x="1056640" y="182880"/>
                </a:cubicBezTo>
                <a:cubicBezTo>
                  <a:pt x="1042459" y="188198"/>
                  <a:pt x="1030062" y="197575"/>
                  <a:pt x="1016000" y="203200"/>
                </a:cubicBezTo>
                <a:cubicBezTo>
                  <a:pt x="996113" y="211155"/>
                  <a:pt x="974927" y="215565"/>
                  <a:pt x="955040" y="223520"/>
                </a:cubicBezTo>
                <a:cubicBezTo>
                  <a:pt x="884353" y="251795"/>
                  <a:pt x="921542" y="238073"/>
                  <a:pt x="843280" y="264160"/>
                </a:cubicBezTo>
                <a:lnTo>
                  <a:pt x="812800" y="274320"/>
                </a:lnTo>
                <a:lnTo>
                  <a:pt x="782320" y="284480"/>
                </a:lnTo>
                <a:cubicBezTo>
                  <a:pt x="758613" y="281093"/>
                  <a:pt x="734534" y="279705"/>
                  <a:pt x="711200" y="274320"/>
                </a:cubicBezTo>
                <a:cubicBezTo>
                  <a:pt x="690329" y="269504"/>
                  <a:pt x="670560" y="260773"/>
                  <a:pt x="650240" y="254000"/>
                </a:cubicBezTo>
                <a:lnTo>
                  <a:pt x="619760" y="243840"/>
                </a:lnTo>
                <a:cubicBezTo>
                  <a:pt x="609600" y="240453"/>
                  <a:pt x="599782" y="235780"/>
                  <a:pt x="589280" y="233680"/>
                </a:cubicBezTo>
                <a:lnTo>
                  <a:pt x="538480" y="223520"/>
                </a:lnTo>
                <a:cubicBezTo>
                  <a:pt x="504787" y="234751"/>
                  <a:pt x="519853" y="230293"/>
                  <a:pt x="508000" y="233680"/>
                </a:cubicBezTo>
                <a:close/>
              </a:path>
            </a:pathLst>
          </a:custGeom>
          <a:solidFill>
            <a:schemeClr val="bg1">
              <a:lumMod val="75000"/>
              <a:alpha val="22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ular Callout 40"/>
          <p:cNvSpPr/>
          <p:nvPr/>
        </p:nvSpPr>
        <p:spPr>
          <a:xfrm>
            <a:off x="2464887" y="5567680"/>
            <a:ext cx="1650551" cy="1217185"/>
          </a:xfrm>
          <a:prstGeom prst="wedgeRoundRectCallout">
            <a:avLst>
              <a:gd name="adj1" fmla="val -28563"/>
              <a:gd name="adj2" fmla="val -63634"/>
              <a:gd name="adj3" fmla="val 16667"/>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lumMod val="75000"/>
                    <a:lumOff val="25000"/>
                  </a:schemeClr>
                </a:solidFill>
              </a:rPr>
              <a:t>Crazy things happen here</a:t>
            </a:r>
            <a:endParaRPr lang="en-US" dirty="0">
              <a:solidFill>
                <a:schemeClr val="tx1">
                  <a:lumMod val="75000"/>
                  <a:lumOff val="25000"/>
                </a:schemeClr>
              </a:solidFill>
            </a:endParaRPr>
          </a:p>
        </p:txBody>
      </p:sp>
    </p:spTree>
    <p:extLst>
      <p:ext uri="{BB962C8B-B14F-4D97-AF65-F5344CB8AC3E}">
        <p14:creationId xmlns:p14="http://schemas.microsoft.com/office/powerpoint/2010/main" val="18913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39"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B490DE6-7A4A-0F4C-A18B-C3B4F3245ADB}" type="slidenum">
              <a:rPr lang="en-US" smtClean="0"/>
              <a:t>23</a:t>
            </a:fld>
            <a:endParaRPr lang="en-US"/>
          </a:p>
        </p:txBody>
      </p:sp>
      <p:sp>
        <p:nvSpPr>
          <p:cNvPr id="4" name="Google Shape;62;p14"/>
          <p:cNvSpPr txBox="1"/>
          <p:nvPr/>
        </p:nvSpPr>
        <p:spPr>
          <a:xfrm>
            <a:off x="247419" y="73656"/>
            <a:ext cx="11741381" cy="1079600"/>
          </a:xfrm>
          <a:prstGeom prst="rect">
            <a:avLst/>
          </a:prstGeom>
          <a:noFill/>
          <a:ln>
            <a:noFill/>
          </a:ln>
        </p:spPr>
        <p:txBody>
          <a:bodyPr spcFirstLastPara="1" wrap="square" lIns="121900" tIns="121900" rIns="121900" bIns="121900" anchor="t" anchorCtr="0">
            <a:noAutofit/>
          </a:bodyPr>
          <a:lstStyle/>
          <a:p>
            <a:r>
              <a:rPr lang="es" sz="2800" dirty="0">
                <a:solidFill>
                  <a:schemeClr val="tx1">
                    <a:lumMod val="75000"/>
                    <a:lumOff val="25000"/>
                  </a:schemeClr>
                </a:solidFill>
                <a:latin typeface="Karla" charset="0"/>
                <a:ea typeface="Karla" charset="0"/>
                <a:cs typeface="Karla" charset="0"/>
                <a:sym typeface="Ubuntu"/>
              </a:rPr>
              <a:t>Before we dive in to really understand LSTM,  lets see the big picture … </a:t>
            </a:r>
            <a:endParaRPr lang="es" sz="2800" dirty="0">
              <a:solidFill>
                <a:schemeClr val="tx1">
                  <a:lumMod val="75000"/>
                  <a:lumOff val="25000"/>
                </a:schemeClr>
              </a:solidFill>
              <a:latin typeface="Karla" charset="0"/>
              <a:ea typeface="Karla" charset="0"/>
              <a:cs typeface="Karla" charset="0"/>
              <a:sym typeface="Ubuntu"/>
            </a:endParaRPr>
          </a:p>
        </p:txBody>
      </p:sp>
      <p:grpSp>
        <p:nvGrpSpPr>
          <p:cNvPr id="27" name="Group 26"/>
          <p:cNvGrpSpPr/>
          <p:nvPr/>
        </p:nvGrpSpPr>
        <p:grpSpPr>
          <a:xfrm>
            <a:off x="8264761" y="4445595"/>
            <a:ext cx="3642000" cy="1830000"/>
            <a:chOff x="8267467" y="4092100"/>
            <a:chExt cx="3642000" cy="1830000"/>
          </a:xfrm>
        </p:grpSpPr>
        <p:sp>
          <p:nvSpPr>
            <p:cNvPr id="11" name="Google Shape;69;p14"/>
            <p:cNvSpPr/>
            <p:nvPr/>
          </p:nvSpPr>
          <p:spPr>
            <a:xfrm>
              <a:off x="8267467" y="4092100"/>
              <a:ext cx="3642000" cy="18300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70;p14"/>
            <p:cNvSpPr txBox="1"/>
            <p:nvPr/>
          </p:nvSpPr>
          <p:spPr>
            <a:xfrm>
              <a:off x="9236400" y="4092100"/>
              <a:ext cx="1909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Input Gate</a:t>
              </a:r>
              <a:endParaRPr sz="2400">
                <a:latin typeface="Ubuntu"/>
                <a:ea typeface="Ubuntu"/>
                <a:cs typeface="Ubuntu"/>
                <a:sym typeface="Ubuntu"/>
              </a:endParaRPr>
            </a:p>
          </p:txBody>
        </p:sp>
        <p:pic>
          <p:nvPicPr>
            <p:cNvPr id="13" name="Google Shape;71;p14"/>
            <p:cNvPicPr preferRelativeResize="0"/>
            <p:nvPr/>
          </p:nvPicPr>
          <p:blipFill>
            <a:blip r:embed="rId3">
              <a:alphaModFix/>
            </a:blip>
            <a:stretch>
              <a:fillRect/>
            </a:stretch>
          </p:blipFill>
          <p:spPr>
            <a:xfrm>
              <a:off x="8477167" y="4774801"/>
              <a:ext cx="3297467" cy="321100"/>
            </a:xfrm>
            <a:prstGeom prst="rect">
              <a:avLst/>
            </a:prstGeom>
            <a:noFill/>
            <a:ln>
              <a:noFill/>
            </a:ln>
          </p:spPr>
        </p:pic>
        <p:pic>
          <p:nvPicPr>
            <p:cNvPr id="14" name="Google Shape;72;p14"/>
            <p:cNvPicPr preferRelativeResize="0"/>
            <p:nvPr/>
          </p:nvPicPr>
          <p:blipFill>
            <a:blip r:embed="rId4">
              <a:alphaModFix/>
            </a:blip>
            <a:stretch>
              <a:fillRect/>
            </a:stretch>
          </p:blipFill>
          <p:spPr>
            <a:xfrm>
              <a:off x="8408931" y="5349959"/>
              <a:ext cx="3433600" cy="330941"/>
            </a:xfrm>
            <a:prstGeom prst="rect">
              <a:avLst/>
            </a:prstGeom>
            <a:noFill/>
            <a:ln>
              <a:noFill/>
            </a:ln>
          </p:spPr>
        </p:pic>
      </p:grpSp>
      <p:grpSp>
        <p:nvGrpSpPr>
          <p:cNvPr id="24" name="Group 23"/>
          <p:cNvGrpSpPr/>
          <p:nvPr/>
        </p:nvGrpSpPr>
        <p:grpSpPr>
          <a:xfrm>
            <a:off x="4699034" y="4884735"/>
            <a:ext cx="3433600" cy="1320984"/>
            <a:chOff x="4476683" y="2200733"/>
            <a:chExt cx="3433600" cy="1320984"/>
          </a:xfrm>
        </p:grpSpPr>
        <p:sp>
          <p:nvSpPr>
            <p:cNvPr id="15" name="Google Shape;73;p14"/>
            <p:cNvSpPr/>
            <p:nvPr/>
          </p:nvSpPr>
          <p:spPr>
            <a:xfrm>
              <a:off x="4476683" y="2226517"/>
              <a:ext cx="3433600" cy="12952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74;p14"/>
            <p:cNvSpPr txBox="1"/>
            <p:nvPr/>
          </p:nvSpPr>
          <p:spPr>
            <a:xfrm>
              <a:off x="5406600" y="2200733"/>
              <a:ext cx="1909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Cell State</a:t>
              </a:r>
              <a:endParaRPr sz="2400">
                <a:latin typeface="Ubuntu"/>
                <a:ea typeface="Ubuntu"/>
                <a:cs typeface="Ubuntu"/>
                <a:sym typeface="Ubuntu"/>
              </a:endParaRPr>
            </a:p>
          </p:txBody>
        </p:sp>
        <p:pic>
          <p:nvPicPr>
            <p:cNvPr id="17" name="Google Shape;75;p14"/>
            <p:cNvPicPr preferRelativeResize="0"/>
            <p:nvPr/>
          </p:nvPicPr>
          <p:blipFill>
            <a:blip r:embed="rId5">
              <a:alphaModFix/>
            </a:blip>
            <a:stretch>
              <a:fillRect/>
            </a:stretch>
          </p:blipFill>
          <p:spPr>
            <a:xfrm>
              <a:off x="4849951" y="2924399"/>
              <a:ext cx="2718647" cy="321100"/>
            </a:xfrm>
            <a:prstGeom prst="rect">
              <a:avLst/>
            </a:prstGeom>
            <a:noFill/>
            <a:ln>
              <a:noFill/>
            </a:ln>
          </p:spPr>
        </p:pic>
      </p:grpSp>
      <p:grpSp>
        <p:nvGrpSpPr>
          <p:cNvPr id="25" name="Group 24"/>
          <p:cNvGrpSpPr/>
          <p:nvPr/>
        </p:nvGrpSpPr>
        <p:grpSpPr>
          <a:xfrm>
            <a:off x="8267467" y="2395221"/>
            <a:ext cx="3642000" cy="1852600"/>
            <a:chOff x="8271100" y="1873333"/>
            <a:chExt cx="3642000" cy="1852600"/>
          </a:xfrm>
        </p:grpSpPr>
        <p:sp>
          <p:nvSpPr>
            <p:cNvPr id="18" name="Google Shape;76;p14"/>
            <p:cNvSpPr/>
            <p:nvPr/>
          </p:nvSpPr>
          <p:spPr>
            <a:xfrm>
              <a:off x="8271100" y="1895933"/>
              <a:ext cx="3642000" cy="18300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77;p14"/>
            <p:cNvSpPr txBox="1"/>
            <p:nvPr/>
          </p:nvSpPr>
          <p:spPr>
            <a:xfrm>
              <a:off x="9023400" y="1873333"/>
              <a:ext cx="2335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Output Gate</a:t>
              </a:r>
              <a:endParaRPr sz="2400">
                <a:latin typeface="Ubuntu"/>
                <a:ea typeface="Ubuntu"/>
                <a:cs typeface="Ubuntu"/>
                <a:sym typeface="Ubuntu"/>
              </a:endParaRPr>
            </a:p>
          </p:txBody>
        </p:sp>
        <p:pic>
          <p:nvPicPr>
            <p:cNvPr id="20" name="Google Shape;78;p14"/>
            <p:cNvPicPr preferRelativeResize="0"/>
            <p:nvPr/>
          </p:nvPicPr>
          <p:blipFill>
            <a:blip r:embed="rId6">
              <a:alphaModFix/>
            </a:blip>
            <a:stretch>
              <a:fillRect/>
            </a:stretch>
          </p:blipFill>
          <p:spPr>
            <a:xfrm>
              <a:off x="8469700" y="2567584"/>
              <a:ext cx="3244768" cy="306533"/>
            </a:xfrm>
            <a:prstGeom prst="rect">
              <a:avLst/>
            </a:prstGeom>
            <a:noFill/>
            <a:ln>
              <a:noFill/>
            </a:ln>
          </p:spPr>
        </p:pic>
        <p:pic>
          <p:nvPicPr>
            <p:cNvPr id="21" name="Google Shape;79;p14"/>
            <p:cNvPicPr preferRelativeResize="0"/>
            <p:nvPr/>
          </p:nvPicPr>
          <p:blipFill>
            <a:blip r:embed="rId7">
              <a:alphaModFix/>
            </a:blip>
            <a:stretch>
              <a:fillRect/>
            </a:stretch>
          </p:blipFill>
          <p:spPr>
            <a:xfrm>
              <a:off x="8930302" y="3067985"/>
              <a:ext cx="2318185" cy="321100"/>
            </a:xfrm>
            <a:prstGeom prst="rect">
              <a:avLst/>
            </a:prstGeom>
            <a:noFill/>
            <a:ln>
              <a:noFill/>
            </a:ln>
          </p:spPr>
        </p:pic>
      </p:grpSp>
      <p:grpSp>
        <p:nvGrpSpPr>
          <p:cNvPr id="28" name="Group 27"/>
          <p:cNvGrpSpPr/>
          <p:nvPr/>
        </p:nvGrpSpPr>
        <p:grpSpPr>
          <a:xfrm>
            <a:off x="401368" y="821413"/>
            <a:ext cx="5754820" cy="4775200"/>
            <a:chOff x="3018483" y="1491343"/>
            <a:chExt cx="5754820" cy="4775200"/>
          </a:xfrm>
        </p:grpSpPr>
        <p:pic>
          <p:nvPicPr>
            <p:cNvPr id="29" name="Picture 28"/>
            <p:cNvPicPr>
              <a:picLocks noChangeAspect="1"/>
            </p:cNvPicPr>
            <p:nvPr/>
          </p:nvPicPr>
          <p:blipFill>
            <a:blip r:embed="rId8"/>
            <a:stretch>
              <a:fillRect/>
            </a:stretch>
          </p:blipFill>
          <p:spPr>
            <a:xfrm>
              <a:off x="3613150" y="1491343"/>
              <a:ext cx="4559300" cy="4775200"/>
            </a:xfrm>
            <a:prstGeom prst="rect">
              <a:avLst/>
            </a:prstGeom>
          </p:spPr>
        </p:pic>
        <p:grpSp>
          <p:nvGrpSpPr>
            <p:cNvPr id="30" name="Group 29"/>
            <p:cNvGrpSpPr/>
            <p:nvPr/>
          </p:nvGrpSpPr>
          <p:grpSpPr>
            <a:xfrm>
              <a:off x="3046222" y="3005437"/>
              <a:ext cx="612668" cy="566928"/>
              <a:chOff x="3046222" y="3005437"/>
              <a:chExt cx="612668" cy="566928"/>
            </a:xfrm>
          </p:grpSpPr>
          <p:sp>
            <p:nvSpPr>
              <p:cNvPr id="40" name="Oval 39"/>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41" name="TextBox 40"/>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31" name="Group 30"/>
            <p:cNvGrpSpPr/>
            <p:nvPr/>
          </p:nvGrpSpPr>
          <p:grpSpPr>
            <a:xfrm>
              <a:off x="8172450" y="2983069"/>
              <a:ext cx="566928" cy="566928"/>
              <a:chOff x="3046222" y="3005437"/>
              <a:chExt cx="566928" cy="566928"/>
            </a:xfrm>
          </p:grpSpPr>
          <p:sp>
            <p:nvSpPr>
              <p:cNvPr id="38" name="Oval 37"/>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39" name="TextBox 38"/>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32" name="Group 31"/>
            <p:cNvGrpSpPr/>
            <p:nvPr/>
          </p:nvGrpSpPr>
          <p:grpSpPr>
            <a:xfrm>
              <a:off x="3018483" y="4469158"/>
              <a:ext cx="609462" cy="566928"/>
              <a:chOff x="3046222" y="3005437"/>
              <a:chExt cx="609462" cy="566928"/>
            </a:xfrm>
            <a:noFill/>
          </p:grpSpPr>
          <p:sp>
            <p:nvSpPr>
              <p:cNvPr id="36" name="Oval 35"/>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37" name="TextBox 36"/>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33" name="Group 32"/>
            <p:cNvGrpSpPr/>
            <p:nvPr/>
          </p:nvGrpSpPr>
          <p:grpSpPr>
            <a:xfrm>
              <a:off x="8206375" y="4482430"/>
              <a:ext cx="566928" cy="566928"/>
              <a:chOff x="3046222" y="3005437"/>
              <a:chExt cx="566928" cy="566928"/>
            </a:xfrm>
            <a:noFill/>
          </p:grpSpPr>
          <p:sp>
            <p:nvSpPr>
              <p:cNvPr id="34" name="Oval 33"/>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35" name="TextBox 34"/>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5" name="Google Shape;63;p14"/>
          <p:cNvSpPr/>
          <p:nvPr/>
        </p:nvSpPr>
        <p:spPr>
          <a:xfrm>
            <a:off x="1502858" y="2932070"/>
            <a:ext cx="700000" cy="14744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64;p14"/>
          <p:cNvSpPr/>
          <p:nvPr/>
        </p:nvSpPr>
        <p:spPr>
          <a:xfrm>
            <a:off x="2336802" y="2926043"/>
            <a:ext cx="1013600" cy="14744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65;p14"/>
          <p:cNvSpPr/>
          <p:nvPr/>
        </p:nvSpPr>
        <p:spPr>
          <a:xfrm>
            <a:off x="3800752" y="2474429"/>
            <a:ext cx="1151200" cy="18300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66;p14"/>
          <p:cNvSpPr/>
          <p:nvPr/>
        </p:nvSpPr>
        <p:spPr>
          <a:xfrm>
            <a:off x="1571202" y="2413971"/>
            <a:ext cx="1779200" cy="4100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43" name="TextBox 42"/>
          <p:cNvSpPr txBox="1"/>
          <p:nvPr/>
        </p:nvSpPr>
        <p:spPr>
          <a:xfrm>
            <a:off x="1546364" y="3005602"/>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45" name="TextBox 44"/>
          <p:cNvSpPr txBox="1"/>
          <p:nvPr/>
        </p:nvSpPr>
        <p:spPr>
          <a:xfrm>
            <a:off x="2419786" y="2968811"/>
            <a:ext cx="1207866"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46" name="TextBox 45"/>
              <p:cNvSpPr txBox="1"/>
              <p:nvPr/>
            </p:nvSpPr>
            <p:spPr>
              <a:xfrm>
                <a:off x="2694942" y="3280299"/>
                <a:ext cx="1207866" cy="3795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694942" y="3280299"/>
                <a:ext cx="1207866" cy="379527"/>
              </a:xfrm>
              <a:prstGeom prst="rect">
                <a:avLst/>
              </a:prstGeom>
              <a:blipFill rotWithShape="0">
                <a:blip r:embed="rId9"/>
                <a:stretch>
                  <a:fillRect t="-1613" b="-1613"/>
                </a:stretch>
              </a:blipFill>
            </p:spPr>
            <p:txBody>
              <a:bodyPr/>
              <a:lstStyle/>
              <a:p>
                <a:r>
                  <a:rPr lang="en-US">
                    <a:noFill/>
                  </a:rPr>
                  <a:t> </a:t>
                </a:r>
              </a:p>
            </p:txBody>
          </p:sp>
        </mc:Fallback>
      </mc:AlternateContent>
      <p:sp>
        <p:nvSpPr>
          <p:cNvPr id="47" name="TextBox 46"/>
          <p:cNvSpPr txBox="1"/>
          <p:nvPr/>
        </p:nvSpPr>
        <p:spPr>
          <a:xfrm>
            <a:off x="3748529" y="2926043"/>
            <a:ext cx="1207866"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nvGrpSpPr>
          <p:cNvPr id="23" name="Group 22"/>
          <p:cNvGrpSpPr/>
          <p:nvPr/>
        </p:nvGrpSpPr>
        <p:grpSpPr>
          <a:xfrm>
            <a:off x="8289883" y="957037"/>
            <a:ext cx="3642000" cy="1295200"/>
            <a:chOff x="8289883" y="957037"/>
            <a:chExt cx="3642000" cy="1295200"/>
          </a:xfrm>
        </p:grpSpPr>
        <p:grpSp>
          <p:nvGrpSpPr>
            <p:cNvPr id="26" name="Group 25"/>
            <p:cNvGrpSpPr/>
            <p:nvPr/>
          </p:nvGrpSpPr>
          <p:grpSpPr>
            <a:xfrm>
              <a:off x="8289883" y="957037"/>
              <a:ext cx="3642000" cy="1295200"/>
              <a:chOff x="4388267" y="4359500"/>
              <a:chExt cx="3642000" cy="1295200"/>
            </a:xfrm>
          </p:grpSpPr>
          <p:sp>
            <p:nvSpPr>
              <p:cNvPr id="9" name="Google Shape;67;p14"/>
              <p:cNvSpPr/>
              <p:nvPr/>
            </p:nvSpPr>
            <p:spPr>
              <a:xfrm>
                <a:off x="4388267" y="4359500"/>
                <a:ext cx="3642000" cy="12952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68;p14"/>
              <p:cNvSpPr txBox="1"/>
              <p:nvPr/>
            </p:nvSpPr>
            <p:spPr>
              <a:xfrm>
                <a:off x="5254667" y="4428533"/>
                <a:ext cx="1909200" cy="500400"/>
              </a:xfrm>
              <a:prstGeom prst="rect">
                <a:avLst/>
              </a:prstGeom>
              <a:noFill/>
              <a:ln>
                <a:noFill/>
              </a:ln>
            </p:spPr>
            <p:txBody>
              <a:bodyPr spcFirstLastPara="1" wrap="square" lIns="121900" tIns="121900" rIns="121900" bIns="121900" anchor="t" anchorCtr="0">
                <a:noAutofit/>
              </a:bodyPr>
              <a:lstStyle/>
              <a:p>
                <a:r>
                  <a:rPr lang="es" sz="2400">
                    <a:latin typeface="Ubuntu"/>
                    <a:ea typeface="Ubuntu"/>
                    <a:cs typeface="Ubuntu"/>
                    <a:sym typeface="Ubuntu"/>
                  </a:rPr>
                  <a:t>Forget Gate</a:t>
                </a:r>
                <a:endParaRPr sz="2400" dirty="0">
                  <a:latin typeface="Ubuntu"/>
                  <a:ea typeface="Ubuntu"/>
                  <a:cs typeface="Ubuntu"/>
                  <a:sym typeface="Ubuntu"/>
                </a:endParaRPr>
              </a:p>
            </p:txBody>
          </p:sp>
        </p:grpSp>
        <p:pic>
          <p:nvPicPr>
            <p:cNvPr id="3" name="Picture 2"/>
            <p:cNvPicPr>
              <a:picLocks noChangeAspect="1"/>
            </p:cNvPicPr>
            <p:nvPr/>
          </p:nvPicPr>
          <p:blipFill>
            <a:blip r:embed="rId10"/>
            <a:stretch>
              <a:fillRect/>
            </a:stretch>
          </p:blipFill>
          <p:spPr>
            <a:xfrm>
              <a:off x="8582613" y="1708771"/>
              <a:ext cx="3189315" cy="289938"/>
            </a:xfrm>
            <a:prstGeom prst="rect">
              <a:avLst/>
            </a:prstGeom>
          </p:spPr>
        </p:pic>
      </p:grpSp>
    </p:spTree>
    <p:extLst>
      <p:ext uri="{BB962C8B-B14F-4D97-AF65-F5344CB8AC3E}">
        <p14:creationId xmlns:p14="http://schemas.microsoft.com/office/powerpoint/2010/main" val="116433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a:spLocks noChangeAspect="1"/>
          </p:cNvSpPr>
          <p:nvPr/>
        </p:nvSpPr>
        <p:spPr>
          <a:xfrm>
            <a:off x="59968" y="4776172"/>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 name="Slide Number Placeholder 1"/>
          <p:cNvSpPr>
            <a:spLocks noGrp="1"/>
          </p:cNvSpPr>
          <p:nvPr>
            <p:ph type="sldNum" sz="quarter" idx="12"/>
          </p:nvPr>
        </p:nvSpPr>
        <p:spPr>
          <a:xfrm>
            <a:off x="8470822" y="6265434"/>
            <a:ext cx="2844800" cy="365125"/>
          </a:xfrm>
        </p:spPr>
        <p:txBody>
          <a:bodyPr/>
          <a:lstStyle/>
          <a:p>
            <a:fld id="{4B490DE6-7A4A-0F4C-A18B-C3B4F3245ADB}" type="slidenum">
              <a:rPr lang="en-US" smtClean="0"/>
              <a:t>24</a:t>
            </a:fld>
            <a:endParaRPr lang="en-US"/>
          </a:p>
        </p:txBody>
      </p:sp>
      <mc:AlternateContent xmlns:mc="http://schemas.openxmlformats.org/markup-compatibility/2006">
        <mc:Choice xmlns:a14="http://schemas.microsoft.com/office/drawing/2010/main" Requires="a14">
          <p:sp>
            <p:nvSpPr>
              <p:cNvPr id="4" name="Google Shape;86;p15"/>
              <p:cNvSpPr txBox="1"/>
              <p:nvPr/>
            </p:nvSpPr>
            <p:spPr>
              <a:xfrm>
                <a:off x="4800860" y="381243"/>
                <a:ext cx="6198000" cy="3797600"/>
              </a:xfrm>
              <a:prstGeom prst="rect">
                <a:avLst/>
              </a:prstGeom>
              <a:noFill/>
              <a:ln>
                <a:noFill/>
              </a:ln>
            </p:spPr>
            <p:txBody>
              <a:bodyPr spcFirstLastPara="1" wrap="square" lIns="121900" tIns="121900" rIns="121900" bIns="121900" anchor="t" anchorCtr="0">
                <a:noAutofit/>
              </a:bodyPr>
              <a:lstStyle/>
              <a:p>
                <a:pPr marL="609585" indent="-423323">
                  <a:buSzPts val="1400"/>
                  <a:buFont typeface="Ubuntu"/>
                  <a:buAutoNum type="arabicPeriod"/>
                </a:pPr>
                <a:r>
                  <a:rPr lang="es" sz="2000" dirty="0" smtClean="0">
                    <a:solidFill>
                      <a:schemeClr val="tx1">
                        <a:lumMod val="75000"/>
                        <a:lumOff val="25000"/>
                      </a:schemeClr>
                    </a:solidFill>
                    <a:latin typeface="Karla" charset="0"/>
                    <a:ea typeface="Karla" charset="0"/>
                    <a:cs typeface="Karla" charset="0"/>
                    <a:sym typeface="Ubuntu"/>
                  </a:rPr>
                  <a:t>LSTMs </a:t>
                </a:r>
                <a:r>
                  <a:rPr lang="es" sz="2000" dirty="0">
                    <a:solidFill>
                      <a:schemeClr val="tx1">
                        <a:lumMod val="75000"/>
                        <a:lumOff val="25000"/>
                      </a:schemeClr>
                    </a:solidFill>
                    <a:latin typeface="Karla" charset="0"/>
                    <a:ea typeface="Karla" charset="0"/>
                    <a:cs typeface="Karla" charset="0"/>
                    <a:sym typeface="Ubuntu"/>
                  </a:rPr>
                  <a:t>are recurrent neural network with a </a:t>
                </a:r>
                <a:r>
                  <a:rPr lang="es" sz="2000" b="1" dirty="0">
                    <a:solidFill>
                      <a:schemeClr val="tx1">
                        <a:lumMod val="75000"/>
                        <a:lumOff val="25000"/>
                      </a:schemeClr>
                    </a:solidFill>
                    <a:latin typeface="Karla" charset="0"/>
                    <a:ea typeface="Karla" charset="0"/>
                    <a:cs typeface="Karla" charset="0"/>
                    <a:sym typeface="Ubuntu"/>
                  </a:rPr>
                  <a:t>cell</a:t>
                </a:r>
                <a:r>
                  <a:rPr lang="es" sz="2000" dirty="0">
                    <a:solidFill>
                      <a:schemeClr val="tx1">
                        <a:lumMod val="75000"/>
                        <a:lumOff val="25000"/>
                      </a:schemeClr>
                    </a:solidFill>
                    <a:latin typeface="Karla" charset="0"/>
                    <a:ea typeface="Karla" charset="0"/>
                    <a:cs typeface="Karla" charset="0"/>
                    <a:sym typeface="Ubuntu"/>
                  </a:rPr>
                  <a:t> and a </a:t>
                </a:r>
                <a:r>
                  <a:rPr lang="es" sz="2000" b="1" dirty="0">
                    <a:solidFill>
                      <a:schemeClr val="tx1">
                        <a:lumMod val="75000"/>
                        <a:lumOff val="25000"/>
                      </a:schemeClr>
                    </a:solidFill>
                    <a:latin typeface="Karla" charset="0"/>
                    <a:ea typeface="Karla" charset="0"/>
                    <a:cs typeface="Karla" charset="0"/>
                    <a:sym typeface="Ubuntu"/>
                  </a:rPr>
                  <a:t>hidden</a:t>
                </a:r>
                <a:r>
                  <a:rPr lang="es" sz="2000" dirty="0">
                    <a:solidFill>
                      <a:schemeClr val="tx1">
                        <a:lumMod val="75000"/>
                        <a:lumOff val="25000"/>
                      </a:schemeClr>
                    </a:solidFill>
                    <a:latin typeface="Karla" charset="0"/>
                    <a:ea typeface="Karla" charset="0"/>
                    <a:cs typeface="Karla" charset="0"/>
                    <a:sym typeface="Ubuntu"/>
                  </a:rPr>
                  <a:t> state, </a:t>
                </a:r>
                <a:r>
                  <a:rPr lang="es" sz="2000" dirty="0" smtClean="0">
                    <a:solidFill>
                      <a:schemeClr val="tx1">
                        <a:lumMod val="75000"/>
                        <a:lumOff val="25000"/>
                      </a:schemeClr>
                    </a:solidFill>
                    <a:latin typeface="Karla" charset="0"/>
                    <a:ea typeface="Karla" charset="0"/>
                    <a:cs typeface="Karla" charset="0"/>
                    <a:sym typeface="Ubuntu"/>
                  </a:rPr>
                  <a:t>both </a:t>
                </a:r>
                <a:r>
                  <a:rPr lang="es" sz="2000" dirty="0">
                    <a:solidFill>
                      <a:schemeClr val="tx1">
                        <a:lumMod val="75000"/>
                        <a:lumOff val="25000"/>
                      </a:schemeClr>
                    </a:solidFill>
                    <a:latin typeface="Karla" charset="0"/>
                    <a:ea typeface="Karla" charset="0"/>
                    <a:cs typeface="Karla" charset="0"/>
                    <a:sym typeface="Ubuntu"/>
                  </a:rPr>
                  <a:t>of these are updated in each step and can be thought as memories.</a:t>
                </a:r>
                <a:br>
                  <a:rPr lang="es" sz="2000" dirty="0">
                    <a:solidFill>
                      <a:schemeClr val="tx1">
                        <a:lumMod val="75000"/>
                        <a:lumOff val="25000"/>
                      </a:schemeClr>
                    </a:solidFill>
                    <a:latin typeface="Karla" charset="0"/>
                    <a:ea typeface="Karla" charset="0"/>
                    <a:cs typeface="Karla" charset="0"/>
                    <a:sym typeface="Ubuntu"/>
                  </a:rPr>
                </a:br>
                <a:r>
                  <a:rPr lang="es" sz="2000" dirty="0">
                    <a:solidFill>
                      <a:schemeClr val="tx1">
                        <a:lumMod val="75000"/>
                        <a:lumOff val="25000"/>
                      </a:schemeClr>
                    </a:solidFill>
                    <a:latin typeface="Karla" charset="0"/>
                    <a:ea typeface="Karla" charset="0"/>
                    <a:cs typeface="Karla" charset="0"/>
                    <a:sym typeface="Ubuntu"/>
                  </a:rPr>
                  <a:t> </a:t>
                </a:r>
              </a:p>
              <a:p>
                <a:pPr marL="609585" indent="-423323">
                  <a:buSzPts val="1400"/>
                  <a:buFont typeface="Ubuntu"/>
                  <a:buAutoNum type="arabicPeriod"/>
                </a:pPr>
                <a:r>
                  <a:rPr lang="es" sz="2000" b="1" dirty="0">
                    <a:solidFill>
                      <a:schemeClr val="tx1">
                        <a:lumMod val="75000"/>
                        <a:lumOff val="25000"/>
                      </a:schemeClr>
                    </a:solidFill>
                    <a:latin typeface="Karla" charset="0"/>
                    <a:ea typeface="Karla" charset="0"/>
                    <a:cs typeface="Karla" charset="0"/>
                    <a:sym typeface="Ubuntu"/>
                  </a:rPr>
                  <a:t>Cell</a:t>
                </a:r>
                <a:r>
                  <a:rPr lang="es" sz="2000" dirty="0">
                    <a:solidFill>
                      <a:schemeClr val="tx1">
                        <a:lumMod val="75000"/>
                        <a:lumOff val="25000"/>
                      </a:schemeClr>
                    </a:solidFill>
                    <a:latin typeface="Karla" charset="0"/>
                    <a:ea typeface="Karla" charset="0"/>
                    <a:cs typeface="Karla" charset="0"/>
                    <a:sym typeface="Ubuntu"/>
                  </a:rPr>
                  <a:t> states work as a </a:t>
                </a:r>
                <a:r>
                  <a:rPr lang="es" sz="2000" b="1" i="1" dirty="0">
                    <a:solidFill>
                      <a:srgbClr val="C00000"/>
                    </a:solidFill>
                    <a:latin typeface="Karla" charset="0"/>
                    <a:ea typeface="Karla" charset="0"/>
                    <a:cs typeface="Karla" charset="0"/>
                    <a:sym typeface="Ubuntu"/>
                  </a:rPr>
                  <a:t>long term memory </a:t>
                </a:r>
                <a:r>
                  <a:rPr lang="es" sz="2000" dirty="0">
                    <a:solidFill>
                      <a:schemeClr val="tx1">
                        <a:lumMod val="75000"/>
                        <a:lumOff val="25000"/>
                      </a:schemeClr>
                    </a:solidFill>
                    <a:latin typeface="Karla" charset="0"/>
                    <a:ea typeface="Karla" charset="0"/>
                    <a:cs typeface="Karla" charset="0"/>
                    <a:sym typeface="Ubuntu"/>
                  </a:rPr>
                  <a:t>and </a:t>
                </a:r>
                <a:r>
                  <a:rPr lang="es" sz="2000" dirty="0" smtClean="0">
                    <a:solidFill>
                      <a:schemeClr val="tx1">
                        <a:lumMod val="75000"/>
                        <a:lumOff val="25000"/>
                      </a:schemeClr>
                    </a:solidFill>
                    <a:latin typeface="Karla" charset="0"/>
                    <a:ea typeface="Karla" charset="0"/>
                    <a:cs typeface="Karla" charset="0"/>
                    <a:sym typeface="Ubuntu"/>
                  </a:rPr>
                  <a:t>it is updated based on </a:t>
                </a:r>
                <a:r>
                  <a:rPr lang="es" sz="2000" dirty="0">
                    <a:solidFill>
                      <a:schemeClr val="tx1">
                        <a:lumMod val="75000"/>
                        <a:lumOff val="25000"/>
                      </a:schemeClr>
                    </a:solidFill>
                    <a:latin typeface="Karla" charset="0"/>
                    <a:ea typeface="Karla" charset="0"/>
                    <a:cs typeface="Karla" charset="0"/>
                    <a:sym typeface="Ubuntu"/>
                  </a:rPr>
                  <a:t>the relation between the hidden state </a:t>
                </a:r>
                <a:r>
                  <a:rPr lang="en-US" sz="2000" dirty="0" smtClean="0">
                    <a:solidFill>
                      <a:schemeClr val="tx1">
                        <a:lumMod val="75000"/>
                        <a:lumOff val="25000"/>
                      </a:schemeClr>
                    </a:solidFill>
                    <a:latin typeface="Karla" charset="0"/>
                    <a:ea typeface="Karla" charset="0"/>
                    <a:cs typeface="Karla" charset="0"/>
                    <a:sym typeface="Ubuntu"/>
                  </a:rPr>
                  <a:t>at</a:t>
                </a:r>
                <a:r>
                  <a:rPr lang="es" sz="2000" dirty="0" smtClean="0">
                    <a:solidFill>
                      <a:schemeClr val="tx1">
                        <a:lumMod val="75000"/>
                        <a:lumOff val="25000"/>
                      </a:schemeClr>
                    </a:solidFill>
                    <a:latin typeface="Karla" charset="0"/>
                    <a:ea typeface="Karla" charset="0"/>
                    <a:cs typeface="Karla" charset="0"/>
                    <a:sym typeface="Ubuntu"/>
                  </a:rPr>
                  <a:t> </a:t>
                </a:r>
                <a:r>
                  <a:rPr lang="es" sz="2000" i="1" dirty="0">
                    <a:solidFill>
                      <a:schemeClr val="tx1">
                        <a:lumMod val="75000"/>
                        <a:lumOff val="25000"/>
                      </a:schemeClr>
                    </a:solidFill>
                    <a:latin typeface="Cambria Math" charset="0"/>
                    <a:ea typeface="Cambria Math" charset="0"/>
                    <a:cs typeface="Cambria Math" charset="0"/>
                    <a:sym typeface="Ubuntu"/>
                  </a:rPr>
                  <a:t>t -</a:t>
                </a:r>
                <a:r>
                  <a:rPr lang="es" sz="2000" i="1" dirty="0" smtClean="0">
                    <a:solidFill>
                      <a:schemeClr val="tx1">
                        <a:lumMod val="75000"/>
                        <a:lumOff val="25000"/>
                      </a:schemeClr>
                    </a:solidFill>
                    <a:latin typeface="Cambria Math" charset="0"/>
                    <a:ea typeface="Cambria Math" charset="0"/>
                    <a:cs typeface="Cambria Math" charset="0"/>
                    <a:sym typeface="Ubuntu"/>
                  </a:rPr>
                  <a:t>1</a:t>
                </a:r>
                <a:r>
                  <a:rPr lang="en-US" sz="2000" i="1" dirty="0" smtClean="0">
                    <a:solidFill>
                      <a:schemeClr val="tx1">
                        <a:lumMod val="75000"/>
                        <a:lumOff val="25000"/>
                      </a:schemeClr>
                    </a:solidFill>
                    <a:latin typeface="Cambria Math" charset="0"/>
                    <a:ea typeface="Cambria Math" charset="0"/>
                    <a:cs typeface="Cambria Math" charset="0"/>
                    <a:sym typeface="Ubuntu"/>
                  </a:rPr>
                  <a:t> (</a:t>
                </a:r>
                <a14:m>
                  <m:oMath xmlns:m="http://schemas.openxmlformats.org/officeDocument/2006/math">
                    <m:sSub>
                      <m:sSubPr>
                        <m:ctrlPr>
                          <a:rPr lang="en-US" sz="2000" i="1">
                            <a:solidFill>
                              <a:schemeClr val="tx1">
                                <a:lumMod val="75000"/>
                                <a:lumOff val="25000"/>
                              </a:schemeClr>
                            </a:solidFill>
                            <a:latin typeface="Cambria Math" charset="0"/>
                            <a:ea typeface="Karla" charset="0"/>
                            <a:cs typeface="Karla" charset="0"/>
                            <a:sym typeface="Ubuntu"/>
                          </a:rPr>
                        </m:ctrlPr>
                      </m:sSubPr>
                      <m:e>
                        <m:r>
                          <a:rPr lang="es" sz="2000" i="1">
                            <a:solidFill>
                              <a:schemeClr val="tx1">
                                <a:lumMod val="75000"/>
                                <a:lumOff val="25000"/>
                              </a:schemeClr>
                            </a:solidFill>
                            <a:latin typeface="Cambria Math" charset="0"/>
                            <a:ea typeface="Karla" charset="0"/>
                            <a:cs typeface="Karla" charset="0"/>
                            <a:sym typeface="Ubuntu"/>
                          </a:rPr>
                          <m:t>h</m:t>
                        </m:r>
                      </m:e>
                      <m:sub>
                        <m:r>
                          <a:rPr lang="en-US" sz="2000" i="1">
                            <a:solidFill>
                              <a:schemeClr val="tx1">
                                <a:lumMod val="75000"/>
                                <a:lumOff val="25000"/>
                              </a:schemeClr>
                            </a:solidFill>
                            <a:latin typeface="Cambria Math" charset="0"/>
                            <a:ea typeface="Karla" charset="0"/>
                            <a:cs typeface="Karla" charset="0"/>
                            <a:sym typeface="Ubuntu"/>
                          </a:rPr>
                          <m:t>𝑡</m:t>
                        </m:r>
                        <m:r>
                          <a:rPr lang="en-US" sz="2000" i="1">
                            <a:solidFill>
                              <a:schemeClr val="tx1">
                                <a:lumMod val="75000"/>
                                <a:lumOff val="25000"/>
                              </a:schemeClr>
                            </a:solidFill>
                            <a:latin typeface="Cambria Math" charset="0"/>
                            <a:ea typeface="Karla" charset="0"/>
                            <a:cs typeface="Karla" charset="0"/>
                            <a:sym typeface="Ubuntu"/>
                          </a:rPr>
                          <m:t>−1</m:t>
                        </m:r>
                      </m:sub>
                    </m:sSub>
                  </m:oMath>
                </a14:m>
                <a:r>
                  <a:rPr lang="en-US" sz="2000" dirty="0" smtClean="0">
                    <a:solidFill>
                      <a:schemeClr val="tx1">
                        <a:lumMod val="75000"/>
                        <a:lumOff val="25000"/>
                      </a:schemeClr>
                    </a:solidFill>
                    <a:latin typeface="Karla" charset="0"/>
                    <a:ea typeface="Karla" charset="0"/>
                    <a:cs typeface="Karla" charset="0"/>
                    <a:sym typeface="Ubuntu"/>
                  </a:rPr>
                  <a:t>)</a:t>
                </a:r>
                <a:r>
                  <a:rPr lang="es" sz="2000" dirty="0" smtClean="0">
                    <a:solidFill>
                      <a:schemeClr val="tx1">
                        <a:lumMod val="75000"/>
                        <a:lumOff val="25000"/>
                      </a:schemeClr>
                    </a:solidFill>
                    <a:latin typeface="Karla" charset="0"/>
                    <a:ea typeface="Karla" charset="0"/>
                    <a:cs typeface="Karla" charset="0"/>
                    <a:sym typeface="Ubuntu"/>
                  </a:rPr>
                  <a:t> </a:t>
                </a:r>
                <a:r>
                  <a:rPr lang="es" sz="2000" dirty="0">
                    <a:solidFill>
                      <a:schemeClr val="tx1">
                        <a:lumMod val="75000"/>
                        <a:lumOff val="25000"/>
                      </a:schemeClr>
                    </a:solidFill>
                    <a:latin typeface="Karla" charset="0"/>
                    <a:ea typeface="Karla" charset="0"/>
                    <a:cs typeface="Karla" charset="0"/>
                    <a:sym typeface="Ubuntu"/>
                  </a:rPr>
                  <a:t>and the </a:t>
                </a:r>
                <a:r>
                  <a:rPr lang="es" sz="2000" dirty="0" smtClean="0">
                    <a:solidFill>
                      <a:schemeClr val="tx1">
                        <a:lumMod val="75000"/>
                        <a:lumOff val="25000"/>
                      </a:schemeClr>
                    </a:solidFill>
                    <a:latin typeface="Karla" charset="0"/>
                    <a:ea typeface="Karla" charset="0"/>
                    <a:cs typeface="Karla" charset="0"/>
                    <a:sym typeface="Ubuntu"/>
                  </a:rPr>
                  <a:t>input at </a:t>
                </a:r>
                <a:r>
                  <a:rPr lang="es" sz="2000" i="1" dirty="0" smtClean="0">
                    <a:solidFill>
                      <a:schemeClr val="tx1">
                        <a:lumMod val="75000"/>
                        <a:lumOff val="25000"/>
                      </a:schemeClr>
                    </a:solidFill>
                    <a:latin typeface="Cambria Math" charset="0"/>
                    <a:ea typeface="Cambria Math" charset="0"/>
                    <a:cs typeface="Cambria Math" charset="0"/>
                    <a:sym typeface="Ubuntu"/>
                  </a:rPr>
                  <a:t>t</a:t>
                </a:r>
                <a:r>
                  <a:rPr lang="en-US" sz="2000" dirty="0" smtClean="0">
                    <a:solidFill>
                      <a:schemeClr val="tx1">
                        <a:lumMod val="75000"/>
                        <a:lumOff val="25000"/>
                      </a:schemeClr>
                    </a:solidFill>
                    <a:latin typeface="Karla" charset="0"/>
                    <a:ea typeface="Karla" charset="0"/>
                    <a:cs typeface="Karla" charset="0"/>
                    <a:sym typeface="Ubuntu"/>
                  </a:rPr>
                  <a:t> </a:t>
                </a:r>
                <a:r>
                  <a:rPr lang="es" sz="2000" dirty="0" smtClean="0">
                    <a:solidFill>
                      <a:schemeClr val="tx1">
                        <a:lumMod val="75000"/>
                        <a:lumOff val="25000"/>
                      </a:schemeClr>
                    </a:solidFill>
                    <a:latin typeface="Karla" charset="0"/>
                    <a:ea typeface="Karla" charset="0"/>
                    <a:cs typeface="Karla" charset="0"/>
                    <a:sym typeface="Ubuntu"/>
                  </a:rPr>
                  <a:t>(</a:t>
                </a:r>
                <a14:m>
                  <m:oMath xmlns:m="http://schemas.openxmlformats.org/officeDocument/2006/math">
                    <m:sSub>
                      <m:sSubPr>
                        <m:ctrlPr>
                          <a:rPr lang="en-US" sz="2000" b="0" i="1" smtClean="0">
                            <a:solidFill>
                              <a:schemeClr val="tx1">
                                <a:lumMod val="75000"/>
                                <a:lumOff val="25000"/>
                              </a:schemeClr>
                            </a:solidFill>
                            <a:latin typeface="Cambria Math" charset="0"/>
                            <a:ea typeface="Karla" charset="0"/>
                            <a:cs typeface="Karla" charset="0"/>
                            <a:sym typeface="Ubuntu"/>
                          </a:rPr>
                        </m:ctrlPr>
                      </m:sSubPr>
                      <m:e>
                        <m:r>
                          <a:rPr lang="en-US" sz="2000" b="0" i="1" smtClean="0">
                            <a:solidFill>
                              <a:schemeClr val="tx1">
                                <a:lumMod val="75000"/>
                                <a:lumOff val="25000"/>
                              </a:schemeClr>
                            </a:solidFill>
                            <a:latin typeface="Cambria Math" charset="0"/>
                            <a:ea typeface="Karla" charset="0"/>
                            <a:cs typeface="Karla" charset="0"/>
                            <a:sym typeface="Ubuntu"/>
                          </a:rPr>
                          <m:t>𝑥</m:t>
                        </m:r>
                      </m:e>
                      <m:sub>
                        <m:r>
                          <a:rPr lang="en-US" sz="2000" b="0" i="1" smtClean="0">
                            <a:solidFill>
                              <a:schemeClr val="tx1">
                                <a:lumMod val="75000"/>
                                <a:lumOff val="25000"/>
                              </a:schemeClr>
                            </a:solidFill>
                            <a:latin typeface="Cambria Math" charset="0"/>
                            <a:ea typeface="Karla" charset="0"/>
                            <a:cs typeface="Karla" charset="0"/>
                            <a:sym typeface="Ubuntu"/>
                          </a:rPr>
                          <m:t>𝑡</m:t>
                        </m:r>
                      </m:sub>
                    </m:sSub>
                    <m:r>
                      <a:rPr lang="en-US" sz="2000" b="0" i="1" smtClean="0">
                        <a:solidFill>
                          <a:schemeClr val="tx1">
                            <a:lumMod val="75000"/>
                            <a:lumOff val="25000"/>
                          </a:schemeClr>
                        </a:solidFill>
                        <a:latin typeface="Cambria Math" charset="0"/>
                        <a:ea typeface="Karla" charset="0"/>
                        <a:cs typeface="Karla" charset="0"/>
                        <a:sym typeface="Ubuntu"/>
                      </a:rPr>
                      <m:t>)</m:t>
                    </m:r>
                  </m:oMath>
                </a14:m>
                <a:r>
                  <a:rPr lang="en-US" sz="2000" dirty="0" smtClean="0">
                    <a:solidFill>
                      <a:schemeClr val="tx1">
                        <a:lumMod val="75000"/>
                        <a:lumOff val="25000"/>
                      </a:schemeClr>
                    </a:solidFill>
                    <a:latin typeface="Karla" charset="0"/>
                    <a:ea typeface="Karla" charset="0"/>
                    <a:cs typeface="Karla" charset="0"/>
                    <a:sym typeface="Ubuntu"/>
                  </a:rPr>
                  <a:t>.</a:t>
                </a:r>
                <a:r>
                  <a:rPr lang="es" sz="2000" dirty="0">
                    <a:solidFill>
                      <a:schemeClr val="tx1">
                        <a:lumMod val="75000"/>
                        <a:lumOff val="25000"/>
                      </a:schemeClr>
                    </a:solidFill>
                    <a:latin typeface="Karla" charset="0"/>
                    <a:ea typeface="Karla" charset="0"/>
                    <a:cs typeface="Karla" charset="0"/>
                    <a:sym typeface="Ubuntu"/>
                  </a:rPr>
                  <a:t/>
                </a:r>
                <a:br>
                  <a:rPr lang="es" sz="2000" dirty="0">
                    <a:solidFill>
                      <a:schemeClr val="tx1">
                        <a:lumMod val="75000"/>
                        <a:lumOff val="25000"/>
                      </a:schemeClr>
                    </a:solidFill>
                    <a:latin typeface="Karla" charset="0"/>
                    <a:ea typeface="Karla" charset="0"/>
                    <a:cs typeface="Karla" charset="0"/>
                    <a:sym typeface="Ubuntu"/>
                  </a:rPr>
                </a:br>
                <a:endParaRPr lang="es" sz="2000" dirty="0">
                  <a:solidFill>
                    <a:schemeClr val="tx1">
                      <a:lumMod val="75000"/>
                      <a:lumOff val="25000"/>
                    </a:schemeClr>
                  </a:solidFill>
                  <a:latin typeface="Karla" charset="0"/>
                  <a:ea typeface="Karla" charset="0"/>
                  <a:cs typeface="Karla" charset="0"/>
                  <a:sym typeface="Ubuntu"/>
                </a:endParaRPr>
              </a:p>
              <a:p>
                <a:pPr marL="609585" indent="-423323">
                  <a:buSzPts val="1400"/>
                  <a:buFont typeface="Ubuntu"/>
                  <a:buAutoNum type="arabicPeriod"/>
                </a:pPr>
                <a:r>
                  <a:rPr lang="en-US" sz="2000" dirty="0" smtClean="0">
                    <a:solidFill>
                      <a:schemeClr val="tx1">
                        <a:lumMod val="75000"/>
                        <a:lumOff val="25000"/>
                      </a:schemeClr>
                    </a:solidFill>
                    <a:latin typeface="Karla" charset="0"/>
                    <a:ea typeface="Karla" charset="0"/>
                    <a:cs typeface="Karla" charset="0"/>
                    <a:sym typeface="Ubuntu"/>
                  </a:rPr>
                  <a:t>The </a:t>
                </a:r>
                <a:r>
                  <a:rPr lang="en-US" sz="2000" b="1" dirty="0">
                    <a:solidFill>
                      <a:schemeClr val="tx1">
                        <a:lumMod val="75000"/>
                        <a:lumOff val="25000"/>
                      </a:schemeClr>
                    </a:solidFill>
                    <a:latin typeface="Karla" charset="0"/>
                    <a:ea typeface="Karla" charset="0"/>
                    <a:cs typeface="Karla" charset="0"/>
                    <a:sym typeface="Ubuntu"/>
                  </a:rPr>
                  <a:t>hidden</a:t>
                </a:r>
                <a:r>
                  <a:rPr lang="en-US" sz="2000" dirty="0">
                    <a:solidFill>
                      <a:schemeClr val="tx1">
                        <a:lumMod val="75000"/>
                        <a:lumOff val="25000"/>
                      </a:schemeClr>
                    </a:solidFill>
                    <a:latin typeface="Karla" charset="0"/>
                    <a:ea typeface="Karla" charset="0"/>
                    <a:cs typeface="Karla" charset="0"/>
                    <a:sym typeface="Ubuntu"/>
                  </a:rPr>
                  <a:t> state of the next step is a transformation of the cell state and the output (which is the section that is in general used to calculate our  loss, </a:t>
                </a:r>
                <a:r>
                  <a:rPr lang="en-US" sz="2000" dirty="0" err="1">
                    <a:solidFill>
                      <a:schemeClr val="tx1">
                        <a:lumMod val="75000"/>
                        <a:lumOff val="25000"/>
                      </a:schemeClr>
                    </a:solidFill>
                    <a:latin typeface="Karla" charset="0"/>
                    <a:ea typeface="Karla" charset="0"/>
                    <a:cs typeface="Karla" charset="0"/>
                    <a:sym typeface="Ubuntu"/>
                  </a:rPr>
                  <a:t>ie</a:t>
                </a:r>
                <a:r>
                  <a:rPr lang="en-US" sz="2000" dirty="0">
                    <a:solidFill>
                      <a:schemeClr val="tx1">
                        <a:lumMod val="75000"/>
                        <a:lumOff val="25000"/>
                      </a:schemeClr>
                    </a:solidFill>
                    <a:latin typeface="Karla" charset="0"/>
                    <a:ea typeface="Karla" charset="0"/>
                    <a:cs typeface="Karla" charset="0"/>
                    <a:sym typeface="Ubuntu"/>
                  </a:rPr>
                  <a:t> information that we want in a </a:t>
                </a:r>
                <a:r>
                  <a:rPr lang="en-US" sz="2000" b="1" dirty="0">
                    <a:solidFill>
                      <a:schemeClr val="tx1">
                        <a:lumMod val="75000"/>
                        <a:lumOff val="25000"/>
                      </a:schemeClr>
                    </a:solidFill>
                    <a:latin typeface="Karla" charset="0"/>
                    <a:ea typeface="Karla" charset="0"/>
                    <a:cs typeface="Karla" charset="0"/>
                    <a:sym typeface="Ubuntu"/>
                  </a:rPr>
                  <a:t>short memory</a:t>
                </a:r>
                <a:r>
                  <a:rPr lang="en-US" sz="2000" dirty="0">
                    <a:solidFill>
                      <a:schemeClr val="tx1">
                        <a:lumMod val="75000"/>
                        <a:lumOff val="25000"/>
                      </a:schemeClr>
                    </a:solidFill>
                    <a:latin typeface="Karla" charset="0"/>
                    <a:ea typeface="Karla" charset="0"/>
                    <a:cs typeface="Karla" charset="0"/>
                    <a:sym typeface="Ubuntu"/>
                  </a:rPr>
                  <a:t>). </a:t>
                </a:r>
              </a:p>
              <a:p>
                <a:pPr marL="609585" indent="-423323">
                  <a:buSzPts val="1400"/>
                  <a:buFont typeface="Ubuntu"/>
                  <a:buAutoNum type="arabicPeriod"/>
                </a:pPr>
                <a:endParaRPr sz="2000" dirty="0">
                  <a:solidFill>
                    <a:schemeClr val="tx1">
                      <a:lumMod val="75000"/>
                      <a:lumOff val="25000"/>
                    </a:schemeClr>
                  </a:solidFill>
                  <a:latin typeface="Karla" charset="0"/>
                  <a:ea typeface="Karla" charset="0"/>
                  <a:cs typeface="Karla" charset="0"/>
                  <a:sym typeface="Ubuntu"/>
                </a:endParaRPr>
              </a:p>
            </p:txBody>
          </p:sp>
        </mc:Choice>
        <mc:Fallback>
          <p:sp>
            <p:nvSpPr>
              <p:cNvPr id="4" name="Google Shape;86;p15"/>
              <p:cNvSpPr txBox="1">
                <a:spLocks noRot="1" noChangeAspect="1" noMove="1" noResize="1" noEditPoints="1" noAdjustHandles="1" noChangeArrowheads="1" noChangeShapeType="1" noTextEdit="1"/>
              </p:cNvSpPr>
              <p:nvPr/>
            </p:nvSpPr>
            <p:spPr>
              <a:xfrm>
                <a:off x="4800860" y="381243"/>
                <a:ext cx="6198000" cy="3797600"/>
              </a:xfrm>
              <a:prstGeom prst="rect">
                <a:avLst/>
              </a:prstGeom>
              <a:blipFill rotWithShape="0">
                <a:blip r:embed="rId3"/>
                <a:stretch>
                  <a:fillRect r="-787" b="-27608"/>
                </a:stretch>
              </a:blipFill>
              <a:ln>
                <a:noFill/>
              </a:ln>
            </p:spPr>
            <p:txBody>
              <a:bodyPr/>
              <a:lstStyle/>
              <a:p>
                <a:r>
                  <a:rPr lang="en-US">
                    <a:noFill/>
                  </a:rPr>
                  <a:t> </a:t>
                </a:r>
              </a:p>
            </p:txBody>
          </p:sp>
        </mc:Fallback>
      </mc:AlternateContent>
      <p:pic>
        <p:nvPicPr>
          <p:cNvPr id="6" name="Google Shape;88;p15"/>
          <p:cNvPicPr preferRelativeResize="0"/>
          <p:nvPr/>
        </p:nvPicPr>
        <p:blipFill rotWithShape="1">
          <a:blip r:embed="rId4">
            <a:alphaModFix/>
          </a:blip>
          <a:srcRect l="33468" r="33472"/>
          <a:stretch/>
        </p:blipFill>
        <p:spPr>
          <a:xfrm>
            <a:off x="669436" y="2200734"/>
            <a:ext cx="3583267" cy="4064700"/>
          </a:xfrm>
          <a:prstGeom prst="rect">
            <a:avLst/>
          </a:prstGeom>
          <a:noFill/>
          <a:ln>
            <a:noFill/>
          </a:ln>
        </p:spPr>
      </p:pic>
      <p:sp>
        <p:nvSpPr>
          <p:cNvPr id="7" name="Google Shape;89;p15"/>
          <p:cNvSpPr/>
          <p:nvPr/>
        </p:nvSpPr>
        <p:spPr>
          <a:xfrm>
            <a:off x="669433" y="4173733"/>
            <a:ext cx="700000" cy="14744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90;p15"/>
          <p:cNvSpPr/>
          <p:nvPr/>
        </p:nvSpPr>
        <p:spPr>
          <a:xfrm>
            <a:off x="1435033" y="4173733"/>
            <a:ext cx="1013600" cy="14744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91;p15"/>
          <p:cNvSpPr/>
          <p:nvPr/>
        </p:nvSpPr>
        <p:spPr>
          <a:xfrm>
            <a:off x="2553833" y="3818233"/>
            <a:ext cx="1151200" cy="18300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0" name="Google Shape;92;p15"/>
          <p:cNvSpPr/>
          <p:nvPr/>
        </p:nvSpPr>
        <p:spPr>
          <a:xfrm>
            <a:off x="669433" y="3488333"/>
            <a:ext cx="2718800" cy="4100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pic>
        <p:nvPicPr>
          <p:cNvPr id="11" name="Google Shape;93;p15"/>
          <p:cNvPicPr preferRelativeResize="0"/>
          <p:nvPr/>
        </p:nvPicPr>
        <p:blipFill rotWithShape="1">
          <a:blip r:embed="rId4">
            <a:alphaModFix/>
          </a:blip>
          <a:srcRect l="33468" r="33472"/>
          <a:stretch/>
        </p:blipFill>
        <p:spPr>
          <a:xfrm>
            <a:off x="669436" y="2200734"/>
            <a:ext cx="3583267" cy="4064700"/>
          </a:xfrm>
          <a:prstGeom prst="rect">
            <a:avLst/>
          </a:prstGeom>
          <a:noFill/>
          <a:ln>
            <a:noFill/>
          </a:ln>
        </p:spPr>
      </p:pic>
      <p:sp>
        <p:nvSpPr>
          <p:cNvPr id="12" name="Google Shape;94;p15"/>
          <p:cNvSpPr/>
          <p:nvPr/>
        </p:nvSpPr>
        <p:spPr>
          <a:xfrm>
            <a:off x="669433" y="4173733"/>
            <a:ext cx="700000" cy="14744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95;p15"/>
          <p:cNvSpPr/>
          <p:nvPr/>
        </p:nvSpPr>
        <p:spPr>
          <a:xfrm>
            <a:off x="1435033" y="4173733"/>
            <a:ext cx="1013600" cy="14744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96;p15"/>
          <p:cNvSpPr/>
          <p:nvPr/>
        </p:nvSpPr>
        <p:spPr>
          <a:xfrm>
            <a:off x="2553833" y="3818233"/>
            <a:ext cx="1151200" cy="18300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97;p15"/>
          <p:cNvSpPr/>
          <p:nvPr/>
        </p:nvSpPr>
        <p:spPr>
          <a:xfrm>
            <a:off x="669433" y="3488333"/>
            <a:ext cx="1779200" cy="4100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62;p14"/>
          <p:cNvSpPr txBox="1"/>
          <p:nvPr/>
        </p:nvSpPr>
        <p:spPr>
          <a:xfrm>
            <a:off x="247419" y="73656"/>
            <a:ext cx="11741381" cy="1079600"/>
          </a:xfrm>
          <a:prstGeom prst="rect">
            <a:avLst/>
          </a:prstGeom>
          <a:noFill/>
          <a:ln>
            <a:noFill/>
          </a:ln>
        </p:spPr>
        <p:txBody>
          <a:bodyPr spcFirstLastPara="1" wrap="square" lIns="121900" tIns="121900" rIns="121900" bIns="121900" anchor="t" anchorCtr="0">
            <a:noAutofit/>
          </a:bodyPr>
          <a:lstStyle/>
          <a:p>
            <a:r>
              <a:rPr lang="en-US" sz="2800" dirty="0" smtClean="0">
                <a:solidFill>
                  <a:schemeClr val="tx1">
                    <a:lumMod val="75000"/>
                    <a:lumOff val="25000"/>
                  </a:schemeClr>
                </a:solidFill>
                <a:latin typeface="Karla" charset="0"/>
                <a:ea typeface="Karla" charset="0"/>
                <a:cs typeface="Karla" charset="0"/>
                <a:sym typeface="Ubuntu"/>
              </a:rPr>
              <a:t>LSTM: Big picture</a:t>
            </a:r>
            <a:endParaRPr lang="es" sz="2800" dirty="0">
              <a:solidFill>
                <a:schemeClr val="tx1">
                  <a:lumMod val="75000"/>
                  <a:lumOff val="25000"/>
                </a:schemeClr>
              </a:solidFill>
              <a:latin typeface="Karla" charset="0"/>
              <a:ea typeface="Karla" charset="0"/>
              <a:cs typeface="Karla" charset="0"/>
              <a:sym typeface="Ubuntu"/>
            </a:endParaRPr>
          </a:p>
        </p:txBody>
      </p:sp>
      <p:sp>
        <p:nvSpPr>
          <p:cNvPr id="19" name="TextBox 18"/>
          <p:cNvSpPr txBox="1"/>
          <p:nvPr/>
        </p:nvSpPr>
        <p:spPr>
          <a:xfrm>
            <a:off x="59971" y="4828804"/>
            <a:ext cx="609462"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16460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99055" y="6380309"/>
            <a:ext cx="2844800" cy="365125"/>
          </a:xfrm>
        </p:spPr>
        <p:txBody>
          <a:bodyPr/>
          <a:lstStyle/>
          <a:p>
            <a:fld id="{4B490DE6-7A4A-0F4C-A18B-C3B4F3245ADB}" type="slidenum">
              <a:rPr lang="en-US" smtClean="0"/>
              <a:t>25</a:t>
            </a:fld>
            <a:endParaRPr lang="en-US" dirty="0"/>
          </a:p>
        </p:txBody>
      </p:sp>
      <p:sp>
        <p:nvSpPr>
          <p:cNvPr id="3" name="Google Shape;102;p16"/>
          <p:cNvSpPr txBox="1"/>
          <p:nvPr/>
        </p:nvSpPr>
        <p:spPr>
          <a:xfrm>
            <a:off x="0" y="0"/>
            <a:ext cx="3500400" cy="1179600"/>
          </a:xfrm>
          <a:prstGeom prst="rect">
            <a:avLst/>
          </a:prstGeom>
          <a:noFill/>
          <a:ln>
            <a:noFill/>
          </a:ln>
        </p:spPr>
        <p:txBody>
          <a:bodyPr spcFirstLastPara="1" wrap="square" lIns="121900" tIns="121900" rIns="121900" bIns="121900" anchor="t" anchorCtr="0">
            <a:noAutofit/>
          </a:bodyPr>
          <a:lstStyle/>
          <a:p>
            <a:r>
              <a:rPr lang="es" sz="3200" dirty="0">
                <a:latin typeface="Karla" charset="0"/>
                <a:ea typeface="Karla" charset="0"/>
                <a:cs typeface="Karla" charset="0"/>
                <a:sym typeface="Ubuntu"/>
              </a:rPr>
              <a:t>Let's think about my cell state</a:t>
            </a:r>
            <a:endParaRPr sz="3200" dirty="0">
              <a:latin typeface="Karla" charset="0"/>
              <a:ea typeface="Karla" charset="0"/>
              <a:cs typeface="Karla" charset="0"/>
              <a:sym typeface="Ubuntu"/>
            </a:endParaRPr>
          </a:p>
        </p:txBody>
      </p:sp>
      <p:sp>
        <p:nvSpPr>
          <p:cNvPr id="4" name="Google Shape;103;p16"/>
          <p:cNvSpPr txBox="1"/>
          <p:nvPr/>
        </p:nvSpPr>
        <p:spPr>
          <a:xfrm>
            <a:off x="4926808" y="5051699"/>
            <a:ext cx="6391432" cy="903600"/>
          </a:xfrm>
          <a:prstGeom prst="rect">
            <a:avLst/>
          </a:prstGeom>
          <a:noFill/>
          <a:ln>
            <a:noFill/>
          </a:ln>
        </p:spPr>
        <p:txBody>
          <a:bodyPr spcFirstLastPara="1" wrap="square" lIns="121900" tIns="121900" rIns="121900" bIns="121900" anchor="t" anchorCtr="0">
            <a:noAutofit/>
          </a:bodyPr>
          <a:lstStyle/>
          <a:p>
            <a:r>
              <a:rPr lang="es" sz="3600" dirty="0">
                <a:solidFill>
                  <a:schemeClr val="tx1">
                    <a:lumMod val="75000"/>
                    <a:lumOff val="25000"/>
                  </a:schemeClr>
                </a:solidFill>
                <a:latin typeface="Karla" charset="0"/>
                <a:ea typeface="Karla" charset="0"/>
                <a:cs typeface="Karla" charset="0"/>
                <a:sym typeface="Ubuntu"/>
              </a:rPr>
              <a:t>Let's predict if </a:t>
            </a:r>
            <a:r>
              <a:rPr lang="en-US" sz="3600" dirty="0" smtClean="0">
                <a:solidFill>
                  <a:schemeClr val="tx1">
                    <a:lumMod val="75000"/>
                    <a:lumOff val="25000"/>
                  </a:schemeClr>
                </a:solidFill>
                <a:latin typeface="Karla" charset="0"/>
                <a:ea typeface="Karla" charset="0"/>
                <a:cs typeface="Karla" charset="0"/>
                <a:sym typeface="Ubuntu"/>
              </a:rPr>
              <a:t>I</a:t>
            </a:r>
            <a:r>
              <a:rPr lang="es" sz="3600" dirty="0" smtClean="0">
                <a:solidFill>
                  <a:schemeClr val="tx1">
                    <a:lumMod val="75000"/>
                    <a:lumOff val="25000"/>
                  </a:schemeClr>
                </a:solidFill>
                <a:latin typeface="Karla" charset="0"/>
                <a:ea typeface="Karla" charset="0"/>
                <a:cs typeface="Karla" charset="0"/>
                <a:sym typeface="Ubuntu"/>
              </a:rPr>
              <a:t> </a:t>
            </a:r>
            <a:r>
              <a:rPr lang="es" sz="3600" dirty="0">
                <a:solidFill>
                  <a:schemeClr val="tx1">
                    <a:lumMod val="75000"/>
                    <a:lumOff val="25000"/>
                  </a:schemeClr>
                </a:solidFill>
                <a:latin typeface="Karla" charset="0"/>
                <a:ea typeface="Karla" charset="0"/>
                <a:cs typeface="Karla" charset="0"/>
                <a:sym typeface="Ubuntu"/>
              </a:rPr>
              <a:t>will help you in the homework in time </a:t>
            </a:r>
            <a:r>
              <a:rPr lang="es" sz="3600" dirty="0" smtClean="0">
                <a:solidFill>
                  <a:schemeClr val="tx1">
                    <a:lumMod val="75000"/>
                    <a:lumOff val="25000"/>
                  </a:schemeClr>
                </a:solidFill>
                <a:latin typeface="Karla" charset="0"/>
                <a:ea typeface="Karla" charset="0"/>
                <a:cs typeface="Karla" charset="0"/>
                <a:sym typeface="Ubuntu"/>
              </a:rPr>
              <a:t>t</a:t>
            </a:r>
            <a:r>
              <a:rPr lang="en-US" sz="3600" dirty="0" smtClean="0">
                <a:solidFill>
                  <a:schemeClr val="tx1">
                    <a:lumMod val="75000"/>
                    <a:lumOff val="25000"/>
                  </a:schemeClr>
                </a:solidFill>
                <a:latin typeface="Karla" charset="0"/>
                <a:ea typeface="Karla" charset="0"/>
                <a:cs typeface="Karla" charset="0"/>
                <a:sym typeface="Ubuntu"/>
              </a:rPr>
              <a:t>.</a:t>
            </a:r>
            <a:endParaRPr sz="3600" dirty="0">
              <a:solidFill>
                <a:schemeClr val="tx1">
                  <a:lumMod val="75000"/>
                  <a:lumOff val="25000"/>
                </a:schemeClr>
              </a:solidFill>
              <a:latin typeface="Karla" charset="0"/>
              <a:ea typeface="Karla" charset="0"/>
              <a:cs typeface="Karla" charset="0"/>
              <a:sym typeface="Ubuntu"/>
            </a:endParaRPr>
          </a:p>
        </p:txBody>
      </p:sp>
      <p:sp>
        <p:nvSpPr>
          <p:cNvPr id="5" name="Google Shape;104;p16"/>
          <p:cNvSpPr/>
          <p:nvPr/>
        </p:nvSpPr>
        <p:spPr>
          <a:xfrm>
            <a:off x="711667" y="70733"/>
            <a:ext cx="11480400" cy="4772000"/>
          </a:xfrm>
          <a:prstGeom prst="cloudCallout">
            <a:avLst>
              <a:gd name="adj1" fmla="val -20833"/>
              <a:gd name="adj2" fmla="val 625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 name="Google Shape;105;p16"/>
          <p:cNvGrpSpPr/>
          <p:nvPr/>
        </p:nvGrpSpPr>
        <p:grpSpPr>
          <a:xfrm>
            <a:off x="7725360" y="2086765"/>
            <a:ext cx="2586008" cy="1027715"/>
            <a:chOff x="410500" y="1558350"/>
            <a:chExt cx="2638425" cy="990600"/>
          </a:xfrm>
        </p:grpSpPr>
        <p:pic>
          <p:nvPicPr>
            <p:cNvPr id="7" name="Google Shape;106;p16"/>
            <p:cNvPicPr preferRelativeResize="0"/>
            <p:nvPr/>
          </p:nvPicPr>
          <p:blipFill>
            <a:blip r:embed="rId3">
              <a:alphaModFix/>
            </a:blip>
            <a:stretch>
              <a:fillRect/>
            </a:stretch>
          </p:blipFill>
          <p:spPr>
            <a:xfrm>
              <a:off x="410500" y="1558350"/>
              <a:ext cx="2638425" cy="990600"/>
            </a:xfrm>
            <a:prstGeom prst="rect">
              <a:avLst/>
            </a:prstGeom>
            <a:noFill/>
            <a:ln>
              <a:noFill/>
            </a:ln>
          </p:spPr>
        </p:pic>
        <p:pic>
          <p:nvPicPr>
            <p:cNvPr id="8" name="Google Shape;107;p16"/>
            <p:cNvPicPr preferRelativeResize="0"/>
            <p:nvPr/>
          </p:nvPicPr>
          <p:blipFill>
            <a:blip r:embed="rId4">
              <a:alphaModFix/>
            </a:blip>
            <a:stretch>
              <a:fillRect/>
            </a:stretch>
          </p:blipFill>
          <p:spPr>
            <a:xfrm>
              <a:off x="1907451" y="2076722"/>
              <a:ext cx="419825" cy="396403"/>
            </a:xfrm>
            <a:prstGeom prst="rect">
              <a:avLst/>
            </a:prstGeom>
            <a:noFill/>
            <a:ln>
              <a:noFill/>
            </a:ln>
          </p:spPr>
        </p:pic>
        <p:pic>
          <p:nvPicPr>
            <p:cNvPr id="9" name="Google Shape;108;p16"/>
            <p:cNvPicPr preferRelativeResize="0"/>
            <p:nvPr/>
          </p:nvPicPr>
          <p:blipFill>
            <a:blip r:embed="rId5">
              <a:alphaModFix/>
            </a:blip>
            <a:stretch>
              <a:fillRect/>
            </a:stretch>
          </p:blipFill>
          <p:spPr>
            <a:xfrm>
              <a:off x="2008872" y="1670425"/>
              <a:ext cx="216985" cy="204878"/>
            </a:xfrm>
            <a:prstGeom prst="rect">
              <a:avLst/>
            </a:prstGeom>
            <a:noFill/>
            <a:ln>
              <a:noFill/>
            </a:ln>
          </p:spPr>
        </p:pic>
      </p:grpSp>
      <p:grpSp>
        <p:nvGrpSpPr>
          <p:cNvPr id="10" name="Google Shape;109;p16"/>
          <p:cNvGrpSpPr/>
          <p:nvPr/>
        </p:nvGrpSpPr>
        <p:grpSpPr>
          <a:xfrm>
            <a:off x="5162664" y="2069971"/>
            <a:ext cx="2172005" cy="1061263"/>
            <a:chOff x="5186725" y="1223250"/>
            <a:chExt cx="2286000" cy="990600"/>
          </a:xfrm>
        </p:grpSpPr>
        <p:pic>
          <p:nvPicPr>
            <p:cNvPr id="11" name="Google Shape;110;p16"/>
            <p:cNvPicPr preferRelativeResize="0"/>
            <p:nvPr/>
          </p:nvPicPr>
          <p:blipFill>
            <a:blip r:embed="rId6">
              <a:alphaModFix/>
            </a:blip>
            <a:stretch>
              <a:fillRect/>
            </a:stretch>
          </p:blipFill>
          <p:spPr>
            <a:xfrm>
              <a:off x="5186725" y="1223250"/>
              <a:ext cx="2286000" cy="990600"/>
            </a:xfrm>
            <a:prstGeom prst="rect">
              <a:avLst/>
            </a:prstGeom>
            <a:noFill/>
            <a:ln>
              <a:noFill/>
            </a:ln>
          </p:spPr>
        </p:pic>
        <p:pic>
          <p:nvPicPr>
            <p:cNvPr id="12" name="Google Shape;111;p16"/>
            <p:cNvPicPr preferRelativeResize="0"/>
            <p:nvPr/>
          </p:nvPicPr>
          <p:blipFill>
            <a:blip r:embed="rId4">
              <a:alphaModFix/>
            </a:blip>
            <a:stretch>
              <a:fillRect/>
            </a:stretch>
          </p:blipFill>
          <p:spPr>
            <a:xfrm>
              <a:off x="6582950" y="1758318"/>
              <a:ext cx="408700" cy="399232"/>
            </a:xfrm>
            <a:prstGeom prst="rect">
              <a:avLst/>
            </a:prstGeom>
            <a:noFill/>
            <a:ln>
              <a:noFill/>
            </a:ln>
          </p:spPr>
        </p:pic>
        <p:pic>
          <p:nvPicPr>
            <p:cNvPr id="13" name="Google Shape;112;p16"/>
            <p:cNvPicPr preferRelativeResize="0"/>
            <p:nvPr/>
          </p:nvPicPr>
          <p:blipFill>
            <a:blip r:embed="rId5">
              <a:alphaModFix/>
            </a:blip>
            <a:stretch>
              <a:fillRect/>
            </a:stretch>
          </p:blipFill>
          <p:spPr>
            <a:xfrm>
              <a:off x="6681684" y="1356025"/>
              <a:ext cx="211235" cy="206341"/>
            </a:xfrm>
            <a:prstGeom prst="rect">
              <a:avLst/>
            </a:prstGeom>
            <a:noFill/>
            <a:ln>
              <a:noFill/>
            </a:ln>
          </p:spPr>
        </p:pic>
      </p:grpSp>
      <p:pic>
        <p:nvPicPr>
          <p:cNvPr id="14" name="Google Shape;113;p16"/>
          <p:cNvPicPr preferRelativeResize="0"/>
          <p:nvPr/>
        </p:nvPicPr>
        <p:blipFill>
          <a:blip r:embed="rId7">
            <a:alphaModFix/>
          </a:blip>
          <a:stretch>
            <a:fillRect/>
          </a:stretch>
        </p:blipFill>
        <p:spPr>
          <a:xfrm>
            <a:off x="2694231" y="5235601"/>
            <a:ext cx="1235308" cy="1509833"/>
          </a:xfrm>
          <a:prstGeom prst="rect">
            <a:avLst/>
          </a:prstGeom>
          <a:noFill/>
          <a:ln>
            <a:noFill/>
          </a:ln>
        </p:spPr>
      </p:pic>
      <p:grpSp>
        <p:nvGrpSpPr>
          <p:cNvPr id="15" name="Google Shape;114;p16"/>
          <p:cNvGrpSpPr/>
          <p:nvPr/>
        </p:nvGrpSpPr>
        <p:grpSpPr>
          <a:xfrm>
            <a:off x="2024499" y="1723645"/>
            <a:ext cx="2747455" cy="1753956"/>
            <a:chOff x="-70262" y="3174175"/>
            <a:chExt cx="2333625" cy="1485900"/>
          </a:xfrm>
        </p:grpSpPr>
        <p:pic>
          <p:nvPicPr>
            <p:cNvPr id="16" name="Google Shape;115;p16"/>
            <p:cNvPicPr preferRelativeResize="0"/>
            <p:nvPr/>
          </p:nvPicPr>
          <p:blipFill>
            <a:blip r:embed="rId8">
              <a:alphaModFix/>
            </a:blip>
            <a:stretch>
              <a:fillRect/>
            </a:stretch>
          </p:blipFill>
          <p:spPr>
            <a:xfrm>
              <a:off x="-70262" y="3174175"/>
              <a:ext cx="2333625" cy="1485900"/>
            </a:xfrm>
            <a:prstGeom prst="rect">
              <a:avLst/>
            </a:prstGeom>
            <a:noFill/>
            <a:ln>
              <a:noFill/>
            </a:ln>
          </p:spPr>
        </p:pic>
        <p:pic>
          <p:nvPicPr>
            <p:cNvPr id="17" name="Google Shape;116;p16"/>
            <p:cNvPicPr preferRelativeResize="0"/>
            <p:nvPr/>
          </p:nvPicPr>
          <p:blipFill>
            <a:blip r:embed="rId9">
              <a:alphaModFix/>
            </a:blip>
            <a:stretch>
              <a:fillRect/>
            </a:stretch>
          </p:blipFill>
          <p:spPr>
            <a:xfrm>
              <a:off x="993340" y="3765859"/>
              <a:ext cx="491724" cy="292763"/>
            </a:xfrm>
            <a:prstGeom prst="rect">
              <a:avLst/>
            </a:prstGeom>
            <a:noFill/>
            <a:ln>
              <a:noFill/>
            </a:ln>
          </p:spPr>
        </p:pic>
        <p:pic>
          <p:nvPicPr>
            <p:cNvPr id="18" name="Google Shape;117;p16"/>
            <p:cNvPicPr preferRelativeResize="0"/>
            <p:nvPr/>
          </p:nvPicPr>
          <p:blipFill>
            <a:blip r:embed="rId10">
              <a:alphaModFix/>
            </a:blip>
            <a:stretch>
              <a:fillRect/>
            </a:stretch>
          </p:blipFill>
          <p:spPr>
            <a:xfrm>
              <a:off x="1074799" y="3231850"/>
              <a:ext cx="328836" cy="353750"/>
            </a:xfrm>
            <a:prstGeom prst="rect">
              <a:avLst/>
            </a:prstGeom>
            <a:noFill/>
            <a:ln>
              <a:noFill/>
            </a:ln>
          </p:spPr>
        </p:pic>
        <p:pic>
          <p:nvPicPr>
            <p:cNvPr id="19" name="Google Shape;118;p16"/>
            <p:cNvPicPr preferRelativeResize="0"/>
            <p:nvPr/>
          </p:nvPicPr>
          <p:blipFill>
            <a:blip r:embed="rId11">
              <a:alphaModFix/>
            </a:blip>
            <a:stretch>
              <a:fillRect/>
            </a:stretch>
          </p:blipFill>
          <p:spPr>
            <a:xfrm>
              <a:off x="1048650" y="4192424"/>
              <a:ext cx="381125" cy="353756"/>
            </a:xfrm>
            <a:prstGeom prst="rect">
              <a:avLst/>
            </a:prstGeom>
            <a:noFill/>
            <a:ln>
              <a:noFill/>
            </a:ln>
          </p:spPr>
        </p:pic>
      </p:grpSp>
      <p:sp>
        <p:nvSpPr>
          <p:cNvPr id="20" name="Oval Callout 19"/>
          <p:cNvSpPr/>
          <p:nvPr/>
        </p:nvSpPr>
        <p:spPr>
          <a:xfrm>
            <a:off x="6451867" y="532395"/>
            <a:ext cx="1264386" cy="1201925"/>
          </a:xfrm>
          <a:prstGeom prst="wedgeEllipseCallout">
            <a:avLst>
              <a:gd name="adj1" fmla="val -28065"/>
              <a:gd name="adj2" fmla="val 80252"/>
            </a:avLst>
          </a:prstGeom>
          <a:solidFill>
            <a:srgbClr val="F9F9F9"/>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lumMod val="75000"/>
                    <a:lumOff val="25000"/>
                  </a:schemeClr>
                </a:solidFill>
              </a:rPr>
              <a:t>Mood</a:t>
            </a:r>
            <a:endParaRPr lang="en-US" sz="2000" dirty="0">
              <a:solidFill>
                <a:schemeClr val="tx1">
                  <a:lumMod val="75000"/>
                  <a:lumOff val="25000"/>
                </a:schemeClr>
              </a:solidFill>
            </a:endParaRPr>
          </a:p>
        </p:txBody>
      </p:sp>
      <p:sp>
        <p:nvSpPr>
          <p:cNvPr id="21" name="Oval Callout 20"/>
          <p:cNvSpPr/>
          <p:nvPr/>
        </p:nvSpPr>
        <p:spPr>
          <a:xfrm>
            <a:off x="7753978" y="3539490"/>
            <a:ext cx="1264386" cy="1201925"/>
          </a:xfrm>
          <a:prstGeom prst="wedgeEllipseCallout">
            <a:avLst>
              <a:gd name="adj1" fmla="val -97170"/>
              <a:gd name="adj2" fmla="val -82048"/>
            </a:avLst>
          </a:prstGeom>
          <a:solidFill>
            <a:srgbClr val="F9F9F9"/>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lumMod val="75000"/>
                    <a:lumOff val="25000"/>
                  </a:schemeClr>
                </a:solidFill>
              </a:rPr>
              <a:t>Busy</a:t>
            </a:r>
            <a:endParaRPr lang="en-US" sz="2000" dirty="0">
              <a:solidFill>
                <a:schemeClr val="tx1">
                  <a:lumMod val="75000"/>
                  <a:lumOff val="25000"/>
                </a:schemeClr>
              </a:solidFill>
            </a:endParaRPr>
          </a:p>
        </p:txBody>
      </p:sp>
      <p:sp>
        <p:nvSpPr>
          <p:cNvPr id="22" name="Oval Callout 21"/>
          <p:cNvSpPr/>
          <p:nvPr/>
        </p:nvSpPr>
        <p:spPr>
          <a:xfrm>
            <a:off x="3500400" y="172508"/>
            <a:ext cx="1945360" cy="1201925"/>
          </a:xfrm>
          <a:prstGeom prst="wedgeEllipseCallout">
            <a:avLst>
              <a:gd name="adj1" fmla="val -28065"/>
              <a:gd name="adj2" fmla="val 80252"/>
            </a:avLst>
          </a:prstGeom>
          <a:solidFill>
            <a:srgbClr val="F9F9F9"/>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solidFill>
                  <a:schemeClr val="tx1">
                    <a:lumMod val="75000"/>
                    <a:lumOff val="25000"/>
                  </a:schemeClr>
                </a:solidFill>
              </a:rPr>
              <a:t>Family situation</a:t>
            </a:r>
            <a:endParaRPr lang="en-US" sz="2000" dirty="0">
              <a:solidFill>
                <a:schemeClr val="tx1">
                  <a:lumMod val="75000"/>
                  <a:lumOff val="25000"/>
                </a:schemeClr>
              </a:solidFill>
            </a:endParaRPr>
          </a:p>
        </p:txBody>
      </p:sp>
      <p:sp>
        <p:nvSpPr>
          <p:cNvPr id="23" name="Oval Callout 22"/>
          <p:cNvSpPr/>
          <p:nvPr/>
        </p:nvSpPr>
        <p:spPr>
          <a:xfrm>
            <a:off x="661109" y="3343159"/>
            <a:ext cx="1945360" cy="1201925"/>
          </a:xfrm>
          <a:prstGeom prst="wedgeEllipseCallout">
            <a:avLst>
              <a:gd name="adj1" fmla="val 79522"/>
              <a:gd name="adj2" fmla="val -106562"/>
            </a:avLst>
          </a:prstGeom>
          <a:solidFill>
            <a:srgbClr val="F9F9F9"/>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smtClean="0">
                <a:solidFill>
                  <a:schemeClr val="tx1">
                    <a:lumMod val="75000"/>
                    <a:lumOff val="25000"/>
                  </a:schemeClr>
                </a:solidFill>
              </a:rPr>
              <a:t>Enviroment</a:t>
            </a:r>
            <a:endParaRPr lang="en-US" sz="2000" dirty="0">
              <a:solidFill>
                <a:schemeClr val="tx1">
                  <a:lumMod val="75000"/>
                  <a:lumOff val="25000"/>
                </a:schemeClr>
              </a:solidFill>
            </a:endParaRPr>
          </a:p>
        </p:txBody>
      </p:sp>
      <p:sp>
        <p:nvSpPr>
          <p:cNvPr id="24" name="Oval Callout 23"/>
          <p:cNvSpPr/>
          <p:nvPr/>
        </p:nvSpPr>
        <p:spPr>
          <a:xfrm>
            <a:off x="1396472" y="4741415"/>
            <a:ext cx="1945360" cy="1201925"/>
          </a:xfrm>
          <a:prstGeom prst="wedgeEllipseCallout">
            <a:avLst>
              <a:gd name="adj1" fmla="val 63854"/>
              <a:gd name="adj2" fmla="val -155590"/>
            </a:avLst>
          </a:prstGeom>
          <a:solidFill>
            <a:srgbClr val="F9F9F9"/>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lumMod val="75000"/>
                    <a:lumOff val="25000"/>
                  </a:schemeClr>
                </a:solidFill>
              </a:rPr>
              <a:t>Schedule</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04811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03153" y="6371443"/>
            <a:ext cx="2844800" cy="365125"/>
          </a:xfrm>
        </p:spPr>
        <p:txBody>
          <a:bodyPr/>
          <a:lstStyle/>
          <a:p>
            <a:fld id="{4B490DE6-7A4A-0F4C-A18B-C3B4F3245ADB}" type="slidenum">
              <a:rPr lang="en-US" smtClean="0"/>
              <a:t>26</a:t>
            </a:fld>
            <a:endParaRPr lang="en-US" dirty="0"/>
          </a:p>
        </p:txBody>
      </p:sp>
      <p:pic>
        <p:nvPicPr>
          <p:cNvPr id="3" name="Google Shape;123;p17"/>
          <p:cNvPicPr preferRelativeResize="0"/>
          <p:nvPr/>
        </p:nvPicPr>
        <p:blipFill rotWithShape="1">
          <a:blip r:embed="rId3">
            <a:alphaModFix/>
          </a:blip>
          <a:srcRect l="33468" r="33472"/>
          <a:stretch/>
        </p:blipFill>
        <p:spPr>
          <a:xfrm>
            <a:off x="825102" y="3204888"/>
            <a:ext cx="2609831" cy="3199433"/>
          </a:xfrm>
          <a:prstGeom prst="rect">
            <a:avLst/>
          </a:prstGeom>
          <a:noFill/>
          <a:ln>
            <a:noFill/>
          </a:ln>
        </p:spPr>
      </p:pic>
      <p:sp>
        <p:nvSpPr>
          <p:cNvPr id="4" name="Google Shape;124;p17"/>
          <p:cNvSpPr/>
          <p:nvPr/>
        </p:nvSpPr>
        <p:spPr>
          <a:xfrm>
            <a:off x="915300" y="4231033"/>
            <a:ext cx="420000" cy="1631600"/>
          </a:xfrm>
          <a:prstGeom prst="roundRect">
            <a:avLst>
              <a:gd name="adj" fmla="val 16667"/>
            </a:avLst>
          </a:prstGeom>
          <a:noFill/>
          <a:ln w="2857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cxnSp>
        <p:nvCxnSpPr>
          <p:cNvPr id="5" name="Google Shape;125;p17"/>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6" name="Google Shape;126;p17"/>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127;p17"/>
          <p:cNvSpPr txBox="1"/>
          <p:nvPr/>
        </p:nvSpPr>
        <p:spPr>
          <a:xfrm>
            <a:off x="1280084" y="520100"/>
            <a:ext cx="1909200" cy="500400"/>
          </a:xfrm>
          <a:prstGeom prst="rect">
            <a:avLst/>
          </a:prstGeom>
          <a:noFill/>
          <a:ln>
            <a:noFill/>
          </a:ln>
        </p:spPr>
        <p:txBody>
          <a:bodyPr spcFirstLastPara="1" wrap="square" lIns="121900" tIns="121900" rIns="121900" bIns="121900" anchor="t" anchorCtr="0">
            <a:noAutofit/>
          </a:bodyPr>
          <a:lstStyle/>
          <a:p>
            <a:r>
              <a:rPr lang="es" sz="2400" dirty="0">
                <a:latin typeface="Karla" charset="0"/>
                <a:ea typeface="Karla" charset="0"/>
                <a:cs typeface="Karla" charset="0"/>
                <a:sym typeface="Ubuntu"/>
              </a:rPr>
              <a:t>Forget Gate</a:t>
            </a:r>
            <a:endParaRPr sz="2400" dirty="0">
              <a:latin typeface="Karla" charset="0"/>
              <a:ea typeface="Karla" charset="0"/>
              <a:cs typeface="Karla" charset="0"/>
              <a:sym typeface="Ubuntu"/>
            </a:endParaRPr>
          </a:p>
        </p:txBody>
      </p:sp>
      <p:pic>
        <p:nvPicPr>
          <p:cNvPr id="8" name="Google Shape;128;p17"/>
          <p:cNvPicPr preferRelativeResize="0"/>
          <p:nvPr/>
        </p:nvPicPr>
        <p:blipFill>
          <a:blip r:embed="rId4">
            <a:alphaModFix/>
          </a:blip>
          <a:stretch>
            <a:fillRect/>
          </a:stretch>
        </p:blipFill>
        <p:spPr>
          <a:xfrm>
            <a:off x="382717" y="1706467"/>
            <a:ext cx="3494625" cy="306533"/>
          </a:xfrm>
          <a:prstGeom prst="rect">
            <a:avLst/>
          </a:prstGeom>
          <a:noFill/>
          <a:ln>
            <a:noFill/>
          </a:ln>
        </p:spPr>
      </p:pic>
      <p:sp>
        <p:nvSpPr>
          <p:cNvPr id="9" name="Google Shape;129;p17"/>
          <p:cNvSpPr/>
          <p:nvPr/>
        </p:nvSpPr>
        <p:spPr>
          <a:xfrm rot="5400000">
            <a:off x="9594553" y="1833867"/>
            <a:ext cx="204800" cy="23876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 name="Google Shape;130;p17"/>
          <p:cNvPicPr preferRelativeResize="0"/>
          <p:nvPr/>
        </p:nvPicPr>
        <p:blipFill>
          <a:blip r:embed="rId5">
            <a:alphaModFix/>
          </a:blip>
          <a:stretch>
            <a:fillRect/>
          </a:stretch>
        </p:blipFill>
        <p:spPr>
          <a:xfrm>
            <a:off x="6080867" y="2041114"/>
            <a:ext cx="815725" cy="604221"/>
          </a:xfrm>
          <a:prstGeom prst="rect">
            <a:avLst/>
          </a:prstGeom>
          <a:noFill/>
          <a:ln>
            <a:noFill/>
          </a:ln>
        </p:spPr>
      </p:pic>
      <p:pic>
        <p:nvPicPr>
          <p:cNvPr id="11" name="Google Shape;131;p17"/>
          <p:cNvPicPr preferRelativeResize="0"/>
          <p:nvPr/>
        </p:nvPicPr>
        <p:blipFill>
          <a:blip r:embed="rId6">
            <a:alphaModFix/>
          </a:blip>
          <a:stretch>
            <a:fillRect/>
          </a:stretch>
        </p:blipFill>
        <p:spPr>
          <a:xfrm>
            <a:off x="6978275" y="2025673"/>
            <a:ext cx="584867" cy="635111"/>
          </a:xfrm>
          <a:prstGeom prst="rect">
            <a:avLst/>
          </a:prstGeom>
          <a:noFill/>
          <a:ln>
            <a:noFill/>
          </a:ln>
        </p:spPr>
      </p:pic>
      <p:pic>
        <p:nvPicPr>
          <p:cNvPr id="12" name="Google Shape;132;p17"/>
          <p:cNvPicPr preferRelativeResize="0"/>
          <p:nvPr/>
        </p:nvPicPr>
        <p:blipFill>
          <a:blip r:embed="rId7">
            <a:alphaModFix/>
          </a:blip>
          <a:stretch>
            <a:fillRect/>
          </a:stretch>
        </p:blipFill>
        <p:spPr>
          <a:xfrm>
            <a:off x="6999966" y="2339224"/>
            <a:ext cx="344309" cy="315165"/>
          </a:xfrm>
          <a:prstGeom prst="rect">
            <a:avLst/>
          </a:prstGeom>
          <a:noFill/>
          <a:ln>
            <a:noFill/>
          </a:ln>
        </p:spPr>
      </p:pic>
      <p:pic>
        <p:nvPicPr>
          <p:cNvPr id="13" name="Google Shape;133;p17"/>
          <p:cNvPicPr preferRelativeResize="0"/>
          <p:nvPr/>
        </p:nvPicPr>
        <p:blipFill>
          <a:blip r:embed="rId8">
            <a:alphaModFix/>
          </a:blip>
          <a:stretch>
            <a:fillRect/>
          </a:stretch>
        </p:blipFill>
        <p:spPr>
          <a:xfrm>
            <a:off x="7083134" y="2080633"/>
            <a:ext cx="177953" cy="162891"/>
          </a:xfrm>
          <a:prstGeom prst="rect">
            <a:avLst/>
          </a:prstGeom>
          <a:noFill/>
          <a:ln>
            <a:noFill/>
          </a:ln>
        </p:spPr>
      </p:pic>
      <p:pic>
        <p:nvPicPr>
          <p:cNvPr id="14" name="Google Shape;134;p17"/>
          <p:cNvPicPr preferRelativeResize="0"/>
          <p:nvPr/>
        </p:nvPicPr>
        <p:blipFill>
          <a:blip r:embed="rId9">
            <a:alphaModFix/>
          </a:blip>
          <a:stretch>
            <a:fillRect/>
          </a:stretch>
        </p:blipFill>
        <p:spPr>
          <a:xfrm>
            <a:off x="10173338" y="2037076"/>
            <a:ext cx="811461" cy="878689"/>
          </a:xfrm>
          <a:prstGeom prst="rect">
            <a:avLst/>
          </a:prstGeom>
          <a:noFill/>
          <a:ln>
            <a:noFill/>
          </a:ln>
        </p:spPr>
      </p:pic>
      <p:pic>
        <p:nvPicPr>
          <p:cNvPr id="15" name="Google Shape;135;p17"/>
          <p:cNvPicPr preferRelativeResize="0"/>
          <p:nvPr/>
        </p:nvPicPr>
        <p:blipFill>
          <a:blip r:embed="rId10">
            <a:alphaModFix/>
          </a:blip>
          <a:stretch>
            <a:fillRect/>
          </a:stretch>
        </p:blipFill>
        <p:spPr>
          <a:xfrm>
            <a:off x="8434633" y="2037066"/>
            <a:ext cx="1686115" cy="612332"/>
          </a:xfrm>
          <a:prstGeom prst="rect">
            <a:avLst/>
          </a:prstGeom>
          <a:noFill/>
          <a:ln>
            <a:noFill/>
          </a:ln>
        </p:spPr>
      </p:pic>
      <p:pic>
        <p:nvPicPr>
          <p:cNvPr id="16" name="Google Shape;136;p17"/>
          <p:cNvPicPr preferRelativeResize="0"/>
          <p:nvPr/>
        </p:nvPicPr>
        <p:blipFill>
          <a:blip r:embed="rId11">
            <a:alphaModFix/>
          </a:blip>
          <a:stretch>
            <a:fillRect/>
          </a:stretch>
        </p:blipFill>
        <p:spPr>
          <a:xfrm>
            <a:off x="10256995" y="2396017"/>
            <a:ext cx="335423" cy="196111"/>
          </a:xfrm>
          <a:prstGeom prst="rect">
            <a:avLst/>
          </a:prstGeom>
          <a:noFill/>
          <a:ln>
            <a:noFill/>
          </a:ln>
        </p:spPr>
      </p:pic>
      <p:pic>
        <p:nvPicPr>
          <p:cNvPr id="17" name="Google Shape;137;p17"/>
          <p:cNvPicPr preferRelativeResize="0"/>
          <p:nvPr/>
        </p:nvPicPr>
        <p:blipFill>
          <a:blip r:embed="rId12">
            <a:alphaModFix/>
          </a:blip>
          <a:stretch>
            <a:fillRect/>
          </a:stretch>
        </p:blipFill>
        <p:spPr>
          <a:xfrm>
            <a:off x="10302959" y="2083190"/>
            <a:ext cx="243504" cy="257223"/>
          </a:xfrm>
          <a:prstGeom prst="rect">
            <a:avLst/>
          </a:prstGeom>
          <a:noFill/>
          <a:ln>
            <a:noFill/>
          </a:ln>
        </p:spPr>
      </p:pic>
      <p:pic>
        <p:nvPicPr>
          <p:cNvPr id="18" name="Google Shape;138;p17"/>
          <p:cNvPicPr preferRelativeResize="0"/>
          <p:nvPr/>
        </p:nvPicPr>
        <p:blipFill>
          <a:blip r:embed="rId13">
            <a:alphaModFix/>
          </a:blip>
          <a:stretch>
            <a:fillRect/>
          </a:stretch>
        </p:blipFill>
        <p:spPr>
          <a:xfrm>
            <a:off x="10302957" y="2647735"/>
            <a:ext cx="243496" cy="221916"/>
          </a:xfrm>
          <a:prstGeom prst="rect">
            <a:avLst/>
          </a:prstGeom>
          <a:noFill/>
          <a:ln>
            <a:noFill/>
          </a:ln>
        </p:spPr>
      </p:pic>
      <p:sp>
        <p:nvSpPr>
          <p:cNvPr id="19" name="Google Shape;139;p17"/>
          <p:cNvSpPr/>
          <p:nvPr/>
        </p:nvSpPr>
        <p:spPr>
          <a:xfrm rot="5400000">
            <a:off x="6730228" y="2259369"/>
            <a:ext cx="246400" cy="15368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 name="Google Shape;140;p17"/>
          <p:cNvPicPr preferRelativeResize="0"/>
          <p:nvPr/>
        </p:nvPicPr>
        <p:blipFill>
          <a:blip r:embed="rId14">
            <a:alphaModFix/>
          </a:blip>
          <a:stretch>
            <a:fillRect/>
          </a:stretch>
        </p:blipFill>
        <p:spPr>
          <a:xfrm>
            <a:off x="7887298" y="2198104"/>
            <a:ext cx="327348" cy="290272"/>
          </a:xfrm>
          <a:prstGeom prst="rect">
            <a:avLst/>
          </a:prstGeom>
          <a:noFill/>
          <a:ln>
            <a:noFill/>
          </a:ln>
        </p:spPr>
      </p:pic>
      <p:pic>
        <p:nvPicPr>
          <p:cNvPr id="21" name="Google Shape;141;p17"/>
          <p:cNvPicPr preferRelativeResize="0"/>
          <p:nvPr/>
        </p:nvPicPr>
        <p:blipFill>
          <a:blip r:embed="rId15">
            <a:alphaModFix/>
          </a:blip>
          <a:stretch>
            <a:fillRect/>
          </a:stretch>
        </p:blipFill>
        <p:spPr>
          <a:xfrm>
            <a:off x="6689791" y="3253570"/>
            <a:ext cx="327363" cy="816609"/>
          </a:xfrm>
          <a:prstGeom prst="rect">
            <a:avLst/>
          </a:prstGeom>
          <a:noFill/>
          <a:ln>
            <a:noFill/>
          </a:ln>
        </p:spPr>
      </p:pic>
      <p:pic>
        <p:nvPicPr>
          <p:cNvPr id="22" name="Google Shape;142;p17"/>
          <p:cNvPicPr preferRelativeResize="0"/>
          <p:nvPr/>
        </p:nvPicPr>
        <p:blipFill>
          <a:blip r:embed="rId16">
            <a:alphaModFix/>
          </a:blip>
          <a:stretch>
            <a:fillRect/>
          </a:stretch>
        </p:blipFill>
        <p:spPr>
          <a:xfrm>
            <a:off x="9232932" y="3226625"/>
            <a:ext cx="927905" cy="870475"/>
          </a:xfrm>
          <a:prstGeom prst="rect">
            <a:avLst/>
          </a:prstGeom>
          <a:noFill/>
          <a:ln>
            <a:noFill/>
          </a:ln>
        </p:spPr>
      </p:pic>
      <p:pic>
        <p:nvPicPr>
          <p:cNvPr id="23" name="Google Shape;143;p17"/>
          <p:cNvPicPr preferRelativeResize="0"/>
          <p:nvPr/>
        </p:nvPicPr>
        <p:blipFill>
          <a:blip r:embed="rId17">
            <a:alphaModFix/>
          </a:blip>
          <a:stretch>
            <a:fillRect/>
          </a:stretch>
        </p:blipFill>
        <p:spPr>
          <a:xfrm>
            <a:off x="5490201" y="2235637"/>
            <a:ext cx="243764" cy="215169"/>
          </a:xfrm>
          <a:prstGeom prst="rect">
            <a:avLst/>
          </a:prstGeom>
          <a:noFill/>
          <a:ln>
            <a:noFill/>
          </a:ln>
        </p:spPr>
      </p:pic>
      <p:pic>
        <p:nvPicPr>
          <p:cNvPr id="24" name="Google Shape;144;p17"/>
          <p:cNvPicPr preferRelativeResize="0"/>
          <p:nvPr/>
        </p:nvPicPr>
        <p:blipFill>
          <a:blip r:embed="rId17">
            <a:alphaModFix/>
          </a:blip>
          <a:stretch>
            <a:fillRect/>
          </a:stretch>
        </p:blipFill>
        <p:spPr>
          <a:xfrm>
            <a:off x="6083505" y="3466874"/>
            <a:ext cx="243764" cy="215169"/>
          </a:xfrm>
          <a:prstGeom prst="rect">
            <a:avLst/>
          </a:prstGeom>
          <a:noFill/>
          <a:ln>
            <a:noFill/>
          </a:ln>
        </p:spPr>
      </p:pic>
      <p:pic>
        <p:nvPicPr>
          <p:cNvPr id="25" name="Google Shape;145;p17"/>
          <p:cNvPicPr preferRelativeResize="0"/>
          <p:nvPr/>
        </p:nvPicPr>
        <p:blipFill>
          <a:blip r:embed="rId14">
            <a:alphaModFix/>
          </a:blip>
          <a:stretch>
            <a:fillRect/>
          </a:stretch>
        </p:blipFill>
        <p:spPr>
          <a:xfrm>
            <a:off x="7918178" y="3516728"/>
            <a:ext cx="327348" cy="290272"/>
          </a:xfrm>
          <a:prstGeom prst="rect">
            <a:avLst/>
          </a:prstGeom>
          <a:noFill/>
          <a:ln>
            <a:noFill/>
          </a:ln>
        </p:spPr>
      </p:pic>
      <p:pic>
        <p:nvPicPr>
          <p:cNvPr id="26" name="Google Shape;146;p17"/>
          <p:cNvPicPr preferRelativeResize="0"/>
          <p:nvPr/>
        </p:nvPicPr>
        <p:blipFill>
          <a:blip r:embed="rId15">
            <a:alphaModFix/>
          </a:blip>
          <a:stretch>
            <a:fillRect/>
          </a:stretch>
        </p:blipFill>
        <p:spPr>
          <a:xfrm>
            <a:off x="8116918" y="4635300"/>
            <a:ext cx="344300" cy="858920"/>
          </a:xfrm>
          <a:prstGeom prst="rect">
            <a:avLst/>
          </a:prstGeom>
          <a:noFill/>
          <a:ln>
            <a:noFill/>
          </a:ln>
        </p:spPr>
      </p:pic>
      <p:sp>
        <p:nvSpPr>
          <p:cNvPr id="27" name="Google Shape;147;p17"/>
          <p:cNvSpPr/>
          <p:nvPr/>
        </p:nvSpPr>
        <p:spPr>
          <a:xfrm rot="5400000">
            <a:off x="8131865" y="2270767"/>
            <a:ext cx="314400" cy="42732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Google Shape;148;p17"/>
          <p:cNvSpPr txBox="1"/>
          <p:nvPr/>
        </p:nvSpPr>
        <p:spPr>
          <a:xfrm>
            <a:off x="7367851" y="5564956"/>
            <a:ext cx="2247200" cy="43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Erase everything!</a:t>
            </a:r>
            <a:endParaRPr sz="2400" dirty="0">
              <a:solidFill>
                <a:schemeClr val="tx1">
                  <a:lumMod val="75000"/>
                  <a:lumOff val="25000"/>
                </a:schemeClr>
              </a:solidFill>
              <a:latin typeface="Karla" charset="0"/>
              <a:ea typeface="Karla" charset="0"/>
              <a:cs typeface="Karla" charset="0"/>
              <a:sym typeface="Ubuntu"/>
            </a:endParaRPr>
          </a:p>
        </p:txBody>
      </p:sp>
      <p:sp>
        <p:nvSpPr>
          <p:cNvPr id="29" name="Google Shape;149;p17"/>
          <p:cNvSpPr txBox="1"/>
          <p:nvPr/>
        </p:nvSpPr>
        <p:spPr>
          <a:xfrm>
            <a:off x="4530467" y="424300"/>
            <a:ext cx="7278400" cy="949600"/>
          </a:xfrm>
          <a:prstGeom prst="rect">
            <a:avLst/>
          </a:prstGeom>
          <a:noFill/>
          <a:ln>
            <a:noFill/>
          </a:ln>
        </p:spPr>
        <p:txBody>
          <a:bodyPr spcFirstLastPara="1" wrap="square" lIns="121900" tIns="121900" rIns="121900" bIns="121900" anchor="t" anchorCtr="0">
            <a:noAutofit/>
          </a:bodyPr>
          <a:lstStyle/>
          <a:p>
            <a:r>
              <a:rPr lang="es" sz="2133" dirty="0">
                <a:latin typeface="Karla" charset="0"/>
                <a:ea typeface="Karla" charset="0"/>
                <a:cs typeface="Karla" charset="0"/>
                <a:sym typeface="Ubuntu"/>
              </a:rPr>
              <a:t>The forget gate tries to estimate what features of the cell state should be forgotten.</a:t>
            </a:r>
            <a:endParaRPr sz="2133" dirty="0">
              <a:latin typeface="Karla" charset="0"/>
              <a:ea typeface="Karla" charset="0"/>
              <a:cs typeface="Karla" charset="0"/>
              <a:sym typeface="Ubuntu"/>
            </a:endParaRPr>
          </a:p>
        </p:txBody>
      </p:sp>
      <p:sp>
        <p:nvSpPr>
          <p:cNvPr id="30" name="Google Shape;150;p17"/>
          <p:cNvSpPr/>
          <p:nvPr/>
        </p:nvSpPr>
        <p:spPr>
          <a:xfrm>
            <a:off x="5896149" y="178634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151;p17"/>
          <p:cNvSpPr/>
          <p:nvPr/>
        </p:nvSpPr>
        <p:spPr>
          <a:xfrm rot="10800000">
            <a:off x="11037367" y="1786113"/>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 name="Google Shape;152;p17"/>
          <p:cNvSpPr/>
          <p:nvPr/>
        </p:nvSpPr>
        <p:spPr>
          <a:xfrm>
            <a:off x="6504024" y="310248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153;p17"/>
          <p:cNvSpPr/>
          <p:nvPr/>
        </p:nvSpPr>
        <p:spPr>
          <a:xfrm rot="10800000">
            <a:off x="10256983" y="3139573"/>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4" name="Google Shape;154;p17"/>
          <p:cNvPicPr preferRelativeResize="0"/>
          <p:nvPr/>
        </p:nvPicPr>
        <p:blipFill>
          <a:blip r:embed="rId18">
            <a:alphaModFix/>
          </a:blip>
          <a:stretch>
            <a:fillRect/>
          </a:stretch>
        </p:blipFill>
        <p:spPr>
          <a:xfrm>
            <a:off x="4449751" y="2128133"/>
            <a:ext cx="794584" cy="430400"/>
          </a:xfrm>
          <a:prstGeom prst="rect">
            <a:avLst/>
          </a:prstGeom>
          <a:noFill/>
          <a:ln>
            <a:noFill/>
          </a:ln>
        </p:spPr>
      </p:pic>
      <p:pic>
        <p:nvPicPr>
          <p:cNvPr id="35" name="Google Shape;155;p17"/>
          <p:cNvPicPr preferRelativeResize="0"/>
          <p:nvPr/>
        </p:nvPicPr>
        <p:blipFill>
          <a:blip r:embed="rId18">
            <a:alphaModFix/>
          </a:blip>
          <a:stretch>
            <a:fillRect/>
          </a:stretch>
        </p:blipFill>
        <p:spPr>
          <a:xfrm>
            <a:off x="5112151" y="3359267"/>
            <a:ext cx="794584" cy="430400"/>
          </a:xfrm>
          <a:prstGeom prst="rect">
            <a:avLst/>
          </a:prstGeom>
          <a:noFill/>
          <a:ln>
            <a:noFill/>
          </a:ln>
        </p:spPr>
      </p:pic>
    </p:spTree>
    <p:extLst>
      <p:ext uri="{BB962C8B-B14F-4D97-AF65-F5344CB8AC3E}">
        <p14:creationId xmlns:p14="http://schemas.microsoft.com/office/powerpoint/2010/main" val="1569133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37072" y="6378431"/>
            <a:ext cx="2844800" cy="365125"/>
          </a:xfrm>
        </p:spPr>
        <p:txBody>
          <a:bodyPr/>
          <a:lstStyle/>
          <a:p>
            <a:fld id="{4B490DE6-7A4A-0F4C-A18B-C3B4F3245ADB}" type="slidenum">
              <a:rPr lang="en-US" smtClean="0"/>
              <a:t>27</a:t>
            </a:fld>
            <a:endParaRPr lang="en-US" dirty="0"/>
          </a:p>
        </p:txBody>
      </p:sp>
      <p:pic>
        <p:nvPicPr>
          <p:cNvPr id="3" name="Google Shape;160;p18"/>
          <p:cNvPicPr preferRelativeResize="0"/>
          <p:nvPr/>
        </p:nvPicPr>
        <p:blipFill rotWithShape="1">
          <a:blip r:embed="rId3">
            <a:alphaModFix/>
          </a:blip>
          <a:srcRect l="33468" r="33472"/>
          <a:stretch/>
        </p:blipFill>
        <p:spPr>
          <a:xfrm>
            <a:off x="825102" y="3149468"/>
            <a:ext cx="2609831" cy="3199433"/>
          </a:xfrm>
          <a:prstGeom prst="rect">
            <a:avLst/>
          </a:prstGeom>
          <a:noFill/>
          <a:ln>
            <a:noFill/>
          </a:ln>
        </p:spPr>
      </p:pic>
      <p:cxnSp>
        <p:nvCxnSpPr>
          <p:cNvPr id="4" name="Google Shape;161;p18"/>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5" name="Google Shape;162;p18"/>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163;p18"/>
          <p:cNvSpPr txBox="1"/>
          <p:nvPr/>
        </p:nvSpPr>
        <p:spPr>
          <a:xfrm>
            <a:off x="1345284" y="533133"/>
            <a:ext cx="1909200" cy="50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Input Gate</a:t>
            </a:r>
            <a:endParaRPr sz="2400" dirty="0">
              <a:solidFill>
                <a:schemeClr val="tx1">
                  <a:lumMod val="75000"/>
                  <a:lumOff val="25000"/>
                </a:schemeClr>
              </a:solidFill>
              <a:latin typeface="Karla" charset="0"/>
              <a:ea typeface="Karla" charset="0"/>
              <a:cs typeface="Karla" charset="0"/>
              <a:sym typeface="Ubuntu"/>
            </a:endParaRPr>
          </a:p>
        </p:txBody>
      </p:sp>
      <p:sp>
        <p:nvSpPr>
          <p:cNvPr id="7" name="Google Shape;164;p18"/>
          <p:cNvSpPr/>
          <p:nvPr/>
        </p:nvSpPr>
        <p:spPr>
          <a:xfrm>
            <a:off x="1345300" y="4643900"/>
            <a:ext cx="792800" cy="1066800"/>
          </a:xfrm>
          <a:prstGeom prst="roundRect">
            <a:avLst>
              <a:gd name="adj" fmla="val 16667"/>
            </a:avLst>
          </a:prstGeom>
          <a:noFill/>
          <a:ln w="28575" cap="flat" cmpd="sng">
            <a:solidFill>
              <a:srgbClr val="1155CC"/>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pic>
        <p:nvPicPr>
          <p:cNvPr id="8" name="Google Shape;165;p18"/>
          <p:cNvPicPr preferRelativeResize="0"/>
          <p:nvPr/>
        </p:nvPicPr>
        <p:blipFill>
          <a:blip r:embed="rId4">
            <a:alphaModFix/>
          </a:blip>
          <a:stretch>
            <a:fillRect/>
          </a:stretch>
        </p:blipFill>
        <p:spPr>
          <a:xfrm>
            <a:off x="481451" y="1401685"/>
            <a:ext cx="3297467" cy="321100"/>
          </a:xfrm>
          <a:prstGeom prst="rect">
            <a:avLst/>
          </a:prstGeom>
          <a:noFill/>
          <a:ln>
            <a:noFill/>
          </a:ln>
        </p:spPr>
      </p:pic>
      <p:pic>
        <p:nvPicPr>
          <p:cNvPr id="9" name="Google Shape;166;p18"/>
          <p:cNvPicPr preferRelativeResize="0"/>
          <p:nvPr/>
        </p:nvPicPr>
        <p:blipFill>
          <a:blip r:embed="rId5">
            <a:alphaModFix/>
          </a:blip>
          <a:stretch>
            <a:fillRect/>
          </a:stretch>
        </p:blipFill>
        <p:spPr>
          <a:xfrm>
            <a:off x="413215" y="1976842"/>
            <a:ext cx="3433600" cy="330941"/>
          </a:xfrm>
          <a:prstGeom prst="rect">
            <a:avLst/>
          </a:prstGeom>
          <a:noFill/>
          <a:ln>
            <a:noFill/>
          </a:ln>
        </p:spPr>
      </p:pic>
      <mc:AlternateContent xmlns:mc="http://schemas.openxmlformats.org/markup-compatibility/2006">
        <mc:Choice xmlns:a14="http://schemas.microsoft.com/office/drawing/2010/main" Requires="a14">
          <p:sp>
            <p:nvSpPr>
              <p:cNvPr id="10" name="Google Shape;167;p18"/>
              <p:cNvSpPr txBox="1"/>
              <p:nvPr/>
            </p:nvSpPr>
            <p:spPr>
              <a:xfrm>
                <a:off x="4913600" y="308533"/>
                <a:ext cx="7278400" cy="1295200"/>
              </a:xfrm>
              <a:prstGeom prst="rect">
                <a:avLst/>
              </a:prstGeom>
              <a:noFill/>
              <a:ln>
                <a:noFill/>
              </a:ln>
            </p:spPr>
            <p:txBody>
              <a:bodyPr spcFirstLastPara="1" wrap="square" lIns="121900" tIns="121900" rIns="121900" bIns="121900" anchor="t" anchorCtr="0">
                <a:noAutofit/>
              </a:bodyPr>
              <a:lstStyle/>
              <a:p>
                <a:r>
                  <a:rPr lang="es" sz="2133" dirty="0" smtClean="0">
                    <a:solidFill>
                      <a:schemeClr val="tx1">
                        <a:lumMod val="75000"/>
                        <a:lumOff val="25000"/>
                      </a:schemeClr>
                    </a:solidFill>
                    <a:latin typeface="Karla" charset="0"/>
                    <a:ea typeface="Karla" charset="0"/>
                    <a:cs typeface="Karla" charset="0"/>
                    <a:sym typeface="Ubuntu"/>
                  </a:rPr>
                  <a:t>The input gate layer works in a similar way </a:t>
                </a:r>
                <a:r>
                  <a:rPr lang="en-US" sz="2133" dirty="0" smtClean="0">
                    <a:solidFill>
                      <a:schemeClr val="tx1">
                        <a:lumMod val="75000"/>
                        <a:lumOff val="25000"/>
                      </a:schemeClr>
                    </a:solidFill>
                    <a:latin typeface="Karla" charset="0"/>
                    <a:ea typeface="Karla" charset="0"/>
                    <a:cs typeface="Karla" charset="0"/>
                    <a:sym typeface="Ubuntu"/>
                  </a:rPr>
                  <a:t>as </a:t>
                </a:r>
                <a:r>
                  <a:rPr lang="es" sz="2133" dirty="0" smtClean="0">
                    <a:solidFill>
                      <a:schemeClr val="tx1">
                        <a:lumMod val="75000"/>
                        <a:lumOff val="25000"/>
                      </a:schemeClr>
                    </a:solidFill>
                    <a:latin typeface="Karla" charset="0"/>
                    <a:ea typeface="Karla" charset="0"/>
                    <a:cs typeface="Karla" charset="0"/>
                    <a:sym typeface="Ubuntu"/>
                  </a:rPr>
                  <a:t>the </a:t>
                </a:r>
                <a:r>
                  <a:rPr lang="es" sz="2133" dirty="0">
                    <a:solidFill>
                      <a:schemeClr val="tx1">
                        <a:lumMod val="75000"/>
                        <a:lumOff val="25000"/>
                      </a:schemeClr>
                    </a:solidFill>
                    <a:latin typeface="Karla" charset="0"/>
                    <a:ea typeface="Karla" charset="0"/>
                    <a:cs typeface="Karla" charset="0"/>
                    <a:sym typeface="Ubuntu"/>
                  </a:rPr>
                  <a:t>forget </a:t>
                </a:r>
                <a:r>
                  <a:rPr lang="es" sz="2133" dirty="0" smtClean="0">
                    <a:solidFill>
                      <a:schemeClr val="tx1">
                        <a:lumMod val="75000"/>
                        <a:lumOff val="25000"/>
                      </a:schemeClr>
                    </a:solidFill>
                    <a:latin typeface="Karla" charset="0"/>
                    <a:ea typeface="Karla" charset="0"/>
                    <a:cs typeface="Karla" charset="0"/>
                    <a:sym typeface="Ubuntu"/>
                  </a:rPr>
                  <a:t>layer</a:t>
                </a:r>
                <a:r>
                  <a:rPr lang="en-US" sz="2133" dirty="0" smtClean="0">
                    <a:solidFill>
                      <a:schemeClr val="tx1">
                        <a:lumMod val="75000"/>
                        <a:lumOff val="25000"/>
                      </a:schemeClr>
                    </a:solidFill>
                    <a:latin typeface="Karla" charset="0"/>
                    <a:ea typeface="Karla" charset="0"/>
                    <a:cs typeface="Karla" charset="0"/>
                    <a:sym typeface="Ubuntu"/>
                  </a:rPr>
                  <a:t>.</a:t>
                </a:r>
                <a:r>
                  <a:rPr lang="es" sz="2133" dirty="0" smtClean="0">
                    <a:solidFill>
                      <a:schemeClr val="tx1">
                        <a:lumMod val="75000"/>
                        <a:lumOff val="25000"/>
                      </a:schemeClr>
                    </a:solidFill>
                    <a:latin typeface="Karla" charset="0"/>
                    <a:ea typeface="Karla" charset="0"/>
                    <a:cs typeface="Karla" charset="0"/>
                    <a:sym typeface="Ubuntu"/>
                  </a:rPr>
                  <a:t> </a:t>
                </a:r>
                <a:r>
                  <a:rPr lang="en-US" sz="2133" dirty="0">
                    <a:solidFill>
                      <a:schemeClr val="tx1">
                        <a:lumMod val="75000"/>
                        <a:lumOff val="25000"/>
                      </a:schemeClr>
                    </a:solidFill>
                    <a:latin typeface="Karla" charset="0"/>
                    <a:ea typeface="Karla" charset="0"/>
                    <a:cs typeface="Karla" charset="0"/>
                    <a:sym typeface="Ubuntu"/>
                  </a:rPr>
                  <a:t>T</a:t>
                </a:r>
                <a:r>
                  <a:rPr lang="es" sz="2133" dirty="0" smtClean="0">
                    <a:solidFill>
                      <a:schemeClr val="tx1">
                        <a:lumMod val="75000"/>
                        <a:lumOff val="25000"/>
                      </a:schemeClr>
                    </a:solidFill>
                    <a:latin typeface="Karla" charset="0"/>
                    <a:ea typeface="Karla" charset="0"/>
                    <a:cs typeface="Karla" charset="0"/>
                    <a:sym typeface="Ubuntu"/>
                  </a:rPr>
                  <a:t>he </a:t>
                </a:r>
                <a:r>
                  <a:rPr lang="es" sz="2133" dirty="0">
                    <a:solidFill>
                      <a:schemeClr val="tx1">
                        <a:lumMod val="75000"/>
                        <a:lumOff val="25000"/>
                      </a:schemeClr>
                    </a:solidFill>
                    <a:latin typeface="Karla" charset="0"/>
                    <a:ea typeface="Karla" charset="0"/>
                    <a:cs typeface="Karla" charset="0"/>
                    <a:sym typeface="Ubuntu"/>
                  </a:rPr>
                  <a:t>input gate layer </a:t>
                </a:r>
                <a:r>
                  <a:rPr lang="es" sz="2133" dirty="0" smtClean="0">
                    <a:solidFill>
                      <a:schemeClr val="tx1">
                        <a:lumMod val="75000"/>
                        <a:lumOff val="25000"/>
                      </a:schemeClr>
                    </a:solidFill>
                    <a:latin typeface="Karla" charset="0"/>
                    <a:ea typeface="Karla" charset="0"/>
                    <a:cs typeface="Karla" charset="0"/>
                    <a:sym typeface="Ubuntu"/>
                  </a:rPr>
                  <a:t>estimate</a:t>
                </a:r>
                <a:r>
                  <a:rPr lang="en-US" sz="2133" dirty="0" smtClean="0">
                    <a:solidFill>
                      <a:schemeClr val="tx1">
                        <a:lumMod val="75000"/>
                        <a:lumOff val="25000"/>
                      </a:schemeClr>
                    </a:solidFill>
                    <a:latin typeface="Karla" charset="0"/>
                    <a:ea typeface="Karla" charset="0"/>
                    <a:cs typeface="Karla" charset="0"/>
                    <a:sym typeface="Ubuntu"/>
                  </a:rPr>
                  <a:t>s</a:t>
                </a:r>
                <a:r>
                  <a:rPr lang="e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the degree of confidence of        and </a:t>
                </a:r>
                <a:r>
                  <a:rPr lang="es" sz="2133" dirty="0" smtClean="0">
                    <a:solidFill>
                      <a:schemeClr val="tx1">
                        <a:lumMod val="75000"/>
                        <a:lumOff val="25000"/>
                      </a:schemeClr>
                    </a:solidFill>
                    <a:latin typeface="Karla" charset="0"/>
                    <a:ea typeface="Karla" charset="0"/>
                    <a:cs typeface="Karla" charset="0"/>
                    <a:sym typeface="Ubuntu"/>
                  </a:rPr>
                  <a:t> </a:t>
                </a:r>
                <a14:m>
                  <m:oMath xmlns:m="http://schemas.openxmlformats.org/officeDocument/2006/math">
                    <m:sSub>
                      <m:sSubPr>
                        <m:ctrlPr>
                          <a:rPr lang="en-US" sz="2133" b="0" i="1" smtClean="0">
                            <a:solidFill>
                              <a:schemeClr val="tx1">
                                <a:lumMod val="75000"/>
                                <a:lumOff val="25000"/>
                              </a:schemeClr>
                            </a:solidFill>
                            <a:latin typeface="Cambria Math" charset="0"/>
                            <a:ea typeface="Karla" charset="0"/>
                            <a:cs typeface="Karla" charset="0"/>
                            <a:sym typeface="Ubuntu"/>
                          </a:rPr>
                        </m:ctrlPr>
                      </m:sSubPr>
                      <m:e>
                        <m:r>
                          <a:rPr lang="en-US" sz="2133" b="0" i="1" smtClean="0">
                            <a:solidFill>
                              <a:schemeClr val="tx1">
                                <a:lumMod val="75000"/>
                                <a:lumOff val="25000"/>
                              </a:schemeClr>
                            </a:solidFill>
                            <a:latin typeface="Cambria Math" charset="0"/>
                            <a:ea typeface="Karla" charset="0"/>
                            <a:cs typeface="Karla" charset="0"/>
                            <a:sym typeface="Ubuntu"/>
                          </a:rPr>
                          <m:t>𝑖</m:t>
                        </m:r>
                      </m:e>
                      <m:sub>
                        <m:r>
                          <a:rPr lang="en-US" sz="2133" b="0" i="1" smtClean="0">
                            <a:solidFill>
                              <a:schemeClr val="tx1">
                                <a:lumMod val="75000"/>
                                <a:lumOff val="25000"/>
                              </a:schemeClr>
                            </a:solidFill>
                            <a:latin typeface="Cambria Math" charset="0"/>
                            <a:ea typeface="Karla" charset="0"/>
                            <a:cs typeface="Karla" charset="0"/>
                            <a:sym typeface="Ubuntu"/>
                          </a:rPr>
                          <m:t>𝑡</m:t>
                        </m:r>
                      </m:sub>
                    </m:sSub>
                    <m:r>
                      <a:rPr lang="en-US" sz="2133" b="0" i="1" smtClean="0">
                        <a:solidFill>
                          <a:schemeClr val="tx1">
                            <a:lumMod val="75000"/>
                            <a:lumOff val="25000"/>
                          </a:schemeClr>
                        </a:solidFill>
                        <a:latin typeface="Cambria Math" charset="0"/>
                        <a:ea typeface="Karla" charset="0"/>
                        <a:cs typeface="Karla" charset="0"/>
                        <a:sym typeface="Ubuntu"/>
                      </a:rPr>
                      <m:t>×</m:t>
                    </m:r>
                    <m:acc>
                      <m:accPr>
                        <m:chr m:val="̃"/>
                        <m:ctrlPr>
                          <a:rPr lang="vi-VN" sz="2133" b="0" i="1" smtClean="0">
                            <a:solidFill>
                              <a:schemeClr val="tx1">
                                <a:lumMod val="75000"/>
                                <a:lumOff val="25000"/>
                              </a:schemeClr>
                            </a:solidFill>
                            <a:latin typeface="Cambria Math" charset="0"/>
                            <a:ea typeface="Karla" charset="0"/>
                            <a:cs typeface="Karla" charset="0"/>
                            <a:sym typeface="Ubuntu"/>
                          </a:rPr>
                        </m:ctrlPr>
                      </m:accPr>
                      <m:e>
                        <m:sSub>
                          <m:sSubPr>
                            <m:ctrlPr>
                              <a:rPr lang="en-US" sz="2133" b="0" i="1" smtClean="0">
                                <a:solidFill>
                                  <a:schemeClr val="tx1">
                                    <a:lumMod val="75000"/>
                                    <a:lumOff val="25000"/>
                                  </a:schemeClr>
                                </a:solidFill>
                                <a:latin typeface="Cambria Math" charset="0"/>
                                <a:ea typeface="Karla" charset="0"/>
                                <a:cs typeface="Karla" charset="0"/>
                                <a:sym typeface="Ubuntu"/>
                              </a:rPr>
                            </m:ctrlPr>
                          </m:sSubPr>
                          <m:e>
                            <m:r>
                              <a:rPr lang="en-US" sz="2133" b="0" i="1" smtClean="0">
                                <a:solidFill>
                                  <a:schemeClr val="tx1">
                                    <a:lumMod val="75000"/>
                                    <a:lumOff val="25000"/>
                                  </a:schemeClr>
                                </a:solidFill>
                                <a:latin typeface="Cambria Math" charset="0"/>
                                <a:ea typeface="Karla" charset="0"/>
                                <a:cs typeface="Karla" charset="0"/>
                                <a:sym typeface="Ubuntu"/>
                              </a:rPr>
                              <m:t>𝐶</m:t>
                            </m:r>
                          </m:e>
                          <m:sub>
                            <m:r>
                              <a:rPr lang="en-US" sz="2133" b="0" i="1" smtClean="0">
                                <a:solidFill>
                                  <a:schemeClr val="tx1">
                                    <a:lumMod val="75000"/>
                                    <a:lumOff val="25000"/>
                                  </a:schemeClr>
                                </a:solidFill>
                                <a:latin typeface="Cambria Math" charset="0"/>
                                <a:ea typeface="Karla" charset="0"/>
                                <a:cs typeface="Karla" charset="0"/>
                                <a:sym typeface="Ubuntu"/>
                              </a:rPr>
                              <m:t>𝑡</m:t>
                            </m:r>
                          </m:sub>
                        </m:sSub>
                      </m:e>
                    </m:acc>
                  </m:oMath>
                </a14:m>
                <a:r>
                  <a:rPr lang="e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is a new estimation of the cell state.</a:t>
                </a:r>
                <a:endParaRPr sz="2133" dirty="0">
                  <a:solidFill>
                    <a:schemeClr val="tx1">
                      <a:lumMod val="75000"/>
                      <a:lumOff val="25000"/>
                    </a:schemeClr>
                  </a:solidFill>
                  <a:latin typeface="Karla" charset="0"/>
                  <a:ea typeface="Karla" charset="0"/>
                  <a:cs typeface="Karla" charset="0"/>
                  <a:sym typeface="Ubuntu"/>
                </a:endParaRPr>
              </a:p>
            </p:txBody>
          </p:sp>
        </mc:Choice>
        <mc:Fallback>
          <p:sp>
            <p:nvSpPr>
              <p:cNvPr id="10" name="Google Shape;167;p18"/>
              <p:cNvSpPr txBox="1">
                <a:spLocks noRot="1" noChangeAspect="1" noMove="1" noResize="1" noEditPoints="1" noAdjustHandles="1" noChangeArrowheads="1" noChangeShapeType="1" noTextEdit="1"/>
              </p:cNvSpPr>
              <p:nvPr/>
            </p:nvSpPr>
            <p:spPr>
              <a:xfrm>
                <a:off x="4913600" y="308533"/>
                <a:ext cx="7278400" cy="1295200"/>
              </a:xfrm>
              <a:prstGeom prst="rect">
                <a:avLst/>
              </a:prstGeom>
              <a:blipFill rotWithShape="0">
                <a:blip r:embed="rId6"/>
                <a:stretch>
                  <a:fillRect l="-586" b="-23113"/>
                </a:stretch>
              </a:blipFill>
              <a:ln>
                <a:noFill/>
              </a:ln>
            </p:spPr>
            <p:txBody>
              <a:bodyPr/>
              <a:lstStyle/>
              <a:p>
                <a:r>
                  <a:rPr lang="en-US">
                    <a:noFill/>
                  </a:rPr>
                  <a:t> </a:t>
                </a:r>
              </a:p>
            </p:txBody>
          </p:sp>
        </mc:Fallback>
      </mc:AlternateContent>
      <p:pic>
        <p:nvPicPr>
          <p:cNvPr id="11" name="Google Shape;168;p18"/>
          <p:cNvPicPr preferRelativeResize="0"/>
          <p:nvPr/>
        </p:nvPicPr>
        <p:blipFill>
          <a:blip r:embed="rId7">
            <a:alphaModFix/>
          </a:blip>
          <a:stretch>
            <a:fillRect/>
          </a:stretch>
        </p:blipFill>
        <p:spPr>
          <a:xfrm>
            <a:off x="6847425" y="1108867"/>
            <a:ext cx="248900" cy="292824"/>
          </a:xfrm>
          <a:prstGeom prst="rect">
            <a:avLst/>
          </a:prstGeom>
          <a:noFill/>
          <a:ln>
            <a:noFill/>
          </a:ln>
        </p:spPr>
      </p:pic>
      <p:pic>
        <p:nvPicPr>
          <p:cNvPr id="13" name="Google Shape;170;p18"/>
          <p:cNvPicPr preferRelativeResize="0"/>
          <p:nvPr/>
        </p:nvPicPr>
        <p:blipFill>
          <a:blip r:embed="rId8">
            <a:alphaModFix/>
          </a:blip>
          <a:stretch>
            <a:fillRect/>
          </a:stretch>
        </p:blipFill>
        <p:spPr>
          <a:xfrm>
            <a:off x="10369664" y="3482068"/>
            <a:ext cx="780885" cy="790249"/>
          </a:xfrm>
          <a:prstGeom prst="rect">
            <a:avLst/>
          </a:prstGeom>
          <a:noFill/>
          <a:ln>
            <a:noFill/>
          </a:ln>
        </p:spPr>
      </p:pic>
      <p:pic>
        <p:nvPicPr>
          <p:cNvPr id="14" name="Google Shape;171;p18"/>
          <p:cNvPicPr preferRelativeResize="0"/>
          <p:nvPr/>
        </p:nvPicPr>
        <p:blipFill>
          <a:blip r:embed="rId9">
            <a:alphaModFix/>
          </a:blip>
          <a:stretch>
            <a:fillRect/>
          </a:stretch>
        </p:blipFill>
        <p:spPr>
          <a:xfrm>
            <a:off x="10450168" y="3804880"/>
            <a:ext cx="322784" cy="176373"/>
          </a:xfrm>
          <a:prstGeom prst="rect">
            <a:avLst/>
          </a:prstGeom>
          <a:noFill/>
          <a:ln>
            <a:noFill/>
          </a:ln>
        </p:spPr>
      </p:pic>
      <p:pic>
        <p:nvPicPr>
          <p:cNvPr id="15" name="Google Shape;172;p18"/>
          <p:cNvPicPr preferRelativeResize="0"/>
          <p:nvPr/>
        </p:nvPicPr>
        <p:blipFill>
          <a:blip r:embed="rId10">
            <a:alphaModFix/>
          </a:blip>
          <a:stretch>
            <a:fillRect/>
          </a:stretch>
        </p:blipFill>
        <p:spPr>
          <a:xfrm>
            <a:off x="10494402" y="3523541"/>
            <a:ext cx="234329" cy="231335"/>
          </a:xfrm>
          <a:prstGeom prst="rect">
            <a:avLst/>
          </a:prstGeom>
          <a:noFill/>
          <a:ln>
            <a:noFill/>
          </a:ln>
        </p:spPr>
      </p:pic>
      <p:pic>
        <p:nvPicPr>
          <p:cNvPr id="16" name="Google Shape;173;p18"/>
          <p:cNvPicPr preferRelativeResize="0"/>
          <p:nvPr/>
        </p:nvPicPr>
        <p:blipFill>
          <a:blip r:embed="rId11">
            <a:alphaModFix/>
          </a:blip>
          <a:stretch>
            <a:fillRect/>
          </a:stretch>
        </p:blipFill>
        <p:spPr>
          <a:xfrm>
            <a:off x="10494400" y="4031264"/>
            <a:ext cx="234321" cy="199579"/>
          </a:xfrm>
          <a:prstGeom prst="rect">
            <a:avLst/>
          </a:prstGeom>
          <a:noFill/>
          <a:ln>
            <a:noFill/>
          </a:ln>
        </p:spPr>
      </p:pic>
      <p:grpSp>
        <p:nvGrpSpPr>
          <p:cNvPr id="17" name="Google Shape;174;p18"/>
          <p:cNvGrpSpPr/>
          <p:nvPr/>
        </p:nvGrpSpPr>
        <p:grpSpPr>
          <a:xfrm>
            <a:off x="7299136" y="3482059"/>
            <a:ext cx="678808" cy="790256"/>
            <a:chOff x="5474352" y="2611544"/>
            <a:chExt cx="509106" cy="592692"/>
          </a:xfrm>
        </p:grpSpPr>
        <p:pic>
          <p:nvPicPr>
            <p:cNvPr id="18" name="Google Shape;175;p18"/>
            <p:cNvPicPr preferRelativeResize="0"/>
            <p:nvPr/>
          </p:nvPicPr>
          <p:blipFill>
            <a:blip r:embed="rId12">
              <a:alphaModFix/>
            </a:blip>
            <a:stretch>
              <a:fillRect/>
            </a:stretch>
          </p:blipFill>
          <p:spPr>
            <a:xfrm>
              <a:off x="5474352" y="2611544"/>
              <a:ext cx="509106" cy="592692"/>
            </a:xfrm>
            <a:prstGeom prst="rect">
              <a:avLst/>
            </a:prstGeom>
            <a:noFill/>
            <a:ln>
              <a:noFill/>
            </a:ln>
          </p:spPr>
        </p:pic>
        <p:pic>
          <p:nvPicPr>
            <p:cNvPr id="19" name="Google Shape;176;p18"/>
            <p:cNvPicPr preferRelativeResize="0"/>
            <p:nvPr/>
          </p:nvPicPr>
          <p:blipFill>
            <a:blip r:embed="rId13">
              <a:alphaModFix/>
            </a:blip>
            <a:stretch>
              <a:fillRect/>
            </a:stretch>
          </p:blipFill>
          <p:spPr>
            <a:xfrm>
              <a:off x="5493233" y="2904155"/>
              <a:ext cx="299709" cy="294115"/>
            </a:xfrm>
            <a:prstGeom prst="rect">
              <a:avLst/>
            </a:prstGeom>
            <a:noFill/>
            <a:ln>
              <a:noFill/>
            </a:ln>
          </p:spPr>
        </p:pic>
        <p:pic>
          <p:nvPicPr>
            <p:cNvPr id="20" name="Google Shape;177;p18"/>
            <p:cNvPicPr preferRelativeResize="0"/>
            <p:nvPr/>
          </p:nvPicPr>
          <p:blipFill>
            <a:blip r:embed="rId14">
              <a:alphaModFix/>
            </a:blip>
            <a:stretch>
              <a:fillRect/>
            </a:stretch>
          </p:blipFill>
          <p:spPr>
            <a:xfrm>
              <a:off x="5565628" y="2662834"/>
              <a:ext cx="154903" cy="152011"/>
            </a:xfrm>
            <a:prstGeom prst="rect">
              <a:avLst/>
            </a:prstGeom>
            <a:noFill/>
            <a:ln>
              <a:noFill/>
            </a:ln>
          </p:spPr>
        </p:pic>
      </p:grpSp>
      <p:pic>
        <p:nvPicPr>
          <p:cNvPr id="21" name="Google Shape;178;p18"/>
          <p:cNvPicPr preferRelativeResize="0"/>
          <p:nvPr/>
        </p:nvPicPr>
        <p:blipFill>
          <a:blip r:embed="rId15">
            <a:alphaModFix/>
          </a:blip>
          <a:stretch>
            <a:fillRect/>
          </a:stretch>
        </p:blipFill>
        <p:spPr>
          <a:xfrm>
            <a:off x="8232686" y="3720196"/>
            <a:ext cx="315013" cy="261056"/>
          </a:xfrm>
          <a:prstGeom prst="rect">
            <a:avLst/>
          </a:prstGeom>
          <a:noFill/>
          <a:ln>
            <a:noFill/>
          </a:ln>
        </p:spPr>
      </p:pic>
      <p:pic>
        <p:nvPicPr>
          <p:cNvPr id="22" name="Google Shape;179;p18"/>
          <p:cNvPicPr preferRelativeResize="0"/>
          <p:nvPr/>
        </p:nvPicPr>
        <p:blipFill>
          <a:blip r:embed="rId16">
            <a:alphaModFix/>
          </a:blip>
          <a:stretch>
            <a:fillRect/>
          </a:stretch>
        </p:blipFill>
        <p:spPr>
          <a:xfrm>
            <a:off x="5272734" y="3757173"/>
            <a:ext cx="754733" cy="271823"/>
          </a:xfrm>
          <a:prstGeom prst="rect">
            <a:avLst/>
          </a:prstGeom>
          <a:noFill/>
          <a:ln>
            <a:noFill/>
          </a:ln>
        </p:spPr>
      </p:pic>
      <p:sp>
        <p:nvSpPr>
          <p:cNvPr id="23" name="Google Shape;180;p18"/>
          <p:cNvSpPr/>
          <p:nvPr/>
        </p:nvSpPr>
        <p:spPr>
          <a:xfrm>
            <a:off x="6074857" y="3345304"/>
            <a:ext cx="135200" cy="10636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4" name="Google Shape;181;p18"/>
          <p:cNvPicPr preferRelativeResize="0"/>
          <p:nvPr/>
        </p:nvPicPr>
        <p:blipFill>
          <a:blip r:embed="rId16">
            <a:alphaModFix/>
          </a:blip>
          <a:stretch>
            <a:fillRect/>
          </a:stretch>
        </p:blipFill>
        <p:spPr>
          <a:xfrm>
            <a:off x="5272734" y="3757173"/>
            <a:ext cx="754733" cy="271823"/>
          </a:xfrm>
          <a:prstGeom prst="rect">
            <a:avLst/>
          </a:prstGeom>
          <a:noFill/>
          <a:ln>
            <a:noFill/>
          </a:ln>
        </p:spPr>
      </p:pic>
      <p:sp>
        <p:nvSpPr>
          <p:cNvPr id="25" name="Google Shape;182;p18"/>
          <p:cNvSpPr/>
          <p:nvPr/>
        </p:nvSpPr>
        <p:spPr>
          <a:xfrm rot="10800000">
            <a:off x="11220900" y="3318979"/>
            <a:ext cx="135200" cy="10636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6" name="Google Shape;183;p18"/>
          <p:cNvPicPr preferRelativeResize="0"/>
          <p:nvPr/>
        </p:nvPicPr>
        <p:blipFill>
          <a:blip r:embed="rId15">
            <a:alphaModFix/>
          </a:blip>
          <a:stretch>
            <a:fillRect/>
          </a:stretch>
        </p:blipFill>
        <p:spPr>
          <a:xfrm>
            <a:off x="8359779" y="4925376"/>
            <a:ext cx="277293" cy="213824"/>
          </a:xfrm>
          <a:prstGeom prst="rect">
            <a:avLst/>
          </a:prstGeom>
          <a:noFill/>
          <a:ln>
            <a:noFill/>
          </a:ln>
        </p:spPr>
      </p:pic>
      <p:sp>
        <p:nvSpPr>
          <p:cNvPr id="27" name="Google Shape;184;p18"/>
          <p:cNvSpPr/>
          <p:nvPr/>
        </p:nvSpPr>
        <p:spPr>
          <a:xfrm rot="5400000">
            <a:off x="7985135" y="4086933"/>
            <a:ext cx="209600" cy="3116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Google Shape;185;p18"/>
          <p:cNvSpPr/>
          <p:nvPr/>
        </p:nvSpPr>
        <p:spPr>
          <a:xfrm>
            <a:off x="7383799" y="4684611"/>
            <a:ext cx="104000" cy="8204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186;p18"/>
          <p:cNvSpPr/>
          <p:nvPr/>
        </p:nvSpPr>
        <p:spPr>
          <a:xfrm rot="10800000">
            <a:off x="9509023" y="4678708"/>
            <a:ext cx="104000" cy="8204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0" name="Google Shape;187;p18"/>
          <p:cNvPicPr preferRelativeResize="0"/>
          <p:nvPr/>
        </p:nvPicPr>
        <p:blipFill>
          <a:blip r:embed="rId17">
            <a:alphaModFix/>
          </a:blip>
          <a:stretch>
            <a:fillRect/>
          </a:stretch>
        </p:blipFill>
        <p:spPr>
          <a:xfrm>
            <a:off x="6389867" y="3500605"/>
            <a:ext cx="678800" cy="771227"/>
          </a:xfrm>
          <a:prstGeom prst="rect">
            <a:avLst/>
          </a:prstGeom>
          <a:noFill/>
          <a:ln>
            <a:noFill/>
          </a:ln>
        </p:spPr>
      </p:pic>
      <p:pic>
        <p:nvPicPr>
          <p:cNvPr id="31" name="Google Shape;188;p18"/>
          <p:cNvPicPr preferRelativeResize="0"/>
          <p:nvPr/>
        </p:nvPicPr>
        <p:blipFill>
          <a:blip r:embed="rId16">
            <a:alphaModFix/>
          </a:blip>
          <a:stretch>
            <a:fillRect/>
          </a:stretch>
        </p:blipFill>
        <p:spPr>
          <a:xfrm>
            <a:off x="6418506" y="4953013"/>
            <a:ext cx="754733" cy="271823"/>
          </a:xfrm>
          <a:prstGeom prst="rect">
            <a:avLst/>
          </a:prstGeom>
          <a:noFill/>
          <a:ln>
            <a:noFill/>
          </a:ln>
        </p:spPr>
      </p:pic>
      <p:pic>
        <p:nvPicPr>
          <p:cNvPr id="32" name="Google Shape;189;p18"/>
          <p:cNvPicPr preferRelativeResize="0"/>
          <p:nvPr/>
        </p:nvPicPr>
        <p:blipFill>
          <a:blip r:embed="rId18">
            <a:alphaModFix/>
          </a:blip>
          <a:stretch>
            <a:fillRect/>
          </a:stretch>
        </p:blipFill>
        <p:spPr>
          <a:xfrm>
            <a:off x="4546525" y="3704526"/>
            <a:ext cx="678800" cy="377111"/>
          </a:xfrm>
          <a:prstGeom prst="rect">
            <a:avLst/>
          </a:prstGeom>
          <a:noFill/>
          <a:ln>
            <a:noFill/>
          </a:ln>
        </p:spPr>
      </p:pic>
      <p:pic>
        <p:nvPicPr>
          <p:cNvPr id="33" name="Google Shape;190;p18"/>
          <p:cNvPicPr preferRelativeResize="0"/>
          <p:nvPr/>
        </p:nvPicPr>
        <p:blipFill>
          <a:blip r:embed="rId18">
            <a:alphaModFix/>
          </a:blip>
          <a:stretch>
            <a:fillRect/>
          </a:stretch>
        </p:blipFill>
        <p:spPr>
          <a:xfrm>
            <a:off x="5662359" y="4933775"/>
            <a:ext cx="678800" cy="377111"/>
          </a:xfrm>
          <a:prstGeom prst="rect">
            <a:avLst/>
          </a:prstGeom>
          <a:noFill/>
          <a:ln>
            <a:noFill/>
          </a:ln>
        </p:spPr>
      </p:pic>
      <p:pic>
        <p:nvPicPr>
          <p:cNvPr id="34" name="Google Shape;191;p18"/>
          <p:cNvPicPr preferRelativeResize="0"/>
          <p:nvPr/>
        </p:nvPicPr>
        <p:blipFill>
          <a:blip r:embed="rId19">
            <a:alphaModFix/>
          </a:blip>
          <a:stretch>
            <a:fillRect/>
          </a:stretch>
        </p:blipFill>
        <p:spPr>
          <a:xfrm>
            <a:off x="9326700" y="2076601"/>
            <a:ext cx="1201600" cy="932585"/>
          </a:xfrm>
          <a:prstGeom prst="rect">
            <a:avLst/>
          </a:prstGeom>
          <a:noFill/>
          <a:ln>
            <a:noFill/>
          </a:ln>
        </p:spPr>
      </p:pic>
      <p:sp>
        <p:nvSpPr>
          <p:cNvPr id="35" name="Google Shape;192;p18"/>
          <p:cNvSpPr txBox="1"/>
          <p:nvPr/>
        </p:nvSpPr>
        <p:spPr>
          <a:xfrm>
            <a:off x="6074851" y="2093500"/>
            <a:ext cx="3372000" cy="7620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Let’s say that my input gate estimation is:</a:t>
            </a:r>
            <a:endParaRPr sz="2400" dirty="0">
              <a:solidFill>
                <a:schemeClr val="tx1">
                  <a:lumMod val="75000"/>
                  <a:lumOff val="25000"/>
                </a:schemeClr>
              </a:solidFill>
              <a:latin typeface="Karla" charset="0"/>
              <a:ea typeface="Karla" charset="0"/>
              <a:cs typeface="Karla" charset="0"/>
            </a:endParaRPr>
          </a:p>
        </p:txBody>
      </p:sp>
      <p:pic>
        <p:nvPicPr>
          <p:cNvPr id="36" name="Google Shape;193;p18"/>
          <p:cNvPicPr preferRelativeResize="0"/>
          <p:nvPr/>
        </p:nvPicPr>
        <p:blipFill>
          <a:blip r:embed="rId20">
            <a:alphaModFix/>
          </a:blip>
          <a:stretch>
            <a:fillRect/>
          </a:stretch>
        </p:blipFill>
        <p:spPr>
          <a:xfrm>
            <a:off x="8753801" y="3495318"/>
            <a:ext cx="1409783" cy="790233"/>
          </a:xfrm>
          <a:prstGeom prst="rect">
            <a:avLst/>
          </a:prstGeom>
          <a:noFill/>
          <a:ln>
            <a:noFill/>
          </a:ln>
        </p:spPr>
      </p:pic>
      <p:grpSp>
        <p:nvGrpSpPr>
          <p:cNvPr id="37" name="Google Shape;194;p18"/>
          <p:cNvGrpSpPr/>
          <p:nvPr/>
        </p:nvGrpSpPr>
        <p:grpSpPr>
          <a:xfrm>
            <a:off x="7750536" y="5850392"/>
            <a:ext cx="678808" cy="790256"/>
            <a:chOff x="5474352" y="2611544"/>
            <a:chExt cx="509106" cy="592692"/>
          </a:xfrm>
        </p:grpSpPr>
        <p:pic>
          <p:nvPicPr>
            <p:cNvPr id="38" name="Google Shape;195;p18"/>
            <p:cNvPicPr preferRelativeResize="0"/>
            <p:nvPr/>
          </p:nvPicPr>
          <p:blipFill>
            <a:blip r:embed="rId12">
              <a:alphaModFix/>
            </a:blip>
            <a:stretch>
              <a:fillRect/>
            </a:stretch>
          </p:blipFill>
          <p:spPr>
            <a:xfrm>
              <a:off x="5474352" y="2611544"/>
              <a:ext cx="509106" cy="592692"/>
            </a:xfrm>
            <a:prstGeom prst="rect">
              <a:avLst/>
            </a:prstGeom>
            <a:noFill/>
            <a:ln>
              <a:noFill/>
            </a:ln>
          </p:spPr>
        </p:pic>
        <p:pic>
          <p:nvPicPr>
            <p:cNvPr id="39" name="Google Shape;196;p18"/>
            <p:cNvPicPr preferRelativeResize="0"/>
            <p:nvPr/>
          </p:nvPicPr>
          <p:blipFill>
            <a:blip r:embed="rId13">
              <a:alphaModFix/>
            </a:blip>
            <a:stretch>
              <a:fillRect/>
            </a:stretch>
          </p:blipFill>
          <p:spPr>
            <a:xfrm>
              <a:off x="5493233" y="2904155"/>
              <a:ext cx="299709" cy="294115"/>
            </a:xfrm>
            <a:prstGeom prst="rect">
              <a:avLst/>
            </a:prstGeom>
            <a:noFill/>
            <a:ln>
              <a:noFill/>
            </a:ln>
          </p:spPr>
        </p:pic>
        <p:pic>
          <p:nvPicPr>
            <p:cNvPr id="40" name="Google Shape;197;p18"/>
            <p:cNvPicPr preferRelativeResize="0"/>
            <p:nvPr/>
          </p:nvPicPr>
          <p:blipFill>
            <a:blip r:embed="rId14">
              <a:alphaModFix/>
            </a:blip>
            <a:stretch>
              <a:fillRect/>
            </a:stretch>
          </p:blipFill>
          <p:spPr>
            <a:xfrm>
              <a:off x="5565628" y="2662834"/>
              <a:ext cx="154903" cy="152011"/>
            </a:xfrm>
            <a:prstGeom prst="rect">
              <a:avLst/>
            </a:prstGeom>
            <a:noFill/>
            <a:ln>
              <a:noFill/>
            </a:ln>
          </p:spPr>
        </p:pic>
      </p:grpSp>
      <p:pic>
        <p:nvPicPr>
          <p:cNvPr id="41" name="Google Shape;198;p18"/>
          <p:cNvPicPr preferRelativeResize="0"/>
          <p:nvPr/>
        </p:nvPicPr>
        <p:blipFill>
          <a:blip r:embed="rId21">
            <a:alphaModFix/>
          </a:blip>
          <a:stretch>
            <a:fillRect/>
          </a:stretch>
        </p:blipFill>
        <p:spPr>
          <a:xfrm>
            <a:off x="7605100" y="4676886"/>
            <a:ext cx="322800" cy="762981"/>
          </a:xfrm>
          <a:prstGeom prst="rect">
            <a:avLst/>
          </a:prstGeom>
          <a:noFill/>
          <a:ln>
            <a:noFill/>
          </a:ln>
        </p:spPr>
      </p:pic>
      <p:pic>
        <p:nvPicPr>
          <p:cNvPr id="42" name="Google Shape;199;p18"/>
          <p:cNvPicPr preferRelativeResize="0"/>
          <p:nvPr/>
        </p:nvPicPr>
        <p:blipFill>
          <a:blip r:embed="rId22">
            <a:alphaModFix/>
          </a:blip>
          <a:stretch>
            <a:fillRect/>
          </a:stretch>
        </p:blipFill>
        <p:spPr>
          <a:xfrm>
            <a:off x="8869500" y="4683533"/>
            <a:ext cx="469517" cy="762967"/>
          </a:xfrm>
          <a:prstGeom prst="rect">
            <a:avLst/>
          </a:prstGeom>
          <a:noFill/>
          <a:ln>
            <a:noFill/>
          </a:ln>
        </p:spPr>
      </p:pic>
      <p:sp>
        <p:nvSpPr>
          <p:cNvPr id="44" name="TextBox 43"/>
          <p:cNvSpPr txBox="1"/>
          <p:nvPr/>
        </p:nvSpPr>
        <p:spPr>
          <a:xfrm>
            <a:off x="1295435" y="4556044"/>
            <a:ext cx="1207866"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mc:Choice xmlns:a14="http://schemas.microsoft.com/office/drawing/2010/main" Requires="a14">
          <p:sp>
            <p:nvSpPr>
              <p:cNvPr id="45" name="TextBox 44"/>
              <p:cNvSpPr txBox="1"/>
              <p:nvPr/>
            </p:nvSpPr>
            <p:spPr>
              <a:xfrm>
                <a:off x="1465441" y="4732804"/>
                <a:ext cx="1207866" cy="3795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p:sp>
            <p:nvSpPr>
              <p:cNvPr id="45" name="TextBox 44"/>
              <p:cNvSpPr txBox="1">
                <a:spLocks noRot="1" noChangeAspect="1" noMove="1" noResize="1" noEditPoints="1" noAdjustHandles="1" noChangeArrowheads="1" noChangeShapeType="1" noTextEdit="1"/>
              </p:cNvSpPr>
              <p:nvPr/>
            </p:nvSpPr>
            <p:spPr>
              <a:xfrm>
                <a:off x="1465441" y="4732804"/>
                <a:ext cx="1207866" cy="379527"/>
              </a:xfrm>
              <a:prstGeom prst="rect">
                <a:avLst/>
              </a:prstGeom>
              <a:blipFill rotWithShape="0">
                <a:blip r:embed="rId23"/>
                <a:stretch>
                  <a:fillRect t="-1587"/>
                </a:stretch>
              </a:blipFill>
            </p:spPr>
            <p:txBody>
              <a:bodyPr/>
              <a:lstStyle/>
              <a:p>
                <a:r>
                  <a:rPr lang="en-US">
                    <a:noFill/>
                  </a:rPr>
                  <a:t> </a:t>
                </a:r>
              </a:p>
            </p:txBody>
          </p:sp>
        </mc:Fallback>
      </mc:AlternateContent>
    </p:spTree>
    <p:extLst>
      <p:ext uri="{BB962C8B-B14F-4D97-AF65-F5344CB8AC3E}">
        <p14:creationId xmlns:p14="http://schemas.microsoft.com/office/powerpoint/2010/main" val="11032635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oogle Shape;235;p20"/>
          <p:cNvPicPr preferRelativeResize="0"/>
          <p:nvPr/>
        </p:nvPicPr>
        <p:blipFill rotWithShape="1">
          <a:blip r:embed="rId3">
            <a:alphaModFix/>
          </a:blip>
          <a:srcRect l="33468" r="33472"/>
          <a:stretch/>
        </p:blipFill>
        <p:spPr>
          <a:xfrm>
            <a:off x="825102" y="3149468"/>
            <a:ext cx="2609831" cy="3199433"/>
          </a:xfrm>
          <a:prstGeom prst="rect">
            <a:avLst/>
          </a:prstGeom>
          <a:noFill/>
          <a:ln>
            <a:noFill/>
          </a:ln>
        </p:spPr>
      </p:pic>
      <p:cxnSp>
        <p:nvCxnSpPr>
          <p:cNvPr id="4" name="Google Shape;205;p19"/>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5" name="Google Shape;206;p19"/>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207;p19"/>
          <p:cNvSpPr txBox="1"/>
          <p:nvPr/>
        </p:nvSpPr>
        <p:spPr>
          <a:xfrm>
            <a:off x="1345284" y="533133"/>
            <a:ext cx="1909200" cy="50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Karla" charset="0"/>
                <a:ea typeface="Karla" charset="0"/>
                <a:cs typeface="Karla" charset="0"/>
                <a:sym typeface="Ubuntu"/>
              </a:rPr>
              <a:t>Cell state</a:t>
            </a:r>
            <a:endParaRPr sz="2400" dirty="0">
              <a:solidFill>
                <a:schemeClr val="tx1">
                  <a:lumMod val="75000"/>
                  <a:lumOff val="25000"/>
                </a:schemeClr>
              </a:solidFill>
              <a:latin typeface="Karla" charset="0"/>
              <a:ea typeface="Karla" charset="0"/>
              <a:cs typeface="Karla" charset="0"/>
              <a:sym typeface="Ubuntu"/>
            </a:endParaRPr>
          </a:p>
        </p:txBody>
      </p:sp>
      <p:sp>
        <p:nvSpPr>
          <p:cNvPr id="7" name="Google Shape;208;p19"/>
          <p:cNvSpPr txBox="1"/>
          <p:nvPr/>
        </p:nvSpPr>
        <p:spPr>
          <a:xfrm>
            <a:off x="4718067" y="747200"/>
            <a:ext cx="7278400" cy="9792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After the calculation of forget gate and input gate we can update our cell state.</a:t>
            </a:r>
            <a:endParaRPr sz="2133" dirty="0">
              <a:solidFill>
                <a:schemeClr val="tx1">
                  <a:lumMod val="75000"/>
                  <a:lumOff val="25000"/>
                </a:schemeClr>
              </a:solidFill>
              <a:latin typeface="Karla" charset="0"/>
              <a:ea typeface="Karla" charset="0"/>
              <a:cs typeface="Karla" charset="0"/>
              <a:sym typeface="Ubuntu"/>
            </a:endParaRPr>
          </a:p>
        </p:txBody>
      </p:sp>
      <p:pic>
        <p:nvPicPr>
          <p:cNvPr id="8" name="Google Shape;209;p19"/>
          <p:cNvPicPr preferRelativeResize="0"/>
          <p:nvPr/>
        </p:nvPicPr>
        <p:blipFill>
          <a:blip r:embed="rId4">
            <a:alphaModFix/>
          </a:blip>
          <a:stretch>
            <a:fillRect/>
          </a:stretch>
        </p:blipFill>
        <p:spPr>
          <a:xfrm>
            <a:off x="770685" y="1694182"/>
            <a:ext cx="2718647" cy="321100"/>
          </a:xfrm>
          <a:prstGeom prst="rect">
            <a:avLst/>
          </a:prstGeom>
          <a:noFill/>
          <a:ln>
            <a:noFill/>
          </a:ln>
        </p:spPr>
      </p:pic>
      <p:pic>
        <p:nvPicPr>
          <p:cNvPr id="9" name="Google Shape;210;p19"/>
          <p:cNvPicPr preferRelativeResize="0"/>
          <p:nvPr/>
        </p:nvPicPr>
        <p:blipFill>
          <a:blip r:embed="rId5">
            <a:alphaModFix/>
          </a:blip>
          <a:stretch>
            <a:fillRect/>
          </a:stretch>
        </p:blipFill>
        <p:spPr>
          <a:xfrm>
            <a:off x="6331120" y="2520260"/>
            <a:ext cx="327363" cy="816609"/>
          </a:xfrm>
          <a:prstGeom prst="rect">
            <a:avLst/>
          </a:prstGeom>
          <a:noFill/>
          <a:ln>
            <a:noFill/>
          </a:ln>
        </p:spPr>
      </p:pic>
      <p:grpSp>
        <p:nvGrpSpPr>
          <p:cNvPr id="10" name="Google Shape;211;p19"/>
          <p:cNvGrpSpPr/>
          <p:nvPr/>
        </p:nvGrpSpPr>
        <p:grpSpPr>
          <a:xfrm>
            <a:off x="6858997" y="2540448"/>
            <a:ext cx="1224185" cy="851403"/>
            <a:chOff x="1652515" y="1558336"/>
            <a:chExt cx="1396409" cy="990618"/>
          </a:xfrm>
        </p:grpSpPr>
        <p:pic>
          <p:nvPicPr>
            <p:cNvPr id="11" name="Google Shape;212;p19"/>
            <p:cNvPicPr preferRelativeResize="0"/>
            <p:nvPr/>
          </p:nvPicPr>
          <p:blipFill rotWithShape="1">
            <a:blip r:embed="rId6">
              <a:alphaModFix/>
            </a:blip>
            <a:srcRect l="47073"/>
            <a:stretch/>
          </p:blipFill>
          <p:spPr>
            <a:xfrm>
              <a:off x="1652515" y="1558336"/>
              <a:ext cx="1396409" cy="990618"/>
            </a:xfrm>
            <a:prstGeom prst="rect">
              <a:avLst/>
            </a:prstGeom>
            <a:noFill/>
            <a:ln>
              <a:noFill/>
            </a:ln>
          </p:spPr>
        </p:pic>
        <p:pic>
          <p:nvPicPr>
            <p:cNvPr id="12" name="Google Shape;213;p19"/>
            <p:cNvPicPr preferRelativeResize="0"/>
            <p:nvPr/>
          </p:nvPicPr>
          <p:blipFill>
            <a:blip r:embed="rId7">
              <a:alphaModFix/>
            </a:blip>
            <a:stretch>
              <a:fillRect/>
            </a:stretch>
          </p:blipFill>
          <p:spPr>
            <a:xfrm>
              <a:off x="1907451" y="2076722"/>
              <a:ext cx="419825" cy="396403"/>
            </a:xfrm>
            <a:prstGeom prst="rect">
              <a:avLst/>
            </a:prstGeom>
            <a:noFill/>
            <a:ln>
              <a:noFill/>
            </a:ln>
          </p:spPr>
        </p:pic>
        <p:pic>
          <p:nvPicPr>
            <p:cNvPr id="13" name="Google Shape;214;p19"/>
            <p:cNvPicPr preferRelativeResize="0"/>
            <p:nvPr/>
          </p:nvPicPr>
          <p:blipFill>
            <a:blip r:embed="rId8">
              <a:alphaModFix/>
            </a:blip>
            <a:stretch>
              <a:fillRect/>
            </a:stretch>
          </p:blipFill>
          <p:spPr>
            <a:xfrm>
              <a:off x="2008872" y="1670425"/>
              <a:ext cx="216985" cy="204878"/>
            </a:xfrm>
            <a:prstGeom prst="rect">
              <a:avLst/>
            </a:prstGeom>
            <a:noFill/>
            <a:ln>
              <a:noFill/>
            </a:ln>
          </p:spPr>
        </p:pic>
      </p:grpSp>
      <p:pic>
        <p:nvPicPr>
          <p:cNvPr id="14" name="Google Shape;215;p19"/>
          <p:cNvPicPr preferRelativeResize="0"/>
          <p:nvPr/>
        </p:nvPicPr>
        <p:blipFill>
          <a:blip r:embed="rId9">
            <a:alphaModFix/>
          </a:blip>
          <a:stretch>
            <a:fillRect/>
          </a:stretch>
        </p:blipFill>
        <p:spPr>
          <a:xfrm>
            <a:off x="9012100" y="2541718"/>
            <a:ext cx="327333" cy="773692"/>
          </a:xfrm>
          <a:prstGeom prst="rect">
            <a:avLst/>
          </a:prstGeom>
          <a:noFill/>
          <a:ln>
            <a:noFill/>
          </a:ln>
        </p:spPr>
      </p:pic>
      <p:pic>
        <p:nvPicPr>
          <p:cNvPr id="15" name="Google Shape;216;p19"/>
          <p:cNvPicPr preferRelativeResize="0"/>
          <p:nvPr/>
        </p:nvPicPr>
        <p:blipFill>
          <a:blip r:embed="rId10">
            <a:alphaModFix/>
          </a:blip>
          <a:stretch>
            <a:fillRect/>
          </a:stretch>
        </p:blipFill>
        <p:spPr>
          <a:xfrm>
            <a:off x="8283714" y="2783421"/>
            <a:ext cx="327348" cy="290272"/>
          </a:xfrm>
          <a:prstGeom prst="rect">
            <a:avLst/>
          </a:prstGeom>
          <a:noFill/>
          <a:ln>
            <a:noFill/>
          </a:ln>
        </p:spPr>
      </p:pic>
      <p:sp>
        <p:nvSpPr>
          <p:cNvPr id="16" name="Google Shape;217;p19"/>
          <p:cNvSpPr/>
          <p:nvPr/>
        </p:nvSpPr>
        <p:spPr>
          <a:xfrm rot="5400000">
            <a:off x="8158543" y="1623867"/>
            <a:ext cx="255200" cy="39100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8" name="Google Shape;219;p19"/>
          <p:cNvPicPr preferRelativeResize="0"/>
          <p:nvPr/>
        </p:nvPicPr>
        <p:blipFill>
          <a:blip r:embed="rId11">
            <a:alphaModFix/>
          </a:blip>
          <a:stretch>
            <a:fillRect/>
          </a:stretch>
        </p:blipFill>
        <p:spPr>
          <a:xfrm>
            <a:off x="5176633" y="2762134"/>
            <a:ext cx="918067" cy="408033"/>
          </a:xfrm>
          <a:prstGeom prst="rect">
            <a:avLst/>
          </a:prstGeom>
          <a:noFill/>
          <a:ln>
            <a:noFill/>
          </a:ln>
        </p:spPr>
      </p:pic>
      <p:pic>
        <p:nvPicPr>
          <p:cNvPr id="19" name="Google Shape;220;p19"/>
          <p:cNvPicPr preferRelativeResize="0"/>
          <p:nvPr/>
        </p:nvPicPr>
        <p:blipFill>
          <a:blip r:embed="rId11">
            <a:alphaModFix/>
          </a:blip>
          <a:stretch>
            <a:fillRect/>
          </a:stretch>
        </p:blipFill>
        <p:spPr>
          <a:xfrm>
            <a:off x="6811551" y="4051134"/>
            <a:ext cx="918067" cy="408033"/>
          </a:xfrm>
          <a:prstGeom prst="rect">
            <a:avLst/>
          </a:prstGeom>
          <a:noFill/>
          <a:ln>
            <a:noFill/>
          </a:ln>
        </p:spPr>
      </p:pic>
      <p:grpSp>
        <p:nvGrpSpPr>
          <p:cNvPr id="20" name="Google Shape;221;p19"/>
          <p:cNvGrpSpPr/>
          <p:nvPr/>
        </p:nvGrpSpPr>
        <p:grpSpPr>
          <a:xfrm>
            <a:off x="9740469" y="2533441"/>
            <a:ext cx="678808" cy="790256"/>
            <a:chOff x="5474352" y="2611544"/>
            <a:chExt cx="509106" cy="592692"/>
          </a:xfrm>
        </p:grpSpPr>
        <p:pic>
          <p:nvPicPr>
            <p:cNvPr id="21" name="Google Shape;222;p19"/>
            <p:cNvPicPr preferRelativeResize="0"/>
            <p:nvPr/>
          </p:nvPicPr>
          <p:blipFill>
            <a:blip r:embed="rId12">
              <a:alphaModFix/>
            </a:blip>
            <a:stretch>
              <a:fillRect/>
            </a:stretch>
          </p:blipFill>
          <p:spPr>
            <a:xfrm>
              <a:off x="5474352" y="2611544"/>
              <a:ext cx="509106" cy="592692"/>
            </a:xfrm>
            <a:prstGeom prst="rect">
              <a:avLst/>
            </a:prstGeom>
            <a:noFill/>
            <a:ln>
              <a:noFill/>
            </a:ln>
          </p:spPr>
        </p:pic>
        <p:pic>
          <p:nvPicPr>
            <p:cNvPr id="22" name="Google Shape;223;p19"/>
            <p:cNvPicPr preferRelativeResize="0"/>
            <p:nvPr/>
          </p:nvPicPr>
          <p:blipFill>
            <a:blip r:embed="rId7">
              <a:alphaModFix/>
            </a:blip>
            <a:stretch>
              <a:fillRect/>
            </a:stretch>
          </p:blipFill>
          <p:spPr>
            <a:xfrm>
              <a:off x="5493233" y="2904155"/>
              <a:ext cx="299709" cy="294115"/>
            </a:xfrm>
            <a:prstGeom prst="rect">
              <a:avLst/>
            </a:prstGeom>
            <a:noFill/>
            <a:ln>
              <a:noFill/>
            </a:ln>
          </p:spPr>
        </p:pic>
        <p:pic>
          <p:nvPicPr>
            <p:cNvPr id="23" name="Google Shape;224;p19"/>
            <p:cNvPicPr preferRelativeResize="0"/>
            <p:nvPr/>
          </p:nvPicPr>
          <p:blipFill>
            <a:blip r:embed="rId8">
              <a:alphaModFix/>
            </a:blip>
            <a:stretch>
              <a:fillRect/>
            </a:stretch>
          </p:blipFill>
          <p:spPr>
            <a:xfrm>
              <a:off x="5565628" y="2662834"/>
              <a:ext cx="154903" cy="152011"/>
            </a:xfrm>
            <a:prstGeom prst="rect">
              <a:avLst/>
            </a:prstGeom>
            <a:noFill/>
            <a:ln>
              <a:noFill/>
            </a:ln>
          </p:spPr>
        </p:pic>
      </p:grpSp>
      <p:grpSp>
        <p:nvGrpSpPr>
          <p:cNvPr id="24" name="Google Shape;225;p19"/>
          <p:cNvGrpSpPr/>
          <p:nvPr/>
        </p:nvGrpSpPr>
        <p:grpSpPr>
          <a:xfrm>
            <a:off x="7946736" y="3860025"/>
            <a:ext cx="678808" cy="790256"/>
            <a:chOff x="5474352" y="2611544"/>
            <a:chExt cx="509106" cy="592692"/>
          </a:xfrm>
        </p:grpSpPr>
        <p:pic>
          <p:nvPicPr>
            <p:cNvPr id="25" name="Google Shape;226;p19"/>
            <p:cNvPicPr preferRelativeResize="0"/>
            <p:nvPr/>
          </p:nvPicPr>
          <p:blipFill>
            <a:blip r:embed="rId12">
              <a:alphaModFix/>
            </a:blip>
            <a:stretch>
              <a:fillRect/>
            </a:stretch>
          </p:blipFill>
          <p:spPr>
            <a:xfrm>
              <a:off x="5474352" y="2611544"/>
              <a:ext cx="509106" cy="592692"/>
            </a:xfrm>
            <a:prstGeom prst="rect">
              <a:avLst/>
            </a:prstGeom>
            <a:noFill/>
            <a:ln>
              <a:noFill/>
            </a:ln>
          </p:spPr>
        </p:pic>
        <p:pic>
          <p:nvPicPr>
            <p:cNvPr id="26" name="Google Shape;227;p19"/>
            <p:cNvPicPr preferRelativeResize="0"/>
            <p:nvPr/>
          </p:nvPicPr>
          <p:blipFill>
            <a:blip r:embed="rId7">
              <a:alphaModFix/>
            </a:blip>
            <a:stretch>
              <a:fillRect/>
            </a:stretch>
          </p:blipFill>
          <p:spPr>
            <a:xfrm>
              <a:off x="5493233" y="2904155"/>
              <a:ext cx="299709" cy="294115"/>
            </a:xfrm>
            <a:prstGeom prst="rect">
              <a:avLst/>
            </a:prstGeom>
            <a:noFill/>
            <a:ln>
              <a:noFill/>
            </a:ln>
          </p:spPr>
        </p:pic>
        <p:pic>
          <p:nvPicPr>
            <p:cNvPr id="27" name="Google Shape;228;p19"/>
            <p:cNvPicPr preferRelativeResize="0"/>
            <p:nvPr/>
          </p:nvPicPr>
          <p:blipFill>
            <a:blip r:embed="rId8">
              <a:alphaModFix/>
            </a:blip>
            <a:stretch>
              <a:fillRect/>
            </a:stretch>
          </p:blipFill>
          <p:spPr>
            <a:xfrm>
              <a:off x="5565628" y="2662834"/>
              <a:ext cx="154903" cy="152011"/>
            </a:xfrm>
            <a:prstGeom prst="rect">
              <a:avLst/>
            </a:prstGeom>
            <a:noFill/>
            <a:ln>
              <a:noFill/>
            </a:ln>
          </p:spPr>
        </p:pic>
      </p:grpSp>
      <p:pic>
        <p:nvPicPr>
          <p:cNvPr id="28" name="Google Shape;229;p19"/>
          <p:cNvPicPr preferRelativeResize="0"/>
          <p:nvPr/>
        </p:nvPicPr>
        <p:blipFill>
          <a:blip r:embed="rId13">
            <a:alphaModFix/>
          </a:blip>
          <a:stretch>
            <a:fillRect/>
          </a:stretch>
        </p:blipFill>
        <p:spPr>
          <a:xfrm>
            <a:off x="6715100" y="2851405"/>
            <a:ext cx="215939" cy="255200"/>
          </a:xfrm>
          <a:prstGeom prst="rect">
            <a:avLst/>
          </a:prstGeom>
          <a:noFill/>
          <a:ln>
            <a:noFill/>
          </a:ln>
        </p:spPr>
      </p:pic>
      <p:pic>
        <p:nvPicPr>
          <p:cNvPr id="29" name="Google Shape;230;p19"/>
          <p:cNvPicPr preferRelativeResize="0"/>
          <p:nvPr/>
        </p:nvPicPr>
        <p:blipFill>
          <a:blip r:embed="rId13">
            <a:alphaModFix/>
          </a:blip>
          <a:stretch>
            <a:fillRect/>
          </a:stretch>
        </p:blipFill>
        <p:spPr>
          <a:xfrm>
            <a:off x="9431983" y="2800972"/>
            <a:ext cx="215939" cy="255200"/>
          </a:xfrm>
          <a:prstGeom prst="rect">
            <a:avLst/>
          </a:prstGeom>
          <a:noFill/>
          <a:ln>
            <a:noFill/>
          </a:ln>
        </p:spPr>
      </p:pic>
      <p:sp>
        <p:nvSpPr>
          <p:cNvPr id="30" name="Slide Number Placeholder 1"/>
          <p:cNvSpPr txBox="1">
            <a:spLocks/>
          </p:cNvSpPr>
          <p:nvPr/>
        </p:nvSpPr>
        <p:spPr>
          <a:xfrm>
            <a:off x="10700866" y="6304600"/>
            <a:ext cx="731600" cy="52480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uk-UA" smtClean="0"/>
              <a:pPr/>
              <a:t>28</a:t>
            </a:fld>
            <a:endParaRPr lang="uk-UA" dirty="0"/>
          </a:p>
        </p:txBody>
      </p:sp>
      <p:sp>
        <p:nvSpPr>
          <p:cNvPr id="33" name="Google Shape;240;p20"/>
          <p:cNvSpPr/>
          <p:nvPr/>
        </p:nvSpPr>
        <p:spPr>
          <a:xfrm>
            <a:off x="643333" y="4180667"/>
            <a:ext cx="1779200" cy="410000"/>
          </a:xfrm>
          <a:prstGeom prst="roundRect">
            <a:avLst>
              <a:gd name="adj" fmla="val 16667"/>
            </a:avLst>
          </a:prstGeom>
          <a:noFill/>
          <a:ln w="28575" cap="flat" cmpd="sng">
            <a:solidFill>
              <a:srgbClr val="FF99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49325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23174" y="6371334"/>
            <a:ext cx="2844800" cy="365125"/>
          </a:xfrm>
        </p:spPr>
        <p:txBody>
          <a:bodyPr/>
          <a:lstStyle/>
          <a:p>
            <a:fld id="{4B490DE6-7A4A-0F4C-A18B-C3B4F3245ADB}" type="slidenum">
              <a:rPr lang="en-US" smtClean="0"/>
              <a:t>29</a:t>
            </a:fld>
            <a:endParaRPr lang="en-US" dirty="0"/>
          </a:p>
        </p:txBody>
      </p:sp>
      <p:pic>
        <p:nvPicPr>
          <p:cNvPr id="3" name="Google Shape;235;p20"/>
          <p:cNvPicPr preferRelativeResize="0"/>
          <p:nvPr/>
        </p:nvPicPr>
        <p:blipFill rotWithShape="1">
          <a:blip r:embed="rId3">
            <a:alphaModFix/>
          </a:blip>
          <a:srcRect l="33468" r="33472"/>
          <a:stretch/>
        </p:blipFill>
        <p:spPr>
          <a:xfrm>
            <a:off x="825102" y="3149468"/>
            <a:ext cx="2609831" cy="3199433"/>
          </a:xfrm>
          <a:prstGeom prst="rect">
            <a:avLst/>
          </a:prstGeom>
          <a:noFill/>
          <a:ln>
            <a:noFill/>
          </a:ln>
        </p:spPr>
      </p:pic>
      <p:cxnSp>
        <p:nvCxnSpPr>
          <p:cNvPr id="4" name="Google Shape;236;p20"/>
          <p:cNvCxnSpPr/>
          <p:nvPr/>
        </p:nvCxnSpPr>
        <p:spPr>
          <a:xfrm>
            <a:off x="4203900" y="28600"/>
            <a:ext cx="0" cy="6800800"/>
          </a:xfrm>
          <a:prstGeom prst="straightConnector1">
            <a:avLst/>
          </a:prstGeom>
          <a:noFill/>
          <a:ln w="19050" cap="flat" cmpd="sng">
            <a:solidFill>
              <a:srgbClr val="000000"/>
            </a:solidFill>
            <a:prstDash val="lgDashDot"/>
            <a:round/>
            <a:headEnd type="none" w="med" len="med"/>
            <a:tailEnd type="none" w="med" len="med"/>
          </a:ln>
        </p:spPr>
      </p:cxnSp>
      <p:sp>
        <p:nvSpPr>
          <p:cNvPr id="5" name="Google Shape;237;p20"/>
          <p:cNvSpPr/>
          <p:nvPr/>
        </p:nvSpPr>
        <p:spPr>
          <a:xfrm>
            <a:off x="309000" y="1207133"/>
            <a:ext cx="3642000" cy="1295200"/>
          </a:xfrm>
          <a:prstGeom prst="roundRect">
            <a:avLst>
              <a:gd name="adj" fmla="val 16667"/>
            </a:avLst>
          </a:prstGeom>
          <a:noFill/>
          <a:ln w="28575" cap="flat" cmpd="sng">
            <a:solidFill>
              <a:srgbClr val="000000"/>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6" name="Google Shape;238;p20"/>
          <p:cNvSpPr txBox="1"/>
          <p:nvPr/>
        </p:nvSpPr>
        <p:spPr>
          <a:xfrm>
            <a:off x="1090537" y="520100"/>
            <a:ext cx="2344400" cy="500400"/>
          </a:xfrm>
          <a:prstGeom prst="rect">
            <a:avLst/>
          </a:prstGeom>
          <a:noFill/>
          <a:ln>
            <a:noFill/>
          </a:ln>
        </p:spPr>
        <p:txBody>
          <a:bodyPr spcFirstLastPara="1" wrap="square" lIns="121900" tIns="121900" rIns="121900" bIns="121900" anchor="t" anchorCtr="0">
            <a:noAutofit/>
          </a:bodyPr>
          <a:lstStyle/>
          <a:p>
            <a:r>
              <a:rPr lang="es" sz="2400" dirty="0">
                <a:solidFill>
                  <a:schemeClr val="tx1">
                    <a:lumMod val="75000"/>
                    <a:lumOff val="25000"/>
                  </a:schemeClr>
                </a:solidFill>
                <a:latin typeface="Ubuntu"/>
                <a:ea typeface="Ubuntu"/>
                <a:cs typeface="Ubuntu"/>
                <a:sym typeface="Ubuntu"/>
              </a:rPr>
              <a:t>Output gate</a:t>
            </a:r>
            <a:endParaRPr sz="2400" dirty="0">
              <a:solidFill>
                <a:schemeClr val="tx1">
                  <a:lumMod val="75000"/>
                  <a:lumOff val="25000"/>
                </a:schemeClr>
              </a:solidFill>
              <a:latin typeface="Ubuntu"/>
              <a:ea typeface="Ubuntu"/>
              <a:cs typeface="Ubuntu"/>
              <a:sym typeface="Ubuntu"/>
            </a:endParaRPr>
          </a:p>
        </p:txBody>
      </p:sp>
      <mc:AlternateContent xmlns:mc="http://schemas.openxmlformats.org/markup-compatibility/2006">
        <mc:Choice xmlns:a14="http://schemas.microsoft.com/office/drawing/2010/main" Requires="a14">
          <p:sp>
            <p:nvSpPr>
              <p:cNvPr id="7" name="Google Shape;239;p20"/>
              <p:cNvSpPr txBox="1"/>
              <p:nvPr/>
            </p:nvSpPr>
            <p:spPr>
              <a:xfrm>
                <a:off x="4613733" y="437433"/>
                <a:ext cx="7368000" cy="2260000"/>
              </a:xfrm>
              <a:prstGeom prst="rect">
                <a:avLst/>
              </a:prstGeom>
              <a:noFill/>
              <a:ln>
                <a:noFill/>
              </a:ln>
            </p:spPr>
            <p:txBody>
              <a:bodyPr spcFirstLastPara="1" wrap="square" lIns="121900" tIns="121900" rIns="121900" bIns="121900" anchor="t" anchorCtr="0">
                <a:noAutofit/>
              </a:bodyPr>
              <a:lstStyle/>
              <a:p>
                <a:pPr marL="609585" indent="-440256">
                  <a:buSzPts val="1600"/>
                  <a:buFont typeface="Ubuntu"/>
                  <a:buChar char="●"/>
                </a:pPr>
                <a:r>
                  <a:rPr lang="es" sz="2133" dirty="0" smtClean="0">
                    <a:solidFill>
                      <a:schemeClr val="tx1">
                        <a:lumMod val="75000"/>
                        <a:lumOff val="25000"/>
                      </a:schemeClr>
                    </a:solidFill>
                    <a:latin typeface="Karla" charset="0"/>
                    <a:ea typeface="Karla" charset="0"/>
                    <a:cs typeface="Karla" charset="0"/>
                    <a:sym typeface="Ubuntu"/>
                  </a:rPr>
                  <a:t>The output gate layer is calculated using the information of the input  at time </a:t>
                </a:r>
                <a:r>
                  <a:rPr lang="es" sz="2133" i="1" dirty="0">
                    <a:solidFill>
                      <a:schemeClr val="tx1">
                        <a:lumMod val="75000"/>
                        <a:lumOff val="25000"/>
                      </a:schemeClr>
                    </a:solidFill>
                    <a:latin typeface="Cambria Math" charset="0"/>
                    <a:ea typeface="Cambria Math" charset="0"/>
                    <a:cs typeface="Cambria Math" charset="0"/>
                    <a:sym typeface="Ubuntu"/>
                  </a:rPr>
                  <a:t>t</a:t>
                </a:r>
                <a:r>
                  <a:rPr lang="es" sz="2133" dirty="0">
                    <a:solidFill>
                      <a:schemeClr val="tx1">
                        <a:lumMod val="75000"/>
                        <a:lumOff val="25000"/>
                      </a:schemeClr>
                    </a:solidFill>
                    <a:latin typeface="Karla" charset="0"/>
                    <a:ea typeface="Karla" charset="0"/>
                    <a:cs typeface="Karla" charset="0"/>
                    <a:sym typeface="Ubuntu"/>
                  </a:rPr>
                  <a:t> </a:t>
                </a:r>
                <a:r>
                  <a:rPr lang="es" sz="2133" dirty="0" smtClean="0">
                    <a:solidFill>
                      <a:schemeClr val="tx1">
                        <a:lumMod val="75000"/>
                        <a:lumOff val="25000"/>
                      </a:schemeClr>
                    </a:solidFill>
                    <a:latin typeface="Karla" charset="0"/>
                    <a:ea typeface="Karla" charset="0"/>
                    <a:cs typeface="Karla" charset="0"/>
                    <a:sym typeface="Ubuntu"/>
                  </a:rPr>
                  <a:t> (</a:t>
                </a:r>
                <a14:m>
                  <m:oMath xmlns:m="http://schemas.openxmlformats.org/officeDocument/2006/math">
                    <m:sSub>
                      <m:sSubPr>
                        <m:ctrlPr>
                          <a:rPr lang="en-US" sz="2133" b="0" i="1" smtClean="0">
                            <a:solidFill>
                              <a:schemeClr val="tx1">
                                <a:lumMod val="75000"/>
                                <a:lumOff val="25000"/>
                              </a:schemeClr>
                            </a:solidFill>
                            <a:latin typeface="Cambria Math" charset="0"/>
                            <a:ea typeface="Karla" charset="0"/>
                            <a:cs typeface="Karla" charset="0"/>
                            <a:sym typeface="Ubuntu"/>
                          </a:rPr>
                        </m:ctrlPr>
                      </m:sSubPr>
                      <m:e>
                        <m:r>
                          <a:rPr lang="es" sz="2133" b="0" i="1" smtClean="0">
                            <a:solidFill>
                              <a:schemeClr val="tx1">
                                <a:lumMod val="75000"/>
                                <a:lumOff val="25000"/>
                              </a:schemeClr>
                            </a:solidFill>
                            <a:latin typeface="Cambria Math" charset="0"/>
                            <a:ea typeface="Karla" charset="0"/>
                            <a:cs typeface="Karla" charset="0"/>
                            <a:sym typeface="Ubuntu"/>
                          </a:rPr>
                          <m:t>𝑥</m:t>
                        </m:r>
                      </m:e>
                      <m:sub>
                        <m:r>
                          <a:rPr lang="en-US" sz="2133" b="0" i="1" smtClean="0">
                            <a:solidFill>
                              <a:schemeClr val="tx1">
                                <a:lumMod val="75000"/>
                                <a:lumOff val="25000"/>
                              </a:schemeClr>
                            </a:solidFill>
                            <a:latin typeface="Cambria Math" charset="0"/>
                            <a:ea typeface="Karla" charset="0"/>
                            <a:cs typeface="Karla" charset="0"/>
                            <a:sym typeface="Ubuntu"/>
                          </a:rPr>
                          <m:t>𝑡</m:t>
                        </m:r>
                      </m:sub>
                    </m:sSub>
                  </m:oMath>
                </a14:m>
                <a:r>
                  <a:rPr lang="es" sz="2133" dirty="0" smtClean="0">
                    <a:solidFill>
                      <a:schemeClr val="tx1">
                        <a:lumMod val="75000"/>
                        <a:lumOff val="25000"/>
                      </a:schemeClr>
                    </a:solidFill>
                    <a:latin typeface="Karla" charset="0"/>
                    <a:ea typeface="Karla" charset="0"/>
                    <a:cs typeface="Karla" charset="0"/>
                    <a:sym typeface="Ubuntu"/>
                  </a:rPr>
                  <a:t>)</a:t>
                </a:r>
                <a:r>
                  <a:rPr lang="en-US" sz="2133" dirty="0" smtClean="0">
                    <a:solidFill>
                      <a:schemeClr val="tx1">
                        <a:lumMod val="75000"/>
                        <a:lumOff val="25000"/>
                      </a:schemeClr>
                    </a:solidFill>
                    <a:latin typeface="Karla" charset="0"/>
                    <a:ea typeface="Karla" charset="0"/>
                    <a:cs typeface="Karla" charset="0"/>
                    <a:sym typeface="Ubuntu"/>
                  </a:rPr>
                  <a:t> </a:t>
                </a:r>
                <a:r>
                  <a:rPr lang="es" sz="2133" dirty="0" smtClean="0">
                    <a:solidFill>
                      <a:schemeClr val="tx1">
                        <a:lumMod val="75000"/>
                        <a:lumOff val="25000"/>
                      </a:schemeClr>
                    </a:solidFill>
                    <a:latin typeface="Karla" charset="0"/>
                    <a:ea typeface="Karla" charset="0"/>
                    <a:cs typeface="Karla" charset="0"/>
                    <a:sym typeface="Ubuntu"/>
                  </a:rPr>
                  <a:t>and </a:t>
                </a:r>
                <a:r>
                  <a:rPr lang="es" sz="2133" dirty="0">
                    <a:solidFill>
                      <a:schemeClr val="tx1">
                        <a:lumMod val="75000"/>
                        <a:lumOff val="25000"/>
                      </a:schemeClr>
                    </a:solidFill>
                    <a:latin typeface="Karla" charset="0"/>
                    <a:ea typeface="Karla" charset="0"/>
                    <a:cs typeface="Karla" charset="0"/>
                    <a:sym typeface="Ubuntu"/>
                  </a:rPr>
                  <a:t>hidden state of the last </a:t>
                </a:r>
                <a:r>
                  <a:rPr lang="es" sz="2133" dirty="0" smtClean="0">
                    <a:solidFill>
                      <a:schemeClr val="tx1">
                        <a:lumMod val="75000"/>
                        <a:lumOff val="25000"/>
                      </a:schemeClr>
                    </a:solidFill>
                    <a:latin typeface="Karla" charset="0"/>
                    <a:ea typeface="Karla" charset="0"/>
                    <a:cs typeface="Karla" charset="0"/>
                    <a:sym typeface="Ubuntu"/>
                  </a:rPr>
                  <a:t>step</a:t>
                </a:r>
                <a:r>
                  <a:rPr lang="en-U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a:t>
                </a:r>
                <a14:m>
                  <m:oMath xmlns:m="http://schemas.openxmlformats.org/officeDocument/2006/math">
                    <m:sSub>
                      <m:sSubPr>
                        <m:ctrlPr>
                          <a:rPr lang="en-US" sz="2133" i="1">
                            <a:solidFill>
                              <a:schemeClr val="tx1">
                                <a:lumMod val="75000"/>
                                <a:lumOff val="25000"/>
                              </a:schemeClr>
                            </a:solidFill>
                            <a:latin typeface="Cambria Math" charset="0"/>
                            <a:ea typeface="Karla" charset="0"/>
                            <a:cs typeface="Karla" charset="0"/>
                            <a:sym typeface="Ubuntu"/>
                          </a:rPr>
                        </m:ctrlPr>
                      </m:sSubPr>
                      <m:e>
                        <m:r>
                          <a:rPr lang="en-US" sz="2133" b="0" i="1" smtClean="0">
                            <a:solidFill>
                              <a:schemeClr val="tx1">
                                <a:lumMod val="75000"/>
                                <a:lumOff val="25000"/>
                              </a:schemeClr>
                            </a:solidFill>
                            <a:latin typeface="Cambria Math" charset="0"/>
                            <a:ea typeface="Karla" charset="0"/>
                            <a:cs typeface="Karla" charset="0"/>
                            <a:sym typeface="Ubuntu"/>
                          </a:rPr>
                          <m:t>h</m:t>
                        </m:r>
                      </m:e>
                      <m:sub>
                        <m:r>
                          <a:rPr lang="en-US" sz="2133" i="1">
                            <a:solidFill>
                              <a:schemeClr val="tx1">
                                <a:lumMod val="75000"/>
                                <a:lumOff val="25000"/>
                              </a:schemeClr>
                            </a:solidFill>
                            <a:latin typeface="Cambria Math" charset="0"/>
                            <a:ea typeface="Karla" charset="0"/>
                            <a:cs typeface="Karla" charset="0"/>
                            <a:sym typeface="Ubuntu"/>
                          </a:rPr>
                          <m:t>𝑡</m:t>
                        </m:r>
                        <m:r>
                          <a:rPr lang="en-US" sz="2133" b="0" i="1" smtClean="0">
                            <a:solidFill>
                              <a:schemeClr val="tx1">
                                <a:lumMod val="75000"/>
                                <a:lumOff val="25000"/>
                              </a:schemeClr>
                            </a:solidFill>
                            <a:latin typeface="Cambria Math" charset="0"/>
                            <a:ea typeface="Karla" charset="0"/>
                            <a:cs typeface="Karla" charset="0"/>
                            <a:sym typeface="Ubuntu"/>
                          </a:rPr>
                          <m:t>−1</m:t>
                        </m:r>
                      </m:sub>
                    </m:sSub>
                  </m:oMath>
                </a14:m>
                <a:r>
                  <a:rPr lang="es" sz="2133" dirty="0">
                    <a:solidFill>
                      <a:schemeClr val="tx1">
                        <a:lumMod val="75000"/>
                        <a:lumOff val="25000"/>
                      </a:schemeClr>
                    </a:solidFill>
                    <a:latin typeface="Karla" charset="0"/>
                    <a:ea typeface="Karla" charset="0"/>
                    <a:cs typeface="Karla" charset="0"/>
                    <a:sym typeface="Ubuntu"/>
                  </a:rPr>
                  <a:t>)</a:t>
                </a:r>
                <a:r>
                  <a:rPr lang="es" sz="2133" dirty="0" smtClean="0">
                    <a:solidFill>
                      <a:schemeClr val="tx1">
                        <a:lumMod val="75000"/>
                        <a:lumOff val="25000"/>
                      </a:schemeClr>
                    </a:solidFill>
                    <a:latin typeface="Karla" charset="0"/>
                    <a:ea typeface="Karla" charset="0"/>
                    <a:cs typeface="Karla" charset="0"/>
                    <a:sym typeface="Ubuntu"/>
                  </a:rPr>
                  <a:t>.</a:t>
                </a:r>
                <a:endParaRPr lang="es" sz="2133" dirty="0">
                  <a:solidFill>
                    <a:schemeClr val="tx1">
                      <a:lumMod val="75000"/>
                      <a:lumOff val="25000"/>
                    </a:schemeClr>
                  </a:solidFill>
                  <a:latin typeface="Karla" charset="0"/>
                  <a:ea typeface="Karla" charset="0"/>
                  <a:cs typeface="Karla" charset="0"/>
                  <a:sym typeface="Ubuntu"/>
                </a:endParaRPr>
              </a:p>
              <a:p>
                <a:pPr marL="609585" indent="-440256">
                  <a:buSzPts val="1600"/>
                  <a:buFont typeface="Ubuntu"/>
                  <a:buChar char="●"/>
                </a:pPr>
                <a:r>
                  <a:rPr lang="es" sz="2133" dirty="0">
                    <a:solidFill>
                      <a:schemeClr val="tx1">
                        <a:lumMod val="75000"/>
                        <a:lumOff val="25000"/>
                      </a:schemeClr>
                    </a:solidFill>
                    <a:latin typeface="Karla" charset="0"/>
                    <a:ea typeface="Karla" charset="0"/>
                    <a:cs typeface="Karla" charset="0"/>
                    <a:sym typeface="Ubuntu"/>
                  </a:rPr>
                  <a:t>It is important to notice that hidden state used in the next step is obtained using the output gate </a:t>
                </a:r>
                <a:r>
                  <a:rPr lang="es" sz="2133" dirty="0" smtClean="0">
                    <a:solidFill>
                      <a:schemeClr val="tx1">
                        <a:lumMod val="75000"/>
                        <a:lumOff val="25000"/>
                      </a:schemeClr>
                    </a:solidFill>
                    <a:latin typeface="Karla" charset="0"/>
                    <a:ea typeface="Karla" charset="0"/>
                    <a:cs typeface="Karla" charset="0"/>
                    <a:sym typeface="Ubuntu"/>
                  </a:rPr>
                  <a:t>layer</a:t>
                </a:r>
                <a:r>
                  <a:rPr lang="en-US" sz="2133" dirty="0" smtClean="0">
                    <a:solidFill>
                      <a:schemeClr val="tx1">
                        <a:lumMod val="75000"/>
                        <a:lumOff val="25000"/>
                      </a:schemeClr>
                    </a:solidFill>
                    <a:latin typeface="Karla" charset="0"/>
                    <a:ea typeface="Karla" charset="0"/>
                    <a:cs typeface="Karla" charset="0"/>
                    <a:sym typeface="Ubuntu"/>
                  </a:rPr>
                  <a:t>,</a:t>
                </a:r>
                <a:r>
                  <a:rPr lang="e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which is usually the function that we optimize.</a:t>
                </a:r>
              </a:p>
              <a:p>
                <a:endParaRPr sz="2133" dirty="0">
                  <a:solidFill>
                    <a:schemeClr val="tx1">
                      <a:lumMod val="75000"/>
                      <a:lumOff val="25000"/>
                    </a:schemeClr>
                  </a:solidFill>
                  <a:latin typeface="Karla" charset="0"/>
                  <a:ea typeface="Karla" charset="0"/>
                  <a:cs typeface="Karla" charset="0"/>
                  <a:sym typeface="Ubuntu"/>
                </a:endParaRPr>
              </a:p>
            </p:txBody>
          </p:sp>
        </mc:Choice>
        <mc:Fallback>
          <p:sp>
            <p:nvSpPr>
              <p:cNvPr id="7" name="Google Shape;239;p20"/>
              <p:cNvSpPr txBox="1">
                <a:spLocks noRot="1" noChangeAspect="1" noMove="1" noResize="1" noEditPoints="1" noAdjustHandles="1" noChangeArrowheads="1" noChangeShapeType="1" noTextEdit="1"/>
              </p:cNvSpPr>
              <p:nvPr/>
            </p:nvSpPr>
            <p:spPr>
              <a:xfrm>
                <a:off x="4613733" y="437433"/>
                <a:ext cx="7368000" cy="2260000"/>
              </a:xfrm>
              <a:prstGeom prst="rect">
                <a:avLst/>
              </a:prstGeom>
              <a:blipFill rotWithShape="0">
                <a:blip r:embed="rId4"/>
                <a:stretch>
                  <a:fillRect r="-414"/>
                </a:stretch>
              </a:blipFill>
              <a:ln>
                <a:noFill/>
              </a:ln>
            </p:spPr>
            <p:txBody>
              <a:bodyPr/>
              <a:lstStyle/>
              <a:p>
                <a:r>
                  <a:rPr lang="en-US">
                    <a:noFill/>
                  </a:rPr>
                  <a:t> </a:t>
                </a:r>
              </a:p>
            </p:txBody>
          </p:sp>
        </mc:Fallback>
      </mc:AlternateContent>
      <p:sp>
        <p:nvSpPr>
          <p:cNvPr id="9" name="Google Shape;241;p20"/>
          <p:cNvSpPr/>
          <p:nvPr/>
        </p:nvSpPr>
        <p:spPr>
          <a:xfrm rot="5400000">
            <a:off x="8651567" y="1558868"/>
            <a:ext cx="253600" cy="50512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 name="Google Shape;242;p20"/>
          <p:cNvPicPr preferRelativeResize="0"/>
          <p:nvPr/>
        </p:nvPicPr>
        <p:blipFill>
          <a:blip r:embed="rId5">
            <a:alphaModFix/>
          </a:blip>
          <a:stretch>
            <a:fillRect/>
          </a:stretch>
        </p:blipFill>
        <p:spPr>
          <a:xfrm>
            <a:off x="537133" y="1443984"/>
            <a:ext cx="3244768" cy="306533"/>
          </a:xfrm>
          <a:prstGeom prst="rect">
            <a:avLst/>
          </a:prstGeom>
          <a:noFill/>
          <a:ln>
            <a:noFill/>
          </a:ln>
        </p:spPr>
      </p:pic>
      <p:pic>
        <p:nvPicPr>
          <p:cNvPr id="11" name="Google Shape;243;p20"/>
          <p:cNvPicPr preferRelativeResize="0"/>
          <p:nvPr/>
        </p:nvPicPr>
        <p:blipFill>
          <a:blip r:embed="rId6">
            <a:alphaModFix/>
          </a:blip>
          <a:stretch>
            <a:fillRect/>
          </a:stretch>
        </p:blipFill>
        <p:spPr>
          <a:xfrm>
            <a:off x="997736" y="1944385"/>
            <a:ext cx="2318185" cy="321100"/>
          </a:xfrm>
          <a:prstGeom prst="rect">
            <a:avLst/>
          </a:prstGeom>
          <a:noFill/>
          <a:ln>
            <a:noFill/>
          </a:ln>
        </p:spPr>
      </p:pic>
      <p:grpSp>
        <p:nvGrpSpPr>
          <p:cNvPr id="12" name="Google Shape;244;p20"/>
          <p:cNvGrpSpPr/>
          <p:nvPr/>
        </p:nvGrpSpPr>
        <p:grpSpPr>
          <a:xfrm>
            <a:off x="7604619" y="2932425"/>
            <a:ext cx="678808" cy="790256"/>
            <a:chOff x="5474352" y="2611544"/>
            <a:chExt cx="509106" cy="592692"/>
          </a:xfrm>
        </p:grpSpPr>
        <p:pic>
          <p:nvPicPr>
            <p:cNvPr id="13" name="Google Shape;245;p20"/>
            <p:cNvPicPr preferRelativeResize="0"/>
            <p:nvPr/>
          </p:nvPicPr>
          <p:blipFill>
            <a:blip r:embed="rId7">
              <a:alphaModFix/>
            </a:blip>
            <a:stretch>
              <a:fillRect/>
            </a:stretch>
          </p:blipFill>
          <p:spPr>
            <a:xfrm>
              <a:off x="5474352" y="2611544"/>
              <a:ext cx="509106" cy="592692"/>
            </a:xfrm>
            <a:prstGeom prst="rect">
              <a:avLst/>
            </a:prstGeom>
            <a:noFill/>
            <a:ln>
              <a:noFill/>
            </a:ln>
          </p:spPr>
        </p:pic>
        <p:pic>
          <p:nvPicPr>
            <p:cNvPr id="14" name="Google Shape;246;p20"/>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15" name="Google Shape;247;p20"/>
            <p:cNvPicPr preferRelativeResize="0"/>
            <p:nvPr/>
          </p:nvPicPr>
          <p:blipFill>
            <a:blip r:embed="rId9">
              <a:alphaModFix/>
            </a:blip>
            <a:stretch>
              <a:fillRect/>
            </a:stretch>
          </p:blipFill>
          <p:spPr>
            <a:xfrm>
              <a:off x="5565628" y="2662834"/>
              <a:ext cx="154903" cy="152011"/>
            </a:xfrm>
            <a:prstGeom prst="rect">
              <a:avLst/>
            </a:prstGeom>
            <a:noFill/>
            <a:ln>
              <a:noFill/>
            </a:ln>
          </p:spPr>
        </p:pic>
      </p:grpSp>
      <p:pic>
        <p:nvPicPr>
          <p:cNvPr id="16" name="Google Shape;248;p20"/>
          <p:cNvPicPr preferRelativeResize="0"/>
          <p:nvPr/>
        </p:nvPicPr>
        <p:blipFill>
          <a:blip r:embed="rId10">
            <a:alphaModFix/>
          </a:blip>
          <a:stretch>
            <a:fillRect/>
          </a:stretch>
        </p:blipFill>
        <p:spPr>
          <a:xfrm>
            <a:off x="8494719" y="3197029"/>
            <a:ext cx="315013" cy="261056"/>
          </a:xfrm>
          <a:prstGeom prst="rect">
            <a:avLst/>
          </a:prstGeom>
          <a:noFill/>
          <a:ln>
            <a:noFill/>
          </a:ln>
        </p:spPr>
      </p:pic>
      <p:pic>
        <p:nvPicPr>
          <p:cNvPr id="17" name="Google Shape;249;p20"/>
          <p:cNvPicPr preferRelativeResize="0"/>
          <p:nvPr/>
        </p:nvPicPr>
        <p:blipFill>
          <a:blip r:embed="rId11">
            <a:alphaModFix/>
          </a:blip>
          <a:stretch>
            <a:fillRect/>
          </a:stretch>
        </p:blipFill>
        <p:spPr>
          <a:xfrm>
            <a:off x="6092905" y="3166925"/>
            <a:ext cx="243764" cy="215169"/>
          </a:xfrm>
          <a:prstGeom prst="rect">
            <a:avLst/>
          </a:prstGeom>
          <a:noFill/>
          <a:ln>
            <a:noFill/>
          </a:ln>
        </p:spPr>
      </p:pic>
      <p:sp>
        <p:nvSpPr>
          <p:cNvPr id="18" name="Google Shape;250;p20"/>
          <p:cNvSpPr/>
          <p:nvPr/>
        </p:nvSpPr>
        <p:spPr>
          <a:xfrm>
            <a:off x="6513424" y="280253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251;p20"/>
          <p:cNvSpPr/>
          <p:nvPr/>
        </p:nvSpPr>
        <p:spPr>
          <a:xfrm rot="10800000">
            <a:off x="11255591" y="2802531"/>
            <a:ext cx="123200" cy="1114000"/>
          </a:xfrm>
          <a:prstGeom prst="leftBracket">
            <a:avLst>
              <a:gd name="adj" fmla="val 42830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 name="Google Shape;252;p20"/>
          <p:cNvPicPr preferRelativeResize="0"/>
          <p:nvPr/>
        </p:nvPicPr>
        <p:blipFill>
          <a:blip r:embed="rId12">
            <a:alphaModFix/>
          </a:blip>
          <a:stretch>
            <a:fillRect/>
          </a:stretch>
        </p:blipFill>
        <p:spPr>
          <a:xfrm>
            <a:off x="5120716" y="3138884"/>
            <a:ext cx="780867" cy="271253"/>
          </a:xfrm>
          <a:prstGeom prst="rect">
            <a:avLst/>
          </a:prstGeom>
          <a:noFill/>
          <a:ln>
            <a:noFill/>
          </a:ln>
        </p:spPr>
      </p:pic>
      <p:pic>
        <p:nvPicPr>
          <p:cNvPr id="21" name="Google Shape;253;p20"/>
          <p:cNvPicPr preferRelativeResize="0"/>
          <p:nvPr/>
        </p:nvPicPr>
        <p:blipFill>
          <a:blip r:embed="rId13">
            <a:alphaModFix/>
          </a:blip>
          <a:stretch>
            <a:fillRect/>
          </a:stretch>
        </p:blipFill>
        <p:spPr>
          <a:xfrm>
            <a:off x="10312331" y="2948318"/>
            <a:ext cx="780885" cy="790249"/>
          </a:xfrm>
          <a:prstGeom prst="rect">
            <a:avLst/>
          </a:prstGeom>
          <a:noFill/>
          <a:ln>
            <a:noFill/>
          </a:ln>
        </p:spPr>
      </p:pic>
      <p:pic>
        <p:nvPicPr>
          <p:cNvPr id="22" name="Google Shape;254;p20"/>
          <p:cNvPicPr preferRelativeResize="0"/>
          <p:nvPr/>
        </p:nvPicPr>
        <p:blipFill>
          <a:blip r:embed="rId14">
            <a:alphaModFix/>
          </a:blip>
          <a:stretch>
            <a:fillRect/>
          </a:stretch>
        </p:blipFill>
        <p:spPr>
          <a:xfrm>
            <a:off x="10392835" y="3271131"/>
            <a:ext cx="322784" cy="176373"/>
          </a:xfrm>
          <a:prstGeom prst="rect">
            <a:avLst/>
          </a:prstGeom>
          <a:noFill/>
          <a:ln>
            <a:noFill/>
          </a:ln>
        </p:spPr>
      </p:pic>
      <p:pic>
        <p:nvPicPr>
          <p:cNvPr id="23" name="Google Shape;255;p20"/>
          <p:cNvPicPr preferRelativeResize="0"/>
          <p:nvPr/>
        </p:nvPicPr>
        <p:blipFill>
          <a:blip r:embed="rId15">
            <a:alphaModFix/>
          </a:blip>
          <a:stretch>
            <a:fillRect/>
          </a:stretch>
        </p:blipFill>
        <p:spPr>
          <a:xfrm>
            <a:off x="10437069" y="2989791"/>
            <a:ext cx="234329" cy="231335"/>
          </a:xfrm>
          <a:prstGeom prst="rect">
            <a:avLst/>
          </a:prstGeom>
          <a:noFill/>
          <a:ln>
            <a:noFill/>
          </a:ln>
        </p:spPr>
      </p:pic>
      <p:pic>
        <p:nvPicPr>
          <p:cNvPr id="24" name="Google Shape;256;p20"/>
          <p:cNvPicPr preferRelativeResize="0"/>
          <p:nvPr/>
        </p:nvPicPr>
        <p:blipFill>
          <a:blip r:embed="rId16">
            <a:alphaModFix/>
          </a:blip>
          <a:stretch>
            <a:fillRect/>
          </a:stretch>
        </p:blipFill>
        <p:spPr>
          <a:xfrm>
            <a:off x="10437066" y="3497515"/>
            <a:ext cx="234321" cy="199579"/>
          </a:xfrm>
          <a:prstGeom prst="rect">
            <a:avLst/>
          </a:prstGeom>
          <a:noFill/>
          <a:ln>
            <a:noFill/>
          </a:ln>
        </p:spPr>
      </p:pic>
      <p:pic>
        <p:nvPicPr>
          <p:cNvPr id="25" name="Google Shape;257;p20"/>
          <p:cNvPicPr preferRelativeResize="0"/>
          <p:nvPr/>
        </p:nvPicPr>
        <p:blipFill>
          <a:blip r:embed="rId17">
            <a:alphaModFix/>
          </a:blip>
          <a:stretch>
            <a:fillRect/>
          </a:stretch>
        </p:blipFill>
        <p:spPr>
          <a:xfrm>
            <a:off x="9021036" y="2948335"/>
            <a:ext cx="1145416" cy="410000"/>
          </a:xfrm>
          <a:prstGeom prst="rect">
            <a:avLst/>
          </a:prstGeom>
          <a:noFill/>
          <a:ln>
            <a:noFill/>
          </a:ln>
        </p:spPr>
      </p:pic>
      <p:pic>
        <p:nvPicPr>
          <p:cNvPr id="26" name="Google Shape;258;p20"/>
          <p:cNvPicPr preferRelativeResize="0"/>
          <p:nvPr/>
        </p:nvPicPr>
        <p:blipFill>
          <a:blip r:embed="rId18">
            <a:alphaModFix/>
          </a:blip>
          <a:stretch>
            <a:fillRect/>
          </a:stretch>
        </p:blipFill>
        <p:spPr>
          <a:xfrm>
            <a:off x="6882833" y="2918372"/>
            <a:ext cx="678800" cy="469939"/>
          </a:xfrm>
          <a:prstGeom prst="rect">
            <a:avLst/>
          </a:prstGeom>
          <a:noFill/>
          <a:ln>
            <a:noFill/>
          </a:ln>
        </p:spPr>
      </p:pic>
      <p:pic>
        <p:nvPicPr>
          <p:cNvPr id="27" name="Google Shape;259;p20"/>
          <p:cNvPicPr preferRelativeResize="0"/>
          <p:nvPr/>
        </p:nvPicPr>
        <p:blipFill>
          <a:blip r:embed="rId19">
            <a:alphaModFix/>
          </a:blip>
          <a:stretch>
            <a:fillRect/>
          </a:stretch>
        </p:blipFill>
        <p:spPr>
          <a:xfrm>
            <a:off x="7992533" y="4323739"/>
            <a:ext cx="1571667" cy="410000"/>
          </a:xfrm>
          <a:prstGeom prst="rect">
            <a:avLst/>
          </a:prstGeom>
          <a:noFill/>
          <a:ln>
            <a:noFill/>
          </a:ln>
        </p:spPr>
      </p:pic>
      <p:pic>
        <p:nvPicPr>
          <p:cNvPr id="28" name="Google Shape;260;p20"/>
          <p:cNvPicPr preferRelativeResize="0"/>
          <p:nvPr/>
        </p:nvPicPr>
        <p:blipFill>
          <a:blip r:embed="rId20">
            <a:alphaModFix/>
          </a:blip>
          <a:stretch>
            <a:fillRect/>
          </a:stretch>
        </p:blipFill>
        <p:spPr>
          <a:xfrm>
            <a:off x="5849400" y="5334799"/>
            <a:ext cx="4769800" cy="973736"/>
          </a:xfrm>
          <a:prstGeom prst="rect">
            <a:avLst/>
          </a:prstGeom>
          <a:noFill/>
          <a:ln>
            <a:noFill/>
          </a:ln>
        </p:spPr>
      </p:pic>
      <p:grpSp>
        <p:nvGrpSpPr>
          <p:cNvPr id="29" name="Google Shape;261;p20"/>
          <p:cNvGrpSpPr/>
          <p:nvPr/>
        </p:nvGrpSpPr>
        <p:grpSpPr>
          <a:xfrm>
            <a:off x="7883829" y="5471512"/>
            <a:ext cx="399612" cy="713915"/>
            <a:chOff x="5493233" y="2662834"/>
            <a:chExt cx="299709" cy="535436"/>
          </a:xfrm>
        </p:grpSpPr>
        <p:pic>
          <p:nvPicPr>
            <p:cNvPr id="30" name="Google Shape;262;p20"/>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31" name="Google Shape;263;p20"/>
            <p:cNvPicPr preferRelativeResize="0"/>
            <p:nvPr/>
          </p:nvPicPr>
          <p:blipFill>
            <a:blip r:embed="rId9">
              <a:alphaModFix/>
            </a:blip>
            <a:stretch>
              <a:fillRect/>
            </a:stretch>
          </p:blipFill>
          <p:spPr>
            <a:xfrm>
              <a:off x="5565628" y="2662834"/>
              <a:ext cx="154903" cy="152011"/>
            </a:xfrm>
            <a:prstGeom prst="rect">
              <a:avLst/>
            </a:prstGeom>
            <a:noFill/>
            <a:ln>
              <a:noFill/>
            </a:ln>
          </p:spPr>
        </p:pic>
      </p:grpSp>
      <p:grpSp>
        <p:nvGrpSpPr>
          <p:cNvPr id="32" name="Google Shape;264;p20"/>
          <p:cNvGrpSpPr/>
          <p:nvPr/>
        </p:nvGrpSpPr>
        <p:grpSpPr>
          <a:xfrm>
            <a:off x="9564195" y="5471512"/>
            <a:ext cx="399612" cy="713915"/>
            <a:chOff x="5493233" y="2662834"/>
            <a:chExt cx="299709" cy="535436"/>
          </a:xfrm>
        </p:grpSpPr>
        <p:pic>
          <p:nvPicPr>
            <p:cNvPr id="33" name="Google Shape;265;p20"/>
            <p:cNvPicPr preferRelativeResize="0"/>
            <p:nvPr/>
          </p:nvPicPr>
          <p:blipFill>
            <a:blip r:embed="rId8">
              <a:alphaModFix/>
            </a:blip>
            <a:stretch>
              <a:fillRect/>
            </a:stretch>
          </p:blipFill>
          <p:spPr>
            <a:xfrm>
              <a:off x="5493233" y="2904155"/>
              <a:ext cx="299709" cy="294115"/>
            </a:xfrm>
            <a:prstGeom prst="rect">
              <a:avLst/>
            </a:prstGeom>
            <a:noFill/>
            <a:ln>
              <a:noFill/>
            </a:ln>
          </p:spPr>
        </p:pic>
        <p:pic>
          <p:nvPicPr>
            <p:cNvPr id="34" name="Google Shape;266;p20"/>
            <p:cNvPicPr preferRelativeResize="0"/>
            <p:nvPr/>
          </p:nvPicPr>
          <p:blipFill>
            <a:blip r:embed="rId9">
              <a:alphaModFix/>
            </a:blip>
            <a:stretch>
              <a:fillRect/>
            </a:stretch>
          </p:blipFill>
          <p:spPr>
            <a:xfrm>
              <a:off x="5565628" y="2662834"/>
              <a:ext cx="154903" cy="152011"/>
            </a:xfrm>
            <a:prstGeom prst="rect">
              <a:avLst/>
            </a:prstGeom>
            <a:noFill/>
            <a:ln>
              <a:noFill/>
            </a:ln>
          </p:spPr>
        </p:pic>
      </p:grpSp>
      <p:sp>
        <p:nvSpPr>
          <p:cNvPr id="36" name="Google Shape;218;p19"/>
          <p:cNvSpPr/>
          <p:nvPr/>
        </p:nvSpPr>
        <p:spPr>
          <a:xfrm>
            <a:off x="2399622" y="4186606"/>
            <a:ext cx="738800" cy="1370800"/>
          </a:xfrm>
          <a:prstGeom prst="roundRect">
            <a:avLst>
              <a:gd name="adj" fmla="val 16667"/>
            </a:avLst>
          </a:prstGeom>
          <a:noFill/>
          <a:ln w="28575" cap="flat" cmpd="sng">
            <a:solidFill>
              <a:srgbClr val="38761D"/>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979650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490DE6-7A4A-0F4C-A18B-C3B4F3245ADB}" type="slidenum">
              <a:rPr lang="en-US" smtClean="0"/>
              <a:t>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263" y="354563"/>
            <a:ext cx="2584273" cy="2545702"/>
          </a:xfrm>
          <a:prstGeom prst="rect">
            <a:avLst/>
          </a:prstGeom>
        </p:spPr>
      </p:pic>
      <p:grpSp>
        <p:nvGrpSpPr>
          <p:cNvPr id="15" name="Group 14"/>
          <p:cNvGrpSpPr/>
          <p:nvPr/>
        </p:nvGrpSpPr>
        <p:grpSpPr>
          <a:xfrm>
            <a:off x="5803267" y="5977464"/>
            <a:ext cx="1071704" cy="499960"/>
            <a:chOff x="2139551" y="5580743"/>
            <a:chExt cx="1071704" cy="499960"/>
          </a:xfrm>
        </p:grpSpPr>
        <p:sp>
          <p:nvSpPr>
            <p:cNvPr id="4" name="Oval 3"/>
            <p:cNvSpPr>
              <a:spLocks noChangeAspect="1"/>
            </p:cNvSpPr>
            <p:nvPr/>
          </p:nvSpPr>
          <p:spPr>
            <a:xfrm>
              <a:off x="2300514"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2438400"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2576286"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2139551" y="5711371"/>
                  <a:ext cx="1071704"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Input</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𝑥</m:t>
                          </m:r>
                        </m:e>
                        <m:sub>
                          <m:r>
                            <a:rPr lang="en-US" b="0" i="1" smtClean="0">
                              <a:solidFill>
                                <a:schemeClr val="tx1">
                                  <a:lumMod val="75000"/>
                                  <a:lumOff val="25000"/>
                                </a:schemeClr>
                              </a:solidFill>
                              <a:latin typeface="Cambria Math" charset="0"/>
                            </a:rPr>
                            <m:t>𝑡</m:t>
                          </m:r>
                        </m:sub>
                      </m:sSub>
                    </m:oMath>
                  </a14:m>
                  <a:endParaRPr lang="en-US" dirty="0">
                    <a:solidFill>
                      <a:schemeClr val="tx1">
                        <a:lumMod val="75000"/>
                        <a:lumOff val="25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139551" y="5711371"/>
                  <a:ext cx="1071704" cy="369332"/>
                </a:xfrm>
                <a:prstGeom prst="rect">
                  <a:avLst/>
                </a:prstGeom>
                <a:blipFill rotWithShape="0">
                  <a:blip r:embed="rId4"/>
                  <a:stretch>
                    <a:fillRect l="-5114" t="-9836" b="-24590"/>
                  </a:stretch>
                </a:blipFill>
              </p:spPr>
              <p:txBody>
                <a:bodyPr/>
                <a:lstStyle/>
                <a:p>
                  <a:r>
                    <a:rPr lang="en-US">
                      <a:noFill/>
                    </a:rPr>
                    <a:t> </a:t>
                  </a:r>
                </a:p>
              </p:txBody>
            </p:sp>
          </mc:Fallback>
        </mc:AlternateContent>
      </p:grpSp>
      <p:grpSp>
        <p:nvGrpSpPr>
          <p:cNvPr id="212" name="Group 211"/>
          <p:cNvGrpSpPr/>
          <p:nvPr/>
        </p:nvGrpSpPr>
        <p:grpSpPr>
          <a:xfrm>
            <a:off x="3570242" y="1879395"/>
            <a:ext cx="657500" cy="2477390"/>
            <a:chOff x="3570242" y="1879395"/>
            <a:chExt cx="657500" cy="2477390"/>
          </a:xfrm>
        </p:grpSpPr>
        <p:grpSp>
          <p:nvGrpSpPr>
            <p:cNvPr id="37" name="Group 36"/>
            <p:cNvGrpSpPr/>
            <p:nvPr/>
          </p:nvGrpSpPr>
          <p:grpSpPr>
            <a:xfrm rot="5400000">
              <a:off x="2952471" y="3081514"/>
              <a:ext cx="2477390" cy="73152"/>
              <a:chOff x="1828800" y="4666343"/>
              <a:chExt cx="2477390" cy="73152"/>
            </a:xfrm>
          </p:grpSpPr>
          <p:sp>
            <p:nvSpPr>
              <p:cNvPr id="38" name="Oval 37"/>
              <p:cNvSpPr>
                <a:spLocks noChangeAspect="1"/>
              </p:cNvSpPr>
              <p:nvPr/>
            </p:nvSpPr>
            <p:spPr>
              <a:xfrm>
                <a:off x="1828800"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2431144"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3033487"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3635830"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233038"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3" name="TextBox 42"/>
                <p:cNvSpPr txBox="1"/>
                <p:nvPr/>
              </p:nvSpPr>
              <p:spPr>
                <a:xfrm rot="16200000">
                  <a:off x="2712186" y="3073534"/>
                  <a:ext cx="2085443"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Hidden state</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h</m:t>
                          </m:r>
                        </m:e>
                        <m:sub>
                          <m:r>
                            <a:rPr lang="en-US" b="0" i="1" smtClean="0">
                              <a:solidFill>
                                <a:schemeClr val="tx1">
                                  <a:lumMod val="75000"/>
                                  <a:lumOff val="25000"/>
                                </a:schemeClr>
                              </a:solidFill>
                              <a:latin typeface="Cambria Math" charset="0"/>
                            </a:rPr>
                            <m:t>𝑡</m:t>
                          </m:r>
                          <m:r>
                            <a:rPr lang="en-US" b="0" i="1" smtClean="0">
                              <a:solidFill>
                                <a:schemeClr val="tx1">
                                  <a:lumMod val="75000"/>
                                  <a:lumOff val="25000"/>
                                </a:schemeClr>
                              </a:solidFill>
                              <a:latin typeface="Cambria Math" charset="0"/>
                            </a:rPr>
                            <m:t>−1</m:t>
                          </m:r>
                        </m:sub>
                      </m:sSub>
                    </m:oMath>
                  </a14:m>
                  <a:endParaRPr lang="en-US" dirty="0">
                    <a:solidFill>
                      <a:schemeClr val="tx1">
                        <a:lumMod val="75000"/>
                        <a:lumOff val="25000"/>
                      </a:schemeClr>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rot="16200000">
                  <a:off x="2712186" y="3073534"/>
                  <a:ext cx="2085443" cy="369332"/>
                </a:xfrm>
                <a:prstGeom prst="rect">
                  <a:avLst/>
                </a:prstGeom>
                <a:blipFill rotWithShape="0">
                  <a:blip r:embed="rId5"/>
                  <a:stretch>
                    <a:fillRect l="-10000" r="-26667" b="-2332"/>
                  </a:stretch>
                </a:blipFill>
              </p:spPr>
              <p:txBody>
                <a:bodyPr/>
                <a:lstStyle/>
                <a:p>
                  <a:r>
                    <a:rPr lang="en-US">
                      <a:noFill/>
                    </a:rPr>
                    <a:t> </a:t>
                  </a:r>
                </a:p>
              </p:txBody>
            </p:sp>
          </mc:Fallback>
        </mc:AlternateContent>
      </p:grpSp>
      <p:grpSp>
        <p:nvGrpSpPr>
          <p:cNvPr id="213" name="Group 212"/>
          <p:cNvGrpSpPr/>
          <p:nvPr/>
        </p:nvGrpSpPr>
        <p:grpSpPr>
          <a:xfrm>
            <a:off x="4227742" y="1915971"/>
            <a:ext cx="1000617" cy="2404238"/>
            <a:chOff x="4227742" y="1915971"/>
            <a:chExt cx="1000617" cy="2404238"/>
          </a:xfrm>
        </p:grpSpPr>
        <p:cxnSp>
          <p:nvCxnSpPr>
            <p:cNvPr id="72" name="Straight Arrow Connector 71"/>
            <p:cNvCxnSpPr>
              <a:stCxn id="38" idx="0"/>
              <a:endCxn id="71" idx="4"/>
            </p:cNvCxnSpPr>
            <p:nvPr/>
          </p:nvCxnSpPr>
          <p:spPr>
            <a:xfrm>
              <a:off x="4227742" y="1915971"/>
              <a:ext cx="1000617" cy="1353024"/>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39" idx="0"/>
              <a:endCxn id="71" idx="4"/>
            </p:cNvCxnSpPr>
            <p:nvPr/>
          </p:nvCxnSpPr>
          <p:spPr>
            <a:xfrm>
              <a:off x="4227742" y="2518315"/>
              <a:ext cx="1000617" cy="75068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40" idx="0"/>
              <a:endCxn id="71" idx="4"/>
            </p:cNvCxnSpPr>
            <p:nvPr/>
          </p:nvCxnSpPr>
          <p:spPr>
            <a:xfrm>
              <a:off x="4227742" y="3120658"/>
              <a:ext cx="1000617" cy="148337"/>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41" idx="0"/>
              <a:endCxn id="71" idx="4"/>
            </p:cNvCxnSpPr>
            <p:nvPr/>
          </p:nvCxnSpPr>
          <p:spPr>
            <a:xfrm flipV="1">
              <a:off x="4227742" y="3268995"/>
              <a:ext cx="1000617" cy="45400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42" idx="0"/>
              <a:endCxn id="71" idx="4"/>
            </p:cNvCxnSpPr>
            <p:nvPr/>
          </p:nvCxnSpPr>
          <p:spPr>
            <a:xfrm flipV="1">
              <a:off x="4227742" y="3268995"/>
              <a:ext cx="1000617" cy="1051214"/>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xmlns="" id="{245E5DF4-1EBD-8A40-A359-14FBB08A029B}"/>
                </a:ext>
              </a:extLst>
            </p:cNvPr>
            <p:cNvSpPr txBox="1"/>
            <p:nvPr/>
          </p:nvSpPr>
          <p:spPr>
            <a:xfrm>
              <a:off x="4664489" y="2113797"/>
              <a:ext cx="344286" cy="338554"/>
            </a:xfrm>
            <a:prstGeom prst="rect">
              <a:avLst/>
            </a:prstGeom>
            <a:noFill/>
          </p:spPr>
          <p:txBody>
            <a:bodyPr wrap="square" rtlCol="0">
              <a:spAutoFit/>
            </a:bodyPr>
            <a:lstStyle/>
            <a:p>
              <a:r>
                <a:rPr lang="en-US" sz="1600">
                  <a:solidFill>
                    <a:schemeClr val="tx2"/>
                  </a:solidFill>
                  <a:latin typeface="Karla" pitchFamily="2" charset="0"/>
                  <a:ea typeface="Karla" pitchFamily="2" charset="0"/>
                </a:rPr>
                <a:t>U</a:t>
              </a:r>
              <a:endParaRPr lang="en-US" sz="1600" dirty="0">
                <a:solidFill>
                  <a:schemeClr val="tx2"/>
                </a:solidFill>
                <a:latin typeface="Karla" pitchFamily="2" charset="0"/>
                <a:ea typeface="Karla" pitchFamily="2" charset="0"/>
              </a:endParaRPr>
            </a:p>
          </p:txBody>
        </p:sp>
      </p:grpSp>
      <p:grpSp>
        <p:nvGrpSpPr>
          <p:cNvPr id="93" name="Group 92"/>
          <p:cNvGrpSpPr>
            <a:grpSpLocks noChangeAspect="1"/>
          </p:cNvGrpSpPr>
          <p:nvPr/>
        </p:nvGrpSpPr>
        <p:grpSpPr>
          <a:xfrm>
            <a:off x="5228359" y="2217435"/>
            <a:ext cx="2103120" cy="2103120"/>
            <a:chOff x="2519318" y="2045281"/>
            <a:chExt cx="1828800" cy="1828800"/>
          </a:xfrm>
        </p:grpSpPr>
        <p:sp>
          <p:nvSpPr>
            <p:cNvPr id="71" name="Oval 70"/>
            <p:cNvSpPr>
              <a:spLocks noChangeAspect="1"/>
            </p:cNvSpPr>
            <p:nvPr/>
          </p:nvSpPr>
          <p:spPr>
            <a:xfrm rot="5400000">
              <a:off x="2519318" y="2045281"/>
              <a:ext cx="1828800" cy="18288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Connector 89"/>
            <p:cNvCxnSpPr/>
            <p:nvPr/>
          </p:nvCxnSpPr>
          <p:spPr>
            <a:xfrm flipV="1">
              <a:off x="2598057" y="2583543"/>
              <a:ext cx="1656751" cy="7258"/>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11" name="Group 210"/>
          <p:cNvGrpSpPr/>
          <p:nvPr/>
        </p:nvGrpSpPr>
        <p:grpSpPr>
          <a:xfrm>
            <a:off x="4690476" y="4320555"/>
            <a:ext cx="2834005" cy="1696823"/>
            <a:chOff x="4682981" y="4320555"/>
            <a:chExt cx="2834005" cy="1696823"/>
          </a:xfrm>
        </p:grpSpPr>
        <p:grpSp>
          <p:nvGrpSpPr>
            <p:cNvPr id="36" name="Group 35"/>
            <p:cNvGrpSpPr/>
            <p:nvPr/>
          </p:nvGrpSpPr>
          <p:grpSpPr>
            <a:xfrm>
              <a:off x="4682981" y="4918324"/>
              <a:ext cx="2834005" cy="429768"/>
              <a:chOff x="1828800" y="4666343"/>
              <a:chExt cx="2834005" cy="429768"/>
            </a:xfrm>
          </p:grpSpPr>
          <p:sp>
            <p:nvSpPr>
              <p:cNvPr id="10" name="Oval 9"/>
              <p:cNvSpPr>
                <a:spLocks noChangeAspect="1"/>
              </p:cNvSpPr>
              <p:nvPr/>
            </p:nvSpPr>
            <p:spPr>
              <a:xfrm>
                <a:off x="1828800"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2431143"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33486"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635829"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233037"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 name="Straight Arrow Connector 16"/>
            <p:cNvCxnSpPr>
              <a:stCxn id="4" idx="1"/>
              <a:endCxn id="10" idx="5"/>
            </p:cNvCxnSpPr>
            <p:nvPr/>
          </p:nvCxnSpPr>
          <p:spPr>
            <a:xfrm flipH="1" flipV="1">
              <a:off x="5049811" y="5285154"/>
              <a:ext cx="926471"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4" idx="1"/>
              <a:endCxn id="11" idx="4"/>
            </p:cNvCxnSpPr>
            <p:nvPr/>
          </p:nvCxnSpPr>
          <p:spPr>
            <a:xfrm flipH="1" flipV="1">
              <a:off x="5500208" y="5348092"/>
              <a:ext cx="476074" cy="64106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012127" y="5362204"/>
              <a:ext cx="90424" cy="61526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 idx="0"/>
              <a:endCxn id="13" idx="4"/>
            </p:cNvCxnSpPr>
            <p:nvPr/>
          </p:nvCxnSpPr>
          <p:spPr>
            <a:xfrm flipV="1">
              <a:off x="6005378" y="5348092"/>
              <a:ext cx="699516"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4" idx="1"/>
              <a:endCxn id="14" idx="3"/>
            </p:cNvCxnSpPr>
            <p:nvPr/>
          </p:nvCxnSpPr>
          <p:spPr>
            <a:xfrm flipV="1">
              <a:off x="5976282" y="5285154"/>
              <a:ext cx="1173874"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7" idx="0"/>
              <a:endCxn id="10" idx="5"/>
            </p:cNvCxnSpPr>
            <p:nvPr/>
          </p:nvCxnSpPr>
          <p:spPr>
            <a:xfrm flipH="1" flipV="1">
              <a:off x="5049811" y="5285154"/>
              <a:ext cx="1093453"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8" idx="0"/>
              <a:endCxn id="10" idx="5"/>
            </p:cNvCxnSpPr>
            <p:nvPr/>
          </p:nvCxnSpPr>
          <p:spPr>
            <a:xfrm flipH="1" flipV="1">
              <a:off x="5049811" y="5285154"/>
              <a:ext cx="1231339"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7" idx="6"/>
              <a:endCxn id="11" idx="4"/>
            </p:cNvCxnSpPr>
            <p:nvPr/>
          </p:nvCxnSpPr>
          <p:spPr>
            <a:xfrm flipH="1" flipV="1">
              <a:off x="5500208" y="5348092"/>
              <a:ext cx="684204" cy="66928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8" idx="0"/>
              <a:endCxn id="11" idx="4"/>
            </p:cNvCxnSpPr>
            <p:nvPr/>
          </p:nvCxnSpPr>
          <p:spPr>
            <a:xfrm flipH="1" flipV="1">
              <a:off x="5500208" y="5348092"/>
              <a:ext cx="780942"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8" idx="0"/>
              <a:endCxn id="13" idx="4"/>
            </p:cNvCxnSpPr>
            <p:nvPr/>
          </p:nvCxnSpPr>
          <p:spPr>
            <a:xfrm flipV="1">
              <a:off x="6281150" y="5348092"/>
              <a:ext cx="423744"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8" idx="7"/>
              <a:endCxn id="14" idx="3"/>
            </p:cNvCxnSpPr>
            <p:nvPr/>
          </p:nvCxnSpPr>
          <p:spPr>
            <a:xfrm flipV="1">
              <a:off x="6310246" y="5285154"/>
              <a:ext cx="839910"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8" idx="0"/>
              <a:endCxn id="12" idx="4"/>
            </p:cNvCxnSpPr>
            <p:nvPr/>
          </p:nvCxnSpPr>
          <p:spPr>
            <a:xfrm flipH="1" flipV="1">
              <a:off x="6102551" y="5348092"/>
              <a:ext cx="178599"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7" idx="7"/>
              <a:endCxn id="13" idx="4"/>
            </p:cNvCxnSpPr>
            <p:nvPr/>
          </p:nvCxnSpPr>
          <p:spPr>
            <a:xfrm flipV="1">
              <a:off x="6172360" y="5348092"/>
              <a:ext cx="532534" cy="64106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7" idx="0"/>
              <a:endCxn id="12" idx="4"/>
            </p:cNvCxnSpPr>
            <p:nvPr/>
          </p:nvCxnSpPr>
          <p:spPr>
            <a:xfrm flipH="1" flipV="1">
              <a:off x="6102551" y="5348092"/>
              <a:ext cx="40713"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7" idx="0"/>
              <a:endCxn id="14" idx="3"/>
            </p:cNvCxnSpPr>
            <p:nvPr/>
          </p:nvCxnSpPr>
          <p:spPr>
            <a:xfrm flipV="1">
              <a:off x="6143264" y="5285154"/>
              <a:ext cx="1006892"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xmlns="" id="{245E5DF4-1EBD-8A40-A359-14FBB08A029B}"/>
                </a:ext>
              </a:extLst>
            </p:cNvPr>
            <p:cNvSpPr txBox="1"/>
            <p:nvPr/>
          </p:nvSpPr>
          <p:spPr>
            <a:xfrm>
              <a:off x="6777688" y="5618982"/>
              <a:ext cx="278280" cy="338554"/>
            </a:xfrm>
            <a:prstGeom prst="rect">
              <a:avLst/>
            </a:prstGeom>
            <a:noFill/>
          </p:spPr>
          <p:txBody>
            <a:bodyPr wrap="square" rtlCol="0">
              <a:spAutoFit/>
            </a:bodyPr>
            <a:lstStyle/>
            <a:p>
              <a:r>
                <a:rPr lang="en-US" sz="1600">
                  <a:solidFill>
                    <a:schemeClr val="tx2"/>
                  </a:solidFill>
                  <a:latin typeface="Karla" pitchFamily="2" charset="0"/>
                  <a:ea typeface="Karla" pitchFamily="2" charset="0"/>
                </a:rPr>
                <a:t>V</a:t>
              </a:r>
              <a:endParaRPr lang="en-US" sz="1600" dirty="0">
                <a:solidFill>
                  <a:schemeClr val="tx2"/>
                </a:solidFill>
                <a:latin typeface="Karla" pitchFamily="2" charset="0"/>
                <a:ea typeface="Karla" pitchFamily="2" charset="0"/>
              </a:endParaRPr>
            </a:p>
          </p:txBody>
        </p:sp>
        <p:cxnSp>
          <p:nvCxnSpPr>
            <p:cNvPr id="94" name="Straight Arrow Connector 93"/>
            <p:cNvCxnSpPr>
              <a:stCxn id="10" idx="0"/>
              <a:endCxn id="71" idx="6"/>
            </p:cNvCxnSpPr>
            <p:nvPr/>
          </p:nvCxnSpPr>
          <p:spPr>
            <a:xfrm flipV="1">
              <a:off x="4897865" y="4320555"/>
              <a:ext cx="1382054"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11" idx="0"/>
              <a:endCxn id="71" idx="6"/>
            </p:cNvCxnSpPr>
            <p:nvPr/>
          </p:nvCxnSpPr>
          <p:spPr>
            <a:xfrm flipV="1">
              <a:off x="5500208" y="4320555"/>
              <a:ext cx="779711"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2" idx="0"/>
              <a:endCxn id="71" idx="6"/>
            </p:cNvCxnSpPr>
            <p:nvPr/>
          </p:nvCxnSpPr>
          <p:spPr>
            <a:xfrm flipV="1">
              <a:off x="6102551" y="4320555"/>
              <a:ext cx="177368"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13" idx="0"/>
              <a:endCxn id="71" idx="6"/>
            </p:cNvCxnSpPr>
            <p:nvPr/>
          </p:nvCxnSpPr>
          <p:spPr>
            <a:xfrm flipH="1" flipV="1">
              <a:off x="6279919" y="4320555"/>
              <a:ext cx="424975"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14" idx="0"/>
              <a:endCxn id="71" idx="6"/>
            </p:cNvCxnSpPr>
            <p:nvPr/>
          </p:nvCxnSpPr>
          <p:spPr>
            <a:xfrm flipH="1" flipV="1">
              <a:off x="6279919" y="4320555"/>
              <a:ext cx="1022183"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18" name="TextBox 117"/>
              <p:cNvSpPr txBox="1"/>
              <p:nvPr/>
            </p:nvSpPr>
            <p:spPr>
              <a:xfrm>
                <a:off x="5285324" y="3152939"/>
                <a:ext cx="2025939" cy="523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charset="0"/>
                            </a:rPr>
                          </m:ctrlPr>
                        </m:sSubPr>
                        <m:e>
                          <m:r>
                            <a:rPr lang="en-US" sz="1600" b="0" i="1" smtClean="0">
                              <a:latin typeface="Cambria Math" charset="0"/>
                            </a:rPr>
                            <m:t>𝑧</m:t>
                          </m:r>
                        </m:e>
                        <m:sub>
                          <m:r>
                            <a:rPr lang="en-US" sz="1600" b="0" i="1" smtClean="0">
                              <a:latin typeface="Cambria Math" charset="0"/>
                            </a:rPr>
                            <m:t>𝑡</m:t>
                          </m:r>
                        </m:sub>
                      </m:sSub>
                      <m:r>
                        <a:rPr lang="en-US" sz="1600" b="0" i="1" smtClean="0">
                          <a:latin typeface="Cambria Math" charset="0"/>
                        </a:rPr>
                        <m:t>=</m:t>
                      </m:r>
                      <m:r>
                        <a:rPr lang="en-US" sz="1600" b="0" i="1" smtClean="0">
                          <a:latin typeface="Cambria Math" charset="0"/>
                        </a:rPr>
                        <m:t>𝑉</m:t>
                      </m:r>
                      <m:sSub>
                        <m:sSubPr>
                          <m:ctrlPr>
                            <a:rPr lang="en-US" sz="1600" b="0" i="1" smtClean="0">
                              <a:latin typeface="Cambria Math" charset="0"/>
                            </a:rPr>
                          </m:ctrlPr>
                        </m:sSubPr>
                        <m:e>
                          <m:r>
                            <a:rPr lang="en-US" sz="1600" b="0" i="1" smtClean="0">
                              <a:latin typeface="Cambria Math" charset="0"/>
                            </a:rPr>
                            <m:t>𝑥</m:t>
                          </m:r>
                        </m:e>
                        <m:sub>
                          <m:r>
                            <a:rPr lang="en-US" sz="1600" b="0" i="1" smtClean="0">
                              <a:latin typeface="Cambria Math" charset="0"/>
                            </a:rPr>
                            <m:t>𝑡</m:t>
                          </m:r>
                        </m:sub>
                      </m:sSub>
                      <m:r>
                        <a:rPr lang="en-US" sz="1600" b="0" i="1" smtClean="0">
                          <a:latin typeface="Cambria Math" charset="0"/>
                        </a:rPr>
                        <m:t>+</m:t>
                      </m:r>
                      <m:r>
                        <a:rPr lang="en-US" sz="1600" b="0" i="1" smtClean="0">
                          <a:latin typeface="Cambria Math" charset="0"/>
                        </a:rPr>
                        <m:t>𝑈</m:t>
                      </m:r>
                      <m:sSub>
                        <m:sSubPr>
                          <m:ctrlPr>
                            <a:rPr lang="en-US" sz="1600" b="0" i="1" smtClean="0">
                              <a:latin typeface="Cambria Math" charset="0"/>
                            </a:rPr>
                          </m:ctrlPr>
                        </m:sSubPr>
                        <m:e>
                          <m:r>
                            <a:rPr lang="en-US" sz="1600" b="0" i="1" smtClean="0">
                              <a:latin typeface="Cambria Math" charset="0"/>
                            </a:rPr>
                            <m:t>h</m:t>
                          </m:r>
                        </m:e>
                        <m:sub>
                          <m:r>
                            <a:rPr lang="en-US" sz="1600" b="0" i="1" smtClean="0">
                              <a:latin typeface="Cambria Math" charset="0"/>
                            </a:rPr>
                            <m:t>𝑡</m:t>
                          </m:r>
                          <m:r>
                            <a:rPr lang="en-US" sz="1600" b="0" i="1" smtClean="0">
                              <a:latin typeface="Cambria Math" charset="0"/>
                            </a:rPr>
                            <m:t>−1</m:t>
                          </m:r>
                        </m:sub>
                      </m:sSub>
                      <m:r>
                        <a:rPr lang="en-US" sz="1600" b="0" i="1" smtClean="0">
                          <a:latin typeface="Cambria Math" charset="0"/>
                        </a:rPr>
                        <m:t>+</m:t>
                      </m:r>
                      <m:sSub>
                        <m:sSubPr>
                          <m:ctrlPr>
                            <a:rPr lang="en-US" sz="1600" b="0" i="1" smtClean="0">
                              <a:latin typeface="Cambria Math" charset="0"/>
                            </a:rPr>
                          </m:ctrlPr>
                        </m:sSubPr>
                        <m:e>
                          <m:r>
                            <a:rPr lang="en-US" sz="1600" b="0" i="1" smtClean="0">
                              <a:latin typeface="Cambria Math" charset="0"/>
                            </a:rPr>
                            <m:t>𝑏</m:t>
                          </m:r>
                        </m:e>
                        <m:sub>
                          <m:r>
                            <a:rPr lang="en-US" sz="1600" b="0" i="1" smtClean="0">
                              <a:latin typeface="Cambria Math" charset="0"/>
                            </a:rPr>
                            <m:t>𝑟</m:t>
                          </m:r>
                        </m:sub>
                      </m:sSub>
                    </m:oMath>
                  </m:oMathPara>
                </a14:m>
                <a:endParaRPr lang="en-US" b="0" dirty="0"/>
              </a:p>
              <a:p>
                <a:endParaRPr lang="en-US" dirty="0"/>
              </a:p>
            </p:txBody>
          </p:sp>
        </mc:Choice>
        <mc:Fallback xmlns="">
          <p:sp>
            <p:nvSpPr>
              <p:cNvPr id="118" name="TextBox 117"/>
              <p:cNvSpPr txBox="1">
                <a:spLocks noRot="1" noChangeAspect="1" noMove="1" noResize="1" noEditPoints="1" noAdjustHandles="1" noChangeArrowheads="1" noChangeShapeType="1" noTextEdit="1"/>
              </p:cNvSpPr>
              <p:nvPr/>
            </p:nvSpPr>
            <p:spPr>
              <a:xfrm>
                <a:off x="5285324" y="3152939"/>
                <a:ext cx="2025939" cy="523220"/>
              </a:xfrm>
              <a:prstGeom prst="rect">
                <a:avLst/>
              </a:prstGeom>
              <a:blipFill rotWithShape="0">
                <a:blip r:embed="rId6"/>
                <a:stretch>
                  <a:fillRect l="-904"/>
                </a:stretch>
              </a:blipFill>
            </p:spPr>
            <p:txBody>
              <a:bodyPr/>
              <a:lstStyle/>
              <a:p>
                <a:r>
                  <a:rPr lang="en-US">
                    <a:noFill/>
                  </a:rPr>
                  <a:t> </a:t>
                </a:r>
              </a:p>
            </p:txBody>
          </p:sp>
        </mc:Fallback>
      </mc:AlternateContent>
      <p:grpSp>
        <p:nvGrpSpPr>
          <p:cNvPr id="214" name="Group 213"/>
          <p:cNvGrpSpPr/>
          <p:nvPr/>
        </p:nvGrpSpPr>
        <p:grpSpPr>
          <a:xfrm>
            <a:off x="5763228" y="2272510"/>
            <a:ext cx="1016625" cy="784062"/>
            <a:chOff x="5763228" y="2272510"/>
            <a:chExt cx="1016625" cy="784062"/>
          </a:xfrm>
        </p:grpSpPr>
        <p:sp>
          <p:nvSpPr>
            <p:cNvPr id="109" name="TextBox 108"/>
            <p:cNvSpPr txBox="1"/>
            <p:nvPr/>
          </p:nvSpPr>
          <p:spPr>
            <a:xfrm>
              <a:off x="5763228" y="2272510"/>
              <a:ext cx="1016625" cy="307777"/>
            </a:xfrm>
            <a:prstGeom prst="rect">
              <a:avLst/>
            </a:prstGeom>
            <a:noFill/>
          </p:spPr>
          <p:txBody>
            <a:bodyPr wrap="none" rtlCol="0">
              <a:spAutoFit/>
            </a:bodyPr>
            <a:lstStyle/>
            <a:p>
              <a:r>
                <a:rPr lang="en-US" sz="1400" dirty="0">
                  <a:solidFill>
                    <a:schemeClr val="tx1">
                      <a:lumMod val="75000"/>
                      <a:lumOff val="25000"/>
                    </a:schemeClr>
                  </a:solidFill>
                  <a:latin typeface="Karla" charset="0"/>
                  <a:ea typeface="Karla" charset="0"/>
                  <a:cs typeface="Karla" charset="0"/>
                </a:rPr>
                <a:t>activation</a:t>
              </a:r>
            </a:p>
          </p:txBody>
        </p:sp>
        <mc:AlternateContent xmlns:mc="http://schemas.openxmlformats.org/markup-compatibility/2006" xmlns:a14="http://schemas.microsoft.com/office/drawing/2010/main">
          <mc:Choice Requires="a14">
            <p:sp>
              <p:nvSpPr>
                <p:cNvPr id="196" name="TextBox 195"/>
                <p:cNvSpPr txBox="1"/>
                <p:nvPr/>
              </p:nvSpPr>
              <p:spPr>
                <a:xfrm>
                  <a:off x="5770665" y="2533352"/>
                  <a:ext cx="1001749" cy="523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charset="0"/>
                              </a:rPr>
                            </m:ctrlPr>
                          </m:sSubPr>
                          <m:e>
                            <m:r>
                              <a:rPr lang="en-US" sz="1600" b="0" i="1" smtClean="0">
                                <a:latin typeface="Cambria Math" charset="0"/>
                              </a:rPr>
                              <m:t>h</m:t>
                            </m:r>
                          </m:e>
                          <m:sub>
                            <m:r>
                              <a:rPr lang="en-US" sz="1600" b="0" i="1" smtClean="0">
                                <a:latin typeface="Cambria Math" charset="0"/>
                              </a:rPr>
                              <m:t>𝑡</m:t>
                            </m:r>
                          </m:sub>
                        </m:sSub>
                        <m:r>
                          <a:rPr lang="en-US" sz="1600" b="0" i="1" smtClean="0">
                            <a:latin typeface="Cambria Math" charset="0"/>
                          </a:rPr>
                          <m:t>=</m:t>
                        </m:r>
                        <m:r>
                          <a:rPr lang="en-US" sz="1600" b="0" i="1" smtClean="0">
                            <a:latin typeface="Cambria Math" charset="0"/>
                          </a:rPr>
                          <m:t>𝑔</m:t>
                        </m:r>
                        <m:r>
                          <a:rPr lang="en-US" sz="1600" b="0" i="1" smtClean="0">
                            <a:latin typeface="Cambria Math" charset="0"/>
                          </a:rPr>
                          <m:t>(</m:t>
                        </m:r>
                        <m:sSub>
                          <m:sSubPr>
                            <m:ctrlPr>
                              <a:rPr lang="en-US" sz="1600" b="0" i="1" smtClean="0">
                                <a:latin typeface="Cambria Math" charset="0"/>
                              </a:rPr>
                            </m:ctrlPr>
                          </m:sSubPr>
                          <m:e>
                            <m:r>
                              <a:rPr lang="en-US" sz="1600" b="0" i="1" smtClean="0">
                                <a:latin typeface="Cambria Math" charset="0"/>
                              </a:rPr>
                              <m:t>𝑧</m:t>
                            </m:r>
                          </m:e>
                          <m:sub>
                            <m:r>
                              <a:rPr lang="en-US" sz="1600" b="0" i="1" smtClean="0">
                                <a:latin typeface="Cambria Math" charset="0"/>
                              </a:rPr>
                              <m:t>𝑡</m:t>
                            </m:r>
                          </m:sub>
                        </m:sSub>
                        <m:r>
                          <a:rPr lang="en-US" sz="1600" b="0" i="1" smtClean="0">
                            <a:latin typeface="Cambria Math" charset="0"/>
                          </a:rPr>
                          <m:t>)</m:t>
                        </m:r>
                      </m:oMath>
                    </m:oMathPara>
                  </a14:m>
                  <a:endParaRPr lang="en-US" b="0" dirty="0"/>
                </a:p>
                <a:p>
                  <a:endParaRPr lang="en-US" dirty="0"/>
                </a:p>
              </p:txBody>
            </p:sp>
          </mc:Choice>
          <mc:Fallback xmlns="">
            <p:sp>
              <p:nvSpPr>
                <p:cNvPr id="196" name="TextBox 195"/>
                <p:cNvSpPr txBox="1">
                  <a:spLocks noRot="1" noChangeAspect="1" noMove="1" noResize="1" noEditPoints="1" noAdjustHandles="1" noChangeArrowheads="1" noChangeShapeType="1" noTextEdit="1"/>
                </p:cNvSpPr>
                <p:nvPr/>
              </p:nvSpPr>
              <p:spPr>
                <a:xfrm>
                  <a:off x="5770665" y="2533352"/>
                  <a:ext cx="1001749" cy="523220"/>
                </a:xfrm>
                <a:prstGeom prst="rect">
                  <a:avLst/>
                </a:prstGeom>
                <a:blipFill rotWithShape="0">
                  <a:blip r:embed="rId7"/>
                  <a:stretch>
                    <a:fillRect l="-3049" t="-1176" r="-6098"/>
                  </a:stretch>
                </a:blipFill>
              </p:spPr>
              <p:txBody>
                <a:bodyPr/>
                <a:lstStyle/>
                <a:p>
                  <a:r>
                    <a:rPr lang="en-US">
                      <a:noFill/>
                    </a:rPr>
                    <a:t> </a:t>
                  </a:r>
                </a:p>
              </p:txBody>
            </p:sp>
          </mc:Fallback>
        </mc:AlternateContent>
      </p:grpSp>
      <p:grpSp>
        <p:nvGrpSpPr>
          <p:cNvPr id="215" name="Group 214"/>
          <p:cNvGrpSpPr/>
          <p:nvPr/>
        </p:nvGrpSpPr>
        <p:grpSpPr>
          <a:xfrm>
            <a:off x="5435304" y="30131"/>
            <a:ext cx="1866798" cy="2270623"/>
            <a:chOff x="5435304" y="30131"/>
            <a:chExt cx="1866798" cy="2270623"/>
          </a:xfrm>
        </p:grpSpPr>
        <p:grpSp>
          <p:nvGrpSpPr>
            <p:cNvPr id="125" name="Group 124"/>
            <p:cNvGrpSpPr/>
            <p:nvPr/>
          </p:nvGrpSpPr>
          <p:grpSpPr>
            <a:xfrm>
              <a:off x="5442292" y="899003"/>
              <a:ext cx="1741958" cy="817093"/>
              <a:chOff x="1475569" y="4313112"/>
              <a:chExt cx="1741958" cy="817093"/>
            </a:xfrm>
          </p:grpSpPr>
          <p:sp>
            <p:nvSpPr>
              <p:cNvPr id="126" name="Oval 125"/>
              <p:cNvSpPr>
                <a:spLocks noChangeAspect="1"/>
              </p:cNvSpPr>
              <p:nvPr/>
            </p:nvSpPr>
            <p:spPr>
              <a:xfrm>
                <a:off x="1475569" y="4313112"/>
                <a:ext cx="782999" cy="782999"/>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a:spLocks noChangeAspect="1"/>
              </p:cNvSpPr>
              <p:nvPr/>
            </p:nvSpPr>
            <p:spPr>
              <a:xfrm>
                <a:off x="2431143" y="4343821"/>
                <a:ext cx="786384" cy="78638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5" name="Straight Arrow Connector 134"/>
            <p:cNvCxnSpPr>
              <a:stCxn id="71" idx="2"/>
              <a:endCxn id="126" idx="4"/>
            </p:cNvCxnSpPr>
            <p:nvPr/>
          </p:nvCxnSpPr>
          <p:spPr>
            <a:xfrm flipH="1" flipV="1">
              <a:off x="5833792" y="1682002"/>
              <a:ext cx="446127" cy="53543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a:stCxn id="173" idx="0"/>
              <a:endCxn id="126" idx="4"/>
            </p:cNvCxnSpPr>
            <p:nvPr/>
          </p:nvCxnSpPr>
          <p:spPr>
            <a:xfrm flipH="1" flipV="1">
              <a:off x="5833792" y="1682002"/>
              <a:ext cx="316619" cy="51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1" name="TextBox 140">
              <a:extLst>
                <a:ext uri="{FF2B5EF4-FFF2-40B4-BE49-F238E27FC236}">
                  <a16:creationId xmlns:a16="http://schemas.microsoft.com/office/drawing/2014/main" xmlns="" id="{245E5DF4-1EBD-8A40-A359-14FBB08A029B}"/>
                </a:ext>
              </a:extLst>
            </p:cNvPr>
            <p:cNvSpPr txBox="1"/>
            <p:nvPr/>
          </p:nvSpPr>
          <p:spPr>
            <a:xfrm>
              <a:off x="6753704" y="1858854"/>
              <a:ext cx="548398" cy="338554"/>
            </a:xfrm>
            <a:prstGeom prst="rect">
              <a:avLst/>
            </a:prstGeom>
            <a:noFill/>
          </p:spPr>
          <p:txBody>
            <a:bodyPr wrap="square" rtlCol="0">
              <a:spAutoFit/>
            </a:bodyPr>
            <a:lstStyle/>
            <a:p>
              <a:r>
                <a:rPr lang="en-US" sz="1600" dirty="0">
                  <a:solidFill>
                    <a:schemeClr val="tx2"/>
                  </a:solidFill>
                  <a:latin typeface="Karla" pitchFamily="2" charset="0"/>
                  <a:ea typeface="Karla" pitchFamily="2" charset="0"/>
                </a:rPr>
                <a:t>W</a:t>
              </a:r>
              <a:r>
                <a:rPr lang="en-US" sz="1600" baseline="-25000" dirty="0">
                  <a:solidFill>
                    <a:schemeClr val="tx2"/>
                  </a:solidFill>
                  <a:latin typeface="Karla" pitchFamily="2" charset="0"/>
                  <a:ea typeface="Karla" pitchFamily="2" charset="0"/>
                </a:rPr>
                <a:t>2</a:t>
              </a:r>
            </a:p>
          </p:txBody>
        </p:sp>
        <p:cxnSp>
          <p:nvCxnSpPr>
            <p:cNvPr id="142" name="Straight Arrow Connector 141"/>
            <p:cNvCxnSpPr>
              <a:stCxn id="172" idx="4"/>
              <a:endCxn id="126" idx="4"/>
            </p:cNvCxnSpPr>
            <p:nvPr/>
          </p:nvCxnSpPr>
          <p:spPr>
            <a:xfrm flipH="1" flipV="1">
              <a:off x="5833792" y="1682002"/>
              <a:ext cx="194190" cy="610555"/>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70" idx="1"/>
              <a:endCxn id="126" idx="4"/>
            </p:cNvCxnSpPr>
            <p:nvPr/>
          </p:nvCxnSpPr>
          <p:spPr>
            <a:xfrm flipH="1" flipV="1">
              <a:off x="5833792" y="1682002"/>
              <a:ext cx="556980" cy="52757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71" idx="1"/>
              <a:endCxn id="126" idx="4"/>
            </p:cNvCxnSpPr>
            <p:nvPr/>
          </p:nvCxnSpPr>
          <p:spPr>
            <a:xfrm flipH="1" flipV="1">
              <a:off x="5833792" y="1682002"/>
              <a:ext cx="703394" cy="550615"/>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171" idx="0"/>
              <a:endCxn id="127" idx="4"/>
            </p:cNvCxnSpPr>
            <p:nvPr/>
          </p:nvCxnSpPr>
          <p:spPr>
            <a:xfrm flipV="1">
              <a:off x="6566282" y="1716096"/>
              <a:ext cx="224776" cy="50483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170" idx="7"/>
              <a:endCxn id="127" idx="4"/>
            </p:cNvCxnSpPr>
            <p:nvPr/>
          </p:nvCxnSpPr>
          <p:spPr>
            <a:xfrm flipV="1">
              <a:off x="6448964" y="1716096"/>
              <a:ext cx="342094" cy="49347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a:stCxn id="71" idx="2"/>
              <a:endCxn id="127" idx="4"/>
            </p:cNvCxnSpPr>
            <p:nvPr/>
          </p:nvCxnSpPr>
          <p:spPr>
            <a:xfrm flipV="1">
              <a:off x="6279919" y="1716096"/>
              <a:ext cx="511139" cy="50133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a:stCxn id="173" idx="0"/>
              <a:endCxn id="127" idx="4"/>
            </p:cNvCxnSpPr>
            <p:nvPr/>
          </p:nvCxnSpPr>
          <p:spPr>
            <a:xfrm flipV="1">
              <a:off x="6150411" y="1716096"/>
              <a:ext cx="640647" cy="479907"/>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a:stCxn id="172" idx="0"/>
              <a:endCxn id="127" idx="4"/>
            </p:cNvCxnSpPr>
            <p:nvPr/>
          </p:nvCxnSpPr>
          <p:spPr>
            <a:xfrm flipV="1">
              <a:off x="6027982" y="1716096"/>
              <a:ext cx="763076" cy="49663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9" name="Oval 168"/>
            <p:cNvSpPr>
              <a:spLocks noChangeAspect="1"/>
            </p:cNvSpPr>
            <p:nvPr/>
          </p:nvSpPr>
          <p:spPr>
            <a:xfrm>
              <a:off x="6247848" y="2189954"/>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a:spLocks noChangeAspect="1"/>
            </p:cNvSpPr>
            <p:nvPr/>
          </p:nvSpPr>
          <p:spPr>
            <a:xfrm>
              <a:off x="6378720" y="2197881"/>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a:spLocks noChangeAspect="1"/>
            </p:cNvSpPr>
            <p:nvPr/>
          </p:nvSpPr>
          <p:spPr>
            <a:xfrm>
              <a:off x="6525134" y="2220926"/>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p:cNvSpPr>
              <a:spLocks noChangeAspect="1"/>
            </p:cNvSpPr>
            <p:nvPr/>
          </p:nvSpPr>
          <p:spPr>
            <a:xfrm>
              <a:off x="5986834" y="2212729"/>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a:spLocks noChangeAspect="1"/>
            </p:cNvSpPr>
            <p:nvPr/>
          </p:nvSpPr>
          <p:spPr>
            <a:xfrm>
              <a:off x="6109263" y="219600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4" name="Straight Connector 183"/>
            <p:cNvCxnSpPr/>
            <p:nvPr/>
          </p:nvCxnSpPr>
          <p:spPr>
            <a:xfrm flipV="1">
              <a:off x="5466906" y="1197381"/>
              <a:ext cx="742598" cy="402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V="1">
              <a:off x="6416457" y="1193360"/>
              <a:ext cx="742598" cy="402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5435304" y="979138"/>
              <a:ext cx="779381" cy="246221"/>
            </a:xfrm>
            <a:prstGeom prst="rect">
              <a:avLst/>
            </a:prstGeom>
            <a:noFill/>
          </p:spPr>
          <p:txBody>
            <a:bodyPr wrap="none" rtlCol="0">
              <a:spAutoFit/>
            </a:bodyPr>
            <a:lstStyle/>
            <a:p>
              <a:r>
                <a:rPr lang="en-US" sz="1000" dirty="0">
                  <a:solidFill>
                    <a:schemeClr val="tx1">
                      <a:lumMod val="75000"/>
                      <a:lumOff val="25000"/>
                    </a:schemeClr>
                  </a:solidFill>
                  <a:latin typeface="Karla" charset="0"/>
                  <a:ea typeface="Karla" charset="0"/>
                  <a:cs typeface="Karla" charset="0"/>
                </a:rPr>
                <a:t>activation</a:t>
              </a:r>
            </a:p>
          </p:txBody>
        </p:sp>
        <p:sp>
          <p:nvSpPr>
            <p:cNvPr id="188" name="TextBox 187"/>
            <p:cNvSpPr txBox="1"/>
            <p:nvPr/>
          </p:nvSpPr>
          <p:spPr>
            <a:xfrm>
              <a:off x="6401774" y="990527"/>
              <a:ext cx="779381" cy="246221"/>
            </a:xfrm>
            <a:prstGeom prst="rect">
              <a:avLst/>
            </a:prstGeom>
            <a:noFill/>
          </p:spPr>
          <p:txBody>
            <a:bodyPr wrap="none" rtlCol="0">
              <a:spAutoFit/>
            </a:bodyPr>
            <a:lstStyle/>
            <a:p>
              <a:r>
                <a:rPr lang="en-US" sz="1000" dirty="0">
                  <a:solidFill>
                    <a:schemeClr val="tx1">
                      <a:lumMod val="75000"/>
                      <a:lumOff val="25000"/>
                    </a:schemeClr>
                  </a:solidFill>
                  <a:latin typeface="Karla" charset="0"/>
                  <a:ea typeface="Karla" charset="0"/>
                  <a:cs typeface="Karla" charset="0"/>
                </a:rPr>
                <a:t>activation</a:t>
              </a:r>
            </a:p>
          </p:txBody>
        </p:sp>
        <p:sp>
          <p:nvSpPr>
            <p:cNvPr id="189" name="TextBox 188">
              <a:extLst>
                <a:ext uri="{FF2B5EF4-FFF2-40B4-BE49-F238E27FC236}">
                  <a16:creationId xmlns:a16="http://schemas.microsoft.com/office/drawing/2014/main" xmlns="" id="{245E5DF4-1EBD-8A40-A359-14FBB08A029B}"/>
                </a:ext>
              </a:extLst>
            </p:cNvPr>
            <p:cNvSpPr txBox="1"/>
            <p:nvPr/>
          </p:nvSpPr>
          <p:spPr>
            <a:xfrm>
              <a:off x="5457470" y="1837010"/>
              <a:ext cx="548398" cy="338554"/>
            </a:xfrm>
            <a:prstGeom prst="rect">
              <a:avLst/>
            </a:prstGeom>
            <a:noFill/>
          </p:spPr>
          <p:txBody>
            <a:bodyPr wrap="square" rtlCol="0">
              <a:spAutoFit/>
            </a:bodyPr>
            <a:lstStyle/>
            <a:p>
              <a:r>
                <a:rPr lang="en-US" sz="1600" dirty="0">
                  <a:solidFill>
                    <a:schemeClr val="tx2"/>
                  </a:solidFill>
                  <a:latin typeface="Karla" pitchFamily="2" charset="0"/>
                  <a:ea typeface="Karla" pitchFamily="2" charset="0"/>
                </a:rPr>
                <a:t>W</a:t>
              </a:r>
              <a:r>
                <a:rPr lang="en-US" sz="1600" baseline="-25000" dirty="0">
                  <a:solidFill>
                    <a:schemeClr val="tx2"/>
                  </a:solidFill>
                  <a:latin typeface="Karla" pitchFamily="2" charset="0"/>
                  <a:ea typeface="Karla" pitchFamily="2" charset="0"/>
                </a:rPr>
                <a:t>1</a:t>
              </a:r>
            </a:p>
          </p:txBody>
        </p:sp>
        <mc:AlternateContent xmlns:mc="http://schemas.openxmlformats.org/markup-compatibility/2006" xmlns:a14="http://schemas.microsoft.com/office/drawing/2010/main">
          <mc:Choice Requires="a14">
            <p:sp>
              <p:nvSpPr>
                <p:cNvPr id="199" name="TextBox 198"/>
                <p:cNvSpPr txBox="1"/>
                <p:nvPr/>
              </p:nvSpPr>
              <p:spPr>
                <a:xfrm>
                  <a:off x="5649092" y="30131"/>
                  <a:ext cx="1244893"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Output</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𝑦</m:t>
                          </m:r>
                        </m:e>
                        <m:sub>
                          <m:r>
                            <a:rPr lang="en-US" b="0" i="1" smtClean="0">
                              <a:solidFill>
                                <a:schemeClr val="tx1">
                                  <a:lumMod val="75000"/>
                                  <a:lumOff val="25000"/>
                                </a:schemeClr>
                              </a:solidFill>
                              <a:latin typeface="Cambria Math" charset="0"/>
                            </a:rPr>
                            <m:t>𝑡</m:t>
                          </m:r>
                        </m:sub>
                      </m:sSub>
                    </m:oMath>
                  </a14:m>
                  <a:endParaRPr lang="en-US" dirty="0">
                    <a:solidFill>
                      <a:schemeClr val="tx1">
                        <a:lumMod val="75000"/>
                        <a:lumOff val="25000"/>
                      </a:schemeClr>
                    </a:solidFill>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5649092" y="30131"/>
                  <a:ext cx="1244893" cy="369332"/>
                </a:xfrm>
                <a:prstGeom prst="rect">
                  <a:avLst/>
                </a:prstGeom>
                <a:blipFill rotWithShape="0">
                  <a:blip r:embed="rId8"/>
                  <a:stretch>
                    <a:fillRect l="-4412" t="-983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5510302" y="1263714"/>
                  <a:ext cx="70410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charset="0"/>
                              </a:rPr>
                            </m:ctrlPr>
                          </m:sSubPr>
                          <m:e>
                            <m:r>
                              <a:rPr lang="en-US" sz="1200" b="0" i="1" smtClean="0">
                                <a:latin typeface="Cambria Math" charset="0"/>
                              </a:rPr>
                              <m:t>𝑊</m:t>
                            </m:r>
                          </m:e>
                          <m:sub>
                            <m:r>
                              <a:rPr lang="en-US" sz="1200" b="0" i="1" smtClean="0">
                                <a:latin typeface="Cambria Math" charset="0"/>
                              </a:rPr>
                              <m:t>1</m:t>
                            </m:r>
                          </m:sub>
                        </m:sSub>
                        <m:sSub>
                          <m:sSubPr>
                            <m:ctrlPr>
                              <a:rPr lang="en-US" sz="1200" b="0" i="1" smtClean="0">
                                <a:latin typeface="Cambria Math" charset="0"/>
                              </a:rPr>
                            </m:ctrlPr>
                          </m:sSubPr>
                          <m:e>
                            <m:r>
                              <a:rPr lang="en-US" sz="1200" b="0" i="1" smtClean="0">
                                <a:latin typeface="Cambria Math" charset="0"/>
                              </a:rPr>
                              <m:t>h</m:t>
                            </m:r>
                          </m:e>
                          <m:sub>
                            <m:r>
                              <a:rPr lang="en-US" sz="1200" b="0" i="1" smtClean="0">
                                <a:latin typeface="Cambria Math" charset="0"/>
                              </a:rPr>
                              <m:t>𝑡</m:t>
                            </m:r>
                          </m:sub>
                        </m:sSub>
                        <m:r>
                          <a:rPr lang="en-US" sz="1200" b="0" i="1" smtClean="0">
                            <a:latin typeface="Cambria Math" charset="0"/>
                          </a:rPr>
                          <m:t>+</m:t>
                        </m:r>
                        <m:sSub>
                          <m:sSubPr>
                            <m:ctrlPr>
                              <a:rPr lang="en-US" sz="1200" b="0" i="1" smtClean="0">
                                <a:latin typeface="Cambria Math" charset="0"/>
                              </a:rPr>
                            </m:ctrlPr>
                          </m:sSubPr>
                          <m:e>
                            <m:r>
                              <a:rPr lang="en-US" sz="1200" b="0" i="1" smtClean="0">
                                <a:latin typeface="Cambria Math" charset="0"/>
                              </a:rPr>
                              <m:t>𝑏</m:t>
                            </m:r>
                          </m:e>
                          <m:sub>
                            <m:r>
                              <a:rPr lang="en-US" sz="1200" b="0" i="1" smtClean="0">
                                <a:latin typeface="Cambria Math" charset="0"/>
                              </a:rPr>
                              <m:t>1</m:t>
                            </m:r>
                          </m:sub>
                        </m:sSub>
                      </m:oMath>
                    </m:oMathPara>
                  </a14:m>
                  <a:endParaRPr lang="en-US" sz="1400" b="0" dirty="0"/>
                </a:p>
              </p:txBody>
            </p:sp>
          </mc:Choice>
          <mc:Fallback xmlns="">
            <p:sp>
              <p:nvSpPr>
                <p:cNvPr id="200" name="TextBox 199"/>
                <p:cNvSpPr txBox="1">
                  <a:spLocks noRot="1" noChangeAspect="1" noMove="1" noResize="1" noEditPoints="1" noAdjustHandles="1" noChangeArrowheads="1" noChangeShapeType="1" noTextEdit="1"/>
                </p:cNvSpPr>
                <p:nvPr/>
              </p:nvSpPr>
              <p:spPr>
                <a:xfrm>
                  <a:off x="5510302" y="1263714"/>
                  <a:ext cx="704104" cy="184666"/>
                </a:xfrm>
                <a:prstGeom prst="rect">
                  <a:avLst/>
                </a:prstGeom>
                <a:blipFill rotWithShape="0">
                  <a:blip r:embed="rId9"/>
                  <a:stretch>
                    <a:fillRect l="-5217" r="-870"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6424211" y="1258633"/>
                  <a:ext cx="71128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charset="0"/>
                              </a:rPr>
                            </m:ctrlPr>
                          </m:sSubPr>
                          <m:e>
                            <m:r>
                              <a:rPr lang="en-US" sz="1200" b="0" i="1" smtClean="0">
                                <a:latin typeface="Cambria Math" charset="0"/>
                              </a:rPr>
                              <m:t>𝑊</m:t>
                            </m:r>
                          </m:e>
                          <m:sub>
                            <m:r>
                              <a:rPr lang="en-US" sz="1200" b="0" i="1" smtClean="0">
                                <a:latin typeface="Cambria Math" charset="0"/>
                              </a:rPr>
                              <m:t>2</m:t>
                            </m:r>
                          </m:sub>
                        </m:sSub>
                        <m:sSub>
                          <m:sSubPr>
                            <m:ctrlPr>
                              <a:rPr lang="en-US" sz="1200" b="0" i="1" smtClean="0">
                                <a:latin typeface="Cambria Math" charset="0"/>
                              </a:rPr>
                            </m:ctrlPr>
                          </m:sSubPr>
                          <m:e>
                            <m:r>
                              <a:rPr lang="en-US" sz="1200" b="0" i="1" smtClean="0">
                                <a:latin typeface="Cambria Math" charset="0"/>
                              </a:rPr>
                              <m:t>h</m:t>
                            </m:r>
                          </m:e>
                          <m:sub>
                            <m:r>
                              <a:rPr lang="en-US" sz="1200" b="0" i="1" smtClean="0">
                                <a:latin typeface="Cambria Math" charset="0"/>
                              </a:rPr>
                              <m:t>𝑡</m:t>
                            </m:r>
                          </m:sub>
                        </m:sSub>
                        <m:r>
                          <a:rPr lang="en-US" sz="1200" b="0" i="1" smtClean="0">
                            <a:latin typeface="Cambria Math" charset="0"/>
                          </a:rPr>
                          <m:t>+</m:t>
                        </m:r>
                        <m:sSub>
                          <m:sSubPr>
                            <m:ctrlPr>
                              <a:rPr lang="en-US" sz="1200" b="0" i="1" smtClean="0">
                                <a:latin typeface="Cambria Math" charset="0"/>
                              </a:rPr>
                            </m:ctrlPr>
                          </m:sSubPr>
                          <m:e>
                            <m:r>
                              <a:rPr lang="en-US" sz="1200" b="0" i="1" smtClean="0">
                                <a:latin typeface="Cambria Math" charset="0"/>
                              </a:rPr>
                              <m:t>𝑏</m:t>
                            </m:r>
                          </m:e>
                          <m:sub>
                            <m:r>
                              <a:rPr lang="en-US" sz="1200" b="0" i="1" smtClean="0">
                                <a:latin typeface="Cambria Math" charset="0"/>
                              </a:rPr>
                              <m:t>2</m:t>
                            </m:r>
                          </m:sub>
                        </m:sSub>
                      </m:oMath>
                    </m:oMathPara>
                  </a14:m>
                  <a:endParaRPr lang="en-US" sz="1400" b="0" dirty="0"/>
                </a:p>
              </p:txBody>
            </p:sp>
          </mc:Choice>
          <mc:Fallback xmlns="">
            <p:sp>
              <p:nvSpPr>
                <p:cNvPr id="201" name="TextBox 200"/>
                <p:cNvSpPr txBox="1">
                  <a:spLocks noRot="1" noChangeAspect="1" noMove="1" noResize="1" noEditPoints="1" noAdjustHandles="1" noChangeArrowheads="1" noChangeShapeType="1" noTextEdit="1"/>
                </p:cNvSpPr>
                <p:nvPr/>
              </p:nvSpPr>
              <p:spPr>
                <a:xfrm>
                  <a:off x="6424211" y="1258633"/>
                  <a:ext cx="711284" cy="184666"/>
                </a:xfrm>
                <a:prstGeom prst="rect">
                  <a:avLst/>
                </a:prstGeom>
                <a:blipFill rotWithShape="0">
                  <a:blip r:embed="rId10"/>
                  <a:stretch>
                    <a:fillRect l="-5128" b="-9677"/>
                  </a:stretch>
                </a:blipFill>
              </p:spPr>
              <p:txBody>
                <a:bodyPr/>
                <a:lstStyle/>
                <a:p>
                  <a:r>
                    <a:rPr lang="en-US">
                      <a:noFill/>
                    </a:rPr>
                    <a:t> </a:t>
                  </a:r>
                </a:p>
              </p:txBody>
            </p:sp>
          </mc:Fallback>
        </mc:AlternateContent>
        <p:cxnSp>
          <p:nvCxnSpPr>
            <p:cNvPr id="202" name="Straight Arrow Connector 201"/>
            <p:cNvCxnSpPr/>
            <p:nvPr/>
          </p:nvCxnSpPr>
          <p:spPr>
            <a:xfrm flipV="1">
              <a:off x="5842310" y="397704"/>
              <a:ext cx="455983" cy="49467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a:stCxn id="127" idx="0"/>
            </p:cNvCxnSpPr>
            <p:nvPr/>
          </p:nvCxnSpPr>
          <p:spPr>
            <a:xfrm flipH="1" flipV="1">
              <a:off x="6361611" y="389501"/>
              <a:ext cx="429447" cy="54021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10" name="TextBox 209"/>
          <p:cNvSpPr txBox="1"/>
          <p:nvPr/>
        </p:nvSpPr>
        <p:spPr>
          <a:xfrm>
            <a:off x="451682" y="290274"/>
            <a:ext cx="2714205" cy="369332"/>
          </a:xfrm>
          <a:prstGeom prst="rect">
            <a:avLst/>
          </a:prstGeom>
          <a:noFill/>
        </p:spPr>
        <p:txBody>
          <a:bodyPr wrap="none" rtlCol="0">
            <a:spAutoFit/>
          </a:bodyPr>
          <a:lstStyle/>
          <a:p>
            <a:r>
              <a:rPr lang="en-US" dirty="0">
                <a:latin typeface="Karla" charset="0"/>
                <a:ea typeface="Karla" charset="0"/>
                <a:cs typeface="Karla" charset="0"/>
              </a:rPr>
              <a:t>Anatomy of an RNN unit</a:t>
            </a:r>
          </a:p>
        </p:txBody>
      </p:sp>
    </p:spTree>
    <p:extLst>
      <p:ext uri="{BB962C8B-B14F-4D97-AF65-F5344CB8AC3E}">
        <p14:creationId xmlns:p14="http://schemas.microsoft.com/office/powerpoint/2010/main" val="715353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34200" y="6383767"/>
            <a:ext cx="2844800" cy="365125"/>
          </a:xfrm>
        </p:spPr>
        <p:txBody>
          <a:bodyPr/>
          <a:lstStyle/>
          <a:p>
            <a:fld id="{4B490DE6-7A4A-0F4C-A18B-C3B4F3245ADB}" type="slidenum">
              <a:rPr lang="en-US" smtClean="0"/>
              <a:t>30</a:t>
            </a:fld>
            <a:endParaRPr lang="en-US" dirty="0"/>
          </a:p>
        </p:txBody>
      </p:sp>
      <p:pic>
        <p:nvPicPr>
          <p:cNvPr id="3" name="Google Shape;271;p21"/>
          <p:cNvPicPr preferRelativeResize="0"/>
          <p:nvPr/>
        </p:nvPicPr>
        <p:blipFill>
          <a:blip r:embed="rId3">
            <a:alphaModFix/>
          </a:blip>
          <a:stretch>
            <a:fillRect/>
          </a:stretch>
        </p:blipFill>
        <p:spPr>
          <a:xfrm>
            <a:off x="1230833" y="2679667"/>
            <a:ext cx="2494400" cy="708400"/>
          </a:xfrm>
          <a:prstGeom prst="rect">
            <a:avLst/>
          </a:prstGeom>
          <a:noFill/>
          <a:ln>
            <a:noFill/>
          </a:ln>
        </p:spPr>
      </p:pic>
      <p:pic>
        <p:nvPicPr>
          <p:cNvPr id="4" name="Google Shape;272;p21"/>
          <p:cNvPicPr preferRelativeResize="0"/>
          <p:nvPr/>
        </p:nvPicPr>
        <p:blipFill>
          <a:blip r:embed="rId4">
            <a:alphaModFix/>
          </a:blip>
          <a:stretch>
            <a:fillRect/>
          </a:stretch>
        </p:blipFill>
        <p:spPr>
          <a:xfrm>
            <a:off x="1230833" y="4565669"/>
            <a:ext cx="3482968" cy="712115"/>
          </a:xfrm>
          <a:prstGeom prst="rect">
            <a:avLst/>
          </a:prstGeom>
          <a:noFill/>
          <a:ln>
            <a:noFill/>
          </a:ln>
        </p:spPr>
      </p:pic>
      <p:pic>
        <p:nvPicPr>
          <p:cNvPr id="5" name="Google Shape;273;p21"/>
          <p:cNvPicPr preferRelativeResize="0"/>
          <p:nvPr/>
        </p:nvPicPr>
        <p:blipFill rotWithShape="1">
          <a:blip r:embed="rId5">
            <a:alphaModFix/>
          </a:blip>
          <a:srcRect/>
          <a:stretch/>
        </p:blipFill>
        <p:spPr>
          <a:xfrm>
            <a:off x="6614533" y="2679667"/>
            <a:ext cx="3482968" cy="708400"/>
          </a:xfrm>
          <a:prstGeom prst="rect">
            <a:avLst/>
          </a:prstGeom>
          <a:noFill/>
          <a:ln>
            <a:noFill/>
          </a:ln>
        </p:spPr>
      </p:pic>
      <p:pic>
        <p:nvPicPr>
          <p:cNvPr id="6" name="Google Shape;274;p21"/>
          <p:cNvPicPr preferRelativeResize="0"/>
          <p:nvPr/>
        </p:nvPicPr>
        <p:blipFill>
          <a:blip r:embed="rId6">
            <a:alphaModFix/>
          </a:blip>
          <a:stretch>
            <a:fillRect/>
          </a:stretch>
        </p:blipFill>
        <p:spPr>
          <a:xfrm>
            <a:off x="6614533" y="4567533"/>
            <a:ext cx="2463539" cy="708400"/>
          </a:xfrm>
          <a:prstGeom prst="rect">
            <a:avLst/>
          </a:prstGeom>
          <a:noFill/>
          <a:ln>
            <a:noFill/>
          </a:ln>
        </p:spPr>
      </p:pic>
      <p:sp>
        <p:nvSpPr>
          <p:cNvPr id="7" name="Google Shape;275;p21"/>
          <p:cNvSpPr txBox="1"/>
          <p:nvPr/>
        </p:nvSpPr>
        <p:spPr>
          <a:xfrm>
            <a:off x="800498" y="912500"/>
            <a:ext cx="7111301" cy="9184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Karla" charset="0"/>
                <a:ea typeface="Karla" charset="0"/>
                <a:cs typeface="Karla" charset="0"/>
                <a:sym typeface="Ubuntu"/>
              </a:rPr>
              <a:t>To optimize my parameters </a:t>
            </a:r>
            <a:r>
              <a:rPr lang="en-US" sz="2133" dirty="0" smtClean="0">
                <a:solidFill>
                  <a:schemeClr val="tx1">
                    <a:lumMod val="75000"/>
                    <a:lumOff val="25000"/>
                  </a:schemeClr>
                </a:solidFill>
                <a:latin typeface="Karla" charset="0"/>
                <a:ea typeface="Karla" charset="0"/>
                <a:cs typeface="Karla" charset="0"/>
                <a:sym typeface="Ubuntu"/>
              </a:rPr>
              <a:t>we</a:t>
            </a:r>
            <a:r>
              <a:rPr lang="es" sz="2133" dirty="0" smtClean="0">
                <a:solidFill>
                  <a:schemeClr val="tx1">
                    <a:lumMod val="75000"/>
                    <a:lumOff val="25000"/>
                  </a:schemeClr>
                </a:solidFill>
                <a:latin typeface="Karla" charset="0"/>
                <a:ea typeface="Karla" charset="0"/>
                <a:cs typeface="Karla" charset="0"/>
                <a:sym typeface="Ubuntu"/>
              </a:rPr>
              <a:t> </a:t>
            </a:r>
            <a:r>
              <a:rPr lang="es" sz="2133" dirty="0">
                <a:solidFill>
                  <a:schemeClr val="tx1">
                    <a:lumMod val="75000"/>
                    <a:lumOff val="25000"/>
                  </a:schemeClr>
                </a:solidFill>
                <a:latin typeface="Karla" charset="0"/>
                <a:ea typeface="Karla" charset="0"/>
                <a:cs typeface="Karla" charset="0"/>
                <a:sym typeface="Ubuntu"/>
              </a:rPr>
              <a:t>basically need to do:</a:t>
            </a:r>
            <a:endParaRPr sz="2133" dirty="0">
              <a:solidFill>
                <a:schemeClr val="tx1">
                  <a:lumMod val="75000"/>
                  <a:lumOff val="25000"/>
                </a:schemeClr>
              </a:solidFill>
              <a:latin typeface="Karla" charset="0"/>
              <a:ea typeface="Karla" charset="0"/>
              <a:cs typeface="Karla" charset="0"/>
              <a:sym typeface="Ubuntu"/>
            </a:endParaRPr>
          </a:p>
          <a:p>
            <a:r>
              <a:rPr lang="es" sz="2133" dirty="0">
                <a:solidFill>
                  <a:schemeClr val="tx1">
                    <a:lumMod val="75000"/>
                    <a:lumOff val="25000"/>
                  </a:schemeClr>
                </a:solidFill>
                <a:latin typeface="Karla" charset="0"/>
                <a:ea typeface="Karla" charset="0"/>
                <a:cs typeface="Karla" charset="0"/>
                <a:sym typeface="Ubuntu"/>
              </a:rPr>
              <a:t>Let’s calculate all the derivatives in some time t!</a:t>
            </a:r>
            <a:endParaRPr sz="2133" dirty="0">
              <a:solidFill>
                <a:schemeClr val="tx1">
                  <a:lumMod val="75000"/>
                  <a:lumOff val="25000"/>
                </a:schemeClr>
              </a:solidFill>
              <a:latin typeface="Karla" charset="0"/>
              <a:ea typeface="Karla" charset="0"/>
              <a:cs typeface="Karla" charset="0"/>
              <a:sym typeface="Ubuntu"/>
            </a:endParaRPr>
          </a:p>
          <a:p>
            <a:endParaRPr sz="2133" dirty="0">
              <a:solidFill>
                <a:schemeClr val="tx1">
                  <a:lumMod val="75000"/>
                  <a:lumOff val="25000"/>
                </a:schemeClr>
              </a:solidFill>
              <a:latin typeface="Karla" charset="0"/>
              <a:ea typeface="Karla" charset="0"/>
              <a:cs typeface="Karla" charset="0"/>
              <a:sym typeface="Ubuntu"/>
            </a:endParaRPr>
          </a:p>
        </p:txBody>
      </p:sp>
      <p:pic>
        <p:nvPicPr>
          <p:cNvPr id="8" name="Google Shape;276;p21"/>
          <p:cNvPicPr preferRelativeResize="0"/>
          <p:nvPr/>
        </p:nvPicPr>
        <p:blipFill>
          <a:blip r:embed="rId7">
            <a:alphaModFix/>
          </a:blip>
          <a:stretch>
            <a:fillRect/>
          </a:stretch>
        </p:blipFill>
        <p:spPr>
          <a:xfrm>
            <a:off x="7693567" y="912500"/>
            <a:ext cx="2302339" cy="708400"/>
          </a:xfrm>
          <a:prstGeom prst="rect">
            <a:avLst/>
          </a:prstGeom>
          <a:noFill/>
          <a:ln>
            <a:noFill/>
          </a:ln>
        </p:spPr>
      </p:pic>
      <p:sp>
        <p:nvSpPr>
          <p:cNvPr id="9" name="Google Shape;277;p21"/>
          <p:cNvSpPr txBox="1"/>
          <p:nvPr/>
        </p:nvSpPr>
        <p:spPr>
          <a:xfrm>
            <a:off x="7911800" y="0"/>
            <a:ext cx="4091600" cy="547200"/>
          </a:xfrm>
          <a:prstGeom prst="rect">
            <a:avLst/>
          </a:prstGeom>
          <a:noFill/>
          <a:ln>
            <a:noFill/>
          </a:ln>
        </p:spPr>
        <p:txBody>
          <a:bodyPr spcFirstLastPara="1" wrap="square" lIns="121900" tIns="121900" rIns="121900" bIns="121900" anchor="t" anchorCtr="0">
            <a:noAutofit/>
          </a:bodyPr>
          <a:lstStyle/>
          <a:p>
            <a:r>
              <a:rPr lang="es" sz="2133" dirty="0">
                <a:solidFill>
                  <a:schemeClr val="dk1"/>
                </a:solidFill>
                <a:latin typeface="Karla" charset="0"/>
                <a:ea typeface="Karla" charset="0"/>
                <a:cs typeface="Karla" charset="0"/>
                <a:sym typeface="Ubuntu"/>
              </a:rPr>
              <a:t>wcct! = we can calculate this!</a:t>
            </a:r>
            <a:endParaRPr sz="2400" dirty="0">
              <a:latin typeface="Karla" charset="0"/>
              <a:ea typeface="Karla" charset="0"/>
              <a:cs typeface="Karla" charset="0"/>
            </a:endParaRPr>
          </a:p>
        </p:txBody>
      </p:sp>
      <p:sp>
        <p:nvSpPr>
          <p:cNvPr id="10" name="Google Shape;278;p21"/>
          <p:cNvSpPr/>
          <p:nvPr/>
        </p:nvSpPr>
        <p:spPr>
          <a:xfrm rot="-5400000">
            <a:off x="3336300" y="2295933"/>
            <a:ext cx="214400" cy="4420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 name="Google Shape;279;p21"/>
          <p:cNvSpPr/>
          <p:nvPr/>
        </p:nvSpPr>
        <p:spPr>
          <a:xfrm rot="-5400000">
            <a:off x="4072233" y="4004267"/>
            <a:ext cx="214400" cy="908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280;p21"/>
          <p:cNvSpPr/>
          <p:nvPr/>
        </p:nvSpPr>
        <p:spPr>
          <a:xfrm rot="-5400000">
            <a:off x="9425067" y="2118267"/>
            <a:ext cx="214400" cy="908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281;p21"/>
          <p:cNvSpPr/>
          <p:nvPr/>
        </p:nvSpPr>
        <p:spPr>
          <a:xfrm rot="-5400000">
            <a:off x="8683000" y="4237467"/>
            <a:ext cx="214400" cy="4420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282;p21"/>
          <p:cNvSpPr txBox="1"/>
          <p:nvPr/>
        </p:nvSpPr>
        <p:spPr>
          <a:xfrm>
            <a:off x="3104267" y="2068267"/>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5" name="Google Shape;283;p21"/>
          <p:cNvSpPr txBox="1"/>
          <p:nvPr/>
        </p:nvSpPr>
        <p:spPr>
          <a:xfrm>
            <a:off x="3781833" y="4026167"/>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6" name="Google Shape;284;p21"/>
          <p:cNvSpPr txBox="1"/>
          <p:nvPr/>
        </p:nvSpPr>
        <p:spPr>
          <a:xfrm>
            <a:off x="9134667" y="2068267"/>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7" name="Google Shape;285;p21"/>
          <p:cNvSpPr txBox="1"/>
          <p:nvPr/>
        </p:nvSpPr>
        <p:spPr>
          <a:xfrm>
            <a:off x="8392600" y="3950200"/>
            <a:ext cx="795200" cy="399200"/>
          </a:xfrm>
          <a:prstGeom prst="rect">
            <a:avLst/>
          </a:prstGeom>
          <a:noFill/>
          <a:ln>
            <a:noFill/>
          </a:ln>
        </p:spPr>
        <p:txBody>
          <a:bodyPr spcFirstLastPara="1" wrap="square" lIns="121900" tIns="121900" rIns="121900" bIns="121900" anchor="t" anchorCtr="0">
            <a:noAutofit/>
          </a:bodyPr>
          <a:lstStyle/>
          <a:p>
            <a:r>
              <a:rPr lang="es" sz="1600">
                <a:solidFill>
                  <a:schemeClr val="dk1"/>
                </a:solidFill>
                <a:latin typeface="Ubuntu"/>
                <a:ea typeface="Ubuntu"/>
                <a:cs typeface="Ubuntu"/>
                <a:sym typeface="Ubuntu"/>
              </a:rPr>
              <a:t>wcct! </a:t>
            </a:r>
            <a:endParaRPr sz="1600"/>
          </a:p>
        </p:txBody>
      </p:sp>
      <p:sp>
        <p:nvSpPr>
          <p:cNvPr id="18" name="Google Shape;286;p21"/>
          <p:cNvSpPr/>
          <p:nvPr/>
        </p:nvSpPr>
        <p:spPr>
          <a:xfrm rot="5400000">
            <a:off x="2994433" y="5034600"/>
            <a:ext cx="199200" cy="6856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287;p21"/>
          <p:cNvSpPr/>
          <p:nvPr/>
        </p:nvSpPr>
        <p:spPr>
          <a:xfrm rot="5400000">
            <a:off x="8170400" y="5120800"/>
            <a:ext cx="132400" cy="446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 name="Google Shape;288;p21"/>
          <p:cNvSpPr/>
          <p:nvPr/>
        </p:nvSpPr>
        <p:spPr>
          <a:xfrm rot="5400000">
            <a:off x="2906117" y="3259033"/>
            <a:ext cx="132400" cy="4464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 name="Google Shape;289;p21"/>
          <p:cNvSpPr/>
          <p:nvPr/>
        </p:nvSpPr>
        <p:spPr>
          <a:xfrm rot="5400000">
            <a:off x="8434900" y="3139433"/>
            <a:ext cx="199200" cy="685600"/>
          </a:xfrm>
          <a:prstGeom prst="righ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2" name="Google Shape;290;p21"/>
          <p:cNvPicPr preferRelativeResize="0"/>
          <p:nvPr/>
        </p:nvPicPr>
        <p:blipFill>
          <a:blip r:embed="rId8">
            <a:alphaModFix/>
          </a:blip>
          <a:stretch>
            <a:fillRect/>
          </a:stretch>
        </p:blipFill>
        <p:spPr>
          <a:xfrm>
            <a:off x="2749134" y="3600267"/>
            <a:ext cx="567167" cy="283567"/>
          </a:xfrm>
          <a:prstGeom prst="rect">
            <a:avLst/>
          </a:prstGeom>
          <a:noFill/>
          <a:ln>
            <a:noFill/>
          </a:ln>
        </p:spPr>
      </p:pic>
      <p:pic>
        <p:nvPicPr>
          <p:cNvPr id="23" name="Google Shape;291;p21"/>
          <p:cNvPicPr preferRelativeResize="0"/>
          <p:nvPr/>
        </p:nvPicPr>
        <p:blipFill>
          <a:blip r:embed="rId9">
            <a:alphaModFix/>
          </a:blip>
          <a:stretch>
            <a:fillRect/>
          </a:stretch>
        </p:blipFill>
        <p:spPr>
          <a:xfrm>
            <a:off x="7839000" y="5494084"/>
            <a:ext cx="795200" cy="229017"/>
          </a:xfrm>
          <a:prstGeom prst="rect">
            <a:avLst/>
          </a:prstGeom>
          <a:noFill/>
          <a:ln>
            <a:noFill/>
          </a:ln>
        </p:spPr>
      </p:pic>
      <p:pic>
        <p:nvPicPr>
          <p:cNvPr id="24" name="Google Shape;292;p21"/>
          <p:cNvPicPr preferRelativeResize="0"/>
          <p:nvPr/>
        </p:nvPicPr>
        <p:blipFill>
          <a:blip r:embed="rId10">
            <a:alphaModFix/>
          </a:blip>
          <a:stretch>
            <a:fillRect/>
          </a:stretch>
        </p:blipFill>
        <p:spPr>
          <a:xfrm>
            <a:off x="3023151" y="5607601"/>
            <a:ext cx="141783" cy="283567"/>
          </a:xfrm>
          <a:prstGeom prst="rect">
            <a:avLst/>
          </a:prstGeom>
          <a:noFill/>
          <a:ln>
            <a:noFill/>
          </a:ln>
        </p:spPr>
      </p:pic>
      <p:pic>
        <p:nvPicPr>
          <p:cNvPr id="25" name="Google Shape;293;p21"/>
          <p:cNvPicPr preferRelativeResize="0"/>
          <p:nvPr/>
        </p:nvPicPr>
        <p:blipFill>
          <a:blip r:embed="rId10">
            <a:alphaModFix/>
          </a:blip>
          <a:stretch>
            <a:fillRect/>
          </a:stretch>
        </p:blipFill>
        <p:spPr>
          <a:xfrm>
            <a:off x="8463601" y="3624234"/>
            <a:ext cx="141783" cy="283567"/>
          </a:xfrm>
          <a:prstGeom prst="rect">
            <a:avLst/>
          </a:prstGeom>
          <a:noFill/>
          <a:ln>
            <a:noFill/>
          </a:ln>
        </p:spPr>
      </p:pic>
      <p:sp>
        <p:nvSpPr>
          <p:cNvPr id="26" name="Google Shape;294;p21"/>
          <p:cNvSpPr txBox="1"/>
          <p:nvPr/>
        </p:nvSpPr>
        <p:spPr>
          <a:xfrm>
            <a:off x="1048281" y="6110167"/>
            <a:ext cx="7829200" cy="547200"/>
          </a:xfrm>
          <a:prstGeom prst="rect">
            <a:avLst/>
          </a:prstGeom>
          <a:noFill/>
          <a:ln>
            <a:noFill/>
          </a:ln>
        </p:spPr>
        <p:txBody>
          <a:bodyPr spcFirstLastPara="1" wrap="square" lIns="121900" tIns="121900" rIns="121900" bIns="121900" anchor="t" anchorCtr="0">
            <a:noAutofit/>
          </a:bodyPr>
          <a:lstStyle/>
          <a:p>
            <a:r>
              <a:rPr lang="es" sz="2133" dirty="0">
                <a:solidFill>
                  <a:schemeClr val="tx1">
                    <a:lumMod val="75000"/>
                    <a:lumOff val="25000"/>
                  </a:schemeClr>
                </a:solidFill>
                <a:latin typeface="Ubuntu"/>
                <a:ea typeface="Ubuntu"/>
                <a:cs typeface="Ubuntu"/>
                <a:sym typeface="Ubuntu"/>
              </a:rPr>
              <a:t>So… every derivative is wrt the cell state or the hidden state</a:t>
            </a:r>
            <a:endParaRPr sz="2400" dirty="0">
              <a:solidFill>
                <a:schemeClr val="tx1">
                  <a:lumMod val="75000"/>
                  <a:lumOff val="25000"/>
                </a:schemeClr>
              </a:solidFill>
            </a:endParaRPr>
          </a:p>
        </p:txBody>
      </p:sp>
    </p:spTree>
    <p:extLst>
      <p:ext uri="{BB962C8B-B14F-4D97-AF65-F5344CB8AC3E}">
        <p14:creationId xmlns:p14="http://schemas.microsoft.com/office/powerpoint/2010/main" val="301706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4363" y="6384064"/>
            <a:ext cx="2844800" cy="365125"/>
          </a:xfrm>
        </p:spPr>
        <p:txBody>
          <a:bodyPr/>
          <a:lstStyle/>
          <a:p>
            <a:fld id="{4B490DE6-7A4A-0F4C-A18B-C3B4F3245ADB}" type="slidenum">
              <a:rPr lang="en-US" smtClean="0"/>
              <a:t>31</a:t>
            </a:fld>
            <a:endParaRPr lang="en-US" dirty="0"/>
          </a:p>
        </p:txBody>
      </p:sp>
      <p:pic>
        <p:nvPicPr>
          <p:cNvPr id="3" name="Google Shape;299;p22"/>
          <p:cNvPicPr preferRelativeResize="0"/>
          <p:nvPr/>
        </p:nvPicPr>
        <p:blipFill>
          <a:blip r:embed="rId3">
            <a:alphaModFix/>
          </a:blip>
          <a:stretch>
            <a:fillRect/>
          </a:stretch>
        </p:blipFill>
        <p:spPr>
          <a:xfrm>
            <a:off x="2322451" y="3631002"/>
            <a:ext cx="6866332" cy="795233"/>
          </a:xfrm>
          <a:prstGeom prst="rect">
            <a:avLst/>
          </a:prstGeom>
          <a:noFill/>
          <a:ln>
            <a:noFill/>
          </a:ln>
        </p:spPr>
      </p:pic>
      <p:pic>
        <p:nvPicPr>
          <p:cNvPr id="4" name="Google Shape;300;p22"/>
          <p:cNvPicPr preferRelativeResize="0"/>
          <p:nvPr/>
        </p:nvPicPr>
        <p:blipFill>
          <a:blip r:embed="rId4">
            <a:alphaModFix/>
          </a:blip>
          <a:stretch>
            <a:fillRect/>
          </a:stretch>
        </p:blipFill>
        <p:spPr>
          <a:xfrm>
            <a:off x="4018434" y="4947665"/>
            <a:ext cx="4144101" cy="795233"/>
          </a:xfrm>
          <a:prstGeom prst="rect">
            <a:avLst/>
          </a:prstGeom>
          <a:noFill/>
          <a:ln>
            <a:noFill/>
          </a:ln>
        </p:spPr>
      </p:pic>
      <p:pic>
        <p:nvPicPr>
          <p:cNvPr id="5" name="Google Shape;301;p22"/>
          <p:cNvPicPr preferRelativeResize="0"/>
          <p:nvPr/>
        </p:nvPicPr>
        <p:blipFill>
          <a:blip r:embed="rId5">
            <a:alphaModFix/>
          </a:blip>
          <a:stretch>
            <a:fillRect/>
          </a:stretch>
        </p:blipFill>
        <p:spPr>
          <a:xfrm>
            <a:off x="2058124" y="1587347"/>
            <a:ext cx="7130659" cy="795233"/>
          </a:xfrm>
          <a:prstGeom prst="rect">
            <a:avLst/>
          </a:prstGeom>
          <a:noFill/>
          <a:ln>
            <a:noFill/>
          </a:ln>
        </p:spPr>
      </p:pic>
      <p:sp>
        <p:nvSpPr>
          <p:cNvPr id="6" name="Google Shape;302;p22"/>
          <p:cNvSpPr/>
          <p:nvPr/>
        </p:nvSpPr>
        <p:spPr>
          <a:xfrm rot="5400000">
            <a:off x="4552600" y="3117233"/>
            <a:ext cx="242800" cy="2860800"/>
          </a:xfrm>
          <a:prstGeom prst="rightBrace">
            <a:avLst>
              <a:gd name="adj1" fmla="val 8333"/>
              <a:gd name="adj2" fmla="val 2064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 name="Google Shape;303;p22"/>
          <p:cNvSpPr/>
          <p:nvPr/>
        </p:nvSpPr>
        <p:spPr>
          <a:xfrm rot="5400000">
            <a:off x="7560733" y="3117233"/>
            <a:ext cx="242800" cy="2860800"/>
          </a:xfrm>
          <a:prstGeom prst="rightBrace">
            <a:avLst>
              <a:gd name="adj1" fmla="val 8333"/>
              <a:gd name="adj2" fmla="val 44163"/>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304;p22"/>
          <p:cNvSpPr txBox="1"/>
          <p:nvPr/>
        </p:nvSpPr>
        <p:spPr>
          <a:xfrm>
            <a:off x="840733" y="402533"/>
            <a:ext cx="6527200" cy="700800"/>
          </a:xfrm>
          <a:prstGeom prst="rect">
            <a:avLst/>
          </a:prstGeom>
          <a:noFill/>
          <a:ln>
            <a:noFill/>
          </a:ln>
        </p:spPr>
        <p:txBody>
          <a:bodyPr spcFirstLastPara="1" wrap="square" lIns="121900" tIns="121900" rIns="121900" bIns="121900" anchor="t" anchorCtr="0">
            <a:noAutofit/>
          </a:bodyPr>
          <a:lstStyle/>
          <a:p>
            <a:r>
              <a:rPr lang="es" sz="2133" dirty="0">
                <a:solidFill>
                  <a:schemeClr val="dk1"/>
                </a:solidFill>
                <a:latin typeface="Karla" charset="0"/>
                <a:ea typeface="Karla" charset="0"/>
                <a:cs typeface="Karla" charset="0"/>
                <a:sym typeface="Ubuntu"/>
              </a:rPr>
              <a:t>Let’s calculate the cell state and the hidden state</a:t>
            </a:r>
            <a:endParaRPr sz="2133" dirty="0">
              <a:solidFill>
                <a:schemeClr val="dk1"/>
              </a:solidFill>
              <a:latin typeface="Karla" charset="0"/>
              <a:ea typeface="Karla" charset="0"/>
              <a:cs typeface="Karla" charset="0"/>
              <a:sym typeface="Ubuntu"/>
            </a:endParaRPr>
          </a:p>
          <a:p>
            <a:endParaRPr sz="2133" dirty="0">
              <a:solidFill>
                <a:schemeClr val="dk1"/>
              </a:solidFill>
              <a:latin typeface="Karla" charset="0"/>
              <a:ea typeface="Karla" charset="0"/>
              <a:cs typeface="Karla" charset="0"/>
              <a:sym typeface="Ubuntu"/>
            </a:endParaRPr>
          </a:p>
        </p:txBody>
      </p:sp>
    </p:spTree>
    <p:extLst>
      <p:ext uri="{BB962C8B-B14F-4D97-AF65-F5344CB8AC3E}">
        <p14:creationId xmlns:p14="http://schemas.microsoft.com/office/powerpoint/2010/main" val="527205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B490DE6-7A4A-0F4C-A18B-C3B4F3245ADB}" type="slidenum">
              <a:rPr lang="en-US" smtClean="0"/>
              <a:t>32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800" y="355600"/>
            <a:ext cx="5229225" cy="6124575"/>
          </a:xfrm>
          <a:prstGeom prst="rect">
            <a:avLst/>
          </a:prstGeom>
        </p:spPr>
      </p:pic>
    </p:spTree>
    <p:extLst>
      <p:ext uri="{BB962C8B-B14F-4D97-AF65-F5344CB8AC3E}">
        <p14:creationId xmlns:p14="http://schemas.microsoft.com/office/powerpoint/2010/main" val="2021280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GRU</a:t>
            </a:r>
            <a:endParaRPr lang="en-US" dirty="0"/>
          </a:p>
        </p:txBody>
      </p:sp>
      <p:sp>
        <p:nvSpPr>
          <p:cNvPr id="3" name="Content Placeholder 2"/>
          <p:cNvSpPr>
            <a:spLocks noGrp="1"/>
          </p:cNvSpPr>
          <p:nvPr>
            <p:ph idx="1"/>
          </p:nvPr>
        </p:nvSpPr>
        <p:spPr/>
        <p:txBody>
          <a:bodyPr/>
          <a:lstStyle/>
          <a:p>
            <a:r>
              <a:rPr lang="en-US" sz="2400" dirty="0" smtClean="0"/>
              <a:t>A variant </a:t>
            </a:r>
            <a:r>
              <a:rPr lang="en-US" sz="2400" dirty="0"/>
              <a:t>of the LSTM is called the Gated Recurrent Unit, or </a:t>
            </a:r>
            <a:r>
              <a:rPr lang="en-US" sz="2400" dirty="0" smtClean="0"/>
              <a:t>GRU. </a:t>
            </a:r>
          </a:p>
          <a:p>
            <a:endParaRPr lang="en-US" sz="2400" dirty="0"/>
          </a:p>
          <a:p>
            <a:r>
              <a:rPr lang="en-US" sz="2400" dirty="0" smtClean="0"/>
              <a:t>The </a:t>
            </a:r>
            <a:r>
              <a:rPr lang="en-US" sz="2400" dirty="0"/>
              <a:t>GRU is like an LSTM but with some simplifications. </a:t>
            </a:r>
            <a:endParaRPr lang="en-US" sz="2400" dirty="0" smtClean="0"/>
          </a:p>
          <a:p>
            <a:pPr marL="514350" indent="-514350">
              <a:buFont typeface="+mj-lt"/>
              <a:buAutoNum type="arabicPeriod"/>
            </a:pPr>
            <a:r>
              <a:rPr lang="en-US" sz="2400" b="1" dirty="0" smtClean="0"/>
              <a:t>The </a:t>
            </a:r>
            <a:r>
              <a:rPr lang="en-US" sz="2400" b="1" dirty="0"/>
              <a:t>forget and input gates are combined into a single </a:t>
            </a:r>
            <a:r>
              <a:rPr lang="en-US" sz="2400" b="1" dirty="0" smtClean="0"/>
              <a:t>gate</a:t>
            </a:r>
            <a:endParaRPr lang="en-US" sz="2400" dirty="0" smtClean="0"/>
          </a:p>
          <a:p>
            <a:pPr marL="514350" indent="-514350">
              <a:buFont typeface="+mj-lt"/>
              <a:buAutoNum type="arabicPeriod"/>
            </a:pPr>
            <a:r>
              <a:rPr lang="en-US" sz="2400" b="1" dirty="0" smtClean="0"/>
              <a:t>No cell state</a:t>
            </a:r>
          </a:p>
          <a:p>
            <a:pPr marL="514350" indent="-514350">
              <a:buFont typeface="+mj-lt"/>
              <a:buAutoNum type="arabicPeriod"/>
            </a:pPr>
            <a:endParaRPr lang="en-US" sz="2400" b="1" dirty="0"/>
          </a:p>
          <a:p>
            <a:r>
              <a:rPr lang="en-US" sz="2400" dirty="0" smtClean="0"/>
              <a:t>Since </a:t>
            </a:r>
            <a:r>
              <a:rPr lang="en-US" sz="2400" dirty="0"/>
              <a:t>there’s a bit less work to be done, a GRU can be a bit faster than an LSTM. It also usually produces results that are similar to the </a:t>
            </a:r>
            <a:r>
              <a:rPr lang="en-US" sz="2400" dirty="0" smtClean="0"/>
              <a:t>LSTM. </a:t>
            </a:r>
          </a:p>
          <a:p>
            <a:endParaRPr lang="en-US" sz="2400" dirty="0"/>
          </a:p>
          <a:p>
            <a:r>
              <a:rPr lang="en-US" sz="2400" b="1" dirty="0" smtClean="0"/>
              <a:t>Note</a:t>
            </a:r>
            <a:r>
              <a:rPr lang="en-US" sz="2400" dirty="0" smtClean="0"/>
              <a:t>: Worthwhile </a:t>
            </a:r>
            <a:r>
              <a:rPr lang="en-US" sz="2400" dirty="0"/>
              <a:t>to try both the LSTM and GRU to see if either provides more accurate results for </a:t>
            </a:r>
            <a:r>
              <a:rPr lang="en-US" sz="2400" dirty="0" smtClean="0"/>
              <a:t>a </a:t>
            </a:r>
            <a:r>
              <a:rPr lang="en-US" sz="2400" dirty="0"/>
              <a:t>data set</a:t>
            </a: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33</a:t>
            </a:fld>
            <a:endParaRPr lang="en-US"/>
          </a:p>
        </p:txBody>
      </p:sp>
    </p:spTree>
    <p:extLst>
      <p:ext uri="{BB962C8B-B14F-4D97-AF65-F5344CB8AC3E}">
        <p14:creationId xmlns:p14="http://schemas.microsoft.com/office/powerpoint/2010/main" val="3758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GRU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34</a:t>
            </a:fld>
            <a:endParaRPr lang="en-US"/>
          </a:p>
        </p:txBody>
      </p:sp>
      <p:pic>
        <p:nvPicPr>
          <p:cNvPr id="77826" name="Picture 2" descr=" gated recurrent unit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79" y="976229"/>
            <a:ext cx="7664572" cy="236737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noChangeAspect="1"/>
          </p:cNvGrpSpPr>
          <p:nvPr/>
        </p:nvGrpSpPr>
        <p:grpSpPr>
          <a:xfrm>
            <a:off x="573455" y="3343599"/>
            <a:ext cx="3826534" cy="3291840"/>
            <a:chOff x="401368" y="821413"/>
            <a:chExt cx="5754820" cy="4775200"/>
          </a:xfrm>
        </p:grpSpPr>
        <p:grpSp>
          <p:nvGrpSpPr>
            <p:cNvPr id="7" name="Group 6"/>
            <p:cNvGrpSpPr/>
            <p:nvPr/>
          </p:nvGrpSpPr>
          <p:grpSpPr>
            <a:xfrm>
              <a:off x="401368" y="821413"/>
              <a:ext cx="5754820" cy="4775200"/>
              <a:chOff x="3018483" y="1491343"/>
              <a:chExt cx="5754820" cy="4775200"/>
            </a:xfrm>
          </p:grpSpPr>
          <p:pic>
            <p:nvPicPr>
              <p:cNvPr id="12" name="Picture 11"/>
              <p:cNvPicPr>
                <a:picLocks noChangeAspect="1"/>
              </p:cNvPicPr>
              <p:nvPr/>
            </p:nvPicPr>
            <p:blipFill>
              <a:blip r:embed="rId4"/>
              <a:stretch>
                <a:fillRect/>
              </a:stretch>
            </p:blipFill>
            <p:spPr>
              <a:xfrm>
                <a:off x="3613150" y="1491343"/>
                <a:ext cx="4559300" cy="4775200"/>
              </a:xfrm>
              <a:prstGeom prst="rect">
                <a:avLst/>
              </a:prstGeom>
            </p:spPr>
          </p:pic>
          <p:grpSp>
            <p:nvGrpSpPr>
              <p:cNvPr id="13" name="Group 12"/>
              <p:cNvGrpSpPr/>
              <p:nvPr/>
            </p:nvGrpSpPr>
            <p:grpSpPr>
              <a:xfrm>
                <a:off x="3046222" y="3005437"/>
                <a:ext cx="612668" cy="566928"/>
                <a:chOff x="3046222" y="3005437"/>
                <a:chExt cx="612668" cy="566928"/>
              </a:xfrm>
            </p:grpSpPr>
            <p:sp>
              <p:nvSpPr>
                <p:cNvPr id="23" name="Oval 22"/>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4" name="TextBox 23"/>
                <p:cNvSpPr txBox="1"/>
                <p:nvPr/>
              </p:nvSpPr>
              <p:spPr>
                <a:xfrm>
                  <a:off x="3046222" y="3035701"/>
                  <a:ext cx="612668"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4" name="Group 13"/>
              <p:cNvGrpSpPr/>
              <p:nvPr/>
            </p:nvGrpSpPr>
            <p:grpSpPr>
              <a:xfrm>
                <a:off x="8172450" y="2983069"/>
                <a:ext cx="566928" cy="566928"/>
                <a:chOff x="3046222" y="3005437"/>
                <a:chExt cx="566928" cy="566928"/>
              </a:xfrm>
            </p:grpSpPr>
            <p:sp>
              <p:nvSpPr>
                <p:cNvPr id="21" name="Oval 20"/>
                <p:cNvSpPr>
                  <a:spLocks noChangeAspect="1"/>
                </p:cNvSpPr>
                <p:nvPr/>
              </p:nvSpPr>
              <p:spPr>
                <a:xfrm>
                  <a:off x="3046222" y="3005437"/>
                  <a:ext cx="566928" cy="566928"/>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2" name="TextBox 21"/>
                <p:cNvSpPr txBox="1"/>
                <p:nvPr/>
              </p:nvSpPr>
              <p:spPr>
                <a:xfrm>
                  <a:off x="3046222" y="3035701"/>
                  <a:ext cx="461986" cy="461665"/>
                </a:xfrm>
                <a:prstGeom prst="rect">
                  <a:avLst/>
                </a:prstGeom>
                <a:no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C</a:t>
                  </a:r>
                  <a:r>
                    <a:rPr lang="en-US" sz="2400" b="1" baseline="-25000" dirty="0"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nvGrpSpPr>
              <p:cNvPr id="15" name="Group 14"/>
              <p:cNvGrpSpPr/>
              <p:nvPr/>
            </p:nvGrpSpPr>
            <p:grpSpPr>
              <a:xfrm>
                <a:off x="3018483" y="4469158"/>
                <a:ext cx="609462" cy="566928"/>
                <a:chOff x="3046222" y="3005437"/>
                <a:chExt cx="609462" cy="566928"/>
              </a:xfrm>
              <a:noFill/>
            </p:grpSpPr>
            <p:sp>
              <p:nvSpPr>
                <p:cNvPr id="19" name="Oval 18"/>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20" name="TextBox 19"/>
                <p:cNvSpPr txBox="1"/>
                <p:nvPr/>
              </p:nvSpPr>
              <p:spPr>
                <a:xfrm>
                  <a:off x="3046222" y="3035701"/>
                  <a:ext cx="609462" cy="461665"/>
                </a:xfrm>
                <a:prstGeom prst="rect">
                  <a:avLst/>
                </a:prstGeom>
                <a:grpFill/>
              </p:spPr>
              <p:txBody>
                <a:bodyPr wrap="none" rtlCol="0">
                  <a:spAutoFit/>
                </a:bodyPr>
                <a:lstStyle/>
                <a:p>
                  <a:r>
                    <a:rPr lang="en-US" sz="2400" b="1" dirty="0" smtClean="0">
                      <a:solidFill>
                        <a:schemeClr val="tx1">
                          <a:lumMod val="75000"/>
                          <a:lumOff val="25000"/>
                        </a:schemeClr>
                      </a:solidFill>
                      <a:latin typeface="Karla" charset="0"/>
                      <a:ea typeface="Karla" charset="0"/>
                      <a:cs typeface="Karla" charset="0"/>
                    </a:rPr>
                    <a:t>h</a:t>
                  </a:r>
                  <a:r>
                    <a:rPr lang="en-US" sz="2400" b="1" baseline="-25000" dirty="0" smtClean="0">
                      <a:solidFill>
                        <a:schemeClr val="tx1">
                          <a:lumMod val="75000"/>
                          <a:lumOff val="25000"/>
                        </a:schemeClr>
                      </a:solidFill>
                      <a:latin typeface="Karla" charset="0"/>
                      <a:ea typeface="Karla" charset="0"/>
                      <a:cs typeface="Karla" charset="0"/>
                    </a:rPr>
                    <a:t>t-1</a:t>
                  </a:r>
                  <a:endParaRPr lang="en-US" b="1" dirty="0">
                    <a:solidFill>
                      <a:schemeClr val="tx1">
                        <a:lumMod val="75000"/>
                        <a:lumOff val="25000"/>
                      </a:schemeClr>
                    </a:solidFill>
                    <a:latin typeface="Karla" charset="0"/>
                    <a:ea typeface="Karla" charset="0"/>
                    <a:cs typeface="Karla" charset="0"/>
                  </a:endParaRPr>
                </a:p>
              </p:txBody>
            </p:sp>
          </p:grpSp>
          <p:grpSp>
            <p:nvGrpSpPr>
              <p:cNvPr id="16" name="Group 15"/>
              <p:cNvGrpSpPr/>
              <p:nvPr/>
            </p:nvGrpSpPr>
            <p:grpSpPr>
              <a:xfrm>
                <a:off x="8206375" y="4482430"/>
                <a:ext cx="566928" cy="566928"/>
                <a:chOff x="3046222" y="3005437"/>
                <a:chExt cx="566928" cy="566928"/>
              </a:xfrm>
              <a:noFill/>
            </p:grpSpPr>
            <p:sp>
              <p:nvSpPr>
                <p:cNvPr id="17" name="Oval 16"/>
                <p:cNvSpPr>
                  <a:spLocks noChangeAspect="1"/>
                </p:cNvSpPr>
                <p:nvPr/>
              </p:nvSpPr>
              <p:spPr>
                <a:xfrm>
                  <a:off x="3046222" y="3005437"/>
                  <a:ext cx="566928" cy="566928"/>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solidFill>
                      <a:schemeClr val="tx1">
                        <a:lumMod val="75000"/>
                        <a:lumOff val="25000"/>
                      </a:schemeClr>
                    </a:solidFill>
                  </a:endParaRPr>
                </a:p>
              </p:txBody>
            </p:sp>
            <p:sp>
              <p:nvSpPr>
                <p:cNvPr id="18" name="TextBox 17"/>
                <p:cNvSpPr txBox="1"/>
                <p:nvPr/>
              </p:nvSpPr>
              <p:spPr>
                <a:xfrm>
                  <a:off x="3046222" y="3035701"/>
                  <a:ext cx="458780" cy="461665"/>
                </a:xfrm>
                <a:prstGeom prst="rect">
                  <a:avLst/>
                </a:prstGeom>
                <a:grpFill/>
              </p:spPr>
              <p:txBody>
                <a:bodyPr wrap="none" rtlCol="0">
                  <a:spAutoFit/>
                </a:bodyPr>
                <a:lstStyle/>
                <a:p>
                  <a:r>
                    <a:rPr lang="en-US" sz="2400" b="1" dirty="0" err="1">
                      <a:solidFill>
                        <a:schemeClr val="tx1">
                          <a:lumMod val="75000"/>
                          <a:lumOff val="25000"/>
                        </a:schemeClr>
                      </a:solidFill>
                      <a:latin typeface="Karla" charset="0"/>
                      <a:ea typeface="Karla" charset="0"/>
                      <a:cs typeface="Karla" charset="0"/>
                    </a:rPr>
                    <a:t>h</a:t>
                  </a:r>
                  <a:r>
                    <a:rPr lang="en-US" sz="2400" b="1" baseline="-25000" dirty="0" err="1" smtClean="0">
                      <a:solidFill>
                        <a:schemeClr val="tx1">
                          <a:lumMod val="75000"/>
                          <a:lumOff val="25000"/>
                        </a:schemeClr>
                      </a:solidFill>
                      <a:latin typeface="Karla" charset="0"/>
                      <a:ea typeface="Karla" charset="0"/>
                      <a:cs typeface="Karla" charset="0"/>
                    </a:rPr>
                    <a:t>t</a:t>
                  </a:r>
                  <a:endParaRPr lang="en-US" b="1" dirty="0">
                    <a:solidFill>
                      <a:schemeClr val="tx1">
                        <a:lumMod val="75000"/>
                        <a:lumOff val="25000"/>
                      </a:schemeClr>
                    </a:solidFill>
                    <a:latin typeface="Karla" charset="0"/>
                    <a:ea typeface="Karla" charset="0"/>
                    <a:cs typeface="Karla" charset="0"/>
                  </a:endParaRPr>
                </a:p>
              </p:txBody>
            </p:sp>
          </p:grpSp>
        </p:grpSp>
        <p:sp>
          <p:nvSpPr>
            <p:cNvPr id="8" name="TextBox 7"/>
            <p:cNvSpPr txBox="1"/>
            <p:nvPr/>
          </p:nvSpPr>
          <p:spPr>
            <a:xfrm>
              <a:off x="1451777" y="3006450"/>
              <a:ext cx="306494" cy="369332"/>
            </a:xfrm>
            <a:prstGeom prst="rect">
              <a:avLst/>
            </a:prstGeom>
            <a:noFill/>
          </p:spPr>
          <p:txBody>
            <a:bodyPr wrap="none" rtlCol="0">
              <a:spAutoFit/>
            </a:bodyPr>
            <a:lstStyle/>
            <a:p>
              <a:r>
                <a:rPr lang="en-US" i="1" dirty="0" err="1" smtClean="0">
                  <a:latin typeface="Cambria Math" charset="0"/>
                  <a:ea typeface="Cambria Math" charset="0"/>
                  <a:cs typeface="Cambria Math" charset="0"/>
                </a:rPr>
                <a:t>f</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sp>
          <p:nvSpPr>
            <p:cNvPr id="9" name="TextBox 8"/>
            <p:cNvSpPr txBox="1"/>
            <p:nvPr/>
          </p:nvSpPr>
          <p:spPr>
            <a:xfrm>
              <a:off x="2417112" y="2808615"/>
              <a:ext cx="1207865" cy="369332"/>
            </a:xfrm>
            <a:prstGeom prst="rect">
              <a:avLst/>
            </a:prstGeom>
            <a:noFill/>
          </p:spPr>
          <p:txBody>
            <a:bodyPr wrap="square" rtlCol="0">
              <a:spAutoFit/>
            </a:bodyPr>
            <a:lstStyle/>
            <a:p>
              <a:r>
                <a:rPr lang="en-US" i="1" dirty="0">
                  <a:latin typeface="Cambria Math" charset="0"/>
                  <a:ea typeface="Cambria Math" charset="0"/>
                  <a:cs typeface="Cambria Math" charset="0"/>
                </a:rPr>
                <a:t>i</a:t>
              </a:r>
              <a:r>
                <a:rPr lang="en-US" i="1" baseline="-25000" dirty="0"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10" name="TextBox 9"/>
                <p:cNvSpPr txBox="1"/>
                <p:nvPr/>
              </p:nvSpPr>
              <p:spPr>
                <a:xfrm>
                  <a:off x="2800128" y="3159016"/>
                  <a:ext cx="1207865" cy="37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𝐶</m:t>
                                </m:r>
                              </m:e>
                              <m:sub>
                                <m:r>
                                  <a:rPr lang="en-US" b="0" i="1" smtClean="0">
                                    <a:latin typeface="Cambria Math" charset="0"/>
                                    <a:ea typeface="Cambria Math" charset="0"/>
                                    <a:cs typeface="Cambria Math" charset="0"/>
                                  </a:rPr>
                                  <m:t>𝑡</m:t>
                                </m:r>
                              </m:sub>
                            </m:sSub>
                          </m:e>
                        </m:acc>
                      </m:oMath>
                    </m:oMathPara>
                  </a14:m>
                  <a:endParaRPr lang="en-US" i="1" dirty="0">
                    <a:latin typeface="Cambria Math" charset="0"/>
                    <a:ea typeface="Cambria Math" charset="0"/>
                    <a:cs typeface="Cambria Math"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800128" y="3159016"/>
                  <a:ext cx="1207865" cy="379526"/>
                </a:xfrm>
                <a:prstGeom prst="rect">
                  <a:avLst/>
                </a:prstGeom>
                <a:blipFill rotWithShape="0">
                  <a:blip r:embed="rId5"/>
                  <a:stretch>
                    <a:fillRect t="-2326" r="-16794" b="-44186"/>
                  </a:stretch>
                </a:blipFill>
              </p:spPr>
              <p:txBody>
                <a:bodyPr/>
                <a:lstStyle/>
                <a:p>
                  <a:r>
                    <a:rPr lang="en-US">
                      <a:noFill/>
                    </a:rPr>
                    <a:t> </a:t>
                  </a:r>
                </a:p>
              </p:txBody>
            </p:sp>
          </mc:Fallback>
        </mc:AlternateContent>
        <p:sp>
          <p:nvSpPr>
            <p:cNvPr id="11" name="TextBox 10"/>
            <p:cNvSpPr txBox="1"/>
            <p:nvPr/>
          </p:nvSpPr>
          <p:spPr>
            <a:xfrm>
              <a:off x="3748529" y="2784555"/>
              <a:ext cx="1207865" cy="369332"/>
            </a:xfrm>
            <a:prstGeom prst="rect">
              <a:avLst/>
            </a:prstGeom>
            <a:noFill/>
          </p:spPr>
          <p:txBody>
            <a:bodyPr wrap="square" rtlCol="0">
              <a:spAutoFit/>
            </a:bodyPr>
            <a:lstStyle/>
            <a:p>
              <a:r>
                <a:rPr lang="en-US" i="1" dirty="0" err="1" smtClean="0">
                  <a:latin typeface="Cambria Math" charset="0"/>
                  <a:ea typeface="Cambria Math" charset="0"/>
                  <a:cs typeface="Cambria Math" charset="0"/>
                </a:rPr>
                <a:t>o</a:t>
              </a:r>
              <a:r>
                <a:rPr lang="en-US" i="1" baseline="-25000" dirty="0" err="1" smtClean="0">
                  <a:latin typeface="Cambria Math" charset="0"/>
                  <a:ea typeface="Cambria Math" charset="0"/>
                  <a:cs typeface="Cambria Math" charset="0"/>
                </a:rPr>
                <a:t>t</a:t>
              </a:r>
              <a:endParaRPr lang="en-US" i="1" dirty="0">
                <a:latin typeface="Cambria Math" charset="0"/>
                <a:ea typeface="Cambria Math" charset="0"/>
                <a:cs typeface="Cambria Math" charset="0"/>
              </a:endParaRPr>
            </a:p>
          </p:txBody>
        </p:sp>
      </p:grpSp>
    </p:spTree>
    <p:extLst>
      <p:ext uri="{BB962C8B-B14F-4D97-AF65-F5344CB8AC3E}">
        <p14:creationId xmlns:p14="http://schemas.microsoft.com/office/powerpoint/2010/main" val="1916091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245086"/>
            <a:ext cx="11493416" cy="767276"/>
          </a:xfrm>
        </p:spPr>
        <p:txBody>
          <a:bodyPr/>
          <a:lstStyle/>
          <a:p>
            <a:r>
              <a:rPr lang="en-US" sz="3200" dirty="0"/>
              <a:t>RNN Structures</a:t>
            </a:r>
          </a:p>
        </p:txBody>
      </p:sp>
      <p:sp>
        <p:nvSpPr>
          <p:cNvPr id="15" name="Slide Number Placeholder 14"/>
          <p:cNvSpPr>
            <a:spLocks noGrp="1"/>
          </p:cNvSpPr>
          <p:nvPr>
            <p:ph type="sldNum" sz="quarter" idx="12"/>
          </p:nvPr>
        </p:nvSpPr>
        <p:spPr/>
        <p:txBody>
          <a:bodyPr/>
          <a:lstStyle/>
          <a:p>
            <a:fld id="{4B490DE6-7A4A-0F4C-A18B-C3B4F3245ADB}" type="slidenum">
              <a:rPr lang="en-US" smtClean="0"/>
              <a:t>35</a:t>
            </a:fld>
            <a:endParaRPr lang="en-US"/>
          </a:p>
        </p:txBody>
      </p:sp>
      <p:grpSp>
        <p:nvGrpSpPr>
          <p:cNvPr id="14" name="Group 13"/>
          <p:cNvGrpSpPr/>
          <p:nvPr/>
        </p:nvGrpSpPr>
        <p:grpSpPr>
          <a:xfrm>
            <a:off x="1539041" y="1466823"/>
            <a:ext cx="1828800" cy="4125246"/>
            <a:chOff x="983411" y="1188625"/>
            <a:chExt cx="1828800" cy="4125246"/>
          </a:xfrm>
        </p:grpSpPr>
        <p:sp>
          <p:nvSpPr>
            <p:cNvPr id="12" name="Rounded Rectangle 11"/>
            <p:cNvSpPr/>
            <p:nvPr/>
          </p:nvSpPr>
          <p:spPr>
            <a:xfrm>
              <a:off x="983411" y="1188625"/>
              <a:ext cx="1828800" cy="4125246"/>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1424764" y="1240384"/>
              <a:ext cx="892688" cy="3372592"/>
              <a:chOff x="7046440" y="1875446"/>
              <a:chExt cx="892688" cy="3372592"/>
            </a:xfrm>
          </p:grpSpPr>
          <p:grpSp>
            <p:nvGrpSpPr>
              <p:cNvPr id="5" name="Group 4"/>
              <p:cNvGrpSpPr/>
              <p:nvPr/>
            </p:nvGrpSpPr>
            <p:grpSpPr>
              <a:xfrm>
                <a:off x="7046440" y="1875446"/>
                <a:ext cx="892688" cy="3372592"/>
                <a:chOff x="5238924" y="2147981"/>
                <a:chExt cx="892688" cy="3372592"/>
              </a:xfrm>
            </p:grpSpPr>
            <p:sp>
              <p:nvSpPr>
                <p:cNvPr id="8" name="Rectangle 7"/>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9" name="TextBox 8"/>
                    <p:cNvSpPr txBox="1"/>
                    <p:nvPr/>
                  </p:nvSpPr>
                  <p:spPr>
                    <a:xfrm>
                      <a:off x="5487883" y="2147981"/>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487883" y="2147981"/>
                      <a:ext cx="463781"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17627" y="5151241"/>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517627" y="5151241"/>
                      <a:ext cx="501163" cy="369332"/>
                    </a:xfrm>
                    <a:prstGeom prst="rect">
                      <a:avLst/>
                    </a:prstGeom>
                    <a:blipFill rotWithShape="0">
                      <a:blip r:embed="rId4"/>
                      <a:stretch>
                        <a:fillRect t="-39344" b="-93443"/>
                      </a:stretch>
                    </a:blipFill>
                  </p:spPr>
                  <p:txBody>
                    <a:bodyPr/>
                    <a:lstStyle/>
                    <a:p>
                      <a:r>
                        <a:rPr lang="en-US">
                          <a:noFill/>
                        </a:rPr>
                        <a:t> </a:t>
                      </a:r>
                    </a:p>
                  </p:txBody>
                </p:sp>
              </mc:Fallback>
            </mc:AlternateContent>
            <p:cxnSp>
              <p:nvCxnSpPr>
                <p:cNvPr id="11" name="Straight Arrow Connector 10"/>
                <p:cNvCxnSpPr/>
                <p:nvPr/>
              </p:nvCxnSpPr>
              <p:spPr>
                <a:xfrm flipH="1" flipV="1">
                  <a:off x="571027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6" name="Straight Arrow Connector 5"/>
              <p:cNvCxnSpPr/>
              <p:nvPr/>
            </p:nvCxnSpPr>
            <p:spPr>
              <a:xfrm flipH="1" flipV="1">
                <a:off x="7508817"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Circular Arrow 6"/>
              <p:cNvSpPr/>
              <p:nvPr/>
            </p:nvSpPr>
            <p:spPr>
              <a:xfrm rot="5400000">
                <a:off x="710849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1294161" y="4804637"/>
              <a:ext cx="1276311" cy="369332"/>
            </a:xfrm>
            <a:prstGeom prst="rect">
              <a:avLst/>
            </a:prstGeom>
            <a:noFill/>
          </p:spPr>
          <p:txBody>
            <a:bodyPr wrap="none" rtlCol="0">
              <a:spAutoFit/>
            </a:bodyPr>
            <a:lstStyle/>
            <a:p>
              <a:r>
                <a:rPr lang="en-US" dirty="0">
                  <a:latin typeface="Karla" charset="0"/>
                  <a:ea typeface="Karla" charset="0"/>
                  <a:cs typeface="Karla" charset="0"/>
                </a:rPr>
                <a:t>o</a:t>
              </a:r>
              <a:r>
                <a:rPr lang="en-US">
                  <a:latin typeface="Karla" charset="0"/>
                  <a:ea typeface="Karla" charset="0"/>
                  <a:cs typeface="Karla" charset="0"/>
                </a:rPr>
                <a:t>ne </a:t>
              </a:r>
              <a:r>
                <a:rPr lang="en-US" dirty="0">
                  <a:latin typeface="Karla" charset="0"/>
                  <a:ea typeface="Karla" charset="0"/>
                  <a:cs typeface="Karla" charset="0"/>
                </a:rPr>
                <a:t>to one</a:t>
              </a:r>
            </a:p>
          </p:txBody>
        </p:sp>
      </p:grpSp>
      <p:sp>
        <p:nvSpPr>
          <p:cNvPr id="16" name="Rectangle 15"/>
          <p:cNvSpPr/>
          <p:nvPr/>
        </p:nvSpPr>
        <p:spPr>
          <a:xfrm>
            <a:off x="4145793" y="2145142"/>
            <a:ext cx="7269266" cy="2462213"/>
          </a:xfrm>
          <a:prstGeom prst="rect">
            <a:avLst/>
          </a:prstGeom>
        </p:spPr>
        <p:txBody>
          <a:bodyPr wrap="square">
            <a:spAutoFit/>
          </a:bodyPr>
          <a:lstStyle/>
          <a:p>
            <a:pPr marL="342900" indent="-342900">
              <a:spcAft>
                <a:spcPts val="600"/>
              </a:spcAft>
              <a:buFont typeface="Arial" charset="0"/>
              <a:buChar char="•"/>
            </a:pPr>
            <a:r>
              <a:rPr lang="en-US" sz="2400" dirty="0">
                <a:solidFill>
                  <a:schemeClr val="tx1">
                    <a:lumMod val="75000"/>
                    <a:lumOff val="25000"/>
                  </a:schemeClr>
                </a:solidFill>
                <a:latin typeface="Karla" charset="0"/>
                <a:ea typeface="Karla" charset="0"/>
                <a:cs typeface="Karla" charset="0"/>
              </a:rPr>
              <a:t>The </a:t>
            </a:r>
            <a:r>
              <a:rPr lang="en-US" sz="2400" b="1" dirty="0">
                <a:solidFill>
                  <a:schemeClr val="tx1">
                    <a:lumMod val="75000"/>
                    <a:lumOff val="25000"/>
                  </a:schemeClr>
                </a:solidFill>
                <a:latin typeface="Karla" charset="0"/>
                <a:ea typeface="Karla" charset="0"/>
                <a:cs typeface="Karla" charset="0"/>
              </a:rPr>
              <a:t>one to one </a:t>
            </a:r>
            <a:r>
              <a:rPr lang="en-US" sz="2400" dirty="0">
                <a:solidFill>
                  <a:schemeClr val="tx1">
                    <a:lumMod val="75000"/>
                    <a:lumOff val="25000"/>
                  </a:schemeClr>
                </a:solidFill>
                <a:latin typeface="Karla" charset="0"/>
                <a:ea typeface="Karla" charset="0"/>
                <a:cs typeface="Karla" charset="0"/>
              </a:rPr>
              <a:t>structure is useless. </a:t>
            </a:r>
          </a:p>
          <a:p>
            <a:pPr marL="342900" indent="-342900">
              <a:spcAft>
                <a:spcPts val="600"/>
              </a:spcAft>
              <a:buFont typeface="Arial" charset="0"/>
              <a:buChar char="•"/>
            </a:pPr>
            <a:r>
              <a:rPr lang="en-US" sz="2400" dirty="0">
                <a:solidFill>
                  <a:schemeClr val="tx1">
                    <a:lumMod val="75000"/>
                    <a:lumOff val="25000"/>
                  </a:schemeClr>
                </a:solidFill>
                <a:latin typeface="Karla" charset="0"/>
                <a:ea typeface="Karla" charset="0"/>
                <a:cs typeface="Karla" charset="0"/>
              </a:rPr>
              <a:t>It takes a single input and it produces a single output. </a:t>
            </a:r>
          </a:p>
          <a:p>
            <a:pPr marL="342900" indent="-342900">
              <a:spcAft>
                <a:spcPts val="600"/>
              </a:spcAft>
              <a:buFont typeface="Arial" charset="0"/>
              <a:buChar char="•"/>
            </a:pPr>
            <a:r>
              <a:rPr lang="en-US" sz="2400" dirty="0">
                <a:solidFill>
                  <a:schemeClr val="tx1">
                    <a:lumMod val="75000"/>
                    <a:lumOff val="25000"/>
                  </a:schemeClr>
                </a:solidFill>
                <a:latin typeface="Karla" charset="0"/>
                <a:ea typeface="Karla" charset="0"/>
                <a:cs typeface="Karla" charset="0"/>
              </a:rPr>
              <a:t>Not useful because the RNN cell is making little use of its unique ability to remember things about its input sequence</a:t>
            </a:r>
          </a:p>
        </p:txBody>
      </p:sp>
    </p:spTree>
    <p:extLst>
      <p:ext uri="{BB962C8B-B14F-4D97-AF65-F5344CB8AC3E}">
        <p14:creationId xmlns:p14="http://schemas.microsoft.com/office/powerpoint/2010/main" val="19748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349292" y="245086"/>
            <a:ext cx="11493416" cy="767276"/>
          </a:xfrm>
        </p:spPr>
        <p:txBody>
          <a:bodyPr/>
          <a:lstStyle/>
          <a:p>
            <a:r>
              <a:rPr lang="en-US" sz="3200" dirty="0"/>
              <a:t>RNN Structures (</a:t>
            </a:r>
            <a:r>
              <a:rPr lang="en-US" sz="3200" dirty="0" err="1"/>
              <a:t>cont</a:t>
            </a:r>
            <a:r>
              <a:rPr lang="en-US" sz="3200" dirty="0"/>
              <a:t>)</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36</a:t>
            </a:fld>
            <a:endParaRPr lang="en-US"/>
          </a:p>
        </p:txBody>
      </p:sp>
      <p:grpSp>
        <p:nvGrpSpPr>
          <p:cNvPr id="51" name="Group 50"/>
          <p:cNvGrpSpPr/>
          <p:nvPr/>
        </p:nvGrpSpPr>
        <p:grpSpPr>
          <a:xfrm>
            <a:off x="1105165" y="1470539"/>
            <a:ext cx="5143238" cy="4125246"/>
            <a:chOff x="3793728" y="1188625"/>
            <a:chExt cx="5143238" cy="4125246"/>
          </a:xfrm>
        </p:grpSpPr>
        <p:grpSp>
          <p:nvGrpSpPr>
            <p:cNvPr id="52" name="Group 51"/>
            <p:cNvGrpSpPr/>
            <p:nvPr/>
          </p:nvGrpSpPr>
          <p:grpSpPr>
            <a:xfrm>
              <a:off x="3793728" y="1188625"/>
              <a:ext cx="5143238" cy="4125246"/>
              <a:chOff x="983411" y="1188625"/>
              <a:chExt cx="5143238" cy="4125246"/>
            </a:xfrm>
          </p:grpSpPr>
          <p:sp>
            <p:nvSpPr>
              <p:cNvPr id="69" name="Rounded Rectangle 68"/>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0" name="Group 69"/>
              <p:cNvGrpSpPr/>
              <p:nvPr/>
            </p:nvGrpSpPr>
            <p:grpSpPr>
              <a:xfrm>
                <a:off x="1490081" y="2444926"/>
                <a:ext cx="906168" cy="2168050"/>
                <a:chOff x="7111757" y="3079988"/>
                <a:chExt cx="906168" cy="2168050"/>
              </a:xfrm>
            </p:grpSpPr>
            <p:grpSp>
              <p:nvGrpSpPr>
                <p:cNvPr id="72" name="Group 71"/>
                <p:cNvGrpSpPr/>
                <p:nvPr/>
              </p:nvGrpSpPr>
              <p:grpSpPr>
                <a:xfrm>
                  <a:off x="7111757" y="3079988"/>
                  <a:ext cx="906168" cy="2168050"/>
                  <a:chOff x="5304241" y="3352523"/>
                  <a:chExt cx="906168" cy="2168050"/>
                </a:xfrm>
              </p:grpSpPr>
              <p:sp>
                <p:nvSpPr>
                  <p:cNvPr id="75" name="Rectangle 74"/>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77" name="TextBox 76"/>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3"/>
                        <a:stretch>
                          <a:fillRect t="-39344" b="-95082"/>
                        </a:stretch>
                      </a:blipFill>
                    </p:spPr>
                    <p:txBody>
                      <a:bodyPr/>
                      <a:lstStyle/>
                      <a:p>
                        <a:r>
                          <a:rPr lang="en-US">
                            <a:noFill/>
                          </a:rPr>
                          <a:t> </a:t>
                        </a:r>
                      </a:p>
                    </p:txBody>
                  </p:sp>
                </mc:Fallback>
              </mc:AlternateContent>
              <p:cxnSp>
                <p:nvCxnSpPr>
                  <p:cNvPr id="78" name="Straight Arrow Connector 77"/>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4" name="Circular Arrow 73"/>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71" name="TextBox 70"/>
              <p:cNvSpPr txBox="1"/>
              <p:nvPr/>
            </p:nvSpPr>
            <p:spPr>
              <a:xfrm>
                <a:off x="2611178" y="4834740"/>
                <a:ext cx="1489510" cy="369332"/>
              </a:xfrm>
              <a:prstGeom prst="rect">
                <a:avLst/>
              </a:prstGeom>
              <a:noFill/>
            </p:spPr>
            <p:txBody>
              <a:bodyPr wrap="none" rtlCol="0">
                <a:spAutoFit/>
              </a:bodyPr>
              <a:lstStyle/>
              <a:p>
                <a:r>
                  <a:rPr lang="en-US" dirty="0">
                    <a:latin typeface="Karla" charset="0"/>
                    <a:ea typeface="Karla" charset="0"/>
                    <a:cs typeface="Karla" charset="0"/>
                  </a:rPr>
                  <a:t>many to one</a:t>
                </a:r>
              </a:p>
            </p:txBody>
          </p:sp>
        </p:grpSp>
        <p:grpSp>
          <p:nvGrpSpPr>
            <p:cNvPr id="53" name="Group 52"/>
            <p:cNvGrpSpPr/>
            <p:nvPr/>
          </p:nvGrpSpPr>
          <p:grpSpPr>
            <a:xfrm>
              <a:off x="5741129" y="2444926"/>
              <a:ext cx="896837" cy="2168050"/>
              <a:chOff x="5647819" y="2444926"/>
              <a:chExt cx="896837" cy="2168050"/>
            </a:xfrm>
          </p:grpSpPr>
          <p:sp>
            <p:nvSpPr>
              <p:cNvPr id="63" name="Rectangle 62"/>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5" name="TextBox 64"/>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4"/>
                    <a:stretch>
                      <a:fillRect t="-39344" b="-95082"/>
                    </a:stretch>
                  </a:blipFill>
                </p:spPr>
                <p:txBody>
                  <a:bodyPr/>
                  <a:lstStyle/>
                  <a:p>
                    <a:r>
                      <a:rPr lang="en-US">
                        <a:noFill/>
                      </a:rPr>
                      <a:t> </a:t>
                    </a:r>
                  </a:p>
                </p:txBody>
              </p:sp>
            </mc:Fallback>
          </mc:AlternateContent>
          <p:cxnSp>
            <p:nvCxnSpPr>
              <p:cNvPr id="66" name="Straight Arrow Connector 65"/>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Circular Arrow 67"/>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7177284" y="1271760"/>
              <a:ext cx="892688" cy="3338339"/>
              <a:chOff x="5647819" y="1274637"/>
              <a:chExt cx="892688" cy="3338339"/>
            </a:xfrm>
          </p:grpSpPr>
          <p:sp>
            <p:nvSpPr>
              <p:cNvPr id="57" name="Rectangle 56"/>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58" name="TextBox 57"/>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8" name="TextBox 57"/>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5917191" y="4243644"/>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5917191" y="4243644"/>
                    <a:ext cx="501163" cy="369332"/>
                  </a:xfrm>
                  <a:prstGeom prst="rect">
                    <a:avLst/>
                  </a:prstGeom>
                  <a:blipFill rotWithShape="0">
                    <a:blip r:embed="rId6"/>
                    <a:stretch>
                      <a:fillRect t="-39344" b="-93443"/>
                    </a:stretch>
                  </a:blipFill>
                </p:spPr>
                <p:txBody>
                  <a:bodyPr/>
                  <a:lstStyle/>
                  <a:p>
                    <a:r>
                      <a:rPr lang="en-US">
                        <a:noFill/>
                      </a:rPr>
                      <a:t> </a:t>
                    </a:r>
                  </a:p>
                </p:txBody>
              </p:sp>
            </mc:Fallback>
          </mc:AlternateContent>
          <p:cxnSp>
            <p:nvCxnSpPr>
              <p:cNvPr id="60" name="Straight Arrow Connector 59"/>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2" name="Circular Arrow 61"/>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5" name="Right Arrow 54"/>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Arrow 55"/>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p:cNvSpPr/>
          <p:nvPr/>
        </p:nvSpPr>
        <p:spPr>
          <a:xfrm>
            <a:off x="6520153" y="1601051"/>
            <a:ext cx="4640270" cy="4154984"/>
          </a:xfrm>
          <a:prstGeom prst="rect">
            <a:avLst/>
          </a:prstGeom>
        </p:spPr>
        <p:txBody>
          <a:bodyPr wrap="square">
            <a:spAutoFit/>
          </a:bodyPr>
          <a:lstStyle/>
          <a:p>
            <a:r>
              <a:rPr lang="en-US" sz="2400" dirty="0">
                <a:solidFill>
                  <a:schemeClr val="tx1">
                    <a:lumMod val="75000"/>
                    <a:lumOff val="25000"/>
                  </a:schemeClr>
                </a:solidFill>
                <a:latin typeface="Karla" charset="0"/>
                <a:ea typeface="Karla" charset="0"/>
                <a:cs typeface="Karla" charset="0"/>
              </a:rPr>
              <a:t>﻿The </a:t>
            </a:r>
            <a:r>
              <a:rPr lang="en-US" sz="2400" b="1" dirty="0">
                <a:solidFill>
                  <a:schemeClr val="tx1">
                    <a:lumMod val="75000"/>
                    <a:lumOff val="25000"/>
                  </a:schemeClr>
                </a:solidFill>
                <a:latin typeface="Karla" charset="0"/>
                <a:ea typeface="Karla" charset="0"/>
                <a:cs typeface="Karla" charset="0"/>
              </a:rPr>
              <a:t>many to one </a:t>
            </a:r>
            <a:r>
              <a:rPr lang="en-US" sz="2400" dirty="0">
                <a:solidFill>
                  <a:schemeClr val="tx1">
                    <a:lumMod val="75000"/>
                    <a:lumOff val="25000"/>
                  </a:schemeClr>
                </a:solidFill>
                <a:latin typeface="Karla" charset="0"/>
                <a:ea typeface="Karla" charset="0"/>
                <a:cs typeface="Karla" charset="0"/>
              </a:rPr>
              <a:t>structure reads in a sequence and gives us back a single value. </a:t>
            </a:r>
          </a:p>
          <a:p>
            <a:r>
              <a:rPr lang="en-US" sz="2400" dirty="0">
                <a:solidFill>
                  <a:schemeClr val="tx1">
                    <a:lumMod val="75000"/>
                    <a:lumOff val="25000"/>
                  </a:schemeClr>
                </a:solidFill>
                <a:latin typeface="Karla" charset="0"/>
                <a:ea typeface="Karla" charset="0"/>
                <a:cs typeface="Karla" charset="0"/>
              </a:rPr>
              <a:t>Example: Sentiment analysis, where the network is given a piece of text and then reports on some quality inherent in the writing. A common example is to look at a movie review and determine if it was positive or negative. </a:t>
            </a:r>
          </a:p>
        </p:txBody>
      </p:sp>
    </p:spTree>
    <p:extLst>
      <p:ext uri="{BB962C8B-B14F-4D97-AF65-F5344CB8AC3E}">
        <p14:creationId xmlns:p14="http://schemas.microsoft.com/office/powerpoint/2010/main" val="3428593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349292" y="245086"/>
            <a:ext cx="11493416" cy="767276"/>
          </a:xfrm>
        </p:spPr>
        <p:txBody>
          <a:bodyPr/>
          <a:lstStyle/>
          <a:p>
            <a:r>
              <a:rPr lang="en-US" sz="3200" dirty="0"/>
              <a:t>RNN Structures (</a:t>
            </a:r>
            <a:r>
              <a:rPr lang="en-US" sz="3200" dirty="0" err="1"/>
              <a:t>cont</a:t>
            </a:r>
            <a:r>
              <a:rPr lang="en-US" sz="3200" dirty="0"/>
              <a:t>)</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37</a:t>
            </a:fld>
            <a:endParaRPr lang="en-US"/>
          </a:p>
        </p:txBody>
      </p:sp>
      <p:grpSp>
        <p:nvGrpSpPr>
          <p:cNvPr id="28" name="Group 27"/>
          <p:cNvGrpSpPr/>
          <p:nvPr/>
        </p:nvGrpSpPr>
        <p:grpSpPr>
          <a:xfrm>
            <a:off x="1105166" y="1466822"/>
            <a:ext cx="5143238" cy="4125246"/>
            <a:chOff x="3793728" y="1188625"/>
            <a:chExt cx="5143238" cy="4125246"/>
          </a:xfrm>
        </p:grpSpPr>
        <p:grpSp>
          <p:nvGrpSpPr>
            <p:cNvPr id="29" name="Group 28"/>
            <p:cNvGrpSpPr/>
            <p:nvPr/>
          </p:nvGrpSpPr>
          <p:grpSpPr>
            <a:xfrm>
              <a:off x="3793728" y="1188625"/>
              <a:ext cx="5143238" cy="4125246"/>
              <a:chOff x="983411" y="1188625"/>
              <a:chExt cx="5143238" cy="4125246"/>
            </a:xfrm>
          </p:grpSpPr>
          <p:sp>
            <p:nvSpPr>
              <p:cNvPr id="46" name="Rounded Rectangle 45"/>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1490081" y="1286702"/>
                <a:ext cx="906168" cy="3326274"/>
                <a:chOff x="7111757" y="1921764"/>
                <a:chExt cx="906168" cy="3326274"/>
              </a:xfrm>
            </p:grpSpPr>
            <p:grpSp>
              <p:nvGrpSpPr>
                <p:cNvPr id="49" name="Group 48"/>
                <p:cNvGrpSpPr/>
                <p:nvPr/>
              </p:nvGrpSpPr>
              <p:grpSpPr>
                <a:xfrm>
                  <a:off x="7111757" y="1921764"/>
                  <a:ext cx="906168" cy="3326274"/>
                  <a:chOff x="5304241" y="2194299"/>
                  <a:chExt cx="906168" cy="3326274"/>
                </a:xfrm>
              </p:grpSpPr>
              <p:sp>
                <p:nvSpPr>
                  <p:cNvPr id="67" name="Rectangle 66"/>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73" name="TextBox 72"/>
                      <p:cNvSpPr txBox="1"/>
                      <p:nvPr/>
                    </p:nvSpPr>
                    <p:spPr>
                      <a:xfrm>
                        <a:off x="5392137" y="219429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3" name="TextBox 72"/>
                      <p:cNvSpPr txBox="1">
                        <a:spLocks noRot="1" noChangeAspect="1" noMove="1" noResize="1" noEditPoints="1" noAdjustHandles="1" noChangeArrowheads="1" noChangeShapeType="1" noTextEdit="1"/>
                      </p:cNvSpPr>
                      <p:nvPr/>
                    </p:nvSpPr>
                    <p:spPr>
                      <a:xfrm>
                        <a:off x="5392137" y="2194299"/>
                        <a:ext cx="683392" cy="369332"/>
                      </a:xfrm>
                      <a:prstGeom prst="rect">
                        <a:avLst/>
                      </a:prstGeom>
                      <a:blipFill rotWithShape="0">
                        <a:blip r:embed="rId3"/>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6" name="TextBox 75"/>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4"/>
                        <a:stretch>
                          <a:fillRect t="-39344" b="-93443"/>
                        </a:stretch>
                      </a:blipFill>
                    </p:spPr>
                    <p:txBody>
                      <a:bodyPr/>
                      <a:lstStyle/>
                      <a:p>
                        <a:r>
                          <a:rPr lang="en-US">
                            <a:noFill/>
                          </a:rPr>
                          <a:t> </a:t>
                        </a:r>
                      </a:p>
                    </p:txBody>
                  </p:sp>
                </mc:Fallback>
              </mc:AlternateContent>
              <p:cxnSp>
                <p:nvCxnSpPr>
                  <p:cNvPr id="79" name="Straight Arrow Connector 78"/>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flipH="1" flipV="1">
                  <a:off x="7574134"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Circular Arrow 63"/>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611178" y="4834740"/>
                <a:ext cx="1489510" cy="369332"/>
              </a:xfrm>
              <a:prstGeom prst="rect">
                <a:avLst/>
              </a:prstGeom>
              <a:noFill/>
            </p:spPr>
            <p:txBody>
              <a:bodyPr wrap="none" rtlCol="0">
                <a:spAutoFit/>
              </a:bodyPr>
              <a:lstStyle/>
              <a:p>
                <a:r>
                  <a:rPr lang="en-US" dirty="0">
                    <a:latin typeface="Karla" charset="0"/>
                    <a:ea typeface="Karla" charset="0"/>
                    <a:cs typeface="Karla" charset="0"/>
                  </a:rPr>
                  <a:t>one to many</a:t>
                </a:r>
              </a:p>
            </p:txBody>
          </p:sp>
        </p:grpSp>
        <p:grpSp>
          <p:nvGrpSpPr>
            <p:cNvPr id="30" name="Group 29"/>
            <p:cNvGrpSpPr/>
            <p:nvPr/>
          </p:nvGrpSpPr>
          <p:grpSpPr>
            <a:xfrm>
              <a:off x="5741129" y="1266241"/>
              <a:ext cx="892688" cy="2133265"/>
              <a:chOff x="5647819" y="1266241"/>
              <a:chExt cx="892688" cy="2133265"/>
            </a:xfrm>
          </p:grpSpPr>
          <p:sp>
            <p:nvSpPr>
              <p:cNvPr id="40" name="Rectangle 39"/>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41" name="TextBox 40"/>
                  <p:cNvSpPr txBox="1"/>
                  <p:nvPr/>
                </p:nvSpPr>
                <p:spPr>
                  <a:xfrm>
                    <a:off x="5768500" y="1266241"/>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5768500" y="1266241"/>
                    <a:ext cx="683392" cy="369332"/>
                  </a:xfrm>
                  <a:prstGeom prst="rect">
                    <a:avLst/>
                  </a:prstGeom>
                  <a:blipFill rotWithShape="0">
                    <a:blip r:embed="rId5"/>
                    <a:stretch>
                      <a:fillRect t="-40000" b="-96667"/>
                    </a:stretch>
                  </a:blipFill>
                </p:spPr>
                <p:txBody>
                  <a:bodyPr/>
                  <a:lstStyle/>
                  <a:p>
                    <a:r>
                      <a:rPr lang="en-US">
                        <a:noFill/>
                      </a:rPr>
                      <a:t> </a:t>
                    </a:r>
                  </a:p>
                </p:txBody>
              </p:sp>
            </mc:Fallback>
          </mc:AlternateContent>
          <p:cxnSp>
            <p:nvCxnSpPr>
              <p:cNvPr id="44" name="Straight Arrow Connector 43"/>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Circular Arrow 4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p:cNvGrpSpPr/>
            <p:nvPr/>
          </p:nvGrpSpPr>
          <p:grpSpPr>
            <a:xfrm>
              <a:off x="7177284" y="1271760"/>
              <a:ext cx="892688" cy="2124869"/>
              <a:chOff x="5647819" y="1274637"/>
              <a:chExt cx="892688" cy="2124869"/>
            </a:xfrm>
          </p:grpSpPr>
          <p:sp>
            <p:nvSpPr>
              <p:cNvPr id="34" name="Rectangle 33"/>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5" name="TextBox 34"/>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6"/>
                    <a:stretch>
                      <a:fillRect t="-41667" b="-96667"/>
                    </a:stretch>
                  </a:blipFill>
                </p:spPr>
                <p:txBody>
                  <a:bodyPr/>
                  <a:lstStyle/>
                  <a:p>
                    <a:r>
                      <a:rPr lang="en-US">
                        <a:noFill/>
                      </a:rPr>
                      <a:t> </a:t>
                    </a:r>
                  </a:p>
                </p:txBody>
              </p:sp>
            </mc:Fallback>
          </mc:AlternateContent>
          <p:cxnSp>
            <p:nvCxnSpPr>
              <p:cNvPr id="38" name="Straight Arrow Connector 37"/>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Circular Arrow 38"/>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2" name="Right Arrow 31"/>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Rectangle 36"/>
          <p:cNvSpPr/>
          <p:nvPr/>
        </p:nvSpPr>
        <p:spPr>
          <a:xfrm>
            <a:off x="6467950" y="2102934"/>
            <a:ext cx="5235940" cy="2677656"/>
          </a:xfrm>
          <a:prstGeom prst="rect">
            <a:avLst/>
          </a:prstGeom>
        </p:spPr>
        <p:txBody>
          <a:bodyPr wrap="square">
            <a:spAutoFit/>
          </a:bodyPr>
          <a:lstStyle/>
          <a:p>
            <a:r>
              <a:rPr lang="en-US" sz="2400" dirty="0">
                <a:solidFill>
                  <a:schemeClr val="tx1">
                    <a:lumMod val="75000"/>
                    <a:lumOff val="25000"/>
                  </a:schemeClr>
                </a:solidFill>
                <a:latin typeface="Karla" charset="0"/>
                <a:ea typeface="Karla" charset="0"/>
                <a:cs typeface="Karla" charset="0"/>
              </a:rPr>
              <a:t>The </a:t>
            </a:r>
            <a:r>
              <a:rPr lang="en-US" sz="2400" b="1" dirty="0">
                <a:solidFill>
                  <a:schemeClr val="tx1">
                    <a:lumMod val="75000"/>
                    <a:lumOff val="25000"/>
                  </a:schemeClr>
                </a:solidFill>
                <a:latin typeface="Karla" charset="0"/>
                <a:ea typeface="Karla" charset="0"/>
                <a:cs typeface="Karla" charset="0"/>
              </a:rPr>
              <a:t>one to many </a:t>
            </a:r>
            <a:r>
              <a:rPr lang="en-US" sz="2400" dirty="0">
                <a:solidFill>
                  <a:schemeClr val="tx1">
                    <a:lumMod val="75000"/>
                    <a:lumOff val="25000"/>
                  </a:schemeClr>
                </a:solidFill>
                <a:latin typeface="Karla" charset="0"/>
                <a:ea typeface="Karla" charset="0"/>
                <a:cs typeface="Karla" charset="0"/>
              </a:rPr>
              <a:t>takes in a single piece of data and produces a sequence. </a:t>
            </a:r>
          </a:p>
          <a:p>
            <a:r>
              <a:rPr lang="en-US" sz="2400" dirty="0">
                <a:solidFill>
                  <a:schemeClr val="tx1">
                    <a:lumMod val="75000"/>
                    <a:lumOff val="25000"/>
                  </a:schemeClr>
                </a:solidFill>
                <a:latin typeface="Karla" charset="0"/>
                <a:ea typeface="Karla" charset="0"/>
                <a:cs typeface="Karla" charset="0"/>
              </a:rPr>
              <a:t>For example we give it the starting note for a song, and the network produces the rest of the melody for us. </a:t>
            </a:r>
          </a:p>
        </p:txBody>
      </p:sp>
    </p:spTree>
    <p:extLst>
      <p:ext uri="{BB962C8B-B14F-4D97-AF65-F5344CB8AC3E}">
        <p14:creationId xmlns:p14="http://schemas.microsoft.com/office/powerpoint/2010/main" val="1393696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245086"/>
            <a:ext cx="11493416" cy="767276"/>
          </a:xfrm>
        </p:spPr>
        <p:txBody>
          <a:bodyPr/>
          <a:lstStyle/>
          <a:p>
            <a:r>
              <a:rPr lang="en-US" sz="3200" dirty="0"/>
              <a:t>RNN Structures (</a:t>
            </a:r>
            <a:r>
              <a:rPr lang="en-US" sz="3200" dirty="0" err="1"/>
              <a:t>cont</a:t>
            </a:r>
            <a:r>
              <a:rPr lang="en-US" sz="3200" dirty="0"/>
              <a:t>)</a:t>
            </a:r>
          </a:p>
        </p:txBody>
      </p:sp>
      <p:sp>
        <p:nvSpPr>
          <p:cNvPr id="15" name="Slide Number Placeholder 14"/>
          <p:cNvSpPr>
            <a:spLocks noGrp="1"/>
          </p:cNvSpPr>
          <p:nvPr>
            <p:ph type="sldNum" sz="quarter" idx="12"/>
          </p:nvPr>
        </p:nvSpPr>
        <p:spPr/>
        <p:txBody>
          <a:bodyPr/>
          <a:lstStyle/>
          <a:p>
            <a:fld id="{4B490DE6-7A4A-0F4C-A18B-C3B4F3245ADB}" type="slidenum">
              <a:rPr lang="en-US" smtClean="0"/>
              <a:t>38</a:t>
            </a:fld>
            <a:endParaRPr lang="en-US"/>
          </a:p>
        </p:txBody>
      </p:sp>
      <p:grpSp>
        <p:nvGrpSpPr>
          <p:cNvPr id="50" name="Group 49"/>
          <p:cNvGrpSpPr/>
          <p:nvPr/>
        </p:nvGrpSpPr>
        <p:grpSpPr>
          <a:xfrm>
            <a:off x="1105943" y="1466824"/>
            <a:ext cx="5143238" cy="4125246"/>
            <a:chOff x="3793728" y="1188625"/>
            <a:chExt cx="5143238" cy="4125246"/>
          </a:xfrm>
        </p:grpSpPr>
        <p:grpSp>
          <p:nvGrpSpPr>
            <p:cNvPr id="23" name="Group 22"/>
            <p:cNvGrpSpPr/>
            <p:nvPr/>
          </p:nvGrpSpPr>
          <p:grpSpPr>
            <a:xfrm>
              <a:off x="3793728" y="1188625"/>
              <a:ext cx="5143238" cy="4125246"/>
              <a:chOff x="983411" y="1188625"/>
              <a:chExt cx="5143238" cy="4125246"/>
            </a:xfrm>
          </p:grpSpPr>
          <p:sp>
            <p:nvSpPr>
              <p:cNvPr id="24" name="Rounded Rectangle 23"/>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1490081" y="1286702"/>
                <a:ext cx="906168" cy="3326274"/>
                <a:chOff x="7111757" y="1921764"/>
                <a:chExt cx="906168" cy="3326274"/>
              </a:xfrm>
            </p:grpSpPr>
            <p:grpSp>
              <p:nvGrpSpPr>
                <p:cNvPr id="27" name="Group 26"/>
                <p:cNvGrpSpPr/>
                <p:nvPr/>
              </p:nvGrpSpPr>
              <p:grpSpPr>
                <a:xfrm>
                  <a:off x="7111757" y="1921764"/>
                  <a:ext cx="906168" cy="3326274"/>
                  <a:chOff x="5304241" y="2194299"/>
                  <a:chExt cx="906168" cy="3326274"/>
                </a:xfrm>
              </p:grpSpPr>
              <p:sp>
                <p:nvSpPr>
                  <p:cNvPr id="30" name="Rectangle 29"/>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1" name="TextBox 30"/>
                      <p:cNvSpPr txBox="1"/>
                      <p:nvPr/>
                    </p:nvSpPr>
                    <p:spPr>
                      <a:xfrm>
                        <a:off x="5392137" y="219429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5392137" y="2194299"/>
                        <a:ext cx="683392" cy="369332"/>
                      </a:xfrm>
                      <a:prstGeom prst="rect">
                        <a:avLst/>
                      </a:prstGeom>
                      <a:blipFill rotWithShape="0">
                        <a:blip r:embed="rId4"/>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33" name="Straight Arrow Connector 32"/>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p:nvPr/>
              </p:nvCxnSpPr>
              <p:spPr>
                <a:xfrm flipH="1" flipV="1">
                  <a:off x="7574134"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Circular Arrow 28"/>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6" name="TextBox 25"/>
              <p:cNvSpPr txBox="1"/>
              <p:nvPr/>
            </p:nvSpPr>
            <p:spPr>
              <a:xfrm>
                <a:off x="2611178" y="4834740"/>
                <a:ext cx="1702710" cy="369332"/>
              </a:xfrm>
              <a:prstGeom prst="rect">
                <a:avLst/>
              </a:prstGeom>
              <a:noFill/>
            </p:spPr>
            <p:txBody>
              <a:bodyPr wrap="none" rtlCol="0">
                <a:spAutoFit/>
              </a:bodyPr>
              <a:lstStyle/>
              <a:p>
                <a:r>
                  <a:rPr lang="en-US" dirty="0">
                    <a:latin typeface="Karla" charset="0"/>
                    <a:ea typeface="Karla" charset="0"/>
                    <a:cs typeface="Karla" charset="0"/>
                  </a:rPr>
                  <a:t>many to many</a:t>
                </a:r>
              </a:p>
            </p:txBody>
          </p:sp>
        </p:grpSp>
        <p:grpSp>
          <p:nvGrpSpPr>
            <p:cNvPr id="40" name="Group 39"/>
            <p:cNvGrpSpPr/>
            <p:nvPr/>
          </p:nvGrpSpPr>
          <p:grpSpPr>
            <a:xfrm>
              <a:off x="5741129" y="1266241"/>
              <a:ext cx="896837" cy="3346735"/>
              <a:chOff x="5647819" y="1266241"/>
              <a:chExt cx="896837" cy="3346735"/>
            </a:xfrm>
          </p:grpSpPr>
          <p:sp>
            <p:nvSpPr>
              <p:cNvPr id="34" name="Rectangle 33"/>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5" name="TextBox 34"/>
                  <p:cNvSpPr txBox="1"/>
                  <p:nvPr/>
                </p:nvSpPr>
                <p:spPr>
                  <a:xfrm>
                    <a:off x="5768500" y="1266241"/>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768500" y="1266241"/>
                    <a:ext cx="683392" cy="369332"/>
                  </a:xfrm>
                  <a:prstGeom prst="rect">
                    <a:avLst/>
                  </a:prstGeom>
                  <a:blipFill rotWithShape="0">
                    <a:blip r:embed="rId6"/>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7"/>
                    <a:stretch>
                      <a:fillRect t="-39344" b="-93443"/>
                    </a:stretch>
                  </a:blipFill>
                </p:spPr>
                <p:txBody>
                  <a:bodyPr/>
                  <a:lstStyle/>
                  <a:p>
                    <a:r>
                      <a:rPr lang="en-US">
                        <a:noFill/>
                      </a:rPr>
                      <a:t> </a:t>
                    </a:r>
                  </a:p>
                </p:txBody>
              </p:sp>
            </mc:Fallback>
          </mc:AlternateContent>
          <p:cxnSp>
            <p:nvCxnSpPr>
              <p:cNvPr id="37" name="Straight Arrow Connector 36"/>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Circular Arrow 38"/>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p:cNvGrpSpPr/>
            <p:nvPr/>
          </p:nvGrpSpPr>
          <p:grpSpPr>
            <a:xfrm>
              <a:off x="7177284" y="1271760"/>
              <a:ext cx="892688" cy="3338339"/>
              <a:chOff x="5647819" y="1274637"/>
              <a:chExt cx="892688" cy="3338339"/>
            </a:xfrm>
          </p:grpSpPr>
          <p:sp>
            <p:nvSpPr>
              <p:cNvPr id="42" name="Rectangle 41"/>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43" name="TextBox 42"/>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8"/>
                    <a:stretch>
                      <a:fillRect t="-41667"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5917191" y="4243644"/>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5917191" y="4243644"/>
                    <a:ext cx="501163" cy="369332"/>
                  </a:xfrm>
                  <a:prstGeom prst="rect">
                    <a:avLst/>
                  </a:prstGeom>
                  <a:blipFill rotWithShape="0">
                    <a:blip r:embed="rId9"/>
                    <a:stretch>
                      <a:fillRect t="-41667" b="-96667"/>
                    </a:stretch>
                  </a:blipFill>
                </p:spPr>
                <p:txBody>
                  <a:bodyPr/>
                  <a:lstStyle/>
                  <a:p>
                    <a:r>
                      <a:rPr lang="en-US">
                        <a:noFill/>
                      </a:rPr>
                      <a:t> </a:t>
                    </a:r>
                  </a:p>
                </p:txBody>
              </p:sp>
            </mc:Fallback>
          </mc:AlternateContent>
          <p:cxnSp>
            <p:nvCxnSpPr>
              <p:cNvPr id="45" name="Straight Arrow Connector 44"/>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Circular Arrow 46"/>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8" name="Right Arrow 47"/>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6370580" y="2217738"/>
            <a:ext cx="5724437" cy="1938992"/>
          </a:xfrm>
          <a:prstGeom prst="rect">
            <a:avLst/>
          </a:prstGeom>
        </p:spPr>
        <p:txBody>
          <a:bodyPr wrap="square">
            <a:spAutoFit/>
          </a:bodyPr>
          <a:lstStyle/>
          <a:p>
            <a:r>
              <a:rPr lang="en-US" sz="2400" dirty="0">
                <a:solidFill>
                  <a:schemeClr val="tx1">
                    <a:lumMod val="75000"/>
                    <a:lumOff val="25000"/>
                  </a:schemeClr>
                </a:solidFill>
                <a:latin typeface="Karla" charset="0"/>
                <a:ea typeface="Karla" charset="0"/>
                <a:cs typeface="Karla" charset="0"/>
              </a:rPr>
              <a:t>﻿The </a:t>
            </a:r>
            <a:r>
              <a:rPr lang="en-US" sz="2400" b="1" dirty="0">
                <a:solidFill>
                  <a:schemeClr val="tx1">
                    <a:lumMod val="75000"/>
                    <a:lumOff val="25000"/>
                  </a:schemeClr>
                </a:solidFill>
                <a:latin typeface="Karla" charset="0"/>
                <a:ea typeface="Karla" charset="0"/>
                <a:cs typeface="Karla" charset="0"/>
              </a:rPr>
              <a:t>many to many</a:t>
            </a:r>
            <a:r>
              <a:rPr lang="en-US" sz="2400" dirty="0">
                <a:solidFill>
                  <a:schemeClr val="tx1">
                    <a:lumMod val="75000"/>
                    <a:lumOff val="25000"/>
                  </a:schemeClr>
                </a:solidFill>
                <a:latin typeface="Karla" charset="0"/>
                <a:ea typeface="Karla" charset="0"/>
                <a:cs typeface="Karla" charset="0"/>
              </a:rPr>
              <a:t> structures are in some ways the most interesting. ﻿used for machine translation. </a:t>
            </a:r>
          </a:p>
          <a:p>
            <a:r>
              <a:rPr lang="en-US" sz="2400" dirty="0">
                <a:solidFill>
                  <a:schemeClr val="tx1">
                    <a:lumMod val="75000"/>
                    <a:lumOff val="25000"/>
                  </a:schemeClr>
                </a:solidFill>
                <a:latin typeface="Karla" charset="0"/>
                <a:ea typeface="Karla" charset="0"/>
                <a:cs typeface="Karla" charset="0"/>
              </a:rPr>
              <a:t>Example: Predict if it will rain given some inputs.</a:t>
            </a:r>
          </a:p>
        </p:txBody>
      </p:sp>
    </p:spTree>
    <p:extLst>
      <p:ext uri="{BB962C8B-B14F-4D97-AF65-F5344CB8AC3E}">
        <p14:creationId xmlns:p14="http://schemas.microsoft.com/office/powerpoint/2010/main" val="1773878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349292" y="245086"/>
            <a:ext cx="11493416" cy="767276"/>
          </a:xfrm>
        </p:spPr>
        <p:txBody>
          <a:bodyPr/>
          <a:lstStyle/>
          <a:p>
            <a:r>
              <a:rPr lang="en-US" sz="3200" dirty="0"/>
              <a:t>RNN Structures (</a:t>
            </a:r>
            <a:r>
              <a:rPr lang="en-US" sz="3200" dirty="0" err="1"/>
              <a:t>cont</a:t>
            </a:r>
            <a:r>
              <a:rPr lang="en-US" sz="3200" dirty="0"/>
              <a:t>)</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39</a:t>
            </a:fld>
            <a:endParaRPr lang="en-US"/>
          </a:p>
        </p:txBody>
      </p:sp>
      <p:grpSp>
        <p:nvGrpSpPr>
          <p:cNvPr id="36" name="Group 35"/>
          <p:cNvGrpSpPr/>
          <p:nvPr/>
        </p:nvGrpSpPr>
        <p:grpSpPr>
          <a:xfrm>
            <a:off x="1105166" y="1465718"/>
            <a:ext cx="5143238" cy="4125246"/>
            <a:chOff x="3793728" y="1188625"/>
            <a:chExt cx="5143238" cy="4125246"/>
          </a:xfrm>
        </p:grpSpPr>
        <p:grpSp>
          <p:nvGrpSpPr>
            <p:cNvPr id="37" name="Group 36"/>
            <p:cNvGrpSpPr/>
            <p:nvPr/>
          </p:nvGrpSpPr>
          <p:grpSpPr>
            <a:xfrm>
              <a:off x="3793728" y="1188625"/>
              <a:ext cx="5143238" cy="4125246"/>
              <a:chOff x="983411" y="1188625"/>
              <a:chExt cx="5143238" cy="4125246"/>
            </a:xfrm>
          </p:grpSpPr>
          <p:sp>
            <p:nvSpPr>
              <p:cNvPr id="66" name="Rounded Rectangle 65"/>
              <p:cNvSpPr/>
              <p:nvPr/>
            </p:nvSpPr>
            <p:spPr>
              <a:xfrm>
                <a:off x="983411" y="1188625"/>
                <a:ext cx="5143238" cy="4125246"/>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1490081" y="2444926"/>
                <a:ext cx="906168" cy="2168050"/>
                <a:chOff x="7111757" y="3079988"/>
                <a:chExt cx="906168" cy="2168050"/>
              </a:xfrm>
            </p:grpSpPr>
            <p:grpSp>
              <p:nvGrpSpPr>
                <p:cNvPr id="70" name="Group 69"/>
                <p:cNvGrpSpPr/>
                <p:nvPr/>
              </p:nvGrpSpPr>
              <p:grpSpPr>
                <a:xfrm>
                  <a:off x="7111757" y="3079988"/>
                  <a:ext cx="906168" cy="2168050"/>
                  <a:chOff x="5304241" y="3352523"/>
                  <a:chExt cx="906168" cy="2168050"/>
                </a:xfrm>
              </p:grpSpPr>
              <p:sp>
                <p:nvSpPr>
                  <p:cNvPr id="74" name="Rectangle 73"/>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77" name="TextBox 76"/>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77" name="TextBox 76"/>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3"/>
                        <a:stretch>
                          <a:fillRect t="-39344" b="-93443"/>
                        </a:stretch>
                      </a:blipFill>
                    </p:spPr>
                    <p:txBody>
                      <a:bodyPr/>
                      <a:lstStyle/>
                      <a:p>
                        <a:r>
                          <a:rPr lang="en-US">
                            <a:noFill/>
                          </a:rPr>
                          <a:t> </a:t>
                        </a:r>
                      </a:p>
                    </p:txBody>
                  </p:sp>
                </mc:Fallback>
              </mc:AlternateContent>
              <p:cxnSp>
                <p:nvCxnSpPr>
                  <p:cNvPr id="78" name="Straight Arrow Connector 77"/>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2" name="Circular Arrow 71"/>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69" name="TextBox 68"/>
              <p:cNvSpPr txBox="1"/>
              <p:nvPr/>
            </p:nvSpPr>
            <p:spPr>
              <a:xfrm>
                <a:off x="2611178" y="4834740"/>
                <a:ext cx="1702710" cy="369332"/>
              </a:xfrm>
              <a:prstGeom prst="rect">
                <a:avLst/>
              </a:prstGeom>
              <a:noFill/>
            </p:spPr>
            <p:txBody>
              <a:bodyPr wrap="none" rtlCol="0">
                <a:spAutoFit/>
              </a:bodyPr>
              <a:lstStyle/>
              <a:p>
                <a:r>
                  <a:rPr lang="en-US" dirty="0">
                    <a:latin typeface="Karla" charset="0"/>
                    <a:ea typeface="Karla" charset="0"/>
                    <a:cs typeface="Karla" charset="0"/>
                  </a:rPr>
                  <a:t>many to many</a:t>
                </a:r>
              </a:p>
            </p:txBody>
          </p:sp>
        </p:grpSp>
        <p:grpSp>
          <p:nvGrpSpPr>
            <p:cNvPr id="42" name="Group 41"/>
            <p:cNvGrpSpPr/>
            <p:nvPr/>
          </p:nvGrpSpPr>
          <p:grpSpPr>
            <a:xfrm>
              <a:off x="5741129" y="1266241"/>
              <a:ext cx="896837" cy="3346735"/>
              <a:chOff x="5647819" y="1266241"/>
              <a:chExt cx="896837" cy="3346735"/>
            </a:xfrm>
          </p:grpSpPr>
          <p:sp>
            <p:nvSpPr>
              <p:cNvPr id="59" name="Rectangle 58"/>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0" name="TextBox 59"/>
                  <p:cNvSpPr txBox="1"/>
                  <p:nvPr/>
                </p:nvSpPr>
                <p:spPr>
                  <a:xfrm>
                    <a:off x="5768500" y="1266241"/>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5768500" y="1266241"/>
                    <a:ext cx="683392"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1" name="TextBox 60"/>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62" name="Straight Arrow Connector 61"/>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Circular Arrow 6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p:cNvGrpSpPr/>
            <p:nvPr/>
          </p:nvGrpSpPr>
          <p:grpSpPr>
            <a:xfrm>
              <a:off x="7177284" y="1271760"/>
              <a:ext cx="892688" cy="2124869"/>
              <a:chOff x="5647819" y="1274637"/>
              <a:chExt cx="892688" cy="2124869"/>
            </a:xfrm>
          </p:grpSpPr>
          <p:sp>
            <p:nvSpPr>
              <p:cNvPr id="53" name="Rectangle 52"/>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54" name="TextBox 53"/>
                  <p:cNvSpPr txBox="1"/>
                  <p:nvPr/>
                </p:nvSpPr>
                <p:spPr>
                  <a:xfrm>
                    <a:off x="5887280" y="1274637"/>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5887280" y="1274637"/>
                    <a:ext cx="463781" cy="369332"/>
                  </a:xfrm>
                  <a:prstGeom prst="rect">
                    <a:avLst/>
                  </a:prstGeom>
                  <a:blipFill rotWithShape="0">
                    <a:blip r:embed="rId6"/>
                    <a:stretch>
                      <a:fillRect t="-41667" b="-96667"/>
                    </a:stretch>
                  </a:blipFill>
                </p:spPr>
                <p:txBody>
                  <a:bodyPr/>
                  <a:lstStyle/>
                  <a:p>
                    <a:r>
                      <a:rPr lang="en-US">
                        <a:noFill/>
                      </a:rPr>
                      <a:t> </a:t>
                    </a:r>
                  </a:p>
                </p:txBody>
              </p:sp>
            </mc:Fallback>
          </mc:AlternateContent>
          <p:cxnSp>
            <p:nvCxnSpPr>
              <p:cNvPr id="57" name="Straight Arrow Connector 56"/>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Circular Arrow 57"/>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1" name="Right Arrow 50"/>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a:off x="6369804" y="1543334"/>
            <a:ext cx="5501244" cy="4524315"/>
          </a:xfrm>
          <a:prstGeom prst="rect">
            <a:avLst/>
          </a:prstGeom>
        </p:spPr>
        <p:txBody>
          <a:bodyPr wrap="square">
            <a:spAutoFit/>
          </a:bodyPr>
          <a:lstStyle/>
          <a:p>
            <a:r>
              <a:rPr lang="en-US" sz="2400" dirty="0">
                <a:solidFill>
                  <a:schemeClr val="tx1">
                    <a:lumMod val="75000"/>
                    <a:lumOff val="25000"/>
                  </a:schemeClr>
                </a:solidFill>
                <a:latin typeface="Karla" charset="0"/>
                <a:ea typeface="Karla" charset="0"/>
                <a:cs typeface="Karla" charset="0"/>
              </a:rPr>
              <a:t>This form of </a:t>
            </a:r>
            <a:r>
              <a:rPr lang="en-US" sz="2400" b="1" dirty="0">
                <a:solidFill>
                  <a:schemeClr val="tx1">
                    <a:lumMod val="75000"/>
                    <a:lumOff val="25000"/>
                  </a:schemeClr>
                </a:solidFill>
                <a:latin typeface="Karla" charset="0"/>
                <a:ea typeface="Karla" charset="0"/>
                <a:cs typeface="Karla" charset="0"/>
              </a:rPr>
              <a:t>many to many</a:t>
            </a:r>
            <a:r>
              <a:rPr lang="en-US" sz="2400" dirty="0">
                <a:solidFill>
                  <a:schemeClr val="tx1">
                    <a:lumMod val="75000"/>
                    <a:lumOff val="25000"/>
                  </a:schemeClr>
                </a:solidFill>
                <a:latin typeface="Karla" charset="0"/>
                <a:ea typeface="Karla" charset="0"/>
                <a:cs typeface="Karla" charset="0"/>
              </a:rPr>
              <a:t> can be used for machine translation. </a:t>
            </a:r>
          </a:p>
          <a:p>
            <a:endParaRPr lang="en-US" sz="2400" dirty="0">
              <a:solidFill>
                <a:schemeClr val="tx1">
                  <a:lumMod val="75000"/>
                  <a:lumOff val="25000"/>
                </a:schemeClr>
              </a:solidFill>
              <a:latin typeface="Karla" charset="0"/>
              <a:ea typeface="Karla" charset="0"/>
              <a:cs typeface="Karla" charset="0"/>
            </a:endParaRPr>
          </a:p>
          <a:p>
            <a:r>
              <a:rPr lang="en-US" sz="2400" dirty="0">
                <a:solidFill>
                  <a:schemeClr val="tx1">
                    <a:lumMod val="75000"/>
                    <a:lumOff val="25000"/>
                  </a:schemeClr>
                </a:solidFill>
                <a:latin typeface="Karla" charset="0"/>
                <a:ea typeface="Karla" charset="0"/>
                <a:cs typeface="Karla" charset="0"/>
              </a:rPr>
              <a:t>For example, the English sentence: </a:t>
            </a:r>
            <a:r>
              <a:rPr lang="en-US" sz="2400" b="1" dirty="0">
                <a:solidFill>
                  <a:schemeClr val="tx1">
                    <a:lumMod val="75000"/>
                    <a:lumOff val="25000"/>
                  </a:schemeClr>
                </a:solidFill>
                <a:latin typeface="Karla" charset="0"/>
                <a:ea typeface="Karla" charset="0"/>
                <a:cs typeface="Karla" charset="0"/>
              </a:rPr>
              <a:t>“The black dog jumped over the cat” </a:t>
            </a:r>
          </a:p>
          <a:p>
            <a:r>
              <a:rPr lang="en-US" sz="2400" dirty="0">
                <a:solidFill>
                  <a:schemeClr val="tx1">
                    <a:lumMod val="75000"/>
                    <a:lumOff val="25000"/>
                  </a:schemeClr>
                </a:solidFill>
                <a:latin typeface="Karla" charset="0"/>
                <a:ea typeface="Karla" charset="0"/>
                <a:cs typeface="Karla" charset="0"/>
              </a:rPr>
              <a:t>In Italian as:</a:t>
            </a:r>
          </a:p>
          <a:p>
            <a:r>
              <a:rPr lang="en-US" sz="2400" dirty="0">
                <a:solidFill>
                  <a:schemeClr val="tx1">
                    <a:lumMod val="75000"/>
                    <a:lumOff val="25000"/>
                  </a:schemeClr>
                </a:solidFill>
                <a:latin typeface="Karla" charset="0"/>
                <a:ea typeface="Karla" charset="0"/>
                <a:cs typeface="Karla" charset="0"/>
              </a:rPr>
              <a:t> “Il cane </a:t>
            </a:r>
            <a:r>
              <a:rPr lang="en-US" sz="2400" dirty="0" err="1">
                <a:solidFill>
                  <a:schemeClr val="tx1">
                    <a:lumMod val="75000"/>
                    <a:lumOff val="25000"/>
                  </a:schemeClr>
                </a:solidFill>
                <a:latin typeface="Karla" charset="0"/>
                <a:ea typeface="Karla" charset="0"/>
                <a:cs typeface="Karla" charset="0"/>
              </a:rPr>
              <a:t>nero</a:t>
            </a:r>
            <a:r>
              <a:rPr lang="en-US" sz="2400" dirty="0">
                <a:solidFill>
                  <a:schemeClr val="tx1">
                    <a:lumMod val="75000"/>
                    <a:lumOff val="25000"/>
                  </a:schemeClr>
                </a:solidFill>
                <a:latin typeface="Karla" charset="0"/>
                <a:ea typeface="Karla" charset="0"/>
                <a:cs typeface="Karla" charset="0"/>
              </a:rPr>
              <a:t> </a:t>
            </a:r>
            <a:r>
              <a:rPr lang="en-US" sz="2400" dirty="0" err="1">
                <a:solidFill>
                  <a:schemeClr val="tx1">
                    <a:lumMod val="75000"/>
                    <a:lumOff val="25000"/>
                  </a:schemeClr>
                </a:solidFill>
                <a:latin typeface="Karla" charset="0"/>
                <a:ea typeface="Karla" charset="0"/>
                <a:cs typeface="Karla" charset="0"/>
              </a:rPr>
              <a:t>saltò</a:t>
            </a:r>
            <a:r>
              <a:rPr lang="en-US" sz="2400" dirty="0">
                <a:solidFill>
                  <a:schemeClr val="tx1">
                    <a:lumMod val="75000"/>
                    <a:lumOff val="25000"/>
                  </a:schemeClr>
                </a:solidFill>
                <a:latin typeface="Karla" charset="0"/>
                <a:ea typeface="Karla" charset="0"/>
                <a:cs typeface="Karla" charset="0"/>
              </a:rPr>
              <a:t> </a:t>
            </a:r>
            <a:r>
              <a:rPr lang="en-US" sz="2400" dirty="0" err="1">
                <a:solidFill>
                  <a:schemeClr val="tx1">
                    <a:lumMod val="75000"/>
                    <a:lumOff val="25000"/>
                  </a:schemeClr>
                </a:solidFill>
                <a:latin typeface="Karla" charset="0"/>
                <a:ea typeface="Karla" charset="0"/>
                <a:cs typeface="Karla" charset="0"/>
              </a:rPr>
              <a:t>sopra</a:t>
            </a:r>
            <a:r>
              <a:rPr lang="en-US" sz="2400" dirty="0">
                <a:solidFill>
                  <a:schemeClr val="tx1">
                    <a:lumMod val="75000"/>
                    <a:lumOff val="25000"/>
                  </a:schemeClr>
                </a:solidFill>
                <a:latin typeface="Karla" charset="0"/>
                <a:ea typeface="Karla" charset="0"/>
                <a:cs typeface="Karla" charset="0"/>
              </a:rPr>
              <a:t> </a:t>
            </a:r>
            <a:r>
              <a:rPr lang="en-US" sz="2400" dirty="0" err="1">
                <a:solidFill>
                  <a:schemeClr val="tx1">
                    <a:lumMod val="75000"/>
                    <a:lumOff val="25000"/>
                  </a:schemeClr>
                </a:solidFill>
                <a:latin typeface="Karla" charset="0"/>
                <a:ea typeface="Karla" charset="0"/>
                <a:cs typeface="Karla" charset="0"/>
              </a:rPr>
              <a:t>il</a:t>
            </a:r>
            <a:r>
              <a:rPr lang="en-US" sz="2400" dirty="0">
                <a:solidFill>
                  <a:schemeClr val="tx1">
                    <a:lumMod val="75000"/>
                    <a:lumOff val="25000"/>
                  </a:schemeClr>
                </a:solidFill>
                <a:latin typeface="Karla" charset="0"/>
                <a:ea typeface="Karla" charset="0"/>
                <a:cs typeface="Karla" charset="0"/>
              </a:rPr>
              <a:t> </a:t>
            </a:r>
            <a:r>
              <a:rPr lang="en-US" sz="2400" dirty="0" err="1">
                <a:solidFill>
                  <a:schemeClr val="tx1">
                    <a:lumMod val="75000"/>
                    <a:lumOff val="25000"/>
                  </a:schemeClr>
                </a:solidFill>
                <a:latin typeface="Karla" charset="0"/>
                <a:ea typeface="Karla" charset="0"/>
                <a:cs typeface="Karla" charset="0"/>
              </a:rPr>
              <a:t>gatto</a:t>
            </a:r>
            <a:r>
              <a:rPr lang="en-US" sz="2400" dirty="0">
                <a:solidFill>
                  <a:schemeClr val="tx1">
                    <a:lumMod val="75000"/>
                    <a:lumOff val="25000"/>
                  </a:schemeClr>
                </a:solidFill>
                <a:latin typeface="Karla" charset="0"/>
                <a:ea typeface="Karla" charset="0"/>
                <a:cs typeface="Karla" charset="0"/>
              </a:rPr>
              <a:t>” </a:t>
            </a:r>
          </a:p>
          <a:p>
            <a:r>
              <a:rPr lang="en-US" sz="2400" dirty="0">
                <a:solidFill>
                  <a:schemeClr val="tx1">
                    <a:lumMod val="75000"/>
                    <a:lumOff val="25000"/>
                  </a:schemeClr>
                </a:solidFill>
                <a:latin typeface="Karla" charset="0"/>
                <a:ea typeface="Karla" charset="0"/>
                <a:cs typeface="Karla" charset="0"/>
              </a:rPr>
              <a:t>In the Italia, the adjective “</a:t>
            </a:r>
            <a:r>
              <a:rPr lang="en-US" sz="2400" dirty="0" err="1">
                <a:solidFill>
                  <a:schemeClr val="tx1">
                    <a:lumMod val="75000"/>
                    <a:lumOff val="25000"/>
                  </a:schemeClr>
                </a:solidFill>
                <a:latin typeface="Karla" charset="0"/>
                <a:ea typeface="Karla" charset="0"/>
                <a:cs typeface="Karla" charset="0"/>
              </a:rPr>
              <a:t>nero</a:t>
            </a:r>
            <a:r>
              <a:rPr lang="en-US" sz="2400" dirty="0">
                <a:solidFill>
                  <a:schemeClr val="tx1">
                    <a:lumMod val="75000"/>
                    <a:lumOff val="25000"/>
                  </a:schemeClr>
                </a:solidFill>
                <a:latin typeface="Karla" charset="0"/>
                <a:ea typeface="Karla" charset="0"/>
                <a:cs typeface="Karla" charset="0"/>
              </a:rPr>
              <a:t>” (black) follows the noun “cane” (dog), so we need to have some kind of buffer so we can produce the words in their proper English. </a:t>
            </a:r>
          </a:p>
        </p:txBody>
      </p:sp>
    </p:spTree>
    <p:extLst>
      <p:ext uri="{BB962C8B-B14F-4D97-AF65-F5344CB8AC3E}">
        <p14:creationId xmlns:p14="http://schemas.microsoft.com/office/powerpoint/2010/main" val="180707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Long-term Dependencies</a:t>
            </a:r>
          </a:p>
        </p:txBody>
      </p:sp>
      <p:sp>
        <p:nvSpPr>
          <p:cNvPr id="3" name="Content Placeholder 2"/>
          <p:cNvSpPr>
            <a:spLocks noGrp="1"/>
          </p:cNvSpPr>
          <p:nvPr>
            <p:ph idx="1"/>
          </p:nvPr>
        </p:nvSpPr>
        <p:spPr/>
        <p:txBody>
          <a:bodyPr/>
          <a:lstStyle/>
          <a:p>
            <a:r>
              <a:rPr lang="en-US" sz="2400" dirty="0"/>
              <a:t>Unfolded networks can be very deep</a:t>
            </a:r>
          </a:p>
          <a:p>
            <a:r>
              <a:rPr lang="en-US" sz="2400" dirty="0"/>
              <a:t>Long-term interactions are given exponentially smaller weights than small-term interactions</a:t>
            </a:r>
          </a:p>
          <a:p>
            <a:r>
              <a:rPr lang="en-US" sz="2400" dirty="0"/>
              <a:t>Gradients tend to either </a:t>
            </a:r>
            <a:r>
              <a:rPr lang="en-US" sz="2400" i="1" dirty="0">
                <a:solidFill>
                  <a:srgbClr val="0000FF"/>
                </a:solidFill>
              </a:rPr>
              <a:t>vanish</a:t>
            </a:r>
            <a:r>
              <a:rPr lang="en-US" sz="2400" dirty="0">
                <a:solidFill>
                  <a:srgbClr val="0000FF"/>
                </a:solidFill>
              </a:rPr>
              <a:t> </a:t>
            </a:r>
            <a:r>
              <a:rPr lang="en-US" sz="2400" dirty="0"/>
              <a:t>or </a:t>
            </a:r>
            <a:r>
              <a:rPr lang="en-US" sz="2400" i="1" dirty="0">
                <a:solidFill>
                  <a:srgbClr val="0000FF"/>
                </a:solidFill>
              </a:rPr>
              <a:t>explode</a:t>
            </a:r>
          </a:p>
        </p:txBody>
      </p:sp>
      <p:sp>
        <p:nvSpPr>
          <p:cNvPr id="4" name="Slide Number Placeholder 3"/>
          <p:cNvSpPr>
            <a:spLocks noGrp="1"/>
          </p:cNvSpPr>
          <p:nvPr>
            <p:ph type="sldNum" sz="quarter" idx="12"/>
          </p:nvPr>
        </p:nvSpPr>
        <p:spPr/>
        <p:txBody>
          <a:bodyPr/>
          <a:lstStyle/>
          <a:p>
            <a:fld id="{4B490DE6-7A4A-0F4C-A18B-C3B4F3245ADB}" type="slidenum">
              <a:rPr lang="en-US" smtClean="0"/>
              <a:t>4</a:t>
            </a:fld>
            <a:endParaRPr lang="en-US"/>
          </a:p>
        </p:txBody>
      </p:sp>
    </p:spTree>
    <p:extLst>
      <p:ext uri="{BB962C8B-B14F-4D97-AF65-F5344CB8AC3E}">
        <p14:creationId xmlns:p14="http://schemas.microsoft.com/office/powerpoint/2010/main" val="1524551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Bidirectional </a:t>
            </a:r>
          </a:p>
        </p:txBody>
      </p:sp>
      <p:sp>
        <p:nvSpPr>
          <p:cNvPr id="3" name="Content Placeholder 2"/>
          <p:cNvSpPr>
            <a:spLocks noGrp="1"/>
          </p:cNvSpPr>
          <p:nvPr>
            <p:ph idx="1"/>
          </p:nvPr>
        </p:nvSpPr>
        <p:spPr>
          <a:xfrm>
            <a:off x="833415" y="1177760"/>
            <a:ext cx="10327008" cy="4617398"/>
          </a:xfrm>
        </p:spPr>
        <p:txBody>
          <a:bodyPr/>
          <a:lstStyle/>
          <a:p>
            <a:r>
              <a:rPr lang="en-US" sz="2400" dirty="0"/>
              <a:t>LSTM and RNN are designed to analyze sequence of values. </a:t>
            </a:r>
          </a:p>
          <a:p>
            <a:endParaRPr lang="en-US" sz="2400" dirty="0"/>
          </a:p>
          <a:p>
            <a:r>
              <a:rPr lang="en-US" sz="2400" dirty="0"/>
              <a:t>For example: ﻿</a:t>
            </a:r>
            <a:r>
              <a:rPr lang="en-US" sz="2400" i="1" dirty="0">
                <a:solidFill>
                  <a:srgbClr val="C00000"/>
                </a:solidFill>
              </a:rPr>
              <a:t>Patrick said he needs a vacation. </a:t>
            </a:r>
          </a:p>
          <a:p>
            <a:r>
              <a:rPr lang="en-US" sz="2400" i="1" dirty="0">
                <a:solidFill>
                  <a:srgbClr val="C00000"/>
                </a:solidFill>
              </a:rPr>
              <a:t>he </a:t>
            </a:r>
            <a:r>
              <a:rPr lang="en-US" sz="2400" dirty="0">
                <a:solidFill>
                  <a:schemeClr val="tx1">
                    <a:lumMod val="75000"/>
                    <a:lumOff val="25000"/>
                  </a:schemeClr>
                </a:solidFill>
              </a:rPr>
              <a:t>here means </a:t>
            </a:r>
            <a:r>
              <a:rPr lang="en-US" sz="2400" i="1" dirty="0">
                <a:solidFill>
                  <a:srgbClr val="C00000"/>
                </a:solidFill>
              </a:rPr>
              <a:t>Patrick </a:t>
            </a:r>
            <a:r>
              <a:rPr lang="en-US" sz="2400" dirty="0">
                <a:solidFill>
                  <a:schemeClr val="tx1">
                    <a:lumMod val="75000"/>
                    <a:lumOff val="25000"/>
                  </a:schemeClr>
                </a:solidFill>
              </a:rPr>
              <a:t>and we know this because </a:t>
            </a:r>
            <a:r>
              <a:rPr lang="en-US" sz="2400" i="1" dirty="0">
                <a:solidFill>
                  <a:srgbClr val="C00000"/>
                </a:solidFill>
              </a:rPr>
              <a:t>Patrick  </a:t>
            </a:r>
            <a:r>
              <a:rPr lang="en-US" sz="2400" dirty="0">
                <a:solidFill>
                  <a:schemeClr val="tx1">
                    <a:lumMod val="75000"/>
                    <a:lumOff val="25000"/>
                  </a:schemeClr>
                </a:solidFill>
              </a:rPr>
              <a:t>was before the word </a:t>
            </a:r>
            <a:r>
              <a:rPr lang="en-US" sz="2400" i="1" dirty="0">
                <a:solidFill>
                  <a:srgbClr val="C00000"/>
                </a:solidFill>
              </a:rPr>
              <a:t>he. </a:t>
            </a:r>
          </a:p>
          <a:p>
            <a:endParaRPr lang="en-US" sz="2400" i="1" dirty="0">
              <a:solidFill>
                <a:srgbClr val="C00000"/>
              </a:solidFill>
            </a:endParaRPr>
          </a:p>
          <a:p>
            <a:r>
              <a:rPr lang="en-US" sz="2400" dirty="0">
                <a:solidFill>
                  <a:schemeClr val="tx1">
                    <a:lumMod val="75000"/>
                    <a:lumOff val="25000"/>
                  </a:schemeClr>
                </a:solidFill>
              </a:rPr>
              <a:t>However consider the following sentence: </a:t>
            </a:r>
          </a:p>
          <a:p>
            <a:r>
              <a:rPr lang="en-US" sz="2400" i="1" dirty="0">
                <a:solidFill>
                  <a:srgbClr val="C00000"/>
                </a:solidFill>
              </a:rPr>
              <a:t>He needs to work more, Pavlos said about Patrick.</a:t>
            </a:r>
          </a:p>
          <a:p>
            <a:endParaRPr lang="en-US" sz="2400" i="1" dirty="0">
              <a:solidFill>
                <a:srgbClr val="C00000"/>
              </a:solidFill>
            </a:endParaRPr>
          </a:p>
          <a:p>
            <a:r>
              <a:rPr lang="en-US" sz="2400" dirty="0">
                <a:solidFill>
                  <a:schemeClr val="tx1">
                    <a:lumMod val="75000"/>
                    <a:lumOff val="25000"/>
                  </a:schemeClr>
                </a:solidFill>
              </a:rPr>
              <a:t>Bidirectional RNN or BRNN or bidirectional LSTM or BLSTM when using LSTM units. </a:t>
            </a:r>
          </a:p>
        </p:txBody>
      </p:sp>
      <p:sp>
        <p:nvSpPr>
          <p:cNvPr id="4" name="Slide Number Placeholder 3"/>
          <p:cNvSpPr>
            <a:spLocks noGrp="1"/>
          </p:cNvSpPr>
          <p:nvPr>
            <p:ph type="sldNum" sz="quarter" idx="12"/>
          </p:nvPr>
        </p:nvSpPr>
        <p:spPr/>
        <p:txBody>
          <a:bodyPr/>
          <a:lstStyle/>
          <a:p>
            <a:fld id="{4B490DE6-7A4A-0F4C-A18B-C3B4F3245ADB}" type="slidenum">
              <a:rPr lang="en-US" smtClean="0"/>
              <a:t>40</a:t>
            </a:fld>
            <a:endParaRPr lang="en-US"/>
          </a:p>
        </p:txBody>
      </p:sp>
    </p:spTree>
    <p:extLst>
      <p:ext uri="{BB962C8B-B14F-4D97-AF65-F5344CB8AC3E}">
        <p14:creationId xmlns:p14="http://schemas.microsoft.com/office/powerpoint/2010/main" val="7923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Bidirectional (</a:t>
            </a:r>
            <a:r>
              <a:rPr lang="en-US" sz="3200" dirty="0" err="1"/>
              <a:t>cond</a:t>
            </a:r>
            <a:r>
              <a:rPr lang="en-US" sz="3200" dirty="0"/>
              <a:t>) </a:t>
            </a:r>
          </a:p>
        </p:txBody>
      </p:sp>
      <p:sp>
        <p:nvSpPr>
          <p:cNvPr id="144" name="Slide Number Placeholder 143"/>
          <p:cNvSpPr>
            <a:spLocks noGrp="1"/>
          </p:cNvSpPr>
          <p:nvPr>
            <p:ph type="sldNum" sz="quarter" idx="12"/>
          </p:nvPr>
        </p:nvSpPr>
        <p:spPr/>
        <p:txBody>
          <a:bodyPr/>
          <a:lstStyle/>
          <a:p>
            <a:fld id="{4B490DE6-7A4A-0F4C-A18B-C3B4F3245ADB}" type="slidenum">
              <a:rPr lang="en-US" smtClean="0"/>
              <a:t>41</a:t>
            </a:fld>
            <a:endParaRPr lang="en-US"/>
          </a:p>
        </p:txBody>
      </p:sp>
      <p:grpSp>
        <p:nvGrpSpPr>
          <p:cNvPr id="92" name="Group 91"/>
          <p:cNvGrpSpPr/>
          <p:nvPr/>
        </p:nvGrpSpPr>
        <p:grpSpPr>
          <a:xfrm>
            <a:off x="4704425" y="927618"/>
            <a:ext cx="5315368" cy="4709703"/>
            <a:chOff x="2965033" y="836178"/>
            <a:chExt cx="5315368" cy="4709703"/>
          </a:xfrm>
        </p:grpSpPr>
        <p:sp>
          <p:nvSpPr>
            <p:cNvPr id="89" name="Rounded Rectangle 88"/>
            <p:cNvSpPr/>
            <p:nvPr/>
          </p:nvSpPr>
          <p:spPr>
            <a:xfrm>
              <a:off x="2965033" y="1585432"/>
              <a:ext cx="5315368" cy="3608964"/>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Arrow Connector 85"/>
            <p:cNvCxnSpPr>
              <a:endCxn id="105" idx="2"/>
            </p:cNvCxnSpPr>
            <p:nvPr/>
          </p:nvCxnSpPr>
          <p:spPr>
            <a:xfrm flipH="1" flipV="1">
              <a:off x="6578940" y="1495345"/>
              <a:ext cx="58086" cy="19541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104" idx="2"/>
            </p:cNvCxnSpPr>
            <p:nvPr/>
          </p:nvCxnSpPr>
          <p:spPr>
            <a:xfrm flipH="1" flipV="1">
              <a:off x="5116040" y="1481200"/>
              <a:ext cx="68212" cy="18994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3335351" y="836178"/>
              <a:ext cx="4447246" cy="4309784"/>
              <a:chOff x="3622726" y="965822"/>
              <a:chExt cx="4447246" cy="4309784"/>
            </a:xfrm>
          </p:grpSpPr>
          <p:grpSp>
            <p:nvGrpSpPr>
              <p:cNvPr id="48" name="Group 47"/>
              <p:cNvGrpSpPr/>
              <p:nvPr/>
            </p:nvGrpSpPr>
            <p:grpSpPr>
              <a:xfrm>
                <a:off x="3622726" y="967272"/>
                <a:ext cx="1570360" cy="4295513"/>
                <a:chOff x="6434085" y="1602334"/>
                <a:chExt cx="1570360" cy="4295513"/>
              </a:xfrm>
            </p:grpSpPr>
            <p:grpSp>
              <p:nvGrpSpPr>
                <p:cNvPr id="65" name="Group 64"/>
                <p:cNvGrpSpPr/>
                <p:nvPr/>
              </p:nvGrpSpPr>
              <p:grpSpPr>
                <a:xfrm>
                  <a:off x="6434085" y="1602334"/>
                  <a:ext cx="1570360" cy="4295513"/>
                  <a:chOff x="4626569" y="1874869"/>
                  <a:chExt cx="1570360" cy="4295513"/>
                </a:xfrm>
              </p:grpSpPr>
              <p:cxnSp>
                <p:nvCxnSpPr>
                  <p:cNvPr id="71" name="Straight Arrow Connector 70"/>
                  <p:cNvCxnSpPr/>
                  <p:nvPr/>
                </p:nvCxnSpPr>
                <p:spPr>
                  <a:xfrm flipV="1">
                    <a:off x="5386829" y="4433874"/>
                    <a:ext cx="425341" cy="17365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9" name="TextBox 68"/>
                      <p:cNvSpPr txBox="1"/>
                      <p:nvPr/>
                    </p:nvSpPr>
                    <p:spPr>
                      <a:xfrm>
                        <a:off x="4626569" y="187486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69" name="TextBox 68"/>
                      <p:cNvSpPr txBox="1">
                        <a:spLocks noRot="1" noChangeAspect="1" noMove="1" noResize="1" noEditPoints="1" noAdjustHandles="1" noChangeArrowheads="1" noChangeShapeType="1" noTextEdit="1"/>
                      </p:cNvSpPr>
                      <p:nvPr/>
                    </p:nvSpPr>
                    <p:spPr>
                      <a:xfrm>
                        <a:off x="4626569" y="1874869"/>
                        <a:ext cx="683392" cy="369332"/>
                      </a:xfrm>
                      <a:prstGeom prst="rect">
                        <a:avLst/>
                      </a:prstGeom>
                      <a:blipFill rotWithShape="0">
                        <a:blip r:embed="rId3"/>
                        <a:stretch>
                          <a:fillRect t="-39344" b="-95082"/>
                        </a:stretch>
                      </a:blipFill>
                    </p:spPr>
                    <p:txBody>
                      <a:bodyPr/>
                      <a:lstStyle/>
                      <a:p>
                        <a:r>
                          <a:rPr lang="en-US">
                            <a:noFill/>
                          </a:rPr>
                          <a:t> </a:t>
                        </a:r>
                      </a:p>
                    </p:txBody>
                  </p:sp>
                </mc:Fallback>
              </mc:AlternateContent>
            </p:grpSp>
            <p:cxnSp>
              <p:nvCxnSpPr>
                <p:cNvPr id="66" name="Straight Arrow Connector 65"/>
                <p:cNvCxnSpPr>
                  <a:endCxn id="103" idx="2"/>
                </p:cNvCxnSpPr>
                <p:nvPr/>
              </p:nvCxnSpPr>
              <p:spPr>
                <a:xfrm flipH="1" flipV="1">
                  <a:off x="6815033" y="2278440"/>
                  <a:ext cx="703123" cy="7402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7" name="Circular Arrow 66"/>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48"/>
              <p:cNvGrpSpPr/>
              <p:nvPr/>
            </p:nvGrpSpPr>
            <p:grpSpPr>
              <a:xfrm>
                <a:off x="5079490" y="965822"/>
                <a:ext cx="1554327" cy="2433684"/>
                <a:chOff x="4986180" y="965822"/>
                <a:chExt cx="1554327" cy="2433684"/>
              </a:xfrm>
            </p:grpSpPr>
            <p:sp>
              <p:nvSpPr>
                <p:cNvPr id="59" name="Rectangle 58"/>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60" name="TextBox 59"/>
                    <p:cNvSpPr txBox="1"/>
                    <p:nvPr/>
                  </p:nvSpPr>
                  <p:spPr>
                    <a:xfrm>
                      <a:off x="4986180" y="965822"/>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4986180" y="965822"/>
                      <a:ext cx="683392" cy="369332"/>
                    </a:xfrm>
                    <a:prstGeom prst="rect">
                      <a:avLst/>
                    </a:prstGeom>
                    <a:blipFill rotWithShape="0">
                      <a:blip r:embed="rId4"/>
                      <a:stretch>
                        <a:fillRect t="-39344" b="-93443"/>
                      </a:stretch>
                    </a:blipFill>
                  </p:spPr>
                  <p:txBody>
                    <a:bodyPr/>
                    <a:lstStyle/>
                    <a:p>
                      <a:r>
                        <a:rPr lang="en-US">
                          <a:noFill/>
                        </a:rPr>
                        <a:t> </a:t>
                      </a:r>
                    </a:p>
                  </p:txBody>
                </p:sp>
              </mc:Fallback>
            </mc:AlternateContent>
            <p:cxnSp>
              <p:nvCxnSpPr>
                <p:cNvPr id="63" name="Straight Arrow Connector 62"/>
                <p:cNvCxnSpPr>
                  <a:endCxn id="104" idx="2"/>
                </p:cNvCxnSpPr>
                <p:nvPr/>
              </p:nvCxnSpPr>
              <p:spPr>
                <a:xfrm flipH="1" flipV="1">
                  <a:off x="5310105" y="1610844"/>
                  <a:ext cx="732782" cy="7570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Circular Arrow 63"/>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49"/>
              <p:cNvGrpSpPr/>
              <p:nvPr/>
            </p:nvGrpSpPr>
            <p:grpSpPr>
              <a:xfrm>
                <a:off x="6634425" y="971341"/>
                <a:ext cx="1435547" cy="4304265"/>
                <a:chOff x="5104960" y="974218"/>
                <a:chExt cx="1435547" cy="4304265"/>
              </a:xfrm>
            </p:grpSpPr>
            <p:sp>
              <p:nvSpPr>
                <p:cNvPr id="53" name="Rectangle 52"/>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54" name="TextBox 53"/>
                    <p:cNvSpPr txBox="1"/>
                    <p:nvPr/>
                  </p:nvSpPr>
                  <p:spPr>
                    <a:xfrm>
                      <a:off x="5104960" y="974218"/>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5104960" y="974218"/>
                      <a:ext cx="463781"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56" name="Straight Arrow Connector 55"/>
                <p:cNvCxnSpPr/>
                <p:nvPr/>
              </p:nvCxnSpPr>
              <p:spPr>
                <a:xfrm flipV="1">
                  <a:off x="5810371" y="3526276"/>
                  <a:ext cx="308801" cy="17522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105" idx="2"/>
                </p:cNvCxnSpPr>
                <p:nvPr/>
              </p:nvCxnSpPr>
              <p:spPr>
                <a:xfrm flipH="1" flipV="1">
                  <a:off x="5336850" y="1627866"/>
                  <a:ext cx="711156" cy="7640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Circular Arrow 57"/>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51" name="Right Arrow 50"/>
              <p:cNvSpPr/>
              <p:nvPr/>
            </p:nvSpPr>
            <p:spPr>
              <a:xfrm rot="10800000">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ight Arrow 51"/>
              <p:cNvSpPr/>
              <p:nvPr/>
            </p:nvSpPr>
            <p:spPr>
              <a:xfrm rot="10800000">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ight Arrow 45"/>
            <p:cNvSpPr/>
            <p:nvPr/>
          </p:nvSpPr>
          <p:spPr>
            <a:xfrm>
              <a:off x="3001609" y="3848115"/>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Arrow Connector 75"/>
            <p:cNvCxnSpPr/>
            <p:nvPr/>
          </p:nvCxnSpPr>
          <p:spPr>
            <a:xfrm flipV="1">
              <a:off x="5638474" y="3442189"/>
              <a:ext cx="325344" cy="1690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3319954" y="1513734"/>
              <a:ext cx="3983088" cy="4032147"/>
              <a:chOff x="4300398" y="492795"/>
              <a:chExt cx="3983088" cy="4032147"/>
            </a:xfrm>
          </p:grpSpPr>
          <p:grpSp>
            <p:nvGrpSpPr>
              <p:cNvPr id="37" name="Group 36"/>
              <p:cNvGrpSpPr/>
              <p:nvPr/>
            </p:nvGrpSpPr>
            <p:grpSpPr>
              <a:xfrm>
                <a:off x="4300398" y="492795"/>
                <a:ext cx="1099468" cy="4016449"/>
                <a:chOff x="7111757" y="1127857"/>
                <a:chExt cx="1099468" cy="4016449"/>
              </a:xfrm>
            </p:grpSpPr>
            <p:grpSp>
              <p:nvGrpSpPr>
                <p:cNvPr id="39" name="Group 38"/>
                <p:cNvGrpSpPr/>
                <p:nvPr/>
              </p:nvGrpSpPr>
              <p:grpSpPr>
                <a:xfrm>
                  <a:off x="7111757" y="3079988"/>
                  <a:ext cx="1099468" cy="2064318"/>
                  <a:chOff x="5304241" y="3352523"/>
                  <a:chExt cx="1099468" cy="2064318"/>
                </a:xfrm>
              </p:grpSpPr>
              <p:sp>
                <p:nvSpPr>
                  <p:cNvPr id="42" name="Rectangle 41"/>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44" name="TextBox 43"/>
                      <p:cNvSpPr txBox="1"/>
                      <p:nvPr/>
                    </p:nvSpPr>
                    <p:spPr>
                      <a:xfrm>
                        <a:off x="5682934" y="5047509"/>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5682934" y="5047509"/>
                        <a:ext cx="720775" cy="369332"/>
                      </a:xfrm>
                      <a:prstGeom prst="rect">
                        <a:avLst/>
                      </a:prstGeom>
                      <a:blipFill rotWithShape="0">
                        <a:blip r:embed="rId6"/>
                        <a:stretch>
                          <a:fillRect t="-41667" b="-96667"/>
                        </a:stretch>
                      </a:blipFill>
                    </p:spPr>
                    <p:txBody>
                      <a:bodyPr/>
                      <a:lstStyle/>
                      <a:p>
                        <a:r>
                          <a:rPr lang="en-US">
                            <a:noFill/>
                          </a:rPr>
                          <a:t> </a:t>
                        </a:r>
                      </a:p>
                    </p:txBody>
                  </p:sp>
                </mc:Fallback>
              </mc:AlternateContent>
              <p:cxnSp>
                <p:nvCxnSpPr>
                  <p:cNvPr id="45" name="Straight Arrow Connector 44"/>
                  <p:cNvCxnSpPr/>
                  <p:nvPr/>
                </p:nvCxnSpPr>
                <p:spPr>
                  <a:xfrm flipH="1" flipV="1">
                    <a:off x="5812170" y="4433873"/>
                    <a:ext cx="267728" cy="5859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40" name="Straight Arrow Connector 39"/>
                <p:cNvCxnSpPr>
                  <a:endCxn id="103" idx="2"/>
                </p:cNvCxnSpPr>
                <p:nvPr/>
              </p:nvCxnSpPr>
              <p:spPr>
                <a:xfrm flipH="1" flipV="1">
                  <a:off x="7508102" y="1127857"/>
                  <a:ext cx="72628" cy="18787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Circular Arrow 40"/>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5741129" y="2444926"/>
                <a:ext cx="1232504" cy="2080016"/>
                <a:chOff x="5647819" y="2444926"/>
                <a:chExt cx="1232504" cy="2080016"/>
              </a:xfrm>
            </p:grpSpPr>
            <p:sp>
              <p:nvSpPr>
                <p:cNvPr id="30" name="Rectangle 29"/>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2" name="TextBox 31"/>
                    <p:cNvSpPr txBox="1"/>
                    <p:nvPr/>
                  </p:nvSpPr>
                  <p:spPr>
                    <a:xfrm>
                      <a:off x="6159548" y="4155610"/>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6159548" y="4155610"/>
                      <a:ext cx="720775" cy="369332"/>
                    </a:xfrm>
                    <a:prstGeom prst="rect">
                      <a:avLst/>
                    </a:prstGeom>
                    <a:blipFill rotWithShape="0">
                      <a:blip r:embed="rId7"/>
                      <a:stretch>
                        <a:fillRect t="-39344" b="-93443"/>
                      </a:stretch>
                    </a:blipFill>
                  </p:spPr>
                  <p:txBody>
                    <a:bodyPr/>
                    <a:lstStyle/>
                    <a:p>
                      <a:r>
                        <a:rPr lang="en-US">
                          <a:noFill/>
                        </a:rPr>
                        <a:t> </a:t>
                      </a:r>
                    </a:p>
                  </p:txBody>
                </p:sp>
              </mc:Fallback>
            </mc:AlternateContent>
            <p:cxnSp>
              <p:nvCxnSpPr>
                <p:cNvPr id="33" name="Straight Arrow Connector 32"/>
                <p:cNvCxnSpPr>
                  <a:stCxn id="32" idx="0"/>
                </p:cNvCxnSpPr>
                <p:nvPr/>
              </p:nvCxnSpPr>
              <p:spPr>
                <a:xfrm flipH="1" flipV="1">
                  <a:off x="6119172" y="3553986"/>
                  <a:ext cx="400764" cy="601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Circular Arrow 3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7177284" y="2442049"/>
                <a:ext cx="1106202" cy="2080016"/>
                <a:chOff x="5647819" y="2444926"/>
                <a:chExt cx="1106202" cy="2080016"/>
              </a:xfrm>
            </p:grpSpPr>
            <p:sp>
              <p:nvSpPr>
                <p:cNvPr id="24" name="Rectangle 23"/>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6" name="TextBox 25"/>
                    <p:cNvSpPr txBox="1"/>
                    <p:nvPr/>
                  </p:nvSpPr>
                  <p:spPr>
                    <a:xfrm>
                      <a:off x="6252858" y="4155610"/>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6252858" y="4155610"/>
                      <a:ext cx="501163" cy="369332"/>
                    </a:xfrm>
                    <a:prstGeom prst="rect">
                      <a:avLst/>
                    </a:prstGeom>
                    <a:blipFill rotWithShape="0">
                      <a:blip r:embed="rId8"/>
                      <a:stretch>
                        <a:fillRect t="-40000" b="-96667"/>
                      </a:stretch>
                    </a:blipFill>
                  </p:spPr>
                  <p:txBody>
                    <a:bodyPr/>
                    <a:lstStyle/>
                    <a:p>
                      <a:r>
                        <a:rPr lang="en-US">
                          <a:noFill/>
                        </a:rPr>
                        <a:t> </a:t>
                      </a:r>
                    </a:p>
                  </p:txBody>
                </p:sp>
              </mc:Fallback>
            </mc:AlternateContent>
            <p:cxnSp>
              <p:nvCxnSpPr>
                <p:cNvPr id="27" name="Straight Arrow Connector 26"/>
                <p:cNvCxnSpPr>
                  <a:stCxn id="26" idx="0"/>
                </p:cNvCxnSpPr>
                <p:nvPr/>
              </p:nvCxnSpPr>
              <p:spPr>
                <a:xfrm flipH="1" flipV="1">
                  <a:off x="6119172" y="3553986"/>
                  <a:ext cx="384268" cy="6016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Circular Arrow 28"/>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2" name="Right Arrow 21"/>
              <p:cNvSpPr/>
              <p:nvPr/>
            </p:nvSpPr>
            <p:spPr>
              <a:xfrm>
                <a:off x="529208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 name="Right Arrow 86"/>
            <p:cNvSpPr/>
            <p:nvPr/>
          </p:nvSpPr>
          <p:spPr>
            <a:xfrm rot="10800000">
              <a:off x="7892568" y="266403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TextBox 92"/>
          <p:cNvSpPr txBox="1"/>
          <p:nvPr/>
        </p:nvSpPr>
        <p:spPr>
          <a:xfrm>
            <a:off x="2897453" y="3847051"/>
            <a:ext cx="1699504"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previous state</a:t>
            </a:r>
          </a:p>
        </p:txBody>
      </p:sp>
      <p:sp>
        <p:nvSpPr>
          <p:cNvPr id="94" name="TextBox 93"/>
          <p:cNvSpPr txBox="1"/>
          <p:nvPr/>
        </p:nvSpPr>
        <p:spPr>
          <a:xfrm>
            <a:off x="10198482" y="2624913"/>
            <a:ext cx="1699504"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previous state</a:t>
            </a:r>
          </a:p>
        </p:txBody>
      </p:sp>
      <p:sp>
        <p:nvSpPr>
          <p:cNvPr id="103" name="Rectangle 102"/>
          <p:cNvSpPr/>
          <p:nvPr/>
        </p:nvSpPr>
        <p:spPr>
          <a:xfrm>
            <a:off x="5341566" y="1387949"/>
            <a:ext cx="228250" cy="21722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741307" y="1355415"/>
            <a:ext cx="228250" cy="21722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8204207" y="1369560"/>
            <a:ext cx="228250" cy="217225"/>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0" name="Group 139"/>
          <p:cNvGrpSpPr/>
          <p:nvPr/>
        </p:nvGrpSpPr>
        <p:grpSpPr>
          <a:xfrm>
            <a:off x="1221913" y="1891762"/>
            <a:ext cx="892688" cy="3372592"/>
            <a:chOff x="1014100" y="1988747"/>
            <a:chExt cx="892688" cy="3372592"/>
          </a:xfrm>
        </p:grpSpPr>
        <p:grpSp>
          <p:nvGrpSpPr>
            <p:cNvPr id="131" name="Group 130"/>
            <p:cNvGrpSpPr/>
            <p:nvPr/>
          </p:nvGrpSpPr>
          <p:grpSpPr>
            <a:xfrm>
              <a:off x="1014100" y="1988747"/>
              <a:ext cx="892688" cy="3372592"/>
              <a:chOff x="7046440" y="1875446"/>
              <a:chExt cx="892688" cy="3372592"/>
            </a:xfrm>
          </p:grpSpPr>
          <p:grpSp>
            <p:nvGrpSpPr>
              <p:cNvPr id="132" name="Group 131"/>
              <p:cNvGrpSpPr/>
              <p:nvPr/>
            </p:nvGrpSpPr>
            <p:grpSpPr>
              <a:xfrm>
                <a:off x="7046440" y="1875446"/>
                <a:ext cx="892688" cy="3372592"/>
                <a:chOff x="5238924" y="2147981"/>
                <a:chExt cx="892688" cy="3372592"/>
              </a:xfrm>
            </p:grpSpPr>
            <p:sp>
              <p:nvSpPr>
                <p:cNvPr id="135" name="Rectangle 134"/>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36" name="TextBox 135"/>
                    <p:cNvSpPr txBox="1"/>
                    <p:nvPr/>
                  </p:nvSpPr>
                  <p:spPr>
                    <a:xfrm>
                      <a:off x="5453377" y="2147981"/>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5453377" y="2147981"/>
                      <a:ext cx="463781" cy="369332"/>
                    </a:xfrm>
                    <a:prstGeom prst="rect">
                      <a:avLst/>
                    </a:prstGeom>
                    <a:blipFill rotWithShape="0">
                      <a:blip r:embed="rId9"/>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5517627" y="5151241"/>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5517627" y="5151241"/>
                      <a:ext cx="501163" cy="369332"/>
                    </a:xfrm>
                    <a:prstGeom prst="rect">
                      <a:avLst/>
                    </a:prstGeom>
                    <a:blipFill rotWithShape="0">
                      <a:blip r:embed="rId10"/>
                      <a:stretch>
                        <a:fillRect t="-39344" b="-93443"/>
                      </a:stretch>
                    </a:blipFill>
                  </p:spPr>
                  <p:txBody>
                    <a:bodyPr/>
                    <a:lstStyle/>
                    <a:p>
                      <a:r>
                        <a:rPr lang="en-US">
                          <a:noFill/>
                        </a:rPr>
                        <a:t> </a:t>
                      </a:r>
                    </a:p>
                  </p:txBody>
                </p:sp>
              </mc:Fallback>
            </mc:AlternateContent>
            <p:cxnSp>
              <p:nvCxnSpPr>
                <p:cNvPr id="138" name="Straight Arrow Connector 137"/>
                <p:cNvCxnSpPr/>
                <p:nvPr/>
              </p:nvCxnSpPr>
              <p:spPr>
                <a:xfrm flipH="1" flipV="1">
                  <a:off x="568256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133" name="Straight Arrow Connector 132"/>
              <p:cNvCxnSpPr/>
              <p:nvPr/>
            </p:nvCxnSpPr>
            <p:spPr>
              <a:xfrm flipH="1" flipV="1">
                <a:off x="7474311"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4" name="Circular Arrow 133"/>
              <p:cNvSpPr/>
              <p:nvPr/>
            </p:nvSpPr>
            <p:spPr>
              <a:xfrm>
                <a:off x="7242325" y="3182867"/>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9" name="Circular Arrow 138"/>
            <p:cNvSpPr/>
            <p:nvPr/>
          </p:nvSpPr>
          <p:spPr>
            <a:xfrm flipV="1">
              <a:off x="1206189" y="3349492"/>
              <a:ext cx="534504" cy="56463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142" name="Straight Connector 141"/>
          <p:cNvCxnSpPr/>
          <p:nvPr/>
        </p:nvCxnSpPr>
        <p:spPr>
          <a:xfrm>
            <a:off x="2671871" y="1270690"/>
            <a:ext cx="11142" cy="46036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43" name="Rectangle 142"/>
          <p:cNvSpPr/>
          <p:nvPr/>
        </p:nvSpPr>
        <p:spPr>
          <a:xfrm>
            <a:off x="280141" y="1108840"/>
            <a:ext cx="2325123" cy="369332"/>
          </a:xfrm>
          <a:prstGeom prst="rect">
            <a:avLst/>
          </a:prstGeom>
        </p:spPr>
        <p:txBody>
          <a:bodyPr wrap="square">
            <a:spAutoFit/>
          </a:bodyPr>
          <a:lstStyle/>
          <a:p>
            <a:r>
              <a:rPr lang="en-US" dirty="0">
                <a:solidFill>
                  <a:schemeClr val="tx1">
                    <a:lumMod val="75000"/>
                    <a:lumOff val="25000"/>
                  </a:schemeClr>
                </a:solidFill>
                <a:latin typeface="Karla" charset="0"/>
                <a:ea typeface="Karla" charset="0"/>
                <a:cs typeface="Karla" charset="0"/>
              </a:rPr>
              <a:t>﻿symbol for a BRNN </a:t>
            </a:r>
          </a:p>
        </p:txBody>
      </p:sp>
    </p:spTree>
    <p:extLst>
      <p:ext uri="{BB962C8B-B14F-4D97-AF65-F5344CB8AC3E}">
        <p14:creationId xmlns:p14="http://schemas.microsoft.com/office/powerpoint/2010/main" val="1666134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Deep RNN</a:t>
            </a:r>
          </a:p>
        </p:txBody>
      </p:sp>
      <p:sp>
        <p:nvSpPr>
          <p:cNvPr id="3" name="Content Placeholder 2"/>
          <p:cNvSpPr>
            <a:spLocks noGrp="1"/>
          </p:cNvSpPr>
          <p:nvPr>
            <p:ph idx="1"/>
          </p:nvPr>
        </p:nvSpPr>
        <p:spPr/>
        <p:txBody>
          <a:bodyPr/>
          <a:lstStyle/>
          <a:p>
            <a:r>
              <a:rPr lang="en-US" sz="2400" dirty="0">
                <a:solidFill>
                  <a:schemeClr val="tx1">
                    <a:lumMod val="75000"/>
                    <a:lumOff val="25000"/>
                  </a:schemeClr>
                </a:solidFill>
              </a:rPr>
              <a:t>LSTM units can be arranged in layers, so that each the output of each unit is the input to the other units. This is called </a:t>
            </a:r>
            <a:r>
              <a:rPr lang="en-US" sz="2400" b="1" dirty="0">
                <a:solidFill>
                  <a:schemeClr val="tx1">
                    <a:lumMod val="75000"/>
                    <a:lumOff val="25000"/>
                  </a:schemeClr>
                </a:solidFill>
              </a:rPr>
              <a:t>a deep RNN</a:t>
            </a:r>
            <a:r>
              <a:rPr lang="en-US" sz="2400" dirty="0">
                <a:solidFill>
                  <a:schemeClr val="tx1">
                    <a:lumMod val="75000"/>
                    <a:lumOff val="25000"/>
                  </a:schemeClr>
                </a:solidFill>
              </a:rPr>
              <a:t>, where the adjective “deep” refers to these multiple layers.</a:t>
            </a:r>
          </a:p>
          <a:p>
            <a:endParaRPr lang="en-US" sz="2400" dirty="0">
              <a:solidFill>
                <a:schemeClr val="tx1">
                  <a:lumMod val="75000"/>
                  <a:lumOff val="25000"/>
                </a:schemeClr>
              </a:solidFill>
            </a:endParaRPr>
          </a:p>
          <a:p>
            <a:pPr marL="342900" indent="-342900">
              <a:buFont typeface="Arial" charset="0"/>
              <a:buChar char="•"/>
            </a:pPr>
            <a:r>
              <a:rPr lang="en-US" sz="2400" dirty="0">
                <a:solidFill>
                  <a:schemeClr val="tx1">
                    <a:lumMod val="75000"/>
                    <a:lumOff val="25000"/>
                  </a:schemeClr>
                </a:solidFill>
              </a:rPr>
              <a:t>Each layer feeds the LSTM on the next layer</a:t>
            </a:r>
          </a:p>
          <a:p>
            <a:pPr marL="342900" indent="-342900">
              <a:buFont typeface="Arial" charset="0"/>
              <a:buChar char="•"/>
            </a:pPr>
            <a:r>
              <a:rPr lang="en-US" sz="2400" dirty="0">
                <a:solidFill>
                  <a:schemeClr val="tx1">
                    <a:lumMod val="75000"/>
                    <a:lumOff val="25000"/>
                  </a:schemeClr>
                </a:solidFill>
              </a:rPr>
              <a:t>First time step of a feature is fed to the first LSTM, which processes that data and produces an output (and a new state for itself). </a:t>
            </a:r>
          </a:p>
          <a:p>
            <a:pPr marL="342900" indent="-342900">
              <a:buFont typeface="Arial" charset="0"/>
              <a:buChar char="•"/>
            </a:pPr>
            <a:r>
              <a:rPr lang="en-US" sz="2400" dirty="0">
                <a:solidFill>
                  <a:schemeClr val="tx1">
                    <a:lumMod val="75000"/>
                    <a:lumOff val="25000"/>
                  </a:schemeClr>
                </a:solidFill>
              </a:rPr>
              <a:t>That output is fed to the next LSTM, which does the same thing, and the next, and so on. </a:t>
            </a:r>
          </a:p>
          <a:p>
            <a:pPr marL="342900" indent="-342900">
              <a:buFont typeface="Arial" charset="0"/>
              <a:buChar char="•"/>
            </a:pPr>
            <a:r>
              <a:rPr lang="en-US" sz="2400" dirty="0">
                <a:solidFill>
                  <a:schemeClr val="tx1">
                    <a:lumMod val="75000"/>
                    <a:lumOff val="25000"/>
                  </a:schemeClr>
                </a:solidFill>
              </a:rPr>
              <a:t>Then the second time step arrives at the first LSTM, and the process repeats.</a:t>
            </a:r>
          </a:p>
        </p:txBody>
      </p:sp>
      <p:sp>
        <p:nvSpPr>
          <p:cNvPr id="4" name="Slide Number Placeholder 3"/>
          <p:cNvSpPr>
            <a:spLocks noGrp="1"/>
          </p:cNvSpPr>
          <p:nvPr>
            <p:ph type="sldNum" sz="quarter" idx="12"/>
          </p:nvPr>
        </p:nvSpPr>
        <p:spPr/>
        <p:txBody>
          <a:bodyPr/>
          <a:lstStyle/>
          <a:p>
            <a:fld id="{4B490DE6-7A4A-0F4C-A18B-C3B4F3245ADB}" type="slidenum">
              <a:rPr lang="en-US" smtClean="0"/>
              <a:t>42</a:t>
            </a:fld>
            <a:endParaRPr lang="en-US"/>
          </a:p>
        </p:txBody>
      </p:sp>
    </p:spTree>
    <p:extLst>
      <p:ext uri="{BB962C8B-B14F-4D97-AF65-F5344CB8AC3E}">
        <p14:creationId xmlns:p14="http://schemas.microsoft.com/office/powerpoint/2010/main" val="1558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2881770" y="1320231"/>
            <a:ext cx="7467600" cy="2211501"/>
            <a:chOff x="2147455" y="3829081"/>
            <a:chExt cx="7467600" cy="2211501"/>
          </a:xfrm>
        </p:grpSpPr>
        <p:sp>
          <p:nvSpPr>
            <p:cNvPr id="51" name="Rounded Rectangle 50"/>
            <p:cNvSpPr/>
            <p:nvPr/>
          </p:nvSpPr>
          <p:spPr>
            <a:xfrm>
              <a:off x="2147455" y="4147914"/>
              <a:ext cx="7467600" cy="1892668"/>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51"/>
            <p:cNvGrpSpPr/>
            <p:nvPr/>
          </p:nvGrpSpPr>
          <p:grpSpPr>
            <a:xfrm>
              <a:off x="2610137" y="3829081"/>
              <a:ext cx="6546512" cy="1703425"/>
              <a:chOff x="3039630" y="3898356"/>
              <a:chExt cx="6546512" cy="1703425"/>
            </a:xfrm>
          </p:grpSpPr>
          <p:grpSp>
            <p:nvGrpSpPr>
              <p:cNvPr id="53" name="Group 52"/>
              <p:cNvGrpSpPr/>
              <p:nvPr/>
            </p:nvGrpSpPr>
            <p:grpSpPr>
              <a:xfrm>
                <a:off x="3039630" y="3898356"/>
                <a:ext cx="3769574" cy="1703425"/>
                <a:chOff x="4300398" y="1696081"/>
                <a:chExt cx="3769574" cy="1703425"/>
              </a:xfrm>
            </p:grpSpPr>
            <p:grpSp>
              <p:nvGrpSpPr>
                <p:cNvPr id="66" name="Group 65"/>
                <p:cNvGrpSpPr/>
                <p:nvPr/>
              </p:nvGrpSpPr>
              <p:grpSpPr>
                <a:xfrm>
                  <a:off x="4300398" y="1698958"/>
                  <a:ext cx="892688" cy="1700548"/>
                  <a:chOff x="7111757" y="2334020"/>
                  <a:chExt cx="892688" cy="1700548"/>
                </a:xfrm>
              </p:grpSpPr>
              <p:sp>
                <p:nvSpPr>
                  <p:cNvPr id="84" name="Rectangle 83"/>
                  <p:cNvSpPr/>
                  <p:nvPr/>
                </p:nvSpPr>
                <p:spPr>
                  <a:xfrm>
                    <a:off x="7111757" y="3079988"/>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cxnSp>
                <p:nvCxnSpPr>
                  <p:cNvPr id="82" name="Straight Arrow Connector 81"/>
                  <p:cNvCxnSpPr/>
                  <p:nvPr/>
                </p:nvCxnSpPr>
                <p:spPr>
                  <a:xfrm flipH="1" flipV="1">
                    <a:off x="7574134"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3" name="Circular Arrow 82"/>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66"/>
                <p:cNvGrpSpPr/>
                <p:nvPr/>
              </p:nvGrpSpPr>
              <p:grpSpPr>
                <a:xfrm>
                  <a:off x="5741129" y="1698958"/>
                  <a:ext cx="892688" cy="1700548"/>
                  <a:chOff x="5647819" y="1698958"/>
                  <a:chExt cx="892688" cy="1700548"/>
                </a:xfrm>
              </p:grpSpPr>
              <p:sp>
                <p:nvSpPr>
                  <p:cNvPr id="76" name="Rectangle 75"/>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cxnSp>
                <p:nvCxnSpPr>
                  <p:cNvPr id="79" name="Straight Arrow Connector 78"/>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0" name="Circular Arrow 79"/>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67"/>
                <p:cNvGrpSpPr/>
                <p:nvPr/>
              </p:nvGrpSpPr>
              <p:grpSpPr>
                <a:xfrm>
                  <a:off x="7177284" y="1696081"/>
                  <a:ext cx="892688" cy="1700548"/>
                  <a:chOff x="5647819" y="1698958"/>
                  <a:chExt cx="892688" cy="1700548"/>
                </a:xfrm>
              </p:grpSpPr>
              <p:sp>
                <p:nvSpPr>
                  <p:cNvPr id="71" name="Rectangle 70"/>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cxnSp>
                <p:nvCxnSpPr>
                  <p:cNvPr id="74" name="Straight Arrow Connector 73"/>
                  <p:cNvCxnSpPr/>
                  <p:nvPr/>
                </p:nvCxnSpPr>
                <p:spPr>
                  <a:xfrm flipH="1" flipV="1">
                    <a:off x="6110196" y="1698958"/>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5" name="Circular Arrow 74"/>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69" name="Right Arrow 68"/>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ight Arrow 69"/>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Rectangle 53"/>
              <p:cNvSpPr/>
              <p:nvPr/>
            </p:nvSpPr>
            <p:spPr>
              <a:xfrm>
                <a:off x="7377267" y="4643301"/>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sp>
            <p:nvSpPr>
              <p:cNvPr id="55" name="Right Arrow 54"/>
              <p:cNvSpPr/>
              <p:nvPr/>
            </p:nvSpPr>
            <p:spPr>
              <a:xfrm>
                <a:off x="6967361" y="5017954"/>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Circular Arrow 55"/>
              <p:cNvSpPr/>
              <p:nvPr/>
            </p:nvSpPr>
            <p:spPr>
              <a:xfrm rot="5400000">
                <a:off x="7396709" y="481761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9" name="Straight Arrow Connector 58"/>
              <p:cNvCxnSpPr/>
              <p:nvPr/>
            </p:nvCxnSpPr>
            <p:spPr>
              <a:xfrm flipH="1" flipV="1">
                <a:off x="7861329" y="391220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8693454" y="464329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sp>
            <p:nvSpPr>
              <p:cNvPr id="61" name="Circular Arrow 60"/>
              <p:cNvSpPr/>
              <p:nvPr/>
            </p:nvSpPr>
            <p:spPr>
              <a:xfrm rot="5400000">
                <a:off x="8699041" y="4817611"/>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4" name="Straight Arrow Connector 63"/>
              <p:cNvCxnSpPr/>
              <p:nvPr/>
            </p:nvCxnSpPr>
            <p:spPr>
              <a:xfrm flipH="1" flipV="1">
                <a:off x="9163661" y="3912201"/>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Right Arrow 64"/>
              <p:cNvSpPr/>
              <p:nvPr/>
            </p:nvSpPr>
            <p:spPr>
              <a:xfrm>
                <a:off x="8338957" y="5017949"/>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p:txBody>
          <a:bodyPr/>
          <a:lstStyle/>
          <a:p>
            <a:r>
              <a:rPr lang="en-US" sz="3200" dirty="0"/>
              <a:t>Deep RNN</a:t>
            </a:r>
          </a:p>
        </p:txBody>
      </p:sp>
      <p:sp>
        <p:nvSpPr>
          <p:cNvPr id="4" name="Slide Number Placeholder 3"/>
          <p:cNvSpPr>
            <a:spLocks noGrp="1"/>
          </p:cNvSpPr>
          <p:nvPr>
            <p:ph type="sldNum" sz="quarter" idx="12"/>
          </p:nvPr>
        </p:nvSpPr>
        <p:spPr>
          <a:xfrm>
            <a:off x="10709563" y="6331056"/>
            <a:ext cx="705495" cy="365125"/>
          </a:xfrm>
        </p:spPr>
        <p:txBody>
          <a:bodyPr/>
          <a:lstStyle/>
          <a:p>
            <a:fld id="{4B490DE6-7A4A-0F4C-A18B-C3B4F3245ADB}" type="slidenum">
              <a:rPr lang="en-US" smtClean="0"/>
              <a:t>43</a:t>
            </a:fld>
            <a:endParaRPr lang="en-US"/>
          </a:p>
        </p:txBody>
      </p:sp>
      <p:grpSp>
        <p:nvGrpSpPr>
          <p:cNvPr id="49" name="Group 48"/>
          <p:cNvGrpSpPr/>
          <p:nvPr/>
        </p:nvGrpSpPr>
        <p:grpSpPr>
          <a:xfrm>
            <a:off x="2881770" y="3092032"/>
            <a:ext cx="7467600" cy="3512512"/>
            <a:chOff x="2147455" y="3244437"/>
            <a:chExt cx="7467600" cy="3512512"/>
          </a:xfrm>
        </p:grpSpPr>
        <p:sp>
          <p:nvSpPr>
            <p:cNvPr id="48" name="Rounded Rectangle 47"/>
            <p:cNvSpPr/>
            <p:nvPr/>
          </p:nvSpPr>
          <p:spPr>
            <a:xfrm>
              <a:off x="2147455" y="4147914"/>
              <a:ext cx="7467600" cy="1892668"/>
            </a:xfrm>
            <a:prstGeom prst="roundRect">
              <a:avLst/>
            </a:prstGeom>
            <a:solidFill>
              <a:schemeClr val="accent1">
                <a:lumMod val="20000"/>
                <a:lumOff val="80000"/>
              </a:schemeClr>
            </a:solidFill>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2610137" y="3244437"/>
              <a:ext cx="6651801" cy="3512512"/>
              <a:chOff x="3039630" y="3313712"/>
              <a:chExt cx="6651801" cy="3512512"/>
            </a:xfrm>
          </p:grpSpPr>
          <p:grpSp>
            <p:nvGrpSpPr>
              <p:cNvPr id="5" name="Group 4"/>
              <p:cNvGrpSpPr/>
              <p:nvPr/>
            </p:nvGrpSpPr>
            <p:grpSpPr>
              <a:xfrm>
                <a:off x="3039630" y="3313712"/>
                <a:ext cx="3769574" cy="3501539"/>
                <a:chOff x="4300398" y="1111437"/>
                <a:chExt cx="3769574" cy="3501539"/>
              </a:xfrm>
            </p:grpSpPr>
            <p:grpSp>
              <p:nvGrpSpPr>
                <p:cNvPr id="24" name="Group 23"/>
                <p:cNvGrpSpPr/>
                <p:nvPr/>
              </p:nvGrpSpPr>
              <p:grpSpPr>
                <a:xfrm>
                  <a:off x="4300398" y="1111437"/>
                  <a:ext cx="906168" cy="3501539"/>
                  <a:chOff x="7111757" y="1746499"/>
                  <a:chExt cx="906168" cy="3501539"/>
                </a:xfrm>
              </p:grpSpPr>
              <p:grpSp>
                <p:nvGrpSpPr>
                  <p:cNvPr id="26" name="Group 25"/>
                  <p:cNvGrpSpPr/>
                  <p:nvPr/>
                </p:nvGrpSpPr>
                <p:grpSpPr>
                  <a:xfrm>
                    <a:off x="7111757" y="3079988"/>
                    <a:ext cx="906168" cy="2168050"/>
                    <a:chOff x="5304241" y="3352523"/>
                    <a:chExt cx="906168" cy="2168050"/>
                  </a:xfrm>
                </p:grpSpPr>
                <p:sp>
                  <p:nvSpPr>
                    <p:cNvPr id="29" name="Rectangle 28"/>
                    <p:cNvSpPr/>
                    <p:nvPr/>
                  </p:nvSpPr>
                  <p:spPr>
                    <a:xfrm>
                      <a:off x="5304241"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31" name="TextBox 30"/>
                        <p:cNvSpPr txBox="1"/>
                        <p:nvPr/>
                      </p:nvSpPr>
                      <p:spPr>
                        <a:xfrm>
                          <a:off x="5489634" y="5151241"/>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489634" y="5151241"/>
                          <a:ext cx="720775"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32" name="Straight Arrow Connector 31"/>
                    <p:cNvCxnSpPr/>
                    <p:nvPr/>
                  </p:nvCxnSpPr>
                  <p:spPr>
                    <a:xfrm flipH="1" flipV="1">
                      <a:off x="5775593"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27" name="Straight Arrow Connector 26"/>
                  <p:cNvCxnSpPr/>
                  <p:nvPr/>
                </p:nvCxnSpPr>
                <p:spPr>
                  <a:xfrm flipV="1">
                    <a:off x="7574136" y="1746499"/>
                    <a:ext cx="8973" cy="1236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Circular Arrow 27"/>
                  <p:cNvSpPr/>
                  <p:nvPr/>
                </p:nvSpPr>
                <p:spPr>
                  <a:xfrm rot="5400000">
                    <a:off x="720180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p:cNvGrpSpPr/>
                <p:nvPr/>
              </p:nvGrpSpPr>
              <p:grpSpPr>
                <a:xfrm>
                  <a:off x="5741129" y="1155903"/>
                  <a:ext cx="896837" cy="3457073"/>
                  <a:chOff x="5647819" y="1155903"/>
                  <a:chExt cx="896837" cy="3457073"/>
                </a:xfrm>
              </p:grpSpPr>
              <p:sp>
                <p:nvSpPr>
                  <p:cNvPr id="17" name="Rectangle 16"/>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9" name="TextBox 18"/>
                      <p:cNvSpPr txBox="1"/>
                      <p:nvPr/>
                    </p:nvSpPr>
                    <p:spPr>
                      <a:xfrm>
                        <a:off x="5823881" y="4243644"/>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5823881" y="4243644"/>
                        <a:ext cx="720775" cy="369332"/>
                      </a:xfrm>
                      <a:prstGeom prst="rect">
                        <a:avLst/>
                      </a:prstGeom>
                      <a:blipFill rotWithShape="0">
                        <a:blip r:embed="rId7"/>
                        <a:stretch>
                          <a:fillRect t="-39344" b="-93443"/>
                        </a:stretch>
                      </a:blipFill>
                    </p:spPr>
                    <p:txBody>
                      <a:bodyPr/>
                      <a:lstStyle/>
                      <a:p>
                        <a:r>
                          <a:rPr lang="en-US">
                            <a:noFill/>
                          </a:rPr>
                          <a:t> </a:t>
                        </a:r>
                      </a:p>
                    </p:txBody>
                  </p:sp>
                </mc:Fallback>
              </mc:AlternateContent>
              <p:cxnSp>
                <p:nvCxnSpPr>
                  <p:cNvPr id="20" name="Straight Arrow Connector 19"/>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110199" y="1155903"/>
                    <a:ext cx="8972" cy="11920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Circular Arrow 21"/>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p:cNvGrpSpPr/>
                <p:nvPr/>
              </p:nvGrpSpPr>
              <p:grpSpPr>
                <a:xfrm>
                  <a:off x="7177284" y="1155903"/>
                  <a:ext cx="892688" cy="3454196"/>
                  <a:chOff x="5647819" y="1158780"/>
                  <a:chExt cx="892688" cy="3454196"/>
                </a:xfrm>
              </p:grpSpPr>
              <p:sp>
                <p:nvSpPr>
                  <p:cNvPr id="11" name="Rectangle 10"/>
                  <p:cNvSpPr/>
                  <p:nvPr/>
                </p:nvSpPr>
                <p:spPr>
                  <a:xfrm>
                    <a:off x="5647819" y="244492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3" name="TextBox 12"/>
                      <p:cNvSpPr txBox="1"/>
                      <p:nvPr/>
                    </p:nvSpPr>
                    <p:spPr>
                      <a:xfrm>
                        <a:off x="5917191" y="4243644"/>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5917191" y="4243644"/>
                        <a:ext cx="501163" cy="369332"/>
                      </a:xfrm>
                      <a:prstGeom prst="rect">
                        <a:avLst/>
                      </a:prstGeom>
                      <a:blipFill rotWithShape="0">
                        <a:blip r:embed="rId9"/>
                        <a:stretch>
                          <a:fillRect t="-41667" b="-96667"/>
                        </a:stretch>
                      </a:blipFill>
                    </p:spPr>
                    <p:txBody>
                      <a:bodyPr/>
                      <a:lstStyle/>
                      <a:p>
                        <a:r>
                          <a:rPr lang="en-US">
                            <a:noFill/>
                          </a:rPr>
                          <a:t> </a:t>
                        </a:r>
                      </a:p>
                    </p:txBody>
                  </p:sp>
                </mc:Fallback>
              </mc:AlternateContent>
              <p:cxnSp>
                <p:nvCxnSpPr>
                  <p:cNvPr id="14" name="Straight Arrow Connector 13"/>
                  <p:cNvCxnSpPr/>
                  <p:nvPr/>
                </p:nvCxnSpPr>
                <p:spPr>
                  <a:xfrm flipH="1" flipV="1">
                    <a:off x="6119171" y="3526276"/>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110196" y="1158780"/>
                    <a:ext cx="2" cy="11891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ircular Arrow 15"/>
                  <p:cNvSpPr/>
                  <p:nvPr/>
                </p:nvSpPr>
                <p:spPr>
                  <a:xfrm rot="5400000">
                    <a:off x="5792399" y="2587900"/>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Right Arrow 8"/>
                <p:cNvSpPr/>
                <p:nvPr/>
              </p:nvSpPr>
              <p:spPr>
                <a:xfrm>
                  <a:off x="5319794" y="28271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767378" y="2816702"/>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Rectangle 32"/>
              <p:cNvSpPr/>
              <p:nvPr/>
            </p:nvSpPr>
            <p:spPr>
              <a:xfrm>
                <a:off x="7377267" y="4643301"/>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sp>
            <p:nvSpPr>
              <p:cNvPr id="34" name="Right Arrow 33"/>
              <p:cNvSpPr/>
              <p:nvPr/>
            </p:nvSpPr>
            <p:spPr>
              <a:xfrm>
                <a:off x="6967361" y="5017954"/>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ircular Arrow 34"/>
              <p:cNvSpPr/>
              <p:nvPr/>
            </p:nvSpPr>
            <p:spPr>
              <a:xfrm rot="5400000">
                <a:off x="7396709" y="481761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7" name="TextBox 36"/>
                  <p:cNvSpPr txBox="1"/>
                  <p:nvPr/>
                </p:nvSpPr>
                <p:spPr>
                  <a:xfrm>
                    <a:off x="7668324" y="6456892"/>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7668324" y="6456892"/>
                    <a:ext cx="720775" cy="369332"/>
                  </a:xfrm>
                  <a:prstGeom prst="rect">
                    <a:avLst/>
                  </a:prstGeom>
                  <a:blipFill rotWithShape="0">
                    <a:blip r:embed="rId10"/>
                    <a:stretch>
                      <a:fillRect t="-40000" b="-96667"/>
                    </a:stretch>
                  </a:blipFill>
                </p:spPr>
                <p:txBody>
                  <a:bodyPr/>
                  <a:lstStyle/>
                  <a:p>
                    <a:r>
                      <a:rPr lang="en-US">
                        <a:noFill/>
                      </a:rPr>
                      <a:t> </a:t>
                    </a:r>
                  </a:p>
                </p:txBody>
              </p:sp>
            </mc:Fallback>
          </mc:AlternateContent>
          <p:cxnSp>
            <p:nvCxnSpPr>
              <p:cNvPr id="38" name="Straight Arrow Connector 37"/>
              <p:cNvCxnSpPr/>
              <p:nvPr/>
            </p:nvCxnSpPr>
            <p:spPr>
              <a:xfrm flipH="1" flipV="1">
                <a:off x="7870304" y="5739524"/>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7861329" y="3358178"/>
                <a:ext cx="2" cy="12030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8693454" y="4643296"/>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sp>
            <p:nvSpPr>
              <p:cNvPr id="41" name="Circular Arrow 40"/>
              <p:cNvSpPr/>
              <p:nvPr/>
            </p:nvSpPr>
            <p:spPr>
              <a:xfrm rot="5400000">
                <a:off x="8699041" y="4817611"/>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43" name="TextBox 42"/>
                  <p:cNvSpPr txBox="1"/>
                  <p:nvPr/>
                </p:nvSpPr>
                <p:spPr>
                  <a:xfrm>
                    <a:off x="8970656" y="6456887"/>
                    <a:ext cx="720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8970656" y="6456887"/>
                    <a:ext cx="720775" cy="369332"/>
                  </a:xfrm>
                  <a:prstGeom prst="rect">
                    <a:avLst/>
                  </a:prstGeom>
                  <a:blipFill rotWithShape="0">
                    <a:blip r:embed="rId11"/>
                    <a:stretch>
                      <a:fillRect t="-40000" b="-96667"/>
                    </a:stretch>
                  </a:blipFill>
                </p:spPr>
                <p:txBody>
                  <a:bodyPr/>
                  <a:lstStyle/>
                  <a:p>
                    <a:r>
                      <a:rPr lang="en-US">
                        <a:noFill/>
                      </a:rPr>
                      <a:t> </a:t>
                    </a:r>
                  </a:p>
                </p:txBody>
              </p:sp>
            </mc:Fallback>
          </mc:AlternateContent>
          <p:cxnSp>
            <p:nvCxnSpPr>
              <p:cNvPr id="44" name="Straight Arrow Connector 43"/>
              <p:cNvCxnSpPr/>
              <p:nvPr/>
            </p:nvCxnSpPr>
            <p:spPr>
              <a:xfrm flipH="1" flipV="1">
                <a:off x="9172636" y="5739519"/>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flipV="1">
                <a:off x="9163661" y="3386738"/>
                <a:ext cx="2" cy="11744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Right Arrow 45"/>
              <p:cNvSpPr/>
              <p:nvPr/>
            </p:nvSpPr>
            <p:spPr>
              <a:xfrm>
                <a:off x="8338957" y="5017949"/>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5" name="Right Arrow 124"/>
          <p:cNvSpPr/>
          <p:nvPr/>
        </p:nvSpPr>
        <p:spPr>
          <a:xfrm>
            <a:off x="2973623" y="241782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6" name="TextBox 125"/>
              <p:cNvSpPr txBox="1"/>
              <p:nvPr/>
            </p:nvSpPr>
            <p:spPr>
              <a:xfrm>
                <a:off x="3474420" y="89024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126" name="TextBox 125"/>
              <p:cNvSpPr txBox="1">
                <a:spLocks noRot="1" noChangeAspect="1" noMove="1" noResize="1" noEditPoints="1" noAdjustHandles="1" noChangeArrowheads="1" noChangeShapeType="1" noTextEdit="1"/>
              </p:cNvSpPr>
              <p:nvPr/>
            </p:nvSpPr>
            <p:spPr>
              <a:xfrm>
                <a:off x="3474420" y="890249"/>
                <a:ext cx="683392" cy="369332"/>
              </a:xfrm>
              <a:prstGeom prst="rect">
                <a:avLst/>
              </a:prstGeom>
              <a:blipFill rotWithShape="0">
                <a:blip r:embed="rId12"/>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4905820" y="890249"/>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127" name="TextBox 126"/>
              <p:cNvSpPr txBox="1">
                <a:spLocks noRot="1" noChangeAspect="1" noMove="1" noResize="1" noEditPoints="1" noAdjustHandles="1" noChangeArrowheads="1" noChangeShapeType="1" noTextEdit="1"/>
              </p:cNvSpPr>
              <p:nvPr/>
            </p:nvSpPr>
            <p:spPr>
              <a:xfrm>
                <a:off x="4905820" y="890249"/>
                <a:ext cx="683392" cy="369332"/>
              </a:xfrm>
              <a:prstGeom prst="rect">
                <a:avLst/>
              </a:prstGeom>
              <a:blipFill rotWithShape="0">
                <a:blip r:embed="rId13"/>
                <a:stretch>
                  <a:fillRect t="-39344" b="-934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8" name="TextBox 127"/>
              <p:cNvSpPr txBox="1"/>
              <p:nvPr/>
            </p:nvSpPr>
            <p:spPr>
              <a:xfrm>
                <a:off x="6435285" y="887372"/>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128" name="TextBox 127"/>
              <p:cNvSpPr txBox="1">
                <a:spLocks noRot="1" noChangeAspect="1" noMove="1" noResize="1" noEditPoints="1" noAdjustHandles="1" noChangeArrowheads="1" noChangeShapeType="1" noTextEdit="1"/>
              </p:cNvSpPr>
              <p:nvPr/>
            </p:nvSpPr>
            <p:spPr>
              <a:xfrm>
                <a:off x="6435285" y="887372"/>
                <a:ext cx="463780" cy="369332"/>
              </a:xfrm>
              <a:prstGeom prst="rect">
                <a:avLst/>
              </a:prstGeom>
              <a:blipFill rotWithShape="0">
                <a:blip r:embed="rId14"/>
                <a:stretch>
                  <a:fillRect t="-41667"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7917721" y="901222"/>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+1 </m:t>
                          </m:r>
                        </m:sub>
                      </m:sSub>
                    </m:oMath>
                  </m:oMathPara>
                </a14:m>
                <a:endParaRPr lang="en-US" dirty="0"/>
              </a:p>
            </p:txBody>
          </p:sp>
        </mc:Choice>
        <mc:Fallback xmlns="">
          <p:sp>
            <p:nvSpPr>
              <p:cNvPr id="129" name="TextBox 128"/>
              <p:cNvSpPr txBox="1">
                <a:spLocks noRot="1" noChangeAspect="1" noMove="1" noResize="1" noEditPoints="1" noAdjustHandles="1" noChangeArrowheads="1" noChangeShapeType="1" noTextEdit="1"/>
              </p:cNvSpPr>
              <p:nvPr/>
            </p:nvSpPr>
            <p:spPr>
              <a:xfrm>
                <a:off x="7917721" y="901222"/>
                <a:ext cx="683392" cy="369332"/>
              </a:xfrm>
              <a:prstGeom prst="rect">
                <a:avLst/>
              </a:prstGeom>
              <a:blipFill rotWithShape="0">
                <a:blip r:embed="rId1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TextBox 129"/>
              <p:cNvSpPr txBox="1"/>
              <p:nvPr/>
            </p:nvSpPr>
            <p:spPr>
              <a:xfrm>
                <a:off x="9220053" y="901217"/>
                <a:ext cx="683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+2 </m:t>
                          </m:r>
                        </m:sub>
                      </m:sSub>
                    </m:oMath>
                  </m:oMathPara>
                </a14:m>
                <a:endParaRPr lang="en-US" dirty="0"/>
              </a:p>
            </p:txBody>
          </p:sp>
        </mc:Choice>
        <mc:Fallback xmlns="">
          <p:sp>
            <p:nvSpPr>
              <p:cNvPr id="130" name="TextBox 129"/>
              <p:cNvSpPr txBox="1">
                <a:spLocks noRot="1" noChangeAspect="1" noMove="1" noResize="1" noEditPoints="1" noAdjustHandles="1" noChangeArrowheads="1" noChangeShapeType="1" noTextEdit="1"/>
              </p:cNvSpPr>
              <p:nvPr/>
            </p:nvSpPr>
            <p:spPr>
              <a:xfrm>
                <a:off x="9220053" y="901217"/>
                <a:ext cx="683392" cy="369332"/>
              </a:xfrm>
              <a:prstGeom prst="rect">
                <a:avLst/>
              </a:prstGeom>
              <a:blipFill rotWithShape="0">
                <a:blip r:embed="rId16"/>
                <a:stretch>
                  <a:fillRect t="-40000" b="-96667"/>
                </a:stretch>
              </a:blipFill>
            </p:spPr>
            <p:txBody>
              <a:bodyPr/>
              <a:lstStyle/>
              <a:p>
                <a:r>
                  <a:rPr lang="en-US">
                    <a:noFill/>
                  </a:rPr>
                  <a:t> </a:t>
                </a:r>
              </a:p>
            </p:txBody>
          </p:sp>
        </mc:Fallback>
      </mc:AlternateContent>
      <p:sp>
        <p:nvSpPr>
          <p:cNvPr id="136" name="Right Arrow 135"/>
          <p:cNvSpPr/>
          <p:nvPr/>
        </p:nvSpPr>
        <p:spPr>
          <a:xfrm>
            <a:off x="2987473" y="482851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ight Arrow 136"/>
          <p:cNvSpPr/>
          <p:nvPr/>
        </p:nvSpPr>
        <p:spPr>
          <a:xfrm>
            <a:off x="9984007" y="2431676"/>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ight Arrow 137"/>
          <p:cNvSpPr/>
          <p:nvPr/>
        </p:nvSpPr>
        <p:spPr>
          <a:xfrm>
            <a:off x="9997857" y="4828511"/>
            <a:ext cx="299935" cy="205273"/>
          </a:xfrm>
          <a:prstGeom prst="rightArrow">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9" name="Group 138"/>
          <p:cNvGrpSpPr/>
          <p:nvPr/>
        </p:nvGrpSpPr>
        <p:grpSpPr>
          <a:xfrm>
            <a:off x="728607" y="3043972"/>
            <a:ext cx="892688" cy="2914018"/>
            <a:chOff x="7046440" y="2334020"/>
            <a:chExt cx="892688" cy="2914018"/>
          </a:xfrm>
        </p:grpSpPr>
        <p:grpSp>
          <p:nvGrpSpPr>
            <p:cNvPr id="140" name="Group 139"/>
            <p:cNvGrpSpPr/>
            <p:nvPr/>
          </p:nvGrpSpPr>
          <p:grpSpPr>
            <a:xfrm>
              <a:off x="7046440" y="3079988"/>
              <a:ext cx="892688" cy="2168050"/>
              <a:chOff x="5238924" y="3352523"/>
              <a:chExt cx="892688" cy="2168050"/>
            </a:xfrm>
          </p:grpSpPr>
          <p:sp>
            <p:nvSpPr>
              <p:cNvPr id="143" name="Rectangle 142"/>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45" name="TextBox 144"/>
                  <p:cNvSpPr txBox="1"/>
                  <p:nvPr/>
                </p:nvSpPr>
                <p:spPr>
                  <a:xfrm>
                    <a:off x="5517627" y="5151241"/>
                    <a:ext cx="4229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 </m:t>
                              </m:r>
                            </m:sub>
                          </m:sSub>
                        </m:oMath>
                      </m:oMathPara>
                    </a14:m>
                    <a:endParaRPr lang="en-US" dirty="0"/>
                  </a:p>
                </p:txBody>
              </p:sp>
            </mc:Choice>
            <mc:Fallback xmlns="">
              <p:sp>
                <p:nvSpPr>
                  <p:cNvPr id="145" name="TextBox 144"/>
                  <p:cNvSpPr txBox="1">
                    <a:spLocks noRot="1" noChangeAspect="1" noMove="1" noResize="1" noEditPoints="1" noAdjustHandles="1" noChangeArrowheads="1" noChangeShapeType="1" noTextEdit="1"/>
                  </p:cNvSpPr>
                  <p:nvPr/>
                </p:nvSpPr>
                <p:spPr>
                  <a:xfrm>
                    <a:off x="5517627" y="5151241"/>
                    <a:ext cx="422936" cy="369332"/>
                  </a:xfrm>
                  <a:prstGeom prst="rect">
                    <a:avLst/>
                  </a:prstGeom>
                  <a:blipFill rotWithShape="0">
                    <a:blip r:embed="rId17"/>
                    <a:stretch>
                      <a:fillRect t="-40000" b="-96667"/>
                    </a:stretch>
                  </a:blipFill>
                </p:spPr>
                <p:txBody>
                  <a:bodyPr/>
                  <a:lstStyle/>
                  <a:p>
                    <a:r>
                      <a:rPr lang="en-US">
                        <a:noFill/>
                      </a:rPr>
                      <a:t> </a:t>
                    </a:r>
                  </a:p>
                </p:txBody>
              </p:sp>
            </mc:Fallback>
          </mc:AlternateContent>
          <p:cxnSp>
            <p:nvCxnSpPr>
              <p:cNvPr id="146" name="Straight Arrow Connector 145"/>
              <p:cNvCxnSpPr/>
              <p:nvPr/>
            </p:nvCxnSpPr>
            <p:spPr>
              <a:xfrm flipH="1" flipV="1">
                <a:off x="571027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141" name="Straight Arrow Connector 140"/>
            <p:cNvCxnSpPr/>
            <p:nvPr/>
          </p:nvCxnSpPr>
          <p:spPr>
            <a:xfrm flipH="1" flipV="1">
              <a:off x="7474311"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2" name="Circular Arrow 141"/>
            <p:cNvSpPr/>
            <p:nvPr/>
          </p:nvSpPr>
          <p:spPr>
            <a:xfrm rot="5400000">
              <a:off x="710849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47" name="TextBox 146"/>
              <p:cNvSpPr txBox="1"/>
              <p:nvPr/>
            </p:nvSpPr>
            <p:spPr>
              <a:xfrm>
                <a:off x="898683" y="983045"/>
                <a:ext cx="385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 </m:t>
                          </m:r>
                        </m:sub>
                      </m:sSub>
                    </m:oMath>
                  </m:oMathPara>
                </a14:m>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898683" y="983045"/>
                <a:ext cx="385555" cy="369332"/>
              </a:xfrm>
              <a:prstGeom prst="rect">
                <a:avLst/>
              </a:prstGeom>
              <a:blipFill rotWithShape="0">
                <a:blip r:embed="rId18"/>
                <a:stretch>
                  <a:fillRect t="-39344" b="-93443"/>
                </a:stretch>
              </a:blipFill>
            </p:spPr>
            <p:txBody>
              <a:bodyPr/>
              <a:lstStyle/>
              <a:p>
                <a:r>
                  <a:rPr lang="en-US">
                    <a:noFill/>
                  </a:rPr>
                  <a:t> </a:t>
                </a:r>
              </a:p>
            </p:txBody>
          </p:sp>
        </mc:Fallback>
      </mc:AlternateContent>
      <p:sp>
        <p:nvSpPr>
          <p:cNvPr id="148" name="Rectangle 147"/>
          <p:cNvSpPr/>
          <p:nvPr/>
        </p:nvSpPr>
        <p:spPr>
          <a:xfrm>
            <a:off x="682163" y="2040904"/>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p:sp>
        <p:nvSpPr>
          <p:cNvPr id="149" name="Circular Arrow 148"/>
          <p:cNvSpPr/>
          <p:nvPr/>
        </p:nvSpPr>
        <p:spPr>
          <a:xfrm rot="5400000">
            <a:off x="763606" y="2198178"/>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0" name="Straight Arrow Connector 149"/>
          <p:cNvCxnSpPr/>
          <p:nvPr/>
        </p:nvCxnSpPr>
        <p:spPr>
          <a:xfrm flipH="1" flipV="1">
            <a:off x="1108519" y="1357724"/>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2367937" y="1270549"/>
            <a:ext cx="11142" cy="46036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056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Skip Connections</a:t>
            </a:r>
          </a:p>
        </p:txBody>
      </p:sp>
      <p:sp>
        <p:nvSpPr>
          <p:cNvPr id="3" name="Content Placeholder 2"/>
          <p:cNvSpPr>
            <a:spLocks noGrp="1"/>
          </p:cNvSpPr>
          <p:nvPr>
            <p:ph idx="1"/>
          </p:nvPr>
        </p:nvSpPr>
        <p:spPr/>
        <p:txBody>
          <a:bodyPr/>
          <a:lstStyle/>
          <a:p>
            <a:r>
              <a:rPr lang="en-US" sz="2400" dirty="0">
                <a:solidFill>
                  <a:srgbClr val="000000"/>
                </a:solidFill>
              </a:rPr>
              <a:t>Add additional </a:t>
            </a:r>
            <a:r>
              <a:rPr lang="en-US" sz="2400" dirty="0">
                <a:solidFill>
                  <a:srgbClr val="0000FF"/>
                </a:solidFill>
              </a:rPr>
              <a:t>connections between units </a:t>
            </a:r>
            <a:r>
              <a:rPr lang="en-US" sz="2400" i="1" dirty="0">
                <a:solidFill>
                  <a:srgbClr val="0000FF"/>
                </a:solidFill>
              </a:rPr>
              <a:t>d</a:t>
            </a:r>
            <a:r>
              <a:rPr lang="en-US" sz="2400" dirty="0">
                <a:solidFill>
                  <a:srgbClr val="0000FF"/>
                </a:solidFill>
              </a:rPr>
              <a:t> time steps </a:t>
            </a:r>
            <a:r>
              <a:rPr lang="en-US" sz="2400" dirty="0">
                <a:solidFill>
                  <a:srgbClr val="000000"/>
                </a:solidFill>
              </a:rPr>
              <a:t>apart</a:t>
            </a:r>
          </a:p>
          <a:p>
            <a:r>
              <a:rPr lang="en-US" sz="2400" dirty="0">
                <a:solidFill>
                  <a:srgbClr val="000000"/>
                </a:solidFill>
              </a:rPr>
              <a:t>Creating paths through time where gradients neither vanish or explode</a:t>
            </a:r>
          </a:p>
        </p:txBody>
      </p:sp>
      <p:sp>
        <p:nvSpPr>
          <p:cNvPr id="7" name="Slide Number Placeholder 6"/>
          <p:cNvSpPr>
            <a:spLocks noGrp="1"/>
          </p:cNvSpPr>
          <p:nvPr>
            <p:ph type="sldNum" sz="quarter" idx="12"/>
          </p:nvPr>
        </p:nvSpPr>
        <p:spPr/>
        <p:txBody>
          <a:bodyPr/>
          <a:lstStyle/>
          <a:p>
            <a:fld id="{4B490DE6-7A4A-0F4C-A18B-C3B4F3245ADB}" type="slidenum">
              <a:rPr lang="en-US" smtClean="0"/>
              <a:t>44</a:t>
            </a:fld>
            <a:endParaRPr lang="en-US"/>
          </a:p>
        </p:txBody>
      </p:sp>
      <p:sp>
        <p:nvSpPr>
          <p:cNvPr id="4" name="Oval 3"/>
          <p:cNvSpPr/>
          <p:nvPr/>
        </p:nvSpPr>
        <p:spPr>
          <a:xfrm>
            <a:off x="2971801" y="5334001"/>
            <a:ext cx="939800" cy="914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a:t>t</a:t>
            </a:r>
            <a:r>
              <a:rPr lang="en-US" sz="2800" dirty="0"/>
              <a:t>-1</a:t>
            </a:r>
          </a:p>
        </p:txBody>
      </p:sp>
      <p:sp>
        <p:nvSpPr>
          <p:cNvPr id="5" name="Oval 4"/>
          <p:cNvSpPr/>
          <p:nvPr/>
        </p:nvSpPr>
        <p:spPr>
          <a:xfrm>
            <a:off x="5562601" y="5334001"/>
            <a:ext cx="939800" cy="914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a:t>t</a:t>
            </a:r>
          </a:p>
        </p:txBody>
      </p:sp>
      <p:sp>
        <p:nvSpPr>
          <p:cNvPr id="6" name="Oval 5"/>
          <p:cNvSpPr/>
          <p:nvPr/>
        </p:nvSpPr>
        <p:spPr>
          <a:xfrm>
            <a:off x="8128001" y="5334001"/>
            <a:ext cx="939800" cy="9144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a:t>t</a:t>
            </a:r>
            <a:r>
              <a:rPr lang="en-US" sz="2800" dirty="0"/>
              <a:t>+1</a:t>
            </a:r>
            <a:endParaRPr lang="en-US" sz="2800" i="1" dirty="0"/>
          </a:p>
        </p:txBody>
      </p:sp>
      <p:cxnSp>
        <p:nvCxnSpPr>
          <p:cNvPr id="8" name="Straight Arrow Connector 7"/>
          <p:cNvCxnSpPr>
            <a:stCxn id="4" idx="6"/>
            <a:endCxn id="5" idx="2"/>
          </p:cNvCxnSpPr>
          <p:nvPr/>
        </p:nvCxnSpPr>
        <p:spPr>
          <a:xfrm>
            <a:off x="3911601" y="5791201"/>
            <a:ext cx="1651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6502401" y="5791201"/>
            <a:ext cx="1651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Curved Connector 11"/>
          <p:cNvCxnSpPr>
            <a:stCxn id="4" idx="0"/>
          </p:cNvCxnSpPr>
          <p:nvPr/>
        </p:nvCxnSpPr>
        <p:spPr>
          <a:xfrm rot="5400000" flipH="1" flipV="1">
            <a:off x="4121152" y="3536951"/>
            <a:ext cx="1117601" cy="2476500"/>
          </a:xfrm>
          <a:prstGeom prst="curvedConnector2">
            <a:avLst/>
          </a:prstGeom>
          <a:ln w="38100" cmpd="sng">
            <a:headEnd type="none"/>
            <a:tailEnd type="none"/>
          </a:ln>
        </p:spPr>
        <p:style>
          <a:lnRef idx="2">
            <a:schemeClr val="dk1"/>
          </a:lnRef>
          <a:fillRef idx="0">
            <a:schemeClr val="dk1"/>
          </a:fillRef>
          <a:effectRef idx="1">
            <a:schemeClr val="dk1"/>
          </a:effectRef>
          <a:fontRef idx="minor">
            <a:schemeClr val="tx1"/>
          </a:fontRef>
        </p:style>
      </p:cxnSp>
      <p:cxnSp>
        <p:nvCxnSpPr>
          <p:cNvPr id="18" name="Curved Connector 17"/>
          <p:cNvCxnSpPr>
            <a:stCxn id="6" idx="0"/>
          </p:cNvCxnSpPr>
          <p:nvPr/>
        </p:nvCxnSpPr>
        <p:spPr>
          <a:xfrm rot="16200000" flipV="1">
            <a:off x="6699251" y="3435351"/>
            <a:ext cx="1117600" cy="2679700"/>
          </a:xfrm>
          <a:prstGeom prst="curvedConnector2">
            <a:avLst/>
          </a:prstGeom>
          <a:ln w="38100" cmpd="sng">
            <a:headEnd type="triangle" w="lg" len="lg"/>
            <a:tailEnd type="non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22595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Leaky Units</a:t>
            </a:r>
          </a:p>
        </p:txBody>
      </p:sp>
      <p:sp>
        <p:nvSpPr>
          <p:cNvPr id="3" name="Content Placeholder 2"/>
          <p:cNvSpPr>
            <a:spLocks noGrp="1"/>
          </p:cNvSpPr>
          <p:nvPr>
            <p:ph idx="1"/>
          </p:nvPr>
        </p:nvSpPr>
        <p:spPr/>
        <p:txBody>
          <a:bodyPr/>
          <a:lstStyle/>
          <a:p>
            <a:r>
              <a:rPr lang="en-US" sz="2400" dirty="0"/>
              <a:t>Linear self-connections</a:t>
            </a:r>
          </a:p>
          <a:p>
            <a:r>
              <a:rPr lang="en-US" sz="2400" dirty="0"/>
              <a:t>Maintain </a:t>
            </a:r>
            <a:r>
              <a:rPr lang="en-US" sz="2400" dirty="0">
                <a:solidFill>
                  <a:srgbClr val="0000FF"/>
                </a:solidFill>
              </a:rPr>
              <a:t>cell state</a:t>
            </a:r>
            <a:r>
              <a:rPr lang="en-US" sz="2400" dirty="0"/>
              <a:t>: running average of past hidden activations</a:t>
            </a:r>
            <a:r>
              <a:rPr lang="en-US" sz="2400" dirty="0">
                <a:solidFill>
                  <a:srgbClr val="0000FF"/>
                </a:solidFill>
              </a:rPr>
              <a:t> </a:t>
            </a:r>
          </a:p>
        </p:txBody>
      </p:sp>
      <p:sp>
        <p:nvSpPr>
          <p:cNvPr id="4" name="Slide Number Placeholder 3"/>
          <p:cNvSpPr>
            <a:spLocks noGrp="1"/>
          </p:cNvSpPr>
          <p:nvPr>
            <p:ph type="sldNum" sz="quarter" idx="12"/>
          </p:nvPr>
        </p:nvSpPr>
        <p:spPr/>
        <p:txBody>
          <a:bodyPr/>
          <a:lstStyle/>
          <a:p>
            <a:fld id="{4B490DE6-7A4A-0F4C-A18B-C3B4F3245ADB}" type="slidenum">
              <a:rPr lang="en-US" smtClean="0"/>
              <a:t>45</a:t>
            </a:fld>
            <a:endParaRPr lang="en-US"/>
          </a:p>
        </p:txBody>
      </p:sp>
    </p:spTree>
    <p:extLst>
      <p:ext uri="{BB962C8B-B14F-4D97-AF65-F5344CB8AC3E}">
        <p14:creationId xmlns:p14="http://schemas.microsoft.com/office/powerpoint/2010/main" val="827411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80" y="520531"/>
            <a:ext cx="10972800" cy="767276"/>
          </a:xfrm>
        </p:spPr>
        <p:txBody>
          <a:bodyPr/>
          <a:lstStyle/>
          <a:p>
            <a:r>
              <a:rPr lang="en-US" dirty="0"/>
              <a:t>Standard RNN</a:t>
            </a:r>
          </a:p>
        </p:txBody>
      </p:sp>
      <p:sp>
        <p:nvSpPr>
          <p:cNvPr id="4" name="Slide Number Placeholder 3"/>
          <p:cNvSpPr>
            <a:spLocks noGrp="1"/>
          </p:cNvSpPr>
          <p:nvPr>
            <p:ph type="sldNum" sz="quarter" idx="12"/>
          </p:nvPr>
        </p:nvSpPr>
        <p:spPr/>
        <p:txBody>
          <a:bodyPr/>
          <a:lstStyle/>
          <a:p>
            <a:fld id="{4B490DE6-7A4A-0F4C-A18B-C3B4F3245ADB}" type="slidenum">
              <a:rPr lang="en-US" smtClean="0"/>
              <a:t>46</a:t>
            </a:fld>
            <a:endParaRPr lang="en-US"/>
          </a:p>
        </p:txBody>
      </p:sp>
      <p:pic>
        <p:nvPicPr>
          <p:cNvPr id="3" name="Picture 2"/>
          <p:cNvPicPr>
            <a:picLocks noChangeAspect="1"/>
          </p:cNvPicPr>
          <p:nvPr/>
        </p:nvPicPr>
        <p:blipFill>
          <a:blip r:embed="rId4"/>
          <a:stretch>
            <a:fillRect/>
          </a:stretch>
        </p:blipFill>
        <p:spPr>
          <a:xfrm>
            <a:off x="1524000" y="1762609"/>
            <a:ext cx="9144000" cy="3421863"/>
          </a:xfrm>
          <a:prstGeom prst="rect">
            <a:avLst/>
          </a:prstGeom>
        </p:spPr>
      </p:pic>
      <p:graphicFrame>
        <p:nvGraphicFramePr>
          <p:cNvPr id="6" name="Object 5"/>
          <p:cNvGraphicFramePr>
            <a:graphicFrameLocks noChangeAspect="1"/>
          </p:cNvGraphicFramePr>
          <p:nvPr/>
        </p:nvGraphicFramePr>
        <p:xfrm>
          <a:off x="4211639" y="5534026"/>
          <a:ext cx="4168775" cy="1089025"/>
        </p:xfrm>
        <a:graphic>
          <a:graphicData uri="http://schemas.openxmlformats.org/presentationml/2006/ole">
            <mc:AlternateContent xmlns:mc="http://schemas.openxmlformats.org/markup-compatibility/2006">
              <mc:Choice xmlns:v="urn:schemas-microsoft-com:vml" Requires="v">
                <p:oleObj spid="_x0000_s1074" name="Equation" r:id="rId5" imgW="1701800" imgH="444500" progId="Equation.3">
                  <p:embed/>
                </p:oleObj>
              </mc:Choice>
              <mc:Fallback>
                <p:oleObj name="Equation" r:id="rId5" imgW="1701800" imgH="444500" progId="Equation.3">
                  <p:embed/>
                  <p:pic>
                    <p:nvPicPr>
                      <p:cNvPr id="6" name="Object 5"/>
                      <p:cNvPicPr/>
                      <p:nvPr/>
                    </p:nvPicPr>
                    <p:blipFill>
                      <a:blip r:embed="rId6"/>
                      <a:stretch>
                        <a:fillRect/>
                      </a:stretch>
                    </p:blipFill>
                    <p:spPr>
                      <a:xfrm>
                        <a:off x="4211639" y="5534026"/>
                        <a:ext cx="4168775" cy="1089025"/>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664880" y="2708366"/>
          <a:ext cx="622300" cy="498475"/>
        </p:xfrm>
        <a:graphic>
          <a:graphicData uri="http://schemas.openxmlformats.org/presentationml/2006/ole">
            <mc:AlternateContent xmlns:mc="http://schemas.openxmlformats.org/markup-compatibility/2006">
              <mc:Choice xmlns:v="urn:schemas-microsoft-com:vml" Requires="v">
                <p:oleObj spid="_x0000_s1075" name="Equation" r:id="rId7" imgW="254000" imgH="203200" progId="Equation.3">
                  <p:embed/>
                </p:oleObj>
              </mc:Choice>
              <mc:Fallback>
                <p:oleObj name="Equation" r:id="rId7" imgW="254000" imgH="203200" progId="Equation.3">
                  <p:embed/>
                  <p:pic>
                    <p:nvPicPr>
                      <p:cNvPr id="8" name="Object 7"/>
                      <p:cNvPicPr/>
                      <p:nvPr/>
                    </p:nvPicPr>
                    <p:blipFill>
                      <a:blip r:embed="rId8"/>
                      <a:stretch>
                        <a:fillRect/>
                      </a:stretch>
                    </p:blipFill>
                    <p:spPr>
                      <a:xfrm>
                        <a:off x="5664880" y="2708366"/>
                        <a:ext cx="622300" cy="498475"/>
                      </a:xfrm>
                      <a:prstGeom prst="rect">
                        <a:avLst/>
                      </a:prstGeom>
                    </p:spPr>
                  </p:pic>
                </p:oleObj>
              </mc:Fallback>
            </mc:AlternateContent>
          </a:graphicData>
        </a:graphic>
      </p:graphicFrame>
      <p:sp>
        <p:nvSpPr>
          <p:cNvPr id="7" name="Rectangle 6"/>
          <p:cNvSpPr/>
          <p:nvPr/>
        </p:nvSpPr>
        <p:spPr>
          <a:xfrm>
            <a:off x="8862722" y="6387670"/>
            <a:ext cx="1805278" cy="369332"/>
          </a:xfrm>
          <a:prstGeom prst="rect">
            <a:avLst/>
          </a:prstGeom>
        </p:spPr>
        <p:txBody>
          <a:bodyPr wrap="square">
            <a:spAutoFit/>
          </a:bodyPr>
          <a:lstStyle/>
          <a:p>
            <a:r>
              <a:rPr lang="en-US" dirty="0" err="1">
                <a:solidFill>
                  <a:schemeClr val="bg1">
                    <a:lumMod val="50000"/>
                  </a:schemeClr>
                </a:solidFill>
              </a:rPr>
              <a:t>colah.github.io</a:t>
            </a:r>
            <a:endParaRPr lang="en-US" dirty="0">
              <a:solidFill>
                <a:schemeClr val="bg1">
                  <a:lumMod val="50000"/>
                </a:schemeClr>
              </a:solidFill>
            </a:endParaRPr>
          </a:p>
        </p:txBody>
      </p:sp>
    </p:spTree>
    <p:extLst>
      <p:ext uri="{BB962C8B-B14F-4D97-AF65-F5344CB8AC3E}">
        <p14:creationId xmlns:p14="http://schemas.microsoft.com/office/powerpoint/2010/main" val="568578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524000" y="1832086"/>
            <a:ext cx="9144000" cy="3421863"/>
          </a:xfrm>
          <a:prstGeom prst="rect">
            <a:avLst/>
          </a:prstGeom>
        </p:spPr>
      </p:pic>
      <p:sp>
        <p:nvSpPr>
          <p:cNvPr id="2" name="Title 1"/>
          <p:cNvSpPr>
            <a:spLocks noGrp="1"/>
          </p:cNvSpPr>
          <p:nvPr>
            <p:ph type="title"/>
          </p:nvPr>
        </p:nvSpPr>
        <p:spPr>
          <a:xfrm>
            <a:off x="566622" y="364673"/>
            <a:ext cx="10972800" cy="767276"/>
          </a:xfrm>
        </p:spPr>
        <p:txBody>
          <a:bodyPr/>
          <a:lstStyle/>
          <a:p>
            <a:r>
              <a:rPr lang="en-US" dirty="0"/>
              <a:t>Leaky Unit </a:t>
            </a:r>
          </a:p>
        </p:txBody>
      </p:sp>
      <p:sp>
        <p:nvSpPr>
          <p:cNvPr id="7" name="Slide Number Placeholder 6"/>
          <p:cNvSpPr>
            <a:spLocks noGrp="1"/>
          </p:cNvSpPr>
          <p:nvPr>
            <p:ph type="sldNum" sz="quarter" idx="12"/>
          </p:nvPr>
        </p:nvSpPr>
        <p:spPr/>
        <p:txBody>
          <a:bodyPr/>
          <a:lstStyle/>
          <a:p>
            <a:fld id="{4B490DE6-7A4A-0F4C-A18B-C3B4F3245ADB}" type="slidenum">
              <a:rPr lang="en-US" smtClean="0"/>
              <a:t>47</a:t>
            </a:fld>
            <a:endParaRPr lang="en-US"/>
          </a:p>
        </p:txBody>
      </p:sp>
      <p:cxnSp>
        <p:nvCxnSpPr>
          <p:cNvPr id="4" name="Straight Arrow Connector 3"/>
          <p:cNvCxnSpPr/>
          <p:nvPr/>
        </p:nvCxnSpPr>
        <p:spPr>
          <a:xfrm flipV="1">
            <a:off x="5058834" y="1726253"/>
            <a:ext cx="687865" cy="189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 name="Straight Arrow Connector 4"/>
          <p:cNvCxnSpPr/>
          <p:nvPr/>
        </p:nvCxnSpPr>
        <p:spPr>
          <a:xfrm flipV="1">
            <a:off x="6233792" y="1928290"/>
            <a:ext cx="0" cy="13067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Oval 5"/>
          <p:cNvSpPr/>
          <p:nvPr/>
        </p:nvSpPr>
        <p:spPr>
          <a:xfrm>
            <a:off x="5746698" y="1417639"/>
            <a:ext cx="612648" cy="61043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000" dirty="0">
                <a:latin typeface="Zapf Dingbats"/>
                <a:ea typeface="Zapf Dingbats"/>
                <a:cs typeface="Zapf Dingbats"/>
                <a:sym typeface="Zapf Dingbats"/>
              </a:rPr>
              <a:t>✕</a:t>
            </a:r>
            <a:endParaRPr lang="en-US" sz="3000" dirty="0"/>
          </a:p>
        </p:txBody>
      </p:sp>
      <p:cxnSp>
        <p:nvCxnSpPr>
          <p:cNvPr id="12" name="Straight Arrow Connector 11"/>
          <p:cNvCxnSpPr/>
          <p:nvPr/>
        </p:nvCxnSpPr>
        <p:spPr>
          <a:xfrm flipV="1">
            <a:off x="6450514" y="1726252"/>
            <a:ext cx="0" cy="1508760"/>
          </a:xfrm>
          <a:prstGeom prst="straightConnector1">
            <a:avLst/>
          </a:prstGeom>
          <a:ln>
            <a:headEnd type="none"/>
            <a:tailEnd type="non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6344680" y="1745209"/>
            <a:ext cx="118872" cy="0"/>
          </a:xfrm>
          <a:prstGeom prst="straightConnector1">
            <a:avLst/>
          </a:prstGeom>
          <a:ln>
            <a:headEnd type="none"/>
            <a:tailEnd type="non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5058833" y="1726252"/>
            <a:ext cx="0" cy="1508760"/>
          </a:xfrm>
          <a:prstGeom prst="straightConnector1">
            <a:avLst/>
          </a:prstGeom>
          <a:ln>
            <a:tailEnd type="none"/>
          </a:ln>
        </p:spPr>
        <p:style>
          <a:lnRef idx="3">
            <a:schemeClr val="dk1"/>
          </a:lnRef>
          <a:fillRef idx="0">
            <a:schemeClr val="dk1"/>
          </a:fillRef>
          <a:effectRef idx="2">
            <a:schemeClr val="dk1"/>
          </a:effectRef>
          <a:fontRef idx="minor">
            <a:schemeClr val="tx1"/>
          </a:fontRef>
        </p:style>
      </p:cxnSp>
      <p:graphicFrame>
        <p:nvGraphicFramePr>
          <p:cNvPr id="18" name="Object 17"/>
          <p:cNvGraphicFramePr>
            <a:graphicFrameLocks noChangeAspect="1"/>
          </p:cNvGraphicFramePr>
          <p:nvPr/>
        </p:nvGraphicFramePr>
        <p:xfrm>
          <a:off x="4211639" y="5544610"/>
          <a:ext cx="4168775" cy="1152525"/>
        </p:xfrm>
        <a:graphic>
          <a:graphicData uri="http://schemas.openxmlformats.org/presentationml/2006/ole">
            <mc:AlternateContent xmlns:mc="http://schemas.openxmlformats.org/markup-compatibility/2006">
              <mc:Choice xmlns:v="urn:schemas-microsoft-com:vml" Requires="v">
                <p:oleObj spid="_x0000_s2098" name="Equation" r:id="rId5" imgW="1701800" imgH="469900" progId="Equation.3">
                  <p:embed/>
                </p:oleObj>
              </mc:Choice>
              <mc:Fallback>
                <p:oleObj name="Equation" r:id="rId5" imgW="1701800" imgH="469900" progId="Equation.3">
                  <p:embed/>
                  <p:pic>
                    <p:nvPicPr>
                      <p:cNvPr id="18" name="Object 17"/>
                      <p:cNvPicPr/>
                      <p:nvPr/>
                    </p:nvPicPr>
                    <p:blipFill>
                      <a:blip r:embed="rId6"/>
                      <a:stretch>
                        <a:fillRect/>
                      </a:stretch>
                    </p:blipFill>
                    <p:spPr>
                      <a:xfrm>
                        <a:off x="4211639" y="5544610"/>
                        <a:ext cx="4168775" cy="1152525"/>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5664880" y="2708366"/>
          <a:ext cx="622300" cy="498475"/>
        </p:xfrm>
        <a:graphic>
          <a:graphicData uri="http://schemas.openxmlformats.org/presentationml/2006/ole">
            <mc:AlternateContent xmlns:mc="http://schemas.openxmlformats.org/markup-compatibility/2006">
              <mc:Choice xmlns:v="urn:schemas-microsoft-com:vml" Requires="v">
                <p:oleObj spid="_x0000_s2099" name="Equation" r:id="rId7" imgW="254000" imgH="203200" progId="Equation.3">
                  <p:embed/>
                </p:oleObj>
              </mc:Choice>
              <mc:Fallback>
                <p:oleObj name="Equation" r:id="rId7" imgW="254000" imgH="203200" progId="Equation.3">
                  <p:embed/>
                  <p:pic>
                    <p:nvPicPr>
                      <p:cNvPr id="19" name="Object 18"/>
                      <p:cNvPicPr/>
                      <p:nvPr/>
                    </p:nvPicPr>
                    <p:blipFill>
                      <a:blip r:embed="rId8"/>
                      <a:stretch>
                        <a:fillRect/>
                      </a:stretch>
                    </p:blipFill>
                    <p:spPr>
                      <a:xfrm>
                        <a:off x="5664880" y="2708366"/>
                        <a:ext cx="622300" cy="498475"/>
                      </a:xfrm>
                      <a:prstGeom prst="rect">
                        <a:avLst/>
                      </a:prstGeom>
                    </p:spPr>
                  </p:pic>
                </p:oleObj>
              </mc:Fallback>
            </mc:AlternateContent>
          </a:graphicData>
        </a:graphic>
      </p:graphicFrame>
      <p:pic>
        <p:nvPicPr>
          <p:cNvPr id="20" name="Picture 19"/>
          <p:cNvPicPr>
            <a:picLocks/>
          </p:cNvPicPr>
          <p:nvPr/>
        </p:nvPicPr>
        <p:blipFill>
          <a:blip r:embed="rId9"/>
          <a:stretch>
            <a:fillRect/>
          </a:stretch>
        </p:blipFill>
        <p:spPr>
          <a:xfrm rot="16200000" flipV="1">
            <a:off x="6181129" y="3282427"/>
            <a:ext cx="334386" cy="182880"/>
          </a:xfrm>
          <a:prstGeom prst="rect">
            <a:avLst/>
          </a:prstGeom>
        </p:spPr>
      </p:pic>
      <p:sp>
        <p:nvSpPr>
          <p:cNvPr id="13" name="Rectangle 12"/>
          <p:cNvSpPr/>
          <p:nvPr/>
        </p:nvSpPr>
        <p:spPr>
          <a:xfrm>
            <a:off x="8862722" y="6387670"/>
            <a:ext cx="1805278" cy="369332"/>
          </a:xfrm>
          <a:prstGeom prst="rect">
            <a:avLst/>
          </a:prstGeom>
        </p:spPr>
        <p:txBody>
          <a:bodyPr wrap="square">
            <a:spAutoFit/>
          </a:bodyPr>
          <a:lstStyle/>
          <a:p>
            <a:r>
              <a:rPr lang="en-US" dirty="0" err="1">
                <a:solidFill>
                  <a:schemeClr val="bg1">
                    <a:lumMod val="50000"/>
                  </a:schemeClr>
                </a:solidFill>
              </a:rPr>
              <a:t>colah.github.io</a:t>
            </a:r>
            <a:endParaRPr lang="en-US" dirty="0">
              <a:solidFill>
                <a:schemeClr val="bg1">
                  <a:lumMod val="50000"/>
                </a:schemeClr>
              </a:solidFill>
            </a:endParaRPr>
          </a:p>
        </p:txBody>
      </p:sp>
    </p:spTree>
    <p:extLst>
      <p:ext uri="{BB962C8B-B14F-4D97-AF65-F5344CB8AC3E}">
        <p14:creationId xmlns:p14="http://schemas.microsoft.com/office/powerpoint/2010/main" val="1936649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to Sequence	</a:t>
            </a:r>
            <a:endParaRPr lang="en-US" dirty="0"/>
          </a:p>
        </p:txBody>
      </p:sp>
      <p:sp>
        <p:nvSpPr>
          <p:cNvPr id="3" name="Content Placeholder 2"/>
          <p:cNvSpPr>
            <a:spLocks noGrp="1"/>
          </p:cNvSpPr>
          <p:nvPr>
            <p:ph idx="1"/>
          </p:nvPr>
        </p:nvSpPr>
        <p:spPr>
          <a:xfrm>
            <a:off x="833414" y="1177758"/>
            <a:ext cx="11009293" cy="2111143"/>
          </a:xfrm>
        </p:spPr>
        <p:txBody>
          <a:bodyPr/>
          <a:lstStyle/>
          <a:p>
            <a:r>
              <a:rPr lang="en-US" b="1" dirty="0">
                <a:solidFill>
                  <a:schemeClr val="accent2"/>
                </a:solidFill>
              </a:rPr>
              <a:t>Sebastien lived in France</a:t>
            </a:r>
            <a:r>
              <a:rPr lang="en-US" b="1" dirty="0" smtClean="0">
                <a:solidFill>
                  <a:schemeClr val="accent2"/>
                </a:solidFill>
              </a:rPr>
              <a:t>.</a:t>
            </a:r>
          </a:p>
          <a:p>
            <a:endParaRPr lang="en-US" b="1" dirty="0">
              <a:solidFill>
                <a:schemeClr val="accent2"/>
              </a:solidFill>
            </a:endParaRPr>
          </a:p>
          <a:p>
            <a:r>
              <a:rPr lang="en-US" dirty="0" smtClean="0"/>
              <a:t>Seq2seq </a:t>
            </a:r>
            <a:r>
              <a:rPr lang="en-US" dirty="0"/>
              <a:t>model learns from variable sequence input fixed length sequence output. It uses two LSTM model, one learns vector representation from input sequence of fixed dimensionality and another LSTM learns to decode from this input vector to target sequence. </a:t>
            </a:r>
            <a:endParaRPr lang="en-US" dirty="0" smtClean="0"/>
          </a:p>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48</a:t>
            </a:fld>
            <a:endParaRPr lang="en-US"/>
          </a:p>
        </p:txBody>
      </p:sp>
    </p:spTree>
    <p:extLst>
      <p:ext uri="{BB962C8B-B14F-4D97-AF65-F5344CB8AC3E}">
        <p14:creationId xmlns:p14="http://schemas.microsoft.com/office/powerpoint/2010/main" val="1560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to Sequence (</a:t>
            </a:r>
            <a:r>
              <a:rPr lang="en-US" dirty="0" err="1" smtClean="0"/>
              <a:t>cont</a:t>
            </a:r>
            <a:r>
              <a:rPr lang="en-US" dirty="0" smtClean="0"/>
              <a:t>) </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49</a:t>
            </a:fld>
            <a:endParaRPr lang="en-US"/>
          </a:p>
        </p:txBody>
      </p:sp>
      <p:sp>
        <p:nvSpPr>
          <p:cNvPr id="5" name="Content Placeholder 4"/>
          <p:cNvSpPr>
            <a:spLocks noGrp="1"/>
          </p:cNvSpPr>
          <p:nvPr>
            <p:ph idx="1"/>
          </p:nvPr>
        </p:nvSpPr>
        <p:spPr/>
        <p:txBody>
          <a:bodyPr/>
          <a:lstStyle/>
          <a:p>
            <a:endParaRPr lang="en-US"/>
          </a:p>
        </p:txBody>
      </p:sp>
      <p:pic>
        <p:nvPicPr>
          <p:cNvPr id="94210" name="Picture 2" descr="eq2seq in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976" y="2233329"/>
            <a:ext cx="9535886" cy="389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279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Long Short-Term Memory</a:t>
            </a:r>
          </a:p>
        </p:txBody>
      </p:sp>
      <p:sp>
        <p:nvSpPr>
          <p:cNvPr id="3" name="Content Placeholder 2"/>
          <p:cNvSpPr>
            <a:spLocks noGrp="1"/>
          </p:cNvSpPr>
          <p:nvPr>
            <p:ph idx="1"/>
          </p:nvPr>
        </p:nvSpPr>
        <p:spPr/>
        <p:txBody>
          <a:bodyPr/>
          <a:lstStyle/>
          <a:p>
            <a:r>
              <a:rPr lang="en-US" sz="2400" dirty="0"/>
              <a:t>Handles long-term dependencies</a:t>
            </a:r>
          </a:p>
          <a:p>
            <a:r>
              <a:rPr lang="en-US" sz="2400" dirty="0"/>
              <a:t>Leaky units where </a:t>
            </a:r>
            <a:r>
              <a:rPr lang="en-US" sz="2400" dirty="0" smtClean="0"/>
              <a:t>weights </a:t>
            </a:r>
            <a:r>
              <a:rPr lang="en-US" sz="2400" dirty="0"/>
              <a:t>on self-loop </a:t>
            </a:r>
            <a:r>
              <a:rPr lang="en-US" sz="2400" i="1" dirty="0">
                <a:solidFill>
                  <a:srgbClr val="0000FF"/>
                </a:solidFill>
              </a:rPr>
              <a:t>α</a:t>
            </a:r>
            <a:r>
              <a:rPr lang="en-US" sz="2400" dirty="0"/>
              <a:t> </a:t>
            </a:r>
            <a:r>
              <a:rPr lang="en-US" sz="2400" dirty="0">
                <a:solidFill>
                  <a:srgbClr val="0000FF"/>
                </a:solidFill>
              </a:rPr>
              <a:t>is context-dependent</a:t>
            </a:r>
          </a:p>
          <a:p>
            <a:r>
              <a:rPr lang="en-US" sz="2400" dirty="0"/>
              <a:t>Allow network to decide whether to </a:t>
            </a:r>
            <a:r>
              <a:rPr lang="en-US" sz="2400" dirty="0">
                <a:solidFill>
                  <a:srgbClr val="0000FF"/>
                </a:solidFill>
              </a:rPr>
              <a:t>accumulate or forget</a:t>
            </a:r>
            <a:r>
              <a:rPr lang="en-US" sz="2400" dirty="0"/>
              <a:t> past info</a:t>
            </a:r>
          </a:p>
          <a:p>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5</a:t>
            </a:fld>
            <a:endParaRPr lang="en-US"/>
          </a:p>
        </p:txBody>
      </p:sp>
    </p:spTree>
    <p:extLst>
      <p:ext uri="{BB962C8B-B14F-4D97-AF65-F5344CB8AC3E}">
        <p14:creationId xmlns:p14="http://schemas.microsoft.com/office/powerpoint/2010/main" val="6491566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dirty="0"/>
              <a:t>What is Teacher </a:t>
            </a:r>
            <a:r>
              <a:rPr lang="en-US" dirty="0" smtClean="0"/>
              <a:t>Forcing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pPr fontAlgn="base"/>
            <a:r>
              <a:rPr lang="en-US" i="1" dirty="0"/>
              <a:t>Models that have recurrent connections from their outputs leading back into the model may be trained with teacher forcing.</a:t>
            </a:r>
          </a:p>
          <a:p>
            <a:pPr fontAlgn="base"/>
            <a:r>
              <a:rPr lang="en-US" dirty="0"/>
              <a:t>— Page 372, </a:t>
            </a:r>
            <a:r>
              <a:rPr lang="en-US" dirty="0">
                <a:hlinkClick r:id="rId3"/>
              </a:rPr>
              <a:t>Deep Learning</a:t>
            </a:r>
            <a:r>
              <a:rPr lang="en-US" dirty="0"/>
              <a:t>, 2016.</a:t>
            </a:r>
          </a:p>
          <a:p>
            <a:endParaRPr lang="en-US" dirty="0" smtClean="0"/>
          </a:p>
          <a:p>
            <a:pPr fontAlgn="base"/>
            <a:r>
              <a:rPr lang="en-US" i="1" dirty="0"/>
              <a:t>Teacher forcing is a procedure […] in which during training the model receives the ground truth output y(t) as input at time t + 1.</a:t>
            </a:r>
          </a:p>
          <a:p>
            <a:pPr fontAlgn="base"/>
            <a:r>
              <a:rPr lang="en-US" dirty="0"/>
              <a:t>— Page 372, </a:t>
            </a:r>
            <a:r>
              <a:rPr lang="en-US" dirty="0">
                <a:hlinkClick r:id="rId3"/>
              </a:rPr>
              <a:t>Deep Learning</a:t>
            </a:r>
            <a:r>
              <a:rPr lang="en-US" dirty="0"/>
              <a:t>, 2016.</a:t>
            </a:r>
          </a:p>
          <a:p>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50</a:t>
            </a:fld>
            <a:endParaRPr lang="en-US"/>
          </a:p>
        </p:txBody>
      </p:sp>
    </p:spTree>
    <p:extLst>
      <p:ext uri="{BB962C8B-B14F-4D97-AF65-F5344CB8AC3E}">
        <p14:creationId xmlns:p14="http://schemas.microsoft.com/office/powerpoint/2010/main" val="2992243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Teacher Forcing (</a:t>
            </a:r>
            <a:r>
              <a:rPr lang="en-US" dirty="0" err="1"/>
              <a:t>cont</a:t>
            </a:r>
            <a:r>
              <a:rPr lang="en-US" dirty="0"/>
              <a:t>)</a:t>
            </a:r>
          </a:p>
        </p:txBody>
      </p:sp>
      <p:sp>
        <p:nvSpPr>
          <p:cNvPr id="3" name="Content Placeholder 2"/>
          <p:cNvSpPr>
            <a:spLocks noGrp="1"/>
          </p:cNvSpPr>
          <p:nvPr>
            <p:ph idx="1"/>
          </p:nvPr>
        </p:nvSpPr>
        <p:spPr>
          <a:xfrm>
            <a:off x="833415" y="998141"/>
            <a:ext cx="10327008" cy="4929128"/>
          </a:xfrm>
        </p:spPr>
        <p:txBody>
          <a:bodyPr/>
          <a:lstStyle/>
          <a:p>
            <a:r>
              <a:rPr lang="en-US" dirty="0"/>
              <a:t>Given the following input sequence:</a:t>
            </a:r>
            <a:endParaRPr lang="en-US" dirty="0" smtClean="0"/>
          </a:p>
          <a:p>
            <a:r>
              <a:rPr lang="en-US" b="1" dirty="0" smtClean="0">
                <a:solidFill>
                  <a:schemeClr val="accent2"/>
                </a:solidFill>
              </a:rPr>
              <a:t>“</a:t>
            </a:r>
            <a:r>
              <a:rPr lang="en-US" dirty="0">
                <a:solidFill>
                  <a:schemeClr val="accent2"/>
                </a:solidFill>
              </a:rPr>
              <a:t>The wheels on the bus go round and round</a:t>
            </a:r>
            <a:r>
              <a:rPr lang="en-US" dirty="0" smtClean="0"/>
              <a:t>.</a:t>
            </a:r>
            <a:r>
              <a:rPr lang="en-US" b="1" dirty="0" smtClean="0">
                <a:solidFill>
                  <a:schemeClr val="accent2"/>
                </a:solidFill>
              </a:rPr>
              <a:t>”</a:t>
            </a:r>
          </a:p>
          <a:p>
            <a:endParaRPr lang="en-US" b="1" dirty="0">
              <a:solidFill>
                <a:schemeClr val="accent2"/>
              </a:solidFill>
            </a:endParaRPr>
          </a:p>
          <a:p>
            <a:r>
              <a:rPr lang="en-US" dirty="0" smtClean="0"/>
              <a:t>In this task we </a:t>
            </a:r>
            <a:r>
              <a:rPr lang="en-US" dirty="0"/>
              <a:t>want to train a model to generate the next word in the sequence given the previous sequence of words</a:t>
            </a:r>
            <a:r>
              <a:rPr lang="en-US" dirty="0" smtClean="0"/>
              <a:t>.</a:t>
            </a:r>
          </a:p>
          <a:p>
            <a:endParaRPr lang="en-US" b="1" dirty="0">
              <a:solidFill>
                <a:schemeClr val="accent2"/>
              </a:solidFill>
            </a:endParaRPr>
          </a:p>
          <a:p>
            <a:r>
              <a:rPr lang="en-US" dirty="0" smtClean="0"/>
              <a:t>We add </a:t>
            </a:r>
            <a:r>
              <a:rPr lang="en-US" dirty="0"/>
              <a:t>a token to signal the start of the sequence and another to signal the end of the sequence. We will use “</a:t>
            </a:r>
            <a:r>
              <a:rPr lang="en-US" i="1" dirty="0"/>
              <a:t>[</a:t>
            </a:r>
            <a:r>
              <a:rPr lang="en-US" b="1" i="1" dirty="0">
                <a:solidFill>
                  <a:schemeClr val="accent2"/>
                </a:solidFill>
              </a:rPr>
              <a:t>START</a:t>
            </a:r>
            <a:r>
              <a:rPr lang="en-US" i="1" dirty="0"/>
              <a:t>]</a:t>
            </a:r>
            <a:r>
              <a:rPr lang="en-US" dirty="0"/>
              <a:t>” and “</a:t>
            </a:r>
            <a:r>
              <a:rPr lang="en-US" i="1" dirty="0"/>
              <a:t>[</a:t>
            </a:r>
            <a:r>
              <a:rPr lang="en-US" b="1" i="1" dirty="0">
                <a:solidFill>
                  <a:schemeClr val="accent2"/>
                </a:solidFill>
              </a:rPr>
              <a:t>END</a:t>
            </a:r>
            <a:r>
              <a:rPr lang="en-US" i="1" dirty="0"/>
              <a:t>]</a:t>
            </a:r>
            <a:r>
              <a:rPr lang="en-US" dirty="0"/>
              <a:t>” respectively</a:t>
            </a:r>
            <a:r>
              <a:rPr lang="en-US" dirty="0" smtClean="0"/>
              <a:t>.</a:t>
            </a:r>
          </a:p>
          <a:p>
            <a:endParaRPr lang="en-US" b="1" dirty="0" smtClean="0">
              <a:solidFill>
                <a:schemeClr val="accent2"/>
              </a:solidFill>
            </a:endParaRPr>
          </a:p>
          <a:p>
            <a:r>
              <a:rPr lang="en-US" b="1" dirty="0" smtClean="0">
                <a:solidFill>
                  <a:schemeClr val="accent2"/>
                </a:solidFill>
              </a:rPr>
              <a:t>“[START] </a:t>
            </a:r>
            <a:r>
              <a:rPr lang="en-US" dirty="0">
                <a:solidFill>
                  <a:schemeClr val="accent2"/>
                </a:solidFill>
              </a:rPr>
              <a:t>The wheels on the bus go round and </a:t>
            </a:r>
            <a:r>
              <a:rPr lang="en-US" dirty="0" smtClean="0">
                <a:solidFill>
                  <a:schemeClr val="accent2"/>
                </a:solidFill>
              </a:rPr>
              <a:t>round </a:t>
            </a:r>
            <a:r>
              <a:rPr lang="en-US" b="1" dirty="0" smtClean="0">
                <a:solidFill>
                  <a:schemeClr val="accent2"/>
                </a:solidFill>
              </a:rPr>
              <a:t>[END]</a:t>
            </a:r>
            <a:endParaRPr lang="en-US" b="1" dirty="0">
              <a:solidFill>
                <a:schemeClr val="accent2"/>
              </a:solidFill>
            </a:endParaRPr>
          </a:p>
          <a:p>
            <a:endParaRPr lang="en-US" b="1" dirty="0">
              <a:solidFill>
                <a:schemeClr val="accent2"/>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51</a:t>
            </a:fld>
            <a:endParaRPr lang="en-US"/>
          </a:p>
        </p:txBody>
      </p:sp>
    </p:spTree>
    <p:extLst>
      <p:ext uri="{BB962C8B-B14F-4D97-AF65-F5344CB8AC3E}">
        <p14:creationId xmlns:p14="http://schemas.microsoft.com/office/powerpoint/2010/main" val="19732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Teacher Forcing (</a:t>
            </a:r>
            <a:r>
              <a:rPr lang="en-US" dirty="0" err="1"/>
              <a:t>cont</a:t>
            </a:r>
            <a:r>
              <a:rPr lang="en-US" dirty="0"/>
              <a:t>)</a:t>
            </a:r>
          </a:p>
        </p:txBody>
      </p:sp>
      <p:sp>
        <p:nvSpPr>
          <p:cNvPr id="3" name="Content Placeholder 2"/>
          <p:cNvSpPr>
            <a:spLocks noGrp="1"/>
          </p:cNvSpPr>
          <p:nvPr>
            <p:ph idx="1"/>
          </p:nvPr>
        </p:nvSpPr>
        <p:spPr>
          <a:xfrm>
            <a:off x="833415" y="998141"/>
            <a:ext cx="10327008" cy="4929128"/>
          </a:xfrm>
        </p:spPr>
        <p:txBody>
          <a:bodyPr/>
          <a:lstStyle/>
          <a:p>
            <a:r>
              <a:rPr lang="en-US" dirty="0"/>
              <a:t>Imagine the model generates the word </a:t>
            </a:r>
            <a:r>
              <a:rPr lang="en-US" dirty="0" smtClean="0"/>
              <a:t>“</a:t>
            </a:r>
            <a:r>
              <a:rPr lang="en-US" i="1" dirty="0">
                <a:solidFill>
                  <a:schemeClr val="accent2"/>
                </a:solidFill>
              </a:rPr>
              <a:t>A</a:t>
            </a:r>
            <a:r>
              <a:rPr lang="en-US" dirty="0" smtClean="0"/>
              <a:t>“, </a:t>
            </a:r>
            <a:r>
              <a:rPr lang="en-US" dirty="0"/>
              <a:t>but of course, we expected </a:t>
            </a:r>
            <a:r>
              <a:rPr lang="en-US" dirty="0" smtClean="0"/>
              <a:t>“</a:t>
            </a:r>
            <a:r>
              <a:rPr lang="en-US" i="1" dirty="0" smtClean="0">
                <a:solidFill>
                  <a:schemeClr val="accent2"/>
                </a:solidFill>
              </a:rPr>
              <a:t>The</a:t>
            </a:r>
            <a:r>
              <a:rPr lang="en-US" dirty="0" smtClean="0"/>
              <a:t>“.</a:t>
            </a:r>
          </a:p>
          <a:p>
            <a:endParaRPr lang="en-US" b="1" dirty="0">
              <a:solidFill>
                <a:schemeClr val="accent2"/>
              </a:solidFill>
            </a:endParaRPr>
          </a:p>
          <a:p>
            <a:pPr fontAlgn="base"/>
            <a:r>
              <a:rPr lang="en-US" dirty="0"/>
              <a:t>T</a:t>
            </a:r>
            <a:r>
              <a:rPr lang="en-US" dirty="0" smtClean="0"/>
              <a:t>he </a:t>
            </a:r>
            <a:r>
              <a:rPr lang="en-US" dirty="0"/>
              <a:t>model is off track and is going to get punished for every subsequent word it generates. This makes learning slower and the model unstable.</a:t>
            </a:r>
          </a:p>
          <a:p>
            <a:pPr fontAlgn="base"/>
            <a:r>
              <a:rPr lang="en-US" b="1" dirty="0"/>
              <a:t>Instead, we can use teacher forcing.</a:t>
            </a:r>
          </a:p>
          <a:p>
            <a:pPr fontAlgn="base"/>
            <a:r>
              <a:rPr lang="en-US" dirty="0"/>
              <a:t>In the first example when the model generated </a:t>
            </a:r>
            <a:r>
              <a:rPr lang="en-US" dirty="0" smtClean="0"/>
              <a:t>“</a:t>
            </a:r>
            <a:r>
              <a:rPr lang="en-US" b="1" i="1" dirty="0">
                <a:solidFill>
                  <a:schemeClr val="accent2"/>
                </a:solidFill>
              </a:rPr>
              <a:t>A</a:t>
            </a:r>
            <a:r>
              <a:rPr lang="en-US" dirty="0" smtClean="0"/>
              <a:t>” </a:t>
            </a:r>
            <a:r>
              <a:rPr lang="en-US" dirty="0"/>
              <a:t>as output, we can discard this output after calculating error and feed in </a:t>
            </a:r>
            <a:r>
              <a:rPr lang="en-US" dirty="0" smtClean="0"/>
              <a:t>“</a:t>
            </a:r>
            <a:r>
              <a:rPr lang="en-US" b="1" i="1" dirty="0" smtClean="0">
                <a:solidFill>
                  <a:schemeClr val="accent2"/>
                </a:solidFill>
              </a:rPr>
              <a:t>The</a:t>
            </a:r>
            <a:r>
              <a:rPr lang="en-US" dirty="0" smtClean="0"/>
              <a:t>” </a:t>
            </a:r>
            <a:r>
              <a:rPr lang="en-US" dirty="0"/>
              <a:t>as part of the input on the subsequent time step.</a:t>
            </a:r>
          </a:p>
          <a:p>
            <a:r>
              <a:rPr lang="en-US" dirty="0"/>
              <a:t/>
            </a:r>
            <a:br>
              <a:rPr lang="en-US" dirty="0"/>
            </a:br>
            <a:endParaRPr lang="en-US" b="1" dirty="0">
              <a:solidFill>
                <a:schemeClr val="accent2"/>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52</a:t>
            </a:fld>
            <a:endParaRPr lang="en-US"/>
          </a:p>
        </p:txBody>
      </p:sp>
    </p:spTree>
    <p:extLst>
      <p:ext uri="{BB962C8B-B14F-4D97-AF65-F5344CB8AC3E}">
        <p14:creationId xmlns:p14="http://schemas.microsoft.com/office/powerpoint/2010/main" val="132793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Teacher Forcing (</a:t>
            </a:r>
            <a:r>
              <a:rPr lang="en-US" dirty="0" err="1"/>
              <a:t>cont</a:t>
            </a:r>
            <a:r>
              <a:rPr lang="en-US" dirty="0"/>
              <a:t>)</a:t>
            </a:r>
          </a:p>
        </p:txBody>
      </p:sp>
      <p:sp>
        <p:nvSpPr>
          <p:cNvPr id="3" name="Content Placeholder 2"/>
          <p:cNvSpPr>
            <a:spLocks noGrp="1"/>
          </p:cNvSpPr>
          <p:nvPr>
            <p:ph idx="1"/>
          </p:nvPr>
        </p:nvSpPr>
        <p:spPr>
          <a:xfrm>
            <a:off x="833415" y="998141"/>
            <a:ext cx="10327008" cy="4929128"/>
          </a:xfrm>
        </p:spPr>
        <p:txBody>
          <a:bodyPr/>
          <a:lstStyle/>
          <a:p>
            <a:r>
              <a:rPr lang="en-US" dirty="0"/>
              <a:t>In the first example when the model generated </a:t>
            </a:r>
            <a:r>
              <a:rPr lang="en-US" dirty="0" smtClean="0"/>
              <a:t>“</a:t>
            </a:r>
            <a:r>
              <a:rPr lang="en-US" b="1" i="1" dirty="0" smtClean="0">
                <a:solidFill>
                  <a:schemeClr val="accent2"/>
                </a:solidFill>
              </a:rPr>
              <a:t>A</a:t>
            </a:r>
            <a:r>
              <a:rPr lang="en-US" dirty="0" smtClean="0"/>
              <a:t>” </a:t>
            </a:r>
            <a:r>
              <a:rPr lang="en-US" dirty="0"/>
              <a:t>as output, we can discard this output after calculating error and feed in </a:t>
            </a:r>
            <a:r>
              <a:rPr lang="en-US" dirty="0" smtClean="0"/>
              <a:t>“</a:t>
            </a:r>
            <a:r>
              <a:rPr lang="en-US" b="1" i="1" dirty="0" smtClean="0">
                <a:solidFill>
                  <a:schemeClr val="accent2"/>
                </a:solidFill>
              </a:rPr>
              <a:t>The</a:t>
            </a:r>
            <a:r>
              <a:rPr lang="en-US" dirty="0" smtClean="0"/>
              <a:t>” </a:t>
            </a:r>
            <a:r>
              <a:rPr lang="en-US" dirty="0"/>
              <a:t>as </a:t>
            </a:r>
            <a:r>
              <a:rPr lang="en-US" dirty="0" smtClean="0"/>
              <a:t>part </a:t>
            </a:r>
            <a:r>
              <a:rPr lang="en-US" dirty="0"/>
              <a:t>of the input on the subsequent time step</a:t>
            </a:r>
            <a:r>
              <a:rPr lang="en-US" dirty="0" smtClean="0"/>
              <a:t>.</a:t>
            </a:r>
          </a:p>
          <a:p>
            <a:endParaRPr lang="en-US" b="1" dirty="0">
              <a:solidFill>
                <a:schemeClr val="accent2"/>
              </a:solidFill>
            </a:endParaRPr>
          </a:p>
          <a:p>
            <a:pPr fontAlgn="base"/>
            <a:r>
              <a:rPr lang="en-US" dirty="0"/>
              <a:t>[START], ?</a:t>
            </a:r>
          </a:p>
          <a:p>
            <a:pPr fontAlgn="base"/>
            <a:r>
              <a:rPr lang="en-US" dirty="0"/>
              <a:t>[START], </a:t>
            </a:r>
            <a:r>
              <a:rPr lang="en-US" dirty="0" smtClean="0">
                <a:solidFill>
                  <a:schemeClr val="accent2"/>
                </a:solidFill>
              </a:rPr>
              <a:t>The</a:t>
            </a:r>
            <a:r>
              <a:rPr lang="en-US" dirty="0" smtClean="0"/>
              <a:t>, </a:t>
            </a:r>
            <a:r>
              <a:rPr lang="en-US" dirty="0">
                <a:solidFill>
                  <a:schemeClr val="accent2"/>
                </a:solidFill>
              </a:rPr>
              <a:t>wheels </a:t>
            </a:r>
            <a:r>
              <a:rPr lang="en-US" dirty="0" smtClean="0"/>
              <a:t>?</a:t>
            </a:r>
            <a:endParaRPr lang="en-US" dirty="0"/>
          </a:p>
          <a:p>
            <a:pPr fontAlgn="base"/>
            <a:r>
              <a:rPr lang="en-US" dirty="0"/>
              <a:t>[START], </a:t>
            </a:r>
            <a:r>
              <a:rPr lang="en-US" dirty="0" smtClean="0">
                <a:solidFill>
                  <a:schemeClr val="accent2"/>
                </a:solidFill>
              </a:rPr>
              <a:t>The</a:t>
            </a:r>
            <a:r>
              <a:rPr lang="en-US" dirty="0" smtClean="0"/>
              <a:t>, </a:t>
            </a:r>
            <a:r>
              <a:rPr lang="en-US" dirty="0" smtClean="0">
                <a:solidFill>
                  <a:schemeClr val="accent2"/>
                </a:solidFill>
              </a:rPr>
              <a:t>wheels, </a:t>
            </a:r>
            <a:r>
              <a:rPr lang="en-US" dirty="0">
                <a:solidFill>
                  <a:schemeClr val="accent2"/>
                </a:solidFill>
              </a:rPr>
              <a:t>on </a:t>
            </a:r>
            <a:r>
              <a:rPr lang="en-US" dirty="0" smtClean="0"/>
              <a:t>, </a:t>
            </a:r>
            <a:r>
              <a:rPr lang="en-US" dirty="0"/>
              <a:t>?</a:t>
            </a:r>
          </a:p>
          <a:p>
            <a:pPr fontAlgn="base"/>
            <a:r>
              <a:rPr lang="en-US" dirty="0"/>
              <a:t>[START], </a:t>
            </a:r>
            <a:r>
              <a:rPr lang="en-US" dirty="0">
                <a:solidFill>
                  <a:schemeClr val="accent2"/>
                </a:solidFill>
              </a:rPr>
              <a:t>The</a:t>
            </a:r>
            <a:r>
              <a:rPr lang="en-US" dirty="0"/>
              <a:t>, </a:t>
            </a:r>
            <a:r>
              <a:rPr lang="en-US" dirty="0">
                <a:solidFill>
                  <a:schemeClr val="accent2"/>
                </a:solidFill>
              </a:rPr>
              <a:t>wheels, on </a:t>
            </a:r>
            <a:r>
              <a:rPr lang="en-US" dirty="0" smtClean="0"/>
              <a:t>, </a:t>
            </a:r>
            <a:r>
              <a:rPr lang="en-US" dirty="0" smtClean="0">
                <a:solidFill>
                  <a:schemeClr val="accent2"/>
                </a:solidFill>
              </a:rPr>
              <a:t>the,</a:t>
            </a:r>
            <a:r>
              <a:rPr lang="en-US" dirty="0" smtClean="0"/>
              <a:t> ?</a:t>
            </a:r>
            <a:endParaRPr lang="en-US" dirty="0"/>
          </a:p>
          <a:p>
            <a:pPr fontAlgn="base"/>
            <a:r>
              <a:rPr lang="en-US" dirty="0"/>
              <a:t>...</a:t>
            </a:r>
          </a:p>
          <a:p>
            <a:endParaRPr lang="en-US" b="1" dirty="0" smtClean="0">
              <a:solidFill>
                <a:schemeClr val="accent2"/>
              </a:solidFill>
            </a:endParaRPr>
          </a:p>
          <a:p>
            <a:r>
              <a:rPr lang="en-US" b="1" dirty="0" smtClean="0">
                <a:solidFill>
                  <a:schemeClr val="accent2"/>
                </a:solidFill>
              </a:rPr>
              <a:t>REMEMBER: ONLY IN TRAINING TIME </a:t>
            </a:r>
            <a:endParaRPr lang="en-US" b="1" dirty="0">
              <a:solidFill>
                <a:schemeClr val="accent2"/>
              </a:solidFill>
            </a:endParaRPr>
          </a:p>
        </p:txBody>
      </p:sp>
      <p:sp>
        <p:nvSpPr>
          <p:cNvPr id="4" name="Slide Number Placeholder 3"/>
          <p:cNvSpPr>
            <a:spLocks noGrp="1"/>
          </p:cNvSpPr>
          <p:nvPr>
            <p:ph type="sldNum" sz="quarter" idx="12"/>
          </p:nvPr>
        </p:nvSpPr>
        <p:spPr/>
        <p:txBody>
          <a:bodyPr/>
          <a:lstStyle/>
          <a:p>
            <a:fld id="{4B490DE6-7A4A-0F4C-A18B-C3B4F3245ADB}" type="slidenum">
              <a:rPr lang="en-US" smtClean="0"/>
              <a:t>53</a:t>
            </a:fld>
            <a:endParaRPr lang="en-US"/>
          </a:p>
        </p:txBody>
      </p:sp>
    </p:spTree>
    <p:extLst>
      <p:ext uri="{BB962C8B-B14F-4D97-AF65-F5344CB8AC3E}">
        <p14:creationId xmlns:p14="http://schemas.microsoft.com/office/powerpoint/2010/main" val="20218503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B490DE6-7A4A-0F4C-A18B-C3B4F3245ADB}" type="slidenum">
              <a:rPr lang="en-US" smtClean="0"/>
              <a:t>54</a:t>
            </a:fld>
            <a:endParaRPr lang="en-US"/>
          </a:p>
        </p:txBody>
      </p:sp>
      <p:pic>
        <p:nvPicPr>
          <p:cNvPr id="5" name="slide.url=https://blog.openai.com/better-language-models/"/>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463045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a:t>
            </a:r>
            <a:endParaRPr lang="en-US" dirty="0"/>
          </a:p>
        </p:txBody>
      </p:sp>
      <p:sp>
        <p:nvSpPr>
          <p:cNvPr id="3" name="Content Placeholder 2"/>
          <p:cNvSpPr>
            <a:spLocks noGrp="1"/>
          </p:cNvSpPr>
          <p:nvPr>
            <p:ph idx="1"/>
          </p:nvPr>
        </p:nvSpPr>
        <p:spPr>
          <a:xfrm>
            <a:off x="833415" y="1177758"/>
            <a:ext cx="10327008" cy="4210671"/>
          </a:xfrm>
        </p:spPr>
        <p:txBody>
          <a:bodyPr/>
          <a:lstStyle/>
          <a:p>
            <a:r>
              <a:rPr lang="en-US" sz="2400" dirty="0"/>
              <a:t>Sebastien lived in France.</a:t>
            </a:r>
          </a:p>
          <a:p>
            <a:endParaRPr lang="en-US" sz="2400" dirty="0"/>
          </a:p>
          <a:p>
            <a:r>
              <a:rPr lang="en-US" sz="2400" dirty="0" smtClean="0"/>
              <a:t>Back </a:t>
            </a:r>
            <a:r>
              <a:rPr lang="en-US" sz="2400" dirty="0"/>
              <a:t>in Sebastien’s days at France, he lived in the city of Paris, a city of great beauty and filled with love and beautiful art, and he spoke French, a language with great history and the national language of France</a:t>
            </a:r>
            <a:r>
              <a:rPr lang="en-US" sz="2400" dirty="0" smtClean="0"/>
              <a:t>.</a:t>
            </a:r>
          </a:p>
          <a:p>
            <a:endParaRPr lang="en-US" sz="2400" dirty="0"/>
          </a:p>
          <a:p>
            <a:r>
              <a:rPr lang="en-US" sz="2400" dirty="0"/>
              <a:t>Back in Sebastien’s days at France, </a:t>
            </a:r>
            <a:r>
              <a:rPr lang="en-US" sz="2400" dirty="0" smtClean="0"/>
              <a:t>=&gt;</a:t>
            </a:r>
          </a:p>
          <a:p>
            <a:r>
              <a:rPr lang="en-US" sz="2400" dirty="0"/>
              <a:t>he lived in the city of Paris, </a:t>
            </a:r>
            <a:r>
              <a:rPr lang="en-US" sz="2400" dirty="0" smtClean="0"/>
              <a:t>=&gt; </a:t>
            </a:r>
          </a:p>
          <a:p>
            <a:r>
              <a:rPr lang="en-US" sz="2400" dirty="0" smtClean="0"/>
              <a:t>a city of great beauty and filled with love and beautiful art, =&gt; </a:t>
            </a:r>
          </a:p>
          <a:p>
            <a:r>
              <a:rPr lang="en-US" sz="2400" dirty="0" smtClean="0"/>
              <a:t>and he spoke French, a language with great history and the national language of France.</a:t>
            </a:r>
            <a:endParaRPr lang="en-US" sz="2400" dirty="0"/>
          </a:p>
          <a:p>
            <a:endParaRPr lang="en-US" sz="2400" dirty="0" smtClean="0"/>
          </a:p>
          <a:p>
            <a:endParaRPr lang="en-US" sz="2400" dirty="0"/>
          </a:p>
          <a:p>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55</a:t>
            </a:fld>
            <a:endParaRPr lang="en-US"/>
          </a:p>
        </p:txBody>
      </p:sp>
    </p:spTree>
    <p:extLst>
      <p:ext uri="{BB962C8B-B14F-4D97-AF65-F5344CB8AC3E}">
        <p14:creationId xmlns:p14="http://schemas.microsoft.com/office/powerpoint/2010/main" val="123221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a:t>
            </a:r>
            <a:endParaRPr lang="en-US" dirty="0"/>
          </a:p>
        </p:txBody>
      </p:sp>
      <p:sp>
        <p:nvSpPr>
          <p:cNvPr id="3" name="Content Placeholder 2"/>
          <p:cNvSpPr>
            <a:spLocks noGrp="1"/>
          </p:cNvSpPr>
          <p:nvPr>
            <p:ph idx="1"/>
          </p:nvPr>
        </p:nvSpPr>
        <p:spPr/>
        <p:txBody>
          <a:bodyPr/>
          <a:lstStyle/>
          <a:p>
            <a:r>
              <a:rPr lang="en-US" sz="2400" dirty="0"/>
              <a:t>When </a:t>
            </a:r>
            <a:r>
              <a:rPr lang="en-US" sz="2400" dirty="0" smtClean="0"/>
              <a:t>translating </a:t>
            </a:r>
            <a:r>
              <a:rPr lang="en-US" sz="2400" dirty="0"/>
              <a:t>a sentence, </a:t>
            </a:r>
            <a:r>
              <a:rPr lang="en-US" sz="2400" dirty="0" smtClean="0"/>
              <a:t>you </a:t>
            </a:r>
            <a:r>
              <a:rPr lang="en-US" sz="2400" dirty="0"/>
              <a:t>pay </a:t>
            </a:r>
            <a:r>
              <a:rPr lang="en-US" sz="2400" dirty="0" smtClean="0"/>
              <a:t>attention </a:t>
            </a:r>
            <a:r>
              <a:rPr lang="en-US" sz="2400" dirty="0"/>
              <a:t>to the word </a:t>
            </a:r>
            <a:r>
              <a:rPr lang="en-US" sz="2400" dirty="0" smtClean="0"/>
              <a:t>that is presently translated. </a:t>
            </a:r>
          </a:p>
          <a:p>
            <a:r>
              <a:rPr lang="en-US" sz="2400" dirty="0" smtClean="0"/>
              <a:t>When transcribing </a:t>
            </a:r>
            <a:r>
              <a:rPr lang="en-US" sz="2400" dirty="0"/>
              <a:t>an audio recording, </a:t>
            </a:r>
            <a:r>
              <a:rPr lang="en-US" sz="2400" dirty="0" smtClean="0"/>
              <a:t>you </a:t>
            </a:r>
            <a:r>
              <a:rPr lang="en-US" sz="2400" dirty="0"/>
              <a:t>listen carefully to the segment </a:t>
            </a:r>
            <a:r>
              <a:rPr lang="en-US" sz="2400" dirty="0" smtClean="0"/>
              <a:t>you are </a:t>
            </a:r>
            <a:r>
              <a:rPr lang="en-US" sz="2400" dirty="0"/>
              <a:t>actively writing down. </a:t>
            </a:r>
            <a:endParaRPr lang="en-US" sz="2400" dirty="0" smtClean="0"/>
          </a:p>
          <a:p>
            <a:r>
              <a:rPr lang="en-US" sz="2400" dirty="0" smtClean="0"/>
              <a:t>To describe the </a:t>
            </a:r>
            <a:r>
              <a:rPr lang="en-US" sz="2400" dirty="0"/>
              <a:t>room </a:t>
            </a:r>
            <a:r>
              <a:rPr lang="en-US" sz="2400" dirty="0" smtClean="0"/>
              <a:t>you are in, you describe the objects in that room. </a:t>
            </a:r>
            <a:r>
              <a:rPr lang="en-US" sz="2400" dirty="0"/>
              <a:t/>
            </a:r>
            <a:br>
              <a:rPr lang="en-US" sz="2400" dirty="0"/>
            </a:br>
            <a:endParaRPr lang="en-US" sz="2400" dirty="0"/>
          </a:p>
        </p:txBody>
      </p:sp>
      <p:sp>
        <p:nvSpPr>
          <p:cNvPr id="4" name="Slide Number Placeholder 3"/>
          <p:cNvSpPr>
            <a:spLocks noGrp="1"/>
          </p:cNvSpPr>
          <p:nvPr>
            <p:ph type="sldNum" sz="quarter" idx="12"/>
          </p:nvPr>
        </p:nvSpPr>
        <p:spPr/>
        <p:txBody>
          <a:bodyPr/>
          <a:lstStyle/>
          <a:p>
            <a:fld id="{4B490DE6-7A4A-0F4C-A18B-C3B4F3245ADB}" type="slidenum">
              <a:rPr lang="en-US" smtClean="0"/>
              <a:t>56</a:t>
            </a:fld>
            <a:endParaRPr lang="en-US"/>
          </a:p>
        </p:txBody>
      </p:sp>
      <p:sp>
        <p:nvSpPr>
          <p:cNvPr id="5" name="Rectangle 4"/>
          <p:cNvSpPr/>
          <p:nvPr/>
        </p:nvSpPr>
        <p:spPr>
          <a:xfrm>
            <a:off x="7599201" y="6489978"/>
            <a:ext cx="3498073" cy="338554"/>
          </a:xfrm>
          <a:prstGeom prst="rect">
            <a:avLst/>
          </a:prstGeom>
        </p:spPr>
        <p:txBody>
          <a:bodyPr wrap="none">
            <a:spAutoFit/>
          </a:bodyPr>
          <a:lstStyle/>
          <a:p>
            <a:r>
              <a:rPr lang="en-US" sz="1600" dirty="0">
                <a:solidFill>
                  <a:srgbClr val="595858"/>
                </a:solidFill>
                <a:latin typeface="roboto" charset="0"/>
              </a:rPr>
              <a:t>https://</a:t>
            </a:r>
            <a:r>
              <a:rPr lang="en-US" sz="1600" dirty="0" err="1">
                <a:solidFill>
                  <a:srgbClr val="595858"/>
                </a:solidFill>
                <a:latin typeface="roboto" charset="0"/>
              </a:rPr>
              <a:t>distill.pub</a:t>
            </a:r>
            <a:r>
              <a:rPr lang="en-US" sz="1600" dirty="0">
                <a:solidFill>
                  <a:srgbClr val="595858"/>
                </a:solidFill>
                <a:latin typeface="roboto" charset="0"/>
              </a:rPr>
              <a:t>/2016/augmented-</a:t>
            </a:r>
            <a:r>
              <a:rPr lang="en-US" sz="1600" dirty="0" err="1">
                <a:solidFill>
                  <a:srgbClr val="595858"/>
                </a:solidFill>
                <a:latin typeface="roboto" charset="0"/>
              </a:rPr>
              <a:t>rnns</a:t>
            </a:r>
            <a:r>
              <a:rPr lang="en-US" sz="1600" dirty="0">
                <a:solidFill>
                  <a:srgbClr val="595858"/>
                </a:solidFill>
                <a:latin typeface="roboto" charset="0"/>
              </a:rPr>
              <a:t>/</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985" y="3288901"/>
            <a:ext cx="8275787" cy="3236342"/>
          </a:xfrm>
          <a:prstGeom prst="rect">
            <a:avLst/>
          </a:prstGeom>
        </p:spPr>
      </p:pic>
    </p:spTree>
    <p:extLst>
      <p:ext uri="{BB962C8B-B14F-4D97-AF65-F5344CB8AC3E}">
        <p14:creationId xmlns:p14="http://schemas.microsoft.com/office/powerpoint/2010/main" val="17282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t>This </a:t>
            </a:r>
            <a:r>
              <a:rPr lang="en-US" dirty="0"/>
              <a:t>attention </a:t>
            </a:r>
            <a:r>
              <a:rPr lang="en-US" dirty="0" smtClean="0"/>
              <a:t>is generated </a:t>
            </a:r>
            <a:r>
              <a:rPr lang="en-US" dirty="0"/>
              <a:t>with content-based attention. The attending RNN generates a query describing what it wants to focus on. Each item is </a:t>
            </a:r>
            <a:r>
              <a:rPr lang="en-US" dirty="0" smtClean="0"/>
              <a:t>multiplied (dot product) </a:t>
            </a:r>
            <a:r>
              <a:rPr lang="en-US" dirty="0"/>
              <a:t>with the query to produce a score, describing how well it matches the query. The scores are fed into a </a:t>
            </a:r>
            <a:r>
              <a:rPr lang="en-US" dirty="0" err="1"/>
              <a:t>softmax</a:t>
            </a:r>
            <a:r>
              <a:rPr lang="en-US" dirty="0"/>
              <a:t> to create the attention distribution.</a:t>
            </a:r>
          </a:p>
        </p:txBody>
      </p:sp>
      <p:sp>
        <p:nvSpPr>
          <p:cNvPr id="4" name="Slide Number Placeholder 3"/>
          <p:cNvSpPr>
            <a:spLocks noGrp="1"/>
          </p:cNvSpPr>
          <p:nvPr>
            <p:ph type="sldNum" sz="quarter" idx="12"/>
          </p:nvPr>
        </p:nvSpPr>
        <p:spPr/>
        <p:txBody>
          <a:bodyPr/>
          <a:lstStyle/>
          <a:p>
            <a:fld id="{4B490DE6-7A4A-0F4C-A18B-C3B4F3245ADB}" type="slidenum">
              <a:rPr lang="en-US" smtClean="0"/>
              <a:t>57</a:t>
            </a:fld>
            <a:endParaRPr lang="en-US"/>
          </a:p>
        </p:txBody>
      </p:sp>
      <p:sp>
        <p:nvSpPr>
          <p:cNvPr id="5" name="Rectangle 4"/>
          <p:cNvSpPr/>
          <p:nvPr/>
        </p:nvSpPr>
        <p:spPr>
          <a:xfrm>
            <a:off x="7478620" y="5778543"/>
            <a:ext cx="4230645" cy="369332"/>
          </a:xfrm>
          <a:prstGeom prst="rect">
            <a:avLst/>
          </a:prstGeom>
        </p:spPr>
        <p:txBody>
          <a:bodyPr wrap="none">
            <a:spAutoFit/>
          </a:bodyPr>
          <a:lstStyle/>
          <a:p>
            <a:r>
              <a:rPr lang="en-US" dirty="0">
                <a:solidFill>
                  <a:srgbClr val="595858"/>
                </a:solidFill>
                <a:latin typeface="roboto" charset="0"/>
              </a:rPr>
              <a:t>Source – https://</a:t>
            </a:r>
            <a:r>
              <a:rPr lang="en-US" dirty="0" err="1">
                <a:solidFill>
                  <a:srgbClr val="595858"/>
                </a:solidFill>
                <a:latin typeface="roboto" charset="0"/>
              </a:rPr>
              <a:t>github.com</a:t>
            </a:r>
            <a:r>
              <a:rPr lang="en-US" dirty="0">
                <a:solidFill>
                  <a:srgbClr val="595858"/>
                </a:solidFill>
                <a:latin typeface="roboto" charset="0"/>
              </a:rPr>
              <a:t>/google/seq2seq</a:t>
            </a:r>
            <a:endParaRPr lang="en-US" dirty="0"/>
          </a:p>
        </p:txBody>
      </p:sp>
    </p:spTree>
    <p:extLst>
      <p:ext uri="{BB962C8B-B14F-4D97-AF65-F5344CB8AC3E}">
        <p14:creationId xmlns:p14="http://schemas.microsoft.com/office/powerpoint/2010/main" val="1238618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models (</a:t>
            </a:r>
            <a:r>
              <a:rPr lang="en-US" dirty="0" err="1" smtClean="0"/>
              <a:t>cont</a:t>
            </a:r>
            <a:r>
              <a:rPr lang="en-US" smtClean="0"/>
              <a:t>)</a:t>
            </a:r>
            <a:endParaRPr lang="en-US" dirty="0"/>
          </a:p>
        </p:txBody>
      </p:sp>
      <p:sp>
        <p:nvSpPr>
          <p:cNvPr id="4" name="Slide Number Placeholder 3"/>
          <p:cNvSpPr>
            <a:spLocks noGrp="1"/>
          </p:cNvSpPr>
          <p:nvPr>
            <p:ph type="sldNum" sz="quarter" idx="12"/>
          </p:nvPr>
        </p:nvSpPr>
        <p:spPr/>
        <p:txBody>
          <a:bodyPr/>
          <a:lstStyle/>
          <a:p>
            <a:fld id="{4B490DE6-7A4A-0F4C-A18B-C3B4F3245ADB}" type="slidenum">
              <a:rPr lang="en-US" smtClean="0"/>
              <a:t>58</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9093" y="983807"/>
            <a:ext cx="9064434" cy="5416993"/>
          </a:xfrm>
        </p:spPr>
      </p:pic>
    </p:spTree>
    <p:extLst>
      <p:ext uri="{BB962C8B-B14F-4D97-AF65-F5344CB8AC3E}">
        <p14:creationId xmlns:p14="http://schemas.microsoft.com/office/powerpoint/2010/main" val="11667084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B490DE6-7A4A-0F4C-A18B-C3B4F3245ADB}" type="slidenum">
              <a:rPr lang="en-US" smtClean="0"/>
              <a:t>59</a:t>
            </a:fld>
            <a:endParaRPr lang="en-US"/>
          </a:p>
        </p:txBody>
      </p:sp>
      <p:pic>
        <p:nvPicPr>
          <p:cNvPr id="5" name="slide.url=https://distill.pub/2016/augmented-rnns/"/>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412717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Notation</a:t>
            </a:r>
          </a:p>
        </p:txBody>
      </p:sp>
      <p:sp>
        <p:nvSpPr>
          <p:cNvPr id="3" name="Content Placeholder 2"/>
          <p:cNvSpPr>
            <a:spLocks noGrp="1"/>
          </p:cNvSpPr>
          <p:nvPr>
            <p:ph idx="1"/>
          </p:nvPr>
        </p:nvSpPr>
        <p:spPr/>
        <p:txBody>
          <a:bodyPr/>
          <a:lstStyle/>
          <a:p>
            <a:r>
              <a:rPr lang="en-US" sz="2400" dirty="0"/>
              <a:t>Using conventional and convenient notation</a:t>
            </a:r>
          </a:p>
        </p:txBody>
      </p:sp>
      <p:sp>
        <p:nvSpPr>
          <p:cNvPr id="4" name="Slide Number Placeholder 3"/>
          <p:cNvSpPr>
            <a:spLocks noGrp="1"/>
          </p:cNvSpPr>
          <p:nvPr>
            <p:ph type="sldNum" sz="quarter" idx="12"/>
          </p:nvPr>
        </p:nvSpPr>
        <p:spPr/>
        <p:txBody>
          <a:bodyPr/>
          <a:lstStyle/>
          <a:p>
            <a:fld id="{4B490DE6-7A4A-0F4C-A18B-C3B4F3245ADB}" type="slidenum">
              <a:rPr lang="en-US" smtClean="0"/>
              <a:t>6</a:t>
            </a:fld>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800" y="2233331"/>
            <a:ext cx="4846949" cy="3141540"/>
          </a:xfrm>
          <a:prstGeom prst="rect">
            <a:avLst/>
          </a:prstGeom>
        </p:spPr>
      </p:pic>
      <p:grpSp>
        <p:nvGrpSpPr>
          <p:cNvPr id="36" name="Group 35"/>
          <p:cNvGrpSpPr/>
          <p:nvPr/>
        </p:nvGrpSpPr>
        <p:grpSpPr>
          <a:xfrm>
            <a:off x="7877323" y="2233331"/>
            <a:ext cx="892688" cy="3372592"/>
            <a:chOff x="7046440" y="1875446"/>
            <a:chExt cx="892688" cy="3372592"/>
          </a:xfrm>
        </p:grpSpPr>
        <p:grpSp>
          <p:nvGrpSpPr>
            <p:cNvPr id="32" name="Group 31"/>
            <p:cNvGrpSpPr/>
            <p:nvPr/>
          </p:nvGrpSpPr>
          <p:grpSpPr>
            <a:xfrm>
              <a:off x="7046440" y="1875446"/>
              <a:ext cx="892688" cy="3372592"/>
              <a:chOff x="5238924" y="2147981"/>
              <a:chExt cx="892688" cy="3372592"/>
            </a:xfrm>
          </p:grpSpPr>
          <p:sp>
            <p:nvSpPr>
              <p:cNvPr id="27" name="Rectangle 26"/>
              <p:cNvSpPr/>
              <p:nvPr/>
            </p:nvSpPr>
            <p:spPr>
              <a:xfrm>
                <a:off x="5238924" y="3352523"/>
                <a:ext cx="892688" cy="95458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8" name="TextBox 27"/>
                  <p:cNvSpPr txBox="1"/>
                  <p:nvPr/>
                </p:nvSpPr>
                <p:spPr>
                  <a:xfrm>
                    <a:off x="5453377" y="2147981"/>
                    <a:ext cx="4637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5453377" y="2147981"/>
                    <a:ext cx="463781" cy="369332"/>
                  </a:xfrm>
                  <a:prstGeom prst="rect">
                    <a:avLst/>
                  </a:prstGeom>
                  <a:blipFill rotWithShape="0">
                    <a:blip r:embed="rId4"/>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5517627" y="5151241"/>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5517627" y="5151241"/>
                    <a:ext cx="501163" cy="369332"/>
                  </a:xfrm>
                  <a:prstGeom prst="rect">
                    <a:avLst/>
                  </a:prstGeom>
                  <a:blipFill rotWithShape="0">
                    <a:blip r:embed="rId5"/>
                    <a:stretch>
                      <a:fillRect t="-39344" b="-93443"/>
                    </a:stretch>
                  </a:blipFill>
                </p:spPr>
                <p:txBody>
                  <a:bodyPr/>
                  <a:lstStyle/>
                  <a:p>
                    <a:r>
                      <a:rPr lang="en-US">
                        <a:noFill/>
                      </a:rPr>
                      <a:t> </a:t>
                    </a:r>
                  </a:p>
                </p:txBody>
              </p:sp>
            </mc:Fallback>
          </mc:AlternateContent>
          <p:cxnSp>
            <p:nvCxnSpPr>
              <p:cNvPr id="31" name="Straight Arrow Connector 30"/>
              <p:cNvCxnSpPr/>
              <p:nvPr/>
            </p:nvCxnSpPr>
            <p:spPr>
              <a:xfrm flipH="1" flipV="1">
                <a:off x="5710276" y="4433873"/>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33" name="Straight Arrow Connector 32"/>
            <p:cNvCxnSpPr/>
            <p:nvPr/>
          </p:nvCxnSpPr>
          <p:spPr>
            <a:xfrm flipH="1" flipV="1">
              <a:off x="7474311" y="2334020"/>
              <a:ext cx="1" cy="648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Circular Arrow 34"/>
            <p:cNvSpPr/>
            <p:nvPr/>
          </p:nvSpPr>
          <p:spPr>
            <a:xfrm rot="5400000">
              <a:off x="7108497" y="3244866"/>
              <a:ext cx="534504" cy="622580"/>
            </a:xfrm>
            <a:prstGeom prst="circularArrow">
              <a:avLst>
                <a:gd name="adj1" fmla="val 12500"/>
                <a:gd name="adj2" fmla="val 1142319"/>
                <a:gd name="adj3" fmla="val 20457681"/>
                <a:gd name="adj4" fmla="val 10595529"/>
                <a:gd name="adj5" fmla="val 12500"/>
              </a:avLst>
            </a:prstGeom>
            <a:solidFill>
              <a:schemeClr val="tx1">
                <a:lumMod val="65000"/>
                <a:lumOff val="35000"/>
                <a:alpha val="69000"/>
              </a:schemeClr>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4" name="Rectangle 13"/>
          <p:cNvSpPr/>
          <p:nvPr/>
        </p:nvSpPr>
        <p:spPr>
          <a:xfrm>
            <a:off x="4116623" y="3914041"/>
            <a:ext cx="190103" cy="1089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676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p>
        </p:txBody>
      </p:sp>
      <p:sp>
        <p:nvSpPr>
          <p:cNvPr id="6" name="Slide Number Placeholder 5"/>
          <p:cNvSpPr>
            <a:spLocks noGrp="1"/>
          </p:cNvSpPr>
          <p:nvPr>
            <p:ph type="sldNum" sz="quarter" idx="12"/>
          </p:nvPr>
        </p:nvSpPr>
        <p:spPr/>
        <p:txBody>
          <a:bodyPr/>
          <a:lstStyle/>
          <a:p>
            <a:fld id="{4B490DE6-7A4A-0F4C-A18B-C3B4F3245ADB}" type="slidenum">
              <a:rPr lang="en-US" smtClean="0"/>
              <a:t>7</a:t>
            </a:fld>
            <a:endParaRPr lang="en-US"/>
          </a:p>
        </p:txBody>
      </p:sp>
      <p:sp>
        <p:nvSpPr>
          <p:cNvPr id="5" name="Rounded Rectangle 4"/>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10" name="Oval 9"/>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13" name="Straight Arrow Connector 12"/>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16" name="Straight Arrow Connector 15"/>
          <p:cNvCxnSpPr>
            <a:stCxn id="10" idx="0"/>
            <a:endCxn id="15"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5" idx="0"/>
            <a:endCxn id="9"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24" name="Elbow Connector 23"/>
          <p:cNvCxnSpPr>
            <a:stCxn id="9" idx="2"/>
            <a:endCxn id="15"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3" name="Rectangle 32"/>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4" name="Oval 33"/>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39" name="Rectangle 38"/>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4"/>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6"/>
                <a:stretch>
                  <a:fillRect t="-39344" b="-95082"/>
                </a:stretch>
              </a:blipFill>
            </p:spPr>
            <p:txBody>
              <a:bodyPr/>
              <a:lstStyle/>
              <a:p>
                <a:r>
                  <a:rPr lang="en-US">
                    <a:noFill/>
                  </a:rPr>
                  <a:t> </a:t>
                </a:r>
              </a:p>
            </p:txBody>
          </p:sp>
        </mc:Fallback>
      </mc:AlternateContent>
      <p:grpSp>
        <p:nvGrpSpPr>
          <p:cNvPr id="7" name="Group 6"/>
          <p:cNvGrpSpPr>
            <a:grpSpLocks noChangeAspect="1"/>
          </p:cNvGrpSpPr>
          <p:nvPr/>
        </p:nvGrpSpPr>
        <p:grpSpPr>
          <a:xfrm>
            <a:off x="449883" y="944651"/>
            <a:ext cx="3308822" cy="5394960"/>
            <a:chOff x="3570242" y="30131"/>
            <a:chExt cx="3954239" cy="6447293"/>
          </a:xfrm>
        </p:grpSpPr>
        <p:grpSp>
          <p:nvGrpSpPr>
            <p:cNvPr id="23" name="Group 22"/>
            <p:cNvGrpSpPr/>
            <p:nvPr/>
          </p:nvGrpSpPr>
          <p:grpSpPr>
            <a:xfrm>
              <a:off x="5803267" y="5977464"/>
              <a:ext cx="1071704" cy="499960"/>
              <a:chOff x="2139551" y="5580743"/>
              <a:chExt cx="1071704" cy="499960"/>
            </a:xfrm>
          </p:grpSpPr>
          <p:sp>
            <p:nvSpPr>
              <p:cNvPr id="25" name="Oval 24"/>
              <p:cNvSpPr>
                <a:spLocks noChangeAspect="1"/>
              </p:cNvSpPr>
              <p:nvPr/>
            </p:nvSpPr>
            <p:spPr>
              <a:xfrm>
                <a:off x="2300514"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2438400"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2576286"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2139551" y="5711371"/>
                    <a:ext cx="1071704"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Input</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𝑥</m:t>
                            </m:r>
                          </m:e>
                          <m:sub>
                            <m:r>
                              <a:rPr lang="en-US" b="0" i="1" smtClean="0">
                                <a:solidFill>
                                  <a:schemeClr val="tx1">
                                    <a:lumMod val="75000"/>
                                    <a:lumOff val="25000"/>
                                  </a:schemeClr>
                                </a:solidFill>
                                <a:latin typeface="Cambria Math" charset="0"/>
                              </a:rPr>
                              <m:t>𝑡</m:t>
                            </m:r>
                          </m:sub>
                        </m:sSub>
                      </m:oMath>
                    </a14:m>
                    <a:endParaRPr lang="en-US" dirty="0">
                      <a:solidFill>
                        <a:schemeClr val="tx1">
                          <a:lumMod val="75000"/>
                          <a:lumOff val="25000"/>
                        </a:schemeClr>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139551" y="5711371"/>
                    <a:ext cx="1071704" cy="369332"/>
                  </a:xfrm>
                  <a:prstGeom prst="rect">
                    <a:avLst/>
                  </a:prstGeom>
                  <a:blipFill rotWithShape="0">
                    <a:blip r:embed="rId7"/>
                    <a:stretch>
                      <a:fillRect l="-5442" t="-9804" r="-12925" b="-49020"/>
                    </a:stretch>
                  </a:blipFill>
                </p:spPr>
                <p:txBody>
                  <a:bodyPr/>
                  <a:lstStyle/>
                  <a:p>
                    <a:r>
                      <a:rPr lang="en-US">
                        <a:noFill/>
                      </a:rPr>
                      <a:t> </a:t>
                    </a:r>
                  </a:p>
                </p:txBody>
              </p:sp>
            </mc:Fallback>
          </mc:AlternateContent>
        </p:grpSp>
        <p:grpSp>
          <p:nvGrpSpPr>
            <p:cNvPr id="29" name="Group 28"/>
            <p:cNvGrpSpPr/>
            <p:nvPr/>
          </p:nvGrpSpPr>
          <p:grpSpPr>
            <a:xfrm>
              <a:off x="3570242" y="1879395"/>
              <a:ext cx="657500" cy="2477390"/>
              <a:chOff x="3570242" y="1879395"/>
              <a:chExt cx="657500" cy="2477390"/>
            </a:xfrm>
          </p:grpSpPr>
          <p:grpSp>
            <p:nvGrpSpPr>
              <p:cNvPr id="30" name="Group 29"/>
              <p:cNvGrpSpPr/>
              <p:nvPr/>
            </p:nvGrpSpPr>
            <p:grpSpPr>
              <a:xfrm rot="5400000">
                <a:off x="2952471" y="3081514"/>
                <a:ext cx="2477390" cy="73152"/>
                <a:chOff x="1828800" y="4666343"/>
                <a:chExt cx="2477390" cy="73152"/>
              </a:xfrm>
            </p:grpSpPr>
            <p:sp>
              <p:nvSpPr>
                <p:cNvPr id="35" name="Oval 34"/>
                <p:cNvSpPr>
                  <a:spLocks noChangeAspect="1"/>
                </p:cNvSpPr>
                <p:nvPr/>
              </p:nvSpPr>
              <p:spPr>
                <a:xfrm>
                  <a:off x="1828800"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2431144"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3033487"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3635830"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4233038"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1" name="TextBox 30"/>
                  <p:cNvSpPr txBox="1"/>
                  <p:nvPr/>
                </p:nvSpPr>
                <p:spPr>
                  <a:xfrm rot="16200000">
                    <a:off x="2712186" y="3073534"/>
                    <a:ext cx="2085443"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Hidden state</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h</m:t>
                            </m:r>
                          </m:e>
                          <m:sub>
                            <m:r>
                              <a:rPr lang="en-US" b="0" i="1" smtClean="0">
                                <a:solidFill>
                                  <a:schemeClr val="tx1">
                                    <a:lumMod val="75000"/>
                                    <a:lumOff val="25000"/>
                                  </a:schemeClr>
                                </a:solidFill>
                                <a:latin typeface="Cambria Math" charset="0"/>
                              </a:rPr>
                              <m:t>𝑡</m:t>
                            </m:r>
                            <m:r>
                              <a:rPr lang="en-US" b="0" i="1" smtClean="0">
                                <a:solidFill>
                                  <a:schemeClr val="tx1">
                                    <a:lumMod val="75000"/>
                                    <a:lumOff val="25000"/>
                                  </a:schemeClr>
                                </a:solidFill>
                                <a:latin typeface="Cambria Math" charset="0"/>
                              </a:rPr>
                              <m:t>−1</m:t>
                            </m:r>
                          </m:sub>
                        </m:sSub>
                      </m:oMath>
                    </a14:m>
                    <a:endParaRPr lang="en-US" dirty="0">
                      <a:solidFill>
                        <a:schemeClr val="tx1">
                          <a:lumMod val="75000"/>
                          <a:lumOff val="25000"/>
                        </a:schemeClr>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rot="16200000">
                    <a:off x="2712186" y="3073534"/>
                    <a:ext cx="2085443" cy="369332"/>
                  </a:xfrm>
                  <a:prstGeom prst="rect">
                    <a:avLst/>
                  </a:prstGeom>
                  <a:blipFill rotWithShape="0">
                    <a:blip r:embed="rId8"/>
                    <a:stretch>
                      <a:fillRect l="-12000" t="-16084" r="-52000" b="-3147"/>
                    </a:stretch>
                  </a:blipFill>
                </p:spPr>
                <p:txBody>
                  <a:bodyPr/>
                  <a:lstStyle/>
                  <a:p>
                    <a:r>
                      <a:rPr lang="en-US">
                        <a:noFill/>
                      </a:rPr>
                      <a:t> </a:t>
                    </a:r>
                  </a:p>
                </p:txBody>
              </p:sp>
            </mc:Fallback>
          </mc:AlternateContent>
        </p:grpSp>
        <p:grpSp>
          <p:nvGrpSpPr>
            <p:cNvPr id="41" name="Group 40"/>
            <p:cNvGrpSpPr/>
            <p:nvPr/>
          </p:nvGrpSpPr>
          <p:grpSpPr>
            <a:xfrm>
              <a:off x="4227742" y="1915971"/>
              <a:ext cx="1000617" cy="2404238"/>
              <a:chOff x="4227742" y="1915971"/>
              <a:chExt cx="1000617" cy="2404238"/>
            </a:xfrm>
          </p:grpSpPr>
          <p:cxnSp>
            <p:nvCxnSpPr>
              <p:cNvPr id="42" name="Straight Arrow Connector 41"/>
              <p:cNvCxnSpPr>
                <a:stCxn id="67" idx="0"/>
                <a:endCxn id="100" idx="4"/>
              </p:cNvCxnSpPr>
              <p:nvPr/>
            </p:nvCxnSpPr>
            <p:spPr>
              <a:xfrm>
                <a:off x="4227742" y="1915971"/>
                <a:ext cx="1000617" cy="1353024"/>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68" idx="0"/>
                <a:endCxn id="100" idx="4"/>
              </p:cNvCxnSpPr>
              <p:nvPr/>
            </p:nvCxnSpPr>
            <p:spPr>
              <a:xfrm>
                <a:off x="4227742" y="2518315"/>
                <a:ext cx="1000617" cy="75068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69" idx="0"/>
                <a:endCxn id="100" idx="4"/>
              </p:cNvCxnSpPr>
              <p:nvPr/>
            </p:nvCxnSpPr>
            <p:spPr>
              <a:xfrm>
                <a:off x="4227742" y="3120658"/>
                <a:ext cx="1000617" cy="148337"/>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70" idx="0"/>
                <a:endCxn id="100" idx="4"/>
              </p:cNvCxnSpPr>
              <p:nvPr/>
            </p:nvCxnSpPr>
            <p:spPr>
              <a:xfrm flipV="1">
                <a:off x="4227742" y="3268995"/>
                <a:ext cx="1000617" cy="45400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71" idx="0"/>
                <a:endCxn id="100" idx="4"/>
              </p:cNvCxnSpPr>
              <p:nvPr/>
            </p:nvCxnSpPr>
            <p:spPr>
              <a:xfrm flipV="1">
                <a:off x="4227742" y="3268995"/>
                <a:ext cx="1000617" cy="1051214"/>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xmlns="" id="{245E5DF4-1EBD-8A40-A359-14FBB08A029B}"/>
                  </a:ext>
                </a:extLst>
              </p:cNvPr>
              <p:cNvSpPr txBox="1"/>
              <p:nvPr/>
            </p:nvSpPr>
            <p:spPr>
              <a:xfrm>
                <a:off x="4664489" y="2113797"/>
                <a:ext cx="344286" cy="338554"/>
              </a:xfrm>
              <a:prstGeom prst="rect">
                <a:avLst/>
              </a:prstGeom>
              <a:noFill/>
            </p:spPr>
            <p:txBody>
              <a:bodyPr wrap="square" rtlCol="0">
                <a:spAutoFit/>
              </a:bodyPr>
              <a:lstStyle/>
              <a:p>
                <a:r>
                  <a:rPr lang="en-US" sz="1600">
                    <a:solidFill>
                      <a:schemeClr val="tx2"/>
                    </a:solidFill>
                    <a:latin typeface="Karla" pitchFamily="2" charset="0"/>
                    <a:ea typeface="Karla" pitchFamily="2" charset="0"/>
                  </a:rPr>
                  <a:t>U</a:t>
                </a:r>
                <a:endParaRPr lang="en-US" sz="1600" dirty="0">
                  <a:solidFill>
                    <a:schemeClr val="tx2"/>
                  </a:solidFill>
                  <a:latin typeface="Karla" pitchFamily="2" charset="0"/>
                  <a:ea typeface="Karla" pitchFamily="2" charset="0"/>
                </a:endParaRPr>
              </a:p>
            </p:txBody>
          </p:sp>
        </p:grpSp>
        <p:grpSp>
          <p:nvGrpSpPr>
            <p:cNvPr id="51" name="Group 50"/>
            <p:cNvGrpSpPr>
              <a:grpSpLocks noChangeAspect="1"/>
            </p:cNvGrpSpPr>
            <p:nvPr/>
          </p:nvGrpSpPr>
          <p:grpSpPr>
            <a:xfrm>
              <a:off x="5228359" y="2217435"/>
              <a:ext cx="2103120" cy="2103120"/>
              <a:chOff x="2519318" y="2045281"/>
              <a:chExt cx="1828800" cy="1828800"/>
            </a:xfrm>
          </p:grpSpPr>
          <p:sp>
            <p:nvSpPr>
              <p:cNvPr id="52" name="Oval 51"/>
              <p:cNvSpPr>
                <a:spLocks noChangeAspect="1"/>
              </p:cNvSpPr>
              <p:nvPr/>
            </p:nvSpPr>
            <p:spPr>
              <a:xfrm rot="5400000">
                <a:off x="2519318" y="2045281"/>
                <a:ext cx="1828800" cy="18288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3" name="Straight Connector 52"/>
              <p:cNvCxnSpPr/>
              <p:nvPr/>
            </p:nvCxnSpPr>
            <p:spPr>
              <a:xfrm flipV="1">
                <a:off x="2598057" y="2583543"/>
                <a:ext cx="1656751" cy="7258"/>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4690476" y="4320555"/>
              <a:ext cx="2834005" cy="1696823"/>
              <a:chOff x="4682981" y="4320555"/>
              <a:chExt cx="2834005" cy="1696823"/>
            </a:xfrm>
          </p:grpSpPr>
          <p:grpSp>
            <p:nvGrpSpPr>
              <p:cNvPr id="55" name="Group 54"/>
              <p:cNvGrpSpPr/>
              <p:nvPr/>
            </p:nvGrpSpPr>
            <p:grpSpPr>
              <a:xfrm>
                <a:off x="4682981" y="4918324"/>
                <a:ext cx="2834005" cy="429768"/>
                <a:chOff x="1828800" y="4666343"/>
                <a:chExt cx="2834005" cy="429768"/>
              </a:xfrm>
            </p:grpSpPr>
            <p:sp>
              <p:nvSpPr>
                <p:cNvPr id="77" name="Oval 76"/>
                <p:cNvSpPr>
                  <a:spLocks noChangeAspect="1"/>
                </p:cNvSpPr>
                <p:nvPr/>
              </p:nvSpPr>
              <p:spPr>
                <a:xfrm>
                  <a:off x="1828800"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2431143"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a:off x="3033486"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3635829"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4233037"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6" name="Straight Arrow Connector 55"/>
              <p:cNvCxnSpPr>
                <a:stCxn id="26" idx="1"/>
                <a:endCxn id="35" idx="5"/>
              </p:cNvCxnSpPr>
              <p:nvPr/>
            </p:nvCxnSpPr>
            <p:spPr>
              <a:xfrm flipH="1" flipV="1">
                <a:off x="5049811" y="5285154"/>
                <a:ext cx="926471"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26" idx="1"/>
                <a:endCxn id="36" idx="4"/>
              </p:cNvCxnSpPr>
              <p:nvPr/>
            </p:nvCxnSpPr>
            <p:spPr>
              <a:xfrm flipH="1" flipV="1">
                <a:off x="5500208" y="5348092"/>
                <a:ext cx="476074" cy="64106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6012127" y="5362204"/>
                <a:ext cx="90424" cy="61526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26" idx="0"/>
                <a:endCxn id="38" idx="4"/>
              </p:cNvCxnSpPr>
              <p:nvPr/>
            </p:nvCxnSpPr>
            <p:spPr>
              <a:xfrm flipV="1">
                <a:off x="6005378" y="5348092"/>
                <a:ext cx="699516"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26" idx="1"/>
                <a:endCxn id="40" idx="3"/>
              </p:cNvCxnSpPr>
              <p:nvPr/>
            </p:nvCxnSpPr>
            <p:spPr>
              <a:xfrm flipV="1">
                <a:off x="5976282" y="5285154"/>
                <a:ext cx="1173874"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29" idx="0"/>
                <a:endCxn id="35" idx="5"/>
              </p:cNvCxnSpPr>
              <p:nvPr/>
            </p:nvCxnSpPr>
            <p:spPr>
              <a:xfrm flipH="1" flipV="1">
                <a:off x="5049811" y="5285154"/>
                <a:ext cx="1093453"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0" idx="0"/>
                <a:endCxn id="35" idx="5"/>
              </p:cNvCxnSpPr>
              <p:nvPr/>
            </p:nvCxnSpPr>
            <p:spPr>
              <a:xfrm flipH="1" flipV="1">
                <a:off x="5049811" y="5285154"/>
                <a:ext cx="1231339"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29" idx="6"/>
                <a:endCxn id="36" idx="4"/>
              </p:cNvCxnSpPr>
              <p:nvPr/>
            </p:nvCxnSpPr>
            <p:spPr>
              <a:xfrm flipH="1" flipV="1">
                <a:off x="5500208" y="5348092"/>
                <a:ext cx="684204" cy="66928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30" idx="0"/>
                <a:endCxn id="36" idx="4"/>
              </p:cNvCxnSpPr>
              <p:nvPr/>
            </p:nvCxnSpPr>
            <p:spPr>
              <a:xfrm flipH="1" flipV="1">
                <a:off x="5500208" y="5348092"/>
                <a:ext cx="780942"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30" idx="0"/>
                <a:endCxn id="38" idx="4"/>
              </p:cNvCxnSpPr>
              <p:nvPr/>
            </p:nvCxnSpPr>
            <p:spPr>
              <a:xfrm flipV="1">
                <a:off x="6281150" y="5348092"/>
                <a:ext cx="423744"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30" idx="7"/>
                <a:endCxn id="40" idx="3"/>
              </p:cNvCxnSpPr>
              <p:nvPr/>
            </p:nvCxnSpPr>
            <p:spPr>
              <a:xfrm flipV="1">
                <a:off x="6310246" y="5285154"/>
                <a:ext cx="839910"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30" idx="0"/>
                <a:endCxn id="37" idx="4"/>
              </p:cNvCxnSpPr>
              <p:nvPr/>
            </p:nvCxnSpPr>
            <p:spPr>
              <a:xfrm flipH="1" flipV="1">
                <a:off x="6102551" y="5348092"/>
                <a:ext cx="178599"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9" idx="7"/>
                <a:endCxn id="38" idx="4"/>
              </p:cNvCxnSpPr>
              <p:nvPr/>
            </p:nvCxnSpPr>
            <p:spPr>
              <a:xfrm flipV="1">
                <a:off x="6172360" y="5348092"/>
                <a:ext cx="532534" cy="64106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29" idx="0"/>
                <a:endCxn id="37" idx="4"/>
              </p:cNvCxnSpPr>
              <p:nvPr/>
            </p:nvCxnSpPr>
            <p:spPr>
              <a:xfrm flipH="1" flipV="1">
                <a:off x="6102551" y="5348092"/>
                <a:ext cx="40713"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29" idx="0"/>
                <a:endCxn id="40" idx="3"/>
              </p:cNvCxnSpPr>
              <p:nvPr/>
            </p:nvCxnSpPr>
            <p:spPr>
              <a:xfrm flipV="1">
                <a:off x="6143264" y="5285154"/>
                <a:ext cx="1006892"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xmlns="" id="{245E5DF4-1EBD-8A40-A359-14FBB08A029B}"/>
                  </a:ext>
                </a:extLst>
              </p:cNvPr>
              <p:cNvSpPr txBox="1"/>
              <p:nvPr/>
            </p:nvSpPr>
            <p:spPr>
              <a:xfrm>
                <a:off x="6777688" y="5618982"/>
                <a:ext cx="278280" cy="338554"/>
              </a:xfrm>
              <a:prstGeom prst="rect">
                <a:avLst/>
              </a:prstGeom>
              <a:noFill/>
            </p:spPr>
            <p:txBody>
              <a:bodyPr wrap="square" rtlCol="0">
                <a:spAutoFit/>
              </a:bodyPr>
              <a:lstStyle/>
              <a:p>
                <a:r>
                  <a:rPr lang="en-US" sz="1600">
                    <a:solidFill>
                      <a:schemeClr val="tx2"/>
                    </a:solidFill>
                    <a:latin typeface="Karla" pitchFamily="2" charset="0"/>
                    <a:ea typeface="Karla" pitchFamily="2" charset="0"/>
                  </a:rPr>
                  <a:t>V</a:t>
                </a:r>
                <a:endParaRPr lang="en-US" sz="1600" dirty="0">
                  <a:solidFill>
                    <a:schemeClr val="tx2"/>
                  </a:solidFill>
                  <a:latin typeface="Karla" pitchFamily="2" charset="0"/>
                  <a:ea typeface="Karla" pitchFamily="2" charset="0"/>
                </a:endParaRPr>
              </a:p>
            </p:txBody>
          </p:sp>
          <p:cxnSp>
            <p:nvCxnSpPr>
              <p:cNvPr id="72" name="Straight Arrow Connector 71"/>
              <p:cNvCxnSpPr>
                <a:stCxn id="35" idx="0"/>
                <a:endCxn id="100" idx="6"/>
              </p:cNvCxnSpPr>
              <p:nvPr/>
            </p:nvCxnSpPr>
            <p:spPr>
              <a:xfrm flipV="1">
                <a:off x="4897865" y="4320555"/>
                <a:ext cx="1382054"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36" idx="0"/>
                <a:endCxn id="100" idx="6"/>
              </p:cNvCxnSpPr>
              <p:nvPr/>
            </p:nvCxnSpPr>
            <p:spPr>
              <a:xfrm flipV="1">
                <a:off x="5500208" y="4320555"/>
                <a:ext cx="779711"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37" idx="0"/>
                <a:endCxn id="100" idx="6"/>
              </p:cNvCxnSpPr>
              <p:nvPr/>
            </p:nvCxnSpPr>
            <p:spPr>
              <a:xfrm flipV="1">
                <a:off x="6102551" y="4320555"/>
                <a:ext cx="177368"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38" idx="0"/>
                <a:endCxn id="100" idx="6"/>
              </p:cNvCxnSpPr>
              <p:nvPr/>
            </p:nvCxnSpPr>
            <p:spPr>
              <a:xfrm flipH="1" flipV="1">
                <a:off x="6279919" y="4320555"/>
                <a:ext cx="424975"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40" idx="0"/>
                <a:endCxn id="100" idx="6"/>
              </p:cNvCxnSpPr>
              <p:nvPr/>
            </p:nvCxnSpPr>
            <p:spPr>
              <a:xfrm flipH="1" flipV="1">
                <a:off x="6279919" y="4320555"/>
                <a:ext cx="1022183"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82" name="TextBox 81"/>
                <p:cNvSpPr txBox="1"/>
                <p:nvPr/>
              </p:nvSpPr>
              <p:spPr>
                <a:xfrm>
                  <a:off x="5335236" y="3156393"/>
                  <a:ext cx="1947408" cy="4781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charset="0"/>
                              </a:rPr>
                            </m:ctrlPr>
                          </m:sSubPr>
                          <m:e>
                            <m:r>
                              <a:rPr lang="en-US" sz="1200" b="0" i="1" smtClean="0">
                                <a:latin typeface="Cambria Math" charset="0"/>
                              </a:rPr>
                              <m:t>𝑧</m:t>
                            </m:r>
                          </m:e>
                          <m:sub>
                            <m:r>
                              <a:rPr lang="en-US" sz="1200" b="0" i="1" smtClean="0">
                                <a:latin typeface="Cambria Math" charset="0"/>
                              </a:rPr>
                              <m:t>𝑡</m:t>
                            </m:r>
                          </m:sub>
                        </m:sSub>
                        <m:r>
                          <a:rPr lang="en-US" sz="1200" b="0" i="1" smtClean="0">
                            <a:latin typeface="Cambria Math" charset="0"/>
                          </a:rPr>
                          <m:t>=</m:t>
                        </m:r>
                        <m:r>
                          <a:rPr lang="en-US" sz="1200" b="0" i="1" smtClean="0">
                            <a:latin typeface="Cambria Math" charset="0"/>
                          </a:rPr>
                          <m:t>𝑉</m:t>
                        </m:r>
                        <m:sSub>
                          <m:sSubPr>
                            <m:ctrlPr>
                              <a:rPr lang="en-US" sz="1200" b="0" i="1" smtClean="0">
                                <a:latin typeface="Cambria Math" charset="0"/>
                              </a:rPr>
                            </m:ctrlPr>
                          </m:sSubPr>
                          <m:e>
                            <m:r>
                              <a:rPr lang="en-US" sz="1200" b="0" i="1" smtClean="0">
                                <a:latin typeface="Cambria Math" charset="0"/>
                              </a:rPr>
                              <m:t>𝑥</m:t>
                            </m:r>
                          </m:e>
                          <m:sub>
                            <m:r>
                              <a:rPr lang="en-US" sz="1200" b="0" i="1" smtClean="0">
                                <a:latin typeface="Cambria Math" charset="0"/>
                              </a:rPr>
                              <m:t>𝑡</m:t>
                            </m:r>
                          </m:sub>
                        </m:sSub>
                        <m:r>
                          <a:rPr lang="en-US" sz="1200" b="0" i="1" smtClean="0">
                            <a:latin typeface="Cambria Math" charset="0"/>
                          </a:rPr>
                          <m:t>+</m:t>
                        </m:r>
                        <m:r>
                          <a:rPr lang="en-US" sz="1200" b="0" i="1" smtClean="0">
                            <a:latin typeface="Cambria Math" charset="0"/>
                          </a:rPr>
                          <m:t>𝑈</m:t>
                        </m:r>
                        <m:sSub>
                          <m:sSubPr>
                            <m:ctrlPr>
                              <a:rPr lang="en-US" sz="1200" b="0" i="1" smtClean="0">
                                <a:latin typeface="Cambria Math" charset="0"/>
                              </a:rPr>
                            </m:ctrlPr>
                          </m:sSubPr>
                          <m:e>
                            <m:r>
                              <a:rPr lang="en-US" sz="1200" b="0" i="1" smtClean="0">
                                <a:latin typeface="Cambria Math" charset="0"/>
                              </a:rPr>
                              <m:t>h</m:t>
                            </m:r>
                          </m:e>
                          <m:sub>
                            <m:r>
                              <a:rPr lang="en-US" sz="1200" b="0" i="1" smtClean="0">
                                <a:latin typeface="Cambria Math" charset="0"/>
                              </a:rPr>
                              <m:t>𝑡</m:t>
                            </m:r>
                            <m:r>
                              <a:rPr lang="en-US" sz="1200" b="0" i="1" smtClean="0">
                                <a:latin typeface="Cambria Math" charset="0"/>
                              </a:rPr>
                              <m:t>−1</m:t>
                            </m:r>
                          </m:sub>
                        </m:sSub>
                        <m:r>
                          <a:rPr lang="en-US" sz="1200" b="0" i="1" smtClean="0">
                            <a:latin typeface="Cambria Math" charset="0"/>
                          </a:rPr>
                          <m:t>+</m:t>
                        </m:r>
                        <m:sSub>
                          <m:sSubPr>
                            <m:ctrlPr>
                              <a:rPr lang="en-US" sz="1200" b="0" i="1" smtClean="0">
                                <a:latin typeface="Cambria Math" charset="0"/>
                              </a:rPr>
                            </m:ctrlPr>
                          </m:sSubPr>
                          <m:e>
                            <m:r>
                              <a:rPr lang="en-US" sz="1200" b="0" i="1" smtClean="0">
                                <a:latin typeface="Cambria Math" charset="0"/>
                              </a:rPr>
                              <m:t>𝑏</m:t>
                            </m:r>
                          </m:e>
                          <m:sub>
                            <m:r>
                              <a:rPr lang="en-US" sz="1200" b="0" i="1" smtClean="0">
                                <a:latin typeface="Cambria Math" charset="0"/>
                              </a:rPr>
                              <m:t>𝑟</m:t>
                            </m:r>
                          </m:sub>
                        </m:sSub>
                      </m:oMath>
                    </m:oMathPara>
                  </a14:m>
                  <a:endParaRPr lang="en-US" sz="1400" b="0" dirty="0"/>
                </a:p>
                <a:p>
                  <a:endParaRPr lang="en-US" sz="1400" dirty="0"/>
                </a:p>
              </p:txBody>
            </p:sp>
          </mc:Choice>
          <mc:Fallback xmlns="">
            <p:sp>
              <p:nvSpPr>
                <p:cNvPr id="82" name="TextBox 81"/>
                <p:cNvSpPr txBox="1">
                  <a:spLocks noRot="1" noChangeAspect="1" noMove="1" noResize="1" noEditPoints="1" noAdjustHandles="1" noChangeArrowheads="1" noChangeShapeType="1" noTextEdit="1"/>
                </p:cNvSpPr>
                <p:nvPr/>
              </p:nvSpPr>
              <p:spPr>
                <a:xfrm>
                  <a:off x="5335236" y="3156393"/>
                  <a:ext cx="1947408" cy="478155"/>
                </a:xfrm>
                <a:prstGeom prst="rect">
                  <a:avLst/>
                </a:prstGeom>
                <a:blipFill rotWithShape="0">
                  <a:blip r:embed="rId9"/>
                  <a:stretch>
                    <a:fillRect/>
                  </a:stretch>
                </a:blipFill>
              </p:spPr>
              <p:txBody>
                <a:bodyPr/>
                <a:lstStyle/>
                <a:p>
                  <a:r>
                    <a:rPr lang="en-US">
                      <a:noFill/>
                    </a:rPr>
                    <a:t> </a:t>
                  </a:r>
                </a:p>
              </p:txBody>
            </p:sp>
          </mc:Fallback>
        </mc:AlternateContent>
        <p:grpSp>
          <p:nvGrpSpPr>
            <p:cNvPr id="83" name="Group 82"/>
            <p:cNvGrpSpPr/>
            <p:nvPr/>
          </p:nvGrpSpPr>
          <p:grpSpPr>
            <a:xfrm>
              <a:off x="5763228" y="2272510"/>
              <a:ext cx="1016625" cy="738997"/>
              <a:chOff x="5763228" y="2272510"/>
              <a:chExt cx="1016625" cy="738997"/>
            </a:xfrm>
          </p:grpSpPr>
          <p:sp>
            <p:nvSpPr>
              <p:cNvPr id="84" name="TextBox 83"/>
              <p:cNvSpPr txBox="1"/>
              <p:nvPr/>
            </p:nvSpPr>
            <p:spPr>
              <a:xfrm>
                <a:off x="5763228" y="2272510"/>
                <a:ext cx="1016625" cy="307777"/>
              </a:xfrm>
              <a:prstGeom prst="rect">
                <a:avLst/>
              </a:prstGeom>
              <a:noFill/>
            </p:spPr>
            <p:txBody>
              <a:bodyPr wrap="none" rtlCol="0">
                <a:spAutoFit/>
              </a:bodyPr>
              <a:lstStyle/>
              <a:p>
                <a:r>
                  <a:rPr lang="en-US" sz="1400" dirty="0">
                    <a:solidFill>
                      <a:schemeClr val="tx1">
                        <a:lumMod val="75000"/>
                        <a:lumOff val="25000"/>
                      </a:schemeClr>
                    </a:solidFill>
                    <a:latin typeface="Karla" charset="0"/>
                    <a:ea typeface="Karla" charset="0"/>
                    <a:cs typeface="Karla" charset="0"/>
                  </a:rPr>
                  <a:t>activation</a:t>
                </a:r>
              </a:p>
            </p:txBody>
          </p:sp>
          <mc:AlternateContent xmlns:mc="http://schemas.openxmlformats.org/markup-compatibility/2006" xmlns:a14="http://schemas.microsoft.com/office/drawing/2010/main">
            <mc:Choice Requires="a14">
              <p:sp>
                <p:nvSpPr>
                  <p:cNvPr id="85" name="TextBox 84"/>
                  <p:cNvSpPr txBox="1"/>
                  <p:nvPr/>
                </p:nvSpPr>
                <p:spPr>
                  <a:xfrm>
                    <a:off x="5770665" y="2533352"/>
                    <a:ext cx="963972" cy="4781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charset="0"/>
                                </a:rPr>
                              </m:ctrlPr>
                            </m:sSubPr>
                            <m:e>
                              <m:r>
                                <a:rPr lang="en-US" sz="1200" b="0" i="1" smtClean="0">
                                  <a:latin typeface="Cambria Math" charset="0"/>
                                </a:rPr>
                                <m:t>h</m:t>
                              </m:r>
                            </m:e>
                            <m:sub>
                              <m:r>
                                <a:rPr lang="en-US" sz="1200" b="0" i="1" smtClean="0">
                                  <a:latin typeface="Cambria Math" charset="0"/>
                                </a:rPr>
                                <m:t>𝑡</m:t>
                              </m:r>
                            </m:sub>
                          </m:sSub>
                          <m:r>
                            <a:rPr lang="en-US" sz="1200" b="0" i="1" smtClean="0">
                              <a:latin typeface="Cambria Math" charset="0"/>
                            </a:rPr>
                            <m:t>=</m:t>
                          </m:r>
                          <m:r>
                            <a:rPr lang="en-US" sz="1200" b="0" i="1" smtClean="0">
                              <a:latin typeface="Cambria Math" charset="0"/>
                            </a:rPr>
                            <m:t>𝑔</m:t>
                          </m:r>
                          <m:r>
                            <a:rPr lang="en-US" sz="1200" b="0" i="1" smtClean="0">
                              <a:latin typeface="Cambria Math" charset="0"/>
                            </a:rPr>
                            <m:t>(</m:t>
                          </m:r>
                          <m:sSub>
                            <m:sSubPr>
                              <m:ctrlPr>
                                <a:rPr lang="en-US" sz="1200" b="0" i="1" smtClean="0">
                                  <a:latin typeface="Cambria Math" charset="0"/>
                                </a:rPr>
                              </m:ctrlPr>
                            </m:sSubPr>
                            <m:e>
                              <m:r>
                                <a:rPr lang="en-US" sz="1200" b="0" i="1" smtClean="0">
                                  <a:latin typeface="Cambria Math" charset="0"/>
                                </a:rPr>
                                <m:t>𝑧</m:t>
                              </m:r>
                            </m:e>
                            <m:sub>
                              <m:r>
                                <a:rPr lang="en-US" sz="1200" b="0" i="1" smtClean="0">
                                  <a:latin typeface="Cambria Math" charset="0"/>
                                </a:rPr>
                                <m:t>𝑡</m:t>
                              </m:r>
                            </m:sub>
                          </m:sSub>
                          <m:r>
                            <a:rPr lang="en-US" sz="1200" b="0" i="1" smtClean="0">
                              <a:latin typeface="Cambria Math" charset="0"/>
                            </a:rPr>
                            <m:t>)</m:t>
                          </m:r>
                        </m:oMath>
                      </m:oMathPara>
                    </a14:m>
                    <a:endParaRPr lang="en-US" sz="1400" b="0" dirty="0"/>
                  </a:p>
                  <a:p>
                    <a:endParaRPr lang="en-US" sz="1400" dirty="0"/>
                  </a:p>
                </p:txBody>
              </p:sp>
            </mc:Choice>
            <mc:Fallback xmlns="">
              <p:sp>
                <p:nvSpPr>
                  <p:cNvPr id="85" name="TextBox 84"/>
                  <p:cNvSpPr txBox="1">
                    <a:spLocks noRot="1" noChangeAspect="1" noMove="1" noResize="1" noEditPoints="1" noAdjustHandles="1" noChangeArrowheads="1" noChangeShapeType="1" noTextEdit="1"/>
                  </p:cNvSpPr>
                  <p:nvPr/>
                </p:nvSpPr>
                <p:spPr>
                  <a:xfrm>
                    <a:off x="5770665" y="2533352"/>
                    <a:ext cx="963972" cy="478155"/>
                  </a:xfrm>
                  <a:prstGeom prst="rect">
                    <a:avLst/>
                  </a:prstGeom>
                  <a:blipFill rotWithShape="0">
                    <a:blip r:embed="rId10"/>
                    <a:stretch>
                      <a:fillRect l="-758" t="-3077" r="-2273"/>
                    </a:stretch>
                  </a:blipFill>
                </p:spPr>
                <p:txBody>
                  <a:bodyPr/>
                  <a:lstStyle/>
                  <a:p>
                    <a:r>
                      <a:rPr lang="en-US">
                        <a:noFill/>
                      </a:rPr>
                      <a:t> </a:t>
                    </a:r>
                  </a:p>
                </p:txBody>
              </p:sp>
            </mc:Fallback>
          </mc:AlternateContent>
        </p:grpSp>
        <p:grpSp>
          <p:nvGrpSpPr>
            <p:cNvPr id="86" name="Group 85"/>
            <p:cNvGrpSpPr/>
            <p:nvPr/>
          </p:nvGrpSpPr>
          <p:grpSpPr>
            <a:xfrm>
              <a:off x="5435304" y="30131"/>
              <a:ext cx="1866798" cy="2270623"/>
              <a:chOff x="5435304" y="30131"/>
              <a:chExt cx="1866798" cy="2270623"/>
            </a:xfrm>
          </p:grpSpPr>
          <p:grpSp>
            <p:nvGrpSpPr>
              <p:cNvPr id="87" name="Group 86"/>
              <p:cNvGrpSpPr/>
              <p:nvPr/>
            </p:nvGrpSpPr>
            <p:grpSpPr>
              <a:xfrm>
                <a:off x="5442292" y="899003"/>
                <a:ext cx="1741958" cy="817093"/>
                <a:chOff x="1475569" y="4313112"/>
                <a:chExt cx="1741958" cy="817093"/>
              </a:xfrm>
            </p:grpSpPr>
            <p:sp>
              <p:nvSpPr>
                <p:cNvPr id="114" name="Oval 113"/>
                <p:cNvSpPr>
                  <a:spLocks noChangeAspect="1"/>
                </p:cNvSpPr>
                <p:nvPr/>
              </p:nvSpPr>
              <p:spPr>
                <a:xfrm>
                  <a:off x="1475569" y="4313112"/>
                  <a:ext cx="782999" cy="782999"/>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a:spLocks noChangeAspect="1"/>
                </p:cNvSpPr>
                <p:nvPr/>
              </p:nvSpPr>
              <p:spPr>
                <a:xfrm>
                  <a:off x="2431143" y="4343821"/>
                  <a:ext cx="786384" cy="78638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8" name="Straight Arrow Connector 87"/>
              <p:cNvCxnSpPr>
                <a:stCxn id="100" idx="2"/>
              </p:cNvCxnSpPr>
              <p:nvPr/>
            </p:nvCxnSpPr>
            <p:spPr>
              <a:xfrm flipH="1" flipV="1">
                <a:off x="5833792" y="1682002"/>
                <a:ext cx="446127" cy="53543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flipV="1">
                <a:off x="5833792" y="1682002"/>
                <a:ext cx="316619" cy="51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xmlns="" id="{245E5DF4-1EBD-8A40-A359-14FBB08A029B}"/>
                  </a:ext>
                </a:extLst>
              </p:cNvPr>
              <p:cNvSpPr txBox="1"/>
              <p:nvPr/>
            </p:nvSpPr>
            <p:spPr>
              <a:xfrm>
                <a:off x="6753704" y="1858854"/>
                <a:ext cx="548398" cy="338554"/>
              </a:xfrm>
              <a:prstGeom prst="rect">
                <a:avLst/>
              </a:prstGeom>
              <a:noFill/>
            </p:spPr>
            <p:txBody>
              <a:bodyPr wrap="square" rtlCol="0">
                <a:spAutoFit/>
              </a:bodyPr>
              <a:lstStyle/>
              <a:p>
                <a:r>
                  <a:rPr lang="en-US" sz="1600" dirty="0">
                    <a:solidFill>
                      <a:schemeClr val="tx2"/>
                    </a:solidFill>
                    <a:latin typeface="Karla" pitchFamily="2" charset="0"/>
                    <a:ea typeface="Karla" pitchFamily="2" charset="0"/>
                  </a:rPr>
                  <a:t>W</a:t>
                </a:r>
                <a:r>
                  <a:rPr lang="en-US" sz="1600" baseline="-25000" dirty="0">
                    <a:solidFill>
                      <a:schemeClr val="tx2"/>
                    </a:solidFill>
                    <a:latin typeface="Karla" pitchFamily="2" charset="0"/>
                    <a:ea typeface="Karla" pitchFamily="2" charset="0"/>
                  </a:rPr>
                  <a:t>2</a:t>
                </a:r>
              </a:p>
            </p:txBody>
          </p:sp>
          <p:cxnSp>
            <p:nvCxnSpPr>
              <p:cNvPr id="91" name="Straight Arrow Connector 90"/>
              <p:cNvCxnSpPr/>
              <p:nvPr/>
            </p:nvCxnSpPr>
            <p:spPr>
              <a:xfrm flipH="1" flipV="1">
                <a:off x="5833792" y="1682002"/>
                <a:ext cx="194190" cy="610555"/>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5833792" y="1682002"/>
                <a:ext cx="556980" cy="52757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5833792" y="1682002"/>
                <a:ext cx="703394" cy="550615"/>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6566282" y="1716096"/>
                <a:ext cx="224776" cy="50483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6448964" y="1716096"/>
                <a:ext cx="342094" cy="49347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100" idx="2"/>
              </p:cNvCxnSpPr>
              <p:nvPr/>
            </p:nvCxnSpPr>
            <p:spPr>
              <a:xfrm flipV="1">
                <a:off x="6279919" y="1716096"/>
                <a:ext cx="511139" cy="50133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6150411" y="1716096"/>
                <a:ext cx="640647" cy="479907"/>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6027982" y="1716096"/>
                <a:ext cx="763076" cy="49663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6247848" y="2189954"/>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a:spLocks noChangeAspect="1"/>
              </p:cNvSpPr>
              <p:nvPr/>
            </p:nvSpPr>
            <p:spPr>
              <a:xfrm>
                <a:off x="6378720" y="2197881"/>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a:spLocks noChangeAspect="1"/>
              </p:cNvSpPr>
              <p:nvPr/>
            </p:nvSpPr>
            <p:spPr>
              <a:xfrm>
                <a:off x="6525134" y="2220926"/>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a:spLocks noChangeAspect="1"/>
              </p:cNvSpPr>
              <p:nvPr/>
            </p:nvSpPr>
            <p:spPr>
              <a:xfrm>
                <a:off x="5986834" y="2212729"/>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a:spLocks noChangeAspect="1"/>
              </p:cNvSpPr>
              <p:nvPr/>
            </p:nvSpPr>
            <p:spPr>
              <a:xfrm>
                <a:off x="6109263" y="219600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flipV="1">
                <a:off x="5466906" y="1197381"/>
                <a:ext cx="742598" cy="402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6416457" y="1193360"/>
                <a:ext cx="742598" cy="402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5435304" y="979138"/>
                <a:ext cx="789645" cy="257468"/>
              </a:xfrm>
              <a:prstGeom prst="rect">
                <a:avLst/>
              </a:prstGeom>
              <a:noFill/>
            </p:spPr>
            <p:txBody>
              <a:bodyPr wrap="none" rtlCol="0">
                <a:spAutoFit/>
              </a:bodyPr>
              <a:lstStyle/>
              <a:p>
                <a:r>
                  <a:rPr lang="en-US" sz="800" dirty="0">
                    <a:solidFill>
                      <a:schemeClr val="tx1">
                        <a:lumMod val="75000"/>
                        <a:lumOff val="25000"/>
                      </a:schemeClr>
                    </a:solidFill>
                    <a:latin typeface="Karla" charset="0"/>
                    <a:ea typeface="Karla" charset="0"/>
                    <a:cs typeface="Karla" charset="0"/>
                  </a:rPr>
                  <a:t>activation</a:t>
                </a:r>
              </a:p>
            </p:txBody>
          </p:sp>
          <p:sp>
            <p:nvSpPr>
              <p:cNvPr id="107" name="TextBox 106"/>
              <p:cNvSpPr txBox="1"/>
              <p:nvPr/>
            </p:nvSpPr>
            <p:spPr>
              <a:xfrm>
                <a:off x="6401774" y="990527"/>
                <a:ext cx="789645" cy="257468"/>
              </a:xfrm>
              <a:prstGeom prst="rect">
                <a:avLst/>
              </a:prstGeom>
              <a:noFill/>
            </p:spPr>
            <p:txBody>
              <a:bodyPr wrap="none" rtlCol="0">
                <a:spAutoFit/>
              </a:bodyPr>
              <a:lstStyle/>
              <a:p>
                <a:r>
                  <a:rPr lang="en-US" sz="800" dirty="0">
                    <a:solidFill>
                      <a:schemeClr val="tx1">
                        <a:lumMod val="75000"/>
                        <a:lumOff val="25000"/>
                      </a:schemeClr>
                    </a:solidFill>
                    <a:latin typeface="Karla" charset="0"/>
                    <a:ea typeface="Karla" charset="0"/>
                    <a:cs typeface="Karla" charset="0"/>
                  </a:rPr>
                  <a:t>activation</a:t>
                </a:r>
              </a:p>
            </p:txBody>
          </p:sp>
          <p:sp>
            <p:nvSpPr>
              <p:cNvPr id="108" name="TextBox 107">
                <a:extLst>
                  <a:ext uri="{FF2B5EF4-FFF2-40B4-BE49-F238E27FC236}">
                    <a16:creationId xmlns:a16="http://schemas.microsoft.com/office/drawing/2014/main" xmlns="" id="{245E5DF4-1EBD-8A40-A359-14FBB08A029B}"/>
                  </a:ext>
                </a:extLst>
              </p:cNvPr>
              <p:cNvSpPr txBox="1"/>
              <p:nvPr/>
            </p:nvSpPr>
            <p:spPr>
              <a:xfrm>
                <a:off x="5457470" y="1837010"/>
                <a:ext cx="548398" cy="338554"/>
              </a:xfrm>
              <a:prstGeom prst="rect">
                <a:avLst/>
              </a:prstGeom>
              <a:noFill/>
            </p:spPr>
            <p:txBody>
              <a:bodyPr wrap="square" rtlCol="0">
                <a:spAutoFit/>
              </a:bodyPr>
              <a:lstStyle/>
              <a:p>
                <a:r>
                  <a:rPr lang="en-US" sz="1600" dirty="0">
                    <a:solidFill>
                      <a:schemeClr val="tx2"/>
                    </a:solidFill>
                    <a:latin typeface="Karla" pitchFamily="2" charset="0"/>
                    <a:ea typeface="Karla" pitchFamily="2" charset="0"/>
                  </a:rPr>
                  <a:t>W</a:t>
                </a:r>
                <a:r>
                  <a:rPr lang="en-US" sz="1600" baseline="-25000" dirty="0">
                    <a:solidFill>
                      <a:schemeClr val="tx2"/>
                    </a:solidFill>
                    <a:latin typeface="Karla" pitchFamily="2" charset="0"/>
                    <a:ea typeface="Karla" pitchFamily="2" charset="0"/>
                  </a:rPr>
                  <a:t>1</a:t>
                </a:r>
              </a:p>
            </p:txBody>
          </p:sp>
          <mc:AlternateContent xmlns:mc="http://schemas.openxmlformats.org/markup-compatibility/2006" xmlns:a14="http://schemas.microsoft.com/office/drawing/2010/main">
            <mc:Choice Requires="a14">
              <p:sp>
                <p:nvSpPr>
                  <p:cNvPr id="109" name="TextBox 108"/>
                  <p:cNvSpPr txBox="1"/>
                  <p:nvPr/>
                </p:nvSpPr>
                <p:spPr>
                  <a:xfrm>
                    <a:off x="5649092" y="30131"/>
                    <a:ext cx="1244893"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Output</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𝑦</m:t>
                            </m:r>
                          </m:e>
                          <m:sub>
                            <m:r>
                              <a:rPr lang="en-US" b="0" i="1" smtClean="0">
                                <a:solidFill>
                                  <a:schemeClr val="tx1">
                                    <a:lumMod val="75000"/>
                                    <a:lumOff val="25000"/>
                                  </a:schemeClr>
                                </a:solidFill>
                                <a:latin typeface="Cambria Math" charset="0"/>
                              </a:rPr>
                              <m:t>𝑡</m:t>
                            </m:r>
                          </m:sub>
                        </m:sSub>
                      </m:oMath>
                    </a14:m>
                    <a:endParaRPr lang="en-US" dirty="0">
                      <a:solidFill>
                        <a:schemeClr val="tx1">
                          <a:lumMod val="75000"/>
                          <a:lumOff val="25000"/>
                        </a:schemeClr>
                      </a:solidFill>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5649092" y="30131"/>
                    <a:ext cx="1244893" cy="369332"/>
                  </a:xfrm>
                  <a:prstGeom prst="rect">
                    <a:avLst/>
                  </a:prstGeom>
                  <a:blipFill rotWithShape="0">
                    <a:blip r:embed="rId11"/>
                    <a:stretch>
                      <a:fillRect l="-4678" t="-11765" r="-13450" b="-49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5510302" y="1263715"/>
                    <a:ext cx="699608" cy="1839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charset="0"/>
                                </a:rPr>
                              </m:ctrlPr>
                            </m:sSubPr>
                            <m:e>
                              <m:r>
                                <a:rPr lang="en-US" sz="1000" b="0" i="1" smtClean="0">
                                  <a:latin typeface="Cambria Math" charset="0"/>
                                </a:rPr>
                                <m:t>𝑊</m:t>
                              </m:r>
                            </m:e>
                            <m:sub>
                              <m:r>
                                <a:rPr lang="en-US" sz="1000" b="0" i="1" smtClean="0">
                                  <a:latin typeface="Cambria Math" charset="0"/>
                                </a:rPr>
                                <m:t>1</m:t>
                              </m:r>
                            </m:sub>
                          </m:sSub>
                          <m:sSub>
                            <m:sSubPr>
                              <m:ctrlPr>
                                <a:rPr lang="en-US" sz="1000" b="0" i="1" smtClean="0">
                                  <a:latin typeface="Cambria Math" charset="0"/>
                                </a:rPr>
                              </m:ctrlPr>
                            </m:sSubPr>
                            <m:e>
                              <m:r>
                                <a:rPr lang="en-US" sz="1000" b="0" i="1" smtClean="0">
                                  <a:latin typeface="Cambria Math" charset="0"/>
                                </a:rPr>
                                <m:t>h</m:t>
                              </m:r>
                            </m:e>
                            <m:sub>
                              <m:r>
                                <a:rPr lang="en-US" sz="1000" b="0" i="1" smtClean="0">
                                  <a:latin typeface="Cambria Math" charset="0"/>
                                </a:rPr>
                                <m:t>𝑡</m:t>
                              </m:r>
                            </m:sub>
                          </m:sSub>
                          <m:r>
                            <a:rPr lang="en-US" sz="1000" b="0" i="1" smtClean="0">
                              <a:latin typeface="Cambria Math" charset="0"/>
                            </a:rPr>
                            <m:t>+</m:t>
                          </m:r>
                          <m:sSub>
                            <m:sSubPr>
                              <m:ctrlPr>
                                <a:rPr lang="en-US" sz="1000" b="0" i="1" smtClean="0">
                                  <a:latin typeface="Cambria Math" charset="0"/>
                                </a:rPr>
                              </m:ctrlPr>
                            </m:sSubPr>
                            <m:e>
                              <m:r>
                                <a:rPr lang="en-US" sz="1000" b="0" i="1" smtClean="0">
                                  <a:latin typeface="Cambria Math" charset="0"/>
                                </a:rPr>
                                <m:t>𝑏</m:t>
                              </m:r>
                            </m:e>
                            <m:sub>
                              <m:r>
                                <a:rPr lang="en-US" sz="1000" b="0" i="1" smtClean="0">
                                  <a:latin typeface="Cambria Math" charset="0"/>
                                </a:rPr>
                                <m:t>1</m:t>
                              </m:r>
                            </m:sub>
                          </m:sSub>
                        </m:oMath>
                      </m:oMathPara>
                    </a14:m>
                    <a:endParaRPr lang="en-US" sz="1050" b="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5510302" y="1263715"/>
                    <a:ext cx="699608" cy="183905"/>
                  </a:xfrm>
                  <a:prstGeom prst="rect">
                    <a:avLst/>
                  </a:prstGeom>
                  <a:blipFill rotWithShape="0">
                    <a:blip r:embed="rId12"/>
                    <a:stretch>
                      <a:fillRect l="-4167" r="-1042"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6424211" y="1258633"/>
                    <a:ext cx="706658" cy="1839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charset="0"/>
                                </a:rPr>
                              </m:ctrlPr>
                            </m:sSubPr>
                            <m:e>
                              <m:r>
                                <a:rPr lang="en-US" sz="1000" b="0" i="1" smtClean="0">
                                  <a:latin typeface="Cambria Math" charset="0"/>
                                </a:rPr>
                                <m:t>𝑊</m:t>
                              </m:r>
                            </m:e>
                            <m:sub>
                              <m:r>
                                <a:rPr lang="en-US" sz="1000" b="0" i="1" smtClean="0">
                                  <a:latin typeface="Cambria Math" charset="0"/>
                                </a:rPr>
                                <m:t>2</m:t>
                              </m:r>
                            </m:sub>
                          </m:sSub>
                          <m:sSub>
                            <m:sSubPr>
                              <m:ctrlPr>
                                <a:rPr lang="en-US" sz="1000" b="0" i="1" smtClean="0">
                                  <a:latin typeface="Cambria Math" charset="0"/>
                                </a:rPr>
                              </m:ctrlPr>
                            </m:sSubPr>
                            <m:e>
                              <m:r>
                                <a:rPr lang="en-US" sz="1000" b="0" i="1" smtClean="0">
                                  <a:latin typeface="Cambria Math" charset="0"/>
                                </a:rPr>
                                <m:t>h</m:t>
                              </m:r>
                            </m:e>
                            <m:sub>
                              <m:r>
                                <a:rPr lang="en-US" sz="1000" b="0" i="1" smtClean="0">
                                  <a:latin typeface="Cambria Math" charset="0"/>
                                </a:rPr>
                                <m:t>𝑡</m:t>
                              </m:r>
                            </m:sub>
                          </m:sSub>
                          <m:r>
                            <a:rPr lang="en-US" sz="1000" b="0" i="1" smtClean="0">
                              <a:latin typeface="Cambria Math" charset="0"/>
                            </a:rPr>
                            <m:t>+</m:t>
                          </m:r>
                          <m:sSub>
                            <m:sSubPr>
                              <m:ctrlPr>
                                <a:rPr lang="en-US" sz="1000" b="0" i="1" smtClean="0">
                                  <a:latin typeface="Cambria Math" charset="0"/>
                                </a:rPr>
                              </m:ctrlPr>
                            </m:sSubPr>
                            <m:e>
                              <m:r>
                                <a:rPr lang="en-US" sz="1000" b="0" i="1" smtClean="0">
                                  <a:latin typeface="Cambria Math" charset="0"/>
                                </a:rPr>
                                <m:t>𝑏</m:t>
                              </m:r>
                            </m:e>
                            <m:sub>
                              <m:r>
                                <a:rPr lang="en-US" sz="1000" b="0" i="1" smtClean="0">
                                  <a:latin typeface="Cambria Math" charset="0"/>
                                </a:rPr>
                                <m:t>2</m:t>
                              </m:r>
                            </m:sub>
                          </m:sSub>
                        </m:oMath>
                      </m:oMathPara>
                    </a14:m>
                    <a:endParaRPr lang="en-US" sz="1050" b="0" dirty="0"/>
                  </a:p>
                </p:txBody>
              </p:sp>
            </mc:Choice>
            <mc:Fallback xmlns="">
              <p:sp>
                <p:nvSpPr>
                  <p:cNvPr id="111" name="TextBox 110"/>
                  <p:cNvSpPr txBox="1">
                    <a:spLocks noRot="1" noChangeAspect="1" noMove="1" noResize="1" noEditPoints="1" noAdjustHandles="1" noChangeArrowheads="1" noChangeShapeType="1" noTextEdit="1"/>
                  </p:cNvSpPr>
                  <p:nvPr/>
                </p:nvSpPr>
                <p:spPr>
                  <a:xfrm>
                    <a:off x="6424211" y="1258633"/>
                    <a:ext cx="706658" cy="183905"/>
                  </a:xfrm>
                  <a:prstGeom prst="rect">
                    <a:avLst/>
                  </a:prstGeom>
                  <a:blipFill rotWithShape="0">
                    <a:blip r:embed="rId13"/>
                    <a:stretch>
                      <a:fillRect l="-5155" r="-1031" b="-16000"/>
                    </a:stretch>
                  </a:blipFill>
                </p:spPr>
                <p:txBody>
                  <a:bodyPr/>
                  <a:lstStyle/>
                  <a:p>
                    <a:r>
                      <a:rPr lang="en-US">
                        <a:noFill/>
                      </a:rPr>
                      <a:t> </a:t>
                    </a:r>
                  </a:p>
                </p:txBody>
              </p:sp>
            </mc:Fallback>
          </mc:AlternateContent>
          <p:cxnSp>
            <p:nvCxnSpPr>
              <p:cNvPr id="112" name="Straight Arrow Connector 111"/>
              <p:cNvCxnSpPr/>
              <p:nvPr/>
            </p:nvCxnSpPr>
            <p:spPr>
              <a:xfrm flipV="1">
                <a:off x="5842310" y="397704"/>
                <a:ext cx="455983" cy="49467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H="1" flipV="1">
                <a:off x="6361611" y="389501"/>
                <a:ext cx="429447" cy="54021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766027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p>
        </p:txBody>
      </p:sp>
      <p:sp>
        <p:nvSpPr>
          <p:cNvPr id="6" name="Slide Number Placeholder 5"/>
          <p:cNvSpPr>
            <a:spLocks noGrp="1"/>
          </p:cNvSpPr>
          <p:nvPr>
            <p:ph type="sldNum" sz="quarter" idx="12"/>
          </p:nvPr>
        </p:nvSpPr>
        <p:spPr/>
        <p:txBody>
          <a:bodyPr/>
          <a:lstStyle/>
          <a:p>
            <a:fld id="{4B490DE6-7A4A-0F4C-A18B-C3B4F3245ADB}" type="slidenum">
              <a:rPr lang="en-US" smtClean="0"/>
              <a:t>8</a:t>
            </a:fld>
            <a:endParaRPr lang="en-US"/>
          </a:p>
        </p:txBody>
      </p:sp>
      <p:grpSp>
        <p:nvGrpSpPr>
          <p:cNvPr id="7" name="Group 6"/>
          <p:cNvGrpSpPr/>
          <p:nvPr/>
        </p:nvGrpSpPr>
        <p:grpSpPr>
          <a:xfrm>
            <a:off x="5597237" y="907176"/>
            <a:ext cx="4758344" cy="5487895"/>
            <a:chOff x="5597237" y="907176"/>
            <a:chExt cx="4758344" cy="5487895"/>
          </a:xfrm>
        </p:grpSpPr>
        <p:sp>
          <p:nvSpPr>
            <p:cNvPr id="5" name="Rounded Rectangle 4"/>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10" name="Oval 9"/>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13" name="Straight Arrow Connector 12"/>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16" name="Straight Arrow Connector 15"/>
            <p:cNvCxnSpPr>
              <a:stCxn id="10" idx="0"/>
              <a:endCxn id="15"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5" idx="0"/>
              <a:endCxn id="9"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24" name="Elbow Connector 23"/>
            <p:cNvCxnSpPr>
              <a:stCxn id="9" idx="2"/>
              <a:endCxn id="15"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3" name="Rectangle 32"/>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34" name="Oval 33"/>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39" name="Rectangle 38"/>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4"/>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5"/>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6"/>
                  <a:stretch>
                    <a:fillRect t="-39344" b="-95082"/>
                  </a:stretch>
                </a:blipFill>
              </p:spPr>
              <p:txBody>
                <a:bodyPr/>
                <a:lstStyle/>
                <a:p>
                  <a:r>
                    <a:rPr lang="en-US">
                      <a:noFill/>
                    </a:rPr>
                    <a:t> </a:t>
                  </a:r>
                </a:p>
              </p:txBody>
            </p:sp>
          </mc:Fallback>
        </mc:AlternateContent>
      </p:grpSp>
      <p:grpSp>
        <p:nvGrpSpPr>
          <p:cNvPr id="25" name="Group 24"/>
          <p:cNvGrpSpPr>
            <a:grpSpLocks noChangeAspect="1"/>
          </p:cNvGrpSpPr>
          <p:nvPr/>
        </p:nvGrpSpPr>
        <p:grpSpPr>
          <a:xfrm>
            <a:off x="449883" y="944651"/>
            <a:ext cx="3308822" cy="5394960"/>
            <a:chOff x="3570242" y="30131"/>
            <a:chExt cx="3954239" cy="6447293"/>
          </a:xfrm>
        </p:grpSpPr>
        <p:grpSp>
          <p:nvGrpSpPr>
            <p:cNvPr id="26" name="Group 25"/>
            <p:cNvGrpSpPr/>
            <p:nvPr/>
          </p:nvGrpSpPr>
          <p:grpSpPr>
            <a:xfrm>
              <a:off x="5803267" y="5977464"/>
              <a:ext cx="1071704" cy="499960"/>
              <a:chOff x="2139551" y="5580743"/>
              <a:chExt cx="1071704" cy="499960"/>
            </a:xfrm>
          </p:grpSpPr>
          <p:sp>
            <p:nvSpPr>
              <p:cNvPr id="114" name="Oval 113"/>
              <p:cNvSpPr>
                <a:spLocks noChangeAspect="1"/>
              </p:cNvSpPr>
              <p:nvPr/>
            </p:nvSpPr>
            <p:spPr>
              <a:xfrm>
                <a:off x="2300514"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a:spLocks noChangeAspect="1"/>
              </p:cNvSpPr>
              <p:nvPr/>
            </p:nvSpPr>
            <p:spPr>
              <a:xfrm>
                <a:off x="2438400"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a:spLocks noChangeAspect="1"/>
              </p:cNvSpPr>
              <p:nvPr/>
            </p:nvSpPr>
            <p:spPr>
              <a:xfrm>
                <a:off x="2576286" y="558074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7" name="TextBox 116"/>
                  <p:cNvSpPr txBox="1"/>
                  <p:nvPr/>
                </p:nvSpPr>
                <p:spPr>
                  <a:xfrm>
                    <a:off x="2139551" y="5711371"/>
                    <a:ext cx="1071704"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Input</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𝑥</m:t>
                            </m:r>
                          </m:e>
                          <m:sub>
                            <m:r>
                              <a:rPr lang="en-US" b="0" i="1" smtClean="0">
                                <a:solidFill>
                                  <a:schemeClr val="tx1">
                                    <a:lumMod val="75000"/>
                                    <a:lumOff val="25000"/>
                                  </a:schemeClr>
                                </a:solidFill>
                                <a:latin typeface="Cambria Math" charset="0"/>
                              </a:rPr>
                              <m:t>𝑡</m:t>
                            </m:r>
                          </m:sub>
                        </m:sSub>
                      </m:oMath>
                    </a14:m>
                    <a:endParaRPr lang="en-US" dirty="0">
                      <a:solidFill>
                        <a:schemeClr val="tx1">
                          <a:lumMod val="75000"/>
                          <a:lumOff val="25000"/>
                        </a:schemeClr>
                      </a:solidFill>
                    </a:endParaRPr>
                  </a:p>
                </p:txBody>
              </p:sp>
            </mc:Choice>
            <mc:Fallback xmlns="">
              <p:sp>
                <p:nvSpPr>
                  <p:cNvPr id="117" name="TextBox 116"/>
                  <p:cNvSpPr txBox="1">
                    <a:spLocks noRot="1" noChangeAspect="1" noMove="1" noResize="1" noEditPoints="1" noAdjustHandles="1" noChangeArrowheads="1" noChangeShapeType="1" noTextEdit="1"/>
                  </p:cNvSpPr>
                  <p:nvPr/>
                </p:nvSpPr>
                <p:spPr>
                  <a:xfrm>
                    <a:off x="2139551" y="5711371"/>
                    <a:ext cx="1071704" cy="369332"/>
                  </a:xfrm>
                  <a:prstGeom prst="rect">
                    <a:avLst/>
                  </a:prstGeom>
                  <a:blipFill rotWithShape="0">
                    <a:blip r:embed="rId7"/>
                    <a:stretch>
                      <a:fillRect l="-5442" t="-9804" r="-12925" b="-49020"/>
                    </a:stretch>
                  </a:blipFill>
                </p:spPr>
                <p:txBody>
                  <a:bodyPr/>
                  <a:lstStyle/>
                  <a:p>
                    <a:r>
                      <a:rPr lang="en-US">
                        <a:noFill/>
                      </a:rPr>
                      <a:t> </a:t>
                    </a:r>
                  </a:p>
                </p:txBody>
              </p:sp>
            </mc:Fallback>
          </mc:AlternateContent>
        </p:grpSp>
        <p:grpSp>
          <p:nvGrpSpPr>
            <p:cNvPr id="27" name="Group 26"/>
            <p:cNvGrpSpPr/>
            <p:nvPr/>
          </p:nvGrpSpPr>
          <p:grpSpPr>
            <a:xfrm>
              <a:off x="3570242" y="1879395"/>
              <a:ext cx="657500" cy="2477390"/>
              <a:chOff x="3570242" y="1879395"/>
              <a:chExt cx="657500" cy="2477390"/>
            </a:xfrm>
          </p:grpSpPr>
          <p:grpSp>
            <p:nvGrpSpPr>
              <p:cNvPr id="107" name="Group 106"/>
              <p:cNvGrpSpPr/>
              <p:nvPr/>
            </p:nvGrpSpPr>
            <p:grpSpPr>
              <a:xfrm rot="5400000">
                <a:off x="2952471" y="3081514"/>
                <a:ext cx="2477390" cy="73152"/>
                <a:chOff x="1828800" y="4666343"/>
                <a:chExt cx="2477390" cy="73152"/>
              </a:xfrm>
            </p:grpSpPr>
            <p:sp>
              <p:nvSpPr>
                <p:cNvPr id="109" name="Oval 108"/>
                <p:cNvSpPr>
                  <a:spLocks noChangeAspect="1"/>
                </p:cNvSpPr>
                <p:nvPr/>
              </p:nvSpPr>
              <p:spPr>
                <a:xfrm>
                  <a:off x="1828800"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a:spLocks noChangeAspect="1"/>
                </p:cNvSpPr>
                <p:nvPr/>
              </p:nvSpPr>
              <p:spPr>
                <a:xfrm>
                  <a:off x="2431144"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a:spLocks noChangeAspect="1"/>
                </p:cNvSpPr>
                <p:nvPr/>
              </p:nvSpPr>
              <p:spPr>
                <a:xfrm>
                  <a:off x="3033487"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a:spLocks noChangeAspect="1"/>
                </p:cNvSpPr>
                <p:nvPr/>
              </p:nvSpPr>
              <p:spPr>
                <a:xfrm>
                  <a:off x="3635830"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a:spLocks noChangeAspect="1"/>
                </p:cNvSpPr>
                <p:nvPr/>
              </p:nvSpPr>
              <p:spPr>
                <a:xfrm>
                  <a:off x="4233038" y="4666343"/>
                  <a:ext cx="73152" cy="7315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8" name="TextBox 107"/>
                  <p:cNvSpPr txBox="1"/>
                  <p:nvPr/>
                </p:nvSpPr>
                <p:spPr>
                  <a:xfrm rot="16200000">
                    <a:off x="2712186" y="3073534"/>
                    <a:ext cx="2085443"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Hidden state</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h</m:t>
                            </m:r>
                          </m:e>
                          <m:sub>
                            <m:r>
                              <a:rPr lang="en-US" b="0" i="1" smtClean="0">
                                <a:solidFill>
                                  <a:schemeClr val="tx1">
                                    <a:lumMod val="75000"/>
                                    <a:lumOff val="25000"/>
                                  </a:schemeClr>
                                </a:solidFill>
                                <a:latin typeface="Cambria Math" charset="0"/>
                              </a:rPr>
                              <m:t>𝑡</m:t>
                            </m:r>
                            <m:r>
                              <a:rPr lang="en-US" b="0" i="1" smtClean="0">
                                <a:solidFill>
                                  <a:schemeClr val="tx1">
                                    <a:lumMod val="75000"/>
                                    <a:lumOff val="25000"/>
                                  </a:schemeClr>
                                </a:solidFill>
                                <a:latin typeface="Cambria Math" charset="0"/>
                              </a:rPr>
                              <m:t>−1</m:t>
                            </m:r>
                          </m:sub>
                        </m:sSub>
                      </m:oMath>
                    </a14:m>
                    <a:endParaRPr lang="en-US" dirty="0">
                      <a:solidFill>
                        <a:schemeClr val="tx1">
                          <a:lumMod val="75000"/>
                          <a:lumOff val="25000"/>
                        </a:schemeClr>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rot="16200000">
                    <a:off x="2712186" y="3073534"/>
                    <a:ext cx="2085443" cy="369332"/>
                  </a:xfrm>
                  <a:prstGeom prst="rect">
                    <a:avLst/>
                  </a:prstGeom>
                  <a:blipFill rotWithShape="0">
                    <a:blip r:embed="rId8"/>
                    <a:stretch>
                      <a:fillRect l="-12000" t="-16084" r="-52000" b="-3147"/>
                    </a:stretch>
                  </a:blipFill>
                </p:spPr>
                <p:txBody>
                  <a:bodyPr/>
                  <a:lstStyle/>
                  <a:p>
                    <a:r>
                      <a:rPr lang="en-US">
                        <a:noFill/>
                      </a:rPr>
                      <a:t> </a:t>
                    </a:r>
                  </a:p>
                </p:txBody>
              </p:sp>
            </mc:Fallback>
          </mc:AlternateContent>
        </p:grpSp>
        <p:grpSp>
          <p:nvGrpSpPr>
            <p:cNvPr id="28" name="Group 27"/>
            <p:cNvGrpSpPr/>
            <p:nvPr/>
          </p:nvGrpSpPr>
          <p:grpSpPr>
            <a:xfrm>
              <a:off x="4227742" y="1915971"/>
              <a:ext cx="1000617" cy="2404238"/>
              <a:chOff x="4227742" y="1915971"/>
              <a:chExt cx="1000617" cy="2404238"/>
            </a:xfrm>
          </p:grpSpPr>
          <p:cxnSp>
            <p:nvCxnSpPr>
              <p:cNvPr id="101" name="Straight Arrow Connector 100"/>
              <p:cNvCxnSpPr>
                <a:stCxn id="97" idx="0"/>
              </p:cNvCxnSpPr>
              <p:nvPr/>
            </p:nvCxnSpPr>
            <p:spPr>
              <a:xfrm>
                <a:off x="4227742" y="1915971"/>
                <a:ext cx="1000617" cy="1353024"/>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98" idx="0"/>
              </p:cNvCxnSpPr>
              <p:nvPr/>
            </p:nvCxnSpPr>
            <p:spPr>
              <a:xfrm>
                <a:off x="4227742" y="2518315"/>
                <a:ext cx="1000617" cy="75068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99" idx="0"/>
              </p:cNvCxnSpPr>
              <p:nvPr/>
            </p:nvCxnSpPr>
            <p:spPr>
              <a:xfrm>
                <a:off x="4227742" y="3120658"/>
                <a:ext cx="1000617" cy="148337"/>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00" idx="0"/>
              </p:cNvCxnSpPr>
              <p:nvPr/>
            </p:nvCxnSpPr>
            <p:spPr>
              <a:xfrm flipV="1">
                <a:off x="4227742" y="3268995"/>
                <a:ext cx="1000617" cy="45400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1" idx="0"/>
              </p:cNvCxnSpPr>
              <p:nvPr/>
            </p:nvCxnSpPr>
            <p:spPr>
              <a:xfrm flipV="1">
                <a:off x="4227742" y="3268995"/>
                <a:ext cx="1000617" cy="1051214"/>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6" name="TextBox 105">
                <a:extLst>
                  <a:ext uri="{FF2B5EF4-FFF2-40B4-BE49-F238E27FC236}">
                    <a16:creationId xmlns:a16="http://schemas.microsoft.com/office/drawing/2014/main" xmlns="" id="{245E5DF4-1EBD-8A40-A359-14FBB08A029B}"/>
                  </a:ext>
                </a:extLst>
              </p:cNvPr>
              <p:cNvSpPr txBox="1"/>
              <p:nvPr/>
            </p:nvSpPr>
            <p:spPr>
              <a:xfrm>
                <a:off x="4664489" y="2113797"/>
                <a:ext cx="344286" cy="338554"/>
              </a:xfrm>
              <a:prstGeom prst="rect">
                <a:avLst/>
              </a:prstGeom>
              <a:noFill/>
            </p:spPr>
            <p:txBody>
              <a:bodyPr wrap="square" rtlCol="0">
                <a:spAutoFit/>
              </a:bodyPr>
              <a:lstStyle/>
              <a:p>
                <a:r>
                  <a:rPr lang="en-US" sz="1600">
                    <a:solidFill>
                      <a:schemeClr val="tx2"/>
                    </a:solidFill>
                    <a:latin typeface="Karla" pitchFamily="2" charset="0"/>
                    <a:ea typeface="Karla" pitchFamily="2" charset="0"/>
                  </a:rPr>
                  <a:t>U</a:t>
                </a:r>
                <a:endParaRPr lang="en-US" sz="1600" dirty="0">
                  <a:solidFill>
                    <a:schemeClr val="tx2"/>
                  </a:solidFill>
                  <a:latin typeface="Karla" pitchFamily="2" charset="0"/>
                  <a:ea typeface="Karla" pitchFamily="2" charset="0"/>
                </a:endParaRPr>
              </a:p>
            </p:txBody>
          </p:sp>
        </p:grpSp>
        <p:grpSp>
          <p:nvGrpSpPr>
            <p:cNvPr id="29" name="Group 28"/>
            <p:cNvGrpSpPr>
              <a:grpSpLocks noChangeAspect="1"/>
            </p:cNvGrpSpPr>
            <p:nvPr/>
          </p:nvGrpSpPr>
          <p:grpSpPr>
            <a:xfrm>
              <a:off x="5228359" y="2217435"/>
              <a:ext cx="2103120" cy="2103120"/>
              <a:chOff x="2519318" y="2045281"/>
              <a:chExt cx="1828800" cy="1828800"/>
            </a:xfrm>
          </p:grpSpPr>
          <p:sp>
            <p:nvSpPr>
              <p:cNvPr id="99" name="Oval 98"/>
              <p:cNvSpPr>
                <a:spLocks noChangeAspect="1"/>
              </p:cNvSpPr>
              <p:nvPr/>
            </p:nvSpPr>
            <p:spPr>
              <a:xfrm rot="5400000">
                <a:off x="2519318" y="2045281"/>
                <a:ext cx="1828800" cy="1828800"/>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0" name="Straight Connector 99"/>
              <p:cNvCxnSpPr/>
              <p:nvPr/>
            </p:nvCxnSpPr>
            <p:spPr>
              <a:xfrm flipV="1">
                <a:off x="2598057" y="2583543"/>
                <a:ext cx="1656751" cy="7258"/>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4690476" y="4320555"/>
              <a:ext cx="2834005" cy="1696823"/>
              <a:chOff x="4682981" y="4320555"/>
              <a:chExt cx="2834005" cy="1696823"/>
            </a:xfrm>
          </p:grpSpPr>
          <p:grpSp>
            <p:nvGrpSpPr>
              <p:cNvPr id="72" name="Group 71"/>
              <p:cNvGrpSpPr/>
              <p:nvPr/>
            </p:nvGrpSpPr>
            <p:grpSpPr>
              <a:xfrm>
                <a:off x="4682981" y="4918324"/>
                <a:ext cx="2834005" cy="429768"/>
                <a:chOff x="1828800" y="4666343"/>
                <a:chExt cx="2834005" cy="429768"/>
              </a:xfrm>
            </p:grpSpPr>
            <p:sp>
              <p:nvSpPr>
                <p:cNvPr id="94" name="Oval 93"/>
                <p:cNvSpPr>
                  <a:spLocks noChangeAspect="1"/>
                </p:cNvSpPr>
                <p:nvPr/>
              </p:nvSpPr>
              <p:spPr>
                <a:xfrm>
                  <a:off x="1828800"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a:spLocks noChangeAspect="1"/>
                </p:cNvSpPr>
                <p:nvPr/>
              </p:nvSpPr>
              <p:spPr>
                <a:xfrm>
                  <a:off x="2431143"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a:spLocks noChangeAspect="1"/>
                </p:cNvSpPr>
                <p:nvPr/>
              </p:nvSpPr>
              <p:spPr>
                <a:xfrm>
                  <a:off x="3033486"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a:spLocks noChangeAspect="1"/>
                </p:cNvSpPr>
                <p:nvPr/>
              </p:nvSpPr>
              <p:spPr>
                <a:xfrm>
                  <a:off x="3635829"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a:spLocks noChangeAspect="1"/>
                </p:cNvSpPr>
                <p:nvPr/>
              </p:nvSpPr>
              <p:spPr>
                <a:xfrm>
                  <a:off x="4233037" y="4666343"/>
                  <a:ext cx="429768" cy="429768"/>
                </a:xfrm>
                <a:prstGeom prst="ellipse">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3" name="Straight Arrow Connector 72"/>
              <p:cNvCxnSpPr>
                <a:stCxn id="56" idx="1"/>
                <a:endCxn id="65" idx="5"/>
              </p:cNvCxnSpPr>
              <p:nvPr/>
            </p:nvCxnSpPr>
            <p:spPr>
              <a:xfrm flipH="1" flipV="1">
                <a:off x="5049811" y="5285154"/>
                <a:ext cx="926471"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56" idx="1"/>
                <a:endCxn id="66" idx="4"/>
              </p:cNvCxnSpPr>
              <p:nvPr/>
            </p:nvCxnSpPr>
            <p:spPr>
              <a:xfrm flipH="1" flipV="1">
                <a:off x="5500208" y="5348092"/>
                <a:ext cx="476074" cy="64106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6012127" y="5362204"/>
                <a:ext cx="90424" cy="61526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56" idx="0"/>
                <a:endCxn id="68" idx="4"/>
              </p:cNvCxnSpPr>
              <p:nvPr/>
            </p:nvCxnSpPr>
            <p:spPr>
              <a:xfrm flipV="1">
                <a:off x="6005378" y="5348092"/>
                <a:ext cx="699516"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56" idx="1"/>
                <a:endCxn id="70" idx="3"/>
              </p:cNvCxnSpPr>
              <p:nvPr/>
            </p:nvCxnSpPr>
            <p:spPr>
              <a:xfrm flipV="1">
                <a:off x="5976282" y="5285154"/>
                <a:ext cx="1173874"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9" idx="0"/>
                <a:endCxn id="65" idx="5"/>
              </p:cNvCxnSpPr>
              <p:nvPr/>
            </p:nvCxnSpPr>
            <p:spPr>
              <a:xfrm flipH="1" flipV="1">
                <a:off x="5049811" y="5285154"/>
                <a:ext cx="1093453"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0" idx="0"/>
                <a:endCxn id="65" idx="5"/>
              </p:cNvCxnSpPr>
              <p:nvPr/>
            </p:nvCxnSpPr>
            <p:spPr>
              <a:xfrm flipH="1" flipV="1">
                <a:off x="5049811" y="5285154"/>
                <a:ext cx="1231339"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59" idx="6"/>
                <a:endCxn id="66" idx="4"/>
              </p:cNvCxnSpPr>
              <p:nvPr/>
            </p:nvCxnSpPr>
            <p:spPr>
              <a:xfrm flipH="1" flipV="1">
                <a:off x="5500208" y="5348092"/>
                <a:ext cx="684204" cy="66928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60" idx="0"/>
                <a:endCxn id="66" idx="4"/>
              </p:cNvCxnSpPr>
              <p:nvPr/>
            </p:nvCxnSpPr>
            <p:spPr>
              <a:xfrm flipH="1" flipV="1">
                <a:off x="5500208" y="5348092"/>
                <a:ext cx="780942"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60" idx="0"/>
                <a:endCxn id="68" idx="4"/>
              </p:cNvCxnSpPr>
              <p:nvPr/>
            </p:nvCxnSpPr>
            <p:spPr>
              <a:xfrm flipV="1">
                <a:off x="6281150" y="5348092"/>
                <a:ext cx="423744"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stCxn id="60" idx="7"/>
                <a:endCxn id="70" idx="3"/>
              </p:cNvCxnSpPr>
              <p:nvPr/>
            </p:nvCxnSpPr>
            <p:spPr>
              <a:xfrm flipV="1">
                <a:off x="6310246" y="5285154"/>
                <a:ext cx="839910" cy="70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60" idx="0"/>
                <a:endCxn id="67" idx="4"/>
              </p:cNvCxnSpPr>
              <p:nvPr/>
            </p:nvCxnSpPr>
            <p:spPr>
              <a:xfrm flipH="1" flipV="1">
                <a:off x="6102551" y="5348092"/>
                <a:ext cx="178599"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59" idx="7"/>
                <a:endCxn id="68" idx="4"/>
              </p:cNvCxnSpPr>
              <p:nvPr/>
            </p:nvCxnSpPr>
            <p:spPr>
              <a:xfrm flipV="1">
                <a:off x="6172360" y="5348092"/>
                <a:ext cx="532534" cy="64106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59" idx="0"/>
                <a:endCxn id="67" idx="4"/>
              </p:cNvCxnSpPr>
              <p:nvPr/>
            </p:nvCxnSpPr>
            <p:spPr>
              <a:xfrm flipH="1" flipV="1">
                <a:off x="6102551" y="5348092"/>
                <a:ext cx="40713" cy="629372"/>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59" idx="0"/>
                <a:endCxn id="70" idx="3"/>
              </p:cNvCxnSpPr>
              <p:nvPr/>
            </p:nvCxnSpPr>
            <p:spPr>
              <a:xfrm flipV="1">
                <a:off x="6143264" y="5285154"/>
                <a:ext cx="1006892" cy="69231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xmlns="" id="{245E5DF4-1EBD-8A40-A359-14FBB08A029B}"/>
                  </a:ext>
                </a:extLst>
              </p:cNvPr>
              <p:cNvSpPr txBox="1"/>
              <p:nvPr/>
            </p:nvSpPr>
            <p:spPr>
              <a:xfrm>
                <a:off x="6777688" y="5618982"/>
                <a:ext cx="278280" cy="338554"/>
              </a:xfrm>
              <a:prstGeom prst="rect">
                <a:avLst/>
              </a:prstGeom>
              <a:noFill/>
            </p:spPr>
            <p:txBody>
              <a:bodyPr wrap="square" rtlCol="0">
                <a:spAutoFit/>
              </a:bodyPr>
              <a:lstStyle/>
              <a:p>
                <a:r>
                  <a:rPr lang="en-US" sz="1600">
                    <a:solidFill>
                      <a:schemeClr val="tx2"/>
                    </a:solidFill>
                    <a:latin typeface="Karla" pitchFamily="2" charset="0"/>
                    <a:ea typeface="Karla" pitchFamily="2" charset="0"/>
                  </a:rPr>
                  <a:t>V</a:t>
                </a:r>
                <a:endParaRPr lang="en-US" sz="1600" dirty="0">
                  <a:solidFill>
                    <a:schemeClr val="tx2"/>
                  </a:solidFill>
                  <a:latin typeface="Karla" pitchFamily="2" charset="0"/>
                  <a:ea typeface="Karla" pitchFamily="2" charset="0"/>
                </a:endParaRPr>
              </a:p>
            </p:txBody>
          </p:sp>
          <p:cxnSp>
            <p:nvCxnSpPr>
              <p:cNvPr id="89" name="Straight Arrow Connector 88"/>
              <p:cNvCxnSpPr>
                <a:stCxn id="65" idx="0"/>
              </p:cNvCxnSpPr>
              <p:nvPr/>
            </p:nvCxnSpPr>
            <p:spPr>
              <a:xfrm flipV="1">
                <a:off x="4897865" y="4320555"/>
                <a:ext cx="1382054"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66" idx="0"/>
              </p:cNvCxnSpPr>
              <p:nvPr/>
            </p:nvCxnSpPr>
            <p:spPr>
              <a:xfrm flipV="1">
                <a:off x="5500208" y="4320555"/>
                <a:ext cx="779711"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67" idx="0"/>
              </p:cNvCxnSpPr>
              <p:nvPr/>
            </p:nvCxnSpPr>
            <p:spPr>
              <a:xfrm flipV="1">
                <a:off x="6102551" y="4320555"/>
                <a:ext cx="177368"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68" idx="0"/>
              </p:cNvCxnSpPr>
              <p:nvPr/>
            </p:nvCxnSpPr>
            <p:spPr>
              <a:xfrm flipH="1" flipV="1">
                <a:off x="6279919" y="4320555"/>
                <a:ext cx="424975"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70" idx="0"/>
              </p:cNvCxnSpPr>
              <p:nvPr/>
            </p:nvCxnSpPr>
            <p:spPr>
              <a:xfrm flipH="1" flipV="1">
                <a:off x="6279919" y="4320555"/>
                <a:ext cx="1022183" cy="59776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TextBox 30"/>
                <p:cNvSpPr txBox="1"/>
                <p:nvPr/>
              </p:nvSpPr>
              <p:spPr>
                <a:xfrm>
                  <a:off x="5335236" y="3156393"/>
                  <a:ext cx="1947408" cy="4781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charset="0"/>
                              </a:rPr>
                            </m:ctrlPr>
                          </m:sSubPr>
                          <m:e>
                            <m:r>
                              <a:rPr lang="en-US" sz="1200" b="0" i="1" smtClean="0">
                                <a:latin typeface="Cambria Math" charset="0"/>
                              </a:rPr>
                              <m:t>𝑧</m:t>
                            </m:r>
                          </m:e>
                          <m:sub>
                            <m:r>
                              <a:rPr lang="en-US" sz="1200" b="0" i="1" smtClean="0">
                                <a:latin typeface="Cambria Math" charset="0"/>
                              </a:rPr>
                              <m:t>𝑡</m:t>
                            </m:r>
                          </m:sub>
                        </m:sSub>
                        <m:r>
                          <a:rPr lang="en-US" sz="1200" b="0" i="1" smtClean="0">
                            <a:latin typeface="Cambria Math" charset="0"/>
                          </a:rPr>
                          <m:t>=</m:t>
                        </m:r>
                        <m:r>
                          <a:rPr lang="en-US" sz="1200" b="0" i="1" smtClean="0">
                            <a:latin typeface="Cambria Math" charset="0"/>
                          </a:rPr>
                          <m:t>𝑉</m:t>
                        </m:r>
                        <m:sSub>
                          <m:sSubPr>
                            <m:ctrlPr>
                              <a:rPr lang="en-US" sz="1200" b="0" i="1" smtClean="0">
                                <a:latin typeface="Cambria Math" charset="0"/>
                              </a:rPr>
                            </m:ctrlPr>
                          </m:sSubPr>
                          <m:e>
                            <m:r>
                              <a:rPr lang="en-US" sz="1200" b="0" i="1" smtClean="0">
                                <a:latin typeface="Cambria Math" charset="0"/>
                              </a:rPr>
                              <m:t>𝑥</m:t>
                            </m:r>
                          </m:e>
                          <m:sub>
                            <m:r>
                              <a:rPr lang="en-US" sz="1200" b="0" i="1" smtClean="0">
                                <a:latin typeface="Cambria Math" charset="0"/>
                              </a:rPr>
                              <m:t>𝑡</m:t>
                            </m:r>
                          </m:sub>
                        </m:sSub>
                        <m:r>
                          <a:rPr lang="en-US" sz="1200" b="0" i="1" smtClean="0">
                            <a:latin typeface="Cambria Math" charset="0"/>
                          </a:rPr>
                          <m:t>+</m:t>
                        </m:r>
                        <m:r>
                          <a:rPr lang="en-US" sz="1200" b="0" i="1" smtClean="0">
                            <a:latin typeface="Cambria Math" charset="0"/>
                          </a:rPr>
                          <m:t>𝑈</m:t>
                        </m:r>
                        <m:sSub>
                          <m:sSubPr>
                            <m:ctrlPr>
                              <a:rPr lang="en-US" sz="1200" b="0" i="1" smtClean="0">
                                <a:latin typeface="Cambria Math" charset="0"/>
                              </a:rPr>
                            </m:ctrlPr>
                          </m:sSubPr>
                          <m:e>
                            <m:r>
                              <a:rPr lang="en-US" sz="1200" b="0" i="1" smtClean="0">
                                <a:latin typeface="Cambria Math" charset="0"/>
                              </a:rPr>
                              <m:t>h</m:t>
                            </m:r>
                          </m:e>
                          <m:sub>
                            <m:r>
                              <a:rPr lang="en-US" sz="1200" b="0" i="1" smtClean="0">
                                <a:latin typeface="Cambria Math" charset="0"/>
                              </a:rPr>
                              <m:t>𝑡</m:t>
                            </m:r>
                            <m:r>
                              <a:rPr lang="en-US" sz="1200" b="0" i="1" smtClean="0">
                                <a:latin typeface="Cambria Math" charset="0"/>
                              </a:rPr>
                              <m:t>−1</m:t>
                            </m:r>
                          </m:sub>
                        </m:sSub>
                        <m:r>
                          <a:rPr lang="en-US" sz="1200" b="0" i="1" smtClean="0">
                            <a:latin typeface="Cambria Math" charset="0"/>
                          </a:rPr>
                          <m:t>+</m:t>
                        </m:r>
                        <m:sSub>
                          <m:sSubPr>
                            <m:ctrlPr>
                              <a:rPr lang="en-US" sz="1200" b="0" i="1" smtClean="0">
                                <a:latin typeface="Cambria Math" charset="0"/>
                              </a:rPr>
                            </m:ctrlPr>
                          </m:sSubPr>
                          <m:e>
                            <m:r>
                              <a:rPr lang="en-US" sz="1200" b="0" i="1" smtClean="0">
                                <a:latin typeface="Cambria Math" charset="0"/>
                              </a:rPr>
                              <m:t>𝑏</m:t>
                            </m:r>
                          </m:e>
                          <m:sub>
                            <m:r>
                              <a:rPr lang="en-US" sz="1200" b="0" i="1" smtClean="0">
                                <a:latin typeface="Cambria Math" charset="0"/>
                              </a:rPr>
                              <m:t>𝑟</m:t>
                            </m:r>
                          </m:sub>
                        </m:sSub>
                      </m:oMath>
                    </m:oMathPara>
                  </a14:m>
                  <a:endParaRPr lang="en-US" sz="1400" b="0" dirty="0"/>
                </a:p>
                <a:p>
                  <a:endParaRPr lang="en-US" sz="1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5335236" y="3156393"/>
                  <a:ext cx="1947408" cy="478155"/>
                </a:xfrm>
                <a:prstGeom prst="rect">
                  <a:avLst/>
                </a:prstGeom>
                <a:blipFill rotWithShape="0">
                  <a:blip r:embed="rId9"/>
                  <a:stretch>
                    <a:fillRect/>
                  </a:stretch>
                </a:blipFill>
              </p:spPr>
              <p:txBody>
                <a:bodyPr/>
                <a:lstStyle/>
                <a:p>
                  <a:r>
                    <a:rPr lang="en-US">
                      <a:noFill/>
                    </a:rPr>
                    <a:t> </a:t>
                  </a:r>
                </a:p>
              </p:txBody>
            </p:sp>
          </mc:Fallback>
        </mc:AlternateContent>
        <p:grpSp>
          <p:nvGrpSpPr>
            <p:cNvPr id="35" name="Group 34"/>
            <p:cNvGrpSpPr/>
            <p:nvPr/>
          </p:nvGrpSpPr>
          <p:grpSpPr>
            <a:xfrm>
              <a:off x="5763228" y="2272510"/>
              <a:ext cx="1016625" cy="738997"/>
              <a:chOff x="5763228" y="2272510"/>
              <a:chExt cx="1016625" cy="738997"/>
            </a:xfrm>
          </p:grpSpPr>
          <p:sp>
            <p:nvSpPr>
              <p:cNvPr id="70" name="TextBox 69"/>
              <p:cNvSpPr txBox="1"/>
              <p:nvPr/>
            </p:nvSpPr>
            <p:spPr>
              <a:xfrm>
                <a:off x="5763228" y="2272510"/>
                <a:ext cx="1016625" cy="307777"/>
              </a:xfrm>
              <a:prstGeom prst="rect">
                <a:avLst/>
              </a:prstGeom>
              <a:noFill/>
            </p:spPr>
            <p:txBody>
              <a:bodyPr wrap="none" rtlCol="0">
                <a:spAutoFit/>
              </a:bodyPr>
              <a:lstStyle/>
              <a:p>
                <a:r>
                  <a:rPr lang="en-US" sz="1400" dirty="0">
                    <a:solidFill>
                      <a:schemeClr val="tx1">
                        <a:lumMod val="75000"/>
                        <a:lumOff val="25000"/>
                      </a:schemeClr>
                    </a:solidFill>
                    <a:latin typeface="Karla" charset="0"/>
                    <a:ea typeface="Karla" charset="0"/>
                    <a:cs typeface="Karla" charset="0"/>
                  </a:rPr>
                  <a:t>activation</a:t>
                </a:r>
              </a:p>
            </p:txBody>
          </p:sp>
          <mc:AlternateContent xmlns:mc="http://schemas.openxmlformats.org/markup-compatibility/2006" xmlns:a14="http://schemas.microsoft.com/office/drawing/2010/main">
            <mc:Choice Requires="a14">
              <p:sp>
                <p:nvSpPr>
                  <p:cNvPr id="71" name="TextBox 70"/>
                  <p:cNvSpPr txBox="1"/>
                  <p:nvPr/>
                </p:nvSpPr>
                <p:spPr>
                  <a:xfrm>
                    <a:off x="5770665" y="2533352"/>
                    <a:ext cx="963972" cy="4781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charset="0"/>
                                </a:rPr>
                              </m:ctrlPr>
                            </m:sSubPr>
                            <m:e>
                              <m:r>
                                <a:rPr lang="en-US" sz="1200" b="0" i="1" smtClean="0">
                                  <a:latin typeface="Cambria Math" charset="0"/>
                                </a:rPr>
                                <m:t>h</m:t>
                              </m:r>
                            </m:e>
                            <m:sub>
                              <m:r>
                                <a:rPr lang="en-US" sz="1200" b="0" i="1" smtClean="0">
                                  <a:latin typeface="Cambria Math" charset="0"/>
                                </a:rPr>
                                <m:t>𝑡</m:t>
                              </m:r>
                            </m:sub>
                          </m:sSub>
                          <m:r>
                            <a:rPr lang="en-US" sz="1200" b="0" i="1" smtClean="0">
                              <a:latin typeface="Cambria Math" charset="0"/>
                            </a:rPr>
                            <m:t>=</m:t>
                          </m:r>
                          <m:r>
                            <a:rPr lang="en-US" sz="1200" b="0" i="1" smtClean="0">
                              <a:latin typeface="Cambria Math" charset="0"/>
                            </a:rPr>
                            <m:t>𝑔</m:t>
                          </m:r>
                          <m:r>
                            <a:rPr lang="en-US" sz="1200" b="0" i="1" smtClean="0">
                              <a:latin typeface="Cambria Math" charset="0"/>
                            </a:rPr>
                            <m:t>(</m:t>
                          </m:r>
                          <m:sSub>
                            <m:sSubPr>
                              <m:ctrlPr>
                                <a:rPr lang="en-US" sz="1200" b="0" i="1" smtClean="0">
                                  <a:latin typeface="Cambria Math" charset="0"/>
                                </a:rPr>
                              </m:ctrlPr>
                            </m:sSubPr>
                            <m:e>
                              <m:r>
                                <a:rPr lang="en-US" sz="1200" b="0" i="1" smtClean="0">
                                  <a:latin typeface="Cambria Math" charset="0"/>
                                </a:rPr>
                                <m:t>𝑧</m:t>
                              </m:r>
                            </m:e>
                            <m:sub>
                              <m:r>
                                <a:rPr lang="en-US" sz="1200" b="0" i="1" smtClean="0">
                                  <a:latin typeface="Cambria Math" charset="0"/>
                                </a:rPr>
                                <m:t>𝑡</m:t>
                              </m:r>
                            </m:sub>
                          </m:sSub>
                          <m:r>
                            <a:rPr lang="en-US" sz="1200" b="0" i="1" smtClean="0">
                              <a:latin typeface="Cambria Math" charset="0"/>
                            </a:rPr>
                            <m:t>)</m:t>
                          </m:r>
                        </m:oMath>
                      </m:oMathPara>
                    </a14:m>
                    <a:endParaRPr lang="en-US" sz="1400" b="0" dirty="0"/>
                  </a:p>
                  <a:p>
                    <a:endParaRPr lang="en-US" sz="1400" dirty="0"/>
                  </a:p>
                </p:txBody>
              </p:sp>
            </mc:Choice>
            <mc:Fallback xmlns="">
              <p:sp>
                <p:nvSpPr>
                  <p:cNvPr id="71" name="TextBox 70"/>
                  <p:cNvSpPr txBox="1">
                    <a:spLocks noRot="1" noChangeAspect="1" noMove="1" noResize="1" noEditPoints="1" noAdjustHandles="1" noChangeArrowheads="1" noChangeShapeType="1" noTextEdit="1"/>
                  </p:cNvSpPr>
                  <p:nvPr/>
                </p:nvSpPr>
                <p:spPr>
                  <a:xfrm>
                    <a:off x="5770665" y="2533352"/>
                    <a:ext cx="963972" cy="478155"/>
                  </a:xfrm>
                  <a:prstGeom prst="rect">
                    <a:avLst/>
                  </a:prstGeom>
                  <a:blipFill rotWithShape="0">
                    <a:blip r:embed="rId10"/>
                    <a:stretch>
                      <a:fillRect l="-758" t="-3077" r="-2273"/>
                    </a:stretch>
                  </a:blipFill>
                </p:spPr>
                <p:txBody>
                  <a:bodyPr/>
                  <a:lstStyle/>
                  <a:p>
                    <a:r>
                      <a:rPr lang="en-US">
                        <a:noFill/>
                      </a:rPr>
                      <a:t> </a:t>
                    </a:r>
                  </a:p>
                </p:txBody>
              </p:sp>
            </mc:Fallback>
          </mc:AlternateContent>
        </p:grpSp>
        <p:grpSp>
          <p:nvGrpSpPr>
            <p:cNvPr id="36" name="Group 35"/>
            <p:cNvGrpSpPr/>
            <p:nvPr/>
          </p:nvGrpSpPr>
          <p:grpSpPr>
            <a:xfrm>
              <a:off x="5435304" y="30131"/>
              <a:ext cx="1866798" cy="2270623"/>
              <a:chOff x="5435304" y="30131"/>
              <a:chExt cx="1866798" cy="2270623"/>
            </a:xfrm>
          </p:grpSpPr>
          <p:grpSp>
            <p:nvGrpSpPr>
              <p:cNvPr id="37" name="Group 36"/>
              <p:cNvGrpSpPr/>
              <p:nvPr/>
            </p:nvGrpSpPr>
            <p:grpSpPr>
              <a:xfrm>
                <a:off x="5442292" y="899003"/>
                <a:ext cx="1741958" cy="817093"/>
                <a:chOff x="1475569" y="4313112"/>
                <a:chExt cx="1741958" cy="817093"/>
              </a:xfrm>
            </p:grpSpPr>
            <p:sp>
              <p:nvSpPr>
                <p:cNvPr id="68" name="Oval 67"/>
                <p:cNvSpPr>
                  <a:spLocks noChangeAspect="1"/>
                </p:cNvSpPr>
                <p:nvPr/>
              </p:nvSpPr>
              <p:spPr>
                <a:xfrm>
                  <a:off x="1475569" y="4313112"/>
                  <a:ext cx="782999" cy="782999"/>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a:off x="2431143" y="4343821"/>
                  <a:ext cx="786384" cy="78638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8" name="Straight Arrow Connector 37"/>
              <p:cNvCxnSpPr/>
              <p:nvPr/>
            </p:nvCxnSpPr>
            <p:spPr>
              <a:xfrm flipH="1" flipV="1">
                <a:off x="5833792" y="1682002"/>
                <a:ext cx="446127" cy="53543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5833792" y="1682002"/>
                <a:ext cx="316619" cy="51400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xmlns="" id="{245E5DF4-1EBD-8A40-A359-14FBB08A029B}"/>
                  </a:ext>
                </a:extLst>
              </p:cNvPr>
              <p:cNvSpPr txBox="1"/>
              <p:nvPr/>
            </p:nvSpPr>
            <p:spPr>
              <a:xfrm>
                <a:off x="6753704" y="1858854"/>
                <a:ext cx="548398" cy="338554"/>
              </a:xfrm>
              <a:prstGeom prst="rect">
                <a:avLst/>
              </a:prstGeom>
              <a:noFill/>
            </p:spPr>
            <p:txBody>
              <a:bodyPr wrap="square" rtlCol="0">
                <a:spAutoFit/>
              </a:bodyPr>
              <a:lstStyle/>
              <a:p>
                <a:r>
                  <a:rPr lang="en-US" sz="1600" dirty="0">
                    <a:solidFill>
                      <a:schemeClr val="tx2"/>
                    </a:solidFill>
                    <a:latin typeface="Karla" pitchFamily="2" charset="0"/>
                    <a:ea typeface="Karla" pitchFamily="2" charset="0"/>
                  </a:rPr>
                  <a:t>W</a:t>
                </a:r>
                <a:r>
                  <a:rPr lang="en-US" sz="1600" baseline="-25000" dirty="0">
                    <a:solidFill>
                      <a:schemeClr val="tx2"/>
                    </a:solidFill>
                    <a:latin typeface="Karla" pitchFamily="2" charset="0"/>
                    <a:ea typeface="Karla" pitchFamily="2" charset="0"/>
                  </a:rPr>
                  <a:t>2</a:t>
                </a:r>
              </a:p>
            </p:txBody>
          </p:sp>
          <p:cxnSp>
            <p:nvCxnSpPr>
              <p:cNvPr id="42" name="Straight Arrow Connector 41"/>
              <p:cNvCxnSpPr/>
              <p:nvPr/>
            </p:nvCxnSpPr>
            <p:spPr>
              <a:xfrm flipH="1" flipV="1">
                <a:off x="5833792" y="1682002"/>
                <a:ext cx="194190" cy="610555"/>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5833792" y="1682002"/>
                <a:ext cx="556980" cy="52757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5833792" y="1682002"/>
                <a:ext cx="703394" cy="550615"/>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566282" y="1716096"/>
                <a:ext cx="224776" cy="504830"/>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6448964" y="1716096"/>
                <a:ext cx="342094" cy="49347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279919" y="1716096"/>
                <a:ext cx="511139" cy="501339"/>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6150411" y="1716096"/>
                <a:ext cx="640647" cy="479907"/>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6027982" y="1716096"/>
                <a:ext cx="763076" cy="496633"/>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3" name="Oval 52"/>
              <p:cNvSpPr>
                <a:spLocks noChangeAspect="1"/>
              </p:cNvSpPr>
              <p:nvPr/>
            </p:nvSpPr>
            <p:spPr>
              <a:xfrm>
                <a:off x="6247848" y="2189954"/>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a:spLocks noChangeAspect="1"/>
              </p:cNvSpPr>
              <p:nvPr/>
            </p:nvSpPr>
            <p:spPr>
              <a:xfrm>
                <a:off x="6378720" y="2197881"/>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6525134" y="2220926"/>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a:spLocks noChangeAspect="1"/>
              </p:cNvSpPr>
              <p:nvPr/>
            </p:nvSpPr>
            <p:spPr>
              <a:xfrm>
                <a:off x="5986834" y="2212729"/>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a:spLocks noChangeAspect="1"/>
              </p:cNvSpPr>
              <p:nvPr/>
            </p:nvSpPr>
            <p:spPr>
              <a:xfrm>
                <a:off x="6109263" y="2196003"/>
                <a:ext cx="82296" cy="79828"/>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p:nvPr/>
            </p:nvCxnSpPr>
            <p:spPr>
              <a:xfrm flipV="1">
                <a:off x="5466906" y="1197381"/>
                <a:ext cx="742598" cy="402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416457" y="1193360"/>
                <a:ext cx="742598" cy="4021"/>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435304" y="979138"/>
                <a:ext cx="789645" cy="257468"/>
              </a:xfrm>
              <a:prstGeom prst="rect">
                <a:avLst/>
              </a:prstGeom>
              <a:noFill/>
            </p:spPr>
            <p:txBody>
              <a:bodyPr wrap="none" rtlCol="0">
                <a:spAutoFit/>
              </a:bodyPr>
              <a:lstStyle/>
              <a:p>
                <a:r>
                  <a:rPr lang="en-US" sz="800" dirty="0">
                    <a:solidFill>
                      <a:schemeClr val="tx1">
                        <a:lumMod val="75000"/>
                        <a:lumOff val="25000"/>
                      </a:schemeClr>
                    </a:solidFill>
                    <a:latin typeface="Karla" charset="0"/>
                    <a:ea typeface="Karla" charset="0"/>
                    <a:cs typeface="Karla" charset="0"/>
                  </a:rPr>
                  <a:t>activation</a:t>
                </a:r>
              </a:p>
            </p:txBody>
          </p:sp>
          <p:sp>
            <p:nvSpPr>
              <p:cNvPr id="61" name="TextBox 60"/>
              <p:cNvSpPr txBox="1"/>
              <p:nvPr/>
            </p:nvSpPr>
            <p:spPr>
              <a:xfrm>
                <a:off x="6401774" y="990527"/>
                <a:ext cx="789645" cy="257468"/>
              </a:xfrm>
              <a:prstGeom prst="rect">
                <a:avLst/>
              </a:prstGeom>
              <a:noFill/>
            </p:spPr>
            <p:txBody>
              <a:bodyPr wrap="none" rtlCol="0">
                <a:spAutoFit/>
              </a:bodyPr>
              <a:lstStyle/>
              <a:p>
                <a:r>
                  <a:rPr lang="en-US" sz="800" dirty="0">
                    <a:solidFill>
                      <a:schemeClr val="tx1">
                        <a:lumMod val="75000"/>
                        <a:lumOff val="25000"/>
                      </a:schemeClr>
                    </a:solidFill>
                    <a:latin typeface="Karla" charset="0"/>
                    <a:ea typeface="Karla" charset="0"/>
                    <a:cs typeface="Karla" charset="0"/>
                  </a:rPr>
                  <a:t>activation</a:t>
                </a:r>
              </a:p>
            </p:txBody>
          </p:sp>
          <p:sp>
            <p:nvSpPr>
              <p:cNvPr id="62" name="TextBox 61">
                <a:extLst>
                  <a:ext uri="{FF2B5EF4-FFF2-40B4-BE49-F238E27FC236}">
                    <a16:creationId xmlns:a16="http://schemas.microsoft.com/office/drawing/2014/main" xmlns="" id="{245E5DF4-1EBD-8A40-A359-14FBB08A029B}"/>
                  </a:ext>
                </a:extLst>
              </p:cNvPr>
              <p:cNvSpPr txBox="1"/>
              <p:nvPr/>
            </p:nvSpPr>
            <p:spPr>
              <a:xfrm>
                <a:off x="5457470" y="1837010"/>
                <a:ext cx="548398" cy="338554"/>
              </a:xfrm>
              <a:prstGeom prst="rect">
                <a:avLst/>
              </a:prstGeom>
              <a:noFill/>
            </p:spPr>
            <p:txBody>
              <a:bodyPr wrap="square" rtlCol="0">
                <a:spAutoFit/>
              </a:bodyPr>
              <a:lstStyle/>
              <a:p>
                <a:r>
                  <a:rPr lang="en-US" sz="1600" dirty="0">
                    <a:solidFill>
                      <a:schemeClr val="tx2"/>
                    </a:solidFill>
                    <a:latin typeface="Karla" pitchFamily="2" charset="0"/>
                    <a:ea typeface="Karla" pitchFamily="2" charset="0"/>
                  </a:rPr>
                  <a:t>W</a:t>
                </a:r>
                <a:r>
                  <a:rPr lang="en-US" sz="1600" baseline="-25000" dirty="0">
                    <a:solidFill>
                      <a:schemeClr val="tx2"/>
                    </a:solidFill>
                    <a:latin typeface="Karla" pitchFamily="2" charset="0"/>
                    <a:ea typeface="Karla" pitchFamily="2" charset="0"/>
                  </a:rPr>
                  <a:t>1</a:t>
                </a:r>
              </a:p>
            </p:txBody>
          </p:sp>
          <mc:AlternateContent xmlns:mc="http://schemas.openxmlformats.org/markup-compatibility/2006" xmlns:a14="http://schemas.microsoft.com/office/drawing/2010/main">
            <mc:Choice Requires="a14">
              <p:sp>
                <p:nvSpPr>
                  <p:cNvPr id="63" name="TextBox 62"/>
                  <p:cNvSpPr txBox="1"/>
                  <p:nvPr/>
                </p:nvSpPr>
                <p:spPr>
                  <a:xfrm>
                    <a:off x="5649092" y="30131"/>
                    <a:ext cx="1244893"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Output</a:t>
                    </a:r>
                    <a:r>
                      <a:rPr lang="en-US" dirty="0">
                        <a:solidFill>
                          <a:schemeClr val="tx1">
                            <a:lumMod val="75000"/>
                            <a:lumOff val="25000"/>
                          </a:schemeClr>
                        </a:solidFill>
                      </a:rPr>
                      <a:t>, </a:t>
                    </a:r>
                    <a14:m>
                      <m:oMath xmlns:m="http://schemas.openxmlformats.org/officeDocument/2006/math">
                        <m:sSub>
                          <m:sSubPr>
                            <m:ctrlPr>
                              <a:rPr lang="en-US" b="0" i="1" smtClean="0">
                                <a:solidFill>
                                  <a:schemeClr val="tx1">
                                    <a:lumMod val="75000"/>
                                    <a:lumOff val="25000"/>
                                  </a:schemeClr>
                                </a:solidFill>
                                <a:latin typeface="Cambria Math" charset="0"/>
                              </a:rPr>
                            </m:ctrlPr>
                          </m:sSubPr>
                          <m:e>
                            <m:r>
                              <a:rPr lang="en-US" b="0" i="1" smtClean="0">
                                <a:solidFill>
                                  <a:schemeClr val="tx1">
                                    <a:lumMod val="75000"/>
                                    <a:lumOff val="25000"/>
                                  </a:schemeClr>
                                </a:solidFill>
                                <a:latin typeface="Cambria Math" charset="0"/>
                              </a:rPr>
                              <m:t>𝑦</m:t>
                            </m:r>
                          </m:e>
                          <m:sub>
                            <m:r>
                              <a:rPr lang="en-US" b="0" i="1" smtClean="0">
                                <a:solidFill>
                                  <a:schemeClr val="tx1">
                                    <a:lumMod val="75000"/>
                                    <a:lumOff val="25000"/>
                                  </a:schemeClr>
                                </a:solidFill>
                                <a:latin typeface="Cambria Math" charset="0"/>
                              </a:rPr>
                              <m:t>𝑡</m:t>
                            </m:r>
                          </m:sub>
                        </m:sSub>
                      </m:oMath>
                    </a14:m>
                    <a:endParaRPr lang="en-US" dirty="0">
                      <a:solidFill>
                        <a:schemeClr val="tx1">
                          <a:lumMod val="75000"/>
                          <a:lumOff val="25000"/>
                        </a:schemeClr>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5649092" y="30131"/>
                    <a:ext cx="1244893" cy="369332"/>
                  </a:xfrm>
                  <a:prstGeom prst="rect">
                    <a:avLst/>
                  </a:prstGeom>
                  <a:blipFill rotWithShape="0">
                    <a:blip r:embed="rId11"/>
                    <a:stretch>
                      <a:fillRect l="-4678" t="-11765" r="-13450" b="-490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5510302" y="1263715"/>
                    <a:ext cx="699608" cy="1839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charset="0"/>
                                </a:rPr>
                              </m:ctrlPr>
                            </m:sSubPr>
                            <m:e>
                              <m:r>
                                <a:rPr lang="en-US" sz="1000" b="0" i="1" smtClean="0">
                                  <a:latin typeface="Cambria Math" charset="0"/>
                                </a:rPr>
                                <m:t>𝑊</m:t>
                              </m:r>
                            </m:e>
                            <m:sub>
                              <m:r>
                                <a:rPr lang="en-US" sz="1000" b="0" i="1" smtClean="0">
                                  <a:latin typeface="Cambria Math" charset="0"/>
                                </a:rPr>
                                <m:t>1</m:t>
                              </m:r>
                            </m:sub>
                          </m:sSub>
                          <m:sSub>
                            <m:sSubPr>
                              <m:ctrlPr>
                                <a:rPr lang="en-US" sz="1000" b="0" i="1" smtClean="0">
                                  <a:latin typeface="Cambria Math" charset="0"/>
                                </a:rPr>
                              </m:ctrlPr>
                            </m:sSubPr>
                            <m:e>
                              <m:r>
                                <a:rPr lang="en-US" sz="1000" b="0" i="1" smtClean="0">
                                  <a:latin typeface="Cambria Math" charset="0"/>
                                </a:rPr>
                                <m:t>h</m:t>
                              </m:r>
                            </m:e>
                            <m:sub>
                              <m:r>
                                <a:rPr lang="en-US" sz="1000" b="0" i="1" smtClean="0">
                                  <a:latin typeface="Cambria Math" charset="0"/>
                                </a:rPr>
                                <m:t>𝑡</m:t>
                              </m:r>
                            </m:sub>
                          </m:sSub>
                          <m:r>
                            <a:rPr lang="en-US" sz="1000" b="0" i="1" smtClean="0">
                              <a:latin typeface="Cambria Math" charset="0"/>
                            </a:rPr>
                            <m:t>+</m:t>
                          </m:r>
                          <m:sSub>
                            <m:sSubPr>
                              <m:ctrlPr>
                                <a:rPr lang="en-US" sz="1000" b="0" i="1" smtClean="0">
                                  <a:latin typeface="Cambria Math" charset="0"/>
                                </a:rPr>
                              </m:ctrlPr>
                            </m:sSubPr>
                            <m:e>
                              <m:r>
                                <a:rPr lang="en-US" sz="1000" b="0" i="1" smtClean="0">
                                  <a:latin typeface="Cambria Math" charset="0"/>
                                </a:rPr>
                                <m:t>𝑏</m:t>
                              </m:r>
                            </m:e>
                            <m:sub>
                              <m:r>
                                <a:rPr lang="en-US" sz="1000" b="0" i="1" smtClean="0">
                                  <a:latin typeface="Cambria Math" charset="0"/>
                                </a:rPr>
                                <m:t>1</m:t>
                              </m:r>
                            </m:sub>
                          </m:sSub>
                        </m:oMath>
                      </m:oMathPara>
                    </a14:m>
                    <a:endParaRPr lang="en-US" sz="1050" b="0" dirty="0"/>
                  </a:p>
                </p:txBody>
              </p:sp>
            </mc:Choice>
            <mc:Fallback xmlns="">
              <p:sp>
                <p:nvSpPr>
                  <p:cNvPr id="64" name="TextBox 63"/>
                  <p:cNvSpPr txBox="1">
                    <a:spLocks noRot="1" noChangeAspect="1" noMove="1" noResize="1" noEditPoints="1" noAdjustHandles="1" noChangeArrowheads="1" noChangeShapeType="1" noTextEdit="1"/>
                  </p:cNvSpPr>
                  <p:nvPr/>
                </p:nvSpPr>
                <p:spPr>
                  <a:xfrm>
                    <a:off x="5510302" y="1263715"/>
                    <a:ext cx="699608" cy="183905"/>
                  </a:xfrm>
                  <a:prstGeom prst="rect">
                    <a:avLst/>
                  </a:prstGeom>
                  <a:blipFill rotWithShape="0">
                    <a:blip r:embed="rId12"/>
                    <a:stretch>
                      <a:fillRect l="-4167" r="-1042"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6424211" y="1258633"/>
                    <a:ext cx="706658" cy="1839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charset="0"/>
                                </a:rPr>
                              </m:ctrlPr>
                            </m:sSubPr>
                            <m:e>
                              <m:r>
                                <a:rPr lang="en-US" sz="1000" b="0" i="1" smtClean="0">
                                  <a:latin typeface="Cambria Math" charset="0"/>
                                </a:rPr>
                                <m:t>𝑊</m:t>
                              </m:r>
                            </m:e>
                            <m:sub>
                              <m:r>
                                <a:rPr lang="en-US" sz="1000" b="0" i="1" smtClean="0">
                                  <a:latin typeface="Cambria Math" charset="0"/>
                                </a:rPr>
                                <m:t>2</m:t>
                              </m:r>
                            </m:sub>
                          </m:sSub>
                          <m:sSub>
                            <m:sSubPr>
                              <m:ctrlPr>
                                <a:rPr lang="en-US" sz="1000" b="0" i="1" smtClean="0">
                                  <a:latin typeface="Cambria Math" charset="0"/>
                                </a:rPr>
                              </m:ctrlPr>
                            </m:sSubPr>
                            <m:e>
                              <m:r>
                                <a:rPr lang="en-US" sz="1000" b="0" i="1" smtClean="0">
                                  <a:latin typeface="Cambria Math" charset="0"/>
                                </a:rPr>
                                <m:t>h</m:t>
                              </m:r>
                            </m:e>
                            <m:sub>
                              <m:r>
                                <a:rPr lang="en-US" sz="1000" b="0" i="1" smtClean="0">
                                  <a:latin typeface="Cambria Math" charset="0"/>
                                </a:rPr>
                                <m:t>𝑡</m:t>
                              </m:r>
                            </m:sub>
                          </m:sSub>
                          <m:r>
                            <a:rPr lang="en-US" sz="1000" b="0" i="1" smtClean="0">
                              <a:latin typeface="Cambria Math" charset="0"/>
                            </a:rPr>
                            <m:t>+</m:t>
                          </m:r>
                          <m:sSub>
                            <m:sSubPr>
                              <m:ctrlPr>
                                <a:rPr lang="en-US" sz="1000" b="0" i="1" smtClean="0">
                                  <a:latin typeface="Cambria Math" charset="0"/>
                                </a:rPr>
                              </m:ctrlPr>
                            </m:sSubPr>
                            <m:e>
                              <m:r>
                                <a:rPr lang="en-US" sz="1000" b="0" i="1" smtClean="0">
                                  <a:latin typeface="Cambria Math" charset="0"/>
                                </a:rPr>
                                <m:t>𝑏</m:t>
                              </m:r>
                            </m:e>
                            <m:sub>
                              <m:r>
                                <a:rPr lang="en-US" sz="1000" b="0" i="1" smtClean="0">
                                  <a:latin typeface="Cambria Math" charset="0"/>
                                </a:rPr>
                                <m:t>2</m:t>
                              </m:r>
                            </m:sub>
                          </m:sSub>
                        </m:oMath>
                      </m:oMathPara>
                    </a14:m>
                    <a:endParaRPr lang="en-US" sz="1050" b="0" dirty="0"/>
                  </a:p>
                </p:txBody>
              </p:sp>
            </mc:Choice>
            <mc:Fallback xmlns="">
              <p:sp>
                <p:nvSpPr>
                  <p:cNvPr id="65" name="TextBox 64"/>
                  <p:cNvSpPr txBox="1">
                    <a:spLocks noRot="1" noChangeAspect="1" noMove="1" noResize="1" noEditPoints="1" noAdjustHandles="1" noChangeArrowheads="1" noChangeShapeType="1" noTextEdit="1"/>
                  </p:cNvSpPr>
                  <p:nvPr/>
                </p:nvSpPr>
                <p:spPr>
                  <a:xfrm>
                    <a:off x="6424211" y="1258633"/>
                    <a:ext cx="706658" cy="183905"/>
                  </a:xfrm>
                  <a:prstGeom prst="rect">
                    <a:avLst/>
                  </a:prstGeom>
                  <a:blipFill rotWithShape="0">
                    <a:blip r:embed="rId13"/>
                    <a:stretch>
                      <a:fillRect l="-5155" r="-1031" b="-16000"/>
                    </a:stretch>
                  </a:blipFill>
                </p:spPr>
                <p:txBody>
                  <a:bodyPr/>
                  <a:lstStyle/>
                  <a:p>
                    <a:r>
                      <a:rPr lang="en-US">
                        <a:noFill/>
                      </a:rPr>
                      <a:t> </a:t>
                    </a:r>
                  </a:p>
                </p:txBody>
              </p:sp>
            </mc:Fallback>
          </mc:AlternateContent>
          <p:cxnSp>
            <p:nvCxnSpPr>
              <p:cNvPr id="66" name="Straight Arrow Connector 65"/>
              <p:cNvCxnSpPr/>
              <p:nvPr/>
            </p:nvCxnSpPr>
            <p:spPr>
              <a:xfrm flipV="1">
                <a:off x="5842310" y="397704"/>
                <a:ext cx="455983" cy="494676"/>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6361611" y="389501"/>
                <a:ext cx="429447" cy="540211"/>
              </a:xfrm>
              <a:prstGeom prst="straightConnector1">
                <a:avLst/>
              </a:prstGeom>
              <a:ln w="952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438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07407E-6 L -0.41979 0.00162 " pathEditMode="relative" rAng="0" ptsTypes="AA">
                                      <p:cBhvr>
                                        <p:cTn id="6" dur="1000" fill="hold"/>
                                        <p:tgtEl>
                                          <p:spTgt spid="7"/>
                                        </p:tgtEl>
                                        <p:attrNameLst>
                                          <p:attrName>ppt_x</p:attrName>
                                          <p:attrName>ppt_y</p:attrName>
                                        </p:attrNameLst>
                                      </p:cBhvr>
                                      <p:rCtr x="-20990" y="69"/>
                                    </p:animMotion>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RNN again: </a:t>
            </a:r>
            <a:r>
              <a:rPr lang="en-US" b="1" dirty="0"/>
              <a:t>Memories</a:t>
            </a:r>
          </a:p>
        </p:txBody>
      </p:sp>
      <p:grpSp>
        <p:nvGrpSpPr>
          <p:cNvPr id="25" name="Group 24"/>
          <p:cNvGrpSpPr/>
          <p:nvPr/>
        </p:nvGrpSpPr>
        <p:grpSpPr>
          <a:xfrm>
            <a:off x="481213" y="913306"/>
            <a:ext cx="4758344" cy="5487895"/>
            <a:chOff x="5597237" y="907176"/>
            <a:chExt cx="4758344" cy="5487895"/>
          </a:xfrm>
        </p:grpSpPr>
        <p:sp>
          <p:nvSpPr>
            <p:cNvPr id="26" name="Rounded Rectangle 25"/>
            <p:cNvSpPr/>
            <p:nvPr/>
          </p:nvSpPr>
          <p:spPr>
            <a:xfrm>
              <a:off x="5597237" y="2036619"/>
              <a:ext cx="4758344" cy="3172690"/>
            </a:xfrm>
            <a:prstGeom prst="round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988881" y="2916206"/>
              <a:ext cx="1151168" cy="480732"/>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State</a:t>
              </a:r>
            </a:p>
          </p:txBody>
        </p:sp>
        <p:sp>
          <p:nvSpPr>
            <p:cNvPr id="28" name="Oval 27"/>
            <p:cNvSpPr>
              <a:spLocks noChangeAspect="1"/>
            </p:cNvSpPr>
            <p:nvPr/>
          </p:nvSpPr>
          <p:spPr>
            <a:xfrm>
              <a:off x="6795657" y="454602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V</a:t>
              </a:r>
            </a:p>
          </p:txBody>
        </p:sp>
        <p:cxnSp>
          <p:nvCxnSpPr>
            <p:cNvPr id="29" name="Straight Arrow Connector 28"/>
            <p:cNvCxnSpPr/>
            <p:nvPr/>
          </p:nvCxnSpPr>
          <p:spPr>
            <a:xfrm flipV="1">
              <a:off x="7031877" y="5017424"/>
              <a:ext cx="0" cy="898883"/>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6795656" y="3840134"/>
              <a:ext cx="457200" cy="457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a:t>
              </a:r>
            </a:p>
          </p:txBody>
        </p:sp>
        <p:cxnSp>
          <p:nvCxnSpPr>
            <p:cNvPr id="31" name="Straight Arrow Connector 30"/>
            <p:cNvCxnSpPr>
              <a:stCxn id="36" idx="0"/>
              <a:endCxn id="42" idx="4"/>
            </p:cNvCxnSpPr>
            <p:nvPr/>
          </p:nvCxnSpPr>
          <p:spPr>
            <a:xfrm flipH="1" flipV="1">
              <a:off x="7024256" y="4297334"/>
              <a:ext cx="1" cy="248689"/>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42" idx="0"/>
              <a:endCxn id="35" idx="1"/>
            </p:cNvCxnSpPr>
            <p:nvPr/>
          </p:nvCxnSpPr>
          <p:spPr>
            <a:xfrm rot="5400000" flipH="1" flipV="1">
              <a:off x="7164787" y="3016041"/>
              <a:ext cx="683562" cy="964625"/>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7024256" y="1349210"/>
              <a:ext cx="0" cy="1805471"/>
            </a:xfrm>
            <a:prstGeom prst="straightConnector1">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6778510" y="2442883"/>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38" name="Elbow Connector 37"/>
            <p:cNvCxnSpPr>
              <a:stCxn id="35" idx="2"/>
              <a:endCxn id="42" idx="6"/>
            </p:cNvCxnSpPr>
            <p:nvPr/>
          </p:nvCxnSpPr>
          <p:spPr>
            <a:xfrm rot="5400000">
              <a:off x="7572763" y="3077032"/>
              <a:ext cx="671796" cy="1311609"/>
            </a:xfrm>
            <a:prstGeom prst="bentConnector2">
              <a:avLst/>
            </a:prstGeom>
            <a:ln>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784226" y="3448050"/>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1" name="Rectangle 40"/>
            <p:cNvSpPr/>
            <p:nvPr/>
          </p:nvSpPr>
          <p:spPr>
            <a:xfrm>
              <a:off x="6778510" y="2101345"/>
              <a:ext cx="468631" cy="266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lumMod val="75000"/>
                      <a:lumOff val="25000"/>
                    </a:schemeClr>
                  </a:solidFill>
                </a:rPr>
                <a:t>σ</a:t>
              </a:r>
              <a:endParaRPr lang="en-US" dirty="0">
                <a:solidFill>
                  <a:schemeClr val="tx1">
                    <a:lumMod val="75000"/>
                    <a:lumOff val="25000"/>
                  </a:schemeClr>
                </a:solidFill>
              </a:endParaRPr>
            </a:p>
          </p:txBody>
        </p:sp>
        <p:sp>
          <p:nvSpPr>
            <p:cNvPr id="42" name="Oval 41"/>
            <p:cNvSpPr>
              <a:spLocks noChangeAspect="1"/>
            </p:cNvSpPr>
            <p:nvPr/>
          </p:nvSpPr>
          <p:spPr>
            <a:xfrm>
              <a:off x="7371241" y="3827417"/>
              <a:ext cx="457200" cy="4572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a:t>
              </a:r>
            </a:p>
          </p:txBody>
        </p:sp>
        <p:sp>
          <p:nvSpPr>
            <p:cNvPr id="43" name="Rectangle 42"/>
            <p:cNvSpPr>
              <a:spLocks noChangeAspect="1"/>
            </p:cNvSpPr>
            <p:nvPr/>
          </p:nvSpPr>
          <p:spPr>
            <a:xfrm>
              <a:off x="7935682" y="3977639"/>
              <a:ext cx="156757" cy="156757"/>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7" name="TextBox 46"/>
                <p:cNvSpPr txBox="1"/>
                <p:nvPr/>
              </p:nvSpPr>
              <p:spPr>
                <a:xfrm>
                  <a:off x="6849714" y="6025739"/>
                  <a:ext cx="5011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6849714" y="6025739"/>
                  <a:ext cx="501163" cy="369332"/>
                </a:xfrm>
                <a:prstGeom prst="rect">
                  <a:avLst/>
                </a:prstGeom>
                <a:blipFill rotWithShape="0">
                  <a:blip r:embed="rId3"/>
                  <a:stretch>
                    <a:fillRect t="-39344" b="-95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49714" y="907176"/>
                  <a:ext cx="4637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𝑌</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6849714" y="907176"/>
                  <a:ext cx="463780" cy="369332"/>
                </a:xfrm>
                <a:prstGeom prst="rect">
                  <a:avLst/>
                </a:prstGeom>
                <a:blipFill rotWithShape="0">
                  <a:blip r:embed="rId4"/>
                  <a:stretch>
                    <a:fillRect t="-40000" b="-9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609841" y="2952521"/>
                  <a:ext cx="4904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h</m:t>
                            </m:r>
                          </m:e>
                          <m:sub>
                            <m:r>
                              <a:rPr lang="en-US" b="0" i="1" smtClean="0">
                                <a:latin typeface="Cambria Math" charset="0"/>
                              </a:rPr>
                              <m:t>𝑡</m:t>
                            </m:r>
                            <m:r>
                              <a:rPr lang="en-US" b="0" i="1" smtClean="0">
                                <a:latin typeface="Cambria Math" charset="0"/>
                              </a:rPr>
                              <m:t> </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6609841" y="2952521"/>
                  <a:ext cx="490454" cy="369332"/>
                </a:xfrm>
                <a:prstGeom prst="rect">
                  <a:avLst/>
                </a:prstGeom>
                <a:blipFill rotWithShape="0">
                  <a:blip r:embed="rId5"/>
                  <a:stretch>
                    <a:fillRect t="-39344" b="-95082"/>
                  </a:stretch>
                </a:blipFill>
              </p:spPr>
              <p:txBody>
                <a:bodyPr/>
                <a:lstStyle/>
                <a:p>
                  <a:r>
                    <a:rPr lang="en-US">
                      <a:noFill/>
                    </a:rPr>
                    <a:t> </a:t>
                  </a:r>
                </a:p>
              </p:txBody>
            </p:sp>
          </mc:Fallback>
        </mc:AlternateContent>
      </p:grpSp>
      <p:pic>
        <p:nvPicPr>
          <p:cNvPr id="44" name="Picture 43"/>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418078" y="4587117"/>
            <a:ext cx="1444752" cy="1444752"/>
          </a:xfrm>
          <a:prstGeom prst="rect">
            <a:avLst/>
          </a:prstGeom>
        </p:spPr>
      </p:pic>
      <p:sp>
        <p:nvSpPr>
          <p:cNvPr id="6" name="Cloud Callout 5"/>
          <p:cNvSpPr/>
          <p:nvPr/>
        </p:nvSpPr>
        <p:spPr>
          <a:xfrm>
            <a:off x="5696757" y="863918"/>
            <a:ext cx="5691485" cy="2969629"/>
          </a:xfrm>
          <a:prstGeom prst="cloudCallout">
            <a:avLst>
              <a:gd name="adj1" fmla="val 12098"/>
              <a:gd name="adj2" fmla="val 69297"/>
            </a:avLst>
          </a:prstGeom>
          <a:solidFill>
            <a:srgbClr val="F9F4E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AF2CA2A1-5E56-9340-85E4-73FC141C419C}"/>
              </a:ext>
            </a:extLst>
          </p:cNvPr>
          <p:cNvPicPr>
            <a:picLocks noChangeAspect="1"/>
          </p:cNvPicPr>
          <p:nvPr/>
        </p:nvPicPr>
        <p:blipFill rotWithShape="1">
          <a:blip r:embed="rId8"/>
          <a:srcRect l="22938" t="75312" r="53736" b="-550"/>
          <a:stretch/>
        </p:blipFill>
        <p:spPr>
          <a:xfrm>
            <a:off x="10048103" y="1686808"/>
            <a:ext cx="1017223" cy="1100568"/>
          </a:xfrm>
          <a:prstGeom prst="rect">
            <a:avLst/>
          </a:prstGeom>
        </p:spPr>
      </p:pic>
      <p:pic>
        <p:nvPicPr>
          <p:cNvPr id="24" name="Picture 23">
            <a:extLst>
              <a:ext uri="{FF2B5EF4-FFF2-40B4-BE49-F238E27FC236}">
                <a16:creationId xmlns:a16="http://schemas.microsoft.com/office/drawing/2014/main" xmlns="" id="{3D70750F-136C-BF47-9522-200101640137}"/>
              </a:ext>
            </a:extLst>
          </p:cNvPr>
          <p:cNvPicPr>
            <a:picLocks noChangeAspect="1"/>
          </p:cNvPicPr>
          <p:nvPr/>
        </p:nvPicPr>
        <p:blipFill rotWithShape="1">
          <a:blip r:embed="rId8"/>
          <a:srcRect l="-433" t="49995" r="76175" b="24767"/>
          <a:stretch/>
        </p:blipFill>
        <p:spPr>
          <a:xfrm>
            <a:off x="8757905" y="1157507"/>
            <a:ext cx="1057844" cy="1100568"/>
          </a:xfrm>
          <a:prstGeom prst="rect">
            <a:avLst/>
          </a:prstGeom>
        </p:spPr>
      </p:pic>
      <p:pic>
        <p:nvPicPr>
          <p:cNvPr id="32" name="Picture 31">
            <a:extLst>
              <a:ext uri="{FF2B5EF4-FFF2-40B4-BE49-F238E27FC236}">
                <a16:creationId xmlns:a16="http://schemas.microsoft.com/office/drawing/2014/main" xmlns="" id="{07BD57DB-B4AF-C849-9B23-53F2F3FE6445}"/>
              </a:ext>
            </a:extLst>
          </p:cNvPr>
          <p:cNvPicPr>
            <a:picLocks noChangeAspect="1"/>
          </p:cNvPicPr>
          <p:nvPr/>
        </p:nvPicPr>
        <p:blipFill rotWithShape="1">
          <a:blip r:embed="rId8"/>
          <a:srcRect l="-175" t="-227" r="79196" b="74989"/>
          <a:stretch/>
        </p:blipFill>
        <p:spPr>
          <a:xfrm>
            <a:off x="7331507" y="2449013"/>
            <a:ext cx="914842" cy="1100568"/>
          </a:xfrm>
          <a:prstGeom prst="rect">
            <a:avLst/>
          </a:prstGeom>
        </p:spPr>
      </p:pic>
      <p:pic>
        <p:nvPicPr>
          <p:cNvPr id="33" name="Picture 32">
            <a:extLst>
              <a:ext uri="{FF2B5EF4-FFF2-40B4-BE49-F238E27FC236}">
                <a16:creationId xmlns:a16="http://schemas.microsoft.com/office/drawing/2014/main" xmlns="" id="{297F0F15-2325-8B47-9668-571A0EC137B5}"/>
              </a:ext>
            </a:extLst>
          </p:cNvPr>
          <p:cNvPicPr>
            <a:picLocks noChangeAspect="1"/>
          </p:cNvPicPr>
          <p:nvPr/>
        </p:nvPicPr>
        <p:blipFill rotWithShape="1">
          <a:blip r:embed="rId8"/>
          <a:srcRect l="68511" t="51705" r="1972" b="23057"/>
          <a:stretch/>
        </p:blipFill>
        <p:spPr>
          <a:xfrm>
            <a:off x="8737477" y="2295028"/>
            <a:ext cx="1287144" cy="1100568"/>
          </a:xfrm>
          <a:prstGeom prst="rect">
            <a:avLst/>
          </a:prstGeom>
        </p:spPr>
      </p:pic>
      <p:pic>
        <p:nvPicPr>
          <p:cNvPr id="39" name="Picture 38">
            <a:extLst>
              <a:ext uri="{FF2B5EF4-FFF2-40B4-BE49-F238E27FC236}">
                <a16:creationId xmlns:a16="http://schemas.microsoft.com/office/drawing/2014/main" xmlns="" id="{D62F8673-5158-AF48-AFDC-54B541A11962}"/>
              </a:ext>
            </a:extLst>
          </p:cNvPr>
          <p:cNvPicPr>
            <a:picLocks noChangeAspect="1"/>
          </p:cNvPicPr>
          <p:nvPr/>
        </p:nvPicPr>
        <p:blipFill rotWithShape="1">
          <a:blip r:embed="rId8">
            <a:alphaModFix/>
          </a:blip>
          <a:srcRect l="24140" t="55034" r="52157" b="24762"/>
          <a:stretch/>
        </p:blipFill>
        <p:spPr>
          <a:xfrm>
            <a:off x="6350872" y="1796572"/>
            <a:ext cx="1033654" cy="881041"/>
          </a:xfrm>
          <a:prstGeom prst="rect">
            <a:avLst/>
          </a:prstGeom>
        </p:spPr>
      </p:pic>
      <p:pic>
        <p:nvPicPr>
          <p:cNvPr id="45" name="Picture 44">
            <a:extLst>
              <a:ext uri="{FF2B5EF4-FFF2-40B4-BE49-F238E27FC236}">
                <a16:creationId xmlns:a16="http://schemas.microsoft.com/office/drawing/2014/main" xmlns="" id="{AFC7E6EC-AC2B-E14B-9EF6-7DC33060F3AB}"/>
              </a:ext>
            </a:extLst>
          </p:cNvPr>
          <p:cNvPicPr>
            <a:picLocks noChangeAspect="1"/>
          </p:cNvPicPr>
          <p:nvPr/>
        </p:nvPicPr>
        <p:blipFill rotWithShape="1">
          <a:blip r:embed="rId8">
            <a:alphaModFix/>
          </a:blip>
          <a:srcRect l="75611" t="1440" r="686" b="76517"/>
          <a:stretch/>
        </p:blipFill>
        <p:spPr>
          <a:xfrm>
            <a:off x="7491897" y="1346023"/>
            <a:ext cx="1033654" cy="961218"/>
          </a:xfrm>
          <a:prstGeom prst="rect">
            <a:avLst/>
          </a:prstGeom>
        </p:spPr>
      </p:pic>
    </p:spTree>
    <p:extLst>
      <p:ext uri="{BB962C8B-B14F-4D97-AF65-F5344CB8AC3E}">
        <p14:creationId xmlns:p14="http://schemas.microsoft.com/office/powerpoint/2010/main" val="69032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B_template" id="{F5F00624-00A9-874F-B784-A35A96185B41}" vid="{39D723E7-92C0-1845-A752-6B8EA90799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Lecture12_Autoencoders</Template>
  <TotalTime>26238</TotalTime>
  <Words>2657</Words>
  <Application>Microsoft Macintosh PowerPoint</Application>
  <PresentationFormat>Widescreen</PresentationFormat>
  <Paragraphs>614</Paragraphs>
  <Slides>59</Slides>
  <Notes>58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9" baseType="lpstr">
      <vt:lpstr>Calibri</vt:lpstr>
      <vt:lpstr>Cambria Math</vt:lpstr>
      <vt:lpstr>Karla</vt:lpstr>
      <vt:lpstr>roboto</vt:lpstr>
      <vt:lpstr>Times New Roman</vt:lpstr>
      <vt:lpstr>Ubuntu</vt:lpstr>
      <vt:lpstr>Zapf Dingbats</vt:lpstr>
      <vt:lpstr>Arial</vt:lpstr>
      <vt:lpstr>GEC_template</vt:lpstr>
      <vt:lpstr>Equation</vt:lpstr>
      <vt:lpstr>Lecture 15: Recurrent Neural Networks dos</vt:lpstr>
      <vt:lpstr>Outline</vt:lpstr>
      <vt:lpstr>PowerPoint Presentation</vt:lpstr>
      <vt:lpstr>Long-term Dependencies</vt:lpstr>
      <vt:lpstr>Long Short-Term Memory</vt:lpstr>
      <vt:lpstr>Notation</vt:lpstr>
      <vt:lpstr>Simple RNN again </vt:lpstr>
      <vt:lpstr>Simple RNN again </vt:lpstr>
      <vt:lpstr>Simple RNN again: Memories</vt:lpstr>
      <vt:lpstr>Simple RNN again: Memories - Forgetting</vt:lpstr>
      <vt:lpstr>Simple RNN again: New Events</vt:lpstr>
      <vt:lpstr>Simple RNN again: New Events Weighted</vt:lpstr>
      <vt:lpstr>Simple RNN again: Updated memories </vt:lpstr>
      <vt:lpstr>RNN + Memory </vt:lpstr>
      <vt:lpstr>RNN + Memory (cont) – A better scheme </vt:lpstr>
      <vt:lpstr>RNN + Memory + Output</vt:lpstr>
      <vt:lpstr>PowerPoint Presentation</vt:lpstr>
      <vt:lpstr>Gates</vt:lpstr>
      <vt:lpstr>Forgetting </vt:lpstr>
      <vt:lpstr>Remembering</vt:lpstr>
      <vt:lpstr>Updating</vt:lpstr>
      <vt:lpstr>LSTM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GRU</vt:lpstr>
      <vt:lpstr>GRU (cont)</vt:lpstr>
      <vt:lpstr>RNN Structures</vt:lpstr>
      <vt:lpstr>RNN Structures (cont)</vt:lpstr>
      <vt:lpstr>RNN Structures (cont)</vt:lpstr>
      <vt:lpstr>RNN Structures (cont)</vt:lpstr>
      <vt:lpstr>RNN Structures (cont)</vt:lpstr>
      <vt:lpstr>Bidirectional </vt:lpstr>
      <vt:lpstr>Bidirectional (cond) </vt:lpstr>
      <vt:lpstr>Deep RNN</vt:lpstr>
      <vt:lpstr>Deep RNN</vt:lpstr>
      <vt:lpstr>Skip Connections</vt:lpstr>
      <vt:lpstr>Leaky Units</vt:lpstr>
      <vt:lpstr>Standard RNN</vt:lpstr>
      <vt:lpstr>Leaky Unit </vt:lpstr>
      <vt:lpstr>Sequence to Sequence </vt:lpstr>
      <vt:lpstr>Sequence to Sequence (cont) </vt:lpstr>
      <vt:lpstr>What is Teacher Forcing (cont)</vt:lpstr>
      <vt:lpstr>What is Teacher Forcing (cont)</vt:lpstr>
      <vt:lpstr>What is Teacher Forcing (cont)</vt:lpstr>
      <vt:lpstr>What is Teacher Forcing (cont)</vt:lpstr>
      <vt:lpstr>PowerPoint Presentation</vt:lpstr>
      <vt:lpstr>Attention models</vt:lpstr>
      <vt:lpstr>Attention models</vt:lpstr>
      <vt:lpstr>Attention models (cont)</vt:lpstr>
      <vt:lpstr>Attention models (cont)</vt:lpstr>
      <vt:lpstr>PowerPoint Presentation</vt:lpstr>
    </vt:vector>
  </TitlesOfParts>
  <Company>Harvard</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Recurrent Networks</dc:title>
  <dc:creator>Harikrishna Narasimhan</dc:creator>
  <cp:lastModifiedBy>Microsoft Office User</cp:lastModifiedBy>
  <cp:revision>489</cp:revision>
  <cp:lastPrinted>2019-03-04T17:51:08Z</cp:lastPrinted>
  <dcterms:created xsi:type="dcterms:W3CDTF">2017-12-12T22:14:23Z</dcterms:created>
  <dcterms:modified xsi:type="dcterms:W3CDTF">2020-03-25T16:47:31Z</dcterms:modified>
</cp:coreProperties>
</file>