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mp4" ContentType="video/mp4"/>
  <Default Extension="emf" ContentType="image/x-emf"/>
  <Default Extension="jpe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4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5.xml" ContentType="application/inkml+xml"/>
  <Override PartName="/ppt/notesSlides/notesSlide15.xml" ContentType="application/vnd.openxmlformats-officedocument.presentationml.notesSlide+xml"/>
  <Override PartName="/ppt/ink/ink6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7.xml" ContentType="application/inkml+xml"/>
  <Override PartName="/ppt/notesSlides/notesSlide18.xml" ContentType="application/vnd.openxmlformats-officedocument.presentationml.notesSlide+xml"/>
  <Override PartName="/ppt/ink/ink8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9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5" r:id="rId1"/>
  </p:sldMasterIdLst>
  <p:notesMasterIdLst>
    <p:notesMasterId r:id="rId69"/>
  </p:notesMasterIdLst>
  <p:sldIdLst>
    <p:sldId id="318" r:id="rId2"/>
    <p:sldId id="506" r:id="rId3"/>
    <p:sldId id="499" r:id="rId4"/>
    <p:sldId id="505" r:id="rId5"/>
    <p:sldId id="497" r:id="rId6"/>
    <p:sldId id="498" r:id="rId7"/>
    <p:sldId id="262" r:id="rId8"/>
    <p:sldId id="263" r:id="rId9"/>
    <p:sldId id="264" r:id="rId10"/>
    <p:sldId id="483" r:id="rId11"/>
    <p:sldId id="482" r:id="rId12"/>
    <p:sldId id="484" r:id="rId13"/>
    <p:sldId id="481" r:id="rId14"/>
    <p:sldId id="502" r:id="rId15"/>
    <p:sldId id="340" r:id="rId16"/>
    <p:sldId id="339" r:id="rId17"/>
    <p:sldId id="341" r:id="rId18"/>
    <p:sldId id="342" r:id="rId19"/>
    <p:sldId id="343" r:id="rId20"/>
    <p:sldId id="476" r:id="rId21"/>
    <p:sldId id="344" r:id="rId22"/>
    <p:sldId id="345" r:id="rId23"/>
    <p:sldId id="503" r:id="rId24"/>
    <p:sldId id="320" r:id="rId25"/>
    <p:sldId id="325" r:id="rId26"/>
    <p:sldId id="326" r:id="rId27"/>
    <p:sldId id="327" r:id="rId28"/>
    <p:sldId id="328" r:id="rId29"/>
    <p:sldId id="329" r:id="rId30"/>
    <p:sldId id="485" r:id="rId31"/>
    <p:sldId id="330" r:id="rId32"/>
    <p:sldId id="504" r:id="rId33"/>
    <p:sldId id="486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487" r:id="rId42"/>
    <p:sldId id="338" r:id="rId43"/>
    <p:sldId id="501" r:id="rId44"/>
    <p:sldId id="490" r:id="rId45"/>
    <p:sldId id="489" r:id="rId46"/>
    <p:sldId id="368" r:id="rId47"/>
    <p:sldId id="416" r:id="rId48"/>
    <p:sldId id="488" r:id="rId49"/>
    <p:sldId id="371" r:id="rId50"/>
    <p:sldId id="410" r:id="rId51"/>
    <p:sldId id="421" r:id="rId52"/>
    <p:sldId id="422" r:id="rId53"/>
    <p:sldId id="508" r:id="rId54"/>
    <p:sldId id="414" r:id="rId55"/>
    <p:sldId id="491" r:id="rId56"/>
    <p:sldId id="376" r:id="rId57"/>
    <p:sldId id="384" r:id="rId58"/>
    <p:sldId id="424" r:id="rId59"/>
    <p:sldId id="507" r:id="rId60"/>
    <p:sldId id="428" r:id="rId61"/>
    <p:sldId id="429" r:id="rId62"/>
    <p:sldId id="460" r:id="rId63"/>
    <p:sldId id="461" r:id="rId64"/>
    <p:sldId id="462" r:id="rId65"/>
    <p:sldId id="463" r:id="rId66"/>
    <p:sldId id="464" r:id="rId67"/>
    <p:sldId id="495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  <p:cmAuthor id="2" name="Microsoft Office User" initials="Office [2]" lastIdx="1" clrIdx="1"/>
  <p:cmAuthor id="3" name="Microsoft Office User" initials="Office [2] [2]" lastIdx="1" clrIdx="2"/>
  <p:cmAuthor id="4" name="Microsoft Office User" initials="Office [2] [2] [2]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61"/>
    <p:restoredTop sz="93675"/>
  </p:normalViewPr>
  <p:slideViewPr>
    <p:cSldViewPr snapToGrid="0" snapToObjects="1">
      <p:cViewPr>
        <p:scale>
          <a:sx n="70" d="100"/>
          <a:sy n="70" d="100"/>
        </p:scale>
        <p:origin x="6024" y="2792"/>
      </p:cViewPr>
      <p:guideLst>
        <p:guide orient="horz" pos="2136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commentAuthors" Target="commentAuthors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102" Type="http://schemas.microsoft.com/office/2016/11/relationships/changesInfo" Target="changesInfos/changesInfo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os protopapas" userId="74894_tp_dropbox" providerId="OAuth2" clId="{08CDD02F-61D3-3844-9D43-2B6DCFCE0209}"/>
    <pc:docChg chg="custSel modSld">
      <pc:chgData name="pavlos protopapas" userId="74894_tp_dropbox" providerId="OAuth2" clId="{08CDD02F-61D3-3844-9D43-2B6DCFCE0209}" dt="2020-03-23T17:59:28.868" v="1" actId="7634"/>
      <pc:docMkLst>
        <pc:docMk/>
      </pc:docMkLst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446493532" sldId="262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446493532" sldId="262"/>
            <ac:inkMk id="2" creationId="{28E27CB1-0568-344D-9E7D-66D14D819210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2117642784" sldId="325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2117642784" sldId="325"/>
            <ac:inkMk id="4" creationId="{CDC1BB9C-EACF-6A4B-B15E-58AA4D30AC44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1644102515" sldId="326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1644102515" sldId="326"/>
            <ac:inkMk id="4" creationId="{9614CFDC-66C6-9D4E-AE9A-765AFEF7F741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392687519" sldId="329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392687519" sldId="329"/>
            <ac:inkMk id="26" creationId="{845DF248-FE7E-3C45-872D-0B3676985D8A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78632981" sldId="339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78632981" sldId="339"/>
            <ac:inkMk id="4" creationId="{03D6216F-12A3-C347-A113-8BEA3A9D79E9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234471029" sldId="343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234471029" sldId="343"/>
            <ac:inkMk id="4" creationId="{A4946F82-9BFD-FE4D-8EC5-2445AD763C9A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122092158" sldId="344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122092158" sldId="344"/>
            <ac:inkMk id="5" creationId="{72533FF0-19EE-554D-973C-72A7EC43B4DF}"/>
          </ac:inkMkLst>
        </pc:inkChg>
      </pc:sldChg>
      <pc:sldChg chg="addSp">
        <pc:chgData name="pavlos protopapas" userId="74894_tp_dropbox" providerId="OAuth2" clId="{08CDD02F-61D3-3844-9D43-2B6DCFCE0209}" dt="2020-03-23T17:59:28.868" v="1" actId="7634"/>
        <pc:sldMkLst>
          <pc:docMk/>
          <pc:sldMk cId="1156016621" sldId="345"/>
        </pc:sldMkLst>
        <pc:inkChg chg="add">
          <ac:chgData name="pavlos protopapas" userId="74894_tp_dropbox" providerId="OAuth2" clId="{08CDD02F-61D3-3844-9D43-2B6DCFCE0209}" dt="2020-03-23T17:59:28.868" v="1" actId="7634"/>
          <ac:inkMkLst>
            <pc:docMk/>
            <pc:sldMk cId="1156016621" sldId="345"/>
            <ac:inkMk id="5" creationId="{293F2934-C370-074D-AED4-1A7C4C2661C7}"/>
          </ac:inkMkLst>
        </pc:inkChg>
      </pc:sldChg>
      <pc:sldChg chg="addSp">
        <pc:chgData name="pavlos protopapas" userId="74894_tp_dropbox" providerId="OAuth2" clId="{08CDD02F-61D3-3844-9D43-2B6DCFCE0209}" dt="2020-03-23T17:37:55.538" v="0" actId="7634"/>
        <pc:sldMkLst>
          <pc:docMk/>
          <pc:sldMk cId="1785667264" sldId="506"/>
        </pc:sldMkLst>
        <pc:inkChg chg="add">
          <ac:chgData name="pavlos protopapas" userId="74894_tp_dropbox" providerId="OAuth2" clId="{08CDD02F-61D3-3844-9D43-2B6DCFCE0209}" dt="2020-03-23T17:37:55.538" v="0" actId="7634"/>
          <ac:inkMkLst>
            <pc:docMk/>
            <pc:sldMk cId="1785667264" sldId="506"/>
            <ac:inkMk id="6" creationId="{E1C90499-30B6-F749-BB0F-B4855220BD19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288"/>
    </inkml:context>
    <inkml:brush xml:id="br0">
      <inkml:brushProperty name="height" value="0.053" units="cm"/>
      <inkml:brushProperty name="color" value="#FF0000"/>
    </inkml:brush>
  </inkml:definitions>
  <inkml:trace contextRef="#ctx0" brushRef="#br0">27418 6916 8013,'12'-10'231,"0"4"-402,2 4 1,2 8-4,2 0 1,0 0 142,0-6 1,7-2-60,5-4 0,2 2 69,-2-8 1,3 2-52,-3-2 0,-4-2-184,-2 8 217,-4 0-123,-10 6 1,-10 0 73,-12 0 0,-20 0 175,-10 0 0,-9 6 27,-9 0 1,-9 6 135,-9-6 0,-7 8-406,2-2 1,-9-2 371,3 2 0,-2 0-105,13 6 0,3 0-22,9-1 0,7 1-139,11 0 1,6-8 131,13-4-114,11-4 1,12-2 43,12 0 1,20-10-14,15-8 0,21-2 46,3-9 0,17 5 3,-5-6 1,14 6 117,5-6 0,-3 8-110,-10-1 0,-5 9-105,-13 2 0,-7 6 134,-17-6 0,-1 8-215,-16-2 97,-8 4 8,-8 2 1,-18 8 91,-8 4 0,-16 4-5,-13 2 0,-9 0 132,-9-1 0,1 7-92,-7 0 0,-1 2 139,7-2 1,-3-4-160,3 3 1,11-3-36,12-2 0,13-6-18,5 0 1,6-6-177,6 6 158,4-8 0,10 4-30,4-8 1,18-8-17,12-4 0,17-10 42,1-2 0,19-8-42,5 3 0,-7 3-19,0 2 1,-11 4-120,0 2 0,-13 6 188,-5 0 0,-12 8-518,-7-1 197,-11 3 213,-4 9 0,-24 9 209,-7 8 0,-11 0-134,-8-6 0,-9 6 252,-9 0 0,-5 1-17,5-1 1,-7 2 13,1 4 0,3-2-170,-3-5 0,8-3 82,-1 4 0,13-4-211,11-2 0,7-6 107,10 0-224,8-8 1,6 4 58,16-8 1,10-14-10,19-4 1,11-12 134,8 0 1,9-6 108,3-5 0,5 3-313,6-4 0,-3 7 264,-9 5 0,-7 4 53,-5 8 1,-17 2-77,-6 4 1,-19 2-246,1 4 197,-12 4 0,-8 2-123,-16 12 0,-9 4 69,-15 2 0,-12 6 43,-11 0 0,1 6-9,-1-7 0,1 3 233,-1-2 1,3-4-190,9 4 0,9-10 165,8-2 0,9-3-79,9 3-31,8-4-77,2-8-80,8 0 0,8-2-191,4-4 0,2 2 72,-3-7 0,3 5 208,-8-6 0,8 8 0,-4-4 0</inkml:trace>
  <inkml:trace contextRef="#ctx0" brushRef="#br0" timeOffset="1">26829 5987 7990,'-12'-6'-400,"0"0"311,8 0 0,-12 6 169,4 0 0,2 0 200,-1 0-347,-1 0 1,0 0 113,0 0 1,6 0-84,-6 0 69,8 0 1,-6 0 13,4 0 0,2 0 190,-8 0-124,8 0 0,-6 0-106,4 0 1,2 0 56,-7 0 0,5 0-8,-6 0 0,6 0 22,-6 0 0,0 2 71,-6 4 1,2 4-82,4 8 0,-2 1-19,8 5 0,0 4-29,6 8 0,0-1-74,0 1 1,2 6-53,4 0 0,4-1 90,8-5 1,0-2-56,0-4 1,2-5 67,4-7 0,-5-2-30,5-4 0,-4-2-4,-2-4 1,-6-4-12,0 4-25,0-4 1,0-2-337,-1 0 278,-7 0 1,10-2 76,-8-4 0,2 4 84,-2-4-55,-4-4 1,8 2 4,-4-4 1,-2-4 26,8 4 1,0-9 33,6-3 0,0-8-2,-1 2 1,1-6-5,0-5 0,0 3 87,0-4 0,-2 7-92,-4 5 56,4-4-47,-7 14-39,1 2 0,-2 12 14,-8 12 1,0 6-9,0 12 1,-6 4 26,0 8 1,-5-3 0,5-3 0,0-4-59,6-8 0,0 0 17,0 0 10,0-9 19,0-1 141,0-8 1,0-2-23,0-4-117,0-3 0,0-9-66,0 0 21,0 0 1,0 0 52,0 0 1,0 6 18,0 0 30,0 0 0,0-5-78,0-1 0,0 6-27,0 0-41,0 0 0,0-6-153,0 0 0,2 6 90,4 0 1,-4 6-102,3-5 1,3 5-345,-2-6 361,0 8 1,-6-6-388,0 4 214,8 4 386,-6-6 0,6 8 0,-8 0 0</inkml:trace>
  <inkml:trace contextRef="#ctx0" brushRef="#br0" timeOffset="2">27276 6005 7970,'-10'7'-402,"2"-5"263,8 6 1,0-6 386,0 4-144,0-4 0,0 8-125,0-4 1,2-2-8,4 8-131,-4 0 1,6 6 142,-8 0 1,2 0-95,3-1 1,-3 9-161,4 4 1,-4-2 39,-2 2 0,0-3 230,0 3 0,0 12 0,0-4 0</inkml:trace>
  <inkml:trace contextRef="#ctx0" brushRef="#br0" timeOffset="3">27686 6005 7954,'-6'-18'-90,"0"0"0,-1 0-197,1 0 1,4-2 94,-4-4 1,-2 2 121,2-7 0,-6 5 149,6-6 1,-6 8-162,6-2 1,0 3 346,6-3-110,-8 4 1,6-6-44,-4 8 0,4 6 35,2 0 50,8 8-198,-6-11 123,6 13-176,0-6 0,-6 16 53,4 3 1,-6 13 0,-6 6 0,2 6-34,-8 6 1,6 5-10,-6 13 1,8-5-16,-2 5 1,4-6-117,2-7 0,0 3 39,0-8 0,6-1 88,0-5 0,6-8 14,-6-4 1,6-5-32,-6-1 1,6-6-187,-6 0 171,8-8 0,-6 2 0,4-12 0,1 0 55,-7-12 1,6 4-1,-6-9 0,2-3 24,-2 2 0,-4-8 0,6 4 0,-8-7 0</inkml:trace>
  <inkml:trace contextRef="#ctx0" brushRef="#br0" timeOffset="4">27722 6022 7944,'0'10'142,"0"-2"1,6-16 30,0-4 1,8-9-27,-2-3 1,4-8-95,2 2 1,-7 2-120,1-1 1,0 1-343,6-2 1,-6-2 180,0 8 0,-8-5 122,2 5 0,2-6 59,-2 6 1,0-2-10,-6 3 1,6 3-1,0-4 1,0 4-13,-6 2 76,0 0 0,0 0 58,0 1 1,0 5 105,0 0 0,0 6 143,0-6-159,0 8-64,0-4 0,0 10-29,0 4 1,-2 6-13,-4 12 0,2 5 30,-8 13 1,8 0-5,-2 11 0,4-3-54,2 10 0,2 1-90,4-1 1,4-1-150,8-5 1,7-6 68,5-1 0,-2-9-106,2-2 1,-1-3 48,7-9 1,-8-2 10,-4-10 0,2 2-51,-3-8 1,-5 0 242,-6-6 0,0 8 0,6 2 0</inkml:trace>
  <inkml:trace contextRef="#ctx0" brushRef="#br0" timeOffset="5">28276 5451 7944,'-18'0'0,"6"0"257,0 0 575,8 0-1190,-4 0 96,8 0 194,0 0 0,2 7 7,4 5 0,-4 12 18,4 6 1,-2 10-1,2 1 0,-2 15-9,8-2 0,2 13-21,10 5 1,-3-1-140,9 7 0,-6-15-55,6-9 1,-8-5 140,1-13 0,-5-4 114,-6-14-229,4-8-25,-14-2 122,6-8 144,-8 0 0,0-8 0,0-2 0,0-8 0,-6-2 107,0-4 0,0 4 197,6-4 1,0-1 45,0 1 1,0-6-2,0 6 0,2-6-346,4 7 0,2-1 45,4 6 1,2 6 2,-8 0 0,8 8 6,-2-2 1,-2 4 91,1 2-117,1 0 7,6 0 1,-2 2-273,-4 4 211,4 4 1,-14 8-168,4 0 0,2-6-126,-2 0 249,0 0 0,-6 5 10,0 1 0,-2 0-1,-4 0 1,-4 6 60,-8 0 1,-6 1-50,0-1 0,-5-4 310,5 4 1,-6-4-24,6-2 1,0-2-144,6-5 1,1 3-107,-1-8 0,6 6-236,0-6 96,8 0-127,-12-6 0,14 2-250,-4 4 317,4-4 0,10 6-63,4-8 1,-2 0 269,2 0 0,0-8 0,6-2 0</inkml:trace>
  <inkml:trace contextRef="#ctx0" brushRef="#br0" timeOffset="6">28972 5754 7944,'10'0'-32,"6"0"0,-6 0 182,8 0-345,-8 0-56,6 0 55,-6 0 159,0 0-5,-2 0 0,-6 0 52,4 0-7,-4 0 0,7 0-207,-3 0 183,-4-8 0,12 4-54,-8-8 0,2 7 33,-2-7 116,-4 8 1,6-6-9,-8 4 68,0 4 0,0-8-93,0 4 1,-2 4 92,-4-4 1,2-2 56,-8 2 1,6-2-69,-6 2 1,6 4-33,-5-4 1,5 4-67,-6 2 0,6 2-9,-6 4 0,6 10 50,-6 8 0,6 8-22,-6-3 1,6 13 6,-6 6 0,8-3-2,-2 3 1,4-8-31,2 2 1,0-7 27,0-5 0,8-4-113,4-8 0,10-8-26,2-4 1,8-4-118,-3-2 1,5-2-49,2-4 0,0-6 257,-1-12 0,1-4 0,0-8 0</inkml:trace>
  <inkml:trace contextRef="#ctx0" brushRef="#br0" timeOffset="7">14629 9739 7716,'-34'-9'32,"5"-7"0,5-6 244,4 0 1,2 2-221,0 2-22,8 8 0,-4 0-133,8 4 0,-7 2 236,1-7-455,4 7 231,-8-12 0,12 6-121,-8-8 268,0 0 0,-6 0-31,0 0 1,0 0-135,1 1 1,-1-1 124,0 0 0,-6 2-20,0 4 0,-8-2-27,3 8 0,-5-6 42,-2 6 1,1-6-38,-1 6 0,0-2 21,0 2 0,-1 4-10,-5-3 1,4 1 14,-3-2 1,-3 4-3,2-4 0,-5-2-5,5 2 0,-2 0 10,3 6 1,1-2 83,-8-4 0,1 4-77,-7-4 0,6-2 42,1 2 1,-3 0-7,-9 6 1,3 0 8,-3 0 0,-3 0-44,2 0 1,-7 8-3,1 4 0,-9 4-113,-2 2 1,-1-4 86,7 3 1,-3-3-63,-3 10 1,6-4 81,-1-2 1,1 0-25,5 0 1,-3 0 4,-3-1 1,7-5 2,-1 0 1,3 0 5,-3 6 0,-9 0 5,3 0 0,-5 6-1,0-1 0,1 3 3,-7-2 0,-1-4-266,-5 4 1,2-2 261,3 1 0,-9 5 0,4 8 0,1 0 35,5-1 0,14-5 76,-3 0 0,19-6-73,-1 6 0,12-7 9,1 7 1,3-6-62,2 6 1,6-8 42,1 1 1,5 3 36,-6-2 1,8 0-43,-2-6 0,5 6 220,1-1 0,0 3-280,0-2 1,0-2-8,0 8 1,0 0-3,1 5 0,5 1-69,0 0 0,8 1 74,-2 5 0,4-2 10,2 8 1,0-1-16,0 7 0,8 5 3,4 1 1,6 7 78,5-1 1,-3-4-31,4-3 0,2-3 85,-2-3 1,7-5-59,-1 0 1,2-3 4,-2 3 1,3-2 150,-3-5 1,6 3-46,6 4 1,3 3-52,9-3 0,-1 2-11,1-3 1,12 5-344,-1-4 1,8 3 270,-7 3 0,1-7-92,-1 1 0,3-6 65,-3 5 0,3-5-142,3 6 0,-1-9 236,1 3 0,5-4-90,1-2 1,7-3 48,-2-3 1,11 2-42,1-8 1,-44-12 0,1 0 56,-2-3 0,1-1 0,2-2 1,-1-2-29,2 0 0,0-2 0,2 0 0,1-2-10,-1 0 0,1 0 0,3 3 1,1 0-213,-1 0 0,-1 0 1,-1 1-1,1-2 203,1-2 0,-1 0 0,0 1 0,-1 0-35,1 2 1,1 0 0,5-2 0,-1 0 34,-1 2 1,-1 0 0,3 2 0,-1 0-60,-1 1 0,-1 0 0,0-1 1,-1 0 28,-1 1 0,0 0 1,1-1-1,1 2-27,-3 1 0,1 2 1,1-1-1,1-1 24,0 2 0,1-2 1,-2-2-1,1-2-5,-3 0 1,1-2-1,4 0 1,1-2 34,-3 0 0,1 0 0,1 0 1,1-2 0,-2 0 0,-1-2 0,0 0 0,-1-2 30,-2-2 1,1-2 0,4-1 0,1-1-27,-2 0 0,-1 0 1,3-1-1,-1 0 3,-1 1 1,-1 0 0,0 2 0,-1-2-7,-1-2 1,-1-1 0,6 3-1,-1 0 3,-1-3 1,-1 0 0,2 3 0,-1 0-6,-3-3 0,-1 0 0,1 3 0,0 0-1,-1-2 0,1-1 0,-2 3 1,1 0-3,3-3 1,1 0-1,-3 1 1,-1 0-3,-2 0 1,-1-2 0,-5 0 0,-1 1 6,1 3 1,-1 0 0,0-3-1,0 0-231,45-9 1,0-7 278,-6 1 1,5-4-45,-5-2 0,2-5 129,-13-1 0,-3-10-45,-9-1 1,3-3-30,-3-10 0,-3-1-74,-30 29 0,0-1 0,22-35-3,-1-3 1,-11 3-32,-13 3 0,-4 5 8,-8 1 0,-8 5-81,-4-5 1,-4 7 56,-2-2 1,-8-1 33,-4 1 0,-6-7 9,-6 1 1,-6-3 6,-11-3 0,-5 1-48,-7-1 0,-7-1 63,0-5 0,26 41 1,-1-1 8,-1-4 0,1 1 0,-2 2 0,0 2-12,-4-2 0,-1 1 0,0 0 0,-2 0 67,-3-1 0,-1 1 0,1 3 1,-1 0-41,-5-4 0,-1 1 1,-1 3-1,-1 2-128,-6-3 1,-1 1-1,-6-1 1,-1 2 93,-1 4 0,-1 1 0,-3-2 0,-1 2-39,-1 2 1,-1 1 0,-2-1 0,-3 2 8,-5 0 0,-2 2 0,-3 1 1,-1 1-255,0 2 1,-2 2 0,28 7-1,0 1 1,-1 0 199,-2 1 1,0 0 0,-1 0 0,-2 2 0,-1 0 0,0 0-252,-4 1 1,0 1 0,-2 1 0,-2 4 0,-1 2 0,-1 1 339,-3 3 0,-2 1 0,0 1 0,-1 1 0,-1 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335"/>
    </inkml:context>
    <inkml:brush xml:id="br0">
      <inkml:brushProperty name="height" value="0.053" units="cm"/>
      <inkml:brushProperty name="color" value="#FF0000"/>
    </inkml:brush>
  </inkml:definitions>
  <inkml:trace contextRef="#ctx0" brushRef="#br0">28883 9203 7831,'0'-12'-156,"-2"2"0,-4 3 1,-6 1-111,-4-2 1,-3 6 0,-3-4 389,-2 4-265,0 2 169,6 8 1,-6-4-83,1 8 0,-7-3 82,6 3 1,-6-2-68,6-4 0,1-2 56,5 8 0,0-8-22,0 2 0,0-4-10,0-2 0,6 0 3,0 0 0,7 0 31,-7 0 1,6-2 29,-6-4 40,0 4 0,-6-6-73,0 8 0,0 0 10,0 0 0,1 8-2,-1 4 0,0 10 5,0 2 0,-8 9-17,-4 3 0,-1 2-6,1 10 1,-6-1-11,0 7 1,1 1-14,-7 5 1,4-4-15,3 3 1,-7 3 35,0-3 1,6 1-29,7-6 1,7-9 21,-2-3 1,4-4-6,2-3 1,6 1 11,1 0 1,5-2 3,-6-5 0,6 11 54,-6-4 0,8 4 10,-2-5 0,-2 3-29,2 4 1,0-3 11,6 9 0,0-6-21,0 5 0,-6 7-1,0 6 1,-6 1-32,6-1 1,-8 1 32,2 5 0,3 1-93,-3-7 0,2 5 44,-2-5 0,-2 0-7,8-7 1,0-5 16,6-1 0,8-5 1,4 6 0,4-14 29,2 1 0,7-3-25,5 4 0,4 0 6,2-1 1,-7-5-8,1 0 0,0 0-2,6 5 1,-7-1 1,1-4 0,-2 4-5,2-5 1,4 5 0,-5 2 0,-1 0-3,2-1 0,-2 7-2,1 0 1,5 0 6,-4-7 0,-2 1-37,1 0 0,1 0-18,6-1 0,0-1-9,-1-4 0,3-4 46,4-9 1,-5 1 1,5 0 0,2-2 10,-2-4 1,7 2-2,-1-8 0,3 0 26,3-6 1,0 0-35,-1 0 1,-1-2 23,-5-4 0,11-2-7,-5-4 1,5-10 69,-4 4 0,-1-4-69,1 5 0,5-3 2,1-4 1,1 2-11,-1-8 1,-2 6-1,7-5 0,-5-3-162,5-10 1,-5-1 171,5-5 0,-7-4 27,1 5 0,-3-11-32,-3-2 0,1-7 50,0 1 0,-1 3-44,1-3 1,-3 1 2,-3-7 0,-4 3 23,-9 3 1,1-1 2,0 7 0,-6-7-5,-1 1 0,-7 1 1,2-7 1,-12 5 97,-6-11 1,-4 5-46,-2 1 1,-8-5 14,-4-1 1,-10 1-37,-2 5 0,-13-5 4,1 0 0,-12 5 10,1 7 1,-3 1 2,2-1 0,-1-3 47,7 8 0,0-5-55,7 5 0,1-5-159,4 5 0,6 1 148,12 5 1,-1 0-210,7 1 0,-6 1 4,6 5 1,-8-3-28,2 8 1,-6 1 43,-6 5 1,-4 8-30,-7 4 0,-11 10-142,-8 2 0,-17 10 60,-18 2 0,-11 18 238,44-1 0,-1 2 0,-2 0 0,-1 2 0,-5 5 0,-1 1 0,-1 2 0,-1 0 0</inkml:trace>
  <inkml:trace contextRef="#ctx0" brushRef="#br0" timeOffset="1">19702 8757 7859,'-12'0'0,"0"0"-245,0 0 0,0 6-352,0-1 0,6 1 752,-5-6-66,7 8 64,-4-6-100,0 6 15,6-8-98,-6 0 1,6 2-5,-4 4 0,2-2 44,-8 8 0,6-6-39,-6 6 0,0 0 6,-6 6 1,-1 6 11,-5-1 0,4 9 9,-4-2 1,-2-2 27,2 2 0,-1-1 12,1 7 1,4 0 1,-4 0 0,4-1 9,2 1 0,1-2 16,-1-4 0,2-5-36,4-7 1,-2 0-40,8 0 0,-6 0 37,6 0 1,-2-6-4,2 0 1,2 5 8,-8 7 0,6 2 1,-5-2 1,5 2-3,-6 4 1,2 3 1,-2-3 1,-2 10-19,8 1 1,-8 9 3,2-2 1,-4 5-20,-2 7 1,1 4 24,-1 7 1,0 0-35,0 1 1,-6-1-127,0 1 1,1-3 121,5-3 1,-4 1 14,4-7 0,-8 0 2,14-7 1,-8-5 43,9 0 0,-3-7 9,2 7 1,-2-6 10,8 5 1,0-5-45,6 6 0,-6-7-15,0 7 0,0 6 33,6 5 0,0 3-1,0-3 0,0 11-38,0 7 0,0 9-117,0-3 0,0-2 84,0 3 1,0-3 42,0 3 1,2-7-42,4-11 1,4-1 33,8-11 1,8-5-14,3-13 0,7-2 45,6-4 1,3-7 8,9-11 0,0 2-26,-1-8 1,9 0 4,3-6 1,-1 0-5,1 0 0,-7-8 9,1-4 0,3-4 9,-3-1 0,3 5 13,-3 0 0,-3 0 8,4-6 0,-3-2-44,3-4 1,-5 2-101,5-7 1,-3-3-74,3-10 0,-3 2-202,9-7 0,-9-1 290,3-6 1,-4-1 44,-3-5 0,-1-3 52,-5-9 1,-1-9-122,-4-8 0,-5-5 90,-15 41 1,-2-1-1,-3 3 1,-2-1 4,0-5 0,0 1 1,-4 1-1,-1 0 0,3 2 1,-2-1 0,-4 3 0,-2 1 31,-1-1 1,-2 1 0,0-42 140,-2 3 0,-2 7-67,-4 11 0,-4 0-12,-8-1 1,-5 1 51,-1-1 1,-8 1-57,2-1 0,-5 9 57,-7 3 0,2 4-89,-7 3 0,-1 5-102,-6 0 0,1 9-4,-1-3 0,1 10-205,-1 3 1,8 7-78,5-2 1,3 4 150,2 2 1,2 6 57,5 0 0,3 8-114,8-2 1,0 4 152,0 2 0,0 8 78,1 4 0,1 12 79,4 6 1,-4 12-80,4 5 0,-4 5 0,-2 1 0,6 7 0,0 0 0,1 7 0,-7-3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741"/>
    </inkml:context>
    <inkml:brush xml:id="br0">
      <inkml:brushProperty name="height" value="0.053" units="cm"/>
      <inkml:brushProperty name="color" value="#FF0000"/>
    </inkml:brush>
  </inkml:definitions>
  <inkml:trace contextRef="#ctx0" brushRef="#br0">6502 9561 7948,'12'-20'0,"0"-4"0,-8 4-873,4-6 541,-1 16 393,-5-5-35,6 13-186,-8-6 177,0 8 360,0 0-384,8 0 1,-4 0 6,8 0 0,0 2-4,6 4 0,0-4 10,0 4 1,0 3-14,-1 3 1,1 4-52,0 2 1,6 0 45,0 0 0,8-2 8,-3-4 1,13 2 16,6-8 0,9-1 2,3-5 1,7 0-15,-1 0 0,3 0 1,3 0 1,-3 0-16,-3 0 0,3 0 1,-3 0 0,3 0-36,2 0 0,1 6-90,-1 0 0,1 6 137,-1-6 1,1 6-13,-1-6 0,1 8 70,-1-2 1,-1-2-15,-5 2 0,4-8 10,-3 2 1,-3-4 1,3-2 0,-3-2 15,3-4 0,-3 2-51,-3-8 0,-4 0 19,3-6 0,-9 6-69,-3 0 0,-1 6 24,2-6 1,1 8-9,-7-2 0,0-1 2,-7 1 0,-7 0 117,-4 6 1,-4 0-136,-2 0 42,-8 0-50,-2 0 30,-8 0 1,-2 0 171,-4 0 1,-4 0-99,-8 0 1,0 0-30,0 0 1,-2-6 26,-4 0 1,3-8 4,-9 2 1,6 2-45,-6-2 0,-2 0 6,-9-6 1,-1 6-112,-11 0 1,-1 8 95,-17-1 0,-5 5-361,-13 5 0,-5 5 308,44-1 0,-1 0 0,1 1 0,-1 0-223,-5 2 1,-1 0-1,-1 0 1,1 2 232,0 0 1,1 2-1,-2 0 1,1-1-6,0-3 0,0 0 0,6 1 0,-1 0 20,-2 0 0,1-2 1,-40 3-170,3 4 0,9-7 242,10 1 0,7-4-92,5-8 0,9 0 137,2 0 0,11-8-76,1-4 0,2 3 302,10-3 0,-5 6-300,5-6 1,0 6 829,6-6-839,0 8 1,0-4 320,1 8-429,-1 0 1,0 2 63,0 4 1,6 2-53,0 4 1,6 2 48,-6-8 0,8 2-42,-2-2 40,4-4 14,2 13 0,2-13-5,4 4 0,4 2 5,8-2 0,2 6-188,4-6 1,4 8 40,7-2 160,9 4 0,-6 2 0,5 0 0</inkml:trace>
  <inkml:trace contextRef="#ctx0" brushRef="#br0" timeOffset="1">7359 16637 7781,'0'-17'-396,"0"-1"1,0-2 281,0-4 0,0 4 34,0-4 1,0-1 107,0 1 88,8 0 0,-6 6-65,4 0-38,-4 8 241,-2-6-225,0 14-13,0-6 0,2 8-36,4 0 0,4 0-19,8 0 1,2 0 97,3 0 1,5-6-46,8 1 1,8-9 28,3 2 0,5-4-30,1-2 0,9 0 8,3 0 0,7 0-11,5 0 0,-3 7 6,3-1 1,5 8-246,1-2 0,-2-2 212,3 2 1,-5 0-18,-2 6 0,7 0-97,-13 0 0,-1 6 93,-5 0 0,-9 0 11,-3-6 1,-1 0 108,-10 0 1,-1 0-28,-5 0 0,-2 0 168,-4 0-51,-5 0 276,-7-8 1,-2 4-184,-4-8-181,-4 8 1,-16-10-81,-4 8 0,-6-6 83,-6 6 1,-13-6-196,-17 6 0,-9-2 6,-15 2 0,-3 4-297,-9-4 1,-1 4 331,-4 2 1,4 6-5,-5 0 1,13 2 25,6-2 1,9-4-26,3 4 1,9-4 289,2-2 1,3 0-73,9 0 1,1 0-132,5 0 1,6 0-14,0 0 1,8 0 1,-1 0 1,9 0 557,2 0-859,8 0 214,-4 0 0,18 0-112,8 0 0,9 8 235,15 4 1,0 4-100,11 2 1,3-4 120,9 4 0,3-10-42,-8 9 1,-1-5-20,-5 0 1,-1 2 5,1-8 0,-9 6 3,-3-6 1,2 2-79,-3-2 1,3-2-321,-2 8 386,-4 0 0,13 6 0,-5-1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765"/>
    </inkml:context>
    <inkml:brush xml:id="br0">
      <inkml:brushProperty name="height" value="0.053" units="cm"/>
      <inkml:brushProperty name="color" value="#FF0000"/>
    </inkml:brush>
  </inkml:definitions>
  <inkml:trace contextRef="#ctx0" brushRef="#br0">11646 13975 7825,'0'-10'-156,"0"-6"277,0 14 47,0-6 56,0 0-237,0 6-37,0-6 159,0 0 1,2 4-11,4-8-50,-4 8-44,6-12 1,-8 12 0,0-7 1,8 7-85,4-2 1,0 2 22,6-2 0,-4 4 76,9-4 1,5 4 0,2 2 0,6 0-9,5 0 0,-3 0-17,4 0 1,3 0 31,3 0 1,-2 0 10,1 0 1,-5-2 14,6-4 0,-9 4 3,3-4 1,2-2 3,-3 2 1,3-2-29,-2 2 1,-3 2-15,9-8 0,-6 6 20,5-6 0,-1 2-11,2-1 0,-5-3-13,-7 8 0,-8-6 12,-5 6-60,-3 0-6,-2 6-126,-8 0 1,-2 2 99,-8 4 0,-6-2-121,0 8 0,-8-2-22,2 2 47,4 3 0,-5-11-24,7 8 0,-2-8-152,2 2 21,4-4 163,-6-2 1,6 0-28,-4 0 0,2 2 180,-8 4 0,-8-4 0,-8 6 0</inkml:trace>
  <inkml:trace contextRef="#ctx0" brushRef="#br0" timeOffset="1">11735 14046 7855,'10'0'-127,"0"-2"250,-4-4 1,-2 4 101,8-4 1,0 2-340,6-2 0,-6 4 12,0-4 1,0 5 15,5 1 0,1 0 99,0 0 1,2 0-56,4 0 0,-2 0 110,7 0 0,-5-2-35,6-4 1,0 4-17,6-4 0,-1 4 28,1 2 1,0-6-74,-1 0 0,7-2 25,0 2 0,5 2-5,-5-8 1,6 6-2,-7-6 0,7 0-13,-6-6 1,3 6-31,-9 0 0,8 8 52,-14-1 1,5-3-125,-11 2 0,2 0-23,-2 6 1,-4 0-124,3 0 0,-3 0 98,-2 0 0,0 0-115,0 0 1,0 0 286,0 0 0,-1 0 0,1-8 0,0-2 0</inkml:trace>
  <inkml:trace contextRef="#ctx0" brushRef="#br0" timeOffset="2">12968 13582 7855,'-16'-2'-256,"4"-4"1,-4 2-349,4-8 0,2 6 602,-1-6 0,1 6 161,-2-6 0,-2 6 91,8-6 131,-8 8-218,12-4-17,-6 8-80,8 0 0,2 2-11,4 4 0,4 4 5,8 8 0,8 0-31,3 0 1,5 0-30,2-1 1,2 1 3,3 0 1,-1-6-7,8 0 0,-9 0 11,3 6 1,-12-8 17,-7-4 1,-3 2-129,-2-2 127,-8 8 158,-2-12-119,-8 13 0,-8-7 97,-4 4 1,-10 4-157,-1-4 1,-9 6 9,2 6 0,-6-2-71,-5 7 0,-3-5 68,-4 6 0,-3 0-218,3 6 1,2 1 51,-1 5 1,-1-4-315,-5 3 220,-1 5 0,-8-8 0,-1 5 1</inkml:trace>
  <inkml:trace contextRef="#ctx0" brushRef="#br0" timeOffset="3">17148 6273 8000,'-10'-18'-1485,"2"0"1524,8 0 40,8 0 1,-4 2 74,8 4-90,-8 4 1,4 6 80,-8-4-23,7 4-1,-5-6 6,6 8-3,-8-7-174,0 5 43,0-6-39,0 8 54,0 0 0,0 8 47,0 3 0,0-1-42,0 2 0,0 6 115,0 6 1,0 8-76,0-2 0,0 9 13,0 3 0,0 8-21,0-3 1,-6 5 3,0 1 0,-5 1-7,5 0 1,-2 3-4,2-3 0,4 2-93,-4-15 1,-2 7 85,2-6 1,-2-1-46,2-5 0,4-2 43,-4-4 0,-2-5 0,2-7 1,0 0-36,6 0 0,-6 0-11,0 0-57,0-8 31,6 6 0,0-13-399,0 9 114,0-8-57,0 12 0,0-6 384,0 8 0,-8 0 0,-1 0 0</inkml:trace>
  <inkml:trace contextRef="#ctx0" brushRef="#br0" timeOffset="4">17291 5987 7610,'0'-10'-1164,"8"2"1166,-6 8 1,5 8-6,-7 4 0,6 4 32,0 1 0,0 3-29,-6 4 0,-6-2 81,0 8 0,-6-3-74,7 3 1,-7 4 67,6-4 1,-2-2-63,2 1 1,4 1-1,-4 6 1,-2 0 13,2-1 1,-2 1-10,2 0 1,4 0-4,-4-1 1,-2 3 4,2 4 1,-2-3 17,2 9 1,4-8-22,-4 2 1,2 1-5,-2-1 0,4 0 15,-3-7 1,3 1 1,2 0 0,0 0-14,0-1 1,0-1-4,0-4 1,0 2-45,0-9 1,0 1 47,0-6 1,-2 0-164,-4 0 1,4-6-20,-4 0 1,2 0-132,-2 6 0,2-7 93,-8 1 203,8 0 0,-4 6 0,8 0 0</inkml:trace>
  <inkml:trace contextRef="#ctx0" brushRef="#br0" timeOffset="5">16826 7148 6391,'0'-10'90,"0"-6"25,0 14 7,0-6-54,0 8-10,0 0-36,8 0 0,2 2 23,8 4 0,-6 4 11,0 8 0,2 0-1,9 0 1,-3 6-2,4 0 0,4 5-9,2-5 0,-3 2 7,3-2 0,-8-4-8,2 4 0,-4-11 1,-2-1 1,-7-2-37,1 2 84,-8 4-212,4-14 181,-8 14-13,0-14-103,0 6-68,0-8 0,0-2 106,0-4 1,6-4 1,0-8 0,2-8 72,-2-3 0,2-5-66,4-2 0,4-6 106,-4 1 0,-4-7-88,-2 6 1,-4 1 6,-2 5 0,-4 2-6,-8 4 1,0 5-10,-12 7 1,-4 8-31,-2 4 1,-5 4-13,-7 2 1,-4 8-214,-7 4 1,3 13 252,-3 11 0,-5 16 0,-13 11 0</inkml:trace>
  <inkml:trace contextRef="#ctx0" brushRef="#br0" timeOffset="6">17344 9507 7711,'-24'-24'-106,"1"0"1,-7 1 196,6 5 0,0 0 279,6 0-288,-8-8 0,7 6-118,-5-3 0,-2 9 71,2 2 1,-8 2-302,3-2 1,-5 2 104,-2 4 0,-2 4 0,-3-4 0,3 4 67,-4 2 0,3 0 36,-3 0 1,2 2 11,-7 4 0,7 4-9,-2 8 1,-1 0 29,1 0 0,-6-1 141,7 1 1,-7 6 143,6 0 1,-5 8-23,5-2 0,-6 5-44,7 7 0,-9 2-73,3 3 1,3 3-19,2-8 0,4 7-48,3-1 1,-1 4-5,0 1 0,-5 9-133,-1 3 1,4 1-65,3 5 1,9 5-400,-10 13 1,4 2 454,14-43 1,0 0 0,-11 43-69,-1 4 1,8-3 57,-2-3 1,6-4-53,7-7 1,-3-1 113,8-11 0,0-5 102,6-1 0,0-2 55,0 1 1,6-1-37,0 7 1,8-1 77,-3 1 1,-1 5-70,2-5 1,0 1 83,6 5 0,-6-1-16,0 13 1,0-5-27,6 5 1,-1 0-96,1 7 1,8 5-242,4 0 1,-11-47 0,2 0 113,20 41 0,9-6-47,-2 1 0,5-15-30,7 3 0,-3-19 106,9 1 1,-7-12 237,7-1 0,-1-3-103,7-2 1,5 0 29,1-1 0,7 1-16,-2 0 1,5 0 252,1-1 1,-2 1-225,-3 0 1,1 6-59,-8-1 1,7 1-133,-7-6 1,6-3 95,-5-3 0,7-4-134,-2-8 1,7-8 29,5-4 1,4-4 16,-45-1 1,-1-2 0,2-5-1,0-2-114,1 0 0,1-2 1,-3-7-1,1-2 93,1 2 1,1-1-1,0-6 1,-1 0 37,-2 0 1,-1 0 0,6-2-1,-1-1 15,-4-3 0,0 0 0,1 2 0,-1-2 82,-3-2 1,-1-1 0,-1 6-1,-1 0-50,-2-2 1,-2-1 0,37-22 118,-4-7 1,-3 3-39,-3 2 1,-7-1 70,-5-5 1,-3-3-79,-3-9 0,-5 5 73,0-5 0,-11 5-160,-1-11 1,0-3 63,-6-3 1,1-3-126,-1-2 1,4-7 25,-4 1 1,-14 41-1,1-1-136,1 1 0,0 1 1,-3 0-1,0 0 148,0 2 1,0 1 0,6-43-35,3-3 0,-4 3 17,-2-2 0,-8 6 3,-4-1 0,-4 1 30,-2 5 0,-8 1 7,-4 6 1,-12-7 118,-6 13 0,-9-3-82,-3 9 1,-8-5 59,3 5 1,-13 1 13,-5-1 0,-5 5-46,-1-5 0,32 32 0,0 0-2,1-2 0,-1-1 1,-3-3-1,-1 0 37,1 0 0,0 1 1,0-1-1,-1 2-27,2 4 0,-1 1 0,-5-3 0,0 0 44,3 2 0,-1 1 0,-5 0 1,-1 2-177,1-1 0,-1 3 0,-2 3 0,0 2 43,0 1 0,-1 2 1,-4 1-1,-1 2-157,-3 2 1,-1 1 0,-1 0-1,-1 2-75,-6 2 1,-1 2 0,2 2 0,-1 0-56,-5 0 0,-2 0 314,-7 4 0,-1 0 0,1-2 0,-1 0 0,-7 5 0,0 2 0,-2 2 0</inkml:trace>
  <inkml:trace contextRef="#ctx0" brushRef="#br0" timeOffset="7">6377 14868 7769,'10'-2'-239,"-4"-4"251,4-4 0,-8-1 183,4-1 212,-4 0-368,-2-6-94,0 0 0,0 6-91,0 0 0,0 6 132,0-6 0,0 6-103,0-6 1,0 6 94,0-5 0,2 5-224,3-6 195,-3 8 1,12-6 0,-8 4 38,8 4 0,-4-12 40,8 8 1,0 0 7,0 6 0,6-2 23,-1-4 0,3 4 14,-2-4 1,2-2-28,4 2 1,1 0 11,-7 6 0,6 0-32,-6 0 1,1 0 14,-1 0 1,-4 0-104,4 0 1,-4 8 51,-2 4 1,0 4-14,-1 2 1,1-2 13,0-4 1,6 4-10,0-5 0,2 5 8,-3 2 1,-1-2 0,8-4 1,-2 2 12,2-8 0,5 6-5,1-6 0,2 0 67,9-6 1,-5-8-55,6-4 0,-1-6 3,7-6 1,-1 4-59,1-4 1,0 5-113,-1 1 0,1 0 121,-1 0 0,-5 0 15,0 0 0,-1 2 96,7 4 1,-7-1-23,1 7 0,-6-6 50,5 6 1,-5 0-100,6 6 1,-7 0 16,7 0 1,-8 0-50,1 0 1,-3 0 0,-2 0 1,-2 0 6,-5 0 1,5 0 22,-4 0 1,10 0-90,1 0 1,3 0 56,-2 0 0,-3 0 78,9 0 0,-6 2-26,5 4 0,-1-4 91,1 4 1,3-2-66,-8 2 0,11-4 105,-5 4 0,8-5-103,-9-1 0,3 0 15,-3 0 0,5 0-93,-4 0 1,-3 0 81,3 0 0,-6 0-71,5 0 1,-5 0 54,6 0 0,-1 8-3,7 4 1,1-2-7,5 2 1,-3-6-2,9 6 0,-6-6 4,5 6 1,-7-8 6,1 2 1,-11 2-69,-7-2 0,-3 0 62,-2-6 1,-8 6-260,-5 0 1,-3 2-180,-2-2 0,0 3 402,0 9 0,0 0 0,0 0 0</inkml:trace>
  <inkml:trace contextRef="#ctx0" brushRef="#br0" timeOffset="8">12486 3092 8051,'35'0'-762,"1"0"0,2-8 586,3-4 0,7-4 176,12-2 0,-1 0 0,13 0 0,-3 0-260,14 1 1,3-7 259,9 0 0,-40 9 0,1 0-133,4 3 1,-1 0 0,-1 0 0,-1 0 164,-3 3 1,0 1 0,-3-1 0,1 2-5,4 1 0,1 0 0,-2-2 0,1 2 4,1 3 0,-1 0 0,-4-3 0,-1 0 18,3 3 0,0 0 0,43-3-10,4 6 0,-8 0 57,3 0 1,-5 0-213,-2 0 1,-3 0 175,3 0 0,-2 6-49,-37-3 0,1 0 0,0 0 0,0 0-130,2-3 0,1 0 1,1 0-1,1 0 127,3 0 0,1 0 1,0 0-1,1 0-157,7 0 0,1 0 0,-1 0 0,1 0 117,2 0 0,1 0 0,2-3 0,1 0 40,-1 0 1,1 0-1,-1-1 1,0 0-16,-2 1 0,-1 0 1,1 2-1,-1 0 45,1-2 1,-1 0-1,0 2 1,-1 0 1,-2 1 1,1 0 0,1 0 0,1-2-8,-3-1 0,1 0 0,2 2 0,1 0 53,2-2 0,1 0 1,-3 2-1,0 0-47,3 1 1,-1 0-1,1 0 1,-1 0 8,4 1 0,-1-2 1,-3-1-1,1-2-16,5 2 1,1-2 0,-8 0 0,0 0 8,5 1 1,-1 1 0,-4 0 0,-1 0-69,8-4 1,1 0 0,-4 1-1,-1 0 39,-2-1 1,1 0 0,-1-2 0,0 2-13,-5 3 1,-1 0 0,2-3 0,-1 0-9,0 3 0,-1 0 1,2-1-1,-1 0-4,-3 1 1,-1 0-1,-2 2 1,-1 0 7,-2-2 1,-1 0 0,-4 2 0,-1 0 7,0 1 0,0 0 1,-1 0-1,1 0-117,47 0 1,-2 0 67,2 0 0,-5 0-129,5 0 0,-8 0 19,2 0 0,3 0 33,-3 0 1,6 0 97,-6 0 0,-5 0-10,-7 0 0,-5 0 44,5 0 0,-10 0-32,-1 0 1,-3 0 181,-9 0 0,-1 0 136,-5 0 0,-8 0-73,-5 0 0,-3 0 523,-2 0 1,-9 0-618,-3 0 0,-4 0 652,-2 0-816,0 0 1,-2 2 203,-4 4 0,1 4-263,-7 8 1,0 8-82,-6 4 0,0 5 25,0 7 0,2 6 73,4 11 1,-4-1 84,4 7 0,2 5 12,-2 13 0,2 1-170,-2 11 1,-5-44 0,0 1 246,2-2 1,0 1 0,-2 7 0,0 0-63,-1-5 0,0 1 0,0 2 0,0 1 16,0 0 0,0-1 0,0 2 1,0-1-35,0 3 0,0 0 0,0 2 0,0 1-257,0-1 0,0 1 0,0 0 0,0 1 206,0 4 0,0 1 0,0-4 0,0 1 14,0 2 0,0 1 0,1-2 0,0-1-88,2-1 0,0 1 0,-2 0 0,0-1 69,2-5 1,0-1-1,-2-4 1,0-1-169,-1 0 0,0 0 0,0 39 166,0-4 0,-8-7-8,-4-11 0,2-7 200,-2-5 1,2-9-110,-2-2 0,-4-11 324,5-1 0,-5-2-275,-2-10 1,-2-1 458,-4-5 1,2-6-528,-7 0 1,-7-2 245,-6 2 1,-17-2-279,-7-4 0,-11-4 28,-13 4 0,39-5 1,-1 0-292,-1-1 1,-1 0 0,-5 0 0,-1 0 243,1 0 1,-1 0 0,-4 0-1,-1 0-57,0 0 0,-1 0 0,-2 0 1,1 2 18,4 1 1,1 0 0,-6-2 0,1 0 16,4 2 1,1 0 0,-3-2 0,1 0 16,1-2 1,1 2 0,0 1-1,1 2-6,1-2 0,1 2 1,-3 1-1,1 1 13,1-3 0,1 0 1,-3 4-1,1 0 4,-2-1 0,0 0 1,2 2-1,-1 0 28,3 1 1,-1 0-1,-4 0 1,-1 0-4,3 0 1,-1 0 0,-1 0-1,-1 0 6,3 0 0,-1-1 0,1-1 0,-1-2-3,1 1 0,-1 0 1,0-1-1,-1 0 52,-1 1 0,-1 0 1,2 1-1,-1 0-47,-3-4 0,-1 0 0,4 3 0,-1 0 6,-2-3 1,-1 0 0,2 0 0,-1 0-262,0-3 0,-1 0 0,-1 0 0,0 0 270,1 0 0,1 0 0,-3 0 1,1 0-35,-2 0 0,1 0 1,-1 0-1,1 0 20,-1 0 0,1 0 0,0 0 0,-1 0-63,0 0 0,1 0 0,3 0 1,1 2 18,2 1 0,-1 0 0,1-2 0,-1 0-9,4 1 0,-1 2 1,-2 0-1,1 0-115,4-1 1,1 0 0,-1 1 0,-1 0 132,2-1 1,-1-1 0,-2-1 0,1 0 9,1 2 0,1 0 1,0 1-1,1 0-1,-2-1 0,1 0 1,0 3-1,1 0 29,-2-3 1,0 0 0,-1 3 0,-1 0-29,3-3 1,-1 0-1,-1 3 1,-1 0 65,0-3 1,-1 0 0,4 3 0,-1 0-34,1-3 1,-1 0 0,2 3 0,-1 0 6,-1-3 0,1 0 0,0 3 0,1 0-5,1-3 1,1 0 0,4 0-1,0 0 14,-1-4 0,-1 2 0,-41 4 20,0 1 0,3 0 12,3-6 0,8 0-118,3 0 0,13 0 89,5 0 0,7-2 342,5-4 0,-1-3-345,7-9 1,-2 6 526,3 0 0,3 0-523,-4-6 0,-2 6 327,3 0 1,-3 6-415,2-6 1,5 8 177,-5-2 1,-2 2-194,3-2 1,-1 4 80,6-3 1,3 3-157,3 2 1,-2-2 23,8-4 1,-6 4 37,7-4 1,-1-4 41,6-2 0,6-10 1,0-2 0,0-10 70,-6-1 1,8-9-81,5-10 0,1-7 135,-2-5 1,4-9-71,-4-3 0,4-7-20,2 2 1,0-7 230,0-5 1,0 2-334,0-9 0,0 7 236,0-6 1,0 2-70,0-3 1,2 50-1,2 1 41,2-44 1,7-1 30,-1 7 0,-4 0 102,-2-1 0,2 1-79,-2 0 1,0 7-347,-6 5 1,-2 3 35,-4 3 0,0 1-54,-12 5 1,2 5 152,-13 13 46,-9 3 0,-4 2 0,-11 4 0,-9 11 0,-5 9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781"/>
    </inkml:context>
    <inkml:brush xml:id="br0">
      <inkml:brushProperty name="height" value="0.053" units="cm"/>
      <inkml:brushProperty name="color" value="#FF0000"/>
    </inkml:brush>
  </inkml:definitions>
  <inkml:trace contextRef="#ctx0" brushRef="#br0">2626 9364 6859,'2'-12'-317,"4"0"1,-4 6 310,4-6 0,2 7-31,-2-7 27,7 0-14,-3 2 23,0-6 0,0 14-5,-4-4-11,-4 4 22,6 2 6,-8 8 1,-6-4-6,0 8 1,0-6 8,6 6-7,0-8 144,0 4-131,0-8 95,8 0 1,2 0-82,8 0 1,0 0 5,0 0 1,-1 0-29,1 0 1,-6 0-10,0 0 1,0 0-45,6 0 0,-6 0 69,0 0 0,-6 0-116,6 0 45,-8 0-6,4 0 71,-8 0 2,0 0-22,-8 0 1,-2 0 3,-8 0 1,0 0-16,0 0 0,-2 0 11,-4 0 0,3 0-62,-9 0 0,0 0 57,-6 0 1,3 6-2,3-1 1,-4 1-1,4-6 0,5 2-3,1 4 1,-2-4 49,2 4 0,0 2 13,6-2 0,6 6-15,1-6 1,1 8-26,-2-2 0,-2-2-28,8 2 50,-8 0-59,12 6 1,-6-7 23,8 1 0,2-8-6,4 2 1,4-4 29,8-2 1,2 0 6,3 0 1,-1-2 31,8-4 0,0 2-50,6-8 1,-1 3 36,1-3 1,2-4-28,3 4 1,-5 4-7,0 2 0,0-2-6,-7 2 0,-1 0-2,2 6 1,-8 0-22,2 0 1,-11 0-25,-1 0-25,-8 0 70,4 0 58,-8 0 0,-2 0-85,-4 0 1,-6 0 0,-11 0 1,-5 2-4,-8 4 1,0-4-5,1 4 1,-1-4 17,0-2 0,0 0-5,1 0 1,5 6 116,0 0-113,8 0 248,-3-6-215,7 0-162,8 0 153,2 0 0,24 0 6,8 0 0,1-2-8,5-4 1,-6 4-29,6-4 1,-3-2-6,3 2 0,2-2-86,-8 2 1,6 4 93,-7-4 1,1 4-86,-6 2 42,0 0 1,0 0-109,0 0 0,0 0 72,-1 0 85,1 0 0,8 8 0,2 2 0</inkml:trace>
  <inkml:trace contextRef="#ctx0" brushRef="#br0" timeOffset="1">3340 14404 7970,'-4'10'-182,"-8"-4"0,6-4 237,-11-2 1,3 0 25,-4 0 1,6-6 120,0 0 1,6-2-445,-6 2 0,2 2 91,-2-8 1,2 0-13,4-6 0,2 0 125,-7 0 1,5 0-83,-6 1 1,6-1 153,-6 0-58,0 0 0,-6 8 89,0 4-61,0 4 0,0 4 5,1 4 1,5 4-5,0 8 0,0 2 0,-6 4 0,0-3 25,0 9 0,0 0-10,1 6 1,-7 7 81,0 5 0,0-2-88,6 1 1,-6 1-3,1 6 0,-1-7-13,6 1 0,8-14-8,4 1 0,-2-3-28,2 4 1,0-6-143,6-1 0,6-5 100,0 6 0,6 0-20,-6 6 0,2-1 41,-2 1 0,-4 6 4,4-1 0,-4 3 54,-2-2 0,0-4-18,0 3 0,0-7 103,0 2 1,0-10-44,0 9 1,0-9 108,0 4 0,2-8-72,4 2 0,4-10 7,7-3 1,3-1-69,4 2 1,-4-2 25,4-4 1,-2-2-49,1 8 1,-9-6 1,4 6 0,-12 0-21,0 6 0,2 2 73,-2 3 0,0-1 4,-6 8 1,0-6 78,0 6 0,0-1-103,0 7 1,0 0-31,0 0 1,0-1 42,0 1 0,0 8 2,0 3 0,-8-1 14,-4 2 0,-6-1-13,-6 7 1,-3 6-15,-9-1 1,0 3 2,0-3 1,7-3-38,-1 3 0,8-3 4,-2-2 0,6-7-159,7 1 1,-3-8 56,8 1 1,2-3 99,10-2 0,12 0 0,9-1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790"/>
    </inkml:context>
    <inkml:brush xml:id="br0">
      <inkml:brushProperty name="height" value="0.053" units="cm"/>
      <inkml:brushProperty name="color" value="#FF0000"/>
    </inkml:brush>
  </inkml:definitions>
  <inkml:trace contextRef="#ctx0" brushRef="#br0">9181 9078 7970,'-18'10'-1694,"8"-2"1547,-6-8 1,13 0 283,-9 0-239,8 0 118,-4 0-13,8 0-2,0 0-15,0-8 0,0-2 18,0-8 1,6 6-13,0 1 1,2 7 4,-2-2 63,-5 4 0,9 2-23,-4 0 7,-4 0-13,6 0 11,-8 0 156,0 0-145,-8 0 24,6 0 0,-6-2-11,8-4-102,0 4 0,0-8-1,0 4 1,0 2-14,0-8 1,2 6 47,4-6-13,-4 8 1,8-10 138,-4 8 13,-4 0-95,6 6-9,-8 0 729,0 0-717,0-8 0,0 4 50,0-8-157,0 8 1,0-5 148,0 3-375,0 4 116,0-6 85,0 8 65,8 0-43,-6 8 149,6 2 1,-8 7-102,0 1 1,-6-6 148,0 0 1,0-6 0,6 6-69,0 0 1,0 6-51,0 0 1,0-6-13,0-1 1,2 1 10,4 6 1,-4-6-3,4 0 1,-2-2-56,2 2 0,-4 4 23,4-4 0,-4 4-45,-2 1 0,0 1 61,0 0 0,-8 0-4,-4 0 1,2 6 1,-2 0 0,2-1 3,-2-5 1,-2 0 18,9 0 0,-1-6 5,6 0 0,-2-2 93,-4 2-39,4-4 0,-6-6-25,8 4-41,0-4-7,0 6 1,0-6-4,0 3 0,0-1-5,0 8 0,-6-6-30,0 6 0,-8-6-15,2 6 0,2-6 0,-2 6 0,0-2 33,-6 2 0,6 4-4,1-4 0,7-2 4,-2 1 0,-2-5 58,2 6 0,0-8 16,6 4 37,0-8 447,0 0-450,0-8-208,8-2 0,-6-2 106,4 1 0,-2 5-386,2-6 220,-4 8 0,6-6 20,-8 4 0,2 2-3,3-8 1,-3 6-18,4-6 0,-2 0 159,2-6 0,-4 0-34,4 1 1,-4-1 174,-2 0 0,2-6-106,4 0 0,-4-2 155,4 2 1,-4 5 19,-2-5 1,0-2-100,0 2 1,0 0-7,0 6 0,0 1 71,0-1-186,0 0 1,0 0 145,0 0-256,0 8 114,0-6-200,0 6 156,0-8 1,2 1 34,4-1 0,-2 0 18,8 0 0,-6 2 6,6 4 0,-6-4 21,6 4 1,-8-3 91,2-3 0,2 6-27,-3 0 1,3 8-60,-2-2 0,-2 2 5,8-2 0,-6 4-37,6-4-192,-8 4 102,12 2 33,-6 8 1,6-4-58,-4 8 1,-2-8 37,-4 2 69,-4 4 1,13-8-24,-3 4 0,-2-4 78,2-2 0,0 0-19,6 0 1,0-6 98,0 0 1,5-6-121,1 6 0,8-2 7,-2 2 1,4 2-419,1-8 419,1 8 0,8-20 0,1 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931"/>
    </inkml:context>
    <inkml:brush xml:id="br0">
      <inkml:brushProperty name="height" value="0.053" units="cm"/>
      <inkml:brushProperty name="color" value="#FF0000"/>
    </inkml:brush>
  </inkml:definitions>
  <inkml:trace contextRef="#ctx0" brushRef="#br0">8038 9328 8015,'12'-6'-1812,"0"1"1663,-8-1 146,12 6 0,-12 0 16,8 0 3,-9-8 1,5 4 171,-8-8-188,0 8 132,0-12 271,0 6-136,0-8-128,0 0-250,0 8 117,0 2-276,0 8 169,0 0 64,0 8 0,0-4 90,0 8-81,0-8 178,0 4-118,0 0 2,0-6-19,8 6 0,-4-8 13,8 0-29,-8 8 0,10-4-4,-8 8 0,2-6-8,-2 6 1,-4 0 15,4 5 0,-4 3-7,-2 4 0,0-2 3,0 8 0,0-6 0,0 5 0,0-5 1,0 6 0,0-8 0,0 2 1,0-5 26,0-1 2,8 0-3,2 0 1,8-2-22,-1-4 1,-5 2 29,0-8-12,-8 8 0,10-4-1,-8 7 1,0 1 10,-6 0 0,0 0 5,0 0 0,-2 0-20,-4 0 1,4 5 2,-4 1 1,4 6 37,2-6-35,0 0 1,0-6-98,0 0 51,0-1 1,0-5-37,0 0 48,8-8 0,-6 6-12,4-4 68,4-4 18,-8 6-49,6 0 0,-8 2-6,0 8 1,0 0-22,0-1 1,-6 1-9,0 0 0,0 6-5,6 0 1,0 0 12,0-6 1,0-1-8,0 1 1,0 0-8,0 0 0,0 0 35,8 0 1,-4 0-28,8 0 53,-8-9 0,6 7-14,-4-4 1,-4-2 6,4 2 1,-4 0 7,-2 6 0,0 0 6,0 0 0,0 1-16,0 5 0,-6-2 0,0 8 1,-6-6-45,6 6 1,0-9 37,6 3 1,-6-4-48,0-2 1,0 0 27,6 0-7,0 0 0,0-1-12,0 1 1,0 0-2,0 0 0,0 0 6,0 0 0,0 0-1,0 0 1,0-1 16,0 1 1,-6 6-10,0 0 1,-2 6 31,2-6 0,-2 1-16,-4-1 1,-1-2 3,7 8 0,-6-6-9,6 5 0,0-7 3,6 2 1,0-4-6,0-2 0,0 0-3,0 0-8,0-1 1,0 1 15,0 0-23,0 0 13,0 0 1,0 0-1,0 0 0,0-6 80,0-1-34,-8 1 1,4 6 38,-8 0 1,8-6-65,-2 0 0,2-6-5,-2 6 37,4 0-49,-6 6 1,8-6-4,0-1-23,0-7 13,0 12 0,0-12-21,0 8 19,0-8 0,0 6 7,0-4 1,0-4 5,0 14 0,0-6 0,0 8 0,0-6 0,0 0 0,0-1 0,0 7 0,0 0 0,0 0 0,0 0 0,0-6 0,0 0 0,0 0 48,0 6-47,0-1 1,0-5 0,0 0 1,0-6 5,0 6 93,0-8-95,0 12 1,0-12 6,0 8 59,0-8-34,0 4 0,0-6 237,0 4-208,0-4 1,-2 6 179,-4-8-224,4 0 2,-14 0-10,14 0-47,-6 0-34,8 0 629,0 0-598,0-8-20,0 6 22,0-14 0,0 6 21,0-8 0,0 6 28,0 0 1,6 0-15,0-6 1,0-5 60,-6-1 0,6 0-56,0 6 0,0-2 121,-6-4 1,0 5-69,0-5 0,0 4 18,0 2 0,0 0-53,0 0 0,0-2-9,0-3 1,0 3-31,0-4 0,2 4-4,4 2 0,-4-6-49,4 0 1,-2 1 78,2 5 0,-4-2-66,4-4 0,-4 4 101,-2-4 1,0 3 15,0-3 1,0 4 0,0-4 0,0-2 19,0 2 1,0 1-57,0 5 0,0-6 17,0 0 1,0 0-40,0 6 1,0-2 33,0-3 1,0 3-130,0-4 1,0 4 57,0 2 1,0-6-19,0 1 0,-2-1 28,-4 6 0,4 0 14,-4 0 0,4 0 54,2 0 0,0-5 8,0-1 0,0-2-34,0 2 0,-6 4-9,0-4 0,0 5 4,6 1 1,0-6-12,0 0 1,0 0-3,0 6 1,0 0-56,0 1 17,0-1 0,0 0-45,0 0 1,6 6 68,0 0 0,0 0-22,-6-6 1,0 6 11,0 1 1,0-1 3,0-6 1,0 4 54,0-4 1,0 4 5,0-10 1,0 4-36,0 3 1,-6-7 11,0 0 1,0-2-12,6 2 0,0 4 8,0-3 0,0-3-35,0 2 0,0-2 31,0 2 1,0 4-85,0-3 0,6 1 45,0-2 1,0 4-11,-6-4 1,6 4 30,0 3 0,0-1 2,-6 0 1,0 0 2,0 0 0,0 0-15,0 0 1,0 0 36,0 1 1,-6-1-27,0 0 0,0-2 23,6-4 1,-6 4-31,0-4 0,0 3-12,6-3-2,0 4 0,0-6-35,0 8 17,0 0 0,-6 6 12,0 1-181,0 7 153,6-12-250,0 14 55,0-6-136,0 0 1,0 6-409,0-6 798,0 8 0,8 16 0,2 4 0</inkml:trace>
  <inkml:trace contextRef="#ctx0" brushRef="#br0" timeOffset="1">6627 12402 7921,'-10'-10'147,"2"2"1,8 6-366,0-4 0,8 4 138,4-4 0,6-2-31,6 3 1,-3-9 111,9 2 1,-6-4-89,6-2 0,-2 6 136,1 0 1,3 2-72,-8-2 0,6-2 46,-7 8 0,7 0 28,-6 6 0,8 0 7,-2 0 0,3-6-28,3 1 1,6-1-44,-1 6 1,1 0 44,-6 0 0,-1 0-45,1 0 0,-6-6 41,0 0 0,-8 0-9,1 6 1,-3 0-37,-2 0 0,0 2 5,0 4 1,-6-4-119,0 4 1,0 4 126,5 1 0,1-3-60,0-2 1,2 2 56,4-2 0,-4 2-8,3-2 20,-3-4 0,-2 6 4,0-8 1,-6 0 48,0 0 215,-8 0 121,12-8-182,-14 6-52,6-6-24,-8 8-415,0 0 124,0 8 96,0 2 0,0 10 0,0 4 0,2-4 25,4 3 0,-4-3 46,4-2 0,1 2-34,-1 4 1,6-4 32,-6 4 0,2-5 2,-2-1 0,-4 2-2,4 4 0,-2-4-10,2 4 0,-4-5-1,4-1 1,2 2 0,-2 4 0,0-4-3,-6 4 0,0-4 0,0-3 0,0 1 6,0 0 0,0-6 7,0 0 31,0-8 0,-2 4 228,-4-8-141,4 8-54,-14-6 1,12 12-132,-8-8 41,8 0-100,-12 2 1,14 2 133,-4 7 1,-2-5-113,2 0 1,0-6 37,6 6 0,-5-6-7,-1 6 1,-2-8 52,2 2 0,2-4 196,-8-2-33,0 0 0,-6 0-90,0 0 0,0 0 54,0 0 1,-5-2-63,-1-4 1,-2 4 10,2-4 1,4-2-44,-3 2 0,-3-2-21,2 2 0,0 4-1,6-4 0,-6 2-101,1-2 1,-7 4-71,6-4 0,-8 4 98,3 2 1,3 6-62,2 0 1,-4 2 86,-2-2 1,5-4 21,1 4 0,4-4 6,2-2 0,-2-2 213,-4-4-184,4-4 1,-11-8 111,7 1 0,0 5-87,6 0 0,0 2-12,1-2 1,-1-2-15,0 8 1,0-2 16,0 2-113,0 4-16,0-6-28,0 8 18,1 0-5,7 0 140,-6 0-52,14 0 0,-8 0 242,4 0-171,4-8 1,-6-2 138,8-8 0,0 1-87,0-1 0,0 0 13,0 0 0,0 0-73,0 0 1,0 0-12,0 0 1,0 7-163,0-1 185,0 0 0,0-6-80,0 0 0,0 6 0,0 0 16,0 0 0,-2-6-12,-4 1 1,4-1-2,-4 0 1,4 0-24,2 0 0,-6 0-261,0 0-129,0 0 0,4 8 441,-4 5 0,-4 3 0,-7 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945"/>
    </inkml:context>
    <inkml:brush xml:id="br0">
      <inkml:brushProperty name="height" value="0.053" units="cm"/>
      <inkml:brushProperty name="color" value="#FF0000"/>
    </inkml:brush>
  </inkml:definitions>
  <inkml:trace contextRef="#ctx0" brushRef="#br0">8181 10401 8037,'-10'0'-1524,"2"0"1493,8 0-160,0 0 242,-8-8-29,6 6 1,-6-8 25,8 4 0,-2 4 37,-4-4-51,4 4 17,-6-6-52,8 6 62,0-6-127,0 8 256,0 0-179,8 0-18,-6 0-2,6 0 4,-8 0 0,6 2 31,0 4-21,0-4 16,2 6 0,-4-8 0,8 0 1,-6 6 1,6 0 0,-6 0-15,6-6 0,-6 0-1,5 0 1,-5 0 89,6 0-81,-8 0 1,6 0 83,-4 0-63,-4 0-57,6 0 47,-8 0-15,0 8 1,0-4 4,0 8-7,0 0 18,8 5-2,-6 1 32,6 0-45,-8 0 1,0-6 53,0 0-9,0-8-26,0 12 0,0-12 0,0 8 1,0-6 2,0 5 0,0-5 18,0 6 1,0-6 3,0 6-90,0 0 62,0 6 0,0 0-66,0 0 1,0-6 28,0 0-15,-8-1 28,6 7-17,-6 0-19,8 0 30,0 0 1,0-6-2,0 0 0,0-6 2,0 6 1,0-6 21,0 6 0,0-7 26,0 7-21,0 0 1,-2 6-3,-4 0 1,4 0 3,-4 0 0,4-4 2,2 4 1,0-11 37,0 11-86,0 4 1,0-2 38,0 4 0,0-4-74,0-2 55,0-1 1,0 1-5,0 0 1,0-6-17,0 0-5,0 0 11,0 6 3,0 0 126,0 0-114,0-1 1,0 1 55,0 0 0,0-6-48,0 0 0,0-6 4,0 6 0,0-6 9,0 6 0,0-6 21,0 6-28,0 0 0,0-1 1,0 1 1,0-6-43,0 6 1,6-6 35,0 6 1,0-6-23,-6 6 1,6-6 11,0 6 0,0-6 0,-6 6 1,0-6-10,0 6 1,0-6-9,0 5 17,0 1 1,0 0-1,0 0 1,0-6-10,0 6 11,0-8 8,0 12 1,0-12-10,0 8-2,0-8 1,0 6-1,0-4-3,0-4 6,8 14 1,-6-12-2,4 7 0,-4-5-8,-2 6 0,0-6 6,0 6 1,6-6-7,0 6 0,0-6 5,-6 6 1,0-6-2,0 6 0,2-8-4,4 2 0,-4-2-6,4 2 6,-5-4 3,-1 6 53,0-8-50,8 8 0,-4-7-2,8 5 3,-8-4 2,4-2-106,0 0-17,-6 0 85,6 0-10,-8 0 686,0 0-790,0 8 142,0-6-88,-8 6 63,6 0 1,-6-4 2,8 8 1,-2-8 22,-4 2 5,4 4 0,-6-6 17,8 8 0,0-6-25,0 6 0,0-6 35,0 6 0,-2-6-30,-4 5 1,4-5 15,-4 6 4,4 0 1,2 6 0,0 0 0,0-6-6,0 0 1,-5 0 0,-1 6 1,0-6 34,6-1 0,-6 1-37,0 6 1,-2 0 26,2 0 1,4-6-23,-4 0 1,4 0-16,2 6 0,-6-1-2,0 1 0,0 0-3,6 0 0,0 0-4,0 0 0,0 0-5,0 0 1,0-1-43,0 1 54,0 0 0,6 0-7,0 0 1,0-6 0,-6 0 1,0-6 5,0 6 1,0-6-1,0 5 1,2 1 4,4 6 13,-4 0 0,8 0 3,-4 0 0,-4 0-2,4 0 0,-4-1-13,-2 1 0,6 0 30,0 0 1,-1 0-24,-5 0 0,6-6 31,0 0 1,2 0-38,-2 5 0,-4-5-2,4 0 0,-2-2 0,2 2 0,-4-2-3,4-4-45,-4-4 57,-2 14-130,0-6 112,0 8-30,0 0 0,0-7 46,0 1-4,-8-8 0,4 10 62,-8-8 19,8 0 23,-12 2-81,14-6-19,-13 6 1,11-6 39,-8 4-105,8-4 50,-12 6-21,6-8 52,-8 0 1,6 0-4,0 0 1,8 2-43,-2 4 33,-4-4-57,8 6 51,-13 0 0,11-6-77,-8 4 0,8-2 27,-2 2 14,4-4 1,0 5 36,-4-7-14,4 0 26,-14 0 0,12 0 7,-8 0 0,6 0-16,-6 0 0,6 0-9,-6 0 0,6 0 2,-6 0 1,7 0-10,-7 0 1,6 0-23,-6 0 3,8 0 0,-10 2-34,8 4 31,0-4 6,6 6-94,0-8-1847,0 0 1959,8 0 0,2 8 0,8 2 0</inkml:trace>
  <inkml:trace contextRef="#ctx0" brushRef="#br0" timeOffset="1">8627 13689 8007,'0'-18'-829,"-8"0"1,5 8 776,-9 4 0,6 4 56,-6 2 1,6 0-48,-6 0 19,0 0 1,-6 0-6,0 0 0,6 0 26,0 0-4,1 0 2,-7 0-7,0 0 105,0 0-100,8 0 119,-6 0-49,14 0 0,-8 0 14,4 0 1,4-2 74,-4-4 25,4 4-58,-6-6 13,6 0-76,-13 6 1,11-6 71,-8 8 97,8 0-98,-4 0 167,0 0-197,6 0 0,-6-2 122,8-3-140,0 3-40,0-6 0,2 8-115,4 0 1,4 0 84,8 0 1,-1 0-107,1 0 1,6 0 108,0 0 0,0 0-77,-6 0 1,5 2 60,1 4 0,0-4-18,-6 3 0,6-1 18,0 2 0,-1-4 4,-5 4 0,0-4 79,0-2 1,2-2-74,4-4 0,-4 4 34,3-4 1,-3 2-3,-2-1-87,0 3 0,0-8 26,0 4 0,-6 4-7,-1-4 1,-5 4-125,6 2-292,-8 0 150,12 8 1,-12 0-108,8 4-142,-8 3 545,4-5 0,-8 0 0,0 6 0,0-6 0</inkml:trace>
  <inkml:trace contextRef="#ctx0" brushRef="#br0" timeOffset="2">8592 13457 7866,'0'-10'88,"0"2"33,0 8-678,0 0 371,-8 0 200,6 0-212,-14 0 38,14 0 15,-14 0 132,6 0 1,-2 0 3,0 0 104,0 0 1,-5 6-106,-1 0 1,0 2 137,0-3 0,0-3-67,0 4 0,0 2 16,0-2 0,1 6-52,-1-6 0,0 8-1,0-2 1,2-2-25,4 2 1,-4-2-15,4 2 0,3 2-78,-3-8 102,8-1 1,-6 1-76,4 0 80,4 0-7,-6-6 0,10 0 32,4 0 0,-2 2 91,8 4 0,0-4-123,5 4 1,-1-2 3,-4 2 0,4-4-35,-4 4 0,4 2 48,2-2 0,0 6-56,-1-6 0,-5 2 40,0-2-20,0-4-21,6 14 23,-8-14 0,0 8 121,-4-4 16,-4-4-105,6 5 0,-6-7 13,4 0-27,-4 0 43,14 0-67,-14 0 1,11-2 17,-7-3 1,2 3-12,-2-4 79,-4-4-25,6 0 0,-8-8 105,0 0 1,6-6-123,0 0 1,0-5 84,-6 5 0,0-6-17,0 6 0,0-6 5,0 6 1,2-7-77,4 1 0,-4 4-11,4 2 1,-4 10-168,-2 2-166,0 8 1,6 1 317,0 14 0,-8 9 0,-8 16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25T15:09:51.979"/>
    </inkml:context>
    <inkml:brush xml:id="br0">
      <inkml:brushProperty name="height" value="0.053" units="cm"/>
      <inkml:brushProperty name="color" value="#FF0000"/>
    </inkml:brush>
  </inkml:definitions>
  <inkml:trace contextRef="#ctx0" brushRef="#br0">9610 17905 7153,'0'1'-34,"0"17"-371,0 0 405,0 0 0,8 0 0,2 0 0</inkml:trace>
  <inkml:trace contextRef="#ctx0" brushRef="#br0" timeOffset="1">10039 17905 7363,'0'1'-6,"5"17"-219,1 0 0,10-6 117,2 0 0,0-8-198,6 2 1,-2-4 178,2-2 127,-13 0 0,21-8 0,-12-2 0</inkml:trace>
  <inkml:trace contextRef="#ctx0" brushRef="#br0" timeOffset="2">10503 17905 6272,'6'13'0,"-2"3"0,12 0 0,-6-6 0</inkml:trace>
  <inkml:trace contextRef="#ctx0" brushRef="#br0" timeOffset="3">10933 17905 9172,'-1'1'8,"-15"11"191,4 0 0,-4-8 123,4 2-74,4 4-221,-8-8-233,14 6 0,-6-6 75,8 4 0,2-4-188,4 4 1,4-2 8,8 2 0,8-4-91,4 4 1,1-4-466,-1-2 866,12 0 0,-12 8 0,13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36B18-74CE-9D4F-81AF-719DF4FD712D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C6C5F-2519-1B4F-BEC9-BDE26CB25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39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9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0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14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4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3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10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38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88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83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79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66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93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72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243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13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055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32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9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610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complete sentence depends on each individual word together, not just each word in isolation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7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615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829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5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430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4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95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8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07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1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www.research.att.com</a:t>
            </a:r>
            <a:r>
              <a:rPr lang="en-US" dirty="0"/>
              <a:t>/articles/</a:t>
            </a:r>
            <a:r>
              <a:rPr lang="en-US" dirty="0" err="1"/>
              <a:t>featured_stories</a:t>
            </a:r>
            <a:r>
              <a:rPr lang="en-US" dirty="0"/>
              <a:t>/2012_10/201210_StorEbook.html?fbid=</a:t>
            </a:r>
            <a:r>
              <a:rPr lang="en-US" dirty="0" err="1"/>
              <a:t>dKukkzHjbdh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devblogs.nvidia.com</a:t>
            </a:r>
            <a:r>
              <a:rPr lang="en-US" dirty="0"/>
              <a:t>/</a:t>
            </a:r>
            <a:r>
              <a:rPr lang="en-US" dirty="0" err="1"/>
              <a:t>parallelforall</a:t>
            </a:r>
            <a:r>
              <a:rPr lang="en-US" dirty="0"/>
              <a:t>/introduction-neural-machine-translation-gpus-part-3/</a:t>
            </a:r>
          </a:p>
          <a:p>
            <a:r>
              <a:rPr lang="en-US" dirty="0"/>
              <a:t>http://</a:t>
            </a:r>
            <a:r>
              <a:rPr lang="en-US" dirty="0" err="1"/>
              <a:t>www.ironpython.info</a:t>
            </a:r>
            <a:r>
              <a:rPr lang="en-US" dirty="0"/>
              <a:t>/</a:t>
            </a:r>
            <a:r>
              <a:rPr lang="en-US" dirty="0" err="1"/>
              <a:t>index.php?title</a:t>
            </a:r>
            <a:r>
              <a:rPr lang="en-US" dirty="0"/>
              <a:t>=</a:t>
            </a:r>
            <a:r>
              <a:rPr lang="en-US" dirty="0" err="1"/>
              <a:t>Basic_Handwriting_Recognition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846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21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440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91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263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7306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385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916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132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04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107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189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772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938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46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07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295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42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49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C6C5F-2519-1B4F-BEC9-BDE26CB25B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3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CS109B Data Science 2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, Mark Glickman,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668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29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9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6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0258" y="6331054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170938" y="6337706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>
      <p:ext uri="{BB962C8B-B14F-4D97-AF65-F5344CB8AC3E}">
        <p14:creationId xmlns:p14="http://schemas.microsoft.com/office/powerpoint/2010/main" val="227315991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Protopapas, Glickman, Tanner</a:t>
            </a:r>
          </a:p>
        </p:txBody>
      </p:sp>
    </p:spTree>
    <p:extLst>
      <p:ext uri="{BB962C8B-B14F-4D97-AF65-F5344CB8AC3E}">
        <p14:creationId xmlns:p14="http://schemas.microsoft.com/office/powerpoint/2010/main" val="232454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96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>
      <p:ext uri="{BB962C8B-B14F-4D97-AF65-F5344CB8AC3E}">
        <p14:creationId xmlns:p14="http://schemas.microsoft.com/office/powerpoint/2010/main" val="1854164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43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3" name="Picture 12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82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10363746" y="6111765"/>
            <a:ext cx="1013419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825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825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825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792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257800" y="6400800"/>
            <a:ext cx="2486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CS109B,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Glickman, Tanner</a:t>
            </a:r>
          </a:p>
        </p:txBody>
      </p:sp>
    </p:spTree>
    <p:extLst>
      <p:ext uri="{BB962C8B-B14F-4D97-AF65-F5344CB8AC3E}">
        <p14:creationId xmlns:p14="http://schemas.microsoft.com/office/powerpoint/2010/main" val="110536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90DE6-7A4A-0F4C-A18B-C3B4F3245A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hyperlink" Target="https://towardsdatascience.com/build-a-handwritten-text-recognition-system-using-tensorflow-2326a3487cd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18.tiff"/><Relationship Id="rId5" Type="http://schemas.openxmlformats.org/officeDocument/2006/relationships/customXml" Target="../ink/ink3.xml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2.png"/><Relationship Id="rId5" Type="http://schemas.openxmlformats.org/officeDocument/2006/relationships/customXml" Target="../ink/ink4.xml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customXml" Target="../ink/ink1.xm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ocs.google.com/spreadsheets/d/1TbgweTETX2OKgHjH16aEe88XFYHcSF68a54SGzAM0Bo/edit?usp=sharin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4" Type="http://schemas.openxmlformats.org/officeDocument/2006/relationships/image" Target="../media/image1310.png"/><Relationship Id="rId5" Type="http://schemas.openxmlformats.org/officeDocument/2006/relationships/image" Target="../media/image148.png"/><Relationship Id="rId6" Type="http://schemas.openxmlformats.org/officeDocument/2006/relationships/image" Target="../media/image20.tiff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4" Type="http://schemas.openxmlformats.org/officeDocument/2006/relationships/image" Target="../media/image1310.png"/><Relationship Id="rId5" Type="http://schemas.openxmlformats.org/officeDocument/2006/relationships/image" Target="../media/image20.tif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4" Type="http://schemas.openxmlformats.org/officeDocument/2006/relationships/image" Target="../media/image1310.png"/><Relationship Id="rId5" Type="http://schemas.openxmlformats.org/officeDocument/2006/relationships/image" Target="../media/image20.tiff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emf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810.png"/><Relationship Id="rId5" Type="http://schemas.openxmlformats.org/officeDocument/2006/relationships/image" Target="../media/image192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0.png"/><Relationship Id="rId9" Type="http://schemas.openxmlformats.org/officeDocument/2006/relationships/image" Target="../media/image230.png"/><Relationship Id="rId10" Type="http://schemas.openxmlformats.org/officeDocument/2006/relationships/image" Target="../media/image240.png"/><Relationship Id="rId11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4" Type="http://schemas.openxmlformats.org/officeDocument/2006/relationships/image" Target="../media/image270.png"/><Relationship Id="rId5" Type="http://schemas.openxmlformats.org/officeDocument/2006/relationships/image" Target="../media/image25.png"/><Relationship Id="rId6" Type="http://schemas.openxmlformats.org/officeDocument/2006/relationships/image" Target="../media/image290.png"/><Relationship Id="rId7" Type="http://schemas.openxmlformats.org/officeDocument/2006/relationships/image" Target="../media/image18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0.png"/><Relationship Id="rId5" Type="http://schemas.openxmlformats.org/officeDocument/2006/relationships/image" Target="../media/image321.png"/><Relationship Id="rId6" Type="http://schemas.openxmlformats.org/officeDocument/2006/relationships/image" Target="../media/image33.png"/><Relationship Id="rId7" Type="http://schemas.openxmlformats.org/officeDocument/2006/relationships/image" Target="../media/image341.png"/><Relationship Id="rId8" Type="http://schemas.openxmlformats.org/officeDocument/2006/relationships/image" Target="../media/image350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4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4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4" Type="http://schemas.openxmlformats.org/officeDocument/2006/relationships/image" Target="../media/image330.png"/><Relationship Id="rId5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5" Type="http://schemas.openxmlformats.org/officeDocument/2006/relationships/image" Target="../media/image66.png"/><Relationship Id="rId6" Type="http://schemas.openxmlformats.org/officeDocument/2006/relationships/image" Target="../media/image370.png"/><Relationship Id="rId7" Type="http://schemas.openxmlformats.org/officeDocument/2006/relationships/image" Target="../media/image35.png"/><Relationship Id="rId8" Type="http://schemas.openxmlformats.org/officeDocument/2006/relationships/image" Target="../media/image69.png"/><Relationship Id="rId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5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4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99.png"/><Relationship Id="rId7" Type="http://schemas.openxmlformats.org/officeDocument/2006/relationships/image" Target="../media/image460.png"/><Relationship Id="rId8" Type="http://schemas.openxmlformats.org/officeDocument/2006/relationships/image" Target="../media/image470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4" Type="http://schemas.openxmlformats.org/officeDocument/2006/relationships/image" Target="../media/image98.png"/><Relationship Id="rId5" Type="http://schemas.openxmlformats.org/officeDocument/2006/relationships/image" Target="../media/image97.png"/><Relationship Id="rId6" Type="http://schemas.openxmlformats.org/officeDocument/2006/relationships/image" Target="../media/image99.png"/><Relationship Id="rId7" Type="http://schemas.openxmlformats.org/officeDocument/2006/relationships/image" Target="../media/image460.png"/><Relationship Id="rId8" Type="http://schemas.openxmlformats.org/officeDocument/2006/relationships/image" Target="../media/image470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99.png"/><Relationship Id="rId6" Type="http://schemas.openxmlformats.org/officeDocument/2006/relationships/image" Target="../media/image46.jpeg"/><Relationship Id="rId7" Type="http://schemas.microsoft.com/office/2007/relationships/hdphoto" Target="../media/hdphoto1.wdp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2.09662" TargetMode="External"/><Relationship Id="rId4" Type="http://schemas.openxmlformats.org/officeDocument/2006/relationships/hyperlink" Target="https://arxiv.org/abs/1611.03477" TargetMode="External"/><Relationship Id="rId5" Type="http://schemas.openxmlformats.org/officeDocument/2006/relationships/hyperlink" Target="NULL" TargetMode="External"/><Relationship Id="rId6" Type="http://schemas.openxmlformats.org/officeDocument/2006/relationships/hyperlink" Target="NULL" TargetMode="External"/><Relationship Id="rId7" Type="http://schemas.openxmlformats.org/officeDocument/2006/relationships/hyperlink" Target="NULL" TargetMode="External"/><Relationship Id="rId8" Type="http://schemas.openxmlformats.org/officeDocument/2006/relationships/hyperlink" Target="NULL" TargetMode="External"/><Relationship Id="rId9" Type="http://schemas.openxmlformats.org/officeDocument/2006/relationships/hyperlink" Target="https://www.microsoft.com/en-us/research/wp-content/uploads/2015/04/icassp2015_fanbo_1009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/>
              <a:t>Lecture 14: Recurrent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93685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Modeling: Handwritten Text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340" b="-14340"/>
          <a:stretch/>
        </p:blipFill>
        <p:spPr>
          <a:xfrm>
            <a:off x="3993397" y="2119033"/>
            <a:ext cx="4205205" cy="28034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8E35B95-5B7D-0A47-9C79-643E0E0CF838}"/>
              </a:ext>
            </a:extLst>
          </p:cNvPr>
          <p:cNvSpPr txBox="1"/>
          <p:nvPr/>
        </p:nvSpPr>
        <p:spPr>
          <a:xfrm>
            <a:off x="5163699" y="5178889"/>
            <a:ext cx="1716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: 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Output: Text</a:t>
            </a:r>
          </a:p>
        </p:txBody>
      </p:sp>
      <p:pic>
        <p:nvPicPr>
          <p:cNvPr id="77826" name="Picture 2" descr="https://cdn-images-1.medium.com/max/1600/1*6cEKOYqHG27tYwhQVvJqP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27" y="1272097"/>
            <a:ext cx="4067175" cy="59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1088" y="5937031"/>
            <a:ext cx="10294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towardsdatascience.com</a:t>
            </a:r>
            <a:r>
              <a:rPr lang="en-US" dirty="0">
                <a:hlinkClick r:id="rId5"/>
              </a:rPr>
              <a:t>/build-a-handwritten-text-recognition-system-using-tensorflow-2326a3487cd5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753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Modeling: Text-to-Speech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776" y="1557525"/>
            <a:ext cx="6656448" cy="2882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24BA501-0257-42A3-A69D-DD960890A4A0}"/>
              </a:ext>
            </a:extLst>
          </p:cNvPr>
          <p:cNvSpPr txBox="1"/>
          <p:nvPr/>
        </p:nvSpPr>
        <p:spPr>
          <a:xfrm>
            <a:off x="5163699" y="5178889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: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Output: Audio</a:t>
            </a:r>
          </a:p>
        </p:txBody>
      </p:sp>
    </p:spTree>
    <p:extLst>
      <p:ext uri="{BB962C8B-B14F-4D97-AF65-F5344CB8AC3E}">
        <p14:creationId xmlns:p14="http://schemas.microsoft.com/office/powerpoint/2010/main" val="1925577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Modeling: Machine Translation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848" y="1642015"/>
            <a:ext cx="5807568" cy="26245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624C94-DCBA-9B41-B903-69B7847CC944}"/>
              </a:ext>
            </a:extLst>
          </p:cNvPr>
          <p:cNvSpPr txBox="1"/>
          <p:nvPr/>
        </p:nvSpPr>
        <p:spPr>
          <a:xfrm>
            <a:off x="5163699" y="5178889"/>
            <a:ext cx="2662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: 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Output: Translated Text</a:t>
            </a:r>
          </a:p>
        </p:txBody>
      </p:sp>
    </p:spTree>
    <p:extLst>
      <p:ext uri="{BB962C8B-B14F-4D97-AF65-F5344CB8AC3E}">
        <p14:creationId xmlns:p14="http://schemas.microsoft.com/office/powerpoint/2010/main" val="125551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 (part 1)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training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77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46" y="0"/>
            <a:ext cx="11809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90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3200" dirty="0"/>
              <a:t>can my NN do?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15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0C5F521-5542-9E48-B44D-77C9198E22B0}"/>
              </a:ext>
            </a:extLst>
          </p:cNvPr>
          <p:cNvSpPr/>
          <p:nvPr/>
        </p:nvSpPr>
        <p:spPr>
          <a:xfrm>
            <a:off x="5247759" y="3074475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NN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="" xmlns:a16="http://schemas.microsoft.com/office/drawing/2014/main" id="{E4B65683-7BB3-3B47-ABB4-BB3A3B2E317B}"/>
              </a:ext>
            </a:extLst>
          </p:cNvPr>
          <p:cNvSpPr/>
          <p:nvPr/>
        </p:nvSpPr>
        <p:spPr>
          <a:xfrm rot="5400000">
            <a:off x="3972316" y="3708769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riangle 21">
            <a:extLst>
              <a:ext uri="{FF2B5EF4-FFF2-40B4-BE49-F238E27FC236}">
                <a16:creationId xmlns="" xmlns:a16="http://schemas.microsoft.com/office/drawing/2014/main" id="{1CADD940-3B0C-9248-BECA-F899803E7F43}"/>
              </a:ext>
            </a:extLst>
          </p:cNvPr>
          <p:cNvSpPr/>
          <p:nvPr/>
        </p:nvSpPr>
        <p:spPr>
          <a:xfrm rot="5400000">
            <a:off x="6784535" y="3699568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83ACAD3-CF57-EE44-998E-FC042BB30D7D}"/>
              </a:ext>
            </a:extLst>
          </p:cNvPr>
          <p:cNvSpPr txBox="1"/>
          <p:nvPr/>
        </p:nvSpPr>
        <p:spPr>
          <a:xfrm>
            <a:off x="7473445" y="3670711"/>
            <a:ext cx="5120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[George, Mary, Tom, Suzie]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7AD92F2B-2A39-084A-8DDD-5A61124B5EE0}"/>
              </a:ext>
            </a:extLst>
          </p:cNvPr>
          <p:cNvSpPr/>
          <p:nvPr/>
        </p:nvSpPr>
        <p:spPr>
          <a:xfrm rot="3232745">
            <a:off x="2329731" y="4427630"/>
            <a:ext cx="77676" cy="7780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8BEDFEB-C587-D247-9FCF-4F7AB53A9CAE}"/>
              </a:ext>
            </a:extLst>
          </p:cNvPr>
          <p:cNvSpPr/>
          <p:nvPr/>
        </p:nvSpPr>
        <p:spPr>
          <a:xfrm rot="5400000">
            <a:off x="2372137" y="4729993"/>
            <a:ext cx="192966" cy="773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A1B17CA5-36FD-414E-80D2-D37B343C9276}"/>
              </a:ext>
            </a:extLst>
          </p:cNvPr>
          <p:cNvGrpSpPr/>
          <p:nvPr/>
        </p:nvGrpSpPr>
        <p:grpSpPr>
          <a:xfrm>
            <a:off x="1717079" y="2247405"/>
            <a:ext cx="2127512" cy="2825988"/>
            <a:chOff x="1717079" y="2247405"/>
            <a:chExt cx="2127512" cy="2825988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DF6D8148-964B-B040-A953-A8DFBDC04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651" t="54239" r="47048" b="5524"/>
            <a:stretch/>
          </p:blipFill>
          <p:spPr>
            <a:xfrm>
              <a:off x="2859866" y="2247405"/>
              <a:ext cx="984725" cy="16541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192C67B-313D-A448-880F-CB5E49250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204" t="4027" r="10486" b="53481"/>
            <a:stretch/>
          </p:blipFill>
          <p:spPr>
            <a:xfrm>
              <a:off x="2507185" y="2663324"/>
              <a:ext cx="750151" cy="167066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7AB326BC-1149-DC42-9712-7F284DF8E1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423" t="51947" r="47456" b="6121"/>
            <a:stretch/>
          </p:blipFill>
          <p:spPr>
            <a:xfrm>
              <a:off x="2160741" y="3079244"/>
              <a:ext cx="782876" cy="165414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1A43BDC6-AA7E-3149-863D-F74EC0B129D2}"/>
                </a:ext>
              </a:extLst>
            </p:cNvPr>
            <p:cNvGrpSpPr/>
            <p:nvPr/>
          </p:nvGrpSpPr>
          <p:grpSpPr>
            <a:xfrm>
              <a:off x="1717079" y="3507860"/>
              <a:ext cx="791964" cy="1565533"/>
              <a:chOff x="1717079" y="3507860"/>
              <a:chExt cx="791964" cy="1565533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F3A92746-2C81-1A4B-A7C7-79603CC4F1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5920" t="52135" r="7029" b="6273"/>
              <a:stretch/>
            </p:blipFill>
            <p:spPr>
              <a:xfrm>
                <a:off x="1717079" y="3507860"/>
                <a:ext cx="790106" cy="1565533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AC772BF0-64BA-E942-BB5B-7B4F8996BED1}"/>
                  </a:ext>
                </a:extLst>
              </p:cNvPr>
              <p:cNvSpPr/>
              <p:nvPr/>
            </p:nvSpPr>
            <p:spPr>
              <a:xfrm rot="3494816">
                <a:off x="2386120" y="4307953"/>
                <a:ext cx="115845" cy="1300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694401DD-BA20-CF48-9AB1-644BF6B221DD}"/>
                  </a:ext>
                </a:extLst>
              </p:cNvPr>
              <p:cNvSpPr/>
              <p:nvPr/>
            </p:nvSpPr>
            <p:spPr>
              <a:xfrm rot="6834961">
                <a:off x="2336254" y="4677448"/>
                <a:ext cx="192966" cy="773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206BABD7-DF30-F940-BBEF-11401BE54E15}"/>
                  </a:ext>
                </a:extLst>
              </p:cNvPr>
              <p:cNvSpPr/>
              <p:nvPr/>
            </p:nvSpPr>
            <p:spPr>
              <a:xfrm rot="5400000">
                <a:off x="2386238" y="4517558"/>
                <a:ext cx="192966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220B6F3-6559-6B40-8F27-BDEAB6F97C75}"/>
              </a:ext>
            </a:extLst>
          </p:cNvPr>
          <p:cNvSpPr/>
          <p:nvPr/>
        </p:nvSpPr>
        <p:spPr>
          <a:xfrm rot="7094395">
            <a:off x="2298145" y="4622088"/>
            <a:ext cx="124870" cy="6677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69818" y="1413164"/>
            <a:ext cx="9858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Training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Present to the NN examples and learn from them.</a:t>
            </a:r>
          </a:p>
        </p:txBody>
      </p:sp>
    </p:spTree>
    <p:extLst>
      <p:ext uri="{BB962C8B-B14F-4D97-AF65-F5344CB8AC3E}">
        <p14:creationId xmlns:p14="http://schemas.microsoft.com/office/powerpoint/2010/main" val="882068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can my NN do?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16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CCCC1A49-5D66-1443-AD4A-C75D5F5A3838}"/>
              </a:ext>
            </a:extLst>
          </p:cNvPr>
          <p:cNvSpPr/>
          <p:nvPr/>
        </p:nvSpPr>
        <p:spPr>
          <a:xfrm>
            <a:off x="4972466" y="1731364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NN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="" xmlns:a16="http://schemas.microsoft.com/office/drawing/2014/main" id="{C9C9F16D-A878-4D4D-85C9-09982F61CC15}"/>
              </a:ext>
            </a:extLst>
          </p:cNvPr>
          <p:cNvSpPr/>
          <p:nvPr/>
        </p:nvSpPr>
        <p:spPr>
          <a:xfrm rot="5400000">
            <a:off x="3697023" y="2365658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riangle 22">
            <a:extLst>
              <a:ext uri="{FF2B5EF4-FFF2-40B4-BE49-F238E27FC236}">
                <a16:creationId xmlns="" xmlns:a16="http://schemas.microsoft.com/office/drawing/2014/main" id="{932940C4-34FC-6C4E-AB4B-077E6DD3D454}"/>
              </a:ext>
            </a:extLst>
          </p:cNvPr>
          <p:cNvSpPr/>
          <p:nvPr/>
        </p:nvSpPr>
        <p:spPr>
          <a:xfrm rot="5400000">
            <a:off x="6509242" y="2356457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1E8F85B-C78E-D54F-9B00-00AA580E57CE}"/>
              </a:ext>
            </a:extLst>
          </p:cNvPr>
          <p:cNvSpPr txBox="1"/>
          <p:nvPr/>
        </p:nvSpPr>
        <p:spPr>
          <a:xfrm>
            <a:off x="8027233" y="2373767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George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C512385-FFA5-254B-A1D4-34D160A6CFDE}"/>
              </a:ext>
            </a:extLst>
          </p:cNvPr>
          <p:cNvSpPr/>
          <p:nvPr/>
        </p:nvSpPr>
        <p:spPr>
          <a:xfrm>
            <a:off x="4972466" y="4061196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NN</a:t>
            </a:r>
          </a:p>
        </p:txBody>
      </p:sp>
      <p:sp>
        <p:nvSpPr>
          <p:cNvPr id="37" name="Triangle 36">
            <a:extLst>
              <a:ext uri="{FF2B5EF4-FFF2-40B4-BE49-F238E27FC236}">
                <a16:creationId xmlns="" xmlns:a16="http://schemas.microsoft.com/office/drawing/2014/main" id="{B0A38152-5546-C74C-B9A6-F42E745A0B39}"/>
              </a:ext>
            </a:extLst>
          </p:cNvPr>
          <p:cNvSpPr/>
          <p:nvPr/>
        </p:nvSpPr>
        <p:spPr>
          <a:xfrm rot="5400000">
            <a:off x="3697023" y="4695490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riangle 37">
            <a:extLst>
              <a:ext uri="{FF2B5EF4-FFF2-40B4-BE49-F238E27FC236}">
                <a16:creationId xmlns="" xmlns:a16="http://schemas.microsoft.com/office/drawing/2014/main" id="{C6F50995-A27E-AC42-B252-C02849FF2B88}"/>
              </a:ext>
            </a:extLst>
          </p:cNvPr>
          <p:cNvSpPr/>
          <p:nvPr/>
        </p:nvSpPr>
        <p:spPr>
          <a:xfrm rot="5400000">
            <a:off x="6509242" y="4686289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A6B18E16-D907-B84D-B1A2-2FE14C027ABC}"/>
              </a:ext>
            </a:extLst>
          </p:cNvPr>
          <p:cNvSpPr txBox="1"/>
          <p:nvPr/>
        </p:nvSpPr>
        <p:spPr>
          <a:xfrm>
            <a:off x="8027233" y="4711394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Mary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19E38DB-D4DB-D34B-A7E5-9CD3594F3CD2}"/>
              </a:ext>
            </a:extLst>
          </p:cNvPr>
          <p:cNvGrpSpPr/>
          <p:nvPr/>
        </p:nvGrpSpPr>
        <p:grpSpPr>
          <a:xfrm>
            <a:off x="2168951" y="1731364"/>
            <a:ext cx="1273997" cy="1654140"/>
            <a:chOff x="2168951" y="1731364"/>
            <a:chExt cx="1273997" cy="1654140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2168951" y="1731364"/>
              <a:ext cx="1273997" cy="165414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21EC6BC9-0926-7F4C-9F95-4DA570CC1F6C}"/>
                </a:ext>
              </a:extLst>
            </p:cNvPr>
            <p:cNvSpPr/>
            <p:nvPr/>
          </p:nvSpPr>
          <p:spPr>
            <a:xfrm rot="3049164">
              <a:off x="2935834" y="2702276"/>
              <a:ext cx="413064" cy="172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2273B7E8-8C4B-4141-B227-C756445680F5}"/>
                </a:ext>
              </a:extLst>
            </p:cNvPr>
            <p:cNvSpPr/>
            <p:nvPr/>
          </p:nvSpPr>
          <p:spPr>
            <a:xfrm rot="6834961">
              <a:off x="2930696" y="2738122"/>
              <a:ext cx="465302" cy="271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C356807-3FB7-8941-94AB-50B59AF4CDBE}"/>
                </a:ext>
              </a:extLst>
            </p:cNvPr>
            <p:cNvSpPr/>
            <p:nvPr/>
          </p:nvSpPr>
          <p:spPr>
            <a:xfrm rot="2641231">
              <a:off x="2863632" y="2689054"/>
              <a:ext cx="98512" cy="1027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D16A862E-6FF9-F94E-A231-EEA2CFE3097B}"/>
                </a:ext>
              </a:extLst>
            </p:cNvPr>
            <p:cNvSpPr/>
            <p:nvPr/>
          </p:nvSpPr>
          <p:spPr>
            <a:xfrm rot="1604392">
              <a:off x="2875076" y="2891001"/>
              <a:ext cx="98512" cy="89804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ABBBB06-EB88-0E45-8764-CA784241D3FF}"/>
              </a:ext>
            </a:extLst>
          </p:cNvPr>
          <p:cNvGrpSpPr/>
          <p:nvPr/>
        </p:nvGrpSpPr>
        <p:grpSpPr>
          <a:xfrm>
            <a:off x="2168951" y="4079598"/>
            <a:ext cx="1263723" cy="1654140"/>
            <a:chOff x="2168951" y="4079598"/>
            <a:chExt cx="1263723" cy="1654140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2AD1B3BC-7420-0947-B6D5-10A9EDA01B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249" t="53072" r="1697" b="6691"/>
            <a:stretch/>
          </p:blipFill>
          <p:spPr>
            <a:xfrm>
              <a:off x="2168951" y="4079598"/>
              <a:ext cx="1263723" cy="1654140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5728C781-6D2E-A447-B427-D2D731CA908A}"/>
                </a:ext>
              </a:extLst>
            </p:cNvPr>
            <p:cNvSpPr/>
            <p:nvPr/>
          </p:nvSpPr>
          <p:spPr>
            <a:xfrm rot="2641231">
              <a:off x="2962073" y="5033847"/>
              <a:ext cx="79761" cy="8095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9BCA1FC8-56C0-6144-B395-BCDB63285B2E}"/>
                </a:ext>
              </a:extLst>
            </p:cNvPr>
            <p:cNvSpPr/>
            <p:nvPr/>
          </p:nvSpPr>
          <p:spPr>
            <a:xfrm rot="1604392">
              <a:off x="3002741" y="5223158"/>
              <a:ext cx="77676" cy="7780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7B112EF4-1EA3-A347-821F-60DDCE3AEA25}"/>
                </a:ext>
              </a:extLst>
            </p:cNvPr>
            <p:cNvSpPr/>
            <p:nvPr/>
          </p:nvSpPr>
          <p:spPr>
            <a:xfrm rot="2894751">
              <a:off x="3044229" y="5019451"/>
              <a:ext cx="362052" cy="1721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0B3E1BEE-840B-2043-B1E9-970F64AE43DE}"/>
                </a:ext>
              </a:extLst>
            </p:cNvPr>
            <p:cNvSpPr/>
            <p:nvPr/>
          </p:nvSpPr>
          <p:spPr>
            <a:xfrm rot="6834961">
              <a:off x="3000535" y="5093860"/>
              <a:ext cx="465302" cy="205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12489" y="1100021"/>
            <a:ext cx="4346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Prediction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: Given an example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03D6216F-12A3-C347-A113-8BEA3A9D79E9}"/>
                  </a:ext>
                </a:extLst>
              </p14:cNvPr>
              <p14:cNvContentPartPr/>
              <p14:nvPr/>
            </p14:nvContentPartPr>
            <p14:xfrm>
              <a:off x="2340720" y="3396960"/>
              <a:ext cx="1087200" cy="259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3D6216F-12A3-C347-A113-8BEA3A9D79E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1360" y="3387600"/>
                <a:ext cx="1105920" cy="261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632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my NN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NOT do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17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09B00B1A-553E-6F4C-ABDD-0365D1484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365" t="51947" r="-599" b="6121"/>
          <a:stretch/>
        </p:blipFill>
        <p:spPr>
          <a:xfrm>
            <a:off x="1984784" y="3092877"/>
            <a:ext cx="1273997" cy="165414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823D1562-B401-9E41-9FC7-D78D531C1D2A}"/>
              </a:ext>
            </a:extLst>
          </p:cNvPr>
          <p:cNvSpPr/>
          <p:nvPr/>
        </p:nvSpPr>
        <p:spPr>
          <a:xfrm>
            <a:off x="2435540" y="3074475"/>
            <a:ext cx="1282700" cy="167254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latin typeface="Karla" pitchFamily="2" charset="0"/>
              <a:ea typeface="Karla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049FFA9A-5703-114E-92EB-10A264FABECB}"/>
              </a:ext>
            </a:extLst>
          </p:cNvPr>
          <p:cNvSpPr/>
          <p:nvPr/>
        </p:nvSpPr>
        <p:spPr>
          <a:xfrm>
            <a:off x="5247759" y="3074475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WHO IS IT?</a:t>
            </a:r>
          </a:p>
        </p:txBody>
      </p:sp>
      <p:sp>
        <p:nvSpPr>
          <p:cNvPr id="42" name="Triangle 41">
            <a:extLst>
              <a:ext uri="{FF2B5EF4-FFF2-40B4-BE49-F238E27FC236}">
                <a16:creationId xmlns="" xmlns:a16="http://schemas.microsoft.com/office/drawing/2014/main" id="{C7EE8C18-F741-004F-8552-42205F55CB2A}"/>
              </a:ext>
            </a:extLst>
          </p:cNvPr>
          <p:cNvSpPr/>
          <p:nvPr/>
        </p:nvSpPr>
        <p:spPr>
          <a:xfrm rot="5400000">
            <a:off x="3972316" y="3708769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angle 42">
            <a:extLst>
              <a:ext uri="{FF2B5EF4-FFF2-40B4-BE49-F238E27FC236}">
                <a16:creationId xmlns="" xmlns:a16="http://schemas.microsoft.com/office/drawing/2014/main" id="{F778F3B1-3785-904D-A8AB-9B482BE14C39}"/>
              </a:ext>
            </a:extLst>
          </p:cNvPr>
          <p:cNvSpPr/>
          <p:nvPr/>
        </p:nvSpPr>
        <p:spPr>
          <a:xfrm rot="5400000">
            <a:off x="6784535" y="3699568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48512EF-45E9-CB45-9A31-F9865EB62EFD}"/>
              </a:ext>
            </a:extLst>
          </p:cNvPr>
          <p:cNvSpPr txBox="1"/>
          <p:nvPr/>
        </p:nvSpPr>
        <p:spPr>
          <a:xfrm>
            <a:off x="7866027" y="3400062"/>
            <a:ext cx="412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Karla" pitchFamily="2" charset="0"/>
                <a:ea typeface="Karl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0067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 from previous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18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E8895803-A369-9540-BE87-B14E7F6D97DB}"/>
              </a:ext>
            </a:extLst>
          </p:cNvPr>
          <p:cNvCxnSpPr>
            <a:cxnSpLocks/>
          </p:cNvCxnSpPr>
          <p:nvPr/>
        </p:nvCxnSpPr>
        <p:spPr>
          <a:xfrm>
            <a:off x="2720715" y="4344383"/>
            <a:ext cx="648324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75D823-71C4-594E-A792-00D6C5D732B8}"/>
              </a:ext>
            </a:extLst>
          </p:cNvPr>
          <p:cNvSpPr txBox="1"/>
          <p:nvPr/>
        </p:nvSpPr>
        <p:spPr>
          <a:xfrm>
            <a:off x="8896661" y="4414603"/>
            <a:ext cx="1173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Time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194134" y="2423429"/>
            <a:ext cx="5070519" cy="1654140"/>
            <a:chOff x="3194134" y="2423429"/>
            <a:chExt cx="5070519" cy="1654140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="" xmlns:a16="http://schemas.microsoft.com/office/drawing/2014/main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="" xmlns:a16="http://schemas.microsoft.com/office/drawing/2014/main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616739" y="2425957"/>
            <a:ext cx="1733456" cy="1672542"/>
            <a:chOff x="1984784" y="3074475"/>
            <a:chExt cx="1733456" cy="1672542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1984784" y="3092877"/>
              <a:ext cx="1273997" cy="165414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823D1562-B401-9E41-9FC7-D78D531C1D2A}"/>
                </a:ext>
              </a:extLst>
            </p:cNvPr>
            <p:cNvSpPr/>
            <p:nvPr/>
          </p:nvSpPr>
          <p:spPr>
            <a:xfrm>
              <a:off x="2435540" y="3074475"/>
              <a:ext cx="1282700" cy="16725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Karla" pitchFamily="2" charset="0"/>
                <a:ea typeface="Karl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49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Recurrent Neural Network (RNN)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19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814571" y="3309646"/>
            <a:ext cx="3216172" cy="1672542"/>
            <a:chOff x="4281023" y="2329178"/>
            <a:chExt cx="3216172" cy="1672542"/>
          </a:xfrm>
        </p:grpSpPr>
        <p:sp>
          <p:nvSpPr>
            <p:cNvPr id="51" name="Triangle 50">
              <a:extLst>
                <a:ext uri="{FF2B5EF4-FFF2-40B4-BE49-F238E27FC236}">
                  <a16:creationId xmlns="" xmlns:a16="http://schemas.microsoft.com/office/drawing/2014/main" id="{C7EE8C18-F741-004F-8552-42205F55CB2A}"/>
                </a:ext>
              </a:extLst>
            </p:cNvPr>
            <p:cNvSpPr/>
            <p:nvPr/>
          </p:nvSpPr>
          <p:spPr>
            <a:xfrm rot="5400000">
              <a:off x="3972316" y="2963472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="" xmlns:a16="http://schemas.microsoft.com/office/drawing/2014/main" id="{F778F3B1-3785-904D-A8AB-9B482BE14C39}"/>
                </a:ext>
              </a:extLst>
            </p:cNvPr>
            <p:cNvSpPr/>
            <p:nvPr/>
          </p:nvSpPr>
          <p:spPr>
            <a:xfrm rot="5400000">
              <a:off x="6784535" y="2954271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9B45DF79-3A56-A64E-A8D3-93259B6974D0}"/>
                </a:ext>
              </a:extLst>
            </p:cNvPr>
            <p:cNvSpPr/>
            <p:nvPr/>
          </p:nvSpPr>
          <p:spPr>
            <a:xfrm>
              <a:off x="5247759" y="2329178"/>
              <a:ext cx="1282700" cy="167254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Karla" pitchFamily="2" charset="0"/>
                  <a:ea typeface="Karla" pitchFamily="2" charset="0"/>
                </a:rPr>
                <a:t>NN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0422" y="3330680"/>
            <a:ext cx="1733456" cy="1672542"/>
            <a:chOff x="5658027" y="2392303"/>
            <a:chExt cx="1733456" cy="1672542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5658027" y="2410705"/>
              <a:ext cx="1273997" cy="165414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823D1562-B401-9E41-9FC7-D78D531C1D2A}"/>
                </a:ext>
              </a:extLst>
            </p:cNvPr>
            <p:cNvSpPr/>
            <p:nvPr/>
          </p:nvSpPr>
          <p:spPr>
            <a:xfrm>
              <a:off x="6108783" y="2392303"/>
              <a:ext cx="1282700" cy="16725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Karla" pitchFamily="2" charset="0"/>
                <a:ea typeface="Karla" pitchFamily="2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1E8F85B-C78E-D54F-9B00-00AA580E57CE}"/>
              </a:ext>
            </a:extLst>
          </p:cNvPr>
          <p:cNvSpPr txBox="1"/>
          <p:nvPr/>
        </p:nvSpPr>
        <p:spPr>
          <a:xfrm>
            <a:off x="8418174" y="3883608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George</a:t>
            </a:r>
          </a:p>
        </p:txBody>
      </p:sp>
      <p:sp>
        <p:nvSpPr>
          <p:cNvPr id="57" name="Triangle 56">
            <a:extLst>
              <a:ext uri="{FF2B5EF4-FFF2-40B4-BE49-F238E27FC236}">
                <a16:creationId xmlns="" xmlns:a16="http://schemas.microsoft.com/office/drawing/2014/main" id="{C7EE8C18-F741-004F-8552-42205F55CB2A}"/>
              </a:ext>
            </a:extLst>
          </p:cNvPr>
          <p:cNvSpPr/>
          <p:nvPr/>
        </p:nvSpPr>
        <p:spPr>
          <a:xfrm rot="10800000">
            <a:off x="5781307" y="2842866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/>
          <p:cNvGrpSpPr/>
          <p:nvPr/>
        </p:nvGrpSpPr>
        <p:grpSpPr>
          <a:xfrm>
            <a:off x="4844194" y="1401762"/>
            <a:ext cx="2782596" cy="907758"/>
            <a:chOff x="3194134" y="2423429"/>
            <a:chExt cx="5070519" cy="1654140"/>
          </a:xfrm>
        </p:grpSpPr>
        <p:grpSp>
          <p:nvGrpSpPr>
            <p:cNvPr id="59" name="Group 58">
              <a:extLst>
                <a:ext uri="{FF2B5EF4-FFF2-40B4-BE49-F238E27FC236}">
                  <a16:creationId xmlns="" xmlns:a16="http://schemas.microsoft.com/office/drawing/2014/main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="" xmlns:a16="http://schemas.microsoft.com/office/drawing/2014/main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78" name="Rectangle 77">
                <a:extLst>
                  <a:ext uri="{FF2B5EF4-FFF2-40B4-BE49-F238E27FC236}">
                    <a16:creationId xmlns="" xmlns:a16="http://schemas.microsoft.com/office/drawing/2014/main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="" xmlns:a16="http://schemas.microsoft.com/office/drawing/2014/main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="" xmlns:a16="http://schemas.microsoft.com/office/drawing/2014/main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="" xmlns:a16="http://schemas.microsoft.com/office/drawing/2014/main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="" xmlns:a16="http://schemas.microsoft.com/office/drawing/2014/main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="" xmlns:a16="http://schemas.microsoft.com/office/drawing/2014/main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="" xmlns:a16="http://schemas.microsoft.com/office/drawing/2014/main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="" xmlns:a16="http://schemas.microsoft.com/office/drawing/2014/main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A4946F82-9BFD-FE4D-8EC5-2445AD763C9A}"/>
                  </a:ext>
                </a:extLst>
              </p14:cNvPr>
              <p14:cNvContentPartPr/>
              <p14:nvPr/>
            </p14:nvContentPartPr>
            <p14:xfrm>
              <a:off x="2295720" y="932760"/>
              <a:ext cx="6109200" cy="442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946F82-9BFD-FE4D-8EC5-2445AD763C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6360" y="923400"/>
                <a:ext cx="6127920" cy="443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4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lectures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1009293" cy="2111143"/>
          </a:xfrm>
        </p:spPr>
        <p:txBody>
          <a:bodyPr/>
          <a:lstStyle/>
          <a:p>
            <a:pPr marL="457200" indent="-457200">
              <a:buFont typeface="Arial" charset="0"/>
              <a:buChar char="•"/>
            </a:pPr>
            <a:r>
              <a:rPr lang="en-US" dirty="0"/>
              <a:t>We would prefer you have your video on, but it is OK if you have it off.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We would prefer you have your real name.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All lectures, labs and a-sections will be live streamed and </a:t>
            </a:r>
            <a:r>
              <a:rPr lang="en-US" dirty="0" err="1"/>
              <a:t>als</a:t>
            </a:r>
            <a:r>
              <a:rPr lang="en-US" dirty="0"/>
              <a:t> available for viewing later on canvas/zoom.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We will have course staff in the chat online and during lecture you can also make use of </a:t>
            </a:r>
            <a:r>
              <a:rPr lang="en-US" dirty="0">
                <a:hlinkClick r:id="rId2"/>
              </a:rPr>
              <a:t>this spreadsheet</a:t>
            </a:r>
            <a:r>
              <a:rPr lang="en-US" dirty="0"/>
              <a:t> to enter your own questions or 'up vote' those of your fellow students. 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Quizzed will be available for 24 hours.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526" y="2222032"/>
            <a:ext cx="5534948" cy="454389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="" xmlns:a16="http://schemas.microsoft.com/office/drawing/2014/main" id="{E1C90499-30B6-F749-BB0F-B4855220BD19}"/>
                  </a:ext>
                </a:extLst>
              </p14:cNvPr>
              <p14:cNvContentPartPr/>
              <p14:nvPr/>
            </p14:nvContentPartPr>
            <p14:xfrm>
              <a:off x="3504600" y="1942920"/>
              <a:ext cx="7054560" cy="2670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1C90499-30B6-F749-BB0F-B4855220BD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95240" y="1933560"/>
                <a:ext cx="7073280" cy="268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566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Recurrent Neural Network (RNN)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="" xmlns:a16="http://schemas.microsoft.com/office/drawing/2014/main" id="{37D43A93-5616-DC40-946E-82DCB1056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818" y="5486320"/>
            <a:ext cx="10051678" cy="970915"/>
          </a:xfrm>
        </p:spPr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RNNs recognize the data's sequential characteristics and use patterns to predict the next likely scenario.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20</a:t>
            </a:fld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814571" y="3309646"/>
            <a:ext cx="3216172" cy="1672542"/>
            <a:chOff x="4281023" y="2329178"/>
            <a:chExt cx="3216172" cy="1672542"/>
          </a:xfrm>
        </p:grpSpPr>
        <p:sp>
          <p:nvSpPr>
            <p:cNvPr id="51" name="Triangle 50">
              <a:extLst>
                <a:ext uri="{FF2B5EF4-FFF2-40B4-BE49-F238E27FC236}">
                  <a16:creationId xmlns="" xmlns:a16="http://schemas.microsoft.com/office/drawing/2014/main" id="{C7EE8C18-F741-004F-8552-42205F55CB2A}"/>
                </a:ext>
              </a:extLst>
            </p:cNvPr>
            <p:cNvSpPr/>
            <p:nvPr/>
          </p:nvSpPr>
          <p:spPr>
            <a:xfrm rot="5400000">
              <a:off x="3972316" y="2963472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riangle 51">
              <a:extLst>
                <a:ext uri="{FF2B5EF4-FFF2-40B4-BE49-F238E27FC236}">
                  <a16:creationId xmlns="" xmlns:a16="http://schemas.microsoft.com/office/drawing/2014/main" id="{F778F3B1-3785-904D-A8AB-9B482BE14C39}"/>
                </a:ext>
              </a:extLst>
            </p:cNvPr>
            <p:cNvSpPr/>
            <p:nvPr/>
          </p:nvSpPr>
          <p:spPr>
            <a:xfrm rot="5400000">
              <a:off x="6784535" y="2954271"/>
              <a:ext cx="1021367" cy="403953"/>
            </a:xfrm>
            <a:prstGeom prst="triangl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9B45DF79-3A56-A64E-A8D3-93259B6974D0}"/>
                </a:ext>
              </a:extLst>
            </p:cNvPr>
            <p:cNvSpPr/>
            <p:nvPr/>
          </p:nvSpPr>
          <p:spPr>
            <a:xfrm>
              <a:off x="5247759" y="2329178"/>
              <a:ext cx="1282700" cy="167254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Karla" pitchFamily="2" charset="0"/>
                  <a:ea typeface="Karla" pitchFamily="2" charset="0"/>
                </a:rPr>
                <a:t>NN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0422" y="3330680"/>
            <a:ext cx="1733456" cy="1672542"/>
            <a:chOff x="5658027" y="2392303"/>
            <a:chExt cx="1733456" cy="1672542"/>
          </a:xfrm>
        </p:grpSpPr>
        <p:pic>
          <p:nvPicPr>
            <p:cNvPr id="54" name="Picture 53">
              <a:extLst>
                <a:ext uri="{FF2B5EF4-FFF2-40B4-BE49-F238E27FC236}">
                  <a16:creationId xmlns="" xmlns:a16="http://schemas.microsoft.com/office/drawing/2014/main" id="{09B00B1A-553E-6F4C-ABDD-0365D1484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4365" t="51947" r="-599" b="6121"/>
            <a:stretch/>
          </p:blipFill>
          <p:spPr>
            <a:xfrm>
              <a:off x="5658027" y="2410705"/>
              <a:ext cx="1273997" cy="1654140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823D1562-B401-9E41-9FC7-D78D531C1D2A}"/>
                </a:ext>
              </a:extLst>
            </p:cNvPr>
            <p:cNvSpPr/>
            <p:nvPr/>
          </p:nvSpPr>
          <p:spPr>
            <a:xfrm>
              <a:off x="6108783" y="2392303"/>
              <a:ext cx="1282700" cy="1672542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latin typeface="Karla" pitchFamily="2" charset="0"/>
                <a:ea typeface="Karla" pitchFamily="2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B1E8F85B-C78E-D54F-9B00-00AA580E57CE}"/>
              </a:ext>
            </a:extLst>
          </p:cNvPr>
          <p:cNvSpPr txBox="1"/>
          <p:nvPr/>
        </p:nvSpPr>
        <p:spPr>
          <a:xfrm>
            <a:off x="8418174" y="3883608"/>
            <a:ext cx="230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George</a:t>
            </a:r>
          </a:p>
        </p:txBody>
      </p:sp>
      <p:sp>
        <p:nvSpPr>
          <p:cNvPr id="57" name="Triangle 56">
            <a:extLst>
              <a:ext uri="{FF2B5EF4-FFF2-40B4-BE49-F238E27FC236}">
                <a16:creationId xmlns="" xmlns:a16="http://schemas.microsoft.com/office/drawing/2014/main" id="{C7EE8C18-F741-004F-8552-42205F55CB2A}"/>
              </a:ext>
            </a:extLst>
          </p:cNvPr>
          <p:cNvSpPr/>
          <p:nvPr/>
        </p:nvSpPr>
        <p:spPr>
          <a:xfrm rot="10800000">
            <a:off x="5781307" y="2842866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48512EF-45E9-CB45-9A31-F9865EB62EFD}"/>
              </a:ext>
            </a:extLst>
          </p:cNvPr>
          <p:cNvSpPr txBox="1"/>
          <p:nvPr/>
        </p:nvSpPr>
        <p:spPr>
          <a:xfrm>
            <a:off x="4894774" y="1386190"/>
            <a:ext cx="352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Karla" pitchFamily="2" charset="0"/>
                <a:ea typeface="Karla" pitchFamily="2" charset="0"/>
              </a:rPr>
              <a:t>I have seen George moving in this way before.</a:t>
            </a:r>
          </a:p>
        </p:txBody>
      </p:sp>
    </p:spTree>
    <p:extLst>
      <p:ext uri="{BB962C8B-B14F-4D97-AF65-F5344CB8AC3E}">
        <p14:creationId xmlns:p14="http://schemas.microsoft.com/office/powerpoint/2010/main" val="112020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Recurrent Neural Network (RNN)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382" y="5083899"/>
            <a:ext cx="10146562" cy="970915"/>
          </a:xfrm>
        </p:spPr>
        <p:txBody>
          <a:bodyPr/>
          <a:lstStyle/>
          <a:p>
            <a:r>
              <a:rPr lang="en-US" sz="2400" dirty="0"/>
              <a:t>Our model requires context - or contextual information - to understand the subject (he) and the direct object (it) in the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77F6DC-33EA-3441-8F53-7A0A99DF3D60}"/>
              </a:ext>
            </a:extLst>
          </p:cNvPr>
          <p:cNvSpPr/>
          <p:nvPr/>
        </p:nvSpPr>
        <p:spPr>
          <a:xfrm>
            <a:off x="5247759" y="2329178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WHO IS HE?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="" xmlns:a16="http://schemas.microsoft.com/office/drawing/2014/main" id="{A527A805-0126-FF48-A012-F7E886706563}"/>
              </a:ext>
            </a:extLst>
          </p:cNvPr>
          <p:cNvSpPr/>
          <p:nvPr/>
        </p:nvSpPr>
        <p:spPr>
          <a:xfrm rot="5400000">
            <a:off x="3972316" y="2963472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="" xmlns:a16="http://schemas.microsoft.com/office/drawing/2014/main" id="{DE646A21-BE2A-DC49-BBF8-EFA44F82CD76}"/>
              </a:ext>
            </a:extLst>
          </p:cNvPr>
          <p:cNvSpPr/>
          <p:nvPr/>
        </p:nvSpPr>
        <p:spPr>
          <a:xfrm rot="5400000">
            <a:off x="6784535" y="2954271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B1B3F1-AFE3-C94B-BBD5-852D347914E9}"/>
              </a:ext>
            </a:extLst>
          </p:cNvPr>
          <p:cNvSpPr txBox="1"/>
          <p:nvPr/>
        </p:nvSpPr>
        <p:spPr>
          <a:xfrm>
            <a:off x="7788829" y="2743601"/>
            <a:ext cx="3635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Karla" pitchFamily="2" charset="0"/>
                <a:ea typeface="Karla" pitchFamily="2" charset="0"/>
              </a:rPr>
              <a:t>I do not know. I need to know who said that and what he said before. Can you tell me more?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4E788D-6466-D548-BDFF-8B47C6216813}"/>
              </a:ext>
            </a:extLst>
          </p:cNvPr>
          <p:cNvSpPr txBox="1"/>
          <p:nvPr/>
        </p:nvSpPr>
        <p:spPr>
          <a:xfrm>
            <a:off x="783771" y="2971581"/>
            <a:ext cx="327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4">
                    <a:lumMod val="75000"/>
                  </a:schemeClr>
                </a:solidFill>
                <a:latin typeface="Karla" pitchFamily="2" charset="0"/>
                <a:ea typeface="Karla" pitchFamily="2" charset="0"/>
              </a:rPr>
              <a:t>He </a:t>
            </a:r>
            <a:r>
              <a:rPr lang="en-US" sz="2000" b="1" i="1" dirty="0">
                <a:solidFill>
                  <a:srgbClr val="C00000"/>
                </a:solidFill>
                <a:latin typeface="Karla" pitchFamily="2" charset="0"/>
                <a:ea typeface="Karla" pitchFamily="2" charset="0"/>
              </a:rPr>
              <a:t>told me I could have it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72533FF0-19EE-554D-973C-72A7EC43B4DF}"/>
                  </a:ext>
                </a:extLst>
              </p14:cNvPr>
              <p14:cNvContentPartPr/>
              <p14:nvPr/>
            </p14:nvContentPartPr>
            <p14:xfrm>
              <a:off x="835920" y="3332520"/>
              <a:ext cx="366840" cy="2863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2533FF0-19EE-554D-973C-72A7EC43B4D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6560" y="3323160"/>
                <a:ext cx="385560" cy="288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092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RNN – Another Example with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382" y="4747365"/>
            <a:ext cx="10047687" cy="970915"/>
          </a:xfrm>
        </p:spPr>
        <p:txBody>
          <a:bodyPr/>
          <a:lstStyle/>
          <a:p>
            <a:r>
              <a:rPr lang="en-US" sz="2400" dirty="0"/>
              <a:t>After providing sequential information, the model recognize the subject (Joe’s brother) and the object (sweater) in the sentence.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977F6DC-33EA-3441-8F53-7A0A99DF3D60}"/>
              </a:ext>
            </a:extLst>
          </p:cNvPr>
          <p:cNvSpPr/>
          <p:nvPr/>
        </p:nvSpPr>
        <p:spPr>
          <a:xfrm>
            <a:off x="5247759" y="2329178"/>
            <a:ext cx="1282700" cy="1672542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Karla" pitchFamily="2" charset="0"/>
                <a:ea typeface="Karla" pitchFamily="2" charset="0"/>
              </a:rPr>
              <a:t>WHO IS HE?</a:t>
            </a:r>
          </a:p>
        </p:txBody>
      </p:sp>
      <p:sp>
        <p:nvSpPr>
          <p:cNvPr id="8" name="Triangle 7">
            <a:extLst>
              <a:ext uri="{FF2B5EF4-FFF2-40B4-BE49-F238E27FC236}">
                <a16:creationId xmlns="" xmlns:a16="http://schemas.microsoft.com/office/drawing/2014/main" id="{A527A805-0126-FF48-A012-F7E886706563}"/>
              </a:ext>
            </a:extLst>
          </p:cNvPr>
          <p:cNvSpPr/>
          <p:nvPr/>
        </p:nvSpPr>
        <p:spPr>
          <a:xfrm rot="5400000">
            <a:off x="3972316" y="2963472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="" xmlns:a16="http://schemas.microsoft.com/office/drawing/2014/main" id="{DE646A21-BE2A-DC49-BBF8-EFA44F82CD76}"/>
              </a:ext>
            </a:extLst>
          </p:cNvPr>
          <p:cNvSpPr/>
          <p:nvPr/>
        </p:nvSpPr>
        <p:spPr>
          <a:xfrm rot="5400000">
            <a:off x="6784535" y="2954271"/>
            <a:ext cx="1021367" cy="4039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B1B3F1-AFE3-C94B-BBD5-852D347914E9}"/>
              </a:ext>
            </a:extLst>
          </p:cNvPr>
          <p:cNvSpPr txBox="1"/>
          <p:nvPr/>
        </p:nvSpPr>
        <p:spPr>
          <a:xfrm>
            <a:off x="7776303" y="2556082"/>
            <a:ext cx="2864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see what you mean now! The noun “he” stands for Joe’s brother while ”it” for the sweater.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4E788D-6466-D548-BDFF-8B47C6216813}"/>
              </a:ext>
            </a:extLst>
          </p:cNvPr>
          <p:cNvSpPr txBox="1"/>
          <p:nvPr/>
        </p:nvSpPr>
        <p:spPr>
          <a:xfrm>
            <a:off x="588723" y="2574049"/>
            <a:ext cx="34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- </a:t>
            </a:r>
            <a:r>
              <a:rPr lang="en-US" i="1" dirty="0"/>
              <a:t>Hellen: Nice sweater Joe.</a:t>
            </a:r>
          </a:p>
          <a:p>
            <a:r>
              <a:rPr lang="en-US" i="1" dirty="0"/>
              <a:t>	- Joe: Thanks,  Hellen. It used 	  to belong to my brother and  </a:t>
            </a:r>
            <a:r>
              <a:rPr lang="en-US" b="1" i="1" dirty="0">
                <a:solidFill>
                  <a:srgbClr val="C00000"/>
                </a:solidFill>
              </a:rPr>
              <a:t>he told me I could have it</a:t>
            </a:r>
            <a:r>
              <a:rPr lang="en-US" i="1" dirty="0"/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="" xmlns:a16="http://schemas.microsoft.com/office/drawing/2014/main" id="{293F2934-C370-074D-AED4-1A7C4C2661C7}"/>
                  </a:ext>
                </a:extLst>
              </p14:cNvPr>
              <p14:cNvContentPartPr/>
              <p14:nvPr/>
            </p14:nvContentPartPr>
            <p14:xfrm>
              <a:off x="3228120" y="3158640"/>
              <a:ext cx="257400" cy="309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93F2934-C370-074D-AED4-1A7C4C2661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8760" y="3149280"/>
                <a:ext cx="276120" cy="32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016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10160624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38472" y="224853"/>
            <a:ext cx="4017364" cy="569626"/>
          </a:xfrm>
          <a:prstGeom prst="rect">
            <a:avLst/>
          </a:prstGeom>
          <a:solidFill>
            <a:srgbClr val="F9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Batch_size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2048</a:t>
            </a:r>
          </a:p>
        </p:txBody>
      </p:sp>
    </p:spTree>
    <p:extLst>
      <p:ext uri="{BB962C8B-B14F-4D97-AF65-F5344CB8AC3E}">
        <p14:creationId xmlns:p14="http://schemas.microsoft.com/office/powerpoint/2010/main" val="56206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Sequences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We want a machine learning model to understand sequences, not isolated samples.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74856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samples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96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Sequences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We want a machine learning model to understand sequences, not isolated samples.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samples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CDC1BB9C-EACF-6A4B-B15E-58AA4D30AC44}"/>
                  </a:ext>
                </a:extLst>
              </p14:cNvPr>
              <p14:cNvContentPartPr/>
              <p14:nvPr/>
            </p14:nvContentPartPr>
            <p14:xfrm>
              <a:off x="2379240" y="3313080"/>
              <a:ext cx="624240" cy="1364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DC1BB9C-EACF-6A4B-B15E-58AA4D30AC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9880" y="3303720"/>
                <a:ext cx="642960" cy="138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76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Sequences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We want a machine learning model to understand sequences, not isolated samples.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samples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92863"/>
              </p:ext>
            </p:extLst>
          </p:nvPr>
        </p:nvGraphicFramePr>
        <p:xfrm>
          <a:off x="60228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98622"/>
              </p:ext>
            </p:extLst>
          </p:nvPr>
        </p:nvGraphicFramePr>
        <p:xfrm>
          <a:off x="57022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="" xmlns:a16="http://schemas.microsoft.com/office/drawing/2014/main" id="{9614CFDC-66C6-9D4E-AE9A-765AFEF7F741}"/>
                  </a:ext>
                </a:extLst>
              </p14:cNvPr>
              <p14:cNvContentPartPr/>
              <p14:nvPr/>
            </p14:nvContentPartPr>
            <p14:xfrm>
              <a:off x="2893680" y="3724920"/>
              <a:ext cx="328320" cy="1222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14CFDC-66C6-9D4E-AE9A-765AFEF7F74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4320" y="3715560"/>
                <a:ext cx="347040" cy="1241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4102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Sequences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We want a machine learning model to understand sequences, not isolated samples.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samples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92863"/>
              </p:ext>
            </p:extLst>
          </p:nvPr>
        </p:nvGraphicFramePr>
        <p:xfrm>
          <a:off x="60228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98622"/>
              </p:ext>
            </p:extLst>
          </p:nvPr>
        </p:nvGraphicFramePr>
        <p:xfrm>
          <a:off x="57022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67019"/>
              </p:ext>
            </p:extLst>
          </p:nvPr>
        </p:nvGraphicFramePr>
        <p:xfrm>
          <a:off x="76716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/>
                        <a:t>39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12342"/>
              </p:ext>
            </p:extLst>
          </p:nvPr>
        </p:nvGraphicFramePr>
        <p:xfrm>
          <a:off x="73510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226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Sequences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72857" y="1079695"/>
            <a:ext cx="10070926" cy="691645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We want a machine learning model to understand sequences, not isolated samples.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MLP do this?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Assume we have a sequence of temperature measurements and we want to take 3 sequential measurements and predict the next one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79193"/>
              </p:ext>
            </p:extLst>
          </p:nvPr>
        </p:nvGraphicFramePr>
        <p:xfrm>
          <a:off x="2445366" y="3275570"/>
          <a:ext cx="423100" cy="29260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499085"/>
              </p:ext>
            </p:extLst>
          </p:nvPr>
        </p:nvGraphicFramePr>
        <p:xfrm>
          <a:off x="2124858" y="3300622"/>
          <a:ext cx="230047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mr-I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730475" y="2825813"/>
            <a:ext cx="1403815" cy="2209665"/>
            <a:chOff x="1730475" y="2825813"/>
            <a:chExt cx="1403815" cy="2209665"/>
          </a:xfrm>
        </p:grpSpPr>
        <p:sp>
          <p:nvSpPr>
            <p:cNvPr id="7" name="TextBox 6"/>
            <p:cNvSpPr txBox="1"/>
            <p:nvPr/>
          </p:nvSpPr>
          <p:spPr>
            <a:xfrm>
              <a:off x="2179541" y="2825813"/>
              <a:ext cx="954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features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1440491" y="4376163"/>
              <a:ext cx="949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samples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4667"/>
              </p:ext>
            </p:extLst>
          </p:nvPr>
        </p:nvGraphicFramePr>
        <p:xfrm>
          <a:off x="45180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380780"/>
              </p:ext>
            </p:extLst>
          </p:nvPr>
        </p:nvGraphicFramePr>
        <p:xfrm>
          <a:off x="41974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92863"/>
              </p:ext>
            </p:extLst>
          </p:nvPr>
        </p:nvGraphicFramePr>
        <p:xfrm>
          <a:off x="60228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998622"/>
              </p:ext>
            </p:extLst>
          </p:nvPr>
        </p:nvGraphicFramePr>
        <p:xfrm>
          <a:off x="57022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067019"/>
              </p:ext>
            </p:extLst>
          </p:nvPr>
        </p:nvGraphicFramePr>
        <p:xfrm>
          <a:off x="7671606" y="3275570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/>
                        <a:t>39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12342"/>
              </p:ext>
            </p:extLst>
          </p:nvPr>
        </p:nvGraphicFramePr>
        <p:xfrm>
          <a:off x="7351098" y="3300622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685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Windowed dataset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This is called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overlapping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windowed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dataset, since we’re windowing observations to create new. </a:t>
            </a:r>
            <a:endParaRPr lang="en-US" sz="2000" dirty="0"/>
          </a:p>
          <a:p>
            <a:r>
              <a:rPr lang="en-US" sz="2000" dirty="0"/>
              <a:t>We can easily do using a MLS: 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29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718026" y="2431978"/>
            <a:ext cx="6755947" cy="1449327"/>
            <a:chOff x="2890745" y="4515588"/>
            <a:chExt cx="6755947" cy="1449327"/>
          </a:xfrm>
        </p:grpSpPr>
        <p:sp>
          <p:nvSpPr>
            <p:cNvPr id="5" name="TextBox 4"/>
            <p:cNvSpPr txBox="1"/>
            <p:nvPr/>
          </p:nvSpPr>
          <p:spPr>
            <a:xfrm>
              <a:off x="2890745" y="481845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053385" y="4515588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822739" y="4515588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92093" y="4515588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330054" y="4972788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5138382" y="4972788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884837" y="4963917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8674663" y="4941057"/>
              <a:ext cx="559558" cy="45719"/>
            </a:xfrm>
            <a:prstGeom prst="rightArrow">
              <a:avLst/>
            </a:prstGeom>
            <a:solidFill>
              <a:schemeClr val="tx1">
                <a:lumMod val="75000"/>
                <a:lumOff val="25000"/>
              </a:schemeClr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332182" y="4768637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19256" y="5595583"/>
              <a:ext cx="94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38883" y="5595583"/>
              <a:ext cx="948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10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575028" y="5595583"/>
              <a:ext cx="831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</a:t>
              </a:r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ReLU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839018"/>
              </p:ext>
            </p:extLst>
          </p:nvPr>
        </p:nvGraphicFramePr>
        <p:xfrm>
          <a:off x="4436118" y="4544814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935227"/>
              </p:ext>
            </p:extLst>
          </p:nvPr>
        </p:nvGraphicFramePr>
        <p:xfrm>
          <a:off x="4115610" y="4569866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515525"/>
              </p:ext>
            </p:extLst>
          </p:nvPr>
        </p:nvGraphicFramePr>
        <p:xfrm>
          <a:off x="5940918" y="4544814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403437"/>
              </p:ext>
            </p:extLst>
          </p:nvPr>
        </p:nvGraphicFramePr>
        <p:xfrm>
          <a:off x="5620410" y="4569866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303350"/>
              </p:ext>
            </p:extLst>
          </p:nvPr>
        </p:nvGraphicFramePr>
        <p:xfrm>
          <a:off x="7589718" y="4544814"/>
          <a:ext cx="423100" cy="14630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31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b="0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846329"/>
              </p:ext>
            </p:extLst>
          </p:nvPr>
        </p:nvGraphicFramePr>
        <p:xfrm>
          <a:off x="7269210" y="4569866"/>
          <a:ext cx="230047" cy="1463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0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01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" name="Content Placeholder 2"/>
          <p:cNvSpPr txBox="1">
            <a:spLocks/>
          </p:cNvSpPr>
          <p:nvPr/>
        </p:nvSpPr>
        <p:spPr>
          <a:xfrm>
            <a:off x="1828393" y="6165229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342887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557190" indent="-214304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857216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200102" indent="-171443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1542988" indent="-171443" algn="l" defTabSz="342887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1885874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will produce the same results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351189" y="3953916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342887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1pPr>
            <a:lvl2pPr marL="557190" indent="-214304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2pPr>
            <a:lvl3pPr marL="857216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3pPr>
            <a:lvl4pPr marL="1200102" indent="-171443" algn="l" defTabSz="342887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4pPr>
            <a:lvl5pPr marL="1542988" indent="-171443" algn="l" defTabSz="342887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rgbClr val="464646"/>
                </a:solidFill>
                <a:latin typeface="Karla"/>
                <a:ea typeface="+mn-ea"/>
                <a:cs typeface="Karla"/>
              </a:defRPr>
            </a:lvl5pPr>
            <a:lvl6pPr marL="1885874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3" indent="-171443" algn="l" defTabSz="342887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But re-arranging the order of the inputs like: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6" name="Ink 25">
                <a:extLst>
                  <a:ext uri="{FF2B5EF4-FFF2-40B4-BE49-F238E27FC236}">
                    <a16:creationId xmlns="" xmlns:a16="http://schemas.microsoft.com/office/drawing/2014/main" id="{845DF248-FE7E-3C45-872D-0B3676985D8A}"/>
                  </a:ext>
                </a:extLst>
              </p14:cNvPr>
              <p14:cNvContentPartPr/>
              <p14:nvPr/>
            </p14:nvContentPartPr>
            <p14:xfrm>
              <a:off x="3459600" y="6445800"/>
              <a:ext cx="540360" cy="39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45DF248-FE7E-3C45-872D-0B3676985D8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0240" y="6436440"/>
                <a:ext cx="559080" cy="5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68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</a:t>
            </a:r>
            <a:r>
              <a:rPr lang="en-US" sz="2400" dirty="0"/>
              <a:t>Recurrent Neural Networks (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RNNs)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training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1" y="216531"/>
            <a:ext cx="11556697" cy="767276"/>
          </a:xfrm>
        </p:spPr>
        <p:txBody>
          <a:bodyPr/>
          <a:lstStyle/>
          <a:p>
            <a:r>
              <a:rPr lang="en-US" dirty="0"/>
              <a:t>Why not CNNs or MLPs?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34F3048-7171-43C3-A03D-1CA9C03A1C74}"/>
              </a:ext>
            </a:extLst>
          </p:cNvPr>
          <p:cNvSpPr txBox="1"/>
          <p:nvPr/>
        </p:nvSpPr>
        <p:spPr>
          <a:xfrm>
            <a:off x="1153263" y="1338901"/>
            <a:ext cx="9164688" cy="16933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MLPs/CNNs require fixed input and output size 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MLPs/CNNs can’t classify inputs in multiple places </a:t>
            </a:r>
          </a:p>
        </p:txBody>
      </p:sp>
    </p:spTree>
    <p:extLst>
      <p:ext uri="{BB962C8B-B14F-4D97-AF65-F5344CB8AC3E}">
        <p14:creationId xmlns:p14="http://schemas.microsoft.com/office/powerpoint/2010/main" val="16091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Windowed dataset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60"/>
            <a:ext cx="10327008" cy="3015099"/>
          </a:xfrm>
        </p:spPr>
        <p:txBody>
          <a:bodyPr/>
          <a:lstStyle/>
          <a:p>
            <a:r>
              <a:rPr lang="en-US" sz="2400" b="1" dirty="0"/>
              <a:t>What follows after: </a:t>
            </a:r>
            <a:r>
              <a:rPr lang="en-US" sz="2400" i="1" dirty="0">
                <a:latin typeface="Courier" charset="0"/>
                <a:ea typeface="Courier" charset="0"/>
                <a:cs typeface="Courier" charset="0"/>
              </a:rPr>
              <a:t>`I got in the car and’ </a:t>
            </a:r>
            <a:r>
              <a:rPr lang="en-US" sz="2400" i="1" dirty="0"/>
              <a:t>?</a:t>
            </a:r>
          </a:p>
          <a:p>
            <a:endParaRPr lang="en-US" sz="2400" i="1" dirty="0"/>
          </a:p>
          <a:p>
            <a:r>
              <a:rPr lang="en-US" sz="2400" i="1" dirty="0">
                <a:latin typeface="Courier" charset="0"/>
                <a:ea typeface="Courier" charset="0"/>
                <a:cs typeface="Courier" charset="0"/>
              </a:rPr>
              <a:t>`drove away’ </a:t>
            </a:r>
          </a:p>
          <a:p>
            <a:endParaRPr lang="en-US" sz="2400" i="1" dirty="0"/>
          </a:p>
          <a:p>
            <a:r>
              <a:rPr lang="en-US" sz="2400" b="1" dirty="0"/>
              <a:t>What follows after</a:t>
            </a:r>
            <a:r>
              <a:rPr lang="en-US" sz="2400" i="1" dirty="0"/>
              <a:t>: </a:t>
            </a:r>
            <a:r>
              <a:rPr lang="en-US" sz="2400" i="1" dirty="0">
                <a:latin typeface="Courier" charset="0"/>
                <a:ea typeface="Courier" charset="0"/>
                <a:cs typeface="Courier" charset="0"/>
              </a:rPr>
              <a:t>`In car the and I got’ </a:t>
            </a:r>
            <a:r>
              <a:rPr lang="en-US" sz="2400" i="1" dirty="0"/>
              <a:t>? </a:t>
            </a:r>
          </a:p>
          <a:p>
            <a:endParaRPr lang="en-US" sz="2400" i="1" dirty="0"/>
          </a:p>
          <a:p>
            <a:r>
              <a:rPr lang="en-US" sz="2400" dirty="0"/>
              <a:t>Not obvious that it should be </a:t>
            </a:r>
            <a:r>
              <a:rPr lang="en-US" sz="2400" i="1" dirty="0"/>
              <a:t>`</a:t>
            </a:r>
            <a:r>
              <a:rPr lang="en-US" sz="2400" i="1" dirty="0">
                <a:latin typeface="Courier" charset="0"/>
                <a:ea typeface="Courier" charset="0"/>
                <a:cs typeface="Courier" charset="0"/>
              </a:rPr>
              <a:t>drove away’ </a:t>
            </a:r>
          </a:p>
          <a:p>
            <a:endParaRPr lang="en-US" sz="2400" i="1" dirty="0"/>
          </a:p>
          <a:p>
            <a:r>
              <a:rPr lang="en-US" sz="2400" b="1" dirty="0"/>
              <a:t>The order of words matters. </a:t>
            </a:r>
            <a:r>
              <a:rPr lang="en-US" sz="2400" b="1" dirty="0">
                <a:solidFill>
                  <a:srgbClr val="C00000"/>
                </a:solidFill>
              </a:rPr>
              <a:t>This is  true for most sequential data. </a:t>
            </a:r>
          </a:p>
          <a:p>
            <a:r>
              <a:rPr lang="en-US" sz="2400" dirty="0"/>
              <a:t>A fully connected network will not distinguish the order and therefore missing some information. </a:t>
            </a:r>
          </a:p>
          <a:p>
            <a:endParaRPr lang="en-US" sz="24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30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training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458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60"/>
            <a:ext cx="10804403" cy="2111143"/>
          </a:xfrm>
        </p:spPr>
        <p:txBody>
          <a:bodyPr/>
          <a:lstStyle/>
          <a:p>
            <a:r>
              <a:rPr lang="en-US" sz="2400" dirty="0"/>
              <a:t>Somehow the computational unit should remember what it has seen before.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3663176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5815331" y="4941004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5816222" y="3254029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Callout 10"/>
              <p:cNvSpPr/>
              <p:nvPr/>
            </p:nvSpPr>
            <p:spPr>
              <a:xfrm>
                <a:off x="6897086" y="2819546"/>
                <a:ext cx="1843153" cy="938713"/>
              </a:xfrm>
              <a:prstGeom prst="wedgeEllipseCallout">
                <a:avLst>
                  <a:gd name="adj1" fmla="val -66025"/>
                  <a:gd name="adj2" fmla="val 89066"/>
                </a:avLst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  <a:latin typeface="Karla" charset="0"/>
                    <a:ea typeface="Karla" charset="0"/>
                    <a:cs typeface="Karla" charset="0"/>
                  </a:rPr>
                  <a:t>Should remember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ysClr val="windowText" lastClr="000000"/>
                        </a:solidFill>
                        <a:latin typeface="Cambria Math" charset="0"/>
                        <a:ea typeface="Karla" charset="0"/>
                        <a:cs typeface="Karla" charset="0"/>
                      </a:rPr>
                      <m:t>…</m:t>
                    </m:r>
                    <m:sSub>
                      <m:sSubPr>
                        <m:ctrlP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ysClr val="windowText" lastClr="000000"/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ysClr val="windowText" lastClr="000000"/>
                    </a:solidFill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Oval Callout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86" y="2819546"/>
                <a:ext cx="1843153" cy="938713"/>
              </a:xfrm>
              <a:prstGeom prst="wedgeEllipseCallout">
                <a:avLst>
                  <a:gd name="adj1" fmla="val -66025"/>
                  <a:gd name="adj2" fmla="val 89066"/>
                </a:avLst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9224820" y="1902725"/>
            <a:ext cx="2412997" cy="1164242"/>
            <a:chOff x="2720715" y="2423429"/>
            <a:chExt cx="7629480" cy="3299577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E8895803-A369-9540-BE87-B14E7F6D9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15" y="4344383"/>
              <a:ext cx="648324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975D823-71C4-594E-A792-00D6C5D732B8}"/>
                </a:ext>
              </a:extLst>
            </p:cNvPr>
            <p:cNvSpPr txBox="1"/>
            <p:nvPr/>
          </p:nvSpPr>
          <p:spPr>
            <a:xfrm>
              <a:off x="8896662" y="4414602"/>
              <a:ext cx="1173613" cy="130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="" xmlns:a16="http://schemas.microsoft.com/office/drawing/2014/main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="" xmlns:a16="http://schemas.microsoft.com/office/drawing/2014/main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="" xmlns:a16="http://schemas.microsoft.com/office/drawing/2014/main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="" xmlns:a16="http://schemas.microsoft.com/office/drawing/2014/main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616739" y="2425957"/>
              <a:ext cx="1733456" cy="1672542"/>
              <a:chOff x="1984784" y="3074475"/>
              <a:chExt cx="1733456" cy="167254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="" xmlns:a16="http://schemas.microsoft.com/office/drawing/2014/main" id="{09B00B1A-553E-6F4C-ABDD-0365D1484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4365" t="51947" r="-599" b="6121"/>
              <a:stretch/>
            </p:blipFill>
            <p:spPr>
              <a:xfrm>
                <a:off x="1984784" y="3092877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823D1562-B401-9E41-9FC7-D78D531C1D2A}"/>
                  </a:ext>
                </a:extLst>
              </p:cNvPr>
              <p:cNvSpPr/>
              <p:nvPr/>
            </p:nvSpPr>
            <p:spPr>
              <a:xfrm>
                <a:off x="2435540" y="3074475"/>
                <a:ext cx="1282700" cy="1672542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latin typeface="Karla" pitchFamily="2" charset="0"/>
                  <a:ea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448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60"/>
            <a:ext cx="10804403" cy="2111143"/>
          </a:xfrm>
        </p:spPr>
        <p:txBody>
          <a:bodyPr/>
          <a:lstStyle/>
          <a:p>
            <a:r>
              <a:rPr lang="en-US" sz="2400" dirty="0"/>
              <a:t>Somehow the computational unit should remember what it has seen before.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3663176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 memory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5815331" y="4941004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5816222" y="3254029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9224820" y="1902725"/>
            <a:ext cx="2412997" cy="1164242"/>
            <a:chOff x="2720715" y="2423429"/>
            <a:chExt cx="7629480" cy="329957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E8895803-A369-9540-BE87-B14E7F6D9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15" y="4344383"/>
              <a:ext cx="648324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975D823-71C4-594E-A792-00D6C5D732B8}"/>
                </a:ext>
              </a:extLst>
            </p:cNvPr>
            <p:cNvSpPr txBox="1"/>
            <p:nvPr/>
          </p:nvSpPr>
          <p:spPr>
            <a:xfrm>
              <a:off x="8896662" y="4414602"/>
              <a:ext cx="1173613" cy="130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16739" y="2425957"/>
              <a:ext cx="1733456" cy="1672542"/>
              <a:chOff x="1984784" y="3074475"/>
              <a:chExt cx="1733456" cy="167254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09B00B1A-553E-6F4C-ABDD-0365D1484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365" t="51947" r="-599" b="6121"/>
              <a:stretch/>
            </p:blipFill>
            <p:spPr>
              <a:xfrm>
                <a:off x="1984784" y="3092877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823D1562-B401-9E41-9FC7-D78D531C1D2A}"/>
                  </a:ext>
                </a:extLst>
              </p:cNvPr>
              <p:cNvSpPr/>
              <p:nvPr/>
            </p:nvSpPr>
            <p:spPr>
              <a:xfrm>
                <a:off x="2435540" y="3074475"/>
                <a:ext cx="1282700" cy="167254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latin typeface="Karla" pitchFamily="2" charset="0"/>
                  <a:ea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261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60"/>
            <a:ext cx="10804403" cy="2111143"/>
          </a:xfrm>
        </p:spPr>
        <p:txBody>
          <a:bodyPr/>
          <a:lstStyle/>
          <a:p>
            <a:r>
              <a:rPr lang="en-US" sz="2400" dirty="0"/>
              <a:t>Somehow the computational unit should remember what it has seen before.</a:t>
            </a:r>
          </a:p>
          <a:p>
            <a:r>
              <a:rPr lang="en-US" sz="2400" dirty="0"/>
              <a:t>We’ll call the information the unit’s </a:t>
            </a:r>
            <a:r>
              <a:rPr lang="en-US" sz="2400" b="1" dirty="0"/>
              <a:t>state</a:t>
            </a:r>
            <a:r>
              <a:rPr lang="en-US" sz="2400" dirty="0"/>
              <a:t>.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38800" y="3663176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</a:t>
            </a:r>
          </a:p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Internal memory</a:t>
            </a:r>
          </a:p>
        </p:txBody>
      </p:sp>
      <p:sp>
        <p:nvSpPr>
          <p:cNvPr id="6" name="Right Arrow 5"/>
          <p:cNvSpPr/>
          <p:nvPr/>
        </p:nvSpPr>
        <p:spPr>
          <a:xfrm rot="16200000">
            <a:off x="5815331" y="4941004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6200000">
            <a:off x="5816222" y="3254029"/>
            <a:ext cx="559558" cy="45719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9899" y="5324515"/>
                <a:ext cx="464293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937" y="2583533"/>
                <a:ext cx="426912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9224820" y="1902725"/>
            <a:ext cx="2412997" cy="1164242"/>
            <a:chOff x="2720715" y="2423429"/>
            <a:chExt cx="7629480" cy="329957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E8895803-A369-9540-BE87-B14E7F6D97DB}"/>
                </a:ext>
              </a:extLst>
            </p:cNvPr>
            <p:cNvCxnSpPr>
              <a:cxnSpLocks/>
            </p:cNvCxnSpPr>
            <p:nvPr/>
          </p:nvCxnSpPr>
          <p:spPr>
            <a:xfrm>
              <a:off x="2720715" y="4344383"/>
              <a:ext cx="6483246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975D823-71C4-594E-A792-00D6C5D732B8}"/>
                </a:ext>
              </a:extLst>
            </p:cNvPr>
            <p:cNvSpPr txBox="1"/>
            <p:nvPr/>
          </p:nvSpPr>
          <p:spPr>
            <a:xfrm>
              <a:off x="8896662" y="4414602"/>
              <a:ext cx="1173613" cy="1308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latin typeface="Karla" pitchFamily="2" charset="0"/>
                <a:ea typeface="Karla" pitchFamily="2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EE27D4CF-D4A2-4B43-9162-472098115FED}"/>
                </a:ext>
              </a:extLst>
            </p:cNvPr>
            <p:cNvGrpSpPr/>
            <p:nvPr/>
          </p:nvGrpSpPr>
          <p:grpSpPr>
            <a:xfrm>
              <a:off x="5123503" y="2423429"/>
              <a:ext cx="1273997" cy="1654140"/>
              <a:chOff x="5123503" y="2423429"/>
              <a:chExt cx="1273997" cy="165414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7AB326BC-1149-DC42-9712-7F284DF8E1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1236" t="51947" r="42530" b="6121"/>
              <a:stretch/>
            </p:blipFill>
            <p:spPr>
              <a:xfrm>
                <a:off x="5123503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AC2CB450-B042-7548-AA76-E85B284E6F02}"/>
                  </a:ext>
                </a:extLst>
              </p:cNvPr>
              <p:cNvSpPr/>
              <p:nvPr/>
            </p:nvSpPr>
            <p:spPr>
              <a:xfrm rot="5400000">
                <a:off x="5256325" y="3233648"/>
                <a:ext cx="207965" cy="473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DFC8D2E6-E937-C14F-8FC2-E1302057800C}"/>
                  </a:ext>
                </a:extLst>
              </p:cNvPr>
              <p:cNvSpPr/>
              <p:nvPr/>
            </p:nvSpPr>
            <p:spPr>
              <a:xfrm rot="1008786">
                <a:off x="5183949" y="3277293"/>
                <a:ext cx="169626" cy="4430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7670C086-4E0B-C644-9877-AFEFBA3DBD50}"/>
                  </a:ext>
                </a:extLst>
              </p:cNvPr>
              <p:cNvSpPr/>
              <p:nvPr/>
            </p:nvSpPr>
            <p:spPr>
              <a:xfrm rot="18740779">
                <a:off x="5300207" y="3266986"/>
                <a:ext cx="186887" cy="3221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0A12CE29-0826-0648-BC0C-C7C7A6511710}"/>
                  </a:ext>
                </a:extLst>
              </p:cNvPr>
              <p:cNvSpPr/>
              <p:nvPr/>
            </p:nvSpPr>
            <p:spPr>
              <a:xfrm rot="18740779">
                <a:off x="5258341" y="3318380"/>
                <a:ext cx="186887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9022F5B2-1C4F-754F-A94F-2B3B73DCECD5}"/>
                </a:ext>
              </a:extLst>
            </p:cNvPr>
            <p:cNvGrpSpPr/>
            <p:nvPr/>
          </p:nvGrpSpPr>
          <p:grpSpPr>
            <a:xfrm>
              <a:off x="3194134" y="2423429"/>
              <a:ext cx="1273997" cy="1654140"/>
              <a:chOff x="3194134" y="2423429"/>
              <a:chExt cx="1273997" cy="165414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="" xmlns:a16="http://schemas.microsoft.com/office/drawing/2014/main" id="{7D13B6FE-F439-AE44-AE8D-44A6AE1264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078" t="51947" r="68688" b="6121"/>
              <a:stretch/>
            </p:blipFill>
            <p:spPr>
              <a:xfrm>
                <a:off x="3194134" y="2423429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3CAF09C8-87AA-B84D-8805-B47E2BCCD891}"/>
                  </a:ext>
                </a:extLst>
              </p:cNvPr>
              <p:cNvSpPr/>
              <p:nvPr/>
            </p:nvSpPr>
            <p:spPr>
              <a:xfrm rot="5400000">
                <a:off x="3229046" y="3183945"/>
                <a:ext cx="323934" cy="3937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ACB414EF-0E2E-3345-A665-8856B903B444}"/>
                  </a:ext>
                </a:extLst>
              </p:cNvPr>
              <p:cNvSpPr/>
              <p:nvPr/>
            </p:nvSpPr>
            <p:spPr>
              <a:xfrm rot="417016">
                <a:off x="3207996" y="3480706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9046D8BA-FD3B-EB44-A301-29A40EC266B0}"/>
                  </a:ext>
                </a:extLst>
              </p:cNvPr>
              <p:cNvSpPr/>
              <p:nvPr/>
            </p:nvSpPr>
            <p:spPr>
              <a:xfrm rot="417016">
                <a:off x="3200291" y="3368255"/>
                <a:ext cx="45719" cy="2669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433033D-5905-5142-95EC-934B71CA5993}"/>
                </a:ext>
              </a:extLst>
            </p:cNvPr>
            <p:cNvGrpSpPr/>
            <p:nvPr/>
          </p:nvGrpSpPr>
          <p:grpSpPr>
            <a:xfrm>
              <a:off x="7052872" y="2423429"/>
              <a:ext cx="1211781" cy="1654140"/>
              <a:chOff x="7052872" y="2423429"/>
              <a:chExt cx="1211781" cy="165414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3A1E9EE8-BDC3-0942-B957-7652CD6C5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3408" t="51947" r="21639" b="6121"/>
              <a:stretch/>
            </p:blipFill>
            <p:spPr>
              <a:xfrm>
                <a:off x="7052872" y="2423429"/>
                <a:ext cx="1211781" cy="1654140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5FA51210-2B6B-9E44-AA3A-DD2FBA6E1641}"/>
                  </a:ext>
                </a:extLst>
              </p:cNvPr>
              <p:cNvSpPr/>
              <p:nvPr/>
            </p:nvSpPr>
            <p:spPr>
              <a:xfrm rot="4610171">
                <a:off x="7190844" y="3304012"/>
                <a:ext cx="432130" cy="172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4E3513C4-5373-E341-8F41-C62C1EC7906D}"/>
                  </a:ext>
                </a:extLst>
              </p:cNvPr>
              <p:cNvSpPr/>
              <p:nvPr/>
            </p:nvSpPr>
            <p:spPr>
              <a:xfrm rot="5620907">
                <a:off x="7523527" y="3518794"/>
                <a:ext cx="96233" cy="45719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3B6E4B37-2788-1E44-B195-F83B73F5E6A6}"/>
                  </a:ext>
                </a:extLst>
              </p:cNvPr>
              <p:cNvSpPr/>
              <p:nvPr/>
            </p:nvSpPr>
            <p:spPr>
              <a:xfrm rot="4180845">
                <a:off x="7537479" y="3478941"/>
                <a:ext cx="109572" cy="7805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D5EA6C20-5843-7642-B0DC-A07464C76E54}"/>
                  </a:ext>
                </a:extLst>
              </p:cNvPr>
              <p:cNvSpPr/>
              <p:nvPr/>
            </p:nvSpPr>
            <p:spPr>
              <a:xfrm rot="4146587">
                <a:off x="7555237" y="3401519"/>
                <a:ext cx="243991" cy="116116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AF1851F0-F06D-CE42-888C-670025FD33D7}"/>
                  </a:ext>
                </a:extLst>
              </p:cNvPr>
              <p:cNvSpPr/>
              <p:nvPr/>
            </p:nvSpPr>
            <p:spPr>
              <a:xfrm rot="4180845">
                <a:off x="7529899" y="3434600"/>
                <a:ext cx="102856" cy="57213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6B6E042E-6858-A24E-BFCD-303A0D838918}"/>
                  </a:ext>
                </a:extLst>
              </p:cNvPr>
              <p:cNvSpPr/>
              <p:nvPr/>
            </p:nvSpPr>
            <p:spPr>
              <a:xfrm rot="4311337">
                <a:off x="7603005" y="3419362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83EB1AA0-A7A1-CA49-B57F-18295DEFD4D5}"/>
                  </a:ext>
                </a:extLst>
              </p:cNvPr>
              <p:cNvSpPr/>
              <p:nvPr/>
            </p:nvSpPr>
            <p:spPr>
              <a:xfrm rot="3134602">
                <a:off x="7635935" y="3376175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DC9E9D04-8404-1C4D-8D77-E0383AE4F32A}"/>
                  </a:ext>
                </a:extLst>
              </p:cNvPr>
              <p:cNvSpPr/>
              <p:nvPr/>
            </p:nvSpPr>
            <p:spPr>
              <a:xfrm rot="1885186">
                <a:off x="7688790" y="3343610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D577D1CC-0D52-4C41-BA2D-92E8EBF3AAAA}"/>
                  </a:ext>
                </a:extLst>
              </p:cNvPr>
              <p:cNvSpPr/>
              <p:nvPr/>
            </p:nvSpPr>
            <p:spPr>
              <a:xfrm rot="5400000">
                <a:off x="7183485" y="3680907"/>
                <a:ext cx="310665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7EDB1891-55BF-3944-8187-C85ACC165591}"/>
                  </a:ext>
                </a:extLst>
              </p:cNvPr>
              <p:cNvSpPr/>
              <p:nvPr/>
            </p:nvSpPr>
            <p:spPr>
              <a:xfrm rot="5400000">
                <a:off x="7368245" y="3663321"/>
                <a:ext cx="98379" cy="45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16739" y="2425957"/>
              <a:ext cx="1733456" cy="1672542"/>
              <a:chOff x="1984784" y="3074475"/>
              <a:chExt cx="1733456" cy="167254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09B00B1A-553E-6F4C-ABDD-0365D1484A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74365" t="51947" r="-599" b="6121"/>
              <a:stretch/>
            </p:blipFill>
            <p:spPr>
              <a:xfrm>
                <a:off x="1984784" y="3092877"/>
                <a:ext cx="1273997" cy="165414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823D1562-B401-9E41-9FC7-D78D531C1D2A}"/>
                  </a:ext>
                </a:extLst>
              </p:cNvPr>
              <p:cNvSpPr/>
              <p:nvPr/>
            </p:nvSpPr>
            <p:spPr>
              <a:xfrm>
                <a:off x="2435540" y="3074475"/>
                <a:ext cx="1282700" cy="1672542"/>
              </a:xfrm>
              <a:prstGeom prst="rect">
                <a:avLst/>
              </a:prstGeom>
              <a:blipFill>
                <a:blip r:embed="rId6"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dirty="0">
                  <a:latin typeface="Karla" pitchFamily="2" charset="0"/>
                  <a:ea typeface="Karl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071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38" y="983807"/>
            <a:ext cx="1080440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In neural networks, once training is over, the weights do not change. This means that the network is done learning and done changing.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Then, we feed in values, and it simply applies the operations that make up the network, using the values it has learned.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But the RNN units can remember new information after training has completed. </a:t>
            </a:r>
          </a:p>
          <a:p>
            <a:pPr>
              <a:spcAft>
                <a:spcPts val="1200"/>
              </a:spcAft>
            </a:pPr>
            <a:r>
              <a:rPr lang="en-US" sz="2400" b="1" dirty="0"/>
              <a:t>That is, they’re able to keep changing after training is 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38" y="983807"/>
            <a:ext cx="1080440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/>
              <a:t>Question</a:t>
            </a:r>
            <a:r>
              <a:rPr lang="en-US" sz="2400" dirty="0"/>
              <a:t>: How can we do this? How can build a unit that remembers the past?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The memory or </a:t>
            </a:r>
            <a:r>
              <a:rPr lang="en-US" sz="2400" b="1" dirty="0"/>
              <a:t>state</a:t>
            </a:r>
            <a:r>
              <a:rPr lang="en-US" sz="2400" dirty="0"/>
              <a:t> can be written to a file but in RNNs, we keep it inside the recurrent unit.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 an array or in a vector! </a:t>
            </a:r>
          </a:p>
          <a:p>
            <a:pPr>
              <a:spcAft>
                <a:spcPts val="1200"/>
              </a:spcAft>
            </a:pP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Work with an example: </a:t>
            </a:r>
          </a:p>
          <a:p>
            <a:pPr>
              <a:spcAft>
                <a:spcPts val="1200"/>
              </a:spcAft>
            </a:pPr>
            <a:r>
              <a:rPr lang="en-US" sz="2400" i="1" dirty="0"/>
              <a:t>Anna Sofia said her shoes are too ugly.  Her</a:t>
            </a:r>
            <a:r>
              <a:rPr lang="en-US" sz="2400" dirty="0"/>
              <a:t> here means Anna Sofia.</a:t>
            </a:r>
          </a:p>
          <a:p>
            <a:pPr>
              <a:spcAft>
                <a:spcPts val="1200"/>
              </a:spcAft>
            </a:pPr>
            <a:r>
              <a:rPr lang="en-US" sz="2400" i="1" dirty="0"/>
              <a:t>Nikolas put his keys on the table. His</a:t>
            </a:r>
            <a:r>
              <a:rPr lang="en-US" sz="2400" dirty="0"/>
              <a:t> here means Nikolas</a:t>
            </a:r>
          </a:p>
          <a:p>
            <a:pPr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8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538" y="983807"/>
            <a:ext cx="1080440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b="1" dirty="0"/>
              <a:t>Question: </a:t>
            </a:r>
            <a:r>
              <a:rPr lang="en-US" sz="2400" dirty="0"/>
              <a:t>How can we do this? How </a:t>
            </a:r>
            <a:r>
              <a:rPr lang="en-US" sz="2400"/>
              <a:t>can </a:t>
            </a:r>
            <a:r>
              <a:rPr lang="en-US" sz="2400" smtClean="0"/>
              <a:t>we build </a:t>
            </a:r>
            <a:r>
              <a:rPr lang="en-US" sz="2400" dirty="0"/>
              <a:t>a unit that remembers the past?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The memory or </a:t>
            </a:r>
            <a:r>
              <a:rPr lang="en-US" sz="2400" b="1" dirty="0"/>
              <a:t>state</a:t>
            </a:r>
            <a:r>
              <a:rPr lang="en-US" sz="2400" dirty="0"/>
              <a:t> can be written to a file but in RNNs, we keep it inside the recurrent unit.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 an array or in a vector!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32514" y="4351945"/>
            <a:ext cx="914400" cy="91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147894" y="5950547"/>
                <a:ext cx="14446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𝑒</m:t>
                      </m:r>
                      <m:r>
                        <a:rPr lang="en-US" b="0" i="1" smtClean="0">
                          <a:latin typeface="Cambria Math" charset="0"/>
                        </a:rPr>
                        <m:t>.</m:t>
                      </m:r>
                      <m:r>
                        <a:rPr lang="en-US" b="0" i="1" smtClean="0">
                          <a:latin typeface="Cambria Math" charset="0"/>
                        </a:rPr>
                        <m:t>𝑔</m:t>
                      </m:r>
                      <m:r>
                        <a:rPr lang="en-US" b="0" i="1" smtClean="0">
                          <a:latin typeface="Cambria Math" charset="0"/>
                        </a:rPr>
                        <m:t>. </m:t>
                      </m:r>
                      <m:r>
                        <a:rPr lang="en-US" b="0" i="1" smtClean="0">
                          <a:latin typeface="Cambria Math" charset="0"/>
                        </a:rPr>
                        <m:t>h𝑖𝑠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894" y="5950547"/>
                <a:ext cx="1444690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39344" b="-934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ounded Rectangle 9"/>
          <p:cNvSpPr/>
          <p:nvPr/>
        </p:nvSpPr>
        <p:spPr>
          <a:xfrm>
            <a:off x="2529443" y="4485723"/>
            <a:ext cx="1270660" cy="6468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Memory</a:t>
            </a:r>
          </a:p>
        </p:txBody>
      </p:sp>
      <p:cxnSp>
        <p:nvCxnSpPr>
          <p:cNvPr id="12" name="Straight Arrow Connector 11"/>
          <p:cNvCxnSpPr>
            <a:stCxn id="8" idx="0"/>
          </p:cNvCxnSpPr>
          <p:nvPr/>
        </p:nvCxnSpPr>
        <p:spPr>
          <a:xfrm flipH="1" flipV="1">
            <a:off x="4806793" y="5328873"/>
            <a:ext cx="63446" cy="6216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Notched Right Arrow 18"/>
          <p:cNvSpPr/>
          <p:nvPr/>
        </p:nvSpPr>
        <p:spPr>
          <a:xfrm>
            <a:off x="3942606" y="4749770"/>
            <a:ext cx="252788" cy="10723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968835" y="3197997"/>
            <a:ext cx="3297501" cy="2061308"/>
            <a:chOff x="2681843" y="3357437"/>
            <a:chExt cx="3297501" cy="2061308"/>
          </a:xfrm>
        </p:grpSpPr>
        <p:sp>
          <p:nvSpPr>
            <p:cNvPr id="20" name="Rectangle 19"/>
            <p:cNvSpPr/>
            <p:nvPr/>
          </p:nvSpPr>
          <p:spPr>
            <a:xfrm>
              <a:off x="4484914" y="4504345"/>
              <a:ext cx="914400" cy="9144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RNN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4081517" y="3357437"/>
                  <a:ext cx="18978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.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.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𝑁𝑖𝑘𝑜𝑙𝑎𝑠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81517" y="3357437"/>
                  <a:ext cx="1897827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1667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ounded Rectangle 21"/>
            <p:cNvSpPr/>
            <p:nvPr/>
          </p:nvSpPr>
          <p:spPr>
            <a:xfrm>
              <a:off x="2681843" y="4638123"/>
              <a:ext cx="1270660" cy="646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Memory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4925544" y="3807197"/>
              <a:ext cx="1" cy="6216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Notched Right Arrow 23"/>
            <p:cNvSpPr/>
            <p:nvPr/>
          </p:nvSpPr>
          <p:spPr>
            <a:xfrm flipH="1">
              <a:off x="4081517" y="4896975"/>
              <a:ext cx="271151" cy="100199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310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E6B26F5-E0C3-C643-8D19-EAE330F2B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12192000" cy="66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55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Building an RNN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42605" y="853682"/>
            <a:ext cx="4136013" cy="2881730"/>
            <a:chOff x="3704137" y="1938937"/>
            <a:chExt cx="4617200" cy="3216993"/>
          </a:xfrm>
        </p:grpSpPr>
        <p:grpSp>
          <p:nvGrpSpPr>
            <p:cNvPr id="25" name="Group 24"/>
            <p:cNvGrpSpPr/>
            <p:nvPr/>
          </p:nvGrpSpPr>
          <p:grpSpPr>
            <a:xfrm>
              <a:off x="5504906" y="1938937"/>
              <a:ext cx="2816431" cy="2061584"/>
              <a:chOff x="4484914" y="3357161"/>
              <a:chExt cx="2816431" cy="2061584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4484914" y="4504345"/>
                <a:ext cx="914400" cy="9144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RNN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4683244" y="3357161"/>
                    <a:ext cx="517738" cy="4123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1" name="TextBox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83244" y="3357161"/>
                    <a:ext cx="517738" cy="412300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Rounded Rectangle 21"/>
              <p:cNvSpPr/>
              <p:nvPr/>
            </p:nvSpPr>
            <p:spPr>
              <a:xfrm>
                <a:off x="6030685" y="4623652"/>
                <a:ext cx="1270660" cy="64684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ysClr val="windowText" lastClr="000000"/>
                    </a:solidFill>
                  </a:rPr>
                  <a:t>Memory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4925544" y="3807197"/>
                <a:ext cx="1" cy="6216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Notched Right Arrow 23"/>
              <p:cNvSpPr/>
              <p:nvPr/>
            </p:nvSpPr>
            <p:spPr>
              <a:xfrm>
                <a:off x="5534132" y="4847224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787438" y="4121955"/>
              <a:ext cx="559469" cy="1033975"/>
              <a:chOff x="4606507" y="5328872"/>
              <a:chExt cx="559469" cy="1033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606507" y="5950547"/>
                    <a:ext cx="559469" cy="41230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TextBox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6507" y="5950547"/>
                    <a:ext cx="559469" cy="412300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4806792" y="5328872"/>
                <a:ext cx="1" cy="62167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ounded Rectangle 25"/>
            <p:cNvSpPr/>
            <p:nvPr/>
          </p:nvSpPr>
          <p:spPr>
            <a:xfrm>
              <a:off x="3704137" y="3202665"/>
              <a:ext cx="1270660" cy="64684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Memory</a:t>
              </a:r>
            </a:p>
          </p:txBody>
        </p:sp>
        <p:sp>
          <p:nvSpPr>
            <p:cNvPr id="28" name="Notched Right Arrow 27"/>
            <p:cNvSpPr/>
            <p:nvPr/>
          </p:nvSpPr>
          <p:spPr>
            <a:xfrm>
              <a:off x="5069131" y="3382663"/>
              <a:ext cx="374997" cy="19628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6264" y="3703500"/>
            <a:ext cx="10752113" cy="2507102"/>
            <a:chOff x="836264" y="3703500"/>
            <a:chExt cx="10752113" cy="2507102"/>
          </a:xfrm>
        </p:grpSpPr>
        <p:grpSp>
          <p:nvGrpSpPr>
            <p:cNvPr id="29" name="Group 28"/>
            <p:cNvGrpSpPr/>
            <p:nvPr/>
          </p:nvGrpSpPr>
          <p:grpSpPr>
            <a:xfrm>
              <a:off x="836264" y="3800140"/>
              <a:ext cx="3358438" cy="2410462"/>
              <a:chOff x="3704137" y="1939213"/>
              <a:chExt cx="4617200" cy="3313918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5504906" y="1939213"/>
                <a:ext cx="2816431" cy="2061308"/>
                <a:chOff x="4484914" y="3357437"/>
                <a:chExt cx="2816431" cy="2061308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4664373" y="3357437"/>
                      <a:ext cx="637609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64373" y="3357437"/>
                      <a:ext cx="637609" cy="507760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8" name="Rounded Rectangle 37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ysClr val="windowText" lastClr="000000"/>
                      </a:solidFill>
                    </a:rPr>
                    <a:t>Memory</a:t>
                  </a:r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Notched Right Arrow 39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5658667" y="4121955"/>
                <a:ext cx="689002" cy="1131176"/>
                <a:chOff x="4477736" y="5328872"/>
                <a:chExt cx="689002" cy="1131176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4477736" y="5952288"/>
                      <a:ext cx="689002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4" name="TextBox 3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77736" y="5952288"/>
                      <a:ext cx="689002" cy="507760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5" name="Straight Arrow Connector 34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Rounded Rectangle 31"/>
              <p:cNvSpPr/>
              <p:nvPr/>
            </p:nvSpPr>
            <p:spPr>
              <a:xfrm>
                <a:off x="3704137" y="3202665"/>
                <a:ext cx="1270660" cy="64684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ysClr val="windowText" lastClr="000000"/>
                    </a:solidFill>
                  </a:rPr>
                  <a:t>Memory</a:t>
                </a:r>
              </a:p>
            </p:txBody>
          </p:sp>
          <p:sp>
            <p:nvSpPr>
              <p:cNvPr id="33" name="Notched Right Arrow 32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301151" y="3770059"/>
              <a:ext cx="2365575" cy="2438178"/>
              <a:chOff x="5069131" y="1918329"/>
              <a:chExt cx="3252206" cy="3352021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5479774" y="1918329"/>
                <a:ext cx="2841563" cy="2082192"/>
                <a:chOff x="4459782" y="3336553"/>
                <a:chExt cx="2841563" cy="208219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4459782" y="3336553"/>
                      <a:ext cx="939531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9" name="TextBox 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9782" y="3336553"/>
                      <a:ext cx="939531" cy="507760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0" name="Rounded Rectangle 49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ysClr val="windowText" lastClr="000000"/>
                      </a:solidFill>
                    </a:rPr>
                    <a:t>Memory</a:t>
                  </a:r>
                </a:p>
              </p:txBody>
            </p:sp>
            <p:cxnSp>
              <p:nvCxnSpPr>
                <p:cNvPr id="51" name="Straight Arrow Connector 50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Notched Right Arrow 51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5504906" y="4121955"/>
                <a:ext cx="990924" cy="1148395"/>
                <a:chOff x="4323975" y="5328872"/>
                <a:chExt cx="990924" cy="114839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4323975" y="5969507"/>
                      <a:ext cx="990924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6" name="TextBox 4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23975" y="5969507"/>
                      <a:ext cx="990924" cy="507760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7" name="Straight Arrow Connector 46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Notched Right Arrow 44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6755142" y="3741363"/>
              <a:ext cx="2365575" cy="2415274"/>
              <a:chOff x="5069131" y="1930857"/>
              <a:chExt cx="3252206" cy="332053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5461279" y="1930857"/>
                <a:ext cx="2860058" cy="2069664"/>
                <a:chOff x="4441287" y="3349081"/>
                <a:chExt cx="2860058" cy="2069664"/>
              </a:xfrm>
            </p:grpSpPr>
            <p:sp>
              <p:nvSpPr>
                <p:cNvPr id="59" name="Rectangle 58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4441287" y="3349081"/>
                      <a:ext cx="939531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+2 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41287" y="3349081"/>
                      <a:ext cx="939531" cy="507760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1" name="Rounded Rectangle 60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ysClr val="windowText" lastClr="000000"/>
                      </a:solidFill>
                    </a:rPr>
                    <a:t>Memory</a:t>
                  </a:r>
                </a:p>
              </p:txBody>
            </p:sp>
            <p:cxnSp>
              <p:nvCxnSpPr>
                <p:cNvPr id="62" name="Straight Arrow Connector 61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3" name="Notched Right Arrow 62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>
                <a:off x="5538715" y="4121955"/>
                <a:ext cx="990925" cy="1129435"/>
                <a:chOff x="4357784" y="5328872"/>
                <a:chExt cx="990925" cy="112943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/>
                    <p:cNvSpPr txBox="1"/>
                    <p:nvPr/>
                  </p:nvSpPr>
                  <p:spPr>
                    <a:xfrm>
                      <a:off x="4357784" y="5950547"/>
                      <a:ext cx="990925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+2 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7" name="TextBox 5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57784" y="5950547"/>
                      <a:ext cx="990925" cy="507760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 t="-39344" b="-9508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8" name="Straight Arrow Connector 57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6" name="Notched Right Arrow 55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9222802" y="3703500"/>
              <a:ext cx="2365575" cy="2462306"/>
              <a:chOff x="5069131" y="1878803"/>
              <a:chExt cx="3252206" cy="3385193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475771" y="1878803"/>
                <a:ext cx="2845566" cy="2121718"/>
                <a:chOff x="4455779" y="3297027"/>
                <a:chExt cx="2845566" cy="2121718"/>
              </a:xfrm>
            </p:grpSpPr>
            <p:sp>
              <p:nvSpPr>
                <p:cNvPr id="70" name="Rectangle 69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1" name="TextBox 70"/>
                    <p:cNvSpPr txBox="1"/>
                    <p:nvPr/>
                  </p:nvSpPr>
                  <p:spPr>
                    <a:xfrm>
                      <a:off x="4455779" y="3297027"/>
                      <a:ext cx="939531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+3 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1" name="TextBox 7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55779" y="3297027"/>
                      <a:ext cx="939531" cy="507760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41667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2" name="Rounded Rectangle 71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ysClr val="windowText" lastClr="000000"/>
                      </a:solidFill>
                    </a:rPr>
                    <a:t>Memory</a:t>
                  </a:r>
                </a:p>
              </p:txBody>
            </p:sp>
            <p:cxnSp>
              <p:nvCxnSpPr>
                <p:cNvPr id="73" name="Straight Arrow Connector 72"/>
                <p:cNvCxnSpPr/>
                <p:nvPr/>
              </p:nvCxnSpPr>
              <p:spPr>
                <a:xfrm flipH="1" flipV="1">
                  <a:off x="4925544" y="3807197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Notched Right Arrow 73"/>
                <p:cNvSpPr/>
                <p:nvPr/>
              </p:nvSpPr>
              <p:spPr>
                <a:xfrm>
                  <a:off x="5534132" y="4847224"/>
                  <a:ext cx="374997" cy="196288"/>
                </a:xfrm>
                <a:prstGeom prst="notchedRight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5492260" y="4121955"/>
                <a:ext cx="990925" cy="1142041"/>
                <a:chOff x="4311329" y="5328872"/>
                <a:chExt cx="990925" cy="1142041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/>
                    <p:cNvSpPr txBox="1"/>
                    <p:nvPr/>
                  </p:nvSpPr>
                  <p:spPr>
                    <a:xfrm>
                      <a:off x="4311329" y="5963153"/>
                      <a:ext cx="990925" cy="50776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+3 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8" name="TextBox 6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311329" y="5963153"/>
                      <a:ext cx="990925" cy="507760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9" name="Straight Arrow Connector 68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Notched Right Arrow 66"/>
              <p:cNvSpPr/>
              <p:nvPr/>
            </p:nvSpPr>
            <p:spPr>
              <a:xfrm>
                <a:off x="5069131" y="3382663"/>
                <a:ext cx="374997" cy="196288"/>
              </a:xfrm>
              <a:prstGeom prst="notched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14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training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5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Structure of an RNN cell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55396" y="1548265"/>
            <a:ext cx="2982859" cy="3641992"/>
            <a:chOff x="3523635" y="1946440"/>
            <a:chExt cx="2048603" cy="2672835"/>
          </a:xfrm>
        </p:grpSpPr>
        <p:grpSp>
          <p:nvGrpSpPr>
            <p:cNvPr id="64" name="Group 63"/>
            <p:cNvGrpSpPr/>
            <p:nvPr/>
          </p:nvGrpSpPr>
          <p:grpSpPr>
            <a:xfrm>
              <a:off x="3523635" y="1946440"/>
              <a:ext cx="2048603" cy="2672835"/>
              <a:chOff x="5504906" y="1487855"/>
              <a:chExt cx="2816431" cy="3674628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5504906" y="1487855"/>
                <a:ext cx="2816431" cy="2512666"/>
                <a:chOff x="4484914" y="2906079"/>
                <a:chExt cx="2816431" cy="2512666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4484914" y="4504345"/>
                  <a:ext cx="914400" cy="91440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RNN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72" name="TextBox 71"/>
                    <p:cNvSpPr txBox="1"/>
                    <p:nvPr/>
                  </p:nvSpPr>
                  <p:spPr>
                    <a:xfrm>
                      <a:off x="4706591" y="2906079"/>
                      <a:ext cx="437904" cy="3726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72" name="TextBox 7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706591" y="2906079"/>
                      <a:ext cx="437904" cy="37264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t="-39344" b="-9344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73" name="Rounded Rectangle 72"/>
                <p:cNvSpPr/>
                <p:nvPr/>
              </p:nvSpPr>
              <p:spPr>
                <a:xfrm>
                  <a:off x="6030685" y="4623652"/>
                  <a:ext cx="1270660" cy="646844"/>
                </a:xfrm>
                <a:prstGeom prst="round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ysClr val="windowText" lastClr="000000"/>
                      </a:solidFill>
                    </a:rPr>
                    <a:t>State</a:t>
                  </a:r>
                </a:p>
              </p:txBody>
            </p:sp>
            <p:cxnSp>
              <p:nvCxnSpPr>
                <p:cNvPr id="74" name="Straight Arrow Connector 73"/>
                <p:cNvCxnSpPr/>
                <p:nvPr/>
              </p:nvCxnSpPr>
              <p:spPr>
                <a:xfrm flipH="1" flipV="1">
                  <a:off x="4925543" y="3424408"/>
                  <a:ext cx="4" cy="100446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Group 65"/>
              <p:cNvGrpSpPr/>
              <p:nvPr/>
            </p:nvGrpSpPr>
            <p:grpSpPr>
              <a:xfrm>
                <a:off x="5751122" y="4121955"/>
                <a:ext cx="473200" cy="1040528"/>
                <a:chOff x="4570191" y="5328872"/>
                <a:chExt cx="473200" cy="104052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9" name="TextBox 68"/>
                    <p:cNvSpPr txBox="1"/>
                    <p:nvPr/>
                  </p:nvSpPr>
                  <p:spPr>
                    <a:xfrm>
                      <a:off x="4570191" y="5996758"/>
                      <a:ext cx="473200" cy="37264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9" name="TextBox 6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0191" y="5996758"/>
                      <a:ext cx="473200" cy="37264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70" name="Straight Arrow Connector 69"/>
                <p:cNvCxnSpPr/>
                <p:nvPr/>
              </p:nvCxnSpPr>
              <p:spPr>
                <a:xfrm flipH="1" flipV="1">
                  <a:off x="4806792" y="5328872"/>
                  <a:ext cx="1" cy="62167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6" name="Curved Connector 5"/>
            <p:cNvCxnSpPr>
              <a:endCxn id="73" idx="0"/>
            </p:cNvCxnSpPr>
            <p:nvPr/>
          </p:nvCxnSpPr>
          <p:spPr>
            <a:xfrm>
              <a:off x="3844139" y="2826327"/>
              <a:ext cx="1265976" cy="369433"/>
            </a:xfrm>
            <a:prstGeom prst="curvedConnector2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4220259" y="3429000"/>
              <a:ext cx="344607" cy="200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2964577" y="3518060"/>
            <a:ext cx="190103" cy="1089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43" y="927829"/>
            <a:ext cx="2203130" cy="50493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134280" y="1582061"/>
            <a:ext cx="3575423" cy="3779168"/>
            <a:chOff x="6134280" y="1582061"/>
            <a:chExt cx="3575423" cy="3779168"/>
          </a:xfrm>
        </p:grpSpPr>
        <p:grpSp>
          <p:nvGrpSpPr>
            <p:cNvPr id="18" name="Group 17"/>
            <p:cNvGrpSpPr/>
            <p:nvPr/>
          </p:nvGrpSpPr>
          <p:grpSpPr>
            <a:xfrm>
              <a:off x="6134280" y="1582061"/>
              <a:ext cx="3575423" cy="3779168"/>
              <a:chOff x="6134280" y="1582061"/>
              <a:chExt cx="3575423" cy="3779168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6134280" y="1582061"/>
                <a:ext cx="3575423" cy="3779168"/>
                <a:chOff x="6134280" y="1582061"/>
                <a:chExt cx="3575423" cy="3779168"/>
              </a:xfrm>
            </p:grpSpPr>
            <p:grpSp>
              <p:nvGrpSpPr>
                <p:cNvPr id="78" name="Group 77"/>
                <p:cNvGrpSpPr/>
                <p:nvPr/>
              </p:nvGrpSpPr>
              <p:grpSpPr>
                <a:xfrm>
                  <a:off x="6960148" y="1582061"/>
                  <a:ext cx="2749555" cy="3779168"/>
                  <a:chOff x="3523635" y="1969088"/>
                  <a:chExt cx="2048603" cy="2633168"/>
                </a:xfrm>
              </p:grpSpPr>
              <p:grpSp>
                <p:nvGrpSpPr>
                  <p:cNvPr id="79" name="Group 78"/>
                  <p:cNvGrpSpPr/>
                  <p:nvPr/>
                </p:nvGrpSpPr>
                <p:grpSpPr>
                  <a:xfrm>
                    <a:off x="3523635" y="1969088"/>
                    <a:ext cx="2048603" cy="2633168"/>
                    <a:chOff x="5504906" y="1518992"/>
                    <a:chExt cx="2816431" cy="3620096"/>
                  </a:xfrm>
                </p:grpSpPr>
                <p:grpSp>
                  <p:nvGrpSpPr>
                    <p:cNvPr id="82" name="Group 81"/>
                    <p:cNvGrpSpPr/>
                    <p:nvPr/>
                  </p:nvGrpSpPr>
                  <p:grpSpPr>
                    <a:xfrm>
                      <a:off x="5504906" y="1518992"/>
                      <a:ext cx="2816431" cy="2481529"/>
                      <a:chOff x="4484914" y="2937216"/>
                      <a:chExt cx="2816431" cy="2481529"/>
                    </a:xfrm>
                  </p:grpSpPr>
                  <p:sp>
                    <p:nvSpPr>
                      <p:cNvPr id="86" name="Rectangle 85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7" name="TextBox 86"/>
                          <p:cNvSpPr txBox="1"/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7" name="TextBox 8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6"/>
                            <a:stretch>
                              <a:fillRect t="-41667" b="-9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88" name="Rounded Rectangle 87"/>
                      <p:cNvSpPr/>
                      <p:nvPr/>
                    </p:nvSpPr>
                    <p:spPr>
                      <a:xfrm>
                        <a:off x="6030685" y="4623652"/>
                        <a:ext cx="1270660" cy="646844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ysClr val="windowText" lastClr="000000"/>
                            </a:solidFill>
                          </a:rPr>
                          <a:t>State</a:t>
                        </a:r>
                      </a:p>
                    </p:txBody>
                  </p:sp>
                  <p:cxnSp>
                    <p:nvCxnSpPr>
                      <p:cNvPr id="89" name="Straight Arrow Connector 88"/>
                      <p:cNvCxnSpPr/>
                      <p:nvPr/>
                    </p:nvCxnSpPr>
                    <p:spPr>
                      <a:xfrm flipH="1" flipV="1">
                        <a:off x="4925543" y="3424408"/>
                        <a:ext cx="4" cy="100446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3" name="Group 82"/>
                    <p:cNvGrpSpPr/>
                    <p:nvPr/>
                  </p:nvGrpSpPr>
                  <p:grpSpPr>
                    <a:xfrm>
                      <a:off x="5771640" y="4121955"/>
                      <a:ext cx="513353" cy="1017133"/>
                      <a:chOff x="4590709" y="5328872"/>
                      <a:chExt cx="513353" cy="101713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4" name="TextBox 83"/>
                          <p:cNvSpPr txBox="1"/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4" name="TextBox 83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7"/>
                            <a:stretch>
                              <a:fillRect t="-40000" b="-96667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85" name="Straight Arrow Connector 84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80" name="Curved Connector 79"/>
                  <p:cNvCxnSpPr/>
                  <p:nvPr/>
                </p:nvCxnSpPr>
                <p:spPr>
                  <a:xfrm>
                    <a:off x="3844139" y="2826327"/>
                    <a:ext cx="1265976" cy="369433"/>
                  </a:xfrm>
                  <a:prstGeom prst="curvedConnector2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/>
                  <p:nvPr/>
                </p:nvCxnSpPr>
                <p:spPr>
                  <a:xfrm flipH="1" flipV="1">
                    <a:off x="4220259" y="3429000"/>
                    <a:ext cx="344607" cy="200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" name="TextBox 13"/>
                <p:cNvSpPr txBox="1"/>
                <p:nvPr/>
              </p:nvSpPr>
              <p:spPr>
                <a:xfrm>
                  <a:off x="6337642" y="2152885"/>
                  <a:ext cx="90120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output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weight</a:t>
                  </a: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8453929" y="2137995"/>
                  <a:ext cx="848758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update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6134280" y="4239666"/>
                  <a:ext cx="82195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input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</a:t>
                  </a:r>
                </a:p>
              </p:txBody>
            </p:sp>
          </p:grpSp>
        </p:grpSp>
        <p:sp>
          <p:nvSpPr>
            <p:cNvPr id="39" name="Rectangle 38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635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63" y="354563"/>
            <a:ext cx="2584273" cy="254570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803267" y="5977464"/>
            <a:ext cx="1071704" cy="499960"/>
            <a:chOff x="2139551" y="5580743"/>
            <a:chExt cx="1071704" cy="49996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2300514" y="5580743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438400" y="5580743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576286" y="5580743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2139551" y="5711371"/>
                  <a:ext cx="107170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Input</a:t>
                  </a:r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9551" y="5711371"/>
                  <a:ext cx="107170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114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/>
          <p:cNvGrpSpPr/>
          <p:nvPr/>
        </p:nvGrpSpPr>
        <p:grpSpPr>
          <a:xfrm>
            <a:off x="3570242" y="1879395"/>
            <a:ext cx="657500" cy="2477390"/>
            <a:chOff x="3570242" y="1879395"/>
            <a:chExt cx="657500" cy="2477390"/>
          </a:xfrm>
        </p:grpSpPr>
        <p:grpSp>
          <p:nvGrpSpPr>
            <p:cNvPr id="37" name="Group 36"/>
            <p:cNvGrpSpPr/>
            <p:nvPr/>
          </p:nvGrpSpPr>
          <p:grpSpPr>
            <a:xfrm rot="5400000">
              <a:off x="2952471" y="3081514"/>
              <a:ext cx="2477390" cy="73152"/>
              <a:chOff x="1828800" y="4666343"/>
              <a:chExt cx="2477390" cy="73152"/>
            </a:xfrm>
          </p:grpSpPr>
          <p:sp>
            <p:nvSpPr>
              <p:cNvPr id="38" name="Oval 37"/>
              <p:cNvSpPr>
                <a:spLocks noChangeAspect="1"/>
              </p:cNvSpPr>
              <p:nvPr/>
            </p:nvSpPr>
            <p:spPr>
              <a:xfrm>
                <a:off x="1828800" y="4666343"/>
                <a:ext cx="73152" cy="7315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2431144" y="4666343"/>
                <a:ext cx="73152" cy="7315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3033487" y="4666343"/>
                <a:ext cx="73152" cy="7315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>
              <a:xfrm>
                <a:off x="3635830" y="4666343"/>
                <a:ext cx="73152" cy="7315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>
                <a:spLocks noChangeAspect="1"/>
              </p:cNvSpPr>
              <p:nvPr/>
            </p:nvSpPr>
            <p:spPr>
              <a:xfrm>
                <a:off x="4233038" y="4666343"/>
                <a:ext cx="73152" cy="73152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 rot="16200000">
                  <a:off x="2712186" y="3073534"/>
                  <a:ext cx="20854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Hidden state</a:t>
                  </a:r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−1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712186" y="3073534"/>
                  <a:ext cx="208544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0000" r="-26667" b="-23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3" name="Group 212"/>
          <p:cNvGrpSpPr/>
          <p:nvPr/>
        </p:nvGrpSpPr>
        <p:grpSpPr>
          <a:xfrm>
            <a:off x="4227742" y="1915971"/>
            <a:ext cx="1000617" cy="2404238"/>
            <a:chOff x="4227742" y="1915971"/>
            <a:chExt cx="1000617" cy="2404238"/>
          </a:xfrm>
        </p:grpSpPr>
        <p:cxnSp>
          <p:nvCxnSpPr>
            <p:cNvPr id="72" name="Straight Arrow Connector 71"/>
            <p:cNvCxnSpPr>
              <a:stCxn id="38" idx="0"/>
              <a:endCxn id="71" idx="4"/>
            </p:cNvCxnSpPr>
            <p:nvPr/>
          </p:nvCxnSpPr>
          <p:spPr>
            <a:xfrm>
              <a:off x="4227742" y="1915971"/>
              <a:ext cx="1000617" cy="1353024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>
              <a:stCxn id="39" idx="0"/>
              <a:endCxn id="71" idx="4"/>
            </p:cNvCxnSpPr>
            <p:nvPr/>
          </p:nvCxnSpPr>
          <p:spPr>
            <a:xfrm>
              <a:off x="4227742" y="2518315"/>
              <a:ext cx="1000617" cy="75068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>
              <a:stCxn id="40" idx="0"/>
              <a:endCxn id="71" idx="4"/>
            </p:cNvCxnSpPr>
            <p:nvPr/>
          </p:nvCxnSpPr>
          <p:spPr>
            <a:xfrm>
              <a:off x="4227742" y="3120658"/>
              <a:ext cx="1000617" cy="148337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>
              <a:stCxn id="41" idx="0"/>
              <a:endCxn id="71" idx="4"/>
            </p:cNvCxnSpPr>
            <p:nvPr/>
          </p:nvCxnSpPr>
          <p:spPr>
            <a:xfrm flipV="1">
              <a:off x="4227742" y="3268995"/>
              <a:ext cx="1000617" cy="454006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>
              <a:stCxn id="42" idx="0"/>
              <a:endCxn id="71" idx="4"/>
            </p:cNvCxnSpPr>
            <p:nvPr/>
          </p:nvCxnSpPr>
          <p:spPr>
            <a:xfrm flipV="1">
              <a:off x="4227742" y="3268995"/>
              <a:ext cx="1000617" cy="1051214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245E5DF4-1EBD-8A40-A359-14FBB08A029B}"/>
                </a:ext>
              </a:extLst>
            </p:cNvPr>
            <p:cNvSpPr txBox="1"/>
            <p:nvPr/>
          </p:nvSpPr>
          <p:spPr>
            <a:xfrm>
              <a:off x="4664489" y="2113797"/>
              <a:ext cx="3442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  <a:latin typeface="Karla" pitchFamily="2" charset="0"/>
                  <a:ea typeface="Karla" pitchFamily="2" charset="0"/>
                </a:rPr>
                <a:t>U</a:t>
              </a:r>
              <a:endParaRPr lang="en-US" sz="1600" dirty="0">
                <a:solidFill>
                  <a:schemeClr val="tx2"/>
                </a:solidFill>
                <a:latin typeface="Karla" pitchFamily="2" charset="0"/>
                <a:ea typeface="Karla" pitchFamily="2" charset="0"/>
              </a:endParaRPr>
            </a:p>
          </p:txBody>
        </p:sp>
      </p:grp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5228359" y="2217435"/>
            <a:ext cx="2103120" cy="2103120"/>
            <a:chOff x="2519318" y="2045281"/>
            <a:chExt cx="1828800" cy="1828800"/>
          </a:xfrm>
        </p:grpSpPr>
        <p:sp>
          <p:nvSpPr>
            <p:cNvPr id="71" name="Oval 70"/>
            <p:cNvSpPr>
              <a:spLocks noChangeAspect="1"/>
            </p:cNvSpPr>
            <p:nvPr/>
          </p:nvSpPr>
          <p:spPr>
            <a:xfrm rot="5400000">
              <a:off x="2519318" y="2045281"/>
              <a:ext cx="1828800" cy="18288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0" name="Straight Connector 89"/>
            <p:cNvCxnSpPr/>
            <p:nvPr/>
          </p:nvCxnSpPr>
          <p:spPr>
            <a:xfrm flipV="1">
              <a:off x="2598057" y="2583543"/>
              <a:ext cx="1656751" cy="7258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1" name="Group 210"/>
          <p:cNvGrpSpPr/>
          <p:nvPr/>
        </p:nvGrpSpPr>
        <p:grpSpPr>
          <a:xfrm>
            <a:off x="4690476" y="4320555"/>
            <a:ext cx="2834005" cy="1696823"/>
            <a:chOff x="4682981" y="4320555"/>
            <a:chExt cx="2834005" cy="1696823"/>
          </a:xfrm>
        </p:grpSpPr>
        <p:grpSp>
          <p:nvGrpSpPr>
            <p:cNvPr id="36" name="Group 35"/>
            <p:cNvGrpSpPr/>
            <p:nvPr/>
          </p:nvGrpSpPr>
          <p:grpSpPr>
            <a:xfrm>
              <a:off x="4682981" y="4918324"/>
              <a:ext cx="2834005" cy="429768"/>
              <a:chOff x="1828800" y="4666343"/>
              <a:chExt cx="2834005" cy="429768"/>
            </a:xfrm>
          </p:grpSpPr>
          <p:sp>
            <p:nvSpPr>
              <p:cNvPr id="10" name="Oval 9"/>
              <p:cNvSpPr>
                <a:spLocks noChangeAspect="1"/>
              </p:cNvSpPr>
              <p:nvPr/>
            </p:nvSpPr>
            <p:spPr>
              <a:xfrm>
                <a:off x="1828800" y="4666343"/>
                <a:ext cx="429768" cy="42976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2431143" y="4666343"/>
                <a:ext cx="429768" cy="42976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3033486" y="4666343"/>
                <a:ext cx="429768" cy="42976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635829" y="4666343"/>
                <a:ext cx="429768" cy="42976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>
              <a:xfrm>
                <a:off x="4233037" y="4666343"/>
                <a:ext cx="429768" cy="429768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" name="Straight Arrow Connector 16"/>
            <p:cNvCxnSpPr>
              <a:stCxn id="4" idx="1"/>
              <a:endCxn id="10" idx="5"/>
            </p:cNvCxnSpPr>
            <p:nvPr/>
          </p:nvCxnSpPr>
          <p:spPr>
            <a:xfrm flipH="1" flipV="1">
              <a:off x="5049811" y="5285154"/>
              <a:ext cx="926471" cy="704001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4" idx="1"/>
              <a:endCxn id="11" idx="4"/>
            </p:cNvCxnSpPr>
            <p:nvPr/>
          </p:nvCxnSpPr>
          <p:spPr>
            <a:xfrm flipH="1" flipV="1">
              <a:off x="5500208" y="5348092"/>
              <a:ext cx="476074" cy="641063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6012127" y="5362204"/>
              <a:ext cx="90424" cy="61526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4" idx="0"/>
              <a:endCxn id="13" idx="4"/>
            </p:cNvCxnSpPr>
            <p:nvPr/>
          </p:nvCxnSpPr>
          <p:spPr>
            <a:xfrm flipV="1">
              <a:off x="6005378" y="5348092"/>
              <a:ext cx="699516" cy="629372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4" idx="1"/>
              <a:endCxn id="14" idx="3"/>
            </p:cNvCxnSpPr>
            <p:nvPr/>
          </p:nvCxnSpPr>
          <p:spPr>
            <a:xfrm flipV="1">
              <a:off x="5976282" y="5285154"/>
              <a:ext cx="1173874" cy="704001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7" idx="0"/>
              <a:endCxn id="10" idx="5"/>
            </p:cNvCxnSpPr>
            <p:nvPr/>
          </p:nvCxnSpPr>
          <p:spPr>
            <a:xfrm flipH="1" flipV="1">
              <a:off x="5049811" y="5285154"/>
              <a:ext cx="1093453" cy="69231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8" idx="0"/>
              <a:endCxn id="10" idx="5"/>
            </p:cNvCxnSpPr>
            <p:nvPr/>
          </p:nvCxnSpPr>
          <p:spPr>
            <a:xfrm flipH="1" flipV="1">
              <a:off x="5049811" y="5285154"/>
              <a:ext cx="1231339" cy="69231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7" idx="6"/>
              <a:endCxn id="11" idx="4"/>
            </p:cNvCxnSpPr>
            <p:nvPr/>
          </p:nvCxnSpPr>
          <p:spPr>
            <a:xfrm flipH="1" flipV="1">
              <a:off x="5500208" y="5348092"/>
              <a:ext cx="684204" cy="669286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8" idx="0"/>
              <a:endCxn id="11" idx="4"/>
            </p:cNvCxnSpPr>
            <p:nvPr/>
          </p:nvCxnSpPr>
          <p:spPr>
            <a:xfrm flipH="1" flipV="1">
              <a:off x="5500208" y="5348092"/>
              <a:ext cx="780942" cy="629372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8" idx="0"/>
              <a:endCxn id="13" idx="4"/>
            </p:cNvCxnSpPr>
            <p:nvPr/>
          </p:nvCxnSpPr>
          <p:spPr>
            <a:xfrm flipV="1">
              <a:off x="6281150" y="5348092"/>
              <a:ext cx="423744" cy="629372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>
              <a:stCxn id="8" idx="7"/>
              <a:endCxn id="14" idx="3"/>
            </p:cNvCxnSpPr>
            <p:nvPr/>
          </p:nvCxnSpPr>
          <p:spPr>
            <a:xfrm flipV="1">
              <a:off x="6310246" y="5285154"/>
              <a:ext cx="839910" cy="704001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>
              <a:stCxn id="8" idx="0"/>
              <a:endCxn id="12" idx="4"/>
            </p:cNvCxnSpPr>
            <p:nvPr/>
          </p:nvCxnSpPr>
          <p:spPr>
            <a:xfrm flipH="1" flipV="1">
              <a:off x="6102551" y="5348092"/>
              <a:ext cx="178599" cy="629372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7" idx="7"/>
              <a:endCxn id="13" idx="4"/>
            </p:cNvCxnSpPr>
            <p:nvPr/>
          </p:nvCxnSpPr>
          <p:spPr>
            <a:xfrm flipV="1">
              <a:off x="6172360" y="5348092"/>
              <a:ext cx="532534" cy="641063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7" idx="0"/>
              <a:endCxn id="12" idx="4"/>
            </p:cNvCxnSpPr>
            <p:nvPr/>
          </p:nvCxnSpPr>
          <p:spPr>
            <a:xfrm flipH="1" flipV="1">
              <a:off x="6102551" y="5348092"/>
              <a:ext cx="40713" cy="629372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>
              <a:stCxn id="7" idx="0"/>
              <a:endCxn id="14" idx="3"/>
            </p:cNvCxnSpPr>
            <p:nvPr/>
          </p:nvCxnSpPr>
          <p:spPr>
            <a:xfrm flipV="1">
              <a:off x="6143264" y="5285154"/>
              <a:ext cx="1006892" cy="69231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245E5DF4-1EBD-8A40-A359-14FBB08A029B}"/>
                </a:ext>
              </a:extLst>
            </p:cNvPr>
            <p:cNvSpPr txBox="1"/>
            <p:nvPr/>
          </p:nvSpPr>
          <p:spPr>
            <a:xfrm>
              <a:off x="6777688" y="5618982"/>
              <a:ext cx="278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  <a:latin typeface="Karla" pitchFamily="2" charset="0"/>
                  <a:ea typeface="Karla" pitchFamily="2" charset="0"/>
                </a:rPr>
                <a:t>V</a:t>
              </a:r>
              <a:endParaRPr lang="en-US" sz="1600" dirty="0">
                <a:solidFill>
                  <a:schemeClr val="tx2"/>
                </a:solidFill>
                <a:latin typeface="Karla" pitchFamily="2" charset="0"/>
                <a:ea typeface="Karla" pitchFamily="2" charset="0"/>
              </a:endParaRPr>
            </a:p>
          </p:txBody>
        </p:sp>
        <p:cxnSp>
          <p:nvCxnSpPr>
            <p:cNvPr id="94" name="Straight Arrow Connector 93"/>
            <p:cNvCxnSpPr>
              <a:stCxn id="10" idx="0"/>
              <a:endCxn id="71" idx="6"/>
            </p:cNvCxnSpPr>
            <p:nvPr/>
          </p:nvCxnSpPr>
          <p:spPr>
            <a:xfrm flipV="1">
              <a:off x="4897865" y="4320555"/>
              <a:ext cx="1382054" cy="597769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>
              <a:stCxn id="11" idx="0"/>
              <a:endCxn id="71" idx="6"/>
            </p:cNvCxnSpPr>
            <p:nvPr/>
          </p:nvCxnSpPr>
          <p:spPr>
            <a:xfrm flipV="1">
              <a:off x="5500208" y="4320555"/>
              <a:ext cx="779711" cy="597769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12" idx="0"/>
              <a:endCxn id="71" idx="6"/>
            </p:cNvCxnSpPr>
            <p:nvPr/>
          </p:nvCxnSpPr>
          <p:spPr>
            <a:xfrm flipV="1">
              <a:off x="6102551" y="4320555"/>
              <a:ext cx="177368" cy="597769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>
              <a:stCxn id="13" idx="0"/>
              <a:endCxn id="71" idx="6"/>
            </p:cNvCxnSpPr>
            <p:nvPr/>
          </p:nvCxnSpPr>
          <p:spPr>
            <a:xfrm flipH="1" flipV="1">
              <a:off x="6279919" y="4320555"/>
              <a:ext cx="424975" cy="597769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>
              <a:stCxn id="14" idx="0"/>
              <a:endCxn id="71" idx="6"/>
            </p:cNvCxnSpPr>
            <p:nvPr/>
          </p:nvCxnSpPr>
          <p:spPr>
            <a:xfrm flipH="1" flipV="1">
              <a:off x="6279919" y="4320555"/>
              <a:ext cx="1022183" cy="597769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TextBox 117"/>
              <p:cNvSpPr txBox="1"/>
              <p:nvPr/>
            </p:nvSpPr>
            <p:spPr>
              <a:xfrm>
                <a:off x="5285324" y="3152939"/>
                <a:ext cx="2025939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𝑉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charset="0"/>
                        </a:rPr>
                        <m:t>𝑈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charset="0"/>
                            </a:rPr>
                            <m:t>−1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324" y="3152939"/>
                <a:ext cx="2025939" cy="523220"/>
              </a:xfrm>
              <a:prstGeom prst="rect">
                <a:avLst/>
              </a:prstGeom>
              <a:blipFill rotWithShape="0">
                <a:blip r:embed="rId6"/>
                <a:stretch>
                  <a:fillRect l="-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4" name="Group 213"/>
          <p:cNvGrpSpPr/>
          <p:nvPr/>
        </p:nvGrpSpPr>
        <p:grpSpPr>
          <a:xfrm>
            <a:off x="5763228" y="2272510"/>
            <a:ext cx="1016625" cy="784062"/>
            <a:chOff x="5763228" y="2272510"/>
            <a:chExt cx="1016625" cy="784062"/>
          </a:xfrm>
        </p:grpSpPr>
        <p:sp>
          <p:nvSpPr>
            <p:cNvPr id="109" name="TextBox 108"/>
            <p:cNvSpPr txBox="1"/>
            <p:nvPr/>
          </p:nvSpPr>
          <p:spPr>
            <a:xfrm>
              <a:off x="5763228" y="2272510"/>
              <a:ext cx="10166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activation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/>
                <p:cNvSpPr txBox="1"/>
                <p:nvPr/>
              </p:nvSpPr>
              <p:spPr>
                <a:xfrm>
                  <a:off x="5770665" y="2533352"/>
                  <a:ext cx="1001749" cy="5232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sz="1600" b="0" i="1" smtClean="0"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charset="0"/>
                          </a:rPr>
                          <m:t>)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96" name="TextBox 1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0665" y="2533352"/>
                  <a:ext cx="1001749" cy="52322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049" t="-1176" r="-60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" name="Group 214"/>
          <p:cNvGrpSpPr/>
          <p:nvPr/>
        </p:nvGrpSpPr>
        <p:grpSpPr>
          <a:xfrm>
            <a:off x="5435304" y="30131"/>
            <a:ext cx="1866798" cy="2270623"/>
            <a:chOff x="5435304" y="30131"/>
            <a:chExt cx="1866798" cy="2270623"/>
          </a:xfrm>
        </p:grpSpPr>
        <p:grpSp>
          <p:nvGrpSpPr>
            <p:cNvPr id="125" name="Group 124"/>
            <p:cNvGrpSpPr/>
            <p:nvPr/>
          </p:nvGrpSpPr>
          <p:grpSpPr>
            <a:xfrm>
              <a:off x="5442292" y="899003"/>
              <a:ext cx="1741958" cy="817093"/>
              <a:chOff x="1475569" y="4313112"/>
              <a:chExt cx="1741958" cy="817093"/>
            </a:xfrm>
          </p:grpSpPr>
          <p:sp>
            <p:nvSpPr>
              <p:cNvPr id="126" name="Oval 125"/>
              <p:cNvSpPr>
                <a:spLocks noChangeAspect="1"/>
              </p:cNvSpPr>
              <p:nvPr/>
            </p:nvSpPr>
            <p:spPr>
              <a:xfrm>
                <a:off x="1475569" y="4313112"/>
                <a:ext cx="782999" cy="782999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>
                <a:spLocks noChangeAspect="1"/>
              </p:cNvSpPr>
              <p:nvPr/>
            </p:nvSpPr>
            <p:spPr>
              <a:xfrm>
                <a:off x="2431143" y="4343821"/>
                <a:ext cx="786384" cy="786384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5" name="Straight Arrow Connector 134"/>
            <p:cNvCxnSpPr>
              <a:stCxn id="71" idx="2"/>
              <a:endCxn id="126" idx="4"/>
            </p:cNvCxnSpPr>
            <p:nvPr/>
          </p:nvCxnSpPr>
          <p:spPr>
            <a:xfrm flipH="1" flipV="1">
              <a:off x="5833792" y="1682002"/>
              <a:ext cx="446127" cy="535433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/>
            <p:cNvCxnSpPr>
              <a:stCxn id="173" idx="0"/>
              <a:endCxn id="126" idx="4"/>
            </p:cNvCxnSpPr>
            <p:nvPr/>
          </p:nvCxnSpPr>
          <p:spPr>
            <a:xfrm flipH="1" flipV="1">
              <a:off x="5833792" y="1682002"/>
              <a:ext cx="316619" cy="514001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TextBox 140">
              <a:extLst>
                <a:ext uri="{FF2B5EF4-FFF2-40B4-BE49-F238E27FC236}">
                  <a16:creationId xmlns="" xmlns:a16="http://schemas.microsoft.com/office/drawing/2014/main" id="{245E5DF4-1EBD-8A40-A359-14FBB08A029B}"/>
                </a:ext>
              </a:extLst>
            </p:cNvPr>
            <p:cNvSpPr txBox="1"/>
            <p:nvPr/>
          </p:nvSpPr>
          <p:spPr>
            <a:xfrm>
              <a:off x="6753704" y="1858854"/>
              <a:ext cx="548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rPr>
                <a:t>W</a:t>
              </a:r>
              <a:r>
                <a:rPr lang="en-US" sz="1600" baseline="-250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rPr>
                <a:t>2</a:t>
              </a:r>
            </a:p>
          </p:txBody>
        </p:sp>
        <p:cxnSp>
          <p:nvCxnSpPr>
            <p:cNvPr id="142" name="Straight Arrow Connector 141"/>
            <p:cNvCxnSpPr>
              <a:stCxn id="172" idx="4"/>
              <a:endCxn id="126" idx="4"/>
            </p:cNvCxnSpPr>
            <p:nvPr/>
          </p:nvCxnSpPr>
          <p:spPr>
            <a:xfrm flipH="1" flipV="1">
              <a:off x="5833792" y="1682002"/>
              <a:ext cx="194190" cy="610555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/>
            <p:cNvCxnSpPr>
              <a:stCxn id="170" idx="1"/>
              <a:endCxn id="126" idx="4"/>
            </p:cNvCxnSpPr>
            <p:nvPr/>
          </p:nvCxnSpPr>
          <p:spPr>
            <a:xfrm flipH="1" flipV="1">
              <a:off x="5833792" y="1682002"/>
              <a:ext cx="556980" cy="52757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stCxn id="171" idx="1"/>
              <a:endCxn id="126" idx="4"/>
            </p:cNvCxnSpPr>
            <p:nvPr/>
          </p:nvCxnSpPr>
          <p:spPr>
            <a:xfrm flipH="1" flipV="1">
              <a:off x="5833792" y="1682002"/>
              <a:ext cx="703394" cy="550615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>
              <a:stCxn id="171" idx="0"/>
              <a:endCxn id="127" idx="4"/>
            </p:cNvCxnSpPr>
            <p:nvPr/>
          </p:nvCxnSpPr>
          <p:spPr>
            <a:xfrm flipV="1">
              <a:off x="6566282" y="1716096"/>
              <a:ext cx="224776" cy="504830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>
              <a:stCxn id="170" idx="7"/>
              <a:endCxn id="127" idx="4"/>
            </p:cNvCxnSpPr>
            <p:nvPr/>
          </p:nvCxnSpPr>
          <p:spPr>
            <a:xfrm flipV="1">
              <a:off x="6448964" y="1716096"/>
              <a:ext cx="342094" cy="493476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71" idx="2"/>
              <a:endCxn id="127" idx="4"/>
            </p:cNvCxnSpPr>
            <p:nvPr/>
          </p:nvCxnSpPr>
          <p:spPr>
            <a:xfrm flipV="1">
              <a:off x="6279919" y="1716096"/>
              <a:ext cx="511139" cy="501339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173" idx="0"/>
              <a:endCxn id="127" idx="4"/>
            </p:cNvCxnSpPr>
            <p:nvPr/>
          </p:nvCxnSpPr>
          <p:spPr>
            <a:xfrm flipV="1">
              <a:off x="6150411" y="1716096"/>
              <a:ext cx="640647" cy="479907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stCxn id="172" idx="0"/>
              <a:endCxn id="127" idx="4"/>
            </p:cNvCxnSpPr>
            <p:nvPr/>
          </p:nvCxnSpPr>
          <p:spPr>
            <a:xfrm flipV="1">
              <a:off x="6027982" y="1716096"/>
              <a:ext cx="763076" cy="496633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Oval 168"/>
            <p:cNvSpPr>
              <a:spLocks noChangeAspect="1"/>
            </p:cNvSpPr>
            <p:nvPr/>
          </p:nvSpPr>
          <p:spPr>
            <a:xfrm>
              <a:off x="6247848" y="2189954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>
            <a:xfrm>
              <a:off x="6378720" y="2197881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>
            <a:xfrm>
              <a:off x="6525134" y="2220926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>
              <a:spLocks noChangeAspect="1"/>
            </p:cNvSpPr>
            <p:nvPr/>
          </p:nvSpPr>
          <p:spPr>
            <a:xfrm>
              <a:off x="5986834" y="2212729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>
            <a:xfrm>
              <a:off x="6109263" y="2196003"/>
              <a:ext cx="82296" cy="7982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4" name="Straight Connector 183"/>
            <p:cNvCxnSpPr/>
            <p:nvPr/>
          </p:nvCxnSpPr>
          <p:spPr>
            <a:xfrm flipV="1">
              <a:off x="5466906" y="1197381"/>
              <a:ext cx="742598" cy="402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V="1">
              <a:off x="6416457" y="1193360"/>
              <a:ext cx="742598" cy="4021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TextBox 186"/>
            <p:cNvSpPr txBox="1"/>
            <p:nvPr/>
          </p:nvSpPr>
          <p:spPr>
            <a:xfrm>
              <a:off x="5435304" y="979138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activation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6401774" y="990527"/>
              <a:ext cx="7793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charset="0"/>
                  <a:ea typeface="Karla" charset="0"/>
                  <a:cs typeface="Karla" charset="0"/>
                </a:rPr>
                <a:t>activation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="" xmlns:a16="http://schemas.microsoft.com/office/drawing/2014/main" id="{245E5DF4-1EBD-8A40-A359-14FBB08A029B}"/>
                </a:ext>
              </a:extLst>
            </p:cNvPr>
            <p:cNvSpPr txBox="1"/>
            <p:nvPr/>
          </p:nvSpPr>
          <p:spPr>
            <a:xfrm>
              <a:off x="5457470" y="1837010"/>
              <a:ext cx="5483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rPr>
                <a:t>W</a:t>
              </a:r>
              <a:r>
                <a:rPr lang="en-US" sz="1600" baseline="-250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/>
                <p:cNvSpPr txBox="1"/>
                <p:nvPr/>
              </p:nvSpPr>
              <p:spPr>
                <a:xfrm>
                  <a:off x="5649092" y="30131"/>
                  <a:ext cx="12448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Output</a:t>
                  </a:r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99" name="TextBox 1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9092" y="30131"/>
                  <a:ext cx="1244893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4412" t="-9836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/>
                <p:cNvSpPr txBox="1"/>
                <p:nvPr/>
              </p:nvSpPr>
              <p:spPr>
                <a:xfrm>
                  <a:off x="5510302" y="1263714"/>
                  <a:ext cx="70410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200" name="TextBox 1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10302" y="1263714"/>
                  <a:ext cx="704104" cy="18466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5217" r="-870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/>
                <p:cNvSpPr txBox="1"/>
                <p:nvPr/>
              </p:nvSpPr>
              <p:spPr>
                <a:xfrm>
                  <a:off x="6424211" y="1258633"/>
                  <a:ext cx="711284" cy="184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</p:txBody>
            </p:sp>
          </mc:Choice>
          <mc:Fallback xmlns="">
            <p:sp>
              <p:nvSpPr>
                <p:cNvPr id="201" name="TextBox 2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24211" y="1258633"/>
                  <a:ext cx="711284" cy="184666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5128"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2" name="Straight Arrow Connector 201"/>
            <p:cNvCxnSpPr/>
            <p:nvPr/>
          </p:nvCxnSpPr>
          <p:spPr>
            <a:xfrm flipV="1">
              <a:off x="5842310" y="397704"/>
              <a:ext cx="455983" cy="494676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stCxn id="127" idx="0"/>
            </p:cNvCxnSpPr>
            <p:nvPr/>
          </p:nvCxnSpPr>
          <p:spPr>
            <a:xfrm flipH="1" flipV="1">
              <a:off x="6361611" y="389501"/>
              <a:ext cx="429447" cy="540211"/>
            </a:xfrm>
            <a:prstGeom prst="straightConnector1">
              <a:avLst/>
            </a:prstGeom>
            <a:ln w="9525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TextBox 209"/>
          <p:cNvSpPr txBox="1"/>
          <p:nvPr/>
        </p:nvSpPr>
        <p:spPr>
          <a:xfrm>
            <a:off x="451682" y="290274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Karla" charset="0"/>
                <a:ea typeface="Karla" charset="0"/>
                <a:cs typeface="Karla" charset="0"/>
              </a:rPr>
              <a:t>Anatomy of an RNN unit</a:t>
            </a:r>
          </a:p>
        </p:txBody>
      </p:sp>
    </p:spTree>
    <p:extLst>
      <p:ext uri="{BB962C8B-B14F-4D97-AF65-F5344CB8AC3E}">
        <p14:creationId xmlns:p14="http://schemas.microsoft.com/office/powerpoint/2010/main" val="71535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training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93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 each input, </a:t>
            </a:r>
            <a:r>
              <a:rPr lang="en-US" sz="2400" dirty="0">
                <a:solidFill>
                  <a:srgbClr val="0000FF"/>
                </a:solidFill>
              </a:rPr>
              <a:t>unfold network for the sequence length </a:t>
            </a:r>
            <a:r>
              <a:rPr lang="en-US" sz="2400" i="1" dirty="0">
                <a:solidFill>
                  <a:srgbClr val="0000FF"/>
                </a:solidFill>
              </a:rPr>
              <a:t>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Back-propagation: apply forward and backward pass on unfolded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FF"/>
                </a:solidFill>
              </a:rPr>
              <a:t>Memory cost: </a:t>
            </a:r>
            <a:r>
              <a:rPr lang="en-US" sz="2400" i="1" dirty="0">
                <a:solidFill>
                  <a:srgbClr val="0000FF"/>
                </a:solidFill>
              </a:rPr>
              <a:t>O</a:t>
            </a:r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i="1" dirty="0">
                <a:solidFill>
                  <a:srgbClr val="0000FF"/>
                </a:solidFill>
              </a:rPr>
              <a:t>T</a:t>
            </a:r>
            <a:r>
              <a:rPr lang="en-US" sz="2400" dirty="0">
                <a:solidFill>
                  <a:srgbClr val="0000FF"/>
                </a:solidFill>
              </a:rPr>
              <a:t>)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953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46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4646601" y="1810512"/>
            <a:ext cx="3464246" cy="3779168"/>
            <a:chOff x="6245457" y="1582061"/>
            <a:chExt cx="3464246" cy="3779168"/>
          </a:xfrm>
        </p:grpSpPr>
        <p:grpSp>
          <p:nvGrpSpPr>
            <p:cNvPr id="29" name="Group 28"/>
            <p:cNvGrpSpPr/>
            <p:nvPr/>
          </p:nvGrpSpPr>
          <p:grpSpPr>
            <a:xfrm>
              <a:off x="6245457" y="1582061"/>
              <a:ext cx="3464246" cy="3779168"/>
              <a:chOff x="6245457" y="1582061"/>
              <a:chExt cx="3464246" cy="3779168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6245457" y="1582061"/>
                <a:ext cx="3464246" cy="3779168"/>
                <a:chOff x="6245457" y="1582061"/>
                <a:chExt cx="3464246" cy="3779168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6960148" y="1582061"/>
                  <a:ext cx="2749555" cy="3779168"/>
                  <a:chOff x="3523635" y="1969088"/>
                  <a:chExt cx="2048603" cy="2633168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3523635" y="1969088"/>
                    <a:ext cx="2048603" cy="2633168"/>
                    <a:chOff x="5504906" y="1518992"/>
                    <a:chExt cx="2816431" cy="3620096"/>
                  </a:xfrm>
                </p:grpSpPr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5504906" y="1518992"/>
                      <a:ext cx="2816431" cy="2481529"/>
                      <a:chOff x="4484914" y="2937216"/>
                      <a:chExt cx="2816431" cy="2481529"/>
                    </a:xfrm>
                  </p:grpSpPr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0" name="TextBox 59"/>
                          <p:cNvSpPr txBox="1"/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0" name="TextBox 59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3"/>
                            <a:stretch>
                              <a:fillRect t="-39344" b="-9344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61" name="Rounded Rectangle 60"/>
                      <p:cNvSpPr/>
                      <p:nvPr/>
                    </p:nvSpPr>
                    <p:spPr>
                      <a:xfrm>
                        <a:off x="6030685" y="4623652"/>
                        <a:ext cx="1270660" cy="646844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ysClr val="windowText" lastClr="000000"/>
                            </a:solidFill>
                          </a:rPr>
                          <a:t>State</a:t>
                        </a:r>
                      </a:p>
                    </p:txBody>
                  </p:sp>
                  <p:cxnSp>
                    <p:nvCxnSpPr>
                      <p:cNvPr id="62" name="Straight Arrow Connector 61"/>
                      <p:cNvCxnSpPr/>
                      <p:nvPr/>
                    </p:nvCxnSpPr>
                    <p:spPr>
                      <a:xfrm flipH="1" flipV="1">
                        <a:off x="4925543" y="3424408"/>
                        <a:ext cx="4" cy="100446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5771640" y="4121955"/>
                      <a:ext cx="513353" cy="1017133"/>
                      <a:chOff x="4590709" y="5328872"/>
                      <a:chExt cx="513353" cy="101713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7" name="TextBox 56"/>
                          <p:cNvSpPr txBox="1"/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7" name="TextBox 5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4"/>
                            <a:stretch>
                              <a:fillRect t="-39344" b="-9508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58" name="Straight Arrow Connector 57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3" name="Curved Connector 52"/>
                  <p:cNvCxnSpPr/>
                  <p:nvPr/>
                </p:nvCxnSpPr>
                <p:spPr>
                  <a:xfrm>
                    <a:off x="3844139" y="2826327"/>
                    <a:ext cx="1265976" cy="369433"/>
                  </a:xfrm>
                  <a:prstGeom prst="curvedConnector2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4220259" y="3429000"/>
                    <a:ext cx="344607" cy="200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6279934" y="2152885"/>
                  <a:ext cx="101662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output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weights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422446" y="2137995"/>
                  <a:ext cx="91172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update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weights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6245457" y="4269032"/>
                  <a:ext cx="91172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input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weights</a:t>
                  </a: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3198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6068" y="3154437"/>
            <a:ext cx="4235823" cy="14870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47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4681078" y="1810512"/>
            <a:ext cx="3429769" cy="3779168"/>
            <a:chOff x="6279934" y="1582061"/>
            <a:chExt cx="3429769" cy="3779168"/>
          </a:xfrm>
        </p:grpSpPr>
        <p:grpSp>
          <p:nvGrpSpPr>
            <p:cNvPr id="42" name="Group 41"/>
            <p:cNvGrpSpPr/>
            <p:nvPr/>
          </p:nvGrpSpPr>
          <p:grpSpPr>
            <a:xfrm>
              <a:off x="6279934" y="1582061"/>
              <a:ext cx="3429769" cy="3779168"/>
              <a:chOff x="6279934" y="1582061"/>
              <a:chExt cx="3429769" cy="3779168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/>
              <p:cNvGrpSpPr/>
              <p:nvPr/>
            </p:nvGrpSpPr>
            <p:grpSpPr>
              <a:xfrm>
                <a:off x="6279934" y="1582061"/>
                <a:ext cx="3429769" cy="3779168"/>
                <a:chOff x="6279934" y="1582061"/>
                <a:chExt cx="3429769" cy="3779168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6960148" y="1582061"/>
                  <a:ext cx="2749555" cy="3779168"/>
                  <a:chOff x="3523635" y="1969088"/>
                  <a:chExt cx="2048603" cy="2633168"/>
                </a:xfrm>
              </p:grpSpPr>
              <p:grpSp>
                <p:nvGrpSpPr>
                  <p:cNvPr id="52" name="Group 51"/>
                  <p:cNvGrpSpPr/>
                  <p:nvPr/>
                </p:nvGrpSpPr>
                <p:grpSpPr>
                  <a:xfrm>
                    <a:off x="3523635" y="1969088"/>
                    <a:ext cx="2048603" cy="2633168"/>
                    <a:chOff x="5504906" y="1518992"/>
                    <a:chExt cx="2816431" cy="3620096"/>
                  </a:xfrm>
                </p:grpSpPr>
                <p:grpSp>
                  <p:nvGrpSpPr>
                    <p:cNvPr id="55" name="Group 54"/>
                    <p:cNvGrpSpPr/>
                    <p:nvPr/>
                  </p:nvGrpSpPr>
                  <p:grpSpPr>
                    <a:xfrm>
                      <a:off x="5504906" y="1518992"/>
                      <a:ext cx="2816431" cy="2481529"/>
                      <a:chOff x="4484914" y="2937216"/>
                      <a:chExt cx="2816431" cy="2481529"/>
                    </a:xfrm>
                  </p:grpSpPr>
                  <p:sp>
                    <p:nvSpPr>
                      <p:cNvPr id="59" name="Rectangle 58"/>
                      <p:cNvSpPr/>
                      <p:nvPr/>
                    </p:nvSpPr>
                    <p:spPr>
                      <a:xfrm>
                        <a:off x="4484914" y="4504345"/>
                        <a:ext cx="914400" cy="9144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RNN</a:t>
                        </a:r>
                      </a:p>
                    </p:txBody>
                  </p: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0" name="TextBox 59"/>
                          <p:cNvSpPr txBox="1"/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0" name="TextBox 59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688012" y="2937216"/>
                            <a:ext cx="475061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3"/>
                            <a:stretch>
                              <a:fillRect t="-39344" b="-9344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61" name="Rounded Rectangle 60"/>
                      <p:cNvSpPr/>
                      <p:nvPr/>
                    </p:nvSpPr>
                    <p:spPr>
                      <a:xfrm>
                        <a:off x="6030685" y="4623652"/>
                        <a:ext cx="1270660" cy="646844"/>
                      </a:xfrm>
                      <a:prstGeom prst="round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>
                            <a:solidFill>
                              <a:sysClr val="windowText" lastClr="000000"/>
                            </a:solidFill>
                          </a:rPr>
                          <a:t>State</a:t>
                        </a:r>
                      </a:p>
                    </p:txBody>
                  </p:sp>
                  <p:cxnSp>
                    <p:nvCxnSpPr>
                      <p:cNvPr id="62" name="Straight Arrow Connector 61"/>
                      <p:cNvCxnSpPr/>
                      <p:nvPr/>
                    </p:nvCxnSpPr>
                    <p:spPr>
                      <a:xfrm flipH="1" flipV="1">
                        <a:off x="4925543" y="3424408"/>
                        <a:ext cx="4" cy="1004466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6" name="Group 55"/>
                    <p:cNvGrpSpPr/>
                    <p:nvPr/>
                  </p:nvGrpSpPr>
                  <p:grpSpPr>
                    <a:xfrm>
                      <a:off x="5771640" y="4121955"/>
                      <a:ext cx="513353" cy="1017133"/>
                      <a:chOff x="4590709" y="5328872"/>
                      <a:chExt cx="513353" cy="101713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7" name="TextBox 56"/>
                          <p:cNvSpPr txBox="1"/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𝑡</m:t>
                                      </m:r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7" name="TextBox 56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590709" y="5992219"/>
                            <a:ext cx="513353" cy="353786"/>
                          </a:xfrm>
                          <a:prstGeom prst="rect">
                            <a:avLst/>
                          </a:prstGeom>
                          <a:blipFill rotWithShape="0">
                            <a:blip r:embed="rId4"/>
                            <a:stretch>
                              <a:fillRect t="-39344" b="-95082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cxnSp>
                    <p:nvCxnSpPr>
                      <p:cNvPr id="58" name="Straight Arrow Connector 57"/>
                      <p:cNvCxnSpPr/>
                      <p:nvPr/>
                    </p:nvCxnSpPr>
                    <p:spPr>
                      <a:xfrm flipH="1" flipV="1">
                        <a:off x="4806792" y="5328872"/>
                        <a:ext cx="1" cy="621675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53" name="Curved Connector 52"/>
                  <p:cNvCxnSpPr/>
                  <p:nvPr/>
                </p:nvCxnSpPr>
                <p:spPr>
                  <a:xfrm>
                    <a:off x="3844139" y="2826327"/>
                    <a:ext cx="1265976" cy="369433"/>
                  </a:xfrm>
                  <a:prstGeom prst="curvedConnector2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H="1" flipV="1">
                    <a:off x="4220259" y="3429000"/>
                    <a:ext cx="344607" cy="2009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6279934" y="2152885"/>
                  <a:ext cx="1016625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output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weights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8422446" y="2137995"/>
                  <a:ext cx="911724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update</a:t>
                  </a:r>
                </a:p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weights</a:t>
                  </a:r>
                </a:p>
              </p:txBody>
            </p:sp>
          </p:grpSp>
        </p:grpSp>
        <p:sp>
          <p:nvSpPr>
            <p:cNvPr id="43" name="Rectangle 42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667987" y="4791283"/>
            <a:ext cx="1016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input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843994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36068" y="3154437"/>
            <a:ext cx="4235823" cy="14870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48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361292" y="1810512"/>
            <a:ext cx="2749555" cy="3779168"/>
            <a:chOff x="6960148" y="1582061"/>
            <a:chExt cx="2749555" cy="3779168"/>
          </a:xfrm>
        </p:grpSpPr>
        <p:grpSp>
          <p:nvGrpSpPr>
            <p:cNvPr id="42" name="Group 41"/>
            <p:cNvGrpSpPr/>
            <p:nvPr/>
          </p:nvGrpSpPr>
          <p:grpSpPr>
            <a:xfrm>
              <a:off x="6960148" y="1582061"/>
              <a:ext cx="2749555" cy="3779168"/>
              <a:chOff x="6960148" y="1582061"/>
              <a:chExt cx="2749555" cy="3779168"/>
            </a:xfrm>
          </p:grpSpPr>
          <p:sp>
            <p:nvSpPr>
              <p:cNvPr id="44" name="Oval 43"/>
              <p:cNvSpPr>
                <a:spLocks noChangeAspect="1"/>
              </p:cNvSpPr>
              <p:nvPr/>
            </p:nvSpPr>
            <p:spPr>
              <a:xfrm>
                <a:off x="7256043" y="2338891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8592543" y="2862750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</a:t>
                </a:r>
              </a:p>
            </p:txBody>
          </p:sp>
          <p:sp>
            <p:nvSpPr>
              <p:cNvPr id="46" name="Oval 45"/>
              <p:cNvSpPr>
                <a:spLocks noChangeAspect="1"/>
              </p:cNvSpPr>
              <p:nvPr/>
            </p:nvSpPr>
            <p:spPr>
              <a:xfrm>
                <a:off x="7294340" y="4425672"/>
                <a:ext cx="274320" cy="274320"/>
              </a:xfrm>
              <a:prstGeom prst="ellipse">
                <a:avLst/>
              </a:prstGeom>
              <a:solidFill>
                <a:srgbClr val="F9F9F9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6960148" y="1582061"/>
                <a:ext cx="2749555" cy="3779168"/>
                <a:chOff x="3523635" y="1969088"/>
                <a:chExt cx="2048603" cy="2633168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3523635" y="1969088"/>
                  <a:ext cx="2048603" cy="2633168"/>
                  <a:chOff x="5504906" y="1518992"/>
                  <a:chExt cx="2816431" cy="3620096"/>
                </a:xfrm>
              </p:grpSpPr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5504906" y="1518992"/>
                    <a:ext cx="2816431" cy="2481529"/>
                    <a:chOff x="4484914" y="2937216"/>
                    <a:chExt cx="2816431" cy="2481529"/>
                  </a:xfrm>
                </p:grpSpPr>
                <p:sp>
                  <p:nvSpPr>
                    <p:cNvPr id="59" name="Rectangle 58"/>
                    <p:cNvSpPr/>
                    <p:nvPr/>
                  </p:nvSpPr>
                  <p:spPr>
                    <a:xfrm>
                      <a:off x="4484914" y="4504345"/>
                      <a:ext cx="914400" cy="914400"/>
                    </a:xfrm>
                    <a:prstGeom prst="rect">
                      <a:avLst/>
                    </a:prstGeom>
                    <a:solidFill>
                      <a:schemeClr val="tx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RNN</a:t>
                      </a:r>
                    </a:p>
                  </p:txBody>
                </p: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0" name="TextBox 59"/>
                        <p:cNvSpPr txBox="1"/>
                        <p:nvPr/>
                      </p:nvSpPr>
                      <p:spPr>
                        <a:xfrm>
                          <a:off x="4688012" y="2937216"/>
                          <a:ext cx="475061" cy="353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60" name="TextBox 5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688012" y="2937216"/>
                          <a:ext cx="475061" cy="353786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 t="-39344" b="-9344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61" name="Rounded Rectangle 60"/>
                    <p:cNvSpPr/>
                    <p:nvPr/>
                  </p:nvSpPr>
                  <p:spPr>
                    <a:xfrm>
                      <a:off x="6030685" y="4623652"/>
                      <a:ext cx="1270660" cy="646844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State</a:t>
                      </a:r>
                    </a:p>
                  </p:txBody>
                </p:sp>
                <p:cxnSp>
                  <p:nvCxnSpPr>
                    <p:cNvPr id="62" name="Straight Arrow Connector 61"/>
                    <p:cNvCxnSpPr/>
                    <p:nvPr/>
                  </p:nvCxnSpPr>
                  <p:spPr>
                    <a:xfrm flipH="1" flipV="1">
                      <a:off x="4925543" y="3424408"/>
                      <a:ext cx="4" cy="1004466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6" name="Group 55"/>
                  <p:cNvGrpSpPr/>
                  <p:nvPr/>
                </p:nvGrpSpPr>
                <p:grpSpPr>
                  <a:xfrm>
                    <a:off x="5771640" y="4121955"/>
                    <a:ext cx="513353" cy="1017133"/>
                    <a:chOff x="4590709" y="5328872"/>
                    <a:chExt cx="513353" cy="1017133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7" name="TextBox 56"/>
                        <p:cNvSpPr txBox="1"/>
                        <p:nvPr/>
                      </p:nvSpPr>
                      <p:spPr>
                        <a:xfrm>
                          <a:off x="4590709" y="5992219"/>
                          <a:ext cx="513353" cy="353786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57" name="TextBox 5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590709" y="5992219"/>
                          <a:ext cx="513353" cy="353786"/>
                        </a:xfrm>
                        <a:prstGeom prst="rect">
                          <a:avLst/>
                        </a:prstGeom>
                        <a:blipFill rotWithShape="0">
                          <a:blip r:embed="rId4"/>
                          <a:stretch>
                            <a:fillRect t="-39344" b="-95082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58" name="Straight Arrow Connector 57"/>
                    <p:cNvCxnSpPr/>
                    <p:nvPr/>
                  </p:nvCxnSpPr>
                  <p:spPr>
                    <a:xfrm flipH="1" flipV="1">
                      <a:off x="4806792" y="5328872"/>
                      <a:ext cx="1" cy="62167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3" name="Curved Connector 52"/>
                <p:cNvCxnSpPr/>
                <p:nvPr/>
              </p:nvCxnSpPr>
              <p:spPr>
                <a:xfrm>
                  <a:off x="3844139" y="2826327"/>
                  <a:ext cx="1265976" cy="369433"/>
                </a:xfrm>
                <a:prstGeom prst="curvedConnector2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H="1" flipV="1">
                  <a:off x="4220259" y="3429000"/>
                  <a:ext cx="344607" cy="200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3" name="Rectangle 42"/>
            <p:cNvSpPr/>
            <p:nvPr/>
          </p:nvSpPr>
          <p:spPr>
            <a:xfrm>
              <a:off x="8070262" y="3625756"/>
              <a:ext cx="190103" cy="1089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4D9A355-D526-734B-9A7B-E19E329A16B4}"/>
              </a:ext>
            </a:extLst>
          </p:cNvPr>
          <p:cNvSpPr txBox="1"/>
          <p:nvPr/>
        </p:nvSpPr>
        <p:spPr>
          <a:xfrm>
            <a:off x="6419284" y="2497405"/>
            <a:ext cx="250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Karla" pitchFamily="2" charset="0"/>
                <a:ea typeface="Karla" pitchFamily="2" charset="0"/>
              </a:rPr>
              <a:t>Update Weights: 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88C40C9A-2251-6F43-AFEC-DB796D3CD5E2}"/>
              </a:ext>
            </a:extLst>
          </p:cNvPr>
          <p:cNvSpPr txBox="1"/>
          <p:nvPr/>
        </p:nvSpPr>
        <p:spPr>
          <a:xfrm>
            <a:off x="3537514" y="2504185"/>
            <a:ext cx="2558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Karla" pitchFamily="2" charset="0"/>
                <a:ea typeface="Karla" pitchFamily="2" charset="0"/>
              </a:rPr>
              <a:t>Output Weights: W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45E5DF4-1EBD-8A40-A359-14FBB08A029B}"/>
              </a:ext>
            </a:extLst>
          </p:cNvPr>
          <p:cNvSpPr txBox="1"/>
          <p:nvPr/>
        </p:nvSpPr>
        <p:spPr>
          <a:xfrm>
            <a:off x="3452275" y="4791283"/>
            <a:ext cx="224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Karla" pitchFamily="2" charset="0"/>
                <a:ea typeface="Karla" pitchFamily="2" charset="0"/>
              </a:rPr>
              <a:t>Input Weights: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367515" y="3027474"/>
                <a:ext cx="5351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515" y="3027474"/>
                <a:ext cx="535146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43077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1826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258477A0-B0DC-184E-9BC4-048CD1CCFA9B}"/>
                  </a:ext>
                </a:extLst>
              </p:cNvPr>
              <p:cNvSpPr/>
              <p:nvPr/>
            </p:nvSpPr>
            <p:spPr>
              <a:xfrm>
                <a:off x="1587740" y="5251160"/>
                <a:ext cx="9673447" cy="1258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You have two activation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which serves as the activation for the hidden state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which is the  activation of the output. In the example shown before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𝑔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pitchFamily="2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was the identity. </a:t>
                </a:r>
                <a:r>
                  <a:rPr lang="en-US" sz="2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pitchFamily="2" charset="0"/>
                    <a:ea typeface="Karla" pitchFamily="2" charset="0"/>
                  </a:rPr>
                  <a:t>   </a:t>
                </a:r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arla" pitchFamily="2" charset="0"/>
                  <a:ea typeface="Karla" pitchFamily="2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258477A0-B0DC-184E-9BC4-048CD1CCF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740" y="5251160"/>
                <a:ext cx="9673447" cy="1258678"/>
              </a:xfrm>
              <a:prstGeom prst="rect">
                <a:avLst/>
              </a:prstGeom>
              <a:blipFill rotWithShape="0">
                <a:blip r:embed="rId3"/>
                <a:stretch>
                  <a:fillRect l="-945" t="-3865" r="-1323" b="-7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/>
          <p:cNvGrpSpPr/>
          <p:nvPr/>
        </p:nvGrpSpPr>
        <p:grpSpPr>
          <a:xfrm>
            <a:off x="2617941" y="1795372"/>
            <a:ext cx="7331949" cy="3175355"/>
            <a:chOff x="2617941" y="1795372"/>
            <a:chExt cx="7331949" cy="3175355"/>
          </a:xfrm>
        </p:grpSpPr>
        <p:grpSp>
          <p:nvGrpSpPr>
            <p:cNvPr id="38" name="Group 37">
              <a:extLst>
                <a:ext uri="{FF2B5EF4-FFF2-40B4-BE49-F238E27FC236}">
                  <a16:creationId xmlns="" xmlns:a16="http://schemas.microsoft.com/office/drawing/2014/main" id="{801DB4DE-1E02-0F45-B97F-B1D34B6EFB0E}"/>
                </a:ext>
              </a:extLst>
            </p:cNvPr>
            <p:cNvGrpSpPr/>
            <p:nvPr/>
          </p:nvGrpSpPr>
          <p:grpSpPr>
            <a:xfrm>
              <a:off x="2617941" y="1795622"/>
              <a:ext cx="2252999" cy="3175105"/>
              <a:chOff x="1847590" y="1795622"/>
              <a:chExt cx="2252999" cy="3175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="" xmlns:a16="http://schemas.microsoft.com/office/drawing/2014/main" id="{67F9EA8A-DBA0-A84E-B9E0-DC86481186C1}"/>
                      </a:ext>
                    </a:extLst>
                  </p:cNvPr>
                  <p:cNvSpPr txBox="1"/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−2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xmlns="" id="{67F9EA8A-DBA0-A84E-B9E0-DC86481186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9" name="Rectangle 88">
                <a:extLst>
                  <a:ext uri="{FF2B5EF4-FFF2-40B4-BE49-F238E27FC236}">
                    <a16:creationId xmlns="" xmlns:a16="http://schemas.microsoft.com/office/drawing/2014/main" id="{9E2893C3-54A8-A644-BF74-5B57866CC49E}"/>
                  </a:ext>
                </a:extLst>
              </p:cNvPr>
              <p:cNvSpPr/>
              <p:nvPr/>
            </p:nvSpPr>
            <p:spPr>
              <a:xfrm>
                <a:off x="1847590" y="2595838"/>
                <a:ext cx="1401536" cy="12355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Arrow Connector 89">
                <a:extLst>
                  <a:ext uri="{FF2B5EF4-FFF2-40B4-BE49-F238E27FC236}">
                    <a16:creationId xmlns="" xmlns:a16="http://schemas.microsoft.com/office/drawing/2014/main" id="{B5EBBF4F-72BD-E244-8D50-DFB74F66D598}"/>
                  </a:ext>
                </a:extLst>
              </p:cNvPr>
              <p:cNvCxnSpPr/>
              <p:nvPr/>
            </p:nvCxnSpPr>
            <p:spPr>
              <a:xfrm flipV="1">
                <a:off x="2553156" y="4037895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="" xmlns:a16="http://schemas.microsoft.com/office/drawing/2014/main" id="{FD7CED32-F1BB-C242-AB45-CE251A1455F7}"/>
                  </a:ext>
                </a:extLst>
              </p:cNvPr>
              <p:cNvCxnSpPr/>
              <p:nvPr/>
            </p:nvCxnSpPr>
            <p:spPr>
              <a:xfrm flipV="1">
                <a:off x="2553156" y="1795622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>
                    <a:extLst>
                      <a:ext uri="{FF2B5EF4-FFF2-40B4-BE49-F238E27FC236}">
                        <a16:creationId xmlns="" xmlns:a16="http://schemas.microsoft.com/office/drawing/2014/main" id="{41BABEBC-E528-3D49-A043-A5CA1ED0AF7D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  <a:ea typeface="Karla" pitchFamily="2" charset="0"/>
                                </a:rPr>
                                <m:t>−2 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92" name="TextBox 91">
                    <a:extLst>
                      <a:ext uri="{FF2B5EF4-FFF2-40B4-BE49-F238E27FC236}">
                        <a16:creationId xmlns:a16="http://schemas.microsoft.com/office/drawing/2014/main" xmlns="" id="{41BABEBC-E528-3D49-A043-A5CA1ED0AF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3" name="TextBox 92">
                <a:extLst>
                  <a:ext uri="{FF2B5EF4-FFF2-40B4-BE49-F238E27FC236}">
                    <a16:creationId xmlns="" xmlns:a16="http://schemas.microsoft.com/office/drawing/2014/main" id="{5B156CC8-DAB0-5740-873C-13B50F98EFB0}"/>
                  </a:ext>
                </a:extLst>
              </p:cNvPr>
              <p:cNvSpPr txBox="1"/>
              <p:nvPr/>
            </p:nvSpPr>
            <p:spPr>
              <a:xfrm>
                <a:off x="2622841" y="4112086"/>
                <a:ext cx="39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V</a:t>
                </a: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="" xmlns:a16="http://schemas.microsoft.com/office/drawing/2014/main" id="{F97976A9-5FFB-AA47-A4E9-EF49C4B111DF}"/>
                  </a:ext>
                </a:extLst>
              </p:cNvPr>
              <p:cNvGrpSpPr/>
              <p:nvPr/>
            </p:nvGrpSpPr>
            <p:grpSpPr>
              <a:xfrm>
                <a:off x="3551259" y="2830152"/>
                <a:ext cx="549330" cy="405584"/>
                <a:chOff x="3297419" y="2271293"/>
                <a:chExt cx="435909" cy="321843"/>
              </a:xfrm>
            </p:grpSpPr>
            <p:cxnSp>
              <p:nvCxnSpPr>
                <p:cNvPr id="96" name="Straight Arrow Connector 95">
                  <a:extLst>
                    <a:ext uri="{FF2B5EF4-FFF2-40B4-BE49-F238E27FC236}">
                      <a16:creationId xmlns="" xmlns:a16="http://schemas.microsoft.com/office/drawing/2014/main" id="{0BA8D9E5-773C-1644-9799-F035399B54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419" y="2593136"/>
                  <a:ext cx="43590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7" name="TextBox 96">
                  <a:extLst>
                    <a:ext uri="{FF2B5EF4-FFF2-40B4-BE49-F238E27FC236}">
                      <a16:creationId xmlns="" xmlns:a16="http://schemas.microsoft.com/office/drawing/2014/main" id="{468B8893-E06C-2D4B-AACD-BBEBAC1E0F9D}"/>
                    </a:ext>
                  </a:extLst>
                </p:cNvPr>
                <p:cNvSpPr txBox="1"/>
                <p:nvPr/>
              </p:nvSpPr>
              <p:spPr>
                <a:xfrm>
                  <a:off x="3376335" y="2271293"/>
                  <a:ext cx="332142" cy="22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U</a:t>
                  </a:r>
                </a:p>
              </p:txBody>
            </p:sp>
          </p:grpSp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BDE1C17F-FC41-6143-9D05-4DCC1FB070D8}"/>
                  </a:ext>
                </a:extLst>
              </p:cNvPr>
              <p:cNvSpPr txBox="1"/>
              <p:nvPr/>
            </p:nvSpPr>
            <p:spPr>
              <a:xfrm>
                <a:off x="2607694" y="2018530"/>
                <a:ext cx="491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W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0FFE38C0-2194-5942-96A6-880AF46BE6E8}"/>
                </a:ext>
              </a:extLst>
            </p:cNvPr>
            <p:cNvGrpSpPr/>
            <p:nvPr/>
          </p:nvGrpSpPr>
          <p:grpSpPr>
            <a:xfrm>
              <a:off x="5173073" y="1795372"/>
              <a:ext cx="2252999" cy="3175105"/>
              <a:chOff x="1847590" y="1795622"/>
              <a:chExt cx="2252999" cy="3175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8" name="TextBox 77">
                    <a:extLst>
                      <a:ext uri="{FF2B5EF4-FFF2-40B4-BE49-F238E27FC236}">
                        <a16:creationId xmlns="" xmlns:a16="http://schemas.microsoft.com/office/drawing/2014/main" id="{E0A8BDA1-82A4-1741-A045-085661EFD83F}"/>
                      </a:ext>
                    </a:extLst>
                  </p:cNvPr>
                  <p:cNvSpPr txBox="1"/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−1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xmlns="" id="{E0A8BDA1-82A4-1741-A045-085661EFD83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3CE31A22-AC1A-CE45-B53D-53555E5167E8}"/>
                  </a:ext>
                </a:extLst>
              </p:cNvPr>
              <p:cNvSpPr/>
              <p:nvPr/>
            </p:nvSpPr>
            <p:spPr>
              <a:xfrm>
                <a:off x="1847590" y="2595838"/>
                <a:ext cx="1401536" cy="12355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="" xmlns:a16="http://schemas.microsoft.com/office/drawing/2014/main" id="{B68B1A6C-4C7C-F347-95DC-039FDD49513E}"/>
                  </a:ext>
                </a:extLst>
              </p:cNvPr>
              <p:cNvCxnSpPr/>
              <p:nvPr/>
            </p:nvCxnSpPr>
            <p:spPr>
              <a:xfrm flipV="1">
                <a:off x="2553156" y="4037895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>
                <a:extLst>
                  <a:ext uri="{FF2B5EF4-FFF2-40B4-BE49-F238E27FC236}">
                    <a16:creationId xmlns="" xmlns:a16="http://schemas.microsoft.com/office/drawing/2014/main" id="{3B2D6F37-EF7C-1847-B551-4438B51D8650}"/>
                  </a:ext>
                </a:extLst>
              </p:cNvPr>
              <p:cNvCxnSpPr/>
              <p:nvPr/>
            </p:nvCxnSpPr>
            <p:spPr>
              <a:xfrm flipV="1">
                <a:off x="2553156" y="1795622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>
                    <a:extLst>
                      <a:ext uri="{FF2B5EF4-FFF2-40B4-BE49-F238E27FC236}">
                        <a16:creationId xmlns="" xmlns:a16="http://schemas.microsoft.com/office/drawing/2014/main" id="{03F2765C-E4A8-4545-8BAC-EDE31D18DB17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−1 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xmlns="" id="{03F2765C-E4A8-4545-8BAC-EDE31D18DB1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3" name="TextBox 82">
                <a:extLst>
                  <a:ext uri="{FF2B5EF4-FFF2-40B4-BE49-F238E27FC236}">
                    <a16:creationId xmlns="" xmlns:a16="http://schemas.microsoft.com/office/drawing/2014/main" id="{BF8191BC-3165-914F-BF80-894739C4A7A9}"/>
                  </a:ext>
                </a:extLst>
              </p:cNvPr>
              <p:cNvSpPr txBox="1"/>
              <p:nvPr/>
            </p:nvSpPr>
            <p:spPr>
              <a:xfrm>
                <a:off x="2622841" y="4112086"/>
                <a:ext cx="39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V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="" xmlns:a16="http://schemas.microsoft.com/office/drawing/2014/main" id="{DBCF9A26-EC28-A040-9D1A-5540E2E32F86}"/>
                  </a:ext>
                </a:extLst>
              </p:cNvPr>
              <p:cNvGrpSpPr/>
              <p:nvPr/>
            </p:nvGrpSpPr>
            <p:grpSpPr>
              <a:xfrm>
                <a:off x="3551259" y="2830152"/>
                <a:ext cx="549330" cy="405584"/>
                <a:chOff x="3297419" y="2271293"/>
                <a:chExt cx="435909" cy="321843"/>
              </a:xfrm>
            </p:grpSpPr>
            <p:cxnSp>
              <p:nvCxnSpPr>
                <p:cNvPr id="86" name="Straight Arrow Connector 85">
                  <a:extLst>
                    <a:ext uri="{FF2B5EF4-FFF2-40B4-BE49-F238E27FC236}">
                      <a16:creationId xmlns="" xmlns:a16="http://schemas.microsoft.com/office/drawing/2014/main" id="{0F634DBA-DBF8-C246-8379-CBA8D85299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419" y="2593136"/>
                  <a:ext cx="43590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TextBox 86">
                  <a:extLst>
                    <a:ext uri="{FF2B5EF4-FFF2-40B4-BE49-F238E27FC236}">
                      <a16:creationId xmlns="" xmlns:a16="http://schemas.microsoft.com/office/drawing/2014/main" id="{03EF0D24-1DB0-AF46-B387-064BA55E2026}"/>
                    </a:ext>
                  </a:extLst>
                </p:cNvPr>
                <p:cNvSpPr txBox="1"/>
                <p:nvPr/>
              </p:nvSpPr>
              <p:spPr>
                <a:xfrm>
                  <a:off x="3376335" y="2271293"/>
                  <a:ext cx="332142" cy="22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U</a:t>
                  </a: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="" xmlns:a16="http://schemas.microsoft.com/office/drawing/2014/main" id="{3D76686F-A64D-7E4F-A218-41E8D51AE8D8}"/>
                  </a:ext>
                </a:extLst>
              </p:cNvPr>
              <p:cNvSpPr txBox="1"/>
              <p:nvPr/>
            </p:nvSpPr>
            <p:spPr>
              <a:xfrm>
                <a:off x="2607694" y="2018530"/>
                <a:ext cx="491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W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="" xmlns:a16="http://schemas.microsoft.com/office/drawing/2014/main" id="{A60229F8-89F2-AE47-8746-463B05D5ADF5}"/>
                </a:ext>
              </a:extLst>
            </p:cNvPr>
            <p:cNvGrpSpPr/>
            <p:nvPr/>
          </p:nvGrpSpPr>
          <p:grpSpPr>
            <a:xfrm>
              <a:off x="7696891" y="1795372"/>
              <a:ext cx="2252999" cy="3175105"/>
              <a:chOff x="1847590" y="1795622"/>
              <a:chExt cx="2252999" cy="317510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="" xmlns:a16="http://schemas.microsoft.com/office/drawing/2014/main" id="{BA685704-4937-5348-B4E1-FBF8B0EAA04A}"/>
                      </a:ext>
                    </a:extLst>
                  </p:cNvPr>
                  <p:cNvSpPr txBox="1"/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="" id="{BA685704-4937-5348-B4E1-FBF8B0EAA04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18693" y="3021380"/>
                    <a:ext cx="1321328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D08EDEC1-B7A0-934A-8B09-6092BDEE8D6C}"/>
                  </a:ext>
                </a:extLst>
              </p:cNvPr>
              <p:cNvSpPr/>
              <p:nvPr/>
            </p:nvSpPr>
            <p:spPr>
              <a:xfrm>
                <a:off x="1847590" y="2595838"/>
                <a:ext cx="1401536" cy="1235565"/>
              </a:xfrm>
              <a:prstGeom prst="rect">
                <a:avLst/>
              </a:prstGeom>
              <a:noFill/>
              <a:ln w="19050">
                <a:solidFill>
                  <a:schemeClr val="tx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="" xmlns:a16="http://schemas.microsoft.com/office/drawing/2014/main" id="{471E651E-8546-7840-90BF-9C5868CD9C24}"/>
                  </a:ext>
                </a:extLst>
              </p:cNvPr>
              <p:cNvCxnSpPr/>
              <p:nvPr/>
            </p:nvCxnSpPr>
            <p:spPr>
              <a:xfrm flipV="1">
                <a:off x="2553156" y="4037895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="" xmlns:a16="http://schemas.microsoft.com/office/drawing/2014/main" id="{239AB76F-2A7B-7043-8BDC-3E7E24D79D91}"/>
                  </a:ext>
                </a:extLst>
              </p:cNvPr>
              <p:cNvCxnSpPr/>
              <p:nvPr/>
            </p:nvCxnSpPr>
            <p:spPr>
              <a:xfrm flipV="1">
                <a:off x="2553156" y="1795622"/>
                <a:ext cx="0" cy="567820"/>
              </a:xfrm>
              <a:prstGeom prst="straightConnector1">
                <a:avLst/>
              </a:prstGeom>
              <a:ln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="" xmlns:a16="http://schemas.microsoft.com/office/drawing/2014/main" id="{B3DF0BD9-EF36-6749-B34F-E0291F8D1DF2}"/>
                      </a:ext>
                    </a:extLst>
                  </p:cNvPr>
                  <p:cNvSpPr txBox="1"/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  <a:ea typeface="Karla" pitchFamily="2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Karla" pitchFamily="2" charset="0"/>
                      <a:ea typeface="Karla" pitchFamily="2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xmlns="" id="{B3DF0BD9-EF36-6749-B34F-E0291F8D1D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5912" y="4601395"/>
                    <a:ext cx="765291" cy="36933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40000" b="-9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C2762143-CAA8-6949-89BB-8DF1ED33DA78}"/>
                  </a:ext>
                </a:extLst>
              </p:cNvPr>
              <p:cNvSpPr txBox="1"/>
              <p:nvPr/>
            </p:nvSpPr>
            <p:spPr>
              <a:xfrm>
                <a:off x="2622841" y="4112086"/>
                <a:ext cx="3983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V</a:t>
                </a: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="" xmlns:a16="http://schemas.microsoft.com/office/drawing/2014/main" id="{A7E8AFF1-0DF9-8749-9894-06F010FBBAD3}"/>
                  </a:ext>
                </a:extLst>
              </p:cNvPr>
              <p:cNvGrpSpPr/>
              <p:nvPr/>
            </p:nvGrpSpPr>
            <p:grpSpPr>
              <a:xfrm>
                <a:off x="3551259" y="2830152"/>
                <a:ext cx="549330" cy="405584"/>
                <a:chOff x="3297419" y="2271293"/>
                <a:chExt cx="435909" cy="321843"/>
              </a:xfrm>
            </p:grpSpPr>
            <p:cxnSp>
              <p:nvCxnSpPr>
                <p:cNvPr id="76" name="Straight Arrow Connector 75">
                  <a:extLst>
                    <a:ext uri="{FF2B5EF4-FFF2-40B4-BE49-F238E27FC236}">
                      <a16:creationId xmlns="" xmlns:a16="http://schemas.microsoft.com/office/drawing/2014/main" id="{73846840-E6E6-E943-9108-C0846BADCD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97419" y="2593136"/>
                  <a:ext cx="435909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3EEA712E-3D8C-BB4D-BAA2-09390A7E444B}"/>
                    </a:ext>
                  </a:extLst>
                </p:cNvPr>
                <p:cNvSpPr txBox="1"/>
                <p:nvPr/>
              </p:nvSpPr>
              <p:spPr>
                <a:xfrm>
                  <a:off x="3376335" y="2271293"/>
                  <a:ext cx="332142" cy="227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U</a:t>
                  </a:r>
                </a:p>
              </p:txBody>
            </p:sp>
          </p:grpSp>
          <p:sp>
            <p:nvSpPr>
              <p:cNvPr id="75" name="TextBox 74">
                <a:extLst>
                  <a:ext uri="{FF2B5EF4-FFF2-40B4-BE49-F238E27FC236}">
                    <a16:creationId xmlns="" xmlns:a16="http://schemas.microsoft.com/office/drawing/2014/main" id="{048C5A8F-426E-B84F-A7E1-C68439065D4C}"/>
                  </a:ext>
                </a:extLst>
              </p:cNvPr>
              <p:cNvSpPr txBox="1"/>
              <p:nvPr/>
            </p:nvSpPr>
            <p:spPr>
              <a:xfrm>
                <a:off x="2607694" y="2018530"/>
                <a:ext cx="49128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Karla" pitchFamily="2" charset="0"/>
                    <a:ea typeface="Karla" pitchFamily="2" charset="0"/>
                  </a:rPr>
                  <a:t>W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068777" y="1390815"/>
            <a:ext cx="5602546" cy="376878"/>
            <a:chOff x="3068777" y="1390815"/>
            <a:chExt cx="5602546" cy="3768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="" xmlns:a16="http://schemas.microsoft.com/office/drawing/2014/main" id="{310F0F22-878A-4975-9B4D-056F5B9D9189}"/>
                    </a:ext>
                  </a:extLst>
                </p:cNvPr>
                <p:cNvSpPr txBox="1"/>
                <p:nvPr/>
              </p:nvSpPr>
              <p:spPr>
                <a:xfrm>
                  <a:off x="3068777" y="1404709"/>
                  <a:ext cx="499864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sz="1200" dirty="0"/>
                    <a:t>t-2</a:t>
                  </a: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10F0F22-878A-4975-9B4D-056F5B9D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8777" y="1404709"/>
                  <a:ext cx="499864" cy="362984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t="-1667" r="-731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="" xmlns:a16="http://schemas.microsoft.com/office/drawing/2014/main" id="{310F0F22-878A-4975-9B4D-056F5B9D9189}"/>
                    </a:ext>
                  </a:extLst>
                </p:cNvPr>
                <p:cNvSpPr txBox="1"/>
                <p:nvPr/>
              </p:nvSpPr>
              <p:spPr>
                <a:xfrm>
                  <a:off x="5602322" y="1396174"/>
                  <a:ext cx="499864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sz="1200" dirty="0"/>
                    <a:t>t-1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10F0F22-878A-4975-9B4D-056F5B9D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2322" y="1396174"/>
                  <a:ext cx="499864" cy="362984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t="-1667" r="-731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="" xmlns:a16="http://schemas.microsoft.com/office/drawing/2014/main" id="{310F0F22-878A-4975-9B4D-056F5B9D9189}"/>
                    </a:ext>
                  </a:extLst>
                </p:cNvPr>
                <p:cNvSpPr txBox="1"/>
                <p:nvPr/>
              </p:nvSpPr>
              <p:spPr>
                <a:xfrm>
                  <a:off x="8171459" y="1390815"/>
                  <a:ext cx="499864" cy="3629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a14:m>
                  <a:r>
                    <a:rPr lang="en-US" sz="1200" dirty="0"/>
                    <a:t>t</a:t>
                  </a:r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310F0F22-878A-4975-9B4D-056F5B9D91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459" y="1390815"/>
                  <a:ext cx="499864" cy="362984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t="-1667" r="-731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561" y="958134"/>
            <a:ext cx="2008504" cy="13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7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DE9D1E-3ED0-494E-B5B3-DF888FC1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11" y="121007"/>
            <a:ext cx="11493416" cy="767276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BDB0F5-EA70-2242-AA19-B5F0D4712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venir Light" panose="020B0402020203020204" pitchFamily="34" charset="77"/>
              </a:rPr>
              <a:t>Many classification and regression tasks involve data that is assumed to be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independent and identically distributed (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i.i.d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Avenir Light" panose="020B0402020203020204" pitchFamily="34" charset="77"/>
              </a:rPr>
              <a:t>.). </a:t>
            </a:r>
            <a:r>
              <a:rPr lang="en-US" dirty="0">
                <a:latin typeface="Avenir Light" panose="020B0402020203020204" pitchFamily="34" charset="77"/>
              </a:rPr>
              <a:t>For example: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C24DCD-ECF5-6548-AEB6-1F0F3695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2BE88E-72DD-5446-A1EE-2158D3963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6420" y="2781299"/>
            <a:ext cx="1607553" cy="20206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092F89-244F-7F46-861C-806E2190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50" y="2781299"/>
            <a:ext cx="1758950" cy="201974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CA644E-9259-124B-9E16-C2EA550D678D}"/>
              </a:ext>
            </a:extLst>
          </p:cNvPr>
          <p:cNvSpPr txBox="1">
            <a:spLocks/>
          </p:cNvSpPr>
          <p:nvPr/>
        </p:nvSpPr>
        <p:spPr>
          <a:xfrm>
            <a:off x="638175" y="4966138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Detecting lung cancer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05C1D3D9-E67A-9141-A095-F0F117017325}"/>
              </a:ext>
            </a:extLst>
          </p:cNvPr>
          <p:cNvSpPr txBox="1">
            <a:spLocks/>
          </p:cNvSpPr>
          <p:nvPr/>
        </p:nvSpPr>
        <p:spPr>
          <a:xfrm>
            <a:off x="4348746" y="4966138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Face recognition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998029A2-3D57-1746-80E2-82748AAFCDD7}"/>
              </a:ext>
            </a:extLst>
          </p:cNvPr>
          <p:cNvSpPr txBox="1">
            <a:spLocks/>
          </p:cNvSpPr>
          <p:nvPr/>
        </p:nvSpPr>
        <p:spPr>
          <a:xfrm>
            <a:off x="8255570" y="4966138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Risk of heart attack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9A17CD-5379-6B4D-9315-C4797034F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8506" y="2523985"/>
            <a:ext cx="3059964" cy="227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30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50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617941" y="1390815"/>
            <a:ext cx="7331949" cy="3579912"/>
            <a:chOff x="2617941" y="1390815"/>
            <a:chExt cx="7331949" cy="3579912"/>
          </a:xfrm>
        </p:grpSpPr>
        <p:grpSp>
          <p:nvGrpSpPr>
            <p:cNvPr id="5" name="Group 4"/>
            <p:cNvGrpSpPr/>
            <p:nvPr/>
          </p:nvGrpSpPr>
          <p:grpSpPr>
            <a:xfrm>
              <a:off x="2617941" y="1795372"/>
              <a:ext cx="7331949" cy="3175355"/>
              <a:chOff x="2617941" y="1795372"/>
              <a:chExt cx="7331949" cy="3175355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="" xmlns:a16="http://schemas.microsoft.com/office/drawing/2014/main" id="{801DB4DE-1E02-0F45-B97F-B1D34B6EFB0E}"/>
                  </a:ext>
                </a:extLst>
              </p:cNvPr>
              <p:cNvGrpSpPr/>
              <p:nvPr/>
            </p:nvGrpSpPr>
            <p:grpSpPr>
              <a:xfrm>
                <a:off x="2617941" y="1795622"/>
                <a:ext cx="2252999" cy="3175105"/>
                <a:chOff x="1847590" y="1795622"/>
                <a:chExt cx="2252999" cy="3175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="" xmlns:a16="http://schemas.microsoft.com/office/drawing/2014/main" id="{67F9EA8A-DBA0-A84E-B9E0-DC86481186C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−2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xmlns="" id="{67F9EA8A-DBA0-A84E-B9E0-DC86481186C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0" name="Rectangle 19">
                  <a:extLst>
                    <a:ext uri="{FF2B5EF4-FFF2-40B4-BE49-F238E27FC236}">
                      <a16:creationId xmlns="" xmlns:a16="http://schemas.microsoft.com/office/drawing/2014/main" id="{9E2893C3-54A8-A644-BF74-5B57866CC49E}"/>
                    </a:ext>
                  </a:extLst>
                </p:cNvPr>
                <p:cNvSpPr/>
                <p:nvPr/>
              </p:nvSpPr>
              <p:spPr>
                <a:xfrm>
                  <a:off x="1847590" y="2595838"/>
                  <a:ext cx="1401536" cy="1235565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="" xmlns:a16="http://schemas.microsoft.com/office/drawing/2014/main" id="{B5EBBF4F-72BD-E244-8D50-DFB74F66D598}"/>
                    </a:ext>
                  </a:extLst>
                </p:cNvPr>
                <p:cNvCxnSpPr/>
                <p:nvPr/>
              </p:nvCxnSpPr>
              <p:spPr>
                <a:xfrm flipV="1">
                  <a:off x="2553156" y="4037895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="" xmlns:a16="http://schemas.microsoft.com/office/drawing/2014/main" id="{FD7CED32-F1BB-C242-AB45-CE251A1455F7}"/>
                    </a:ext>
                  </a:extLst>
                </p:cNvPr>
                <p:cNvCxnSpPr/>
                <p:nvPr/>
              </p:nvCxnSpPr>
              <p:spPr>
                <a:xfrm flipV="1">
                  <a:off x="2553156" y="1795622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="" xmlns:a16="http://schemas.microsoft.com/office/drawing/2014/main" id="{41BABEBC-E528-3D49-A043-A5CA1ED0AF7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Karla" pitchFamily="2" charset="0"/>
                                  </a:rPr>
                                  <m:t>−2 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xmlns="" id="{41BABEBC-E528-3D49-A043-A5CA1ED0AF7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5B156CC8-DAB0-5740-873C-13B50F98EFB0}"/>
                    </a:ext>
                  </a:extLst>
                </p:cNvPr>
                <p:cNvSpPr txBox="1"/>
                <p:nvPr/>
              </p:nvSpPr>
              <p:spPr>
                <a:xfrm>
                  <a:off x="2622841" y="4112086"/>
                  <a:ext cx="398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V</a:t>
                  </a:r>
                </a:p>
              </p:txBody>
            </p:sp>
            <p:grpSp>
              <p:nvGrpSpPr>
                <p:cNvPr id="39" name="Group 38">
                  <a:extLst>
                    <a:ext uri="{FF2B5EF4-FFF2-40B4-BE49-F238E27FC236}">
                      <a16:creationId xmlns="" xmlns:a16="http://schemas.microsoft.com/office/drawing/2014/main" id="{F97976A9-5FFB-AA47-A4E9-EF49C4B111DF}"/>
                    </a:ext>
                  </a:extLst>
                </p:cNvPr>
                <p:cNvGrpSpPr/>
                <p:nvPr/>
              </p:nvGrpSpPr>
              <p:grpSpPr>
                <a:xfrm>
                  <a:off x="3551259" y="2830152"/>
                  <a:ext cx="549330" cy="405584"/>
                  <a:chOff x="3297419" y="2271293"/>
                  <a:chExt cx="435909" cy="321843"/>
                </a:xfrm>
              </p:grpSpPr>
              <p:cxnSp>
                <p:nvCxnSpPr>
                  <p:cNvPr id="40" name="Straight Arrow Connector 39">
                    <a:extLst>
                      <a:ext uri="{FF2B5EF4-FFF2-40B4-BE49-F238E27FC236}">
                        <a16:creationId xmlns="" xmlns:a16="http://schemas.microsoft.com/office/drawing/2014/main" id="{0BA8D9E5-773C-1644-9799-F035399B54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7419" y="2593136"/>
                    <a:ext cx="43590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TextBox 40">
                    <a:extLst>
                      <a:ext uri="{FF2B5EF4-FFF2-40B4-BE49-F238E27FC236}">
                        <a16:creationId xmlns="" xmlns:a16="http://schemas.microsoft.com/office/drawing/2014/main" id="{468B8893-E06C-2D4B-AACD-BBEBAC1E0F9D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335" y="2271293"/>
                    <a:ext cx="332142" cy="227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pitchFamily="2" charset="0"/>
                        <a:ea typeface="Karla" pitchFamily="2" charset="0"/>
                      </a:rPr>
                      <a:t>U</a:t>
                    </a:r>
                  </a:p>
                </p:txBody>
              </p:sp>
            </p:grpSp>
            <p:sp>
              <p:nvSpPr>
                <p:cNvPr id="48" name="TextBox 47">
                  <a:extLst>
                    <a:ext uri="{FF2B5EF4-FFF2-40B4-BE49-F238E27FC236}">
                      <a16:creationId xmlns="" xmlns:a16="http://schemas.microsoft.com/office/drawing/2014/main" id="{BDE1C17F-FC41-6143-9D05-4DCC1FB070D8}"/>
                    </a:ext>
                  </a:extLst>
                </p:cNvPr>
                <p:cNvSpPr txBox="1"/>
                <p:nvPr/>
              </p:nvSpPr>
              <p:spPr>
                <a:xfrm>
                  <a:off x="2607694" y="2018530"/>
                  <a:ext cx="4912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W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="" xmlns:a16="http://schemas.microsoft.com/office/drawing/2014/main" id="{0FFE38C0-2194-5942-96A6-880AF46BE6E8}"/>
                  </a:ext>
                </a:extLst>
              </p:cNvPr>
              <p:cNvGrpSpPr/>
              <p:nvPr/>
            </p:nvGrpSpPr>
            <p:grpSpPr>
              <a:xfrm>
                <a:off x="5173073" y="1795372"/>
                <a:ext cx="2252999" cy="3175105"/>
                <a:chOff x="1847590" y="1795622"/>
                <a:chExt cx="2252999" cy="3175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3" name="TextBox 52">
                      <a:extLst>
                        <a:ext uri="{FF2B5EF4-FFF2-40B4-BE49-F238E27FC236}">
                          <a16:creationId xmlns="" xmlns:a16="http://schemas.microsoft.com/office/drawing/2014/main" id="{E0A8BDA1-82A4-1741-A045-085661EFD83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−1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3" name="TextBox 52">
                      <a:extLst>
                        <a:ext uri="{FF2B5EF4-FFF2-40B4-BE49-F238E27FC236}">
                          <a16:creationId xmlns:a16="http://schemas.microsoft.com/office/drawing/2014/main" xmlns="" id="{E0A8BDA1-82A4-1741-A045-085661EFD83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4" name="Rectangle 53">
                  <a:extLst>
                    <a:ext uri="{FF2B5EF4-FFF2-40B4-BE49-F238E27FC236}">
                      <a16:creationId xmlns="" xmlns:a16="http://schemas.microsoft.com/office/drawing/2014/main" id="{3CE31A22-AC1A-CE45-B53D-53555E5167E8}"/>
                    </a:ext>
                  </a:extLst>
                </p:cNvPr>
                <p:cNvSpPr/>
                <p:nvPr/>
              </p:nvSpPr>
              <p:spPr>
                <a:xfrm>
                  <a:off x="1847590" y="2595838"/>
                  <a:ext cx="1401536" cy="1235565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Arrow Connector 54">
                  <a:extLst>
                    <a:ext uri="{FF2B5EF4-FFF2-40B4-BE49-F238E27FC236}">
                      <a16:creationId xmlns="" xmlns:a16="http://schemas.microsoft.com/office/drawing/2014/main" id="{B68B1A6C-4C7C-F347-95DC-039FDD49513E}"/>
                    </a:ext>
                  </a:extLst>
                </p:cNvPr>
                <p:cNvCxnSpPr/>
                <p:nvPr/>
              </p:nvCxnSpPr>
              <p:spPr>
                <a:xfrm flipV="1">
                  <a:off x="2553156" y="4037895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>
                  <a:extLst>
                    <a:ext uri="{FF2B5EF4-FFF2-40B4-BE49-F238E27FC236}">
                      <a16:creationId xmlns="" xmlns:a16="http://schemas.microsoft.com/office/drawing/2014/main" id="{3B2D6F37-EF7C-1847-B551-4438B51D8650}"/>
                    </a:ext>
                  </a:extLst>
                </p:cNvPr>
                <p:cNvCxnSpPr/>
                <p:nvPr/>
              </p:nvCxnSpPr>
              <p:spPr>
                <a:xfrm flipV="1">
                  <a:off x="2553156" y="1795622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Box 56">
                      <a:extLst>
                        <a:ext uri="{FF2B5EF4-FFF2-40B4-BE49-F238E27FC236}">
                          <a16:creationId xmlns="" xmlns:a16="http://schemas.microsoft.com/office/drawing/2014/main" id="{03F2765C-E4A8-4545-8BAC-EDE31D18DB1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−1 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Box 56">
                      <a:extLst>
                        <a:ext uri="{FF2B5EF4-FFF2-40B4-BE49-F238E27FC236}">
                          <a16:creationId xmlns:a16="http://schemas.microsoft.com/office/drawing/2014/main" xmlns="" id="{03F2765C-E4A8-4545-8BAC-EDE31D18DB1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8" name="TextBox 57">
                  <a:extLst>
                    <a:ext uri="{FF2B5EF4-FFF2-40B4-BE49-F238E27FC236}">
                      <a16:creationId xmlns="" xmlns:a16="http://schemas.microsoft.com/office/drawing/2014/main" id="{BF8191BC-3165-914F-BF80-894739C4A7A9}"/>
                    </a:ext>
                  </a:extLst>
                </p:cNvPr>
                <p:cNvSpPr txBox="1"/>
                <p:nvPr/>
              </p:nvSpPr>
              <p:spPr>
                <a:xfrm>
                  <a:off x="2622841" y="4112086"/>
                  <a:ext cx="398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V</a:t>
                  </a:r>
                </a:p>
              </p:txBody>
            </p:sp>
            <p:grpSp>
              <p:nvGrpSpPr>
                <p:cNvPr id="59" name="Group 58">
                  <a:extLst>
                    <a:ext uri="{FF2B5EF4-FFF2-40B4-BE49-F238E27FC236}">
                      <a16:creationId xmlns="" xmlns:a16="http://schemas.microsoft.com/office/drawing/2014/main" id="{DBCF9A26-EC28-A040-9D1A-5540E2E32F86}"/>
                    </a:ext>
                  </a:extLst>
                </p:cNvPr>
                <p:cNvGrpSpPr/>
                <p:nvPr/>
              </p:nvGrpSpPr>
              <p:grpSpPr>
                <a:xfrm>
                  <a:off x="3551259" y="2830152"/>
                  <a:ext cx="549330" cy="405584"/>
                  <a:chOff x="3297419" y="2271293"/>
                  <a:chExt cx="435909" cy="321843"/>
                </a:xfrm>
              </p:grpSpPr>
              <p:cxnSp>
                <p:nvCxnSpPr>
                  <p:cNvPr id="61" name="Straight Arrow Connector 60">
                    <a:extLst>
                      <a:ext uri="{FF2B5EF4-FFF2-40B4-BE49-F238E27FC236}">
                        <a16:creationId xmlns="" xmlns:a16="http://schemas.microsoft.com/office/drawing/2014/main" id="{0F634DBA-DBF8-C246-8379-CBA8D85299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7419" y="2593136"/>
                    <a:ext cx="43590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TextBox 61">
                    <a:extLst>
                      <a:ext uri="{FF2B5EF4-FFF2-40B4-BE49-F238E27FC236}">
                        <a16:creationId xmlns="" xmlns:a16="http://schemas.microsoft.com/office/drawing/2014/main" id="{03EF0D24-1DB0-AF46-B387-064BA55E2026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335" y="2271293"/>
                    <a:ext cx="332142" cy="227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pitchFamily="2" charset="0"/>
                        <a:ea typeface="Karla" pitchFamily="2" charset="0"/>
                      </a:rPr>
                      <a:t>U</a:t>
                    </a:r>
                  </a:p>
                </p:txBody>
              </p:sp>
            </p:grpSp>
            <p:sp>
              <p:nvSpPr>
                <p:cNvPr id="60" name="TextBox 59">
                  <a:extLst>
                    <a:ext uri="{FF2B5EF4-FFF2-40B4-BE49-F238E27FC236}">
                      <a16:creationId xmlns="" xmlns:a16="http://schemas.microsoft.com/office/drawing/2014/main" id="{3D76686F-A64D-7E4F-A218-41E8D51AE8D8}"/>
                    </a:ext>
                  </a:extLst>
                </p:cNvPr>
                <p:cNvSpPr txBox="1"/>
                <p:nvPr/>
              </p:nvSpPr>
              <p:spPr>
                <a:xfrm>
                  <a:off x="2607694" y="2018530"/>
                  <a:ext cx="4912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W</a:t>
                  </a:r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="" xmlns:a16="http://schemas.microsoft.com/office/drawing/2014/main" id="{A60229F8-89F2-AE47-8746-463B05D5ADF5}"/>
                  </a:ext>
                </a:extLst>
              </p:cNvPr>
              <p:cNvGrpSpPr/>
              <p:nvPr/>
            </p:nvGrpSpPr>
            <p:grpSpPr>
              <a:xfrm>
                <a:off x="7696891" y="1795372"/>
                <a:ext cx="2252999" cy="3175105"/>
                <a:chOff x="1847590" y="1795622"/>
                <a:chExt cx="2252999" cy="317510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4" name="TextBox 63">
                      <a:extLst>
                        <a:ext uri="{FF2B5EF4-FFF2-40B4-BE49-F238E27FC236}">
                          <a16:creationId xmlns="" xmlns:a16="http://schemas.microsoft.com/office/drawing/2014/main" id="{BA685704-4937-5348-B4E1-FBF8B0EAA0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 anchor="ctr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 smtClean="0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</m:sub>
                            </m:sSub>
                          </m:oMath>
                        </m:oMathPara>
                      </a14:m>
                      <a:endParaRPr lang="en-US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4" name="TextBox 63">
                      <a:extLst>
                        <a:ext uri="{FF2B5EF4-FFF2-40B4-BE49-F238E27FC236}">
                          <a16:creationId xmlns:a16="http://schemas.microsoft.com/office/drawing/2014/main" xmlns="" id="{BA685704-4937-5348-B4E1-FBF8B0EAA04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918693" y="3021380"/>
                      <a:ext cx="1321328" cy="369332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5" name="Rectangle 64">
                  <a:extLst>
                    <a:ext uri="{FF2B5EF4-FFF2-40B4-BE49-F238E27FC236}">
                      <a16:creationId xmlns="" xmlns:a16="http://schemas.microsoft.com/office/drawing/2014/main" id="{D08EDEC1-B7A0-934A-8B09-6092BDEE8D6C}"/>
                    </a:ext>
                  </a:extLst>
                </p:cNvPr>
                <p:cNvSpPr/>
                <p:nvPr/>
              </p:nvSpPr>
              <p:spPr>
                <a:xfrm>
                  <a:off x="1847590" y="2595838"/>
                  <a:ext cx="1401536" cy="1235565"/>
                </a:xfrm>
                <a:prstGeom prst="rect">
                  <a:avLst/>
                </a:prstGeom>
                <a:noFill/>
                <a:ln w="19050">
                  <a:solidFill>
                    <a:schemeClr val="tx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Arrow Connector 65">
                  <a:extLst>
                    <a:ext uri="{FF2B5EF4-FFF2-40B4-BE49-F238E27FC236}">
                      <a16:creationId xmlns="" xmlns:a16="http://schemas.microsoft.com/office/drawing/2014/main" id="{471E651E-8546-7840-90BF-9C5868CD9C24}"/>
                    </a:ext>
                  </a:extLst>
                </p:cNvPr>
                <p:cNvCxnSpPr/>
                <p:nvPr/>
              </p:nvCxnSpPr>
              <p:spPr>
                <a:xfrm flipV="1">
                  <a:off x="2553156" y="4037895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66">
                  <a:extLst>
                    <a:ext uri="{FF2B5EF4-FFF2-40B4-BE49-F238E27FC236}">
                      <a16:creationId xmlns="" xmlns:a16="http://schemas.microsoft.com/office/drawing/2014/main" id="{239AB76F-2A7B-7043-8BDC-3E7E24D79D91}"/>
                    </a:ext>
                  </a:extLst>
                </p:cNvPr>
                <p:cNvCxnSpPr/>
                <p:nvPr/>
              </p:nvCxnSpPr>
              <p:spPr>
                <a:xfrm flipV="1">
                  <a:off x="2553156" y="1795622"/>
                  <a:ext cx="0" cy="567820"/>
                </a:xfrm>
                <a:prstGeom prst="straightConnector1">
                  <a:avLst/>
                </a:prstGeom>
                <a:ln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8" name="TextBox 67">
                      <a:extLst>
                        <a:ext uri="{FF2B5EF4-FFF2-40B4-BE49-F238E27FC236}">
                          <a16:creationId xmlns="" xmlns:a16="http://schemas.microsoft.com/office/drawing/2014/main" id="{B3DF0BD9-EF36-6749-B34F-E0291F8D1DF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𝑡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Karla" pitchFamily="2" charset="0"/>
                                  </a:rPr>
                                  <m:t> 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200" dirty="0">
                        <a:latin typeface="Karla" pitchFamily="2" charset="0"/>
                        <a:ea typeface="Karla" pitchFamily="2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68" name="TextBox 67">
                      <a:extLst>
                        <a:ext uri="{FF2B5EF4-FFF2-40B4-BE49-F238E27FC236}">
                          <a16:creationId xmlns:a16="http://schemas.microsoft.com/office/drawing/2014/main" xmlns="" id="{B3DF0BD9-EF36-6749-B34F-E0291F8D1DF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55912" y="4601395"/>
                      <a:ext cx="765291" cy="369332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t="-40000" b="-9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9" name="TextBox 68">
                  <a:extLst>
                    <a:ext uri="{FF2B5EF4-FFF2-40B4-BE49-F238E27FC236}">
                      <a16:creationId xmlns="" xmlns:a16="http://schemas.microsoft.com/office/drawing/2014/main" id="{C2762143-CAA8-6949-89BB-8DF1ED33DA78}"/>
                    </a:ext>
                  </a:extLst>
                </p:cNvPr>
                <p:cNvSpPr txBox="1"/>
                <p:nvPr/>
              </p:nvSpPr>
              <p:spPr>
                <a:xfrm>
                  <a:off x="2622841" y="4112086"/>
                  <a:ext cx="39836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V</a:t>
                  </a:r>
                </a:p>
              </p:txBody>
            </p:sp>
            <p:grpSp>
              <p:nvGrpSpPr>
                <p:cNvPr id="70" name="Group 69">
                  <a:extLst>
                    <a:ext uri="{FF2B5EF4-FFF2-40B4-BE49-F238E27FC236}">
                      <a16:creationId xmlns="" xmlns:a16="http://schemas.microsoft.com/office/drawing/2014/main" id="{A7E8AFF1-0DF9-8749-9894-06F010FBBAD3}"/>
                    </a:ext>
                  </a:extLst>
                </p:cNvPr>
                <p:cNvGrpSpPr/>
                <p:nvPr/>
              </p:nvGrpSpPr>
              <p:grpSpPr>
                <a:xfrm>
                  <a:off x="3551259" y="2830152"/>
                  <a:ext cx="549330" cy="405584"/>
                  <a:chOff x="3297419" y="2271293"/>
                  <a:chExt cx="435909" cy="321843"/>
                </a:xfrm>
              </p:grpSpPr>
              <p:cxnSp>
                <p:nvCxnSpPr>
                  <p:cNvPr id="72" name="Straight Arrow Connector 71">
                    <a:extLst>
                      <a:ext uri="{FF2B5EF4-FFF2-40B4-BE49-F238E27FC236}">
                        <a16:creationId xmlns="" xmlns:a16="http://schemas.microsoft.com/office/drawing/2014/main" id="{73846840-E6E6-E943-9108-C0846BADCD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97419" y="2593136"/>
                    <a:ext cx="435909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TextBox 72">
                    <a:extLst>
                      <a:ext uri="{FF2B5EF4-FFF2-40B4-BE49-F238E27FC236}">
                        <a16:creationId xmlns="" xmlns:a16="http://schemas.microsoft.com/office/drawing/2014/main" id="{3EEA712E-3D8C-BB4D-BAA2-09390A7E444B}"/>
                      </a:ext>
                    </a:extLst>
                  </p:cNvPr>
                  <p:cNvSpPr txBox="1"/>
                  <p:nvPr/>
                </p:nvSpPr>
                <p:spPr>
                  <a:xfrm>
                    <a:off x="3376335" y="2271293"/>
                    <a:ext cx="332142" cy="22722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latin typeface="Karla" pitchFamily="2" charset="0"/>
                        <a:ea typeface="Karla" pitchFamily="2" charset="0"/>
                      </a:rPr>
                      <a:t>U</a:t>
                    </a:r>
                  </a:p>
                </p:txBody>
              </p:sp>
            </p:grpSp>
            <p:sp>
              <p:nvSpPr>
                <p:cNvPr id="71" name="TextBox 70">
                  <a:extLst>
                    <a:ext uri="{FF2B5EF4-FFF2-40B4-BE49-F238E27FC236}">
                      <a16:creationId xmlns="" xmlns:a16="http://schemas.microsoft.com/office/drawing/2014/main" id="{048C5A8F-426E-B84F-A7E1-C68439065D4C}"/>
                    </a:ext>
                  </a:extLst>
                </p:cNvPr>
                <p:cNvSpPr txBox="1"/>
                <p:nvPr/>
              </p:nvSpPr>
              <p:spPr>
                <a:xfrm>
                  <a:off x="2607694" y="2018530"/>
                  <a:ext cx="4912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latin typeface="Karla" pitchFamily="2" charset="0"/>
                      <a:ea typeface="Karla" pitchFamily="2" charset="0"/>
                    </a:rPr>
                    <a:t>W</a:t>
                  </a:r>
                </a:p>
              </p:txBody>
            </p:sp>
          </p:grpSp>
        </p:grpSp>
        <p:grpSp>
          <p:nvGrpSpPr>
            <p:cNvPr id="42" name="Group 41"/>
            <p:cNvGrpSpPr/>
            <p:nvPr/>
          </p:nvGrpSpPr>
          <p:grpSpPr>
            <a:xfrm>
              <a:off x="3068777" y="1390815"/>
              <a:ext cx="5602546" cy="376878"/>
              <a:chOff x="3068777" y="1390815"/>
              <a:chExt cx="5602546" cy="3768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="" xmlns:a16="http://schemas.microsoft.com/office/drawing/2014/main" id="{310F0F22-878A-4975-9B4D-056F5B9D9189}"/>
                      </a:ext>
                    </a:extLst>
                  </p:cNvPr>
                  <p:cNvSpPr txBox="1"/>
                  <p:nvPr/>
                </p:nvSpPr>
                <p:spPr>
                  <a:xfrm>
                    <a:off x="3068777" y="1404709"/>
                    <a:ext cx="499864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a14:m>
                    <a:r>
                      <a:rPr lang="en-US" sz="1200" dirty="0"/>
                      <a:t>t-2</a:t>
                    </a:r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310F0F22-878A-4975-9B4D-056F5B9D91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68777" y="1404709"/>
                    <a:ext cx="499864" cy="362984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1667" r="-7317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="" xmlns:a16="http://schemas.microsoft.com/office/drawing/2014/main" id="{310F0F22-878A-4975-9B4D-056F5B9D9189}"/>
                      </a:ext>
                    </a:extLst>
                  </p:cNvPr>
                  <p:cNvSpPr txBox="1"/>
                  <p:nvPr/>
                </p:nvSpPr>
                <p:spPr>
                  <a:xfrm>
                    <a:off x="5602322" y="1396174"/>
                    <a:ext cx="499864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a14:m>
                    <a:r>
                      <a:rPr lang="en-US" sz="1200" dirty="0"/>
                      <a:t>t-1</a:t>
                    </a:r>
                  </a:p>
                </p:txBody>
              </p:sp>
            </mc:Choice>
            <mc:Fallback xmlns="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310F0F22-878A-4975-9B4D-056F5B9D91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02322" y="1396174"/>
                    <a:ext cx="499864" cy="362984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667" r="-7317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="" xmlns:a16="http://schemas.microsoft.com/office/drawing/2014/main" id="{310F0F22-878A-4975-9B4D-056F5B9D9189}"/>
                      </a:ext>
                    </a:extLst>
                  </p:cNvPr>
                  <p:cNvSpPr txBox="1"/>
                  <p:nvPr/>
                </p:nvSpPr>
                <p:spPr>
                  <a:xfrm>
                    <a:off x="8171459" y="1390815"/>
                    <a:ext cx="499864" cy="36298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 dirty="0" smtClean="0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oMath>
                    </a14:m>
                    <a:r>
                      <a:rPr lang="en-US" sz="1200" dirty="0"/>
                      <a:t>t</a:t>
                    </a:r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xmlns:a14="http://schemas.microsoft.com/office/drawing/2010/main" xmlns="" id="{310F0F22-878A-4975-9B4D-056F5B9D918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71459" y="1390815"/>
                    <a:ext cx="499864" cy="362984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t="-1667" r="-7317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1106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3704 L 0.31784 -0.1900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89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00C277F1-129B-4A90-99FB-4B6BD466B4D3}"/>
                  </a:ext>
                </a:extLst>
              </p:cNvPr>
              <p:cNvSpPr txBox="1"/>
              <p:nvPr/>
            </p:nvSpPr>
            <p:spPr>
              <a:xfrm>
                <a:off x="1068553" y="4151804"/>
                <a:ext cx="1376787" cy="5858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000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′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C277F1-129B-4A90-99FB-4B6BD466B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553" y="4151804"/>
                <a:ext cx="1376787" cy="58580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45732" y="1936292"/>
                <a:ext cx="1274067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𝐿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32" y="1936292"/>
                <a:ext cx="1274067" cy="76450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67174" y="2996112"/>
                <a:ext cx="3135923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𝑑𝑊</m:t>
                          </m:r>
                        </m:den>
                      </m:f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𝑑𝑊</m:t>
                              </m:r>
                            </m:den>
                          </m:f>
                        </m:e>
                      </m:nary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den>
                          </m:f>
                        </m:e>
                      </m:nary>
                      <m:r>
                        <a:rPr lang="en-US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174" y="2996112"/>
                <a:ext cx="3135923" cy="76450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10" y="949069"/>
            <a:ext cx="3965650" cy="187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34032" y="2140589"/>
                <a:ext cx="11796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032" y="2140589"/>
                <a:ext cx="117968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145" t="-19565" r="-12953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23623C2B-3B58-4D00-9EC7-62B90854EFAF}"/>
                  </a:ext>
                </a:extLst>
              </p:cNvPr>
              <p:cNvSpPr/>
              <p:nvPr/>
            </p:nvSpPr>
            <p:spPr>
              <a:xfrm>
                <a:off x="987916" y="1234127"/>
                <a:ext cx="5818543" cy="723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623C2B-3B58-4D00-9EC7-62B90854E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916" y="1234127"/>
                <a:ext cx="5818543" cy="723403"/>
              </a:xfrm>
              <a:prstGeom prst="rect">
                <a:avLst/>
              </a:prstGeom>
              <a:blipFill rotWithShape="0">
                <a:blip r:embed="rId9"/>
                <a:stretch>
                  <a:fillRect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88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  <p:bldP spid="7" grpId="0"/>
      <p:bldP spid="4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Backprop</a:t>
            </a:r>
            <a:r>
              <a:rPr lang="en-US" dirty="0"/>
              <a:t> Through Time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10" y="949069"/>
            <a:ext cx="3965650" cy="187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00C277F1-129B-4A90-99FB-4B6BD466B4D3}"/>
                  </a:ext>
                </a:extLst>
              </p:cNvPr>
              <p:cNvSpPr txBox="1"/>
              <p:nvPr/>
            </p:nvSpPr>
            <p:spPr>
              <a:xfrm>
                <a:off x="1138021" y="3111554"/>
                <a:ext cx="2208169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den>
                          </m:f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00C277F1-129B-4A90-99FB-4B6BD466B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21" y="3111554"/>
                <a:ext cx="2208169" cy="6721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23623C2B-3B58-4D00-9EC7-62B90854EFAF}"/>
                  </a:ext>
                </a:extLst>
              </p:cNvPr>
              <p:cNvSpPr/>
              <p:nvPr/>
            </p:nvSpPr>
            <p:spPr>
              <a:xfrm>
                <a:off x="-369581" y="882890"/>
                <a:ext cx="5818543" cy="4243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49225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r>
                  <a:rPr lang="en-US" sz="2000" b="0" i="1" dirty="0">
                    <a:latin typeface="Cambria Math" charset="0"/>
                  </a:rPr>
                  <a:t/>
                </a:r>
                <a:br>
                  <a:rPr lang="en-US" sz="2000" b="0" i="1" dirty="0">
                    <a:latin typeface="Cambria Math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3623C2B-3B58-4D00-9EC7-62B90854EF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581" y="882890"/>
                <a:ext cx="5818543" cy="424347"/>
              </a:xfrm>
              <a:prstGeom prst="rect">
                <a:avLst/>
              </a:prstGeom>
              <a:blipFill rotWithShape="0">
                <a:blip r:embed="rId6"/>
                <a:stretch>
                  <a:fillRect t="-4348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38021" y="2268713"/>
                <a:ext cx="1274067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𝐿</m:t>
                      </m:r>
                      <m:r>
                        <a:rPr lang="en-US" i="1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021" y="2268713"/>
                <a:ext cx="1274067" cy="76450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58007" y="2378247"/>
                <a:ext cx="117968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007" y="2378247"/>
                <a:ext cx="117968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4124" t="-19565" r="-12887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369581" y="1287939"/>
                <a:ext cx="6096000" cy="39305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49225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000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200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r>
                  <a:rPr lang="en-US" i="1" dirty="0">
                    <a:latin typeface="Cambria Math" charset="0"/>
                  </a:rPr>
                  <a:t/>
                </a:r>
                <a:br>
                  <a:rPr lang="en-US" i="1" dirty="0">
                    <a:latin typeface="Cambria Math" charset="0"/>
                  </a:rPr>
                </a:br>
                <a:endParaRPr lang="en-US" i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9581" y="1287939"/>
                <a:ext cx="6096000" cy="393056"/>
              </a:xfrm>
              <a:prstGeom prst="rect">
                <a:avLst/>
              </a:prstGeom>
              <a:blipFill rotWithShape="0">
                <a:blip r:embed="rId9"/>
                <a:stretch>
                  <a:fillRect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361914" y="1791851"/>
                <a:ext cx="548323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492250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𝑊𝑔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latin typeface="Cambria Math" charset="0"/>
                            </a:rPr>
                            <m:t>𝑈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charset="0"/>
                        </a:rPr>
                        <m:t>𝑏</m:t>
                      </m:r>
                      <m:r>
                        <a:rPr lang="en-US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914" y="1791851"/>
                <a:ext cx="5483232" cy="468205"/>
              </a:xfrm>
              <a:prstGeom prst="rect">
                <a:avLst/>
              </a:prstGeom>
              <a:blipFill rotWithShape="0">
                <a:blip r:embed="rId10"/>
                <a:stretch>
                  <a:fillRect t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84973" y="4067221"/>
                <a:ext cx="2991260" cy="58964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is-I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𝑡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den>
                        </m:f>
                      </m:e>
                    </m:nary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73" y="4067221"/>
                <a:ext cx="2991260" cy="589649"/>
              </a:xfrm>
              <a:prstGeom prst="rect">
                <a:avLst/>
              </a:prstGeom>
              <a:blipFill rotWithShape="0">
                <a:blip r:embed="rId11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E84E085C-5D0F-4D0E-A3D9-4BC7D5820411}"/>
                  </a:ext>
                </a:extLst>
              </p:cNvPr>
              <p:cNvSpPr/>
              <p:nvPr/>
            </p:nvSpPr>
            <p:spPr>
              <a:xfrm>
                <a:off x="1041769" y="5798180"/>
                <a:ext cx="6459140" cy="666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−2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𝑑𝑈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…)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4E085C-5D0F-4D0E-A3D9-4BC7D58204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769" y="5798180"/>
                <a:ext cx="6459140" cy="66633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184972" y="5010779"/>
                <a:ext cx="5752553" cy="652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…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+1</m:t>
                            </m:r>
                          </m:sub>
                        </m:sSub>
                      </m:num>
                      <m:den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𝑘</m:t>
                            </m:r>
                          </m:sub>
                        </m:sSub>
                      </m:den>
                    </m:f>
                    <m:r>
                      <a:rPr lang="en-US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nary>
                      <m:naryPr>
                        <m:chr m:val="∏"/>
                        <m:ctrlPr>
                          <a:rPr lang="is-I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𝑗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𝑘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+1</m:t>
                        </m:r>
                      </m:sub>
                      <m:sup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𝑡</m:t>
                        </m:r>
                      </m:sup>
                      <m:e>
                        <m:f>
                          <m:f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972" y="5010779"/>
                <a:ext cx="5752553" cy="652999"/>
              </a:xfrm>
              <a:prstGeom prst="rect">
                <a:avLst/>
              </a:prstGeom>
              <a:blipFill rotWithShape="0">
                <a:blip r:embed="rId13"/>
                <a:stretch>
                  <a:fillRect b="-2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5316673" y="3629576"/>
            <a:ext cx="2916078" cy="2119182"/>
            <a:chOff x="5316673" y="3629576"/>
            <a:chExt cx="2916078" cy="2119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937525" y="3629576"/>
                  <a:ext cx="1295226" cy="6127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sub>
                            </m:sSub>
                          </m:den>
                        </m:f>
                        <m:r>
                          <a:rPr lang="en-US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g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sub>
                          <m:sup>
                            <m:r>
                              <a:rPr lang="en-US" b="0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bSup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</a:rPr>
                          <m:t>U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37525" y="3629576"/>
                  <a:ext cx="1295226" cy="612796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Oval 8"/>
            <p:cNvSpPr/>
            <p:nvPr/>
          </p:nvSpPr>
          <p:spPr>
            <a:xfrm>
              <a:off x="5316673" y="4925798"/>
              <a:ext cx="819491" cy="82296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79695" y="4242372"/>
              <a:ext cx="957830" cy="6834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06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4" grpId="0"/>
      <p:bldP spid="5" grpId="0"/>
      <p:bldP spid="7" grpId="0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53</a:t>
            </a:fld>
            <a:endParaRPr lang="en-US"/>
          </a:p>
        </p:txBody>
      </p:sp>
      <p:pic>
        <p:nvPicPr>
          <p:cNvPr id="3" name="VIDEO-2020-03-18-22-17-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5411" y="-92075"/>
            <a:ext cx="3865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7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Gradient Clipping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Prevents exploding gradients</a:t>
                </a:r>
              </a:p>
              <a:p>
                <a:r>
                  <a:rPr lang="en-US" sz="2400" dirty="0"/>
                  <a:t>Clip the norm of gradient before update.</a:t>
                </a:r>
              </a:p>
              <a:p>
                <a:r>
                  <a:rPr lang="en-US" sz="2400" dirty="0"/>
                  <a:t>For some derivative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i="1" dirty="0">
                    <a:latin typeface="Cambria Math" charset="0"/>
                    <a:ea typeface="Cambria Math" charset="0"/>
                    <a:cs typeface="Cambria Math" charset="0"/>
                  </a:rPr>
                  <a:t>,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and some threshold </a:t>
                </a:r>
                <a:r>
                  <a:rPr lang="en-US" sz="2400" i="1" dirty="0">
                    <a:latin typeface="Cambria Math" charset="0"/>
                    <a:ea typeface="Cambria Math" charset="0"/>
                    <a:cs typeface="Cambria Math" charset="0"/>
                  </a:rPr>
                  <a:t>u</a:t>
                </a:r>
              </a:p>
              <a:p>
                <a:endParaRPr lang="en-US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endParaRPr lang="en-US" sz="2400" dirty="0">
                  <a:latin typeface="Karla" charset="0"/>
                  <a:ea typeface="Karla" charset="0"/>
                  <a:cs typeface="Karla" charset="0"/>
                </a:endParaRPr>
              </a:p>
              <a:p>
                <a:endParaRPr lang="en-US" sz="2400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945" t="-2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08987" y="2960013"/>
                <a:ext cx="165891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if</m:t>
                      </m:r>
                      <m:r>
                        <a:rPr lang="en-US" sz="2800" b="0" i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Karla" charset="0"/>
                          <a:cs typeface="Karla" charset="0"/>
                        </a:rPr>
                        <m:t> 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28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𝑢</m:t>
                      </m:r>
                    </m:oMath>
                  </m:oMathPara>
                </a14:m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87" y="2960013"/>
                <a:ext cx="1658916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08987" y="3756833"/>
                <a:ext cx="1535741" cy="813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𝑔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⟵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𝑔𝑢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800" b="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87" y="3756833"/>
                <a:ext cx="1535741" cy="81349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262" y="2863121"/>
            <a:ext cx="7690538" cy="39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356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Why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Main Concept of RNNs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More Details of RNNs  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RNN training</a:t>
            </a:r>
          </a:p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Gated RNN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80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Long-term 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Unfolded networks can be very deep</a:t>
            </a:r>
          </a:p>
          <a:p>
            <a:r>
              <a:rPr lang="en-US" sz="2400" dirty="0"/>
              <a:t>Long-term interactions are given exponentially smaller weights than small-term interactions</a:t>
            </a:r>
          </a:p>
          <a:p>
            <a:r>
              <a:rPr lang="en-US" sz="2400" dirty="0"/>
              <a:t>Gradients tend to either </a:t>
            </a:r>
            <a:r>
              <a:rPr lang="en-US" sz="2400" i="1" dirty="0">
                <a:solidFill>
                  <a:srgbClr val="0000FF"/>
                </a:solidFill>
              </a:rPr>
              <a:t>vanish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or </a:t>
            </a:r>
            <a:r>
              <a:rPr lang="en-US" sz="2400" i="1" dirty="0">
                <a:solidFill>
                  <a:srgbClr val="0000FF"/>
                </a:solidFill>
              </a:rPr>
              <a:t>explode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51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Long Short-Term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Handles long-term dependencies</a:t>
            </a:r>
          </a:p>
          <a:p>
            <a:r>
              <a:rPr lang="en-US" sz="2400" dirty="0"/>
              <a:t>Leaky units where weight on self-loop </a:t>
            </a:r>
            <a:r>
              <a:rPr lang="en-US" sz="2400" i="1" dirty="0">
                <a:solidFill>
                  <a:srgbClr val="0000FF"/>
                </a:solidFill>
              </a:rPr>
              <a:t>α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00FF"/>
                </a:solidFill>
              </a:rPr>
              <a:t>is context-dependent</a:t>
            </a:r>
          </a:p>
          <a:p>
            <a:r>
              <a:rPr lang="en-US" sz="2400" dirty="0"/>
              <a:t>Allow network to decide whether to </a:t>
            </a:r>
            <a:r>
              <a:rPr lang="en-US" sz="2400" dirty="0">
                <a:solidFill>
                  <a:srgbClr val="0000FF"/>
                </a:solidFill>
              </a:rPr>
              <a:t>accumulate or forget</a:t>
            </a:r>
            <a:r>
              <a:rPr lang="en-US" sz="2400" dirty="0"/>
              <a:t> past info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56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Using conventional and convenient notation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58</a:t>
            </a:fld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00" y="2233331"/>
            <a:ext cx="4846949" cy="314154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7877323" y="2233331"/>
            <a:ext cx="892688" cy="3372592"/>
            <a:chOff x="7046440" y="1875446"/>
            <a:chExt cx="892688" cy="3372592"/>
          </a:xfrm>
        </p:grpSpPr>
        <p:grpSp>
          <p:nvGrpSpPr>
            <p:cNvPr id="32" name="Group 31"/>
            <p:cNvGrpSpPr/>
            <p:nvPr/>
          </p:nvGrpSpPr>
          <p:grpSpPr>
            <a:xfrm>
              <a:off x="7046440" y="1875446"/>
              <a:ext cx="892688" cy="3372592"/>
              <a:chOff x="5238924" y="2147981"/>
              <a:chExt cx="892688" cy="337259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5238924" y="3352523"/>
                <a:ext cx="892688" cy="9545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5453377" y="2147981"/>
                    <a:ext cx="46378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3377" y="2147981"/>
                    <a:ext cx="463781" cy="369332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39344" b="-950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5517627" y="5151241"/>
                    <a:ext cx="50116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 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30" name="Text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7627" y="5151241"/>
                    <a:ext cx="501163" cy="369332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 t="-39344" b="-934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/>
              <p:cNvCxnSpPr/>
              <p:nvPr/>
            </p:nvCxnSpPr>
            <p:spPr>
              <a:xfrm flipH="1" flipV="1">
                <a:off x="5710276" y="4433873"/>
                <a:ext cx="1" cy="6489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Straight Arrow Connector 32"/>
            <p:cNvCxnSpPr/>
            <p:nvPr/>
          </p:nvCxnSpPr>
          <p:spPr>
            <a:xfrm flipH="1" flipV="1">
              <a:off x="7474311" y="2334020"/>
              <a:ext cx="1" cy="64899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ircular Arrow 34"/>
            <p:cNvSpPr/>
            <p:nvPr/>
          </p:nvSpPr>
          <p:spPr>
            <a:xfrm rot="5400000">
              <a:off x="7108497" y="3244866"/>
              <a:ext cx="534504" cy="622580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0595529"/>
                <a:gd name="adj5" fmla="val 12500"/>
              </a:avLst>
            </a:prstGeom>
            <a:solidFill>
              <a:schemeClr val="tx1">
                <a:lumMod val="65000"/>
                <a:lumOff val="35000"/>
                <a:alpha val="69000"/>
              </a:schemeClr>
            </a:solidFill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116623" y="3914041"/>
            <a:ext cx="190103" cy="1089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76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355600"/>
            <a:ext cx="5229225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DE9D1E-3ED0-494E-B5B3-DF888FC1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11" y="114939"/>
            <a:ext cx="11493416" cy="767276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6BDB0F5-EA70-2242-AA19-B5F0D4712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Avenir Light" panose="020B0402020203020204" pitchFamily="34" charset="77"/>
              </a:rPr>
              <a:t>Much of our data is inherently </a:t>
            </a:r>
            <a:r>
              <a:rPr lang="en-US" b="1" dirty="0">
                <a:latin typeface="Avenir Light" panose="020B0402020203020204" pitchFamily="34" charset="77"/>
              </a:rPr>
              <a:t>sequential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0C24DCD-ECF5-6548-AEB6-1F0F3695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6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F21C808-086E-BE48-9577-5E235D398EDB}"/>
              </a:ext>
            </a:extLst>
          </p:cNvPr>
          <p:cNvSpPr/>
          <p:nvPr/>
        </p:nvSpPr>
        <p:spPr>
          <a:xfrm>
            <a:off x="1118171" y="2019145"/>
            <a:ext cx="9397430" cy="556683"/>
          </a:xfrm>
          <a:prstGeom prst="rect">
            <a:avLst/>
          </a:prstGeom>
          <a:solidFill>
            <a:schemeClr val="accent4">
              <a:lumMod val="40000"/>
              <a:lumOff val="60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08F2B71A-D27D-B74C-9B91-98857BFE5622}"/>
              </a:ext>
            </a:extLst>
          </p:cNvPr>
          <p:cNvSpPr txBox="1">
            <a:spLocks/>
          </p:cNvSpPr>
          <p:nvPr/>
        </p:nvSpPr>
        <p:spPr>
          <a:xfrm>
            <a:off x="1397570" y="2702440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WORLD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33A70C2D-81C5-5F47-B14C-C135D22BD128}"/>
              </a:ext>
            </a:extLst>
          </p:cNvPr>
          <p:cNvSpPr txBox="1">
            <a:spLocks/>
          </p:cNvSpPr>
          <p:nvPr/>
        </p:nvSpPr>
        <p:spPr>
          <a:xfrm>
            <a:off x="1397570" y="3822918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HUMANITY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2DD2DF1E-8B52-2748-BC68-C26B41F9CDB6}"/>
              </a:ext>
            </a:extLst>
          </p:cNvPr>
          <p:cNvSpPr txBox="1">
            <a:spLocks/>
          </p:cNvSpPr>
          <p:nvPr/>
        </p:nvSpPr>
        <p:spPr>
          <a:xfrm>
            <a:off x="1397570" y="5074193"/>
            <a:ext cx="3568130" cy="7230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INDIVIDUAL PEOPLE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0615623B-4C28-574D-A67C-98A333019F9C}"/>
              </a:ext>
            </a:extLst>
          </p:cNvPr>
          <p:cNvSpPr txBox="1">
            <a:spLocks/>
          </p:cNvSpPr>
          <p:nvPr/>
        </p:nvSpPr>
        <p:spPr>
          <a:xfrm>
            <a:off x="5486686" y="2743946"/>
            <a:ext cx="4736815" cy="967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Natural disasters (e.g., earthquakes)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Climate change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DCFB3637-B96B-2F4D-AE02-DA22BE32C487}"/>
              </a:ext>
            </a:extLst>
          </p:cNvPr>
          <p:cNvSpPr txBox="1">
            <a:spLocks/>
          </p:cNvSpPr>
          <p:nvPr/>
        </p:nvSpPr>
        <p:spPr>
          <a:xfrm>
            <a:off x="5486685" y="3879988"/>
            <a:ext cx="4736815" cy="967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Stock market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Virus outbreaks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082A2DA5-0044-A549-B407-A2C0583140EB}"/>
              </a:ext>
            </a:extLst>
          </p:cNvPr>
          <p:cNvSpPr txBox="1">
            <a:spLocks/>
          </p:cNvSpPr>
          <p:nvPr/>
        </p:nvSpPr>
        <p:spPr>
          <a:xfrm>
            <a:off x="5486685" y="5118168"/>
            <a:ext cx="5194015" cy="1473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Speech recognition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Machine Translation (e.g., English -&gt; French)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Avenir Light" panose="020B0402020203020204" pitchFamily="34" charset="77"/>
              </a:rPr>
              <a:t>Cancer treatment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000" b="1" dirty="0">
              <a:solidFill>
                <a:schemeClr val="accent5">
                  <a:lumMod val="75000"/>
                </a:schemeClr>
              </a:solidFill>
              <a:latin typeface="Avenir Light" panose="020B0402020203020204" pitchFamily="34" charset="77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8443F88-C024-CC49-A055-E363010B65DD}"/>
              </a:ext>
            </a:extLst>
          </p:cNvPr>
          <p:cNvSpPr txBox="1">
            <a:spLocks/>
          </p:cNvSpPr>
          <p:nvPr/>
        </p:nvSpPr>
        <p:spPr>
          <a:xfrm>
            <a:off x="1397570" y="1935028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scale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="" xmlns:a16="http://schemas.microsoft.com/office/drawing/2014/main" id="{196C8FD1-065C-5C41-898F-5CBE6AD93096}"/>
              </a:ext>
            </a:extLst>
          </p:cNvPr>
          <p:cNvSpPr txBox="1">
            <a:spLocks/>
          </p:cNvSpPr>
          <p:nvPr/>
        </p:nvSpPr>
        <p:spPr>
          <a:xfrm>
            <a:off x="5486686" y="1935974"/>
            <a:ext cx="2882900" cy="723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ight" panose="020B0402020203020204" pitchFamily="34" charset="77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6433142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60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597237" y="2036619"/>
            <a:ext cx="4758344" cy="31726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988881" y="2916206"/>
            <a:ext cx="1151168" cy="4807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State</a:t>
            </a: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6795657" y="4546023"/>
            <a:ext cx="4572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V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031877" y="5017424"/>
            <a:ext cx="0" cy="89888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>
            <a:spLocks noChangeAspect="1"/>
          </p:cNvSpPr>
          <p:nvPr/>
        </p:nvSpPr>
        <p:spPr>
          <a:xfrm>
            <a:off x="6795656" y="3840134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+</a:t>
            </a:r>
          </a:p>
        </p:txBody>
      </p:sp>
      <p:cxnSp>
        <p:nvCxnSpPr>
          <p:cNvPr id="16" name="Straight Arrow Connector 15"/>
          <p:cNvCxnSpPr>
            <a:stCxn id="10" idx="0"/>
            <a:endCxn id="15" idx="4"/>
          </p:cNvCxnSpPr>
          <p:nvPr/>
        </p:nvCxnSpPr>
        <p:spPr>
          <a:xfrm flipH="1" flipV="1">
            <a:off x="7024256" y="4297334"/>
            <a:ext cx="1" cy="24868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15" idx="0"/>
            <a:endCxn id="9" idx="1"/>
          </p:cNvCxnSpPr>
          <p:nvPr/>
        </p:nvCxnSpPr>
        <p:spPr>
          <a:xfrm rot="5400000" flipH="1" flipV="1">
            <a:off x="7164787" y="3016041"/>
            <a:ext cx="683562" cy="964625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024256" y="1349210"/>
            <a:ext cx="0" cy="180547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 noChangeAspect="1"/>
          </p:cNvSpPr>
          <p:nvPr/>
        </p:nvSpPr>
        <p:spPr>
          <a:xfrm>
            <a:off x="6778510" y="2442883"/>
            <a:ext cx="4572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W</a:t>
            </a:r>
          </a:p>
        </p:txBody>
      </p:sp>
      <p:cxnSp>
        <p:nvCxnSpPr>
          <p:cNvPr id="24" name="Elbow Connector 23"/>
          <p:cNvCxnSpPr>
            <a:stCxn id="9" idx="2"/>
            <a:endCxn id="15" idx="6"/>
          </p:cNvCxnSpPr>
          <p:nvPr/>
        </p:nvCxnSpPr>
        <p:spPr>
          <a:xfrm rot="5400000">
            <a:off x="7572763" y="3077032"/>
            <a:ext cx="671796" cy="1311609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6784226" y="3448050"/>
            <a:ext cx="468631" cy="266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778510" y="2101345"/>
            <a:ext cx="468631" cy="2667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>
          <a:xfrm>
            <a:off x="7371241" y="3827417"/>
            <a:ext cx="457200" cy="45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U</a:t>
            </a:r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7935682" y="3977639"/>
            <a:ext cx="156757" cy="15675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849714" y="6025739"/>
                <a:ext cx="501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714" y="6025739"/>
                <a:ext cx="501163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39344" b="-95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849714" y="907176"/>
                <a:ext cx="463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9714" y="907176"/>
                <a:ext cx="463780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40000" b="-9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6609841" y="2952521"/>
                <a:ext cx="490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41" y="2952521"/>
                <a:ext cx="490454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39344" b="-95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49883" y="944651"/>
            <a:ext cx="3308822" cy="5394960"/>
            <a:chOff x="3570242" y="30131"/>
            <a:chExt cx="3954239" cy="6447293"/>
          </a:xfrm>
        </p:grpSpPr>
        <p:grpSp>
          <p:nvGrpSpPr>
            <p:cNvPr id="23" name="Group 22"/>
            <p:cNvGrpSpPr/>
            <p:nvPr/>
          </p:nvGrpSpPr>
          <p:grpSpPr>
            <a:xfrm>
              <a:off x="5803267" y="5977464"/>
              <a:ext cx="1071704" cy="499960"/>
              <a:chOff x="2139551" y="5580743"/>
              <a:chExt cx="1071704" cy="499960"/>
            </a:xfrm>
          </p:grpSpPr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>
                <a:off x="2300514" y="558074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>
                <a:off x="2438400" y="558074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>
                <a:spLocks noChangeAspect="1"/>
              </p:cNvSpPr>
              <p:nvPr/>
            </p:nvSpPr>
            <p:spPr>
              <a:xfrm>
                <a:off x="2576286" y="558074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2139551" y="5711371"/>
                    <a:ext cx="1071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a:t>Input</a:t>
                    </a: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9551" y="5711371"/>
                    <a:ext cx="1071704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5442" t="-9804" r="-12925" b="-490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/>
            <p:cNvGrpSpPr/>
            <p:nvPr/>
          </p:nvGrpSpPr>
          <p:grpSpPr>
            <a:xfrm>
              <a:off x="3570242" y="1879395"/>
              <a:ext cx="657500" cy="2477390"/>
              <a:chOff x="3570242" y="1879395"/>
              <a:chExt cx="657500" cy="2477390"/>
            </a:xfrm>
          </p:grpSpPr>
          <p:grpSp>
            <p:nvGrpSpPr>
              <p:cNvPr id="30" name="Group 29"/>
              <p:cNvGrpSpPr/>
              <p:nvPr/>
            </p:nvGrpSpPr>
            <p:grpSpPr>
              <a:xfrm rot="5400000">
                <a:off x="2952471" y="3081514"/>
                <a:ext cx="2477390" cy="73152"/>
                <a:chOff x="1828800" y="4666343"/>
                <a:chExt cx="2477390" cy="73152"/>
              </a:xfrm>
            </p:grpSpPr>
            <p:sp>
              <p:nvSpPr>
                <p:cNvPr id="35" name="Oval 34"/>
                <p:cNvSpPr>
                  <a:spLocks noChangeAspect="1"/>
                </p:cNvSpPr>
                <p:nvPr/>
              </p:nvSpPr>
              <p:spPr>
                <a:xfrm>
                  <a:off x="1828800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>
                  <a:spLocks noChangeAspect="1"/>
                </p:cNvSpPr>
                <p:nvPr/>
              </p:nvSpPr>
              <p:spPr>
                <a:xfrm>
                  <a:off x="2431144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>
                  <a:spLocks noChangeAspect="1"/>
                </p:cNvSpPr>
                <p:nvPr/>
              </p:nvSpPr>
              <p:spPr>
                <a:xfrm>
                  <a:off x="3033487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>
                  <a:spLocks noChangeAspect="1"/>
                </p:cNvSpPr>
                <p:nvPr/>
              </p:nvSpPr>
              <p:spPr>
                <a:xfrm>
                  <a:off x="3635830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>
                  <a:spLocks noChangeAspect="1"/>
                </p:cNvSpPr>
                <p:nvPr/>
              </p:nvSpPr>
              <p:spPr>
                <a:xfrm>
                  <a:off x="4233038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 rot="16200000">
                    <a:off x="2712186" y="3073534"/>
                    <a:ext cx="20854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a:t>Hidden state</a:t>
                    </a: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712186" y="3073534"/>
                    <a:ext cx="2085443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2000" t="-16084" r="-52000" b="-31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1" name="Group 40"/>
            <p:cNvGrpSpPr/>
            <p:nvPr/>
          </p:nvGrpSpPr>
          <p:grpSpPr>
            <a:xfrm>
              <a:off x="4227742" y="1915971"/>
              <a:ext cx="1000617" cy="2404238"/>
              <a:chOff x="4227742" y="1915971"/>
              <a:chExt cx="1000617" cy="2404238"/>
            </a:xfrm>
          </p:grpSpPr>
          <p:cxnSp>
            <p:nvCxnSpPr>
              <p:cNvPr id="42" name="Straight Arrow Connector 41"/>
              <p:cNvCxnSpPr>
                <a:stCxn id="67" idx="0"/>
                <a:endCxn id="100" idx="4"/>
              </p:cNvCxnSpPr>
              <p:nvPr/>
            </p:nvCxnSpPr>
            <p:spPr>
              <a:xfrm>
                <a:off x="4227742" y="1915971"/>
                <a:ext cx="1000617" cy="1353024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68" idx="0"/>
                <a:endCxn id="100" idx="4"/>
              </p:cNvCxnSpPr>
              <p:nvPr/>
            </p:nvCxnSpPr>
            <p:spPr>
              <a:xfrm>
                <a:off x="4227742" y="2518315"/>
                <a:ext cx="1000617" cy="75068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>
                <a:stCxn id="69" idx="0"/>
                <a:endCxn id="100" idx="4"/>
              </p:cNvCxnSpPr>
              <p:nvPr/>
            </p:nvCxnSpPr>
            <p:spPr>
              <a:xfrm>
                <a:off x="4227742" y="3120658"/>
                <a:ext cx="1000617" cy="148337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70" idx="0"/>
                <a:endCxn id="100" idx="4"/>
              </p:cNvCxnSpPr>
              <p:nvPr/>
            </p:nvCxnSpPr>
            <p:spPr>
              <a:xfrm flipV="1">
                <a:off x="4227742" y="3268995"/>
                <a:ext cx="1000617" cy="45400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71" idx="0"/>
                <a:endCxn id="100" idx="4"/>
              </p:cNvCxnSpPr>
              <p:nvPr/>
            </p:nvCxnSpPr>
            <p:spPr>
              <a:xfrm flipV="1">
                <a:off x="4227742" y="3268995"/>
                <a:ext cx="1000617" cy="1051214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4664489" y="2113797"/>
                <a:ext cx="3442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U</a:t>
                </a:r>
                <a:endParaRPr lang="en-US" sz="16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endParaRPr>
              </a:p>
            </p:txBody>
          </p:sp>
        </p:grpSp>
        <p:grpSp>
          <p:nvGrpSpPr>
            <p:cNvPr id="51" name="Group 50"/>
            <p:cNvGrpSpPr>
              <a:grpSpLocks noChangeAspect="1"/>
            </p:cNvGrpSpPr>
            <p:nvPr/>
          </p:nvGrpSpPr>
          <p:grpSpPr>
            <a:xfrm>
              <a:off x="5228359" y="2217435"/>
              <a:ext cx="2103120" cy="2103120"/>
              <a:chOff x="2519318" y="2045281"/>
              <a:chExt cx="1828800" cy="1828800"/>
            </a:xfrm>
          </p:grpSpPr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 rot="5400000">
                <a:off x="2519318" y="2045281"/>
                <a:ext cx="1828800" cy="1828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3" name="Straight Connector 52"/>
              <p:cNvCxnSpPr/>
              <p:nvPr/>
            </p:nvCxnSpPr>
            <p:spPr>
              <a:xfrm flipV="1">
                <a:off x="2598057" y="2583543"/>
                <a:ext cx="1656751" cy="725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4690476" y="4320555"/>
              <a:ext cx="2834005" cy="1696823"/>
              <a:chOff x="4682981" y="4320555"/>
              <a:chExt cx="2834005" cy="1696823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682981" y="4918324"/>
                <a:ext cx="2834005" cy="429768"/>
                <a:chOff x="1828800" y="4666343"/>
                <a:chExt cx="2834005" cy="429768"/>
              </a:xfrm>
            </p:grpSpPr>
            <p:sp>
              <p:nvSpPr>
                <p:cNvPr id="77" name="Oval 76"/>
                <p:cNvSpPr>
                  <a:spLocks noChangeAspect="1"/>
                </p:cNvSpPr>
                <p:nvPr/>
              </p:nvSpPr>
              <p:spPr>
                <a:xfrm>
                  <a:off x="1828800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>
                  <a:spLocks noChangeAspect="1"/>
                </p:cNvSpPr>
                <p:nvPr/>
              </p:nvSpPr>
              <p:spPr>
                <a:xfrm>
                  <a:off x="2431143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>
                  <a:spLocks noChangeAspect="1"/>
                </p:cNvSpPr>
                <p:nvPr/>
              </p:nvSpPr>
              <p:spPr>
                <a:xfrm>
                  <a:off x="3033486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>
                  <a:spLocks noChangeAspect="1"/>
                </p:cNvSpPr>
                <p:nvPr/>
              </p:nvSpPr>
              <p:spPr>
                <a:xfrm>
                  <a:off x="3635829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>
                  <a:spLocks noChangeAspect="1"/>
                </p:cNvSpPr>
                <p:nvPr/>
              </p:nvSpPr>
              <p:spPr>
                <a:xfrm>
                  <a:off x="4233037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6" name="Straight Arrow Connector 55"/>
              <p:cNvCxnSpPr>
                <a:stCxn id="26" idx="1"/>
                <a:endCxn id="35" idx="5"/>
              </p:cNvCxnSpPr>
              <p:nvPr/>
            </p:nvCxnSpPr>
            <p:spPr>
              <a:xfrm flipH="1" flipV="1">
                <a:off x="5049811" y="5285154"/>
                <a:ext cx="926471" cy="70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>
                <a:stCxn id="26" idx="1"/>
                <a:endCxn id="36" idx="4"/>
              </p:cNvCxnSpPr>
              <p:nvPr/>
            </p:nvCxnSpPr>
            <p:spPr>
              <a:xfrm flipH="1" flipV="1">
                <a:off x="5500208" y="5348092"/>
                <a:ext cx="476074" cy="64106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V="1">
                <a:off x="6012127" y="5362204"/>
                <a:ext cx="90424" cy="61526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stCxn id="26" idx="0"/>
                <a:endCxn id="38" idx="4"/>
              </p:cNvCxnSpPr>
              <p:nvPr/>
            </p:nvCxnSpPr>
            <p:spPr>
              <a:xfrm flipV="1">
                <a:off x="6005378" y="5348092"/>
                <a:ext cx="699516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26" idx="1"/>
                <a:endCxn id="40" idx="3"/>
              </p:cNvCxnSpPr>
              <p:nvPr/>
            </p:nvCxnSpPr>
            <p:spPr>
              <a:xfrm flipV="1">
                <a:off x="5976282" y="5285154"/>
                <a:ext cx="1173874" cy="70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>
                <a:stCxn id="29" idx="0"/>
                <a:endCxn id="35" idx="5"/>
              </p:cNvCxnSpPr>
              <p:nvPr/>
            </p:nvCxnSpPr>
            <p:spPr>
              <a:xfrm flipH="1" flipV="1">
                <a:off x="5049811" y="5285154"/>
                <a:ext cx="1093453" cy="69231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>
                <a:stCxn id="30" idx="0"/>
                <a:endCxn id="35" idx="5"/>
              </p:cNvCxnSpPr>
              <p:nvPr/>
            </p:nvCxnSpPr>
            <p:spPr>
              <a:xfrm flipH="1" flipV="1">
                <a:off x="5049811" y="5285154"/>
                <a:ext cx="1231339" cy="69231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stCxn id="29" idx="6"/>
                <a:endCxn id="36" idx="4"/>
              </p:cNvCxnSpPr>
              <p:nvPr/>
            </p:nvCxnSpPr>
            <p:spPr>
              <a:xfrm flipH="1" flipV="1">
                <a:off x="5500208" y="5348092"/>
                <a:ext cx="684204" cy="66928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/>
              <p:cNvCxnSpPr>
                <a:stCxn id="30" idx="0"/>
                <a:endCxn id="36" idx="4"/>
              </p:cNvCxnSpPr>
              <p:nvPr/>
            </p:nvCxnSpPr>
            <p:spPr>
              <a:xfrm flipH="1" flipV="1">
                <a:off x="5500208" y="5348092"/>
                <a:ext cx="780942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/>
              <p:cNvCxnSpPr>
                <a:stCxn id="30" idx="0"/>
                <a:endCxn id="38" idx="4"/>
              </p:cNvCxnSpPr>
              <p:nvPr/>
            </p:nvCxnSpPr>
            <p:spPr>
              <a:xfrm flipV="1">
                <a:off x="6281150" y="5348092"/>
                <a:ext cx="423744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/>
              <p:cNvCxnSpPr>
                <a:stCxn id="30" idx="7"/>
                <a:endCxn id="40" idx="3"/>
              </p:cNvCxnSpPr>
              <p:nvPr/>
            </p:nvCxnSpPr>
            <p:spPr>
              <a:xfrm flipV="1">
                <a:off x="6310246" y="5285154"/>
                <a:ext cx="839910" cy="70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stCxn id="30" idx="0"/>
                <a:endCxn id="37" idx="4"/>
              </p:cNvCxnSpPr>
              <p:nvPr/>
            </p:nvCxnSpPr>
            <p:spPr>
              <a:xfrm flipH="1" flipV="1">
                <a:off x="6102551" y="5348092"/>
                <a:ext cx="178599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stCxn id="29" idx="7"/>
                <a:endCxn id="38" idx="4"/>
              </p:cNvCxnSpPr>
              <p:nvPr/>
            </p:nvCxnSpPr>
            <p:spPr>
              <a:xfrm flipV="1">
                <a:off x="6172360" y="5348092"/>
                <a:ext cx="532534" cy="64106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29" idx="0"/>
                <a:endCxn id="37" idx="4"/>
              </p:cNvCxnSpPr>
              <p:nvPr/>
            </p:nvCxnSpPr>
            <p:spPr>
              <a:xfrm flipH="1" flipV="1">
                <a:off x="6102551" y="5348092"/>
                <a:ext cx="40713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29" idx="0"/>
                <a:endCxn id="40" idx="3"/>
              </p:cNvCxnSpPr>
              <p:nvPr/>
            </p:nvCxnSpPr>
            <p:spPr>
              <a:xfrm flipV="1">
                <a:off x="6143264" y="5285154"/>
                <a:ext cx="1006892" cy="69231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6777688" y="5618982"/>
                <a:ext cx="278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V</a:t>
                </a:r>
                <a:endParaRPr lang="en-US" sz="16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endParaRPr>
              </a:p>
            </p:txBody>
          </p:sp>
          <p:cxnSp>
            <p:nvCxnSpPr>
              <p:cNvPr id="72" name="Straight Arrow Connector 71"/>
              <p:cNvCxnSpPr>
                <a:stCxn id="35" idx="0"/>
                <a:endCxn id="100" idx="6"/>
              </p:cNvCxnSpPr>
              <p:nvPr/>
            </p:nvCxnSpPr>
            <p:spPr>
              <a:xfrm flipV="1">
                <a:off x="4897865" y="4320555"/>
                <a:ext cx="1382054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stCxn id="36" idx="0"/>
                <a:endCxn id="100" idx="6"/>
              </p:cNvCxnSpPr>
              <p:nvPr/>
            </p:nvCxnSpPr>
            <p:spPr>
              <a:xfrm flipV="1">
                <a:off x="5500208" y="4320555"/>
                <a:ext cx="779711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37" idx="0"/>
                <a:endCxn id="100" idx="6"/>
              </p:cNvCxnSpPr>
              <p:nvPr/>
            </p:nvCxnSpPr>
            <p:spPr>
              <a:xfrm flipV="1">
                <a:off x="6102551" y="4320555"/>
                <a:ext cx="177368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>
                <a:stCxn id="38" idx="0"/>
                <a:endCxn id="100" idx="6"/>
              </p:cNvCxnSpPr>
              <p:nvPr/>
            </p:nvCxnSpPr>
            <p:spPr>
              <a:xfrm flipH="1" flipV="1">
                <a:off x="6279919" y="4320555"/>
                <a:ext cx="424975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stCxn id="40" idx="0"/>
                <a:endCxn id="100" idx="6"/>
              </p:cNvCxnSpPr>
              <p:nvPr/>
            </p:nvCxnSpPr>
            <p:spPr>
              <a:xfrm flipH="1" flipV="1">
                <a:off x="6279919" y="4320555"/>
                <a:ext cx="1022183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5335236" y="3156393"/>
                  <a:ext cx="1947408" cy="4781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𝑉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𝑈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1200" b="0" i="1" smtClean="0"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  <a:p>
                  <a:endParaRPr lang="en-US" sz="1400" dirty="0"/>
                </a:p>
              </p:txBody>
            </p:sp>
          </mc:Choice>
          <mc:Fallback xmlns="">
            <p:sp>
              <p:nvSpPr>
                <p:cNvPr id="82" name="TextBox 8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236" y="3156393"/>
                  <a:ext cx="1947408" cy="47815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3" name="Group 82"/>
            <p:cNvGrpSpPr/>
            <p:nvPr/>
          </p:nvGrpSpPr>
          <p:grpSpPr>
            <a:xfrm>
              <a:off x="5763228" y="2272510"/>
              <a:ext cx="1016625" cy="738997"/>
              <a:chOff x="5763228" y="2272510"/>
              <a:chExt cx="1016625" cy="738997"/>
            </a:xfrm>
          </p:grpSpPr>
          <p:sp>
            <p:nvSpPr>
              <p:cNvPr id="84" name="TextBox 83"/>
              <p:cNvSpPr txBox="1"/>
              <p:nvPr/>
            </p:nvSpPr>
            <p:spPr>
              <a:xfrm>
                <a:off x="5763228" y="2272510"/>
                <a:ext cx="10166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activation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5770665" y="2533352"/>
                    <a:ext cx="963972" cy="4781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𝑔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b="0" dirty="0"/>
                  </a:p>
                  <a:p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85" name="TextBox 8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0665" y="2533352"/>
                    <a:ext cx="963972" cy="47815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758" t="-3077" r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6" name="Group 85"/>
            <p:cNvGrpSpPr/>
            <p:nvPr/>
          </p:nvGrpSpPr>
          <p:grpSpPr>
            <a:xfrm>
              <a:off x="5435304" y="30131"/>
              <a:ext cx="1866798" cy="2270623"/>
              <a:chOff x="5435304" y="30131"/>
              <a:chExt cx="1866798" cy="2270623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5442292" y="899003"/>
                <a:ext cx="1741958" cy="817093"/>
                <a:chOff x="1475569" y="4313112"/>
                <a:chExt cx="1741958" cy="817093"/>
              </a:xfrm>
            </p:grpSpPr>
            <p:sp>
              <p:nvSpPr>
                <p:cNvPr id="114" name="Oval 113"/>
                <p:cNvSpPr>
                  <a:spLocks noChangeAspect="1"/>
                </p:cNvSpPr>
                <p:nvPr/>
              </p:nvSpPr>
              <p:spPr>
                <a:xfrm>
                  <a:off x="1475569" y="4313112"/>
                  <a:ext cx="782999" cy="782999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>
                  <a:spLocks noChangeAspect="1"/>
                </p:cNvSpPr>
                <p:nvPr/>
              </p:nvSpPr>
              <p:spPr>
                <a:xfrm>
                  <a:off x="2431143" y="4343821"/>
                  <a:ext cx="786384" cy="786384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8" name="Straight Arrow Connector 87"/>
              <p:cNvCxnSpPr>
                <a:stCxn id="100" idx="2"/>
              </p:cNvCxnSpPr>
              <p:nvPr/>
            </p:nvCxnSpPr>
            <p:spPr>
              <a:xfrm flipH="1" flipV="1">
                <a:off x="5833792" y="1682002"/>
                <a:ext cx="446127" cy="53543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 flipH="1" flipV="1">
                <a:off x="5833792" y="1682002"/>
                <a:ext cx="316619" cy="51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6753704" y="1858854"/>
                <a:ext cx="548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W</a:t>
                </a:r>
                <a:r>
                  <a:rPr lang="en-US" sz="1600" baseline="-250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2</a:t>
                </a:r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 flipH="1" flipV="1">
                <a:off x="5833792" y="1682002"/>
                <a:ext cx="194190" cy="610555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H="1" flipV="1">
                <a:off x="5833792" y="1682002"/>
                <a:ext cx="556980" cy="52757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/>
              <p:nvPr/>
            </p:nvCxnSpPr>
            <p:spPr>
              <a:xfrm flipH="1" flipV="1">
                <a:off x="5833792" y="1682002"/>
                <a:ext cx="703394" cy="550615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/>
              <p:cNvCxnSpPr/>
              <p:nvPr/>
            </p:nvCxnSpPr>
            <p:spPr>
              <a:xfrm flipV="1">
                <a:off x="6566282" y="1716096"/>
                <a:ext cx="224776" cy="50483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Arrow Connector 94"/>
              <p:cNvCxnSpPr/>
              <p:nvPr/>
            </p:nvCxnSpPr>
            <p:spPr>
              <a:xfrm flipV="1">
                <a:off x="6448964" y="1716096"/>
                <a:ext cx="342094" cy="49347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Arrow Connector 95"/>
              <p:cNvCxnSpPr>
                <a:stCxn id="100" idx="2"/>
              </p:cNvCxnSpPr>
              <p:nvPr/>
            </p:nvCxnSpPr>
            <p:spPr>
              <a:xfrm flipV="1">
                <a:off x="6279919" y="1716096"/>
                <a:ext cx="511139" cy="50133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Arrow Connector 96"/>
              <p:cNvCxnSpPr/>
              <p:nvPr/>
            </p:nvCxnSpPr>
            <p:spPr>
              <a:xfrm flipV="1">
                <a:off x="6150411" y="1716096"/>
                <a:ext cx="640647" cy="479907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/>
              <p:nvPr/>
            </p:nvCxnSpPr>
            <p:spPr>
              <a:xfrm flipV="1">
                <a:off x="6027982" y="1716096"/>
                <a:ext cx="763076" cy="49663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>
                <a:off x="6247848" y="2189954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>
                <a:spLocks noChangeAspect="1"/>
              </p:cNvSpPr>
              <p:nvPr/>
            </p:nvSpPr>
            <p:spPr>
              <a:xfrm>
                <a:off x="6378720" y="2197881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>
                <a:off x="6525134" y="2220926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5986834" y="2212729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>
                <a:spLocks noChangeAspect="1"/>
              </p:cNvSpPr>
              <p:nvPr/>
            </p:nvSpPr>
            <p:spPr>
              <a:xfrm>
                <a:off x="6109263" y="219600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/>
              <p:cNvCxnSpPr/>
              <p:nvPr/>
            </p:nvCxnSpPr>
            <p:spPr>
              <a:xfrm flipV="1">
                <a:off x="5466906" y="1197381"/>
                <a:ext cx="742598" cy="4021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V="1">
                <a:off x="6416457" y="1193360"/>
                <a:ext cx="742598" cy="4021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/>
              <p:cNvSpPr txBox="1"/>
              <p:nvPr/>
            </p:nvSpPr>
            <p:spPr>
              <a:xfrm>
                <a:off x="5435304" y="979138"/>
                <a:ext cx="789645" cy="257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activation</a:t>
                </a:r>
              </a:p>
            </p:txBody>
          </p:sp>
          <p:sp>
            <p:nvSpPr>
              <p:cNvPr id="107" name="TextBox 106"/>
              <p:cNvSpPr txBox="1"/>
              <p:nvPr/>
            </p:nvSpPr>
            <p:spPr>
              <a:xfrm>
                <a:off x="6401774" y="990527"/>
                <a:ext cx="789645" cy="257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activation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5457470" y="1837010"/>
                <a:ext cx="548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W</a:t>
                </a:r>
                <a:r>
                  <a:rPr lang="en-US" sz="1600" baseline="-250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5649092" y="30131"/>
                    <a:ext cx="124489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a:t>Output</a:t>
                    </a: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9" name="TextBox 10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9092" y="30131"/>
                    <a:ext cx="1244893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4678" t="-11765" r="-13450" b="-490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5510302" y="1263715"/>
                    <a:ext cx="699608" cy="1839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050" b="0" dirty="0"/>
                  </a:p>
                </p:txBody>
              </p:sp>
            </mc:Choice>
            <mc:Fallback xmlns="">
              <p:sp>
                <p:nvSpPr>
                  <p:cNvPr id="110" name="TextBox 10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0302" y="1263715"/>
                    <a:ext cx="699608" cy="18390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4167" r="-1042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6424211" y="1258633"/>
                    <a:ext cx="706658" cy="1839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050" b="0" dirty="0"/>
                  </a:p>
                </p:txBody>
              </p:sp>
            </mc:Choice>
            <mc:Fallback xmlns="">
              <p:sp>
                <p:nvSpPr>
                  <p:cNvPr id="111" name="TextBox 1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4211" y="1258633"/>
                    <a:ext cx="706658" cy="18390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5155" r="-1031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2" name="Straight Arrow Connector 111"/>
              <p:cNvCxnSpPr/>
              <p:nvPr/>
            </p:nvCxnSpPr>
            <p:spPr>
              <a:xfrm flipV="1">
                <a:off x="5842310" y="397704"/>
                <a:ext cx="455983" cy="49467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Arrow Connector 112"/>
              <p:cNvCxnSpPr/>
              <p:nvPr/>
            </p:nvCxnSpPr>
            <p:spPr>
              <a:xfrm flipH="1" flipV="1">
                <a:off x="6361611" y="389501"/>
                <a:ext cx="429447" cy="54021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660274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61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597237" y="907176"/>
            <a:ext cx="4758344" cy="5487895"/>
            <a:chOff x="5597237" y="907176"/>
            <a:chExt cx="4758344" cy="5487895"/>
          </a:xfrm>
        </p:grpSpPr>
        <p:sp>
          <p:nvSpPr>
            <p:cNvPr id="5" name="Rounded Rectangle 4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16" name="Straight Arrow Connector 15"/>
            <p:cNvCxnSpPr>
              <a:stCxn id="10" idx="0"/>
              <a:endCxn id="15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15" idx="0"/>
              <a:endCxn id="9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24" name="Elbow Connector 23"/>
            <p:cNvCxnSpPr>
              <a:stCxn id="9" idx="2"/>
              <a:endCxn id="15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449883" y="944651"/>
            <a:ext cx="3308822" cy="5394960"/>
            <a:chOff x="3570242" y="30131"/>
            <a:chExt cx="3954239" cy="6447293"/>
          </a:xfrm>
        </p:grpSpPr>
        <p:grpSp>
          <p:nvGrpSpPr>
            <p:cNvPr id="26" name="Group 25"/>
            <p:cNvGrpSpPr/>
            <p:nvPr/>
          </p:nvGrpSpPr>
          <p:grpSpPr>
            <a:xfrm>
              <a:off x="5803267" y="5977464"/>
              <a:ext cx="1071704" cy="499960"/>
              <a:chOff x="2139551" y="5580743"/>
              <a:chExt cx="1071704" cy="499960"/>
            </a:xfrm>
          </p:grpSpPr>
          <p:sp>
            <p:nvSpPr>
              <p:cNvPr id="114" name="Oval 113"/>
              <p:cNvSpPr>
                <a:spLocks noChangeAspect="1"/>
              </p:cNvSpPr>
              <p:nvPr/>
            </p:nvSpPr>
            <p:spPr>
              <a:xfrm>
                <a:off x="2300514" y="558074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>
                <a:spLocks noChangeAspect="1"/>
              </p:cNvSpPr>
              <p:nvPr/>
            </p:nvSpPr>
            <p:spPr>
              <a:xfrm>
                <a:off x="2438400" y="558074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>
                <a:spLocks noChangeAspect="1"/>
              </p:cNvSpPr>
              <p:nvPr/>
            </p:nvSpPr>
            <p:spPr>
              <a:xfrm>
                <a:off x="2576286" y="558074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7" name="TextBox 116"/>
                  <p:cNvSpPr txBox="1"/>
                  <p:nvPr/>
                </p:nvSpPr>
                <p:spPr>
                  <a:xfrm>
                    <a:off x="2139551" y="5711371"/>
                    <a:ext cx="107170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a:t>Input</a:t>
                    </a: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7" name="TextBox 1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39551" y="5711371"/>
                    <a:ext cx="1071704" cy="369332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5442" t="-9804" r="-12925" b="-490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/>
            <p:cNvGrpSpPr/>
            <p:nvPr/>
          </p:nvGrpSpPr>
          <p:grpSpPr>
            <a:xfrm>
              <a:off x="3570242" y="1879395"/>
              <a:ext cx="657500" cy="2477390"/>
              <a:chOff x="3570242" y="1879395"/>
              <a:chExt cx="657500" cy="2477390"/>
            </a:xfrm>
          </p:grpSpPr>
          <p:grpSp>
            <p:nvGrpSpPr>
              <p:cNvPr id="107" name="Group 106"/>
              <p:cNvGrpSpPr/>
              <p:nvPr/>
            </p:nvGrpSpPr>
            <p:grpSpPr>
              <a:xfrm rot="5400000">
                <a:off x="2952471" y="3081514"/>
                <a:ext cx="2477390" cy="73152"/>
                <a:chOff x="1828800" y="4666343"/>
                <a:chExt cx="2477390" cy="73152"/>
              </a:xfrm>
            </p:grpSpPr>
            <p:sp>
              <p:nvSpPr>
                <p:cNvPr id="109" name="Oval 108"/>
                <p:cNvSpPr>
                  <a:spLocks noChangeAspect="1"/>
                </p:cNvSpPr>
                <p:nvPr/>
              </p:nvSpPr>
              <p:spPr>
                <a:xfrm>
                  <a:off x="1828800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>
                  <a:spLocks noChangeAspect="1"/>
                </p:cNvSpPr>
                <p:nvPr/>
              </p:nvSpPr>
              <p:spPr>
                <a:xfrm>
                  <a:off x="2431144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>
                  <a:spLocks noChangeAspect="1"/>
                </p:cNvSpPr>
                <p:nvPr/>
              </p:nvSpPr>
              <p:spPr>
                <a:xfrm>
                  <a:off x="3033487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>
                  <a:spLocks noChangeAspect="1"/>
                </p:cNvSpPr>
                <p:nvPr/>
              </p:nvSpPr>
              <p:spPr>
                <a:xfrm>
                  <a:off x="3635830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3" name="Oval 112"/>
                <p:cNvSpPr>
                  <a:spLocks noChangeAspect="1"/>
                </p:cNvSpPr>
                <p:nvPr/>
              </p:nvSpPr>
              <p:spPr>
                <a:xfrm>
                  <a:off x="4233038" y="4666343"/>
                  <a:ext cx="73152" cy="73152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/>
                  <p:cNvSpPr txBox="1"/>
                  <p:nvPr/>
                </p:nvSpPr>
                <p:spPr>
                  <a:xfrm rot="16200000">
                    <a:off x="2712186" y="3073534"/>
                    <a:ext cx="208544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a:t>Hidden state</a:t>
                    </a: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8" name="TextBox 10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2712186" y="3073534"/>
                    <a:ext cx="2085443" cy="369332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l="-12000" t="-16084" r="-52000" b="-31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8" name="Group 27"/>
            <p:cNvGrpSpPr/>
            <p:nvPr/>
          </p:nvGrpSpPr>
          <p:grpSpPr>
            <a:xfrm>
              <a:off x="4227742" y="1915971"/>
              <a:ext cx="1000617" cy="2404238"/>
              <a:chOff x="4227742" y="1915971"/>
              <a:chExt cx="1000617" cy="2404238"/>
            </a:xfrm>
          </p:grpSpPr>
          <p:cxnSp>
            <p:nvCxnSpPr>
              <p:cNvPr id="101" name="Straight Arrow Connector 100"/>
              <p:cNvCxnSpPr>
                <a:stCxn id="97" idx="0"/>
              </p:cNvCxnSpPr>
              <p:nvPr/>
            </p:nvCxnSpPr>
            <p:spPr>
              <a:xfrm>
                <a:off x="4227742" y="1915971"/>
                <a:ext cx="1000617" cy="1353024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01"/>
              <p:cNvCxnSpPr>
                <a:stCxn id="98" idx="0"/>
              </p:cNvCxnSpPr>
              <p:nvPr/>
            </p:nvCxnSpPr>
            <p:spPr>
              <a:xfrm>
                <a:off x="4227742" y="2518315"/>
                <a:ext cx="1000617" cy="75068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stCxn id="99" idx="0"/>
              </p:cNvCxnSpPr>
              <p:nvPr/>
            </p:nvCxnSpPr>
            <p:spPr>
              <a:xfrm>
                <a:off x="4227742" y="3120658"/>
                <a:ext cx="1000617" cy="148337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>
                <a:stCxn id="100" idx="0"/>
              </p:cNvCxnSpPr>
              <p:nvPr/>
            </p:nvCxnSpPr>
            <p:spPr>
              <a:xfrm flipV="1">
                <a:off x="4227742" y="3268995"/>
                <a:ext cx="1000617" cy="45400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stCxn id="101" idx="0"/>
              </p:cNvCxnSpPr>
              <p:nvPr/>
            </p:nvCxnSpPr>
            <p:spPr>
              <a:xfrm flipV="1">
                <a:off x="4227742" y="3268995"/>
                <a:ext cx="1000617" cy="1051214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TextBox 105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4664489" y="2113797"/>
                <a:ext cx="34428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U</a:t>
                </a:r>
                <a:endParaRPr lang="en-US" sz="16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endParaRPr>
              </a:p>
            </p:txBody>
          </p:sp>
        </p:grp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5228359" y="2217435"/>
              <a:ext cx="2103120" cy="2103120"/>
              <a:chOff x="2519318" y="2045281"/>
              <a:chExt cx="1828800" cy="1828800"/>
            </a:xfrm>
          </p:grpSpPr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 rot="5400000">
                <a:off x="2519318" y="2045281"/>
                <a:ext cx="1828800" cy="18288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00" name="Straight Connector 99"/>
              <p:cNvCxnSpPr/>
              <p:nvPr/>
            </p:nvCxnSpPr>
            <p:spPr>
              <a:xfrm flipV="1">
                <a:off x="2598057" y="2583543"/>
                <a:ext cx="1656751" cy="7258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4690476" y="4320555"/>
              <a:ext cx="2834005" cy="1696823"/>
              <a:chOff x="4682981" y="4320555"/>
              <a:chExt cx="2834005" cy="1696823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4682981" y="4918324"/>
                <a:ext cx="2834005" cy="429768"/>
                <a:chOff x="1828800" y="4666343"/>
                <a:chExt cx="2834005" cy="429768"/>
              </a:xfrm>
            </p:grpSpPr>
            <p:sp>
              <p:nvSpPr>
                <p:cNvPr id="94" name="Oval 93"/>
                <p:cNvSpPr>
                  <a:spLocks noChangeAspect="1"/>
                </p:cNvSpPr>
                <p:nvPr/>
              </p:nvSpPr>
              <p:spPr>
                <a:xfrm>
                  <a:off x="1828800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>
                  <a:spLocks noChangeAspect="1"/>
                </p:cNvSpPr>
                <p:nvPr/>
              </p:nvSpPr>
              <p:spPr>
                <a:xfrm>
                  <a:off x="2431143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>
                  <a:spLocks noChangeAspect="1"/>
                </p:cNvSpPr>
                <p:nvPr/>
              </p:nvSpPr>
              <p:spPr>
                <a:xfrm>
                  <a:off x="3033486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/>
                <p:cNvSpPr>
                  <a:spLocks noChangeAspect="1"/>
                </p:cNvSpPr>
                <p:nvPr/>
              </p:nvSpPr>
              <p:spPr>
                <a:xfrm>
                  <a:off x="3635829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Oval 97"/>
                <p:cNvSpPr>
                  <a:spLocks noChangeAspect="1"/>
                </p:cNvSpPr>
                <p:nvPr/>
              </p:nvSpPr>
              <p:spPr>
                <a:xfrm>
                  <a:off x="4233037" y="4666343"/>
                  <a:ext cx="429768" cy="429768"/>
                </a:xfrm>
                <a:prstGeom prst="ellipse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3" name="Straight Arrow Connector 72"/>
              <p:cNvCxnSpPr>
                <a:stCxn id="56" idx="1"/>
                <a:endCxn id="65" idx="5"/>
              </p:cNvCxnSpPr>
              <p:nvPr/>
            </p:nvCxnSpPr>
            <p:spPr>
              <a:xfrm flipH="1" flipV="1">
                <a:off x="5049811" y="5285154"/>
                <a:ext cx="926471" cy="70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56" idx="1"/>
                <a:endCxn id="66" idx="4"/>
              </p:cNvCxnSpPr>
              <p:nvPr/>
            </p:nvCxnSpPr>
            <p:spPr>
              <a:xfrm flipH="1" flipV="1">
                <a:off x="5500208" y="5348092"/>
                <a:ext cx="476074" cy="64106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V="1">
                <a:off x="6012127" y="5362204"/>
                <a:ext cx="90424" cy="61526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>
                <a:stCxn id="56" idx="0"/>
                <a:endCxn id="68" idx="4"/>
              </p:cNvCxnSpPr>
              <p:nvPr/>
            </p:nvCxnSpPr>
            <p:spPr>
              <a:xfrm flipV="1">
                <a:off x="6005378" y="5348092"/>
                <a:ext cx="699516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>
                <a:stCxn id="56" idx="1"/>
                <a:endCxn id="70" idx="3"/>
              </p:cNvCxnSpPr>
              <p:nvPr/>
            </p:nvCxnSpPr>
            <p:spPr>
              <a:xfrm flipV="1">
                <a:off x="5976282" y="5285154"/>
                <a:ext cx="1173874" cy="70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>
                <a:stCxn id="59" idx="0"/>
                <a:endCxn id="65" idx="5"/>
              </p:cNvCxnSpPr>
              <p:nvPr/>
            </p:nvCxnSpPr>
            <p:spPr>
              <a:xfrm flipH="1" flipV="1">
                <a:off x="5049811" y="5285154"/>
                <a:ext cx="1093453" cy="69231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60" idx="0"/>
                <a:endCxn id="65" idx="5"/>
              </p:cNvCxnSpPr>
              <p:nvPr/>
            </p:nvCxnSpPr>
            <p:spPr>
              <a:xfrm flipH="1" flipV="1">
                <a:off x="5049811" y="5285154"/>
                <a:ext cx="1231339" cy="69231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>
                <a:stCxn id="59" idx="6"/>
                <a:endCxn id="66" idx="4"/>
              </p:cNvCxnSpPr>
              <p:nvPr/>
            </p:nvCxnSpPr>
            <p:spPr>
              <a:xfrm flipH="1" flipV="1">
                <a:off x="5500208" y="5348092"/>
                <a:ext cx="684204" cy="66928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>
                <a:stCxn id="60" idx="0"/>
                <a:endCxn id="66" idx="4"/>
              </p:cNvCxnSpPr>
              <p:nvPr/>
            </p:nvCxnSpPr>
            <p:spPr>
              <a:xfrm flipH="1" flipV="1">
                <a:off x="5500208" y="5348092"/>
                <a:ext cx="780942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>
                <a:stCxn id="60" idx="0"/>
                <a:endCxn id="68" idx="4"/>
              </p:cNvCxnSpPr>
              <p:nvPr/>
            </p:nvCxnSpPr>
            <p:spPr>
              <a:xfrm flipV="1">
                <a:off x="6281150" y="5348092"/>
                <a:ext cx="423744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>
                <a:stCxn id="60" idx="7"/>
                <a:endCxn id="70" idx="3"/>
              </p:cNvCxnSpPr>
              <p:nvPr/>
            </p:nvCxnSpPr>
            <p:spPr>
              <a:xfrm flipV="1">
                <a:off x="6310246" y="5285154"/>
                <a:ext cx="839910" cy="70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Arrow Connector 83"/>
              <p:cNvCxnSpPr>
                <a:stCxn id="60" idx="0"/>
                <a:endCxn id="67" idx="4"/>
              </p:cNvCxnSpPr>
              <p:nvPr/>
            </p:nvCxnSpPr>
            <p:spPr>
              <a:xfrm flipH="1" flipV="1">
                <a:off x="6102551" y="5348092"/>
                <a:ext cx="178599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stCxn id="59" idx="7"/>
                <a:endCxn id="68" idx="4"/>
              </p:cNvCxnSpPr>
              <p:nvPr/>
            </p:nvCxnSpPr>
            <p:spPr>
              <a:xfrm flipV="1">
                <a:off x="6172360" y="5348092"/>
                <a:ext cx="532534" cy="64106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/>
              <p:cNvCxnSpPr>
                <a:stCxn id="59" idx="0"/>
                <a:endCxn id="67" idx="4"/>
              </p:cNvCxnSpPr>
              <p:nvPr/>
            </p:nvCxnSpPr>
            <p:spPr>
              <a:xfrm flipH="1" flipV="1">
                <a:off x="6102551" y="5348092"/>
                <a:ext cx="40713" cy="629372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59" idx="0"/>
                <a:endCxn id="70" idx="3"/>
              </p:cNvCxnSpPr>
              <p:nvPr/>
            </p:nvCxnSpPr>
            <p:spPr>
              <a:xfrm flipV="1">
                <a:off x="6143264" y="5285154"/>
                <a:ext cx="1006892" cy="69231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6777688" y="5618982"/>
                <a:ext cx="27828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V</a:t>
                </a:r>
                <a:endParaRPr lang="en-US" sz="1600" dirty="0">
                  <a:solidFill>
                    <a:schemeClr val="tx2"/>
                  </a:solidFill>
                  <a:latin typeface="Karla" pitchFamily="2" charset="0"/>
                  <a:ea typeface="Karla" pitchFamily="2" charset="0"/>
                </a:endParaRPr>
              </a:p>
            </p:txBody>
          </p:sp>
          <p:cxnSp>
            <p:nvCxnSpPr>
              <p:cNvPr id="89" name="Straight Arrow Connector 88"/>
              <p:cNvCxnSpPr>
                <a:stCxn id="65" idx="0"/>
              </p:cNvCxnSpPr>
              <p:nvPr/>
            </p:nvCxnSpPr>
            <p:spPr>
              <a:xfrm flipV="1">
                <a:off x="4897865" y="4320555"/>
                <a:ext cx="1382054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>
                <a:stCxn id="66" idx="0"/>
              </p:cNvCxnSpPr>
              <p:nvPr/>
            </p:nvCxnSpPr>
            <p:spPr>
              <a:xfrm flipV="1">
                <a:off x="5500208" y="4320555"/>
                <a:ext cx="779711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>
                <a:stCxn id="67" idx="0"/>
              </p:cNvCxnSpPr>
              <p:nvPr/>
            </p:nvCxnSpPr>
            <p:spPr>
              <a:xfrm flipV="1">
                <a:off x="6102551" y="4320555"/>
                <a:ext cx="177368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>
                <a:stCxn id="68" idx="0"/>
              </p:cNvCxnSpPr>
              <p:nvPr/>
            </p:nvCxnSpPr>
            <p:spPr>
              <a:xfrm flipH="1" flipV="1">
                <a:off x="6279919" y="4320555"/>
                <a:ext cx="424975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/>
              <p:cNvCxnSpPr>
                <a:stCxn id="70" idx="0"/>
              </p:cNvCxnSpPr>
              <p:nvPr/>
            </p:nvCxnSpPr>
            <p:spPr>
              <a:xfrm flipH="1" flipV="1">
                <a:off x="6279919" y="4320555"/>
                <a:ext cx="1022183" cy="59776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335236" y="3156393"/>
                  <a:ext cx="1947408" cy="47815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𝑉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1200" b="0" i="1" smtClean="0">
                            <a:latin typeface="Cambria Math" charset="0"/>
                          </a:rPr>
                          <m:t>𝑈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1200" b="0" i="1" smtClean="0"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sz="1200" b="0" i="1" smtClean="0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200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1200" b="0" i="1" smtClean="0">
                                <a:latin typeface="Cambria Math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200" b="0" i="1" smtClean="0">
                                <a:latin typeface="Cambria Math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en-US" sz="1400" b="0" dirty="0"/>
                </a:p>
                <a:p>
                  <a:endParaRPr lang="en-US" sz="1400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5236" y="3156393"/>
                  <a:ext cx="1947408" cy="47815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/>
            <p:cNvGrpSpPr/>
            <p:nvPr/>
          </p:nvGrpSpPr>
          <p:grpSpPr>
            <a:xfrm>
              <a:off x="5763228" y="2272510"/>
              <a:ext cx="1016625" cy="738997"/>
              <a:chOff x="5763228" y="2272510"/>
              <a:chExt cx="1016625" cy="738997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5763228" y="2272510"/>
                <a:ext cx="10166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activation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5770665" y="2533352"/>
                    <a:ext cx="963972" cy="47815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𝑔</m:t>
                          </m:r>
                          <m:r>
                            <a:rPr lang="en-US" sz="1200" b="0" i="1" smtClean="0"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2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200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sz="1400" b="0" dirty="0"/>
                  </a:p>
                  <a:p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70665" y="2533352"/>
                    <a:ext cx="963972" cy="47815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758" t="-3077" r="-227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6" name="Group 35"/>
            <p:cNvGrpSpPr/>
            <p:nvPr/>
          </p:nvGrpSpPr>
          <p:grpSpPr>
            <a:xfrm>
              <a:off x="5435304" y="30131"/>
              <a:ext cx="1866798" cy="2270623"/>
              <a:chOff x="5435304" y="30131"/>
              <a:chExt cx="1866798" cy="2270623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442292" y="899003"/>
                <a:ext cx="1741958" cy="817093"/>
                <a:chOff x="1475569" y="4313112"/>
                <a:chExt cx="1741958" cy="817093"/>
              </a:xfrm>
            </p:grpSpPr>
            <p:sp>
              <p:nvSpPr>
                <p:cNvPr id="68" name="Oval 67"/>
                <p:cNvSpPr>
                  <a:spLocks noChangeAspect="1"/>
                </p:cNvSpPr>
                <p:nvPr/>
              </p:nvSpPr>
              <p:spPr>
                <a:xfrm>
                  <a:off x="1475569" y="4313112"/>
                  <a:ext cx="782999" cy="782999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>
                  <a:spLocks noChangeAspect="1"/>
                </p:cNvSpPr>
                <p:nvPr/>
              </p:nvSpPr>
              <p:spPr>
                <a:xfrm>
                  <a:off x="2431143" y="4343821"/>
                  <a:ext cx="786384" cy="786384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5833792" y="1682002"/>
                <a:ext cx="446127" cy="53543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 flipV="1">
                <a:off x="5833792" y="1682002"/>
                <a:ext cx="316619" cy="51400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6753704" y="1858854"/>
                <a:ext cx="548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W</a:t>
                </a:r>
                <a:r>
                  <a:rPr lang="en-US" sz="1600" baseline="-250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2</a:t>
                </a: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H="1" flipV="1">
                <a:off x="5833792" y="1682002"/>
                <a:ext cx="194190" cy="610555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H="1" flipV="1">
                <a:off x="5833792" y="1682002"/>
                <a:ext cx="556980" cy="52757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 flipV="1">
                <a:off x="5833792" y="1682002"/>
                <a:ext cx="703394" cy="550615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V="1">
                <a:off x="6566282" y="1716096"/>
                <a:ext cx="224776" cy="504830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V="1">
                <a:off x="6448964" y="1716096"/>
                <a:ext cx="342094" cy="49347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V="1">
                <a:off x="6279919" y="1716096"/>
                <a:ext cx="511139" cy="501339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/>
              <p:nvPr/>
            </p:nvCxnSpPr>
            <p:spPr>
              <a:xfrm flipV="1">
                <a:off x="6150411" y="1716096"/>
                <a:ext cx="640647" cy="479907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6027982" y="1716096"/>
                <a:ext cx="763076" cy="496633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6247848" y="2189954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6378720" y="2197881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6525134" y="2220926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>
                <a:spLocks noChangeAspect="1"/>
              </p:cNvSpPr>
              <p:nvPr/>
            </p:nvSpPr>
            <p:spPr>
              <a:xfrm>
                <a:off x="5986834" y="2212729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>
                <a:spLocks noChangeAspect="1"/>
              </p:cNvSpPr>
              <p:nvPr/>
            </p:nvSpPr>
            <p:spPr>
              <a:xfrm>
                <a:off x="6109263" y="2196003"/>
                <a:ext cx="82296" cy="79828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8" name="Straight Connector 57"/>
              <p:cNvCxnSpPr/>
              <p:nvPr/>
            </p:nvCxnSpPr>
            <p:spPr>
              <a:xfrm flipV="1">
                <a:off x="5466906" y="1197381"/>
                <a:ext cx="742598" cy="4021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6416457" y="1193360"/>
                <a:ext cx="742598" cy="4021"/>
              </a:xfrm>
              <a:prstGeom prst="line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5435304" y="979138"/>
                <a:ext cx="789645" cy="257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activation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401774" y="990527"/>
                <a:ext cx="789645" cy="257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rPr>
                  <a:t>activation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245E5DF4-1EBD-8A40-A359-14FBB08A029B}"/>
                  </a:ext>
                </a:extLst>
              </p:cNvPr>
              <p:cNvSpPr txBox="1"/>
              <p:nvPr/>
            </p:nvSpPr>
            <p:spPr>
              <a:xfrm>
                <a:off x="5457470" y="1837010"/>
                <a:ext cx="54839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W</a:t>
                </a:r>
                <a:r>
                  <a:rPr lang="en-US" sz="1600" baseline="-25000" dirty="0">
                    <a:solidFill>
                      <a:schemeClr val="tx2"/>
                    </a:solidFill>
                    <a:latin typeface="Karla" pitchFamily="2" charset="0"/>
                    <a:ea typeface="Karla" pitchFamily="2" charset="0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/>
                  <p:cNvSpPr txBox="1"/>
                  <p:nvPr/>
                </p:nvSpPr>
                <p:spPr>
                  <a:xfrm>
                    <a:off x="5649092" y="30131"/>
                    <a:ext cx="1244893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arla" charset="0"/>
                        <a:ea typeface="Karla" charset="0"/>
                        <a:cs typeface="Karla" charset="0"/>
                      </a:rPr>
                      <a:t>Output</a:t>
                    </a:r>
                    <a:r>
                      <a:rPr 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a:t>,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3" name="TextBox 6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49092" y="30131"/>
                    <a:ext cx="1244893" cy="36933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4678" t="-11765" r="-13450" b="-490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5510302" y="1263715"/>
                    <a:ext cx="699608" cy="1839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050" b="0" dirty="0"/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10302" y="1263715"/>
                    <a:ext cx="699608" cy="18390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 l="-4167" r="-1042" b="-115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TextBox 64"/>
                  <p:cNvSpPr txBox="1"/>
                  <p:nvPr/>
                </p:nvSpPr>
                <p:spPr>
                  <a:xfrm>
                    <a:off x="6424211" y="1258633"/>
                    <a:ext cx="706658" cy="18390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000" b="0" i="1" smtClean="0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000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050" b="0" dirty="0"/>
                  </a:p>
                </p:txBody>
              </p:sp>
            </mc:Choice>
            <mc:Fallback xmlns="">
              <p:sp>
                <p:nvSpPr>
                  <p:cNvPr id="65" name="TextBox 6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24211" y="1258633"/>
                    <a:ext cx="706658" cy="18390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 l="-5155" r="-1031" b="-16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Arrow Connector 65"/>
              <p:cNvCxnSpPr/>
              <p:nvPr/>
            </p:nvCxnSpPr>
            <p:spPr>
              <a:xfrm flipV="1">
                <a:off x="5842310" y="397704"/>
                <a:ext cx="455983" cy="494676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/>
              <p:nvPr/>
            </p:nvCxnSpPr>
            <p:spPr>
              <a:xfrm flipH="1" flipV="1">
                <a:off x="6361611" y="389501"/>
                <a:ext cx="429447" cy="540211"/>
              </a:xfrm>
              <a:prstGeom prst="straightConnector1">
                <a:avLst/>
              </a:prstGeom>
              <a:ln w="9525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38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41979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Memories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38" t="75312" r="53736" b="-550"/>
          <a:stretch/>
        </p:blipFill>
        <p:spPr>
          <a:xfrm>
            <a:off x="9866590" y="1372427"/>
            <a:ext cx="1017223" cy="1100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D70750F-136C-BF47-9522-2001016401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33" t="49995" r="76175" b="24767"/>
          <a:stretch/>
        </p:blipFill>
        <p:spPr>
          <a:xfrm>
            <a:off x="8706888" y="1157507"/>
            <a:ext cx="1057844" cy="1100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7BD57DB-B4AF-C849-9B23-53F2F3FE6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5" t="-227" r="79196" b="74989"/>
          <a:stretch/>
        </p:blipFill>
        <p:spPr>
          <a:xfrm>
            <a:off x="7331507" y="2449013"/>
            <a:ext cx="914842" cy="11005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511" t="51705" r="1972" b="23057"/>
          <a:stretch/>
        </p:blipFill>
        <p:spPr>
          <a:xfrm>
            <a:off x="8737477" y="2295028"/>
            <a:ext cx="128714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4140" t="55034" r="52157" b="24762"/>
          <a:stretch/>
        </p:blipFill>
        <p:spPr>
          <a:xfrm>
            <a:off x="6350872" y="1796572"/>
            <a:ext cx="1033654" cy="881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C7E6EC-AC2B-E14B-9EF6-7DC33060F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611" t="1440" r="686" b="76517"/>
          <a:stretch/>
        </p:blipFill>
        <p:spPr>
          <a:xfrm>
            <a:off x="7491897" y="1346023"/>
            <a:ext cx="1033654" cy="9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Memories - Forgetting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2000"/>
          </a:blip>
          <a:srcRect l="22435" t="75553" r="53307" b="-791"/>
          <a:stretch/>
        </p:blipFill>
        <p:spPr>
          <a:xfrm>
            <a:off x="8796768" y="1070887"/>
            <a:ext cx="1057844" cy="11005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3D70750F-136C-BF47-9522-2001016401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9000"/>
          </a:blip>
          <a:srcRect l="-433" t="49995" r="76175" b="24767"/>
          <a:stretch/>
        </p:blipFill>
        <p:spPr>
          <a:xfrm>
            <a:off x="9945773" y="1701330"/>
            <a:ext cx="1057844" cy="11005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07BD57DB-B4AF-C849-9B23-53F2F3FE6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5" t="-227" r="79196" b="74989"/>
          <a:stretch/>
        </p:blipFill>
        <p:spPr>
          <a:xfrm>
            <a:off x="8902144" y="2227415"/>
            <a:ext cx="914842" cy="110056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3000"/>
          </a:blip>
          <a:srcRect l="68511" t="51705" r="1972" b="23057"/>
          <a:stretch/>
        </p:blipFill>
        <p:spPr>
          <a:xfrm>
            <a:off x="7289328" y="2421396"/>
            <a:ext cx="128714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2000"/>
          </a:blip>
          <a:srcRect l="24140" t="55034" r="52157" b="24762"/>
          <a:stretch/>
        </p:blipFill>
        <p:spPr>
          <a:xfrm>
            <a:off x="6350714" y="1527635"/>
            <a:ext cx="1033654" cy="88104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FC7E6EC-AC2B-E14B-9EF6-7DC33060F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611" t="1440" r="686" b="76517"/>
          <a:stretch/>
        </p:blipFill>
        <p:spPr>
          <a:xfrm>
            <a:off x="7671954" y="1279607"/>
            <a:ext cx="1033654" cy="96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506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New Events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61528" t="75014" r="23471" b="1324"/>
          <a:stretch/>
        </p:blipFill>
        <p:spPr>
          <a:xfrm>
            <a:off x="9162807" y="1162049"/>
            <a:ext cx="654179" cy="10318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771" t="75975" r="-3108" b="-1213"/>
          <a:stretch/>
        </p:blipFill>
        <p:spPr>
          <a:xfrm>
            <a:off x="7384368" y="2421396"/>
            <a:ext cx="119210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7097" t="52840" r="32286" b="24681"/>
          <a:stretch/>
        </p:blipFill>
        <p:spPr>
          <a:xfrm>
            <a:off x="6431788" y="1884047"/>
            <a:ext cx="899099" cy="9802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50924" t="28668" r="28459" b="48853"/>
          <a:stretch/>
        </p:blipFill>
        <p:spPr>
          <a:xfrm>
            <a:off x="7839745" y="1327853"/>
            <a:ext cx="899099" cy="980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0211" t="277" r="49172" b="77244"/>
          <a:stretch/>
        </p:blipFill>
        <p:spPr>
          <a:xfrm>
            <a:off x="10056348" y="1677956"/>
            <a:ext cx="899099" cy="9802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2711" t="75505" r="76672" b="2016"/>
          <a:stretch/>
        </p:blipFill>
        <p:spPr>
          <a:xfrm>
            <a:off x="8866860" y="2351123"/>
            <a:ext cx="899099" cy="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661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New Events Weighted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2CA2A1-5E56-9340-85E4-73FC141C4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8000"/>
          </a:blip>
          <a:srcRect l="61528" t="75014" r="23471" b="1324"/>
          <a:stretch/>
        </p:blipFill>
        <p:spPr>
          <a:xfrm>
            <a:off x="9162807" y="1162049"/>
            <a:ext cx="654179" cy="10318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297F0F15-2325-8B47-9668-571A0EC137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3000"/>
          </a:blip>
          <a:srcRect l="75771" t="75975" r="-3108" b="-1213"/>
          <a:stretch/>
        </p:blipFill>
        <p:spPr>
          <a:xfrm>
            <a:off x="7384368" y="2421396"/>
            <a:ext cx="1192104" cy="1100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29000"/>
          </a:blip>
          <a:srcRect l="47097" t="52840" r="32286" b="24681"/>
          <a:stretch/>
        </p:blipFill>
        <p:spPr>
          <a:xfrm>
            <a:off x="6431788" y="1884047"/>
            <a:ext cx="899099" cy="9802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46000"/>
          </a:blip>
          <a:srcRect l="50924" t="28668" r="28459" b="48853"/>
          <a:stretch/>
        </p:blipFill>
        <p:spPr>
          <a:xfrm>
            <a:off x="7839745" y="1327853"/>
            <a:ext cx="899099" cy="980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0211" t="277" r="49172" b="77244"/>
          <a:stretch/>
        </p:blipFill>
        <p:spPr>
          <a:xfrm>
            <a:off x="10056348" y="1677956"/>
            <a:ext cx="899099" cy="9802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13000"/>
          </a:blip>
          <a:srcRect l="2162" t="75877" r="77221" b="1644"/>
          <a:stretch/>
        </p:blipFill>
        <p:spPr>
          <a:xfrm>
            <a:off x="8866860" y="2351123"/>
            <a:ext cx="899099" cy="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915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RNN again: </a:t>
            </a:r>
            <a:r>
              <a:rPr lang="en-US" b="1" dirty="0"/>
              <a:t>Updated memories</a:t>
            </a:r>
            <a:br>
              <a:rPr lang="en-US" b="1" dirty="0"/>
            </a:br>
            <a:endParaRPr lang="en-US" b="1" dirty="0"/>
          </a:p>
        </p:txBody>
      </p:sp>
      <p:grpSp>
        <p:nvGrpSpPr>
          <p:cNvPr id="25" name="Group 24"/>
          <p:cNvGrpSpPr/>
          <p:nvPr/>
        </p:nvGrpSpPr>
        <p:grpSpPr>
          <a:xfrm>
            <a:off x="481213" y="913306"/>
            <a:ext cx="4758344" cy="5487895"/>
            <a:chOff x="5597237" y="907176"/>
            <a:chExt cx="4758344" cy="5487895"/>
          </a:xfrm>
        </p:grpSpPr>
        <p:sp>
          <p:nvSpPr>
            <p:cNvPr id="26" name="Rounded Rectangle 25"/>
            <p:cNvSpPr/>
            <p:nvPr/>
          </p:nvSpPr>
          <p:spPr>
            <a:xfrm>
              <a:off x="5597237" y="2036619"/>
              <a:ext cx="4758344" cy="317269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988881" y="2916206"/>
              <a:ext cx="1151168" cy="4807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State</a:t>
              </a: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795657" y="454602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V</a:t>
              </a: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V="1">
              <a:off x="7031877" y="5017424"/>
              <a:ext cx="0" cy="89888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795656" y="3840134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+</a:t>
              </a:r>
            </a:p>
          </p:txBody>
        </p:sp>
        <p:cxnSp>
          <p:nvCxnSpPr>
            <p:cNvPr id="31" name="Straight Arrow Connector 30"/>
            <p:cNvCxnSpPr>
              <a:stCxn id="36" idx="0"/>
              <a:endCxn id="42" idx="4"/>
            </p:cNvCxnSpPr>
            <p:nvPr/>
          </p:nvCxnSpPr>
          <p:spPr>
            <a:xfrm flipH="1" flipV="1">
              <a:off x="7024256" y="4297334"/>
              <a:ext cx="1" cy="24868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34"/>
            <p:cNvCxnSpPr>
              <a:stCxn id="42" idx="0"/>
              <a:endCxn id="35" idx="1"/>
            </p:cNvCxnSpPr>
            <p:nvPr/>
          </p:nvCxnSpPr>
          <p:spPr>
            <a:xfrm rot="5400000" flipH="1" flipV="1">
              <a:off x="7164787" y="3016041"/>
              <a:ext cx="683562" cy="964625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7024256" y="1349210"/>
              <a:ext cx="0" cy="1805471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6778510" y="2442883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W</a:t>
              </a:r>
            </a:p>
          </p:txBody>
        </p:sp>
        <p:cxnSp>
          <p:nvCxnSpPr>
            <p:cNvPr id="38" name="Elbow Connector 37"/>
            <p:cNvCxnSpPr>
              <a:stCxn id="35" idx="2"/>
              <a:endCxn id="42" idx="6"/>
            </p:cNvCxnSpPr>
            <p:nvPr/>
          </p:nvCxnSpPr>
          <p:spPr>
            <a:xfrm rot="5400000">
              <a:off x="7572763" y="3077032"/>
              <a:ext cx="671796" cy="1311609"/>
            </a:xfrm>
            <a:prstGeom prst="bentConnector2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6784226" y="3448050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78510" y="2101345"/>
              <a:ext cx="468631" cy="266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7371241" y="3827417"/>
              <a:ext cx="457200" cy="45720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U</a:t>
              </a: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7935682" y="3977639"/>
              <a:ext cx="156757" cy="15675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6025739"/>
                  <a:ext cx="501163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9714" y="907176"/>
                  <a:ext cx="46378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40000" b="-9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9841" y="2952521"/>
                  <a:ext cx="49045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39344" b="-950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8078" y="4587117"/>
            <a:ext cx="1444752" cy="144475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696757" y="863918"/>
            <a:ext cx="5691485" cy="2969629"/>
          </a:xfrm>
          <a:prstGeom prst="cloudCallout">
            <a:avLst>
              <a:gd name="adj1" fmla="val 12098"/>
              <a:gd name="adj2" fmla="val 69297"/>
            </a:avLst>
          </a:prstGeom>
          <a:solidFill>
            <a:srgbClr val="F9F4E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47097" t="52840" r="32286" b="24681"/>
          <a:stretch/>
        </p:blipFill>
        <p:spPr>
          <a:xfrm>
            <a:off x="6431788" y="1884047"/>
            <a:ext cx="899099" cy="98025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30211" t="277" r="49172" b="77244"/>
          <a:stretch/>
        </p:blipFill>
        <p:spPr>
          <a:xfrm>
            <a:off x="10056348" y="1677956"/>
            <a:ext cx="899099" cy="9802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AFC7E6EC-AC2B-E14B-9EF6-7DC33060F3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75611" t="1440" r="686" b="76517"/>
          <a:stretch/>
        </p:blipFill>
        <p:spPr>
          <a:xfrm>
            <a:off x="7671954" y="1279607"/>
            <a:ext cx="1033654" cy="9612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7BD57DB-B4AF-C849-9B23-53F2F3FE64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75" t="-227" r="79196" b="74989"/>
          <a:stretch/>
        </p:blipFill>
        <p:spPr>
          <a:xfrm>
            <a:off x="8902144" y="2227415"/>
            <a:ext cx="914842" cy="11005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3D70750F-136C-BF47-9522-2001016401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79000"/>
          </a:blip>
          <a:srcRect l="-433" t="49995" r="76175" b="24767"/>
          <a:stretch/>
        </p:blipFill>
        <p:spPr>
          <a:xfrm>
            <a:off x="8962314" y="1140257"/>
            <a:ext cx="1057844" cy="110056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D62F8673-5158-AF48-AFDC-54B541A119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</a:blip>
          <a:srcRect l="50924" t="28668" r="28459" b="48853"/>
          <a:stretch/>
        </p:blipFill>
        <p:spPr>
          <a:xfrm>
            <a:off x="7616368" y="2416896"/>
            <a:ext cx="899099" cy="9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562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sz="2000" dirty="0"/>
              <a:t>[Chen17b] </a:t>
            </a:r>
            <a:r>
              <a:rPr lang="en-US" sz="2000" dirty="0" err="1"/>
              <a:t>Qiming</a:t>
            </a:r>
            <a:r>
              <a:rPr lang="en-US" sz="2000" dirty="0"/>
              <a:t> Chen, Ren Wu, “CNN Is All You Need”, </a:t>
            </a:r>
            <a:r>
              <a:rPr lang="en-US" sz="2000" dirty="0" err="1"/>
              <a:t>arXiv</a:t>
            </a:r>
            <a:r>
              <a:rPr lang="en-US" sz="2000" dirty="0"/>
              <a:t> 1712.09662, 2017. </a:t>
            </a:r>
            <a:r>
              <a:rPr lang="en-US" sz="2000" dirty="0">
                <a:hlinkClick r:id="rId3"/>
              </a:rPr>
              <a:t>https://arxiv.org/abs/1712.09662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[Chu17] Hang Chu, Raquel </a:t>
            </a:r>
            <a:r>
              <a:rPr lang="en-US" sz="2000" dirty="0" err="1"/>
              <a:t>Urtasun</a:t>
            </a:r>
            <a:r>
              <a:rPr lang="en-US" sz="2000" dirty="0"/>
              <a:t>, </a:t>
            </a:r>
            <a:r>
              <a:rPr lang="en-US" sz="2000" dirty="0" err="1"/>
              <a:t>Sanja</a:t>
            </a:r>
            <a:r>
              <a:rPr lang="en-US" sz="2000" dirty="0"/>
              <a:t> </a:t>
            </a:r>
            <a:r>
              <a:rPr lang="en-US" sz="2000" dirty="0" err="1"/>
              <a:t>Fidler</a:t>
            </a:r>
            <a:r>
              <a:rPr lang="en-US" sz="2000" dirty="0"/>
              <a:t>, “Song From PI: A Musically Plausible Network for Pop Music Generation”, </a:t>
            </a:r>
            <a:r>
              <a:rPr lang="en-US" sz="2000" dirty="0" err="1"/>
              <a:t>arXiv</a:t>
            </a:r>
            <a:r>
              <a:rPr lang="en-US" sz="2000" dirty="0"/>
              <a:t> preprint, 2017. </a:t>
            </a:r>
            <a:r>
              <a:rPr lang="en-US" sz="2000" dirty="0">
                <a:hlinkClick r:id="rId4"/>
              </a:rPr>
              <a:t>https://arxiv.org/abs/1611.03477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[Johnson17] Daniel Johnson, “Composing Music with Recurrent Neural Networks”, </a:t>
            </a:r>
            <a:r>
              <a:rPr lang="en-US" sz="2000" dirty="0" err="1"/>
              <a:t>Heahedria</a:t>
            </a:r>
            <a:r>
              <a:rPr lang="en-US" sz="2000" dirty="0"/>
              <a:t>, 2017. </a:t>
            </a:r>
            <a:r>
              <a:rPr lang="en-US" sz="2000" dirty="0">
                <a:hlinkClick r:id="rId5" invalidUrl="http://www.hexahedria.com/2015/08/03/ composing-music-with-recurrent-neural-networks/"/>
              </a:rPr>
              <a:t>http://</a:t>
            </a:r>
            <a:r>
              <a:rPr lang="en-US" sz="2000" dirty="0" err="1">
                <a:hlinkClick r:id="rId6" invalidUrl="http://www.hexahedria.com/2015/08/03/ composing-music-with-recurrent-neural-networks/"/>
              </a:rPr>
              <a:t>www.hexahedria.com</a:t>
            </a:r>
            <a:r>
              <a:rPr lang="en-US" sz="2000" dirty="0">
                <a:hlinkClick r:id="rId7" invalidUrl="http://www.hexahedria.com/2015/08/03/ composing-music-with-recurrent-neural-networks/"/>
              </a:rPr>
              <a:t>/2015/08/03/ composing-music-with-recurrent-neural-networks/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[Deutsch16b] Max Deutsch, “Silicon Valley: A New Episode Written by AI”, Deep Writing blog post, 2017. </a:t>
            </a:r>
            <a:r>
              <a:rPr lang="en-US" sz="2000" dirty="0">
                <a:hlinkClick r:id="rId8" invalidUrl="https://medium.com/deep-writing/ silicon-valley-a-new-episode-written-by-ai-a8f832645bc2"/>
              </a:rPr>
              <a:t>https://medium.com/deep-writing/ silicon-valley-a-new-episode-written-by-ai-a8f832645bc2</a:t>
            </a: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[Fan16] Bo Fan, </a:t>
            </a:r>
            <a:r>
              <a:rPr lang="en-US" sz="2000" dirty="0" err="1"/>
              <a:t>Lijuan</a:t>
            </a:r>
            <a:r>
              <a:rPr lang="en-US" sz="2000" dirty="0"/>
              <a:t> Wang, Frank K. Soong, Lei </a:t>
            </a:r>
            <a:r>
              <a:rPr lang="en-US" sz="2000" dirty="0" err="1"/>
              <a:t>Xie</a:t>
            </a:r>
            <a:r>
              <a:rPr lang="en-US" sz="2000" dirty="0"/>
              <a:t> “Photo-Real Talking Head with Deep Bidirectional LSTM”, Multimedia Tools and Applications, 75(9), 2016. </a:t>
            </a:r>
            <a:r>
              <a:rPr lang="en-US" sz="2000" dirty="0">
                <a:hlinkClick r:id="rId9"/>
              </a:rPr>
              <a:t>https://</a:t>
            </a:r>
            <a:r>
              <a:rPr lang="en-US" sz="2000" dirty="0" err="1">
                <a:hlinkClick r:id="rId9"/>
              </a:rPr>
              <a:t>www.microsoft.com</a:t>
            </a:r>
            <a:r>
              <a:rPr lang="en-US" sz="2000" dirty="0">
                <a:hlinkClick r:id="rId9"/>
              </a:rPr>
              <a:t>/</a:t>
            </a:r>
            <a:r>
              <a:rPr lang="en-US" sz="2000" dirty="0" err="1">
                <a:hlinkClick r:id="rId9"/>
              </a:rPr>
              <a:t>en</a:t>
            </a:r>
            <a:r>
              <a:rPr lang="en-US" sz="2000" dirty="0">
                <a:hlinkClick r:id="rId9"/>
              </a:rPr>
              <a:t>-us/research/</a:t>
            </a:r>
            <a:r>
              <a:rPr lang="en-US" sz="2000" dirty="0" err="1">
                <a:hlinkClick r:id="rId9"/>
              </a:rPr>
              <a:t>wp</a:t>
            </a:r>
            <a:r>
              <a:rPr lang="en-US" sz="2000" dirty="0">
                <a:hlinkClick r:id="rId9"/>
              </a:rPr>
              <a:t>-content/uploads/2015/04/icassp2015_fanbo_1009.pdf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90DE6-7A4A-0F4C-A18B-C3B4F3245AD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5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1B74FD-8158-764E-B625-73DD4AC8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437"/>
            <a:ext cx="10515600" cy="8790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Much of our data is inherently </a:t>
            </a:r>
            <a:r>
              <a:rPr lang="en-US" sz="2400" b="1" dirty="0">
                <a:latin typeface="Avenir Light" panose="020B0402020203020204" pitchFamily="34" charset="77"/>
              </a:rPr>
              <a:t>sequential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72689F53-65B1-6845-9EEA-F9AFC149B62E}"/>
              </a:ext>
            </a:extLst>
          </p:cNvPr>
          <p:cNvSpPr txBox="1">
            <a:spLocks/>
          </p:cNvSpPr>
          <p:nvPr/>
        </p:nvSpPr>
        <p:spPr>
          <a:xfrm>
            <a:off x="1208314" y="3159223"/>
            <a:ext cx="2819401" cy="96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PREDICTING</a:t>
            </a:r>
            <a:b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</a:b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EARTHQUAKES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8754A2-F6FD-CA4F-AF06-236DEB17D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73" y="1791349"/>
            <a:ext cx="5254927" cy="46715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D2971A-67D6-8140-B654-B103050BF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5DE9D1E-3ED0-494E-B5B3-DF888FC1FC75}"/>
              </a:ext>
            </a:extLst>
          </p:cNvPr>
          <p:cNvSpPr txBox="1">
            <a:spLocks/>
          </p:cNvSpPr>
          <p:nvPr/>
        </p:nvSpPr>
        <p:spPr>
          <a:xfrm>
            <a:off x="250211" y="114939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457182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rgbClr val="464646"/>
                </a:solidFill>
                <a:latin typeface="Karla"/>
                <a:ea typeface="+mj-ea"/>
                <a:cs typeface="Karla"/>
              </a:defRPr>
            </a:lvl1pPr>
          </a:lstStyle>
          <a:p>
            <a:r>
              <a:rPr lang="en-US"/>
              <a:t>Background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="" xmlns:a16="http://schemas.microsoft.com/office/drawing/2014/main" id="{28E27CB1-0568-344D-9E7D-66D14D819210}"/>
                  </a:ext>
                </a:extLst>
              </p14:cNvPr>
              <p14:cNvContentPartPr/>
              <p14:nvPr/>
            </p14:nvContentPartPr>
            <p14:xfrm>
              <a:off x="6713280" y="3152520"/>
              <a:ext cx="4353840" cy="1428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8E27CB1-0568-344D-9E7D-66D14D8192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03920" y="3143160"/>
                <a:ext cx="4372560" cy="144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6493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1B74FD-8158-764E-B625-73DD4AC8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437"/>
            <a:ext cx="10515600" cy="8790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Much of our data is inherently </a:t>
            </a:r>
            <a:r>
              <a:rPr lang="en-US" sz="2400" b="1" dirty="0">
                <a:latin typeface="Avenir Light" panose="020B0402020203020204" pitchFamily="34" charset="77"/>
              </a:rPr>
              <a:t>sequential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72689F53-65B1-6845-9EEA-F9AFC149B62E}"/>
              </a:ext>
            </a:extLst>
          </p:cNvPr>
          <p:cNvSpPr txBox="1">
            <a:spLocks/>
          </p:cNvSpPr>
          <p:nvPr/>
        </p:nvSpPr>
        <p:spPr>
          <a:xfrm>
            <a:off x="609600" y="2728056"/>
            <a:ext cx="2819401" cy="96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STOCK MARKET PREDICTIONS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989AAB2-8737-564D-9966-9A250347B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02" y="1929137"/>
            <a:ext cx="6947997" cy="432269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85DA533D-46B3-CE43-8D1A-BD92470A6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5DE9D1E-3ED0-494E-B5B3-DF888FC1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11" y="114939"/>
            <a:ext cx="11493416" cy="767276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798201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1B74FD-8158-764E-B625-73DD4AC8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437"/>
            <a:ext cx="10515600" cy="87907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Much of our data is inherently </a:t>
            </a:r>
            <a:r>
              <a:rPr lang="en-US" sz="2400" b="1" dirty="0">
                <a:latin typeface="Avenir Light" panose="020B0402020203020204" pitchFamily="34" charset="77"/>
              </a:rPr>
              <a:t>sequential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72689F53-65B1-6845-9EEA-F9AFC149B62E}"/>
              </a:ext>
            </a:extLst>
          </p:cNvPr>
          <p:cNvSpPr txBox="1">
            <a:spLocks/>
          </p:cNvSpPr>
          <p:nvPr/>
        </p:nvSpPr>
        <p:spPr>
          <a:xfrm>
            <a:off x="1719659" y="2268340"/>
            <a:ext cx="4330700" cy="967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b="1" dirty="0">
                <a:solidFill>
                  <a:srgbClr val="C00000"/>
                </a:solidFill>
                <a:latin typeface="Avenir Light" panose="020B0402020203020204" pitchFamily="34" charset="77"/>
              </a:rPr>
              <a:t>SPEECH RECOGNITION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2C0EDE41-FA74-F64A-9A2D-680251B8A915}"/>
              </a:ext>
            </a:extLst>
          </p:cNvPr>
          <p:cNvSpPr txBox="1">
            <a:spLocks/>
          </p:cNvSpPr>
          <p:nvPr/>
        </p:nvSpPr>
        <p:spPr>
          <a:xfrm>
            <a:off x="1916769" y="3034513"/>
            <a:ext cx="4708386" cy="27820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Roman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dirty="0">
                <a:latin typeface="Avenir Light" panose="020B0402020203020204" pitchFamily="34" charset="77"/>
              </a:rPr>
              <a:t>“What is the weather today?”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“What is the weather two day?”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“What is the whether too day?”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latin typeface="Avenir Light" panose="020B0402020203020204" pitchFamily="34" charset="77"/>
              </a:rPr>
              <a:t>“What is, the </a:t>
            </a:r>
            <a:r>
              <a:rPr lang="en-US" sz="2400" dirty="0" err="1">
                <a:latin typeface="Avenir Light" panose="020B0402020203020204" pitchFamily="34" charset="77"/>
              </a:rPr>
              <a:t>Wrether</a:t>
            </a:r>
            <a:r>
              <a:rPr lang="en-US" sz="2400" dirty="0">
                <a:latin typeface="Avenir Light" panose="020B0402020203020204" pitchFamily="34" charset="77"/>
              </a:rPr>
              <a:t> to </a:t>
            </a:r>
            <a:r>
              <a:rPr lang="en-US" sz="2400" dirty="0" err="1">
                <a:latin typeface="Avenir Light" panose="020B0402020203020204" pitchFamily="34" charset="77"/>
              </a:rPr>
              <a:t>Dae</a:t>
            </a:r>
            <a:r>
              <a:rPr lang="en-US" sz="2400" dirty="0">
                <a:latin typeface="Avenir Light" panose="020B0402020203020204" pitchFamily="34" charset="77"/>
              </a:rPr>
              <a:t>?”</a:t>
            </a:r>
            <a:endParaRPr lang="en-US" sz="2400" b="1" dirty="0">
              <a:latin typeface="Avenir Light" panose="020B0402020203020204" pitchFamily="34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91842DC-C30E-2B4E-AE1D-EA9D11457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817" y="1336640"/>
            <a:ext cx="2898912" cy="5156198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33C2CE65-4926-644E-8559-CF9371008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9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65DE9D1E-3ED0-494E-B5B3-DF888FC1F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11" y="114939"/>
            <a:ext cx="11493416" cy="767276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167557247"/>
      </p:ext>
    </p:extLst>
  </p:cSld>
  <p:clrMapOvr>
    <a:masterClrMapping/>
  </p:clrMapOvr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S109B_template" id="{F5F00624-00A9-874F-B784-A35A96185B41}" vid="{39D723E7-92C0-1845-A752-6B8EA90799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Lecture12_Autoencoders</Template>
  <TotalTime>26092</TotalTime>
  <Words>3185</Words>
  <Application>Microsoft Macintosh PowerPoint</Application>
  <PresentationFormat>Widescreen</PresentationFormat>
  <Paragraphs>791</Paragraphs>
  <Slides>67</Slides>
  <Notes>56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Avenir Light</vt:lpstr>
      <vt:lpstr>Calibri</vt:lpstr>
      <vt:lpstr>Cambria Math</vt:lpstr>
      <vt:lpstr>Courier</vt:lpstr>
      <vt:lpstr>Karla</vt:lpstr>
      <vt:lpstr>Arial</vt:lpstr>
      <vt:lpstr>GEC_template</vt:lpstr>
      <vt:lpstr>Lecture 14: Recurrent Neural Networks</vt:lpstr>
      <vt:lpstr>Online lectures guidelines</vt:lpstr>
      <vt:lpstr>Outline</vt:lpstr>
      <vt:lpstr>PowerPoint Presentation</vt:lpstr>
      <vt:lpstr>Background</vt:lpstr>
      <vt:lpstr>Background</vt:lpstr>
      <vt:lpstr>PowerPoint Presentation</vt:lpstr>
      <vt:lpstr>Background</vt:lpstr>
      <vt:lpstr>Background</vt:lpstr>
      <vt:lpstr>Sequence Modeling: Handwritten Text</vt:lpstr>
      <vt:lpstr>Sequence Modeling: Text-to-Speech</vt:lpstr>
      <vt:lpstr>Sequence Modeling: Machine Translation</vt:lpstr>
      <vt:lpstr>Outline</vt:lpstr>
      <vt:lpstr>PowerPoint Presentation</vt:lpstr>
      <vt:lpstr>What can my NN do? </vt:lpstr>
      <vt:lpstr>What can my NN do?</vt:lpstr>
      <vt:lpstr>What my NN can NOT do? </vt:lpstr>
      <vt:lpstr>Learn from previous examples </vt:lpstr>
      <vt:lpstr>Recurrent Neural Network (RNN) </vt:lpstr>
      <vt:lpstr>Recurrent Neural Network (RNN) </vt:lpstr>
      <vt:lpstr>Recurrent Neural Network (RNN) </vt:lpstr>
      <vt:lpstr>RNN – Another Example with Text</vt:lpstr>
      <vt:lpstr>PowerPoint Presentation</vt:lpstr>
      <vt:lpstr>Sequences</vt:lpstr>
      <vt:lpstr>Sequences</vt:lpstr>
      <vt:lpstr>Sequences</vt:lpstr>
      <vt:lpstr>Sequences</vt:lpstr>
      <vt:lpstr>Sequences</vt:lpstr>
      <vt:lpstr>Windowed dataset </vt:lpstr>
      <vt:lpstr>Why not CNNs or MLPs?</vt:lpstr>
      <vt:lpstr>Windowed dataset </vt:lpstr>
      <vt:lpstr>PowerPoint Presentation</vt:lpstr>
      <vt:lpstr>Outline</vt:lpstr>
      <vt:lpstr>Memory</vt:lpstr>
      <vt:lpstr>Memory</vt:lpstr>
      <vt:lpstr>Memory</vt:lpstr>
      <vt:lpstr>Memory</vt:lpstr>
      <vt:lpstr>Memory</vt:lpstr>
      <vt:lpstr>Memory</vt:lpstr>
      <vt:lpstr>Building an RNN</vt:lpstr>
      <vt:lpstr>Outline</vt:lpstr>
      <vt:lpstr>Structure of an RNN cell</vt:lpstr>
      <vt:lpstr>PowerPoint Presentation</vt:lpstr>
      <vt:lpstr>Outline</vt:lpstr>
      <vt:lpstr>Backprop Through Time</vt:lpstr>
      <vt:lpstr>Backprop Through Time</vt:lpstr>
      <vt:lpstr>Backprop Through Time</vt:lpstr>
      <vt:lpstr>Backprop Through Time</vt:lpstr>
      <vt:lpstr>Backprop Through Time</vt:lpstr>
      <vt:lpstr>Backprop Through Time</vt:lpstr>
      <vt:lpstr>Backprop Through Time</vt:lpstr>
      <vt:lpstr>Backprop Through Time</vt:lpstr>
      <vt:lpstr>PowerPoint Presentation</vt:lpstr>
      <vt:lpstr>Gradient Clipping</vt:lpstr>
      <vt:lpstr>Outline</vt:lpstr>
      <vt:lpstr>Long-term Dependencies</vt:lpstr>
      <vt:lpstr>Long Short-Term Memory</vt:lpstr>
      <vt:lpstr>Notation</vt:lpstr>
      <vt:lpstr>PowerPoint Presentation</vt:lpstr>
      <vt:lpstr>Simple RNN again </vt:lpstr>
      <vt:lpstr>Simple RNN again </vt:lpstr>
      <vt:lpstr>Simple RNN again: Memories</vt:lpstr>
      <vt:lpstr>Simple RNN again: Memories - Forgetting</vt:lpstr>
      <vt:lpstr>Simple RNN again: New Events</vt:lpstr>
      <vt:lpstr>Simple RNN again: New Events Weighted</vt:lpstr>
      <vt:lpstr>Simple RNN again: Updated memories </vt:lpstr>
      <vt:lpstr>Ref</vt:lpstr>
    </vt:vector>
  </TitlesOfParts>
  <Company>Harvard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Recurrent Networks</dc:title>
  <dc:creator>Harikrishna Narasimhan</dc:creator>
  <cp:lastModifiedBy>Microsoft Office User</cp:lastModifiedBy>
  <cp:revision>468</cp:revision>
  <cp:lastPrinted>2019-03-04T17:51:08Z</cp:lastPrinted>
  <dcterms:created xsi:type="dcterms:W3CDTF">2017-12-12T22:14:23Z</dcterms:created>
  <dcterms:modified xsi:type="dcterms:W3CDTF">2020-03-25T15:18:58Z</dcterms:modified>
</cp:coreProperties>
</file>