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1"/>
  </p:sldMasterIdLst>
  <p:notesMasterIdLst>
    <p:notesMasterId r:id="rId73"/>
  </p:notesMasterIdLst>
  <p:handoutMasterIdLst>
    <p:handoutMasterId r:id="rId74"/>
  </p:handoutMasterIdLst>
  <p:sldIdLst>
    <p:sldId id="482" r:id="rId2"/>
    <p:sldId id="582" r:id="rId3"/>
    <p:sldId id="586" r:id="rId4"/>
    <p:sldId id="583" r:id="rId5"/>
    <p:sldId id="545" r:id="rId6"/>
    <p:sldId id="546" r:id="rId7"/>
    <p:sldId id="544" r:id="rId8"/>
    <p:sldId id="596" r:id="rId9"/>
    <p:sldId id="492" r:id="rId10"/>
    <p:sldId id="575" r:id="rId11"/>
    <p:sldId id="576" r:id="rId12"/>
    <p:sldId id="577" r:id="rId13"/>
    <p:sldId id="578" r:id="rId14"/>
    <p:sldId id="579" r:id="rId15"/>
    <p:sldId id="454" r:id="rId16"/>
    <p:sldId id="573" r:id="rId17"/>
    <p:sldId id="574" r:id="rId18"/>
    <p:sldId id="368" r:id="rId19"/>
    <p:sldId id="529" r:id="rId20"/>
    <p:sldId id="369" r:id="rId21"/>
    <p:sldId id="406" r:id="rId22"/>
    <p:sldId id="367" r:id="rId23"/>
    <p:sldId id="370" r:id="rId24"/>
    <p:sldId id="371" r:id="rId25"/>
    <p:sldId id="376" r:id="rId26"/>
    <p:sldId id="377" r:id="rId27"/>
    <p:sldId id="380" r:id="rId28"/>
    <p:sldId id="378" r:id="rId29"/>
    <p:sldId id="584" r:id="rId30"/>
    <p:sldId id="379" r:id="rId31"/>
    <p:sldId id="381" r:id="rId32"/>
    <p:sldId id="384" r:id="rId33"/>
    <p:sldId id="385" r:id="rId34"/>
    <p:sldId id="581" r:id="rId35"/>
    <p:sldId id="386" r:id="rId36"/>
    <p:sldId id="409" r:id="rId37"/>
    <p:sldId id="389" r:id="rId38"/>
    <p:sldId id="390" r:id="rId39"/>
    <p:sldId id="391" r:id="rId40"/>
    <p:sldId id="588" r:id="rId41"/>
    <p:sldId id="589" r:id="rId42"/>
    <p:sldId id="590" r:id="rId43"/>
    <p:sldId id="591" r:id="rId44"/>
    <p:sldId id="396" r:id="rId45"/>
    <p:sldId id="532" r:id="rId46"/>
    <p:sldId id="595" r:id="rId47"/>
    <p:sldId id="533" r:id="rId48"/>
    <p:sldId id="534" r:id="rId49"/>
    <p:sldId id="536" r:id="rId50"/>
    <p:sldId id="537" r:id="rId51"/>
    <p:sldId id="397" r:id="rId52"/>
    <p:sldId id="585" r:id="rId53"/>
    <p:sldId id="399" r:id="rId54"/>
    <p:sldId id="400" r:id="rId55"/>
    <p:sldId id="593" r:id="rId56"/>
    <p:sldId id="592" r:id="rId57"/>
    <p:sldId id="594" r:id="rId58"/>
    <p:sldId id="597" r:id="rId59"/>
    <p:sldId id="548" r:id="rId60"/>
    <p:sldId id="539" r:id="rId61"/>
    <p:sldId id="540" r:id="rId62"/>
    <p:sldId id="549" r:id="rId63"/>
    <p:sldId id="550" r:id="rId64"/>
    <p:sldId id="551" r:id="rId65"/>
    <p:sldId id="598" r:id="rId66"/>
    <p:sldId id="600" r:id="rId67"/>
    <p:sldId id="552" r:id="rId68"/>
    <p:sldId id="553" r:id="rId69"/>
    <p:sldId id="554" r:id="rId70"/>
    <p:sldId id="599" r:id="rId71"/>
    <p:sldId id="556"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9F9"/>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2488"/>
    <p:restoredTop sz="94720"/>
  </p:normalViewPr>
  <p:slideViewPr>
    <p:cSldViewPr snapToGrid="0" snapToObjects="1">
      <p:cViewPr varScale="1">
        <p:scale>
          <a:sx n="160" d="100"/>
          <a:sy n="160" d="100"/>
        </p:scale>
        <p:origin x="1088" y="184"/>
      </p:cViewPr>
      <p:guideLst>
        <p:guide orient="horz" pos="2184"/>
        <p:guide pos="3840"/>
      </p:guideLst>
    </p:cSldViewPr>
  </p:slideViewPr>
  <p:notesTextViewPr>
    <p:cViewPr>
      <p:scale>
        <a:sx n="100" d="100"/>
        <a:sy n="100" d="100"/>
      </p:scale>
      <p:origin x="0" y="0"/>
    </p:cViewPr>
  </p:notesTextViewPr>
  <p:notesViewPr>
    <p:cSldViewPr snapToGrid="0" snapToObjects="1" showGuide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los protopapas" userId="74894_tp_dropbox" providerId="OAuth2" clId="{CB897707-E1C6-2E49-883A-A7D170948B22}"/>
    <pc:docChg chg="custSel modSld">
      <pc:chgData name="pavlos protopapas" userId="74894_tp_dropbox" providerId="OAuth2" clId="{CB897707-E1C6-2E49-883A-A7D170948B22}" dt="2020-03-09T19:14:40.899" v="2" actId="7634"/>
      <pc:docMkLst>
        <pc:docMk/>
      </pc:docMkLst>
      <pc:sldChg chg="addSp">
        <pc:chgData name="pavlos protopapas" userId="74894_tp_dropbox" providerId="OAuth2" clId="{CB897707-E1C6-2E49-883A-A7D170948B22}" dt="2020-03-09T19:14:40.899" v="2" actId="7634"/>
        <pc:sldMkLst>
          <pc:docMk/>
          <pc:sldMk cId="986286866" sldId="397"/>
        </pc:sldMkLst>
        <pc:inkChg chg="add">
          <ac:chgData name="pavlos protopapas" userId="74894_tp_dropbox" providerId="OAuth2" clId="{CB897707-E1C6-2E49-883A-A7D170948B22}" dt="2020-03-09T19:14:40.899" v="2" actId="7634"/>
          <ac:inkMkLst>
            <pc:docMk/>
            <pc:sldMk cId="986286866" sldId="397"/>
            <ac:inkMk id="5" creationId="{CC730AB3-B71D-8347-A92E-3353D7EA6EC4}"/>
          </ac:inkMkLst>
        </pc:inkChg>
      </pc:sldChg>
      <pc:sldChg chg="addSp">
        <pc:chgData name="pavlos protopapas" userId="74894_tp_dropbox" providerId="OAuth2" clId="{CB897707-E1C6-2E49-883A-A7D170948B22}" dt="2020-03-09T17:44:30.585" v="1" actId="7634"/>
        <pc:sldMkLst>
          <pc:docMk/>
          <pc:sldMk cId="14934298" sldId="583"/>
        </pc:sldMkLst>
        <pc:inkChg chg="add">
          <ac:chgData name="pavlos protopapas" userId="74894_tp_dropbox" providerId="OAuth2" clId="{CB897707-E1C6-2E49-883A-A7D170948B22}" dt="2020-03-09T17:39:22.849" v="0" actId="7634"/>
          <ac:inkMkLst>
            <pc:docMk/>
            <pc:sldMk cId="14934298" sldId="583"/>
            <ac:inkMk id="4" creationId="{F47CF84A-BEC1-E146-AA9E-AD7D328781B8}"/>
          </ac:inkMkLst>
        </pc:inkChg>
        <pc:inkChg chg="add">
          <ac:chgData name="pavlos protopapas" userId="74894_tp_dropbox" providerId="OAuth2" clId="{CB897707-E1C6-2E49-883A-A7D170948B22}" dt="2020-03-09T17:44:30.585" v="1" actId="7634"/>
          <ac:inkMkLst>
            <pc:docMk/>
            <pc:sldMk cId="14934298" sldId="583"/>
            <ac:inkMk id="5" creationId="{152FDDAD-9582-6E4A-9BA4-33654082B7E7}"/>
          </ac:inkMkLst>
        </pc:ink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0EC6F2-2EAF-C64C-8236-83DAC2CFA33A}" type="datetimeFigureOut">
              <a:rPr lang="en-US" smtClean="0"/>
              <a:t>3/11/20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6D275A-E197-E04A-87F8-A780CDD23D04}" type="slidenum">
              <a:rPr lang="en-US" smtClean="0"/>
              <a:t>‹#›</a:t>
            </a:fld>
            <a:endParaRPr lang="en-US"/>
          </a:p>
        </p:txBody>
      </p:sp>
    </p:spTree>
    <p:extLst>
      <p:ext uri="{BB962C8B-B14F-4D97-AF65-F5344CB8AC3E}">
        <p14:creationId xmlns:p14="http://schemas.microsoft.com/office/powerpoint/2010/main" val="223818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9T17:58:27.775"/>
    </inkml:context>
    <inkml:brush xml:id="br0">
      <inkml:brushProperty name="width" value="0.05292" units="cm"/>
      <inkml:brushProperty name="height" value="0.05292" units="cm"/>
      <inkml:brushProperty name="color" value="#FF0000"/>
    </inkml:brush>
  </inkml:definitions>
  <inkml:trace contextRef="#ctx0" brushRef="#br0">16365 4180 7941,'0'-15'-30,"0"1"1,0 0-1,0 0 1,0 0-1,0-1 1,0 1-1,0 0 1,2 0 0,1-1-1,2 1-21,-2 0 0,-3 5 1,-3-1-1,-4 1 1,-1 1-1,-3 1 0,-1 3 154,-3-1 1,1 0 0,0 5 0,0 0-48,0 0 0,-7 6 0,-3 6 36,-3 5 1,-3 0 0,-3 5-1,-5-1 79,-3-4 0,-6 4 0,-1-1-4,3 3 0,2-6 0,5 3-95,5 1 0,3-5 1,1 3-80,1-4 1,6 4-1,3 0-179,3-1 0,2-7 0,0-2 24,0 2 1,4 0 0,2 0 87,2-1 0,1-5 0,5 4 22,0 2 0,2-3 1,4 2-1,8-1 10,8-1 1,0 5 0,2-4 67,1 4 1,2 1 0,0-1 50,-3-4 1,-4 4 0,-5-5 68,-1 0 0,-5 3 131,1-7 1,-6 6 134,6-5-314,-7 6 0,3-4-158,-6 8 1,-1-1 0,-5 0-8,-9 0 1,-2 2 0,-10 3-116,-3 5 0,-8 9 0,-1 5 24,-7 3 0,-9 3 0,-7 2-20,2 1 1,-5 1 0,-1-7 112,-4-3 1,7 1 0,6-7 118,8-5 1,13 0 0,7-10-73,9-4 1,12-1-113,8-7 0,16-2 1,17-8-123,13-4 1,4-12 251,7-7 0,3-13 0,-24 16 0,-1-1 0</inkml:trace>
  <inkml:trace contextRef="#ctx0" brushRef="#br0" timeOffset="1">16379 4549 7927,'-6'0'-81,"6"0"0,8 0 42,4 0 0,7 0 0,2 0 32,1 0 0,-3-1 1,3-2-37,-1-2 0,2 0 0,-4 5-14,-1 0 19,-2 0 1,-7 2 0,-1 2 79,-2 6 0,-1 4 0,-5 3 100,0 2 1,0 8 0,0 0-15,0 5 0,0 1 0,0-5-9,0 1 0,0-6-34,0 1 0,8-7 1,5 2 78,4-3 0,3-6 1,-1-2-32,5-2 0,3-1 0,0-5-43,-4 0 1,3-5 0,-6-1 50,2-2 1,-4-2-11,1-4 1,-8-7 0,-3-1 123,-2 0 0,4-6 0,-6 1-66,-1-5 1,1-1-1,-1 5-838,1-1 0,1 2 0,-5 2 184,0 2 0,0 10 320,0-1 140,0 9 1,-6 2 0,-2 12-24,0 10 0,-5 8 0,4 5 13,-4 1 0,5 5 0,4-5-97,2-2 1,2 0 56,0-3 1,6-1-1,4-4-129,3-4 1,1-3-1,2-3-214,3-4 1,-2-2 0,5-7 168,-1 0 1,4-3 0,-1-5 228,2-7 0,9-8 0,1 1 0</inkml:trace>
  <inkml:trace contextRef="#ctx0" brushRef="#br0" timeOffset="2">17588 4521 7813,'-14'0'9,"-1"0"185,1 0 1,0 5-1,0-1 79,-1-1 0,6 5-211,0 2 1,4 2-266,-5 3 0,7 0 1,-2 3 57,4 1 1,1 1 0,1-2 130,4 1 1,-3 4 0,2-2 21,-2 1 0,3 2 1,0 4-42,-2 1 0,-3-3 22,-5-2 1,3-3-1,-4-7 23,0 0 1,-2-6 189,-6-3 0,4-4 14,1-1 0,5-6 1,0-5-185,2-6 0,4-4 0,1-4-244,2 1 0,7-1-22,3-8 1,0 1 0,7-6 93,-1-1 1,3 4 0,-5 0 47,-2 0 1,-1 12 0,-2-1 138,0 7 1,-4 4 249,-1 3 0,1 4-188,4 6 0,-5 8 0,1 5-27,1 4 0,2 8 1,1-1-41,0 3 0,0-5 0,0-1-4,1-1 1,-1-4 0,-2 3 12,-2-3 1,1-2-89,-6 0 1,-1 2-1,-4 1-67,0 2 0,-6 5 0,-3-4 1,-4 3-274,-1 2 1,4-3-1,1 2 109,-2 1 0,3-5 0,0-1 268,2-3 0,14-2 0,7 1 0</inkml:trace>
  <inkml:trace contextRef="#ctx0" brushRef="#br0" timeOffset="3">18597 4507 7965,'-12'-7'4,"1"-1"90,1 0 0,2 4-167,-1 8 0,-2 0 0,4 4-276,-1-2 0,-1 5 1,-5-3 164,0 0 0,-5 4 0,-2-4 87,-1 0 1,-2 0 68,-4-3 1,4-2 0,0 6 204,-1 2 0,0 2 1,0 3-53,1 3 1,2 8 0,-2 6 82,5-2 0,3 4 1,2-2-59,0-1 1,6-2-150,3-2 0,4-4 0,2-3-2,4-6 1,9 1 0,10-11-68,3-2 0,3-8 0,3-6 44,5-6 0,-2-5-36,2-7 0,-5-1 0,4-1 86,-3-2 1,-2-7-1,-7 2 22,-1-3 0,-11-3 0,-1-2 23,-4-1 0,-2-5 0,-2 3 44,0-2 1,1 4-1,-5-4 14,0 2 1,-2 0-77,-2 2 0,1 7 1,-7-1 42,-1 5 0,0 8 0,0 5 136,1 3 1,1 1 466,-5 5-581,6 6-199,2 2 1,6 13-1,1 6-96,4 4 0,-2 9 0,5-1 20,-2 7 1,4-1-1,-4 7 49,2 2 1,-5 7-1,2 5-161,-4 3 0,-5 1 154,-1-4 0,-5 3 0,4-4 26,-2-1 0,5-2 1,-2-9 102,4-1 1,1-6 0,1 1-179,4-3 1,5-8 75,8-3 0,9 0 0,8-3 88,1-4 0,9-7 0,5 1 0</inkml:trace>
  <inkml:trace contextRef="#ctx0" brushRef="#br0" timeOffset="4">19365 4436 7907,'-3'-13'-550,"-5"2"-55,-6 1 490,-4 7 0,-1-8 0,-1 5 435,-2-2 0,4 5 339,-1-2 0,8 3 0,2 2-430,-2 0 0,3 0-395,-2 0 1,6 5 50,-6 0 0,5 1-23,-4-1 0,0 1 1,-7 5 19,-3-1 0,1 1 0,-4 6-27,2 2 0,-6 6 1,3-1 112,-4 3 0,0 1 0,3 1 49,5-1 0,4-4-10,0 0 0,7-7 0,4 4 33,2-1 0,8-6 0,6 2 128,5-5 1,5-3 0,6 2-5,1-6 1,1-2-98,3-2 0,2 0 1,3-2-80,-5-2 0,2-6 0,-2-9-16,-2-5 1,-5 2-1,-4-3 21,-2-5 0,-2 2 0,-7-7-21,-2 0 0,-6 5 0,2-3-11,-3 3 0,-2 6-17,0 1 0,-2 5 7,-3-1 1,2 10 41,-6 4 0,1 5 0,-2 6 25,6 9 0,2-1 0,2 5 1,0-3-1,2-1 1,2 3 105,6 1 0,3 0 0,2-4 0,3 3-28,1 1 0,1 0 0,-2-5 1,2 0-60,2 0 1,-4 1 0,2-1-108,1 0 0,-5 0 0,2-1 1,-2-2 39,-2-2 0,1-5 1,-3 2-1,-1-1 90,-1-1 0,-5 1 33,4-5 1,1 0-1,4 0-102,0 0 1,5 0 0,2 0 0,-1-2-58,1-2 0,2-4 26,-4-6 1,5-7 0,-5-3 0,0-1-9,1 1 0,-4-2 1,3 2 49,-3-3 1,-3 0-1,-2 3 1,-3 6 35,-2 2 1,0 3-1,-3 2 39,2 2 1,0 7-74,-5 2 0,0 6 0,0 10 0,-2 1 53,-3 2 0,4 5 31,-4-5 1,4 5 0,1-4 0,1 1-38,4-1 0,-2-1 0,5-4-173,-2-1 113,5-6 0,-7-2-24,5-6 41,-6 0 0,5 0-5,-3 0 1,-2-2 0,6-2 0,2-6-47,2-2 1,8-4 39,2-3 1,4 0 0,2-8 0,-1-3-32,1 0 1,-1-5-1,-1 2 27,-4 1 1,3 2-1,-7 4 1,-3 2 45,-5 5 0,0 3 0,-7 2 133,0 0-119,-3 6-16,-1-5 1,0 13 0,0 0-190,0 8 0,0 11 0,0 5 51,0 3 1,5 6 80,0 0 1,7 5 0,1-5-6,4-1 0,9-2 0,-4-4 0,1 0 22,1-3 0,-7-4 1,4 3-1,-2 1 76,0-1 0,-5-5 0,-6 4-20,-2-1 1,4-2-1,-5 5 1,-2 3-27,-2 0 1,-1 1-1,0-3 1,0 8-1,0-6 1,0 1-21,0-2 0,0-7 1,0 1-1,-1-5 34,-4-4 1,2 1 91,-7-7 1,-1-4 0,-8-6 0,-6-2-278,-7-3 0,-7-2 0,-12-1 1,-7 0-107,-5 0 1,-5 0 0,-6-1 193,-2 1 0,1 5 0,9 1 0,6 1-124,6 4 1,16 2 396,10 1 1,11 1 0,2 4-1,11 4-91,7 4 1,13 1 0,14-1 0,11-2-74,9-2 1,10-5-1,4 0 1,-1-2-11,0-2 0,3 0 1,-3-2-146,2-2 1,-5-3-1,2-2 102,-4 4 0,-1-3 0,0 0 0</inkml:trace>
  <inkml:trace contextRef="#ctx0" brushRef="#br0" timeOffset="5">21626 3654 7938,'-37'-21'37,"4"7"1,8 0 0,3 9-1,1 8 1,4 8 0,3 7-1,4 7-16,5 6 1,-1 7 0,1 8 0,2 3-448,2 2 0,1-1 0,0 4 42,0-2 1,0-5 272,0 6 1,0-12 0,0 0 129,0-5 1,0-3 0,0-4 49,0-1 1,-5-4 0,0-1 139,2 3 0,0-3-196,-2 6 0,2-4 0,-5 8-25,2-3 0,-4-1 12,5-1 0,-6 1 0,3-1 0</inkml:trace>
  <inkml:trace contextRef="#ctx0" brushRef="#br0" timeOffset="6">21313 4706 7920,'-8'8'0,"-5"4"0,5-4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09T17:58:27.782"/>
    </inkml:context>
    <inkml:brush xml:id="br0">
      <inkml:brushProperty name="height" value="0.053" units="cm"/>
      <inkml:brushProperty name="color" value="#FF0000"/>
    </inkml:brush>
  </inkml:definitions>
  <inkml:trace contextRef="#ctx0" brushRef="#br0">22905 4037 8510,'-8'-14'-204,"2"6"27,6-4 1,0 9 0,0-7 459,0-1-232,0 5 0,-5 6 0,-1 11 1,-2 6 27,-3 7 1,-2 4-1,-1 5-54,0 5 1,0 8-1,-1 2-69,1-3 0,2-2 1,2-4-1,5-4-109,4-5 1,1 0 127,0-11 0,0 0 19,0-5 1,0 1-33,0-1 326,0-6-240,0-2 1,0-8-1,0-2-29,0-6 0,0-4 1,0-5-29,0-5 0,5-1 0,-1-2 0,-1 2-14,-1 0 0,-2-5-86,0 6 0,0-3 0,0 0 55,0 4 1,-5-3 0,1 7 17,0 2 0,-2-4 1,0 3 64,-2 0 0,0 2 47,-2 2 1,3 1-1,3 2 1,0 2 1,-1 4 51,5-4 1,2 1-33,2-2 0,4 4 0,6 6-22,1 0 1,-1 2 0,0 2-63,0 6 1,0 9-1,1 4-37,-1 4 1,0 8 0,-1 3-41,-4 3 1,-2 2 0,-7-1-125,0 1 0,0-5 0,0-3 70,0-5 0,0 0 1,0-11 10,0-2 0,0-6 115,0-1 0,1-10 112,4-5 0,-2-5 0,5-13-63,-2-3 0,5 0 1,-1-4-29,2-4 1,3 0 0,-1-6-64,0 2 1,5 7 0,0-3 27,-2 4 1,-1 4-1,-2 0 72,1 3 0,-1 5-23,0-1 0,0 5 0,0 5 93,1 4 1,-6 3 0,1 2 23,1 0 1,-3 0-89,1 0 0,-1 7 1,1 4-10,-4 6 1,-2-1 0,1 4-32,0 1 1,3-1 0,-4 6-5,1-3 1,6 1 0,-4 3-208,2-3 0,0 1 0,3-5-44,-1 3 1,-6-6-1,4 2 42,-1-3 0,-1-2 1,-3 0-111,2 0 1,0-4-76,-5-1 0,6-1 179,3 2 1,4-2 0,3-5 186,3 1 0,3 1 0,6-5 0</inkml:trace>
  <inkml:trace contextRef="#ctx0" brushRef="#br0" timeOffset="1">23716 4222 16606,'-22'-17'-2534,"3"-5"1982,3-2 1,6 4 0,2 9 1516,2 1-1382,1 7-34,5-3 0,0 7 126,0 4 1,0-2 0,0 8 281,0 5 0,0 0 1,0 7-204,0 3 1,0 0-1,0 3 44,0-1 1,0 1 0,0-1 62,0 1 0,0-2 0,0-2 33,0-2 1,0-5-167,0 1 1,2-8 0,1-2-129,2 2 1,1-4 561,-1-3 1,3-8 0,6-4-1</inkml:trace>
  <inkml:trace contextRef="#ctx0" brushRef="#br0" timeOffset="2">23673 4151 14053,'0'-9'-3644,"0"-1"3103,0 1 1,0-1 813,0 1 1,0 4 0,2-4-226,2-2 0,-1 4-49,7 2 0,-1-1 136,6 1 1,-1 1 0,0 4 0</inkml:trace>
  <inkml:trace contextRef="#ctx0" brushRef="#br0" timeOffset="3">24199 4151 8709,'8'-6'-633,"-2"3"325,-6-7 0,-1 7 0,-4-2 155,-5 4 1,-4 2 0,-5 4 90,-4 5 1,-6 2 0,-4 2 82,-5 1 1,2 4 79,-2 0 1,6 6 0,1-3 42,5 0 0,3 3 0,7-4 29,3 1 0,8-5 0,1 4-95,2-1 0,4-5 0,4 0-15,8-4 1,2-3-62,8 2 0,1-4 1,7-6-4,1 0 1,5-6 0,-5-4-164,-2-2 1,-5-7 0,-4-2 98,-2-1 1,-2 0 0,-7-3-115,-2 1 0,-5-4 105,0-6 0,-10 0 0,-7 1 22,-4-5 0,-8-3 0,3-2 20,-1 0 1,-3 7 0,2 4 146,-3 7 0,0 1 0,3 9 145,5 2 0,4 7-191,0-4 1,6 7 0,1 0 4,2 6 0,1 5 0,5 6-28,0 0 0,0 5 0,2 2 132,2 1 0,6 0 0,9 3-1,4-1 0,4 0-120,2 4 1,1-4 0,1 0-164,3 1 1,-3 0 0,-6 0-105,-1-1 0,-6-5 45,0 5 0,-3-7 1,-4 2 161,-2-3 1,1-2-1,4 0 1</inkml:trace>
  <inkml:trace contextRef="#ctx0" brushRef="#br0" timeOffset="4">24370 4265 8091,'0'-22'-309,"0"3"1,0 8 77,0 1 221,0 7 0,1-5 68,4 4-69,-3 2 0,4-3-22,-6 10 1,0 3 47,0 6 0,0 2 0,-2 1-9,-2 2 1,2 5-1,-4-5 20,-1-2 0,6 1 0,-4-1 61,3 2 1,2-5-13,0-4 343,0-1-395,0-1 1,0-8-15,0-9 0,0-6 1,0-2-19,0-2 1,5-2-1,1 4-150,2-2 1,2-5 0,3 5 81,-4 2 1,2 6 0,-5 3 122,2 2 1,-3-4 343,4 6-358,-5-1 0,8 6 0,-2 3 86,2 0 0,7 6 1,2-4-60,1 2 0,2 0 0,4 3 12,1-2 0,-3-1-68,-2 2 0,1 1 0,-6-5-53,-1 2 0,-7 0 0,-3 3 1,-2-1 1,-1-1 0,-5 7 0,-2 1-244,-3 2 1,-2 5 89,-8-5 0,3 6 0,2-1 0,4 1-801,0-1 1003,4-4 0,2 1 0,8 1 0</inkml:trace>
  <inkml:trace contextRef="#ctx0" brushRef="#br0" timeOffset="5">24967 4293 8561,'-7'-8'-1964,"-2"4"1956,3 8 0,-2 0 439,3 5 1,3-4 34,-2 4-68,2-6-241,2 10 0,2-11 0,2 2-181,6-2 0,-2 0 0,1 1-460,2 1 484,2 1 0,1 2 0,0 0 0</inkml:trace>
  <inkml:trace contextRef="#ctx0" brushRef="#br0" timeOffset="6">24867 4222 8567,'0'-33'0,"2"2"-324,3 4 0,-2 5 0,6 9 594,2 3 1,2-1 0,1 5-315,0-2 0,1 5 44,-1-2 0,0 4 0,0 1 0</inkml:trace>
  <inkml:trace contextRef="#ctx0" brushRef="#br0" timeOffset="7">25493 4293 8533,'14'-19'-1686,"0"0"1600,1 7 0,-6 1 80,0 6 0,-1-1-261,2 1 261,-4 3 0,-12-4 0,-4 6 48,-2 0 0,-4 5 117,-3 0 1,3 6-1,-3-2 28,3 4 0,2-4 1,0 1 47,0 1 1,6-3-109,3 1 1,4 1-65,1 4 0,0 0 1,1-1-33,4-4 1,4 2-168,10-6 1,-3 0-1,3-5-54,-3 0 1,-2 0 90,0 0 0,-6-7 0,-3-2 59,-3-4 0,-2-1 31,0 0 1,-7 0 1,-2-1 1,1 1-1,-2 0 20,-1 0 1,3-1 50,-1 1 46,-1 6 0,-4 2-24,0 6 0,1 6 0,2 4 94,2 2 1,4 4 0,-3 2-28,2 1 0,1 0 1,5-5-5,0 0 0,2-5-11,2 1 0,4-1 0,8 6 0,2-1-25,0 0 1,6-4-1,-3-1-89,1 2 1,-5 2 0,2 1-176,-3 0 0,-8 0 1,-3 1 113,-4-1 1,-7 0 0,-5 2 61,-7 3 1,1-3-1,-7 3 45,-1-4 0,3-2 0,-2-2 0,1-3-9,0-2 0,-3 4 0,3-4-38,1 2 1,-3-5-1,6 2 1,2-4-747,1-1-88,2 0 364,6 0 1,9-1 0,14-4-110,7-4 0,6-9 556,5-1 0,4-12 0,5 1 0</inkml:trace>
  <inkml:trace contextRef="#ctx0" brushRef="#br0" timeOffset="8">25621 4165 8533,'-10'-23'0,"2"1"23,2 1 0,1 2 1,5 3-35,0-3 1,7 4 0,2-4 8,4 3 1,1 2-369,0-1 416,0 1 0,5 0 0,0 0 184,-1 0 1,-2 6-97,-2 3 1,0 3 0,0 2-30,0 0 0,-4 7 0,-2 4 24,-2 6 1,4 7 0,-6 9 1,-1 5 0,-1 3 1,-4 3-26,-2 4 0,1-4-172,-7 3 0,5-4 0,-3-5 52,2-5 1,1-5 0,5-2 17,0-3 1,0-5-37,0 1 5,0-4 137,7-7 1,-6-3 0,6-10-103,-1-4 0,-3-4 0,5-1-221,-2 0 0,5-5-39,-1 0 0,1-5 0,0 5-78,-2 2 1,1 3-154,4 4 253,-6-3 454,-2 12 1,-6 1 52,0 9 1,5 4 0,0 1 38,-2 0 1,5 1-253,1-1 0,-1 0 0,2 0-37,1 1 1,-3-1 0,1-2 0,1-1-170,-2-1 0,-1-5 0,-3 4-649,0 2 0,3-3 31,-3 2 0,0-7 485,5 1 1,-1-8 0,3-6 274,-1-2 0,-7-3 0,9-11 0,-4-4 0</inkml:trace>
  <inkml:trace contextRef="#ctx0" brushRef="#br0" timeOffset="9">26275 4009 8533,'8'-22'-1263,"-4"3"2309,-2 3 646,-2 2-1497,0 0 1,5 7-390,0 7 1,4 7-1,-3 7 73,2 0 1,-5 8 0,4 5 1,-1 5 1,-4 7 0,4-2 12,0-1 1,-3 8 0,5-4-207,-1-1 0,4-6 0,-3 0 33,-1-3 1,5-1 73,-8-1 1,1-4-1,-5-2 6,0-1 0,-2-7 0,-2-5 199,-6 2 0,-2-4 0,-9 5 0,-1-4 0</inkml:trace>
  <inkml:trace contextRef="#ctx0" brushRef="#br0" timeOffset="10">26175 4407 8533,'7'-14'118,"-6"4"0,4 1 576,-3-2 0,-2 3 77,0-2 0,1 6-695,4-6 1,3 7 2,6-2 0,6 4 0,6 1-140,5 0 0,6 0 0,7 1-370,3 4 1,2-2-63,3 7 1,-3-2 492,-6 1 0,0 4 0,-1-5 0</inkml:trace>
  <inkml:trace contextRef="#ctx0" brushRef="#br0" timeOffset="11">28123 3966 8212,'-27'5'-289,"4"0"0,4 0 1,3-1-1,2 1 289,-1-2 0,7-3 0,5-5 0,6-4 0,-1 3 0,4-1 0</inkml:trace>
  <inkml:trace contextRef="#ctx0" brushRef="#br0" timeOffset="12">27953 3995 8212,'-10'0'-1156,"1"0"1152,-1 0 1,1 0 104,-1 0 1,5-5-1,-3-1 203,2-2 1,1 3 246,5-4-296,0 5 15,0-2-126,0 6 229,0 0-294,7 0 0,1 0 0,6-1-54,0-4 0,0 3 0,1-4-22,-1 0 1,0 2 0,0-3-59,0 0 1,1-2 0,-1 2-24,0 0 0,-4 2 30,-1-5 1,5 2 0,5-3 17,-1 2 1,-3 4 0,0-3 35,-1 2 0,0-4 1,0 6 56,0 1 1,2 1 30,3 2 0,-8 0 0,3 2-3,-1 2 0,-7 1-72,-1 9 0,-3-1 0,-2 9-4,0-1 0,-7 4 1,-4 0-82,-6 7 1,-5-1 0,-7 6-9,1-3 1,-5 6 77,0-2 1,1-3-1,7-2 2,1-3 1,11-3 0,-1-4-141,2-4 0,5-3 126,3-2 37,2-6 0,4-2 59,2-6 1,4-6-45,6-3 0,-4-4 0,-1 0 19,2 4 0,-3-2 1,0 5-529,-1-2 44,4 4 1,-8-2 247,6 6 0,-6 6 0,2 6 48,-3 5 1,2 0 0,1 5 14,-2-1 1,5-2-1,2-5 18,2 0 0,4-1 0,3-4-35,5-4 1,1-3 0,0-2-88,-1 0 0,4-7 214,6-2 0,-1-10 0,-5-3 0</inkml:trace>
  <inkml:trace contextRef="#ctx0" brushRef="#br0" timeOffset="13">28749 3938 8186,'-13'2'22,"2"1"0,2 1 1,-3 1 307,0 1 1,-2 1 0,-1 4-76,1-2 0,2 1 1,0 6-82,3 3 1,0-2 0,-4 7-76,3 1 0,4-5 0,6 1-287,0 0 0,0-6 79,0 4 0,2-3 0,2-2-141,6 0 0,3-1 0,1-3 33,0-6 0,2 3 0,1-3 89,2 0 1,2-3 0,-4-2 109,2-4 1,0-3-68,-5-6 108,7-1 1,-10-3 83,3-1 1,-5-7 0,1 4-55,-5 0 1,-4-5 0,-1 5-143,0 0 0,-1-3 0,-2 6-55,-2 1 0,-6 4 96,1 5 0,2-2 0,-1 6-180,-2 2 55,-2 1 0,5 4 0,4 2-73,2 6 0,2-2 85,0 1 1,2 1 0,2 2-13,6-2 1,2-4 111,3-6 0,4 0 0,1 0 61,2 0 0,-3-1 0,3-4 0,-1-5 0,3 3 0,-6-3 0,0-1 0,-1-2 0,1-1 23,1 0 1,0 0 0,-5 0 115,0-1 1,-5 1 0,1 0 163,1 0 1,-3-1 60,1 1 0,-1 0-33,2 0 1,-2 4 345,-4 1-581,-2 6 1,3 3-28,-10 9 0,-1 4 0,-5 3 0,1 3 33,-1 4 1,-2 4-174,-1 2 1,5-6 0,1 1 85,1 1 0,3-4 0,5-2-185,4-4 1,3-5-1,6-2-8,0-2 1,2-1 0,2-7-117,1-2 1,-1 0 205,-3-5 1,-3-1 0,-2-4 142,-5 0 0,-4-5 0,-1 0-35,0 2 1,0-4 0,0 2 77,0 2 0,-5 1 1,-1 3 153,-2 4 1,3-2-310,-4 6 55,6 0 0,-4 7 1,7 4-14,0 9 0,0-1 1,-1 6 142,-4 1 1,4-5 0,-4 4 81,3 1 1,2-4 0,2 5-136,3-1 0,-2-1 0,5-2-15,-2 1 1,0 1 0,-3-2-227,2 0 0,0 6 61,-5-5 1,0 2-1,0-4-179,0 2 0,-2 5 0,-2-5-190,-6-2 0,2-1 1,-1-2-401,-2 0 874,4 0 0,-5 1 0,4-1 0</inkml:trace>
  <inkml:trace contextRef="#ctx0" brushRef="#br0" timeOffset="14">29644 4137 8171,'-9'-9'459,"-1"-1"123,7 7-118,-9-3 1,12 1-158,0 0 1,1-1-1,10 3-122,5-2 1,0-5 0,8 4-26,1-2 1,2 5 0,1-2-392,1 4 1,-1 1 0,-1 0-377,-3 0 0,1 0 0,-6 1-245,-2 4 1,-1-2 138,-2 7 1,-4-7 712,-1 2 0,-6-4 0,4 5 0,-7 2 0</inkml:trace>
  <inkml:trace contextRef="#ctx0" brushRef="#br0" timeOffset="15">29858 4009 7714,'0'-14'238,"0"0"183,0 6 0,0 0 530,0 3-536,0 3 1,0-2-191,0 8 1,0 9-1,0 9-196,0 5 0,0 0 0,0 11-158,0 1 1,0 1-366,0-2 0,0 8 0,0-5 138,0-2 1,1 2-1,4-8-57,4-1 0,6-4 0,2-4-778,2-5 1191,0-3 0,2-8 0,1-2 0</inkml:trace>
  <inkml:trace contextRef="#ctx0" brushRef="#br0" timeOffset="16">30455 4023 8171,'6'-14'-124,"-4"-5"634,2 0 1,-2 0 0,-4 7 1657,-2 2-750,2-3-1406,-4 12 1,1-4 0,-1 11-329,-2 9 1,3 7 0,-4 11 56,-2 5 0,3 3 1,0 0-643,1-3 1,3 1 0,4-7-204,0-5 0,6 0 1104,4-8 0,2 0 0,2-5 0,1 0 0,5-6 0,2-2 0</inkml:trace>
  <inkml:trace contextRef="#ctx0" brushRef="#br0" timeOffset="17">30952 4037 8171,'0'-22'69,"0"2"1,0 6-1,-1-1 486,-4 1 1,2 2 0,-6 0-184,-3 3 1,-2 6 0,-3-2-98,-2 4 1,-6 1 0,1 1-215,-3 4 0,-1 7 0,-1 9-249,1 1 1,1 2-1,2 4-9,1 1 1,11 4-69,-1 0 0,9-1 0,2-6 45,6 3 0,5-9 0,8 7 17,3-5 0,3-3 0,7-4 166,-1-1 0,0-2 1,2-2 53,4-5 0,-6-4 41,0-1 1,-1-1 0,-8-6 23,-1-7 0,-3-2 0,-2-7 53,-3-3 1,-4-1 0,-6-3-60,0-3 0,-6 3-61,-4-3 0,-4-2 0,-3 4-211,-2 4 0,-2 5 0,4 8-221,-2-1 1,0 7 4,5 4 1,1 4 0,3 4-227,6 6 1,8 7 637,6 2 0,9 7 0,3-4 0</inkml:trace>
  <inkml:trace contextRef="#ctx0" brushRef="#br0" timeOffset="18">31436 3924 8171,'-6'-22'-11,"-1"6"0,-4 8 59,2 2 0,4 1 242,-5 5 0,6 0-25,-6 0 0,1 0-99,-5 0 1,4 1 0,1 4-124,-2 5 1,3-2 0,-2 1-46,-1 2 0,3 2-78,-1 1 1,1 5 0,-3 0-134,1-2 1,7-1 0,-2-2-2,4 0 0,1-4 112,0-1 1,0-4-24,0 5 301,0-7 0,1 3 24,4-6 1,3-6 27,6-4-222,0-2 0,1-3 0,-3 1-11,-2 0 0,1 0 0,-6 0-87,-2-1 1,3 1 50,-1 0 0,0 0 227,-5 0 70,0-1 202,0 1 56,0 6-366,0 2 1,1 6 0,2 1-49,2 4 0,5 3 0,-4 6 102,2 1 0,-4 0-72,6 4 1,-2 3-1,3 7-78,-2-1 1,1 5-1,4 1-19,0-3 1,-1 4 0,-2-2-133,-2-1 0,-1-2 0,2-2-29,-5 1 1,-4-1 0,-1-1 355,0-3 1,0 1 18,0-6 0,-6 0 0,-2-5 251,0 0 0,0-4-59,3-1 0,2-4-370,-6 4-1172,6-5-647,-4 2 1750,7-6 0,0 6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916D4-D3FC-7E44-806B-AFE67B3FD2DF}" type="datetimeFigureOut">
              <a:rPr lang="en-US" smtClean="0"/>
              <a:t>3/11/20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7189-9274-814D-9CD5-CBA9E19E06C7}" type="slidenum">
              <a:rPr lang="en-US" smtClean="0"/>
              <a:t>‹#›</a:t>
            </a:fld>
            <a:endParaRPr lang="en-US"/>
          </a:p>
        </p:txBody>
      </p:sp>
    </p:spTree>
    <p:extLst>
      <p:ext uri="{BB962C8B-B14F-4D97-AF65-F5344CB8AC3E}">
        <p14:creationId xmlns:p14="http://schemas.microsoft.com/office/powerpoint/2010/main" val="12577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1</a:t>
            </a:fld>
            <a:endParaRPr lang="en-US" dirty="0"/>
          </a:p>
        </p:txBody>
      </p:sp>
    </p:spTree>
    <p:extLst>
      <p:ext uri="{BB962C8B-B14F-4D97-AF65-F5344CB8AC3E}">
        <p14:creationId xmlns:p14="http://schemas.microsoft.com/office/powerpoint/2010/main" val="170728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7</a:t>
            </a:fld>
            <a:endParaRPr lang="en-US" dirty="0"/>
          </a:p>
        </p:txBody>
      </p:sp>
    </p:spTree>
    <p:extLst>
      <p:ext uri="{BB962C8B-B14F-4D97-AF65-F5344CB8AC3E}">
        <p14:creationId xmlns:p14="http://schemas.microsoft.com/office/powerpoint/2010/main" val="36985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8</a:t>
            </a:fld>
            <a:endParaRPr lang="en-US" dirty="0"/>
          </a:p>
        </p:txBody>
      </p:sp>
    </p:spTree>
    <p:extLst>
      <p:ext uri="{BB962C8B-B14F-4D97-AF65-F5344CB8AC3E}">
        <p14:creationId xmlns:p14="http://schemas.microsoft.com/office/powerpoint/2010/main" val="1097266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23</a:t>
            </a:fld>
            <a:endParaRPr lang="en-US"/>
          </a:p>
        </p:txBody>
      </p:sp>
    </p:spTree>
    <p:extLst>
      <p:ext uri="{BB962C8B-B14F-4D97-AF65-F5344CB8AC3E}">
        <p14:creationId xmlns:p14="http://schemas.microsoft.com/office/powerpoint/2010/main" val="212435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62</a:t>
            </a:fld>
            <a:endParaRPr lang="en-US"/>
          </a:p>
        </p:txBody>
      </p:sp>
    </p:spTree>
    <p:extLst>
      <p:ext uri="{BB962C8B-B14F-4D97-AF65-F5344CB8AC3E}">
        <p14:creationId xmlns:p14="http://schemas.microsoft.com/office/powerpoint/2010/main" val="135565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63</a:t>
            </a:fld>
            <a:endParaRPr lang="en-US"/>
          </a:p>
        </p:txBody>
      </p:sp>
    </p:spTree>
    <p:extLst>
      <p:ext uri="{BB962C8B-B14F-4D97-AF65-F5344CB8AC3E}">
        <p14:creationId xmlns:p14="http://schemas.microsoft.com/office/powerpoint/2010/main" val="2010756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Karla" charset="0"/>
                <a:ea typeface="Karla" charset="0"/>
                <a:cs typeface="Karla" charset="0"/>
              </a:rPr>
              <a:t>We can explicitly train our model in order for this to be the case by requiring that the </a:t>
            </a:r>
            <a:r>
              <a:rPr lang="en-US" sz="1200" i="1" dirty="0">
                <a:latin typeface="Karla" charset="0"/>
                <a:ea typeface="Karla" charset="0"/>
                <a:cs typeface="Karla" charset="0"/>
              </a:rPr>
              <a:t>derivative of the hidden layer activations are small</a:t>
            </a:r>
            <a:r>
              <a:rPr lang="en-US" sz="1200" dirty="0">
                <a:latin typeface="Karla" charset="0"/>
                <a:ea typeface="Karla" charset="0"/>
                <a:cs typeface="Karla" charset="0"/>
              </a:rPr>
              <a:t> with respect to the input. </a:t>
            </a:r>
          </a:p>
          <a:p>
            <a:endParaRPr lang="en-US" dirty="0"/>
          </a:p>
        </p:txBody>
      </p:sp>
      <p:sp>
        <p:nvSpPr>
          <p:cNvPr id="4" name="Slide Number Placeholder 3"/>
          <p:cNvSpPr>
            <a:spLocks noGrp="1"/>
          </p:cNvSpPr>
          <p:nvPr>
            <p:ph type="sldNum" sz="quarter" idx="5"/>
          </p:nvPr>
        </p:nvSpPr>
        <p:spPr/>
        <p:txBody>
          <a:bodyPr/>
          <a:lstStyle/>
          <a:p>
            <a:fld id="{1D887189-9274-814D-9CD5-CBA9E19E06C7}" type="slidenum">
              <a:rPr lang="en-US" smtClean="0"/>
              <a:t>65</a:t>
            </a:fld>
            <a:endParaRPr lang="en-US"/>
          </a:p>
        </p:txBody>
      </p:sp>
    </p:spTree>
    <p:extLst>
      <p:ext uri="{BB962C8B-B14F-4D97-AF65-F5344CB8AC3E}">
        <p14:creationId xmlns:p14="http://schemas.microsoft.com/office/powerpoint/2010/main" val="165948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Karla" charset="0"/>
                <a:ea typeface="Karla" charset="0"/>
                <a:cs typeface="Karla" charset="0"/>
              </a:rPr>
              <a:t>We can explicitly train our model in order for this to be the case by requiring that the </a:t>
            </a:r>
            <a:r>
              <a:rPr lang="en-US" sz="1200" i="1" dirty="0">
                <a:latin typeface="Karla" charset="0"/>
                <a:ea typeface="Karla" charset="0"/>
                <a:cs typeface="Karla" charset="0"/>
              </a:rPr>
              <a:t>derivative of the hidden layer activations are small</a:t>
            </a:r>
            <a:r>
              <a:rPr lang="en-US" sz="1200" dirty="0">
                <a:latin typeface="Karla" charset="0"/>
                <a:ea typeface="Karla" charset="0"/>
                <a:cs typeface="Karla" charset="0"/>
              </a:rPr>
              <a:t> with respect to the input. </a:t>
            </a:r>
          </a:p>
          <a:p>
            <a:endParaRPr lang="en-US" dirty="0"/>
          </a:p>
        </p:txBody>
      </p:sp>
      <p:sp>
        <p:nvSpPr>
          <p:cNvPr id="4" name="Slide Number Placeholder 3"/>
          <p:cNvSpPr>
            <a:spLocks noGrp="1"/>
          </p:cNvSpPr>
          <p:nvPr>
            <p:ph type="sldNum" sz="quarter" idx="5"/>
          </p:nvPr>
        </p:nvSpPr>
        <p:spPr/>
        <p:txBody>
          <a:bodyPr/>
          <a:lstStyle/>
          <a:p>
            <a:fld id="{1D887189-9274-814D-9CD5-CBA9E19E06C7}" type="slidenum">
              <a:rPr lang="en-US" smtClean="0"/>
              <a:t>66</a:t>
            </a:fld>
            <a:endParaRPr lang="en-US"/>
          </a:p>
        </p:txBody>
      </p:sp>
    </p:spTree>
    <p:extLst>
      <p:ext uri="{BB962C8B-B14F-4D97-AF65-F5344CB8AC3E}">
        <p14:creationId xmlns:p14="http://schemas.microsoft.com/office/powerpoint/2010/main" val="2315309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5A7E2330-536D-2343-85F2-147F226D6DA6}" type="datetime1">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1B7CCDB-6D39-0547-B7B3-C80E39D6513A}"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CS109B Data Science 2</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err="1">
                <a:solidFill>
                  <a:schemeClr val="tx1">
                    <a:lumMod val="75000"/>
                    <a:lumOff val="25000"/>
                  </a:schemeClr>
                </a:solidFill>
                <a:latin typeface="Karla" charset="0"/>
                <a:ea typeface="Karla" charset="0"/>
                <a:cs typeface="Karla" charset="0"/>
              </a:rPr>
              <a:t>Pavlos</a:t>
            </a:r>
            <a:r>
              <a:rPr lang="en-US" sz="2400" b="0" i="0" dirty="0">
                <a:solidFill>
                  <a:schemeClr val="tx1">
                    <a:lumMod val="75000"/>
                    <a:lumOff val="25000"/>
                  </a:schemeClr>
                </a:solidFill>
                <a:latin typeface="Karla" charset="0"/>
                <a:ea typeface="Karla" charset="0"/>
                <a:cs typeface="Karla" charset="0"/>
              </a:rPr>
              <a:t> </a:t>
            </a:r>
            <a:r>
              <a:rPr lang="en-US" sz="2400" b="0" i="0" dirty="0" err="1">
                <a:solidFill>
                  <a:schemeClr val="tx1">
                    <a:lumMod val="75000"/>
                    <a:lumOff val="25000"/>
                  </a:schemeClr>
                </a:solidFill>
                <a:latin typeface="Karla" charset="0"/>
                <a:ea typeface="Karla" charset="0"/>
                <a:cs typeface="Karla" charset="0"/>
              </a:rPr>
              <a:t>Protopapas</a:t>
            </a:r>
            <a:r>
              <a:rPr lang="en-US" sz="2400" b="0" i="0" dirty="0">
                <a:solidFill>
                  <a:schemeClr val="tx1">
                    <a:lumMod val="75000"/>
                    <a:lumOff val="25000"/>
                  </a:schemeClr>
                </a:solidFill>
                <a:latin typeface="Karla" charset="0"/>
                <a:ea typeface="Karla" charset="0"/>
                <a:cs typeface="Karla" charset="0"/>
              </a:rPr>
              <a:t>, Mark Glickman, </a:t>
            </a:r>
            <a:r>
              <a:rPr lang="en-US" sz="2400" b="0" i="0">
                <a:solidFill>
                  <a:schemeClr val="tx1">
                    <a:lumMod val="75000"/>
                    <a:lumOff val="25000"/>
                  </a:schemeClr>
                </a:solidFill>
                <a:latin typeface="Karla" charset="0"/>
                <a:ea typeface="Karla" charset="0"/>
                <a:cs typeface="Karla" charset="0"/>
              </a:rPr>
              <a:t>Chris Tanner</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4F018-911F-9A46-BB1C-BC3CAB65BADF}" type="datetime1">
              <a:rPr lang="en-US" smtClean="0"/>
              <a:t>3/11/20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C97AD-AFC0-554F-94A1-5BEEF625382B}" type="datetime1">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20DBF8-E6AF-4747-BA3A-7DD781293A0D}" type="datetime1">
              <a:rPr lang="en-US" smtClean="0"/>
              <a:t>3/11/20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70258" y="6331054"/>
            <a:ext cx="2844800" cy="365125"/>
          </a:xfrm>
        </p:spPr>
        <p:txBody>
          <a:bodyPr/>
          <a:lstStyle>
            <a:lvl1pPr algn="r">
              <a:defRPr/>
            </a:lvl1pPr>
          </a:lstStyle>
          <a:p>
            <a:fld id="{81B7CCDB-6D39-0547-B7B3-C80E39D6513A}" type="slidenum">
              <a:rPr lang="en-US" smtClean="0"/>
              <a:pPr/>
              <a:t>‹#›</a:t>
            </a:fld>
            <a:endParaRPr lang="en-US"/>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2" name="TextBox 11"/>
          <p:cNvSpPr txBox="1"/>
          <p:nvPr userDrawn="1"/>
        </p:nvSpPr>
        <p:spPr>
          <a:xfrm>
            <a:off x="4170938" y="6337706"/>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pPr/>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Protopapas, Glickman, Tanner</a:t>
            </a: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pPr/>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
        <p:nvSpPr>
          <p:cNvPr id="9" name="TextBox 8"/>
          <p:cNvSpPr txBox="1"/>
          <p:nvPr userDrawn="1"/>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9144000" y="6400800"/>
            <a:ext cx="2844800" cy="365125"/>
          </a:xfrm>
        </p:spPr>
        <p:txBody>
          <a:bodyPr/>
          <a:lstStyle>
            <a:lvl1pPr algn="r">
              <a:defRPr/>
            </a:lvl1pPr>
          </a:lstStyle>
          <a:p>
            <a:fld id="{A13833A1-46C9-FB45-812F-A8AC7B5136EB}" type="slidenum">
              <a:rPr lang="en-US" smtClean="0"/>
              <a:t>‹#›</a:t>
            </a:fld>
            <a:endParaRPr lang="en-US"/>
          </a:p>
        </p:txBody>
      </p:sp>
      <p:grpSp>
        <p:nvGrpSpPr>
          <p:cNvPr id="8" name="Group 7"/>
          <p:cNvGrpSpPr>
            <a:grpSpLocks noChangeAspect="1"/>
          </p:cNvGrpSpPr>
          <p:nvPr/>
        </p:nvGrpSpPr>
        <p:grpSpPr>
          <a:xfrm>
            <a:off x="457200" y="6400800"/>
            <a:ext cx="487418" cy="274320"/>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userDrawn="1"/>
        </p:nvGrpSpPr>
        <p:grpSpPr>
          <a:xfrm>
            <a:off x="667462" y="6153741"/>
            <a:ext cx="812363" cy="461756"/>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
        <p:nvSpPr>
          <p:cNvPr id="19" name="TextBox 18"/>
          <p:cNvSpPr txBox="1"/>
          <p:nvPr userDrawn="1"/>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userDrawn="1"/>
        </p:nvGrpSpPr>
        <p:grpSpPr>
          <a:xfrm>
            <a:off x="667462" y="6153741"/>
            <a:ext cx="812363" cy="461756"/>
            <a:chOff x="8442646" y="6356350"/>
            <a:chExt cx="482609" cy="274320"/>
          </a:xfrm>
        </p:grpSpPr>
        <p:pic>
          <p:nvPicPr>
            <p:cNvPr id="13" name="Picture 12"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
        <p:nvSpPr>
          <p:cNvPr id="19" name="TextBox 18"/>
          <p:cNvSpPr txBox="1"/>
          <p:nvPr userDrawn="1"/>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grpSp>
        <p:nvGrpSpPr>
          <p:cNvPr id="9" name="Group 8"/>
          <p:cNvGrpSpPr>
            <a:grpSpLocks/>
          </p:cNvGrpSpPr>
          <p:nvPr userDrawn="1"/>
        </p:nvGrpSpPr>
        <p:grpSpPr>
          <a:xfrm>
            <a:off x="667462" y="6153741"/>
            <a:ext cx="812363" cy="461756"/>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5" name="TextBox 14"/>
          <p:cNvSpPr txBox="1"/>
          <p:nvPr userDrawn="1"/>
        </p:nvSpPr>
        <p:spPr>
          <a:xfrm>
            <a:off x="10363746" y="6111765"/>
            <a:ext cx="1013419" cy="219291"/>
          </a:xfrm>
          <a:prstGeom prst="rect">
            <a:avLst/>
          </a:prstGeom>
          <a:noFill/>
        </p:spPr>
        <p:txBody>
          <a:bodyPr wrap="none" rtlCol="0">
            <a:spAutoFit/>
          </a:bodyPr>
          <a:lstStyle/>
          <a:p>
            <a:r>
              <a:rPr lang="en-US" sz="825" cap="small" baseline="0" dirty="0" err="1">
                <a:solidFill>
                  <a:schemeClr val="tx1">
                    <a:lumMod val="50000"/>
                    <a:lumOff val="50000"/>
                  </a:schemeClr>
                </a:solidFill>
                <a:latin typeface="Karla" charset="0"/>
                <a:ea typeface="Karla" charset="0"/>
                <a:cs typeface="Karla" charset="0"/>
              </a:rPr>
              <a:t>Pavlos</a:t>
            </a:r>
            <a:r>
              <a:rPr lang="en-US" sz="825" cap="small" baseline="0" dirty="0">
                <a:solidFill>
                  <a:schemeClr val="tx1">
                    <a:lumMod val="50000"/>
                    <a:lumOff val="50000"/>
                  </a:schemeClr>
                </a:solidFill>
                <a:latin typeface="Karla" charset="0"/>
                <a:ea typeface="Karla" charset="0"/>
                <a:cs typeface="Karla" charset="0"/>
              </a:rPr>
              <a:t> </a:t>
            </a:r>
            <a:r>
              <a:rPr lang="en-US" sz="825" cap="small" baseline="0" dirty="0" err="1">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486578"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CS109B, </a:t>
            </a:r>
            <a:r>
              <a:rPr lang="en-US" sz="1100" cap="small" baseline="0" dirty="0" err="1">
                <a:solidFill>
                  <a:schemeClr val="tx1">
                    <a:lumMod val="50000"/>
                    <a:lumOff val="50000"/>
                  </a:schemeClr>
                </a:solidFill>
                <a:latin typeface="Karla" charset="0"/>
                <a:ea typeface="Karla" charset="0"/>
                <a:cs typeface="Karla" charset="0"/>
              </a:rPr>
              <a:t>Protopapas</a:t>
            </a:r>
            <a:r>
              <a:rPr lang="en-US" sz="1100" cap="small" baseline="0" dirty="0">
                <a:solidFill>
                  <a:schemeClr val="tx1">
                    <a:lumMod val="50000"/>
                    <a:lumOff val="50000"/>
                  </a:schemeClr>
                </a:solidFill>
                <a:latin typeface="Karla" charset="0"/>
                <a:ea typeface="Karla" charset="0"/>
                <a:cs typeface="Karla" charset="0"/>
              </a:rPr>
              <a:t>, Glickman, Tanner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128504-1A5F-2146-A8AA-B5332E0A90B3}" type="datetime1">
              <a:rPr lang="en-US" smtClean="0"/>
              <a:t>3/11/20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2330-536D-2343-85F2-147F226D6DA6}" type="datetime1">
              <a:rPr lang="en-US" smtClean="0"/>
              <a:t>3/11/20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7CCDB-6D39-0547-B7B3-C80E39D6513A}" type="slidenum">
              <a:rPr lang="en-US" smtClean="0"/>
              <a:t>‹#›</a:t>
            </a:fld>
            <a:endParaRPr lang="en-US"/>
          </a:p>
        </p:txBody>
      </p:sp>
    </p:spTree>
    <p:extLst>
      <p:ext uri="{BB962C8B-B14F-4D97-AF65-F5344CB8AC3E}">
        <p14:creationId xmlns:p14="http://schemas.microsoft.com/office/powerpoint/2010/main" val="127264081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878"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10.png"/><Relationship Id="rId2" Type="http://schemas.openxmlformats.org/officeDocument/2006/relationships/image" Target="../media/image41.png"/><Relationship Id="rId1" Type="http://schemas.openxmlformats.org/officeDocument/2006/relationships/slideLayout" Target="../slideLayouts/slideLayout2.xml"/><Relationship Id="rId11" Type="http://schemas.openxmlformats.org/officeDocument/2006/relationships/image" Target="../media/image91.png"/><Relationship Id="rId10" Type="http://schemas.openxmlformats.org/officeDocument/2006/relationships/image" Target="../media/image81.png"/><Relationship Id="rId4" Type="http://schemas.openxmlformats.org/officeDocument/2006/relationships/image" Target="../media/image61.png"/><Relationship Id="rId9"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8.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jpeg"/><Relationship Id="rId1" Type="http://schemas.openxmlformats.org/officeDocument/2006/relationships/slideLayout" Target="../slideLayouts/slideLayout2.xml"/><Relationship Id="rId6" Type="http://schemas.microsoft.com/office/2007/relationships/hdphoto" Target="../media/hdphoto4.wdp"/><Relationship Id="rId5" Type="http://schemas.microsoft.com/office/2007/relationships/hdphoto" Target="../media/hdphoto3.wdp"/><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6.tiff"/><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4" Type="http://schemas.openxmlformats.org/officeDocument/2006/relationships/image" Target="../media/image49.tiff"/></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tiff"/></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4.tiff"/><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ustomXml" Target="../ink/ink2.xml"/></Relationships>
</file>

<file path=ppt/slides/_rels/slide40.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1.tiff"/><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4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6.tiff"/><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4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6.tiff"/><Relationship Id="rId1" Type="http://schemas.openxmlformats.org/officeDocument/2006/relationships/slideLayout" Target="../slideLayouts/slideLayout2.xml"/><Relationship Id="rId4" Type="http://schemas.openxmlformats.org/officeDocument/2006/relationships/image" Target="../media/image67.tiff"/></Relationships>
</file>

<file path=ppt/slides/_rels/slide43.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hyperlink" Target="https://im3.ezgif.com/tmp/ezgif-3-3ad40878db28.gif" TargetMode="Externa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1.tiff"/><Relationship Id="rId1" Type="http://schemas.openxmlformats.org/officeDocument/2006/relationships/slideLayout" Target="../slideLayouts/slideLayout2.xml"/><Relationship Id="rId4" Type="http://schemas.microsoft.com/office/2007/relationships/hdphoto" Target="../media/hdphoto6.wdp"/></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roject.inria.fr/paiss/files/2018/07/zisserman-self-supervised.pdf" TargetMode="Externa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0.png"/><Relationship Id="rId1" Type="http://schemas.openxmlformats.org/officeDocument/2006/relationships/slideLayout" Target="../slideLayouts/slideLayout2.xml"/><Relationship Id="rId4" Type="http://schemas.openxmlformats.org/officeDocument/2006/relationships/image" Target="../media/image90.tif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Lecture 12: Autoencoders</a:t>
            </a:r>
            <a:endParaRPr lang="en-US" sz="2000" dirty="0"/>
          </a:p>
        </p:txBody>
      </p:sp>
      <p:sp>
        <p:nvSpPr>
          <p:cNvPr id="3" name="Slide Number Placeholder 2"/>
          <p:cNvSpPr>
            <a:spLocks noGrp="1"/>
          </p:cNvSpPr>
          <p:nvPr>
            <p:ph type="sldNum" sz="quarter" idx="12"/>
          </p:nvPr>
        </p:nvSpPr>
        <p:spPr/>
        <p:txBody>
          <a:bodyPr/>
          <a:lstStyle/>
          <a:p>
            <a:fld id="{81B7CCDB-6D39-0547-B7B3-C80E39D6513A}" type="slidenum">
              <a:rPr lang="en-US" smtClean="0"/>
              <a:t>1</a:t>
            </a:fld>
            <a:endParaRPr lang="en-US" dirty="0"/>
          </a:p>
        </p:txBody>
      </p:sp>
    </p:spTree>
    <p:extLst>
      <p:ext uri="{BB962C8B-B14F-4D97-AF65-F5344CB8AC3E}">
        <p14:creationId xmlns:p14="http://schemas.microsoft.com/office/powerpoint/2010/main" val="158666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Representation Matters</a:t>
            </a:r>
          </a:p>
        </p:txBody>
      </p:sp>
      <p:sp>
        <p:nvSpPr>
          <p:cNvPr id="2" name="Title 1"/>
          <p:cNvSpPr>
            <a:spLocks noGrp="1"/>
          </p:cNvSpPr>
          <p:nvPr>
            <p:ph type="title"/>
          </p:nvPr>
        </p:nvSpPr>
        <p:spPr/>
        <p:txBody>
          <a:bodyPr/>
          <a:lstStyle/>
          <a:p>
            <a:r>
              <a:rPr lang="en-US" dirty="0"/>
              <a:t>Representational Learning</a:t>
            </a:r>
          </a:p>
        </p:txBody>
      </p:sp>
      <p:grpSp>
        <p:nvGrpSpPr>
          <p:cNvPr id="93" name="Group 92">
            <a:extLst>
              <a:ext uri="{FF2B5EF4-FFF2-40B4-BE49-F238E27FC236}">
                <a16:creationId xmlns:a16="http://schemas.microsoft.com/office/drawing/2014/main" id="{8DF33F9E-E574-45B2-873A-5BA9CB6F0BFA}"/>
              </a:ext>
            </a:extLst>
          </p:cNvPr>
          <p:cNvGrpSpPr/>
          <p:nvPr/>
        </p:nvGrpSpPr>
        <p:grpSpPr>
          <a:xfrm>
            <a:off x="1759978" y="3713411"/>
            <a:ext cx="3293442" cy="2422860"/>
            <a:chOff x="2019645" y="3713411"/>
            <a:chExt cx="3293442" cy="2422860"/>
          </a:xfrm>
        </p:grpSpPr>
        <mc:AlternateContent xmlns:mc="http://schemas.openxmlformats.org/markup-compatibility/2006" xmlns:a14="http://schemas.microsoft.com/office/drawing/2010/main">
          <mc:Choice Requires="a14">
            <p:sp>
              <p:nvSpPr>
                <p:cNvPr id="46" name="Equation"/>
                <p:cNvSpPr txBox="1"/>
                <p:nvPr/>
              </p:nvSpPr>
              <p:spPr>
                <a:xfrm>
                  <a:off x="4247815" y="3722442"/>
                  <a:ext cx="1065272" cy="44297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r>
                          <a:rPr sz="3300" i="1">
                            <a:solidFill>
                              <a:srgbClr val="414040"/>
                            </a:solidFill>
                            <a:latin typeface="Cambria Math" panose="02040503050406030204" pitchFamily="18" charset="0"/>
                          </a:rPr>
                          <m:t>=</m:t>
                        </m:r>
                        <m:sSup>
                          <m:sSupPr>
                            <m:ctrlPr>
                              <a:rPr sz="3300" i="1">
                                <a:solidFill>
                                  <a:srgbClr val="414040"/>
                                </a:solidFill>
                                <a:latin typeface="Cambria Math" panose="02040503050406030204" pitchFamily="18" charset="0"/>
                              </a:rPr>
                            </m:ctrlPr>
                          </m:sSupPr>
                          <m:e>
                            <m:r>
                              <a:rPr sz="3300" i="1">
                                <a:solidFill>
                                  <a:srgbClr val="414040"/>
                                </a:solidFill>
                                <a:latin typeface="Cambria Math" panose="02040503050406030204" pitchFamily="18" charset="0"/>
                              </a:rPr>
                              <m:t>𝑥</m:t>
                            </m:r>
                          </m:e>
                          <m:sup>
                            <m:r>
                              <a:rPr sz="3300" i="1">
                                <a:solidFill>
                                  <a:srgbClr val="414040"/>
                                </a:solidFill>
                                <a:latin typeface="Cambria Math" panose="02040503050406030204" pitchFamily="18" charset="0"/>
                              </a:rPr>
                              <m:t>2</m:t>
                            </m:r>
                          </m:sup>
                        </m:sSup>
                      </m:oMath>
                    </m:oMathPara>
                  </a14:m>
                  <a:endParaRPr sz="3300" dirty="0">
                    <a:solidFill>
                      <a:srgbClr val="414141"/>
                    </a:solidFill>
                  </a:endParaRPr>
                </a:p>
              </p:txBody>
            </p:sp>
          </mc:Choice>
          <mc:Fallback xmlns="">
            <p:sp>
              <p:nvSpPr>
                <p:cNvPr id="46" name="Equation"/>
                <p:cNvSpPr txBox="1">
                  <a:spLocks noRot="1" noChangeAspect="1" noMove="1" noResize="1" noEditPoints="1" noAdjustHandles="1" noChangeArrowheads="1" noChangeShapeType="1" noTextEdit="1"/>
                </p:cNvSpPr>
                <p:nvPr/>
              </p:nvSpPr>
              <p:spPr>
                <a:xfrm>
                  <a:off x="4247815" y="3722442"/>
                  <a:ext cx="1065272" cy="442973"/>
                </a:xfrm>
                <a:prstGeom prst="rect">
                  <a:avLst/>
                </a:prstGeom>
                <a:blipFill>
                  <a:blip r:embed="rId2"/>
                  <a:stretch>
                    <a:fillRect r="-11429" b="-11111"/>
                  </a:stretch>
                </a:blipFill>
                <a:ln w="12700">
                  <a:miter lim="400000"/>
                </a:ln>
              </p:spPr>
              <p:txBody>
                <a:bodyPr/>
                <a:lstStyle/>
                <a:p>
                  <a:r>
                    <a:rPr lang="en-US">
                      <a:noFill/>
                    </a:rPr>
                    <a:t> </a:t>
                  </a:r>
                </a:p>
              </p:txBody>
            </p:sp>
          </mc:Fallback>
        </mc:AlternateContent>
        <p:grpSp>
          <p:nvGrpSpPr>
            <p:cNvPr id="88" name="Group 87">
              <a:extLst>
                <a:ext uri="{FF2B5EF4-FFF2-40B4-BE49-F238E27FC236}">
                  <a16:creationId xmlns:a16="http://schemas.microsoft.com/office/drawing/2014/main" id="{2F08A30D-F0DA-475B-8A05-CC9DDCD9E78B}"/>
                </a:ext>
              </a:extLst>
            </p:cNvPr>
            <p:cNvGrpSpPr/>
            <p:nvPr/>
          </p:nvGrpSpPr>
          <p:grpSpPr>
            <a:xfrm>
              <a:off x="2019645" y="3713411"/>
              <a:ext cx="2096301" cy="2422860"/>
              <a:chOff x="1737862" y="4182842"/>
              <a:chExt cx="2096301" cy="2422860"/>
            </a:xfrm>
          </p:grpSpPr>
          <p:sp>
            <p:nvSpPr>
              <p:cNvPr id="39" name="Circle"/>
              <p:cNvSpPr/>
              <p:nvPr/>
            </p:nvSpPr>
            <p:spPr>
              <a:xfrm>
                <a:off x="2188183" y="604160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nvGrpSpPr>
              <p:cNvPr id="56" name="Group 55">
                <a:extLst>
                  <a:ext uri="{FF2B5EF4-FFF2-40B4-BE49-F238E27FC236}">
                    <a16:creationId xmlns:a16="http://schemas.microsoft.com/office/drawing/2014/main" id="{EEDB0DB5-E437-41B4-9B7D-A0D9BC65FAAB}"/>
                  </a:ext>
                </a:extLst>
              </p:cNvPr>
              <p:cNvGrpSpPr/>
              <p:nvPr/>
            </p:nvGrpSpPr>
            <p:grpSpPr>
              <a:xfrm>
                <a:off x="1737862" y="4182842"/>
                <a:ext cx="2096301" cy="2422860"/>
                <a:chOff x="1737862" y="4182842"/>
                <a:chExt cx="2096301" cy="2422860"/>
              </a:xfrm>
            </p:grpSpPr>
            <p:grpSp>
              <p:nvGrpSpPr>
                <p:cNvPr id="55" name="Group 54">
                  <a:extLst>
                    <a:ext uri="{FF2B5EF4-FFF2-40B4-BE49-F238E27FC236}">
                      <a16:creationId xmlns:a16="http://schemas.microsoft.com/office/drawing/2014/main" id="{EF31E2F8-9FD6-43FC-AC26-BA156318693E}"/>
                    </a:ext>
                  </a:extLst>
                </p:cNvPr>
                <p:cNvGrpSpPr/>
                <p:nvPr/>
              </p:nvGrpSpPr>
              <p:grpSpPr>
                <a:xfrm>
                  <a:off x="2000604" y="4340881"/>
                  <a:ext cx="1787329" cy="1857289"/>
                  <a:chOff x="1532665" y="3949138"/>
                  <a:chExt cx="1787329" cy="1857289"/>
                </a:xfrm>
              </p:grpSpPr>
              <p:cxnSp>
                <p:nvCxnSpPr>
                  <p:cNvPr id="51" name="Straight Connector 50">
                    <a:extLst>
                      <a:ext uri="{FF2B5EF4-FFF2-40B4-BE49-F238E27FC236}">
                        <a16:creationId xmlns:a16="http://schemas.microsoft.com/office/drawing/2014/main" id="{F317FBE9-46E5-4D82-90E6-2623226931AB}"/>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8D9D9A6-BED0-451F-B210-811FE60AFDB1}"/>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58" name="Equation">
                      <a:extLst>
                        <a:ext uri="{FF2B5EF4-FFF2-40B4-BE49-F238E27FC236}">
                          <a16:creationId xmlns:a16="http://schemas.microsoft.com/office/drawing/2014/main" id="{A171EB98-091F-4335-B648-D95ABD033FC5}"/>
                        </a:ext>
                      </a:extLst>
                    </p:cNvPr>
                    <p:cNvSpPr txBox="1"/>
                    <p:nvPr/>
                  </p:nvSpPr>
                  <p:spPr>
                    <a:xfrm>
                      <a:off x="1737862" y="418284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dirty="0">
                        <a:solidFill>
                          <a:srgbClr val="414141"/>
                        </a:solidFill>
                      </a:endParaRPr>
                    </a:p>
                  </p:txBody>
                </p:sp>
              </mc:Choice>
              <mc:Fallback xmlns="">
                <p:sp>
                  <p:nvSpPr>
                    <p:cNvPr id="58" name="Equation">
                      <a:extLst>
                        <a:ext uri="{FF2B5EF4-FFF2-40B4-BE49-F238E27FC236}">
                          <a16:creationId xmlns:a16="http://schemas.microsoft.com/office/drawing/2014/main" id="{A171EB98-091F-4335-B648-D95ABD033FC5}"/>
                        </a:ext>
                      </a:extLst>
                    </p:cNvPr>
                    <p:cNvSpPr txBox="1">
                      <a:spLocks noRot="1" noChangeAspect="1" noMove="1" noResize="1" noEditPoints="1" noAdjustHandles="1" noChangeArrowheads="1" noChangeShapeType="1" noTextEdit="1"/>
                    </p:cNvSpPr>
                    <p:nvPr/>
                  </p:nvSpPr>
                  <p:spPr>
                    <a:xfrm>
                      <a:off x="1737862" y="4182842"/>
                      <a:ext cx="189015" cy="271578"/>
                    </a:xfrm>
                    <a:prstGeom prst="rect">
                      <a:avLst/>
                    </a:prstGeom>
                    <a:blipFill>
                      <a:blip r:embed="rId3"/>
                      <a:stretch>
                        <a:fillRect l="-3226" r="-22581" b="-7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Equation">
                      <a:extLst>
                        <a:ext uri="{FF2B5EF4-FFF2-40B4-BE49-F238E27FC236}">
                          <a16:creationId xmlns:a16="http://schemas.microsoft.com/office/drawing/2014/main" id="{3967B4C3-41F6-4788-8293-7F14F7DEA0C5}"/>
                        </a:ext>
                      </a:extLst>
                    </p:cNvPr>
                    <p:cNvSpPr txBox="1"/>
                    <p:nvPr/>
                  </p:nvSpPr>
                  <p:spPr>
                    <a:xfrm>
                      <a:off x="3499136" y="6097871"/>
                      <a:ext cx="335027" cy="507831"/>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300" b="0" i="1" smtClean="0">
                                <a:solidFill>
                                  <a:srgbClr val="414040"/>
                                </a:solidFill>
                                <a:latin typeface="Cambria Math" panose="02040503050406030204" pitchFamily="18" charset="0"/>
                              </a:rPr>
                              <m:t>𝑥</m:t>
                            </m:r>
                          </m:oMath>
                        </m:oMathPara>
                      </a14:m>
                      <a:endParaRPr sz="3300" dirty="0">
                        <a:solidFill>
                          <a:srgbClr val="414141"/>
                        </a:solidFill>
                      </a:endParaRPr>
                    </a:p>
                  </p:txBody>
                </p:sp>
              </mc:Choice>
              <mc:Fallback xmlns="">
                <p:sp>
                  <p:nvSpPr>
                    <p:cNvPr id="59" name="Equation">
                      <a:extLst>
                        <a:ext uri="{FF2B5EF4-FFF2-40B4-BE49-F238E27FC236}">
                          <a16:creationId xmlns:a16="http://schemas.microsoft.com/office/drawing/2014/main" id="{3967B4C3-41F6-4788-8293-7F14F7DEA0C5}"/>
                        </a:ext>
                      </a:extLst>
                    </p:cNvPr>
                    <p:cNvSpPr txBox="1">
                      <a:spLocks noRot="1" noChangeAspect="1" noMove="1" noResize="1" noEditPoints="1" noAdjustHandles="1" noChangeArrowheads="1" noChangeShapeType="1" noTextEdit="1"/>
                    </p:cNvSpPr>
                    <p:nvPr/>
                  </p:nvSpPr>
                  <p:spPr>
                    <a:xfrm>
                      <a:off x="3499136" y="6097871"/>
                      <a:ext cx="335027" cy="507831"/>
                    </a:xfrm>
                    <a:prstGeom prst="rect">
                      <a:avLst/>
                    </a:prstGeom>
                    <a:blipFill>
                      <a:blip r:embed="rId4"/>
                      <a:stretch>
                        <a:fillRect/>
                      </a:stretch>
                    </a:blipFill>
                    <a:ln w="12700" cap="flat">
                      <a:noFill/>
                      <a:miter lim="400000"/>
                    </a:ln>
                    <a:effectLst/>
                  </p:spPr>
                  <p:txBody>
                    <a:bodyPr/>
                    <a:lstStyle/>
                    <a:p>
                      <a:r>
                        <a:rPr lang="en-US">
                          <a:noFill/>
                        </a:rPr>
                        <a:t> </a:t>
                      </a:r>
                    </a:p>
                  </p:txBody>
                </p:sp>
              </mc:Fallback>
            </mc:AlternateContent>
          </p:grpSp>
          <p:sp>
            <p:nvSpPr>
              <p:cNvPr id="73" name="Freeform: Shape 72">
                <a:extLst>
                  <a:ext uri="{FF2B5EF4-FFF2-40B4-BE49-F238E27FC236}">
                    <a16:creationId xmlns:a16="http://schemas.microsoft.com/office/drawing/2014/main" id="{136C357A-F056-4B7C-8825-A2BBF158E2E2}"/>
                  </a:ext>
                </a:extLst>
              </p:cNvPr>
              <p:cNvSpPr/>
              <p:nvPr/>
            </p:nvSpPr>
            <p:spPr>
              <a:xfrm>
                <a:off x="2019645" y="4451409"/>
                <a:ext cx="1661753" cy="1730108"/>
              </a:xfrm>
              <a:custGeom>
                <a:avLst/>
                <a:gdLst>
                  <a:gd name="connsiteX0" fmla="*/ 0 w 2528047"/>
                  <a:gd name="connsiteY0" fmla="*/ 2821437 h 2823319"/>
                  <a:gd name="connsiteX1" fmla="*/ 107576 w 2528047"/>
                  <a:gd name="connsiteY1" fmla="*/ 2821437 h 2823319"/>
                  <a:gd name="connsiteX2" fmla="*/ 220043 w 2528047"/>
                  <a:gd name="connsiteY2" fmla="*/ 2801878 h 2823319"/>
                  <a:gd name="connsiteX3" fmla="*/ 308060 w 2528047"/>
                  <a:gd name="connsiteY3" fmla="*/ 2782319 h 2823319"/>
                  <a:gd name="connsiteX4" fmla="*/ 430306 w 2528047"/>
                  <a:gd name="connsiteY4" fmla="*/ 2738310 h 2823319"/>
                  <a:gd name="connsiteX5" fmla="*/ 596560 w 2528047"/>
                  <a:gd name="connsiteY5" fmla="*/ 2664963 h 2823319"/>
                  <a:gd name="connsiteX6" fmla="*/ 748145 w 2528047"/>
                  <a:gd name="connsiteY6" fmla="*/ 2567166 h 2823319"/>
                  <a:gd name="connsiteX7" fmla="*/ 894840 w 2528047"/>
                  <a:gd name="connsiteY7" fmla="*/ 2459589 h 2823319"/>
                  <a:gd name="connsiteX8" fmla="*/ 1026866 w 2528047"/>
                  <a:gd name="connsiteY8" fmla="*/ 2337343 h 2823319"/>
                  <a:gd name="connsiteX9" fmla="*/ 1075765 w 2528047"/>
                  <a:gd name="connsiteY9" fmla="*/ 2293335 h 2823319"/>
                  <a:gd name="connsiteX10" fmla="*/ 1207790 w 2528047"/>
                  <a:gd name="connsiteY10" fmla="*/ 2175979 h 2823319"/>
                  <a:gd name="connsiteX11" fmla="*/ 1344706 w 2528047"/>
                  <a:gd name="connsiteY11" fmla="*/ 2034173 h 2823319"/>
                  <a:gd name="connsiteX12" fmla="*/ 1466952 w 2528047"/>
                  <a:gd name="connsiteY12" fmla="*/ 1867919 h 2823319"/>
                  <a:gd name="connsiteX13" fmla="*/ 1598977 w 2528047"/>
                  <a:gd name="connsiteY13" fmla="*/ 1691884 h 2823319"/>
                  <a:gd name="connsiteX14" fmla="*/ 1770122 w 2528047"/>
                  <a:gd name="connsiteY14" fmla="*/ 1447392 h 2823319"/>
                  <a:gd name="connsiteX15" fmla="*/ 1916817 w 2528047"/>
                  <a:gd name="connsiteY15" fmla="*/ 1202900 h 2823319"/>
                  <a:gd name="connsiteX16" fmla="*/ 2043953 w 2528047"/>
                  <a:gd name="connsiteY16" fmla="*/ 982858 h 2823319"/>
                  <a:gd name="connsiteX17" fmla="*/ 2195538 w 2528047"/>
                  <a:gd name="connsiteY17" fmla="*/ 694357 h 2823319"/>
                  <a:gd name="connsiteX18" fmla="*/ 2361792 w 2528047"/>
                  <a:gd name="connsiteY18" fmla="*/ 356958 h 2823319"/>
                  <a:gd name="connsiteX19" fmla="*/ 2528047 w 2528047"/>
                  <a:gd name="connsiteY19" fmla="*/ 0 h 2823319"/>
                  <a:gd name="connsiteX20" fmla="*/ 2528047 w 2528047"/>
                  <a:gd name="connsiteY20" fmla="*/ 0 h 282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28047" h="2823319">
                    <a:moveTo>
                      <a:pt x="0" y="2821437"/>
                    </a:moveTo>
                    <a:cubicBezTo>
                      <a:pt x="35451" y="2823067"/>
                      <a:pt x="70902" y="2824697"/>
                      <a:pt x="107576" y="2821437"/>
                    </a:cubicBezTo>
                    <a:cubicBezTo>
                      <a:pt x="144250" y="2818177"/>
                      <a:pt x="186629" y="2808398"/>
                      <a:pt x="220043" y="2801878"/>
                    </a:cubicBezTo>
                    <a:cubicBezTo>
                      <a:pt x="253457" y="2795358"/>
                      <a:pt x="273016" y="2792914"/>
                      <a:pt x="308060" y="2782319"/>
                    </a:cubicBezTo>
                    <a:cubicBezTo>
                      <a:pt x="343104" y="2771724"/>
                      <a:pt x="382223" y="2757869"/>
                      <a:pt x="430306" y="2738310"/>
                    </a:cubicBezTo>
                    <a:cubicBezTo>
                      <a:pt x="478389" y="2718751"/>
                      <a:pt x="543587" y="2693487"/>
                      <a:pt x="596560" y="2664963"/>
                    </a:cubicBezTo>
                    <a:cubicBezTo>
                      <a:pt x="649533" y="2636439"/>
                      <a:pt x="698432" y="2601395"/>
                      <a:pt x="748145" y="2567166"/>
                    </a:cubicBezTo>
                    <a:cubicBezTo>
                      <a:pt x="797858" y="2532937"/>
                      <a:pt x="848386" y="2497893"/>
                      <a:pt x="894840" y="2459589"/>
                    </a:cubicBezTo>
                    <a:cubicBezTo>
                      <a:pt x="941294" y="2421285"/>
                      <a:pt x="996712" y="2365052"/>
                      <a:pt x="1026866" y="2337343"/>
                    </a:cubicBezTo>
                    <a:cubicBezTo>
                      <a:pt x="1057020" y="2309634"/>
                      <a:pt x="1075765" y="2293335"/>
                      <a:pt x="1075765" y="2293335"/>
                    </a:cubicBezTo>
                    <a:cubicBezTo>
                      <a:pt x="1105919" y="2266441"/>
                      <a:pt x="1162967" y="2219173"/>
                      <a:pt x="1207790" y="2175979"/>
                    </a:cubicBezTo>
                    <a:cubicBezTo>
                      <a:pt x="1252614" y="2132785"/>
                      <a:pt x="1301512" y="2085516"/>
                      <a:pt x="1344706" y="2034173"/>
                    </a:cubicBezTo>
                    <a:cubicBezTo>
                      <a:pt x="1387900" y="1982830"/>
                      <a:pt x="1424574" y="1924967"/>
                      <a:pt x="1466952" y="1867919"/>
                    </a:cubicBezTo>
                    <a:cubicBezTo>
                      <a:pt x="1509330" y="1810871"/>
                      <a:pt x="1548449" y="1761972"/>
                      <a:pt x="1598977" y="1691884"/>
                    </a:cubicBezTo>
                    <a:cubicBezTo>
                      <a:pt x="1649505" y="1621796"/>
                      <a:pt x="1717149" y="1528889"/>
                      <a:pt x="1770122" y="1447392"/>
                    </a:cubicBezTo>
                    <a:cubicBezTo>
                      <a:pt x="1823095" y="1365895"/>
                      <a:pt x="1871179" y="1280322"/>
                      <a:pt x="1916817" y="1202900"/>
                    </a:cubicBezTo>
                    <a:cubicBezTo>
                      <a:pt x="1962455" y="1125478"/>
                      <a:pt x="1997500" y="1067615"/>
                      <a:pt x="2043953" y="982858"/>
                    </a:cubicBezTo>
                    <a:cubicBezTo>
                      <a:pt x="2090406" y="898101"/>
                      <a:pt x="2142565" y="798674"/>
                      <a:pt x="2195538" y="694357"/>
                    </a:cubicBezTo>
                    <a:cubicBezTo>
                      <a:pt x="2248511" y="590040"/>
                      <a:pt x="2306374" y="472684"/>
                      <a:pt x="2361792" y="356958"/>
                    </a:cubicBezTo>
                    <a:cubicBezTo>
                      <a:pt x="2417210" y="241232"/>
                      <a:pt x="2528047" y="0"/>
                      <a:pt x="2528047" y="0"/>
                    </a:cubicBezTo>
                    <a:lnTo>
                      <a:pt x="2528047" y="0"/>
                    </a:lnTo>
                  </a:path>
                </a:pathLst>
              </a:cu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9BD59637-C4BC-4851-8972-73D11C8C29C7}"/>
                  </a:ext>
                </a:extLst>
              </p:cNvPr>
              <p:cNvSpPr/>
              <p:nvPr/>
            </p:nvSpPr>
            <p:spPr>
              <a:xfrm>
                <a:off x="3460075" y="4790556"/>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76" name="Oval 75">
                <a:extLst>
                  <a:ext uri="{FF2B5EF4-FFF2-40B4-BE49-F238E27FC236}">
                    <a16:creationId xmlns:a16="http://schemas.microsoft.com/office/drawing/2014/main" id="{B0545496-69D7-45DF-AE91-4C9FF83FB8D4}"/>
                  </a:ext>
                </a:extLst>
              </p:cNvPr>
              <p:cNvSpPr/>
              <p:nvPr/>
            </p:nvSpPr>
            <p:spPr>
              <a:xfrm>
                <a:off x="3228108" y="5034388"/>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77" name="Oval 76">
                <a:extLst>
                  <a:ext uri="{FF2B5EF4-FFF2-40B4-BE49-F238E27FC236}">
                    <a16:creationId xmlns:a16="http://schemas.microsoft.com/office/drawing/2014/main" id="{49658728-13C7-4819-80E9-211BDB9FB73F}"/>
                  </a:ext>
                </a:extLst>
              </p:cNvPr>
              <p:cNvSpPr/>
              <p:nvPr/>
            </p:nvSpPr>
            <p:spPr>
              <a:xfrm>
                <a:off x="3289481" y="5223388"/>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78" name="Oval 77">
                <a:extLst>
                  <a:ext uri="{FF2B5EF4-FFF2-40B4-BE49-F238E27FC236}">
                    <a16:creationId xmlns:a16="http://schemas.microsoft.com/office/drawing/2014/main" id="{C16D48D0-45D9-4849-BF32-6D1D71533207}"/>
                  </a:ext>
                </a:extLst>
              </p:cNvPr>
              <p:cNvSpPr/>
              <p:nvPr/>
            </p:nvSpPr>
            <p:spPr>
              <a:xfrm>
                <a:off x="3054006" y="5330240"/>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79" name="Oval 78">
                <a:extLst>
                  <a:ext uri="{FF2B5EF4-FFF2-40B4-BE49-F238E27FC236}">
                    <a16:creationId xmlns:a16="http://schemas.microsoft.com/office/drawing/2014/main" id="{9F848C0E-80A0-483E-ACA6-7EFCB944D64E}"/>
                  </a:ext>
                </a:extLst>
              </p:cNvPr>
              <p:cNvSpPr/>
              <p:nvPr/>
            </p:nvSpPr>
            <p:spPr>
              <a:xfrm>
                <a:off x="2994704" y="5566491"/>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80" name="Oval 79">
                <a:extLst>
                  <a:ext uri="{FF2B5EF4-FFF2-40B4-BE49-F238E27FC236}">
                    <a16:creationId xmlns:a16="http://schemas.microsoft.com/office/drawing/2014/main" id="{9980CE59-16D6-4088-9F6C-3EC2C23ABF9C}"/>
                  </a:ext>
                </a:extLst>
              </p:cNvPr>
              <p:cNvSpPr/>
              <p:nvPr/>
            </p:nvSpPr>
            <p:spPr>
              <a:xfrm>
                <a:off x="2686910" y="5608305"/>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82" name="Oval 81">
                <a:extLst>
                  <a:ext uri="{FF2B5EF4-FFF2-40B4-BE49-F238E27FC236}">
                    <a16:creationId xmlns:a16="http://schemas.microsoft.com/office/drawing/2014/main" id="{2FD1FB66-3531-4C48-BB1F-2EA74AE6834D}"/>
                  </a:ext>
                </a:extLst>
              </p:cNvPr>
              <p:cNvSpPr/>
              <p:nvPr/>
            </p:nvSpPr>
            <p:spPr>
              <a:xfrm>
                <a:off x="2955051" y="5879174"/>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83" name="Oval 82">
                <a:extLst>
                  <a:ext uri="{FF2B5EF4-FFF2-40B4-BE49-F238E27FC236}">
                    <a16:creationId xmlns:a16="http://schemas.microsoft.com/office/drawing/2014/main" id="{A0640CE2-DD26-4170-9348-A84B7F9C9F3C}"/>
                  </a:ext>
                </a:extLst>
              </p:cNvPr>
              <p:cNvSpPr/>
              <p:nvPr/>
            </p:nvSpPr>
            <p:spPr>
              <a:xfrm>
                <a:off x="2549953" y="5852303"/>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85" name="Oval 84">
                <a:extLst>
                  <a:ext uri="{FF2B5EF4-FFF2-40B4-BE49-F238E27FC236}">
                    <a16:creationId xmlns:a16="http://schemas.microsoft.com/office/drawing/2014/main" id="{9ECD6EB6-A49B-417B-BC92-8FF50C727B13}"/>
                  </a:ext>
                </a:extLst>
              </p:cNvPr>
              <p:cNvSpPr/>
              <p:nvPr/>
            </p:nvSpPr>
            <p:spPr>
              <a:xfrm>
                <a:off x="2440939" y="6071855"/>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87" name="Oval 86">
                <a:extLst>
                  <a:ext uri="{FF2B5EF4-FFF2-40B4-BE49-F238E27FC236}">
                    <a16:creationId xmlns:a16="http://schemas.microsoft.com/office/drawing/2014/main" id="{1A97B8A2-2F67-48F3-B494-B8AAA8843390}"/>
                  </a:ext>
                </a:extLst>
              </p:cNvPr>
              <p:cNvSpPr/>
              <p:nvPr/>
            </p:nvSpPr>
            <p:spPr>
              <a:xfrm>
                <a:off x="3509838" y="4530912"/>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grpSp>
      </p:grpSp>
      <p:grpSp>
        <p:nvGrpSpPr>
          <p:cNvPr id="124" name="Group 123">
            <a:extLst>
              <a:ext uri="{FF2B5EF4-FFF2-40B4-BE49-F238E27FC236}">
                <a16:creationId xmlns:a16="http://schemas.microsoft.com/office/drawing/2014/main" id="{53FC50DC-68F2-4EF7-BD2A-8837DA1CCD1F}"/>
              </a:ext>
            </a:extLst>
          </p:cNvPr>
          <p:cNvGrpSpPr/>
          <p:nvPr/>
        </p:nvGrpSpPr>
        <p:grpSpPr>
          <a:xfrm>
            <a:off x="3325166" y="1848460"/>
            <a:ext cx="5030603" cy="1298130"/>
            <a:chOff x="3325166" y="1848460"/>
            <a:chExt cx="5030603" cy="1298130"/>
          </a:xfrm>
        </p:grpSpPr>
        <p:sp>
          <p:nvSpPr>
            <p:cNvPr id="8" name="Equation"/>
            <p:cNvSpPr txBox="1"/>
            <p:nvPr/>
          </p:nvSpPr>
          <p:spPr>
            <a:xfrm>
              <a:off x="7922689" y="196573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 name="Regression"/>
            <p:cNvSpPr txBox="1"/>
            <p:nvPr/>
          </p:nvSpPr>
          <p:spPr>
            <a:xfrm>
              <a:off x="4937495" y="25125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23" name="Group 122">
              <a:extLst>
                <a:ext uri="{FF2B5EF4-FFF2-40B4-BE49-F238E27FC236}">
                  <a16:creationId xmlns:a16="http://schemas.microsoft.com/office/drawing/2014/main" id="{B1E6F332-085F-4CE8-B482-4504BC5C77CF}"/>
                </a:ext>
              </a:extLst>
            </p:cNvPr>
            <p:cNvGrpSpPr/>
            <p:nvPr/>
          </p:nvGrpSpPr>
          <p:grpSpPr>
            <a:xfrm>
              <a:off x="3325166" y="1848460"/>
              <a:ext cx="5030603" cy="1298130"/>
              <a:chOff x="3325166" y="1848460"/>
              <a:chExt cx="5030603" cy="1298130"/>
            </a:xfrm>
          </p:grpSpPr>
          <p:grpSp>
            <p:nvGrpSpPr>
              <p:cNvPr id="50" name="Group 49"/>
              <p:cNvGrpSpPr/>
              <p:nvPr/>
            </p:nvGrpSpPr>
            <p:grpSpPr>
              <a:xfrm>
                <a:off x="3325166" y="1848460"/>
                <a:ext cx="5030603" cy="1298130"/>
                <a:chOff x="3074448" y="1860037"/>
                <a:chExt cx="4840799" cy="1298130"/>
              </a:xfrm>
            </p:grpSpPr>
            <mc:AlternateContent xmlns:mc="http://schemas.openxmlformats.org/markup-compatibility/2006" xmlns:a14="http://schemas.microsoft.com/office/drawing/2010/main">
              <mc:Choice Requires="a14">
                <p:sp>
                  <p:nvSpPr>
                    <p:cNvPr id="5" name="Equation"/>
                    <p:cNvSpPr txBox="1"/>
                    <p:nvPr/>
                  </p:nvSpPr>
                  <p:spPr>
                    <a:xfrm>
                      <a:off x="3074448" y="1905555"/>
                      <a:ext cx="676852"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xmlns="">
                <p:sp>
                  <p:nvSpPr>
                    <p:cNvPr id="5" name="Equation"/>
                    <p:cNvSpPr txBox="1">
                      <a:spLocks noRot="1" noChangeAspect="1" noMove="1" noResize="1" noEditPoints="1" noAdjustHandles="1" noChangeArrowheads="1" noChangeShapeType="1" noTextEdit="1"/>
                    </p:cNvSpPr>
                    <p:nvPr/>
                  </p:nvSpPr>
                  <p:spPr>
                    <a:xfrm>
                      <a:off x="3074448" y="1905555"/>
                      <a:ext cx="676852" cy="1031051"/>
                    </a:xfrm>
                    <a:prstGeom prst="rect">
                      <a:avLst/>
                    </a:prstGeom>
                    <a:blipFill rotWithShape="0">
                      <a:blip r:embed="rId8"/>
                      <a:stretch>
                        <a:fillRect/>
                      </a:stretch>
                    </a:blipFill>
                    <a:ln w="12700">
                      <a:miter lim="400000"/>
                    </a:ln>
                  </p:spPr>
                  <p:txBody>
                    <a:bodyPr/>
                    <a:lstStyle/>
                    <a:p>
                      <a:r>
                        <a:rPr lang="en-US">
                          <a:noFill/>
                        </a:rPr>
                        <a:t> </a:t>
                      </a:r>
                    </a:p>
                  </p:txBody>
                </p:sp>
              </mc:Fallback>
            </mc:AlternateContent>
            <p:sp>
              <p:nvSpPr>
                <p:cNvPr id="6" name="Rounded Rectangle"/>
                <p:cNvSpPr/>
                <p:nvPr/>
              </p:nvSpPr>
              <p:spPr>
                <a:xfrm>
                  <a:off x="4735596" y="1860037"/>
                  <a:ext cx="1546106"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7" name="Line"/>
                <p:cNvSpPr/>
                <p:nvPr/>
              </p:nvSpPr>
              <p:spPr>
                <a:xfrm>
                  <a:off x="3779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9" name="Line"/>
                <p:cNvSpPr/>
                <p:nvPr/>
              </p:nvSpPr>
              <p:spPr>
                <a:xfrm>
                  <a:off x="6483203"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5" name="Linear"/>
                <p:cNvSpPr txBox="1"/>
                <p:nvPr/>
              </p:nvSpPr>
              <p:spPr>
                <a:xfrm>
                  <a:off x="5694871" y="22966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endParaRPr dirty="0">
                    <a:latin typeface="Karla" pitchFamily="2" charset="0"/>
                  </a:endParaRPr>
                </a:p>
              </p:txBody>
            </p:sp>
            <mc:AlternateContent xmlns:mc="http://schemas.openxmlformats.org/markup-compatibility/2006" xmlns:a14="http://schemas.microsoft.com/office/drawing/2010/main">
              <mc:Choice Requires="a14">
                <p:sp>
                  <p:nvSpPr>
                    <p:cNvPr id="48" name="Equation"/>
                    <p:cNvSpPr txBox="1"/>
                    <p:nvPr/>
                  </p:nvSpPr>
                  <p:spPr>
                    <a:xfrm>
                      <a:off x="7225699" y="190927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panose="02040503050406030204" pitchFamily="18"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xmlns="">
                <p:sp>
                  <p:nvSpPr>
                    <p:cNvPr id="48" name="Equation"/>
                    <p:cNvSpPr txBox="1">
                      <a:spLocks noRot="1" noChangeAspect="1" noMove="1" noResize="1" noEditPoints="1" noAdjustHandles="1" noChangeArrowheads="1" noChangeShapeType="1" noTextEdit="1"/>
                    </p:cNvSpPr>
                    <p:nvPr/>
                  </p:nvSpPr>
                  <p:spPr>
                    <a:xfrm>
                      <a:off x="7225699" y="1909279"/>
                      <a:ext cx="689548" cy="1031051"/>
                    </a:xfrm>
                    <a:prstGeom prst="rect">
                      <a:avLst/>
                    </a:prstGeom>
                    <a:blipFill>
                      <a:blip r:embed="rId9"/>
                      <a:stretch>
                        <a:fillRect/>
                      </a:stretch>
                    </a:blipFill>
                    <a:ln w="12700">
                      <a:miter lim="400000"/>
                    </a:ln>
                  </p:spPr>
                  <p:txBody>
                    <a:bodyPr/>
                    <a:lstStyle/>
                    <a:p>
                      <a:r>
                        <a:rPr lang="en-US">
                          <a:noFill/>
                        </a:rPr>
                        <a:t> </a:t>
                      </a:r>
                    </a:p>
                  </p:txBody>
                </p:sp>
              </mc:Fallback>
            </mc:AlternateContent>
          </p:grpSp>
          <p:sp>
            <p:nvSpPr>
              <p:cNvPr id="91" name="Rectangle 90">
                <a:extLst>
                  <a:ext uri="{FF2B5EF4-FFF2-40B4-BE49-F238E27FC236}">
                    <a16:creationId xmlns:a16="http://schemas.microsoft.com/office/drawing/2014/main" id="{33CB04C0-5BA3-4163-866C-25403376F858}"/>
                  </a:ext>
                </a:extLst>
              </p:cNvPr>
              <p:cNvSpPr/>
              <p:nvPr/>
            </p:nvSpPr>
            <p:spPr>
              <a:xfrm>
                <a:off x="5001391" y="2063584"/>
                <a:ext cx="1726509" cy="769441"/>
              </a:xfrm>
              <a:prstGeom prst="rect">
                <a:avLst/>
              </a:prstGeom>
            </p:spPr>
            <p:txBody>
              <a:bodyPr wrap="square">
                <a:spAutoFit/>
              </a:bodyPr>
              <a:lstStyle/>
              <a:p>
                <a:pPr algn="ctr"/>
                <a:r>
                  <a:rPr lang="en-US" sz="2200" dirty="0">
                    <a:solidFill>
                      <a:schemeClr val="accent2">
                        <a:hueOff val="597264"/>
                        <a:satOff val="5158"/>
                        <a:lumOff val="-17289"/>
                      </a:schemeClr>
                    </a:solidFill>
                    <a:latin typeface="Karla" pitchFamily="2" charset="0"/>
                  </a:rPr>
                  <a:t>Linear </a:t>
                </a:r>
              </a:p>
              <a:p>
                <a:pPr algn="ctr"/>
                <a:r>
                  <a:rPr lang="en-US" sz="2200" dirty="0">
                    <a:solidFill>
                      <a:schemeClr val="accent2">
                        <a:hueOff val="597264"/>
                        <a:satOff val="5158"/>
                        <a:lumOff val="-17289"/>
                      </a:schemeClr>
                    </a:solidFill>
                    <a:latin typeface="Karla" pitchFamily="2" charset="0"/>
                  </a:rPr>
                  <a:t>Regression</a:t>
                </a:r>
              </a:p>
            </p:txBody>
          </p:sp>
        </p:grpSp>
      </p:grpSp>
      <p:grpSp>
        <p:nvGrpSpPr>
          <p:cNvPr id="97" name="Group 96">
            <a:extLst>
              <a:ext uri="{FF2B5EF4-FFF2-40B4-BE49-F238E27FC236}">
                <a16:creationId xmlns:a16="http://schemas.microsoft.com/office/drawing/2014/main" id="{EDA27B17-053F-4094-BCAD-8B5C541A8720}"/>
              </a:ext>
            </a:extLst>
          </p:cNvPr>
          <p:cNvGrpSpPr/>
          <p:nvPr/>
        </p:nvGrpSpPr>
        <p:grpSpPr>
          <a:xfrm>
            <a:off x="7154245" y="3707997"/>
            <a:ext cx="2096301" cy="2422860"/>
            <a:chOff x="1737862" y="4182842"/>
            <a:chExt cx="2096301" cy="2422860"/>
          </a:xfrm>
        </p:grpSpPr>
        <p:sp>
          <p:nvSpPr>
            <p:cNvPr id="98" name="Circle">
              <a:extLst>
                <a:ext uri="{FF2B5EF4-FFF2-40B4-BE49-F238E27FC236}">
                  <a16:creationId xmlns:a16="http://schemas.microsoft.com/office/drawing/2014/main" id="{2F01EEC6-6785-4682-8411-D402858B7375}"/>
                </a:ext>
              </a:extLst>
            </p:cNvPr>
            <p:cNvSpPr/>
            <p:nvPr/>
          </p:nvSpPr>
          <p:spPr>
            <a:xfrm>
              <a:off x="2188183" y="604160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nvGrpSpPr>
            <p:cNvPr id="99" name="Group 98">
              <a:extLst>
                <a:ext uri="{FF2B5EF4-FFF2-40B4-BE49-F238E27FC236}">
                  <a16:creationId xmlns:a16="http://schemas.microsoft.com/office/drawing/2014/main" id="{AFA39097-1B5F-4000-BBA0-3116C335E3B7}"/>
                </a:ext>
              </a:extLst>
            </p:cNvPr>
            <p:cNvGrpSpPr/>
            <p:nvPr/>
          </p:nvGrpSpPr>
          <p:grpSpPr>
            <a:xfrm>
              <a:off x="1737862" y="4182842"/>
              <a:ext cx="2096301" cy="2422860"/>
              <a:chOff x="1737862" y="4182842"/>
              <a:chExt cx="2096301" cy="2422860"/>
            </a:xfrm>
          </p:grpSpPr>
          <p:grpSp>
            <p:nvGrpSpPr>
              <p:cNvPr id="111" name="Group 110">
                <a:extLst>
                  <a:ext uri="{FF2B5EF4-FFF2-40B4-BE49-F238E27FC236}">
                    <a16:creationId xmlns:a16="http://schemas.microsoft.com/office/drawing/2014/main" id="{749AD0D5-A76E-4D6D-938B-A5CAD6981302}"/>
                  </a:ext>
                </a:extLst>
              </p:cNvPr>
              <p:cNvGrpSpPr/>
              <p:nvPr/>
            </p:nvGrpSpPr>
            <p:grpSpPr>
              <a:xfrm>
                <a:off x="2000604" y="4340881"/>
                <a:ext cx="1787329" cy="1857289"/>
                <a:chOff x="1532665" y="3949138"/>
                <a:chExt cx="1787329" cy="1857289"/>
              </a:xfrm>
            </p:grpSpPr>
            <p:cxnSp>
              <p:nvCxnSpPr>
                <p:cNvPr id="114" name="Straight Connector 113">
                  <a:extLst>
                    <a:ext uri="{FF2B5EF4-FFF2-40B4-BE49-F238E27FC236}">
                      <a16:creationId xmlns:a16="http://schemas.microsoft.com/office/drawing/2014/main" id="{98FA68C7-8015-4D3C-8A00-A5BB9EAA04BE}"/>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EC0F511-8797-4885-AC8F-2B6BD963B87E}"/>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12" name="Equation">
                    <a:extLst>
                      <a:ext uri="{FF2B5EF4-FFF2-40B4-BE49-F238E27FC236}">
                        <a16:creationId xmlns:a16="http://schemas.microsoft.com/office/drawing/2014/main" id="{8187E110-2DD4-4D07-830F-8C14A69A2BDF}"/>
                      </a:ext>
                    </a:extLst>
                  </p:cNvPr>
                  <p:cNvSpPr txBox="1"/>
                  <p:nvPr/>
                </p:nvSpPr>
                <p:spPr>
                  <a:xfrm>
                    <a:off x="1737862" y="418284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dirty="0">
                      <a:solidFill>
                        <a:srgbClr val="414141"/>
                      </a:solidFill>
                    </a:endParaRPr>
                  </a:p>
                </p:txBody>
              </p:sp>
            </mc:Choice>
            <mc:Fallback xmlns="">
              <p:sp>
                <p:nvSpPr>
                  <p:cNvPr id="112" name="Equation">
                    <a:extLst>
                      <a:ext uri="{FF2B5EF4-FFF2-40B4-BE49-F238E27FC236}">
                        <a16:creationId xmlns:a16="http://schemas.microsoft.com/office/drawing/2014/main" id="{8187E110-2DD4-4D07-830F-8C14A69A2BDF}"/>
                      </a:ext>
                    </a:extLst>
                  </p:cNvPr>
                  <p:cNvSpPr txBox="1">
                    <a:spLocks noRot="1" noChangeAspect="1" noMove="1" noResize="1" noEditPoints="1" noAdjustHandles="1" noChangeArrowheads="1" noChangeShapeType="1" noTextEdit="1"/>
                  </p:cNvSpPr>
                  <p:nvPr/>
                </p:nvSpPr>
                <p:spPr>
                  <a:xfrm>
                    <a:off x="1737862" y="4182842"/>
                    <a:ext cx="189015" cy="271578"/>
                  </a:xfrm>
                  <a:prstGeom prst="rect">
                    <a:avLst/>
                  </a:prstGeom>
                  <a:blipFill>
                    <a:blip r:embed="rId10"/>
                    <a:stretch>
                      <a:fillRect l="-3226" r="-22581" b="-7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Equation">
                    <a:extLst>
                      <a:ext uri="{FF2B5EF4-FFF2-40B4-BE49-F238E27FC236}">
                        <a16:creationId xmlns:a16="http://schemas.microsoft.com/office/drawing/2014/main" id="{C2AC9587-07B4-4FC4-960C-DE4119E7A3D7}"/>
                      </a:ext>
                    </a:extLst>
                  </p:cNvPr>
                  <p:cNvSpPr txBox="1"/>
                  <p:nvPr/>
                </p:nvSpPr>
                <p:spPr>
                  <a:xfrm>
                    <a:off x="3499136" y="6097871"/>
                    <a:ext cx="335027" cy="507831"/>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300" b="0" i="1" smtClean="0">
                              <a:solidFill>
                                <a:srgbClr val="414040"/>
                              </a:solidFill>
                              <a:latin typeface="Cambria Math" panose="02040503050406030204" pitchFamily="18" charset="0"/>
                            </a:rPr>
                            <m:t>𝑥</m:t>
                          </m:r>
                        </m:oMath>
                      </m:oMathPara>
                    </a14:m>
                    <a:endParaRPr sz="3300" dirty="0">
                      <a:solidFill>
                        <a:srgbClr val="414141"/>
                      </a:solidFill>
                    </a:endParaRPr>
                  </a:p>
                </p:txBody>
              </p:sp>
            </mc:Choice>
            <mc:Fallback xmlns="">
              <p:sp>
                <p:nvSpPr>
                  <p:cNvPr id="113" name="Equation">
                    <a:extLst>
                      <a:ext uri="{FF2B5EF4-FFF2-40B4-BE49-F238E27FC236}">
                        <a16:creationId xmlns:a16="http://schemas.microsoft.com/office/drawing/2014/main" id="{C2AC9587-07B4-4FC4-960C-DE4119E7A3D7}"/>
                      </a:ext>
                    </a:extLst>
                  </p:cNvPr>
                  <p:cNvSpPr txBox="1">
                    <a:spLocks noRot="1" noChangeAspect="1" noMove="1" noResize="1" noEditPoints="1" noAdjustHandles="1" noChangeArrowheads="1" noChangeShapeType="1" noTextEdit="1"/>
                  </p:cNvSpPr>
                  <p:nvPr/>
                </p:nvSpPr>
                <p:spPr>
                  <a:xfrm>
                    <a:off x="3499136" y="6097871"/>
                    <a:ext cx="335027" cy="507831"/>
                  </a:xfrm>
                  <a:prstGeom prst="rect">
                    <a:avLst/>
                  </a:prstGeom>
                  <a:blipFill>
                    <a:blip r:embed="rId11"/>
                    <a:stretch>
                      <a:fillRect/>
                    </a:stretch>
                  </a:blipFill>
                  <a:ln w="12700" cap="flat">
                    <a:noFill/>
                    <a:miter lim="400000"/>
                  </a:ln>
                  <a:effectLst/>
                </p:spPr>
                <p:txBody>
                  <a:bodyPr/>
                  <a:lstStyle/>
                  <a:p>
                    <a:r>
                      <a:rPr lang="en-US">
                        <a:noFill/>
                      </a:rPr>
                      <a:t> </a:t>
                    </a:r>
                  </a:p>
                </p:txBody>
              </p:sp>
            </mc:Fallback>
          </mc:AlternateContent>
        </p:grpSp>
        <p:sp>
          <p:nvSpPr>
            <p:cNvPr id="101" name="Oval 100">
              <a:extLst>
                <a:ext uri="{FF2B5EF4-FFF2-40B4-BE49-F238E27FC236}">
                  <a16:creationId xmlns:a16="http://schemas.microsoft.com/office/drawing/2014/main" id="{94E74BF2-DD44-4804-954B-866CBCBA0D3C}"/>
                </a:ext>
              </a:extLst>
            </p:cNvPr>
            <p:cNvSpPr/>
            <p:nvPr/>
          </p:nvSpPr>
          <p:spPr>
            <a:xfrm>
              <a:off x="3460075" y="4790556"/>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2" name="Oval 101">
              <a:extLst>
                <a:ext uri="{FF2B5EF4-FFF2-40B4-BE49-F238E27FC236}">
                  <a16:creationId xmlns:a16="http://schemas.microsoft.com/office/drawing/2014/main" id="{98E94A46-CC0E-44A7-84AD-A2A47D236513}"/>
                </a:ext>
              </a:extLst>
            </p:cNvPr>
            <p:cNvSpPr/>
            <p:nvPr/>
          </p:nvSpPr>
          <p:spPr>
            <a:xfrm>
              <a:off x="3228108" y="5034388"/>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3" name="Oval 102">
              <a:extLst>
                <a:ext uri="{FF2B5EF4-FFF2-40B4-BE49-F238E27FC236}">
                  <a16:creationId xmlns:a16="http://schemas.microsoft.com/office/drawing/2014/main" id="{02898566-1683-4EF4-966C-09A812A5DC72}"/>
                </a:ext>
              </a:extLst>
            </p:cNvPr>
            <p:cNvSpPr/>
            <p:nvPr/>
          </p:nvSpPr>
          <p:spPr>
            <a:xfrm>
              <a:off x="3289481" y="5223388"/>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4" name="Oval 103">
              <a:extLst>
                <a:ext uri="{FF2B5EF4-FFF2-40B4-BE49-F238E27FC236}">
                  <a16:creationId xmlns:a16="http://schemas.microsoft.com/office/drawing/2014/main" id="{83B344BB-3897-4D3E-8070-60F3032D6AC0}"/>
                </a:ext>
              </a:extLst>
            </p:cNvPr>
            <p:cNvSpPr/>
            <p:nvPr/>
          </p:nvSpPr>
          <p:spPr>
            <a:xfrm>
              <a:off x="3054006" y="5330240"/>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5" name="Oval 104">
              <a:extLst>
                <a:ext uri="{FF2B5EF4-FFF2-40B4-BE49-F238E27FC236}">
                  <a16:creationId xmlns:a16="http://schemas.microsoft.com/office/drawing/2014/main" id="{C939EF6F-795C-4856-AF4F-081EA6E06BCC}"/>
                </a:ext>
              </a:extLst>
            </p:cNvPr>
            <p:cNvSpPr/>
            <p:nvPr/>
          </p:nvSpPr>
          <p:spPr>
            <a:xfrm>
              <a:off x="2994704" y="5566491"/>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6" name="Oval 105">
              <a:extLst>
                <a:ext uri="{FF2B5EF4-FFF2-40B4-BE49-F238E27FC236}">
                  <a16:creationId xmlns:a16="http://schemas.microsoft.com/office/drawing/2014/main" id="{A768CB24-A1AE-4CD9-B21D-9E33F1C0AFC9}"/>
                </a:ext>
              </a:extLst>
            </p:cNvPr>
            <p:cNvSpPr/>
            <p:nvPr/>
          </p:nvSpPr>
          <p:spPr>
            <a:xfrm>
              <a:off x="2686910" y="5608305"/>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7" name="Oval 106">
              <a:extLst>
                <a:ext uri="{FF2B5EF4-FFF2-40B4-BE49-F238E27FC236}">
                  <a16:creationId xmlns:a16="http://schemas.microsoft.com/office/drawing/2014/main" id="{9157D5CD-2D2D-4E62-BAB1-1604A560C3A4}"/>
                </a:ext>
              </a:extLst>
            </p:cNvPr>
            <p:cNvSpPr/>
            <p:nvPr/>
          </p:nvSpPr>
          <p:spPr>
            <a:xfrm>
              <a:off x="2955051" y="5879174"/>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8" name="Oval 107">
              <a:extLst>
                <a:ext uri="{FF2B5EF4-FFF2-40B4-BE49-F238E27FC236}">
                  <a16:creationId xmlns:a16="http://schemas.microsoft.com/office/drawing/2014/main" id="{4A176746-9D25-4A3B-9DCD-21A96BAC1F31}"/>
                </a:ext>
              </a:extLst>
            </p:cNvPr>
            <p:cNvSpPr/>
            <p:nvPr/>
          </p:nvSpPr>
          <p:spPr>
            <a:xfrm>
              <a:off x="2549953" y="5852303"/>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09" name="Oval 108">
              <a:extLst>
                <a:ext uri="{FF2B5EF4-FFF2-40B4-BE49-F238E27FC236}">
                  <a16:creationId xmlns:a16="http://schemas.microsoft.com/office/drawing/2014/main" id="{BD250EA0-D621-413C-9660-50A29E219869}"/>
                </a:ext>
              </a:extLst>
            </p:cNvPr>
            <p:cNvSpPr/>
            <p:nvPr/>
          </p:nvSpPr>
          <p:spPr>
            <a:xfrm>
              <a:off x="2440939" y="6071855"/>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10" name="Oval 109">
              <a:extLst>
                <a:ext uri="{FF2B5EF4-FFF2-40B4-BE49-F238E27FC236}">
                  <a16:creationId xmlns:a16="http://schemas.microsoft.com/office/drawing/2014/main" id="{039391B3-781A-46EE-B3FF-7F39F6C2878B}"/>
                </a:ext>
              </a:extLst>
            </p:cNvPr>
            <p:cNvSpPr/>
            <p:nvPr/>
          </p:nvSpPr>
          <p:spPr>
            <a:xfrm>
              <a:off x="3509838" y="4530912"/>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grpSp>
      <p:cxnSp>
        <p:nvCxnSpPr>
          <p:cNvPr id="121" name="Straight Connector 120">
            <a:extLst>
              <a:ext uri="{FF2B5EF4-FFF2-40B4-BE49-F238E27FC236}">
                <a16:creationId xmlns:a16="http://schemas.microsoft.com/office/drawing/2014/main" id="{2747846D-F096-453B-8C0B-B5853B255330}"/>
              </a:ext>
            </a:extLst>
          </p:cNvPr>
          <p:cNvCxnSpPr>
            <a:cxnSpLocks/>
          </p:cNvCxnSpPr>
          <p:nvPr/>
        </p:nvCxnSpPr>
        <p:spPr>
          <a:xfrm flipV="1">
            <a:off x="7724334" y="4045620"/>
            <a:ext cx="1476578" cy="1662288"/>
          </a:xfrm>
          <a:prstGeom prst="lin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cxnSp>
      <p:sp>
        <p:nvSpPr>
          <p:cNvPr id="125" name="Content Placeholder 2">
            <a:extLst>
              <a:ext uri="{FF2B5EF4-FFF2-40B4-BE49-F238E27FC236}">
                <a16:creationId xmlns:a16="http://schemas.microsoft.com/office/drawing/2014/main" id="{6A04B1DA-C83C-44D1-8B60-5FAE6A5FA9CB}"/>
              </a:ext>
            </a:extLst>
          </p:cNvPr>
          <p:cNvSpPr txBox="1">
            <a:spLocks/>
          </p:cNvSpPr>
          <p:nvPr/>
        </p:nvSpPr>
        <p:spPr>
          <a:xfrm>
            <a:off x="7680728" y="3366074"/>
            <a:ext cx="1958941" cy="531541"/>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defTabSz="457200"/>
            <a:r>
              <a:rPr lang="en-US" sz="2000" dirty="0">
                <a:solidFill>
                  <a:schemeClr val="tx1"/>
                </a:solidFill>
                <a:latin typeface="Karla" pitchFamily="2" charset="0"/>
                <a:cs typeface="+mn-cs"/>
              </a:rPr>
              <a:t>Do your best !</a:t>
            </a:r>
          </a:p>
        </p:txBody>
      </p:sp>
      <p:sp>
        <p:nvSpPr>
          <p:cNvPr id="126" name="Polynomial">
            <a:extLst>
              <a:ext uri="{FF2B5EF4-FFF2-40B4-BE49-F238E27FC236}">
                <a16:creationId xmlns:a16="http://schemas.microsoft.com/office/drawing/2014/main" id="{7FFD71E0-13DC-4468-A3E6-E3784565265D}"/>
              </a:ext>
            </a:extLst>
          </p:cNvPr>
          <p:cNvSpPr txBox="1"/>
          <p:nvPr/>
        </p:nvSpPr>
        <p:spPr>
          <a:xfrm>
            <a:off x="1937764" y="3339425"/>
            <a:ext cx="3259877"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en-US" sz="2000" dirty="0">
                <a:latin typeface="Karla" pitchFamily="2" charset="0"/>
              </a:rPr>
              <a:t>Fit quadratic function</a:t>
            </a:r>
            <a:r>
              <a:rPr sz="2000" dirty="0"/>
              <a:t> </a:t>
            </a:r>
          </a:p>
        </p:txBody>
      </p:sp>
    </p:spTree>
    <p:extLst>
      <p:ext uri="{BB962C8B-B14F-4D97-AF65-F5344CB8AC3E}">
        <p14:creationId xmlns:p14="http://schemas.microsoft.com/office/powerpoint/2010/main" val="63074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a:extLst>
              <a:ext uri="{FF2B5EF4-FFF2-40B4-BE49-F238E27FC236}">
                <a16:creationId xmlns:a16="http://schemas.microsoft.com/office/drawing/2014/main" id="{B6F00B6E-7EB4-4EF3-BF4A-CE73296222D5}"/>
              </a:ext>
            </a:extLst>
          </p:cNvPr>
          <p:cNvGrpSpPr/>
          <p:nvPr/>
        </p:nvGrpSpPr>
        <p:grpSpPr>
          <a:xfrm>
            <a:off x="6871250" y="3858934"/>
            <a:ext cx="2734202" cy="2469027"/>
            <a:chOff x="1488446" y="3865811"/>
            <a:chExt cx="2734202" cy="2469027"/>
          </a:xfrm>
        </p:grpSpPr>
        <p:grpSp>
          <p:nvGrpSpPr>
            <p:cNvPr id="231" name="Group">
              <a:extLst>
                <a:ext uri="{FF2B5EF4-FFF2-40B4-BE49-F238E27FC236}">
                  <a16:creationId xmlns:a16="http://schemas.microsoft.com/office/drawing/2014/main" id="{B5D0323D-DFC6-4864-A988-E5C1BDCB423A}"/>
                </a:ext>
              </a:extLst>
            </p:cNvPr>
            <p:cNvGrpSpPr/>
            <p:nvPr/>
          </p:nvGrpSpPr>
          <p:grpSpPr>
            <a:xfrm>
              <a:off x="2354083" y="4276315"/>
              <a:ext cx="1565278" cy="1391075"/>
              <a:chOff x="394615" y="350861"/>
              <a:chExt cx="1565276" cy="1391074"/>
            </a:xfrm>
          </p:grpSpPr>
          <p:sp>
            <p:nvSpPr>
              <p:cNvPr id="243" name="Circle">
                <a:extLst>
                  <a:ext uri="{FF2B5EF4-FFF2-40B4-BE49-F238E27FC236}">
                    <a16:creationId xmlns:a16="http://schemas.microsoft.com/office/drawing/2014/main" id="{AA800734-FFD9-4D3D-977E-B5DDD419234F}"/>
                  </a:ext>
                </a:extLst>
              </p:cNvPr>
              <p:cNvSpPr/>
              <p:nvPr/>
            </p:nvSpPr>
            <p:spPr>
              <a:xfrm>
                <a:off x="856016" y="1059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38" name="Circle">
                <a:extLst>
                  <a:ext uri="{FF2B5EF4-FFF2-40B4-BE49-F238E27FC236}">
                    <a16:creationId xmlns:a16="http://schemas.microsoft.com/office/drawing/2014/main" id="{8BD36FC0-936A-4A1D-A536-0BE1B48E097C}"/>
                  </a:ext>
                </a:extLst>
              </p:cNvPr>
              <p:cNvSpPr/>
              <p:nvPr/>
            </p:nvSpPr>
            <p:spPr>
              <a:xfrm>
                <a:off x="902615" y="13541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39" name="Circle">
                <a:extLst>
                  <a:ext uri="{FF2B5EF4-FFF2-40B4-BE49-F238E27FC236}">
                    <a16:creationId xmlns:a16="http://schemas.microsoft.com/office/drawing/2014/main" id="{F48C6989-6600-428E-BF1E-C6C23634E222}"/>
                  </a:ext>
                </a:extLst>
              </p:cNvPr>
              <p:cNvSpPr/>
              <p:nvPr/>
            </p:nvSpPr>
            <p:spPr>
              <a:xfrm>
                <a:off x="1042315" y="11636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0" name="Circle">
                <a:extLst>
                  <a:ext uri="{FF2B5EF4-FFF2-40B4-BE49-F238E27FC236}">
                    <a16:creationId xmlns:a16="http://schemas.microsoft.com/office/drawing/2014/main" id="{91A471A0-038B-4C13-9383-0FBD3F17FD46}"/>
                  </a:ext>
                </a:extLst>
              </p:cNvPr>
              <p:cNvSpPr/>
              <p:nvPr/>
            </p:nvSpPr>
            <p:spPr>
              <a:xfrm>
                <a:off x="729016" y="1123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1" name="Circle">
                <a:extLst>
                  <a:ext uri="{FF2B5EF4-FFF2-40B4-BE49-F238E27FC236}">
                    <a16:creationId xmlns:a16="http://schemas.microsoft.com/office/drawing/2014/main" id="{14F1A0BE-3F38-45A7-B213-DF4C74983C73}"/>
                  </a:ext>
                </a:extLst>
              </p:cNvPr>
              <p:cNvSpPr/>
              <p:nvPr/>
            </p:nvSpPr>
            <p:spPr>
              <a:xfrm>
                <a:off x="977672" y="1025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2" name="Circle">
                <a:extLst>
                  <a:ext uri="{FF2B5EF4-FFF2-40B4-BE49-F238E27FC236}">
                    <a16:creationId xmlns:a16="http://schemas.microsoft.com/office/drawing/2014/main" id="{4D125B1C-3D4F-4C10-8A36-03EC3F1D11E7}"/>
                  </a:ext>
                </a:extLst>
              </p:cNvPr>
              <p:cNvSpPr/>
              <p:nvPr/>
            </p:nvSpPr>
            <p:spPr>
              <a:xfrm>
                <a:off x="729016" y="1008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4" name="Circle">
                <a:extLst>
                  <a:ext uri="{FF2B5EF4-FFF2-40B4-BE49-F238E27FC236}">
                    <a16:creationId xmlns:a16="http://schemas.microsoft.com/office/drawing/2014/main" id="{DFCE7F53-BEDE-41B5-A1C3-22A51681F430}"/>
                  </a:ext>
                </a:extLst>
              </p:cNvPr>
              <p:cNvSpPr/>
              <p:nvPr/>
            </p:nvSpPr>
            <p:spPr>
              <a:xfrm>
                <a:off x="902615" y="12144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5" name="Circle">
                <a:extLst>
                  <a:ext uri="{FF2B5EF4-FFF2-40B4-BE49-F238E27FC236}">
                    <a16:creationId xmlns:a16="http://schemas.microsoft.com/office/drawing/2014/main" id="{344A5376-ED3A-4886-B93D-728DE34AF55F}"/>
                  </a:ext>
                </a:extLst>
              </p:cNvPr>
              <p:cNvSpPr/>
              <p:nvPr/>
            </p:nvSpPr>
            <p:spPr>
              <a:xfrm>
                <a:off x="745982" y="1286428"/>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6" name="Circle">
                <a:extLst>
                  <a:ext uri="{FF2B5EF4-FFF2-40B4-BE49-F238E27FC236}">
                    <a16:creationId xmlns:a16="http://schemas.microsoft.com/office/drawing/2014/main" id="{383F6732-C555-4837-981F-D737E7E390AE}"/>
                  </a:ext>
                </a:extLst>
              </p:cNvPr>
              <p:cNvSpPr/>
              <p:nvPr/>
            </p:nvSpPr>
            <p:spPr>
              <a:xfrm>
                <a:off x="859138" y="881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7" name="Circle">
                <a:extLst>
                  <a:ext uri="{FF2B5EF4-FFF2-40B4-BE49-F238E27FC236}">
                    <a16:creationId xmlns:a16="http://schemas.microsoft.com/office/drawing/2014/main" id="{C56BBAD7-3CDB-411C-AA00-91767BAB8070}"/>
                  </a:ext>
                </a:extLst>
              </p:cNvPr>
              <p:cNvSpPr/>
              <p:nvPr/>
            </p:nvSpPr>
            <p:spPr>
              <a:xfrm>
                <a:off x="1105815" y="1282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8" name="Circle">
                <a:extLst>
                  <a:ext uri="{FF2B5EF4-FFF2-40B4-BE49-F238E27FC236}">
                    <a16:creationId xmlns:a16="http://schemas.microsoft.com/office/drawing/2014/main" id="{945BFC5E-7D38-46F4-A941-528ECB09BF68}"/>
                  </a:ext>
                </a:extLst>
              </p:cNvPr>
              <p:cNvSpPr/>
              <p:nvPr/>
            </p:nvSpPr>
            <p:spPr>
              <a:xfrm>
                <a:off x="1282472" y="11019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9" name="Circle">
                <a:extLst>
                  <a:ext uri="{FF2B5EF4-FFF2-40B4-BE49-F238E27FC236}">
                    <a16:creationId xmlns:a16="http://schemas.microsoft.com/office/drawing/2014/main" id="{7FF892CA-40C3-4128-ABD0-2A7808C5FF14}"/>
                  </a:ext>
                </a:extLst>
              </p:cNvPr>
              <p:cNvSpPr/>
              <p:nvPr/>
            </p:nvSpPr>
            <p:spPr>
              <a:xfrm>
                <a:off x="1282472" y="1279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0" name="Circle">
                <a:extLst>
                  <a:ext uri="{FF2B5EF4-FFF2-40B4-BE49-F238E27FC236}">
                    <a16:creationId xmlns:a16="http://schemas.microsoft.com/office/drawing/2014/main" id="{8E17D20B-BC41-47E1-8843-4EB3F35675BD}"/>
                  </a:ext>
                </a:extLst>
              </p:cNvPr>
              <p:cNvSpPr/>
              <p:nvPr/>
            </p:nvSpPr>
            <p:spPr>
              <a:xfrm>
                <a:off x="1110016" y="869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1" name="Circle">
                <a:extLst>
                  <a:ext uri="{FF2B5EF4-FFF2-40B4-BE49-F238E27FC236}">
                    <a16:creationId xmlns:a16="http://schemas.microsoft.com/office/drawing/2014/main" id="{5AD7C4DD-5FE1-4C06-A166-E5F94BDC4E3A}"/>
                  </a:ext>
                </a:extLst>
              </p:cNvPr>
              <p:cNvSpPr/>
              <p:nvPr/>
            </p:nvSpPr>
            <p:spPr>
              <a:xfrm>
                <a:off x="1358672" y="771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2" name="Circle">
                <a:extLst>
                  <a:ext uri="{FF2B5EF4-FFF2-40B4-BE49-F238E27FC236}">
                    <a16:creationId xmlns:a16="http://schemas.microsoft.com/office/drawing/2014/main" id="{37E0C11D-33E8-4526-945B-C9F7B1823618}"/>
                  </a:ext>
                </a:extLst>
              </p:cNvPr>
              <p:cNvSpPr/>
              <p:nvPr/>
            </p:nvSpPr>
            <p:spPr>
              <a:xfrm>
                <a:off x="1110016" y="754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3" name="Circle">
                <a:extLst>
                  <a:ext uri="{FF2B5EF4-FFF2-40B4-BE49-F238E27FC236}">
                    <a16:creationId xmlns:a16="http://schemas.microsoft.com/office/drawing/2014/main" id="{46EC485D-4F1B-45C6-92F6-5E8BEA2578AA}"/>
                  </a:ext>
                </a:extLst>
              </p:cNvPr>
              <p:cNvSpPr/>
              <p:nvPr/>
            </p:nvSpPr>
            <p:spPr>
              <a:xfrm>
                <a:off x="1237016" y="805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4" name="Circle">
                <a:extLst>
                  <a:ext uri="{FF2B5EF4-FFF2-40B4-BE49-F238E27FC236}">
                    <a16:creationId xmlns:a16="http://schemas.microsoft.com/office/drawing/2014/main" id="{3711F74F-C1FE-4206-B123-0A382C9CACFB}"/>
                  </a:ext>
                </a:extLst>
              </p:cNvPr>
              <p:cNvSpPr/>
              <p:nvPr/>
            </p:nvSpPr>
            <p:spPr>
              <a:xfrm>
                <a:off x="1282472" y="962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5" name="Circle">
                <a:extLst>
                  <a:ext uri="{FF2B5EF4-FFF2-40B4-BE49-F238E27FC236}">
                    <a16:creationId xmlns:a16="http://schemas.microsoft.com/office/drawing/2014/main" id="{E26DFEB4-7C97-4CC4-8CE5-49DCF72D849D}"/>
                  </a:ext>
                </a:extLst>
              </p:cNvPr>
              <p:cNvSpPr/>
              <p:nvPr/>
            </p:nvSpPr>
            <p:spPr>
              <a:xfrm>
                <a:off x="1125838" y="10342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6" name="Circle">
                <a:extLst>
                  <a:ext uri="{FF2B5EF4-FFF2-40B4-BE49-F238E27FC236}">
                    <a16:creationId xmlns:a16="http://schemas.microsoft.com/office/drawing/2014/main" id="{25C7DC61-4375-415E-8D1F-AB906FF860D7}"/>
                  </a:ext>
                </a:extLst>
              </p:cNvPr>
              <p:cNvSpPr/>
              <p:nvPr/>
            </p:nvSpPr>
            <p:spPr>
              <a:xfrm>
                <a:off x="986138" y="754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7" name="Circle">
                <a:extLst>
                  <a:ext uri="{FF2B5EF4-FFF2-40B4-BE49-F238E27FC236}">
                    <a16:creationId xmlns:a16="http://schemas.microsoft.com/office/drawing/2014/main" id="{FDE90018-8AA4-414D-B526-50719833E40A}"/>
                  </a:ext>
                </a:extLst>
              </p:cNvPr>
              <p:cNvSpPr/>
              <p:nvPr/>
            </p:nvSpPr>
            <p:spPr>
              <a:xfrm>
                <a:off x="1105815" y="1409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8" name="Circle">
                <a:extLst>
                  <a:ext uri="{FF2B5EF4-FFF2-40B4-BE49-F238E27FC236}">
                    <a16:creationId xmlns:a16="http://schemas.microsoft.com/office/drawing/2014/main" id="{B6F16EBF-A258-4B45-9D59-5E6AF7AC17E4}"/>
                  </a:ext>
                </a:extLst>
              </p:cNvPr>
              <p:cNvSpPr/>
              <p:nvPr/>
            </p:nvSpPr>
            <p:spPr>
              <a:xfrm>
                <a:off x="1409472" y="1406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9" name="Circle">
                <a:extLst>
                  <a:ext uri="{FF2B5EF4-FFF2-40B4-BE49-F238E27FC236}">
                    <a16:creationId xmlns:a16="http://schemas.microsoft.com/office/drawing/2014/main" id="{AAB16E84-EF16-4335-B3F9-6F364B1637FD}"/>
                  </a:ext>
                </a:extLst>
              </p:cNvPr>
              <p:cNvSpPr/>
              <p:nvPr/>
            </p:nvSpPr>
            <p:spPr>
              <a:xfrm>
                <a:off x="1485672" y="898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0" name="Circle">
                <a:extLst>
                  <a:ext uri="{FF2B5EF4-FFF2-40B4-BE49-F238E27FC236}">
                    <a16:creationId xmlns:a16="http://schemas.microsoft.com/office/drawing/2014/main" id="{404BA1EB-6ADA-4836-9DF1-88BBC75BEA07}"/>
                  </a:ext>
                </a:extLst>
              </p:cNvPr>
              <p:cNvSpPr/>
              <p:nvPr/>
            </p:nvSpPr>
            <p:spPr>
              <a:xfrm>
                <a:off x="1409472" y="1089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1" name="Circle">
                <a:extLst>
                  <a:ext uri="{FF2B5EF4-FFF2-40B4-BE49-F238E27FC236}">
                    <a16:creationId xmlns:a16="http://schemas.microsoft.com/office/drawing/2014/main" id="{99A4E01C-3315-48CD-B2B4-63C825771EDA}"/>
                  </a:ext>
                </a:extLst>
              </p:cNvPr>
              <p:cNvSpPr/>
              <p:nvPr/>
            </p:nvSpPr>
            <p:spPr>
              <a:xfrm>
                <a:off x="1481438" y="11993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2" name="Circle">
                <a:extLst>
                  <a:ext uri="{FF2B5EF4-FFF2-40B4-BE49-F238E27FC236}">
                    <a16:creationId xmlns:a16="http://schemas.microsoft.com/office/drawing/2014/main" id="{65FBF7B3-16B5-43D8-82D5-D4F4A2DE773E}"/>
                  </a:ext>
                </a:extLst>
              </p:cNvPr>
              <p:cNvSpPr/>
              <p:nvPr/>
            </p:nvSpPr>
            <p:spPr>
              <a:xfrm>
                <a:off x="1664615" y="1481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3" name="Circle">
                <a:extLst>
                  <a:ext uri="{FF2B5EF4-FFF2-40B4-BE49-F238E27FC236}">
                    <a16:creationId xmlns:a16="http://schemas.microsoft.com/office/drawing/2014/main" id="{356AF258-AD7F-4431-BD66-2F0252CD6260}"/>
                  </a:ext>
                </a:extLst>
              </p:cNvPr>
              <p:cNvSpPr/>
              <p:nvPr/>
            </p:nvSpPr>
            <p:spPr>
              <a:xfrm>
                <a:off x="1804315" y="1290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4" name="Circle">
                <a:extLst>
                  <a:ext uri="{FF2B5EF4-FFF2-40B4-BE49-F238E27FC236}">
                    <a16:creationId xmlns:a16="http://schemas.microsoft.com/office/drawing/2014/main" id="{D54EF903-0A55-46D7-A411-BA2FBAA3A300}"/>
                  </a:ext>
                </a:extLst>
              </p:cNvPr>
              <p:cNvSpPr/>
              <p:nvPr/>
            </p:nvSpPr>
            <p:spPr>
              <a:xfrm>
                <a:off x="1740815" y="1150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5" name="Circle">
                <a:extLst>
                  <a:ext uri="{FF2B5EF4-FFF2-40B4-BE49-F238E27FC236}">
                    <a16:creationId xmlns:a16="http://schemas.microsoft.com/office/drawing/2014/main" id="{C1AA5320-B44F-4A17-BD5C-8D840F98B698}"/>
                  </a:ext>
                </a:extLst>
              </p:cNvPr>
              <p:cNvSpPr/>
              <p:nvPr/>
            </p:nvSpPr>
            <p:spPr>
              <a:xfrm>
                <a:off x="1619160" y="1184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6" name="Circle">
                <a:extLst>
                  <a:ext uri="{FF2B5EF4-FFF2-40B4-BE49-F238E27FC236}">
                    <a16:creationId xmlns:a16="http://schemas.microsoft.com/office/drawing/2014/main" id="{CA5E1826-3B78-421D-9CF4-067D946E39E0}"/>
                  </a:ext>
                </a:extLst>
              </p:cNvPr>
              <p:cNvSpPr/>
              <p:nvPr/>
            </p:nvSpPr>
            <p:spPr>
              <a:xfrm>
                <a:off x="1664615" y="1341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7" name="Circle">
                <a:extLst>
                  <a:ext uri="{FF2B5EF4-FFF2-40B4-BE49-F238E27FC236}">
                    <a16:creationId xmlns:a16="http://schemas.microsoft.com/office/drawing/2014/main" id="{89417CA7-B7D7-4F16-B60D-E6176D278C95}"/>
                  </a:ext>
                </a:extLst>
              </p:cNvPr>
              <p:cNvSpPr/>
              <p:nvPr/>
            </p:nvSpPr>
            <p:spPr>
              <a:xfrm>
                <a:off x="1507982" y="1413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8" name="Circle">
                <a:extLst>
                  <a:ext uri="{FF2B5EF4-FFF2-40B4-BE49-F238E27FC236}">
                    <a16:creationId xmlns:a16="http://schemas.microsoft.com/office/drawing/2014/main" id="{DB6AE918-21C4-41DF-BEA4-65C180598738}"/>
                  </a:ext>
                </a:extLst>
              </p:cNvPr>
              <p:cNvSpPr/>
              <p:nvPr/>
            </p:nvSpPr>
            <p:spPr>
              <a:xfrm>
                <a:off x="1622282" y="1007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9" name="Circle">
                <a:extLst>
                  <a:ext uri="{FF2B5EF4-FFF2-40B4-BE49-F238E27FC236}">
                    <a16:creationId xmlns:a16="http://schemas.microsoft.com/office/drawing/2014/main" id="{EE9BE44D-0DC5-442B-A1D8-6E08B4132456}"/>
                  </a:ext>
                </a:extLst>
              </p:cNvPr>
              <p:cNvSpPr/>
              <p:nvPr/>
            </p:nvSpPr>
            <p:spPr>
              <a:xfrm>
                <a:off x="1867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0" name="Circle">
                <a:extLst>
                  <a:ext uri="{FF2B5EF4-FFF2-40B4-BE49-F238E27FC236}">
                    <a16:creationId xmlns:a16="http://schemas.microsoft.com/office/drawing/2014/main" id="{CCCF5AC6-F3DE-4E3A-AEBD-8A488C2CA751}"/>
                  </a:ext>
                </a:extLst>
              </p:cNvPr>
              <p:cNvSpPr/>
              <p:nvPr/>
            </p:nvSpPr>
            <p:spPr>
              <a:xfrm>
                <a:off x="394615" y="1100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1" name="Circle">
                <a:extLst>
                  <a:ext uri="{FF2B5EF4-FFF2-40B4-BE49-F238E27FC236}">
                    <a16:creationId xmlns:a16="http://schemas.microsoft.com/office/drawing/2014/main" id="{15404555-B781-48A3-8F1C-4B7F8E744BA9}"/>
                  </a:ext>
                </a:extLst>
              </p:cNvPr>
              <p:cNvSpPr/>
              <p:nvPr/>
            </p:nvSpPr>
            <p:spPr>
              <a:xfrm>
                <a:off x="394615" y="1277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2" name="Circle">
                <a:extLst>
                  <a:ext uri="{FF2B5EF4-FFF2-40B4-BE49-F238E27FC236}">
                    <a16:creationId xmlns:a16="http://schemas.microsoft.com/office/drawing/2014/main" id="{1605E325-72AE-4E6F-861B-6B961570F486}"/>
                  </a:ext>
                </a:extLst>
              </p:cNvPr>
              <p:cNvSpPr/>
              <p:nvPr/>
            </p:nvSpPr>
            <p:spPr>
              <a:xfrm>
                <a:off x="1873160" y="994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3" name="Circle">
                <a:extLst>
                  <a:ext uri="{FF2B5EF4-FFF2-40B4-BE49-F238E27FC236}">
                    <a16:creationId xmlns:a16="http://schemas.microsoft.com/office/drawing/2014/main" id="{624AB773-50E0-42CD-9E0A-E34A82DBC85A}"/>
                  </a:ext>
                </a:extLst>
              </p:cNvPr>
              <p:cNvSpPr/>
              <p:nvPr/>
            </p:nvSpPr>
            <p:spPr>
              <a:xfrm>
                <a:off x="470815" y="769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4" name="Circle">
                <a:extLst>
                  <a:ext uri="{FF2B5EF4-FFF2-40B4-BE49-F238E27FC236}">
                    <a16:creationId xmlns:a16="http://schemas.microsoft.com/office/drawing/2014/main" id="{2E4710D2-8F4C-4B33-B6D6-DB5DA4C78A6E}"/>
                  </a:ext>
                </a:extLst>
              </p:cNvPr>
              <p:cNvSpPr/>
              <p:nvPr/>
            </p:nvSpPr>
            <p:spPr>
              <a:xfrm>
                <a:off x="1740815" y="1565828"/>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5" name="Circle">
                <a:extLst>
                  <a:ext uri="{FF2B5EF4-FFF2-40B4-BE49-F238E27FC236}">
                    <a16:creationId xmlns:a16="http://schemas.microsoft.com/office/drawing/2014/main" id="{BE1CA3C0-7870-4D15-9C97-134850431BD9}"/>
                  </a:ext>
                </a:extLst>
              </p:cNvPr>
              <p:cNvSpPr/>
              <p:nvPr/>
            </p:nvSpPr>
            <p:spPr>
              <a:xfrm>
                <a:off x="730160" y="803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6" name="Circle">
                <a:extLst>
                  <a:ext uri="{FF2B5EF4-FFF2-40B4-BE49-F238E27FC236}">
                    <a16:creationId xmlns:a16="http://schemas.microsoft.com/office/drawing/2014/main" id="{93D2B929-9279-46A0-AD07-3E16B68A4A85}"/>
                  </a:ext>
                </a:extLst>
              </p:cNvPr>
              <p:cNvSpPr/>
              <p:nvPr/>
            </p:nvSpPr>
            <p:spPr>
              <a:xfrm>
                <a:off x="394615" y="960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7" name="Circle">
                <a:extLst>
                  <a:ext uri="{FF2B5EF4-FFF2-40B4-BE49-F238E27FC236}">
                    <a16:creationId xmlns:a16="http://schemas.microsoft.com/office/drawing/2014/main" id="{EBC0C01B-0F30-4875-B673-D0E07CDD72F1}"/>
                  </a:ext>
                </a:extLst>
              </p:cNvPr>
              <p:cNvSpPr/>
              <p:nvPr/>
            </p:nvSpPr>
            <p:spPr>
              <a:xfrm>
                <a:off x="1888982" y="1159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8" name="Circle">
                <a:extLst>
                  <a:ext uri="{FF2B5EF4-FFF2-40B4-BE49-F238E27FC236}">
                    <a16:creationId xmlns:a16="http://schemas.microsoft.com/office/drawing/2014/main" id="{37C2135E-5793-4B07-84BA-EFCC3764943F}"/>
                  </a:ext>
                </a:extLst>
              </p:cNvPr>
              <p:cNvSpPr/>
              <p:nvPr/>
            </p:nvSpPr>
            <p:spPr>
              <a:xfrm>
                <a:off x="1749282" y="880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9" name="Circle">
                <a:extLst>
                  <a:ext uri="{FF2B5EF4-FFF2-40B4-BE49-F238E27FC236}">
                    <a16:creationId xmlns:a16="http://schemas.microsoft.com/office/drawing/2014/main" id="{059983AD-C74E-4538-9C30-118F837C6F0A}"/>
                  </a:ext>
                </a:extLst>
              </p:cNvPr>
              <p:cNvSpPr/>
              <p:nvPr/>
            </p:nvSpPr>
            <p:spPr>
              <a:xfrm>
                <a:off x="724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0" name="Circle">
                <a:extLst>
                  <a:ext uri="{FF2B5EF4-FFF2-40B4-BE49-F238E27FC236}">
                    <a16:creationId xmlns:a16="http://schemas.microsoft.com/office/drawing/2014/main" id="{335208B5-644E-4608-B9FA-28B33A70C02C}"/>
                  </a:ext>
                </a:extLst>
              </p:cNvPr>
              <p:cNvSpPr/>
              <p:nvPr/>
            </p:nvSpPr>
            <p:spPr>
              <a:xfrm>
                <a:off x="521615" y="1404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1" name="Circle">
                <a:extLst>
                  <a:ext uri="{FF2B5EF4-FFF2-40B4-BE49-F238E27FC236}">
                    <a16:creationId xmlns:a16="http://schemas.microsoft.com/office/drawing/2014/main" id="{4C201C21-CB60-4372-87F7-D7D733F66513}"/>
                  </a:ext>
                </a:extLst>
              </p:cNvPr>
              <p:cNvSpPr/>
              <p:nvPr/>
            </p:nvSpPr>
            <p:spPr>
              <a:xfrm>
                <a:off x="597815" y="896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2" name="Circle">
                <a:extLst>
                  <a:ext uri="{FF2B5EF4-FFF2-40B4-BE49-F238E27FC236}">
                    <a16:creationId xmlns:a16="http://schemas.microsoft.com/office/drawing/2014/main" id="{610E0B8B-C305-42AE-9C56-BBBC9998FD20}"/>
                  </a:ext>
                </a:extLst>
              </p:cNvPr>
              <p:cNvSpPr/>
              <p:nvPr/>
            </p:nvSpPr>
            <p:spPr>
              <a:xfrm>
                <a:off x="521615" y="1087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3" name="Circle">
                <a:extLst>
                  <a:ext uri="{FF2B5EF4-FFF2-40B4-BE49-F238E27FC236}">
                    <a16:creationId xmlns:a16="http://schemas.microsoft.com/office/drawing/2014/main" id="{1CA55AE9-D4F2-415F-A724-EB9EFB76489B}"/>
                  </a:ext>
                </a:extLst>
              </p:cNvPr>
              <p:cNvSpPr/>
              <p:nvPr/>
            </p:nvSpPr>
            <p:spPr>
              <a:xfrm>
                <a:off x="593582" y="11975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4" name="Circle">
                <a:extLst>
                  <a:ext uri="{FF2B5EF4-FFF2-40B4-BE49-F238E27FC236}">
                    <a16:creationId xmlns:a16="http://schemas.microsoft.com/office/drawing/2014/main" id="{A8B49302-D783-45C6-8263-7CD1B280EA31}"/>
                  </a:ext>
                </a:extLst>
              </p:cNvPr>
              <p:cNvSpPr/>
              <p:nvPr/>
            </p:nvSpPr>
            <p:spPr>
              <a:xfrm>
                <a:off x="15249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5" name="Circle">
                <a:extLst>
                  <a:ext uri="{FF2B5EF4-FFF2-40B4-BE49-F238E27FC236}">
                    <a16:creationId xmlns:a16="http://schemas.microsoft.com/office/drawing/2014/main" id="{5F6B4EB2-19E2-4ECD-8B26-79A7649EE293}"/>
                  </a:ext>
                </a:extLst>
              </p:cNvPr>
              <p:cNvSpPr/>
              <p:nvPr/>
            </p:nvSpPr>
            <p:spPr>
              <a:xfrm>
                <a:off x="10423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6" name="Circle">
                <a:extLst>
                  <a:ext uri="{FF2B5EF4-FFF2-40B4-BE49-F238E27FC236}">
                    <a16:creationId xmlns:a16="http://schemas.microsoft.com/office/drawing/2014/main" id="{865CB861-B9BD-4D67-B2E3-2B284ACBFE78}"/>
                  </a:ext>
                </a:extLst>
              </p:cNvPr>
              <p:cNvSpPr/>
              <p:nvPr/>
            </p:nvSpPr>
            <p:spPr>
              <a:xfrm>
                <a:off x="813715" y="1658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7" name="Circle">
                <a:extLst>
                  <a:ext uri="{FF2B5EF4-FFF2-40B4-BE49-F238E27FC236}">
                    <a16:creationId xmlns:a16="http://schemas.microsoft.com/office/drawing/2014/main" id="{375C6401-1DA6-47E8-8E06-EAAA20CED8E7}"/>
                  </a:ext>
                </a:extLst>
              </p:cNvPr>
              <p:cNvSpPr/>
              <p:nvPr/>
            </p:nvSpPr>
            <p:spPr>
              <a:xfrm>
                <a:off x="902615" y="1595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8" name="Circle">
                <a:extLst>
                  <a:ext uri="{FF2B5EF4-FFF2-40B4-BE49-F238E27FC236}">
                    <a16:creationId xmlns:a16="http://schemas.microsoft.com/office/drawing/2014/main" id="{FBD2C950-0641-441C-8E35-17884005593D}"/>
                  </a:ext>
                </a:extLst>
              </p:cNvPr>
              <p:cNvSpPr/>
              <p:nvPr/>
            </p:nvSpPr>
            <p:spPr>
              <a:xfrm>
                <a:off x="1105815" y="1663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9" name="Circle">
                <a:extLst>
                  <a:ext uri="{FF2B5EF4-FFF2-40B4-BE49-F238E27FC236}">
                    <a16:creationId xmlns:a16="http://schemas.microsoft.com/office/drawing/2014/main" id="{B2FC789C-EAC1-4D5C-9ED7-97976D1F19AC}"/>
                  </a:ext>
                </a:extLst>
              </p:cNvPr>
              <p:cNvSpPr/>
              <p:nvPr/>
            </p:nvSpPr>
            <p:spPr>
              <a:xfrm>
                <a:off x="1365160" y="162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0" name="Circle">
                <a:extLst>
                  <a:ext uri="{FF2B5EF4-FFF2-40B4-BE49-F238E27FC236}">
                    <a16:creationId xmlns:a16="http://schemas.microsoft.com/office/drawing/2014/main" id="{992133EB-AB2C-4631-AD4A-2E8DE71782BE}"/>
                  </a:ext>
                </a:extLst>
              </p:cNvPr>
              <p:cNvSpPr/>
              <p:nvPr/>
            </p:nvSpPr>
            <p:spPr>
              <a:xfrm>
                <a:off x="1253982" y="1540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1" name="Circle">
                <a:extLst>
                  <a:ext uri="{FF2B5EF4-FFF2-40B4-BE49-F238E27FC236}">
                    <a16:creationId xmlns:a16="http://schemas.microsoft.com/office/drawing/2014/main" id="{CAB77377-193B-4A24-9017-5C52B4450EED}"/>
                  </a:ext>
                </a:extLst>
              </p:cNvPr>
              <p:cNvSpPr/>
              <p:nvPr/>
            </p:nvSpPr>
            <p:spPr>
              <a:xfrm>
                <a:off x="669782" y="15277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2" name="Circle">
                <a:extLst>
                  <a:ext uri="{FF2B5EF4-FFF2-40B4-BE49-F238E27FC236}">
                    <a16:creationId xmlns:a16="http://schemas.microsoft.com/office/drawing/2014/main" id="{2B1728F0-302D-4F54-83E0-F79213F44C5E}"/>
                  </a:ext>
                </a:extLst>
              </p:cNvPr>
              <p:cNvSpPr/>
              <p:nvPr/>
            </p:nvSpPr>
            <p:spPr>
              <a:xfrm>
                <a:off x="977672" y="915675"/>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3" name="Circle">
                <a:extLst>
                  <a:ext uri="{FF2B5EF4-FFF2-40B4-BE49-F238E27FC236}">
                    <a16:creationId xmlns:a16="http://schemas.microsoft.com/office/drawing/2014/main" id="{E7455510-4E55-4061-974B-670C8463851F}"/>
                  </a:ext>
                </a:extLst>
              </p:cNvPr>
              <p:cNvSpPr/>
              <p:nvPr/>
            </p:nvSpPr>
            <p:spPr>
              <a:xfrm>
                <a:off x="1282472" y="14194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4" name="Circle">
                <a:extLst>
                  <a:ext uri="{FF2B5EF4-FFF2-40B4-BE49-F238E27FC236}">
                    <a16:creationId xmlns:a16="http://schemas.microsoft.com/office/drawing/2014/main" id="{99A62A21-C232-4D27-B846-7483ADD845CE}"/>
                  </a:ext>
                </a:extLst>
              </p:cNvPr>
              <p:cNvSpPr/>
              <p:nvPr/>
            </p:nvSpPr>
            <p:spPr>
              <a:xfrm>
                <a:off x="1664615" y="731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5" name="Circle">
                <a:extLst>
                  <a:ext uri="{FF2B5EF4-FFF2-40B4-BE49-F238E27FC236}">
                    <a16:creationId xmlns:a16="http://schemas.microsoft.com/office/drawing/2014/main" id="{DA297E52-8634-40CD-A389-1B17C1D9D254}"/>
                  </a:ext>
                </a:extLst>
              </p:cNvPr>
              <p:cNvSpPr/>
              <p:nvPr/>
            </p:nvSpPr>
            <p:spPr>
              <a:xfrm>
                <a:off x="1546082" y="7911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6" name="Circle">
                <a:extLst>
                  <a:ext uri="{FF2B5EF4-FFF2-40B4-BE49-F238E27FC236}">
                    <a16:creationId xmlns:a16="http://schemas.microsoft.com/office/drawing/2014/main" id="{234E962F-0B98-4BAF-A4CD-032C234E9045}"/>
                  </a:ext>
                </a:extLst>
              </p:cNvPr>
              <p:cNvSpPr/>
              <p:nvPr/>
            </p:nvSpPr>
            <p:spPr>
              <a:xfrm>
                <a:off x="1486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7" name="Circle">
                <a:extLst>
                  <a:ext uri="{FF2B5EF4-FFF2-40B4-BE49-F238E27FC236}">
                    <a16:creationId xmlns:a16="http://schemas.microsoft.com/office/drawing/2014/main" id="{42AF4B45-0D9B-41C3-889D-A90F9B2D0CC4}"/>
                  </a:ext>
                </a:extLst>
              </p:cNvPr>
              <p:cNvSpPr/>
              <p:nvPr/>
            </p:nvSpPr>
            <p:spPr>
              <a:xfrm>
                <a:off x="1232815" y="355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8" name="Circle">
                <a:extLst>
                  <a:ext uri="{FF2B5EF4-FFF2-40B4-BE49-F238E27FC236}">
                    <a16:creationId xmlns:a16="http://schemas.microsoft.com/office/drawing/2014/main" id="{A506D7C9-9145-4BB5-8595-17B0A567553A}"/>
                  </a:ext>
                </a:extLst>
              </p:cNvPr>
              <p:cNvSpPr/>
              <p:nvPr/>
            </p:nvSpPr>
            <p:spPr>
              <a:xfrm>
                <a:off x="902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9" name="Circle">
                <a:extLst>
                  <a:ext uri="{FF2B5EF4-FFF2-40B4-BE49-F238E27FC236}">
                    <a16:creationId xmlns:a16="http://schemas.microsoft.com/office/drawing/2014/main" id="{26EA0FE7-ACB0-4F20-A9A2-78E49DA3AACA}"/>
                  </a:ext>
                </a:extLst>
              </p:cNvPr>
              <p:cNvSpPr/>
              <p:nvPr/>
            </p:nvSpPr>
            <p:spPr>
              <a:xfrm>
                <a:off x="15249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0" name="Circle">
                <a:extLst>
                  <a:ext uri="{FF2B5EF4-FFF2-40B4-BE49-F238E27FC236}">
                    <a16:creationId xmlns:a16="http://schemas.microsoft.com/office/drawing/2014/main" id="{B55B60BB-B838-463F-A95A-AC6BA31F7C20}"/>
                  </a:ext>
                </a:extLst>
              </p:cNvPr>
              <p:cNvSpPr/>
              <p:nvPr/>
            </p:nvSpPr>
            <p:spPr>
              <a:xfrm>
                <a:off x="10423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1" name="Circle">
                <a:extLst>
                  <a:ext uri="{FF2B5EF4-FFF2-40B4-BE49-F238E27FC236}">
                    <a16:creationId xmlns:a16="http://schemas.microsoft.com/office/drawing/2014/main" id="{B8642C95-9355-456D-B3EA-6B0154C7DEA2}"/>
                  </a:ext>
                </a:extLst>
              </p:cNvPr>
              <p:cNvSpPr/>
              <p:nvPr/>
            </p:nvSpPr>
            <p:spPr>
              <a:xfrm>
                <a:off x="813715" y="655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2" name="Circle">
                <a:extLst>
                  <a:ext uri="{FF2B5EF4-FFF2-40B4-BE49-F238E27FC236}">
                    <a16:creationId xmlns:a16="http://schemas.microsoft.com/office/drawing/2014/main" id="{67A592B9-4744-4CA3-A861-4479E930347B}"/>
                  </a:ext>
                </a:extLst>
              </p:cNvPr>
              <p:cNvSpPr/>
              <p:nvPr/>
            </p:nvSpPr>
            <p:spPr>
              <a:xfrm>
                <a:off x="902615" y="592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3" name="Circle">
                <a:extLst>
                  <a:ext uri="{FF2B5EF4-FFF2-40B4-BE49-F238E27FC236}">
                    <a16:creationId xmlns:a16="http://schemas.microsoft.com/office/drawing/2014/main" id="{E5AC8CDA-50D9-4AAC-AE4E-D6F1BD699997}"/>
                  </a:ext>
                </a:extLst>
              </p:cNvPr>
              <p:cNvSpPr/>
              <p:nvPr/>
            </p:nvSpPr>
            <p:spPr>
              <a:xfrm>
                <a:off x="1105815" y="6598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4" name="Circle">
                <a:extLst>
                  <a:ext uri="{FF2B5EF4-FFF2-40B4-BE49-F238E27FC236}">
                    <a16:creationId xmlns:a16="http://schemas.microsoft.com/office/drawing/2014/main" id="{B74512D8-14DF-4D46-A18A-2469A4ABD604}"/>
                  </a:ext>
                </a:extLst>
              </p:cNvPr>
              <p:cNvSpPr/>
              <p:nvPr/>
            </p:nvSpPr>
            <p:spPr>
              <a:xfrm>
                <a:off x="1365160" y="626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5" name="Circle">
                <a:extLst>
                  <a:ext uri="{FF2B5EF4-FFF2-40B4-BE49-F238E27FC236}">
                    <a16:creationId xmlns:a16="http://schemas.microsoft.com/office/drawing/2014/main" id="{F7E2C98F-0A22-40B1-A632-68111D9054D5}"/>
                  </a:ext>
                </a:extLst>
              </p:cNvPr>
              <p:cNvSpPr/>
              <p:nvPr/>
            </p:nvSpPr>
            <p:spPr>
              <a:xfrm>
                <a:off x="1253982" y="486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6" name="Circle">
                <a:extLst>
                  <a:ext uri="{FF2B5EF4-FFF2-40B4-BE49-F238E27FC236}">
                    <a16:creationId xmlns:a16="http://schemas.microsoft.com/office/drawing/2014/main" id="{5175F4BB-C03A-452F-9658-15E4E2BE384C}"/>
                  </a:ext>
                </a:extLst>
              </p:cNvPr>
              <p:cNvSpPr/>
              <p:nvPr/>
            </p:nvSpPr>
            <p:spPr>
              <a:xfrm>
                <a:off x="669782" y="600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7" name="Circle">
                <a:extLst>
                  <a:ext uri="{FF2B5EF4-FFF2-40B4-BE49-F238E27FC236}">
                    <a16:creationId xmlns:a16="http://schemas.microsoft.com/office/drawing/2014/main" id="{89AF96CB-0A0F-4C50-BBCC-149EEE0D316F}"/>
                  </a:ext>
                </a:extLst>
              </p:cNvPr>
              <p:cNvSpPr/>
              <p:nvPr/>
            </p:nvSpPr>
            <p:spPr>
              <a:xfrm>
                <a:off x="1740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8" name="Circle">
                <a:extLst>
                  <a:ext uri="{FF2B5EF4-FFF2-40B4-BE49-F238E27FC236}">
                    <a16:creationId xmlns:a16="http://schemas.microsoft.com/office/drawing/2014/main" id="{5003C224-A600-425C-AB91-43946C8BD193}"/>
                  </a:ext>
                </a:extLst>
              </p:cNvPr>
              <p:cNvSpPr/>
              <p:nvPr/>
            </p:nvSpPr>
            <p:spPr>
              <a:xfrm>
                <a:off x="1740815" y="482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9" name="Circle">
                <a:extLst>
                  <a:ext uri="{FF2B5EF4-FFF2-40B4-BE49-F238E27FC236}">
                    <a16:creationId xmlns:a16="http://schemas.microsoft.com/office/drawing/2014/main" id="{1250E88E-D766-45FF-A5EF-62EA058F763A}"/>
                  </a:ext>
                </a:extLst>
              </p:cNvPr>
              <p:cNvSpPr/>
              <p:nvPr/>
            </p:nvSpPr>
            <p:spPr>
              <a:xfrm>
                <a:off x="1029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0" name="Circle">
                <a:extLst>
                  <a:ext uri="{FF2B5EF4-FFF2-40B4-BE49-F238E27FC236}">
                    <a16:creationId xmlns:a16="http://schemas.microsoft.com/office/drawing/2014/main" id="{59840AC6-4690-4AF2-B96D-2571CB9176FD}"/>
                  </a:ext>
                </a:extLst>
              </p:cNvPr>
              <p:cNvSpPr/>
              <p:nvPr/>
            </p:nvSpPr>
            <p:spPr>
              <a:xfrm>
                <a:off x="508915" y="617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1" name="Circle">
                <a:extLst>
                  <a:ext uri="{FF2B5EF4-FFF2-40B4-BE49-F238E27FC236}">
                    <a16:creationId xmlns:a16="http://schemas.microsoft.com/office/drawing/2014/main" id="{18AD8DE5-30BB-41FF-B948-FC732E92C5FB}"/>
                  </a:ext>
                </a:extLst>
              </p:cNvPr>
              <p:cNvSpPr/>
              <p:nvPr/>
            </p:nvSpPr>
            <p:spPr>
              <a:xfrm>
                <a:off x="1169315" y="363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2" name="Circle">
                <a:extLst>
                  <a:ext uri="{FF2B5EF4-FFF2-40B4-BE49-F238E27FC236}">
                    <a16:creationId xmlns:a16="http://schemas.microsoft.com/office/drawing/2014/main" id="{6974A939-78C0-4E22-BD9D-B8C7B5888920}"/>
                  </a:ext>
                </a:extLst>
              </p:cNvPr>
              <p:cNvSpPr/>
              <p:nvPr/>
            </p:nvSpPr>
            <p:spPr>
              <a:xfrm>
                <a:off x="1380982" y="35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3" name="Circle">
                <a:extLst>
                  <a:ext uri="{FF2B5EF4-FFF2-40B4-BE49-F238E27FC236}">
                    <a16:creationId xmlns:a16="http://schemas.microsoft.com/office/drawing/2014/main" id="{342487E2-5993-413B-A0E0-5F10135E1855}"/>
                  </a:ext>
                </a:extLst>
              </p:cNvPr>
              <p:cNvSpPr/>
              <p:nvPr/>
            </p:nvSpPr>
            <p:spPr>
              <a:xfrm>
                <a:off x="796782" y="473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grpSp>
          <p:nvGrpSpPr>
            <p:cNvPr id="232" name="Group 231">
              <a:extLst>
                <a:ext uri="{FF2B5EF4-FFF2-40B4-BE49-F238E27FC236}">
                  <a16:creationId xmlns:a16="http://schemas.microsoft.com/office/drawing/2014/main" id="{FC25B464-0158-4E37-BFB1-8552F3AA3B71}"/>
                </a:ext>
              </a:extLst>
            </p:cNvPr>
            <p:cNvGrpSpPr/>
            <p:nvPr/>
          </p:nvGrpSpPr>
          <p:grpSpPr>
            <a:xfrm>
              <a:off x="1488446" y="3865811"/>
              <a:ext cx="2734202" cy="2469027"/>
              <a:chOff x="1313930" y="4182842"/>
              <a:chExt cx="2734202" cy="2469027"/>
            </a:xfrm>
          </p:grpSpPr>
          <p:grpSp>
            <p:nvGrpSpPr>
              <p:cNvPr id="233" name="Group 232">
                <a:extLst>
                  <a:ext uri="{FF2B5EF4-FFF2-40B4-BE49-F238E27FC236}">
                    <a16:creationId xmlns:a16="http://schemas.microsoft.com/office/drawing/2014/main" id="{E300FC74-EB88-4C7D-ABC0-473545355806}"/>
                  </a:ext>
                </a:extLst>
              </p:cNvPr>
              <p:cNvGrpSpPr/>
              <p:nvPr/>
            </p:nvGrpSpPr>
            <p:grpSpPr>
              <a:xfrm>
                <a:off x="2000604" y="4340881"/>
                <a:ext cx="1787329" cy="1857289"/>
                <a:chOff x="1532665" y="3949138"/>
                <a:chExt cx="1787329" cy="1857289"/>
              </a:xfrm>
            </p:grpSpPr>
            <p:cxnSp>
              <p:nvCxnSpPr>
                <p:cNvPr id="236" name="Straight Connector 235">
                  <a:extLst>
                    <a:ext uri="{FF2B5EF4-FFF2-40B4-BE49-F238E27FC236}">
                      <a16:creationId xmlns:a16="http://schemas.microsoft.com/office/drawing/2014/main" id="{3337B69B-9178-4439-93C8-085B3679F294}"/>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7" name="Straight Connector 236">
                  <a:extLst>
                    <a:ext uri="{FF2B5EF4-FFF2-40B4-BE49-F238E27FC236}">
                      <a16:creationId xmlns:a16="http://schemas.microsoft.com/office/drawing/2014/main" id="{A77EDFA6-AB2A-48C8-B707-4083903FD88D}"/>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34" name="Equation">
                    <a:extLst>
                      <a:ext uri="{FF2B5EF4-FFF2-40B4-BE49-F238E27FC236}">
                        <a16:creationId xmlns:a16="http://schemas.microsoft.com/office/drawing/2014/main" id="{FB6D0C0C-9F43-4D69-8148-3AF5393D0FF1}"/>
                      </a:ext>
                    </a:extLst>
                  </p:cNvPr>
                  <p:cNvSpPr txBox="1"/>
                  <p:nvPr/>
                </p:nvSpPr>
                <p:spPr>
                  <a:xfrm>
                    <a:off x="1313930" y="4182842"/>
                    <a:ext cx="559705"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3600" i="1">
                                  <a:solidFill>
                                    <a:srgbClr val="414040"/>
                                  </a:solidFill>
                                  <a:latin typeface="Cambria Math" panose="02040503050406030204" pitchFamily="18" charset="0"/>
                                </a:rPr>
                              </m:ctrlPr>
                            </m:sSubPr>
                            <m:e>
                              <m:r>
                                <a:rPr lang="ar-AE" sz="3600" i="1">
                                  <a:solidFill>
                                    <a:srgbClr val="414040"/>
                                  </a:solidFill>
                                  <a:latin typeface="Cambria Math" panose="02040503050406030204" pitchFamily="18" charset="0"/>
                                </a:rPr>
                                <m:t>𝑥</m:t>
                              </m:r>
                            </m:e>
                            <m:sub>
                              <m:r>
                                <a:rPr lang="ar-AE" sz="3600" i="1">
                                  <a:solidFill>
                                    <a:srgbClr val="414040"/>
                                  </a:solidFill>
                                  <a:latin typeface="Cambria Math" panose="02040503050406030204" pitchFamily="18" charset="0"/>
                                </a:rPr>
                                <m:t>2</m:t>
                              </m:r>
                            </m:sub>
                          </m:sSub>
                        </m:oMath>
                      </m:oMathPara>
                    </a14:m>
                    <a:endParaRPr sz="3300" dirty="0">
                      <a:solidFill>
                        <a:srgbClr val="414141"/>
                      </a:solidFill>
                    </a:endParaRPr>
                  </a:p>
                </p:txBody>
              </p:sp>
            </mc:Choice>
            <mc:Fallback xmlns="">
              <p:sp>
                <p:nvSpPr>
                  <p:cNvPr id="234" name="Equation">
                    <a:extLst>
                      <a:ext uri="{FF2B5EF4-FFF2-40B4-BE49-F238E27FC236}">
                        <a16:creationId xmlns:a16="http://schemas.microsoft.com/office/drawing/2014/main" id="{FB6D0C0C-9F43-4D69-8148-3AF5393D0FF1}"/>
                      </a:ext>
                    </a:extLst>
                  </p:cNvPr>
                  <p:cNvSpPr txBox="1">
                    <a:spLocks noRot="1" noChangeAspect="1" noMove="1" noResize="1" noEditPoints="1" noAdjustHandles="1" noChangeArrowheads="1" noChangeShapeType="1" noTextEdit="1"/>
                  </p:cNvSpPr>
                  <p:nvPr/>
                </p:nvSpPr>
                <p:spPr>
                  <a:xfrm>
                    <a:off x="1313930" y="4182842"/>
                    <a:ext cx="559705" cy="553998"/>
                  </a:xfrm>
                  <a:prstGeom prst="rect">
                    <a:avLst/>
                  </a:prstGeom>
                  <a:blipFill>
                    <a:blip r:embed="rId2"/>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5" name="Equation">
                    <a:extLst>
                      <a:ext uri="{FF2B5EF4-FFF2-40B4-BE49-F238E27FC236}">
                        <a16:creationId xmlns:a16="http://schemas.microsoft.com/office/drawing/2014/main" id="{2AA8D9E9-E44D-4F01-AE5E-CBC45527F107}"/>
                      </a:ext>
                    </a:extLst>
                  </p:cNvPr>
                  <p:cNvSpPr txBox="1"/>
                  <p:nvPr/>
                </p:nvSpPr>
                <p:spPr>
                  <a:xfrm>
                    <a:off x="3499136" y="6097871"/>
                    <a:ext cx="548996"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3600" i="1">
                                  <a:solidFill>
                                    <a:srgbClr val="414040"/>
                                  </a:solidFill>
                                  <a:latin typeface="Cambria Math" panose="02040503050406030204" pitchFamily="18" charset="0"/>
                                </a:rPr>
                              </m:ctrlPr>
                            </m:sSubPr>
                            <m:e>
                              <m:r>
                                <a:rPr lang="ar-AE" sz="3600" i="1">
                                  <a:solidFill>
                                    <a:srgbClr val="414040"/>
                                  </a:solidFill>
                                  <a:latin typeface="Cambria Math" panose="02040503050406030204" pitchFamily="18" charset="0"/>
                                </a:rPr>
                                <m:t>𝑥</m:t>
                              </m:r>
                            </m:e>
                            <m:sub>
                              <m:r>
                                <a:rPr lang="ar-AE" sz="3600" i="1">
                                  <a:solidFill>
                                    <a:srgbClr val="414040"/>
                                  </a:solidFill>
                                  <a:latin typeface="Cambria Math" panose="02040503050406030204" pitchFamily="18" charset="0"/>
                                </a:rPr>
                                <m:t>1</m:t>
                              </m:r>
                            </m:sub>
                          </m:sSub>
                        </m:oMath>
                      </m:oMathPara>
                    </a14:m>
                    <a:endParaRPr sz="3300" dirty="0">
                      <a:solidFill>
                        <a:srgbClr val="414141"/>
                      </a:solidFill>
                    </a:endParaRPr>
                  </a:p>
                </p:txBody>
              </p:sp>
            </mc:Choice>
            <mc:Fallback xmlns="">
              <p:sp>
                <p:nvSpPr>
                  <p:cNvPr id="235" name="Equation">
                    <a:extLst>
                      <a:ext uri="{FF2B5EF4-FFF2-40B4-BE49-F238E27FC236}">
                        <a16:creationId xmlns:a16="http://schemas.microsoft.com/office/drawing/2014/main" id="{2AA8D9E9-E44D-4F01-AE5E-CBC45527F107}"/>
                      </a:ext>
                    </a:extLst>
                  </p:cNvPr>
                  <p:cNvSpPr txBox="1">
                    <a:spLocks noRot="1" noChangeAspect="1" noMove="1" noResize="1" noEditPoints="1" noAdjustHandles="1" noChangeArrowheads="1" noChangeShapeType="1" noTextEdit="1"/>
                  </p:cNvSpPr>
                  <p:nvPr/>
                </p:nvSpPr>
                <p:spPr>
                  <a:xfrm>
                    <a:off x="3499136" y="6097871"/>
                    <a:ext cx="548996" cy="553998"/>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grpSp>
      </p:grpSp>
      <p:sp>
        <p:nvSpPr>
          <p:cNvPr id="2" name="Title 1"/>
          <p:cNvSpPr>
            <a:spLocks noGrp="1"/>
          </p:cNvSpPr>
          <p:nvPr>
            <p:ph type="title"/>
          </p:nvPr>
        </p:nvSpPr>
        <p:spPr/>
        <p:txBody>
          <a:bodyPr/>
          <a:lstStyle/>
          <a:p>
            <a:r>
              <a:rPr lang="en-US" dirty="0"/>
              <a:t>Representational Learning</a:t>
            </a:r>
          </a:p>
        </p:txBody>
      </p:sp>
      <p:sp>
        <p:nvSpPr>
          <p:cNvPr id="3" name="Content Placeholder 2"/>
          <p:cNvSpPr>
            <a:spLocks noGrp="1"/>
          </p:cNvSpPr>
          <p:nvPr>
            <p:ph idx="1"/>
          </p:nvPr>
        </p:nvSpPr>
        <p:spPr/>
        <p:txBody>
          <a:bodyPr/>
          <a:lstStyle/>
          <a:p>
            <a:r>
              <a:rPr lang="en-US" sz="2400" dirty="0"/>
              <a:t>Representation Matters</a:t>
            </a:r>
          </a:p>
        </p:txBody>
      </p:sp>
      <p:sp>
        <p:nvSpPr>
          <p:cNvPr id="8" name="Equation"/>
          <p:cNvSpPr txBox="1"/>
          <p:nvPr/>
        </p:nvSpPr>
        <p:spPr>
          <a:xfrm>
            <a:off x="16401617" y="207669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 name="Regression"/>
          <p:cNvSpPr txBox="1"/>
          <p:nvPr/>
        </p:nvSpPr>
        <p:spPr>
          <a:xfrm>
            <a:off x="13291405" y="2499292"/>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00" name="Group 99">
            <a:extLst>
              <a:ext uri="{FF2B5EF4-FFF2-40B4-BE49-F238E27FC236}">
                <a16:creationId xmlns:a16="http://schemas.microsoft.com/office/drawing/2014/main" id="{5A319155-4B1D-491F-8809-B3A7489F91DA}"/>
              </a:ext>
            </a:extLst>
          </p:cNvPr>
          <p:cNvGrpSpPr/>
          <p:nvPr/>
        </p:nvGrpSpPr>
        <p:grpSpPr>
          <a:xfrm>
            <a:off x="1804900" y="1848440"/>
            <a:ext cx="6550869" cy="1298130"/>
            <a:chOff x="1804900" y="1848460"/>
            <a:chExt cx="6550869" cy="1298130"/>
          </a:xfrm>
        </p:grpSpPr>
        <p:sp>
          <p:nvSpPr>
            <p:cNvPr id="101" name="Equation">
              <a:extLst>
                <a:ext uri="{FF2B5EF4-FFF2-40B4-BE49-F238E27FC236}">
                  <a16:creationId xmlns:a16="http://schemas.microsoft.com/office/drawing/2014/main" id="{BA5BEDD7-C566-428B-8A98-A049C706267A}"/>
                </a:ext>
              </a:extLst>
            </p:cNvPr>
            <p:cNvSpPr txBox="1"/>
            <p:nvPr/>
          </p:nvSpPr>
          <p:spPr>
            <a:xfrm>
              <a:off x="7922689" y="196573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2" name="Regression">
              <a:extLst>
                <a:ext uri="{FF2B5EF4-FFF2-40B4-BE49-F238E27FC236}">
                  <a16:creationId xmlns:a16="http://schemas.microsoft.com/office/drawing/2014/main" id="{F3CB8D11-2D43-4D27-9BA9-0ACFDC3FC21C}"/>
                </a:ext>
              </a:extLst>
            </p:cNvPr>
            <p:cNvSpPr txBox="1"/>
            <p:nvPr/>
          </p:nvSpPr>
          <p:spPr>
            <a:xfrm>
              <a:off x="4937495" y="25125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03" name="Group 102">
              <a:extLst>
                <a:ext uri="{FF2B5EF4-FFF2-40B4-BE49-F238E27FC236}">
                  <a16:creationId xmlns:a16="http://schemas.microsoft.com/office/drawing/2014/main" id="{F9457DDB-F129-4A8D-AAFC-37D93D91C407}"/>
                </a:ext>
              </a:extLst>
            </p:cNvPr>
            <p:cNvGrpSpPr/>
            <p:nvPr/>
          </p:nvGrpSpPr>
          <p:grpSpPr>
            <a:xfrm>
              <a:off x="1804900" y="1848460"/>
              <a:ext cx="6550869" cy="1298130"/>
              <a:chOff x="1804900" y="1848460"/>
              <a:chExt cx="6550869" cy="1298130"/>
            </a:xfrm>
          </p:grpSpPr>
          <p:grpSp>
            <p:nvGrpSpPr>
              <p:cNvPr id="104" name="Group 103">
                <a:extLst>
                  <a:ext uri="{FF2B5EF4-FFF2-40B4-BE49-F238E27FC236}">
                    <a16:creationId xmlns:a16="http://schemas.microsoft.com/office/drawing/2014/main" id="{24B3AC0D-A95B-4A85-AA64-C69898F754EF}"/>
                  </a:ext>
                </a:extLst>
              </p:cNvPr>
              <p:cNvGrpSpPr/>
              <p:nvPr/>
            </p:nvGrpSpPr>
            <p:grpSpPr>
              <a:xfrm>
                <a:off x="1804900" y="1848460"/>
                <a:ext cx="6550869" cy="1298130"/>
                <a:chOff x="1611541" y="1860037"/>
                <a:chExt cx="6303706" cy="1298130"/>
              </a:xfrm>
            </p:grpSpPr>
            <mc:AlternateContent xmlns:mc="http://schemas.openxmlformats.org/markup-compatibility/2006" xmlns:a14="http://schemas.microsoft.com/office/drawing/2010/main">
              <mc:Choice Requires="a14">
                <p:sp>
                  <p:nvSpPr>
                    <p:cNvPr id="106" name="Equation">
                      <a:extLst>
                        <a:ext uri="{FF2B5EF4-FFF2-40B4-BE49-F238E27FC236}">
                          <a16:creationId xmlns:a16="http://schemas.microsoft.com/office/drawing/2014/main" id="{1EE81156-303C-4FB9-B3CB-43E0F2CC318A}"/>
                        </a:ext>
                      </a:extLst>
                    </p:cNvPr>
                    <p:cNvSpPr txBox="1"/>
                    <p:nvPr/>
                  </p:nvSpPr>
                  <p:spPr>
                    <a:xfrm>
                      <a:off x="1611541" y="1905555"/>
                      <a:ext cx="2103877" cy="1031051"/>
                    </a:xfrm>
                    <a:prstGeom prst="rect">
                      <a:avLst/>
                    </a:prstGeom>
                    <a:ln w="12700">
                      <a:miter lim="400000"/>
                    </a:ln>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6700" i="1">
                                    <a:solidFill>
                                      <a:srgbClr val="414040"/>
                                    </a:solidFill>
                                    <a:latin typeface="Cambria Math" panose="02040503050406030204" pitchFamily="18" charset="0"/>
                                  </a:rPr>
                                </m:ctrlPr>
                              </m:sSubPr>
                              <m:e>
                                <m:r>
                                  <a:rPr lang="ar-AE" sz="6700" i="1">
                                    <a:solidFill>
                                      <a:srgbClr val="414040"/>
                                    </a:solidFill>
                                    <a:latin typeface="Cambria Math" panose="02040503050406030204" pitchFamily="18" charset="0"/>
                                  </a:rPr>
                                  <m:t>𝑥</m:t>
                                </m:r>
                              </m:e>
                              <m:sub>
                                <m:r>
                                  <a:rPr lang="ar-AE" sz="6700" i="1">
                                    <a:solidFill>
                                      <a:srgbClr val="414040"/>
                                    </a:solidFill>
                                    <a:latin typeface="Cambria Math" panose="02040503050406030204" pitchFamily="18" charset="0"/>
                                  </a:rPr>
                                  <m:t>1</m:t>
                                </m:r>
                              </m:sub>
                            </m:sSub>
                            <m:r>
                              <a:rPr lang="ar-AE" sz="6700" i="1">
                                <a:solidFill>
                                  <a:srgbClr val="414040"/>
                                </a:solidFill>
                                <a:latin typeface="Cambria Math" panose="02040503050406030204" pitchFamily="18" charset="0"/>
                              </a:rPr>
                              <m:t>,</m:t>
                            </m:r>
                            <m:sSub>
                              <m:sSubPr>
                                <m:ctrlPr>
                                  <a:rPr lang="ar-AE" sz="6700" i="1">
                                    <a:solidFill>
                                      <a:srgbClr val="414040"/>
                                    </a:solidFill>
                                    <a:latin typeface="Cambria Math" panose="02040503050406030204" pitchFamily="18" charset="0"/>
                                  </a:rPr>
                                </m:ctrlPr>
                              </m:sSubPr>
                              <m:e>
                                <m:r>
                                  <a:rPr lang="ar-AE" sz="6700" i="1">
                                    <a:solidFill>
                                      <a:srgbClr val="414040"/>
                                    </a:solidFill>
                                    <a:latin typeface="Cambria Math" panose="02040503050406030204" pitchFamily="18" charset="0"/>
                                  </a:rPr>
                                  <m:t>𝑥</m:t>
                                </m:r>
                              </m:e>
                              <m:sub>
                                <m:r>
                                  <a:rPr lang="ar-AE" sz="6700" i="1">
                                    <a:solidFill>
                                      <a:srgbClr val="414040"/>
                                    </a:solidFill>
                                    <a:latin typeface="Cambria Math" panose="02040503050406030204" pitchFamily="18" charset="0"/>
                                  </a:rPr>
                                  <m:t>2</m:t>
                                </m:r>
                              </m:sub>
                            </m:sSub>
                          </m:oMath>
                        </m:oMathPara>
                      </a14:m>
                      <a:endParaRPr sz="6700" dirty="0">
                        <a:solidFill>
                          <a:srgbClr val="414141"/>
                        </a:solidFill>
                      </a:endParaRPr>
                    </a:p>
                  </p:txBody>
                </p:sp>
              </mc:Choice>
              <mc:Fallback xmlns="">
                <p:sp>
                  <p:nvSpPr>
                    <p:cNvPr id="106" name="Equation">
                      <a:extLst>
                        <a:ext uri="{FF2B5EF4-FFF2-40B4-BE49-F238E27FC236}">
                          <a16:creationId xmlns:a16="http://schemas.microsoft.com/office/drawing/2014/main" id="{1EE81156-303C-4FB9-B3CB-43E0F2CC318A}"/>
                        </a:ext>
                      </a:extLst>
                    </p:cNvPr>
                    <p:cNvSpPr txBox="1">
                      <a:spLocks noRot="1" noChangeAspect="1" noMove="1" noResize="1" noEditPoints="1" noAdjustHandles="1" noChangeArrowheads="1" noChangeShapeType="1" noTextEdit="1"/>
                    </p:cNvSpPr>
                    <p:nvPr/>
                  </p:nvSpPr>
                  <p:spPr>
                    <a:xfrm>
                      <a:off x="1611541" y="1905555"/>
                      <a:ext cx="2103877" cy="1031051"/>
                    </a:xfrm>
                    <a:prstGeom prst="rect">
                      <a:avLst/>
                    </a:prstGeom>
                    <a:blipFill>
                      <a:blip r:embed="rId4"/>
                      <a:stretch>
                        <a:fillRect/>
                      </a:stretch>
                    </a:blipFill>
                    <a:ln w="12700">
                      <a:miter lim="400000"/>
                    </a:ln>
                  </p:spPr>
                  <p:txBody>
                    <a:bodyPr/>
                    <a:lstStyle/>
                    <a:p>
                      <a:r>
                        <a:rPr lang="en-US">
                          <a:noFill/>
                        </a:rPr>
                        <a:t> </a:t>
                      </a:r>
                    </a:p>
                  </p:txBody>
                </p:sp>
              </mc:Fallback>
            </mc:AlternateContent>
            <p:sp>
              <p:nvSpPr>
                <p:cNvPr id="107" name="Rounded Rectangle">
                  <a:extLst>
                    <a:ext uri="{FF2B5EF4-FFF2-40B4-BE49-F238E27FC236}">
                      <a16:creationId xmlns:a16="http://schemas.microsoft.com/office/drawing/2014/main" id="{31F5259A-6EDD-4F8F-A49B-0EE4DF0461B8}"/>
                    </a:ext>
                  </a:extLst>
                </p:cNvPr>
                <p:cNvSpPr/>
                <p:nvPr/>
              </p:nvSpPr>
              <p:spPr>
                <a:xfrm>
                  <a:off x="4735596" y="1860037"/>
                  <a:ext cx="1546106"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108" name="Line">
                  <a:extLst>
                    <a:ext uri="{FF2B5EF4-FFF2-40B4-BE49-F238E27FC236}">
                      <a16:creationId xmlns:a16="http://schemas.microsoft.com/office/drawing/2014/main" id="{6AD386AB-D6A9-4C8E-8386-E19C440B457E}"/>
                    </a:ext>
                  </a:extLst>
                </p:cNvPr>
                <p:cNvSpPr/>
                <p:nvPr/>
              </p:nvSpPr>
              <p:spPr>
                <a:xfrm>
                  <a:off x="3779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109" name="Line">
                  <a:extLst>
                    <a:ext uri="{FF2B5EF4-FFF2-40B4-BE49-F238E27FC236}">
                      <a16:creationId xmlns:a16="http://schemas.microsoft.com/office/drawing/2014/main" id="{A6D0AA87-C965-4424-B1D1-D9D802C9586F}"/>
                    </a:ext>
                  </a:extLst>
                </p:cNvPr>
                <p:cNvSpPr/>
                <p:nvPr/>
              </p:nvSpPr>
              <p:spPr>
                <a:xfrm>
                  <a:off x="6483203"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110" name="Linear">
                  <a:extLst>
                    <a:ext uri="{FF2B5EF4-FFF2-40B4-BE49-F238E27FC236}">
                      <a16:creationId xmlns:a16="http://schemas.microsoft.com/office/drawing/2014/main" id="{CD7517D0-BCFB-4A6D-B70B-E59454EF1AC0}"/>
                    </a:ext>
                  </a:extLst>
                </p:cNvPr>
                <p:cNvSpPr txBox="1"/>
                <p:nvPr/>
              </p:nvSpPr>
              <p:spPr>
                <a:xfrm>
                  <a:off x="5694871" y="22966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endParaRPr dirty="0">
                    <a:latin typeface="Karla" pitchFamily="2" charset="0"/>
                  </a:endParaRPr>
                </a:p>
              </p:txBody>
            </p:sp>
            <mc:AlternateContent xmlns:mc="http://schemas.openxmlformats.org/markup-compatibility/2006" xmlns:a14="http://schemas.microsoft.com/office/drawing/2010/main">
              <mc:Choice Requires="a14">
                <p:sp>
                  <p:nvSpPr>
                    <p:cNvPr id="111" name="Equation">
                      <a:extLst>
                        <a:ext uri="{FF2B5EF4-FFF2-40B4-BE49-F238E27FC236}">
                          <a16:creationId xmlns:a16="http://schemas.microsoft.com/office/drawing/2014/main" id="{BB3A2D76-133B-42C3-A149-534222D84A16}"/>
                        </a:ext>
                      </a:extLst>
                    </p:cNvPr>
                    <p:cNvSpPr txBox="1"/>
                    <p:nvPr/>
                  </p:nvSpPr>
                  <p:spPr>
                    <a:xfrm>
                      <a:off x="7225699" y="190927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panose="02040503050406030204" pitchFamily="18"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xmlns="">
                <p:sp>
                  <p:nvSpPr>
                    <p:cNvPr id="111" name="Equation">
                      <a:extLst>
                        <a:ext uri="{FF2B5EF4-FFF2-40B4-BE49-F238E27FC236}">
                          <a16:creationId xmlns:a16="http://schemas.microsoft.com/office/drawing/2014/main" id="{BB3A2D76-133B-42C3-A149-534222D84A16}"/>
                        </a:ext>
                      </a:extLst>
                    </p:cNvPr>
                    <p:cNvSpPr txBox="1">
                      <a:spLocks noRot="1" noChangeAspect="1" noMove="1" noResize="1" noEditPoints="1" noAdjustHandles="1" noChangeArrowheads="1" noChangeShapeType="1" noTextEdit="1"/>
                    </p:cNvSpPr>
                    <p:nvPr/>
                  </p:nvSpPr>
                  <p:spPr>
                    <a:xfrm>
                      <a:off x="7225699" y="1909279"/>
                      <a:ext cx="689548" cy="1031051"/>
                    </a:xfrm>
                    <a:prstGeom prst="rect">
                      <a:avLst/>
                    </a:prstGeom>
                    <a:blipFill>
                      <a:blip r:embed="rId5"/>
                      <a:stretch>
                        <a:fillRect/>
                      </a:stretch>
                    </a:blipFill>
                    <a:ln w="12700">
                      <a:miter lim="400000"/>
                    </a:ln>
                  </p:spPr>
                  <p:txBody>
                    <a:bodyPr/>
                    <a:lstStyle/>
                    <a:p>
                      <a:r>
                        <a:rPr lang="en-US">
                          <a:noFill/>
                        </a:rPr>
                        <a:t> </a:t>
                      </a:r>
                    </a:p>
                  </p:txBody>
                </p:sp>
              </mc:Fallback>
            </mc:AlternateContent>
          </p:grpSp>
          <p:sp>
            <p:nvSpPr>
              <p:cNvPr id="105" name="Rectangle 104">
                <a:extLst>
                  <a:ext uri="{FF2B5EF4-FFF2-40B4-BE49-F238E27FC236}">
                    <a16:creationId xmlns:a16="http://schemas.microsoft.com/office/drawing/2014/main" id="{87EF8E64-BFBF-43DC-B8BE-B08A6178FCF7}"/>
                  </a:ext>
                </a:extLst>
              </p:cNvPr>
              <p:cNvSpPr/>
              <p:nvPr/>
            </p:nvSpPr>
            <p:spPr>
              <a:xfrm>
                <a:off x="5001391" y="2063584"/>
                <a:ext cx="1726509" cy="769441"/>
              </a:xfrm>
              <a:prstGeom prst="rect">
                <a:avLst/>
              </a:prstGeom>
            </p:spPr>
            <p:txBody>
              <a:bodyPr wrap="square">
                <a:spAutoFit/>
              </a:bodyPr>
              <a:lstStyle/>
              <a:p>
                <a:pPr algn="ctr"/>
                <a:r>
                  <a:rPr lang="en-US" sz="2200" dirty="0">
                    <a:solidFill>
                      <a:schemeClr val="accent2">
                        <a:hueOff val="597264"/>
                        <a:satOff val="5158"/>
                        <a:lumOff val="-17289"/>
                      </a:schemeClr>
                    </a:solidFill>
                    <a:latin typeface="Karla" pitchFamily="2" charset="0"/>
                  </a:rPr>
                  <a:t>Logistic </a:t>
                </a:r>
              </a:p>
              <a:p>
                <a:pPr algn="ctr"/>
                <a:r>
                  <a:rPr lang="en-US" sz="2200" dirty="0">
                    <a:solidFill>
                      <a:schemeClr val="accent2">
                        <a:hueOff val="597264"/>
                        <a:satOff val="5158"/>
                        <a:lumOff val="-17289"/>
                      </a:schemeClr>
                    </a:solidFill>
                    <a:latin typeface="Karla" pitchFamily="2" charset="0"/>
                  </a:rPr>
                  <a:t>Regression</a:t>
                </a:r>
              </a:p>
            </p:txBody>
          </p:sp>
        </p:grpSp>
      </p:grpSp>
      <p:grpSp>
        <p:nvGrpSpPr>
          <p:cNvPr id="4" name="Group 3">
            <a:extLst>
              <a:ext uri="{FF2B5EF4-FFF2-40B4-BE49-F238E27FC236}">
                <a16:creationId xmlns:a16="http://schemas.microsoft.com/office/drawing/2014/main" id="{8AD4E825-3F4A-4105-B11E-57E124A418C0}"/>
              </a:ext>
            </a:extLst>
          </p:cNvPr>
          <p:cNvGrpSpPr/>
          <p:nvPr/>
        </p:nvGrpSpPr>
        <p:grpSpPr>
          <a:xfrm>
            <a:off x="1488446" y="3865811"/>
            <a:ext cx="2734202" cy="2469027"/>
            <a:chOff x="1488446" y="3865811"/>
            <a:chExt cx="2734202" cy="2469027"/>
          </a:xfrm>
        </p:grpSpPr>
        <p:grpSp>
          <p:nvGrpSpPr>
            <p:cNvPr id="11" name="Group"/>
            <p:cNvGrpSpPr/>
            <p:nvPr/>
          </p:nvGrpSpPr>
          <p:grpSpPr>
            <a:xfrm>
              <a:off x="2354083" y="4276315"/>
              <a:ext cx="1565278" cy="1391075"/>
              <a:chOff x="394615" y="350861"/>
              <a:chExt cx="1565276" cy="1391074"/>
            </a:xfrm>
          </p:grpSpPr>
          <p:sp>
            <p:nvSpPr>
              <p:cNvPr id="12" name="Circle"/>
              <p:cNvSpPr/>
              <p:nvPr/>
            </p:nvSpPr>
            <p:spPr>
              <a:xfrm>
                <a:off x="902615" y="13541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3" name="Circle"/>
              <p:cNvSpPr/>
              <p:nvPr/>
            </p:nvSpPr>
            <p:spPr>
              <a:xfrm>
                <a:off x="1042315" y="11636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4" name="Circle"/>
              <p:cNvSpPr/>
              <p:nvPr/>
            </p:nvSpPr>
            <p:spPr>
              <a:xfrm>
                <a:off x="729016" y="1123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5" name="Circle"/>
              <p:cNvSpPr/>
              <p:nvPr/>
            </p:nvSpPr>
            <p:spPr>
              <a:xfrm>
                <a:off x="977672" y="1025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 name="Circle"/>
              <p:cNvSpPr/>
              <p:nvPr/>
            </p:nvSpPr>
            <p:spPr>
              <a:xfrm>
                <a:off x="729016" y="1008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 name="Circle"/>
              <p:cNvSpPr/>
              <p:nvPr/>
            </p:nvSpPr>
            <p:spPr>
              <a:xfrm>
                <a:off x="856016" y="1059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 name="Circle"/>
              <p:cNvSpPr/>
              <p:nvPr/>
            </p:nvSpPr>
            <p:spPr>
              <a:xfrm>
                <a:off x="902615" y="12144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9" name="Circle"/>
              <p:cNvSpPr/>
              <p:nvPr/>
            </p:nvSpPr>
            <p:spPr>
              <a:xfrm>
                <a:off x="745982" y="1286428"/>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0" name="Circle"/>
              <p:cNvSpPr/>
              <p:nvPr/>
            </p:nvSpPr>
            <p:spPr>
              <a:xfrm>
                <a:off x="859138" y="881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1" name="Circle"/>
              <p:cNvSpPr/>
              <p:nvPr/>
            </p:nvSpPr>
            <p:spPr>
              <a:xfrm>
                <a:off x="1105815" y="1282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2" name="Circle"/>
              <p:cNvSpPr/>
              <p:nvPr/>
            </p:nvSpPr>
            <p:spPr>
              <a:xfrm>
                <a:off x="1282472" y="11019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3" name="Circle"/>
              <p:cNvSpPr/>
              <p:nvPr/>
            </p:nvSpPr>
            <p:spPr>
              <a:xfrm>
                <a:off x="1282472" y="1279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 name="Circle"/>
              <p:cNvSpPr/>
              <p:nvPr/>
            </p:nvSpPr>
            <p:spPr>
              <a:xfrm>
                <a:off x="1110016" y="869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 name="Circle"/>
              <p:cNvSpPr/>
              <p:nvPr/>
            </p:nvSpPr>
            <p:spPr>
              <a:xfrm>
                <a:off x="1358672" y="771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 name="Circle"/>
              <p:cNvSpPr/>
              <p:nvPr/>
            </p:nvSpPr>
            <p:spPr>
              <a:xfrm>
                <a:off x="1110016" y="754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 name="Circle"/>
              <p:cNvSpPr/>
              <p:nvPr/>
            </p:nvSpPr>
            <p:spPr>
              <a:xfrm>
                <a:off x="1237016" y="805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 name="Circle"/>
              <p:cNvSpPr/>
              <p:nvPr/>
            </p:nvSpPr>
            <p:spPr>
              <a:xfrm>
                <a:off x="1282472" y="962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 name="Circle"/>
              <p:cNvSpPr/>
              <p:nvPr/>
            </p:nvSpPr>
            <p:spPr>
              <a:xfrm>
                <a:off x="1125838" y="10342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 name="Circle"/>
              <p:cNvSpPr/>
              <p:nvPr/>
            </p:nvSpPr>
            <p:spPr>
              <a:xfrm>
                <a:off x="986138" y="754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 name="Circle"/>
              <p:cNvSpPr/>
              <p:nvPr/>
            </p:nvSpPr>
            <p:spPr>
              <a:xfrm>
                <a:off x="1105815" y="1409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2" name="Circle"/>
              <p:cNvSpPr/>
              <p:nvPr/>
            </p:nvSpPr>
            <p:spPr>
              <a:xfrm>
                <a:off x="1409472" y="1406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3" name="Circle"/>
              <p:cNvSpPr/>
              <p:nvPr/>
            </p:nvSpPr>
            <p:spPr>
              <a:xfrm>
                <a:off x="1485672" y="898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4" name="Circle"/>
              <p:cNvSpPr/>
              <p:nvPr/>
            </p:nvSpPr>
            <p:spPr>
              <a:xfrm>
                <a:off x="1409472" y="1089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5" name="Circle"/>
              <p:cNvSpPr/>
              <p:nvPr/>
            </p:nvSpPr>
            <p:spPr>
              <a:xfrm>
                <a:off x="1481438" y="11993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6" name="Circle"/>
              <p:cNvSpPr/>
              <p:nvPr/>
            </p:nvSpPr>
            <p:spPr>
              <a:xfrm>
                <a:off x="1664615" y="1481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7" name="Circle"/>
              <p:cNvSpPr/>
              <p:nvPr/>
            </p:nvSpPr>
            <p:spPr>
              <a:xfrm>
                <a:off x="1804315" y="1290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8" name="Circle"/>
              <p:cNvSpPr/>
              <p:nvPr/>
            </p:nvSpPr>
            <p:spPr>
              <a:xfrm>
                <a:off x="1740815" y="1150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9" name="Circle"/>
              <p:cNvSpPr/>
              <p:nvPr/>
            </p:nvSpPr>
            <p:spPr>
              <a:xfrm>
                <a:off x="1619160" y="1184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0" name="Circle"/>
              <p:cNvSpPr/>
              <p:nvPr/>
            </p:nvSpPr>
            <p:spPr>
              <a:xfrm>
                <a:off x="1664615" y="1341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1" name="Circle"/>
              <p:cNvSpPr/>
              <p:nvPr/>
            </p:nvSpPr>
            <p:spPr>
              <a:xfrm>
                <a:off x="1507982" y="1413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2" name="Circle"/>
              <p:cNvSpPr/>
              <p:nvPr/>
            </p:nvSpPr>
            <p:spPr>
              <a:xfrm>
                <a:off x="1622282" y="1007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3" name="Circle"/>
              <p:cNvSpPr/>
              <p:nvPr/>
            </p:nvSpPr>
            <p:spPr>
              <a:xfrm>
                <a:off x="1867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4" name="Circle"/>
              <p:cNvSpPr/>
              <p:nvPr/>
            </p:nvSpPr>
            <p:spPr>
              <a:xfrm>
                <a:off x="394615" y="1100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5" name="Circle"/>
              <p:cNvSpPr/>
              <p:nvPr/>
            </p:nvSpPr>
            <p:spPr>
              <a:xfrm>
                <a:off x="394615" y="1277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6" name="Circle"/>
              <p:cNvSpPr/>
              <p:nvPr/>
            </p:nvSpPr>
            <p:spPr>
              <a:xfrm>
                <a:off x="1873160" y="994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7" name="Circle"/>
              <p:cNvSpPr/>
              <p:nvPr/>
            </p:nvSpPr>
            <p:spPr>
              <a:xfrm>
                <a:off x="470815" y="769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8" name="Circle"/>
              <p:cNvSpPr/>
              <p:nvPr/>
            </p:nvSpPr>
            <p:spPr>
              <a:xfrm>
                <a:off x="1740815" y="1565828"/>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9" name="Circle"/>
              <p:cNvSpPr/>
              <p:nvPr/>
            </p:nvSpPr>
            <p:spPr>
              <a:xfrm>
                <a:off x="730160" y="803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0" name="Circle"/>
              <p:cNvSpPr/>
              <p:nvPr/>
            </p:nvSpPr>
            <p:spPr>
              <a:xfrm>
                <a:off x="394615" y="960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1" name="Circle"/>
              <p:cNvSpPr/>
              <p:nvPr/>
            </p:nvSpPr>
            <p:spPr>
              <a:xfrm>
                <a:off x="1888982" y="1159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2" name="Circle"/>
              <p:cNvSpPr/>
              <p:nvPr/>
            </p:nvSpPr>
            <p:spPr>
              <a:xfrm>
                <a:off x="1749282" y="880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3" name="Circle"/>
              <p:cNvSpPr/>
              <p:nvPr/>
            </p:nvSpPr>
            <p:spPr>
              <a:xfrm>
                <a:off x="724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4" name="Circle"/>
              <p:cNvSpPr/>
              <p:nvPr/>
            </p:nvSpPr>
            <p:spPr>
              <a:xfrm>
                <a:off x="521615" y="1404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5" name="Circle"/>
              <p:cNvSpPr/>
              <p:nvPr/>
            </p:nvSpPr>
            <p:spPr>
              <a:xfrm>
                <a:off x="597815" y="896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6" name="Circle"/>
              <p:cNvSpPr/>
              <p:nvPr/>
            </p:nvSpPr>
            <p:spPr>
              <a:xfrm>
                <a:off x="521615" y="1087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7" name="Circle"/>
              <p:cNvSpPr/>
              <p:nvPr/>
            </p:nvSpPr>
            <p:spPr>
              <a:xfrm>
                <a:off x="593582" y="11975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8" name="Circle"/>
              <p:cNvSpPr/>
              <p:nvPr/>
            </p:nvSpPr>
            <p:spPr>
              <a:xfrm>
                <a:off x="15249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9" name="Circle"/>
              <p:cNvSpPr/>
              <p:nvPr/>
            </p:nvSpPr>
            <p:spPr>
              <a:xfrm>
                <a:off x="10423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0" name="Circle"/>
              <p:cNvSpPr/>
              <p:nvPr/>
            </p:nvSpPr>
            <p:spPr>
              <a:xfrm>
                <a:off x="813715" y="1658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1" name="Circle"/>
              <p:cNvSpPr/>
              <p:nvPr/>
            </p:nvSpPr>
            <p:spPr>
              <a:xfrm>
                <a:off x="902615" y="1595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2" name="Circle"/>
              <p:cNvSpPr/>
              <p:nvPr/>
            </p:nvSpPr>
            <p:spPr>
              <a:xfrm>
                <a:off x="1105815" y="1663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3" name="Circle"/>
              <p:cNvSpPr/>
              <p:nvPr/>
            </p:nvSpPr>
            <p:spPr>
              <a:xfrm>
                <a:off x="1365160" y="162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4" name="Circle"/>
              <p:cNvSpPr/>
              <p:nvPr/>
            </p:nvSpPr>
            <p:spPr>
              <a:xfrm>
                <a:off x="1253982" y="1540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5" name="Circle"/>
              <p:cNvSpPr/>
              <p:nvPr/>
            </p:nvSpPr>
            <p:spPr>
              <a:xfrm>
                <a:off x="669782" y="15277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6" name="Circle"/>
              <p:cNvSpPr/>
              <p:nvPr/>
            </p:nvSpPr>
            <p:spPr>
              <a:xfrm>
                <a:off x="977672" y="915675"/>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7" name="Circle"/>
              <p:cNvSpPr/>
              <p:nvPr/>
            </p:nvSpPr>
            <p:spPr>
              <a:xfrm>
                <a:off x="1282472" y="14194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8" name="Circle"/>
              <p:cNvSpPr/>
              <p:nvPr/>
            </p:nvSpPr>
            <p:spPr>
              <a:xfrm>
                <a:off x="1664615" y="731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9" name="Circle"/>
              <p:cNvSpPr/>
              <p:nvPr/>
            </p:nvSpPr>
            <p:spPr>
              <a:xfrm>
                <a:off x="1546082" y="7911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0" name="Circle"/>
              <p:cNvSpPr/>
              <p:nvPr/>
            </p:nvSpPr>
            <p:spPr>
              <a:xfrm>
                <a:off x="1486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1" name="Circle"/>
              <p:cNvSpPr/>
              <p:nvPr/>
            </p:nvSpPr>
            <p:spPr>
              <a:xfrm>
                <a:off x="1232815" y="355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2" name="Circle"/>
              <p:cNvSpPr/>
              <p:nvPr/>
            </p:nvSpPr>
            <p:spPr>
              <a:xfrm>
                <a:off x="902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3" name="Circle"/>
              <p:cNvSpPr/>
              <p:nvPr/>
            </p:nvSpPr>
            <p:spPr>
              <a:xfrm>
                <a:off x="15249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4" name="Circle"/>
              <p:cNvSpPr/>
              <p:nvPr/>
            </p:nvSpPr>
            <p:spPr>
              <a:xfrm>
                <a:off x="10423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5" name="Circle"/>
              <p:cNvSpPr/>
              <p:nvPr/>
            </p:nvSpPr>
            <p:spPr>
              <a:xfrm>
                <a:off x="813715" y="655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6" name="Circle"/>
              <p:cNvSpPr/>
              <p:nvPr/>
            </p:nvSpPr>
            <p:spPr>
              <a:xfrm>
                <a:off x="902615" y="592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7" name="Circle"/>
              <p:cNvSpPr/>
              <p:nvPr/>
            </p:nvSpPr>
            <p:spPr>
              <a:xfrm>
                <a:off x="1105815" y="6598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8" name="Circle"/>
              <p:cNvSpPr/>
              <p:nvPr/>
            </p:nvSpPr>
            <p:spPr>
              <a:xfrm>
                <a:off x="1365160" y="626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9" name="Circle"/>
              <p:cNvSpPr/>
              <p:nvPr/>
            </p:nvSpPr>
            <p:spPr>
              <a:xfrm>
                <a:off x="1253982" y="486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0" name="Circle"/>
              <p:cNvSpPr/>
              <p:nvPr/>
            </p:nvSpPr>
            <p:spPr>
              <a:xfrm>
                <a:off x="669782" y="600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1" name="Circle"/>
              <p:cNvSpPr/>
              <p:nvPr/>
            </p:nvSpPr>
            <p:spPr>
              <a:xfrm>
                <a:off x="1740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2" name="Circle"/>
              <p:cNvSpPr/>
              <p:nvPr/>
            </p:nvSpPr>
            <p:spPr>
              <a:xfrm>
                <a:off x="1740815" y="482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3" name="Circle"/>
              <p:cNvSpPr/>
              <p:nvPr/>
            </p:nvSpPr>
            <p:spPr>
              <a:xfrm>
                <a:off x="1029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4" name="Circle"/>
              <p:cNvSpPr/>
              <p:nvPr/>
            </p:nvSpPr>
            <p:spPr>
              <a:xfrm>
                <a:off x="508915" y="617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5" name="Circle"/>
              <p:cNvSpPr/>
              <p:nvPr/>
            </p:nvSpPr>
            <p:spPr>
              <a:xfrm>
                <a:off x="1169315" y="363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6" name="Circle"/>
              <p:cNvSpPr/>
              <p:nvPr/>
            </p:nvSpPr>
            <p:spPr>
              <a:xfrm>
                <a:off x="1380982" y="35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7" name="Circle"/>
              <p:cNvSpPr/>
              <p:nvPr/>
            </p:nvSpPr>
            <p:spPr>
              <a:xfrm>
                <a:off x="796782" y="473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grpSp>
          <p:nvGrpSpPr>
            <p:cNvPr id="116" name="Group 115">
              <a:extLst>
                <a:ext uri="{FF2B5EF4-FFF2-40B4-BE49-F238E27FC236}">
                  <a16:creationId xmlns:a16="http://schemas.microsoft.com/office/drawing/2014/main" id="{B0BABAED-A166-446E-A522-4F46925EFA25}"/>
                </a:ext>
              </a:extLst>
            </p:cNvPr>
            <p:cNvGrpSpPr/>
            <p:nvPr/>
          </p:nvGrpSpPr>
          <p:grpSpPr>
            <a:xfrm>
              <a:off x="1488446" y="3865811"/>
              <a:ext cx="2734202" cy="2469027"/>
              <a:chOff x="1313930" y="4182842"/>
              <a:chExt cx="2734202" cy="2469027"/>
            </a:xfrm>
          </p:grpSpPr>
          <p:grpSp>
            <p:nvGrpSpPr>
              <p:cNvPr id="128" name="Group 127">
                <a:extLst>
                  <a:ext uri="{FF2B5EF4-FFF2-40B4-BE49-F238E27FC236}">
                    <a16:creationId xmlns:a16="http://schemas.microsoft.com/office/drawing/2014/main" id="{52FAB8A8-F178-48D4-8CFF-6C56E46258BE}"/>
                  </a:ext>
                </a:extLst>
              </p:cNvPr>
              <p:cNvGrpSpPr/>
              <p:nvPr/>
            </p:nvGrpSpPr>
            <p:grpSpPr>
              <a:xfrm>
                <a:off x="2000604" y="4340881"/>
                <a:ext cx="1787329" cy="1857289"/>
                <a:chOff x="1532665" y="3949138"/>
                <a:chExt cx="1787329" cy="1857289"/>
              </a:xfrm>
            </p:grpSpPr>
            <p:cxnSp>
              <p:nvCxnSpPr>
                <p:cNvPr id="131" name="Straight Connector 130">
                  <a:extLst>
                    <a:ext uri="{FF2B5EF4-FFF2-40B4-BE49-F238E27FC236}">
                      <a16:creationId xmlns:a16="http://schemas.microsoft.com/office/drawing/2014/main" id="{661DA225-A09D-4450-8859-6A16119F37CE}"/>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EB36B8C2-F868-4CCB-9118-3B966B133A1A}"/>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29" name="Equation">
                    <a:extLst>
                      <a:ext uri="{FF2B5EF4-FFF2-40B4-BE49-F238E27FC236}">
                        <a16:creationId xmlns:a16="http://schemas.microsoft.com/office/drawing/2014/main" id="{D92D4DB9-56DA-45FA-AA14-AD5C9163836B}"/>
                      </a:ext>
                    </a:extLst>
                  </p:cNvPr>
                  <p:cNvSpPr txBox="1"/>
                  <p:nvPr/>
                </p:nvSpPr>
                <p:spPr>
                  <a:xfrm>
                    <a:off x="1313930" y="4182842"/>
                    <a:ext cx="559705"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3600" i="1">
                                  <a:solidFill>
                                    <a:srgbClr val="414040"/>
                                  </a:solidFill>
                                  <a:latin typeface="Cambria Math" panose="02040503050406030204" pitchFamily="18" charset="0"/>
                                </a:rPr>
                              </m:ctrlPr>
                            </m:sSubPr>
                            <m:e>
                              <m:r>
                                <a:rPr lang="ar-AE" sz="3600" i="1">
                                  <a:solidFill>
                                    <a:srgbClr val="414040"/>
                                  </a:solidFill>
                                  <a:latin typeface="Cambria Math" panose="02040503050406030204" pitchFamily="18" charset="0"/>
                                </a:rPr>
                                <m:t>𝑥</m:t>
                              </m:r>
                            </m:e>
                            <m:sub>
                              <m:r>
                                <a:rPr lang="ar-AE" sz="3600" i="1">
                                  <a:solidFill>
                                    <a:srgbClr val="414040"/>
                                  </a:solidFill>
                                  <a:latin typeface="Cambria Math" panose="02040503050406030204" pitchFamily="18" charset="0"/>
                                </a:rPr>
                                <m:t>2</m:t>
                              </m:r>
                            </m:sub>
                          </m:sSub>
                        </m:oMath>
                      </m:oMathPara>
                    </a14:m>
                    <a:endParaRPr sz="3300" dirty="0">
                      <a:solidFill>
                        <a:srgbClr val="414141"/>
                      </a:solidFill>
                    </a:endParaRPr>
                  </a:p>
                </p:txBody>
              </p:sp>
            </mc:Choice>
            <mc:Fallback xmlns="">
              <p:sp>
                <p:nvSpPr>
                  <p:cNvPr id="129" name="Equation">
                    <a:extLst>
                      <a:ext uri="{FF2B5EF4-FFF2-40B4-BE49-F238E27FC236}">
                        <a16:creationId xmlns:a16="http://schemas.microsoft.com/office/drawing/2014/main" id="{D92D4DB9-56DA-45FA-AA14-AD5C9163836B}"/>
                      </a:ext>
                    </a:extLst>
                  </p:cNvPr>
                  <p:cNvSpPr txBox="1">
                    <a:spLocks noRot="1" noChangeAspect="1" noMove="1" noResize="1" noEditPoints="1" noAdjustHandles="1" noChangeArrowheads="1" noChangeShapeType="1" noTextEdit="1"/>
                  </p:cNvSpPr>
                  <p:nvPr/>
                </p:nvSpPr>
                <p:spPr>
                  <a:xfrm>
                    <a:off x="1313930" y="4182842"/>
                    <a:ext cx="559705" cy="553998"/>
                  </a:xfrm>
                  <a:prstGeom prst="rect">
                    <a:avLst/>
                  </a:prstGeom>
                  <a:blipFill>
                    <a:blip r:embed="rId6"/>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0" name="Equation">
                    <a:extLst>
                      <a:ext uri="{FF2B5EF4-FFF2-40B4-BE49-F238E27FC236}">
                        <a16:creationId xmlns:a16="http://schemas.microsoft.com/office/drawing/2014/main" id="{789927FE-D0B0-440A-A3B6-EA7C6371615F}"/>
                      </a:ext>
                    </a:extLst>
                  </p:cNvPr>
                  <p:cNvSpPr txBox="1"/>
                  <p:nvPr/>
                </p:nvSpPr>
                <p:spPr>
                  <a:xfrm>
                    <a:off x="3499136" y="6097871"/>
                    <a:ext cx="548996"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3600" i="1">
                                  <a:solidFill>
                                    <a:srgbClr val="414040"/>
                                  </a:solidFill>
                                  <a:latin typeface="Cambria Math" panose="02040503050406030204" pitchFamily="18" charset="0"/>
                                </a:rPr>
                              </m:ctrlPr>
                            </m:sSubPr>
                            <m:e>
                              <m:r>
                                <a:rPr lang="ar-AE" sz="3600" i="1">
                                  <a:solidFill>
                                    <a:srgbClr val="414040"/>
                                  </a:solidFill>
                                  <a:latin typeface="Cambria Math" panose="02040503050406030204" pitchFamily="18" charset="0"/>
                                </a:rPr>
                                <m:t>𝑥</m:t>
                              </m:r>
                            </m:e>
                            <m:sub>
                              <m:r>
                                <a:rPr lang="ar-AE" sz="3600" i="1">
                                  <a:solidFill>
                                    <a:srgbClr val="414040"/>
                                  </a:solidFill>
                                  <a:latin typeface="Cambria Math" panose="02040503050406030204" pitchFamily="18" charset="0"/>
                                </a:rPr>
                                <m:t>1</m:t>
                              </m:r>
                            </m:sub>
                          </m:sSub>
                        </m:oMath>
                      </m:oMathPara>
                    </a14:m>
                    <a:endParaRPr sz="3300" dirty="0">
                      <a:solidFill>
                        <a:srgbClr val="414141"/>
                      </a:solidFill>
                    </a:endParaRPr>
                  </a:p>
                </p:txBody>
              </p:sp>
            </mc:Choice>
            <mc:Fallback xmlns="">
              <p:sp>
                <p:nvSpPr>
                  <p:cNvPr id="130" name="Equation">
                    <a:extLst>
                      <a:ext uri="{FF2B5EF4-FFF2-40B4-BE49-F238E27FC236}">
                        <a16:creationId xmlns:a16="http://schemas.microsoft.com/office/drawing/2014/main" id="{789927FE-D0B0-440A-A3B6-EA7C6371615F}"/>
                      </a:ext>
                    </a:extLst>
                  </p:cNvPr>
                  <p:cNvSpPr txBox="1">
                    <a:spLocks noRot="1" noChangeAspect="1" noMove="1" noResize="1" noEditPoints="1" noAdjustHandles="1" noChangeArrowheads="1" noChangeShapeType="1" noTextEdit="1"/>
                  </p:cNvSpPr>
                  <p:nvPr/>
                </p:nvSpPr>
                <p:spPr>
                  <a:xfrm>
                    <a:off x="3499136" y="6097871"/>
                    <a:ext cx="548996" cy="553998"/>
                  </a:xfrm>
                  <a:prstGeom prst="rect">
                    <a:avLst/>
                  </a:prstGeom>
                  <a:blipFill>
                    <a:blip r:embed="rId7"/>
                    <a:stretch>
                      <a:fillRect/>
                    </a:stretch>
                  </a:blipFill>
                  <a:ln w="12700" cap="flat">
                    <a:noFill/>
                    <a:miter lim="400000"/>
                  </a:ln>
                  <a:effectLst/>
                </p:spPr>
                <p:txBody>
                  <a:bodyPr/>
                  <a:lstStyle/>
                  <a:p>
                    <a:r>
                      <a:rPr lang="en-US">
                        <a:noFill/>
                      </a:rPr>
                      <a:t> </a:t>
                    </a:r>
                  </a:p>
                </p:txBody>
              </p:sp>
            </mc:Fallback>
          </mc:AlternateContent>
        </p:grpSp>
      </p:grpSp>
      <p:sp>
        <p:nvSpPr>
          <p:cNvPr id="314" name="Freeform: Shape 313">
            <a:extLst>
              <a:ext uri="{FF2B5EF4-FFF2-40B4-BE49-F238E27FC236}">
                <a16:creationId xmlns:a16="http://schemas.microsoft.com/office/drawing/2014/main" id="{DD3B3FA3-D924-470A-9584-FEADF87433A4}"/>
              </a:ext>
            </a:extLst>
          </p:cNvPr>
          <p:cNvSpPr/>
          <p:nvPr/>
        </p:nvSpPr>
        <p:spPr>
          <a:xfrm>
            <a:off x="8027163" y="4561366"/>
            <a:ext cx="968586" cy="906592"/>
          </a:xfrm>
          <a:custGeom>
            <a:avLst/>
            <a:gdLst>
              <a:gd name="connsiteX0" fmla="*/ 418 w 968588"/>
              <a:gd name="connsiteY0" fmla="*/ 350874 h 906592"/>
              <a:gd name="connsiteX1" fmla="*/ 42949 w 968588"/>
              <a:gd name="connsiteY1" fmla="*/ 297711 h 906592"/>
              <a:gd name="connsiteX2" fmla="*/ 74846 w 968588"/>
              <a:gd name="connsiteY2" fmla="*/ 265814 h 906592"/>
              <a:gd name="connsiteX3" fmla="*/ 85479 w 968588"/>
              <a:gd name="connsiteY3" fmla="*/ 233916 h 906592"/>
              <a:gd name="connsiteX4" fmla="*/ 149274 w 968588"/>
              <a:gd name="connsiteY4" fmla="*/ 191386 h 906592"/>
              <a:gd name="connsiteX5" fmla="*/ 244967 w 968588"/>
              <a:gd name="connsiteY5" fmla="*/ 106325 h 906592"/>
              <a:gd name="connsiteX6" fmla="*/ 308763 w 968588"/>
              <a:gd name="connsiteY6" fmla="*/ 63795 h 906592"/>
              <a:gd name="connsiteX7" fmla="*/ 330028 w 968588"/>
              <a:gd name="connsiteY7" fmla="*/ 31897 h 906592"/>
              <a:gd name="connsiteX8" fmla="*/ 361925 w 968588"/>
              <a:gd name="connsiteY8" fmla="*/ 0 h 906592"/>
              <a:gd name="connsiteX9" fmla="*/ 755330 w 968588"/>
              <a:gd name="connsiteY9" fmla="*/ 31897 h 906592"/>
              <a:gd name="connsiteX10" fmla="*/ 776595 w 968588"/>
              <a:gd name="connsiteY10" fmla="*/ 63795 h 906592"/>
              <a:gd name="connsiteX11" fmla="*/ 808493 w 968588"/>
              <a:gd name="connsiteY11" fmla="*/ 138223 h 906592"/>
              <a:gd name="connsiteX12" fmla="*/ 851023 w 968588"/>
              <a:gd name="connsiteY12" fmla="*/ 148855 h 906592"/>
              <a:gd name="connsiteX13" fmla="*/ 882921 w 968588"/>
              <a:gd name="connsiteY13" fmla="*/ 170121 h 906592"/>
              <a:gd name="connsiteX14" fmla="*/ 946716 w 968588"/>
              <a:gd name="connsiteY14" fmla="*/ 191386 h 906592"/>
              <a:gd name="connsiteX15" fmla="*/ 967981 w 968588"/>
              <a:gd name="connsiteY15" fmla="*/ 233916 h 906592"/>
              <a:gd name="connsiteX16" fmla="*/ 957349 w 968588"/>
              <a:gd name="connsiteY16" fmla="*/ 329609 h 906592"/>
              <a:gd name="connsiteX17" fmla="*/ 936084 w 968588"/>
              <a:gd name="connsiteY17" fmla="*/ 361507 h 906592"/>
              <a:gd name="connsiteX18" fmla="*/ 925451 w 968588"/>
              <a:gd name="connsiteY18" fmla="*/ 393404 h 906592"/>
              <a:gd name="connsiteX19" fmla="*/ 914818 w 968588"/>
              <a:gd name="connsiteY19" fmla="*/ 776176 h 906592"/>
              <a:gd name="connsiteX20" fmla="*/ 893553 w 968588"/>
              <a:gd name="connsiteY20" fmla="*/ 797442 h 906592"/>
              <a:gd name="connsiteX21" fmla="*/ 882921 w 968588"/>
              <a:gd name="connsiteY21" fmla="*/ 829339 h 906592"/>
              <a:gd name="connsiteX22" fmla="*/ 702167 w 968588"/>
              <a:gd name="connsiteY22" fmla="*/ 861237 h 906592"/>
              <a:gd name="connsiteX23" fmla="*/ 680902 w 968588"/>
              <a:gd name="connsiteY23" fmla="*/ 893135 h 906592"/>
              <a:gd name="connsiteX24" fmla="*/ 276865 w 968588"/>
              <a:gd name="connsiteY24" fmla="*/ 871869 h 906592"/>
              <a:gd name="connsiteX25" fmla="*/ 266232 w 968588"/>
              <a:gd name="connsiteY25" fmla="*/ 839972 h 906592"/>
              <a:gd name="connsiteX26" fmla="*/ 191804 w 968588"/>
              <a:gd name="connsiteY26" fmla="*/ 818707 h 906592"/>
              <a:gd name="connsiteX27" fmla="*/ 170539 w 968588"/>
              <a:gd name="connsiteY27" fmla="*/ 786809 h 906592"/>
              <a:gd name="connsiteX28" fmla="*/ 138642 w 968588"/>
              <a:gd name="connsiteY28" fmla="*/ 776176 h 906592"/>
              <a:gd name="connsiteX29" fmla="*/ 106744 w 968588"/>
              <a:gd name="connsiteY29" fmla="*/ 754911 h 906592"/>
              <a:gd name="connsiteX30" fmla="*/ 64214 w 968588"/>
              <a:gd name="connsiteY30" fmla="*/ 691116 h 906592"/>
              <a:gd name="connsiteX31" fmla="*/ 42949 w 968588"/>
              <a:gd name="connsiteY31" fmla="*/ 606055 h 906592"/>
              <a:gd name="connsiteX32" fmla="*/ 21684 w 968588"/>
              <a:gd name="connsiteY32" fmla="*/ 520995 h 906592"/>
              <a:gd name="connsiteX33" fmla="*/ 418 w 968588"/>
              <a:gd name="connsiteY33" fmla="*/ 350874 h 90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68588" h="906592">
                <a:moveTo>
                  <a:pt x="418" y="350874"/>
                </a:moveTo>
                <a:cubicBezTo>
                  <a:pt x="3962" y="313660"/>
                  <a:pt x="28005" y="314790"/>
                  <a:pt x="42949" y="297711"/>
                </a:cubicBezTo>
                <a:cubicBezTo>
                  <a:pt x="52851" y="286395"/>
                  <a:pt x="66505" y="278325"/>
                  <a:pt x="74846" y="265814"/>
                </a:cubicBezTo>
                <a:cubicBezTo>
                  <a:pt x="81063" y="256489"/>
                  <a:pt x="77554" y="241841"/>
                  <a:pt x="85479" y="233916"/>
                </a:cubicBezTo>
                <a:cubicBezTo>
                  <a:pt x="103551" y="215844"/>
                  <a:pt x="131202" y="209458"/>
                  <a:pt x="149274" y="191386"/>
                </a:cubicBezTo>
                <a:cubicBezTo>
                  <a:pt x="222106" y="118554"/>
                  <a:pt x="188047" y="144272"/>
                  <a:pt x="244967" y="106325"/>
                </a:cubicBezTo>
                <a:cubicBezTo>
                  <a:pt x="298355" y="26245"/>
                  <a:pt x="226370" y="118724"/>
                  <a:pt x="308763" y="63795"/>
                </a:cubicBezTo>
                <a:cubicBezTo>
                  <a:pt x="319396" y="56707"/>
                  <a:pt x="321847" y="41714"/>
                  <a:pt x="330028" y="31897"/>
                </a:cubicBezTo>
                <a:cubicBezTo>
                  <a:pt x="339654" y="20346"/>
                  <a:pt x="351293" y="10632"/>
                  <a:pt x="361925" y="0"/>
                </a:cubicBezTo>
                <a:cubicBezTo>
                  <a:pt x="434527" y="3630"/>
                  <a:pt x="675596" y="10914"/>
                  <a:pt x="755330" y="31897"/>
                </a:cubicBezTo>
                <a:cubicBezTo>
                  <a:pt x="767688" y="35149"/>
                  <a:pt x="769507" y="53162"/>
                  <a:pt x="776595" y="63795"/>
                </a:cubicBezTo>
                <a:cubicBezTo>
                  <a:pt x="781930" y="85135"/>
                  <a:pt x="786466" y="123538"/>
                  <a:pt x="808493" y="138223"/>
                </a:cubicBezTo>
                <a:cubicBezTo>
                  <a:pt x="820652" y="146329"/>
                  <a:pt x="836846" y="145311"/>
                  <a:pt x="851023" y="148855"/>
                </a:cubicBezTo>
                <a:cubicBezTo>
                  <a:pt x="861656" y="155944"/>
                  <a:pt x="871243" y="164931"/>
                  <a:pt x="882921" y="170121"/>
                </a:cubicBezTo>
                <a:cubicBezTo>
                  <a:pt x="903404" y="179225"/>
                  <a:pt x="946716" y="191386"/>
                  <a:pt x="946716" y="191386"/>
                </a:cubicBezTo>
                <a:cubicBezTo>
                  <a:pt x="953804" y="205563"/>
                  <a:pt x="966765" y="218113"/>
                  <a:pt x="967981" y="233916"/>
                </a:cubicBezTo>
                <a:cubicBezTo>
                  <a:pt x="970443" y="265915"/>
                  <a:pt x="965133" y="298473"/>
                  <a:pt x="957349" y="329609"/>
                </a:cubicBezTo>
                <a:cubicBezTo>
                  <a:pt x="954250" y="342006"/>
                  <a:pt x="941799" y="350077"/>
                  <a:pt x="936084" y="361507"/>
                </a:cubicBezTo>
                <a:cubicBezTo>
                  <a:pt x="931072" y="371531"/>
                  <a:pt x="928995" y="382772"/>
                  <a:pt x="925451" y="393404"/>
                </a:cubicBezTo>
                <a:cubicBezTo>
                  <a:pt x="921907" y="520995"/>
                  <a:pt x="924864" y="648932"/>
                  <a:pt x="914818" y="776176"/>
                </a:cubicBezTo>
                <a:cubicBezTo>
                  <a:pt x="914029" y="786170"/>
                  <a:pt x="898711" y="788846"/>
                  <a:pt x="893553" y="797442"/>
                </a:cubicBezTo>
                <a:cubicBezTo>
                  <a:pt x="887787" y="807052"/>
                  <a:pt x="893553" y="825795"/>
                  <a:pt x="882921" y="829339"/>
                </a:cubicBezTo>
                <a:cubicBezTo>
                  <a:pt x="824878" y="848686"/>
                  <a:pt x="702167" y="861237"/>
                  <a:pt x="702167" y="861237"/>
                </a:cubicBezTo>
                <a:cubicBezTo>
                  <a:pt x="695079" y="871870"/>
                  <a:pt x="693662" y="892445"/>
                  <a:pt x="680902" y="893135"/>
                </a:cubicBezTo>
                <a:cubicBezTo>
                  <a:pt x="379321" y="909437"/>
                  <a:pt x="419107" y="919284"/>
                  <a:pt x="276865" y="871869"/>
                </a:cubicBezTo>
                <a:cubicBezTo>
                  <a:pt x="273321" y="861237"/>
                  <a:pt x="274157" y="847897"/>
                  <a:pt x="266232" y="839972"/>
                </a:cubicBezTo>
                <a:cubicBezTo>
                  <a:pt x="261145" y="834885"/>
                  <a:pt x="192175" y="818800"/>
                  <a:pt x="191804" y="818707"/>
                </a:cubicBezTo>
                <a:cubicBezTo>
                  <a:pt x="184716" y="808074"/>
                  <a:pt x="180517" y="794792"/>
                  <a:pt x="170539" y="786809"/>
                </a:cubicBezTo>
                <a:cubicBezTo>
                  <a:pt x="161787" y="779808"/>
                  <a:pt x="148666" y="781188"/>
                  <a:pt x="138642" y="776176"/>
                </a:cubicBezTo>
                <a:cubicBezTo>
                  <a:pt x="127212" y="770461"/>
                  <a:pt x="117377" y="761999"/>
                  <a:pt x="106744" y="754911"/>
                </a:cubicBezTo>
                <a:cubicBezTo>
                  <a:pt x="92567" y="733646"/>
                  <a:pt x="72296" y="715362"/>
                  <a:pt x="64214" y="691116"/>
                </a:cubicBezTo>
                <a:cubicBezTo>
                  <a:pt x="43887" y="630137"/>
                  <a:pt x="62195" y="689456"/>
                  <a:pt x="42949" y="606055"/>
                </a:cubicBezTo>
                <a:cubicBezTo>
                  <a:pt x="36377" y="577577"/>
                  <a:pt x="24015" y="550128"/>
                  <a:pt x="21684" y="520995"/>
                </a:cubicBezTo>
                <a:cubicBezTo>
                  <a:pt x="16879" y="460936"/>
                  <a:pt x="-3126" y="388088"/>
                  <a:pt x="418" y="350874"/>
                </a:cubicBezTo>
                <a:close/>
              </a:path>
            </a:pathLst>
          </a:cu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6" name="Content Placeholder 2">
            <a:extLst>
              <a:ext uri="{FF2B5EF4-FFF2-40B4-BE49-F238E27FC236}">
                <a16:creationId xmlns:a16="http://schemas.microsoft.com/office/drawing/2014/main" id="{BE180CD5-F04A-4E14-8A20-EBA57658ADF8}"/>
              </a:ext>
            </a:extLst>
          </p:cNvPr>
          <p:cNvSpPr txBox="1">
            <a:spLocks/>
          </p:cNvSpPr>
          <p:nvPr/>
        </p:nvSpPr>
        <p:spPr>
          <a:xfrm>
            <a:off x="7680728" y="3366074"/>
            <a:ext cx="1958941" cy="531541"/>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defTabSz="457200"/>
            <a:r>
              <a:rPr lang="en-US" sz="2000" dirty="0">
                <a:solidFill>
                  <a:schemeClr val="tx1"/>
                </a:solidFill>
                <a:latin typeface="Karla" pitchFamily="2" charset="0"/>
                <a:cs typeface="+mn-cs"/>
              </a:rPr>
              <a:t>Do your best !</a:t>
            </a:r>
          </a:p>
        </p:txBody>
      </p:sp>
      <p:sp>
        <p:nvSpPr>
          <p:cNvPr id="317" name="Polynomial">
            <a:extLst>
              <a:ext uri="{FF2B5EF4-FFF2-40B4-BE49-F238E27FC236}">
                <a16:creationId xmlns:a16="http://schemas.microsoft.com/office/drawing/2014/main" id="{B72A35A3-672D-440C-930F-F796874D6C34}"/>
              </a:ext>
            </a:extLst>
          </p:cNvPr>
          <p:cNvSpPr txBox="1"/>
          <p:nvPr/>
        </p:nvSpPr>
        <p:spPr>
          <a:xfrm>
            <a:off x="1937764" y="3339425"/>
            <a:ext cx="3259877" cy="41036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r>
              <a:rPr lang="en-US" sz="2000" dirty="0">
                <a:latin typeface="Karla" pitchFamily="2" charset="0"/>
              </a:rPr>
              <a:t>Fit polynomial function</a:t>
            </a:r>
            <a:r>
              <a:rPr sz="2000" dirty="0"/>
              <a:t> </a:t>
            </a:r>
          </a:p>
        </p:txBody>
      </p:sp>
    </p:spTree>
    <p:extLst>
      <p:ext uri="{BB962C8B-B14F-4D97-AF65-F5344CB8AC3E}">
        <p14:creationId xmlns:p14="http://schemas.microsoft.com/office/powerpoint/2010/main" val="94265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Representation Matters</a:t>
            </a:r>
          </a:p>
        </p:txBody>
      </p:sp>
      <p:sp>
        <p:nvSpPr>
          <p:cNvPr id="2" name="Title 1"/>
          <p:cNvSpPr>
            <a:spLocks noGrp="1"/>
          </p:cNvSpPr>
          <p:nvPr>
            <p:ph type="title"/>
          </p:nvPr>
        </p:nvSpPr>
        <p:spPr/>
        <p:txBody>
          <a:bodyPr/>
          <a:lstStyle/>
          <a:p>
            <a:r>
              <a:rPr lang="en-US" dirty="0"/>
              <a:t>Representational Learning</a:t>
            </a:r>
          </a:p>
        </p:txBody>
      </p:sp>
      <p:grpSp>
        <p:nvGrpSpPr>
          <p:cNvPr id="13" name="Group 12">
            <a:extLst>
              <a:ext uri="{FF2B5EF4-FFF2-40B4-BE49-F238E27FC236}">
                <a16:creationId xmlns:a16="http://schemas.microsoft.com/office/drawing/2014/main" id="{5CA6AA8A-8F66-493E-BB04-DF6818EEDCF1}"/>
              </a:ext>
            </a:extLst>
          </p:cNvPr>
          <p:cNvGrpSpPr/>
          <p:nvPr/>
        </p:nvGrpSpPr>
        <p:grpSpPr>
          <a:xfrm>
            <a:off x="7977175" y="3707997"/>
            <a:ext cx="2276575" cy="2456267"/>
            <a:chOff x="7925482" y="3707997"/>
            <a:chExt cx="2276575" cy="2456267"/>
          </a:xfrm>
        </p:grpSpPr>
        <p:grpSp>
          <p:nvGrpSpPr>
            <p:cNvPr id="143" name="Group 142">
              <a:extLst>
                <a:ext uri="{FF2B5EF4-FFF2-40B4-BE49-F238E27FC236}">
                  <a16:creationId xmlns:a16="http://schemas.microsoft.com/office/drawing/2014/main" id="{09ED1F13-DD18-44E2-9D59-300660063A48}"/>
                </a:ext>
              </a:extLst>
            </p:cNvPr>
            <p:cNvGrpSpPr/>
            <p:nvPr/>
          </p:nvGrpSpPr>
          <p:grpSpPr>
            <a:xfrm>
              <a:off x="8407696" y="4174894"/>
              <a:ext cx="1364213" cy="1476020"/>
              <a:chOff x="5214530" y="4160570"/>
              <a:chExt cx="1364213" cy="1476020"/>
            </a:xfrm>
          </p:grpSpPr>
          <p:sp>
            <p:nvSpPr>
              <p:cNvPr id="144" name="Circle">
                <a:extLst>
                  <a:ext uri="{FF2B5EF4-FFF2-40B4-BE49-F238E27FC236}">
                    <a16:creationId xmlns:a16="http://schemas.microsoft.com/office/drawing/2014/main" id="{20E3C774-9A52-4E8A-85EA-9FA63C9DDFFF}"/>
                  </a:ext>
                </a:extLst>
              </p:cNvPr>
              <p:cNvSpPr/>
              <p:nvPr/>
            </p:nvSpPr>
            <p:spPr>
              <a:xfrm>
                <a:off x="5214530" y="5557849"/>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endParaRPr sz="2250">
                  <a:solidFill>
                    <a:srgbClr val="FFFFFF"/>
                  </a:solidFill>
                  <a:effectLst>
                    <a:outerShdw blurRad="25400" dist="33948" dir="2700000" rotWithShape="0">
                      <a:srgbClr val="3B3936"/>
                    </a:outerShdw>
                  </a:effectLst>
                </a:endParaRPr>
              </a:p>
            </p:txBody>
          </p:sp>
          <p:sp>
            <p:nvSpPr>
              <p:cNvPr id="145" name="Oval 144">
                <a:extLst>
                  <a:ext uri="{FF2B5EF4-FFF2-40B4-BE49-F238E27FC236}">
                    <a16:creationId xmlns:a16="http://schemas.microsoft.com/office/drawing/2014/main" id="{F38D876B-E8F0-4FBC-AB2C-3C907CC5B47A}"/>
                  </a:ext>
                </a:extLst>
              </p:cNvPr>
              <p:cNvSpPr/>
              <p:nvPr/>
            </p:nvSpPr>
            <p:spPr>
              <a:xfrm>
                <a:off x="6458070" y="4306801"/>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46" name="Oval 145">
                <a:extLst>
                  <a:ext uri="{FF2B5EF4-FFF2-40B4-BE49-F238E27FC236}">
                    <a16:creationId xmlns:a16="http://schemas.microsoft.com/office/drawing/2014/main" id="{76F81679-8E19-498D-84B1-FB735C5738C2}"/>
                  </a:ext>
                </a:extLst>
              </p:cNvPr>
              <p:cNvSpPr/>
              <p:nvPr/>
            </p:nvSpPr>
            <p:spPr>
              <a:xfrm>
                <a:off x="6226103" y="4550633"/>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47" name="Oval 146">
                <a:extLst>
                  <a:ext uri="{FF2B5EF4-FFF2-40B4-BE49-F238E27FC236}">
                    <a16:creationId xmlns:a16="http://schemas.microsoft.com/office/drawing/2014/main" id="{55F52455-9117-448B-90A7-48FD3CB06A44}"/>
                  </a:ext>
                </a:extLst>
              </p:cNvPr>
              <p:cNvSpPr/>
              <p:nvPr/>
            </p:nvSpPr>
            <p:spPr>
              <a:xfrm>
                <a:off x="6287476" y="4314332"/>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48" name="Oval 147">
                <a:extLst>
                  <a:ext uri="{FF2B5EF4-FFF2-40B4-BE49-F238E27FC236}">
                    <a16:creationId xmlns:a16="http://schemas.microsoft.com/office/drawing/2014/main" id="{093D08B1-6DC3-43AC-958C-8C2303C74946}"/>
                  </a:ext>
                </a:extLst>
              </p:cNvPr>
              <p:cNvSpPr/>
              <p:nvPr/>
            </p:nvSpPr>
            <p:spPr>
              <a:xfrm>
                <a:off x="5938588" y="4825221"/>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49" name="Oval 148">
                <a:extLst>
                  <a:ext uri="{FF2B5EF4-FFF2-40B4-BE49-F238E27FC236}">
                    <a16:creationId xmlns:a16="http://schemas.microsoft.com/office/drawing/2014/main" id="{7BE6778A-27FA-400B-8E10-0584CFDB4C6A}"/>
                  </a:ext>
                </a:extLst>
              </p:cNvPr>
              <p:cNvSpPr/>
              <p:nvPr/>
            </p:nvSpPr>
            <p:spPr>
              <a:xfrm>
                <a:off x="5808403" y="4919706"/>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50" name="Oval 149">
                <a:extLst>
                  <a:ext uri="{FF2B5EF4-FFF2-40B4-BE49-F238E27FC236}">
                    <a16:creationId xmlns:a16="http://schemas.microsoft.com/office/drawing/2014/main" id="{B59C73B3-585C-4663-B63A-194955AD0149}"/>
                  </a:ext>
                </a:extLst>
              </p:cNvPr>
              <p:cNvSpPr/>
              <p:nvPr/>
            </p:nvSpPr>
            <p:spPr>
              <a:xfrm>
                <a:off x="5684905" y="5124550"/>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51" name="Oval 150">
                <a:extLst>
                  <a:ext uri="{FF2B5EF4-FFF2-40B4-BE49-F238E27FC236}">
                    <a16:creationId xmlns:a16="http://schemas.microsoft.com/office/drawing/2014/main" id="{A75883EC-48EE-4414-A71C-0F3DB5FDDA44}"/>
                  </a:ext>
                </a:extLst>
              </p:cNvPr>
              <p:cNvSpPr/>
              <p:nvPr/>
            </p:nvSpPr>
            <p:spPr>
              <a:xfrm>
                <a:off x="5953046" y="4672402"/>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52" name="Oval 151">
                <a:extLst>
                  <a:ext uri="{FF2B5EF4-FFF2-40B4-BE49-F238E27FC236}">
                    <a16:creationId xmlns:a16="http://schemas.microsoft.com/office/drawing/2014/main" id="{924EBD94-E989-4D53-B8DD-A8D432C64D50}"/>
                  </a:ext>
                </a:extLst>
              </p:cNvPr>
              <p:cNvSpPr/>
              <p:nvPr/>
            </p:nvSpPr>
            <p:spPr>
              <a:xfrm>
                <a:off x="5547948" y="5368548"/>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sp>
            <p:nvSpPr>
              <p:cNvPr id="153" name="Oval 152">
                <a:extLst>
                  <a:ext uri="{FF2B5EF4-FFF2-40B4-BE49-F238E27FC236}">
                    <a16:creationId xmlns:a16="http://schemas.microsoft.com/office/drawing/2014/main" id="{F19AD6FC-608A-4F19-B27C-203DD1C80F67}"/>
                  </a:ext>
                </a:extLst>
              </p:cNvPr>
              <p:cNvSpPr/>
              <p:nvPr/>
            </p:nvSpPr>
            <p:spPr>
              <a:xfrm>
                <a:off x="5438934" y="5301017"/>
                <a:ext cx="70910" cy="70910"/>
              </a:xfrm>
              <a:prstGeom prst="ellipse">
                <a:avLst/>
              </a:prstGeom>
              <a:solidFill>
                <a:schemeClr val="accent5"/>
              </a:solidFill>
              <a:ln w="12700" cap="flat">
                <a:noFill/>
                <a:miter lim="400000"/>
              </a:ln>
              <a:effectLst/>
            </p:spPr>
            <p:txBody>
              <a:bodyPr wrap="square" lIns="35719" tIns="35719" rIns="35719" bIns="35719" numCol="1" anchor="ctr">
                <a:noAutofit/>
              </a:bodyPr>
              <a:lstStyle/>
              <a:p>
                <a:endParaRPr lang="en-US" sz="2250">
                  <a:solidFill>
                    <a:srgbClr val="FFFFFF"/>
                  </a:solidFill>
                  <a:effectLst>
                    <a:outerShdw blurRad="25400" dist="33948" dir="2700000" rotWithShape="0">
                      <a:srgbClr val="3B3936"/>
                    </a:outerShdw>
                  </a:effectLst>
                </a:endParaRPr>
              </a:p>
            </p:txBody>
          </p:sp>
          <p:sp>
            <p:nvSpPr>
              <p:cNvPr id="154" name="Oval 153">
                <a:extLst>
                  <a:ext uri="{FF2B5EF4-FFF2-40B4-BE49-F238E27FC236}">
                    <a16:creationId xmlns:a16="http://schemas.microsoft.com/office/drawing/2014/main" id="{3B053988-6BC0-4ABA-B818-B446D3F57F55}"/>
                  </a:ext>
                </a:extLst>
              </p:cNvPr>
              <p:cNvSpPr/>
              <p:nvPr/>
            </p:nvSpPr>
            <p:spPr>
              <a:xfrm>
                <a:off x="6507833" y="4160570"/>
                <a:ext cx="70910" cy="70910"/>
              </a:xfrm>
              <a:prstGeom prst="ellipse">
                <a:avLst/>
              </a:prstGeom>
              <a:solidFill>
                <a:schemeClr val="accent5"/>
              </a:solidFill>
              <a:ln w="12700" cap="flat">
                <a:noFill/>
                <a:miter lim="400000"/>
              </a:ln>
              <a:effectLst/>
            </p:spPr>
            <p:txBody>
              <a:bodyPr rot="0" spcFirstLastPara="0" vertOverflow="overflow" horzOverflow="overflow" vert="horz" wrap="square" lIns="35719" tIns="35719" rIns="35719" bIns="35719" numCol="1" spcCol="0" rtlCol="0" fromWordArt="0" anchor="ctr" anchorCtr="0" forceAA="0" compatLnSpc="1">
                <a:prstTxWarp prst="textNoShape">
                  <a:avLst/>
                </a:prstTxWarp>
                <a:noAutofit/>
              </a:bodyPr>
              <a:lstStyle/>
              <a:p>
                <a:endParaRPr lang="en-US" sz="2250">
                  <a:solidFill>
                    <a:srgbClr val="FFFFFF"/>
                  </a:solidFill>
                  <a:effectLst>
                    <a:outerShdw blurRad="25400" dist="33948" dir="2700000" rotWithShape="0">
                      <a:srgbClr val="3B3936"/>
                    </a:outerShdw>
                  </a:effectLst>
                </a:endParaRPr>
              </a:p>
            </p:txBody>
          </p:sp>
        </p:grpSp>
        <p:cxnSp>
          <p:nvCxnSpPr>
            <p:cNvPr id="121" name="Straight Connector 120">
              <a:extLst>
                <a:ext uri="{FF2B5EF4-FFF2-40B4-BE49-F238E27FC236}">
                  <a16:creationId xmlns:a16="http://schemas.microsoft.com/office/drawing/2014/main" id="{2747846D-F096-453B-8C0B-B5853B255330}"/>
                </a:ext>
              </a:extLst>
            </p:cNvPr>
            <p:cNvCxnSpPr>
              <a:cxnSpLocks/>
            </p:cNvCxnSpPr>
            <p:nvPr/>
          </p:nvCxnSpPr>
          <p:spPr>
            <a:xfrm flipV="1">
              <a:off x="8400102" y="4045620"/>
              <a:ext cx="1476578" cy="1662288"/>
            </a:xfrm>
            <a:prstGeom prst="lin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cxnSp>
        <p:grpSp>
          <p:nvGrpSpPr>
            <p:cNvPr id="99" name="Group 98">
              <a:extLst>
                <a:ext uri="{FF2B5EF4-FFF2-40B4-BE49-F238E27FC236}">
                  <a16:creationId xmlns:a16="http://schemas.microsoft.com/office/drawing/2014/main" id="{AFA39097-1B5F-4000-BBA0-3116C335E3B7}"/>
                </a:ext>
              </a:extLst>
            </p:cNvPr>
            <p:cNvGrpSpPr/>
            <p:nvPr/>
          </p:nvGrpSpPr>
          <p:grpSpPr>
            <a:xfrm>
              <a:off x="7925482" y="3707997"/>
              <a:ext cx="2276575" cy="2456267"/>
              <a:chOff x="1737862" y="4182842"/>
              <a:chExt cx="2276575" cy="2456267"/>
            </a:xfrm>
          </p:grpSpPr>
          <p:grpSp>
            <p:nvGrpSpPr>
              <p:cNvPr id="111" name="Group 110">
                <a:extLst>
                  <a:ext uri="{FF2B5EF4-FFF2-40B4-BE49-F238E27FC236}">
                    <a16:creationId xmlns:a16="http://schemas.microsoft.com/office/drawing/2014/main" id="{749AD0D5-A76E-4D6D-938B-A5CAD6981302}"/>
                  </a:ext>
                </a:extLst>
              </p:cNvPr>
              <p:cNvGrpSpPr/>
              <p:nvPr/>
            </p:nvGrpSpPr>
            <p:grpSpPr>
              <a:xfrm>
                <a:off x="2000604" y="4340881"/>
                <a:ext cx="1787329" cy="1857289"/>
                <a:chOff x="1532665" y="3949138"/>
                <a:chExt cx="1787329" cy="1857289"/>
              </a:xfrm>
            </p:grpSpPr>
            <p:cxnSp>
              <p:nvCxnSpPr>
                <p:cNvPr id="114" name="Straight Connector 113">
                  <a:extLst>
                    <a:ext uri="{FF2B5EF4-FFF2-40B4-BE49-F238E27FC236}">
                      <a16:creationId xmlns:a16="http://schemas.microsoft.com/office/drawing/2014/main" id="{98FA68C7-8015-4D3C-8A00-A5BB9EAA04BE}"/>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EC0F511-8797-4885-AC8F-2B6BD963B87E}"/>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12" name="Equation">
                    <a:extLst>
                      <a:ext uri="{FF2B5EF4-FFF2-40B4-BE49-F238E27FC236}">
                        <a16:creationId xmlns:a16="http://schemas.microsoft.com/office/drawing/2014/main" id="{8187E110-2DD4-4D07-830F-8C14A69A2BDF}"/>
                      </a:ext>
                    </a:extLst>
                  </p:cNvPr>
                  <p:cNvSpPr txBox="1"/>
                  <p:nvPr/>
                </p:nvSpPr>
                <p:spPr>
                  <a:xfrm>
                    <a:off x="1737862" y="418284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dirty="0">
                      <a:solidFill>
                        <a:srgbClr val="414141"/>
                      </a:solidFill>
                    </a:endParaRPr>
                  </a:p>
                </p:txBody>
              </p:sp>
            </mc:Choice>
            <mc:Fallback xmlns="">
              <p:sp>
                <p:nvSpPr>
                  <p:cNvPr id="112" name="Equation">
                    <a:extLst>
                      <a:ext uri="{FF2B5EF4-FFF2-40B4-BE49-F238E27FC236}">
                        <a16:creationId xmlns:a16="http://schemas.microsoft.com/office/drawing/2014/main" id="{8187E110-2DD4-4D07-830F-8C14A69A2BDF}"/>
                      </a:ext>
                    </a:extLst>
                  </p:cNvPr>
                  <p:cNvSpPr txBox="1">
                    <a:spLocks noRot="1" noChangeAspect="1" noMove="1" noResize="1" noEditPoints="1" noAdjustHandles="1" noChangeArrowheads="1" noChangeShapeType="1" noTextEdit="1"/>
                  </p:cNvSpPr>
                  <p:nvPr/>
                </p:nvSpPr>
                <p:spPr>
                  <a:xfrm>
                    <a:off x="1737862" y="4182842"/>
                    <a:ext cx="189015" cy="271578"/>
                  </a:xfrm>
                  <a:prstGeom prst="rect">
                    <a:avLst/>
                  </a:prstGeom>
                  <a:blipFill>
                    <a:blip r:embed="rId2"/>
                    <a:stretch>
                      <a:fillRect l="-3226" r="-22581" b="-7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Equation">
                    <a:extLst>
                      <a:ext uri="{FF2B5EF4-FFF2-40B4-BE49-F238E27FC236}">
                        <a16:creationId xmlns:a16="http://schemas.microsoft.com/office/drawing/2014/main" id="{C2AC9587-07B4-4FC4-960C-DE4119E7A3D7}"/>
                      </a:ext>
                    </a:extLst>
                  </p:cNvPr>
                  <p:cNvSpPr txBox="1"/>
                  <p:nvPr/>
                </p:nvSpPr>
                <p:spPr>
                  <a:xfrm>
                    <a:off x="2983834" y="6097871"/>
                    <a:ext cx="1030603" cy="54123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600" i="1">
                              <a:solidFill>
                                <a:srgbClr val="414040"/>
                              </a:solidFill>
                              <a:latin typeface="Cambria Math" panose="02040503050406030204" pitchFamily="18" charset="0"/>
                            </a:rPr>
                            <m:t>𝜙</m:t>
                          </m:r>
                          <m:r>
                            <a:rPr lang="en-US" sz="3600" i="1">
                              <a:solidFill>
                                <a:srgbClr val="414040"/>
                              </a:solidFill>
                              <a:latin typeface="Cambria Math" panose="02040503050406030204" pitchFamily="18" charset="0"/>
                            </a:rPr>
                            <m:t>(</m:t>
                          </m:r>
                          <m:r>
                            <a:rPr lang="en-US" sz="3300" i="1">
                              <a:solidFill>
                                <a:srgbClr val="414040"/>
                              </a:solidFill>
                              <a:latin typeface="Cambria Math" panose="02040503050406030204" pitchFamily="18" charset="0"/>
                            </a:rPr>
                            <m:t>𝑥</m:t>
                          </m:r>
                          <m:r>
                            <a:rPr lang="en-US" sz="3300" i="1">
                              <a:solidFill>
                                <a:srgbClr val="414040"/>
                              </a:solidFill>
                              <a:latin typeface="Cambria Math" panose="02040503050406030204" pitchFamily="18" charset="0"/>
                            </a:rPr>
                            <m:t>)</m:t>
                          </m:r>
                        </m:oMath>
                      </m:oMathPara>
                    </a14:m>
                    <a:endParaRPr lang="en-US" sz="3300" dirty="0">
                      <a:solidFill>
                        <a:srgbClr val="414141"/>
                      </a:solidFill>
                    </a:endParaRPr>
                  </a:p>
                </p:txBody>
              </p:sp>
            </mc:Choice>
            <mc:Fallback xmlns="">
              <p:sp>
                <p:nvSpPr>
                  <p:cNvPr id="113" name="Equation">
                    <a:extLst>
                      <a:ext uri="{FF2B5EF4-FFF2-40B4-BE49-F238E27FC236}">
                        <a16:creationId xmlns:a16="http://schemas.microsoft.com/office/drawing/2014/main" id="{C2AC9587-07B4-4FC4-960C-DE4119E7A3D7}"/>
                      </a:ext>
                    </a:extLst>
                  </p:cNvPr>
                  <p:cNvSpPr txBox="1">
                    <a:spLocks noRot="1" noChangeAspect="1" noMove="1" noResize="1" noEditPoints="1" noAdjustHandles="1" noChangeArrowheads="1" noChangeShapeType="1" noTextEdit="1"/>
                  </p:cNvSpPr>
                  <p:nvPr/>
                </p:nvSpPr>
                <p:spPr>
                  <a:xfrm>
                    <a:off x="2983834" y="6097871"/>
                    <a:ext cx="1030603" cy="541238"/>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grpSp>
      </p:grpSp>
      <p:grpSp>
        <p:nvGrpSpPr>
          <p:cNvPr id="4" name="Group 3">
            <a:extLst>
              <a:ext uri="{FF2B5EF4-FFF2-40B4-BE49-F238E27FC236}">
                <a16:creationId xmlns:a16="http://schemas.microsoft.com/office/drawing/2014/main" id="{4DA18D68-911B-43DA-9353-97A093BC302B}"/>
              </a:ext>
            </a:extLst>
          </p:cNvPr>
          <p:cNvGrpSpPr/>
          <p:nvPr/>
        </p:nvGrpSpPr>
        <p:grpSpPr>
          <a:xfrm>
            <a:off x="765200" y="1848460"/>
            <a:ext cx="10463437" cy="1299439"/>
            <a:chOff x="844043" y="1848460"/>
            <a:chExt cx="10463437" cy="1299439"/>
          </a:xfrm>
        </p:grpSpPr>
        <p:grpSp>
          <p:nvGrpSpPr>
            <p:cNvPr id="124" name="Group 123">
              <a:extLst>
                <a:ext uri="{FF2B5EF4-FFF2-40B4-BE49-F238E27FC236}">
                  <a16:creationId xmlns:a16="http://schemas.microsoft.com/office/drawing/2014/main" id="{53FC50DC-68F2-4EF7-BD2A-8837DA1CCD1F}"/>
                </a:ext>
              </a:extLst>
            </p:cNvPr>
            <p:cNvGrpSpPr/>
            <p:nvPr/>
          </p:nvGrpSpPr>
          <p:grpSpPr>
            <a:xfrm>
              <a:off x="4923790" y="1848460"/>
              <a:ext cx="6383690" cy="1298130"/>
              <a:chOff x="1972081" y="1848460"/>
              <a:chExt cx="6383690" cy="1298130"/>
            </a:xfrm>
          </p:grpSpPr>
          <p:sp>
            <p:nvSpPr>
              <p:cNvPr id="8" name="Equation"/>
              <p:cNvSpPr txBox="1"/>
              <p:nvPr/>
            </p:nvSpPr>
            <p:spPr>
              <a:xfrm>
                <a:off x="7922689" y="196573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 name="Regression"/>
              <p:cNvSpPr txBox="1"/>
              <p:nvPr/>
            </p:nvSpPr>
            <p:spPr>
              <a:xfrm>
                <a:off x="4937495" y="25125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23" name="Group 122">
                <a:extLst>
                  <a:ext uri="{FF2B5EF4-FFF2-40B4-BE49-F238E27FC236}">
                    <a16:creationId xmlns:a16="http://schemas.microsoft.com/office/drawing/2014/main" id="{B1E6F332-085F-4CE8-B482-4504BC5C77CF}"/>
                  </a:ext>
                </a:extLst>
              </p:cNvPr>
              <p:cNvGrpSpPr/>
              <p:nvPr/>
            </p:nvGrpSpPr>
            <p:grpSpPr>
              <a:xfrm>
                <a:off x="1972081" y="1848460"/>
                <a:ext cx="6383690" cy="1298130"/>
                <a:chOff x="1972081" y="1848460"/>
                <a:chExt cx="6383690" cy="1298130"/>
              </a:xfrm>
            </p:grpSpPr>
            <p:grpSp>
              <p:nvGrpSpPr>
                <p:cNvPr id="50" name="Group 49"/>
                <p:cNvGrpSpPr/>
                <p:nvPr/>
              </p:nvGrpSpPr>
              <p:grpSpPr>
                <a:xfrm>
                  <a:off x="1972081" y="1848460"/>
                  <a:ext cx="6383690" cy="1298130"/>
                  <a:chOff x="1772414" y="1860037"/>
                  <a:chExt cx="6142833" cy="1298130"/>
                </a:xfrm>
              </p:grpSpPr>
              <mc:AlternateContent xmlns:mc="http://schemas.openxmlformats.org/markup-compatibility/2006" xmlns:a14="http://schemas.microsoft.com/office/drawing/2010/main">
                <mc:Choice Requires="a14">
                  <p:sp>
                    <p:nvSpPr>
                      <p:cNvPr id="5" name="Equation"/>
                      <p:cNvSpPr txBox="1"/>
                      <p:nvPr/>
                    </p:nvSpPr>
                    <p:spPr>
                      <a:xfrm>
                        <a:off x="1772414" y="1905555"/>
                        <a:ext cx="2063586" cy="1107996"/>
                      </a:xfrm>
                      <a:prstGeom prst="rect">
                        <a:avLst/>
                      </a:prstGeom>
                      <a:ln w="12700">
                        <a:miter lim="400000"/>
                      </a:ln>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7200" i="1">
                                  <a:solidFill>
                                    <a:srgbClr val="414040"/>
                                  </a:solidFill>
                                  <a:latin typeface="Cambria Math" panose="02040503050406030204" pitchFamily="18" charset="0"/>
                                </a:rPr>
                                <m:t>𝜙</m:t>
                              </m:r>
                              <m:r>
                                <a:rPr lang="en-US" sz="7200" i="1">
                                  <a:solidFill>
                                    <a:srgbClr val="414040"/>
                                  </a:solidFill>
                                  <a:latin typeface="Cambria Math" panose="02040503050406030204" pitchFamily="18" charset="0"/>
                                </a:rPr>
                                <m:t>(</m:t>
                              </m:r>
                              <m:r>
                                <a:rPr lang="en-US" sz="7200" i="1">
                                  <a:solidFill>
                                    <a:srgbClr val="414040"/>
                                  </a:solidFill>
                                  <a:latin typeface="Cambria Math" panose="02040503050406030204" pitchFamily="18" charset="0"/>
                                </a:rPr>
                                <m:t>𝑥</m:t>
                              </m:r>
                              <m:r>
                                <a:rPr lang="en-US" sz="7200" i="1">
                                  <a:solidFill>
                                    <a:srgbClr val="414040"/>
                                  </a:solidFill>
                                  <a:latin typeface="Cambria Math" panose="02040503050406030204" pitchFamily="18" charset="0"/>
                                </a:rPr>
                                <m:t>)</m:t>
                              </m:r>
                            </m:oMath>
                          </m:oMathPara>
                        </a14:m>
                        <a:endParaRPr lang="en-US" sz="7200" dirty="0">
                          <a:solidFill>
                            <a:srgbClr val="414141"/>
                          </a:solidFill>
                        </a:endParaRPr>
                      </a:p>
                    </p:txBody>
                  </p:sp>
                </mc:Choice>
                <mc:Fallback xmlns="">
                  <p:sp>
                    <p:nvSpPr>
                      <p:cNvPr id="5" name="Equation"/>
                      <p:cNvSpPr txBox="1">
                        <a:spLocks noRot="1" noChangeAspect="1" noMove="1" noResize="1" noEditPoints="1" noAdjustHandles="1" noChangeArrowheads="1" noChangeShapeType="1" noTextEdit="1"/>
                      </p:cNvSpPr>
                      <p:nvPr/>
                    </p:nvSpPr>
                    <p:spPr>
                      <a:xfrm>
                        <a:off x="1772414" y="1905555"/>
                        <a:ext cx="2063586" cy="1107996"/>
                      </a:xfrm>
                      <a:prstGeom prst="rect">
                        <a:avLst/>
                      </a:prstGeom>
                      <a:blipFill>
                        <a:blip r:embed="rId4"/>
                        <a:stretch>
                          <a:fillRect/>
                        </a:stretch>
                      </a:blipFill>
                      <a:ln w="12700">
                        <a:miter lim="400000"/>
                      </a:ln>
                    </p:spPr>
                    <p:txBody>
                      <a:bodyPr/>
                      <a:lstStyle/>
                      <a:p>
                        <a:r>
                          <a:rPr lang="en-US">
                            <a:noFill/>
                          </a:rPr>
                          <a:t> </a:t>
                        </a:r>
                      </a:p>
                    </p:txBody>
                  </p:sp>
                </mc:Fallback>
              </mc:AlternateContent>
              <p:sp>
                <p:nvSpPr>
                  <p:cNvPr id="6" name="Rounded Rectangle"/>
                  <p:cNvSpPr/>
                  <p:nvPr/>
                </p:nvSpPr>
                <p:spPr>
                  <a:xfrm>
                    <a:off x="4735596" y="1860037"/>
                    <a:ext cx="1546106"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7" name="Line"/>
                  <p:cNvSpPr/>
                  <p:nvPr/>
                </p:nvSpPr>
                <p:spPr>
                  <a:xfrm>
                    <a:off x="3779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9" name="Line"/>
                  <p:cNvSpPr/>
                  <p:nvPr/>
                </p:nvSpPr>
                <p:spPr>
                  <a:xfrm>
                    <a:off x="6483203"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5" name="Linear"/>
                  <p:cNvSpPr txBox="1"/>
                  <p:nvPr/>
                </p:nvSpPr>
                <p:spPr>
                  <a:xfrm>
                    <a:off x="5694871" y="22966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endParaRPr dirty="0">
                      <a:latin typeface="Karla" pitchFamily="2" charset="0"/>
                    </a:endParaRPr>
                  </a:p>
                </p:txBody>
              </p:sp>
              <mc:AlternateContent xmlns:mc="http://schemas.openxmlformats.org/markup-compatibility/2006" xmlns:a14="http://schemas.microsoft.com/office/drawing/2010/main">
                <mc:Choice Requires="a14">
                  <p:sp>
                    <p:nvSpPr>
                      <p:cNvPr id="48" name="Equation"/>
                      <p:cNvSpPr txBox="1"/>
                      <p:nvPr/>
                    </p:nvSpPr>
                    <p:spPr>
                      <a:xfrm>
                        <a:off x="7225699" y="190927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panose="02040503050406030204" pitchFamily="18"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xmlns="">
                  <p:sp>
                    <p:nvSpPr>
                      <p:cNvPr id="48" name="Equation"/>
                      <p:cNvSpPr txBox="1">
                        <a:spLocks noRot="1" noChangeAspect="1" noMove="1" noResize="1" noEditPoints="1" noAdjustHandles="1" noChangeArrowheads="1" noChangeShapeType="1" noTextEdit="1"/>
                      </p:cNvSpPr>
                      <p:nvPr/>
                    </p:nvSpPr>
                    <p:spPr>
                      <a:xfrm>
                        <a:off x="7225699" y="1909279"/>
                        <a:ext cx="689548" cy="1031051"/>
                      </a:xfrm>
                      <a:prstGeom prst="rect">
                        <a:avLst/>
                      </a:prstGeom>
                      <a:blipFill>
                        <a:blip r:embed="rId5"/>
                        <a:stretch>
                          <a:fillRect/>
                        </a:stretch>
                      </a:blipFill>
                      <a:ln w="12700">
                        <a:miter lim="400000"/>
                      </a:ln>
                    </p:spPr>
                    <p:txBody>
                      <a:bodyPr/>
                      <a:lstStyle/>
                      <a:p>
                        <a:r>
                          <a:rPr lang="en-US">
                            <a:noFill/>
                          </a:rPr>
                          <a:t> </a:t>
                        </a:r>
                      </a:p>
                    </p:txBody>
                  </p:sp>
                </mc:Fallback>
              </mc:AlternateContent>
            </p:grpSp>
            <p:sp>
              <p:nvSpPr>
                <p:cNvPr id="91" name="Rectangle 90">
                  <a:extLst>
                    <a:ext uri="{FF2B5EF4-FFF2-40B4-BE49-F238E27FC236}">
                      <a16:creationId xmlns:a16="http://schemas.microsoft.com/office/drawing/2014/main" id="{33CB04C0-5BA3-4163-866C-25403376F858}"/>
                    </a:ext>
                  </a:extLst>
                </p:cNvPr>
                <p:cNvSpPr/>
                <p:nvPr/>
              </p:nvSpPr>
              <p:spPr>
                <a:xfrm>
                  <a:off x="5001391" y="2063584"/>
                  <a:ext cx="1726509" cy="769441"/>
                </a:xfrm>
                <a:prstGeom prst="rect">
                  <a:avLst/>
                </a:prstGeom>
              </p:spPr>
              <p:txBody>
                <a:bodyPr wrap="square">
                  <a:spAutoFit/>
                </a:bodyPr>
                <a:lstStyle/>
                <a:p>
                  <a:pPr algn="ctr"/>
                  <a:r>
                    <a:rPr lang="en-US" sz="2200" dirty="0">
                      <a:solidFill>
                        <a:schemeClr val="accent2">
                          <a:hueOff val="597264"/>
                          <a:satOff val="5158"/>
                          <a:lumOff val="-17289"/>
                        </a:schemeClr>
                      </a:solidFill>
                      <a:latin typeface="Karla" pitchFamily="2" charset="0"/>
                    </a:rPr>
                    <a:t>Linear </a:t>
                  </a:r>
                </a:p>
                <a:p>
                  <a:pPr algn="ctr"/>
                  <a:r>
                    <a:rPr lang="en-US" sz="2200" dirty="0">
                      <a:solidFill>
                        <a:schemeClr val="accent2">
                          <a:hueOff val="597264"/>
                          <a:satOff val="5158"/>
                          <a:lumOff val="-17289"/>
                        </a:schemeClr>
                      </a:solidFill>
                      <a:latin typeface="Karla" pitchFamily="2" charset="0"/>
                    </a:rPr>
                    <a:t>Regression</a:t>
                  </a:r>
                </a:p>
              </p:txBody>
            </p:sp>
          </p:grpSp>
        </p:grpSp>
        <mc:AlternateContent xmlns:mc="http://schemas.openxmlformats.org/markup-compatibility/2006" xmlns:a14="http://schemas.microsoft.com/office/drawing/2010/main">
          <mc:Choice Requires="a14">
            <p:sp>
              <p:nvSpPr>
                <p:cNvPr id="57" name="Equation">
                  <a:extLst>
                    <a:ext uri="{FF2B5EF4-FFF2-40B4-BE49-F238E27FC236}">
                      <a16:creationId xmlns:a16="http://schemas.microsoft.com/office/drawing/2014/main" id="{6D83DFA1-440A-4E50-898E-4EB7D6329451}"/>
                    </a:ext>
                  </a:extLst>
                </p:cNvPr>
                <p:cNvSpPr txBox="1"/>
                <p:nvPr/>
              </p:nvSpPr>
              <p:spPr>
                <a:xfrm>
                  <a:off x="844043" y="1895287"/>
                  <a:ext cx="703391"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xmlns="">
            <p:sp>
              <p:nvSpPr>
                <p:cNvPr id="57" name="Equation">
                  <a:extLst>
                    <a:ext uri="{FF2B5EF4-FFF2-40B4-BE49-F238E27FC236}">
                      <a16:creationId xmlns:a16="http://schemas.microsoft.com/office/drawing/2014/main" id="{6D83DFA1-440A-4E50-898E-4EB7D6329451}"/>
                    </a:ext>
                  </a:extLst>
                </p:cNvPr>
                <p:cNvSpPr txBox="1">
                  <a:spLocks noRot="1" noChangeAspect="1" noMove="1" noResize="1" noEditPoints="1" noAdjustHandles="1" noChangeArrowheads="1" noChangeShapeType="1" noTextEdit="1"/>
                </p:cNvSpPr>
                <p:nvPr/>
              </p:nvSpPr>
              <p:spPr>
                <a:xfrm>
                  <a:off x="844043" y="1895287"/>
                  <a:ext cx="703391" cy="1031051"/>
                </a:xfrm>
                <a:prstGeom prst="rect">
                  <a:avLst/>
                </a:prstGeom>
                <a:blipFill>
                  <a:blip r:embed="rId6"/>
                  <a:stretch>
                    <a:fillRect/>
                  </a:stretch>
                </a:blipFill>
                <a:ln w="12700">
                  <a:miter lim="400000"/>
                </a:ln>
              </p:spPr>
              <p:txBody>
                <a:bodyPr/>
                <a:lstStyle/>
                <a:p>
                  <a:r>
                    <a:rPr lang="en-US">
                      <a:noFill/>
                    </a:rPr>
                    <a:t> </a:t>
                  </a:r>
                </a:p>
              </p:txBody>
            </p:sp>
          </mc:Fallback>
        </mc:AlternateContent>
        <p:sp>
          <p:nvSpPr>
            <p:cNvPr id="60" name="Rounded Rectangle">
              <a:extLst>
                <a:ext uri="{FF2B5EF4-FFF2-40B4-BE49-F238E27FC236}">
                  <a16:creationId xmlns:a16="http://schemas.microsoft.com/office/drawing/2014/main" id="{4F905026-9A74-461C-AA53-2C7881674CB8}"/>
                </a:ext>
              </a:extLst>
            </p:cNvPr>
            <p:cNvSpPr/>
            <p:nvPr/>
          </p:nvSpPr>
          <p:spPr>
            <a:xfrm>
              <a:off x="2432248" y="1849769"/>
              <a:ext cx="1606728"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61" name="Line">
              <a:extLst>
                <a:ext uri="{FF2B5EF4-FFF2-40B4-BE49-F238E27FC236}">
                  <a16:creationId xmlns:a16="http://schemas.microsoft.com/office/drawing/2014/main" id="{7CAF32D9-D3A5-4FBD-A92E-AFD227D685D8}"/>
                </a:ext>
              </a:extLst>
            </p:cNvPr>
            <p:cNvSpPr/>
            <p:nvPr/>
          </p:nvSpPr>
          <p:spPr>
            <a:xfrm>
              <a:off x="1576590" y="2476172"/>
              <a:ext cx="702293"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2" name="Line">
              <a:extLst>
                <a:ext uri="{FF2B5EF4-FFF2-40B4-BE49-F238E27FC236}">
                  <a16:creationId xmlns:a16="http://schemas.microsoft.com/office/drawing/2014/main" id="{F383B54F-C3EC-4EDF-8A30-4C9C49B1C6DC}"/>
                </a:ext>
              </a:extLst>
            </p:cNvPr>
            <p:cNvSpPr/>
            <p:nvPr/>
          </p:nvSpPr>
          <p:spPr>
            <a:xfrm>
              <a:off x="4248378" y="2476172"/>
              <a:ext cx="702293"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3" name="Rectangle 62">
              <a:extLst>
                <a:ext uri="{FF2B5EF4-FFF2-40B4-BE49-F238E27FC236}">
                  <a16:creationId xmlns:a16="http://schemas.microsoft.com/office/drawing/2014/main" id="{19BC3B66-AC41-4A09-92E7-EA42B9F3D86B}"/>
                </a:ext>
              </a:extLst>
            </p:cNvPr>
            <p:cNvSpPr/>
            <p:nvPr/>
          </p:nvSpPr>
          <p:spPr>
            <a:xfrm>
              <a:off x="2382193" y="2191957"/>
              <a:ext cx="1726509" cy="584775"/>
            </a:xfrm>
            <a:prstGeom prst="rect">
              <a:avLst/>
            </a:prstGeom>
          </p:spPr>
          <p:txBody>
            <a:bodyPr wrap="square">
              <a:spAutoFit/>
            </a:bodyPr>
            <a:lstStyle/>
            <a:p>
              <a:pPr algn="ctr"/>
              <a:r>
                <a:rPr lang="en-US" sz="1600" dirty="0">
                  <a:solidFill>
                    <a:schemeClr val="accent2">
                      <a:hueOff val="597264"/>
                      <a:satOff val="5158"/>
                      <a:lumOff val="-17289"/>
                    </a:schemeClr>
                  </a:solidFill>
                  <a:latin typeface="Karla" pitchFamily="2" charset="0"/>
                </a:rPr>
                <a:t>Learn</a:t>
              </a:r>
            </a:p>
            <a:p>
              <a:pPr algn="ctr"/>
              <a:r>
                <a:rPr lang="en-US" sz="1600" dirty="0">
                  <a:solidFill>
                    <a:schemeClr val="accent2">
                      <a:hueOff val="597264"/>
                      <a:satOff val="5158"/>
                      <a:lumOff val="-17289"/>
                    </a:schemeClr>
                  </a:solidFill>
                  <a:latin typeface="Karla" pitchFamily="2" charset="0"/>
                </a:rPr>
                <a:t>Representation</a:t>
              </a:r>
            </a:p>
          </p:txBody>
        </p:sp>
      </p:grpSp>
      <p:grpSp>
        <p:nvGrpSpPr>
          <p:cNvPr id="118" name="Group 117">
            <a:extLst>
              <a:ext uri="{FF2B5EF4-FFF2-40B4-BE49-F238E27FC236}">
                <a16:creationId xmlns:a16="http://schemas.microsoft.com/office/drawing/2014/main" id="{41FA4999-3B6A-42AC-B29E-BF8B4C8E6513}"/>
              </a:ext>
            </a:extLst>
          </p:cNvPr>
          <p:cNvGrpSpPr/>
          <p:nvPr/>
        </p:nvGrpSpPr>
        <p:grpSpPr>
          <a:xfrm>
            <a:off x="1632044" y="3713411"/>
            <a:ext cx="2096301" cy="2422860"/>
            <a:chOff x="1737862" y="4182842"/>
            <a:chExt cx="2096301" cy="2422860"/>
          </a:xfrm>
        </p:grpSpPr>
        <p:sp>
          <p:nvSpPr>
            <p:cNvPr id="119" name="Circle">
              <a:extLst>
                <a:ext uri="{FF2B5EF4-FFF2-40B4-BE49-F238E27FC236}">
                  <a16:creationId xmlns:a16="http://schemas.microsoft.com/office/drawing/2014/main" id="{86961B12-60F4-41E9-8911-7BB83F2B8C4B}"/>
                </a:ext>
              </a:extLst>
            </p:cNvPr>
            <p:cNvSpPr/>
            <p:nvPr/>
          </p:nvSpPr>
          <p:spPr>
            <a:xfrm>
              <a:off x="2188183" y="604160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nvGrpSpPr>
            <p:cNvPr id="120" name="Group 119">
              <a:extLst>
                <a:ext uri="{FF2B5EF4-FFF2-40B4-BE49-F238E27FC236}">
                  <a16:creationId xmlns:a16="http://schemas.microsoft.com/office/drawing/2014/main" id="{F0D1ED97-CDD7-4E8B-BE93-260F60C138F4}"/>
                </a:ext>
              </a:extLst>
            </p:cNvPr>
            <p:cNvGrpSpPr/>
            <p:nvPr/>
          </p:nvGrpSpPr>
          <p:grpSpPr>
            <a:xfrm>
              <a:off x="1737862" y="4182842"/>
              <a:ext cx="2096301" cy="2422860"/>
              <a:chOff x="1737862" y="4182842"/>
              <a:chExt cx="2096301" cy="2422860"/>
            </a:xfrm>
          </p:grpSpPr>
          <p:grpSp>
            <p:nvGrpSpPr>
              <p:cNvPr id="136" name="Group 135">
                <a:extLst>
                  <a:ext uri="{FF2B5EF4-FFF2-40B4-BE49-F238E27FC236}">
                    <a16:creationId xmlns:a16="http://schemas.microsoft.com/office/drawing/2014/main" id="{9964273C-BA94-448B-A0F9-31AF21167AA0}"/>
                  </a:ext>
                </a:extLst>
              </p:cNvPr>
              <p:cNvGrpSpPr/>
              <p:nvPr/>
            </p:nvGrpSpPr>
            <p:grpSpPr>
              <a:xfrm>
                <a:off x="2000604" y="4340881"/>
                <a:ext cx="1787329" cy="1857289"/>
                <a:chOff x="1532665" y="3949138"/>
                <a:chExt cx="1787329" cy="1857289"/>
              </a:xfrm>
            </p:grpSpPr>
            <p:cxnSp>
              <p:nvCxnSpPr>
                <p:cNvPr id="139" name="Straight Connector 138">
                  <a:extLst>
                    <a:ext uri="{FF2B5EF4-FFF2-40B4-BE49-F238E27FC236}">
                      <a16:creationId xmlns:a16="http://schemas.microsoft.com/office/drawing/2014/main" id="{8B90800B-FA40-4238-8361-B1DCC9D87A1C}"/>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742EFA81-DEF0-4D79-87BA-8FC4051656C2}"/>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37" name="Equation">
                    <a:extLst>
                      <a:ext uri="{FF2B5EF4-FFF2-40B4-BE49-F238E27FC236}">
                        <a16:creationId xmlns:a16="http://schemas.microsoft.com/office/drawing/2014/main" id="{44227EAB-032A-4536-80EC-5CB828918C1E}"/>
                      </a:ext>
                    </a:extLst>
                  </p:cNvPr>
                  <p:cNvSpPr txBox="1"/>
                  <p:nvPr/>
                </p:nvSpPr>
                <p:spPr>
                  <a:xfrm>
                    <a:off x="1737862" y="418284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dirty="0">
                      <a:solidFill>
                        <a:srgbClr val="414141"/>
                      </a:solidFill>
                    </a:endParaRPr>
                  </a:p>
                </p:txBody>
              </p:sp>
            </mc:Choice>
            <mc:Fallback xmlns="">
              <p:sp>
                <p:nvSpPr>
                  <p:cNvPr id="137" name="Equation">
                    <a:extLst>
                      <a:ext uri="{FF2B5EF4-FFF2-40B4-BE49-F238E27FC236}">
                        <a16:creationId xmlns:a16="http://schemas.microsoft.com/office/drawing/2014/main" id="{44227EAB-032A-4536-80EC-5CB828918C1E}"/>
                      </a:ext>
                    </a:extLst>
                  </p:cNvPr>
                  <p:cNvSpPr txBox="1">
                    <a:spLocks noRot="1" noChangeAspect="1" noMove="1" noResize="1" noEditPoints="1" noAdjustHandles="1" noChangeArrowheads="1" noChangeShapeType="1" noTextEdit="1"/>
                  </p:cNvSpPr>
                  <p:nvPr/>
                </p:nvSpPr>
                <p:spPr>
                  <a:xfrm>
                    <a:off x="1737862" y="4182842"/>
                    <a:ext cx="189015" cy="271578"/>
                  </a:xfrm>
                  <a:prstGeom prst="rect">
                    <a:avLst/>
                  </a:prstGeom>
                  <a:blipFill>
                    <a:blip r:embed="rId7"/>
                    <a:stretch>
                      <a:fillRect l="-3226" r="-22581" b="-7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8" name="Equation">
                    <a:extLst>
                      <a:ext uri="{FF2B5EF4-FFF2-40B4-BE49-F238E27FC236}">
                        <a16:creationId xmlns:a16="http://schemas.microsoft.com/office/drawing/2014/main" id="{91AD232C-081C-44A1-A8CF-FA233D9C981E}"/>
                      </a:ext>
                    </a:extLst>
                  </p:cNvPr>
                  <p:cNvSpPr txBox="1"/>
                  <p:nvPr/>
                </p:nvSpPr>
                <p:spPr>
                  <a:xfrm>
                    <a:off x="3499136" y="6097871"/>
                    <a:ext cx="335027" cy="507831"/>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300" b="0" i="1" smtClean="0">
                              <a:solidFill>
                                <a:srgbClr val="414040"/>
                              </a:solidFill>
                              <a:latin typeface="Cambria Math" panose="02040503050406030204" pitchFamily="18" charset="0"/>
                            </a:rPr>
                            <m:t>𝑥</m:t>
                          </m:r>
                        </m:oMath>
                      </m:oMathPara>
                    </a14:m>
                    <a:endParaRPr sz="3300" dirty="0">
                      <a:solidFill>
                        <a:srgbClr val="414141"/>
                      </a:solidFill>
                    </a:endParaRPr>
                  </a:p>
                </p:txBody>
              </p:sp>
            </mc:Choice>
            <mc:Fallback xmlns="">
              <p:sp>
                <p:nvSpPr>
                  <p:cNvPr id="138" name="Equation">
                    <a:extLst>
                      <a:ext uri="{FF2B5EF4-FFF2-40B4-BE49-F238E27FC236}">
                        <a16:creationId xmlns:a16="http://schemas.microsoft.com/office/drawing/2014/main" id="{91AD232C-081C-44A1-A8CF-FA233D9C981E}"/>
                      </a:ext>
                    </a:extLst>
                  </p:cNvPr>
                  <p:cNvSpPr txBox="1">
                    <a:spLocks noRot="1" noChangeAspect="1" noMove="1" noResize="1" noEditPoints="1" noAdjustHandles="1" noChangeArrowheads="1" noChangeShapeType="1" noTextEdit="1"/>
                  </p:cNvSpPr>
                  <p:nvPr/>
                </p:nvSpPr>
                <p:spPr>
                  <a:xfrm>
                    <a:off x="3499136" y="6097871"/>
                    <a:ext cx="335027" cy="507831"/>
                  </a:xfrm>
                  <a:prstGeom prst="rect">
                    <a:avLst/>
                  </a:prstGeom>
                  <a:blipFill>
                    <a:blip r:embed="rId8"/>
                    <a:stretch>
                      <a:fillRect/>
                    </a:stretch>
                  </a:blipFill>
                  <a:ln w="12700" cap="flat">
                    <a:noFill/>
                    <a:miter lim="400000"/>
                  </a:ln>
                  <a:effectLst/>
                </p:spPr>
                <p:txBody>
                  <a:bodyPr/>
                  <a:lstStyle/>
                  <a:p>
                    <a:r>
                      <a:rPr lang="en-US">
                        <a:noFill/>
                      </a:rPr>
                      <a:t> </a:t>
                    </a:r>
                  </a:p>
                </p:txBody>
              </p:sp>
            </mc:Fallback>
          </mc:AlternateContent>
        </p:grpSp>
        <p:sp>
          <p:nvSpPr>
            <p:cNvPr id="126" name="Oval 125">
              <a:extLst>
                <a:ext uri="{FF2B5EF4-FFF2-40B4-BE49-F238E27FC236}">
                  <a16:creationId xmlns:a16="http://schemas.microsoft.com/office/drawing/2014/main" id="{5DE8D562-15C0-4B69-977E-85BDBB9B95F9}"/>
                </a:ext>
              </a:extLst>
            </p:cNvPr>
            <p:cNvSpPr/>
            <p:nvPr/>
          </p:nvSpPr>
          <p:spPr>
            <a:xfrm>
              <a:off x="3460075" y="4790556"/>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27" name="Oval 126">
              <a:extLst>
                <a:ext uri="{FF2B5EF4-FFF2-40B4-BE49-F238E27FC236}">
                  <a16:creationId xmlns:a16="http://schemas.microsoft.com/office/drawing/2014/main" id="{FEFB1DE8-5549-4F42-A748-ACAB1F61B8F6}"/>
                </a:ext>
              </a:extLst>
            </p:cNvPr>
            <p:cNvSpPr/>
            <p:nvPr/>
          </p:nvSpPr>
          <p:spPr>
            <a:xfrm>
              <a:off x="3228108" y="5034388"/>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28" name="Oval 127">
              <a:extLst>
                <a:ext uri="{FF2B5EF4-FFF2-40B4-BE49-F238E27FC236}">
                  <a16:creationId xmlns:a16="http://schemas.microsoft.com/office/drawing/2014/main" id="{AD9BC3F0-0780-4C11-86DB-30519027D565}"/>
                </a:ext>
              </a:extLst>
            </p:cNvPr>
            <p:cNvSpPr/>
            <p:nvPr/>
          </p:nvSpPr>
          <p:spPr>
            <a:xfrm>
              <a:off x="3289481" y="5223388"/>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29" name="Oval 128">
              <a:extLst>
                <a:ext uri="{FF2B5EF4-FFF2-40B4-BE49-F238E27FC236}">
                  <a16:creationId xmlns:a16="http://schemas.microsoft.com/office/drawing/2014/main" id="{7E613721-4D5E-4805-8640-1069D1C5160B}"/>
                </a:ext>
              </a:extLst>
            </p:cNvPr>
            <p:cNvSpPr/>
            <p:nvPr/>
          </p:nvSpPr>
          <p:spPr>
            <a:xfrm>
              <a:off x="3054006" y="5330240"/>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30" name="Oval 129">
              <a:extLst>
                <a:ext uri="{FF2B5EF4-FFF2-40B4-BE49-F238E27FC236}">
                  <a16:creationId xmlns:a16="http://schemas.microsoft.com/office/drawing/2014/main" id="{BF0DAD59-B4CA-4B01-B8A1-EADCDCA23B60}"/>
                </a:ext>
              </a:extLst>
            </p:cNvPr>
            <p:cNvSpPr/>
            <p:nvPr/>
          </p:nvSpPr>
          <p:spPr>
            <a:xfrm>
              <a:off x="2994704" y="5566491"/>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31" name="Oval 130">
              <a:extLst>
                <a:ext uri="{FF2B5EF4-FFF2-40B4-BE49-F238E27FC236}">
                  <a16:creationId xmlns:a16="http://schemas.microsoft.com/office/drawing/2014/main" id="{721F07F8-135B-41F1-BFD6-7348F99BB888}"/>
                </a:ext>
              </a:extLst>
            </p:cNvPr>
            <p:cNvSpPr/>
            <p:nvPr/>
          </p:nvSpPr>
          <p:spPr>
            <a:xfrm>
              <a:off x="2686910" y="5608305"/>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32" name="Oval 131">
              <a:extLst>
                <a:ext uri="{FF2B5EF4-FFF2-40B4-BE49-F238E27FC236}">
                  <a16:creationId xmlns:a16="http://schemas.microsoft.com/office/drawing/2014/main" id="{B57A1604-0AB4-4217-B324-B0A95C6FEF18}"/>
                </a:ext>
              </a:extLst>
            </p:cNvPr>
            <p:cNvSpPr/>
            <p:nvPr/>
          </p:nvSpPr>
          <p:spPr>
            <a:xfrm>
              <a:off x="2955051" y="5879174"/>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33" name="Oval 132">
              <a:extLst>
                <a:ext uri="{FF2B5EF4-FFF2-40B4-BE49-F238E27FC236}">
                  <a16:creationId xmlns:a16="http://schemas.microsoft.com/office/drawing/2014/main" id="{87758A81-16A2-4B18-9222-046892C418FE}"/>
                </a:ext>
              </a:extLst>
            </p:cNvPr>
            <p:cNvSpPr/>
            <p:nvPr/>
          </p:nvSpPr>
          <p:spPr>
            <a:xfrm>
              <a:off x="2549953" y="5852303"/>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34" name="Oval 133">
              <a:extLst>
                <a:ext uri="{FF2B5EF4-FFF2-40B4-BE49-F238E27FC236}">
                  <a16:creationId xmlns:a16="http://schemas.microsoft.com/office/drawing/2014/main" id="{0101829D-A0FB-457F-80E8-3854470A40DB}"/>
                </a:ext>
              </a:extLst>
            </p:cNvPr>
            <p:cNvSpPr/>
            <p:nvPr/>
          </p:nvSpPr>
          <p:spPr>
            <a:xfrm>
              <a:off x="2440939" y="6071855"/>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sp>
          <p:nvSpPr>
            <p:cNvPr id="135" name="Oval 134">
              <a:extLst>
                <a:ext uri="{FF2B5EF4-FFF2-40B4-BE49-F238E27FC236}">
                  <a16:creationId xmlns:a16="http://schemas.microsoft.com/office/drawing/2014/main" id="{0C3BD2AD-DAC7-45D4-83BB-EFC1DD419EB4}"/>
                </a:ext>
              </a:extLst>
            </p:cNvPr>
            <p:cNvSpPr/>
            <p:nvPr/>
          </p:nvSpPr>
          <p:spPr>
            <a:xfrm>
              <a:off x="3509838" y="4530912"/>
              <a:ext cx="70910" cy="70910"/>
            </a:xfrm>
            <a:prstGeom prst="ellipse">
              <a:avLst/>
            </a:prstGeom>
            <a:solidFill>
              <a:schemeClr val="accent1"/>
            </a:solidFill>
            <a:ln w="12700" cap="flat">
              <a:noFill/>
              <a:miter lim="400000"/>
            </a:ln>
            <a:effectLst/>
          </p:spPr>
          <p:txBody>
            <a:bodyPr wrap="square" lIns="50800" tIns="50800" rIns="50800" bIns="50800" numCol="1" anchor="ctr">
              <a:noAutofit/>
            </a:bodyPr>
            <a:lstStyle/>
            <a:p>
              <a:endParaRPr lang="en-US" sz="3200">
                <a:solidFill>
                  <a:srgbClr val="FFFFFF"/>
                </a:solidFill>
                <a:effectLst>
                  <a:outerShdw blurRad="25400" dist="33948" dir="2700000" rotWithShape="0">
                    <a:srgbClr val="3B3936"/>
                  </a:outerShdw>
                </a:effectLst>
              </a:endParaRPr>
            </a:p>
          </p:txBody>
        </p:sp>
      </p:grpSp>
      <p:sp>
        <p:nvSpPr>
          <p:cNvPr id="155" name="Freeform: Shape 154">
            <a:extLst>
              <a:ext uri="{FF2B5EF4-FFF2-40B4-BE49-F238E27FC236}">
                <a16:creationId xmlns:a16="http://schemas.microsoft.com/office/drawing/2014/main" id="{73B40D27-0340-4D9E-9C0C-38871ACBA5D5}"/>
              </a:ext>
            </a:extLst>
          </p:cNvPr>
          <p:cNvSpPr/>
          <p:nvPr/>
        </p:nvSpPr>
        <p:spPr>
          <a:xfrm>
            <a:off x="1945509" y="3981978"/>
            <a:ext cx="1661753" cy="1730108"/>
          </a:xfrm>
          <a:custGeom>
            <a:avLst/>
            <a:gdLst>
              <a:gd name="connsiteX0" fmla="*/ 0 w 2528047"/>
              <a:gd name="connsiteY0" fmla="*/ 2821437 h 2823319"/>
              <a:gd name="connsiteX1" fmla="*/ 107576 w 2528047"/>
              <a:gd name="connsiteY1" fmla="*/ 2821437 h 2823319"/>
              <a:gd name="connsiteX2" fmla="*/ 220043 w 2528047"/>
              <a:gd name="connsiteY2" fmla="*/ 2801878 h 2823319"/>
              <a:gd name="connsiteX3" fmla="*/ 308060 w 2528047"/>
              <a:gd name="connsiteY3" fmla="*/ 2782319 h 2823319"/>
              <a:gd name="connsiteX4" fmla="*/ 430306 w 2528047"/>
              <a:gd name="connsiteY4" fmla="*/ 2738310 h 2823319"/>
              <a:gd name="connsiteX5" fmla="*/ 596560 w 2528047"/>
              <a:gd name="connsiteY5" fmla="*/ 2664963 h 2823319"/>
              <a:gd name="connsiteX6" fmla="*/ 748145 w 2528047"/>
              <a:gd name="connsiteY6" fmla="*/ 2567166 h 2823319"/>
              <a:gd name="connsiteX7" fmla="*/ 894840 w 2528047"/>
              <a:gd name="connsiteY7" fmla="*/ 2459589 h 2823319"/>
              <a:gd name="connsiteX8" fmla="*/ 1026866 w 2528047"/>
              <a:gd name="connsiteY8" fmla="*/ 2337343 h 2823319"/>
              <a:gd name="connsiteX9" fmla="*/ 1075765 w 2528047"/>
              <a:gd name="connsiteY9" fmla="*/ 2293335 h 2823319"/>
              <a:gd name="connsiteX10" fmla="*/ 1207790 w 2528047"/>
              <a:gd name="connsiteY10" fmla="*/ 2175979 h 2823319"/>
              <a:gd name="connsiteX11" fmla="*/ 1344706 w 2528047"/>
              <a:gd name="connsiteY11" fmla="*/ 2034173 h 2823319"/>
              <a:gd name="connsiteX12" fmla="*/ 1466952 w 2528047"/>
              <a:gd name="connsiteY12" fmla="*/ 1867919 h 2823319"/>
              <a:gd name="connsiteX13" fmla="*/ 1598977 w 2528047"/>
              <a:gd name="connsiteY13" fmla="*/ 1691884 h 2823319"/>
              <a:gd name="connsiteX14" fmla="*/ 1770122 w 2528047"/>
              <a:gd name="connsiteY14" fmla="*/ 1447392 h 2823319"/>
              <a:gd name="connsiteX15" fmla="*/ 1916817 w 2528047"/>
              <a:gd name="connsiteY15" fmla="*/ 1202900 h 2823319"/>
              <a:gd name="connsiteX16" fmla="*/ 2043953 w 2528047"/>
              <a:gd name="connsiteY16" fmla="*/ 982858 h 2823319"/>
              <a:gd name="connsiteX17" fmla="*/ 2195538 w 2528047"/>
              <a:gd name="connsiteY17" fmla="*/ 694357 h 2823319"/>
              <a:gd name="connsiteX18" fmla="*/ 2361792 w 2528047"/>
              <a:gd name="connsiteY18" fmla="*/ 356958 h 2823319"/>
              <a:gd name="connsiteX19" fmla="*/ 2528047 w 2528047"/>
              <a:gd name="connsiteY19" fmla="*/ 0 h 2823319"/>
              <a:gd name="connsiteX20" fmla="*/ 2528047 w 2528047"/>
              <a:gd name="connsiteY20" fmla="*/ 0 h 282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28047" h="2823319">
                <a:moveTo>
                  <a:pt x="0" y="2821437"/>
                </a:moveTo>
                <a:cubicBezTo>
                  <a:pt x="35451" y="2823067"/>
                  <a:pt x="70902" y="2824697"/>
                  <a:pt x="107576" y="2821437"/>
                </a:cubicBezTo>
                <a:cubicBezTo>
                  <a:pt x="144250" y="2818177"/>
                  <a:pt x="186629" y="2808398"/>
                  <a:pt x="220043" y="2801878"/>
                </a:cubicBezTo>
                <a:cubicBezTo>
                  <a:pt x="253457" y="2795358"/>
                  <a:pt x="273016" y="2792914"/>
                  <a:pt x="308060" y="2782319"/>
                </a:cubicBezTo>
                <a:cubicBezTo>
                  <a:pt x="343104" y="2771724"/>
                  <a:pt x="382223" y="2757869"/>
                  <a:pt x="430306" y="2738310"/>
                </a:cubicBezTo>
                <a:cubicBezTo>
                  <a:pt x="478389" y="2718751"/>
                  <a:pt x="543587" y="2693487"/>
                  <a:pt x="596560" y="2664963"/>
                </a:cubicBezTo>
                <a:cubicBezTo>
                  <a:pt x="649533" y="2636439"/>
                  <a:pt x="698432" y="2601395"/>
                  <a:pt x="748145" y="2567166"/>
                </a:cubicBezTo>
                <a:cubicBezTo>
                  <a:pt x="797858" y="2532937"/>
                  <a:pt x="848386" y="2497893"/>
                  <a:pt x="894840" y="2459589"/>
                </a:cubicBezTo>
                <a:cubicBezTo>
                  <a:pt x="941294" y="2421285"/>
                  <a:pt x="996712" y="2365052"/>
                  <a:pt x="1026866" y="2337343"/>
                </a:cubicBezTo>
                <a:cubicBezTo>
                  <a:pt x="1057020" y="2309634"/>
                  <a:pt x="1075765" y="2293335"/>
                  <a:pt x="1075765" y="2293335"/>
                </a:cubicBezTo>
                <a:cubicBezTo>
                  <a:pt x="1105919" y="2266441"/>
                  <a:pt x="1162967" y="2219173"/>
                  <a:pt x="1207790" y="2175979"/>
                </a:cubicBezTo>
                <a:cubicBezTo>
                  <a:pt x="1252614" y="2132785"/>
                  <a:pt x="1301512" y="2085516"/>
                  <a:pt x="1344706" y="2034173"/>
                </a:cubicBezTo>
                <a:cubicBezTo>
                  <a:pt x="1387900" y="1982830"/>
                  <a:pt x="1424574" y="1924967"/>
                  <a:pt x="1466952" y="1867919"/>
                </a:cubicBezTo>
                <a:cubicBezTo>
                  <a:pt x="1509330" y="1810871"/>
                  <a:pt x="1548449" y="1761972"/>
                  <a:pt x="1598977" y="1691884"/>
                </a:cubicBezTo>
                <a:cubicBezTo>
                  <a:pt x="1649505" y="1621796"/>
                  <a:pt x="1717149" y="1528889"/>
                  <a:pt x="1770122" y="1447392"/>
                </a:cubicBezTo>
                <a:cubicBezTo>
                  <a:pt x="1823095" y="1365895"/>
                  <a:pt x="1871179" y="1280322"/>
                  <a:pt x="1916817" y="1202900"/>
                </a:cubicBezTo>
                <a:cubicBezTo>
                  <a:pt x="1962455" y="1125478"/>
                  <a:pt x="1997500" y="1067615"/>
                  <a:pt x="2043953" y="982858"/>
                </a:cubicBezTo>
                <a:cubicBezTo>
                  <a:pt x="2090406" y="898101"/>
                  <a:pt x="2142565" y="798674"/>
                  <a:pt x="2195538" y="694357"/>
                </a:cubicBezTo>
                <a:cubicBezTo>
                  <a:pt x="2248511" y="590040"/>
                  <a:pt x="2306374" y="472684"/>
                  <a:pt x="2361792" y="356958"/>
                </a:cubicBezTo>
                <a:cubicBezTo>
                  <a:pt x="2417210" y="241232"/>
                  <a:pt x="2528047" y="0"/>
                  <a:pt x="2528047" y="0"/>
                </a:cubicBezTo>
                <a:lnTo>
                  <a:pt x="2528047" y="0"/>
                </a:lnTo>
              </a:path>
            </a:pathLst>
          </a:cu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7" name="Equation">
                <a:extLst>
                  <a:ext uri="{FF2B5EF4-FFF2-40B4-BE49-F238E27FC236}">
                    <a16:creationId xmlns:a16="http://schemas.microsoft.com/office/drawing/2014/main" id="{8798F999-8513-4D3C-A02C-A4B969856CD5}"/>
                  </a:ext>
                </a:extLst>
              </p:cNvPr>
              <p:cNvSpPr txBox="1"/>
              <p:nvPr/>
            </p:nvSpPr>
            <p:spPr>
              <a:xfrm>
                <a:off x="4687802" y="4353932"/>
                <a:ext cx="2398221" cy="615553"/>
              </a:xfrm>
              <a:prstGeom prst="rect">
                <a:avLst/>
              </a:prstGeom>
              <a:solidFill>
                <a:schemeClr val="bg2">
                  <a:lumMod val="90000"/>
                </a:schemeClr>
              </a:solidFill>
              <a:ln w="12700">
                <a:solidFill>
                  <a:srgbClr val="C00000"/>
                </a:solidFill>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4000" i="1" smtClean="0">
                          <a:solidFill>
                            <a:srgbClr val="414040"/>
                          </a:solidFill>
                          <a:latin typeface="Cambria Math" panose="02040503050406030204" pitchFamily="18" charset="0"/>
                        </a:rPr>
                        <m:t>𝜙</m:t>
                      </m:r>
                      <m:r>
                        <a:rPr lang="en-US" sz="4000" b="0" i="1" smtClean="0">
                          <a:solidFill>
                            <a:srgbClr val="414040"/>
                          </a:solidFill>
                          <a:latin typeface="Cambria Math" panose="02040503050406030204" pitchFamily="18" charset="0"/>
                        </a:rPr>
                        <m:t>(</m:t>
                      </m:r>
                      <m:r>
                        <a:rPr lang="en-US" sz="4000" b="0" i="1" smtClean="0">
                          <a:solidFill>
                            <a:srgbClr val="414040"/>
                          </a:solidFill>
                          <a:latin typeface="Cambria Math" panose="02040503050406030204" pitchFamily="18" charset="0"/>
                        </a:rPr>
                        <m:t>𝑥</m:t>
                      </m:r>
                      <m:r>
                        <a:rPr lang="en-US" sz="4000" b="0" i="1" smtClean="0">
                          <a:solidFill>
                            <a:srgbClr val="414040"/>
                          </a:solidFill>
                          <a:latin typeface="Cambria Math" panose="02040503050406030204" pitchFamily="18" charset="0"/>
                        </a:rPr>
                        <m:t>)=</m:t>
                      </m:r>
                      <m:sSup>
                        <m:sSupPr>
                          <m:ctrlPr>
                            <a:rPr lang="ar-AE" sz="4000" i="1">
                              <a:solidFill>
                                <a:srgbClr val="414040"/>
                              </a:solidFill>
                              <a:latin typeface="Cambria Math" panose="02040503050406030204" pitchFamily="18" charset="0"/>
                            </a:rPr>
                          </m:ctrlPr>
                        </m:sSupPr>
                        <m:e>
                          <m:r>
                            <a:rPr lang="ar-AE" sz="4000" i="1">
                              <a:solidFill>
                                <a:srgbClr val="414040"/>
                              </a:solidFill>
                              <a:latin typeface="Cambria Math" panose="02040503050406030204" pitchFamily="18" charset="0"/>
                            </a:rPr>
                            <m:t>𝑥</m:t>
                          </m:r>
                        </m:e>
                        <m:sup>
                          <m:r>
                            <a:rPr lang="ar-AE" sz="4000" i="1">
                              <a:solidFill>
                                <a:srgbClr val="414040"/>
                              </a:solidFill>
                              <a:latin typeface="Cambria Math" panose="02040503050406030204" pitchFamily="18" charset="0"/>
                            </a:rPr>
                            <m:t>2</m:t>
                          </m:r>
                        </m:sup>
                      </m:sSup>
                    </m:oMath>
                  </m:oMathPara>
                </a14:m>
                <a:endParaRPr sz="3300" dirty="0">
                  <a:solidFill>
                    <a:srgbClr val="414141"/>
                  </a:solidFill>
                </a:endParaRPr>
              </a:p>
            </p:txBody>
          </p:sp>
        </mc:Choice>
        <mc:Fallback xmlns="">
          <p:sp>
            <p:nvSpPr>
              <p:cNvPr id="157" name="Equation">
                <a:extLst>
                  <a:ext uri="{FF2B5EF4-FFF2-40B4-BE49-F238E27FC236}">
                    <a16:creationId xmlns:a16="http://schemas.microsoft.com/office/drawing/2014/main" xmlns:a14="http://schemas.microsoft.com/office/drawing/2010/main" xmlns="" id="{8798F999-8513-4D3C-A02C-A4B969856CD5}"/>
                  </a:ext>
                </a:extLst>
              </p:cNvPr>
              <p:cNvSpPr txBox="1">
                <a:spLocks noRot="1" noChangeAspect="1" noMove="1" noResize="1" noEditPoints="1" noAdjustHandles="1" noChangeArrowheads="1" noChangeShapeType="1" noTextEdit="1"/>
              </p:cNvSpPr>
              <p:nvPr/>
            </p:nvSpPr>
            <p:spPr>
              <a:xfrm>
                <a:off x="4687802" y="4353932"/>
                <a:ext cx="2398221" cy="615553"/>
              </a:xfrm>
              <a:prstGeom prst="rect">
                <a:avLst/>
              </a:prstGeom>
              <a:blipFill rotWithShape="0">
                <a:blip r:embed="rId9"/>
                <a:stretch>
                  <a:fillRect/>
                </a:stretch>
              </a:blipFill>
              <a:ln w="12700">
                <a:solidFill>
                  <a:srgbClr val="C00000"/>
                </a:solidFill>
                <a:miter lim="400000"/>
              </a:ln>
            </p:spPr>
            <p:txBody>
              <a:bodyPr/>
              <a:lstStyle/>
              <a:p>
                <a:r>
                  <a:rPr lang="en-US">
                    <a:noFill/>
                  </a:rPr>
                  <a:t> </a:t>
                </a:r>
              </a:p>
            </p:txBody>
          </p:sp>
        </mc:Fallback>
      </mc:AlternateContent>
    </p:spTree>
    <p:extLst>
      <p:ext uri="{BB962C8B-B14F-4D97-AF65-F5344CB8AC3E}">
        <p14:creationId xmlns:p14="http://schemas.microsoft.com/office/powerpoint/2010/main" val="183345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CE951543-6576-434B-811B-B944CCF26C66}"/>
              </a:ext>
            </a:extLst>
          </p:cNvPr>
          <p:cNvGrpSpPr/>
          <p:nvPr/>
        </p:nvGrpSpPr>
        <p:grpSpPr>
          <a:xfrm>
            <a:off x="1214178" y="3706521"/>
            <a:ext cx="2734202" cy="2469027"/>
            <a:chOff x="1488446" y="3865811"/>
            <a:chExt cx="2734202" cy="2469027"/>
          </a:xfrm>
        </p:grpSpPr>
        <p:grpSp>
          <p:nvGrpSpPr>
            <p:cNvPr id="65" name="Group">
              <a:extLst>
                <a:ext uri="{FF2B5EF4-FFF2-40B4-BE49-F238E27FC236}">
                  <a16:creationId xmlns:a16="http://schemas.microsoft.com/office/drawing/2014/main" id="{82D673EF-2CCB-4101-BB9C-E1CF4F4AAF0C}"/>
                </a:ext>
              </a:extLst>
            </p:cNvPr>
            <p:cNvGrpSpPr/>
            <p:nvPr/>
          </p:nvGrpSpPr>
          <p:grpSpPr>
            <a:xfrm>
              <a:off x="2354083" y="4276315"/>
              <a:ext cx="1565278" cy="1391075"/>
              <a:chOff x="394615" y="350861"/>
              <a:chExt cx="1565276" cy="1391074"/>
            </a:xfrm>
          </p:grpSpPr>
          <p:sp>
            <p:nvSpPr>
              <p:cNvPr id="72" name="Circle">
                <a:extLst>
                  <a:ext uri="{FF2B5EF4-FFF2-40B4-BE49-F238E27FC236}">
                    <a16:creationId xmlns:a16="http://schemas.microsoft.com/office/drawing/2014/main" id="{0802AA55-1923-41BF-BE53-4D8E00DE895D}"/>
                  </a:ext>
                </a:extLst>
              </p:cNvPr>
              <p:cNvSpPr/>
              <p:nvPr/>
            </p:nvSpPr>
            <p:spPr>
              <a:xfrm>
                <a:off x="902615" y="13541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3" name="Circle">
                <a:extLst>
                  <a:ext uri="{FF2B5EF4-FFF2-40B4-BE49-F238E27FC236}">
                    <a16:creationId xmlns:a16="http://schemas.microsoft.com/office/drawing/2014/main" id="{E841F3C2-AE77-4C01-A734-E9E2A392611E}"/>
                  </a:ext>
                </a:extLst>
              </p:cNvPr>
              <p:cNvSpPr/>
              <p:nvPr/>
            </p:nvSpPr>
            <p:spPr>
              <a:xfrm>
                <a:off x="1042315" y="11636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4" name="Circle">
                <a:extLst>
                  <a:ext uri="{FF2B5EF4-FFF2-40B4-BE49-F238E27FC236}">
                    <a16:creationId xmlns:a16="http://schemas.microsoft.com/office/drawing/2014/main" id="{9DA2F11E-BB4C-463D-9E4B-5BF9D7542E66}"/>
                  </a:ext>
                </a:extLst>
              </p:cNvPr>
              <p:cNvSpPr/>
              <p:nvPr/>
            </p:nvSpPr>
            <p:spPr>
              <a:xfrm>
                <a:off x="729016" y="1123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5" name="Circle">
                <a:extLst>
                  <a:ext uri="{FF2B5EF4-FFF2-40B4-BE49-F238E27FC236}">
                    <a16:creationId xmlns:a16="http://schemas.microsoft.com/office/drawing/2014/main" id="{40C9259A-6A9F-47E3-B5A8-E0D6036D31DD}"/>
                  </a:ext>
                </a:extLst>
              </p:cNvPr>
              <p:cNvSpPr/>
              <p:nvPr/>
            </p:nvSpPr>
            <p:spPr>
              <a:xfrm>
                <a:off x="977672" y="1025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6" name="Circle">
                <a:extLst>
                  <a:ext uri="{FF2B5EF4-FFF2-40B4-BE49-F238E27FC236}">
                    <a16:creationId xmlns:a16="http://schemas.microsoft.com/office/drawing/2014/main" id="{F37DE222-9696-4EF1-80A1-A7CCED9ECA88}"/>
                  </a:ext>
                </a:extLst>
              </p:cNvPr>
              <p:cNvSpPr/>
              <p:nvPr/>
            </p:nvSpPr>
            <p:spPr>
              <a:xfrm>
                <a:off x="729016" y="1008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7" name="Circle">
                <a:extLst>
                  <a:ext uri="{FF2B5EF4-FFF2-40B4-BE49-F238E27FC236}">
                    <a16:creationId xmlns:a16="http://schemas.microsoft.com/office/drawing/2014/main" id="{D7E8B1C5-E359-4F5A-8A9A-8707C0B794BC}"/>
                  </a:ext>
                </a:extLst>
              </p:cNvPr>
              <p:cNvSpPr/>
              <p:nvPr/>
            </p:nvSpPr>
            <p:spPr>
              <a:xfrm>
                <a:off x="856016" y="1059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8" name="Circle">
                <a:extLst>
                  <a:ext uri="{FF2B5EF4-FFF2-40B4-BE49-F238E27FC236}">
                    <a16:creationId xmlns:a16="http://schemas.microsoft.com/office/drawing/2014/main" id="{A8F59A02-AE15-4A20-A2AE-584F74F48B2D}"/>
                  </a:ext>
                </a:extLst>
              </p:cNvPr>
              <p:cNvSpPr/>
              <p:nvPr/>
            </p:nvSpPr>
            <p:spPr>
              <a:xfrm>
                <a:off x="902615" y="12144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9" name="Circle">
                <a:extLst>
                  <a:ext uri="{FF2B5EF4-FFF2-40B4-BE49-F238E27FC236}">
                    <a16:creationId xmlns:a16="http://schemas.microsoft.com/office/drawing/2014/main" id="{401E3C97-7201-4D4B-8505-26333D0D3DE2}"/>
                  </a:ext>
                </a:extLst>
              </p:cNvPr>
              <p:cNvSpPr/>
              <p:nvPr/>
            </p:nvSpPr>
            <p:spPr>
              <a:xfrm>
                <a:off x="745982" y="1286428"/>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0" name="Circle">
                <a:extLst>
                  <a:ext uri="{FF2B5EF4-FFF2-40B4-BE49-F238E27FC236}">
                    <a16:creationId xmlns:a16="http://schemas.microsoft.com/office/drawing/2014/main" id="{2629269F-2B72-4846-A6F4-E6E7E852B1B9}"/>
                  </a:ext>
                </a:extLst>
              </p:cNvPr>
              <p:cNvSpPr/>
              <p:nvPr/>
            </p:nvSpPr>
            <p:spPr>
              <a:xfrm>
                <a:off x="859138" y="881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1" name="Circle">
                <a:extLst>
                  <a:ext uri="{FF2B5EF4-FFF2-40B4-BE49-F238E27FC236}">
                    <a16:creationId xmlns:a16="http://schemas.microsoft.com/office/drawing/2014/main" id="{7D1B1389-0170-4A36-A38B-A0AA59334D3A}"/>
                  </a:ext>
                </a:extLst>
              </p:cNvPr>
              <p:cNvSpPr/>
              <p:nvPr/>
            </p:nvSpPr>
            <p:spPr>
              <a:xfrm>
                <a:off x="1105815" y="1282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2" name="Circle">
                <a:extLst>
                  <a:ext uri="{FF2B5EF4-FFF2-40B4-BE49-F238E27FC236}">
                    <a16:creationId xmlns:a16="http://schemas.microsoft.com/office/drawing/2014/main" id="{8A40BA3D-BD6B-4425-B7AB-9298E4C598A1}"/>
                  </a:ext>
                </a:extLst>
              </p:cNvPr>
              <p:cNvSpPr/>
              <p:nvPr/>
            </p:nvSpPr>
            <p:spPr>
              <a:xfrm>
                <a:off x="1282472" y="11019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3" name="Circle">
                <a:extLst>
                  <a:ext uri="{FF2B5EF4-FFF2-40B4-BE49-F238E27FC236}">
                    <a16:creationId xmlns:a16="http://schemas.microsoft.com/office/drawing/2014/main" id="{12A88524-B2D7-40D8-8175-347C81EF5F37}"/>
                  </a:ext>
                </a:extLst>
              </p:cNvPr>
              <p:cNvSpPr/>
              <p:nvPr/>
            </p:nvSpPr>
            <p:spPr>
              <a:xfrm>
                <a:off x="1282472" y="1279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4" name="Circle">
                <a:extLst>
                  <a:ext uri="{FF2B5EF4-FFF2-40B4-BE49-F238E27FC236}">
                    <a16:creationId xmlns:a16="http://schemas.microsoft.com/office/drawing/2014/main" id="{6D36A974-0ED0-4707-B1E6-0AA8814762C1}"/>
                  </a:ext>
                </a:extLst>
              </p:cNvPr>
              <p:cNvSpPr/>
              <p:nvPr/>
            </p:nvSpPr>
            <p:spPr>
              <a:xfrm>
                <a:off x="1110016" y="869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5" name="Circle">
                <a:extLst>
                  <a:ext uri="{FF2B5EF4-FFF2-40B4-BE49-F238E27FC236}">
                    <a16:creationId xmlns:a16="http://schemas.microsoft.com/office/drawing/2014/main" id="{9AEFCCE2-BD8C-452D-8C5A-7F90D95AD02F}"/>
                  </a:ext>
                </a:extLst>
              </p:cNvPr>
              <p:cNvSpPr/>
              <p:nvPr/>
            </p:nvSpPr>
            <p:spPr>
              <a:xfrm>
                <a:off x="1358672" y="771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6" name="Circle">
                <a:extLst>
                  <a:ext uri="{FF2B5EF4-FFF2-40B4-BE49-F238E27FC236}">
                    <a16:creationId xmlns:a16="http://schemas.microsoft.com/office/drawing/2014/main" id="{B5306DB8-9FF2-49FE-A24D-4A11B5C5E98E}"/>
                  </a:ext>
                </a:extLst>
              </p:cNvPr>
              <p:cNvSpPr/>
              <p:nvPr/>
            </p:nvSpPr>
            <p:spPr>
              <a:xfrm>
                <a:off x="1110016" y="754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7" name="Circle">
                <a:extLst>
                  <a:ext uri="{FF2B5EF4-FFF2-40B4-BE49-F238E27FC236}">
                    <a16:creationId xmlns:a16="http://schemas.microsoft.com/office/drawing/2014/main" id="{9FD3199E-B241-44D7-882E-B3921772428D}"/>
                  </a:ext>
                </a:extLst>
              </p:cNvPr>
              <p:cNvSpPr/>
              <p:nvPr/>
            </p:nvSpPr>
            <p:spPr>
              <a:xfrm>
                <a:off x="1237016" y="805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8" name="Circle">
                <a:extLst>
                  <a:ext uri="{FF2B5EF4-FFF2-40B4-BE49-F238E27FC236}">
                    <a16:creationId xmlns:a16="http://schemas.microsoft.com/office/drawing/2014/main" id="{31411AF2-F69F-4F56-9707-1B178CE27AA2}"/>
                  </a:ext>
                </a:extLst>
              </p:cNvPr>
              <p:cNvSpPr/>
              <p:nvPr/>
            </p:nvSpPr>
            <p:spPr>
              <a:xfrm>
                <a:off x="1282472" y="962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9" name="Circle">
                <a:extLst>
                  <a:ext uri="{FF2B5EF4-FFF2-40B4-BE49-F238E27FC236}">
                    <a16:creationId xmlns:a16="http://schemas.microsoft.com/office/drawing/2014/main" id="{D68BC492-14D1-41D6-8BDB-8117D11D6A57}"/>
                  </a:ext>
                </a:extLst>
              </p:cNvPr>
              <p:cNvSpPr/>
              <p:nvPr/>
            </p:nvSpPr>
            <p:spPr>
              <a:xfrm>
                <a:off x="1125838" y="10342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0" name="Circle">
                <a:extLst>
                  <a:ext uri="{FF2B5EF4-FFF2-40B4-BE49-F238E27FC236}">
                    <a16:creationId xmlns:a16="http://schemas.microsoft.com/office/drawing/2014/main" id="{0EE3729C-1D49-41AD-AECE-C6C1016CB982}"/>
                  </a:ext>
                </a:extLst>
              </p:cNvPr>
              <p:cNvSpPr/>
              <p:nvPr/>
            </p:nvSpPr>
            <p:spPr>
              <a:xfrm>
                <a:off x="986138" y="754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2" name="Circle">
                <a:extLst>
                  <a:ext uri="{FF2B5EF4-FFF2-40B4-BE49-F238E27FC236}">
                    <a16:creationId xmlns:a16="http://schemas.microsoft.com/office/drawing/2014/main" id="{59B8B911-D33F-4E60-80A8-F68F24DFBE76}"/>
                  </a:ext>
                </a:extLst>
              </p:cNvPr>
              <p:cNvSpPr/>
              <p:nvPr/>
            </p:nvSpPr>
            <p:spPr>
              <a:xfrm>
                <a:off x="1105815" y="1409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3" name="Circle">
                <a:extLst>
                  <a:ext uri="{FF2B5EF4-FFF2-40B4-BE49-F238E27FC236}">
                    <a16:creationId xmlns:a16="http://schemas.microsoft.com/office/drawing/2014/main" id="{0C179D4A-40A1-4397-AD24-6609EF572999}"/>
                  </a:ext>
                </a:extLst>
              </p:cNvPr>
              <p:cNvSpPr/>
              <p:nvPr/>
            </p:nvSpPr>
            <p:spPr>
              <a:xfrm>
                <a:off x="1409472" y="1406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4" name="Circle">
                <a:extLst>
                  <a:ext uri="{FF2B5EF4-FFF2-40B4-BE49-F238E27FC236}">
                    <a16:creationId xmlns:a16="http://schemas.microsoft.com/office/drawing/2014/main" id="{8A550FDA-FE8F-469F-B46A-2A5797E0179A}"/>
                  </a:ext>
                </a:extLst>
              </p:cNvPr>
              <p:cNvSpPr/>
              <p:nvPr/>
            </p:nvSpPr>
            <p:spPr>
              <a:xfrm>
                <a:off x="1485672" y="898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5" name="Circle">
                <a:extLst>
                  <a:ext uri="{FF2B5EF4-FFF2-40B4-BE49-F238E27FC236}">
                    <a16:creationId xmlns:a16="http://schemas.microsoft.com/office/drawing/2014/main" id="{63C8DE7F-2734-454C-9121-0530DD0B62DB}"/>
                  </a:ext>
                </a:extLst>
              </p:cNvPr>
              <p:cNvSpPr/>
              <p:nvPr/>
            </p:nvSpPr>
            <p:spPr>
              <a:xfrm>
                <a:off x="1409472" y="1089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6" name="Circle">
                <a:extLst>
                  <a:ext uri="{FF2B5EF4-FFF2-40B4-BE49-F238E27FC236}">
                    <a16:creationId xmlns:a16="http://schemas.microsoft.com/office/drawing/2014/main" id="{5FCB54A7-1C2B-4B81-86FE-EEB14BDA5608}"/>
                  </a:ext>
                </a:extLst>
              </p:cNvPr>
              <p:cNvSpPr/>
              <p:nvPr/>
            </p:nvSpPr>
            <p:spPr>
              <a:xfrm>
                <a:off x="1481438" y="11993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7" name="Circle">
                <a:extLst>
                  <a:ext uri="{FF2B5EF4-FFF2-40B4-BE49-F238E27FC236}">
                    <a16:creationId xmlns:a16="http://schemas.microsoft.com/office/drawing/2014/main" id="{C7894071-0533-482A-A059-9CB8CEAE3902}"/>
                  </a:ext>
                </a:extLst>
              </p:cNvPr>
              <p:cNvSpPr/>
              <p:nvPr/>
            </p:nvSpPr>
            <p:spPr>
              <a:xfrm>
                <a:off x="1664615" y="1481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98" name="Circle">
                <a:extLst>
                  <a:ext uri="{FF2B5EF4-FFF2-40B4-BE49-F238E27FC236}">
                    <a16:creationId xmlns:a16="http://schemas.microsoft.com/office/drawing/2014/main" id="{EEBD810B-9C10-4F6B-984A-618139F08E9E}"/>
                  </a:ext>
                </a:extLst>
              </p:cNvPr>
              <p:cNvSpPr/>
              <p:nvPr/>
            </p:nvSpPr>
            <p:spPr>
              <a:xfrm>
                <a:off x="1804315" y="1290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0" name="Circle">
                <a:extLst>
                  <a:ext uri="{FF2B5EF4-FFF2-40B4-BE49-F238E27FC236}">
                    <a16:creationId xmlns:a16="http://schemas.microsoft.com/office/drawing/2014/main" id="{A5B8C5E1-3E21-4752-9859-96EA29D88830}"/>
                  </a:ext>
                </a:extLst>
              </p:cNvPr>
              <p:cNvSpPr/>
              <p:nvPr/>
            </p:nvSpPr>
            <p:spPr>
              <a:xfrm>
                <a:off x="1740815" y="1150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1" name="Circle">
                <a:extLst>
                  <a:ext uri="{FF2B5EF4-FFF2-40B4-BE49-F238E27FC236}">
                    <a16:creationId xmlns:a16="http://schemas.microsoft.com/office/drawing/2014/main" id="{6489E3D7-3BC1-4F84-A767-DA73110B677B}"/>
                  </a:ext>
                </a:extLst>
              </p:cNvPr>
              <p:cNvSpPr/>
              <p:nvPr/>
            </p:nvSpPr>
            <p:spPr>
              <a:xfrm>
                <a:off x="1619160" y="1184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2" name="Circle">
                <a:extLst>
                  <a:ext uri="{FF2B5EF4-FFF2-40B4-BE49-F238E27FC236}">
                    <a16:creationId xmlns:a16="http://schemas.microsoft.com/office/drawing/2014/main" id="{CE2B7EAA-7EA8-431B-BBC7-46F74D63CB9B}"/>
                  </a:ext>
                </a:extLst>
              </p:cNvPr>
              <p:cNvSpPr/>
              <p:nvPr/>
            </p:nvSpPr>
            <p:spPr>
              <a:xfrm>
                <a:off x="1664615" y="1341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3" name="Circle">
                <a:extLst>
                  <a:ext uri="{FF2B5EF4-FFF2-40B4-BE49-F238E27FC236}">
                    <a16:creationId xmlns:a16="http://schemas.microsoft.com/office/drawing/2014/main" id="{0CC4455F-76E2-42D0-A7B1-7CA3EEB4FDCC}"/>
                  </a:ext>
                </a:extLst>
              </p:cNvPr>
              <p:cNvSpPr/>
              <p:nvPr/>
            </p:nvSpPr>
            <p:spPr>
              <a:xfrm>
                <a:off x="1507982" y="1413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4" name="Circle">
                <a:extLst>
                  <a:ext uri="{FF2B5EF4-FFF2-40B4-BE49-F238E27FC236}">
                    <a16:creationId xmlns:a16="http://schemas.microsoft.com/office/drawing/2014/main" id="{71EC7D33-764B-4D1C-9619-F591BE731E00}"/>
                  </a:ext>
                </a:extLst>
              </p:cNvPr>
              <p:cNvSpPr/>
              <p:nvPr/>
            </p:nvSpPr>
            <p:spPr>
              <a:xfrm>
                <a:off x="1622282" y="1007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5" name="Circle">
                <a:extLst>
                  <a:ext uri="{FF2B5EF4-FFF2-40B4-BE49-F238E27FC236}">
                    <a16:creationId xmlns:a16="http://schemas.microsoft.com/office/drawing/2014/main" id="{1902D683-40BF-4832-9153-15156C136823}"/>
                  </a:ext>
                </a:extLst>
              </p:cNvPr>
              <p:cNvSpPr/>
              <p:nvPr/>
            </p:nvSpPr>
            <p:spPr>
              <a:xfrm>
                <a:off x="1867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6" name="Circle">
                <a:extLst>
                  <a:ext uri="{FF2B5EF4-FFF2-40B4-BE49-F238E27FC236}">
                    <a16:creationId xmlns:a16="http://schemas.microsoft.com/office/drawing/2014/main" id="{3F99C9C3-0C38-47A5-9260-432CBD1191CB}"/>
                  </a:ext>
                </a:extLst>
              </p:cNvPr>
              <p:cNvSpPr/>
              <p:nvPr/>
            </p:nvSpPr>
            <p:spPr>
              <a:xfrm>
                <a:off x="394615" y="1100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7" name="Circle">
                <a:extLst>
                  <a:ext uri="{FF2B5EF4-FFF2-40B4-BE49-F238E27FC236}">
                    <a16:creationId xmlns:a16="http://schemas.microsoft.com/office/drawing/2014/main" id="{9045D698-8B26-46AD-9297-97F397FE0B2B}"/>
                  </a:ext>
                </a:extLst>
              </p:cNvPr>
              <p:cNvSpPr/>
              <p:nvPr/>
            </p:nvSpPr>
            <p:spPr>
              <a:xfrm>
                <a:off x="394615" y="1277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8" name="Circle">
                <a:extLst>
                  <a:ext uri="{FF2B5EF4-FFF2-40B4-BE49-F238E27FC236}">
                    <a16:creationId xmlns:a16="http://schemas.microsoft.com/office/drawing/2014/main" id="{FF58C5D3-D1FB-4C7E-BB1C-D7557B9FA251}"/>
                  </a:ext>
                </a:extLst>
              </p:cNvPr>
              <p:cNvSpPr/>
              <p:nvPr/>
            </p:nvSpPr>
            <p:spPr>
              <a:xfrm>
                <a:off x="1873160" y="994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9" name="Circle">
                <a:extLst>
                  <a:ext uri="{FF2B5EF4-FFF2-40B4-BE49-F238E27FC236}">
                    <a16:creationId xmlns:a16="http://schemas.microsoft.com/office/drawing/2014/main" id="{BF0BAD2F-074A-4F90-BAF6-A4524CBA528A}"/>
                  </a:ext>
                </a:extLst>
              </p:cNvPr>
              <p:cNvSpPr/>
              <p:nvPr/>
            </p:nvSpPr>
            <p:spPr>
              <a:xfrm>
                <a:off x="470815" y="769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10" name="Circle">
                <a:extLst>
                  <a:ext uri="{FF2B5EF4-FFF2-40B4-BE49-F238E27FC236}">
                    <a16:creationId xmlns:a16="http://schemas.microsoft.com/office/drawing/2014/main" id="{A54B9CB7-CD73-42B3-9E0E-8B4B3E650E06}"/>
                  </a:ext>
                </a:extLst>
              </p:cNvPr>
              <p:cNvSpPr/>
              <p:nvPr/>
            </p:nvSpPr>
            <p:spPr>
              <a:xfrm>
                <a:off x="1740815" y="1565828"/>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16" name="Circle">
                <a:extLst>
                  <a:ext uri="{FF2B5EF4-FFF2-40B4-BE49-F238E27FC236}">
                    <a16:creationId xmlns:a16="http://schemas.microsoft.com/office/drawing/2014/main" id="{76ED51DE-6B98-4364-B381-A533DEE141F2}"/>
                  </a:ext>
                </a:extLst>
              </p:cNvPr>
              <p:cNvSpPr/>
              <p:nvPr/>
            </p:nvSpPr>
            <p:spPr>
              <a:xfrm>
                <a:off x="730160" y="803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17" name="Circle">
                <a:extLst>
                  <a:ext uri="{FF2B5EF4-FFF2-40B4-BE49-F238E27FC236}">
                    <a16:creationId xmlns:a16="http://schemas.microsoft.com/office/drawing/2014/main" id="{B03379E5-E78B-462A-A57C-AC96E09361AA}"/>
                  </a:ext>
                </a:extLst>
              </p:cNvPr>
              <p:cNvSpPr/>
              <p:nvPr/>
            </p:nvSpPr>
            <p:spPr>
              <a:xfrm>
                <a:off x="394615" y="960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22" name="Circle">
                <a:extLst>
                  <a:ext uri="{FF2B5EF4-FFF2-40B4-BE49-F238E27FC236}">
                    <a16:creationId xmlns:a16="http://schemas.microsoft.com/office/drawing/2014/main" id="{C553052E-05F0-426B-97C3-4F3E3F737954}"/>
                  </a:ext>
                </a:extLst>
              </p:cNvPr>
              <p:cNvSpPr/>
              <p:nvPr/>
            </p:nvSpPr>
            <p:spPr>
              <a:xfrm>
                <a:off x="1888982" y="1159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25" name="Circle">
                <a:extLst>
                  <a:ext uri="{FF2B5EF4-FFF2-40B4-BE49-F238E27FC236}">
                    <a16:creationId xmlns:a16="http://schemas.microsoft.com/office/drawing/2014/main" id="{9E2A6DB4-CA43-43AE-9327-6DABED48A970}"/>
                  </a:ext>
                </a:extLst>
              </p:cNvPr>
              <p:cNvSpPr/>
              <p:nvPr/>
            </p:nvSpPr>
            <p:spPr>
              <a:xfrm>
                <a:off x="1749282" y="880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41" name="Circle">
                <a:extLst>
                  <a:ext uri="{FF2B5EF4-FFF2-40B4-BE49-F238E27FC236}">
                    <a16:creationId xmlns:a16="http://schemas.microsoft.com/office/drawing/2014/main" id="{0515F0D9-8E49-425C-B7EE-44257F1EE72E}"/>
                  </a:ext>
                </a:extLst>
              </p:cNvPr>
              <p:cNvSpPr/>
              <p:nvPr/>
            </p:nvSpPr>
            <p:spPr>
              <a:xfrm>
                <a:off x="724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42" name="Circle">
                <a:extLst>
                  <a:ext uri="{FF2B5EF4-FFF2-40B4-BE49-F238E27FC236}">
                    <a16:creationId xmlns:a16="http://schemas.microsoft.com/office/drawing/2014/main" id="{52194368-4F40-4ECA-A854-3E7BC5B8EB42}"/>
                  </a:ext>
                </a:extLst>
              </p:cNvPr>
              <p:cNvSpPr/>
              <p:nvPr/>
            </p:nvSpPr>
            <p:spPr>
              <a:xfrm>
                <a:off x="521615" y="1404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56" name="Circle">
                <a:extLst>
                  <a:ext uri="{FF2B5EF4-FFF2-40B4-BE49-F238E27FC236}">
                    <a16:creationId xmlns:a16="http://schemas.microsoft.com/office/drawing/2014/main" id="{8806C0BD-F793-4200-BF57-270B180E9772}"/>
                  </a:ext>
                </a:extLst>
              </p:cNvPr>
              <p:cNvSpPr/>
              <p:nvPr/>
            </p:nvSpPr>
            <p:spPr>
              <a:xfrm>
                <a:off x="597815" y="896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58" name="Circle">
                <a:extLst>
                  <a:ext uri="{FF2B5EF4-FFF2-40B4-BE49-F238E27FC236}">
                    <a16:creationId xmlns:a16="http://schemas.microsoft.com/office/drawing/2014/main" id="{C814679E-6D57-4901-BF55-9923ACE60A3E}"/>
                  </a:ext>
                </a:extLst>
              </p:cNvPr>
              <p:cNvSpPr/>
              <p:nvPr/>
            </p:nvSpPr>
            <p:spPr>
              <a:xfrm>
                <a:off x="521615" y="1087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59" name="Circle">
                <a:extLst>
                  <a:ext uri="{FF2B5EF4-FFF2-40B4-BE49-F238E27FC236}">
                    <a16:creationId xmlns:a16="http://schemas.microsoft.com/office/drawing/2014/main" id="{4AEB7C23-E18E-4A0E-AA3A-B0C349FE25CC}"/>
                  </a:ext>
                </a:extLst>
              </p:cNvPr>
              <p:cNvSpPr/>
              <p:nvPr/>
            </p:nvSpPr>
            <p:spPr>
              <a:xfrm>
                <a:off x="593582" y="11975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0" name="Circle">
                <a:extLst>
                  <a:ext uri="{FF2B5EF4-FFF2-40B4-BE49-F238E27FC236}">
                    <a16:creationId xmlns:a16="http://schemas.microsoft.com/office/drawing/2014/main" id="{FB244AC4-573E-4AAC-B2AA-FF79FE3D898B}"/>
                  </a:ext>
                </a:extLst>
              </p:cNvPr>
              <p:cNvSpPr/>
              <p:nvPr/>
            </p:nvSpPr>
            <p:spPr>
              <a:xfrm>
                <a:off x="15249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1" name="Circle">
                <a:extLst>
                  <a:ext uri="{FF2B5EF4-FFF2-40B4-BE49-F238E27FC236}">
                    <a16:creationId xmlns:a16="http://schemas.microsoft.com/office/drawing/2014/main" id="{B08DFE8D-00E9-4545-A814-DD007E40963B}"/>
                  </a:ext>
                </a:extLst>
              </p:cNvPr>
              <p:cNvSpPr/>
              <p:nvPr/>
            </p:nvSpPr>
            <p:spPr>
              <a:xfrm>
                <a:off x="10423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2" name="Circle">
                <a:extLst>
                  <a:ext uri="{FF2B5EF4-FFF2-40B4-BE49-F238E27FC236}">
                    <a16:creationId xmlns:a16="http://schemas.microsoft.com/office/drawing/2014/main" id="{6379173B-35F4-49AB-9144-C7967249E17E}"/>
                  </a:ext>
                </a:extLst>
              </p:cNvPr>
              <p:cNvSpPr/>
              <p:nvPr/>
            </p:nvSpPr>
            <p:spPr>
              <a:xfrm>
                <a:off x="813715" y="1658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3" name="Circle">
                <a:extLst>
                  <a:ext uri="{FF2B5EF4-FFF2-40B4-BE49-F238E27FC236}">
                    <a16:creationId xmlns:a16="http://schemas.microsoft.com/office/drawing/2014/main" id="{A799DD63-DB14-4A15-B025-74EF4ADE4CB1}"/>
                  </a:ext>
                </a:extLst>
              </p:cNvPr>
              <p:cNvSpPr/>
              <p:nvPr/>
            </p:nvSpPr>
            <p:spPr>
              <a:xfrm>
                <a:off x="902615" y="1595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4" name="Circle">
                <a:extLst>
                  <a:ext uri="{FF2B5EF4-FFF2-40B4-BE49-F238E27FC236}">
                    <a16:creationId xmlns:a16="http://schemas.microsoft.com/office/drawing/2014/main" id="{28D41DF1-31F3-4C57-B07F-5D9FE3233ECE}"/>
                  </a:ext>
                </a:extLst>
              </p:cNvPr>
              <p:cNvSpPr/>
              <p:nvPr/>
            </p:nvSpPr>
            <p:spPr>
              <a:xfrm>
                <a:off x="1105815" y="1663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5" name="Circle">
                <a:extLst>
                  <a:ext uri="{FF2B5EF4-FFF2-40B4-BE49-F238E27FC236}">
                    <a16:creationId xmlns:a16="http://schemas.microsoft.com/office/drawing/2014/main" id="{7A93EAED-7D61-4790-93B1-184DFCD7FA52}"/>
                  </a:ext>
                </a:extLst>
              </p:cNvPr>
              <p:cNvSpPr/>
              <p:nvPr/>
            </p:nvSpPr>
            <p:spPr>
              <a:xfrm>
                <a:off x="1365160" y="162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6" name="Circle">
                <a:extLst>
                  <a:ext uri="{FF2B5EF4-FFF2-40B4-BE49-F238E27FC236}">
                    <a16:creationId xmlns:a16="http://schemas.microsoft.com/office/drawing/2014/main" id="{CB448514-7A22-4D4B-A614-8A6C388A211A}"/>
                  </a:ext>
                </a:extLst>
              </p:cNvPr>
              <p:cNvSpPr/>
              <p:nvPr/>
            </p:nvSpPr>
            <p:spPr>
              <a:xfrm>
                <a:off x="1253982" y="1540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7" name="Circle">
                <a:extLst>
                  <a:ext uri="{FF2B5EF4-FFF2-40B4-BE49-F238E27FC236}">
                    <a16:creationId xmlns:a16="http://schemas.microsoft.com/office/drawing/2014/main" id="{58EEE881-9940-43FC-AFED-988C96FCD8EF}"/>
                  </a:ext>
                </a:extLst>
              </p:cNvPr>
              <p:cNvSpPr/>
              <p:nvPr/>
            </p:nvSpPr>
            <p:spPr>
              <a:xfrm>
                <a:off x="669782" y="15277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8" name="Circle">
                <a:extLst>
                  <a:ext uri="{FF2B5EF4-FFF2-40B4-BE49-F238E27FC236}">
                    <a16:creationId xmlns:a16="http://schemas.microsoft.com/office/drawing/2014/main" id="{86D97F81-4745-4ACB-9252-D1DD38378E0D}"/>
                  </a:ext>
                </a:extLst>
              </p:cNvPr>
              <p:cNvSpPr/>
              <p:nvPr/>
            </p:nvSpPr>
            <p:spPr>
              <a:xfrm>
                <a:off x="977672" y="915675"/>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9" name="Circle">
                <a:extLst>
                  <a:ext uri="{FF2B5EF4-FFF2-40B4-BE49-F238E27FC236}">
                    <a16:creationId xmlns:a16="http://schemas.microsoft.com/office/drawing/2014/main" id="{D82DECDA-1FC6-4DC5-8778-86535DF1A7A9}"/>
                  </a:ext>
                </a:extLst>
              </p:cNvPr>
              <p:cNvSpPr/>
              <p:nvPr/>
            </p:nvSpPr>
            <p:spPr>
              <a:xfrm>
                <a:off x="1282472" y="14194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0" name="Circle">
                <a:extLst>
                  <a:ext uri="{FF2B5EF4-FFF2-40B4-BE49-F238E27FC236}">
                    <a16:creationId xmlns:a16="http://schemas.microsoft.com/office/drawing/2014/main" id="{42A56004-BB97-4D72-96D2-4D168BC45A86}"/>
                  </a:ext>
                </a:extLst>
              </p:cNvPr>
              <p:cNvSpPr/>
              <p:nvPr/>
            </p:nvSpPr>
            <p:spPr>
              <a:xfrm>
                <a:off x="1664615" y="731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1" name="Circle">
                <a:extLst>
                  <a:ext uri="{FF2B5EF4-FFF2-40B4-BE49-F238E27FC236}">
                    <a16:creationId xmlns:a16="http://schemas.microsoft.com/office/drawing/2014/main" id="{A89E3F3F-934B-4FF4-A7C8-F6DDD7BBEC78}"/>
                  </a:ext>
                </a:extLst>
              </p:cNvPr>
              <p:cNvSpPr/>
              <p:nvPr/>
            </p:nvSpPr>
            <p:spPr>
              <a:xfrm>
                <a:off x="1546082" y="7911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2" name="Circle">
                <a:extLst>
                  <a:ext uri="{FF2B5EF4-FFF2-40B4-BE49-F238E27FC236}">
                    <a16:creationId xmlns:a16="http://schemas.microsoft.com/office/drawing/2014/main" id="{6C299CEF-DD51-49F2-9DF9-E4E95031B513}"/>
                  </a:ext>
                </a:extLst>
              </p:cNvPr>
              <p:cNvSpPr/>
              <p:nvPr/>
            </p:nvSpPr>
            <p:spPr>
              <a:xfrm>
                <a:off x="1486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3" name="Circle">
                <a:extLst>
                  <a:ext uri="{FF2B5EF4-FFF2-40B4-BE49-F238E27FC236}">
                    <a16:creationId xmlns:a16="http://schemas.microsoft.com/office/drawing/2014/main" id="{E9494C27-7F22-473B-90AB-1F493D8FBA17}"/>
                  </a:ext>
                </a:extLst>
              </p:cNvPr>
              <p:cNvSpPr/>
              <p:nvPr/>
            </p:nvSpPr>
            <p:spPr>
              <a:xfrm>
                <a:off x="1232815" y="355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4" name="Circle">
                <a:extLst>
                  <a:ext uri="{FF2B5EF4-FFF2-40B4-BE49-F238E27FC236}">
                    <a16:creationId xmlns:a16="http://schemas.microsoft.com/office/drawing/2014/main" id="{E8AC6FE6-40CE-4775-8765-2E609B734853}"/>
                  </a:ext>
                </a:extLst>
              </p:cNvPr>
              <p:cNvSpPr/>
              <p:nvPr/>
            </p:nvSpPr>
            <p:spPr>
              <a:xfrm>
                <a:off x="902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5" name="Circle">
                <a:extLst>
                  <a:ext uri="{FF2B5EF4-FFF2-40B4-BE49-F238E27FC236}">
                    <a16:creationId xmlns:a16="http://schemas.microsoft.com/office/drawing/2014/main" id="{353F7661-CBBE-4527-9DF8-C1A82E55BA85}"/>
                  </a:ext>
                </a:extLst>
              </p:cNvPr>
              <p:cNvSpPr/>
              <p:nvPr/>
            </p:nvSpPr>
            <p:spPr>
              <a:xfrm>
                <a:off x="15249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6" name="Circle">
                <a:extLst>
                  <a:ext uri="{FF2B5EF4-FFF2-40B4-BE49-F238E27FC236}">
                    <a16:creationId xmlns:a16="http://schemas.microsoft.com/office/drawing/2014/main" id="{9A9F0EAA-28A2-4933-B960-41A846991D25}"/>
                  </a:ext>
                </a:extLst>
              </p:cNvPr>
              <p:cNvSpPr/>
              <p:nvPr/>
            </p:nvSpPr>
            <p:spPr>
              <a:xfrm>
                <a:off x="10423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7" name="Circle">
                <a:extLst>
                  <a:ext uri="{FF2B5EF4-FFF2-40B4-BE49-F238E27FC236}">
                    <a16:creationId xmlns:a16="http://schemas.microsoft.com/office/drawing/2014/main" id="{F8436428-5A51-459F-9BBA-BE3ABAA30E9B}"/>
                  </a:ext>
                </a:extLst>
              </p:cNvPr>
              <p:cNvSpPr/>
              <p:nvPr/>
            </p:nvSpPr>
            <p:spPr>
              <a:xfrm>
                <a:off x="813715" y="655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8" name="Circle">
                <a:extLst>
                  <a:ext uri="{FF2B5EF4-FFF2-40B4-BE49-F238E27FC236}">
                    <a16:creationId xmlns:a16="http://schemas.microsoft.com/office/drawing/2014/main" id="{DD37D083-C1E8-4489-808E-74E716DE81FE}"/>
                  </a:ext>
                </a:extLst>
              </p:cNvPr>
              <p:cNvSpPr/>
              <p:nvPr/>
            </p:nvSpPr>
            <p:spPr>
              <a:xfrm>
                <a:off x="902615" y="592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9" name="Circle">
                <a:extLst>
                  <a:ext uri="{FF2B5EF4-FFF2-40B4-BE49-F238E27FC236}">
                    <a16:creationId xmlns:a16="http://schemas.microsoft.com/office/drawing/2014/main" id="{D8B5CD19-1D67-4600-9DC9-DB5DC03F85A6}"/>
                  </a:ext>
                </a:extLst>
              </p:cNvPr>
              <p:cNvSpPr/>
              <p:nvPr/>
            </p:nvSpPr>
            <p:spPr>
              <a:xfrm>
                <a:off x="1105815" y="6598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0" name="Circle">
                <a:extLst>
                  <a:ext uri="{FF2B5EF4-FFF2-40B4-BE49-F238E27FC236}">
                    <a16:creationId xmlns:a16="http://schemas.microsoft.com/office/drawing/2014/main" id="{57EFE696-0E11-48B4-8A22-EDFA7C94ABCC}"/>
                  </a:ext>
                </a:extLst>
              </p:cNvPr>
              <p:cNvSpPr/>
              <p:nvPr/>
            </p:nvSpPr>
            <p:spPr>
              <a:xfrm>
                <a:off x="1365160" y="626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1" name="Circle">
                <a:extLst>
                  <a:ext uri="{FF2B5EF4-FFF2-40B4-BE49-F238E27FC236}">
                    <a16:creationId xmlns:a16="http://schemas.microsoft.com/office/drawing/2014/main" id="{D0E49D18-0720-4D69-9D08-F3A7EB75DEF3}"/>
                  </a:ext>
                </a:extLst>
              </p:cNvPr>
              <p:cNvSpPr/>
              <p:nvPr/>
            </p:nvSpPr>
            <p:spPr>
              <a:xfrm>
                <a:off x="1253982" y="486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2" name="Circle">
                <a:extLst>
                  <a:ext uri="{FF2B5EF4-FFF2-40B4-BE49-F238E27FC236}">
                    <a16:creationId xmlns:a16="http://schemas.microsoft.com/office/drawing/2014/main" id="{FBF1C1BC-EFE3-47AA-B47B-56D7C16CC99B}"/>
                  </a:ext>
                </a:extLst>
              </p:cNvPr>
              <p:cNvSpPr/>
              <p:nvPr/>
            </p:nvSpPr>
            <p:spPr>
              <a:xfrm>
                <a:off x="669782" y="600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3" name="Circle">
                <a:extLst>
                  <a:ext uri="{FF2B5EF4-FFF2-40B4-BE49-F238E27FC236}">
                    <a16:creationId xmlns:a16="http://schemas.microsoft.com/office/drawing/2014/main" id="{2F27C050-FEB9-42BF-A4BC-E29407042C66}"/>
                  </a:ext>
                </a:extLst>
              </p:cNvPr>
              <p:cNvSpPr/>
              <p:nvPr/>
            </p:nvSpPr>
            <p:spPr>
              <a:xfrm>
                <a:off x="1740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4" name="Circle">
                <a:extLst>
                  <a:ext uri="{FF2B5EF4-FFF2-40B4-BE49-F238E27FC236}">
                    <a16:creationId xmlns:a16="http://schemas.microsoft.com/office/drawing/2014/main" id="{CE2ED733-35B4-40CE-8499-6444D633DF72}"/>
                  </a:ext>
                </a:extLst>
              </p:cNvPr>
              <p:cNvSpPr/>
              <p:nvPr/>
            </p:nvSpPr>
            <p:spPr>
              <a:xfrm>
                <a:off x="1740815" y="482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5" name="Circle">
                <a:extLst>
                  <a:ext uri="{FF2B5EF4-FFF2-40B4-BE49-F238E27FC236}">
                    <a16:creationId xmlns:a16="http://schemas.microsoft.com/office/drawing/2014/main" id="{04EE7814-7A49-4293-A455-387B85097350}"/>
                  </a:ext>
                </a:extLst>
              </p:cNvPr>
              <p:cNvSpPr/>
              <p:nvPr/>
            </p:nvSpPr>
            <p:spPr>
              <a:xfrm>
                <a:off x="1029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6" name="Circle">
                <a:extLst>
                  <a:ext uri="{FF2B5EF4-FFF2-40B4-BE49-F238E27FC236}">
                    <a16:creationId xmlns:a16="http://schemas.microsoft.com/office/drawing/2014/main" id="{2E98E782-76AB-46C0-BA8D-2A2170628915}"/>
                  </a:ext>
                </a:extLst>
              </p:cNvPr>
              <p:cNvSpPr/>
              <p:nvPr/>
            </p:nvSpPr>
            <p:spPr>
              <a:xfrm>
                <a:off x="508915" y="617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7" name="Circle">
                <a:extLst>
                  <a:ext uri="{FF2B5EF4-FFF2-40B4-BE49-F238E27FC236}">
                    <a16:creationId xmlns:a16="http://schemas.microsoft.com/office/drawing/2014/main" id="{5D488C1A-3679-4953-BF40-F204DB1E3718}"/>
                  </a:ext>
                </a:extLst>
              </p:cNvPr>
              <p:cNvSpPr/>
              <p:nvPr/>
            </p:nvSpPr>
            <p:spPr>
              <a:xfrm>
                <a:off x="1169315" y="363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8" name="Circle">
                <a:extLst>
                  <a:ext uri="{FF2B5EF4-FFF2-40B4-BE49-F238E27FC236}">
                    <a16:creationId xmlns:a16="http://schemas.microsoft.com/office/drawing/2014/main" id="{EB3EC8B7-04E0-4427-BDF1-96BB0537E220}"/>
                  </a:ext>
                </a:extLst>
              </p:cNvPr>
              <p:cNvSpPr/>
              <p:nvPr/>
            </p:nvSpPr>
            <p:spPr>
              <a:xfrm>
                <a:off x="1380982" y="35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9" name="Circle">
                <a:extLst>
                  <a:ext uri="{FF2B5EF4-FFF2-40B4-BE49-F238E27FC236}">
                    <a16:creationId xmlns:a16="http://schemas.microsoft.com/office/drawing/2014/main" id="{DEA3742C-846B-43C7-892F-C998C67BADCD}"/>
                  </a:ext>
                </a:extLst>
              </p:cNvPr>
              <p:cNvSpPr/>
              <p:nvPr/>
            </p:nvSpPr>
            <p:spPr>
              <a:xfrm>
                <a:off x="796782" y="473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grpSp>
          <p:nvGrpSpPr>
            <p:cNvPr id="66" name="Group 65">
              <a:extLst>
                <a:ext uri="{FF2B5EF4-FFF2-40B4-BE49-F238E27FC236}">
                  <a16:creationId xmlns:a16="http://schemas.microsoft.com/office/drawing/2014/main" id="{1E920594-CEC6-4E98-A52C-4BCFDF7DF65D}"/>
                </a:ext>
              </a:extLst>
            </p:cNvPr>
            <p:cNvGrpSpPr/>
            <p:nvPr/>
          </p:nvGrpSpPr>
          <p:grpSpPr>
            <a:xfrm>
              <a:off x="1488446" y="3865811"/>
              <a:ext cx="2734202" cy="2469027"/>
              <a:chOff x="1313930" y="4182842"/>
              <a:chExt cx="2734202" cy="2469027"/>
            </a:xfrm>
          </p:grpSpPr>
          <p:grpSp>
            <p:nvGrpSpPr>
              <p:cNvPr id="67" name="Group 66">
                <a:extLst>
                  <a:ext uri="{FF2B5EF4-FFF2-40B4-BE49-F238E27FC236}">
                    <a16:creationId xmlns:a16="http://schemas.microsoft.com/office/drawing/2014/main" id="{8454F9EF-B3FE-4E34-A4E9-BBB02CDF236F}"/>
                  </a:ext>
                </a:extLst>
              </p:cNvPr>
              <p:cNvGrpSpPr/>
              <p:nvPr/>
            </p:nvGrpSpPr>
            <p:grpSpPr>
              <a:xfrm>
                <a:off x="2000604" y="4340881"/>
                <a:ext cx="1787329" cy="1857289"/>
                <a:chOff x="1532665" y="3949138"/>
                <a:chExt cx="1787329" cy="1857289"/>
              </a:xfrm>
            </p:grpSpPr>
            <p:cxnSp>
              <p:nvCxnSpPr>
                <p:cNvPr id="70" name="Straight Connector 69">
                  <a:extLst>
                    <a:ext uri="{FF2B5EF4-FFF2-40B4-BE49-F238E27FC236}">
                      <a16:creationId xmlns:a16="http://schemas.microsoft.com/office/drawing/2014/main" id="{65B831B4-6CFA-4392-99DE-15CB7D893F20}"/>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E9003121-E7F9-4098-99D3-3944EA8E8EF2}"/>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8" name="Equation">
                    <a:extLst>
                      <a:ext uri="{FF2B5EF4-FFF2-40B4-BE49-F238E27FC236}">
                        <a16:creationId xmlns:a16="http://schemas.microsoft.com/office/drawing/2014/main" id="{5BBBA4AA-5F2B-4509-A1B0-EA43B17A7677}"/>
                      </a:ext>
                    </a:extLst>
                  </p:cNvPr>
                  <p:cNvSpPr txBox="1"/>
                  <p:nvPr/>
                </p:nvSpPr>
                <p:spPr>
                  <a:xfrm>
                    <a:off x="1313930" y="4182842"/>
                    <a:ext cx="559705"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3600" i="1">
                                  <a:solidFill>
                                    <a:srgbClr val="414040"/>
                                  </a:solidFill>
                                  <a:latin typeface="Cambria Math" panose="02040503050406030204" pitchFamily="18" charset="0"/>
                                </a:rPr>
                              </m:ctrlPr>
                            </m:sSubPr>
                            <m:e>
                              <m:r>
                                <a:rPr lang="ar-AE" sz="3600" i="1">
                                  <a:solidFill>
                                    <a:srgbClr val="414040"/>
                                  </a:solidFill>
                                  <a:latin typeface="Cambria Math" panose="02040503050406030204" pitchFamily="18" charset="0"/>
                                </a:rPr>
                                <m:t>𝑥</m:t>
                              </m:r>
                            </m:e>
                            <m:sub>
                              <m:r>
                                <a:rPr lang="ar-AE" sz="3600" i="1">
                                  <a:solidFill>
                                    <a:srgbClr val="414040"/>
                                  </a:solidFill>
                                  <a:latin typeface="Cambria Math" panose="02040503050406030204" pitchFamily="18" charset="0"/>
                                </a:rPr>
                                <m:t>2</m:t>
                              </m:r>
                            </m:sub>
                          </m:sSub>
                        </m:oMath>
                      </m:oMathPara>
                    </a14:m>
                    <a:endParaRPr sz="3300" dirty="0">
                      <a:solidFill>
                        <a:srgbClr val="414141"/>
                      </a:solidFill>
                    </a:endParaRPr>
                  </a:p>
                </p:txBody>
              </p:sp>
            </mc:Choice>
            <mc:Fallback xmlns="">
              <p:sp>
                <p:nvSpPr>
                  <p:cNvPr id="68" name="Equation">
                    <a:extLst>
                      <a:ext uri="{FF2B5EF4-FFF2-40B4-BE49-F238E27FC236}">
                        <a16:creationId xmlns:a16="http://schemas.microsoft.com/office/drawing/2014/main" id="{5BBBA4AA-5F2B-4509-A1B0-EA43B17A7677}"/>
                      </a:ext>
                    </a:extLst>
                  </p:cNvPr>
                  <p:cNvSpPr txBox="1">
                    <a:spLocks noRot="1" noChangeAspect="1" noMove="1" noResize="1" noEditPoints="1" noAdjustHandles="1" noChangeArrowheads="1" noChangeShapeType="1" noTextEdit="1"/>
                  </p:cNvSpPr>
                  <p:nvPr/>
                </p:nvSpPr>
                <p:spPr>
                  <a:xfrm>
                    <a:off x="1313930" y="4182842"/>
                    <a:ext cx="559705" cy="553998"/>
                  </a:xfrm>
                  <a:prstGeom prst="rect">
                    <a:avLst/>
                  </a:prstGeom>
                  <a:blipFill>
                    <a:blip r:embed="rId2"/>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Equation">
                    <a:extLst>
                      <a:ext uri="{FF2B5EF4-FFF2-40B4-BE49-F238E27FC236}">
                        <a16:creationId xmlns:a16="http://schemas.microsoft.com/office/drawing/2014/main" id="{E6A586DA-792D-41A8-A470-8376D62E41C4}"/>
                      </a:ext>
                    </a:extLst>
                  </p:cNvPr>
                  <p:cNvSpPr txBox="1"/>
                  <p:nvPr/>
                </p:nvSpPr>
                <p:spPr>
                  <a:xfrm>
                    <a:off x="3499136" y="6097871"/>
                    <a:ext cx="548996"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lang="ar-AE" sz="3600" i="1">
                                  <a:solidFill>
                                    <a:srgbClr val="414040"/>
                                  </a:solidFill>
                                  <a:latin typeface="Cambria Math" panose="02040503050406030204" pitchFamily="18" charset="0"/>
                                </a:rPr>
                              </m:ctrlPr>
                            </m:sSubPr>
                            <m:e>
                              <m:r>
                                <a:rPr lang="ar-AE" sz="3600" i="1">
                                  <a:solidFill>
                                    <a:srgbClr val="414040"/>
                                  </a:solidFill>
                                  <a:latin typeface="Cambria Math" panose="02040503050406030204" pitchFamily="18" charset="0"/>
                                </a:rPr>
                                <m:t>𝑥</m:t>
                              </m:r>
                            </m:e>
                            <m:sub>
                              <m:r>
                                <a:rPr lang="ar-AE" sz="3600" i="1">
                                  <a:solidFill>
                                    <a:srgbClr val="414040"/>
                                  </a:solidFill>
                                  <a:latin typeface="Cambria Math" panose="02040503050406030204" pitchFamily="18" charset="0"/>
                                </a:rPr>
                                <m:t>1</m:t>
                              </m:r>
                            </m:sub>
                          </m:sSub>
                        </m:oMath>
                      </m:oMathPara>
                    </a14:m>
                    <a:endParaRPr sz="3300" dirty="0">
                      <a:solidFill>
                        <a:srgbClr val="414141"/>
                      </a:solidFill>
                    </a:endParaRPr>
                  </a:p>
                </p:txBody>
              </p:sp>
            </mc:Choice>
            <mc:Fallback xmlns="">
              <p:sp>
                <p:nvSpPr>
                  <p:cNvPr id="69" name="Equation">
                    <a:extLst>
                      <a:ext uri="{FF2B5EF4-FFF2-40B4-BE49-F238E27FC236}">
                        <a16:creationId xmlns:a16="http://schemas.microsoft.com/office/drawing/2014/main" id="{E6A586DA-792D-41A8-A470-8376D62E41C4}"/>
                      </a:ext>
                    </a:extLst>
                  </p:cNvPr>
                  <p:cNvSpPr txBox="1">
                    <a:spLocks noRot="1" noChangeAspect="1" noMove="1" noResize="1" noEditPoints="1" noAdjustHandles="1" noChangeArrowheads="1" noChangeShapeType="1" noTextEdit="1"/>
                  </p:cNvSpPr>
                  <p:nvPr/>
                </p:nvSpPr>
                <p:spPr>
                  <a:xfrm>
                    <a:off x="3499136" y="6097871"/>
                    <a:ext cx="548996" cy="553998"/>
                  </a:xfrm>
                  <a:prstGeom prst="rect">
                    <a:avLst/>
                  </a:prstGeom>
                  <a:blipFill>
                    <a:blip r:embed="rId3"/>
                    <a:stretch>
                      <a:fillRect/>
                    </a:stretch>
                  </a:blipFill>
                  <a:ln w="12700" cap="flat">
                    <a:noFill/>
                    <a:miter lim="400000"/>
                  </a:ln>
                  <a:effectLst/>
                </p:spPr>
                <p:txBody>
                  <a:bodyPr/>
                  <a:lstStyle/>
                  <a:p>
                    <a:r>
                      <a:rPr lang="en-US">
                        <a:noFill/>
                      </a:rPr>
                      <a:t> </a:t>
                    </a:r>
                  </a:p>
                </p:txBody>
              </p:sp>
            </mc:Fallback>
          </mc:AlternateContent>
        </p:grpSp>
      </p:grpSp>
      <p:sp>
        <p:nvSpPr>
          <p:cNvPr id="3" name="Content Placeholder 2"/>
          <p:cNvSpPr>
            <a:spLocks noGrp="1"/>
          </p:cNvSpPr>
          <p:nvPr>
            <p:ph idx="1"/>
          </p:nvPr>
        </p:nvSpPr>
        <p:spPr/>
        <p:txBody>
          <a:bodyPr/>
          <a:lstStyle/>
          <a:p>
            <a:r>
              <a:rPr lang="en-US" sz="2400" dirty="0"/>
              <a:t>Representation Matters</a:t>
            </a:r>
          </a:p>
        </p:txBody>
      </p:sp>
      <p:sp>
        <p:nvSpPr>
          <p:cNvPr id="2" name="Title 1"/>
          <p:cNvSpPr>
            <a:spLocks noGrp="1"/>
          </p:cNvSpPr>
          <p:nvPr>
            <p:ph type="title"/>
          </p:nvPr>
        </p:nvSpPr>
        <p:spPr/>
        <p:txBody>
          <a:bodyPr/>
          <a:lstStyle/>
          <a:p>
            <a:r>
              <a:rPr lang="en-US" dirty="0"/>
              <a:t>Representational Learning</a:t>
            </a:r>
          </a:p>
        </p:txBody>
      </p:sp>
      <p:grpSp>
        <p:nvGrpSpPr>
          <p:cNvPr id="4" name="Group 3">
            <a:extLst>
              <a:ext uri="{FF2B5EF4-FFF2-40B4-BE49-F238E27FC236}">
                <a16:creationId xmlns:a16="http://schemas.microsoft.com/office/drawing/2014/main" id="{4DA18D68-911B-43DA-9353-97A093BC302B}"/>
              </a:ext>
            </a:extLst>
          </p:cNvPr>
          <p:cNvGrpSpPr/>
          <p:nvPr/>
        </p:nvGrpSpPr>
        <p:grpSpPr>
          <a:xfrm>
            <a:off x="765200" y="1848460"/>
            <a:ext cx="10463437" cy="1299439"/>
            <a:chOff x="844043" y="1848460"/>
            <a:chExt cx="10463437" cy="1299439"/>
          </a:xfrm>
        </p:grpSpPr>
        <p:grpSp>
          <p:nvGrpSpPr>
            <p:cNvPr id="124" name="Group 123">
              <a:extLst>
                <a:ext uri="{FF2B5EF4-FFF2-40B4-BE49-F238E27FC236}">
                  <a16:creationId xmlns:a16="http://schemas.microsoft.com/office/drawing/2014/main" id="{53FC50DC-68F2-4EF7-BD2A-8837DA1CCD1F}"/>
                </a:ext>
              </a:extLst>
            </p:cNvPr>
            <p:cNvGrpSpPr/>
            <p:nvPr/>
          </p:nvGrpSpPr>
          <p:grpSpPr>
            <a:xfrm>
              <a:off x="4923790" y="1848460"/>
              <a:ext cx="6383690" cy="1298130"/>
              <a:chOff x="1972081" y="1848460"/>
              <a:chExt cx="6383690" cy="1298130"/>
            </a:xfrm>
          </p:grpSpPr>
          <p:sp>
            <p:nvSpPr>
              <p:cNvPr id="8" name="Equation"/>
              <p:cNvSpPr txBox="1"/>
              <p:nvPr/>
            </p:nvSpPr>
            <p:spPr>
              <a:xfrm>
                <a:off x="7922689" y="196573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 name="Regression"/>
              <p:cNvSpPr txBox="1"/>
              <p:nvPr/>
            </p:nvSpPr>
            <p:spPr>
              <a:xfrm>
                <a:off x="4937495" y="25125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23" name="Group 122">
                <a:extLst>
                  <a:ext uri="{FF2B5EF4-FFF2-40B4-BE49-F238E27FC236}">
                    <a16:creationId xmlns:a16="http://schemas.microsoft.com/office/drawing/2014/main" id="{B1E6F332-085F-4CE8-B482-4504BC5C77CF}"/>
                  </a:ext>
                </a:extLst>
              </p:cNvPr>
              <p:cNvGrpSpPr/>
              <p:nvPr/>
            </p:nvGrpSpPr>
            <p:grpSpPr>
              <a:xfrm>
                <a:off x="1972081" y="1848460"/>
                <a:ext cx="6383690" cy="1298130"/>
                <a:chOff x="1972081" y="1848460"/>
                <a:chExt cx="6383690" cy="1298130"/>
              </a:xfrm>
            </p:grpSpPr>
            <p:grpSp>
              <p:nvGrpSpPr>
                <p:cNvPr id="50" name="Group 49"/>
                <p:cNvGrpSpPr/>
                <p:nvPr/>
              </p:nvGrpSpPr>
              <p:grpSpPr>
                <a:xfrm>
                  <a:off x="1972081" y="1848460"/>
                  <a:ext cx="6383690" cy="1298130"/>
                  <a:chOff x="1772414" y="1860037"/>
                  <a:chExt cx="6142833" cy="1298130"/>
                </a:xfrm>
              </p:grpSpPr>
              <mc:AlternateContent xmlns:mc="http://schemas.openxmlformats.org/markup-compatibility/2006" xmlns:a14="http://schemas.microsoft.com/office/drawing/2010/main">
                <mc:Choice Requires="a14">
                  <p:sp>
                    <p:nvSpPr>
                      <p:cNvPr id="5" name="Equation"/>
                      <p:cNvSpPr txBox="1"/>
                      <p:nvPr/>
                    </p:nvSpPr>
                    <p:spPr>
                      <a:xfrm>
                        <a:off x="1772414" y="1905555"/>
                        <a:ext cx="2063586" cy="1107996"/>
                      </a:xfrm>
                      <a:prstGeom prst="rect">
                        <a:avLst/>
                      </a:prstGeom>
                      <a:ln w="12700">
                        <a:miter lim="400000"/>
                      </a:ln>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7200" i="1">
                                  <a:solidFill>
                                    <a:srgbClr val="414040"/>
                                  </a:solidFill>
                                  <a:latin typeface="Cambria Math" panose="02040503050406030204" pitchFamily="18" charset="0"/>
                                </a:rPr>
                                <m:t>𝜙</m:t>
                              </m:r>
                              <m:r>
                                <a:rPr lang="en-US" sz="7200" i="1">
                                  <a:solidFill>
                                    <a:srgbClr val="414040"/>
                                  </a:solidFill>
                                  <a:latin typeface="Cambria Math" panose="02040503050406030204" pitchFamily="18" charset="0"/>
                                </a:rPr>
                                <m:t>(</m:t>
                              </m:r>
                              <m:r>
                                <a:rPr lang="en-US" sz="7200" i="1">
                                  <a:solidFill>
                                    <a:srgbClr val="414040"/>
                                  </a:solidFill>
                                  <a:latin typeface="Cambria Math" panose="02040503050406030204" pitchFamily="18" charset="0"/>
                                </a:rPr>
                                <m:t>𝑥</m:t>
                              </m:r>
                              <m:r>
                                <a:rPr lang="en-US" sz="7200" i="1">
                                  <a:solidFill>
                                    <a:srgbClr val="414040"/>
                                  </a:solidFill>
                                  <a:latin typeface="Cambria Math" panose="02040503050406030204" pitchFamily="18" charset="0"/>
                                </a:rPr>
                                <m:t>)</m:t>
                              </m:r>
                            </m:oMath>
                          </m:oMathPara>
                        </a14:m>
                        <a:endParaRPr lang="en-US" sz="7200" dirty="0">
                          <a:solidFill>
                            <a:srgbClr val="414141"/>
                          </a:solidFill>
                        </a:endParaRPr>
                      </a:p>
                    </p:txBody>
                  </p:sp>
                </mc:Choice>
                <mc:Fallback xmlns="">
                  <p:sp>
                    <p:nvSpPr>
                      <p:cNvPr id="5" name="Equation"/>
                      <p:cNvSpPr txBox="1">
                        <a:spLocks noRot="1" noChangeAspect="1" noMove="1" noResize="1" noEditPoints="1" noAdjustHandles="1" noChangeArrowheads="1" noChangeShapeType="1" noTextEdit="1"/>
                      </p:cNvSpPr>
                      <p:nvPr/>
                    </p:nvSpPr>
                    <p:spPr>
                      <a:xfrm>
                        <a:off x="1772414" y="1905555"/>
                        <a:ext cx="2063586" cy="1107996"/>
                      </a:xfrm>
                      <a:prstGeom prst="rect">
                        <a:avLst/>
                      </a:prstGeom>
                      <a:blipFill>
                        <a:blip r:embed="rId4"/>
                        <a:stretch>
                          <a:fillRect/>
                        </a:stretch>
                      </a:blipFill>
                      <a:ln w="12700">
                        <a:miter lim="400000"/>
                      </a:ln>
                    </p:spPr>
                    <p:txBody>
                      <a:bodyPr/>
                      <a:lstStyle/>
                      <a:p>
                        <a:r>
                          <a:rPr lang="en-US">
                            <a:noFill/>
                          </a:rPr>
                          <a:t> </a:t>
                        </a:r>
                      </a:p>
                    </p:txBody>
                  </p:sp>
                </mc:Fallback>
              </mc:AlternateContent>
              <p:sp>
                <p:nvSpPr>
                  <p:cNvPr id="6" name="Rounded Rectangle"/>
                  <p:cNvSpPr/>
                  <p:nvPr/>
                </p:nvSpPr>
                <p:spPr>
                  <a:xfrm>
                    <a:off x="4735596" y="1860037"/>
                    <a:ext cx="1546106"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7" name="Line"/>
                  <p:cNvSpPr/>
                  <p:nvPr/>
                </p:nvSpPr>
                <p:spPr>
                  <a:xfrm>
                    <a:off x="3779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9" name="Line"/>
                  <p:cNvSpPr/>
                  <p:nvPr/>
                </p:nvSpPr>
                <p:spPr>
                  <a:xfrm>
                    <a:off x="6483203"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5" name="Linear"/>
                  <p:cNvSpPr txBox="1"/>
                  <p:nvPr/>
                </p:nvSpPr>
                <p:spPr>
                  <a:xfrm>
                    <a:off x="5694871" y="22966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endParaRPr dirty="0">
                      <a:latin typeface="Karla" pitchFamily="2" charset="0"/>
                    </a:endParaRPr>
                  </a:p>
                </p:txBody>
              </p:sp>
              <mc:AlternateContent xmlns:mc="http://schemas.openxmlformats.org/markup-compatibility/2006" xmlns:a14="http://schemas.microsoft.com/office/drawing/2010/main">
                <mc:Choice Requires="a14">
                  <p:sp>
                    <p:nvSpPr>
                      <p:cNvPr id="48" name="Equation"/>
                      <p:cNvSpPr txBox="1"/>
                      <p:nvPr/>
                    </p:nvSpPr>
                    <p:spPr>
                      <a:xfrm>
                        <a:off x="7225699" y="190927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panose="02040503050406030204" pitchFamily="18"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xmlns="">
                  <p:sp>
                    <p:nvSpPr>
                      <p:cNvPr id="48" name="Equation"/>
                      <p:cNvSpPr txBox="1">
                        <a:spLocks noRot="1" noChangeAspect="1" noMove="1" noResize="1" noEditPoints="1" noAdjustHandles="1" noChangeArrowheads="1" noChangeShapeType="1" noTextEdit="1"/>
                      </p:cNvSpPr>
                      <p:nvPr/>
                    </p:nvSpPr>
                    <p:spPr>
                      <a:xfrm>
                        <a:off x="7225699" y="1909279"/>
                        <a:ext cx="689548" cy="1031051"/>
                      </a:xfrm>
                      <a:prstGeom prst="rect">
                        <a:avLst/>
                      </a:prstGeom>
                      <a:blipFill>
                        <a:blip r:embed="rId5"/>
                        <a:stretch>
                          <a:fillRect/>
                        </a:stretch>
                      </a:blipFill>
                      <a:ln w="12700">
                        <a:miter lim="400000"/>
                      </a:ln>
                    </p:spPr>
                    <p:txBody>
                      <a:bodyPr/>
                      <a:lstStyle/>
                      <a:p>
                        <a:r>
                          <a:rPr lang="en-US">
                            <a:noFill/>
                          </a:rPr>
                          <a:t> </a:t>
                        </a:r>
                      </a:p>
                    </p:txBody>
                  </p:sp>
                </mc:Fallback>
              </mc:AlternateContent>
            </p:grpSp>
            <p:sp>
              <p:nvSpPr>
                <p:cNvPr id="91" name="Rectangle 90">
                  <a:extLst>
                    <a:ext uri="{FF2B5EF4-FFF2-40B4-BE49-F238E27FC236}">
                      <a16:creationId xmlns:a16="http://schemas.microsoft.com/office/drawing/2014/main" id="{33CB04C0-5BA3-4163-866C-25403376F858}"/>
                    </a:ext>
                  </a:extLst>
                </p:cNvPr>
                <p:cNvSpPr/>
                <p:nvPr/>
              </p:nvSpPr>
              <p:spPr>
                <a:xfrm>
                  <a:off x="5001391" y="2063584"/>
                  <a:ext cx="1726509" cy="769441"/>
                </a:xfrm>
                <a:prstGeom prst="rect">
                  <a:avLst/>
                </a:prstGeom>
              </p:spPr>
              <p:txBody>
                <a:bodyPr wrap="square">
                  <a:spAutoFit/>
                </a:bodyPr>
                <a:lstStyle/>
                <a:p>
                  <a:pPr algn="ctr"/>
                  <a:r>
                    <a:rPr lang="en-US" sz="2200" dirty="0">
                      <a:solidFill>
                        <a:schemeClr val="accent2">
                          <a:hueOff val="597264"/>
                          <a:satOff val="5158"/>
                          <a:lumOff val="-17289"/>
                        </a:schemeClr>
                      </a:solidFill>
                      <a:latin typeface="Karla" pitchFamily="2" charset="0"/>
                    </a:rPr>
                    <a:t>Linear </a:t>
                  </a:r>
                </a:p>
                <a:p>
                  <a:pPr algn="ctr"/>
                  <a:r>
                    <a:rPr lang="en-US" sz="2200" dirty="0">
                      <a:solidFill>
                        <a:schemeClr val="accent2">
                          <a:hueOff val="597264"/>
                          <a:satOff val="5158"/>
                          <a:lumOff val="-17289"/>
                        </a:schemeClr>
                      </a:solidFill>
                      <a:latin typeface="Karla" pitchFamily="2" charset="0"/>
                    </a:rPr>
                    <a:t>Regression</a:t>
                  </a:r>
                </a:p>
              </p:txBody>
            </p:sp>
          </p:grpSp>
        </p:grpSp>
        <mc:AlternateContent xmlns:mc="http://schemas.openxmlformats.org/markup-compatibility/2006" xmlns:a14="http://schemas.microsoft.com/office/drawing/2010/main">
          <mc:Choice Requires="a14">
            <p:sp>
              <p:nvSpPr>
                <p:cNvPr id="57" name="Equation">
                  <a:extLst>
                    <a:ext uri="{FF2B5EF4-FFF2-40B4-BE49-F238E27FC236}">
                      <a16:creationId xmlns:a16="http://schemas.microsoft.com/office/drawing/2014/main" id="{6D83DFA1-440A-4E50-898E-4EB7D6329451}"/>
                    </a:ext>
                  </a:extLst>
                </p:cNvPr>
                <p:cNvSpPr txBox="1"/>
                <p:nvPr/>
              </p:nvSpPr>
              <p:spPr>
                <a:xfrm>
                  <a:off x="844043" y="1895287"/>
                  <a:ext cx="703391"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xmlns="">
            <p:sp>
              <p:nvSpPr>
                <p:cNvPr id="57" name="Equation">
                  <a:extLst>
                    <a:ext uri="{FF2B5EF4-FFF2-40B4-BE49-F238E27FC236}">
                      <a16:creationId xmlns:a16="http://schemas.microsoft.com/office/drawing/2014/main" id="{6D83DFA1-440A-4E50-898E-4EB7D6329451}"/>
                    </a:ext>
                  </a:extLst>
                </p:cNvPr>
                <p:cNvSpPr txBox="1">
                  <a:spLocks noRot="1" noChangeAspect="1" noMove="1" noResize="1" noEditPoints="1" noAdjustHandles="1" noChangeArrowheads="1" noChangeShapeType="1" noTextEdit="1"/>
                </p:cNvSpPr>
                <p:nvPr/>
              </p:nvSpPr>
              <p:spPr>
                <a:xfrm>
                  <a:off x="844043" y="1895287"/>
                  <a:ext cx="703391" cy="1031051"/>
                </a:xfrm>
                <a:prstGeom prst="rect">
                  <a:avLst/>
                </a:prstGeom>
                <a:blipFill>
                  <a:blip r:embed="rId6"/>
                  <a:stretch>
                    <a:fillRect/>
                  </a:stretch>
                </a:blipFill>
                <a:ln w="12700">
                  <a:miter lim="400000"/>
                </a:ln>
              </p:spPr>
              <p:txBody>
                <a:bodyPr/>
                <a:lstStyle/>
                <a:p>
                  <a:r>
                    <a:rPr lang="en-US">
                      <a:noFill/>
                    </a:rPr>
                    <a:t> </a:t>
                  </a:r>
                </a:p>
              </p:txBody>
            </p:sp>
          </mc:Fallback>
        </mc:AlternateContent>
        <p:sp>
          <p:nvSpPr>
            <p:cNvPr id="60" name="Rounded Rectangle">
              <a:extLst>
                <a:ext uri="{FF2B5EF4-FFF2-40B4-BE49-F238E27FC236}">
                  <a16:creationId xmlns:a16="http://schemas.microsoft.com/office/drawing/2014/main" id="{4F905026-9A74-461C-AA53-2C7881674CB8}"/>
                </a:ext>
              </a:extLst>
            </p:cNvPr>
            <p:cNvSpPr/>
            <p:nvPr/>
          </p:nvSpPr>
          <p:spPr>
            <a:xfrm>
              <a:off x="2432248" y="1849769"/>
              <a:ext cx="1606728"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61" name="Line">
              <a:extLst>
                <a:ext uri="{FF2B5EF4-FFF2-40B4-BE49-F238E27FC236}">
                  <a16:creationId xmlns:a16="http://schemas.microsoft.com/office/drawing/2014/main" id="{7CAF32D9-D3A5-4FBD-A92E-AFD227D685D8}"/>
                </a:ext>
              </a:extLst>
            </p:cNvPr>
            <p:cNvSpPr/>
            <p:nvPr/>
          </p:nvSpPr>
          <p:spPr>
            <a:xfrm>
              <a:off x="1576590" y="2476172"/>
              <a:ext cx="702293"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2" name="Line">
              <a:extLst>
                <a:ext uri="{FF2B5EF4-FFF2-40B4-BE49-F238E27FC236}">
                  <a16:creationId xmlns:a16="http://schemas.microsoft.com/office/drawing/2014/main" id="{F383B54F-C3EC-4EDF-8A30-4C9C49B1C6DC}"/>
                </a:ext>
              </a:extLst>
            </p:cNvPr>
            <p:cNvSpPr/>
            <p:nvPr/>
          </p:nvSpPr>
          <p:spPr>
            <a:xfrm>
              <a:off x="4248378" y="2476172"/>
              <a:ext cx="702293"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3" name="Rectangle 62">
              <a:extLst>
                <a:ext uri="{FF2B5EF4-FFF2-40B4-BE49-F238E27FC236}">
                  <a16:creationId xmlns:a16="http://schemas.microsoft.com/office/drawing/2014/main" id="{19BC3B66-AC41-4A09-92E7-EA42B9F3D86B}"/>
                </a:ext>
              </a:extLst>
            </p:cNvPr>
            <p:cNvSpPr/>
            <p:nvPr/>
          </p:nvSpPr>
          <p:spPr>
            <a:xfrm>
              <a:off x="2382193" y="2191957"/>
              <a:ext cx="1726509" cy="584775"/>
            </a:xfrm>
            <a:prstGeom prst="rect">
              <a:avLst/>
            </a:prstGeom>
          </p:spPr>
          <p:txBody>
            <a:bodyPr wrap="square">
              <a:spAutoFit/>
            </a:bodyPr>
            <a:lstStyle/>
            <a:p>
              <a:pPr algn="ctr"/>
              <a:r>
                <a:rPr lang="en-US" sz="1600" dirty="0">
                  <a:solidFill>
                    <a:schemeClr val="accent2">
                      <a:hueOff val="597264"/>
                      <a:satOff val="5158"/>
                      <a:lumOff val="-17289"/>
                    </a:schemeClr>
                  </a:solidFill>
                  <a:latin typeface="Karla" pitchFamily="2" charset="0"/>
                </a:rPr>
                <a:t>Learn</a:t>
              </a:r>
            </a:p>
            <a:p>
              <a:pPr algn="ctr"/>
              <a:r>
                <a:rPr lang="en-US" sz="1600" dirty="0">
                  <a:solidFill>
                    <a:schemeClr val="accent2">
                      <a:hueOff val="597264"/>
                      <a:satOff val="5158"/>
                      <a:lumOff val="-17289"/>
                    </a:schemeClr>
                  </a:solidFill>
                  <a:latin typeface="Karla" pitchFamily="2" charset="0"/>
                </a:rPr>
                <a:t>Representation</a:t>
              </a:r>
            </a:p>
          </p:txBody>
        </p:sp>
      </p:grpSp>
      <mc:AlternateContent xmlns:mc="http://schemas.openxmlformats.org/markup-compatibility/2006" xmlns:a14="http://schemas.microsoft.com/office/drawing/2010/main">
        <mc:Choice Requires="a14">
          <p:sp>
            <p:nvSpPr>
              <p:cNvPr id="157" name="Equation">
                <a:extLst>
                  <a:ext uri="{FF2B5EF4-FFF2-40B4-BE49-F238E27FC236}">
                    <a16:creationId xmlns:a16="http://schemas.microsoft.com/office/drawing/2014/main" id="{8798F999-8513-4D3C-A02C-A4B969856CD5}"/>
                  </a:ext>
                </a:extLst>
              </p:cNvPr>
              <p:cNvSpPr txBox="1"/>
              <p:nvPr/>
            </p:nvSpPr>
            <p:spPr>
              <a:xfrm>
                <a:off x="5040569" y="3661321"/>
                <a:ext cx="1749453" cy="1477328"/>
              </a:xfrm>
              <a:prstGeom prst="rect">
                <a:avLst/>
              </a:prstGeom>
              <a:ln w="12700">
                <a:miter lim="400000"/>
              </a:ln>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200" i="1" smtClean="0">
                          <a:solidFill>
                            <a:srgbClr val="414040"/>
                          </a:solidFill>
                          <a:latin typeface="Cambria Math" panose="02040503050406030204" pitchFamily="18" charset="0"/>
                        </a:rPr>
                        <m:t>𝜙</m:t>
                      </m:r>
                      <m:d>
                        <m:dPr>
                          <m:ctrlPr>
                            <a:rPr lang="en-US" sz="3200" b="0" i="1" smtClean="0">
                              <a:solidFill>
                                <a:srgbClr val="414040"/>
                              </a:solidFill>
                              <a:latin typeface="Cambria Math" panose="02040503050406030204" pitchFamily="18" charset="0"/>
                            </a:rPr>
                          </m:ctrlPr>
                        </m:dPr>
                        <m:e>
                          <m:r>
                            <a:rPr lang="en-US" sz="3200" b="0" i="1" smtClean="0">
                              <a:solidFill>
                                <a:srgbClr val="414040"/>
                              </a:solidFill>
                              <a:latin typeface="Cambria Math" panose="02040503050406030204" pitchFamily="18" charset="0"/>
                            </a:rPr>
                            <m:t>𝑥</m:t>
                          </m:r>
                        </m:e>
                      </m:d>
                    </m:oMath>
                  </m:oMathPara>
                </a14:m>
                <a:endParaRPr lang="en-US" sz="3200" b="0" i="1" dirty="0">
                  <a:solidFill>
                    <a:srgbClr val="414040"/>
                  </a:solidFill>
                  <a:latin typeface="Cambria Math" panose="02040503050406030204" pitchFamily="18" charset="0"/>
                </a:endParaRPr>
              </a:p>
              <a:p>
                <a:pPr defTabSz="914400" latinLnBrk="1">
                  <a:defRPr sz="1800">
                    <a:solidFill>
                      <a:srgbClr val="000000"/>
                    </a:solidFill>
                  </a:defRPr>
                </a:pPr>
                <a:endParaRPr lang="en-US" sz="3200" b="0" i="1" dirty="0">
                  <a:solidFill>
                    <a:srgbClr val="414040"/>
                  </a:solidFill>
                  <a:latin typeface="Cambria Math" panose="02040503050406030204" pitchFamily="18" charset="0"/>
                </a:endParaRPr>
              </a:p>
              <a:p>
                <a:pPr defTabSz="914400" latinLnBrk="1">
                  <a:defRPr sz="1800">
                    <a:solidFill>
                      <a:srgbClr val="000000"/>
                    </a:solidFill>
                  </a:defRPr>
                </a:pPr>
                <a:endParaRPr lang="en-US" sz="3200" i="1" dirty="0">
                  <a:solidFill>
                    <a:srgbClr val="414040"/>
                  </a:solidFill>
                  <a:latin typeface="Cambria Math" panose="02040503050406030204" pitchFamily="18" charset="0"/>
                </a:endParaRPr>
              </a:p>
            </p:txBody>
          </p:sp>
        </mc:Choice>
        <mc:Fallback xmlns="">
          <p:sp>
            <p:nvSpPr>
              <p:cNvPr id="157" name="Equation">
                <a:extLst>
                  <a:ext uri="{FF2B5EF4-FFF2-40B4-BE49-F238E27FC236}">
                    <a16:creationId xmlns:a16="http://schemas.microsoft.com/office/drawing/2014/main" xmlns:a14="http://schemas.microsoft.com/office/drawing/2010/main" xmlns="" id="{8798F999-8513-4D3C-A02C-A4B969856CD5}"/>
                  </a:ext>
                </a:extLst>
              </p:cNvPr>
              <p:cNvSpPr txBox="1">
                <a:spLocks noRot="1" noChangeAspect="1" noMove="1" noResize="1" noEditPoints="1" noAdjustHandles="1" noChangeArrowheads="1" noChangeShapeType="1" noTextEdit="1"/>
              </p:cNvSpPr>
              <p:nvPr/>
            </p:nvSpPr>
            <p:spPr>
              <a:xfrm>
                <a:off x="5040569" y="3661321"/>
                <a:ext cx="1749453" cy="1477328"/>
              </a:xfrm>
              <a:prstGeom prst="rect">
                <a:avLst/>
              </a:prstGeom>
              <a:blipFill rotWithShape="0">
                <a:blip r:embed="rId7"/>
                <a:stretch>
                  <a:fillRect/>
                </a:stretch>
              </a:blipFill>
              <a:ln w="12700">
                <a:miter lim="400000"/>
              </a:ln>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DDD5C4B7-EE99-44DB-95FA-EE6CFDCB2E05}"/>
              </a:ext>
            </a:extLst>
          </p:cNvPr>
          <p:cNvGrpSpPr/>
          <p:nvPr/>
        </p:nvGrpSpPr>
        <p:grpSpPr>
          <a:xfrm>
            <a:off x="7816755" y="3707997"/>
            <a:ext cx="2269875" cy="2450109"/>
            <a:chOff x="7816755" y="3707997"/>
            <a:chExt cx="2269875" cy="2450109"/>
          </a:xfrm>
        </p:grpSpPr>
        <p:cxnSp>
          <p:nvCxnSpPr>
            <p:cNvPr id="121" name="Straight Connector 120">
              <a:extLst>
                <a:ext uri="{FF2B5EF4-FFF2-40B4-BE49-F238E27FC236}">
                  <a16:creationId xmlns:a16="http://schemas.microsoft.com/office/drawing/2014/main" id="{2747846D-F096-453B-8C0B-B5853B255330}"/>
                </a:ext>
              </a:extLst>
            </p:cNvPr>
            <p:cNvCxnSpPr>
              <a:cxnSpLocks/>
            </p:cNvCxnSpPr>
            <p:nvPr/>
          </p:nvCxnSpPr>
          <p:spPr>
            <a:xfrm flipH="1" flipV="1">
              <a:off x="8873365" y="3718851"/>
              <a:ext cx="257148" cy="1902700"/>
            </a:xfrm>
            <a:prstGeom prst="lin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cxnSp>
        <p:grpSp>
          <p:nvGrpSpPr>
            <p:cNvPr id="99" name="Group 98">
              <a:extLst>
                <a:ext uri="{FF2B5EF4-FFF2-40B4-BE49-F238E27FC236}">
                  <a16:creationId xmlns:a16="http://schemas.microsoft.com/office/drawing/2014/main" id="{AFA39097-1B5F-4000-BBA0-3116C335E3B7}"/>
                </a:ext>
              </a:extLst>
            </p:cNvPr>
            <p:cNvGrpSpPr/>
            <p:nvPr/>
          </p:nvGrpSpPr>
          <p:grpSpPr>
            <a:xfrm>
              <a:off x="7816755" y="3707997"/>
              <a:ext cx="2269875" cy="2450109"/>
              <a:chOff x="1577442" y="4182842"/>
              <a:chExt cx="2269875" cy="2450109"/>
            </a:xfrm>
          </p:grpSpPr>
          <p:grpSp>
            <p:nvGrpSpPr>
              <p:cNvPr id="111" name="Group 110">
                <a:extLst>
                  <a:ext uri="{FF2B5EF4-FFF2-40B4-BE49-F238E27FC236}">
                    <a16:creationId xmlns:a16="http://schemas.microsoft.com/office/drawing/2014/main" id="{749AD0D5-A76E-4D6D-938B-A5CAD6981302}"/>
                  </a:ext>
                </a:extLst>
              </p:cNvPr>
              <p:cNvGrpSpPr/>
              <p:nvPr/>
            </p:nvGrpSpPr>
            <p:grpSpPr>
              <a:xfrm>
                <a:off x="2000604" y="4340881"/>
                <a:ext cx="1787329" cy="1857289"/>
                <a:chOff x="1532665" y="3949138"/>
                <a:chExt cx="1787329" cy="1857289"/>
              </a:xfrm>
            </p:grpSpPr>
            <p:cxnSp>
              <p:nvCxnSpPr>
                <p:cNvPr id="114" name="Straight Connector 113">
                  <a:extLst>
                    <a:ext uri="{FF2B5EF4-FFF2-40B4-BE49-F238E27FC236}">
                      <a16:creationId xmlns:a16="http://schemas.microsoft.com/office/drawing/2014/main" id="{98FA68C7-8015-4D3C-8A00-A5BB9EAA04BE}"/>
                    </a:ext>
                  </a:extLst>
                </p:cNvPr>
                <p:cNvCxnSpPr/>
                <p:nvPr/>
              </p:nvCxnSpPr>
              <p:spPr>
                <a:xfrm>
                  <a:off x="1540787" y="3949138"/>
                  <a:ext cx="0" cy="185728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EC0F511-8797-4885-AC8F-2B6BD963B87E}"/>
                    </a:ext>
                  </a:extLst>
                </p:cNvPr>
                <p:cNvCxnSpPr>
                  <a:cxnSpLocks/>
                </p:cNvCxnSpPr>
                <p:nvPr/>
              </p:nvCxnSpPr>
              <p:spPr>
                <a:xfrm flipH="1">
                  <a:off x="1532665" y="5783301"/>
                  <a:ext cx="1787329" cy="1541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12" name="Equation">
                    <a:extLst>
                      <a:ext uri="{FF2B5EF4-FFF2-40B4-BE49-F238E27FC236}">
                        <a16:creationId xmlns:a16="http://schemas.microsoft.com/office/drawing/2014/main" id="{8187E110-2DD4-4D07-830F-8C14A69A2BDF}"/>
                      </a:ext>
                    </a:extLst>
                  </p:cNvPr>
                  <p:cNvSpPr txBox="1"/>
                  <p:nvPr/>
                </p:nvSpPr>
                <p:spPr>
                  <a:xfrm>
                    <a:off x="1577442" y="4182842"/>
                    <a:ext cx="380232" cy="1061829"/>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600" i="1">
                              <a:solidFill>
                                <a:srgbClr val="414040"/>
                              </a:solidFill>
                              <a:latin typeface="Cambria Math" panose="02040503050406030204" pitchFamily="18" charset="0"/>
                            </a:rPr>
                            <m:t>𝜃</m:t>
                          </m:r>
                        </m:oMath>
                      </m:oMathPara>
                    </a14:m>
                    <a:endParaRPr lang="en-US" sz="3600" dirty="0">
                      <a:solidFill>
                        <a:srgbClr val="414141"/>
                      </a:solidFill>
                    </a:endParaRPr>
                  </a:p>
                  <a:p>
                    <a:pPr algn="l" defTabSz="914400" latinLnBrk="1">
                      <a:defRPr sz="1800">
                        <a:solidFill>
                          <a:srgbClr val="000000"/>
                        </a:solidFill>
                      </a:defRPr>
                    </a:pPr>
                    <a:r>
                      <a:rPr lang="en-US" sz="3300" dirty="0">
                        <a:solidFill>
                          <a:srgbClr val="414040"/>
                        </a:solidFill>
                      </a:rPr>
                      <a:t> </a:t>
                    </a:r>
                    <a:endParaRPr lang="en-US" sz="3300" dirty="0">
                      <a:solidFill>
                        <a:srgbClr val="414141"/>
                      </a:solidFill>
                    </a:endParaRPr>
                  </a:p>
                </p:txBody>
              </p:sp>
            </mc:Choice>
            <mc:Fallback xmlns="">
              <p:sp>
                <p:nvSpPr>
                  <p:cNvPr id="112" name="Equation">
                    <a:extLst>
                      <a:ext uri="{FF2B5EF4-FFF2-40B4-BE49-F238E27FC236}">
                        <a16:creationId xmlns:a16="http://schemas.microsoft.com/office/drawing/2014/main" id="{8187E110-2DD4-4D07-830F-8C14A69A2BDF}"/>
                      </a:ext>
                    </a:extLst>
                  </p:cNvPr>
                  <p:cNvSpPr txBox="1">
                    <a:spLocks noRot="1" noChangeAspect="1" noMove="1" noResize="1" noEditPoints="1" noAdjustHandles="1" noChangeArrowheads="1" noChangeShapeType="1" noTextEdit="1"/>
                  </p:cNvSpPr>
                  <p:nvPr/>
                </p:nvSpPr>
                <p:spPr>
                  <a:xfrm>
                    <a:off x="1577442" y="4182842"/>
                    <a:ext cx="380232" cy="1061829"/>
                  </a:xfrm>
                  <a:prstGeom prst="rect">
                    <a:avLst/>
                  </a:prstGeom>
                  <a:blipFill>
                    <a:blip r:embed="rId8"/>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Equation">
                    <a:extLst>
                      <a:ext uri="{FF2B5EF4-FFF2-40B4-BE49-F238E27FC236}">
                        <a16:creationId xmlns:a16="http://schemas.microsoft.com/office/drawing/2014/main" id="{C2AC9587-07B4-4FC4-960C-DE4119E7A3D7}"/>
                      </a:ext>
                    </a:extLst>
                  </p:cNvPr>
                  <p:cNvSpPr txBox="1"/>
                  <p:nvPr/>
                </p:nvSpPr>
                <p:spPr>
                  <a:xfrm>
                    <a:off x="3513379" y="6078953"/>
                    <a:ext cx="333938" cy="553998"/>
                  </a:xfrm>
                  <a:prstGeom prst="rect">
                    <a:avLst/>
                  </a:prstGeom>
                  <a:noFill/>
                  <a:ln w="12700" cap="flat">
                    <a:noFill/>
                    <a:miter lim="400000"/>
                  </a:ln>
                  <a:effectLst/>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600" b="0" i="1" smtClean="0">
                              <a:solidFill>
                                <a:srgbClr val="414040"/>
                              </a:solidFill>
                              <a:latin typeface="Cambria Math" panose="02040503050406030204" pitchFamily="18" charset="0"/>
                            </a:rPr>
                            <m:t>𝑟</m:t>
                          </m:r>
                        </m:oMath>
                      </m:oMathPara>
                    </a14:m>
                    <a:endParaRPr lang="en-US" sz="3300" dirty="0">
                      <a:solidFill>
                        <a:srgbClr val="414141"/>
                      </a:solidFill>
                    </a:endParaRPr>
                  </a:p>
                </p:txBody>
              </p:sp>
            </mc:Choice>
            <mc:Fallback xmlns="">
              <p:sp>
                <p:nvSpPr>
                  <p:cNvPr id="113" name="Equation">
                    <a:extLst>
                      <a:ext uri="{FF2B5EF4-FFF2-40B4-BE49-F238E27FC236}">
                        <a16:creationId xmlns:a16="http://schemas.microsoft.com/office/drawing/2014/main" id="{C2AC9587-07B4-4FC4-960C-DE4119E7A3D7}"/>
                      </a:ext>
                    </a:extLst>
                  </p:cNvPr>
                  <p:cNvSpPr txBox="1">
                    <a:spLocks noRot="1" noChangeAspect="1" noMove="1" noResize="1" noEditPoints="1" noAdjustHandles="1" noChangeArrowheads="1" noChangeShapeType="1" noTextEdit="1"/>
                  </p:cNvSpPr>
                  <p:nvPr/>
                </p:nvSpPr>
                <p:spPr>
                  <a:xfrm>
                    <a:off x="3513379" y="6078953"/>
                    <a:ext cx="333938" cy="553998"/>
                  </a:xfrm>
                  <a:prstGeom prst="rect">
                    <a:avLst/>
                  </a:prstGeom>
                  <a:blipFill>
                    <a:blip r:embed="rId9"/>
                    <a:stretch>
                      <a:fillRect/>
                    </a:stretch>
                  </a:blipFill>
                  <a:ln w="12700" cap="flat">
                    <a:noFill/>
                    <a:miter lim="400000"/>
                  </a:ln>
                  <a:effectLst/>
                </p:spPr>
                <p:txBody>
                  <a:bodyPr/>
                  <a:lstStyle/>
                  <a:p>
                    <a:r>
                      <a:rPr lang="en-US">
                        <a:noFill/>
                      </a:rPr>
                      <a:t> </a:t>
                    </a:r>
                  </a:p>
                </p:txBody>
              </p:sp>
            </mc:Fallback>
          </mc:AlternateContent>
        </p:grpSp>
        <p:grpSp>
          <p:nvGrpSpPr>
            <p:cNvPr id="208" name="Group">
              <a:extLst>
                <a:ext uri="{FF2B5EF4-FFF2-40B4-BE49-F238E27FC236}">
                  <a16:creationId xmlns:a16="http://schemas.microsoft.com/office/drawing/2014/main" id="{811E8814-69AC-49AA-BB3C-6765B8AE7287}"/>
                </a:ext>
              </a:extLst>
            </p:cNvPr>
            <p:cNvGrpSpPr/>
            <p:nvPr/>
          </p:nvGrpSpPr>
          <p:grpSpPr>
            <a:xfrm>
              <a:off x="8416701" y="4146087"/>
              <a:ext cx="1318757" cy="1294280"/>
              <a:chOff x="419091" y="393194"/>
              <a:chExt cx="1243543" cy="1352975"/>
            </a:xfrm>
          </p:grpSpPr>
          <p:sp>
            <p:nvSpPr>
              <p:cNvPr id="210" name="Circle">
                <a:extLst>
                  <a:ext uri="{FF2B5EF4-FFF2-40B4-BE49-F238E27FC236}">
                    <a16:creationId xmlns:a16="http://schemas.microsoft.com/office/drawing/2014/main" id="{A4DF2625-4B98-4036-9EAF-3E9EC40666CB}"/>
                  </a:ext>
                </a:extLst>
              </p:cNvPr>
              <p:cNvSpPr/>
              <p:nvPr/>
            </p:nvSpPr>
            <p:spPr>
              <a:xfrm>
                <a:off x="702725" y="6556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1" name="Circle">
                <a:extLst>
                  <a:ext uri="{FF2B5EF4-FFF2-40B4-BE49-F238E27FC236}">
                    <a16:creationId xmlns:a16="http://schemas.microsoft.com/office/drawing/2014/main" id="{776EA2B8-25FA-409F-B3F4-503EF921AA37}"/>
                  </a:ext>
                </a:extLst>
              </p:cNvPr>
              <p:cNvSpPr/>
              <p:nvPr/>
            </p:nvSpPr>
            <p:spPr>
              <a:xfrm>
                <a:off x="588425" y="10366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2" name="Circle">
                <a:extLst>
                  <a:ext uri="{FF2B5EF4-FFF2-40B4-BE49-F238E27FC236}">
                    <a16:creationId xmlns:a16="http://schemas.microsoft.com/office/drawing/2014/main" id="{7951363C-E991-4EED-A637-C7CC0A9F9254}"/>
                  </a:ext>
                </a:extLst>
              </p:cNvPr>
              <p:cNvSpPr/>
              <p:nvPr/>
            </p:nvSpPr>
            <p:spPr>
              <a:xfrm>
                <a:off x="530269" y="422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3" name="Circle">
                <a:extLst>
                  <a:ext uri="{FF2B5EF4-FFF2-40B4-BE49-F238E27FC236}">
                    <a16:creationId xmlns:a16="http://schemas.microsoft.com/office/drawing/2014/main" id="{182C432C-0065-49BF-9C8E-49197363D7F0}"/>
                  </a:ext>
                </a:extLst>
              </p:cNvPr>
              <p:cNvSpPr/>
              <p:nvPr/>
            </p:nvSpPr>
            <p:spPr>
              <a:xfrm>
                <a:off x="524925" y="896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4" name="Circle">
                <a:extLst>
                  <a:ext uri="{FF2B5EF4-FFF2-40B4-BE49-F238E27FC236}">
                    <a16:creationId xmlns:a16="http://schemas.microsoft.com/office/drawing/2014/main" id="{975BC9AF-7B28-489E-87EB-EB66F5D46072}"/>
                  </a:ext>
                </a:extLst>
              </p:cNvPr>
              <p:cNvSpPr/>
              <p:nvPr/>
            </p:nvSpPr>
            <p:spPr>
              <a:xfrm>
                <a:off x="530269" y="1515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5" name="Circle">
                <a:extLst>
                  <a:ext uri="{FF2B5EF4-FFF2-40B4-BE49-F238E27FC236}">
                    <a16:creationId xmlns:a16="http://schemas.microsoft.com/office/drawing/2014/main" id="{91F28CBC-29B3-4A83-9E62-D097B8A493F1}"/>
                  </a:ext>
                </a:extLst>
              </p:cNvPr>
              <p:cNvSpPr/>
              <p:nvPr/>
            </p:nvSpPr>
            <p:spPr>
              <a:xfrm>
                <a:off x="657269" y="1565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6" name="Circle">
                <a:extLst>
                  <a:ext uri="{FF2B5EF4-FFF2-40B4-BE49-F238E27FC236}">
                    <a16:creationId xmlns:a16="http://schemas.microsoft.com/office/drawing/2014/main" id="{E46A8545-44EF-4BE5-9C04-D0AB1E92B781}"/>
                  </a:ext>
                </a:extLst>
              </p:cNvPr>
              <p:cNvSpPr/>
              <p:nvPr/>
            </p:nvSpPr>
            <p:spPr>
              <a:xfrm>
                <a:off x="702725" y="515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7" name="Circle">
                <a:extLst>
                  <a:ext uri="{FF2B5EF4-FFF2-40B4-BE49-F238E27FC236}">
                    <a16:creationId xmlns:a16="http://schemas.microsoft.com/office/drawing/2014/main" id="{2A713A31-6FF9-41FE-BE2A-37C37581043E}"/>
                  </a:ext>
                </a:extLst>
              </p:cNvPr>
              <p:cNvSpPr/>
              <p:nvPr/>
            </p:nvSpPr>
            <p:spPr>
              <a:xfrm>
                <a:off x="419091" y="7149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8" name="Circle">
                <a:extLst>
                  <a:ext uri="{FF2B5EF4-FFF2-40B4-BE49-F238E27FC236}">
                    <a16:creationId xmlns:a16="http://schemas.microsoft.com/office/drawing/2014/main" id="{C34942E6-F484-4117-A47D-958AAD2A6B37}"/>
                  </a:ext>
                </a:extLst>
              </p:cNvPr>
              <p:cNvSpPr/>
              <p:nvPr/>
            </p:nvSpPr>
            <p:spPr>
              <a:xfrm>
                <a:off x="660391" y="1388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9" name="Circle">
                <a:extLst>
                  <a:ext uri="{FF2B5EF4-FFF2-40B4-BE49-F238E27FC236}">
                    <a16:creationId xmlns:a16="http://schemas.microsoft.com/office/drawing/2014/main" id="{7A742CE8-C216-4ABB-B161-696E2698C679}"/>
                  </a:ext>
                </a:extLst>
              </p:cNvPr>
              <p:cNvSpPr/>
              <p:nvPr/>
            </p:nvSpPr>
            <p:spPr>
              <a:xfrm>
                <a:off x="651925" y="1155194"/>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0" name="Circle">
                <a:extLst>
                  <a:ext uri="{FF2B5EF4-FFF2-40B4-BE49-F238E27FC236}">
                    <a16:creationId xmlns:a16="http://schemas.microsoft.com/office/drawing/2014/main" id="{4155EEC9-C769-4985-AEFA-265607923FBA}"/>
                  </a:ext>
                </a:extLst>
              </p:cNvPr>
              <p:cNvSpPr/>
              <p:nvPr/>
            </p:nvSpPr>
            <p:spPr>
              <a:xfrm>
                <a:off x="829725" y="13541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1" name="Circle">
                <a:extLst>
                  <a:ext uri="{FF2B5EF4-FFF2-40B4-BE49-F238E27FC236}">
                    <a16:creationId xmlns:a16="http://schemas.microsoft.com/office/drawing/2014/main" id="{6FCBC1AB-79B3-4CC7-BEDD-9A8AA49828C1}"/>
                  </a:ext>
                </a:extLst>
              </p:cNvPr>
              <p:cNvSpPr/>
              <p:nvPr/>
            </p:nvSpPr>
            <p:spPr>
              <a:xfrm>
                <a:off x="829725" y="1531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2" name="Circle">
                <a:extLst>
                  <a:ext uri="{FF2B5EF4-FFF2-40B4-BE49-F238E27FC236}">
                    <a16:creationId xmlns:a16="http://schemas.microsoft.com/office/drawing/2014/main" id="{96EECC7B-3A74-4CC4-9C3E-4537B8B56F8A}"/>
                  </a:ext>
                </a:extLst>
              </p:cNvPr>
              <p:cNvSpPr/>
              <p:nvPr/>
            </p:nvSpPr>
            <p:spPr>
              <a:xfrm>
                <a:off x="860469" y="626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3" name="Circle">
                <a:extLst>
                  <a:ext uri="{FF2B5EF4-FFF2-40B4-BE49-F238E27FC236}">
                    <a16:creationId xmlns:a16="http://schemas.microsoft.com/office/drawing/2014/main" id="{77FC9A68-E617-44F1-B85B-DE174BFB3ABE}"/>
                  </a:ext>
                </a:extLst>
              </p:cNvPr>
              <p:cNvSpPr/>
              <p:nvPr/>
            </p:nvSpPr>
            <p:spPr>
              <a:xfrm>
                <a:off x="905925" y="1023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4" name="Circle">
                <a:extLst>
                  <a:ext uri="{FF2B5EF4-FFF2-40B4-BE49-F238E27FC236}">
                    <a16:creationId xmlns:a16="http://schemas.microsoft.com/office/drawing/2014/main" id="{CAC68278-CAFC-4DDB-B4BE-E725B62D6CAC}"/>
                  </a:ext>
                </a:extLst>
              </p:cNvPr>
              <p:cNvSpPr/>
              <p:nvPr/>
            </p:nvSpPr>
            <p:spPr>
              <a:xfrm>
                <a:off x="530269" y="753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5" name="Circle">
                <a:extLst>
                  <a:ext uri="{FF2B5EF4-FFF2-40B4-BE49-F238E27FC236}">
                    <a16:creationId xmlns:a16="http://schemas.microsoft.com/office/drawing/2014/main" id="{B3A23FB5-7296-4EBD-BCEB-2FF01146E585}"/>
                  </a:ext>
                </a:extLst>
              </p:cNvPr>
              <p:cNvSpPr/>
              <p:nvPr/>
            </p:nvSpPr>
            <p:spPr>
              <a:xfrm>
                <a:off x="784269" y="1057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6" name="Circle">
                <a:extLst>
                  <a:ext uri="{FF2B5EF4-FFF2-40B4-BE49-F238E27FC236}">
                    <a16:creationId xmlns:a16="http://schemas.microsoft.com/office/drawing/2014/main" id="{A3FE3130-EEDC-480F-84BC-E2C5FED0BE97}"/>
                  </a:ext>
                </a:extLst>
              </p:cNvPr>
              <p:cNvSpPr/>
              <p:nvPr/>
            </p:nvSpPr>
            <p:spPr>
              <a:xfrm>
                <a:off x="829725" y="12144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7" name="Circle">
                <a:extLst>
                  <a:ext uri="{FF2B5EF4-FFF2-40B4-BE49-F238E27FC236}">
                    <a16:creationId xmlns:a16="http://schemas.microsoft.com/office/drawing/2014/main" id="{5B4548E7-C6F7-409A-97FA-7AE85D292421}"/>
                  </a:ext>
                </a:extLst>
              </p:cNvPr>
              <p:cNvSpPr/>
              <p:nvPr/>
            </p:nvSpPr>
            <p:spPr>
              <a:xfrm>
                <a:off x="673091" y="9054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8" name="Circle">
                <a:extLst>
                  <a:ext uri="{FF2B5EF4-FFF2-40B4-BE49-F238E27FC236}">
                    <a16:creationId xmlns:a16="http://schemas.microsoft.com/office/drawing/2014/main" id="{3F9EDC19-4245-40E4-8F8E-FD5F2112E7BA}"/>
                  </a:ext>
                </a:extLst>
              </p:cNvPr>
              <p:cNvSpPr/>
              <p:nvPr/>
            </p:nvSpPr>
            <p:spPr>
              <a:xfrm>
                <a:off x="520691" y="1261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9" name="Circle">
                <a:extLst>
                  <a:ext uri="{FF2B5EF4-FFF2-40B4-BE49-F238E27FC236}">
                    <a16:creationId xmlns:a16="http://schemas.microsoft.com/office/drawing/2014/main" id="{6E16A384-8E2A-4A03-BB7F-58D2B006F7A5}"/>
                  </a:ext>
                </a:extLst>
              </p:cNvPr>
              <p:cNvSpPr/>
              <p:nvPr/>
            </p:nvSpPr>
            <p:spPr>
              <a:xfrm>
                <a:off x="651925" y="1282194"/>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0" name="Circle">
                <a:extLst>
                  <a:ext uri="{FF2B5EF4-FFF2-40B4-BE49-F238E27FC236}">
                    <a16:creationId xmlns:a16="http://schemas.microsoft.com/office/drawing/2014/main" id="{E7329883-5C11-46D0-8095-D072B0ADB1CD}"/>
                  </a:ext>
                </a:extLst>
              </p:cNvPr>
              <p:cNvSpPr/>
              <p:nvPr/>
            </p:nvSpPr>
            <p:spPr>
              <a:xfrm>
                <a:off x="956725" y="1658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1" name="Circle">
                <a:extLst>
                  <a:ext uri="{FF2B5EF4-FFF2-40B4-BE49-F238E27FC236}">
                    <a16:creationId xmlns:a16="http://schemas.microsoft.com/office/drawing/2014/main" id="{64130114-9EEA-460D-9015-11B3D3C86AB4}"/>
                  </a:ext>
                </a:extLst>
              </p:cNvPr>
              <p:cNvSpPr/>
              <p:nvPr/>
            </p:nvSpPr>
            <p:spPr>
              <a:xfrm>
                <a:off x="778925" y="769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2" name="Circle">
                <a:extLst>
                  <a:ext uri="{FF2B5EF4-FFF2-40B4-BE49-F238E27FC236}">
                    <a16:creationId xmlns:a16="http://schemas.microsoft.com/office/drawing/2014/main" id="{859E9CFA-B849-4EA4-8218-D23B6B039976}"/>
                  </a:ext>
                </a:extLst>
              </p:cNvPr>
              <p:cNvSpPr/>
              <p:nvPr/>
            </p:nvSpPr>
            <p:spPr>
              <a:xfrm>
                <a:off x="575725" y="8334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3" name="Circle">
                <a:extLst>
                  <a:ext uri="{FF2B5EF4-FFF2-40B4-BE49-F238E27FC236}">
                    <a16:creationId xmlns:a16="http://schemas.microsoft.com/office/drawing/2014/main" id="{C7E337B2-A425-48B7-99B1-A29FA9374F1A}"/>
                  </a:ext>
                </a:extLst>
              </p:cNvPr>
              <p:cNvSpPr/>
              <p:nvPr/>
            </p:nvSpPr>
            <p:spPr>
              <a:xfrm>
                <a:off x="1028691" y="14515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4" name="Circle">
                <a:extLst>
                  <a:ext uri="{FF2B5EF4-FFF2-40B4-BE49-F238E27FC236}">
                    <a16:creationId xmlns:a16="http://schemas.microsoft.com/office/drawing/2014/main" id="{B6EB90DE-8187-47FF-9AA0-8A0ECC2F6309}"/>
                  </a:ext>
                </a:extLst>
              </p:cNvPr>
              <p:cNvSpPr/>
              <p:nvPr/>
            </p:nvSpPr>
            <p:spPr>
              <a:xfrm>
                <a:off x="1350425" y="15446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5" name="Circle">
                <a:extLst>
                  <a:ext uri="{FF2B5EF4-FFF2-40B4-BE49-F238E27FC236}">
                    <a16:creationId xmlns:a16="http://schemas.microsoft.com/office/drawing/2014/main" id="{0F803572-14AC-436B-A91E-CA27A56717AC}"/>
                  </a:ext>
                </a:extLst>
              </p:cNvPr>
              <p:cNvSpPr/>
              <p:nvPr/>
            </p:nvSpPr>
            <p:spPr>
              <a:xfrm>
                <a:off x="1286925" y="1404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6" name="Circle">
                <a:extLst>
                  <a:ext uri="{FF2B5EF4-FFF2-40B4-BE49-F238E27FC236}">
                    <a16:creationId xmlns:a16="http://schemas.microsoft.com/office/drawing/2014/main" id="{59280119-2A63-43B0-8536-7B76FA8B87F9}"/>
                  </a:ext>
                </a:extLst>
              </p:cNvPr>
              <p:cNvSpPr/>
              <p:nvPr/>
            </p:nvSpPr>
            <p:spPr>
              <a:xfrm>
                <a:off x="1165269" y="14388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7" name="Circle">
                <a:extLst>
                  <a:ext uri="{FF2B5EF4-FFF2-40B4-BE49-F238E27FC236}">
                    <a16:creationId xmlns:a16="http://schemas.microsoft.com/office/drawing/2014/main" id="{E3B9AE6F-9C0C-4969-AF97-B12E87744637}"/>
                  </a:ext>
                </a:extLst>
              </p:cNvPr>
              <p:cNvSpPr/>
              <p:nvPr/>
            </p:nvSpPr>
            <p:spPr>
              <a:xfrm>
                <a:off x="1210725" y="15954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8" name="Circle">
                <a:extLst>
                  <a:ext uri="{FF2B5EF4-FFF2-40B4-BE49-F238E27FC236}">
                    <a16:creationId xmlns:a16="http://schemas.microsoft.com/office/drawing/2014/main" id="{6F9F4C6E-7763-4511-A808-170CDB8B49AE}"/>
                  </a:ext>
                </a:extLst>
              </p:cNvPr>
              <p:cNvSpPr/>
              <p:nvPr/>
            </p:nvSpPr>
            <p:spPr>
              <a:xfrm>
                <a:off x="1054091" y="1667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9" name="Circle">
                <a:extLst>
                  <a:ext uri="{FF2B5EF4-FFF2-40B4-BE49-F238E27FC236}">
                    <a16:creationId xmlns:a16="http://schemas.microsoft.com/office/drawing/2014/main" id="{9DE86491-A353-4EFB-9173-EF93BB1AD8B8}"/>
                  </a:ext>
                </a:extLst>
              </p:cNvPr>
              <p:cNvSpPr/>
              <p:nvPr/>
            </p:nvSpPr>
            <p:spPr>
              <a:xfrm>
                <a:off x="1041391" y="1248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0" name="Circle">
                <a:extLst>
                  <a:ext uri="{FF2B5EF4-FFF2-40B4-BE49-F238E27FC236}">
                    <a16:creationId xmlns:a16="http://schemas.microsoft.com/office/drawing/2014/main" id="{FA93C2B4-CE62-46C3-8C7C-9E11AAAF40D9}"/>
                  </a:ext>
                </a:extLst>
              </p:cNvPr>
              <p:cNvSpPr/>
              <p:nvPr/>
            </p:nvSpPr>
            <p:spPr>
              <a:xfrm>
                <a:off x="1413925" y="16631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1" name="Circle">
                <a:extLst>
                  <a:ext uri="{FF2B5EF4-FFF2-40B4-BE49-F238E27FC236}">
                    <a16:creationId xmlns:a16="http://schemas.microsoft.com/office/drawing/2014/main" id="{C4A2B6BD-7B32-497C-91CF-E8F6143A7224}"/>
                  </a:ext>
                </a:extLst>
              </p:cNvPr>
              <p:cNvSpPr/>
              <p:nvPr/>
            </p:nvSpPr>
            <p:spPr>
              <a:xfrm>
                <a:off x="1210725" y="12652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2" name="Circle">
                <a:extLst>
                  <a:ext uri="{FF2B5EF4-FFF2-40B4-BE49-F238E27FC236}">
                    <a16:creationId xmlns:a16="http://schemas.microsoft.com/office/drawing/2014/main" id="{1AA9D77B-0C01-40E9-BFEC-156EC807A76D}"/>
                  </a:ext>
                </a:extLst>
              </p:cNvPr>
              <p:cNvSpPr/>
              <p:nvPr/>
            </p:nvSpPr>
            <p:spPr>
              <a:xfrm>
                <a:off x="1591725" y="1531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3" name="Circle">
                <a:extLst>
                  <a:ext uri="{FF2B5EF4-FFF2-40B4-BE49-F238E27FC236}">
                    <a16:creationId xmlns:a16="http://schemas.microsoft.com/office/drawing/2014/main" id="{0D694FC4-5E26-4A7A-8690-43A339F423F2}"/>
                  </a:ext>
                </a:extLst>
              </p:cNvPr>
              <p:cNvSpPr/>
              <p:nvPr/>
            </p:nvSpPr>
            <p:spPr>
              <a:xfrm>
                <a:off x="1419269" y="1248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4" name="Circle">
                <a:extLst>
                  <a:ext uri="{FF2B5EF4-FFF2-40B4-BE49-F238E27FC236}">
                    <a16:creationId xmlns:a16="http://schemas.microsoft.com/office/drawing/2014/main" id="{C87DE002-4C37-4DA7-89E0-BCE28492139A}"/>
                  </a:ext>
                </a:extLst>
              </p:cNvPr>
              <p:cNvSpPr/>
              <p:nvPr/>
            </p:nvSpPr>
            <p:spPr>
              <a:xfrm>
                <a:off x="1159925" y="642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5" name="Circle">
                <a:extLst>
                  <a:ext uri="{FF2B5EF4-FFF2-40B4-BE49-F238E27FC236}">
                    <a16:creationId xmlns:a16="http://schemas.microsoft.com/office/drawing/2014/main" id="{171CC73B-7BA5-4AD0-BF40-A815E5073EE9}"/>
                  </a:ext>
                </a:extLst>
              </p:cNvPr>
              <p:cNvSpPr/>
              <p:nvPr/>
            </p:nvSpPr>
            <p:spPr>
              <a:xfrm>
                <a:off x="1419269" y="6768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6" name="Circle">
                <a:extLst>
                  <a:ext uri="{FF2B5EF4-FFF2-40B4-BE49-F238E27FC236}">
                    <a16:creationId xmlns:a16="http://schemas.microsoft.com/office/drawing/2014/main" id="{3BCBC0A9-B871-47FF-86FE-13740ED4E9FB}"/>
                  </a:ext>
                </a:extLst>
              </p:cNvPr>
              <p:cNvSpPr/>
              <p:nvPr/>
            </p:nvSpPr>
            <p:spPr>
              <a:xfrm>
                <a:off x="1464725" y="10874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7" name="Circle">
                <a:extLst>
                  <a:ext uri="{FF2B5EF4-FFF2-40B4-BE49-F238E27FC236}">
                    <a16:creationId xmlns:a16="http://schemas.microsoft.com/office/drawing/2014/main" id="{D6835FE7-4A97-43CD-BCD3-5A355C4B99C8}"/>
                  </a:ext>
                </a:extLst>
              </p:cNvPr>
              <p:cNvSpPr/>
              <p:nvPr/>
            </p:nvSpPr>
            <p:spPr>
              <a:xfrm>
                <a:off x="1435091" y="1413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8" name="Circle">
                <a:extLst>
                  <a:ext uri="{FF2B5EF4-FFF2-40B4-BE49-F238E27FC236}">
                    <a16:creationId xmlns:a16="http://schemas.microsoft.com/office/drawing/2014/main" id="{4C4468DA-6872-4237-988A-19D5938B457A}"/>
                  </a:ext>
                </a:extLst>
              </p:cNvPr>
              <p:cNvSpPr/>
              <p:nvPr/>
            </p:nvSpPr>
            <p:spPr>
              <a:xfrm>
                <a:off x="1295391" y="1134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9" name="Circle">
                <a:extLst>
                  <a:ext uri="{FF2B5EF4-FFF2-40B4-BE49-F238E27FC236}">
                    <a16:creationId xmlns:a16="http://schemas.microsoft.com/office/drawing/2014/main" id="{E6AF3217-40AC-4253-9CB8-D2372132A36A}"/>
                  </a:ext>
                </a:extLst>
              </p:cNvPr>
              <p:cNvSpPr/>
              <p:nvPr/>
            </p:nvSpPr>
            <p:spPr>
              <a:xfrm>
                <a:off x="1413925" y="3931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0" name="Circle">
                <a:extLst>
                  <a:ext uri="{FF2B5EF4-FFF2-40B4-BE49-F238E27FC236}">
                    <a16:creationId xmlns:a16="http://schemas.microsoft.com/office/drawing/2014/main" id="{22081631-412D-41AD-85C0-5DE9CFAC63B0}"/>
                  </a:ext>
                </a:extLst>
              </p:cNvPr>
              <p:cNvSpPr/>
              <p:nvPr/>
            </p:nvSpPr>
            <p:spPr>
              <a:xfrm>
                <a:off x="1591725" y="1404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1" name="Circle">
                <a:extLst>
                  <a:ext uri="{FF2B5EF4-FFF2-40B4-BE49-F238E27FC236}">
                    <a16:creationId xmlns:a16="http://schemas.microsoft.com/office/drawing/2014/main" id="{00F9F551-03AB-4D91-B280-FD912B02AF8F}"/>
                  </a:ext>
                </a:extLst>
              </p:cNvPr>
              <p:cNvSpPr/>
              <p:nvPr/>
            </p:nvSpPr>
            <p:spPr>
              <a:xfrm>
                <a:off x="1159925" y="769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2" name="Circle">
                <a:extLst>
                  <a:ext uri="{FF2B5EF4-FFF2-40B4-BE49-F238E27FC236}">
                    <a16:creationId xmlns:a16="http://schemas.microsoft.com/office/drawing/2014/main" id="{F61862B5-6EEC-4191-8D4B-EFF0594B2F8B}"/>
                  </a:ext>
                </a:extLst>
              </p:cNvPr>
              <p:cNvSpPr/>
              <p:nvPr/>
            </p:nvSpPr>
            <p:spPr>
              <a:xfrm>
                <a:off x="1464725" y="9604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3" name="Circle">
                <a:extLst>
                  <a:ext uri="{FF2B5EF4-FFF2-40B4-BE49-F238E27FC236}">
                    <a16:creationId xmlns:a16="http://schemas.microsoft.com/office/drawing/2014/main" id="{542022B7-DB72-4DE2-A156-B96611630B2F}"/>
                  </a:ext>
                </a:extLst>
              </p:cNvPr>
              <p:cNvSpPr/>
              <p:nvPr/>
            </p:nvSpPr>
            <p:spPr>
              <a:xfrm>
                <a:off x="1155691" y="4355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4" name="Circle">
                <a:extLst>
                  <a:ext uri="{FF2B5EF4-FFF2-40B4-BE49-F238E27FC236}">
                    <a16:creationId xmlns:a16="http://schemas.microsoft.com/office/drawing/2014/main" id="{9C36C24D-A174-4F3C-8E41-F0F501FFCA1F}"/>
                  </a:ext>
                </a:extLst>
              </p:cNvPr>
              <p:cNvSpPr/>
              <p:nvPr/>
            </p:nvSpPr>
            <p:spPr>
              <a:xfrm>
                <a:off x="905925" y="863094"/>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5" name="Circle">
                <a:extLst>
                  <a:ext uri="{FF2B5EF4-FFF2-40B4-BE49-F238E27FC236}">
                    <a16:creationId xmlns:a16="http://schemas.microsoft.com/office/drawing/2014/main" id="{FAF9FAAE-BA7B-4FAA-B979-8D2843F8C65C}"/>
                  </a:ext>
                </a:extLst>
              </p:cNvPr>
              <p:cNvSpPr/>
              <p:nvPr/>
            </p:nvSpPr>
            <p:spPr>
              <a:xfrm>
                <a:off x="829725" y="4651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6" name="Circle">
                <a:extLst>
                  <a:ext uri="{FF2B5EF4-FFF2-40B4-BE49-F238E27FC236}">
                    <a16:creationId xmlns:a16="http://schemas.microsoft.com/office/drawing/2014/main" id="{AB8C92BA-CD3D-4ADB-9544-75F522398601}"/>
                  </a:ext>
                </a:extLst>
              </p:cNvPr>
              <p:cNvSpPr/>
              <p:nvPr/>
            </p:nvSpPr>
            <p:spPr>
              <a:xfrm>
                <a:off x="1210725" y="9858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7" name="Circle">
                <a:extLst>
                  <a:ext uri="{FF2B5EF4-FFF2-40B4-BE49-F238E27FC236}">
                    <a16:creationId xmlns:a16="http://schemas.microsoft.com/office/drawing/2014/main" id="{D20FFD43-BAD1-401A-8CAC-832DD710C919}"/>
                  </a:ext>
                </a:extLst>
              </p:cNvPr>
              <p:cNvSpPr/>
              <p:nvPr/>
            </p:nvSpPr>
            <p:spPr>
              <a:xfrm>
                <a:off x="1092191" y="10451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8" name="Circle">
                <a:extLst>
                  <a:ext uri="{FF2B5EF4-FFF2-40B4-BE49-F238E27FC236}">
                    <a16:creationId xmlns:a16="http://schemas.microsoft.com/office/drawing/2014/main" id="{C640DBE3-25BA-4EA9-AF3C-D4758EFFD36C}"/>
                  </a:ext>
                </a:extLst>
              </p:cNvPr>
              <p:cNvSpPr/>
              <p:nvPr/>
            </p:nvSpPr>
            <p:spPr>
              <a:xfrm>
                <a:off x="1032925" y="8630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59" name="Circle">
                <a:extLst>
                  <a:ext uri="{FF2B5EF4-FFF2-40B4-BE49-F238E27FC236}">
                    <a16:creationId xmlns:a16="http://schemas.microsoft.com/office/drawing/2014/main" id="{6A270DFC-7977-47BC-A642-8A6C790ECAC1}"/>
                  </a:ext>
                </a:extLst>
              </p:cNvPr>
              <p:cNvSpPr/>
              <p:nvPr/>
            </p:nvSpPr>
            <p:spPr>
              <a:xfrm>
                <a:off x="1248825" y="5286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60" name="Circle">
                <a:extLst>
                  <a:ext uri="{FF2B5EF4-FFF2-40B4-BE49-F238E27FC236}">
                    <a16:creationId xmlns:a16="http://schemas.microsoft.com/office/drawing/2014/main" id="{8E835EE8-7F6A-4130-9DAD-61217645185D}"/>
                  </a:ext>
                </a:extLst>
              </p:cNvPr>
              <p:cNvSpPr/>
              <p:nvPr/>
            </p:nvSpPr>
            <p:spPr>
              <a:xfrm>
                <a:off x="1032925" y="6598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61" name="Circle">
                <a:extLst>
                  <a:ext uri="{FF2B5EF4-FFF2-40B4-BE49-F238E27FC236}">
                    <a16:creationId xmlns:a16="http://schemas.microsoft.com/office/drawing/2014/main" id="{F970ACEB-D38B-4ED1-B514-5783532186C4}"/>
                  </a:ext>
                </a:extLst>
              </p:cNvPr>
              <p:cNvSpPr/>
              <p:nvPr/>
            </p:nvSpPr>
            <p:spPr>
              <a:xfrm>
                <a:off x="1470069" y="753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62" name="Circle">
                <a:extLst>
                  <a:ext uri="{FF2B5EF4-FFF2-40B4-BE49-F238E27FC236}">
                    <a16:creationId xmlns:a16="http://schemas.microsoft.com/office/drawing/2014/main" id="{17749B1E-C2BF-44B0-A8DD-670B5330E1CC}"/>
                  </a:ext>
                </a:extLst>
              </p:cNvPr>
              <p:cNvSpPr/>
              <p:nvPr/>
            </p:nvSpPr>
            <p:spPr>
              <a:xfrm>
                <a:off x="1045625" y="465612"/>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63" name="Circle">
                <a:extLst>
                  <a:ext uri="{FF2B5EF4-FFF2-40B4-BE49-F238E27FC236}">
                    <a16:creationId xmlns:a16="http://schemas.microsoft.com/office/drawing/2014/main" id="{6E54EEED-30A8-4317-A2A0-F9C527CB894C}"/>
                  </a:ext>
                </a:extLst>
              </p:cNvPr>
              <p:cNvSpPr/>
              <p:nvPr/>
            </p:nvSpPr>
            <p:spPr>
              <a:xfrm>
                <a:off x="1286925" y="8630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64" name="Circle">
                <a:extLst>
                  <a:ext uri="{FF2B5EF4-FFF2-40B4-BE49-F238E27FC236}">
                    <a16:creationId xmlns:a16="http://schemas.microsoft.com/office/drawing/2014/main" id="{8DAB470B-FDA5-4D58-BCE6-7E37C42F7292}"/>
                  </a:ext>
                </a:extLst>
              </p:cNvPr>
              <p:cNvSpPr/>
              <p:nvPr/>
            </p:nvSpPr>
            <p:spPr>
              <a:xfrm>
                <a:off x="944025" y="4905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grpSp>
      </p:grpSp>
      <mc:AlternateContent xmlns:mc="http://schemas.openxmlformats.org/markup-compatibility/2006" xmlns:a14="http://schemas.microsoft.com/office/drawing/2010/main">
        <mc:Choice Requires="a14">
          <p:sp>
            <p:nvSpPr>
              <p:cNvPr id="11" name="Rectangle 10"/>
              <p:cNvSpPr/>
              <p:nvPr/>
            </p:nvSpPr>
            <p:spPr>
              <a:xfrm>
                <a:off x="4279405" y="4321654"/>
                <a:ext cx="3369070" cy="1337417"/>
              </a:xfrm>
              <a:prstGeom prst="rect">
                <a:avLst/>
              </a:prstGeom>
              <a:solidFill>
                <a:schemeClr val="bg2">
                  <a:lumMod val="90000"/>
                </a:schemeClr>
              </a:solidFill>
              <a:ln>
                <a:solidFill>
                  <a:srgbClr val="C00000"/>
                </a:solidFill>
              </a:ln>
            </p:spPr>
            <p:txBody>
              <a:bodyPr wrap="square">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p>
                        <m:sSupPr>
                          <m:ctrlPr>
                            <a:rPr lang="en-US" sz="2800" i="1">
                              <a:solidFill>
                                <a:srgbClr val="414040"/>
                              </a:solidFill>
                              <a:latin typeface="Cambria Math" panose="02040503050406030204" pitchFamily="18" charset="0"/>
                            </a:rPr>
                          </m:ctrlPr>
                        </m:sSupPr>
                        <m:e>
                          <m:r>
                            <a:rPr lang="en-US" sz="2800" i="1">
                              <a:solidFill>
                                <a:srgbClr val="414040"/>
                              </a:solidFill>
                              <a:latin typeface="Cambria Math" charset="0"/>
                            </a:rPr>
                            <m:t>𝑟</m:t>
                          </m:r>
                        </m:e>
                        <m:sup>
                          <m:r>
                            <a:rPr lang="en-US" sz="2800" i="1">
                              <a:solidFill>
                                <a:srgbClr val="414040"/>
                              </a:solidFill>
                              <a:latin typeface="Cambria Math" charset="0"/>
                            </a:rPr>
                            <m:t>2</m:t>
                          </m:r>
                        </m:sup>
                      </m:sSup>
                      <m:r>
                        <a:rPr lang="en-US" sz="2800" i="1">
                          <a:solidFill>
                            <a:srgbClr val="414040"/>
                          </a:solidFill>
                          <a:latin typeface="Cambria Math" charset="0"/>
                        </a:rPr>
                        <m:t>=</m:t>
                      </m:r>
                      <m:sSubSup>
                        <m:sSubSupPr>
                          <m:ctrlPr>
                            <a:rPr lang="en-US" sz="2800" i="1">
                              <a:solidFill>
                                <a:srgbClr val="414040"/>
                              </a:solidFill>
                              <a:latin typeface="Cambria Math" panose="02040503050406030204" pitchFamily="18" charset="0"/>
                            </a:rPr>
                          </m:ctrlPr>
                        </m:sSubSupPr>
                        <m:e>
                          <m:r>
                            <a:rPr lang="en-US" sz="2800" i="1">
                              <a:solidFill>
                                <a:srgbClr val="414040"/>
                              </a:solidFill>
                              <a:latin typeface="Cambria Math" charset="0"/>
                            </a:rPr>
                            <m:t>𝑥</m:t>
                          </m:r>
                        </m:e>
                        <m:sub>
                          <m:r>
                            <a:rPr lang="en-US" sz="2800" i="1">
                              <a:solidFill>
                                <a:srgbClr val="414040"/>
                              </a:solidFill>
                              <a:latin typeface="Cambria Math" charset="0"/>
                            </a:rPr>
                            <m:t>1</m:t>
                          </m:r>
                        </m:sub>
                        <m:sup>
                          <m:r>
                            <a:rPr lang="en-US" sz="2800" i="1">
                              <a:solidFill>
                                <a:srgbClr val="414040"/>
                              </a:solidFill>
                              <a:latin typeface="Cambria Math" charset="0"/>
                            </a:rPr>
                            <m:t>2</m:t>
                          </m:r>
                        </m:sup>
                      </m:sSubSup>
                      <m:r>
                        <a:rPr lang="en-US" sz="2800" i="1">
                          <a:solidFill>
                            <a:srgbClr val="414040"/>
                          </a:solidFill>
                          <a:latin typeface="Cambria Math" charset="0"/>
                        </a:rPr>
                        <m:t>+</m:t>
                      </m:r>
                      <m:sSubSup>
                        <m:sSubSupPr>
                          <m:ctrlPr>
                            <a:rPr lang="en-US" sz="2800" i="1">
                              <a:solidFill>
                                <a:srgbClr val="414040"/>
                              </a:solidFill>
                              <a:latin typeface="Cambria Math" panose="02040503050406030204" pitchFamily="18" charset="0"/>
                            </a:rPr>
                          </m:ctrlPr>
                        </m:sSubSupPr>
                        <m:e>
                          <m:r>
                            <a:rPr lang="en-US" sz="2800" i="1">
                              <a:solidFill>
                                <a:srgbClr val="414040"/>
                              </a:solidFill>
                              <a:latin typeface="Cambria Math" charset="0"/>
                            </a:rPr>
                            <m:t>𝑥</m:t>
                          </m:r>
                        </m:e>
                        <m:sub>
                          <m:r>
                            <a:rPr lang="en-US" sz="2800" i="1">
                              <a:solidFill>
                                <a:srgbClr val="414040"/>
                              </a:solidFill>
                              <a:latin typeface="Cambria Math" charset="0"/>
                            </a:rPr>
                            <m:t>2</m:t>
                          </m:r>
                        </m:sub>
                        <m:sup>
                          <m:r>
                            <a:rPr lang="en-US" sz="2800" i="1">
                              <a:solidFill>
                                <a:srgbClr val="414040"/>
                              </a:solidFill>
                              <a:latin typeface="Cambria Math" charset="0"/>
                            </a:rPr>
                            <m:t>2</m:t>
                          </m:r>
                        </m:sup>
                      </m:sSubSup>
                    </m:oMath>
                  </m:oMathPara>
                </a14:m>
                <a:endParaRPr lang="en-US" sz="2800" i="1" dirty="0">
                  <a:solidFill>
                    <a:srgbClr val="414040"/>
                  </a:solidFill>
                  <a:latin typeface="Cambria Math" panose="02040503050406030204" pitchFamily="18" charset="0"/>
                </a:endParaRPr>
              </a:p>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2800" i="1">
                          <a:solidFill>
                            <a:srgbClr val="414040"/>
                          </a:solidFill>
                          <a:latin typeface="Cambria Math" charset="0"/>
                        </a:rPr>
                        <m:t>𝜃</m:t>
                      </m:r>
                      <m:r>
                        <a:rPr lang="en-US" sz="2800" i="1">
                          <a:solidFill>
                            <a:srgbClr val="414040"/>
                          </a:solidFill>
                          <a:latin typeface="Cambria Math" charset="0"/>
                        </a:rPr>
                        <m:t>=</m:t>
                      </m:r>
                      <m:func>
                        <m:funcPr>
                          <m:ctrlPr>
                            <a:rPr lang="en-US" sz="2800" i="1">
                              <a:solidFill>
                                <a:srgbClr val="414040"/>
                              </a:solidFill>
                              <a:latin typeface="Cambria Math" panose="02040503050406030204" pitchFamily="18" charset="0"/>
                            </a:rPr>
                          </m:ctrlPr>
                        </m:funcPr>
                        <m:fName>
                          <m:sSup>
                            <m:sSupPr>
                              <m:ctrlPr>
                                <a:rPr lang="en-US" sz="2800" i="1">
                                  <a:solidFill>
                                    <a:srgbClr val="414040"/>
                                  </a:solidFill>
                                  <a:latin typeface="Cambria Math" panose="02040503050406030204" pitchFamily="18" charset="0"/>
                                </a:rPr>
                              </m:ctrlPr>
                            </m:sSupPr>
                            <m:e>
                              <m:r>
                                <m:rPr>
                                  <m:sty m:val="p"/>
                                </m:rPr>
                                <a:rPr lang="en-US" sz="2800">
                                  <a:solidFill>
                                    <a:srgbClr val="414040"/>
                                  </a:solidFill>
                                  <a:latin typeface="Cambria Math" charset="0"/>
                                </a:rPr>
                                <m:t>tan</m:t>
                              </m:r>
                            </m:e>
                            <m:sup>
                              <m:r>
                                <a:rPr lang="en-US" sz="2800" i="1">
                                  <a:solidFill>
                                    <a:srgbClr val="414040"/>
                                  </a:solidFill>
                                  <a:latin typeface="Cambria Math" charset="0"/>
                                </a:rPr>
                                <m:t>−1</m:t>
                              </m:r>
                            </m:sup>
                          </m:sSup>
                        </m:fName>
                        <m:e>
                          <m:f>
                            <m:fPr>
                              <m:ctrlPr>
                                <a:rPr lang="mr-IN" sz="2800" i="1">
                                  <a:solidFill>
                                    <a:srgbClr val="414040"/>
                                  </a:solidFill>
                                  <a:latin typeface="Cambria Math" panose="02040503050406030204" pitchFamily="18" charset="0"/>
                                </a:rPr>
                              </m:ctrlPr>
                            </m:fPr>
                            <m:num>
                              <m:sSub>
                                <m:sSubPr>
                                  <m:ctrlPr>
                                    <a:rPr lang="en-US" sz="2800" i="1">
                                      <a:solidFill>
                                        <a:srgbClr val="414040"/>
                                      </a:solidFill>
                                      <a:latin typeface="Cambria Math" panose="02040503050406030204" pitchFamily="18" charset="0"/>
                                    </a:rPr>
                                  </m:ctrlPr>
                                </m:sSubPr>
                                <m:e>
                                  <m:r>
                                    <a:rPr lang="en-US" sz="2800" i="1">
                                      <a:solidFill>
                                        <a:srgbClr val="414040"/>
                                      </a:solidFill>
                                      <a:latin typeface="Cambria Math" charset="0"/>
                                    </a:rPr>
                                    <m:t>𝑥</m:t>
                                  </m:r>
                                </m:e>
                                <m:sub>
                                  <m:r>
                                    <a:rPr lang="en-US" sz="2800" i="1">
                                      <a:solidFill>
                                        <a:srgbClr val="414040"/>
                                      </a:solidFill>
                                      <a:latin typeface="Cambria Math" charset="0"/>
                                    </a:rPr>
                                    <m:t>2</m:t>
                                  </m:r>
                                </m:sub>
                              </m:sSub>
                            </m:num>
                            <m:den>
                              <m:sSub>
                                <m:sSubPr>
                                  <m:ctrlPr>
                                    <a:rPr lang="en-US" sz="2800" i="1">
                                      <a:solidFill>
                                        <a:srgbClr val="414040"/>
                                      </a:solidFill>
                                      <a:latin typeface="Cambria Math" panose="02040503050406030204" pitchFamily="18" charset="0"/>
                                    </a:rPr>
                                  </m:ctrlPr>
                                </m:sSubPr>
                                <m:e>
                                  <m:r>
                                    <a:rPr lang="en-US" sz="2800" i="1">
                                      <a:solidFill>
                                        <a:srgbClr val="414040"/>
                                      </a:solidFill>
                                      <a:latin typeface="Cambria Math" charset="0"/>
                                    </a:rPr>
                                    <m:t>𝑥</m:t>
                                  </m:r>
                                </m:e>
                                <m:sub>
                                  <m:r>
                                    <a:rPr lang="en-US" sz="2800" i="1">
                                      <a:solidFill>
                                        <a:srgbClr val="414040"/>
                                      </a:solidFill>
                                      <a:latin typeface="Cambria Math" charset="0"/>
                                    </a:rPr>
                                    <m:t>1</m:t>
                                  </m:r>
                                </m:sub>
                              </m:sSub>
                            </m:den>
                          </m:f>
                        </m:e>
                      </m:func>
                    </m:oMath>
                  </m:oMathPara>
                </a14:m>
                <a:endParaRPr lang="en-US" sz="2800" dirty="0"/>
              </a:p>
            </p:txBody>
          </p:sp>
        </mc:Choice>
        <mc:Fallback xmlns="">
          <p:sp>
            <p:nvSpPr>
              <p:cNvPr id="11" name="Rectangle 10"/>
              <p:cNvSpPr>
                <a:spLocks noRot="1" noChangeAspect="1" noMove="1" noResize="1" noEditPoints="1" noAdjustHandles="1" noChangeArrowheads="1" noChangeShapeType="1" noTextEdit="1"/>
              </p:cNvSpPr>
              <p:nvPr/>
            </p:nvSpPr>
            <p:spPr>
              <a:xfrm>
                <a:off x="4279405" y="4321654"/>
                <a:ext cx="3369070" cy="1337417"/>
              </a:xfrm>
              <a:prstGeom prst="rect">
                <a:avLst/>
              </a:prstGeom>
              <a:blipFill rotWithShape="0">
                <a:blip r:embed="rId10"/>
                <a:stretch>
                  <a:fillRect/>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612426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a:t>Representation Matters</a:t>
            </a:r>
          </a:p>
        </p:txBody>
      </p:sp>
      <p:sp>
        <p:nvSpPr>
          <p:cNvPr id="2" name="Title 1"/>
          <p:cNvSpPr>
            <a:spLocks noGrp="1"/>
          </p:cNvSpPr>
          <p:nvPr>
            <p:ph type="title"/>
          </p:nvPr>
        </p:nvSpPr>
        <p:spPr/>
        <p:txBody>
          <a:bodyPr/>
          <a:lstStyle/>
          <a:p>
            <a:r>
              <a:rPr lang="en-US" dirty="0"/>
              <a:t>Representational Learning</a:t>
            </a:r>
          </a:p>
        </p:txBody>
      </p:sp>
      <p:grpSp>
        <p:nvGrpSpPr>
          <p:cNvPr id="4" name="Group 3">
            <a:extLst>
              <a:ext uri="{FF2B5EF4-FFF2-40B4-BE49-F238E27FC236}">
                <a16:creationId xmlns:a16="http://schemas.microsoft.com/office/drawing/2014/main" id="{4DA18D68-911B-43DA-9353-97A093BC302B}"/>
              </a:ext>
            </a:extLst>
          </p:cNvPr>
          <p:cNvGrpSpPr/>
          <p:nvPr/>
        </p:nvGrpSpPr>
        <p:grpSpPr>
          <a:xfrm>
            <a:off x="765200" y="2870397"/>
            <a:ext cx="10463437" cy="1299439"/>
            <a:chOff x="844043" y="1848460"/>
            <a:chExt cx="10463437" cy="1299439"/>
          </a:xfrm>
        </p:grpSpPr>
        <p:grpSp>
          <p:nvGrpSpPr>
            <p:cNvPr id="124" name="Group 123">
              <a:extLst>
                <a:ext uri="{FF2B5EF4-FFF2-40B4-BE49-F238E27FC236}">
                  <a16:creationId xmlns:a16="http://schemas.microsoft.com/office/drawing/2014/main" id="{53FC50DC-68F2-4EF7-BD2A-8837DA1CCD1F}"/>
                </a:ext>
              </a:extLst>
            </p:cNvPr>
            <p:cNvGrpSpPr/>
            <p:nvPr/>
          </p:nvGrpSpPr>
          <p:grpSpPr>
            <a:xfrm>
              <a:off x="4923790" y="1848460"/>
              <a:ext cx="6383690" cy="1298130"/>
              <a:chOff x="1972081" y="1848460"/>
              <a:chExt cx="6383690" cy="1298130"/>
            </a:xfrm>
          </p:grpSpPr>
          <p:sp>
            <p:nvSpPr>
              <p:cNvPr id="8" name="Equation"/>
              <p:cNvSpPr txBox="1"/>
              <p:nvPr/>
            </p:nvSpPr>
            <p:spPr>
              <a:xfrm>
                <a:off x="7922689" y="196573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 name="Regression"/>
              <p:cNvSpPr txBox="1"/>
              <p:nvPr/>
            </p:nvSpPr>
            <p:spPr>
              <a:xfrm>
                <a:off x="4937495" y="25125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23" name="Group 122">
                <a:extLst>
                  <a:ext uri="{FF2B5EF4-FFF2-40B4-BE49-F238E27FC236}">
                    <a16:creationId xmlns:a16="http://schemas.microsoft.com/office/drawing/2014/main" id="{B1E6F332-085F-4CE8-B482-4504BC5C77CF}"/>
                  </a:ext>
                </a:extLst>
              </p:cNvPr>
              <p:cNvGrpSpPr/>
              <p:nvPr/>
            </p:nvGrpSpPr>
            <p:grpSpPr>
              <a:xfrm>
                <a:off x="1972081" y="1848460"/>
                <a:ext cx="6383690" cy="1298130"/>
                <a:chOff x="1972081" y="1848460"/>
                <a:chExt cx="6383690" cy="1298130"/>
              </a:xfrm>
            </p:grpSpPr>
            <p:grpSp>
              <p:nvGrpSpPr>
                <p:cNvPr id="50" name="Group 49"/>
                <p:cNvGrpSpPr/>
                <p:nvPr/>
              </p:nvGrpSpPr>
              <p:grpSpPr>
                <a:xfrm>
                  <a:off x="1972081" y="1848460"/>
                  <a:ext cx="6383690" cy="1298130"/>
                  <a:chOff x="1772414" y="1860037"/>
                  <a:chExt cx="6142833" cy="1298130"/>
                </a:xfrm>
              </p:grpSpPr>
              <mc:AlternateContent xmlns:mc="http://schemas.openxmlformats.org/markup-compatibility/2006" xmlns:a14="http://schemas.microsoft.com/office/drawing/2010/main">
                <mc:Choice Requires="a14">
                  <p:sp>
                    <p:nvSpPr>
                      <p:cNvPr id="5" name="Equation"/>
                      <p:cNvSpPr txBox="1"/>
                      <p:nvPr/>
                    </p:nvSpPr>
                    <p:spPr>
                      <a:xfrm>
                        <a:off x="1772414" y="1905555"/>
                        <a:ext cx="2063586" cy="1107996"/>
                      </a:xfrm>
                      <a:prstGeom prst="rect">
                        <a:avLst/>
                      </a:prstGeom>
                      <a:ln w="12700">
                        <a:miter lim="400000"/>
                      </a:ln>
                    </p:spPr>
                    <p:txBody>
                      <a:bodyPr wrap="none" lIns="0" tIns="0" rIns="0" bIns="0">
                        <a:spAutoFit/>
                      </a:bodyPr>
                      <a:lstStyle/>
                      <a:p>
                        <a:pPr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7200" i="1">
                                  <a:solidFill>
                                    <a:srgbClr val="414040"/>
                                  </a:solidFill>
                                  <a:latin typeface="Cambria Math" panose="02040503050406030204" pitchFamily="18" charset="0"/>
                                </a:rPr>
                                <m:t>𝜙</m:t>
                              </m:r>
                              <m:r>
                                <a:rPr lang="en-US" sz="7200" i="1">
                                  <a:solidFill>
                                    <a:srgbClr val="414040"/>
                                  </a:solidFill>
                                  <a:latin typeface="Cambria Math" panose="02040503050406030204" pitchFamily="18" charset="0"/>
                                </a:rPr>
                                <m:t>(</m:t>
                              </m:r>
                              <m:r>
                                <a:rPr lang="en-US" sz="7200" i="1">
                                  <a:solidFill>
                                    <a:srgbClr val="414040"/>
                                  </a:solidFill>
                                  <a:latin typeface="Cambria Math" panose="02040503050406030204" pitchFamily="18" charset="0"/>
                                </a:rPr>
                                <m:t>𝑥</m:t>
                              </m:r>
                              <m:r>
                                <a:rPr lang="en-US" sz="7200" i="1">
                                  <a:solidFill>
                                    <a:srgbClr val="414040"/>
                                  </a:solidFill>
                                  <a:latin typeface="Cambria Math" panose="02040503050406030204" pitchFamily="18" charset="0"/>
                                </a:rPr>
                                <m:t>)</m:t>
                              </m:r>
                            </m:oMath>
                          </m:oMathPara>
                        </a14:m>
                        <a:endParaRPr lang="en-US" sz="7200" dirty="0">
                          <a:solidFill>
                            <a:srgbClr val="414141"/>
                          </a:solidFill>
                        </a:endParaRPr>
                      </a:p>
                    </p:txBody>
                  </p:sp>
                </mc:Choice>
                <mc:Fallback xmlns="">
                  <p:sp>
                    <p:nvSpPr>
                      <p:cNvPr id="5" name="Equation"/>
                      <p:cNvSpPr txBox="1">
                        <a:spLocks noRot="1" noChangeAspect="1" noMove="1" noResize="1" noEditPoints="1" noAdjustHandles="1" noChangeArrowheads="1" noChangeShapeType="1" noTextEdit="1"/>
                      </p:cNvSpPr>
                      <p:nvPr/>
                    </p:nvSpPr>
                    <p:spPr>
                      <a:xfrm>
                        <a:off x="1772414" y="1905555"/>
                        <a:ext cx="2063586" cy="1107996"/>
                      </a:xfrm>
                      <a:prstGeom prst="rect">
                        <a:avLst/>
                      </a:prstGeom>
                      <a:blipFill>
                        <a:blip r:embed="rId2"/>
                        <a:stretch>
                          <a:fillRect/>
                        </a:stretch>
                      </a:blipFill>
                      <a:ln w="12700">
                        <a:miter lim="400000"/>
                      </a:ln>
                    </p:spPr>
                    <p:txBody>
                      <a:bodyPr/>
                      <a:lstStyle/>
                      <a:p>
                        <a:r>
                          <a:rPr lang="en-US">
                            <a:noFill/>
                          </a:rPr>
                          <a:t> </a:t>
                        </a:r>
                      </a:p>
                    </p:txBody>
                  </p:sp>
                </mc:Fallback>
              </mc:AlternateContent>
              <p:sp>
                <p:nvSpPr>
                  <p:cNvPr id="6" name="Rounded Rectangle"/>
                  <p:cNvSpPr/>
                  <p:nvPr/>
                </p:nvSpPr>
                <p:spPr>
                  <a:xfrm>
                    <a:off x="4735596" y="1860037"/>
                    <a:ext cx="1546106"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7" name="Line"/>
                  <p:cNvSpPr/>
                  <p:nvPr/>
                </p:nvSpPr>
                <p:spPr>
                  <a:xfrm>
                    <a:off x="3779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9" name="Line"/>
                  <p:cNvSpPr/>
                  <p:nvPr/>
                </p:nvSpPr>
                <p:spPr>
                  <a:xfrm>
                    <a:off x="6483203"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5" name="Linear"/>
                  <p:cNvSpPr txBox="1"/>
                  <p:nvPr/>
                </p:nvSpPr>
                <p:spPr>
                  <a:xfrm>
                    <a:off x="5694871" y="2296644"/>
                    <a:ext cx="102657" cy="37959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endParaRPr dirty="0">
                      <a:latin typeface="Karla" pitchFamily="2" charset="0"/>
                    </a:endParaRPr>
                  </a:p>
                </p:txBody>
              </p:sp>
              <mc:AlternateContent xmlns:mc="http://schemas.openxmlformats.org/markup-compatibility/2006" xmlns:a14="http://schemas.microsoft.com/office/drawing/2010/main">
                <mc:Choice Requires="a14">
                  <p:sp>
                    <p:nvSpPr>
                      <p:cNvPr id="48" name="Equation"/>
                      <p:cNvSpPr txBox="1"/>
                      <p:nvPr/>
                    </p:nvSpPr>
                    <p:spPr>
                      <a:xfrm>
                        <a:off x="7225699" y="190927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panose="02040503050406030204" pitchFamily="18"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xmlns="">
                  <p:sp>
                    <p:nvSpPr>
                      <p:cNvPr id="48" name="Equation"/>
                      <p:cNvSpPr txBox="1">
                        <a:spLocks noRot="1" noChangeAspect="1" noMove="1" noResize="1" noEditPoints="1" noAdjustHandles="1" noChangeArrowheads="1" noChangeShapeType="1" noTextEdit="1"/>
                      </p:cNvSpPr>
                      <p:nvPr/>
                    </p:nvSpPr>
                    <p:spPr>
                      <a:xfrm>
                        <a:off x="7225699" y="1909279"/>
                        <a:ext cx="689548" cy="1031051"/>
                      </a:xfrm>
                      <a:prstGeom prst="rect">
                        <a:avLst/>
                      </a:prstGeom>
                      <a:blipFill>
                        <a:blip r:embed="rId3"/>
                        <a:stretch>
                          <a:fillRect/>
                        </a:stretch>
                      </a:blipFill>
                      <a:ln w="12700">
                        <a:miter lim="400000"/>
                      </a:ln>
                    </p:spPr>
                    <p:txBody>
                      <a:bodyPr/>
                      <a:lstStyle/>
                      <a:p>
                        <a:r>
                          <a:rPr lang="en-US">
                            <a:noFill/>
                          </a:rPr>
                          <a:t> </a:t>
                        </a:r>
                      </a:p>
                    </p:txBody>
                  </p:sp>
                </mc:Fallback>
              </mc:AlternateContent>
            </p:grpSp>
            <p:sp>
              <p:nvSpPr>
                <p:cNvPr id="91" name="Rectangle 90">
                  <a:extLst>
                    <a:ext uri="{FF2B5EF4-FFF2-40B4-BE49-F238E27FC236}">
                      <a16:creationId xmlns:a16="http://schemas.microsoft.com/office/drawing/2014/main" id="{33CB04C0-5BA3-4163-866C-25403376F858}"/>
                    </a:ext>
                  </a:extLst>
                </p:cNvPr>
                <p:cNvSpPr/>
                <p:nvPr/>
              </p:nvSpPr>
              <p:spPr>
                <a:xfrm>
                  <a:off x="5001391" y="2245471"/>
                  <a:ext cx="1726509" cy="430887"/>
                </a:xfrm>
                <a:prstGeom prst="rect">
                  <a:avLst/>
                </a:prstGeom>
              </p:spPr>
              <p:txBody>
                <a:bodyPr wrap="square">
                  <a:spAutoFit/>
                </a:bodyPr>
                <a:lstStyle/>
                <a:p>
                  <a:pPr algn="ctr"/>
                  <a:r>
                    <a:rPr lang="en-US" sz="2200" dirty="0">
                      <a:solidFill>
                        <a:schemeClr val="accent2">
                          <a:hueOff val="597264"/>
                          <a:satOff val="5158"/>
                          <a:lumOff val="-17289"/>
                        </a:schemeClr>
                      </a:solidFill>
                      <a:latin typeface="Karla" pitchFamily="2" charset="0"/>
                    </a:rPr>
                    <a:t>Task</a:t>
                  </a:r>
                </a:p>
              </p:txBody>
            </p:sp>
          </p:grpSp>
        </p:grpSp>
        <mc:AlternateContent xmlns:mc="http://schemas.openxmlformats.org/markup-compatibility/2006" xmlns:a14="http://schemas.microsoft.com/office/drawing/2010/main">
          <mc:Choice Requires="a14">
            <p:sp>
              <p:nvSpPr>
                <p:cNvPr id="57" name="Equation">
                  <a:extLst>
                    <a:ext uri="{FF2B5EF4-FFF2-40B4-BE49-F238E27FC236}">
                      <a16:creationId xmlns:a16="http://schemas.microsoft.com/office/drawing/2014/main" id="{6D83DFA1-440A-4E50-898E-4EB7D6329451}"/>
                    </a:ext>
                  </a:extLst>
                </p:cNvPr>
                <p:cNvSpPr txBox="1"/>
                <p:nvPr/>
              </p:nvSpPr>
              <p:spPr>
                <a:xfrm>
                  <a:off x="844043" y="1895287"/>
                  <a:ext cx="703391"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xmlns="">
            <p:sp>
              <p:nvSpPr>
                <p:cNvPr id="57" name="Equation">
                  <a:extLst>
                    <a:ext uri="{FF2B5EF4-FFF2-40B4-BE49-F238E27FC236}">
                      <a16:creationId xmlns:a16="http://schemas.microsoft.com/office/drawing/2014/main" id="{6D83DFA1-440A-4E50-898E-4EB7D6329451}"/>
                    </a:ext>
                  </a:extLst>
                </p:cNvPr>
                <p:cNvSpPr txBox="1">
                  <a:spLocks noRot="1" noChangeAspect="1" noMove="1" noResize="1" noEditPoints="1" noAdjustHandles="1" noChangeArrowheads="1" noChangeShapeType="1" noTextEdit="1"/>
                </p:cNvSpPr>
                <p:nvPr/>
              </p:nvSpPr>
              <p:spPr>
                <a:xfrm>
                  <a:off x="844043" y="1895287"/>
                  <a:ext cx="703391" cy="1031051"/>
                </a:xfrm>
                <a:prstGeom prst="rect">
                  <a:avLst/>
                </a:prstGeom>
                <a:blipFill>
                  <a:blip r:embed="rId4"/>
                  <a:stretch>
                    <a:fillRect/>
                  </a:stretch>
                </a:blipFill>
                <a:ln w="12700">
                  <a:miter lim="400000"/>
                </a:ln>
              </p:spPr>
              <p:txBody>
                <a:bodyPr/>
                <a:lstStyle/>
                <a:p>
                  <a:r>
                    <a:rPr lang="en-US">
                      <a:noFill/>
                    </a:rPr>
                    <a:t> </a:t>
                  </a:r>
                </a:p>
              </p:txBody>
            </p:sp>
          </mc:Fallback>
        </mc:AlternateContent>
        <p:sp>
          <p:nvSpPr>
            <p:cNvPr id="60" name="Rounded Rectangle">
              <a:extLst>
                <a:ext uri="{FF2B5EF4-FFF2-40B4-BE49-F238E27FC236}">
                  <a16:creationId xmlns:a16="http://schemas.microsoft.com/office/drawing/2014/main" id="{4F905026-9A74-461C-AA53-2C7881674CB8}"/>
                </a:ext>
              </a:extLst>
            </p:cNvPr>
            <p:cNvSpPr/>
            <p:nvPr/>
          </p:nvSpPr>
          <p:spPr>
            <a:xfrm>
              <a:off x="2432248" y="1849769"/>
              <a:ext cx="1606728" cy="1298130"/>
            </a:xfrm>
            <a:prstGeom prst="roundRect">
              <a:avLst>
                <a:gd name="adj" fmla="val 15000"/>
              </a:avLst>
            </a:prstGeom>
            <a:ln w="38100">
              <a:solidFill>
                <a:schemeClr val="accent2">
                  <a:hueOff val="-602737"/>
                  <a:satOff val="7170"/>
                  <a:lumOff val="14117"/>
                </a:schemeClr>
              </a:solidFill>
              <a:miter lim="400000"/>
            </a:ln>
            <a:effectLst/>
          </p:spPr>
          <p:txBody>
            <a:bodyPr lIns="50800" tIns="50800" rIns="50800" bIns="50800" anchor="ctr"/>
            <a:lstStyle/>
            <a:p>
              <a:pPr algn="ctr">
                <a:defRPr sz="3200">
                  <a:solidFill>
                    <a:srgbClr val="FFFFFF"/>
                  </a:solidFill>
                  <a:effectLst>
                    <a:outerShdw blurRad="25400" dist="33948" dir="2700000" rotWithShape="0">
                      <a:srgbClr val="3B3936"/>
                    </a:outerShdw>
                  </a:effectLst>
                </a:defRPr>
              </a:pPr>
              <a:endParaRPr dirty="0">
                <a:latin typeface="Karla" pitchFamily="2" charset="0"/>
              </a:endParaRPr>
            </a:p>
          </p:txBody>
        </p:sp>
        <p:sp>
          <p:nvSpPr>
            <p:cNvPr id="61" name="Line">
              <a:extLst>
                <a:ext uri="{FF2B5EF4-FFF2-40B4-BE49-F238E27FC236}">
                  <a16:creationId xmlns:a16="http://schemas.microsoft.com/office/drawing/2014/main" id="{7CAF32D9-D3A5-4FBD-A92E-AFD227D685D8}"/>
                </a:ext>
              </a:extLst>
            </p:cNvPr>
            <p:cNvSpPr/>
            <p:nvPr/>
          </p:nvSpPr>
          <p:spPr>
            <a:xfrm>
              <a:off x="1576590" y="2476172"/>
              <a:ext cx="702293"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2" name="Line">
              <a:extLst>
                <a:ext uri="{FF2B5EF4-FFF2-40B4-BE49-F238E27FC236}">
                  <a16:creationId xmlns:a16="http://schemas.microsoft.com/office/drawing/2014/main" id="{F383B54F-C3EC-4EDF-8A30-4C9C49B1C6DC}"/>
                </a:ext>
              </a:extLst>
            </p:cNvPr>
            <p:cNvSpPr/>
            <p:nvPr/>
          </p:nvSpPr>
          <p:spPr>
            <a:xfrm>
              <a:off x="4248378" y="2476172"/>
              <a:ext cx="702293"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3" name="Rectangle 62">
              <a:extLst>
                <a:ext uri="{FF2B5EF4-FFF2-40B4-BE49-F238E27FC236}">
                  <a16:creationId xmlns:a16="http://schemas.microsoft.com/office/drawing/2014/main" id="{19BC3B66-AC41-4A09-92E7-EA42B9F3D86B}"/>
                </a:ext>
              </a:extLst>
            </p:cNvPr>
            <p:cNvSpPr/>
            <p:nvPr/>
          </p:nvSpPr>
          <p:spPr>
            <a:xfrm>
              <a:off x="2382193" y="2191957"/>
              <a:ext cx="1726509" cy="584775"/>
            </a:xfrm>
            <a:prstGeom prst="rect">
              <a:avLst/>
            </a:prstGeom>
          </p:spPr>
          <p:txBody>
            <a:bodyPr wrap="square">
              <a:spAutoFit/>
            </a:bodyPr>
            <a:lstStyle/>
            <a:p>
              <a:pPr algn="ctr"/>
              <a:r>
                <a:rPr lang="en-US" sz="1600" dirty="0">
                  <a:solidFill>
                    <a:schemeClr val="accent2">
                      <a:hueOff val="597264"/>
                      <a:satOff val="5158"/>
                      <a:lumOff val="-17289"/>
                    </a:schemeClr>
                  </a:solidFill>
                  <a:latin typeface="Karla" pitchFamily="2" charset="0"/>
                </a:rPr>
                <a:t>Learn</a:t>
              </a:r>
            </a:p>
            <a:p>
              <a:pPr algn="ctr"/>
              <a:r>
                <a:rPr lang="en-US" sz="1600" dirty="0">
                  <a:solidFill>
                    <a:schemeClr val="accent2">
                      <a:hueOff val="597264"/>
                      <a:satOff val="5158"/>
                      <a:lumOff val="-17289"/>
                    </a:schemeClr>
                  </a:solidFill>
                  <a:latin typeface="Karla" pitchFamily="2" charset="0"/>
                </a:rPr>
                <a:t>Representation</a:t>
              </a:r>
            </a:p>
          </p:txBody>
        </p:sp>
      </p:grpSp>
      <p:pic>
        <p:nvPicPr>
          <p:cNvPr id="23" name="Picture 22" descr="A picture containing chain, necklace&#10;&#10;Description automatically generated">
            <a:extLst>
              <a:ext uri="{FF2B5EF4-FFF2-40B4-BE49-F238E27FC236}">
                <a16:creationId xmlns:a16="http://schemas.microsoft.com/office/drawing/2014/main" id="{39B85B35-7F23-A84A-9C2C-774A8012A072}"/>
              </a:ext>
            </a:extLst>
          </p:cNvPr>
          <p:cNvPicPr>
            <a:picLocks noChangeAspect="1"/>
          </p:cNvPicPr>
          <p:nvPr/>
        </p:nvPicPr>
        <p:blipFill rotWithShape="1">
          <a:blip r:embed="rId5"/>
          <a:srcRect t="3949" r="650" b="13795"/>
          <a:stretch/>
        </p:blipFill>
        <p:spPr>
          <a:xfrm>
            <a:off x="2442354" y="2947818"/>
            <a:ext cx="1438952" cy="1146979"/>
          </a:xfrm>
          <a:prstGeom prst="rect">
            <a:avLst/>
          </a:prstGeom>
          <a:solidFill>
            <a:srgbClr val="FBF9F9"/>
          </a:solidFill>
          <a:ln w="31750">
            <a:noFill/>
          </a:ln>
          <a:effectLst>
            <a:softEdge rad="0"/>
          </a:effectLst>
        </p:spPr>
      </p:pic>
      <p:pic>
        <p:nvPicPr>
          <p:cNvPr id="25" name="Picture 24" descr="A picture containing chain, necklace&#10;&#10;Description automatically generated">
            <a:extLst>
              <a:ext uri="{FF2B5EF4-FFF2-40B4-BE49-F238E27FC236}">
                <a16:creationId xmlns:a16="http://schemas.microsoft.com/office/drawing/2014/main" id="{39B85B35-7F23-A84A-9C2C-774A8012A072}"/>
              </a:ext>
            </a:extLst>
          </p:cNvPr>
          <p:cNvPicPr>
            <a:picLocks noChangeAspect="1"/>
          </p:cNvPicPr>
          <p:nvPr/>
        </p:nvPicPr>
        <p:blipFill rotWithShape="1">
          <a:blip r:embed="rId5"/>
          <a:srcRect t="3949" r="650" b="13795"/>
          <a:stretch/>
        </p:blipFill>
        <p:spPr>
          <a:xfrm>
            <a:off x="8018707" y="2942642"/>
            <a:ext cx="1438952" cy="1146979"/>
          </a:xfrm>
          <a:prstGeom prst="rect">
            <a:avLst/>
          </a:prstGeom>
          <a:solidFill>
            <a:srgbClr val="FBF9F9"/>
          </a:solidFill>
          <a:ln w="31750">
            <a:noFill/>
          </a:ln>
          <a:effectLst>
            <a:softEdge rad="0"/>
          </a:effectLst>
        </p:spPr>
      </p:pic>
    </p:spTree>
    <p:extLst>
      <p:ext uri="{BB962C8B-B14F-4D97-AF65-F5344CB8AC3E}">
        <p14:creationId xmlns:p14="http://schemas.microsoft.com/office/powerpoint/2010/main" val="15896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b="1" dirty="0">
                <a:solidFill>
                  <a:srgbClr val="C00000"/>
                </a:solidFill>
              </a:rPr>
              <a:t>Supervised Learning</a:t>
            </a:r>
          </a:p>
        </p:txBody>
      </p:sp>
      <p:sp>
        <p:nvSpPr>
          <p:cNvPr id="4" name="Slide Number Placeholder 3"/>
          <p:cNvSpPr>
            <a:spLocks noGrp="1"/>
          </p:cNvSpPr>
          <p:nvPr>
            <p:ph type="sldNum" sz="quarter" idx="12"/>
          </p:nvPr>
        </p:nvSpPr>
        <p:spPr/>
        <p:txBody>
          <a:bodyPr/>
          <a:lstStyle/>
          <a:p>
            <a:fld id="{81B7CCDB-6D39-0547-B7B3-C80E39D6513A}" type="slidenum">
              <a:rPr lang="en-US" smtClean="0"/>
              <a:pPr/>
              <a:t>15</a:t>
            </a:fld>
            <a:endParaRPr lang="en-US"/>
          </a:p>
        </p:txBody>
      </p:sp>
      <p:pic>
        <p:nvPicPr>
          <p:cNvPr id="6" name="Picture 5"/>
          <p:cNvPicPr>
            <a:picLocks noChangeAspect="1"/>
          </p:cNvPicPr>
          <p:nvPr/>
        </p:nvPicPr>
        <p:blipFill>
          <a:blip r:embed="rId2"/>
          <a:stretch>
            <a:fillRect/>
          </a:stretch>
        </p:blipFill>
        <p:spPr>
          <a:xfrm>
            <a:off x="68838" y="2416908"/>
            <a:ext cx="2168815" cy="2268581"/>
          </a:xfrm>
          <a:prstGeom prst="rect">
            <a:avLst/>
          </a:prstGeom>
        </p:spPr>
      </p:pic>
      <p:sp>
        <p:nvSpPr>
          <p:cNvPr id="15" name="Right Arrow 14"/>
          <p:cNvSpPr/>
          <p:nvPr/>
        </p:nvSpPr>
        <p:spPr>
          <a:xfrm>
            <a:off x="9896916" y="3246437"/>
            <a:ext cx="464066" cy="365126"/>
          </a:xfrm>
          <a:prstGeom prst="rightArrow">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0566400" y="3246437"/>
            <a:ext cx="1069011" cy="369332"/>
          </a:xfrm>
          <a:prstGeom prst="rect">
            <a:avLst/>
          </a:prstGeom>
          <a:noFill/>
        </p:spPr>
        <p:txBody>
          <a:bodyPr wrap="none" rtlCol="0">
            <a:spAutoFit/>
          </a:bodyPr>
          <a:lstStyle/>
          <a:p>
            <a:r>
              <a:rPr lang="en-US" dirty="0"/>
              <a:t>{</a:t>
            </a:r>
            <a:r>
              <a:rPr lang="en-US" dirty="0" err="1"/>
              <a:t>Cat,Dog</a:t>
            </a:r>
            <a:r>
              <a:rPr lang="en-US" dirty="0"/>
              <a:t>}</a:t>
            </a:r>
          </a:p>
        </p:txBody>
      </p:sp>
      <p:sp>
        <p:nvSpPr>
          <p:cNvPr id="7" name="TextBox 6"/>
          <p:cNvSpPr txBox="1"/>
          <p:nvPr/>
        </p:nvSpPr>
        <p:spPr>
          <a:xfrm>
            <a:off x="349292" y="1187461"/>
            <a:ext cx="9424375" cy="400110"/>
          </a:xfrm>
          <a:prstGeom prst="rect">
            <a:avLst/>
          </a:prstGeom>
          <a:noFill/>
        </p:spPr>
        <p:txBody>
          <a:bodyPr wrap="none" rtlCol="0">
            <a:spAutoFit/>
          </a:bodyPr>
          <a:lstStyle/>
          <a:p>
            <a:pPr algn="ctr"/>
            <a:r>
              <a:rPr lang="en-US" sz="2000" dirty="0">
                <a:solidFill>
                  <a:schemeClr val="tx1">
                    <a:lumMod val="75000"/>
                    <a:lumOff val="25000"/>
                  </a:schemeClr>
                </a:solidFill>
                <a:latin typeface="Karla" charset="0"/>
                <a:ea typeface="Karla" charset="0"/>
                <a:cs typeface="Karla" charset="0"/>
              </a:rPr>
              <a:t>We train the two networks by minimizing the loss function (</a:t>
            </a:r>
            <a:r>
              <a:rPr lang="en-US" sz="2000" b="1" dirty="0">
                <a:solidFill>
                  <a:schemeClr val="tx1">
                    <a:lumMod val="75000"/>
                    <a:lumOff val="25000"/>
                  </a:schemeClr>
                </a:solidFill>
                <a:latin typeface="Karla" charset="0"/>
                <a:ea typeface="Karla" charset="0"/>
                <a:cs typeface="Karla" charset="0"/>
              </a:rPr>
              <a:t>cross entropy loss</a:t>
            </a:r>
            <a:r>
              <a:rPr lang="en-US" sz="2000" dirty="0">
                <a:solidFill>
                  <a:schemeClr val="tx1">
                    <a:lumMod val="75000"/>
                    <a:lumOff val="25000"/>
                  </a:schemeClr>
                </a:solidFill>
                <a:latin typeface="Karla" charset="0"/>
                <a:ea typeface="Karla" charset="0"/>
                <a:cs typeface="Karla" charset="0"/>
              </a:rPr>
              <a:t>)</a:t>
            </a:r>
          </a:p>
        </p:txBody>
      </p:sp>
      <mc:AlternateContent xmlns:mc="http://schemas.openxmlformats.org/markup-compatibility/2006" xmlns:a14="http://schemas.microsoft.com/office/drawing/2010/main">
        <mc:Choice Requires="a14">
          <p:sp>
            <p:nvSpPr>
              <p:cNvPr id="5" name="TextBox 4"/>
              <p:cNvSpPr txBox="1"/>
              <p:nvPr/>
            </p:nvSpPr>
            <p:spPr>
              <a:xfrm>
                <a:off x="5220443" y="3128319"/>
                <a:ext cx="1584023" cy="954107"/>
              </a:xfrm>
              <a:prstGeom prst="rect">
                <a:avLst/>
              </a:prstGeom>
              <a:noFill/>
            </p:spPr>
            <p:txBody>
              <a:bodyPr wrap="none" rtlCol="0">
                <a:spAutoFit/>
              </a:bodyPr>
              <a:lstStyle/>
              <a:p>
                <a:r>
                  <a:rPr lang="en-US" sz="2800" dirty="0">
                    <a:latin typeface="Cambria Math" charset="0"/>
                    <a:ea typeface="Cambria Math" charset="0"/>
                    <a:cs typeface="Cambria Math" charset="0"/>
                  </a:rPr>
                  <a:t> Features</a:t>
                </a: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charset="0"/>
                          <a:cs typeface="Cambria Math" charset="0"/>
                        </a:rPr>
                        <m:t>𝜙</m:t>
                      </m:r>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panose="02040503050406030204" pitchFamily="18" charset="0"/>
                              <a:ea typeface="Cambria Math" charset="0"/>
                              <a:cs typeface="Cambria Math" charset="0"/>
                            </a:rPr>
                            <m:t>𝑥</m:t>
                          </m:r>
                        </m:e>
                      </m:d>
                    </m:oMath>
                  </m:oMathPara>
                </a14:m>
                <a:endParaRPr lang="en-US" sz="2800" b="0" dirty="0">
                  <a:latin typeface="Cambria Math" charset="0"/>
                  <a:ea typeface="Cambria Math" charset="0"/>
                  <a:cs typeface="Cambria Math"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220443" y="3128319"/>
                <a:ext cx="1584023" cy="954107"/>
              </a:xfrm>
              <a:prstGeom prst="rect">
                <a:avLst/>
              </a:prstGeom>
              <a:blipFill>
                <a:blip r:embed="rId3"/>
                <a:stretch>
                  <a:fillRect l="-2381" t="-6579" r="-6349" b="-9211"/>
                </a:stretch>
              </a:blipFill>
            </p:spPr>
            <p:txBody>
              <a:bodyPr/>
              <a:lstStyle/>
              <a:p>
                <a:r>
                  <a:rPr lang="en-US">
                    <a:noFill/>
                  </a:rPr>
                  <a:t> </a:t>
                </a:r>
              </a:p>
            </p:txBody>
          </p:sp>
        </mc:Fallback>
      </mc:AlternateContent>
      <p:sp>
        <p:nvSpPr>
          <p:cNvPr id="8" name="TextBox 7"/>
          <p:cNvSpPr txBox="1"/>
          <p:nvPr/>
        </p:nvSpPr>
        <p:spPr>
          <a:xfrm>
            <a:off x="2282336" y="4793837"/>
            <a:ext cx="2993127"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Feature Discovery Network</a:t>
            </a:r>
          </a:p>
        </p:txBody>
      </p:sp>
      <p:sp>
        <p:nvSpPr>
          <p:cNvPr id="9" name="TextBox 8"/>
          <p:cNvSpPr txBox="1"/>
          <p:nvPr/>
        </p:nvSpPr>
        <p:spPr>
          <a:xfrm>
            <a:off x="6963810" y="4821516"/>
            <a:ext cx="2579552"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Classification Network</a:t>
            </a:r>
          </a:p>
        </p:txBody>
      </p:sp>
      <p:sp>
        <p:nvSpPr>
          <p:cNvPr id="17" name="TextBox 16"/>
          <p:cNvSpPr txBox="1"/>
          <p:nvPr/>
        </p:nvSpPr>
        <p:spPr>
          <a:xfrm>
            <a:off x="850503" y="188428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p:pic>
        <p:nvPicPr>
          <p:cNvPr id="20" name="Picture 19" descr="A picture containing chain, necklace&#10;&#10;Description automatically generated">
            <a:extLst>
              <a:ext uri="{FF2B5EF4-FFF2-40B4-BE49-F238E27FC236}">
                <a16:creationId xmlns:a16="http://schemas.microsoft.com/office/drawing/2014/main" id="{39B85B35-7F23-A84A-9C2C-774A8012A072}"/>
              </a:ext>
            </a:extLst>
          </p:cNvPr>
          <p:cNvPicPr>
            <a:picLocks noChangeAspect="1"/>
          </p:cNvPicPr>
          <p:nvPr/>
        </p:nvPicPr>
        <p:blipFill rotWithShape="1">
          <a:blip r:embed="rId4"/>
          <a:srcRect t="3949" r="650" b="13795"/>
          <a:stretch/>
        </p:blipFill>
        <p:spPr>
          <a:xfrm>
            <a:off x="2402298" y="2459772"/>
            <a:ext cx="2753204" cy="2194560"/>
          </a:xfrm>
          <a:prstGeom prst="rect">
            <a:avLst/>
          </a:prstGeom>
          <a:solidFill>
            <a:schemeClr val="bg1">
              <a:lumMod val="95000"/>
            </a:schemeClr>
          </a:solidFill>
          <a:ln w="31750">
            <a:solidFill>
              <a:schemeClr val="bg1">
                <a:lumMod val="50000"/>
              </a:schemeClr>
            </a:solidFill>
          </a:ln>
        </p:spPr>
      </p:pic>
      <p:pic>
        <p:nvPicPr>
          <p:cNvPr id="24" name="Picture 23" descr="A picture containing chain, necklace&#10;&#10;Description automatically generated">
            <a:extLst>
              <a:ext uri="{FF2B5EF4-FFF2-40B4-BE49-F238E27FC236}">
                <a16:creationId xmlns:a16="http://schemas.microsoft.com/office/drawing/2014/main" id="{9919C5E8-8C0E-7E46-A200-70FB88D1DA0B}"/>
              </a:ext>
            </a:extLst>
          </p:cNvPr>
          <p:cNvPicPr>
            <a:picLocks noChangeAspect="1"/>
          </p:cNvPicPr>
          <p:nvPr/>
        </p:nvPicPr>
        <p:blipFill rotWithShape="1">
          <a:blip r:embed="rId4"/>
          <a:srcRect t="3949" r="650" b="13795"/>
          <a:stretch/>
        </p:blipFill>
        <p:spPr>
          <a:xfrm>
            <a:off x="6790159" y="2416908"/>
            <a:ext cx="2753203" cy="2194560"/>
          </a:xfrm>
          <a:prstGeom prst="rect">
            <a:avLst/>
          </a:prstGeom>
          <a:solidFill>
            <a:schemeClr val="bg1">
              <a:lumMod val="95000"/>
            </a:schemeClr>
          </a:solidFill>
          <a:ln w="31750">
            <a:solidFill>
              <a:schemeClr val="bg1">
                <a:lumMod val="50000"/>
              </a:schemeClr>
            </a:solidFill>
          </a:ln>
        </p:spPr>
      </p:pic>
      <p:sp>
        <p:nvSpPr>
          <p:cNvPr id="25" name="TextBox 24">
            <a:extLst>
              <a:ext uri="{FF2B5EF4-FFF2-40B4-BE49-F238E27FC236}">
                <a16:creationId xmlns:a16="http://schemas.microsoft.com/office/drawing/2014/main" id="{BEEF62AE-B412-BB43-8555-F0DF5D3707A4}"/>
              </a:ext>
            </a:extLst>
          </p:cNvPr>
          <p:cNvSpPr txBox="1"/>
          <p:nvPr/>
        </p:nvSpPr>
        <p:spPr>
          <a:xfrm>
            <a:off x="10566400" y="1931124"/>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Y</a:t>
            </a:r>
          </a:p>
        </p:txBody>
      </p:sp>
    </p:spTree>
    <p:extLst>
      <p:ext uri="{BB962C8B-B14F-4D97-AF65-F5344CB8AC3E}">
        <p14:creationId xmlns:p14="http://schemas.microsoft.com/office/powerpoint/2010/main" val="364373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b="1" dirty="0">
                <a:solidFill>
                  <a:srgbClr val="C00000"/>
                </a:solidFill>
              </a:rPr>
              <a:t>Self-supervised Learning</a:t>
            </a:r>
          </a:p>
        </p:txBody>
      </p:sp>
      <p:sp>
        <p:nvSpPr>
          <p:cNvPr id="4" name="Slide Number Placeholder 3"/>
          <p:cNvSpPr>
            <a:spLocks noGrp="1"/>
          </p:cNvSpPr>
          <p:nvPr>
            <p:ph type="sldNum" sz="quarter" idx="12"/>
          </p:nvPr>
        </p:nvSpPr>
        <p:spPr/>
        <p:txBody>
          <a:bodyPr/>
          <a:lstStyle/>
          <a:p>
            <a:fld id="{81B7CCDB-6D39-0547-B7B3-C80E39D6513A}" type="slidenum">
              <a:rPr lang="en-US" smtClean="0"/>
              <a:pPr/>
              <a:t>16</a:t>
            </a:fld>
            <a:endParaRPr lang="en-US"/>
          </a:p>
        </p:txBody>
      </p:sp>
      <p:pic>
        <p:nvPicPr>
          <p:cNvPr id="6" name="Picture 5"/>
          <p:cNvPicPr>
            <a:picLocks noChangeAspect="1"/>
          </p:cNvPicPr>
          <p:nvPr/>
        </p:nvPicPr>
        <p:blipFill>
          <a:blip r:embed="rId2"/>
          <a:stretch>
            <a:fillRect/>
          </a:stretch>
        </p:blipFill>
        <p:spPr>
          <a:xfrm>
            <a:off x="68838" y="2416908"/>
            <a:ext cx="2168815" cy="2268581"/>
          </a:xfrm>
          <a:prstGeom prst="rect">
            <a:avLst/>
          </a:prstGeom>
        </p:spPr>
      </p:pic>
      <p:sp>
        <p:nvSpPr>
          <p:cNvPr id="7" name="TextBox 6"/>
          <p:cNvSpPr txBox="1"/>
          <p:nvPr/>
        </p:nvSpPr>
        <p:spPr>
          <a:xfrm>
            <a:off x="349292" y="1187461"/>
            <a:ext cx="9424375" cy="400110"/>
          </a:xfrm>
          <a:prstGeom prst="rect">
            <a:avLst/>
          </a:prstGeom>
          <a:noFill/>
        </p:spPr>
        <p:txBody>
          <a:bodyPr wrap="none" rtlCol="0">
            <a:spAutoFit/>
          </a:bodyPr>
          <a:lstStyle/>
          <a:p>
            <a:pPr algn="ctr"/>
            <a:r>
              <a:rPr lang="en-US" sz="2000" dirty="0">
                <a:solidFill>
                  <a:schemeClr val="tx1">
                    <a:lumMod val="75000"/>
                    <a:lumOff val="25000"/>
                  </a:schemeClr>
                </a:solidFill>
                <a:latin typeface="Karla" charset="0"/>
                <a:ea typeface="Karla" charset="0"/>
                <a:cs typeface="Karla" charset="0"/>
              </a:rPr>
              <a:t>We train the two networks by minimizing the loss function (</a:t>
            </a:r>
            <a:r>
              <a:rPr lang="en-US" sz="2000" b="1" dirty="0">
                <a:solidFill>
                  <a:schemeClr val="tx1">
                    <a:lumMod val="75000"/>
                    <a:lumOff val="25000"/>
                  </a:schemeClr>
                </a:solidFill>
                <a:latin typeface="Karla" charset="0"/>
                <a:ea typeface="Karla" charset="0"/>
                <a:cs typeface="Karla" charset="0"/>
              </a:rPr>
              <a:t>cross entropy loss</a:t>
            </a:r>
            <a:r>
              <a:rPr lang="en-US" sz="2000" dirty="0">
                <a:solidFill>
                  <a:schemeClr val="tx1">
                    <a:lumMod val="75000"/>
                    <a:lumOff val="25000"/>
                  </a:schemeClr>
                </a:solidFill>
                <a:latin typeface="Karla" charset="0"/>
                <a:ea typeface="Karla" charset="0"/>
                <a:cs typeface="Karla" charset="0"/>
              </a:rPr>
              <a:t>)</a:t>
            </a:r>
          </a:p>
        </p:txBody>
      </p:sp>
      <mc:AlternateContent xmlns:mc="http://schemas.openxmlformats.org/markup-compatibility/2006" xmlns:a14="http://schemas.microsoft.com/office/drawing/2010/main">
        <mc:Choice Requires="a14">
          <p:sp>
            <p:nvSpPr>
              <p:cNvPr id="5" name="TextBox 4"/>
              <p:cNvSpPr txBox="1"/>
              <p:nvPr/>
            </p:nvSpPr>
            <p:spPr>
              <a:xfrm>
                <a:off x="5220443" y="3128319"/>
                <a:ext cx="1584023" cy="954107"/>
              </a:xfrm>
              <a:prstGeom prst="rect">
                <a:avLst/>
              </a:prstGeom>
              <a:noFill/>
            </p:spPr>
            <p:txBody>
              <a:bodyPr wrap="none" rtlCol="0">
                <a:spAutoFit/>
              </a:bodyPr>
              <a:lstStyle/>
              <a:p>
                <a:r>
                  <a:rPr lang="en-US" sz="2800" dirty="0">
                    <a:latin typeface="Cambria Math" charset="0"/>
                    <a:ea typeface="Cambria Math" charset="0"/>
                    <a:cs typeface="Cambria Math" charset="0"/>
                  </a:rPr>
                  <a:t> Features</a:t>
                </a: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charset="0"/>
                          <a:cs typeface="Cambria Math" charset="0"/>
                        </a:rPr>
                        <m:t>𝜙</m:t>
                      </m:r>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panose="02040503050406030204" pitchFamily="18" charset="0"/>
                              <a:ea typeface="Cambria Math" charset="0"/>
                              <a:cs typeface="Cambria Math" charset="0"/>
                            </a:rPr>
                            <m:t>𝑥</m:t>
                          </m:r>
                        </m:e>
                      </m:d>
                    </m:oMath>
                  </m:oMathPara>
                </a14:m>
                <a:endParaRPr lang="en-US" sz="2800" b="0" dirty="0">
                  <a:latin typeface="Cambria Math" charset="0"/>
                  <a:ea typeface="Cambria Math" charset="0"/>
                  <a:cs typeface="Cambria Math"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220443" y="3128319"/>
                <a:ext cx="1584023" cy="954107"/>
              </a:xfrm>
              <a:prstGeom prst="rect">
                <a:avLst/>
              </a:prstGeom>
              <a:blipFill>
                <a:blip r:embed="rId3"/>
                <a:stretch>
                  <a:fillRect l="-2381" t="-6579" r="-6349" b="-9211"/>
                </a:stretch>
              </a:blipFill>
            </p:spPr>
            <p:txBody>
              <a:bodyPr/>
              <a:lstStyle/>
              <a:p>
                <a:r>
                  <a:rPr lang="en-US">
                    <a:noFill/>
                  </a:rPr>
                  <a:t> </a:t>
                </a:r>
              </a:p>
            </p:txBody>
          </p:sp>
        </mc:Fallback>
      </mc:AlternateContent>
      <p:sp>
        <p:nvSpPr>
          <p:cNvPr id="8" name="TextBox 7"/>
          <p:cNvSpPr txBox="1"/>
          <p:nvPr/>
        </p:nvSpPr>
        <p:spPr>
          <a:xfrm>
            <a:off x="2282336" y="4793837"/>
            <a:ext cx="2993127"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Feature Discovery Network</a:t>
            </a:r>
          </a:p>
        </p:txBody>
      </p:sp>
      <p:sp>
        <p:nvSpPr>
          <p:cNvPr id="9" name="TextBox 8"/>
          <p:cNvSpPr txBox="1"/>
          <p:nvPr/>
        </p:nvSpPr>
        <p:spPr>
          <a:xfrm>
            <a:off x="6963810" y="4821516"/>
            <a:ext cx="2579552"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Classification Network</a:t>
            </a:r>
          </a:p>
        </p:txBody>
      </p:sp>
      <p:sp>
        <p:nvSpPr>
          <p:cNvPr id="17" name="TextBox 16"/>
          <p:cNvSpPr txBox="1"/>
          <p:nvPr/>
        </p:nvSpPr>
        <p:spPr>
          <a:xfrm>
            <a:off x="850503" y="188428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p:pic>
        <p:nvPicPr>
          <p:cNvPr id="20" name="Picture 19" descr="A picture containing chain, necklace&#10;&#10;Description automatically generated">
            <a:extLst>
              <a:ext uri="{FF2B5EF4-FFF2-40B4-BE49-F238E27FC236}">
                <a16:creationId xmlns:a16="http://schemas.microsoft.com/office/drawing/2014/main" id="{39B85B35-7F23-A84A-9C2C-774A8012A072}"/>
              </a:ext>
            </a:extLst>
          </p:cNvPr>
          <p:cNvPicPr>
            <a:picLocks noChangeAspect="1"/>
          </p:cNvPicPr>
          <p:nvPr/>
        </p:nvPicPr>
        <p:blipFill rotWithShape="1">
          <a:blip r:embed="rId4"/>
          <a:srcRect t="3949" r="650" b="13795"/>
          <a:stretch/>
        </p:blipFill>
        <p:spPr>
          <a:xfrm>
            <a:off x="2402298" y="2459772"/>
            <a:ext cx="2753204" cy="2194560"/>
          </a:xfrm>
          <a:prstGeom prst="rect">
            <a:avLst/>
          </a:prstGeom>
          <a:solidFill>
            <a:schemeClr val="bg1">
              <a:lumMod val="95000"/>
            </a:schemeClr>
          </a:solidFill>
          <a:ln w="31750">
            <a:solidFill>
              <a:schemeClr val="bg1">
                <a:lumMod val="50000"/>
              </a:schemeClr>
            </a:solidFill>
          </a:ln>
        </p:spPr>
      </p:pic>
      <p:pic>
        <p:nvPicPr>
          <p:cNvPr id="21" name="Picture 20" descr="A picture containing chain, necklace&#10;&#10;Description automatically generated">
            <a:extLst>
              <a:ext uri="{FF2B5EF4-FFF2-40B4-BE49-F238E27FC236}">
                <a16:creationId xmlns:a16="http://schemas.microsoft.com/office/drawing/2014/main" id="{5A1A426D-D856-5249-B45C-DA7E0D41B1B1}"/>
              </a:ext>
            </a:extLst>
          </p:cNvPr>
          <p:cNvPicPr>
            <a:picLocks noChangeAspect="1"/>
          </p:cNvPicPr>
          <p:nvPr/>
        </p:nvPicPr>
        <p:blipFill rotWithShape="1">
          <a:blip r:embed="rId4"/>
          <a:srcRect t="3949" r="650" b="13795"/>
          <a:stretch/>
        </p:blipFill>
        <p:spPr>
          <a:xfrm>
            <a:off x="6790159" y="2416908"/>
            <a:ext cx="2753203" cy="2194560"/>
          </a:xfrm>
          <a:prstGeom prst="rect">
            <a:avLst/>
          </a:prstGeom>
          <a:solidFill>
            <a:schemeClr val="bg1">
              <a:lumMod val="95000"/>
            </a:schemeClr>
          </a:solidFill>
          <a:ln w="31750">
            <a:solidFill>
              <a:schemeClr val="bg1">
                <a:lumMod val="50000"/>
              </a:schemeClr>
            </a:solidFill>
          </a:ln>
        </p:spPr>
      </p:pic>
      <p:sp>
        <p:nvSpPr>
          <p:cNvPr id="22" name="Right Arrow 21">
            <a:extLst>
              <a:ext uri="{FF2B5EF4-FFF2-40B4-BE49-F238E27FC236}">
                <a16:creationId xmlns:a16="http://schemas.microsoft.com/office/drawing/2014/main" id="{9654FB04-4546-574C-BFCE-2C5B47F4418C}"/>
              </a:ext>
            </a:extLst>
          </p:cNvPr>
          <p:cNvSpPr/>
          <p:nvPr/>
        </p:nvSpPr>
        <p:spPr>
          <a:xfrm>
            <a:off x="9896916" y="3246437"/>
            <a:ext cx="464066" cy="365126"/>
          </a:xfrm>
          <a:prstGeom prst="rightArrow">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8B94FDF-7220-3F45-BC43-B3FD5CB7762D}"/>
              </a:ext>
            </a:extLst>
          </p:cNvPr>
          <p:cNvSpPr txBox="1"/>
          <p:nvPr/>
        </p:nvSpPr>
        <p:spPr>
          <a:xfrm>
            <a:off x="10566400" y="3246437"/>
            <a:ext cx="1069011" cy="369332"/>
          </a:xfrm>
          <a:prstGeom prst="rect">
            <a:avLst/>
          </a:prstGeom>
          <a:noFill/>
        </p:spPr>
        <p:txBody>
          <a:bodyPr wrap="none" rtlCol="0">
            <a:spAutoFit/>
          </a:bodyPr>
          <a:lstStyle/>
          <a:p>
            <a:r>
              <a:rPr lang="en-US" dirty="0"/>
              <a:t>{</a:t>
            </a:r>
            <a:r>
              <a:rPr lang="en-US" dirty="0" err="1"/>
              <a:t>Cat,Dog</a:t>
            </a:r>
            <a:r>
              <a:rPr lang="en-US" dirty="0"/>
              <a:t>}</a:t>
            </a:r>
          </a:p>
        </p:txBody>
      </p:sp>
      <p:sp>
        <p:nvSpPr>
          <p:cNvPr id="26" name="TextBox 25">
            <a:extLst>
              <a:ext uri="{FF2B5EF4-FFF2-40B4-BE49-F238E27FC236}">
                <a16:creationId xmlns:a16="http://schemas.microsoft.com/office/drawing/2014/main" id="{FA10928E-1DEB-464C-A7BB-6D501297AB14}"/>
              </a:ext>
            </a:extLst>
          </p:cNvPr>
          <p:cNvSpPr txBox="1"/>
          <p:nvPr/>
        </p:nvSpPr>
        <p:spPr>
          <a:xfrm>
            <a:off x="10566400" y="1931124"/>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Y</a:t>
            </a:r>
          </a:p>
        </p:txBody>
      </p:sp>
      <p:sp>
        <p:nvSpPr>
          <p:cNvPr id="3" name="Oval Callout 2">
            <a:extLst>
              <a:ext uri="{FF2B5EF4-FFF2-40B4-BE49-F238E27FC236}">
                <a16:creationId xmlns:a16="http://schemas.microsoft.com/office/drawing/2014/main" id="{B57615BC-717D-074B-8EA8-48517CF1D1F9}"/>
              </a:ext>
            </a:extLst>
          </p:cNvPr>
          <p:cNvSpPr/>
          <p:nvPr/>
        </p:nvSpPr>
        <p:spPr>
          <a:xfrm>
            <a:off x="5427085" y="983807"/>
            <a:ext cx="2410629" cy="1570741"/>
          </a:xfrm>
          <a:prstGeom prst="wedgeEllipseCallout">
            <a:avLst>
              <a:gd name="adj1" fmla="val -22639"/>
              <a:gd name="adj2" fmla="val 84677"/>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Specialized features for Task</a:t>
            </a:r>
          </a:p>
        </p:txBody>
      </p:sp>
      <p:sp>
        <p:nvSpPr>
          <p:cNvPr id="27" name="Oval Callout 26">
            <a:extLst>
              <a:ext uri="{FF2B5EF4-FFF2-40B4-BE49-F238E27FC236}">
                <a16:creationId xmlns:a16="http://schemas.microsoft.com/office/drawing/2014/main" id="{E01C900C-49C8-1346-9293-580CB7498C99}"/>
              </a:ext>
            </a:extLst>
          </p:cNvPr>
          <p:cNvSpPr/>
          <p:nvPr/>
        </p:nvSpPr>
        <p:spPr>
          <a:xfrm>
            <a:off x="9487135" y="721172"/>
            <a:ext cx="2410629" cy="1020427"/>
          </a:xfrm>
          <a:prstGeom prst="wedgeEllipseCallout">
            <a:avLst>
              <a:gd name="adj1" fmla="val 7616"/>
              <a:gd name="adj2" fmla="val 60421"/>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85000"/>
                    <a:lumOff val="15000"/>
                  </a:schemeClr>
                </a:solidFill>
              </a:rPr>
              <a:t>No labels</a:t>
            </a:r>
          </a:p>
        </p:txBody>
      </p:sp>
    </p:spTree>
    <p:extLst>
      <p:ext uri="{BB962C8B-B14F-4D97-AF65-F5344CB8AC3E}">
        <p14:creationId xmlns:p14="http://schemas.microsoft.com/office/powerpoint/2010/main" val="3675915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b="1" dirty="0">
                <a:solidFill>
                  <a:srgbClr val="C00000"/>
                </a:solidFill>
              </a:rPr>
              <a:t>Self-supervised Learning</a:t>
            </a:r>
          </a:p>
        </p:txBody>
      </p:sp>
      <p:sp>
        <p:nvSpPr>
          <p:cNvPr id="4" name="Slide Number Placeholder 3"/>
          <p:cNvSpPr>
            <a:spLocks noGrp="1"/>
          </p:cNvSpPr>
          <p:nvPr>
            <p:ph type="sldNum" sz="quarter" idx="12"/>
          </p:nvPr>
        </p:nvSpPr>
        <p:spPr/>
        <p:txBody>
          <a:bodyPr/>
          <a:lstStyle/>
          <a:p>
            <a:fld id="{81B7CCDB-6D39-0547-B7B3-C80E39D6513A}" type="slidenum">
              <a:rPr lang="en-US" smtClean="0"/>
              <a:pPr/>
              <a:t>17</a:t>
            </a:fld>
            <a:endParaRPr lang="en-US"/>
          </a:p>
        </p:txBody>
      </p:sp>
      <p:pic>
        <p:nvPicPr>
          <p:cNvPr id="6" name="Picture 5"/>
          <p:cNvPicPr>
            <a:picLocks noChangeAspect="1"/>
          </p:cNvPicPr>
          <p:nvPr/>
        </p:nvPicPr>
        <p:blipFill>
          <a:blip r:embed="rId2"/>
          <a:stretch>
            <a:fillRect/>
          </a:stretch>
        </p:blipFill>
        <p:spPr>
          <a:xfrm>
            <a:off x="68838" y="2416908"/>
            <a:ext cx="2168815" cy="2268581"/>
          </a:xfrm>
          <a:prstGeom prst="rect">
            <a:avLst/>
          </a:prstGeom>
        </p:spPr>
      </p:pic>
      <p:sp>
        <p:nvSpPr>
          <p:cNvPr id="7" name="TextBox 6"/>
          <p:cNvSpPr txBox="1"/>
          <p:nvPr/>
        </p:nvSpPr>
        <p:spPr>
          <a:xfrm>
            <a:off x="610582" y="1187461"/>
            <a:ext cx="8901796" cy="400110"/>
          </a:xfrm>
          <a:prstGeom prst="rect">
            <a:avLst/>
          </a:prstGeom>
          <a:noFill/>
        </p:spPr>
        <p:txBody>
          <a:bodyPr wrap="none" rtlCol="0">
            <a:spAutoFit/>
          </a:bodyPr>
          <a:lstStyle/>
          <a:p>
            <a:pPr algn="ctr"/>
            <a:r>
              <a:rPr lang="en-US" sz="2000" dirty="0">
                <a:solidFill>
                  <a:schemeClr val="tx1">
                    <a:lumMod val="75000"/>
                    <a:lumOff val="25000"/>
                  </a:schemeClr>
                </a:solidFill>
                <a:latin typeface="Karla" charset="0"/>
                <a:ea typeface="Karla" charset="0"/>
                <a:cs typeface="Karla" charset="0"/>
              </a:rPr>
              <a:t>We train the two networks by minimizing the </a:t>
            </a:r>
            <a:r>
              <a:rPr lang="en-US" sz="2000" b="1" dirty="0">
                <a:solidFill>
                  <a:srgbClr val="C00000"/>
                </a:solidFill>
                <a:latin typeface="Karla" charset="0"/>
                <a:ea typeface="Karla" charset="0"/>
                <a:cs typeface="Karla" charset="0"/>
              </a:rPr>
              <a:t>reconstruction</a:t>
            </a:r>
            <a:r>
              <a:rPr lang="en-US" sz="2000" dirty="0">
                <a:solidFill>
                  <a:schemeClr val="tx1">
                    <a:lumMod val="75000"/>
                    <a:lumOff val="25000"/>
                  </a:schemeClr>
                </a:solidFill>
                <a:latin typeface="Karla" charset="0"/>
                <a:ea typeface="Karla" charset="0"/>
                <a:cs typeface="Karla" charset="0"/>
              </a:rPr>
              <a:t> loss function:</a:t>
            </a:r>
          </a:p>
        </p:txBody>
      </p:sp>
      <mc:AlternateContent xmlns:mc="http://schemas.openxmlformats.org/markup-compatibility/2006" xmlns:a14="http://schemas.microsoft.com/office/drawing/2010/main">
        <mc:Choice Requires="a14">
          <p:sp>
            <p:nvSpPr>
              <p:cNvPr id="5" name="TextBox 4"/>
              <p:cNvSpPr txBox="1"/>
              <p:nvPr/>
            </p:nvSpPr>
            <p:spPr>
              <a:xfrm>
                <a:off x="5220443" y="3128319"/>
                <a:ext cx="1584023" cy="954107"/>
              </a:xfrm>
              <a:prstGeom prst="rect">
                <a:avLst/>
              </a:prstGeom>
              <a:noFill/>
            </p:spPr>
            <p:txBody>
              <a:bodyPr wrap="none" rtlCol="0">
                <a:spAutoFit/>
              </a:bodyPr>
              <a:lstStyle/>
              <a:p>
                <a:r>
                  <a:rPr lang="en-US" sz="2800" dirty="0">
                    <a:latin typeface="Cambria Math" charset="0"/>
                    <a:ea typeface="Cambria Math" charset="0"/>
                    <a:cs typeface="Cambria Math" charset="0"/>
                  </a:rPr>
                  <a:t> Features</a:t>
                </a: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charset="0"/>
                          <a:cs typeface="Cambria Math" charset="0"/>
                        </a:rPr>
                        <m:t>𝜙</m:t>
                      </m:r>
                      <m:d>
                        <m:dPr>
                          <m:ctrlPr>
                            <a:rPr lang="en-US" sz="2800" b="0" i="1" smtClean="0">
                              <a:latin typeface="Cambria Math" panose="02040503050406030204" pitchFamily="18" charset="0"/>
                              <a:ea typeface="Cambria Math" charset="0"/>
                              <a:cs typeface="Cambria Math" charset="0"/>
                            </a:rPr>
                          </m:ctrlPr>
                        </m:dPr>
                        <m:e>
                          <m:r>
                            <a:rPr lang="en-US" sz="2800" b="0" i="1" smtClean="0">
                              <a:latin typeface="Cambria Math" panose="02040503050406030204" pitchFamily="18" charset="0"/>
                              <a:ea typeface="Cambria Math" charset="0"/>
                              <a:cs typeface="Cambria Math" charset="0"/>
                            </a:rPr>
                            <m:t>𝑥</m:t>
                          </m:r>
                        </m:e>
                      </m:d>
                    </m:oMath>
                  </m:oMathPara>
                </a14:m>
                <a:endParaRPr lang="en-US" sz="2800" b="0" dirty="0">
                  <a:latin typeface="Cambria Math" charset="0"/>
                  <a:ea typeface="Cambria Math" charset="0"/>
                  <a:cs typeface="Cambria Math"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220443" y="3128319"/>
                <a:ext cx="1584023" cy="954107"/>
              </a:xfrm>
              <a:prstGeom prst="rect">
                <a:avLst/>
              </a:prstGeom>
              <a:blipFill>
                <a:blip r:embed="rId3"/>
                <a:stretch>
                  <a:fillRect l="-2381" t="-6579" r="-6349" b="-9211"/>
                </a:stretch>
              </a:blipFill>
            </p:spPr>
            <p:txBody>
              <a:bodyPr/>
              <a:lstStyle/>
              <a:p>
                <a:r>
                  <a:rPr lang="en-US">
                    <a:noFill/>
                  </a:rPr>
                  <a:t> </a:t>
                </a:r>
              </a:p>
            </p:txBody>
          </p:sp>
        </mc:Fallback>
      </mc:AlternateContent>
      <p:sp>
        <p:nvSpPr>
          <p:cNvPr id="8" name="TextBox 7"/>
          <p:cNvSpPr txBox="1"/>
          <p:nvPr/>
        </p:nvSpPr>
        <p:spPr>
          <a:xfrm>
            <a:off x="2282336" y="4793837"/>
            <a:ext cx="2993127"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Feature Discovery Network</a:t>
            </a:r>
          </a:p>
        </p:txBody>
      </p:sp>
      <p:sp>
        <p:nvSpPr>
          <p:cNvPr id="9" name="TextBox 8"/>
          <p:cNvSpPr txBox="1"/>
          <p:nvPr/>
        </p:nvSpPr>
        <p:spPr>
          <a:xfrm>
            <a:off x="7373050" y="4793837"/>
            <a:ext cx="1895071"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Second Network</a:t>
            </a:r>
          </a:p>
        </p:txBody>
      </p:sp>
      <p:sp>
        <p:nvSpPr>
          <p:cNvPr id="17" name="TextBox 16"/>
          <p:cNvSpPr txBox="1"/>
          <p:nvPr/>
        </p:nvSpPr>
        <p:spPr>
          <a:xfrm>
            <a:off x="850503" y="188428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p:pic>
        <p:nvPicPr>
          <p:cNvPr id="20" name="Picture 19" descr="A picture containing chain, necklace&#10;&#10;Description automatically generated">
            <a:extLst>
              <a:ext uri="{FF2B5EF4-FFF2-40B4-BE49-F238E27FC236}">
                <a16:creationId xmlns:a16="http://schemas.microsoft.com/office/drawing/2014/main" id="{39B85B35-7F23-A84A-9C2C-774A8012A072}"/>
              </a:ext>
            </a:extLst>
          </p:cNvPr>
          <p:cNvPicPr>
            <a:picLocks noChangeAspect="1"/>
          </p:cNvPicPr>
          <p:nvPr/>
        </p:nvPicPr>
        <p:blipFill rotWithShape="1">
          <a:blip r:embed="rId4"/>
          <a:srcRect t="3949" r="650" b="13795"/>
          <a:stretch/>
        </p:blipFill>
        <p:spPr>
          <a:xfrm>
            <a:off x="2402298" y="2459772"/>
            <a:ext cx="2753204" cy="2194560"/>
          </a:xfrm>
          <a:prstGeom prst="rect">
            <a:avLst/>
          </a:prstGeom>
          <a:solidFill>
            <a:schemeClr val="bg1">
              <a:lumMod val="95000"/>
            </a:schemeClr>
          </a:solidFill>
          <a:ln w="31750">
            <a:solidFill>
              <a:schemeClr val="bg1">
                <a:lumMod val="50000"/>
              </a:schemeClr>
            </a:solidFill>
          </a:ln>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EEF62AE-B412-BB43-8555-F0DF5D3707A4}"/>
                  </a:ext>
                </a:extLst>
              </p:cNvPr>
              <p:cNvSpPr txBox="1"/>
              <p:nvPr/>
            </p:nvSpPr>
            <p:spPr>
              <a:xfrm>
                <a:off x="10566400" y="1931124"/>
                <a:ext cx="605483" cy="47205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ea typeface="Cambria Math" charset="0"/>
                            </a:rPr>
                          </m:ctrlPr>
                        </m:accPr>
                        <m:e>
                          <m:r>
                            <a:rPr lang="en-US" sz="2400" b="0" i="1" smtClean="0">
                              <a:latin typeface="Cambria Math" panose="02040503050406030204" pitchFamily="18" charset="0"/>
                              <a:ea typeface="Cambria Math" charset="0"/>
                            </a:rPr>
                            <m:t>𝑋</m:t>
                          </m:r>
                        </m:e>
                      </m:acc>
                    </m:oMath>
                  </m:oMathPara>
                </a14:m>
                <a:endParaRPr lang="en-US" sz="2400" i="1" dirty="0">
                  <a:latin typeface="Cambria Math" charset="0"/>
                  <a:ea typeface="Cambria Math" charset="0"/>
                  <a:cs typeface="Cambria Math" charset="0"/>
                </a:endParaRPr>
              </a:p>
            </p:txBody>
          </p:sp>
        </mc:Choice>
        <mc:Fallback xmlns="">
          <p:sp>
            <p:nvSpPr>
              <p:cNvPr id="25" name="TextBox 24">
                <a:extLst>
                  <a:ext uri="{FF2B5EF4-FFF2-40B4-BE49-F238E27FC236}">
                    <a16:creationId xmlns:a16="http://schemas.microsoft.com/office/drawing/2014/main" id="{BEEF62AE-B412-BB43-8555-F0DF5D3707A4}"/>
                  </a:ext>
                </a:extLst>
              </p:cNvPr>
              <p:cNvSpPr txBox="1">
                <a:spLocks noRot="1" noChangeAspect="1" noMove="1" noResize="1" noEditPoints="1" noAdjustHandles="1" noChangeArrowheads="1" noChangeShapeType="1" noTextEdit="1"/>
              </p:cNvSpPr>
              <p:nvPr/>
            </p:nvSpPr>
            <p:spPr>
              <a:xfrm>
                <a:off x="10566400" y="1931124"/>
                <a:ext cx="605483" cy="472052"/>
              </a:xfrm>
              <a:prstGeom prst="rect">
                <a:avLst/>
              </a:prstGeom>
              <a:blipFill>
                <a:blip r:embed="rId5"/>
                <a:stretch>
                  <a:fillRect t="-10526"/>
                </a:stretch>
              </a:blipFill>
            </p:spPr>
            <p:txBody>
              <a:bodyPr/>
              <a:lstStyle/>
              <a:p>
                <a:r>
                  <a:rPr lang="en-US">
                    <a:noFill/>
                  </a:rPr>
                  <a:t> </a:t>
                </a:r>
              </a:p>
            </p:txBody>
          </p:sp>
        </mc:Fallback>
      </mc:AlternateContent>
      <p:pic>
        <p:nvPicPr>
          <p:cNvPr id="18" name="Picture 17" descr="A picture containing chain&#10;&#10;Description automatically generated">
            <a:extLst>
              <a:ext uri="{FF2B5EF4-FFF2-40B4-BE49-F238E27FC236}">
                <a16:creationId xmlns:a16="http://schemas.microsoft.com/office/drawing/2014/main" id="{EBD9E6C3-D702-6D47-B479-E1C10F169FBC}"/>
              </a:ext>
            </a:extLst>
          </p:cNvPr>
          <p:cNvPicPr>
            <a:picLocks noChangeAspect="1"/>
          </p:cNvPicPr>
          <p:nvPr/>
        </p:nvPicPr>
        <p:blipFill>
          <a:blip r:embed="rId6"/>
          <a:stretch>
            <a:fillRect/>
          </a:stretch>
        </p:blipFill>
        <p:spPr>
          <a:xfrm>
            <a:off x="6943984" y="2456895"/>
            <a:ext cx="2753204" cy="2189192"/>
          </a:xfrm>
          <a:prstGeom prst="rect">
            <a:avLst/>
          </a:prstGeom>
          <a:solidFill>
            <a:schemeClr val="bg1">
              <a:lumMod val="95000"/>
            </a:schemeClr>
          </a:solidFill>
          <a:ln w="28575">
            <a:solidFill>
              <a:schemeClr val="bg1">
                <a:lumMod val="50000"/>
              </a:schemeClr>
            </a:solidFill>
          </a:ln>
        </p:spPr>
      </p:pic>
      <p:pic>
        <p:nvPicPr>
          <p:cNvPr id="19" name="Picture 18">
            <a:extLst>
              <a:ext uri="{FF2B5EF4-FFF2-40B4-BE49-F238E27FC236}">
                <a16:creationId xmlns:a16="http://schemas.microsoft.com/office/drawing/2014/main" id="{BA140BB3-361D-3F4F-B614-A806BDD57B32}"/>
              </a:ext>
            </a:extLst>
          </p:cNvPr>
          <p:cNvPicPr>
            <a:picLocks noChangeAspect="1"/>
          </p:cNvPicPr>
          <p:nvPr/>
        </p:nvPicPr>
        <p:blipFill>
          <a:blip r:embed="rId2"/>
          <a:stretch>
            <a:fillRect/>
          </a:stretch>
        </p:blipFill>
        <p:spPr>
          <a:xfrm>
            <a:off x="9861833" y="2416908"/>
            <a:ext cx="2168815" cy="2268581"/>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CC8B9CA-02CD-1B4A-8C93-56111B924288}"/>
                  </a:ext>
                </a:extLst>
              </p:cNvPr>
              <p:cNvSpPr/>
              <p:nvPr/>
            </p:nvSpPr>
            <p:spPr>
              <a:xfrm>
                <a:off x="9543362" y="1187461"/>
                <a:ext cx="1812291" cy="369332"/>
              </a:xfrm>
              <a:prstGeom prst="rect">
                <a:avLst/>
              </a:prstGeom>
              <a:solidFill>
                <a:schemeClr val="bg2">
                  <a:lumMod val="90000"/>
                </a:schemeClr>
              </a:solidFill>
              <a:ln>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lumMod val="75000"/>
                              <a:lumOff val="25000"/>
                            </a:schemeClr>
                          </a:solidFill>
                          <a:latin typeface="Cambria Math" charset="0"/>
                          <a:ea typeface="Karla" charset="0"/>
                          <a:cs typeface="Karla" charset="0"/>
                        </a:rPr>
                        <m:t>ℒ</m:t>
                      </m:r>
                      <m:r>
                        <a:rPr lang="en-US" i="1">
                          <a:solidFill>
                            <a:schemeClr val="tx1">
                              <a:lumMod val="75000"/>
                              <a:lumOff val="25000"/>
                            </a:schemeClr>
                          </a:solidFill>
                          <a:latin typeface="Cambria Math" charset="0"/>
                          <a:ea typeface="Karla" charset="0"/>
                          <a:cs typeface="Karla" charset="0"/>
                        </a:rPr>
                        <m:t>=∑</m:t>
                      </m:r>
                      <m:sSup>
                        <m:sSupPr>
                          <m:ctrlPr>
                            <a:rPr lang="en-US" i="1">
                              <a:solidFill>
                                <a:schemeClr val="tx1">
                                  <a:lumMod val="75000"/>
                                  <a:lumOff val="25000"/>
                                </a:schemeClr>
                              </a:solidFill>
                              <a:latin typeface="Cambria Math" panose="02040503050406030204" pitchFamily="18" charset="0"/>
                              <a:ea typeface="Karla" charset="0"/>
                              <a:cs typeface="Karla" charset="0"/>
                            </a:rPr>
                          </m:ctrlPr>
                        </m:sSupPr>
                        <m:e>
                          <m:d>
                            <m:dPr>
                              <m:ctrlPr>
                                <a:rPr lang="en-US" i="1">
                                  <a:solidFill>
                                    <a:schemeClr val="tx1">
                                      <a:lumMod val="75000"/>
                                      <a:lumOff val="25000"/>
                                    </a:schemeClr>
                                  </a:solidFill>
                                  <a:latin typeface="Cambria Math" panose="02040503050406030204" pitchFamily="18" charset="0"/>
                                  <a:ea typeface="Karla" charset="0"/>
                                  <a:cs typeface="Karla" charset="0"/>
                                </a:rPr>
                              </m:ctrlPr>
                            </m:dPr>
                            <m:e>
                              <m:sSub>
                                <m:sSubPr>
                                  <m:ctrlPr>
                                    <a:rPr lang="en-US" i="1">
                                      <a:solidFill>
                                        <a:schemeClr val="tx1">
                                          <a:lumMod val="75000"/>
                                          <a:lumOff val="25000"/>
                                        </a:schemeClr>
                                      </a:solidFill>
                                      <a:latin typeface="Cambria Math" panose="02040503050406030204" pitchFamily="18" charset="0"/>
                                      <a:ea typeface="Karla" charset="0"/>
                                      <a:cs typeface="Karla" charset="0"/>
                                    </a:rPr>
                                  </m:ctrlPr>
                                </m:sSubPr>
                                <m:e>
                                  <m:r>
                                    <a:rPr lang="en-US" i="1">
                                      <a:solidFill>
                                        <a:schemeClr val="tx1">
                                          <a:lumMod val="75000"/>
                                          <a:lumOff val="25000"/>
                                        </a:schemeClr>
                                      </a:solidFill>
                                      <a:latin typeface="Cambria Math" charset="0"/>
                                      <a:ea typeface="Karla" charset="0"/>
                                      <a:cs typeface="Karla" charset="0"/>
                                    </a:rPr>
                                    <m:t>𝑥</m:t>
                                  </m:r>
                                </m:e>
                                <m:sub>
                                  <m:r>
                                    <a:rPr lang="en-US" i="1">
                                      <a:solidFill>
                                        <a:schemeClr val="tx1">
                                          <a:lumMod val="75000"/>
                                          <a:lumOff val="25000"/>
                                        </a:schemeClr>
                                      </a:solidFill>
                                      <a:latin typeface="Cambria Math" charset="0"/>
                                      <a:ea typeface="Karla" charset="0"/>
                                      <a:cs typeface="Karla" charset="0"/>
                                    </a:rPr>
                                    <m:t>𝑖</m:t>
                                  </m:r>
                                </m:sub>
                              </m:sSub>
                              <m:r>
                                <a:rPr lang="en-US" i="1">
                                  <a:solidFill>
                                    <a:schemeClr val="tx1">
                                      <a:lumMod val="75000"/>
                                      <a:lumOff val="25000"/>
                                    </a:schemeClr>
                                  </a:solidFill>
                                  <a:latin typeface="Cambria Math" charset="0"/>
                                  <a:ea typeface="Karla" charset="0"/>
                                  <a:cs typeface="Karla" charset="0"/>
                                </a:rPr>
                                <m:t>−</m:t>
                              </m:r>
                              <m:sSub>
                                <m:sSubPr>
                                  <m:ctrlPr>
                                    <a:rPr lang="en-US" i="1">
                                      <a:solidFill>
                                        <a:schemeClr val="tx1">
                                          <a:lumMod val="75000"/>
                                          <a:lumOff val="25000"/>
                                        </a:schemeClr>
                                      </a:solidFill>
                                      <a:latin typeface="Cambria Math" panose="02040503050406030204" pitchFamily="18" charset="0"/>
                                      <a:ea typeface="Karla" charset="0"/>
                                      <a:cs typeface="Karla" charset="0"/>
                                    </a:rPr>
                                  </m:ctrlPr>
                                </m:sSubPr>
                                <m:e>
                                  <m:acc>
                                    <m:accPr>
                                      <m:chr m:val="̂"/>
                                      <m:ctrlPr>
                                        <a:rPr lang="en-US" i="1">
                                          <a:solidFill>
                                            <a:schemeClr val="tx1">
                                              <a:lumMod val="75000"/>
                                              <a:lumOff val="25000"/>
                                            </a:schemeClr>
                                          </a:solidFill>
                                          <a:latin typeface="Cambria Math" panose="02040503050406030204" pitchFamily="18" charset="0"/>
                                          <a:ea typeface="Karla" charset="0"/>
                                          <a:cs typeface="Karla" charset="0"/>
                                        </a:rPr>
                                      </m:ctrlPr>
                                    </m:accPr>
                                    <m:e>
                                      <m:r>
                                        <a:rPr lang="en-US" i="1">
                                          <a:solidFill>
                                            <a:schemeClr val="tx1">
                                              <a:lumMod val="75000"/>
                                              <a:lumOff val="25000"/>
                                            </a:schemeClr>
                                          </a:solidFill>
                                          <a:latin typeface="Cambria Math" charset="0"/>
                                          <a:ea typeface="Karla" charset="0"/>
                                          <a:cs typeface="Karla" charset="0"/>
                                        </a:rPr>
                                        <m:t>𝑥</m:t>
                                      </m:r>
                                    </m:e>
                                  </m:acc>
                                </m:e>
                                <m:sub>
                                  <m:r>
                                    <a:rPr lang="en-US" i="1">
                                      <a:solidFill>
                                        <a:schemeClr val="tx1">
                                          <a:lumMod val="75000"/>
                                          <a:lumOff val="25000"/>
                                        </a:schemeClr>
                                      </a:solidFill>
                                      <a:latin typeface="Cambria Math" charset="0"/>
                                      <a:ea typeface="Karla" charset="0"/>
                                      <a:cs typeface="Karla" charset="0"/>
                                    </a:rPr>
                                    <m:t>𝑖</m:t>
                                  </m:r>
                                </m:sub>
                              </m:sSub>
                            </m:e>
                          </m:d>
                        </m:e>
                        <m:sup>
                          <m:r>
                            <a:rPr lang="en-US">
                              <a:solidFill>
                                <a:schemeClr val="tx1">
                                  <a:lumMod val="75000"/>
                                  <a:lumOff val="25000"/>
                                </a:schemeClr>
                              </a:solidFill>
                              <a:latin typeface="Cambria Math" charset="0"/>
                              <a:ea typeface="Karla" charset="0"/>
                              <a:cs typeface="Karla" charset="0"/>
                            </a:rPr>
                            <m:t>2</m:t>
                          </m:r>
                        </m:sup>
                      </m:sSup>
                    </m:oMath>
                  </m:oMathPara>
                </a14:m>
                <a:endParaRPr lang="en-US" dirty="0"/>
              </a:p>
            </p:txBody>
          </p:sp>
        </mc:Choice>
        <mc:Fallback xmlns="">
          <p:sp>
            <p:nvSpPr>
              <p:cNvPr id="10" name="Rectangle 9">
                <a:extLst>
                  <a:ext uri="{FF2B5EF4-FFF2-40B4-BE49-F238E27FC236}">
                    <a16:creationId xmlns:a16="http://schemas.microsoft.com/office/drawing/2014/main" id="{FCC8B9CA-02CD-1B4A-8C93-56111B924288}"/>
                  </a:ext>
                </a:extLst>
              </p:cNvPr>
              <p:cNvSpPr>
                <a:spLocks noRot="1" noChangeAspect="1" noMove="1" noResize="1" noEditPoints="1" noAdjustHandles="1" noChangeArrowheads="1" noChangeShapeType="1" noTextEdit="1"/>
              </p:cNvSpPr>
              <p:nvPr/>
            </p:nvSpPr>
            <p:spPr>
              <a:xfrm>
                <a:off x="9543362" y="1187461"/>
                <a:ext cx="1812291" cy="369332"/>
              </a:xfrm>
              <a:prstGeom prst="rect">
                <a:avLst/>
              </a:prstGeom>
              <a:blipFill>
                <a:blip r:embed="rId7"/>
                <a:stretch>
                  <a:fillRect b="-6452"/>
                </a:stretch>
              </a:blipFill>
              <a:ln>
                <a:solidFill>
                  <a:schemeClr val="accent2"/>
                </a:solid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AC23DC56-00FD-7F4E-9107-E7A2BE1F1A2D}"/>
              </a:ext>
            </a:extLst>
          </p:cNvPr>
          <p:cNvSpPr txBox="1"/>
          <p:nvPr/>
        </p:nvSpPr>
        <p:spPr>
          <a:xfrm>
            <a:off x="2923879" y="4797960"/>
            <a:ext cx="1186543"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ENCODER</a:t>
            </a:r>
          </a:p>
        </p:txBody>
      </p:sp>
      <p:sp>
        <p:nvSpPr>
          <p:cNvPr id="21" name="TextBox 20">
            <a:extLst>
              <a:ext uri="{FF2B5EF4-FFF2-40B4-BE49-F238E27FC236}">
                <a16:creationId xmlns:a16="http://schemas.microsoft.com/office/drawing/2014/main" id="{28FC554D-913A-4749-A7C9-22BF4439D6C4}"/>
              </a:ext>
            </a:extLst>
          </p:cNvPr>
          <p:cNvSpPr txBox="1"/>
          <p:nvPr/>
        </p:nvSpPr>
        <p:spPr>
          <a:xfrm>
            <a:off x="7727313" y="4793837"/>
            <a:ext cx="1180131"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DECODER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DF71441-1559-7A4A-ABB3-D30CCA2FA7E1}"/>
                  </a:ext>
                </a:extLst>
              </p:cNvPr>
              <p:cNvSpPr txBox="1"/>
              <p:nvPr/>
            </p:nvSpPr>
            <p:spPr>
              <a:xfrm>
                <a:off x="5044625" y="2924728"/>
                <a:ext cx="1935658" cy="892552"/>
              </a:xfrm>
              <a:prstGeom prst="rect">
                <a:avLst/>
              </a:prstGeom>
              <a:noFill/>
            </p:spPr>
            <p:txBody>
              <a:bodyPr wrap="none" rtlCol="0">
                <a:spAutoFit/>
              </a:bodyPr>
              <a:lstStyle/>
              <a:p>
                <a:r>
                  <a:rPr lang="en-US" sz="2800" dirty="0">
                    <a:latin typeface="Cambria Math" charset="0"/>
                    <a:ea typeface="Cambria Math" charset="0"/>
                    <a:cs typeface="Cambria Math" charset="0"/>
                  </a:rPr>
                  <a:t> </a:t>
                </a:r>
                <a:r>
                  <a:rPr lang="en-US" sz="2400" dirty="0">
                    <a:latin typeface="Cambria Math" charset="0"/>
                    <a:ea typeface="Cambria Math" charset="0"/>
                    <a:cs typeface="Cambria Math" charset="0"/>
                  </a:rPr>
                  <a:t>Latent Space</a:t>
                </a: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ea typeface="Cambria Math" charset="0"/>
                          <a:cs typeface="Cambria Math" charset="0"/>
                        </a:rPr>
                        <m:t>𝑍</m:t>
                      </m:r>
                    </m:oMath>
                  </m:oMathPara>
                </a14:m>
                <a:endParaRPr lang="en-US" sz="2400" b="0" dirty="0">
                  <a:latin typeface="Cambria Math" charset="0"/>
                  <a:ea typeface="Cambria Math" charset="0"/>
                  <a:cs typeface="Cambria Math" charset="0"/>
                </a:endParaRPr>
              </a:p>
            </p:txBody>
          </p:sp>
        </mc:Choice>
        <mc:Fallback xmlns="">
          <p:sp>
            <p:nvSpPr>
              <p:cNvPr id="22" name="TextBox 21">
                <a:extLst>
                  <a:ext uri="{FF2B5EF4-FFF2-40B4-BE49-F238E27FC236}">
                    <a16:creationId xmlns:a16="http://schemas.microsoft.com/office/drawing/2014/main" id="{CDF71441-1559-7A4A-ABB3-D30CCA2FA7E1}"/>
                  </a:ext>
                </a:extLst>
              </p:cNvPr>
              <p:cNvSpPr txBox="1">
                <a:spLocks noRot="1" noChangeAspect="1" noMove="1" noResize="1" noEditPoints="1" noAdjustHandles="1" noChangeArrowheads="1" noChangeShapeType="1" noTextEdit="1"/>
              </p:cNvSpPr>
              <p:nvPr/>
            </p:nvSpPr>
            <p:spPr>
              <a:xfrm>
                <a:off x="5044625" y="2924728"/>
                <a:ext cx="1935658" cy="892552"/>
              </a:xfrm>
              <a:prstGeom prst="rect">
                <a:avLst/>
              </a:prstGeom>
              <a:blipFill>
                <a:blip r:embed="rId8"/>
                <a:stretch>
                  <a:fillRect r="-324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C1E9E47-EAD4-3944-A093-D9B227E57EC8}"/>
              </a:ext>
            </a:extLst>
          </p:cNvPr>
          <p:cNvSpPr/>
          <p:nvPr/>
        </p:nvSpPr>
        <p:spPr>
          <a:xfrm>
            <a:off x="3699288" y="1498699"/>
            <a:ext cx="4626331"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AUTOENCODER</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23" name="TextBox 22">
            <a:extLst>
              <a:ext uri="{FF2B5EF4-FFF2-40B4-BE49-F238E27FC236}">
                <a16:creationId xmlns:a16="http://schemas.microsoft.com/office/drawing/2014/main" id="{B3DC06D6-53A7-D54E-BB25-7B9774C82741}"/>
              </a:ext>
            </a:extLst>
          </p:cNvPr>
          <p:cNvSpPr txBox="1"/>
          <p:nvPr/>
        </p:nvSpPr>
        <p:spPr>
          <a:xfrm>
            <a:off x="349292" y="5402920"/>
            <a:ext cx="11889718" cy="707886"/>
          </a:xfrm>
          <a:prstGeom prst="rect">
            <a:avLst/>
          </a:prstGeom>
          <a:noFill/>
        </p:spPr>
        <p:txBody>
          <a:bodyPr wrap="square" rtlCol="0">
            <a:spAutoFit/>
          </a:bodyPr>
          <a:lstStyle/>
          <a:p>
            <a:r>
              <a:rPr lang="en-US" sz="2000" dirty="0">
                <a:solidFill>
                  <a:schemeClr val="tx1">
                    <a:lumMod val="75000"/>
                    <a:lumOff val="25000"/>
                  </a:schemeClr>
                </a:solidFill>
                <a:latin typeface="Karla" charset="0"/>
                <a:ea typeface="Karla" charset="0"/>
                <a:cs typeface="Karla" charset="0"/>
              </a:rPr>
              <a:t>This is an </a:t>
            </a:r>
            <a:r>
              <a:rPr lang="en-US" sz="2000" dirty="0">
                <a:solidFill>
                  <a:srgbClr val="C00000"/>
                </a:solidFill>
                <a:latin typeface="Karla" charset="0"/>
                <a:ea typeface="Karla" charset="0"/>
                <a:cs typeface="Karla" charset="0"/>
              </a:rPr>
              <a:t>autoencoder</a:t>
            </a:r>
            <a:r>
              <a:rPr lang="en-US" sz="2000" dirty="0">
                <a:solidFill>
                  <a:schemeClr val="tx1">
                    <a:lumMod val="75000"/>
                    <a:lumOff val="25000"/>
                  </a:schemeClr>
                </a:solidFill>
                <a:latin typeface="Karla" charset="0"/>
                <a:ea typeface="Karla" charset="0"/>
                <a:cs typeface="Karla" charset="0"/>
              </a:rPr>
              <a:t>. It gets that name because it automatically finds the best way to encode the input so that the decoded version is as close as possible to the input.</a:t>
            </a:r>
          </a:p>
        </p:txBody>
      </p:sp>
    </p:spTree>
    <p:extLst>
      <p:ext uri="{BB962C8B-B14F-4D97-AF65-F5344CB8AC3E}">
        <p14:creationId xmlns:p14="http://schemas.microsoft.com/office/powerpoint/2010/main" val="123759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dissolv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grpId="0" nodeType="clickEffect">
                                  <p:stCondLst>
                                    <p:cond delay="0"/>
                                  </p:stCondLst>
                                  <p:childTnLst>
                                    <p:animEffect transition="out" filter="dissolv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6" grpId="0"/>
      <p:bldP spid="21" grpId="0"/>
      <p:bldP spid="22" grpId="0"/>
      <p:bldP spid="1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encoding/decoding</a:t>
            </a:r>
          </a:p>
        </p:txBody>
      </p:sp>
      <p:sp>
        <p:nvSpPr>
          <p:cNvPr id="3" name="Content Placeholder 2"/>
          <p:cNvSpPr>
            <a:spLocks noGrp="1"/>
          </p:cNvSpPr>
          <p:nvPr>
            <p:ph idx="1"/>
          </p:nvPr>
        </p:nvSpPr>
        <p:spPr/>
        <p:txBody>
          <a:bodyPr/>
          <a:lstStyle/>
          <a:p>
            <a:pPr>
              <a:spcAft>
                <a:spcPts val="1200"/>
              </a:spcAft>
            </a:pPr>
            <a:r>
              <a:rPr lang="en-US" sz="2400" dirty="0"/>
              <a:t>Is this a new idea?</a:t>
            </a:r>
          </a:p>
          <a:p>
            <a:pPr marL="342900" indent="-342900">
              <a:spcAft>
                <a:spcPts val="1200"/>
              </a:spcAft>
              <a:buFont typeface="Arial" panose="020B0604020202020204" pitchFamily="34" charset="0"/>
              <a:buChar char="•"/>
            </a:pPr>
            <a:r>
              <a:rPr lang="en-US" sz="2400" b="1" dirty="0"/>
              <a:t>MP3</a:t>
            </a:r>
            <a:r>
              <a:rPr lang="en-US" sz="2400" dirty="0"/>
              <a:t> can compress music files by a factor of 10 enabling digital storage and transmission large volumes of audio. </a:t>
            </a:r>
          </a:p>
          <a:p>
            <a:pPr marL="342900" indent="-342900">
              <a:spcAft>
                <a:spcPts val="1200"/>
              </a:spcAft>
              <a:buFont typeface="Arial" panose="020B0604020202020204" pitchFamily="34" charset="0"/>
              <a:buChar char="•"/>
            </a:pPr>
            <a:r>
              <a:rPr lang="en-US" sz="2400" b="1" dirty="0"/>
              <a:t>JPG</a:t>
            </a:r>
            <a:r>
              <a:rPr lang="en-US" sz="2400" dirty="0"/>
              <a:t> compresses images by a factor of 10-20 and enables storage and transmission of image data.</a:t>
            </a:r>
          </a:p>
          <a:p>
            <a:pPr marL="342900" indent="-342900">
              <a:spcAft>
                <a:spcPts val="1200"/>
              </a:spcAft>
              <a:buFont typeface="Arial" panose="020B0604020202020204" pitchFamily="34" charset="0"/>
              <a:buChar char="•"/>
            </a:pPr>
            <a:r>
              <a:rPr lang="en-US" sz="2400" dirty="0"/>
              <a:t>These technologies led the way to the image-rich web and abundance of music that we enjoy today.</a:t>
            </a:r>
          </a:p>
          <a:p>
            <a:pPr>
              <a:spcAft>
                <a:spcPts val="1200"/>
              </a:spcAft>
            </a:pP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18</a:t>
            </a:fld>
            <a:endParaRPr lang="en-US"/>
          </a:p>
        </p:txBody>
      </p:sp>
    </p:spTree>
    <p:extLst>
      <p:ext uri="{BB962C8B-B14F-4D97-AF65-F5344CB8AC3E}">
        <p14:creationId xmlns:p14="http://schemas.microsoft.com/office/powerpoint/2010/main" val="10620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encoding/decoding (</a:t>
            </a:r>
            <a:r>
              <a:rPr lang="en-US" dirty="0" err="1"/>
              <a:t>cont</a:t>
            </a:r>
            <a:r>
              <a:rPr lang="en-US" dirty="0"/>
              <a:t>)</a:t>
            </a:r>
          </a:p>
        </p:txBody>
      </p:sp>
      <p:sp>
        <p:nvSpPr>
          <p:cNvPr id="3" name="Content Placeholder 2"/>
          <p:cNvSpPr>
            <a:spLocks noGrp="1"/>
          </p:cNvSpPr>
          <p:nvPr>
            <p:ph idx="1"/>
          </p:nvPr>
        </p:nvSpPr>
        <p:spPr>
          <a:xfrm>
            <a:off x="833415" y="1177758"/>
            <a:ext cx="10327008" cy="2418058"/>
          </a:xfrm>
        </p:spPr>
        <p:txBody>
          <a:bodyPr/>
          <a:lstStyle/>
          <a:p>
            <a:r>
              <a:rPr lang="en-US" dirty="0"/>
              <a:t>We say that both MP3 and JPG take an input (a music or image file), and </a:t>
            </a:r>
            <a:r>
              <a:rPr lang="en-US" b="1" dirty="0"/>
              <a:t>encode</a:t>
            </a:r>
            <a:r>
              <a:rPr lang="en-US" dirty="0"/>
              <a:t> it into a </a:t>
            </a:r>
            <a:r>
              <a:rPr lang="en-US" b="1" dirty="0"/>
              <a:t>compressed </a:t>
            </a:r>
            <a:r>
              <a:rPr lang="en-US"/>
              <a:t>form.</a:t>
            </a:r>
          </a:p>
          <a:p>
            <a:endParaRPr lang="en-US" dirty="0"/>
          </a:p>
          <a:p>
            <a:r>
              <a:rPr lang="en-US" dirty="0"/>
              <a:t>Then we </a:t>
            </a:r>
            <a:r>
              <a:rPr lang="en-US" b="1" dirty="0"/>
              <a:t>decode</a:t>
            </a:r>
            <a:r>
              <a:rPr lang="en-US" dirty="0"/>
              <a:t> or </a:t>
            </a:r>
            <a:r>
              <a:rPr lang="en-US" b="1" dirty="0"/>
              <a:t>decompress</a:t>
            </a:r>
            <a:r>
              <a:rPr lang="en-US" dirty="0"/>
              <a:t> the intermediate version to some lower quality original version. </a:t>
            </a:r>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19</a:t>
            </a:fld>
            <a:endParaRPr lang="en-US"/>
          </a:p>
        </p:txBody>
      </p:sp>
    </p:spTree>
    <p:extLst>
      <p:ext uri="{BB962C8B-B14F-4D97-AF65-F5344CB8AC3E}">
        <p14:creationId xmlns:p14="http://schemas.microsoft.com/office/powerpoint/2010/main" val="214331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C14D42-9243-A349-B50F-580879CCD2EE}"/>
              </a:ext>
            </a:extLst>
          </p:cNvPr>
          <p:cNvSpPr>
            <a:spLocks noGrp="1"/>
          </p:cNvSpPr>
          <p:nvPr>
            <p:ph type="sldNum" sz="quarter" idx="12"/>
          </p:nvPr>
        </p:nvSpPr>
        <p:spPr/>
        <p:txBody>
          <a:bodyPr/>
          <a:lstStyle/>
          <a:p>
            <a:fld id="{A13833A1-46C9-FB45-812F-A8AC7B5136EB}" type="slidenum">
              <a:rPr lang="en-US" smtClean="0"/>
              <a:t>2</a:t>
            </a:fld>
            <a:endParaRPr lang="en-US"/>
          </a:p>
        </p:txBody>
      </p:sp>
      <p:pic>
        <p:nvPicPr>
          <p:cNvPr id="3" name="Picture 2">
            <a:extLst>
              <a:ext uri="{FF2B5EF4-FFF2-40B4-BE49-F238E27FC236}">
                <a16:creationId xmlns:a16="http://schemas.microsoft.com/office/drawing/2014/main" id="{B0E77F89-388A-2F41-B5FD-C56C3623C6D3}"/>
              </a:ext>
            </a:extLst>
          </p:cNvPr>
          <p:cNvPicPr>
            <a:picLocks noChangeAspect="1"/>
          </p:cNvPicPr>
          <p:nvPr/>
        </p:nvPicPr>
        <p:blipFill>
          <a:blip r:embed="rId2"/>
          <a:stretch>
            <a:fillRect/>
          </a:stretch>
        </p:blipFill>
        <p:spPr>
          <a:xfrm>
            <a:off x="4231123" y="0"/>
            <a:ext cx="4621294" cy="6858000"/>
          </a:xfrm>
          <a:prstGeom prst="rect">
            <a:avLst/>
          </a:prstGeom>
        </p:spPr>
      </p:pic>
    </p:spTree>
    <p:extLst>
      <p:ext uri="{BB962C8B-B14F-4D97-AF65-F5344CB8AC3E}">
        <p14:creationId xmlns:p14="http://schemas.microsoft.com/office/powerpoint/2010/main" val="1017468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Lossless and </a:t>
            </a:r>
            <a:r>
              <a:rPr lang="en-US" err="1"/>
              <a:t>Lossy</a:t>
            </a:r>
            <a:r>
              <a:rPr lang="en-US"/>
              <a:t> Encoding</a:t>
            </a:r>
          </a:p>
        </p:txBody>
      </p:sp>
      <p:sp>
        <p:nvSpPr>
          <p:cNvPr id="3" name="Content Placeholder 2"/>
          <p:cNvSpPr>
            <a:spLocks noGrp="1"/>
          </p:cNvSpPr>
          <p:nvPr>
            <p:ph idx="1"/>
          </p:nvPr>
        </p:nvSpPr>
        <p:spPr>
          <a:xfrm>
            <a:off x="833414" y="1177758"/>
            <a:ext cx="11009293" cy="2111143"/>
          </a:xfrm>
        </p:spPr>
        <p:txBody>
          <a:bodyPr/>
          <a:lstStyle/>
          <a:p>
            <a:pPr>
              <a:spcAft>
                <a:spcPts val="600"/>
              </a:spcAft>
            </a:pPr>
            <a:r>
              <a:rPr lang="en-US" sz="2400" dirty="0"/>
              <a:t>The greater the difference between the original version and the version post-decompression the greater the </a:t>
            </a:r>
            <a:r>
              <a:rPr lang="en-US" sz="2400" b="1" dirty="0"/>
              <a:t>loss</a:t>
            </a:r>
            <a:r>
              <a:rPr lang="en-US" sz="2400" dirty="0"/>
              <a:t>.</a:t>
            </a:r>
          </a:p>
          <a:p>
            <a:pPr>
              <a:spcAft>
                <a:spcPts val="600"/>
              </a:spcAft>
            </a:pPr>
            <a:r>
              <a:rPr lang="en-US" sz="2400" b="1" dirty="0">
                <a:solidFill>
                  <a:srgbClr val="C00000"/>
                </a:solidFill>
              </a:rPr>
              <a:t>Example</a:t>
            </a:r>
            <a:r>
              <a:rPr lang="en-US" sz="2400" dirty="0"/>
              <a:t>: Imagine you are in Boston and you want to write a birthday text to a special friend while walking home.</a:t>
            </a:r>
          </a:p>
          <a:p>
            <a:pPr algn="ctr">
              <a:spcAft>
                <a:spcPts val="600"/>
              </a:spcAft>
            </a:pPr>
            <a:r>
              <a:rPr lang="en-US" sz="2400" b="1" dirty="0"/>
              <a:t>HANNAH HAPPY BIRTHDAY I LOVE YOU DAN</a:t>
            </a:r>
            <a:endParaRPr lang="en-US" sz="2400" dirty="0"/>
          </a:p>
          <a:p>
            <a:pPr>
              <a:spcAft>
                <a:spcPts val="600"/>
              </a:spcAft>
            </a:pPr>
            <a:r>
              <a:rPr lang="en-US" sz="2400" dirty="0"/>
              <a:t>In the freezing Boston winter (-20C) you do not want to have your hands out in the open, so you shorten the message as much as possible using text-speak: </a:t>
            </a:r>
          </a:p>
          <a:p>
            <a:pPr algn="ctr">
              <a:spcAft>
                <a:spcPts val="600"/>
              </a:spcAft>
            </a:pPr>
            <a:r>
              <a:rPr lang="en-US" sz="2400" b="1" dirty="0">
                <a:solidFill>
                  <a:srgbClr val="C00000"/>
                </a:solidFill>
              </a:rPr>
              <a:t>H HBD ILY D</a:t>
            </a:r>
          </a:p>
          <a:p>
            <a:pPr>
              <a:spcAft>
                <a:spcPts val="600"/>
              </a:spcAft>
            </a:pPr>
            <a:r>
              <a:rPr lang="en-US" sz="2400" dirty="0"/>
              <a:t>Your 36 characters message is compressed to 11 characters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20</a:t>
            </a:fld>
            <a:endParaRPr lang="en-US"/>
          </a:p>
        </p:txBody>
      </p:sp>
    </p:spTree>
    <p:extLst>
      <p:ext uri="{BB962C8B-B14F-4D97-AF65-F5344CB8AC3E}">
        <p14:creationId xmlns:p14="http://schemas.microsoft.com/office/powerpoint/2010/main" val="190468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Lossless and </a:t>
            </a:r>
            <a:r>
              <a:rPr lang="en-US" err="1"/>
              <a:t>Lossy</a:t>
            </a:r>
            <a:r>
              <a:rPr lang="en-US"/>
              <a:t> Encoding (</a:t>
            </a:r>
            <a:r>
              <a:rPr lang="en-US" err="1"/>
              <a:t>cont</a:t>
            </a:r>
            <a:r>
              <a:rPr lang="en-US"/>
              <a:t>)</a:t>
            </a:r>
          </a:p>
        </p:txBody>
      </p:sp>
      <p:sp>
        <p:nvSpPr>
          <p:cNvPr id="3" name="Content Placeholder 2"/>
          <p:cNvSpPr>
            <a:spLocks noGrp="1"/>
          </p:cNvSpPr>
          <p:nvPr>
            <p:ph idx="1"/>
          </p:nvPr>
        </p:nvSpPr>
        <p:spPr>
          <a:xfrm>
            <a:off x="833414" y="1177758"/>
            <a:ext cx="11009293" cy="2111143"/>
          </a:xfrm>
        </p:spPr>
        <p:txBody>
          <a:bodyPr/>
          <a:lstStyle/>
          <a:p>
            <a:r>
              <a:rPr lang="en-US" sz="2400" b="1" dirty="0">
                <a:solidFill>
                  <a:schemeClr val="tx1">
                    <a:lumMod val="75000"/>
                    <a:lumOff val="25000"/>
                  </a:schemeClr>
                </a:solidFill>
              </a:rPr>
              <a:t>Question: </a:t>
            </a:r>
            <a:r>
              <a:rPr lang="en-US" sz="2400" dirty="0">
                <a:solidFill>
                  <a:schemeClr val="tx1">
                    <a:lumMod val="75000"/>
                    <a:lumOff val="25000"/>
                  </a:schemeClr>
                </a:solidFill>
              </a:rPr>
              <a:t>Is this an example lossy or lossless compression?</a:t>
            </a:r>
            <a:endParaRPr lang="en-US" sz="2400" b="1" dirty="0">
              <a:solidFill>
                <a:schemeClr val="tx1">
                  <a:lumMod val="75000"/>
                  <a:lumOff val="25000"/>
                </a:schemeClr>
              </a:solidFill>
            </a:endParaRPr>
          </a:p>
          <a:p>
            <a:endParaRPr lang="en-US" sz="2400" b="1" dirty="0">
              <a:solidFill>
                <a:srgbClr val="C00000"/>
              </a:solidFill>
            </a:endParaRPr>
          </a:p>
          <a:p>
            <a:r>
              <a:rPr lang="en-US" sz="2400" b="1" dirty="0">
                <a:solidFill>
                  <a:srgbClr val="C00000"/>
                </a:solidFill>
              </a:rPr>
              <a:t>HPD </a:t>
            </a:r>
            <a:r>
              <a:rPr lang="en-US" sz="2400" dirty="0">
                <a:solidFill>
                  <a:schemeClr val="tx1">
                    <a:lumMod val="75000"/>
                    <a:lumOff val="25000"/>
                  </a:schemeClr>
                </a:solidFill>
              </a:rPr>
              <a:t>is unambiguous given that it is her birthday today, but </a:t>
            </a:r>
            <a:r>
              <a:rPr lang="en-US" sz="2400" b="1" dirty="0">
                <a:solidFill>
                  <a:srgbClr val="C00000"/>
                </a:solidFill>
              </a:rPr>
              <a:t>D </a:t>
            </a:r>
            <a:r>
              <a:rPr lang="en-US" sz="2400" dirty="0">
                <a:solidFill>
                  <a:schemeClr val="tx1">
                    <a:lumMod val="75000"/>
                    <a:lumOff val="25000"/>
                  </a:schemeClr>
                </a:solidFill>
              </a:rPr>
              <a:t>could mean </a:t>
            </a:r>
            <a:r>
              <a:rPr lang="en-US" sz="2400" b="1" dirty="0">
                <a:solidFill>
                  <a:schemeClr val="tx1">
                    <a:lumMod val="75000"/>
                    <a:lumOff val="25000"/>
                  </a:schemeClr>
                </a:solidFill>
              </a:rPr>
              <a:t>Dan</a:t>
            </a:r>
            <a:r>
              <a:rPr lang="en-US" sz="2400" dirty="0">
                <a:solidFill>
                  <a:schemeClr val="tx1">
                    <a:lumMod val="75000"/>
                    <a:lumOff val="25000"/>
                  </a:schemeClr>
                </a:solidFill>
              </a:rPr>
              <a:t> </a:t>
            </a:r>
            <a:r>
              <a:rPr lang="en-US" sz="2400" b="1" dirty="0">
                <a:solidFill>
                  <a:schemeClr val="tx1">
                    <a:lumMod val="75000"/>
                    <a:lumOff val="25000"/>
                  </a:schemeClr>
                </a:solidFill>
              </a:rPr>
              <a:t>or David or Donny ... </a:t>
            </a:r>
            <a:r>
              <a:rPr lang="en-US" sz="2400" dirty="0">
                <a:solidFill>
                  <a:schemeClr val="tx1">
                    <a:lumMod val="75000"/>
                    <a:lumOff val="25000"/>
                  </a:schemeClr>
                </a:solidFill>
              </a:rPr>
              <a:t>You can imagine the potential drama</a:t>
            </a:r>
            <a:r>
              <a:rPr lang="en-US" sz="2400" b="1" dirty="0">
                <a:solidFill>
                  <a:schemeClr val="tx1">
                    <a:lumMod val="75000"/>
                    <a:lumOff val="25000"/>
                  </a:schemeClr>
                </a:solidFill>
              </a:rPr>
              <a:t>.  </a:t>
            </a:r>
          </a:p>
          <a:p>
            <a:endParaRPr lang="en-US" sz="2400" b="1" dirty="0">
              <a:solidFill>
                <a:srgbClr val="C00000"/>
              </a:solidFill>
            </a:endParaRPr>
          </a:p>
          <a:p>
            <a:r>
              <a:rPr lang="en-US" sz="2400" dirty="0">
                <a:solidFill>
                  <a:schemeClr val="tx1">
                    <a:lumMod val="75000"/>
                    <a:lumOff val="25000"/>
                  </a:schemeClr>
                </a:solidFill>
              </a:rPr>
              <a:t>A way to test if a transformation is </a:t>
            </a:r>
            <a:r>
              <a:rPr lang="en-US" sz="2400" b="1" dirty="0">
                <a:solidFill>
                  <a:schemeClr val="tx1">
                    <a:lumMod val="75000"/>
                    <a:lumOff val="25000"/>
                  </a:schemeClr>
                </a:solidFill>
              </a:rPr>
              <a:t>lossy</a:t>
            </a:r>
            <a:r>
              <a:rPr lang="en-US" sz="2400" dirty="0">
                <a:solidFill>
                  <a:schemeClr val="tx1">
                    <a:lumMod val="75000"/>
                    <a:lumOff val="25000"/>
                  </a:schemeClr>
                </a:solidFill>
              </a:rPr>
              <a:t> or </a:t>
            </a:r>
            <a:r>
              <a:rPr lang="en-US" sz="2400" b="1" dirty="0">
                <a:solidFill>
                  <a:schemeClr val="tx1">
                    <a:lumMod val="75000"/>
                    <a:lumOff val="25000"/>
                  </a:schemeClr>
                </a:solidFill>
              </a:rPr>
              <a:t>lossless</a:t>
            </a:r>
            <a:r>
              <a:rPr lang="en-US" sz="2400" dirty="0">
                <a:solidFill>
                  <a:schemeClr val="tx1">
                    <a:lumMod val="75000"/>
                    <a:lumOff val="25000"/>
                  </a:schemeClr>
                </a:solidFill>
              </a:rPr>
              <a:t> is to consider if it can be inverted, or run backwards, to provide us with the original data. In autoencoders this is the loss function. </a:t>
            </a:r>
          </a:p>
          <a:p>
            <a:endParaRPr lang="en-US" sz="2400" dirty="0">
              <a:solidFill>
                <a:schemeClr val="tx1">
                  <a:lumMod val="75000"/>
                  <a:lumOff val="25000"/>
                </a:schemeClr>
              </a:solidFill>
            </a:endParaRPr>
          </a:p>
          <a:p>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pPr/>
              <a:t>21</a:t>
            </a:fld>
            <a:endParaRPr lang="en-US"/>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E5816D1-2F21-3040-8697-34E1311B203F}"/>
                  </a:ext>
                </a:extLst>
              </p:cNvPr>
              <p:cNvSpPr/>
              <p:nvPr/>
            </p:nvSpPr>
            <p:spPr>
              <a:xfrm>
                <a:off x="7835082" y="5089862"/>
                <a:ext cx="1812291" cy="369332"/>
              </a:xfrm>
              <a:prstGeom prst="rect">
                <a:avLst/>
              </a:prstGeom>
              <a:solidFill>
                <a:schemeClr val="bg2">
                  <a:lumMod val="90000"/>
                </a:schemeClr>
              </a:solidFill>
              <a:ln>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lumMod val="75000"/>
                              <a:lumOff val="25000"/>
                            </a:schemeClr>
                          </a:solidFill>
                          <a:latin typeface="Cambria Math" charset="0"/>
                          <a:ea typeface="Karla" charset="0"/>
                          <a:cs typeface="Karla" charset="0"/>
                        </a:rPr>
                        <m:t>ℒ</m:t>
                      </m:r>
                      <m:r>
                        <a:rPr lang="en-US" i="1">
                          <a:solidFill>
                            <a:schemeClr val="tx1">
                              <a:lumMod val="75000"/>
                              <a:lumOff val="25000"/>
                            </a:schemeClr>
                          </a:solidFill>
                          <a:latin typeface="Cambria Math" charset="0"/>
                          <a:ea typeface="Karla" charset="0"/>
                          <a:cs typeface="Karla" charset="0"/>
                        </a:rPr>
                        <m:t>=∑</m:t>
                      </m:r>
                      <m:sSup>
                        <m:sSupPr>
                          <m:ctrlPr>
                            <a:rPr lang="en-US" i="1">
                              <a:solidFill>
                                <a:schemeClr val="tx1">
                                  <a:lumMod val="75000"/>
                                  <a:lumOff val="25000"/>
                                </a:schemeClr>
                              </a:solidFill>
                              <a:latin typeface="Cambria Math" panose="02040503050406030204" pitchFamily="18" charset="0"/>
                              <a:ea typeface="Karla" charset="0"/>
                              <a:cs typeface="Karla" charset="0"/>
                            </a:rPr>
                          </m:ctrlPr>
                        </m:sSupPr>
                        <m:e>
                          <m:d>
                            <m:dPr>
                              <m:ctrlPr>
                                <a:rPr lang="en-US" i="1">
                                  <a:solidFill>
                                    <a:schemeClr val="tx1">
                                      <a:lumMod val="75000"/>
                                      <a:lumOff val="25000"/>
                                    </a:schemeClr>
                                  </a:solidFill>
                                  <a:latin typeface="Cambria Math" panose="02040503050406030204" pitchFamily="18" charset="0"/>
                                  <a:ea typeface="Karla" charset="0"/>
                                  <a:cs typeface="Karla" charset="0"/>
                                </a:rPr>
                              </m:ctrlPr>
                            </m:dPr>
                            <m:e>
                              <m:sSub>
                                <m:sSubPr>
                                  <m:ctrlPr>
                                    <a:rPr lang="en-US" i="1">
                                      <a:solidFill>
                                        <a:schemeClr val="tx1">
                                          <a:lumMod val="75000"/>
                                          <a:lumOff val="25000"/>
                                        </a:schemeClr>
                                      </a:solidFill>
                                      <a:latin typeface="Cambria Math" panose="02040503050406030204" pitchFamily="18" charset="0"/>
                                      <a:ea typeface="Karla" charset="0"/>
                                      <a:cs typeface="Karla" charset="0"/>
                                    </a:rPr>
                                  </m:ctrlPr>
                                </m:sSubPr>
                                <m:e>
                                  <m:r>
                                    <a:rPr lang="en-US" i="1">
                                      <a:solidFill>
                                        <a:schemeClr val="tx1">
                                          <a:lumMod val="75000"/>
                                          <a:lumOff val="25000"/>
                                        </a:schemeClr>
                                      </a:solidFill>
                                      <a:latin typeface="Cambria Math" charset="0"/>
                                      <a:ea typeface="Karla" charset="0"/>
                                      <a:cs typeface="Karla" charset="0"/>
                                    </a:rPr>
                                    <m:t>𝑥</m:t>
                                  </m:r>
                                </m:e>
                                <m:sub>
                                  <m:r>
                                    <a:rPr lang="en-US" i="1">
                                      <a:solidFill>
                                        <a:schemeClr val="tx1">
                                          <a:lumMod val="75000"/>
                                          <a:lumOff val="25000"/>
                                        </a:schemeClr>
                                      </a:solidFill>
                                      <a:latin typeface="Cambria Math" charset="0"/>
                                      <a:ea typeface="Karla" charset="0"/>
                                      <a:cs typeface="Karla" charset="0"/>
                                    </a:rPr>
                                    <m:t>𝑖</m:t>
                                  </m:r>
                                </m:sub>
                              </m:sSub>
                              <m:r>
                                <a:rPr lang="en-US" i="1">
                                  <a:solidFill>
                                    <a:schemeClr val="tx1">
                                      <a:lumMod val="75000"/>
                                      <a:lumOff val="25000"/>
                                    </a:schemeClr>
                                  </a:solidFill>
                                  <a:latin typeface="Cambria Math" charset="0"/>
                                  <a:ea typeface="Karla" charset="0"/>
                                  <a:cs typeface="Karla" charset="0"/>
                                </a:rPr>
                                <m:t>−</m:t>
                              </m:r>
                              <m:sSub>
                                <m:sSubPr>
                                  <m:ctrlPr>
                                    <a:rPr lang="en-US" i="1">
                                      <a:solidFill>
                                        <a:schemeClr val="tx1">
                                          <a:lumMod val="75000"/>
                                          <a:lumOff val="25000"/>
                                        </a:schemeClr>
                                      </a:solidFill>
                                      <a:latin typeface="Cambria Math" panose="02040503050406030204" pitchFamily="18" charset="0"/>
                                      <a:ea typeface="Karla" charset="0"/>
                                      <a:cs typeface="Karla" charset="0"/>
                                    </a:rPr>
                                  </m:ctrlPr>
                                </m:sSubPr>
                                <m:e>
                                  <m:acc>
                                    <m:accPr>
                                      <m:chr m:val="̂"/>
                                      <m:ctrlPr>
                                        <a:rPr lang="en-US" i="1">
                                          <a:solidFill>
                                            <a:schemeClr val="tx1">
                                              <a:lumMod val="75000"/>
                                              <a:lumOff val="25000"/>
                                            </a:schemeClr>
                                          </a:solidFill>
                                          <a:latin typeface="Cambria Math" panose="02040503050406030204" pitchFamily="18" charset="0"/>
                                          <a:ea typeface="Karla" charset="0"/>
                                          <a:cs typeface="Karla" charset="0"/>
                                        </a:rPr>
                                      </m:ctrlPr>
                                    </m:accPr>
                                    <m:e>
                                      <m:r>
                                        <a:rPr lang="en-US" i="1">
                                          <a:solidFill>
                                            <a:schemeClr val="tx1">
                                              <a:lumMod val="75000"/>
                                              <a:lumOff val="25000"/>
                                            </a:schemeClr>
                                          </a:solidFill>
                                          <a:latin typeface="Cambria Math" charset="0"/>
                                          <a:ea typeface="Karla" charset="0"/>
                                          <a:cs typeface="Karla" charset="0"/>
                                        </a:rPr>
                                        <m:t>𝑥</m:t>
                                      </m:r>
                                    </m:e>
                                  </m:acc>
                                </m:e>
                                <m:sub>
                                  <m:r>
                                    <a:rPr lang="en-US" i="1">
                                      <a:solidFill>
                                        <a:schemeClr val="tx1">
                                          <a:lumMod val="75000"/>
                                          <a:lumOff val="25000"/>
                                        </a:schemeClr>
                                      </a:solidFill>
                                      <a:latin typeface="Cambria Math" charset="0"/>
                                      <a:ea typeface="Karla" charset="0"/>
                                      <a:cs typeface="Karla" charset="0"/>
                                    </a:rPr>
                                    <m:t>𝑖</m:t>
                                  </m:r>
                                </m:sub>
                              </m:sSub>
                            </m:e>
                          </m:d>
                        </m:e>
                        <m:sup>
                          <m:r>
                            <a:rPr lang="en-US">
                              <a:solidFill>
                                <a:schemeClr val="tx1">
                                  <a:lumMod val="75000"/>
                                  <a:lumOff val="25000"/>
                                </a:schemeClr>
                              </a:solidFill>
                              <a:latin typeface="Cambria Math" charset="0"/>
                              <a:ea typeface="Karla" charset="0"/>
                              <a:cs typeface="Karla" charset="0"/>
                            </a:rPr>
                            <m:t>2</m:t>
                          </m:r>
                        </m:sup>
                      </m:sSup>
                    </m:oMath>
                  </m:oMathPara>
                </a14:m>
                <a:endParaRPr lang="en-US" dirty="0"/>
              </a:p>
            </p:txBody>
          </p:sp>
        </mc:Choice>
        <mc:Fallback xmlns="">
          <p:sp>
            <p:nvSpPr>
              <p:cNvPr id="15" name="Rectangle 14">
                <a:extLst>
                  <a:ext uri="{FF2B5EF4-FFF2-40B4-BE49-F238E27FC236}">
                    <a16:creationId xmlns:a16="http://schemas.microsoft.com/office/drawing/2014/main" id="{BE5816D1-2F21-3040-8697-34E1311B203F}"/>
                  </a:ext>
                </a:extLst>
              </p:cNvPr>
              <p:cNvSpPr>
                <a:spLocks noRot="1" noChangeAspect="1" noMove="1" noResize="1" noEditPoints="1" noAdjustHandles="1" noChangeArrowheads="1" noChangeShapeType="1" noTextEdit="1"/>
              </p:cNvSpPr>
              <p:nvPr/>
            </p:nvSpPr>
            <p:spPr>
              <a:xfrm>
                <a:off x="7835082" y="5089862"/>
                <a:ext cx="1812291" cy="369332"/>
              </a:xfrm>
              <a:prstGeom prst="rect">
                <a:avLst/>
              </a:prstGeom>
              <a:blipFill>
                <a:blip r:embed="rId2"/>
                <a:stretch>
                  <a:fillRect b="-6452"/>
                </a:stretch>
              </a:blipFill>
              <a:ln>
                <a:solidFill>
                  <a:schemeClr val="accent2"/>
                </a:solidFill>
              </a:ln>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07DA742-3A87-3C45-A20F-6D5B1988C803}"/>
              </a:ext>
            </a:extLst>
          </p:cNvPr>
          <p:cNvGrpSpPr/>
          <p:nvPr/>
        </p:nvGrpSpPr>
        <p:grpSpPr>
          <a:xfrm>
            <a:off x="1538072" y="4266300"/>
            <a:ext cx="5778307" cy="1994635"/>
            <a:chOff x="1538072" y="3972386"/>
            <a:chExt cx="5778307" cy="1994635"/>
          </a:xfrm>
        </p:grpSpPr>
        <p:grpSp>
          <p:nvGrpSpPr>
            <p:cNvPr id="14" name="Group 13">
              <a:extLst>
                <a:ext uri="{FF2B5EF4-FFF2-40B4-BE49-F238E27FC236}">
                  <a16:creationId xmlns:a16="http://schemas.microsoft.com/office/drawing/2014/main" id="{DB0B7CB3-353E-2C46-84BC-E272B4F36D3B}"/>
                </a:ext>
              </a:extLst>
            </p:cNvPr>
            <p:cNvGrpSpPr/>
            <p:nvPr/>
          </p:nvGrpSpPr>
          <p:grpSpPr>
            <a:xfrm>
              <a:off x="1538072" y="4356609"/>
              <a:ext cx="5778307" cy="1610412"/>
              <a:chOff x="765185" y="3950631"/>
              <a:chExt cx="9723515" cy="2709940"/>
            </a:xfrm>
          </p:grpSpPr>
          <p:pic>
            <p:nvPicPr>
              <p:cNvPr id="6" name="Picture 5">
                <a:extLst>
                  <a:ext uri="{FF2B5EF4-FFF2-40B4-BE49-F238E27FC236}">
                    <a16:creationId xmlns:a16="http://schemas.microsoft.com/office/drawing/2014/main" id="{520170CF-3D09-CD4F-AFEE-8481759324D7}"/>
                  </a:ext>
                </a:extLst>
              </p:cNvPr>
              <p:cNvPicPr>
                <a:picLocks noChangeAspect="1"/>
              </p:cNvPicPr>
              <p:nvPr/>
            </p:nvPicPr>
            <p:blipFill>
              <a:blip r:embed="rId3"/>
              <a:stretch>
                <a:fillRect/>
              </a:stretch>
            </p:blipFill>
            <p:spPr>
              <a:xfrm>
                <a:off x="765185" y="3950633"/>
                <a:ext cx="2168815" cy="2268581"/>
              </a:xfrm>
              <a:prstGeom prst="rect">
                <a:avLst/>
              </a:prstGeom>
            </p:spPr>
          </p:pic>
          <p:sp>
            <p:nvSpPr>
              <p:cNvPr id="7" name="Trapezoid 6">
                <a:extLst>
                  <a:ext uri="{FF2B5EF4-FFF2-40B4-BE49-F238E27FC236}">
                    <a16:creationId xmlns:a16="http://schemas.microsoft.com/office/drawing/2014/main" id="{7B731DED-D0F6-1742-81E0-2B9B4F8A082C}"/>
                  </a:ext>
                </a:extLst>
              </p:cNvPr>
              <p:cNvSpPr>
                <a:spLocks noChangeAspect="1"/>
              </p:cNvSpPr>
              <p:nvPr/>
            </p:nvSpPr>
            <p:spPr>
              <a:xfrm rot="5400000">
                <a:off x="3301096" y="4170524"/>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CB08CB4A-0C58-BB43-9186-C7D34092FFC7}"/>
                  </a:ext>
                </a:extLst>
              </p:cNvPr>
              <p:cNvSpPr>
                <a:spLocks noChangeAspect="1"/>
              </p:cNvSpPr>
              <p:nvPr/>
            </p:nvSpPr>
            <p:spPr>
              <a:xfrm rot="16200000">
                <a:off x="6122902" y="4170523"/>
                <a:ext cx="1829887"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3B66F32-A318-9F48-9B90-D1B3AB0A31D3}"/>
                  </a:ext>
                </a:extLst>
              </p:cNvPr>
              <p:cNvSpPr txBox="1"/>
              <p:nvPr/>
            </p:nvSpPr>
            <p:spPr>
              <a:xfrm>
                <a:off x="5448779" y="4689934"/>
                <a:ext cx="377026" cy="523219"/>
              </a:xfrm>
              <a:prstGeom prst="rect">
                <a:avLst/>
              </a:prstGeom>
              <a:noFill/>
            </p:spPr>
            <p:txBody>
              <a:bodyPr wrap="square" rtlCol="0">
                <a:spAutoFit/>
              </a:bodyPr>
              <a:lstStyle/>
              <a:p>
                <a:pPr algn="ctr"/>
                <a:r>
                  <a:rPr lang="en-US" sz="2800" dirty="0">
                    <a:latin typeface="Cambria Math" charset="0"/>
                    <a:ea typeface="Cambria Math" charset="0"/>
                    <a:cs typeface="Cambria Math" charset="0"/>
                  </a:rPr>
                  <a:t>Z</a:t>
                </a:r>
              </a:p>
            </p:txBody>
          </p:sp>
          <p:sp>
            <p:nvSpPr>
              <p:cNvPr id="10" name="TextBox 9">
                <a:extLst>
                  <a:ext uri="{FF2B5EF4-FFF2-40B4-BE49-F238E27FC236}">
                    <a16:creationId xmlns:a16="http://schemas.microsoft.com/office/drawing/2014/main" id="{FF43FAA8-D22F-2744-9E62-78AB1EB74536}"/>
                  </a:ext>
                </a:extLst>
              </p:cNvPr>
              <p:cNvSpPr txBox="1"/>
              <p:nvPr/>
            </p:nvSpPr>
            <p:spPr>
              <a:xfrm>
                <a:off x="3596222" y="6272136"/>
                <a:ext cx="1229825" cy="388435"/>
              </a:xfrm>
              <a:prstGeom prst="rect">
                <a:avLst/>
              </a:prstGeom>
              <a:noFill/>
            </p:spPr>
            <p:txBody>
              <a:bodyPr wrap="square" rtlCol="0">
                <a:spAutoFit/>
              </a:bodyPr>
              <a:lstStyle/>
              <a:p>
                <a:r>
                  <a:rPr lang="en-US" sz="900" b="1" dirty="0">
                    <a:solidFill>
                      <a:schemeClr val="tx1">
                        <a:lumMod val="75000"/>
                        <a:lumOff val="25000"/>
                      </a:schemeClr>
                    </a:solidFill>
                    <a:latin typeface="Karla" charset="0"/>
                    <a:ea typeface="Karla" charset="0"/>
                    <a:cs typeface="Karla" charset="0"/>
                  </a:rPr>
                  <a:t>ENCODER</a:t>
                </a:r>
              </a:p>
            </p:txBody>
          </p:sp>
          <p:sp>
            <p:nvSpPr>
              <p:cNvPr id="11" name="TextBox 10">
                <a:extLst>
                  <a:ext uri="{FF2B5EF4-FFF2-40B4-BE49-F238E27FC236}">
                    <a16:creationId xmlns:a16="http://schemas.microsoft.com/office/drawing/2014/main" id="{5420E201-5302-6B49-B58E-9D3A6C6C965F}"/>
                  </a:ext>
                </a:extLst>
              </p:cNvPr>
              <p:cNvSpPr txBox="1"/>
              <p:nvPr/>
            </p:nvSpPr>
            <p:spPr>
              <a:xfrm>
                <a:off x="6392566" y="6179042"/>
                <a:ext cx="1223412" cy="388435"/>
              </a:xfrm>
              <a:prstGeom prst="rect">
                <a:avLst/>
              </a:prstGeom>
              <a:noFill/>
            </p:spPr>
            <p:txBody>
              <a:bodyPr wrap="square" rtlCol="0">
                <a:spAutoFit/>
              </a:bodyPr>
              <a:lstStyle/>
              <a:p>
                <a:r>
                  <a:rPr lang="en-US" sz="900" b="1" dirty="0">
                    <a:solidFill>
                      <a:schemeClr val="tx1">
                        <a:lumMod val="75000"/>
                        <a:lumOff val="25000"/>
                      </a:schemeClr>
                    </a:solidFill>
                    <a:latin typeface="Karla" charset="0"/>
                    <a:ea typeface="Karla" charset="0"/>
                    <a:cs typeface="Karla" charset="0"/>
                  </a:rPr>
                  <a:t>DECODER</a:t>
                </a:r>
              </a:p>
            </p:txBody>
          </p:sp>
          <p:pic>
            <p:nvPicPr>
              <p:cNvPr id="12" name="Picture 11">
                <a:extLst>
                  <a:ext uri="{FF2B5EF4-FFF2-40B4-BE49-F238E27FC236}">
                    <a16:creationId xmlns:a16="http://schemas.microsoft.com/office/drawing/2014/main" id="{449A7C3E-FF9D-4C49-9BAB-AEC04FDDDF31}"/>
                  </a:ext>
                </a:extLst>
              </p:cNvPr>
              <p:cNvPicPr>
                <a:picLocks noChangeAspect="1"/>
              </p:cNvPicPr>
              <p:nvPr/>
            </p:nvPicPr>
            <p:blipFill>
              <a:blip r:embed="rId3"/>
              <a:stretch>
                <a:fillRect/>
              </a:stretch>
            </p:blipFill>
            <p:spPr>
              <a:xfrm>
                <a:off x="8319886" y="3950631"/>
                <a:ext cx="2168814" cy="2268582"/>
              </a:xfrm>
              <a:prstGeom prst="rect">
                <a:avLst/>
              </a:prstGeom>
            </p:spPr>
          </p:pic>
        </p:grpSp>
        <p:sp>
          <p:nvSpPr>
            <p:cNvPr id="16" name="TextBox 15">
              <a:extLst>
                <a:ext uri="{FF2B5EF4-FFF2-40B4-BE49-F238E27FC236}">
                  <a16:creationId xmlns:a16="http://schemas.microsoft.com/office/drawing/2014/main" id="{AA11D219-DF4B-654E-9B62-9E4E4353B1B8}"/>
                </a:ext>
              </a:extLst>
            </p:cNvPr>
            <p:cNvSpPr txBox="1"/>
            <p:nvPr/>
          </p:nvSpPr>
          <p:spPr>
            <a:xfrm>
              <a:off x="1830217" y="3972386"/>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B0013BA-BF82-FC46-824E-41B1AB3FD482}"/>
                    </a:ext>
                  </a:extLst>
                </p:cNvPr>
                <p:cNvSpPr txBox="1"/>
                <p:nvPr/>
              </p:nvSpPr>
              <p:spPr>
                <a:xfrm>
                  <a:off x="6418751" y="3972386"/>
                  <a:ext cx="60548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ea typeface="Cambria Math" charset="0"/>
                                <a:cs typeface="Cambria Math" charset="0"/>
                              </a:rPr>
                            </m:ctrlPr>
                          </m:accPr>
                          <m:e>
                            <m:r>
                              <a:rPr lang="en-US" sz="2400" b="0" i="1" smtClean="0">
                                <a:latin typeface="Cambria Math" charset="0"/>
                                <a:ea typeface="Cambria Math" charset="0"/>
                                <a:cs typeface="Cambria Math" charset="0"/>
                              </a:rPr>
                              <m:t>𝑥</m:t>
                            </m:r>
                          </m:e>
                        </m:acc>
                      </m:oMath>
                    </m:oMathPara>
                  </a14:m>
                  <a:endParaRPr lang="en-US" i="1" dirty="0">
                    <a:latin typeface="Cambria Math" charset="0"/>
                    <a:ea typeface="Cambria Math" charset="0"/>
                    <a:cs typeface="Cambria Math" charset="0"/>
                  </a:endParaRPr>
                </a:p>
              </p:txBody>
            </p:sp>
          </mc:Choice>
          <mc:Fallback xmlns="">
            <p:sp>
              <p:nvSpPr>
                <p:cNvPr id="17" name="TextBox 16">
                  <a:extLst>
                    <a:ext uri="{FF2B5EF4-FFF2-40B4-BE49-F238E27FC236}">
                      <a16:creationId xmlns:a16="http://schemas.microsoft.com/office/drawing/2014/main" id="{3B0013BA-BF82-FC46-824E-41B1AB3FD482}"/>
                    </a:ext>
                  </a:extLst>
                </p:cNvPr>
                <p:cNvSpPr txBox="1">
                  <a:spLocks noRot="1" noChangeAspect="1" noMove="1" noResize="1" noEditPoints="1" noAdjustHandles="1" noChangeArrowheads="1" noChangeShapeType="1" noTextEdit="1"/>
                </p:cNvSpPr>
                <p:nvPr/>
              </p:nvSpPr>
              <p:spPr>
                <a:xfrm>
                  <a:off x="6418751" y="3972386"/>
                  <a:ext cx="605483" cy="461665"/>
                </a:xfrm>
                <a:prstGeom prst="rect">
                  <a:avLst/>
                </a:prstGeom>
                <a:blipFill>
                  <a:blip r:embed="rId4"/>
                  <a:stretch>
                    <a:fillRect t="-5556"/>
                  </a:stretch>
                </a:blipFill>
              </p:spPr>
              <p:txBody>
                <a:bodyPr/>
                <a:lstStyle/>
                <a:p>
                  <a:r>
                    <a:rPr lang="en-US">
                      <a:noFill/>
                    </a:rPr>
                    <a:t> </a:t>
                  </a:r>
                </a:p>
              </p:txBody>
            </p:sp>
          </mc:Fallback>
        </mc:AlternateContent>
      </p:grpSp>
    </p:spTree>
    <p:extLst>
      <p:ext uri="{BB962C8B-B14F-4D97-AF65-F5344CB8AC3E}">
        <p14:creationId xmlns:p14="http://schemas.microsoft.com/office/powerpoint/2010/main" val="79606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autoencoders?</a:t>
            </a:r>
          </a:p>
        </p:txBody>
      </p:sp>
      <p:sp>
        <p:nvSpPr>
          <p:cNvPr id="3" name="Content Placeholder 2"/>
          <p:cNvSpPr>
            <a:spLocks noGrp="1"/>
          </p:cNvSpPr>
          <p:nvPr>
            <p:ph idx="1"/>
          </p:nvPr>
        </p:nvSpPr>
        <p:spPr>
          <a:xfrm>
            <a:off x="795255" y="983807"/>
            <a:ext cx="10327008" cy="2111143"/>
          </a:xfrm>
        </p:spPr>
        <p:txBody>
          <a:bodyPr/>
          <a:lstStyle/>
          <a:p>
            <a:pPr marL="457200" indent="-457200">
              <a:buFont typeface="Arial" charset="0"/>
              <a:buChar char="•"/>
            </a:pPr>
            <a:r>
              <a:rPr lang="en-US" dirty="0"/>
              <a:t>A particular kind of learning architecture. </a:t>
            </a:r>
          </a:p>
          <a:p>
            <a:pPr marL="457200" indent="-457200">
              <a:buFont typeface="Arial" charset="0"/>
              <a:buChar char="•"/>
            </a:pPr>
            <a:r>
              <a:rPr lang="en-US" dirty="0"/>
              <a:t>A mechanism of compressing inputs into a form that can later be decompressed similar to the way MP3 compresses audio and JPG compresses images.</a:t>
            </a:r>
          </a:p>
          <a:p>
            <a:pPr marL="457200" indent="-457200">
              <a:buFont typeface="Arial" charset="0"/>
              <a:buChar char="•"/>
            </a:pPr>
            <a:r>
              <a:rPr lang="en-US" dirty="0"/>
              <a:t>Autoencoders are more general than either MP3 or JPG.</a:t>
            </a:r>
          </a:p>
          <a:p>
            <a:pPr marL="457200" indent="-457200">
              <a:buFont typeface="Arial" charset="0"/>
              <a:buChar char="•"/>
            </a:pPr>
            <a:r>
              <a:rPr lang="en-US" dirty="0"/>
              <a:t>They are usually used to </a:t>
            </a:r>
            <a:r>
              <a:rPr lang="mr-IN" dirty="0"/>
              <a:t>…</a:t>
            </a:r>
            <a:endParaRPr lang="en-US" dirty="0"/>
          </a:p>
          <a:p>
            <a:pPr marL="1200120" lvl="1" indent="-457200">
              <a:buFont typeface="Arial" charset="0"/>
              <a:buChar char="•"/>
            </a:pPr>
            <a:r>
              <a:rPr lang="en-US" dirty="0"/>
              <a:t>reduce data dimensionality or find a more general representation for many tasks</a:t>
            </a:r>
          </a:p>
          <a:p>
            <a:pPr marL="1200120" lvl="1" indent="-457200">
              <a:buFont typeface="Arial" charset="0"/>
              <a:buChar char="•"/>
            </a:pPr>
            <a:r>
              <a:rPr lang="en-US" dirty="0"/>
              <a:t>blend inputs from one input to another</a:t>
            </a:r>
          </a:p>
          <a:p>
            <a:pPr marL="1200120" lvl="1" indent="-457200">
              <a:buFont typeface="Arial" charset="0"/>
              <a:buChar char="•"/>
            </a:pPr>
            <a:r>
              <a:rPr lang="en-US" dirty="0" err="1"/>
              <a:t>denoising</a:t>
            </a:r>
            <a:r>
              <a:rPr lang="en-US" dirty="0"/>
              <a:t>, infilling</a:t>
            </a:r>
          </a:p>
          <a:p>
            <a:pPr marL="1200120" lvl="1" indent="-457200">
              <a:buFont typeface="Arial" charset="0"/>
              <a:buChar char="•"/>
            </a:pPr>
            <a:r>
              <a:rPr lang="mr-IN" dirty="0"/>
              <a:t>…</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22</a:t>
            </a:fld>
            <a:endParaRPr lang="en-US"/>
          </a:p>
        </p:txBody>
      </p:sp>
    </p:spTree>
    <p:extLst>
      <p:ext uri="{BB962C8B-B14F-4D97-AF65-F5344CB8AC3E}">
        <p14:creationId xmlns:p14="http://schemas.microsoft.com/office/powerpoint/2010/main" val="2660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MP3 and JPG Image Compression</a:t>
            </a:r>
          </a:p>
        </p:txBody>
      </p:sp>
      <p:sp>
        <p:nvSpPr>
          <p:cNvPr id="3" name="Content Placeholder 2"/>
          <p:cNvSpPr>
            <a:spLocks noGrp="1"/>
          </p:cNvSpPr>
          <p:nvPr>
            <p:ph idx="1"/>
          </p:nvPr>
        </p:nvSpPr>
        <p:spPr>
          <a:xfrm>
            <a:off x="494219" y="5471055"/>
            <a:ext cx="11177828" cy="428997"/>
          </a:xfrm>
        </p:spPr>
        <p:txBody>
          <a:bodyPr/>
          <a:lstStyle/>
          <a:p>
            <a:r>
              <a:rPr lang="en-US"/>
              <a:t>Original image 256x256=262,000, MP3=37,000, and JPG=26,000</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23</a:t>
            </a:fld>
            <a:endParaRPr lang="en-US"/>
          </a:p>
        </p:txBody>
      </p:sp>
      <p:pic>
        <p:nvPicPr>
          <p:cNvPr id="5" name="Picture 4"/>
          <p:cNvPicPr>
            <a:picLocks noChangeAspect="1"/>
          </p:cNvPicPr>
          <p:nvPr/>
        </p:nvPicPr>
        <p:blipFill>
          <a:blip r:embed="rId3"/>
          <a:stretch>
            <a:fillRect/>
          </a:stretch>
        </p:blipFill>
        <p:spPr>
          <a:xfrm>
            <a:off x="0" y="988193"/>
            <a:ext cx="12192000" cy="3644490"/>
          </a:xfrm>
          <a:prstGeom prst="rect">
            <a:avLst/>
          </a:prstGeom>
        </p:spPr>
      </p:pic>
      <p:sp>
        <p:nvSpPr>
          <p:cNvPr id="6" name="TextBox 5"/>
          <p:cNvSpPr txBox="1"/>
          <p:nvPr/>
        </p:nvSpPr>
        <p:spPr>
          <a:xfrm>
            <a:off x="1016000" y="4793966"/>
            <a:ext cx="1271502" cy="461665"/>
          </a:xfrm>
          <a:prstGeom prst="rect">
            <a:avLst/>
          </a:prstGeom>
          <a:noFill/>
        </p:spPr>
        <p:txBody>
          <a:bodyPr wrap="none" rtlCol="0">
            <a:spAutoFit/>
          </a:bodyPr>
          <a:lstStyle/>
          <a:p>
            <a:r>
              <a:rPr lang="en-US" sz="2400">
                <a:latin typeface="Karla" charset="0"/>
                <a:ea typeface="Karla" charset="0"/>
                <a:cs typeface="Karla" charset="0"/>
              </a:rPr>
              <a:t>original</a:t>
            </a:r>
          </a:p>
        </p:txBody>
      </p:sp>
      <p:sp>
        <p:nvSpPr>
          <p:cNvPr id="7" name="TextBox 6"/>
          <p:cNvSpPr txBox="1"/>
          <p:nvPr/>
        </p:nvSpPr>
        <p:spPr>
          <a:xfrm>
            <a:off x="5697493" y="4830847"/>
            <a:ext cx="797013" cy="461665"/>
          </a:xfrm>
          <a:prstGeom prst="rect">
            <a:avLst/>
          </a:prstGeom>
          <a:noFill/>
        </p:spPr>
        <p:txBody>
          <a:bodyPr wrap="none" rtlCol="0">
            <a:spAutoFit/>
          </a:bodyPr>
          <a:lstStyle/>
          <a:p>
            <a:r>
              <a:rPr lang="en-US" sz="2400">
                <a:latin typeface="Karla" charset="0"/>
                <a:ea typeface="Karla" charset="0"/>
                <a:cs typeface="Karla" charset="0"/>
              </a:rPr>
              <a:t>MP3</a:t>
            </a:r>
          </a:p>
        </p:txBody>
      </p:sp>
      <p:sp>
        <p:nvSpPr>
          <p:cNvPr id="8" name="TextBox 7"/>
          <p:cNvSpPr txBox="1"/>
          <p:nvPr/>
        </p:nvSpPr>
        <p:spPr>
          <a:xfrm>
            <a:off x="9972803" y="4848107"/>
            <a:ext cx="678391" cy="461665"/>
          </a:xfrm>
          <a:prstGeom prst="rect">
            <a:avLst/>
          </a:prstGeom>
          <a:noFill/>
        </p:spPr>
        <p:txBody>
          <a:bodyPr wrap="none" rtlCol="0">
            <a:spAutoFit/>
          </a:bodyPr>
          <a:lstStyle/>
          <a:p>
            <a:r>
              <a:rPr lang="en-US" sz="2400">
                <a:latin typeface="Karla" charset="0"/>
                <a:ea typeface="Karla" charset="0"/>
                <a:cs typeface="Karla" charset="0"/>
              </a:rPr>
              <a:t>JPG</a:t>
            </a:r>
          </a:p>
        </p:txBody>
      </p:sp>
      <p:sp>
        <p:nvSpPr>
          <p:cNvPr id="9" name="Slide Number Placeholder 3"/>
          <p:cNvSpPr txBox="1">
            <a:spLocks/>
          </p:cNvSpPr>
          <p:nvPr/>
        </p:nvSpPr>
        <p:spPr>
          <a:xfrm>
            <a:off x="701445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236371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MP3 and JPG Image Compression(</a:t>
            </a:r>
            <a:r>
              <a:rPr lang="en-US" dirty="0" err="1"/>
              <a:t>cont</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686" y="2383873"/>
            <a:ext cx="10218693" cy="2121866"/>
          </a:xfrm>
        </p:spPr>
      </p:pic>
      <p:sp>
        <p:nvSpPr>
          <p:cNvPr id="4" name="Slide Number Placeholder 3"/>
          <p:cNvSpPr>
            <a:spLocks noGrp="1"/>
          </p:cNvSpPr>
          <p:nvPr>
            <p:ph type="sldNum" sz="quarter" idx="12"/>
          </p:nvPr>
        </p:nvSpPr>
        <p:spPr/>
        <p:txBody>
          <a:bodyPr/>
          <a:lstStyle/>
          <a:p>
            <a:fld id="{81B7CCDB-6D39-0547-B7B3-C80E39D6513A}" type="slidenum">
              <a:rPr lang="en-US" smtClean="0"/>
              <a:pPr/>
              <a:t>24</a:t>
            </a:fld>
            <a:endParaRPr lang="en-US"/>
          </a:p>
        </p:txBody>
      </p:sp>
      <p:sp>
        <p:nvSpPr>
          <p:cNvPr id="6" name="TextBox 5"/>
          <p:cNvSpPr txBox="1"/>
          <p:nvPr/>
        </p:nvSpPr>
        <p:spPr>
          <a:xfrm>
            <a:off x="1173162" y="4919134"/>
            <a:ext cx="1271502" cy="461665"/>
          </a:xfrm>
          <a:prstGeom prst="rect">
            <a:avLst/>
          </a:prstGeom>
          <a:noFill/>
        </p:spPr>
        <p:txBody>
          <a:bodyPr wrap="none" rtlCol="0">
            <a:spAutoFit/>
          </a:bodyPr>
          <a:lstStyle/>
          <a:p>
            <a:r>
              <a:rPr lang="en-US" sz="2400">
                <a:latin typeface="Karla" charset="0"/>
                <a:ea typeface="Karla" charset="0"/>
                <a:cs typeface="Karla" charset="0"/>
              </a:rPr>
              <a:t>original</a:t>
            </a:r>
          </a:p>
        </p:txBody>
      </p:sp>
      <p:sp>
        <p:nvSpPr>
          <p:cNvPr id="7" name="TextBox 6"/>
          <p:cNvSpPr txBox="1"/>
          <p:nvPr/>
        </p:nvSpPr>
        <p:spPr>
          <a:xfrm>
            <a:off x="5854655" y="4956015"/>
            <a:ext cx="797013" cy="461665"/>
          </a:xfrm>
          <a:prstGeom prst="rect">
            <a:avLst/>
          </a:prstGeom>
          <a:noFill/>
        </p:spPr>
        <p:txBody>
          <a:bodyPr wrap="none" rtlCol="0">
            <a:spAutoFit/>
          </a:bodyPr>
          <a:lstStyle/>
          <a:p>
            <a:r>
              <a:rPr lang="en-US" sz="2400">
                <a:latin typeface="Karla" charset="0"/>
                <a:ea typeface="Karla" charset="0"/>
                <a:cs typeface="Karla" charset="0"/>
              </a:rPr>
              <a:t>MP3</a:t>
            </a:r>
          </a:p>
        </p:txBody>
      </p:sp>
      <p:sp>
        <p:nvSpPr>
          <p:cNvPr id="8" name="TextBox 7"/>
          <p:cNvSpPr txBox="1"/>
          <p:nvPr/>
        </p:nvSpPr>
        <p:spPr>
          <a:xfrm>
            <a:off x="10129965" y="4973275"/>
            <a:ext cx="678391" cy="461665"/>
          </a:xfrm>
          <a:prstGeom prst="rect">
            <a:avLst/>
          </a:prstGeom>
          <a:noFill/>
        </p:spPr>
        <p:txBody>
          <a:bodyPr wrap="none" rtlCol="0">
            <a:spAutoFit/>
          </a:bodyPr>
          <a:lstStyle/>
          <a:p>
            <a:r>
              <a:rPr lang="en-US" sz="2400">
                <a:latin typeface="Karla" charset="0"/>
                <a:ea typeface="Karla" charset="0"/>
                <a:cs typeface="Karla" charset="0"/>
              </a:rPr>
              <a:t>JPG</a:t>
            </a:r>
          </a:p>
        </p:txBody>
      </p:sp>
      <p:sp>
        <p:nvSpPr>
          <p:cNvPr id="9" name="Slide Number Placeholder 3"/>
          <p:cNvSpPr txBox="1">
            <a:spLocks/>
          </p:cNvSpPr>
          <p:nvPr/>
        </p:nvSpPr>
        <p:spPr>
          <a:xfrm>
            <a:off x="6788734"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965967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simplest autoencoder	</a:t>
            </a:r>
          </a:p>
        </p:txBody>
      </p:sp>
      <p:sp>
        <p:nvSpPr>
          <p:cNvPr id="16" name="Content Placeholder 15"/>
          <p:cNvSpPr>
            <a:spLocks noGrp="1"/>
          </p:cNvSpPr>
          <p:nvPr>
            <p:ph idx="1"/>
          </p:nvPr>
        </p:nvSpPr>
        <p:spPr/>
        <p:txBody>
          <a:bodyPr/>
          <a:lstStyle/>
          <a:p>
            <a:r>
              <a:rPr lang="en-US" b="1" dirty="0"/>
              <a:t>Encode</a:t>
            </a:r>
            <a:r>
              <a:rPr lang="en-US" dirty="0"/>
              <a:t> with a simple fully connected network (FCN)</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25</a:t>
            </a:fld>
            <a:endParaRPr lang="en-US"/>
          </a:p>
        </p:txBody>
      </p:sp>
      <p:sp>
        <p:nvSpPr>
          <p:cNvPr id="6" name="TextBox 5"/>
          <p:cNvSpPr txBox="1"/>
          <p:nvPr/>
        </p:nvSpPr>
        <p:spPr>
          <a:xfrm>
            <a:off x="5392692" y="1893349"/>
            <a:ext cx="2440867"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FCN with 20 neurons</a:t>
            </a:r>
          </a:p>
        </p:txBody>
      </p:sp>
      <p:sp>
        <p:nvSpPr>
          <p:cNvPr id="14" name="TextBox 13"/>
          <p:cNvSpPr txBox="1"/>
          <p:nvPr/>
        </p:nvSpPr>
        <p:spPr>
          <a:xfrm>
            <a:off x="8584813" y="3410845"/>
            <a:ext cx="1470274" cy="369332"/>
          </a:xfrm>
          <a:prstGeom prst="rect">
            <a:avLst/>
          </a:prstGeom>
          <a:noFill/>
        </p:spPr>
        <p:txBody>
          <a:bodyPr wrap="none" rtlCol="0">
            <a:spAutoFit/>
          </a:bodyPr>
          <a:lstStyle/>
          <a:p>
            <a:r>
              <a:rPr lang="en-US">
                <a:latin typeface="Karla" charset="0"/>
                <a:ea typeface="Karla" charset="0"/>
                <a:cs typeface="Karla" charset="0"/>
              </a:rPr>
              <a:t>20 numbers</a:t>
            </a:r>
          </a:p>
        </p:txBody>
      </p:sp>
      <p:sp>
        <p:nvSpPr>
          <p:cNvPr id="10" name="TextBox 9"/>
          <p:cNvSpPr txBox="1"/>
          <p:nvPr/>
        </p:nvSpPr>
        <p:spPr>
          <a:xfrm>
            <a:off x="857521" y="1892564"/>
            <a:ext cx="1769566" cy="369331"/>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Image 100x100</a:t>
            </a:r>
          </a:p>
        </p:txBody>
      </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07839" y="2873083"/>
            <a:ext cx="2194039" cy="2355035"/>
          </a:xfrm>
          <a:prstGeom prst="rect">
            <a:avLst/>
          </a:prstGeom>
        </p:spPr>
      </p:pic>
      <p:sp>
        <p:nvSpPr>
          <p:cNvPr id="5" name="Rectangle 4"/>
          <p:cNvSpPr/>
          <p:nvPr/>
        </p:nvSpPr>
        <p:spPr>
          <a:xfrm>
            <a:off x="3509226" y="2338016"/>
            <a:ext cx="314325" cy="344986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552088" y="269394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3547732" y="2389144"/>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3547732" y="2990042"/>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a:spLocks noChangeAspect="1"/>
          </p:cNvSpPr>
          <p:nvPr/>
        </p:nvSpPr>
        <p:spPr>
          <a:xfrm>
            <a:off x="3547732" y="3603996"/>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3556439" y="329919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3556439" y="390008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3556439" y="4514042"/>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a:spLocks noChangeAspect="1"/>
          </p:cNvSpPr>
          <p:nvPr/>
        </p:nvSpPr>
        <p:spPr>
          <a:xfrm>
            <a:off x="3552083" y="4209237"/>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3552083" y="4810135"/>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rot="5400000">
            <a:off x="3488910" y="5441685"/>
            <a:ext cx="486975" cy="369332"/>
          </a:xfrm>
          <a:prstGeom prst="rect">
            <a:avLst/>
          </a:prstGeom>
          <a:noFill/>
        </p:spPr>
        <p:txBody>
          <a:bodyPr wrap="square" rtlCol="0">
            <a:spAutoFit/>
          </a:bodyPr>
          <a:lstStyle/>
          <a:p>
            <a:r>
              <a:rPr lang="mr-IN" dirty="0"/>
              <a:t>…</a:t>
            </a:r>
            <a:endParaRPr lang="en-US" dirty="0"/>
          </a:p>
        </p:txBody>
      </p:sp>
      <p:sp>
        <p:nvSpPr>
          <p:cNvPr id="29" name="Oval 28"/>
          <p:cNvSpPr>
            <a:spLocks noChangeAspect="1"/>
          </p:cNvSpPr>
          <p:nvPr/>
        </p:nvSpPr>
        <p:spPr>
          <a:xfrm>
            <a:off x="3547727" y="511929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830596" y="1891097"/>
            <a:ext cx="2405863"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Flatten Image 10,000</a:t>
            </a:r>
          </a:p>
        </p:txBody>
      </p:sp>
      <p:cxnSp>
        <p:nvCxnSpPr>
          <p:cNvPr id="31" name="Straight Arrow Connector 30"/>
          <p:cNvCxnSpPr/>
          <p:nvPr/>
        </p:nvCxnSpPr>
        <p:spPr>
          <a:xfrm flipV="1">
            <a:off x="3047664" y="2617354"/>
            <a:ext cx="414343" cy="13707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047664" y="4165600"/>
            <a:ext cx="368049" cy="13387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6007472" y="2721470"/>
            <a:ext cx="370821" cy="2588248"/>
            <a:chOff x="5308357" y="2290661"/>
            <a:chExt cx="370821" cy="2588248"/>
          </a:xfrm>
        </p:grpSpPr>
        <p:sp>
          <p:nvSpPr>
            <p:cNvPr id="39" name="Rectangle 38"/>
            <p:cNvSpPr/>
            <p:nvPr/>
          </p:nvSpPr>
          <p:spPr>
            <a:xfrm>
              <a:off x="5364853" y="2290661"/>
              <a:ext cx="314325" cy="258824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5412310" y="2432689"/>
              <a:ext cx="237307" cy="1741956"/>
              <a:chOff x="3700132" y="2541544"/>
              <a:chExt cx="237307" cy="1741956"/>
            </a:xfrm>
          </p:grpSpPr>
          <p:sp>
            <p:nvSpPr>
              <p:cNvPr id="40" name="Oval 39"/>
              <p:cNvSpPr>
                <a:spLocks noChangeAspect="1"/>
              </p:cNvSpPr>
              <p:nvPr/>
            </p:nvSpPr>
            <p:spPr>
              <a:xfrm>
                <a:off x="3704488" y="284634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3700132" y="2541544"/>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3700132" y="3142442"/>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a:spLocks noChangeAspect="1"/>
              </p:cNvSpPr>
              <p:nvPr/>
            </p:nvSpPr>
            <p:spPr>
              <a:xfrm>
                <a:off x="3700132" y="3756396"/>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a:spLocks noChangeAspect="1"/>
              </p:cNvSpPr>
              <p:nvPr/>
            </p:nvSpPr>
            <p:spPr>
              <a:xfrm>
                <a:off x="3708839" y="345159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a:spLocks noChangeAspect="1"/>
              </p:cNvSpPr>
              <p:nvPr/>
            </p:nvSpPr>
            <p:spPr>
              <a:xfrm>
                <a:off x="3708839" y="405248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TextBox 52"/>
            <p:cNvSpPr txBox="1"/>
            <p:nvPr/>
          </p:nvSpPr>
          <p:spPr>
            <a:xfrm rot="5400000" flipV="1">
              <a:off x="5234057" y="4324911"/>
              <a:ext cx="517932" cy="369332"/>
            </a:xfrm>
            <a:prstGeom prst="rect">
              <a:avLst/>
            </a:prstGeom>
            <a:noFill/>
          </p:spPr>
          <p:txBody>
            <a:bodyPr wrap="square" rtlCol="0">
              <a:spAutoFit/>
            </a:bodyPr>
            <a:lstStyle/>
            <a:p>
              <a:r>
                <a:rPr lang="mr-IN" dirty="0"/>
                <a:t>…</a:t>
              </a:r>
              <a:endParaRPr lang="en-US" dirty="0"/>
            </a:p>
          </p:txBody>
        </p:sp>
      </p:grpSp>
      <p:cxnSp>
        <p:nvCxnSpPr>
          <p:cNvPr id="92" name="Straight Arrow Connector 91"/>
          <p:cNvCxnSpPr/>
          <p:nvPr/>
        </p:nvCxnSpPr>
        <p:spPr>
          <a:xfrm>
            <a:off x="3917064" y="2620155"/>
            <a:ext cx="2035503" cy="3389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3943727" y="2617354"/>
            <a:ext cx="1933673" cy="2423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3979331" y="2931789"/>
            <a:ext cx="1973236" cy="968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4016455" y="3913879"/>
            <a:ext cx="1936112" cy="1205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4035017" y="3053354"/>
            <a:ext cx="1850201" cy="2572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4033528" y="5119291"/>
            <a:ext cx="1870252" cy="507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14" name="Group 113"/>
          <p:cNvGrpSpPr/>
          <p:nvPr/>
        </p:nvGrpSpPr>
        <p:grpSpPr>
          <a:xfrm>
            <a:off x="7186860" y="3056013"/>
            <a:ext cx="1020550" cy="1919161"/>
            <a:chOff x="5996917" y="3037942"/>
            <a:chExt cx="1020550" cy="1919161"/>
          </a:xfrm>
        </p:grpSpPr>
        <p:cxnSp>
          <p:nvCxnSpPr>
            <p:cNvPr id="13" name="Straight Arrow Connector 12"/>
            <p:cNvCxnSpPr/>
            <p:nvPr/>
          </p:nvCxnSpPr>
          <p:spPr>
            <a:xfrm>
              <a:off x="5996918" y="3037942"/>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5996917" y="329919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5996919" y="355716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6017341" y="3821939"/>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6017340" y="4083188"/>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6017342" y="4341158"/>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rot="5400000" flipV="1">
              <a:off x="5941549" y="4228338"/>
              <a:ext cx="934311" cy="523220"/>
            </a:xfrm>
            <a:prstGeom prst="rect">
              <a:avLst/>
            </a:prstGeom>
            <a:noFill/>
          </p:spPr>
          <p:txBody>
            <a:bodyPr wrap="square" rtlCol="0">
              <a:spAutoFit/>
            </a:bodyPr>
            <a:lstStyle/>
            <a:p>
              <a:r>
                <a:rPr lang="mr-IN" sz="2800" dirty="0"/>
                <a:t>…</a:t>
              </a:r>
              <a:endParaRPr lang="en-US" sz="2800" dirty="0"/>
            </a:p>
          </p:txBody>
        </p:sp>
      </p:grpSp>
      <p:sp>
        <p:nvSpPr>
          <p:cNvPr id="121" name="TextBox 120"/>
          <p:cNvSpPr txBox="1"/>
          <p:nvPr/>
        </p:nvSpPr>
        <p:spPr>
          <a:xfrm>
            <a:off x="4971805" y="5776239"/>
            <a:ext cx="2877711" cy="369332"/>
          </a:xfrm>
          <a:prstGeom prst="rect">
            <a:avLst/>
          </a:prstGeom>
          <a:solidFill>
            <a:schemeClr val="bg1">
              <a:lumMod val="85000"/>
            </a:schemeClr>
          </a:solidFill>
        </p:spPr>
        <p:txBody>
          <a:bodyPr wrap="none" rtlCol="0">
            <a:spAutoFit/>
          </a:bodyPr>
          <a:lstStyle/>
          <a:p>
            <a:r>
              <a:rPr lang="en-US" dirty="0">
                <a:latin typeface="Karla" charset="0"/>
                <a:ea typeface="Karla" charset="0"/>
                <a:cs typeface="Karla" charset="0"/>
              </a:rPr>
              <a:t>Parameters: 10K x 20 + 20</a:t>
            </a:r>
          </a:p>
        </p:txBody>
      </p:sp>
    </p:spTree>
    <p:extLst>
      <p:ext uri="{BB962C8B-B14F-4D97-AF65-F5344CB8AC3E}">
        <p14:creationId xmlns:p14="http://schemas.microsoft.com/office/powerpoint/2010/main" val="843756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simplest autoencoder	</a:t>
            </a:r>
          </a:p>
        </p:txBody>
      </p:sp>
      <p:sp>
        <p:nvSpPr>
          <p:cNvPr id="7" name="Content Placeholder 6"/>
          <p:cNvSpPr>
            <a:spLocks noGrp="1"/>
          </p:cNvSpPr>
          <p:nvPr>
            <p:ph idx="1"/>
          </p:nvPr>
        </p:nvSpPr>
        <p:spPr/>
        <p:txBody>
          <a:bodyPr/>
          <a:lstStyle/>
          <a:p>
            <a:r>
              <a:rPr lang="en-US" dirty="0"/>
              <a:t>Encode and decode together after training</a:t>
            </a:r>
          </a:p>
        </p:txBody>
      </p:sp>
      <p:sp>
        <p:nvSpPr>
          <p:cNvPr id="4" name="Slide Number Placeholder 3"/>
          <p:cNvSpPr>
            <a:spLocks noGrp="1"/>
          </p:cNvSpPr>
          <p:nvPr>
            <p:ph type="sldNum" sz="quarter" idx="12"/>
          </p:nvPr>
        </p:nvSpPr>
        <p:spPr>
          <a:xfrm>
            <a:off x="8517442" y="6400800"/>
            <a:ext cx="2844800" cy="365125"/>
          </a:xfrm>
        </p:spPr>
        <p:txBody>
          <a:bodyPr/>
          <a:lstStyle/>
          <a:p>
            <a:fld id="{81B7CCDB-6D39-0547-B7B3-C80E39D6513A}" type="slidenum">
              <a:rPr lang="en-US" smtClean="0"/>
              <a:pPr/>
              <a:t>26</a:t>
            </a:fld>
            <a:endParaRPr lang="en-US"/>
          </a:p>
        </p:txBody>
      </p:sp>
      <p:grpSp>
        <p:nvGrpSpPr>
          <p:cNvPr id="5" name="Group 4"/>
          <p:cNvGrpSpPr/>
          <p:nvPr/>
        </p:nvGrpSpPr>
        <p:grpSpPr>
          <a:xfrm>
            <a:off x="27939" y="1913626"/>
            <a:ext cx="7138218" cy="4474311"/>
            <a:chOff x="1069192" y="1891097"/>
            <a:chExt cx="7138218" cy="4474311"/>
          </a:xfrm>
        </p:grpSpPr>
        <p:sp>
          <p:nvSpPr>
            <p:cNvPr id="28" name="TextBox 27"/>
            <p:cNvSpPr txBox="1"/>
            <p:nvPr/>
          </p:nvSpPr>
          <p:spPr>
            <a:xfrm>
              <a:off x="5392692" y="1893349"/>
              <a:ext cx="2440867"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FCN with 20 neurons</a:t>
              </a:r>
            </a:p>
          </p:txBody>
        </p:sp>
        <p:sp>
          <p:nvSpPr>
            <p:cNvPr id="30" name="TextBox 29"/>
            <p:cNvSpPr txBox="1"/>
            <p:nvPr/>
          </p:nvSpPr>
          <p:spPr>
            <a:xfrm>
              <a:off x="1069192" y="1899871"/>
              <a:ext cx="1804629"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Image 100x100</a:t>
              </a:r>
            </a:p>
          </p:txBody>
        </p:sp>
        <p:pic>
          <p:nvPicPr>
            <p:cNvPr id="31" name="Picture 30"/>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140477" y="3047068"/>
              <a:ext cx="1804630" cy="1937052"/>
            </a:xfrm>
            <a:prstGeom prst="rect">
              <a:avLst/>
            </a:prstGeom>
          </p:spPr>
        </p:pic>
        <p:sp>
          <p:nvSpPr>
            <p:cNvPr id="32" name="Rectangle 31"/>
            <p:cNvSpPr/>
            <p:nvPr/>
          </p:nvSpPr>
          <p:spPr>
            <a:xfrm>
              <a:off x="3509226" y="2338016"/>
              <a:ext cx="314325" cy="344986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3552088" y="269394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3547732" y="2389144"/>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3547732" y="2990042"/>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3547732" y="3603996"/>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3556439" y="329919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3556439" y="390008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3556439" y="4514042"/>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a:spLocks noChangeAspect="1"/>
            </p:cNvSpPr>
            <p:nvPr/>
          </p:nvSpPr>
          <p:spPr>
            <a:xfrm>
              <a:off x="3552083" y="4209237"/>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a:spLocks noChangeAspect="1"/>
            </p:cNvSpPr>
            <p:nvPr/>
          </p:nvSpPr>
          <p:spPr>
            <a:xfrm>
              <a:off x="3552083" y="4810135"/>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rot="5400000">
              <a:off x="3488910" y="5441685"/>
              <a:ext cx="486975" cy="369332"/>
            </a:xfrm>
            <a:prstGeom prst="rect">
              <a:avLst/>
            </a:prstGeom>
            <a:noFill/>
          </p:spPr>
          <p:txBody>
            <a:bodyPr wrap="square" rtlCol="0">
              <a:spAutoFit/>
            </a:bodyPr>
            <a:lstStyle/>
            <a:p>
              <a:r>
                <a:rPr lang="mr-IN" dirty="0"/>
                <a:t>…</a:t>
              </a:r>
              <a:endParaRPr lang="en-US" dirty="0"/>
            </a:p>
          </p:txBody>
        </p:sp>
        <p:sp>
          <p:nvSpPr>
            <p:cNvPr id="43" name="Oval 42"/>
            <p:cNvSpPr>
              <a:spLocks noChangeAspect="1"/>
            </p:cNvSpPr>
            <p:nvPr/>
          </p:nvSpPr>
          <p:spPr>
            <a:xfrm>
              <a:off x="3547727" y="511929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940667" y="1891097"/>
              <a:ext cx="2405863"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Flatten Image 10,000</a:t>
              </a:r>
            </a:p>
          </p:txBody>
        </p:sp>
        <p:cxnSp>
          <p:nvCxnSpPr>
            <p:cNvPr id="45" name="Straight Arrow Connector 44"/>
            <p:cNvCxnSpPr/>
            <p:nvPr/>
          </p:nvCxnSpPr>
          <p:spPr>
            <a:xfrm flipV="1">
              <a:off x="3047664" y="2617354"/>
              <a:ext cx="414343" cy="13707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047664" y="4165600"/>
              <a:ext cx="368049" cy="13387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6007472" y="2721470"/>
              <a:ext cx="370821" cy="2588248"/>
              <a:chOff x="5308357" y="2290661"/>
              <a:chExt cx="370821" cy="2588248"/>
            </a:xfrm>
          </p:grpSpPr>
          <p:sp>
            <p:nvSpPr>
              <p:cNvPr id="48" name="Rectangle 47"/>
              <p:cNvSpPr/>
              <p:nvPr/>
            </p:nvSpPr>
            <p:spPr>
              <a:xfrm>
                <a:off x="5364853" y="2290661"/>
                <a:ext cx="314325" cy="2588248"/>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 name="Group 48"/>
              <p:cNvGrpSpPr/>
              <p:nvPr/>
            </p:nvGrpSpPr>
            <p:grpSpPr>
              <a:xfrm>
                <a:off x="5412310" y="2432689"/>
                <a:ext cx="237307" cy="1741956"/>
                <a:chOff x="3700132" y="2541544"/>
                <a:chExt cx="237307" cy="1741956"/>
              </a:xfrm>
            </p:grpSpPr>
            <p:sp>
              <p:nvSpPr>
                <p:cNvPr id="51" name="Oval 50"/>
                <p:cNvSpPr>
                  <a:spLocks noChangeAspect="1"/>
                </p:cNvSpPr>
                <p:nvPr/>
              </p:nvSpPr>
              <p:spPr>
                <a:xfrm>
                  <a:off x="3704488" y="284634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a:spLocks noChangeAspect="1"/>
                </p:cNvSpPr>
                <p:nvPr/>
              </p:nvSpPr>
              <p:spPr>
                <a:xfrm>
                  <a:off x="3700132" y="2541544"/>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3700132" y="3142442"/>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3700132" y="3756396"/>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a:spLocks noChangeAspect="1"/>
                </p:cNvSpPr>
                <p:nvPr/>
              </p:nvSpPr>
              <p:spPr>
                <a:xfrm>
                  <a:off x="3708839" y="345159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a:spLocks noChangeAspect="1"/>
                </p:cNvSpPr>
                <p:nvPr/>
              </p:nvSpPr>
              <p:spPr>
                <a:xfrm>
                  <a:off x="3708839" y="4052489"/>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 name="TextBox 49"/>
              <p:cNvSpPr txBox="1"/>
              <p:nvPr/>
            </p:nvSpPr>
            <p:spPr>
              <a:xfrm rot="5400000" flipV="1">
                <a:off x="5234057" y="4324911"/>
                <a:ext cx="517932" cy="369332"/>
              </a:xfrm>
              <a:prstGeom prst="rect">
                <a:avLst/>
              </a:prstGeom>
              <a:noFill/>
            </p:spPr>
            <p:txBody>
              <a:bodyPr wrap="square" rtlCol="0">
                <a:spAutoFit/>
              </a:bodyPr>
              <a:lstStyle/>
              <a:p>
                <a:r>
                  <a:rPr lang="mr-IN" dirty="0"/>
                  <a:t>…</a:t>
                </a:r>
                <a:endParaRPr lang="en-US" dirty="0"/>
              </a:p>
            </p:txBody>
          </p:sp>
        </p:grpSp>
        <p:cxnSp>
          <p:nvCxnSpPr>
            <p:cNvPr id="57" name="Straight Arrow Connector 56"/>
            <p:cNvCxnSpPr/>
            <p:nvPr/>
          </p:nvCxnSpPr>
          <p:spPr>
            <a:xfrm>
              <a:off x="3917064" y="2620155"/>
              <a:ext cx="2035503" cy="3389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3943727" y="2617354"/>
              <a:ext cx="1933673" cy="2423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V="1">
              <a:off x="3979331" y="2931789"/>
              <a:ext cx="1973236" cy="968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4016455" y="3913879"/>
              <a:ext cx="1936112" cy="1205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V="1">
              <a:off x="4035017" y="3053354"/>
              <a:ext cx="1850201" cy="25729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4033528" y="5119291"/>
              <a:ext cx="1870252" cy="5070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7186860" y="3056013"/>
              <a:ext cx="1020550" cy="1919161"/>
              <a:chOff x="5996917" y="3037942"/>
              <a:chExt cx="1020550" cy="1919161"/>
            </a:xfrm>
          </p:grpSpPr>
          <p:cxnSp>
            <p:nvCxnSpPr>
              <p:cNvPr id="64" name="Straight Arrow Connector 63"/>
              <p:cNvCxnSpPr/>
              <p:nvPr/>
            </p:nvCxnSpPr>
            <p:spPr>
              <a:xfrm>
                <a:off x="5996918" y="3037942"/>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5996917" y="329919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5996919" y="355716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6017341" y="3821939"/>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017340" y="4083188"/>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6017342" y="4341158"/>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5400000" flipV="1">
                <a:off x="5941549" y="4228338"/>
                <a:ext cx="934311" cy="523220"/>
              </a:xfrm>
              <a:prstGeom prst="rect">
                <a:avLst/>
              </a:prstGeom>
              <a:noFill/>
            </p:spPr>
            <p:txBody>
              <a:bodyPr wrap="square" rtlCol="0">
                <a:spAutoFit/>
              </a:bodyPr>
              <a:lstStyle/>
              <a:p>
                <a:r>
                  <a:rPr lang="mr-IN" sz="2800" dirty="0"/>
                  <a:t>…</a:t>
                </a:r>
                <a:endParaRPr lang="en-US" sz="2800" dirty="0"/>
              </a:p>
            </p:txBody>
          </p:sp>
        </p:grpSp>
        <p:sp>
          <p:nvSpPr>
            <p:cNvPr id="71" name="TextBox 70"/>
            <p:cNvSpPr txBox="1"/>
            <p:nvPr/>
          </p:nvSpPr>
          <p:spPr>
            <a:xfrm>
              <a:off x="4299379" y="5996076"/>
              <a:ext cx="2877711" cy="369332"/>
            </a:xfrm>
            <a:prstGeom prst="rect">
              <a:avLst/>
            </a:prstGeom>
            <a:solidFill>
              <a:schemeClr val="bg1">
                <a:lumMod val="85000"/>
              </a:schemeClr>
            </a:solidFill>
          </p:spPr>
          <p:txBody>
            <a:bodyPr wrap="none" rtlCol="0">
              <a:spAutoFit/>
            </a:bodyPr>
            <a:lstStyle/>
            <a:p>
              <a:r>
                <a:rPr lang="en-US" dirty="0">
                  <a:latin typeface="Karla" charset="0"/>
                  <a:ea typeface="Karla" charset="0"/>
                  <a:cs typeface="Karla" charset="0"/>
                </a:rPr>
                <a:t>Parameters: 10K x 20 + 20</a:t>
              </a:r>
            </a:p>
          </p:txBody>
        </p:sp>
      </p:grpSp>
      <p:sp>
        <p:nvSpPr>
          <p:cNvPr id="72" name="Rectangle 71"/>
          <p:cNvSpPr/>
          <p:nvPr/>
        </p:nvSpPr>
        <p:spPr>
          <a:xfrm>
            <a:off x="7610742" y="2315930"/>
            <a:ext cx="314325" cy="344986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7643818" y="2432495"/>
            <a:ext cx="369337" cy="3480694"/>
            <a:chOff x="3725703" y="2564073"/>
            <a:chExt cx="369337" cy="3480694"/>
          </a:xfrm>
        </p:grpSpPr>
        <p:sp>
          <p:nvSpPr>
            <p:cNvPr id="73" name="Oval 72"/>
            <p:cNvSpPr>
              <a:spLocks noChangeAspect="1"/>
            </p:cNvSpPr>
            <p:nvPr/>
          </p:nvSpPr>
          <p:spPr>
            <a:xfrm>
              <a:off x="3730064" y="2868878"/>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a:spLocks noChangeAspect="1"/>
            </p:cNvSpPr>
            <p:nvPr/>
          </p:nvSpPr>
          <p:spPr>
            <a:xfrm>
              <a:off x="3725708" y="2564073"/>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a:spLocks noChangeAspect="1"/>
            </p:cNvSpPr>
            <p:nvPr/>
          </p:nvSpPr>
          <p:spPr>
            <a:xfrm>
              <a:off x="3725708" y="316497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a:spLocks noChangeAspect="1"/>
            </p:cNvSpPr>
            <p:nvPr/>
          </p:nvSpPr>
          <p:spPr>
            <a:xfrm>
              <a:off x="3725708" y="3778925"/>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a:spLocks noChangeAspect="1"/>
            </p:cNvSpPr>
            <p:nvPr/>
          </p:nvSpPr>
          <p:spPr>
            <a:xfrm>
              <a:off x="3734415" y="3474120"/>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3734415" y="4075018"/>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3734415" y="4688971"/>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3730059" y="4384166"/>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3730059" y="4985064"/>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rot="5400000">
              <a:off x="3666886" y="5616614"/>
              <a:ext cx="486975" cy="369332"/>
            </a:xfrm>
            <a:prstGeom prst="rect">
              <a:avLst/>
            </a:prstGeom>
            <a:noFill/>
          </p:spPr>
          <p:txBody>
            <a:bodyPr wrap="square" rtlCol="0">
              <a:spAutoFit/>
            </a:bodyPr>
            <a:lstStyle/>
            <a:p>
              <a:r>
                <a:rPr lang="mr-IN" dirty="0"/>
                <a:t>…</a:t>
              </a:r>
              <a:endParaRPr lang="en-US" dirty="0"/>
            </a:p>
          </p:txBody>
        </p:sp>
        <p:sp>
          <p:nvSpPr>
            <p:cNvPr id="83" name="Oval 82"/>
            <p:cNvSpPr>
              <a:spLocks noChangeAspect="1"/>
            </p:cNvSpPr>
            <p:nvPr/>
          </p:nvSpPr>
          <p:spPr>
            <a:xfrm>
              <a:off x="3725703" y="5294220"/>
              <a:ext cx="228600" cy="231011"/>
            </a:xfrm>
            <a:prstGeom prst="ellipse">
              <a:avLst/>
            </a:prstGeom>
            <a:solidFill>
              <a:schemeClr val="tx1">
                <a:lumMod val="65000"/>
                <a:lumOff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 name="TextBox 83"/>
          <p:cNvSpPr txBox="1"/>
          <p:nvPr/>
        </p:nvSpPr>
        <p:spPr>
          <a:xfrm>
            <a:off x="7007908" y="1905466"/>
            <a:ext cx="2803724"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FCN with 10,000 neurons</a:t>
            </a:r>
          </a:p>
        </p:txBody>
      </p:sp>
      <p:grpSp>
        <p:nvGrpSpPr>
          <p:cNvPr id="13" name="Group 12"/>
          <p:cNvGrpSpPr/>
          <p:nvPr/>
        </p:nvGrpSpPr>
        <p:grpSpPr>
          <a:xfrm>
            <a:off x="8398884" y="3074737"/>
            <a:ext cx="1020550" cy="1919161"/>
            <a:chOff x="7364836" y="3230942"/>
            <a:chExt cx="1020550" cy="1919161"/>
          </a:xfrm>
        </p:grpSpPr>
        <p:cxnSp>
          <p:nvCxnSpPr>
            <p:cNvPr id="85" name="Straight Arrow Connector 84"/>
            <p:cNvCxnSpPr/>
            <p:nvPr/>
          </p:nvCxnSpPr>
          <p:spPr>
            <a:xfrm>
              <a:off x="7364837" y="3230942"/>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364836" y="349219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364838" y="375016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7385260" y="4014939"/>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a:off x="7385259" y="4276188"/>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7385261" y="4534158"/>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rot="5400000" flipV="1">
              <a:off x="7309468" y="4421338"/>
              <a:ext cx="934311" cy="523220"/>
            </a:xfrm>
            <a:prstGeom prst="rect">
              <a:avLst/>
            </a:prstGeom>
            <a:noFill/>
          </p:spPr>
          <p:txBody>
            <a:bodyPr wrap="square" rtlCol="0">
              <a:spAutoFit/>
            </a:bodyPr>
            <a:lstStyle/>
            <a:p>
              <a:r>
                <a:rPr lang="mr-IN" sz="2800" dirty="0"/>
                <a:t>…</a:t>
              </a:r>
              <a:endParaRPr lang="en-US" sz="2800" dirty="0"/>
            </a:p>
          </p:txBody>
        </p:sp>
      </p:grpSp>
      <p:sp>
        <p:nvSpPr>
          <p:cNvPr id="92" name="TextBox 91"/>
          <p:cNvSpPr txBox="1"/>
          <p:nvPr/>
        </p:nvSpPr>
        <p:spPr>
          <a:xfrm>
            <a:off x="8298861" y="5257325"/>
            <a:ext cx="1874231" cy="369332"/>
          </a:xfrm>
          <a:prstGeom prst="rect">
            <a:avLst/>
          </a:prstGeom>
          <a:noFill/>
        </p:spPr>
        <p:txBody>
          <a:bodyPr wrap="none" rtlCol="0">
            <a:spAutoFit/>
          </a:bodyPr>
          <a:lstStyle/>
          <a:p>
            <a:r>
              <a:rPr lang="en-US" dirty="0">
                <a:latin typeface="Karla" charset="0"/>
                <a:ea typeface="Karla" charset="0"/>
                <a:cs typeface="Karla" charset="0"/>
              </a:rPr>
              <a:t>10,000 numbers</a:t>
            </a:r>
          </a:p>
        </p:txBody>
      </p:sp>
      <p:sp>
        <p:nvSpPr>
          <p:cNvPr id="93" name="TextBox 92"/>
          <p:cNvSpPr txBox="1"/>
          <p:nvPr/>
        </p:nvSpPr>
        <p:spPr>
          <a:xfrm>
            <a:off x="7351072" y="5979270"/>
            <a:ext cx="2961067" cy="369332"/>
          </a:xfrm>
          <a:prstGeom prst="rect">
            <a:avLst/>
          </a:prstGeom>
          <a:solidFill>
            <a:schemeClr val="bg1">
              <a:lumMod val="85000"/>
            </a:schemeClr>
          </a:solidFill>
        </p:spPr>
        <p:txBody>
          <a:bodyPr wrap="none" rtlCol="0">
            <a:spAutoFit/>
          </a:bodyPr>
          <a:lstStyle/>
          <a:p>
            <a:r>
              <a:rPr lang="en-US" dirty="0">
                <a:latin typeface="Karla" charset="0"/>
                <a:ea typeface="Karla" charset="0"/>
                <a:cs typeface="Karla" charset="0"/>
              </a:rPr>
              <a:t>Parameters: 10K x 20 + 10K</a:t>
            </a:r>
          </a:p>
        </p:txBody>
      </p:sp>
      <p:sp>
        <p:nvSpPr>
          <p:cNvPr id="94" name="TextBox 93"/>
          <p:cNvSpPr txBox="1"/>
          <p:nvPr/>
        </p:nvSpPr>
        <p:spPr>
          <a:xfrm rot="16200000">
            <a:off x="8597949" y="3621062"/>
            <a:ext cx="2528256" cy="369332"/>
          </a:xfrm>
          <a:prstGeom prst="rect">
            <a:avLst/>
          </a:prstGeom>
          <a:solidFill>
            <a:schemeClr val="bg1">
              <a:lumMod val="85000"/>
            </a:schemeClr>
          </a:solidFill>
        </p:spPr>
        <p:txBody>
          <a:bodyPr wrap="none" rtlCol="0">
            <a:spAutoFit/>
          </a:bodyPr>
          <a:lstStyle/>
          <a:p>
            <a:r>
              <a:rPr lang="en-US" dirty="0">
                <a:latin typeface="Courier New" charset="0"/>
                <a:ea typeface="Courier New" charset="0"/>
                <a:cs typeface="Courier New" charset="0"/>
              </a:rPr>
              <a:t>.reshape(100,100)</a:t>
            </a:r>
          </a:p>
        </p:txBody>
      </p:sp>
      <p:pic>
        <p:nvPicPr>
          <p:cNvPr id="95" name="Picture 94">
            <a:extLst>
              <a:ext uri="{FF2B5EF4-FFF2-40B4-BE49-F238E27FC236}">
                <a16:creationId xmlns:a16="http://schemas.microsoft.com/office/drawing/2014/main" id="{4B1A1204-A295-0041-AC5E-0DFD1A6BB0E7}"/>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271469" y="2806187"/>
            <a:ext cx="1804630" cy="1937052"/>
          </a:xfrm>
          <a:prstGeom prst="rect">
            <a:avLst/>
          </a:prstGeom>
        </p:spPr>
      </p:pic>
    </p:spTree>
    <p:extLst>
      <p:ext uri="{BB962C8B-B14F-4D97-AF65-F5344CB8AC3E}">
        <p14:creationId xmlns:p14="http://schemas.microsoft.com/office/powerpoint/2010/main" val="1397638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a:t>
            </a:r>
          </a:p>
        </p:txBody>
      </p:sp>
      <p:sp>
        <p:nvSpPr>
          <p:cNvPr id="3" name="Content Placeholder 2"/>
          <p:cNvSpPr>
            <a:spLocks noGrp="1"/>
          </p:cNvSpPr>
          <p:nvPr>
            <p:ph idx="1"/>
          </p:nvPr>
        </p:nvSpPr>
        <p:spPr/>
        <p:txBody>
          <a:bodyPr/>
          <a:lstStyle/>
          <a:p>
            <a:r>
              <a:rPr lang="en-US"/>
              <a:t>Comparing the input and output pixel by pixel.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27</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144789" y="2654359"/>
            <a:ext cx="3753870" cy="279751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301508" y="2668192"/>
            <a:ext cx="2743200" cy="27432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278754" y="2668192"/>
            <a:ext cx="2743200" cy="2743200"/>
          </a:xfrm>
          <a:prstGeom prst="rect">
            <a:avLst/>
          </a:prstGeom>
        </p:spPr>
      </p:pic>
      <p:sp>
        <p:nvSpPr>
          <p:cNvPr id="9" name="TextBox 8"/>
          <p:cNvSpPr txBox="1"/>
          <p:nvPr/>
        </p:nvSpPr>
        <p:spPr>
          <a:xfrm>
            <a:off x="1380942" y="2233329"/>
            <a:ext cx="2584332" cy="369332"/>
          </a:xfrm>
          <a:prstGeom prst="rect">
            <a:avLst/>
          </a:prstGeom>
          <a:solidFill>
            <a:schemeClr val="accent4">
              <a:lumMod val="20000"/>
              <a:lumOff val="80000"/>
            </a:schemeClr>
          </a:solidFill>
        </p:spPr>
        <p:txBody>
          <a:bodyPr wrap="square" rtlCol="0">
            <a:spAutoFit/>
          </a:bodyPr>
          <a:lstStyle/>
          <a:p>
            <a:r>
              <a:rPr lang="en-US">
                <a:latin typeface="Karla" charset="0"/>
                <a:ea typeface="Karla" charset="0"/>
                <a:cs typeface="Karla" charset="0"/>
              </a:rPr>
              <a:t>Input Image </a:t>
            </a:r>
            <a:r>
              <a:rPr lang="en-US" dirty="0">
                <a:latin typeface="Karla" charset="0"/>
                <a:ea typeface="Karla" charset="0"/>
                <a:cs typeface="Karla" charset="0"/>
              </a:rPr>
              <a:t>100x100</a:t>
            </a:r>
          </a:p>
        </p:txBody>
      </p:sp>
      <p:sp>
        <p:nvSpPr>
          <p:cNvPr id="11" name="TextBox 10"/>
          <p:cNvSpPr txBox="1"/>
          <p:nvPr/>
        </p:nvSpPr>
        <p:spPr>
          <a:xfrm>
            <a:off x="4358188" y="2233329"/>
            <a:ext cx="2584332" cy="369332"/>
          </a:xfrm>
          <a:prstGeom prst="rect">
            <a:avLst/>
          </a:prstGeom>
          <a:solidFill>
            <a:schemeClr val="accent4">
              <a:lumMod val="20000"/>
              <a:lumOff val="80000"/>
            </a:schemeClr>
          </a:solidFill>
        </p:spPr>
        <p:txBody>
          <a:bodyPr wrap="square" rtlCol="0">
            <a:spAutoFit/>
          </a:bodyPr>
          <a:lstStyle/>
          <a:p>
            <a:r>
              <a:rPr lang="en-US">
                <a:latin typeface="Karla" charset="0"/>
                <a:ea typeface="Karla" charset="0"/>
                <a:cs typeface="Karla" charset="0"/>
              </a:rPr>
              <a:t>Output Image </a:t>
            </a:r>
            <a:r>
              <a:rPr lang="en-US" dirty="0">
                <a:latin typeface="Karla" charset="0"/>
                <a:ea typeface="Karla" charset="0"/>
                <a:cs typeface="Karla" charset="0"/>
              </a:rPr>
              <a:t>100x100</a:t>
            </a:r>
          </a:p>
        </p:txBody>
      </p:sp>
      <p:sp>
        <p:nvSpPr>
          <p:cNvPr id="12" name="TextBox 11"/>
          <p:cNvSpPr txBox="1"/>
          <p:nvPr/>
        </p:nvSpPr>
        <p:spPr>
          <a:xfrm>
            <a:off x="7224272" y="2233329"/>
            <a:ext cx="2584332" cy="369332"/>
          </a:xfrm>
          <a:prstGeom prst="rect">
            <a:avLst/>
          </a:prstGeom>
          <a:solidFill>
            <a:schemeClr val="accent4">
              <a:lumMod val="20000"/>
              <a:lumOff val="80000"/>
            </a:schemeClr>
          </a:solidFill>
        </p:spPr>
        <p:txBody>
          <a:bodyPr wrap="square" rtlCol="0">
            <a:spAutoFit/>
          </a:bodyPr>
          <a:lstStyle/>
          <a:p>
            <a:r>
              <a:rPr lang="en-US" dirty="0">
                <a:latin typeface="Karla" charset="0"/>
                <a:ea typeface="Karla" charset="0"/>
                <a:cs typeface="Karla" charset="0"/>
              </a:rPr>
              <a:t>Residuals 100x100</a:t>
            </a:r>
          </a:p>
        </p:txBody>
      </p:sp>
    </p:spTree>
    <p:extLst>
      <p:ext uri="{BB962C8B-B14F-4D97-AF65-F5344CB8AC3E}">
        <p14:creationId xmlns:p14="http://schemas.microsoft.com/office/powerpoint/2010/main" val="58108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Bottleneck</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331" y="3719384"/>
            <a:ext cx="5069802" cy="1354695"/>
          </a:xfrm>
        </p:spPr>
      </p:pic>
      <p:sp>
        <p:nvSpPr>
          <p:cNvPr id="4" name="Slide Number Placeholder 3"/>
          <p:cNvSpPr>
            <a:spLocks noGrp="1"/>
          </p:cNvSpPr>
          <p:nvPr>
            <p:ph type="sldNum" sz="quarter" idx="12"/>
          </p:nvPr>
        </p:nvSpPr>
        <p:spPr/>
        <p:txBody>
          <a:bodyPr/>
          <a:lstStyle/>
          <a:p>
            <a:fld id="{81B7CCDB-6D39-0547-B7B3-C80E39D6513A}" type="slidenum">
              <a:rPr lang="en-US" smtClean="0"/>
              <a:pPr/>
              <a:t>28</a:t>
            </a:fld>
            <a:endParaRPr lang="en-US"/>
          </a:p>
        </p:txBody>
      </p:sp>
      <p:sp>
        <p:nvSpPr>
          <p:cNvPr id="7" name="TextBox 6"/>
          <p:cNvSpPr txBox="1"/>
          <p:nvPr/>
        </p:nvSpPr>
        <p:spPr>
          <a:xfrm>
            <a:off x="566737" y="1283073"/>
            <a:ext cx="10728792" cy="1200329"/>
          </a:xfrm>
          <a:prstGeom prst="rect">
            <a:avLst/>
          </a:prstGeom>
          <a:noFill/>
        </p:spPr>
        <p:txBody>
          <a:bodyPr wrap="square" rtlCol="0">
            <a:spAutoFit/>
          </a:bodyPr>
          <a:lstStyle/>
          <a:p>
            <a:pPr marL="342900" indent="-342900">
              <a:buFont typeface="Arial" charset="0"/>
              <a:buChar char="•"/>
            </a:pPr>
            <a:r>
              <a:rPr lang="en-US" sz="2400">
                <a:solidFill>
                  <a:schemeClr val="tx1">
                    <a:lumMod val="75000"/>
                    <a:lumOff val="25000"/>
                  </a:schemeClr>
                </a:solidFill>
                <a:latin typeface="Karla" charset="0"/>
                <a:ea typeface="Karla" charset="0"/>
                <a:cs typeface="Karla" charset="0"/>
              </a:rPr>
              <a:t>We start with  10,000 elements </a:t>
            </a:r>
          </a:p>
          <a:p>
            <a:pPr marL="342900" indent="-342900">
              <a:buFont typeface="Arial" charset="0"/>
              <a:buChar char="•"/>
            </a:pPr>
            <a:r>
              <a:rPr lang="en-US" sz="2400">
                <a:solidFill>
                  <a:schemeClr val="tx1">
                    <a:lumMod val="75000"/>
                    <a:lumOff val="25000"/>
                  </a:schemeClr>
                </a:solidFill>
                <a:latin typeface="Karla" charset="0"/>
                <a:ea typeface="Karla" charset="0"/>
                <a:cs typeface="Karla" charset="0"/>
              </a:rPr>
              <a:t>We have 20 in the middle </a:t>
            </a:r>
          </a:p>
          <a:p>
            <a:pPr marL="342900" indent="-342900">
              <a:buFont typeface="Arial" charset="0"/>
              <a:buChar char="•"/>
            </a:pPr>
            <a:r>
              <a:rPr lang="en-US" sz="2400">
                <a:solidFill>
                  <a:schemeClr val="tx1">
                    <a:lumMod val="75000"/>
                    <a:lumOff val="25000"/>
                  </a:schemeClr>
                </a:solidFill>
                <a:latin typeface="Karla" charset="0"/>
                <a:ea typeface="Karla" charset="0"/>
                <a:cs typeface="Karla" charset="0"/>
              </a:rPr>
              <a:t>And 10,000 elements again at the end </a:t>
            </a:r>
          </a:p>
        </p:txBody>
      </p:sp>
      <p:pic>
        <p:nvPicPr>
          <p:cNvPr id="9" name="Picture 8" descr="A close up of a logo&#10;&#10;Description automatically generated">
            <a:extLst>
              <a:ext uri="{FF2B5EF4-FFF2-40B4-BE49-F238E27FC236}">
                <a16:creationId xmlns:a16="http://schemas.microsoft.com/office/drawing/2014/main" id="{077940BC-9916-D345-83DC-77C8E0160970}"/>
              </a:ext>
            </a:extLst>
          </p:cNvPr>
          <p:cNvPicPr>
            <a:picLocks noChangeAspect="1"/>
          </p:cNvPicPr>
          <p:nvPr/>
        </p:nvPicPr>
        <p:blipFill>
          <a:blip r:embed="rId3"/>
          <a:stretch>
            <a:fillRect/>
          </a:stretch>
        </p:blipFill>
        <p:spPr>
          <a:xfrm>
            <a:off x="6618336" y="1029240"/>
            <a:ext cx="5067300" cy="5130800"/>
          </a:xfrm>
          <a:prstGeom prst="rect">
            <a:avLst/>
          </a:prstGeom>
        </p:spPr>
      </p:pic>
    </p:spTree>
    <p:extLst>
      <p:ext uri="{BB962C8B-B14F-4D97-AF65-F5344CB8AC3E}">
        <p14:creationId xmlns:p14="http://schemas.microsoft.com/office/powerpoint/2010/main" val="4242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4148CE-4BCF-2840-BEEC-7ADFB0BFE8DF}"/>
              </a:ext>
            </a:extLst>
          </p:cNvPr>
          <p:cNvSpPr>
            <a:spLocks noGrp="1"/>
          </p:cNvSpPr>
          <p:nvPr>
            <p:ph type="sldNum" sz="quarter" idx="12"/>
          </p:nvPr>
        </p:nvSpPr>
        <p:spPr/>
        <p:txBody>
          <a:bodyPr/>
          <a:lstStyle/>
          <a:p>
            <a:fld id="{A13833A1-46C9-FB45-812F-A8AC7B5136EB}" type="slidenum">
              <a:rPr lang="en-US" smtClean="0"/>
              <a:t>29</a:t>
            </a:fld>
            <a:endParaRPr lang="en-US"/>
          </a:p>
        </p:txBody>
      </p:sp>
      <p:pic>
        <p:nvPicPr>
          <p:cNvPr id="3" name="Picture 2">
            <a:extLst>
              <a:ext uri="{FF2B5EF4-FFF2-40B4-BE49-F238E27FC236}">
                <a16:creationId xmlns:a16="http://schemas.microsoft.com/office/drawing/2014/main" id="{54863E21-674F-3F45-AE38-A36EFE6C9615}"/>
              </a:ext>
            </a:extLst>
          </p:cNvPr>
          <p:cNvPicPr>
            <a:picLocks noChangeAspect="1"/>
          </p:cNvPicPr>
          <p:nvPr/>
        </p:nvPicPr>
        <p:blipFill>
          <a:blip r:embed="rId2"/>
          <a:stretch>
            <a:fillRect/>
          </a:stretch>
        </p:blipFill>
        <p:spPr>
          <a:xfrm>
            <a:off x="2781300" y="817880"/>
            <a:ext cx="6362700" cy="5473700"/>
          </a:xfrm>
          <a:prstGeom prst="rect">
            <a:avLst/>
          </a:prstGeom>
        </p:spPr>
      </p:pic>
    </p:spTree>
    <p:extLst>
      <p:ext uri="{BB962C8B-B14F-4D97-AF65-F5344CB8AC3E}">
        <p14:creationId xmlns:p14="http://schemas.microsoft.com/office/powerpoint/2010/main" val="327119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C14D42-9243-A349-B50F-580879CCD2EE}"/>
              </a:ext>
            </a:extLst>
          </p:cNvPr>
          <p:cNvSpPr>
            <a:spLocks noGrp="1"/>
          </p:cNvSpPr>
          <p:nvPr>
            <p:ph type="sldNum" sz="quarter" idx="12"/>
          </p:nvPr>
        </p:nvSpPr>
        <p:spPr/>
        <p:txBody>
          <a:bodyPr/>
          <a:lstStyle/>
          <a:p>
            <a:fld id="{A13833A1-46C9-FB45-812F-A8AC7B5136EB}" type="slidenum">
              <a:rPr lang="en-US" smtClean="0"/>
              <a:t>3</a:t>
            </a:fld>
            <a:endParaRPr lang="en-US"/>
          </a:p>
        </p:txBody>
      </p:sp>
      <p:pic>
        <p:nvPicPr>
          <p:cNvPr id="4" name="Picture 3">
            <a:extLst>
              <a:ext uri="{FF2B5EF4-FFF2-40B4-BE49-F238E27FC236}">
                <a16:creationId xmlns:a16="http://schemas.microsoft.com/office/drawing/2014/main" id="{68F43839-318E-8E48-A2FC-0A5AEE14E50A}"/>
              </a:ext>
            </a:extLst>
          </p:cNvPr>
          <p:cNvPicPr>
            <a:picLocks noChangeAspect="1"/>
          </p:cNvPicPr>
          <p:nvPr/>
        </p:nvPicPr>
        <p:blipFill>
          <a:blip r:embed="rId2"/>
          <a:stretch>
            <a:fillRect/>
          </a:stretch>
        </p:blipFill>
        <p:spPr>
          <a:xfrm>
            <a:off x="3117850" y="1162050"/>
            <a:ext cx="5956300" cy="4533900"/>
          </a:xfrm>
          <a:prstGeom prst="rect">
            <a:avLst/>
          </a:prstGeom>
        </p:spPr>
      </p:pic>
    </p:spTree>
    <p:extLst>
      <p:ext uri="{BB962C8B-B14F-4D97-AF65-F5344CB8AC3E}">
        <p14:creationId xmlns:p14="http://schemas.microsoft.com/office/powerpoint/2010/main" val="3343849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Latent variables and latent layer</a:t>
            </a:r>
          </a:p>
        </p:txBody>
      </p:sp>
      <p:sp>
        <p:nvSpPr>
          <p:cNvPr id="3" name="Content Placeholder 2"/>
          <p:cNvSpPr>
            <a:spLocks noGrp="1"/>
          </p:cNvSpPr>
          <p:nvPr>
            <p:ph idx="1"/>
          </p:nvPr>
        </p:nvSpPr>
        <p:spPr>
          <a:xfrm>
            <a:off x="833414" y="1177758"/>
            <a:ext cx="11009293" cy="2111143"/>
          </a:xfrm>
        </p:spPr>
        <p:txBody>
          <a:bodyPr/>
          <a:lstStyle/>
          <a:p>
            <a:r>
              <a:rPr lang="en-US" dirty="0"/>
              <a:t>We say that an autoencoder is an example of </a:t>
            </a:r>
            <a:r>
              <a:rPr lang="en-US" b="1" dirty="0"/>
              <a:t>semi-supervised or self-supervised </a:t>
            </a:r>
            <a:r>
              <a:rPr lang="en-US" dirty="0"/>
              <a:t>learning. </a:t>
            </a:r>
          </a:p>
          <a:p>
            <a:endParaRPr lang="en-US" dirty="0"/>
          </a:p>
          <a:p>
            <a:r>
              <a:rPr lang="en-US" dirty="0"/>
              <a:t>It sort-of is </a:t>
            </a:r>
            <a:r>
              <a:rPr lang="en-US" b="1" dirty="0"/>
              <a:t>supervised</a:t>
            </a:r>
            <a:r>
              <a:rPr lang="en-US" dirty="0"/>
              <a:t> learning because we give the system explicit goal data (the output should be the same as the input), and it sort-of isn’t supervised learning because we don’t have any manually determined labels or targets on the inputs.</a:t>
            </a:r>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30</a:t>
            </a:fld>
            <a:endParaRPr lang="en-US"/>
          </a:p>
        </p:txBody>
      </p:sp>
    </p:spTree>
    <p:extLst>
      <p:ext uri="{BB962C8B-B14F-4D97-AF65-F5344CB8AC3E}">
        <p14:creationId xmlns:p14="http://schemas.microsoft.com/office/powerpoint/2010/main" val="813068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31</a:t>
            </a:fld>
            <a:endParaRPr lang="en-US"/>
          </a:p>
        </p:txBody>
      </p:sp>
      <p:grpSp>
        <p:nvGrpSpPr>
          <p:cNvPr id="8" name="Group 7"/>
          <p:cNvGrpSpPr/>
          <p:nvPr/>
        </p:nvGrpSpPr>
        <p:grpSpPr>
          <a:xfrm>
            <a:off x="7891069" y="2054569"/>
            <a:ext cx="2720429" cy="1444752"/>
            <a:chOff x="7891069" y="2054569"/>
            <a:chExt cx="2720429" cy="1444752"/>
          </a:xfrm>
        </p:grpSpPr>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166746" y="2054569"/>
              <a:ext cx="1444752" cy="1444752"/>
            </a:xfrm>
            <a:prstGeom prst="rect">
              <a:avLst/>
            </a:prstGeom>
          </p:spPr>
        </p:pic>
        <p:cxnSp>
          <p:nvCxnSpPr>
            <p:cNvPr id="20" name="Straight Arrow Connector 19"/>
            <p:cNvCxnSpPr/>
            <p:nvPr/>
          </p:nvCxnSpPr>
          <p:spPr>
            <a:xfrm>
              <a:off x="7891069" y="280089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1284751" y="2078515"/>
            <a:ext cx="6540833" cy="1444752"/>
            <a:chOff x="1284751" y="2078515"/>
            <a:chExt cx="6540833" cy="1444752"/>
          </a:xfrm>
        </p:grpSpPr>
        <p:cxnSp>
          <p:nvCxnSpPr>
            <p:cNvPr id="18" name="Straight Arrow Connector 17"/>
            <p:cNvCxnSpPr/>
            <p:nvPr/>
          </p:nvCxnSpPr>
          <p:spPr>
            <a:xfrm>
              <a:off x="3007045" y="279407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4632573" y="2151667"/>
              <a:ext cx="1487192" cy="1371600"/>
              <a:chOff x="5348059" y="2794000"/>
              <a:chExt cx="1487192" cy="1371600"/>
            </a:xfrm>
          </p:grpSpPr>
          <p:sp>
            <p:nvSpPr>
              <p:cNvPr id="22" name="Trapezoid 21"/>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ectangle 22"/>
              <p:cNvSpPr/>
              <p:nvPr/>
            </p:nvSpPr>
            <p:spPr>
              <a:xfrm>
                <a:off x="5374843" y="3279079"/>
                <a:ext cx="1460408" cy="307777"/>
              </a:xfrm>
              <a:prstGeom prst="rect">
                <a:avLst/>
              </a:prstGeom>
            </p:spPr>
            <p:txBody>
              <a:bodyPr wrap="square">
                <a:spAutoFit/>
              </a:bodyPr>
              <a:lstStyle/>
              <a:p>
                <a:r>
                  <a:rPr lang="en-US" sz="1400">
                    <a:latin typeface="Karla" charset="0"/>
                    <a:ea typeface="Karla" charset="0"/>
                    <a:cs typeface="Karla" charset="0"/>
                  </a:rPr>
                  <a:t>20 neurons</a:t>
                </a:r>
              </a:p>
            </p:txBody>
          </p:sp>
        </p:grpSp>
        <p:grpSp>
          <p:nvGrpSpPr>
            <p:cNvPr id="24" name="Group 23"/>
            <p:cNvGrpSpPr/>
            <p:nvPr/>
          </p:nvGrpSpPr>
          <p:grpSpPr>
            <a:xfrm>
              <a:off x="6365176" y="2139844"/>
              <a:ext cx="1460408" cy="1371600"/>
              <a:chOff x="5199801" y="2814048"/>
              <a:chExt cx="1460408" cy="1371600"/>
            </a:xfrm>
          </p:grpSpPr>
          <p:sp>
            <p:nvSpPr>
              <p:cNvPr id="25" name="Trapezoid 24"/>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6" name="Rectangle 25"/>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284751" y="2078515"/>
              <a:ext cx="1444752" cy="1444752"/>
            </a:xfrm>
            <a:prstGeom prst="rect">
              <a:avLst/>
            </a:prstGeom>
          </p:spPr>
        </p:pic>
      </p:grpSp>
      <p:sp>
        <p:nvSpPr>
          <p:cNvPr id="6" name="TextBox 5"/>
          <p:cNvSpPr txBox="1"/>
          <p:nvPr/>
        </p:nvSpPr>
        <p:spPr>
          <a:xfrm>
            <a:off x="1053559" y="1203283"/>
            <a:ext cx="10224041" cy="523220"/>
          </a:xfrm>
          <a:prstGeom prst="rect">
            <a:avLst/>
          </a:prstGeom>
          <a:noFill/>
        </p:spPr>
        <p:txBody>
          <a:bodyPr wrap="square" rtlCol="0">
            <a:spAutoFit/>
          </a:bodyPr>
          <a:lstStyle/>
          <a:p>
            <a:r>
              <a:rPr lang="en-US" sz="2800" dirty="0">
                <a:solidFill>
                  <a:schemeClr val="tx1">
                    <a:lumMod val="75000"/>
                    <a:lumOff val="25000"/>
                  </a:schemeClr>
                </a:solidFill>
                <a:latin typeface="Karla" charset="0"/>
                <a:ea typeface="Karla" charset="0"/>
                <a:cs typeface="Karla" charset="0"/>
              </a:rPr>
              <a:t>Passing ”Pavlos” to the trained autoencoder returns:  </a:t>
            </a:r>
          </a:p>
        </p:txBody>
      </p:sp>
      <p:sp>
        <p:nvSpPr>
          <p:cNvPr id="21" name="TextBox 20"/>
          <p:cNvSpPr txBox="1"/>
          <p:nvPr/>
        </p:nvSpPr>
        <p:spPr>
          <a:xfrm>
            <a:off x="1053559" y="3970633"/>
            <a:ext cx="7881995" cy="523220"/>
          </a:xfrm>
          <a:prstGeom prst="rect">
            <a:avLst/>
          </a:prstGeom>
          <a:noFill/>
        </p:spPr>
        <p:txBody>
          <a:bodyPr wrap="square" rtlCol="0">
            <a:spAutoFit/>
          </a:bodyPr>
          <a:lstStyle/>
          <a:p>
            <a:r>
              <a:rPr lang="en-US" sz="2800" dirty="0">
                <a:solidFill>
                  <a:schemeClr val="tx1">
                    <a:lumMod val="75000"/>
                    <a:lumOff val="25000"/>
                  </a:schemeClr>
                </a:solidFill>
                <a:latin typeface="Karla" charset="0"/>
                <a:ea typeface="Karla" charset="0"/>
                <a:cs typeface="Karla" charset="0"/>
              </a:rPr>
              <a:t>How about if we input the “Eagle”? </a:t>
            </a:r>
          </a:p>
        </p:txBody>
      </p:sp>
      <p:grpSp>
        <p:nvGrpSpPr>
          <p:cNvPr id="19" name="Group 18"/>
          <p:cNvGrpSpPr/>
          <p:nvPr/>
        </p:nvGrpSpPr>
        <p:grpSpPr>
          <a:xfrm>
            <a:off x="7891069" y="4535395"/>
            <a:ext cx="2720429" cy="1444752"/>
            <a:chOff x="7891069" y="4535395"/>
            <a:chExt cx="2720429" cy="1444752"/>
          </a:xfrm>
        </p:grpSpPr>
        <p:pic>
          <p:nvPicPr>
            <p:cNvPr id="36" name="Picture 3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166746" y="4535395"/>
              <a:ext cx="1444752" cy="1444752"/>
            </a:xfrm>
            <a:prstGeom prst="rect">
              <a:avLst/>
            </a:prstGeom>
          </p:spPr>
        </p:pic>
        <p:cxnSp>
          <p:nvCxnSpPr>
            <p:cNvPr id="29" name="Straight Arrow Connector 28"/>
            <p:cNvCxnSpPr/>
            <p:nvPr/>
          </p:nvCxnSpPr>
          <p:spPr>
            <a:xfrm>
              <a:off x="7891069" y="5318976"/>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1299055" y="4684785"/>
            <a:ext cx="6526529" cy="1477906"/>
            <a:chOff x="1299055" y="4684785"/>
            <a:chExt cx="6526529" cy="1477906"/>
          </a:xfrm>
        </p:grpSpPr>
        <p:cxnSp>
          <p:nvCxnSpPr>
            <p:cNvPr id="28" name="Straight Arrow Connector 27"/>
            <p:cNvCxnSpPr/>
            <p:nvPr/>
          </p:nvCxnSpPr>
          <p:spPr>
            <a:xfrm>
              <a:off x="3007045" y="5339012"/>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4632573" y="4696608"/>
              <a:ext cx="1487192" cy="1371600"/>
              <a:chOff x="5348059" y="2794000"/>
              <a:chExt cx="1487192" cy="1371600"/>
            </a:xfrm>
          </p:grpSpPr>
          <p:sp>
            <p:nvSpPr>
              <p:cNvPr id="31" name="Trapezoid 30"/>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2" name="Rectangle 31"/>
              <p:cNvSpPr/>
              <p:nvPr/>
            </p:nvSpPr>
            <p:spPr>
              <a:xfrm>
                <a:off x="5374843" y="3279079"/>
                <a:ext cx="1460408" cy="307777"/>
              </a:xfrm>
              <a:prstGeom prst="rect">
                <a:avLst/>
              </a:prstGeom>
            </p:spPr>
            <p:txBody>
              <a:bodyPr wrap="square">
                <a:spAutoFit/>
              </a:bodyPr>
              <a:lstStyle/>
              <a:p>
                <a:r>
                  <a:rPr lang="en-US" sz="1400" dirty="0">
                    <a:latin typeface="Karla" charset="0"/>
                    <a:ea typeface="Karla" charset="0"/>
                    <a:cs typeface="Karla" charset="0"/>
                  </a:rPr>
                  <a:t>20 neurons</a:t>
                </a:r>
              </a:p>
            </p:txBody>
          </p:sp>
        </p:grpSp>
        <p:grpSp>
          <p:nvGrpSpPr>
            <p:cNvPr id="33" name="Group 32"/>
            <p:cNvGrpSpPr/>
            <p:nvPr/>
          </p:nvGrpSpPr>
          <p:grpSpPr>
            <a:xfrm>
              <a:off x="6365176" y="4684785"/>
              <a:ext cx="1460408" cy="1371600"/>
              <a:chOff x="5199801" y="2814048"/>
              <a:chExt cx="1460408" cy="1371600"/>
            </a:xfrm>
          </p:grpSpPr>
          <p:sp>
            <p:nvSpPr>
              <p:cNvPr id="34" name="Trapezoid 33"/>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Rectangle 34"/>
              <p:cNvSpPr/>
              <p:nvPr/>
            </p:nvSpPr>
            <p:spPr>
              <a:xfrm>
                <a:off x="5199801" y="3295134"/>
                <a:ext cx="1460408" cy="307777"/>
              </a:xfrm>
              <a:prstGeom prst="rect">
                <a:avLst/>
              </a:prstGeom>
            </p:spPr>
            <p:txBody>
              <a:bodyPr wrap="square">
                <a:spAutoFit/>
              </a:bodyPr>
              <a:lstStyle/>
              <a:p>
                <a:r>
                  <a:rPr lang="en-US" sz="1400" dirty="0">
                    <a:latin typeface="Karla" charset="0"/>
                    <a:ea typeface="Karla" charset="0"/>
                    <a:cs typeface="Karla" charset="0"/>
                  </a:rPr>
                  <a:t>10K neurons</a:t>
                </a:r>
              </a:p>
            </p:txBody>
          </p:sp>
        </p:grpSp>
        <p:pic>
          <p:nvPicPr>
            <p:cNvPr id="9" name="Picture 8"/>
            <p:cNvPicPr>
              <a:picLocks noChangeAspect="1"/>
            </p:cNvPicPr>
            <p:nvPr/>
          </p:nvPicPr>
          <p:blipFill>
            <a:blip r:embed="rId4"/>
            <a:stretch>
              <a:fillRect/>
            </a:stretch>
          </p:blipFill>
          <p:spPr>
            <a:xfrm>
              <a:off x="1299055" y="4717939"/>
              <a:ext cx="1430448" cy="1444752"/>
            </a:xfrm>
            <a:prstGeom prst="rect">
              <a:avLst/>
            </a:prstGeom>
          </p:spPr>
        </p:pic>
      </p:grpSp>
    </p:spTree>
    <p:extLst>
      <p:ext uri="{BB962C8B-B14F-4D97-AF65-F5344CB8AC3E}">
        <p14:creationId xmlns:p14="http://schemas.microsoft.com/office/powerpoint/2010/main" val="1667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32</a:t>
            </a:fld>
            <a:endParaRPr lang="en-US"/>
          </a:p>
        </p:txBody>
      </p:sp>
      <p:sp>
        <p:nvSpPr>
          <p:cNvPr id="6" name="Content Placeholder 2"/>
          <p:cNvSpPr txBox="1">
            <a:spLocks/>
          </p:cNvSpPr>
          <p:nvPr/>
        </p:nvSpPr>
        <p:spPr>
          <a:xfrm>
            <a:off x="719137" y="881425"/>
            <a:ext cx="10327008" cy="2111143"/>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We must </a:t>
            </a:r>
            <a:r>
              <a:rPr lang="en-US" b="1" dirty="0"/>
              <a:t>train</a:t>
            </a:r>
            <a:r>
              <a:rPr lang="en-US" dirty="0"/>
              <a:t> with a variety of images.</a:t>
            </a:r>
          </a:p>
        </p:txBody>
      </p:sp>
      <p:pic>
        <p:nvPicPr>
          <p:cNvPr id="10" name="Picture 9" descr="A picture containing room&#10;&#10;Description automatically generated">
            <a:extLst>
              <a:ext uri="{FF2B5EF4-FFF2-40B4-BE49-F238E27FC236}">
                <a16:creationId xmlns:a16="http://schemas.microsoft.com/office/drawing/2014/main" id="{290535C8-8458-5E4D-970E-EFB084569AD1}"/>
              </a:ext>
            </a:extLst>
          </p:cNvPr>
          <p:cNvPicPr>
            <a:picLocks noChangeAspect="1"/>
          </p:cNvPicPr>
          <p:nvPr/>
        </p:nvPicPr>
        <p:blipFill>
          <a:blip r:embed="rId2"/>
          <a:stretch>
            <a:fillRect/>
          </a:stretch>
        </p:blipFill>
        <p:spPr>
          <a:xfrm>
            <a:off x="2925234" y="790787"/>
            <a:ext cx="6341532" cy="6341532"/>
          </a:xfrm>
          <a:prstGeom prst="rect">
            <a:avLst/>
          </a:prstGeom>
        </p:spPr>
      </p:pic>
    </p:spTree>
    <p:extLst>
      <p:ext uri="{BB962C8B-B14F-4D97-AF65-F5344CB8AC3E}">
        <p14:creationId xmlns:p14="http://schemas.microsoft.com/office/powerpoint/2010/main" val="1646906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3" name="Content Placeholder 2"/>
          <p:cNvSpPr>
            <a:spLocks noGrp="1"/>
          </p:cNvSpPr>
          <p:nvPr>
            <p:ph idx="1"/>
          </p:nvPr>
        </p:nvSpPr>
        <p:spPr/>
        <p:txBody>
          <a:bodyPr/>
          <a:lstStyle/>
          <a:p>
            <a:r>
              <a:rPr lang="en-US" dirty="0"/>
              <a:t>After training with those images, let’s test how well it generalizes: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33</a:t>
            </a:fld>
            <a:endParaRPr lang="en-US"/>
          </a:p>
        </p:txBody>
      </p:sp>
      <p:pic>
        <p:nvPicPr>
          <p:cNvPr id="5" name="Picture 4"/>
          <p:cNvPicPr>
            <a:picLocks noChangeAspect="1"/>
          </p:cNvPicPr>
          <p:nvPr/>
        </p:nvPicPr>
        <p:blipFill>
          <a:blip r:embed="rId2"/>
          <a:stretch>
            <a:fillRect/>
          </a:stretch>
        </p:blipFill>
        <p:spPr>
          <a:xfrm>
            <a:off x="9162288" y="2697480"/>
            <a:ext cx="1444752" cy="1444752"/>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07008" y="2697480"/>
            <a:ext cx="1444752" cy="1444752"/>
          </a:xfrm>
          <a:prstGeom prst="rect">
            <a:avLst/>
          </a:prstGeom>
        </p:spPr>
      </p:pic>
      <p:grpSp>
        <p:nvGrpSpPr>
          <p:cNvPr id="12" name="Group 11"/>
          <p:cNvGrpSpPr/>
          <p:nvPr/>
        </p:nvGrpSpPr>
        <p:grpSpPr>
          <a:xfrm>
            <a:off x="3007045" y="3432698"/>
            <a:ext cx="5884149" cy="6820"/>
            <a:chOff x="3961786" y="3497733"/>
            <a:chExt cx="5884149" cy="6820"/>
          </a:xfrm>
        </p:grpSpPr>
        <p:cxnSp>
          <p:nvCxnSpPr>
            <p:cNvPr id="13" name="Straight Arrow Connector 12"/>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845810"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618325" y="2766348"/>
            <a:ext cx="1487192" cy="1371600"/>
            <a:chOff x="5348059" y="2794000"/>
            <a:chExt cx="1487192" cy="1371600"/>
          </a:xfrm>
        </p:grpSpPr>
        <p:sp>
          <p:nvSpPr>
            <p:cNvPr id="16" name="Trapezoid 15"/>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Rectangle 21"/>
            <p:cNvSpPr/>
            <p:nvPr/>
          </p:nvSpPr>
          <p:spPr>
            <a:xfrm>
              <a:off x="5374843" y="3279079"/>
              <a:ext cx="1460408" cy="307777"/>
            </a:xfrm>
            <a:prstGeom prst="rect">
              <a:avLst/>
            </a:prstGeom>
          </p:spPr>
          <p:txBody>
            <a:bodyPr wrap="square">
              <a:spAutoFit/>
            </a:bodyPr>
            <a:lstStyle/>
            <a:p>
              <a:r>
                <a:rPr lang="en-US" sz="1400">
                  <a:latin typeface="Karla" charset="0"/>
                  <a:ea typeface="Karla" charset="0"/>
                  <a:cs typeface="Karla" charset="0"/>
                </a:rPr>
                <a:t>20 neurons</a:t>
              </a:r>
            </a:p>
          </p:txBody>
        </p:sp>
      </p:grpSp>
      <p:grpSp>
        <p:nvGrpSpPr>
          <p:cNvPr id="23" name="Group 22"/>
          <p:cNvGrpSpPr/>
          <p:nvPr/>
        </p:nvGrpSpPr>
        <p:grpSpPr>
          <a:xfrm>
            <a:off x="6350928" y="2754525"/>
            <a:ext cx="1460408" cy="1371600"/>
            <a:chOff x="5199801" y="2814048"/>
            <a:chExt cx="1460408" cy="1371600"/>
          </a:xfrm>
        </p:grpSpPr>
        <p:sp>
          <p:nvSpPr>
            <p:cNvPr id="24" name="Trapezoid 23"/>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Rectangle 24"/>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sp>
        <p:nvSpPr>
          <p:cNvPr id="18" name="Content Placeholder 2"/>
          <p:cNvSpPr txBox="1">
            <a:spLocks/>
          </p:cNvSpPr>
          <p:nvPr/>
        </p:nvSpPr>
        <p:spPr>
          <a:xfrm>
            <a:off x="833415" y="4746857"/>
            <a:ext cx="10327008" cy="2111143"/>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Network never seen anything like this, so it is no surprise that could not reconstruct this. </a:t>
            </a:r>
          </a:p>
        </p:txBody>
      </p:sp>
    </p:spTree>
    <p:extLst>
      <p:ext uri="{BB962C8B-B14F-4D97-AF65-F5344CB8AC3E}">
        <p14:creationId xmlns:p14="http://schemas.microsoft.com/office/powerpoint/2010/main" val="6377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3" name="Content Placeholder 2"/>
          <p:cNvSpPr>
            <a:spLocks noGrp="1"/>
          </p:cNvSpPr>
          <p:nvPr>
            <p:ph idx="1"/>
          </p:nvPr>
        </p:nvSpPr>
        <p:spPr>
          <a:xfrm>
            <a:off x="787695" y="870099"/>
            <a:ext cx="10327008" cy="878692"/>
          </a:xfrm>
        </p:spPr>
        <p:txBody>
          <a:bodyPr/>
          <a:lstStyle/>
          <a:p>
            <a:r>
              <a:rPr lang="en-US" dirty="0"/>
              <a:t>We can use a better training set such as the Olivetti faces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34</a:t>
            </a:fld>
            <a:endParaRPr lang="en-US"/>
          </a:p>
        </p:txBody>
      </p:sp>
      <p:grpSp>
        <p:nvGrpSpPr>
          <p:cNvPr id="7" name="Group 6">
            <a:extLst>
              <a:ext uri="{FF2B5EF4-FFF2-40B4-BE49-F238E27FC236}">
                <a16:creationId xmlns:a16="http://schemas.microsoft.com/office/drawing/2014/main" id="{69B4C54A-DBA7-AB4B-83A4-D5C344430999}"/>
              </a:ext>
            </a:extLst>
          </p:cNvPr>
          <p:cNvGrpSpPr/>
          <p:nvPr/>
        </p:nvGrpSpPr>
        <p:grpSpPr>
          <a:xfrm>
            <a:off x="3007045" y="4413994"/>
            <a:ext cx="5884149" cy="1383423"/>
            <a:chOff x="3007045" y="2754525"/>
            <a:chExt cx="5884149" cy="1383423"/>
          </a:xfrm>
        </p:grpSpPr>
        <p:grpSp>
          <p:nvGrpSpPr>
            <p:cNvPr id="12" name="Group 11"/>
            <p:cNvGrpSpPr/>
            <p:nvPr/>
          </p:nvGrpSpPr>
          <p:grpSpPr>
            <a:xfrm>
              <a:off x="3007045" y="3432698"/>
              <a:ext cx="5884149" cy="6820"/>
              <a:chOff x="3961786" y="3497733"/>
              <a:chExt cx="5884149" cy="6820"/>
            </a:xfrm>
          </p:grpSpPr>
          <p:cxnSp>
            <p:nvCxnSpPr>
              <p:cNvPr id="13" name="Straight Arrow Connector 12"/>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845810"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618325" y="2766348"/>
              <a:ext cx="1487192" cy="1371600"/>
              <a:chOff x="5348059" y="2794000"/>
              <a:chExt cx="1487192" cy="1371600"/>
            </a:xfrm>
          </p:grpSpPr>
          <p:sp>
            <p:nvSpPr>
              <p:cNvPr id="16" name="Trapezoid 15"/>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Rectangle 21"/>
              <p:cNvSpPr/>
              <p:nvPr/>
            </p:nvSpPr>
            <p:spPr>
              <a:xfrm>
                <a:off x="5374843" y="3279079"/>
                <a:ext cx="1460408" cy="307777"/>
              </a:xfrm>
              <a:prstGeom prst="rect">
                <a:avLst/>
              </a:prstGeom>
            </p:spPr>
            <p:txBody>
              <a:bodyPr wrap="square">
                <a:spAutoFit/>
              </a:bodyPr>
              <a:lstStyle/>
              <a:p>
                <a:r>
                  <a:rPr lang="en-US" sz="1400">
                    <a:latin typeface="Karla" charset="0"/>
                    <a:ea typeface="Karla" charset="0"/>
                    <a:cs typeface="Karla" charset="0"/>
                  </a:rPr>
                  <a:t>20 neurons</a:t>
                </a:r>
              </a:p>
            </p:txBody>
          </p:sp>
        </p:grpSp>
        <p:grpSp>
          <p:nvGrpSpPr>
            <p:cNvPr id="23" name="Group 22"/>
            <p:cNvGrpSpPr/>
            <p:nvPr/>
          </p:nvGrpSpPr>
          <p:grpSpPr>
            <a:xfrm>
              <a:off x="6350928" y="2754525"/>
              <a:ext cx="1460408" cy="1371600"/>
              <a:chOff x="5199801" y="2814048"/>
              <a:chExt cx="1460408" cy="1371600"/>
            </a:xfrm>
          </p:grpSpPr>
          <p:sp>
            <p:nvSpPr>
              <p:cNvPr id="24" name="Trapezoid 23"/>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Rectangle 24"/>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grpSp>
      <p:pic>
        <p:nvPicPr>
          <p:cNvPr id="8" name="Picture 7">
            <a:extLst>
              <a:ext uri="{FF2B5EF4-FFF2-40B4-BE49-F238E27FC236}">
                <a16:creationId xmlns:a16="http://schemas.microsoft.com/office/drawing/2014/main" id="{DEBC237C-A162-3249-B745-A24DF543E111}"/>
              </a:ext>
            </a:extLst>
          </p:cNvPr>
          <p:cNvPicPr>
            <a:picLocks noChangeAspect="1"/>
          </p:cNvPicPr>
          <p:nvPr/>
        </p:nvPicPr>
        <p:blipFill>
          <a:blip r:embed="rId2"/>
          <a:stretch>
            <a:fillRect/>
          </a:stretch>
        </p:blipFill>
        <p:spPr>
          <a:xfrm>
            <a:off x="9184955" y="4352665"/>
            <a:ext cx="1438331" cy="1444752"/>
          </a:xfrm>
          <a:prstGeom prst="rect">
            <a:avLst/>
          </a:prstGeom>
        </p:spPr>
      </p:pic>
      <p:pic>
        <p:nvPicPr>
          <p:cNvPr id="9" name="Picture 8">
            <a:extLst>
              <a:ext uri="{FF2B5EF4-FFF2-40B4-BE49-F238E27FC236}">
                <a16:creationId xmlns:a16="http://schemas.microsoft.com/office/drawing/2014/main" id="{3AF991C9-D9CB-FB42-8029-70240AC2F6E1}"/>
              </a:ext>
            </a:extLst>
          </p:cNvPr>
          <p:cNvPicPr>
            <a:picLocks noChangeAspect="1"/>
          </p:cNvPicPr>
          <p:nvPr/>
        </p:nvPicPr>
        <p:blipFill>
          <a:blip r:embed="rId3"/>
          <a:stretch>
            <a:fillRect/>
          </a:stretch>
        </p:blipFill>
        <p:spPr>
          <a:xfrm>
            <a:off x="1225362" y="4326592"/>
            <a:ext cx="1464276" cy="1444752"/>
          </a:xfrm>
          <a:prstGeom prst="rect">
            <a:avLst/>
          </a:prstGeom>
        </p:spPr>
      </p:pic>
      <p:pic>
        <p:nvPicPr>
          <p:cNvPr id="10" name="Picture 9">
            <a:extLst>
              <a:ext uri="{FF2B5EF4-FFF2-40B4-BE49-F238E27FC236}">
                <a16:creationId xmlns:a16="http://schemas.microsoft.com/office/drawing/2014/main" id="{0B74AC7B-F54D-BF44-8CEB-C92CEB42A369}"/>
              </a:ext>
            </a:extLst>
          </p:cNvPr>
          <p:cNvPicPr>
            <a:picLocks noChangeAspect="1"/>
          </p:cNvPicPr>
          <p:nvPr/>
        </p:nvPicPr>
        <p:blipFill>
          <a:blip r:embed="rId4"/>
          <a:stretch>
            <a:fillRect/>
          </a:stretch>
        </p:blipFill>
        <p:spPr>
          <a:xfrm>
            <a:off x="1607799" y="1516623"/>
            <a:ext cx="8686800" cy="1584930"/>
          </a:xfrm>
          <a:prstGeom prst="rect">
            <a:avLst/>
          </a:prstGeom>
        </p:spPr>
      </p:pic>
    </p:spTree>
    <p:extLst>
      <p:ext uri="{BB962C8B-B14F-4D97-AF65-F5344CB8AC3E}">
        <p14:creationId xmlns:p14="http://schemas.microsoft.com/office/powerpoint/2010/main" val="355718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better autoencoder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1139" y="1528869"/>
            <a:ext cx="3289721" cy="3289721"/>
          </a:xfrm>
        </p:spPr>
      </p:pic>
      <p:sp>
        <p:nvSpPr>
          <p:cNvPr id="4" name="Slide Number Placeholder 3"/>
          <p:cNvSpPr>
            <a:spLocks noGrp="1"/>
          </p:cNvSpPr>
          <p:nvPr>
            <p:ph type="sldNum" sz="quarter" idx="12"/>
          </p:nvPr>
        </p:nvSpPr>
        <p:spPr/>
        <p:txBody>
          <a:bodyPr/>
          <a:lstStyle/>
          <a:p>
            <a:fld id="{81B7CCDB-6D39-0547-B7B3-C80E39D6513A}" type="slidenum">
              <a:rPr lang="en-US" smtClean="0"/>
              <a:pPr/>
              <a:t>35</a:t>
            </a:fld>
            <a:endParaRPr lang="en-US"/>
          </a:p>
        </p:txBody>
      </p:sp>
      <p:grpSp>
        <p:nvGrpSpPr>
          <p:cNvPr id="3" name="Group 2">
            <a:extLst>
              <a:ext uri="{FF2B5EF4-FFF2-40B4-BE49-F238E27FC236}">
                <a16:creationId xmlns:a16="http://schemas.microsoft.com/office/drawing/2014/main" id="{65D1E2EC-59FE-1248-80D9-CADBA8CC5759}"/>
              </a:ext>
            </a:extLst>
          </p:cNvPr>
          <p:cNvGrpSpPr/>
          <p:nvPr/>
        </p:nvGrpSpPr>
        <p:grpSpPr>
          <a:xfrm>
            <a:off x="2575221" y="5072106"/>
            <a:ext cx="7528899" cy="1271536"/>
            <a:chOff x="1843701" y="4732012"/>
            <a:chExt cx="8917795" cy="1506103"/>
          </a:xfrm>
        </p:grpSpPr>
        <p:pic>
          <p:nvPicPr>
            <p:cNvPr id="11" name="Picture 10"/>
            <p:cNvPicPr>
              <a:picLocks noChangeAspect="1"/>
            </p:cNvPicPr>
            <p:nvPr/>
          </p:nvPicPr>
          <p:blipFill>
            <a:blip r:embed="rId3"/>
            <a:stretch>
              <a:fillRect/>
            </a:stretch>
          </p:blipFill>
          <p:spPr>
            <a:xfrm>
              <a:off x="1843701" y="4793341"/>
              <a:ext cx="1431396" cy="1444774"/>
            </a:xfrm>
            <a:prstGeom prst="rect">
              <a:avLst/>
            </a:prstGeom>
          </p:spPr>
        </p:pic>
        <p:pic>
          <p:nvPicPr>
            <p:cNvPr id="12" name="Picture 11"/>
            <p:cNvPicPr>
              <a:picLocks noChangeAspect="1"/>
            </p:cNvPicPr>
            <p:nvPr/>
          </p:nvPicPr>
          <p:blipFill>
            <a:blip r:embed="rId4"/>
            <a:stretch>
              <a:fillRect/>
            </a:stretch>
          </p:blipFill>
          <p:spPr>
            <a:xfrm>
              <a:off x="9323495" y="4732012"/>
              <a:ext cx="1438001" cy="1444752"/>
            </a:xfrm>
            <a:prstGeom prst="rect">
              <a:avLst/>
            </a:prstGeom>
          </p:spPr>
        </p:pic>
        <p:grpSp>
          <p:nvGrpSpPr>
            <p:cNvPr id="13" name="Group 12"/>
            <p:cNvGrpSpPr/>
            <p:nvPr/>
          </p:nvGrpSpPr>
          <p:grpSpPr>
            <a:xfrm>
              <a:off x="3409042" y="5471514"/>
              <a:ext cx="5637012" cy="6820"/>
              <a:chOff x="3961786" y="3497733"/>
              <a:chExt cx="5637012" cy="6820"/>
            </a:xfrm>
          </p:grpSpPr>
          <p:cxnSp>
            <p:nvCxnSpPr>
              <p:cNvPr id="14" name="Straight Arrow Connector 13"/>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598673"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4785542" y="4805164"/>
              <a:ext cx="1487192" cy="1371600"/>
              <a:chOff x="5348059" y="2794000"/>
              <a:chExt cx="1487192" cy="1371600"/>
            </a:xfrm>
          </p:grpSpPr>
          <p:sp>
            <p:nvSpPr>
              <p:cNvPr id="17" name="Trapezoid 16"/>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Rectangle 17"/>
              <p:cNvSpPr/>
              <p:nvPr/>
            </p:nvSpPr>
            <p:spPr>
              <a:xfrm>
                <a:off x="5374844" y="3279079"/>
                <a:ext cx="1460407" cy="309871"/>
              </a:xfrm>
              <a:prstGeom prst="rect">
                <a:avLst/>
              </a:prstGeom>
            </p:spPr>
            <p:txBody>
              <a:bodyPr wrap="square">
                <a:spAutoFit/>
              </a:bodyPr>
              <a:lstStyle/>
              <a:p>
                <a:r>
                  <a:rPr lang="en-US" sz="1100" dirty="0">
                    <a:latin typeface="Karla" charset="0"/>
                    <a:ea typeface="Karla" charset="0"/>
                    <a:cs typeface="Karla" charset="0"/>
                  </a:rPr>
                  <a:t>20 neurons</a:t>
                </a:r>
              </a:p>
            </p:txBody>
          </p:sp>
        </p:grpSp>
        <p:grpSp>
          <p:nvGrpSpPr>
            <p:cNvPr id="19" name="Group 18"/>
            <p:cNvGrpSpPr/>
            <p:nvPr/>
          </p:nvGrpSpPr>
          <p:grpSpPr>
            <a:xfrm>
              <a:off x="6308080" y="4793341"/>
              <a:ext cx="1460408" cy="1371600"/>
              <a:chOff x="5199801" y="2814048"/>
              <a:chExt cx="1460408" cy="1371600"/>
            </a:xfrm>
          </p:grpSpPr>
          <p:sp>
            <p:nvSpPr>
              <p:cNvPr id="20" name="Trapezoid 19"/>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Rectangle 20"/>
              <p:cNvSpPr/>
              <p:nvPr/>
            </p:nvSpPr>
            <p:spPr>
              <a:xfrm>
                <a:off x="5199801" y="3295135"/>
                <a:ext cx="1460408" cy="309871"/>
              </a:xfrm>
              <a:prstGeom prst="rect">
                <a:avLst/>
              </a:prstGeom>
            </p:spPr>
            <p:txBody>
              <a:bodyPr wrap="square">
                <a:spAutoFit/>
              </a:bodyPr>
              <a:lstStyle/>
              <a:p>
                <a:r>
                  <a:rPr lang="en-US" sz="1100" dirty="0">
                    <a:latin typeface="Karla" charset="0"/>
                    <a:ea typeface="Karla" charset="0"/>
                    <a:cs typeface="Karla" charset="0"/>
                  </a:rPr>
                  <a:t>784 neurons</a:t>
                </a:r>
              </a:p>
            </p:txBody>
          </p:sp>
        </p:grpSp>
      </p:grpSp>
      <p:sp>
        <p:nvSpPr>
          <p:cNvPr id="6" name="TextBox 5">
            <a:extLst>
              <a:ext uri="{FF2B5EF4-FFF2-40B4-BE49-F238E27FC236}">
                <a16:creationId xmlns:a16="http://schemas.microsoft.com/office/drawing/2014/main" id="{5BF1BDB4-0C40-9840-ACF2-E8EB1880142E}"/>
              </a:ext>
            </a:extLst>
          </p:cNvPr>
          <p:cNvSpPr txBox="1"/>
          <p:nvPr/>
        </p:nvSpPr>
        <p:spPr>
          <a:xfrm>
            <a:off x="102044" y="909567"/>
            <a:ext cx="12075742" cy="461665"/>
          </a:xfrm>
          <a:prstGeom prst="rect">
            <a:avLst/>
          </a:prstGeom>
          <a:noFill/>
        </p:spPr>
        <p:txBody>
          <a:bodyPr wrap="none" rtlCol="0">
            <a:spAutoFit/>
          </a:bodyPr>
          <a:lstStyle/>
          <a:p>
            <a:r>
              <a:rPr lang="en-US" sz="2400" dirty="0">
                <a:solidFill>
                  <a:schemeClr val="tx1">
                    <a:lumMod val="75000"/>
                    <a:lumOff val="25000"/>
                  </a:schemeClr>
                </a:solidFill>
                <a:latin typeface="Karla" pitchFamily="2" charset="0"/>
                <a:ea typeface="Karla" pitchFamily="2" charset="0"/>
              </a:rPr>
              <a:t>MNIST data:  train a simple AE with one-layer FCN encoder and one-layer FCN decoder</a:t>
            </a:r>
          </a:p>
        </p:txBody>
      </p:sp>
    </p:spTree>
    <p:extLst>
      <p:ext uri="{BB962C8B-B14F-4D97-AF65-F5344CB8AC3E}">
        <p14:creationId xmlns:p14="http://schemas.microsoft.com/office/powerpoint/2010/main" val="1197462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36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026" y="174525"/>
            <a:ext cx="4711148" cy="20116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26" y="2422522"/>
            <a:ext cx="4711148" cy="2011680"/>
          </a:xfrm>
          <a:prstGeom prst="rect">
            <a:avLst/>
          </a:prstGeom>
        </p:spPr>
      </p:pic>
      <p:sp>
        <p:nvSpPr>
          <p:cNvPr id="7" name="TextBox 6"/>
          <p:cNvSpPr txBox="1"/>
          <p:nvPr/>
        </p:nvSpPr>
        <p:spPr>
          <a:xfrm>
            <a:off x="729043" y="910522"/>
            <a:ext cx="2380780" cy="400110"/>
          </a:xfrm>
          <a:prstGeom prst="rect">
            <a:avLst/>
          </a:prstGeom>
          <a:noFill/>
        </p:spPr>
        <p:txBody>
          <a:bodyPr wrap="none" rtlCol="0">
            <a:spAutoFit/>
          </a:bodyPr>
          <a:lstStyle/>
          <a:p>
            <a:r>
              <a:rPr lang="en-US" sz="2000">
                <a:latin typeface="Karla" charset="0"/>
                <a:ea typeface="Karla" charset="0"/>
                <a:cs typeface="Karla" charset="0"/>
              </a:rPr>
              <a:t>20 latent variables</a:t>
            </a:r>
          </a:p>
        </p:txBody>
      </p:sp>
      <p:sp>
        <p:nvSpPr>
          <p:cNvPr id="11" name="TextBox 10"/>
          <p:cNvSpPr txBox="1"/>
          <p:nvPr/>
        </p:nvSpPr>
        <p:spPr>
          <a:xfrm>
            <a:off x="701792" y="3148100"/>
            <a:ext cx="2316660" cy="400110"/>
          </a:xfrm>
          <a:prstGeom prst="rect">
            <a:avLst/>
          </a:prstGeom>
          <a:noFill/>
        </p:spPr>
        <p:txBody>
          <a:bodyPr wrap="none" rtlCol="0">
            <a:spAutoFit/>
          </a:bodyPr>
          <a:lstStyle/>
          <a:p>
            <a:r>
              <a:rPr lang="en-US" sz="2000">
                <a:latin typeface="Karla" charset="0"/>
                <a:ea typeface="Karla" charset="0"/>
                <a:cs typeface="Karla" charset="0"/>
              </a:rPr>
              <a:t>10 latent variables</a:t>
            </a:r>
          </a:p>
        </p:txBody>
      </p:sp>
      <p:sp>
        <p:nvSpPr>
          <p:cNvPr id="13"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
        <p:nvSpPr>
          <p:cNvPr id="10" name="TextBox 9"/>
          <p:cNvSpPr txBox="1"/>
          <p:nvPr/>
        </p:nvSpPr>
        <p:spPr>
          <a:xfrm>
            <a:off x="4841528" y="530772"/>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4" name="TextBox 13"/>
          <p:cNvSpPr txBox="1"/>
          <p:nvPr/>
        </p:nvSpPr>
        <p:spPr>
          <a:xfrm>
            <a:off x="4504898" y="1361769"/>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grpSp>
        <p:nvGrpSpPr>
          <p:cNvPr id="3" name="Group 2"/>
          <p:cNvGrpSpPr/>
          <p:nvPr/>
        </p:nvGrpSpPr>
        <p:grpSpPr>
          <a:xfrm>
            <a:off x="4475690" y="2778768"/>
            <a:ext cx="1673856" cy="1200329"/>
            <a:chOff x="4657298" y="683172"/>
            <a:chExt cx="1673856" cy="1200329"/>
          </a:xfrm>
        </p:grpSpPr>
        <p:sp>
          <p:nvSpPr>
            <p:cNvPr id="15" name="TextBox 14"/>
            <p:cNvSpPr txBox="1"/>
            <p:nvPr/>
          </p:nvSpPr>
          <p:spPr>
            <a:xfrm>
              <a:off x="4993928" y="683172"/>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6" name="TextBox 15"/>
            <p:cNvSpPr txBox="1"/>
            <p:nvPr/>
          </p:nvSpPr>
          <p:spPr>
            <a:xfrm>
              <a:off x="4657298" y="1514169"/>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grpSp>
      <p:sp>
        <p:nvSpPr>
          <p:cNvPr id="8" name="Rectangle 7"/>
          <p:cNvSpPr/>
          <p:nvPr/>
        </p:nvSpPr>
        <p:spPr>
          <a:xfrm>
            <a:off x="172995" y="174525"/>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2730" y="2417448"/>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664EEBB0-E47C-BC49-A6C5-AE175D02E448}"/>
              </a:ext>
            </a:extLst>
          </p:cNvPr>
          <p:cNvGrpSpPr/>
          <p:nvPr/>
        </p:nvGrpSpPr>
        <p:grpSpPr>
          <a:xfrm>
            <a:off x="172995" y="4659091"/>
            <a:ext cx="11800702" cy="2023108"/>
            <a:chOff x="172995" y="4659091"/>
            <a:chExt cx="11800702" cy="202310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026" y="4670519"/>
              <a:ext cx="4711148" cy="2011680"/>
            </a:xfrm>
            <a:prstGeom prst="rect">
              <a:avLst/>
            </a:prstGeom>
          </p:spPr>
        </p:pic>
        <p:sp>
          <p:nvSpPr>
            <p:cNvPr id="12" name="TextBox 11"/>
            <p:cNvSpPr txBox="1"/>
            <p:nvPr/>
          </p:nvSpPr>
          <p:spPr>
            <a:xfrm>
              <a:off x="729043" y="5396096"/>
              <a:ext cx="2289409" cy="400110"/>
            </a:xfrm>
            <a:prstGeom prst="rect">
              <a:avLst/>
            </a:prstGeom>
            <a:noFill/>
          </p:spPr>
          <p:txBody>
            <a:bodyPr wrap="none" rtlCol="0">
              <a:spAutoFit/>
            </a:bodyPr>
            <a:lstStyle/>
            <a:p>
              <a:r>
                <a:rPr lang="en-US" sz="2000" dirty="0">
                  <a:latin typeface="Karla" charset="0"/>
                  <a:ea typeface="Karla" charset="0"/>
                  <a:cs typeface="Karla" charset="0"/>
                </a:rPr>
                <a:t>2  latent variables</a:t>
              </a:r>
            </a:p>
          </p:txBody>
        </p:sp>
        <p:sp>
          <p:nvSpPr>
            <p:cNvPr id="17" name="TextBox 16"/>
            <p:cNvSpPr txBox="1"/>
            <p:nvPr/>
          </p:nvSpPr>
          <p:spPr>
            <a:xfrm>
              <a:off x="4809697" y="5026764"/>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8" name="TextBox 17"/>
            <p:cNvSpPr txBox="1"/>
            <p:nvPr/>
          </p:nvSpPr>
          <p:spPr>
            <a:xfrm>
              <a:off x="4473067" y="5857761"/>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20" name="Rectangle 19"/>
            <p:cNvSpPr/>
            <p:nvPr/>
          </p:nvSpPr>
          <p:spPr>
            <a:xfrm>
              <a:off x="172995" y="4659091"/>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4635548" y="4537801"/>
            <a:ext cx="4019049" cy="584775"/>
          </a:xfrm>
          <a:prstGeom prst="rect">
            <a:avLst/>
          </a:prstGeom>
          <a:solidFill>
            <a:schemeClr val="accent2">
              <a:lumMod val="20000"/>
              <a:lumOff val="80000"/>
            </a:schemeClr>
          </a:solidFill>
        </p:spPr>
        <p:txBody>
          <a:bodyPr wrap="none" rtlCol="0">
            <a:spAutoFit/>
          </a:bodyPr>
          <a:lstStyle/>
          <a:p>
            <a:r>
              <a:rPr lang="en-US" sz="3200" dirty="0">
                <a:latin typeface="Karla" charset="0"/>
                <a:ea typeface="Karla" charset="0"/>
                <a:cs typeface="Karla" charset="0"/>
              </a:rPr>
              <a:t>WHY DOES IT WORK?</a:t>
            </a:r>
          </a:p>
        </p:txBody>
      </p:sp>
    </p:spTree>
    <p:extLst>
      <p:ext uri="{BB962C8B-B14F-4D97-AF65-F5344CB8AC3E}">
        <p14:creationId xmlns:p14="http://schemas.microsoft.com/office/powerpoint/2010/main" val="6071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0" grpId="0"/>
      <p:bldP spid="14"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Deeper</a:t>
            </a:r>
          </a:p>
        </p:txBody>
      </p:sp>
      <p:pic>
        <p:nvPicPr>
          <p:cNvPr id="2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6476" y="3997028"/>
            <a:ext cx="4944623" cy="2111375"/>
          </a:xfrm>
        </p:spPr>
      </p:pic>
      <p:sp>
        <p:nvSpPr>
          <p:cNvPr id="4" name="Slide Number Placeholder 3"/>
          <p:cNvSpPr>
            <a:spLocks noGrp="1"/>
          </p:cNvSpPr>
          <p:nvPr>
            <p:ph type="sldNum" sz="quarter" idx="12"/>
          </p:nvPr>
        </p:nvSpPr>
        <p:spPr/>
        <p:txBody>
          <a:bodyPr/>
          <a:lstStyle/>
          <a:p>
            <a:fld id="{81B7CCDB-6D39-0547-B7B3-C80E39D6513A}" type="slidenum">
              <a:rPr lang="en-US" smtClean="0"/>
              <a:pPr/>
              <a:t>37</a:t>
            </a:fld>
            <a:endParaRPr lang="en-US"/>
          </a:p>
        </p:txBody>
      </p:sp>
      <p:grpSp>
        <p:nvGrpSpPr>
          <p:cNvPr id="9" name="Group 8"/>
          <p:cNvGrpSpPr/>
          <p:nvPr/>
        </p:nvGrpSpPr>
        <p:grpSpPr>
          <a:xfrm>
            <a:off x="140896" y="1779894"/>
            <a:ext cx="11698437" cy="1363121"/>
            <a:chOff x="140896" y="1336976"/>
            <a:chExt cx="11698437" cy="1363121"/>
          </a:xfrm>
        </p:grpSpPr>
        <p:grpSp>
          <p:nvGrpSpPr>
            <p:cNvPr id="20" name="Group 19"/>
            <p:cNvGrpSpPr/>
            <p:nvPr/>
          </p:nvGrpSpPr>
          <p:grpSpPr>
            <a:xfrm>
              <a:off x="1021977" y="1336976"/>
              <a:ext cx="9937375" cy="1363121"/>
              <a:chOff x="806826" y="3288901"/>
              <a:chExt cx="10608232" cy="1455143"/>
            </a:xfrm>
          </p:grpSpPr>
          <p:sp>
            <p:nvSpPr>
              <p:cNvPr id="6" name="Rectangle 5"/>
              <p:cNvSpPr>
                <a:spLocks noChangeAspect="1"/>
              </p:cNvSpPr>
              <p:nvPr/>
            </p:nvSpPr>
            <p:spPr>
              <a:xfrm>
                <a:off x="1365273" y="3288901"/>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 neurons</a:t>
                </a:r>
              </a:p>
            </p:txBody>
          </p:sp>
          <p:cxnSp>
            <p:nvCxnSpPr>
              <p:cNvPr id="7" name="Straight Arrow Connector 6"/>
              <p:cNvCxnSpPr/>
              <p:nvPr/>
            </p:nvCxnSpPr>
            <p:spPr>
              <a:xfrm>
                <a:off x="806826" y="4023913"/>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a:spLocks noChangeAspect="1"/>
              </p:cNvSpPr>
              <p:nvPr/>
            </p:nvSpPr>
            <p:spPr>
              <a:xfrm>
                <a:off x="7797512" y="3288901"/>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512neurons</a:t>
                </a:r>
              </a:p>
            </p:txBody>
          </p:sp>
          <p:sp>
            <p:nvSpPr>
              <p:cNvPr id="14" name="Rectangle 13"/>
              <p:cNvSpPr>
                <a:spLocks noChangeAspect="1"/>
              </p:cNvSpPr>
              <p:nvPr/>
            </p:nvSpPr>
            <p:spPr>
              <a:xfrm>
                <a:off x="2936425"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5" name="Rectangle 14"/>
              <p:cNvSpPr>
                <a:spLocks noChangeAspect="1"/>
              </p:cNvSpPr>
              <p:nvPr/>
            </p:nvSpPr>
            <p:spPr>
              <a:xfrm>
                <a:off x="4525411"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20 neurons</a:t>
                </a:r>
              </a:p>
            </p:txBody>
          </p:sp>
          <p:sp>
            <p:nvSpPr>
              <p:cNvPr id="16" name="Rectangle 15"/>
              <p:cNvSpPr>
                <a:spLocks noChangeAspect="1"/>
              </p:cNvSpPr>
              <p:nvPr/>
            </p:nvSpPr>
            <p:spPr>
              <a:xfrm>
                <a:off x="6208526" y="3290335"/>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7" name="Rectangle 16"/>
              <p:cNvSpPr>
                <a:spLocks noChangeAspect="1"/>
              </p:cNvSpPr>
              <p:nvPr/>
            </p:nvSpPr>
            <p:spPr>
              <a:xfrm>
                <a:off x="9368664" y="3303782"/>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784 neurons</a:t>
                </a:r>
              </a:p>
            </p:txBody>
          </p:sp>
          <p:cxnSp>
            <p:nvCxnSpPr>
              <p:cNvPr id="19" name="Straight Arrow Connector 18"/>
              <p:cNvCxnSpPr/>
              <p:nvPr/>
            </p:nvCxnSpPr>
            <p:spPr>
              <a:xfrm>
                <a:off x="10956117" y="3991297"/>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3"/>
            <a:stretch>
              <a:fillRect/>
            </a:stretch>
          </p:blipFill>
          <p:spPr>
            <a:xfrm>
              <a:off x="140896" y="1622142"/>
              <a:ext cx="745968" cy="752940"/>
            </a:xfrm>
            <a:prstGeom prst="rect">
              <a:avLst/>
            </a:prstGeom>
          </p:spPr>
        </p:pic>
        <p:pic>
          <p:nvPicPr>
            <p:cNvPr id="22" name="Picture 21"/>
            <p:cNvPicPr>
              <a:picLocks noChangeAspect="1"/>
            </p:cNvPicPr>
            <p:nvPr/>
          </p:nvPicPr>
          <p:blipFill>
            <a:blip r:embed="rId4"/>
            <a:stretch>
              <a:fillRect/>
            </a:stretch>
          </p:blipFill>
          <p:spPr>
            <a:xfrm>
              <a:off x="11093029" y="1611201"/>
              <a:ext cx="746304" cy="749808"/>
            </a:xfrm>
            <a:prstGeom prst="rect">
              <a:avLst/>
            </a:prstGeom>
          </p:spPr>
        </p:pic>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280" y="3995928"/>
            <a:ext cx="4928999" cy="2104703"/>
          </a:xfrm>
          <a:prstGeom prst="rect">
            <a:avLst/>
          </a:prstGeom>
        </p:spPr>
      </p:pic>
      <p:sp>
        <p:nvSpPr>
          <p:cNvPr id="3" name="TextBox 2"/>
          <p:cNvSpPr txBox="1"/>
          <p:nvPr/>
        </p:nvSpPr>
        <p:spPr>
          <a:xfrm>
            <a:off x="8791704" y="5497769"/>
            <a:ext cx="3047629" cy="369332"/>
          </a:xfrm>
          <a:prstGeom prst="rect">
            <a:avLst/>
          </a:prstGeom>
          <a:noFill/>
        </p:spPr>
        <p:txBody>
          <a:bodyPr wrap="none" rtlCol="0">
            <a:spAutoFit/>
          </a:bodyPr>
          <a:lstStyle/>
          <a:p>
            <a:r>
              <a:rPr lang="en-US" dirty="0">
                <a:solidFill>
                  <a:schemeClr val="tx1">
                    <a:lumMod val="75000"/>
                    <a:lumOff val="25000"/>
                  </a:schemeClr>
                </a:solidFill>
                <a:latin typeface="Karla" pitchFamily="2" charset="0"/>
                <a:ea typeface="Karla" pitchFamily="2" charset="0"/>
              </a:rPr>
              <a:t>Shallow 20 latent variables</a:t>
            </a:r>
          </a:p>
        </p:txBody>
      </p:sp>
      <p:sp>
        <p:nvSpPr>
          <p:cNvPr id="10" name="TextBox 9"/>
          <p:cNvSpPr txBox="1"/>
          <p:nvPr/>
        </p:nvSpPr>
        <p:spPr>
          <a:xfrm>
            <a:off x="513880" y="1055841"/>
            <a:ext cx="10360529" cy="461665"/>
          </a:xfrm>
          <a:prstGeom prst="rect">
            <a:avLst/>
          </a:prstGeom>
          <a:noFill/>
        </p:spPr>
        <p:txBody>
          <a:bodyPr wrap="none" rtlCol="0">
            <a:spAutoFit/>
          </a:bodyPr>
          <a:lstStyle/>
          <a:p>
            <a:r>
              <a:rPr lang="en-US" sz="2400" dirty="0">
                <a:solidFill>
                  <a:schemeClr val="tx1">
                    <a:lumMod val="75000"/>
                    <a:lumOff val="25000"/>
                  </a:schemeClr>
                </a:solidFill>
                <a:latin typeface="Karla" charset="0"/>
                <a:ea typeface="Karla" charset="0"/>
                <a:cs typeface="Karla" charset="0"/>
              </a:rPr>
              <a:t>For a better representation we can add neurons in one layer or go deeper.</a:t>
            </a:r>
          </a:p>
        </p:txBody>
      </p:sp>
      <p:sp>
        <p:nvSpPr>
          <p:cNvPr id="11" name="TextBox 10"/>
          <p:cNvSpPr txBox="1"/>
          <p:nvPr/>
        </p:nvSpPr>
        <p:spPr>
          <a:xfrm>
            <a:off x="134735" y="2944409"/>
            <a:ext cx="752129" cy="369332"/>
          </a:xfrm>
          <a:prstGeom prst="rect">
            <a:avLst/>
          </a:prstGeom>
          <a:noFill/>
        </p:spPr>
        <p:txBody>
          <a:bodyPr wrap="none" rtlCol="0">
            <a:spAutoFit/>
          </a:bodyPr>
          <a:lstStyle/>
          <a:p>
            <a:r>
              <a:rPr lang="en-US"/>
              <a:t>28x28</a:t>
            </a:r>
          </a:p>
        </p:txBody>
      </p:sp>
      <p:sp>
        <p:nvSpPr>
          <p:cNvPr id="24" name="TextBox 23"/>
          <p:cNvSpPr txBox="1"/>
          <p:nvPr/>
        </p:nvSpPr>
        <p:spPr>
          <a:xfrm>
            <a:off x="11206091" y="3091936"/>
            <a:ext cx="752129" cy="369332"/>
          </a:xfrm>
          <a:prstGeom prst="rect">
            <a:avLst/>
          </a:prstGeom>
          <a:noFill/>
        </p:spPr>
        <p:txBody>
          <a:bodyPr wrap="none" rtlCol="0">
            <a:spAutoFit/>
          </a:bodyPr>
          <a:lstStyle/>
          <a:p>
            <a:r>
              <a:rPr lang="en-US"/>
              <a:t>28x28</a:t>
            </a:r>
          </a:p>
        </p:txBody>
      </p:sp>
      <p:sp>
        <p:nvSpPr>
          <p:cNvPr id="25" name="TextBox 24"/>
          <p:cNvSpPr txBox="1"/>
          <p:nvPr/>
        </p:nvSpPr>
        <p:spPr>
          <a:xfrm>
            <a:off x="5182094" y="3313741"/>
            <a:ext cx="2279791"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Z is 20 dimensional</a:t>
            </a:r>
          </a:p>
        </p:txBody>
      </p:sp>
      <p:sp>
        <p:nvSpPr>
          <p:cNvPr id="5" name="TextBox 4">
            <a:extLst>
              <a:ext uri="{FF2B5EF4-FFF2-40B4-BE49-F238E27FC236}">
                <a16:creationId xmlns:a16="http://schemas.microsoft.com/office/drawing/2014/main" id="{2143443C-90AC-F840-8038-68D6FBD6F2CF}"/>
              </a:ext>
            </a:extLst>
          </p:cNvPr>
          <p:cNvSpPr txBox="1"/>
          <p:nvPr/>
        </p:nvSpPr>
        <p:spPr>
          <a:xfrm>
            <a:off x="4907318" y="6242705"/>
            <a:ext cx="2952603" cy="523220"/>
          </a:xfrm>
          <a:prstGeom prst="rect">
            <a:avLst/>
          </a:prstGeom>
          <a:solidFill>
            <a:srgbClr val="F9F9F9"/>
          </a:solidFill>
        </p:spPr>
        <p:txBody>
          <a:bodyPr wrap="none" rtlCol="0">
            <a:spAutoFit/>
          </a:bodyPr>
          <a:lstStyle/>
          <a:p>
            <a:r>
              <a:rPr lang="en-US" sz="2800" b="1" dirty="0">
                <a:solidFill>
                  <a:srgbClr val="C00000"/>
                </a:solidFill>
              </a:rPr>
              <a:t>DEEPER IS BETTER </a:t>
            </a:r>
          </a:p>
        </p:txBody>
      </p:sp>
      <p:sp>
        <p:nvSpPr>
          <p:cNvPr id="26" name="TextBox 25">
            <a:extLst>
              <a:ext uri="{FF2B5EF4-FFF2-40B4-BE49-F238E27FC236}">
                <a16:creationId xmlns:a16="http://schemas.microsoft.com/office/drawing/2014/main" id="{15F90FA6-5447-A543-A4F2-A6C051E615AE}"/>
              </a:ext>
            </a:extLst>
          </p:cNvPr>
          <p:cNvSpPr txBox="1"/>
          <p:nvPr/>
        </p:nvSpPr>
        <p:spPr>
          <a:xfrm>
            <a:off x="616007" y="4210328"/>
            <a:ext cx="1858201" cy="369332"/>
          </a:xfrm>
          <a:prstGeom prst="rect">
            <a:avLst/>
          </a:prstGeom>
          <a:noFill/>
        </p:spPr>
        <p:txBody>
          <a:bodyPr wrap="none" rtlCol="0">
            <a:spAutoFit/>
          </a:bodyPr>
          <a:lstStyle/>
          <a:p>
            <a:r>
              <a:rPr lang="en-US" dirty="0">
                <a:solidFill>
                  <a:schemeClr val="tx1">
                    <a:lumMod val="75000"/>
                    <a:lumOff val="25000"/>
                  </a:schemeClr>
                </a:solidFill>
                <a:latin typeface="Karla" pitchFamily="2" charset="0"/>
                <a:ea typeface="Karla" pitchFamily="2" charset="0"/>
              </a:rPr>
              <a:t>Original Images</a:t>
            </a:r>
          </a:p>
        </p:txBody>
      </p:sp>
      <p:sp>
        <p:nvSpPr>
          <p:cNvPr id="27" name="TextBox 26">
            <a:extLst>
              <a:ext uri="{FF2B5EF4-FFF2-40B4-BE49-F238E27FC236}">
                <a16:creationId xmlns:a16="http://schemas.microsoft.com/office/drawing/2014/main" id="{2E6F488B-CEB2-E249-A605-FF144195126D}"/>
              </a:ext>
            </a:extLst>
          </p:cNvPr>
          <p:cNvSpPr txBox="1"/>
          <p:nvPr/>
        </p:nvSpPr>
        <p:spPr>
          <a:xfrm>
            <a:off x="616006" y="5339297"/>
            <a:ext cx="2561920" cy="369332"/>
          </a:xfrm>
          <a:prstGeom prst="rect">
            <a:avLst/>
          </a:prstGeom>
          <a:noFill/>
        </p:spPr>
        <p:txBody>
          <a:bodyPr wrap="none" rtlCol="0">
            <a:spAutoFit/>
          </a:bodyPr>
          <a:lstStyle/>
          <a:p>
            <a:r>
              <a:rPr lang="en-US" dirty="0">
                <a:solidFill>
                  <a:schemeClr val="tx1">
                    <a:lumMod val="75000"/>
                    <a:lumOff val="25000"/>
                  </a:schemeClr>
                </a:solidFill>
                <a:latin typeface="Karla" pitchFamily="2" charset="0"/>
                <a:ea typeface="Karla" pitchFamily="2" charset="0"/>
              </a:rPr>
              <a:t>Reconstructed Images</a:t>
            </a:r>
          </a:p>
        </p:txBody>
      </p:sp>
      <p:sp>
        <p:nvSpPr>
          <p:cNvPr id="28" name="TextBox 27">
            <a:extLst>
              <a:ext uri="{FF2B5EF4-FFF2-40B4-BE49-F238E27FC236}">
                <a16:creationId xmlns:a16="http://schemas.microsoft.com/office/drawing/2014/main" id="{9EC8427A-18BF-7045-B6BA-C98040E9F1CC}"/>
              </a:ext>
            </a:extLst>
          </p:cNvPr>
          <p:cNvSpPr txBox="1"/>
          <p:nvPr/>
        </p:nvSpPr>
        <p:spPr>
          <a:xfrm>
            <a:off x="8772884" y="5158681"/>
            <a:ext cx="3060453" cy="369332"/>
          </a:xfrm>
          <a:prstGeom prst="rect">
            <a:avLst/>
          </a:prstGeom>
          <a:noFill/>
        </p:spPr>
        <p:txBody>
          <a:bodyPr wrap="none" rtlCol="0">
            <a:spAutoFit/>
          </a:bodyPr>
          <a:lstStyle/>
          <a:p>
            <a:r>
              <a:rPr lang="en-US" dirty="0">
                <a:solidFill>
                  <a:schemeClr val="tx1">
                    <a:lumMod val="75000"/>
                    <a:lumOff val="25000"/>
                  </a:schemeClr>
                </a:solidFill>
                <a:latin typeface="Karla" pitchFamily="2" charset="0"/>
                <a:ea typeface="Karla" pitchFamily="2" charset="0"/>
              </a:rPr>
              <a:t>Deeper   20 latent variables</a:t>
            </a:r>
          </a:p>
        </p:txBody>
      </p:sp>
    </p:spTree>
    <p:extLst>
      <p:ext uri="{BB962C8B-B14F-4D97-AF65-F5344CB8AC3E}">
        <p14:creationId xmlns:p14="http://schemas.microsoft.com/office/powerpoint/2010/main" val="3376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35" presetClass="emph" presetSubtype="0" repeatCount="5000" fill="hold" nodeType="withEffect">
                                  <p:stCondLst>
                                    <p:cond delay="0"/>
                                  </p:stCondLst>
                                  <p:childTnLst>
                                    <p:anim calcmode="discrete" valueType="str">
                                      <p:cBhvr>
                                        <p:cTn id="8" dur="2000" fill="hold"/>
                                        <p:tgtEl>
                                          <p:spTgt spid="18"/>
                                        </p:tgtEl>
                                        <p:attrNameLst>
                                          <p:attrName>style.visibility</p:attrName>
                                        </p:attrNameLst>
                                      </p:cBhvr>
                                      <p:tavLst>
                                        <p:tav tm="0">
                                          <p:val>
                                            <p:strVal val="hidden"/>
                                          </p:val>
                                        </p:tav>
                                        <p:tav tm="50000">
                                          <p:val>
                                            <p:strVal val="visible"/>
                                          </p:val>
                                        </p:tav>
                                      </p:tavLst>
                                    </p:anim>
                                  </p:childTnLst>
                                </p:cTn>
                              </p:par>
                              <p:par>
                                <p:cTn id="9" presetID="35" presetClass="emph" presetSubtype="0" repeatCount="5000" fill="hold" grpId="1" nodeType="withEffect">
                                  <p:stCondLst>
                                    <p:cond delay="0"/>
                                  </p:stCondLst>
                                  <p:childTnLst>
                                    <p:anim calcmode="discrete" valueType="str">
                                      <p:cBhvr>
                                        <p:cTn id="10" dur="2000" fill="hold"/>
                                        <p:tgtEl>
                                          <p:spTgt spid="3"/>
                                        </p:tgtEl>
                                        <p:attrNameLst>
                                          <p:attrName>style.visibility</p:attrName>
                                        </p:attrNameLst>
                                      </p:cBhvr>
                                      <p:tavLst>
                                        <p:tav tm="0">
                                          <p:val>
                                            <p:strVal val="hidden"/>
                                          </p:val>
                                        </p:tav>
                                        <p:tav tm="50000">
                                          <p:val>
                                            <p:strVal val="visible"/>
                                          </p:val>
                                        </p:tav>
                                      </p:tavLst>
                                    </p:anim>
                                  </p:childTnLst>
                                </p:cTn>
                              </p:par>
                              <p:par>
                                <p:cTn id="11" presetID="35" presetClass="emph" presetSubtype="0" repeatCount="5000" fill="hold" grpId="0" nodeType="withEffect">
                                  <p:stCondLst>
                                    <p:cond delay="1000"/>
                                  </p:stCondLst>
                                  <p:childTnLst>
                                    <p:anim calcmode="discrete" valueType="str">
                                      <p:cBhvr>
                                        <p:cTn id="12" dur="2000" fill="hold"/>
                                        <p:tgtEl>
                                          <p:spTgt spid="28"/>
                                        </p:tgtEl>
                                        <p:attrNameLst>
                                          <p:attrName>style.visibility</p:attrName>
                                        </p:attrNameLst>
                                      </p:cBhvr>
                                      <p:tavLst>
                                        <p:tav tm="0">
                                          <p:val>
                                            <p:strVal val="hidden"/>
                                          </p:val>
                                        </p:tav>
                                        <p:tav tm="50000">
                                          <p:val>
                                            <p:strVal val="visible"/>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Exploring autoencoders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38</a:t>
            </a:fld>
            <a:endParaRPr lang="en-US"/>
          </a:p>
        </p:txBody>
      </p:sp>
      <p:sp>
        <p:nvSpPr>
          <p:cNvPr id="5" name="TextBox 4">
            <a:extLst>
              <a:ext uri="{FF2B5EF4-FFF2-40B4-BE49-F238E27FC236}">
                <a16:creationId xmlns:a16="http://schemas.microsoft.com/office/drawing/2014/main" id="{F14AC569-982B-4247-B1B4-601EF6528114}"/>
              </a:ext>
            </a:extLst>
          </p:cNvPr>
          <p:cNvSpPr txBox="1"/>
          <p:nvPr/>
        </p:nvSpPr>
        <p:spPr>
          <a:xfrm>
            <a:off x="560070" y="1017829"/>
            <a:ext cx="8977138" cy="461665"/>
          </a:xfrm>
          <a:prstGeom prst="rect">
            <a:avLst/>
          </a:prstGeom>
          <a:noFill/>
        </p:spPr>
        <p:txBody>
          <a:bodyPr wrap="none" rtlCol="0">
            <a:spAutoFit/>
          </a:bodyPr>
          <a:lstStyle/>
          <a:p>
            <a:r>
              <a:rPr lang="en-US" sz="2400" dirty="0">
                <a:solidFill>
                  <a:schemeClr val="tx1">
                    <a:lumMod val="75000"/>
                    <a:lumOff val="25000"/>
                  </a:schemeClr>
                </a:solidFill>
                <a:latin typeface="Karla" pitchFamily="2" charset="0"/>
                <a:ea typeface="Karla" pitchFamily="2" charset="0"/>
              </a:rPr>
              <a:t>How can be sure that there is information in the latent space? </a:t>
            </a:r>
          </a:p>
        </p:txBody>
      </p:sp>
      <p:grpSp>
        <p:nvGrpSpPr>
          <p:cNvPr id="10" name="Group 9">
            <a:extLst>
              <a:ext uri="{FF2B5EF4-FFF2-40B4-BE49-F238E27FC236}">
                <a16:creationId xmlns:a16="http://schemas.microsoft.com/office/drawing/2014/main" id="{81FB672D-401A-FA47-807C-2A31071C912A}"/>
              </a:ext>
            </a:extLst>
          </p:cNvPr>
          <p:cNvGrpSpPr/>
          <p:nvPr/>
        </p:nvGrpSpPr>
        <p:grpSpPr>
          <a:xfrm>
            <a:off x="560070" y="2053459"/>
            <a:ext cx="11800702" cy="2023108"/>
            <a:chOff x="172995" y="4659091"/>
            <a:chExt cx="11800702" cy="2023108"/>
          </a:xfrm>
        </p:grpSpPr>
        <p:pic>
          <p:nvPicPr>
            <p:cNvPr id="11" name="Picture 10">
              <a:extLst>
                <a:ext uri="{FF2B5EF4-FFF2-40B4-BE49-F238E27FC236}">
                  <a16:creationId xmlns:a16="http://schemas.microsoft.com/office/drawing/2014/main" id="{74E0FCF6-3D91-454A-BEB7-F0FC26A94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026" y="4670519"/>
              <a:ext cx="4711148" cy="2011680"/>
            </a:xfrm>
            <a:prstGeom prst="rect">
              <a:avLst/>
            </a:prstGeom>
          </p:spPr>
        </p:pic>
        <p:sp>
          <p:nvSpPr>
            <p:cNvPr id="12" name="TextBox 11">
              <a:extLst>
                <a:ext uri="{FF2B5EF4-FFF2-40B4-BE49-F238E27FC236}">
                  <a16:creationId xmlns:a16="http://schemas.microsoft.com/office/drawing/2014/main" id="{87ECE277-B8C3-B04D-8057-EFC23BF67DFE}"/>
                </a:ext>
              </a:extLst>
            </p:cNvPr>
            <p:cNvSpPr txBox="1"/>
            <p:nvPr/>
          </p:nvSpPr>
          <p:spPr>
            <a:xfrm>
              <a:off x="729043" y="5396096"/>
              <a:ext cx="2387192" cy="400110"/>
            </a:xfrm>
            <a:prstGeom prst="rect">
              <a:avLst/>
            </a:prstGeom>
            <a:noFill/>
          </p:spPr>
          <p:txBody>
            <a:bodyPr wrap="none" rtlCol="0">
              <a:spAutoFit/>
            </a:bodyPr>
            <a:lstStyle/>
            <a:p>
              <a:r>
                <a:rPr lang="en-US" sz="2000" b="1" dirty="0">
                  <a:solidFill>
                    <a:srgbClr val="C00000"/>
                  </a:solidFill>
                  <a:latin typeface="Karla" charset="0"/>
                  <a:ea typeface="Karla" charset="0"/>
                  <a:cs typeface="Karla" charset="0"/>
                </a:rPr>
                <a:t>2  latent variables</a:t>
              </a:r>
            </a:p>
          </p:txBody>
        </p:sp>
        <p:sp>
          <p:nvSpPr>
            <p:cNvPr id="13" name="TextBox 12">
              <a:extLst>
                <a:ext uri="{FF2B5EF4-FFF2-40B4-BE49-F238E27FC236}">
                  <a16:creationId xmlns:a16="http://schemas.microsoft.com/office/drawing/2014/main" id="{23B30ABE-6DFB-B240-8D23-9DFDCC5156F5}"/>
                </a:ext>
              </a:extLst>
            </p:cNvPr>
            <p:cNvSpPr txBox="1"/>
            <p:nvPr/>
          </p:nvSpPr>
          <p:spPr>
            <a:xfrm>
              <a:off x="4809697" y="5026764"/>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4" name="TextBox 13">
              <a:extLst>
                <a:ext uri="{FF2B5EF4-FFF2-40B4-BE49-F238E27FC236}">
                  <a16:creationId xmlns:a16="http://schemas.microsoft.com/office/drawing/2014/main" id="{4C02CC54-BB1A-C142-B7D5-7995E44347B3}"/>
                </a:ext>
              </a:extLst>
            </p:cNvPr>
            <p:cNvSpPr txBox="1"/>
            <p:nvPr/>
          </p:nvSpPr>
          <p:spPr>
            <a:xfrm>
              <a:off x="4473067" y="5857761"/>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15" name="Rectangle 14">
              <a:extLst>
                <a:ext uri="{FF2B5EF4-FFF2-40B4-BE49-F238E27FC236}">
                  <a16:creationId xmlns:a16="http://schemas.microsoft.com/office/drawing/2014/main" id="{EAF20AF1-848E-034E-ACD3-A1C1DAC7B4FD}"/>
                </a:ext>
              </a:extLst>
            </p:cNvPr>
            <p:cNvSpPr/>
            <p:nvPr/>
          </p:nvSpPr>
          <p:spPr>
            <a:xfrm>
              <a:off x="172995" y="4659091"/>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3F1818B-267E-324E-9E67-88C724846F02}"/>
              </a:ext>
            </a:extLst>
          </p:cNvPr>
          <p:cNvGrpSpPr/>
          <p:nvPr/>
        </p:nvGrpSpPr>
        <p:grpSpPr>
          <a:xfrm>
            <a:off x="7870465" y="4522055"/>
            <a:ext cx="2869019" cy="1444752"/>
            <a:chOff x="7742479" y="4535395"/>
            <a:chExt cx="2869019" cy="1444752"/>
          </a:xfrm>
        </p:grpSpPr>
        <p:pic>
          <p:nvPicPr>
            <p:cNvPr id="17" name="Picture 16">
              <a:extLst>
                <a:ext uri="{FF2B5EF4-FFF2-40B4-BE49-F238E27FC236}">
                  <a16:creationId xmlns:a16="http://schemas.microsoft.com/office/drawing/2014/main" id="{35EB38CA-58F4-1648-887B-DFDA0B2061B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166746" y="4535395"/>
              <a:ext cx="1444752" cy="1444752"/>
            </a:xfrm>
            <a:prstGeom prst="rect">
              <a:avLst/>
            </a:prstGeom>
          </p:spPr>
        </p:pic>
        <p:cxnSp>
          <p:nvCxnSpPr>
            <p:cNvPr id="18" name="Straight Arrow Connector 17">
              <a:extLst>
                <a:ext uri="{FF2B5EF4-FFF2-40B4-BE49-F238E27FC236}">
                  <a16:creationId xmlns:a16="http://schemas.microsoft.com/office/drawing/2014/main" id="{8F03D873-C7FC-1441-BED7-BCCA07CC4B71}"/>
                </a:ext>
              </a:extLst>
            </p:cNvPr>
            <p:cNvCxnSpPr/>
            <p:nvPr/>
          </p:nvCxnSpPr>
          <p:spPr>
            <a:xfrm>
              <a:off x="7742479" y="5137215"/>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2BC4BD8B-E650-7F42-9990-B5436574B2F9}"/>
              </a:ext>
            </a:extLst>
          </p:cNvPr>
          <p:cNvGrpSpPr/>
          <p:nvPr/>
        </p:nvGrpSpPr>
        <p:grpSpPr>
          <a:xfrm>
            <a:off x="1253957" y="4488901"/>
            <a:ext cx="6526529" cy="1477906"/>
            <a:chOff x="1299055" y="4684785"/>
            <a:chExt cx="6526529" cy="1477906"/>
          </a:xfrm>
        </p:grpSpPr>
        <p:cxnSp>
          <p:nvCxnSpPr>
            <p:cNvPr id="20" name="Straight Arrow Connector 19">
              <a:extLst>
                <a:ext uri="{FF2B5EF4-FFF2-40B4-BE49-F238E27FC236}">
                  <a16:creationId xmlns:a16="http://schemas.microsoft.com/office/drawing/2014/main" id="{7A39F886-2014-BD48-872A-18D9959CADB7}"/>
                </a:ext>
              </a:extLst>
            </p:cNvPr>
            <p:cNvCxnSpPr/>
            <p:nvPr/>
          </p:nvCxnSpPr>
          <p:spPr>
            <a:xfrm>
              <a:off x="3007045" y="5339012"/>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64FC3B85-26B0-D343-AA74-7EB49DC6EE1C}"/>
                </a:ext>
              </a:extLst>
            </p:cNvPr>
            <p:cNvGrpSpPr/>
            <p:nvPr/>
          </p:nvGrpSpPr>
          <p:grpSpPr>
            <a:xfrm>
              <a:off x="4632573" y="4696608"/>
              <a:ext cx="1487192" cy="1371600"/>
              <a:chOff x="5348059" y="2794000"/>
              <a:chExt cx="1487192" cy="1371600"/>
            </a:xfrm>
          </p:grpSpPr>
          <p:sp>
            <p:nvSpPr>
              <p:cNvPr id="26" name="Trapezoid 25">
                <a:extLst>
                  <a:ext uri="{FF2B5EF4-FFF2-40B4-BE49-F238E27FC236}">
                    <a16:creationId xmlns:a16="http://schemas.microsoft.com/office/drawing/2014/main" id="{C5217129-008B-044D-AA75-F7D6BFDF0E60}"/>
                  </a:ext>
                </a:extLst>
              </p:cNvPr>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Rectangle 26">
                <a:extLst>
                  <a:ext uri="{FF2B5EF4-FFF2-40B4-BE49-F238E27FC236}">
                    <a16:creationId xmlns:a16="http://schemas.microsoft.com/office/drawing/2014/main" id="{4FF83B66-B037-AC4B-A610-CAF398CC027D}"/>
                  </a:ext>
                </a:extLst>
              </p:cNvPr>
              <p:cNvSpPr/>
              <p:nvPr/>
            </p:nvSpPr>
            <p:spPr>
              <a:xfrm>
                <a:off x="5374843" y="3279079"/>
                <a:ext cx="1460408" cy="307777"/>
              </a:xfrm>
              <a:prstGeom prst="rect">
                <a:avLst/>
              </a:prstGeom>
            </p:spPr>
            <p:txBody>
              <a:bodyPr wrap="square">
                <a:spAutoFit/>
              </a:bodyPr>
              <a:lstStyle/>
              <a:p>
                <a:r>
                  <a:rPr lang="en-US" sz="1400" dirty="0">
                    <a:latin typeface="Karla" charset="0"/>
                    <a:ea typeface="Karla" charset="0"/>
                    <a:cs typeface="Karla" charset="0"/>
                  </a:rPr>
                  <a:t>20 neurons</a:t>
                </a:r>
              </a:p>
            </p:txBody>
          </p:sp>
        </p:grpSp>
        <p:grpSp>
          <p:nvGrpSpPr>
            <p:cNvPr id="22" name="Group 21">
              <a:extLst>
                <a:ext uri="{FF2B5EF4-FFF2-40B4-BE49-F238E27FC236}">
                  <a16:creationId xmlns:a16="http://schemas.microsoft.com/office/drawing/2014/main" id="{B04725D7-C3D6-8844-88C1-071997E4F621}"/>
                </a:ext>
              </a:extLst>
            </p:cNvPr>
            <p:cNvGrpSpPr/>
            <p:nvPr/>
          </p:nvGrpSpPr>
          <p:grpSpPr>
            <a:xfrm>
              <a:off x="6365176" y="4684785"/>
              <a:ext cx="1460408" cy="1371600"/>
              <a:chOff x="5199801" y="2814048"/>
              <a:chExt cx="1460408" cy="1371600"/>
            </a:xfrm>
          </p:grpSpPr>
          <p:sp>
            <p:nvSpPr>
              <p:cNvPr id="24" name="Trapezoid 23">
                <a:extLst>
                  <a:ext uri="{FF2B5EF4-FFF2-40B4-BE49-F238E27FC236}">
                    <a16:creationId xmlns:a16="http://schemas.microsoft.com/office/drawing/2014/main" id="{4EE35005-72A4-6744-8439-E7FE523FF7CE}"/>
                  </a:ext>
                </a:extLst>
              </p:cNvPr>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Rectangle 24">
                <a:extLst>
                  <a:ext uri="{FF2B5EF4-FFF2-40B4-BE49-F238E27FC236}">
                    <a16:creationId xmlns:a16="http://schemas.microsoft.com/office/drawing/2014/main" id="{5FAA8AFE-AE7A-0949-BDD9-25E0F996BA8D}"/>
                  </a:ext>
                </a:extLst>
              </p:cNvPr>
              <p:cNvSpPr/>
              <p:nvPr/>
            </p:nvSpPr>
            <p:spPr>
              <a:xfrm>
                <a:off x="5199801" y="3295134"/>
                <a:ext cx="1460408" cy="307777"/>
              </a:xfrm>
              <a:prstGeom prst="rect">
                <a:avLst/>
              </a:prstGeom>
            </p:spPr>
            <p:txBody>
              <a:bodyPr wrap="square">
                <a:spAutoFit/>
              </a:bodyPr>
              <a:lstStyle/>
              <a:p>
                <a:r>
                  <a:rPr lang="en-US" sz="1400" dirty="0">
                    <a:latin typeface="Karla" charset="0"/>
                    <a:ea typeface="Karla" charset="0"/>
                    <a:cs typeface="Karla" charset="0"/>
                  </a:rPr>
                  <a:t>10K neurons</a:t>
                </a:r>
              </a:p>
            </p:txBody>
          </p:sp>
        </p:grpSp>
        <p:pic>
          <p:nvPicPr>
            <p:cNvPr id="23" name="Picture 22">
              <a:extLst>
                <a:ext uri="{FF2B5EF4-FFF2-40B4-BE49-F238E27FC236}">
                  <a16:creationId xmlns:a16="http://schemas.microsoft.com/office/drawing/2014/main" id="{E21AAA17-D65E-3143-8619-506F4615DF1E}"/>
                </a:ext>
              </a:extLst>
            </p:cNvPr>
            <p:cNvPicPr>
              <a:picLocks noChangeAspect="1"/>
            </p:cNvPicPr>
            <p:nvPr/>
          </p:nvPicPr>
          <p:blipFill>
            <a:blip r:embed="rId5"/>
            <a:stretch>
              <a:fillRect/>
            </a:stretch>
          </p:blipFill>
          <p:spPr>
            <a:xfrm>
              <a:off x="1299055" y="4717939"/>
              <a:ext cx="1430448" cy="1444752"/>
            </a:xfrm>
            <a:prstGeom prst="rect">
              <a:avLst/>
            </a:prstGeom>
          </p:spPr>
        </p:pic>
      </p:grpSp>
    </p:spTree>
    <p:extLst>
      <p:ext uri="{BB962C8B-B14F-4D97-AF65-F5344CB8AC3E}">
        <p14:creationId xmlns:p14="http://schemas.microsoft.com/office/powerpoint/2010/main" val="19462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39</a:t>
            </a:fld>
            <a:endParaRPr lang="en-US"/>
          </a:p>
        </p:txBody>
      </p:sp>
      <p:sp>
        <p:nvSpPr>
          <p:cNvPr id="7" name="Content Placeholder 6">
            <a:extLst>
              <a:ext uri="{FF2B5EF4-FFF2-40B4-BE49-F238E27FC236}">
                <a16:creationId xmlns:a16="http://schemas.microsoft.com/office/drawing/2014/main" id="{FA6E6CDC-31F8-8B4D-913D-A2FEEA068BE3}"/>
              </a:ext>
            </a:extLst>
          </p:cNvPr>
          <p:cNvSpPr>
            <a:spLocks noGrp="1"/>
          </p:cNvSpPr>
          <p:nvPr>
            <p:ph idx="1"/>
          </p:nvPr>
        </p:nvSpPr>
        <p:spPr>
          <a:xfrm>
            <a:off x="570844" y="890279"/>
            <a:ext cx="10327008" cy="2111143"/>
          </a:xfrm>
        </p:spPr>
        <p:txBody>
          <a:bodyPr/>
          <a:lstStyle/>
          <a:p>
            <a:r>
              <a:rPr lang="en-US" sz="2400" dirty="0"/>
              <a:t>For that let’s explore the actual latent space.  </a:t>
            </a:r>
          </a:p>
        </p:txBody>
      </p:sp>
      <p:pic>
        <p:nvPicPr>
          <p:cNvPr id="10" name="Picture 9">
            <a:extLst>
              <a:ext uri="{FF2B5EF4-FFF2-40B4-BE49-F238E27FC236}">
                <a16:creationId xmlns:a16="http://schemas.microsoft.com/office/drawing/2014/main" id="{F5B80780-495B-1746-AC53-991D826278C3}"/>
              </a:ext>
            </a:extLst>
          </p:cNvPr>
          <p:cNvPicPr>
            <a:picLocks noChangeAspect="1"/>
          </p:cNvPicPr>
          <p:nvPr/>
        </p:nvPicPr>
        <p:blipFill>
          <a:blip r:embed="rId2"/>
          <a:stretch>
            <a:fillRect/>
          </a:stretch>
        </p:blipFill>
        <p:spPr>
          <a:xfrm>
            <a:off x="2698750" y="1824501"/>
            <a:ext cx="6794500" cy="1028700"/>
          </a:xfrm>
          <a:prstGeom prst="rect">
            <a:avLst/>
          </a:prstGeom>
        </p:spPr>
      </p:pic>
      <p:pic>
        <p:nvPicPr>
          <p:cNvPr id="12" name="Picture 11">
            <a:extLst>
              <a:ext uri="{FF2B5EF4-FFF2-40B4-BE49-F238E27FC236}">
                <a16:creationId xmlns:a16="http://schemas.microsoft.com/office/drawing/2014/main" id="{71A3C750-E5B6-BD49-AAF4-C7D770F1F48A}"/>
              </a:ext>
            </a:extLst>
          </p:cNvPr>
          <p:cNvPicPr>
            <a:picLocks noChangeAspect="1"/>
          </p:cNvPicPr>
          <p:nvPr/>
        </p:nvPicPr>
        <p:blipFill>
          <a:blip r:embed="rId3"/>
          <a:stretch>
            <a:fillRect/>
          </a:stretch>
        </p:blipFill>
        <p:spPr>
          <a:xfrm>
            <a:off x="2698750" y="4972320"/>
            <a:ext cx="6807200" cy="1041400"/>
          </a:xfrm>
          <a:prstGeom prst="rect">
            <a:avLst/>
          </a:prstGeom>
        </p:spPr>
      </p:pic>
      <p:sp>
        <p:nvSpPr>
          <p:cNvPr id="13" name="TextBox 12">
            <a:extLst>
              <a:ext uri="{FF2B5EF4-FFF2-40B4-BE49-F238E27FC236}">
                <a16:creationId xmlns:a16="http://schemas.microsoft.com/office/drawing/2014/main" id="{E847539A-B325-8644-8B05-2B98757E29DA}"/>
              </a:ext>
            </a:extLst>
          </p:cNvPr>
          <p:cNvSpPr txBox="1"/>
          <p:nvPr/>
        </p:nvSpPr>
        <p:spPr>
          <a:xfrm>
            <a:off x="455938" y="2002496"/>
            <a:ext cx="941283"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Input</a:t>
            </a:r>
          </a:p>
        </p:txBody>
      </p:sp>
      <p:sp>
        <p:nvSpPr>
          <p:cNvPr id="14" name="TextBox 13">
            <a:extLst>
              <a:ext uri="{FF2B5EF4-FFF2-40B4-BE49-F238E27FC236}">
                <a16:creationId xmlns:a16="http://schemas.microsoft.com/office/drawing/2014/main" id="{5A4B9990-8C07-8745-9EC8-1CC67E01AC82}"/>
              </a:ext>
            </a:extLst>
          </p:cNvPr>
          <p:cNvSpPr txBox="1"/>
          <p:nvPr/>
        </p:nvSpPr>
        <p:spPr>
          <a:xfrm>
            <a:off x="455938" y="5262187"/>
            <a:ext cx="1168910"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Output</a:t>
            </a:r>
          </a:p>
        </p:txBody>
      </p:sp>
      <p:sp>
        <p:nvSpPr>
          <p:cNvPr id="15" name="TextBox 14">
            <a:extLst>
              <a:ext uri="{FF2B5EF4-FFF2-40B4-BE49-F238E27FC236}">
                <a16:creationId xmlns:a16="http://schemas.microsoft.com/office/drawing/2014/main" id="{4578A236-7B84-8441-B5F2-13FE2406E64C}"/>
              </a:ext>
            </a:extLst>
          </p:cNvPr>
          <p:cNvSpPr txBox="1"/>
          <p:nvPr/>
        </p:nvSpPr>
        <p:spPr>
          <a:xfrm>
            <a:off x="361540" y="3594476"/>
            <a:ext cx="2071362" cy="461665"/>
          </a:xfrm>
          <a:prstGeom prst="rect">
            <a:avLst/>
          </a:prstGeom>
          <a:noFill/>
        </p:spPr>
        <p:txBody>
          <a:bodyPr wrap="square" rtlCol="0">
            <a:spAutoFit/>
          </a:bodyPr>
          <a:lstStyle/>
          <a:p>
            <a:r>
              <a:rPr lang="en-US" sz="2400" dirty="0">
                <a:solidFill>
                  <a:schemeClr val="accent3">
                    <a:lumMod val="50000"/>
                  </a:schemeClr>
                </a:solidFill>
                <a:latin typeface="Karla" pitchFamily="2" charset="0"/>
                <a:ea typeface="Karla" pitchFamily="2" charset="0"/>
              </a:rPr>
              <a:t>Latent space</a:t>
            </a:r>
          </a:p>
        </p:txBody>
      </p:sp>
      <p:sp>
        <p:nvSpPr>
          <p:cNvPr id="16" name="TextBox 15">
            <a:extLst>
              <a:ext uri="{FF2B5EF4-FFF2-40B4-BE49-F238E27FC236}">
                <a16:creationId xmlns:a16="http://schemas.microsoft.com/office/drawing/2014/main" id="{F7519208-2666-024A-B72C-35050BF65957}"/>
              </a:ext>
            </a:extLst>
          </p:cNvPr>
          <p:cNvSpPr txBox="1"/>
          <p:nvPr/>
        </p:nvSpPr>
        <p:spPr>
          <a:xfrm>
            <a:off x="9764128" y="3459855"/>
            <a:ext cx="2267448" cy="923330"/>
          </a:xfrm>
          <a:prstGeom prst="rect">
            <a:avLst/>
          </a:prstGeom>
          <a:noFill/>
        </p:spPr>
        <p:txBody>
          <a:bodyPr wrap="square" rtlCol="0">
            <a:spAutoFit/>
          </a:bodyPr>
          <a:lstStyle/>
          <a:p>
            <a:r>
              <a:rPr lang="en-US" dirty="0">
                <a:solidFill>
                  <a:schemeClr val="accent3">
                    <a:lumMod val="50000"/>
                  </a:schemeClr>
                </a:solidFill>
                <a:latin typeface="Karla" pitchFamily="2" charset="0"/>
                <a:ea typeface="Karla" pitchFamily="2" charset="0"/>
              </a:rPr>
              <a:t>Each plot a hist of the values of the 20 Z’s</a:t>
            </a:r>
          </a:p>
        </p:txBody>
      </p:sp>
      <p:pic>
        <p:nvPicPr>
          <p:cNvPr id="18" name="Picture 17">
            <a:extLst>
              <a:ext uri="{FF2B5EF4-FFF2-40B4-BE49-F238E27FC236}">
                <a16:creationId xmlns:a16="http://schemas.microsoft.com/office/drawing/2014/main" id="{F340E5E5-9392-FE4B-8D34-9A972208D656}"/>
              </a:ext>
            </a:extLst>
          </p:cNvPr>
          <p:cNvPicPr>
            <a:picLocks noChangeAspect="1"/>
          </p:cNvPicPr>
          <p:nvPr/>
        </p:nvPicPr>
        <p:blipFill>
          <a:blip r:embed="rId4"/>
          <a:stretch>
            <a:fillRect/>
          </a:stretch>
        </p:blipFill>
        <p:spPr>
          <a:xfrm>
            <a:off x="2379726" y="3225546"/>
            <a:ext cx="7130260" cy="1399032"/>
          </a:xfrm>
          <a:prstGeom prst="rect">
            <a:avLst/>
          </a:prstGeom>
        </p:spPr>
      </p:pic>
      <p:sp>
        <p:nvSpPr>
          <p:cNvPr id="21" name="Slide Number Placeholder 3">
            <a:extLst>
              <a:ext uri="{FF2B5EF4-FFF2-40B4-BE49-F238E27FC236}">
                <a16:creationId xmlns:a16="http://schemas.microsoft.com/office/drawing/2014/main" id="{A3640A0F-8CC2-C74B-B0B3-E2575D71FA04}"/>
              </a:ext>
            </a:extLst>
          </p:cNvPr>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109602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64353-09F3-1A45-9382-4E8DD43BF18E}"/>
              </a:ext>
            </a:extLst>
          </p:cNvPr>
          <p:cNvSpPr>
            <a:spLocks noGrp="1"/>
          </p:cNvSpPr>
          <p:nvPr>
            <p:ph idx="1"/>
          </p:nvPr>
        </p:nvSpPr>
        <p:spPr/>
        <p:txBody>
          <a:bodyPr/>
          <a:lstStyle/>
          <a:p>
            <a:r>
              <a:rPr lang="en-US" b="1" dirty="0">
                <a:solidFill>
                  <a:schemeClr val="accent2"/>
                </a:solidFill>
              </a:rPr>
              <a:t>Announcements: </a:t>
            </a:r>
          </a:p>
          <a:p>
            <a:endParaRPr lang="en-US" dirty="0"/>
          </a:p>
          <a:p>
            <a:pPr marL="457200" indent="-457200">
              <a:buFont typeface="Arial" panose="020B0604020202020204" pitchFamily="34" charset="0"/>
              <a:buChar char="•"/>
            </a:pPr>
            <a:r>
              <a:rPr lang="en-US" dirty="0"/>
              <a:t>Homework 3 deadline …</a:t>
            </a:r>
          </a:p>
          <a:p>
            <a:pPr marL="457200" indent="-457200">
              <a:buFont typeface="Arial" panose="020B0604020202020204" pitchFamily="34" charset="0"/>
              <a:buChar char="•"/>
            </a:pPr>
            <a:r>
              <a:rPr lang="en-US" dirty="0"/>
              <a:t>Project group have been formed and will be announced … </a:t>
            </a:r>
          </a:p>
        </p:txBody>
      </p:sp>
      <p:sp>
        <p:nvSpPr>
          <p:cNvPr id="3" name="Slide Number Placeholder 2">
            <a:extLst>
              <a:ext uri="{FF2B5EF4-FFF2-40B4-BE49-F238E27FC236}">
                <a16:creationId xmlns:a16="http://schemas.microsoft.com/office/drawing/2014/main" id="{CE83169C-6921-E549-B0A0-2D82286A26AE}"/>
              </a:ext>
            </a:extLst>
          </p:cNvPr>
          <p:cNvSpPr>
            <a:spLocks noGrp="1"/>
          </p:cNvSpPr>
          <p:nvPr>
            <p:ph type="sldNum" sz="quarter" idx="12"/>
          </p:nvPr>
        </p:nvSpPr>
        <p:spPr/>
        <p:txBody>
          <a:bodyPr/>
          <a:lstStyle/>
          <a:p>
            <a:fld id="{81B7CCDB-6D39-0547-B7B3-C80E39D6513A}" type="slidenum">
              <a:rPr lang="en-US" smtClean="0"/>
              <a:pPr/>
              <a:t>4</a:t>
            </a:fld>
            <a:endParaRPr lang="en-US"/>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F47CF84A-BEC1-E146-AA9E-AD7D328781B8}"/>
                  </a:ext>
                </a:extLst>
              </p14:cNvPr>
              <p14:cNvContentPartPr/>
              <p14:nvPr/>
            </p14:nvContentPartPr>
            <p14:xfrm>
              <a:off x="5402880" y="1296000"/>
              <a:ext cx="2382840" cy="587160"/>
            </p14:xfrm>
          </p:contentPart>
        </mc:Choice>
        <mc:Fallback xmlns="">
          <p:pic>
            <p:nvPicPr>
              <p:cNvPr id="4" name="Ink 3">
                <a:extLst>
                  <a:ext uri="{FF2B5EF4-FFF2-40B4-BE49-F238E27FC236}">
                    <a16:creationId xmlns:a16="http://schemas.microsoft.com/office/drawing/2014/main" id="{F47CF84A-BEC1-E146-AA9E-AD7D328781B8}"/>
                  </a:ext>
                </a:extLst>
              </p:cNvPr>
              <p:cNvPicPr/>
              <p:nvPr/>
            </p:nvPicPr>
            <p:blipFill>
              <a:blip r:embed="rId3"/>
              <a:stretch>
                <a:fillRect/>
              </a:stretch>
            </p:blipFill>
            <p:spPr>
              <a:xfrm>
                <a:off x="5393520" y="1286640"/>
                <a:ext cx="2401560" cy="6058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52FDDAD-9582-6E4A-9BA4-33654082B7E7}"/>
                  </a:ext>
                </a:extLst>
              </p14:cNvPr>
              <p14:cNvContentPartPr/>
              <p14:nvPr/>
            </p14:nvContentPartPr>
            <p14:xfrm>
              <a:off x="8169120" y="1358640"/>
              <a:ext cx="3178800" cy="330480"/>
            </p14:xfrm>
          </p:contentPart>
        </mc:Choice>
        <mc:Fallback xmlns="">
          <p:pic>
            <p:nvPicPr>
              <p:cNvPr id="5" name="Ink 4">
                <a:extLst>
                  <a:ext uri="{FF2B5EF4-FFF2-40B4-BE49-F238E27FC236}">
                    <a16:creationId xmlns:a16="http://schemas.microsoft.com/office/drawing/2014/main" id="{152FDDAD-9582-6E4A-9BA4-33654082B7E7}"/>
                  </a:ext>
                </a:extLst>
              </p:cNvPr>
              <p:cNvPicPr/>
              <p:nvPr/>
            </p:nvPicPr>
            <p:blipFill>
              <a:blip r:embed="rId5"/>
              <a:stretch>
                <a:fillRect/>
              </a:stretch>
            </p:blipFill>
            <p:spPr>
              <a:xfrm>
                <a:off x="8159760" y="1349280"/>
                <a:ext cx="3197520" cy="349200"/>
              </a:xfrm>
              <a:prstGeom prst="rect">
                <a:avLst/>
              </a:prstGeom>
            </p:spPr>
          </p:pic>
        </mc:Fallback>
      </mc:AlternateContent>
    </p:spTree>
    <p:extLst>
      <p:ext uri="{BB962C8B-B14F-4D97-AF65-F5344CB8AC3E}">
        <p14:creationId xmlns:p14="http://schemas.microsoft.com/office/powerpoint/2010/main" val="1493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40</a:t>
            </a:fld>
            <a:endParaRPr lang="en-US"/>
          </a:p>
        </p:txBody>
      </p:sp>
      <p:sp>
        <p:nvSpPr>
          <p:cNvPr id="7" name="Content Placeholder 6">
            <a:extLst>
              <a:ext uri="{FF2B5EF4-FFF2-40B4-BE49-F238E27FC236}">
                <a16:creationId xmlns:a16="http://schemas.microsoft.com/office/drawing/2014/main" id="{FA6E6CDC-31F8-8B4D-913D-A2FEEA068BE3}"/>
              </a:ext>
            </a:extLst>
          </p:cNvPr>
          <p:cNvSpPr>
            <a:spLocks noGrp="1"/>
          </p:cNvSpPr>
          <p:nvPr>
            <p:ph idx="1"/>
          </p:nvPr>
        </p:nvSpPr>
        <p:spPr>
          <a:xfrm>
            <a:off x="570844" y="890279"/>
            <a:ext cx="11621156" cy="2111143"/>
          </a:xfrm>
        </p:spPr>
        <p:txBody>
          <a:bodyPr/>
          <a:lstStyle/>
          <a:p>
            <a:r>
              <a:rPr lang="en-US" sz="2400" dirty="0"/>
              <a:t>If latent space does not contain any information, then changing  the values randomly won’t change the output or it will not be robust.  </a:t>
            </a:r>
          </a:p>
        </p:txBody>
      </p:sp>
      <p:pic>
        <p:nvPicPr>
          <p:cNvPr id="10" name="Picture 9">
            <a:extLst>
              <a:ext uri="{FF2B5EF4-FFF2-40B4-BE49-F238E27FC236}">
                <a16:creationId xmlns:a16="http://schemas.microsoft.com/office/drawing/2014/main" id="{F5B80780-495B-1746-AC53-991D826278C3}"/>
              </a:ext>
            </a:extLst>
          </p:cNvPr>
          <p:cNvPicPr>
            <a:picLocks noChangeAspect="1"/>
          </p:cNvPicPr>
          <p:nvPr/>
        </p:nvPicPr>
        <p:blipFill>
          <a:blip r:embed="rId2"/>
          <a:stretch>
            <a:fillRect/>
          </a:stretch>
        </p:blipFill>
        <p:spPr>
          <a:xfrm>
            <a:off x="2698750" y="1824501"/>
            <a:ext cx="6794500" cy="1028700"/>
          </a:xfrm>
          <a:prstGeom prst="rect">
            <a:avLst/>
          </a:prstGeom>
        </p:spPr>
      </p:pic>
      <p:sp>
        <p:nvSpPr>
          <p:cNvPr id="13" name="TextBox 12">
            <a:extLst>
              <a:ext uri="{FF2B5EF4-FFF2-40B4-BE49-F238E27FC236}">
                <a16:creationId xmlns:a16="http://schemas.microsoft.com/office/drawing/2014/main" id="{E847539A-B325-8644-8B05-2B98757E29DA}"/>
              </a:ext>
            </a:extLst>
          </p:cNvPr>
          <p:cNvSpPr txBox="1"/>
          <p:nvPr/>
        </p:nvSpPr>
        <p:spPr>
          <a:xfrm>
            <a:off x="455938" y="2002496"/>
            <a:ext cx="941283"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Input</a:t>
            </a:r>
          </a:p>
        </p:txBody>
      </p:sp>
      <p:sp>
        <p:nvSpPr>
          <p:cNvPr id="14" name="TextBox 13">
            <a:extLst>
              <a:ext uri="{FF2B5EF4-FFF2-40B4-BE49-F238E27FC236}">
                <a16:creationId xmlns:a16="http://schemas.microsoft.com/office/drawing/2014/main" id="{5A4B9990-8C07-8745-9EC8-1CC67E01AC82}"/>
              </a:ext>
            </a:extLst>
          </p:cNvPr>
          <p:cNvSpPr txBox="1"/>
          <p:nvPr/>
        </p:nvSpPr>
        <p:spPr>
          <a:xfrm>
            <a:off x="455938" y="5262187"/>
            <a:ext cx="1168910"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Output</a:t>
            </a:r>
          </a:p>
        </p:txBody>
      </p:sp>
      <p:sp>
        <p:nvSpPr>
          <p:cNvPr id="15" name="TextBox 14">
            <a:extLst>
              <a:ext uri="{FF2B5EF4-FFF2-40B4-BE49-F238E27FC236}">
                <a16:creationId xmlns:a16="http://schemas.microsoft.com/office/drawing/2014/main" id="{4578A236-7B84-8441-B5F2-13FE2406E64C}"/>
              </a:ext>
            </a:extLst>
          </p:cNvPr>
          <p:cNvSpPr txBox="1"/>
          <p:nvPr/>
        </p:nvSpPr>
        <p:spPr>
          <a:xfrm>
            <a:off x="361540" y="3594476"/>
            <a:ext cx="2071362" cy="461665"/>
          </a:xfrm>
          <a:prstGeom prst="rect">
            <a:avLst/>
          </a:prstGeom>
          <a:noFill/>
        </p:spPr>
        <p:txBody>
          <a:bodyPr wrap="square" rtlCol="0">
            <a:spAutoFit/>
          </a:bodyPr>
          <a:lstStyle/>
          <a:p>
            <a:r>
              <a:rPr lang="en-US" sz="2400" dirty="0">
                <a:solidFill>
                  <a:schemeClr val="accent3">
                    <a:lumMod val="50000"/>
                  </a:schemeClr>
                </a:solidFill>
                <a:latin typeface="Karla" pitchFamily="2" charset="0"/>
                <a:ea typeface="Karla" pitchFamily="2" charset="0"/>
              </a:rPr>
              <a:t>Latent space</a:t>
            </a:r>
          </a:p>
        </p:txBody>
      </p:sp>
      <p:sp>
        <p:nvSpPr>
          <p:cNvPr id="16" name="TextBox 15">
            <a:extLst>
              <a:ext uri="{FF2B5EF4-FFF2-40B4-BE49-F238E27FC236}">
                <a16:creationId xmlns:a16="http://schemas.microsoft.com/office/drawing/2014/main" id="{F7519208-2666-024A-B72C-35050BF65957}"/>
              </a:ext>
            </a:extLst>
          </p:cNvPr>
          <p:cNvSpPr txBox="1"/>
          <p:nvPr/>
        </p:nvSpPr>
        <p:spPr>
          <a:xfrm>
            <a:off x="9764128" y="3459855"/>
            <a:ext cx="2267448" cy="646331"/>
          </a:xfrm>
          <a:prstGeom prst="rect">
            <a:avLst/>
          </a:prstGeom>
          <a:noFill/>
        </p:spPr>
        <p:txBody>
          <a:bodyPr wrap="square" rtlCol="0">
            <a:spAutoFit/>
          </a:bodyPr>
          <a:lstStyle/>
          <a:p>
            <a:r>
              <a:rPr lang="en-US" dirty="0">
                <a:solidFill>
                  <a:schemeClr val="accent3">
                    <a:lumMod val="50000"/>
                  </a:schemeClr>
                </a:solidFill>
                <a:latin typeface="Karla" pitchFamily="2" charset="0"/>
                <a:ea typeface="Karla" pitchFamily="2" charset="0"/>
              </a:rPr>
              <a:t>Add random noise +/-10 to z’s</a:t>
            </a:r>
          </a:p>
        </p:txBody>
      </p:sp>
      <p:pic>
        <p:nvPicPr>
          <p:cNvPr id="19" name="Picture 18">
            <a:extLst>
              <a:ext uri="{FF2B5EF4-FFF2-40B4-BE49-F238E27FC236}">
                <a16:creationId xmlns:a16="http://schemas.microsoft.com/office/drawing/2014/main" id="{9E2BCB8B-037D-1E48-BD52-A27B6A726B60}"/>
              </a:ext>
            </a:extLst>
          </p:cNvPr>
          <p:cNvPicPr>
            <a:picLocks noChangeAspect="1"/>
          </p:cNvPicPr>
          <p:nvPr/>
        </p:nvPicPr>
        <p:blipFill>
          <a:blip r:embed="rId3"/>
          <a:stretch>
            <a:fillRect/>
          </a:stretch>
        </p:blipFill>
        <p:spPr>
          <a:xfrm>
            <a:off x="2686050" y="4953318"/>
            <a:ext cx="6807200" cy="1079402"/>
          </a:xfrm>
          <a:prstGeom prst="rect">
            <a:avLst/>
          </a:prstGeom>
        </p:spPr>
      </p:pic>
      <p:pic>
        <p:nvPicPr>
          <p:cNvPr id="20" name="Picture 19">
            <a:extLst>
              <a:ext uri="{FF2B5EF4-FFF2-40B4-BE49-F238E27FC236}">
                <a16:creationId xmlns:a16="http://schemas.microsoft.com/office/drawing/2014/main" id="{E6610646-7470-634A-8657-29B4C3CCC6EA}"/>
              </a:ext>
            </a:extLst>
          </p:cNvPr>
          <p:cNvPicPr>
            <a:picLocks noChangeAspect="1"/>
          </p:cNvPicPr>
          <p:nvPr/>
        </p:nvPicPr>
        <p:blipFill>
          <a:blip r:embed="rId4"/>
          <a:stretch>
            <a:fillRect/>
          </a:stretch>
        </p:blipFill>
        <p:spPr>
          <a:xfrm>
            <a:off x="2370015" y="3235233"/>
            <a:ext cx="7140146" cy="1407596"/>
          </a:xfrm>
          <a:prstGeom prst="rect">
            <a:avLst/>
          </a:prstGeom>
        </p:spPr>
      </p:pic>
    </p:spTree>
    <p:extLst>
      <p:ext uri="{BB962C8B-B14F-4D97-AF65-F5344CB8AC3E}">
        <p14:creationId xmlns:p14="http://schemas.microsoft.com/office/powerpoint/2010/main" val="1391727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96BBB-644C-6144-B95B-AF321BCE6B0C}"/>
              </a:ext>
            </a:extLst>
          </p:cNvPr>
          <p:cNvPicPr>
            <a:picLocks noChangeAspect="1"/>
          </p:cNvPicPr>
          <p:nvPr/>
        </p:nvPicPr>
        <p:blipFill>
          <a:blip r:embed="rId2"/>
          <a:stretch>
            <a:fillRect/>
          </a:stretch>
        </p:blipFill>
        <p:spPr>
          <a:xfrm>
            <a:off x="2350965" y="3215750"/>
            <a:ext cx="7140146" cy="1460352"/>
          </a:xfrm>
          <a:prstGeom prst="rect">
            <a:avLst/>
          </a:prstGeom>
        </p:spPr>
      </p:pic>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41</a:t>
            </a:fld>
            <a:endParaRPr lang="en-US"/>
          </a:p>
        </p:txBody>
      </p:sp>
      <p:sp>
        <p:nvSpPr>
          <p:cNvPr id="7" name="Content Placeholder 6">
            <a:extLst>
              <a:ext uri="{FF2B5EF4-FFF2-40B4-BE49-F238E27FC236}">
                <a16:creationId xmlns:a16="http://schemas.microsoft.com/office/drawing/2014/main" id="{FA6E6CDC-31F8-8B4D-913D-A2FEEA068BE3}"/>
              </a:ext>
            </a:extLst>
          </p:cNvPr>
          <p:cNvSpPr>
            <a:spLocks noGrp="1"/>
          </p:cNvSpPr>
          <p:nvPr>
            <p:ph idx="1"/>
          </p:nvPr>
        </p:nvSpPr>
        <p:spPr>
          <a:xfrm>
            <a:off x="570844" y="890279"/>
            <a:ext cx="11621156" cy="2111143"/>
          </a:xfrm>
        </p:spPr>
        <p:txBody>
          <a:bodyPr/>
          <a:lstStyle/>
          <a:p>
            <a:r>
              <a:rPr lang="en-US" sz="2400" dirty="0"/>
              <a:t>If latent space does not contain any information, then changing  the values randomly won’t change the output or it will not be robust.  </a:t>
            </a:r>
          </a:p>
        </p:txBody>
      </p:sp>
      <p:pic>
        <p:nvPicPr>
          <p:cNvPr id="10" name="Picture 9">
            <a:extLst>
              <a:ext uri="{FF2B5EF4-FFF2-40B4-BE49-F238E27FC236}">
                <a16:creationId xmlns:a16="http://schemas.microsoft.com/office/drawing/2014/main" id="{F5B80780-495B-1746-AC53-991D826278C3}"/>
              </a:ext>
            </a:extLst>
          </p:cNvPr>
          <p:cNvPicPr>
            <a:picLocks noChangeAspect="1"/>
          </p:cNvPicPr>
          <p:nvPr/>
        </p:nvPicPr>
        <p:blipFill>
          <a:blip r:embed="rId3"/>
          <a:stretch>
            <a:fillRect/>
          </a:stretch>
        </p:blipFill>
        <p:spPr>
          <a:xfrm>
            <a:off x="2698750" y="1824501"/>
            <a:ext cx="6794500" cy="1028700"/>
          </a:xfrm>
          <a:prstGeom prst="rect">
            <a:avLst/>
          </a:prstGeom>
        </p:spPr>
      </p:pic>
      <p:sp>
        <p:nvSpPr>
          <p:cNvPr id="13" name="TextBox 12">
            <a:extLst>
              <a:ext uri="{FF2B5EF4-FFF2-40B4-BE49-F238E27FC236}">
                <a16:creationId xmlns:a16="http://schemas.microsoft.com/office/drawing/2014/main" id="{E847539A-B325-8644-8B05-2B98757E29DA}"/>
              </a:ext>
            </a:extLst>
          </p:cNvPr>
          <p:cNvSpPr txBox="1"/>
          <p:nvPr/>
        </p:nvSpPr>
        <p:spPr>
          <a:xfrm>
            <a:off x="455938" y="2002496"/>
            <a:ext cx="941283"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Input</a:t>
            </a:r>
          </a:p>
        </p:txBody>
      </p:sp>
      <p:sp>
        <p:nvSpPr>
          <p:cNvPr id="14" name="TextBox 13">
            <a:extLst>
              <a:ext uri="{FF2B5EF4-FFF2-40B4-BE49-F238E27FC236}">
                <a16:creationId xmlns:a16="http://schemas.microsoft.com/office/drawing/2014/main" id="{5A4B9990-8C07-8745-9EC8-1CC67E01AC82}"/>
              </a:ext>
            </a:extLst>
          </p:cNvPr>
          <p:cNvSpPr txBox="1"/>
          <p:nvPr/>
        </p:nvSpPr>
        <p:spPr>
          <a:xfrm>
            <a:off x="455938" y="5262187"/>
            <a:ext cx="1168910"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Output</a:t>
            </a:r>
          </a:p>
        </p:txBody>
      </p:sp>
      <p:sp>
        <p:nvSpPr>
          <p:cNvPr id="15" name="TextBox 14">
            <a:extLst>
              <a:ext uri="{FF2B5EF4-FFF2-40B4-BE49-F238E27FC236}">
                <a16:creationId xmlns:a16="http://schemas.microsoft.com/office/drawing/2014/main" id="{4578A236-7B84-8441-B5F2-13FE2406E64C}"/>
              </a:ext>
            </a:extLst>
          </p:cNvPr>
          <p:cNvSpPr txBox="1"/>
          <p:nvPr/>
        </p:nvSpPr>
        <p:spPr>
          <a:xfrm>
            <a:off x="361540" y="3594476"/>
            <a:ext cx="2071362" cy="461665"/>
          </a:xfrm>
          <a:prstGeom prst="rect">
            <a:avLst/>
          </a:prstGeom>
          <a:noFill/>
        </p:spPr>
        <p:txBody>
          <a:bodyPr wrap="square" rtlCol="0">
            <a:spAutoFit/>
          </a:bodyPr>
          <a:lstStyle/>
          <a:p>
            <a:r>
              <a:rPr lang="en-US" sz="2400" dirty="0">
                <a:solidFill>
                  <a:schemeClr val="accent3">
                    <a:lumMod val="50000"/>
                  </a:schemeClr>
                </a:solidFill>
                <a:latin typeface="Karla" pitchFamily="2" charset="0"/>
                <a:ea typeface="Karla" pitchFamily="2" charset="0"/>
              </a:rPr>
              <a:t>Latent space</a:t>
            </a:r>
          </a:p>
        </p:txBody>
      </p:sp>
      <p:sp>
        <p:nvSpPr>
          <p:cNvPr id="16" name="TextBox 15">
            <a:extLst>
              <a:ext uri="{FF2B5EF4-FFF2-40B4-BE49-F238E27FC236}">
                <a16:creationId xmlns:a16="http://schemas.microsoft.com/office/drawing/2014/main" id="{F7519208-2666-024A-B72C-35050BF65957}"/>
              </a:ext>
            </a:extLst>
          </p:cNvPr>
          <p:cNvSpPr txBox="1"/>
          <p:nvPr/>
        </p:nvSpPr>
        <p:spPr>
          <a:xfrm>
            <a:off x="9764128" y="3459855"/>
            <a:ext cx="2267448" cy="646331"/>
          </a:xfrm>
          <a:prstGeom prst="rect">
            <a:avLst/>
          </a:prstGeom>
          <a:noFill/>
        </p:spPr>
        <p:txBody>
          <a:bodyPr wrap="square" rtlCol="0">
            <a:spAutoFit/>
          </a:bodyPr>
          <a:lstStyle/>
          <a:p>
            <a:r>
              <a:rPr lang="en-US" dirty="0">
                <a:solidFill>
                  <a:schemeClr val="accent3">
                    <a:lumMod val="50000"/>
                  </a:schemeClr>
                </a:solidFill>
                <a:latin typeface="Karla" pitchFamily="2" charset="0"/>
                <a:ea typeface="Karla" pitchFamily="2" charset="0"/>
              </a:rPr>
              <a:t>Add random noise +/-100 to z’s</a:t>
            </a:r>
          </a:p>
        </p:txBody>
      </p:sp>
      <p:pic>
        <p:nvPicPr>
          <p:cNvPr id="12" name="Picture 11">
            <a:extLst>
              <a:ext uri="{FF2B5EF4-FFF2-40B4-BE49-F238E27FC236}">
                <a16:creationId xmlns:a16="http://schemas.microsoft.com/office/drawing/2014/main" id="{B71BC429-6362-9F46-8C69-36BC4EF60741}"/>
              </a:ext>
            </a:extLst>
          </p:cNvPr>
          <p:cNvPicPr>
            <a:picLocks noChangeAspect="1"/>
          </p:cNvPicPr>
          <p:nvPr/>
        </p:nvPicPr>
        <p:blipFill>
          <a:blip r:embed="rId4"/>
          <a:stretch>
            <a:fillRect/>
          </a:stretch>
        </p:blipFill>
        <p:spPr>
          <a:xfrm>
            <a:off x="2686050" y="4973436"/>
            <a:ext cx="6807200" cy="1059284"/>
          </a:xfrm>
          <a:prstGeom prst="rect">
            <a:avLst/>
          </a:prstGeom>
        </p:spPr>
      </p:pic>
    </p:spTree>
    <p:extLst>
      <p:ext uri="{BB962C8B-B14F-4D97-AF65-F5344CB8AC3E}">
        <p14:creationId xmlns:p14="http://schemas.microsoft.com/office/powerpoint/2010/main" val="33503027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96BBB-644C-6144-B95B-AF321BCE6B0C}"/>
              </a:ext>
            </a:extLst>
          </p:cNvPr>
          <p:cNvPicPr>
            <a:picLocks noChangeAspect="1"/>
          </p:cNvPicPr>
          <p:nvPr/>
        </p:nvPicPr>
        <p:blipFill>
          <a:blip r:embed="rId2"/>
          <a:stretch>
            <a:fillRect/>
          </a:stretch>
        </p:blipFill>
        <p:spPr>
          <a:xfrm>
            <a:off x="2350965" y="3215750"/>
            <a:ext cx="7140146" cy="1460352"/>
          </a:xfrm>
          <a:prstGeom prst="rect">
            <a:avLst/>
          </a:prstGeom>
        </p:spPr>
      </p:pic>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42</a:t>
            </a:fld>
            <a:endParaRPr lang="en-US"/>
          </a:p>
        </p:txBody>
      </p:sp>
      <p:sp>
        <p:nvSpPr>
          <p:cNvPr id="7" name="Content Placeholder 6">
            <a:extLst>
              <a:ext uri="{FF2B5EF4-FFF2-40B4-BE49-F238E27FC236}">
                <a16:creationId xmlns:a16="http://schemas.microsoft.com/office/drawing/2014/main" id="{FA6E6CDC-31F8-8B4D-913D-A2FEEA068BE3}"/>
              </a:ext>
            </a:extLst>
          </p:cNvPr>
          <p:cNvSpPr>
            <a:spLocks noGrp="1"/>
          </p:cNvSpPr>
          <p:nvPr>
            <p:ph idx="1"/>
          </p:nvPr>
        </p:nvSpPr>
        <p:spPr>
          <a:xfrm>
            <a:off x="570844" y="890279"/>
            <a:ext cx="11621156" cy="2111143"/>
          </a:xfrm>
        </p:spPr>
        <p:txBody>
          <a:bodyPr/>
          <a:lstStyle/>
          <a:p>
            <a:r>
              <a:rPr lang="en-US" sz="2400" dirty="0"/>
              <a:t>If latent space does not contain any information, then changing  the values randomly won’t change the output or it will not be robust.  </a:t>
            </a:r>
          </a:p>
        </p:txBody>
      </p:sp>
      <p:pic>
        <p:nvPicPr>
          <p:cNvPr id="10" name="Picture 9">
            <a:extLst>
              <a:ext uri="{FF2B5EF4-FFF2-40B4-BE49-F238E27FC236}">
                <a16:creationId xmlns:a16="http://schemas.microsoft.com/office/drawing/2014/main" id="{F5B80780-495B-1746-AC53-991D826278C3}"/>
              </a:ext>
            </a:extLst>
          </p:cNvPr>
          <p:cNvPicPr>
            <a:picLocks noChangeAspect="1"/>
          </p:cNvPicPr>
          <p:nvPr/>
        </p:nvPicPr>
        <p:blipFill>
          <a:blip r:embed="rId3"/>
          <a:stretch>
            <a:fillRect/>
          </a:stretch>
        </p:blipFill>
        <p:spPr>
          <a:xfrm>
            <a:off x="2698750" y="1824501"/>
            <a:ext cx="6794500" cy="1028700"/>
          </a:xfrm>
          <a:prstGeom prst="rect">
            <a:avLst/>
          </a:prstGeom>
        </p:spPr>
      </p:pic>
      <p:sp>
        <p:nvSpPr>
          <p:cNvPr id="13" name="TextBox 12">
            <a:extLst>
              <a:ext uri="{FF2B5EF4-FFF2-40B4-BE49-F238E27FC236}">
                <a16:creationId xmlns:a16="http://schemas.microsoft.com/office/drawing/2014/main" id="{E847539A-B325-8644-8B05-2B98757E29DA}"/>
              </a:ext>
            </a:extLst>
          </p:cNvPr>
          <p:cNvSpPr txBox="1"/>
          <p:nvPr/>
        </p:nvSpPr>
        <p:spPr>
          <a:xfrm>
            <a:off x="455938" y="2002496"/>
            <a:ext cx="941283"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Input</a:t>
            </a:r>
          </a:p>
        </p:txBody>
      </p:sp>
      <p:sp>
        <p:nvSpPr>
          <p:cNvPr id="14" name="TextBox 13">
            <a:extLst>
              <a:ext uri="{FF2B5EF4-FFF2-40B4-BE49-F238E27FC236}">
                <a16:creationId xmlns:a16="http://schemas.microsoft.com/office/drawing/2014/main" id="{5A4B9990-8C07-8745-9EC8-1CC67E01AC82}"/>
              </a:ext>
            </a:extLst>
          </p:cNvPr>
          <p:cNvSpPr txBox="1"/>
          <p:nvPr/>
        </p:nvSpPr>
        <p:spPr>
          <a:xfrm>
            <a:off x="455938" y="5262187"/>
            <a:ext cx="1168910"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Output</a:t>
            </a:r>
          </a:p>
        </p:txBody>
      </p:sp>
      <p:sp>
        <p:nvSpPr>
          <p:cNvPr id="15" name="TextBox 14">
            <a:extLst>
              <a:ext uri="{FF2B5EF4-FFF2-40B4-BE49-F238E27FC236}">
                <a16:creationId xmlns:a16="http://schemas.microsoft.com/office/drawing/2014/main" id="{4578A236-7B84-8441-B5F2-13FE2406E64C}"/>
              </a:ext>
            </a:extLst>
          </p:cNvPr>
          <p:cNvSpPr txBox="1"/>
          <p:nvPr/>
        </p:nvSpPr>
        <p:spPr>
          <a:xfrm>
            <a:off x="361540" y="3594476"/>
            <a:ext cx="2071362" cy="461665"/>
          </a:xfrm>
          <a:prstGeom prst="rect">
            <a:avLst/>
          </a:prstGeom>
          <a:noFill/>
        </p:spPr>
        <p:txBody>
          <a:bodyPr wrap="square" rtlCol="0">
            <a:spAutoFit/>
          </a:bodyPr>
          <a:lstStyle/>
          <a:p>
            <a:r>
              <a:rPr lang="en-US" sz="2400" dirty="0">
                <a:solidFill>
                  <a:schemeClr val="accent3">
                    <a:lumMod val="50000"/>
                  </a:schemeClr>
                </a:solidFill>
                <a:latin typeface="Karla" pitchFamily="2" charset="0"/>
                <a:ea typeface="Karla" pitchFamily="2" charset="0"/>
              </a:rPr>
              <a:t>Latent space</a:t>
            </a:r>
          </a:p>
        </p:txBody>
      </p:sp>
      <p:sp>
        <p:nvSpPr>
          <p:cNvPr id="16" name="TextBox 15">
            <a:extLst>
              <a:ext uri="{FF2B5EF4-FFF2-40B4-BE49-F238E27FC236}">
                <a16:creationId xmlns:a16="http://schemas.microsoft.com/office/drawing/2014/main" id="{F7519208-2666-024A-B72C-35050BF65957}"/>
              </a:ext>
            </a:extLst>
          </p:cNvPr>
          <p:cNvSpPr txBox="1"/>
          <p:nvPr/>
        </p:nvSpPr>
        <p:spPr>
          <a:xfrm>
            <a:off x="9764128" y="3459855"/>
            <a:ext cx="2267448" cy="646331"/>
          </a:xfrm>
          <a:prstGeom prst="rect">
            <a:avLst/>
          </a:prstGeom>
          <a:noFill/>
        </p:spPr>
        <p:txBody>
          <a:bodyPr wrap="square" rtlCol="0">
            <a:spAutoFit/>
          </a:bodyPr>
          <a:lstStyle/>
          <a:p>
            <a:r>
              <a:rPr lang="en-US" dirty="0">
                <a:solidFill>
                  <a:schemeClr val="accent3">
                    <a:lumMod val="50000"/>
                  </a:schemeClr>
                </a:solidFill>
                <a:latin typeface="Karla" pitchFamily="2" charset="0"/>
                <a:ea typeface="Karla" pitchFamily="2" charset="0"/>
              </a:rPr>
              <a:t>Add random noise +/-100 to z’s</a:t>
            </a:r>
          </a:p>
        </p:txBody>
      </p:sp>
      <p:pic>
        <p:nvPicPr>
          <p:cNvPr id="12" name="Picture 11">
            <a:extLst>
              <a:ext uri="{FF2B5EF4-FFF2-40B4-BE49-F238E27FC236}">
                <a16:creationId xmlns:a16="http://schemas.microsoft.com/office/drawing/2014/main" id="{B71BC429-6362-9F46-8C69-36BC4EF60741}"/>
              </a:ext>
            </a:extLst>
          </p:cNvPr>
          <p:cNvPicPr>
            <a:picLocks noChangeAspect="1"/>
          </p:cNvPicPr>
          <p:nvPr/>
        </p:nvPicPr>
        <p:blipFill>
          <a:blip r:embed="rId4"/>
          <a:stretch>
            <a:fillRect/>
          </a:stretch>
        </p:blipFill>
        <p:spPr>
          <a:xfrm>
            <a:off x="2686050" y="4973436"/>
            <a:ext cx="6807200" cy="1059284"/>
          </a:xfrm>
          <a:prstGeom prst="rect">
            <a:avLst/>
          </a:prstGeom>
        </p:spPr>
      </p:pic>
    </p:spTree>
    <p:extLst>
      <p:ext uri="{BB962C8B-B14F-4D97-AF65-F5344CB8AC3E}">
        <p14:creationId xmlns:p14="http://schemas.microsoft.com/office/powerpoint/2010/main" val="1933075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80649-BA78-D842-964D-F00DC0009751}"/>
              </a:ext>
            </a:extLst>
          </p:cNvPr>
          <p:cNvPicPr>
            <a:picLocks noChangeAspect="1"/>
          </p:cNvPicPr>
          <p:nvPr/>
        </p:nvPicPr>
        <p:blipFill>
          <a:blip r:embed="rId2"/>
          <a:stretch>
            <a:fillRect/>
          </a:stretch>
        </p:blipFill>
        <p:spPr>
          <a:xfrm>
            <a:off x="2388349" y="3215750"/>
            <a:ext cx="7140146" cy="1422678"/>
          </a:xfrm>
          <a:prstGeom prst="rect">
            <a:avLst/>
          </a:prstGeom>
        </p:spPr>
      </p:pic>
      <p:pic>
        <p:nvPicPr>
          <p:cNvPr id="5" name="Picture 4">
            <a:extLst>
              <a:ext uri="{FF2B5EF4-FFF2-40B4-BE49-F238E27FC236}">
                <a16:creationId xmlns:a16="http://schemas.microsoft.com/office/drawing/2014/main" id="{75B3513B-7CD3-7D4D-86D4-F24091D8313B}"/>
              </a:ext>
            </a:extLst>
          </p:cNvPr>
          <p:cNvPicPr>
            <a:picLocks noChangeAspect="1"/>
          </p:cNvPicPr>
          <p:nvPr/>
        </p:nvPicPr>
        <p:blipFill>
          <a:blip r:embed="rId3"/>
          <a:stretch>
            <a:fillRect/>
          </a:stretch>
        </p:blipFill>
        <p:spPr>
          <a:xfrm>
            <a:off x="2698750" y="4973436"/>
            <a:ext cx="6792361" cy="1092356"/>
          </a:xfrm>
          <a:prstGeom prst="rect">
            <a:avLst/>
          </a:prstGeom>
        </p:spPr>
      </p:pic>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43</a:t>
            </a:fld>
            <a:endParaRPr lang="en-US"/>
          </a:p>
        </p:txBody>
      </p:sp>
      <p:sp>
        <p:nvSpPr>
          <p:cNvPr id="7" name="Content Placeholder 6">
            <a:extLst>
              <a:ext uri="{FF2B5EF4-FFF2-40B4-BE49-F238E27FC236}">
                <a16:creationId xmlns:a16="http://schemas.microsoft.com/office/drawing/2014/main" id="{FA6E6CDC-31F8-8B4D-913D-A2FEEA068BE3}"/>
              </a:ext>
            </a:extLst>
          </p:cNvPr>
          <p:cNvSpPr>
            <a:spLocks noGrp="1"/>
          </p:cNvSpPr>
          <p:nvPr>
            <p:ph idx="1"/>
          </p:nvPr>
        </p:nvSpPr>
        <p:spPr>
          <a:xfrm>
            <a:off x="570844" y="890279"/>
            <a:ext cx="11621156" cy="2111143"/>
          </a:xfrm>
        </p:spPr>
        <p:txBody>
          <a:bodyPr/>
          <a:lstStyle/>
          <a:p>
            <a:r>
              <a:rPr lang="en-US" sz="2400" dirty="0"/>
              <a:t>If latent space does not contain any information, then changing  the values randomly won’t change the output or it will not be robust.  </a:t>
            </a:r>
          </a:p>
        </p:txBody>
      </p:sp>
      <p:pic>
        <p:nvPicPr>
          <p:cNvPr id="10" name="Picture 9">
            <a:extLst>
              <a:ext uri="{FF2B5EF4-FFF2-40B4-BE49-F238E27FC236}">
                <a16:creationId xmlns:a16="http://schemas.microsoft.com/office/drawing/2014/main" id="{F5B80780-495B-1746-AC53-991D826278C3}"/>
              </a:ext>
            </a:extLst>
          </p:cNvPr>
          <p:cNvPicPr>
            <a:picLocks noChangeAspect="1"/>
          </p:cNvPicPr>
          <p:nvPr/>
        </p:nvPicPr>
        <p:blipFill>
          <a:blip r:embed="rId4"/>
          <a:stretch>
            <a:fillRect/>
          </a:stretch>
        </p:blipFill>
        <p:spPr>
          <a:xfrm>
            <a:off x="2698750" y="1824501"/>
            <a:ext cx="6794500" cy="1028700"/>
          </a:xfrm>
          <a:prstGeom prst="rect">
            <a:avLst/>
          </a:prstGeom>
        </p:spPr>
      </p:pic>
      <p:sp>
        <p:nvSpPr>
          <p:cNvPr id="13" name="TextBox 12">
            <a:extLst>
              <a:ext uri="{FF2B5EF4-FFF2-40B4-BE49-F238E27FC236}">
                <a16:creationId xmlns:a16="http://schemas.microsoft.com/office/drawing/2014/main" id="{E847539A-B325-8644-8B05-2B98757E29DA}"/>
              </a:ext>
            </a:extLst>
          </p:cNvPr>
          <p:cNvSpPr txBox="1"/>
          <p:nvPr/>
        </p:nvSpPr>
        <p:spPr>
          <a:xfrm>
            <a:off x="455938" y="2002496"/>
            <a:ext cx="941283"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Input</a:t>
            </a:r>
          </a:p>
        </p:txBody>
      </p:sp>
      <p:sp>
        <p:nvSpPr>
          <p:cNvPr id="14" name="TextBox 13">
            <a:extLst>
              <a:ext uri="{FF2B5EF4-FFF2-40B4-BE49-F238E27FC236}">
                <a16:creationId xmlns:a16="http://schemas.microsoft.com/office/drawing/2014/main" id="{5A4B9990-8C07-8745-9EC8-1CC67E01AC82}"/>
              </a:ext>
            </a:extLst>
          </p:cNvPr>
          <p:cNvSpPr txBox="1"/>
          <p:nvPr/>
        </p:nvSpPr>
        <p:spPr>
          <a:xfrm>
            <a:off x="455938" y="5262187"/>
            <a:ext cx="1168910" cy="461665"/>
          </a:xfrm>
          <a:prstGeom prst="rect">
            <a:avLst/>
          </a:prstGeom>
          <a:noFill/>
        </p:spPr>
        <p:txBody>
          <a:bodyPr wrap="none" rtlCol="0">
            <a:spAutoFit/>
          </a:bodyPr>
          <a:lstStyle/>
          <a:p>
            <a:r>
              <a:rPr lang="en-US" sz="2400" dirty="0">
                <a:solidFill>
                  <a:srgbClr val="C00000"/>
                </a:solidFill>
                <a:latin typeface="Karla" pitchFamily="2" charset="0"/>
                <a:ea typeface="Karla" pitchFamily="2" charset="0"/>
              </a:rPr>
              <a:t>Output</a:t>
            </a:r>
          </a:p>
        </p:txBody>
      </p:sp>
      <p:sp>
        <p:nvSpPr>
          <p:cNvPr id="15" name="TextBox 14">
            <a:extLst>
              <a:ext uri="{FF2B5EF4-FFF2-40B4-BE49-F238E27FC236}">
                <a16:creationId xmlns:a16="http://schemas.microsoft.com/office/drawing/2014/main" id="{4578A236-7B84-8441-B5F2-13FE2406E64C}"/>
              </a:ext>
            </a:extLst>
          </p:cNvPr>
          <p:cNvSpPr txBox="1"/>
          <p:nvPr/>
        </p:nvSpPr>
        <p:spPr>
          <a:xfrm>
            <a:off x="361540" y="3594476"/>
            <a:ext cx="2071362" cy="461665"/>
          </a:xfrm>
          <a:prstGeom prst="rect">
            <a:avLst/>
          </a:prstGeom>
          <a:noFill/>
        </p:spPr>
        <p:txBody>
          <a:bodyPr wrap="square" rtlCol="0">
            <a:spAutoFit/>
          </a:bodyPr>
          <a:lstStyle/>
          <a:p>
            <a:r>
              <a:rPr lang="en-US" sz="2400" dirty="0">
                <a:solidFill>
                  <a:schemeClr val="accent3">
                    <a:lumMod val="50000"/>
                  </a:schemeClr>
                </a:solidFill>
                <a:latin typeface="Karla" pitchFamily="2" charset="0"/>
                <a:ea typeface="Karla" pitchFamily="2" charset="0"/>
              </a:rPr>
              <a:t>Latent space</a:t>
            </a:r>
          </a:p>
        </p:txBody>
      </p:sp>
      <p:sp>
        <p:nvSpPr>
          <p:cNvPr id="16" name="TextBox 15">
            <a:extLst>
              <a:ext uri="{FF2B5EF4-FFF2-40B4-BE49-F238E27FC236}">
                <a16:creationId xmlns:a16="http://schemas.microsoft.com/office/drawing/2014/main" id="{F7519208-2666-024A-B72C-35050BF65957}"/>
              </a:ext>
            </a:extLst>
          </p:cNvPr>
          <p:cNvSpPr txBox="1"/>
          <p:nvPr/>
        </p:nvSpPr>
        <p:spPr>
          <a:xfrm>
            <a:off x="9764128" y="3459855"/>
            <a:ext cx="2267448" cy="369332"/>
          </a:xfrm>
          <a:prstGeom prst="rect">
            <a:avLst/>
          </a:prstGeom>
          <a:noFill/>
        </p:spPr>
        <p:txBody>
          <a:bodyPr wrap="square" rtlCol="0">
            <a:spAutoFit/>
          </a:bodyPr>
          <a:lstStyle/>
          <a:p>
            <a:r>
              <a:rPr lang="en-US" dirty="0">
                <a:solidFill>
                  <a:schemeClr val="accent3">
                    <a:lumMod val="50000"/>
                  </a:schemeClr>
                </a:solidFill>
                <a:latin typeface="Karla" pitchFamily="2" charset="0"/>
                <a:ea typeface="Karla" pitchFamily="2" charset="0"/>
              </a:rPr>
              <a:t>Just noise</a:t>
            </a:r>
          </a:p>
        </p:txBody>
      </p:sp>
    </p:spTree>
    <p:extLst>
      <p:ext uri="{BB962C8B-B14F-4D97-AF65-F5344CB8AC3E}">
        <p14:creationId xmlns:p14="http://schemas.microsoft.com/office/powerpoint/2010/main" val="2088927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Parameter space of autoencoder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3685" y="1056724"/>
            <a:ext cx="3492715" cy="5529945"/>
          </a:xfrm>
        </p:spPr>
      </p:pic>
      <p:sp>
        <p:nvSpPr>
          <p:cNvPr id="4" name="Slide Number Placeholder 3"/>
          <p:cNvSpPr>
            <a:spLocks noGrp="1"/>
          </p:cNvSpPr>
          <p:nvPr>
            <p:ph type="sldNum" sz="quarter" idx="12"/>
          </p:nvPr>
        </p:nvSpPr>
        <p:spPr/>
        <p:txBody>
          <a:bodyPr/>
          <a:lstStyle/>
          <a:p>
            <a:fld id="{81B7CCDB-6D39-0547-B7B3-C80E39D6513A}" type="slidenum">
              <a:rPr lang="en-US" smtClean="0"/>
              <a:pPr/>
              <a:t>44</a:t>
            </a:fld>
            <a:endParaRPr lang="en-US"/>
          </a:p>
        </p:txBody>
      </p:sp>
      <p:sp>
        <p:nvSpPr>
          <p:cNvPr id="6" name="Content Placeholder 6">
            <a:extLst>
              <a:ext uri="{FF2B5EF4-FFF2-40B4-BE49-F238E27FC236}">
                <a16:creationId xmlns:a16="http://schemas.microsoft.com/office/drawing/2014/main" id="{86E9F906-49F6-984E-9750-6DB448047697}"/>
              </a:ext>
            </a:extLst>
          </p:cNvPr>
          <p:cNvSpPr txBox="1">
            <a:spLocks/>
          </p:cNvSpPr>
          <p:nvPr/>
        </p:nvSpPr>
        <p:spPr>
          <a:xfrm>
            <a:off x="570844" y="890279"/>
            <a:ext cx="5525156" cy="2111143"/>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Further examine the latent space. Is there any separation of the different classes? If the AE learned the “essence” of the MNIST images, similar images should be close to each other. </a:t>
            </a:r>
            <a:br>
              <a:rPr lang="en-US" sz="2400" dirty="0"/>
            </a:br>
            <a:br>
              <a:rPr lang="en-US" sz="2400" dirty="0"/>
            </a:br>
            <a:r>
              <a:rPr lang="en-US" sz="2400" dirty="0"/>
              <a:t>Plot the latent space and examine the separation. </a:t>
            </a:r>
          </a:p>
          <a:p>
            <a:endParaRPr lang="en-US" sz="2400" dirty="0"/>
          </a:p>
        </p:txBody>
      </p:sp>
      <p:sp>
        <p:nvSpPr>
          <p:cNvPr id="7" name="Rectangle 6">
            <a:extLst>
              <a:ext uri="{FF2B5EF4-FFF2-40B4-BE49-F238E27FC236}">
                <a16:creationId xmlns:a16="http://schemas.microsoft.com/office/drawing/2014/main" id="{4457FF03-31B9-004E-94C5-95E44005F870}"/>
              </a:ext>
            </a:extLst>
          </p:cNvPr>
          <p:cNvSpPr/>
          <p:nvPr/>
        </p:nvSpPr>
        <p:spPr>
          <a:xfrm>
            <a:off x="570844" y="4764524"/>
            <a:ext cx="5525156" cy="830997"/>
          </a:xfrm>
          <a:prstGeom prst="rect">
            <a:avLst/>
          </a:prstGeom>
        </p:spPr>
        <p:txBody>
          <a:bodyPr wrap="square">
            <a:spAutoFit/>
          </a:bodyPr>
          <a:lstStyle/>
          <a:p>
            <a:r>
              <a:rPr lang="en-US" sz="2400" dirty="0">
                <a:solidFill>
                  <a:srgbClr val="464646"/>
                </a:solidFill>
                <a:latin typeface="Karla"/>
              </a:rPr>
              <a:t>Here we plot the 2 PCA components of the latent space.  </a:t>
            </a:r>
          </a:p>
        </p:txBody>
      </p:sp>
      <p:sp>
        <p:nvSpPr>
          <p:cNvPr id="8" name="Slide Number Placeholder 3">
            <a:extLst>
              <a:ext uri="{FF2B5EF4-FFF2-40B4-BE49-F238E27FC236}">
                <a16:creationId xmlns:a16="http://schemas.microsoft.com/office/drawing/2014/main" id="{49FB6D87-FB4A-5A4A-ADFF-4880D56D85AE}"/>
              </a:ext>
            </a:extLst>
          </p:cNvPr>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15782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a:t>
            </a:r>
          </a:p>
        </p:txBody>
      </p:sp>
      <p:sp>
        <p:nvSpPr>
          <p:cNvPr id="3" name="Content Placeholder 2"/>
          <p:cNvSpPr>
            <a:spLocks noGrp="1"/>
          </p:cNvSpPr>
          <p:nvPr>
            <p:ph idx="1"/>
          </p:nvPr>
        </p:nvSpPr>
        <p:spPr>
          <a:xfrm>
            <a:off x="833415" y="1085728"/>
            <a:ext cx="10327008" cy="2111143"/>
          </a:xfrm>
        </p:spPr>
        <p:txBody>
          <a:bodyPr/>
          <a:lstStyle/>
          <a:p>
            <a:r>
              <a:rPr lang="en-US" dirty="0"/>
              <a:t>We blend inputs to create new data that is similar to the input data, but not exactly the same. </a:t>
            </a:r>
          </a:p>
          <a:p>
            <a:r>
              <a:rPr lang="en-US" dirty="0"/>
              <a:t>One example of blending is </a:t>
            </a:r>
            <a:r>
              <a:rPr lang="en-US" b="1" dirty="0"/>
              <a:t>content blending</a:t>
            </a:r>
            <a:r>
              <a:rPr lang="en-US" dirty="0"/>
              <a:t> where the content of two pieces of data is directly blended. An example is if we overlay images of a cow and zebra.</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94" y="3796728"/>
            <a:ext cx="9544050" cy="2026498"/>
          </a:xfrm>
          <a:prstGeom prst="rect">
            <a:avLst/>
          </a:prstGeom>
        </p:spPr>
      </p:pic>
      <p:sp>
        <p:nvSpPr>
          <p:cNvPr id="7"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16947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a:t>
            </a:r>
          </a:p>
        </p:txBody>
      </p:sp>
      <p:sp>
        <p:nvSpPr>
          <p:cNvPr id="3" name="Content Placeholder 2"/>
          <p:cNvSpPr>
            <a:spLocks noGrp="1"/>
          </p:cNvSpPr>
          <p:nvPr>
            <p:ph idx="1"/>
          </p:nvPr>
        </p:nvSpPr>
        <p:spPr>
          <a:xfrm>
            <a:off x="833415" y="1085728"/>
            <a:ext cx="10327008" cy="2111143"/>
          </a:xfrm>
        </p:spPr>
        <p:txBody>
          <a:bodyPr/>
          <a:lstStyle/>
          <a:p>
            <a:r>
              <a:rPr lang="en-US" b="1" dirty="0"/>
              <a:t>Content blending </a:t>
            </a:r>
            <a:r>
              <a:rPr lang="en-US" dirty="0"/>
              <a:t>on MNIST images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46</a:t>
            </a:fld>
            <a:endParaRPr lang="en-US"/>
          </a:p>
        </p:txBody>
      </p:sp>
      <p:sp>
        <p:nvSpPr>
          <p:cNvPr id="7"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pic>
        <p:nvPicPr>
          <p:cNvPr id="8" name="Picture 7" descr="A picture containing drawing&#10;&#10;Description automatically generated">
            <a:extLst>
              <a:ext uri="{FF2B5EF4-FFF2-40B4-BE49-F238E27FC236}">
                <a16:creationId xmlns:a16="http://schemas.microsoft.com/office/drawing/2014/main" id="{E06D002C-A2AA-2B4F-BC78-A693E3FC9BD7}"/>
              </a:ext>
            </a:extLst>
          </p:cNvPr>
          <p:cNvPicPr>
            <a:picLocks noChangeAspect="1"/>
          </p:cNvPicPr>
          <p:nvPr/>
        </p:nvPicPr>
        <p:blipFill rotWithShape="1">
          <a:blip r:embed="rId2"/>
          <a:srcRect t="35695" b="34125"/>
          <a:stretch/>
        </p:blipFill>
        <p:spPr>
          <a:xfrm>
            <a:off x="2324100" y="1931670"/>
            <a:ext cx="6968490" cy="210312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CB8406B-4441-F049-B99C-91A38B7B5A96}"/>
              </a:ext>
            </a:extLst>
          </p:cNvPr>
          <p:cNvPicPr>
            <a:picLocks noChangeAspect="1"/>
          </p:cNvPicPr>
          <p:nvPr/>
        </p:nvPicPr>
        <p:blipFill rotWithShape="1">
          <a:blip r:embed="rId3"/>
          <a:srcRect t="35992" b="34675"/>
          <a:stretch/>
        </p:blipFill>
        <p:spPr>
          <a:xfrm>
            <a:off x="2286000" y="4034790"/>
            <a:ext cx="6858000" cy="2011680"/>
          </a:xfrm>
          <a:prstGeom prst="rect">
            <a:avLst/>
          </a:prstGeom>
        </p:spPr>
      </p:pic>
    </p:spTree>
    <p:extLst>
      <p:ext uri="{BB962C8B-B14F-4D97-AF65-F5344CB8AC3E}">
        <p14:creationId xmlns:p14="http://schemas.microsoft.com/office/powerpoint/2010/main" val="631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a:t>
            </a:r>
            <a:r>
              <a:rPr lang="en-US" err="1"/>
              <a:t>cont</a:t>
            </a:r>
            <a:r>
              <a:rPr lang="en-US"/>
              <a:t>)</a:t>
            </a:r>
          </a:p>
        </p:txBody>
      </p:sp>
      <p:sp>
        <p:nvSpPr>
          <p:cNvPr id="3" name="Content Placeholder 2"/>
          <p:cNvSpPr>
            <a:spLocks noGrp="1"/>
          </p:cNvSpPr>
          <p:nvPr>
            <p:ph idx="1"/>
          </p:nvPr>
        </p:nvSpPr>
        <p:spPr>
          <a:xfrm>
            <a:off x="833414" y="1177758"/>
            <a:ext cx="10917861" cy="2111143"/>
          </a:xfrm>
        </p:spPr>
        <p:txBody>
          <a:bodyPr/>
          <a:lstStyle/>
          <a:p>
            <a:pPr>
              <a:spcAft>
                <a:spcPts val="1200"/>
              </a:spcAft>
            </a:pPr>
            <a:r>
              <a:rPr lang="en-US" dirty="0"/>
              <a:t>Another type of blending is </a:t>
            </a:r>
            <a:r>
              <a:rPr lang="en-US" b="1" dirty="0"/>
              <a:t>parametric</a:t>
            </a:r>
            <a:r>
              <a:rPr lang="en-US" dirty="0"/>
              <a:t> or </a:t>
            </a:r>
            <a:r>
              <a:rPr lang="en-US" b="1" dirty="0"/>
              <a:t>representation</a:t>
            </a:r>
            <a:r>
              <a:rPr lang="en-US" dirty="0"/>
              <a:t> blending: </a:t>
            </a:r>
          </a:p>
          <a:p>
            <a:pPr>
              <a:spcAft>
                <a:spcPts val="1200"/>
              </a:spcAft>
            </a:pPr>
            <a:r>
              <a:rPr lang="en-US" dirty="0"/>
              <a:t>In this type of blending we take advantage of parameterization to describe the objects we’re interested in.  By engaging in blending in the parameter space, we can create results that blend the inherent qualities of the objects of interest.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47</a:t>
            </a:fld>
            <a:endParaRPr lang="en-US"/>
          </a:p>
        </p:txBody>
      </p:sp>
    </p:spTree>
    <p:extLst>
      <p:ext uri="{BB962C8B-B14F-4D97-AF65-F5344CB8AC3E}">
        <p14:creationId xmlns:p14="http://schemas.microsoft.com/office/powerpoint/2010/main" val="28132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a:t>
            </a:r>
            <a:r>
              <a:rPr lang="en-US" err="1"/>
              <a:t>cont</a:t>
            </a:r>
            <a:r>
              <a:rPr lang="en-US"/>
              <a: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171" y="1371430"/>
            <a:ext cx="8611051" cy="4572000"/>
          </a:xfrm>
        </p:spPr>
      </p:pic>
      <p:sp>
        <p:nvSpPr>
          <p:cNvPr id="4" name="Slide Number Placeholder 3"/>
          <p:cNvSpPr>
            <a:spLocks noGrp="1"/>
          </p:cNvSpPr>
          <p:nvPr>
            <p:ph type="sldNum" sz="quarter" idx="12"/>
          </p:nvPr>
        </p:nvSpPr>
        <p:spPr/>
        <p:txBody>
          <a:bodyPr/>
          <a:lstStyle/>
          <a:p>
            <a:fld id="{81B7CCDB-6D39-0547-B7B3-C80E39D6513A}" type="slidenum">
              <a:rPr lang="en-US" smtClean="0"/>
              <a:pPr/>
              <a:t>48</a:t>
            </a:fld>
            <a:endParaRPr lang="en-US"/>
          </a:p>
        </p:txBody>
      </p:sp>
      <p:sp>
        <p:nvSpPr>
          <p:cNvPr id="9"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372827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Parametric or representation blending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88" y="1371600"/>
            <a:ext cx="8611051" cy="4572000"/>
          </a:xfrm>
          <a:prstGeom prst="rect">
            <a:avLst/>
          </a:prstGeom>
        </p:spPr>
      </p:pic>
      <p:sp>
        <p:nvSpPr>
          <p:cNvPr id="9"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1059742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5</a:t>
            </a:fld>
            <a:endParaRPr lang="en-US"/>
          </a:p>
        </p:txBody>
      </p:sp>
      <p:pic>
        <p:nvPicPr>
          <p:cNvPr id="1026" name="Picture 2" descr="https://cdn-images-1.medium.com/max/1600/0*sQmcKODThlssh2V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843" y="556591"/>
            <a:ext cx="7467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8956" y="5684804"/>
            <a:ext cx="10151165" cy="369332"/>
          </a:xfrm>
          <a:prstGeom prst="rect">
            <a:avLst/>
          </a:prstGeom>
        </p:spPr>
        <p:txBody>
          <a:bodyPr wrap="square">
            <a:spAutoFit/>
          </a:bodyPr>
          <a:lstStyle/>
          <a:p>
            <a:r>
              <a:rPr lang="en-US" dirty="0">
                <a:latin typeface="medium-content-sans-serif-font" charset="0"/>
              </a:rPr>
              <a:t>Original </a:t>
            </a:r>
            <a:r>
              <a:rPr lang="en-US" dirty="0" err="1">
                <a:latin typeface="medium-content-sans-serif-font" charset="0"/>
              </a:rPr>
              <a:t>LeCun</a:t>
            </a:r>
            <a:r>
              <a:rPr lang="en-US" dirty="0">
                <a:latin typeface="medium-content-sans-serif-font" charset="0"/>
              </a:rPr>
              <a:t> cake analogy slide presented at NIPS 2016, the highlighted area has now been updated.</a:t>
            </a:r>
            <a:endParaRPr lang="en-US" dirty="0"/>
          </a:p>
        </p:txBody>
      </p:sp>
    </p:spTree>
    <p:extLst>
      <p:ext uri="{BB962C8B-B14F-4D97-AF65-F5344CB8AC3E}">
        <p14:creationId xmlns:p14="http://schemas.microsoft.com/office/powerpoint/2010/main" val="2101634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in compressed representation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1034" y="3748492"/>
            <a:ext cx="4529497" cy="2607276"/>
          </a:xfrm>
        </p:spPr>
      </p:pic>
      <p:sp>
        <p:nvSpPr>
          <p:cNvPr id="4" name="Slide Number Placeholder 3"/>
          <p:cNvSpPr>
            <a:spLocks noGrp="1"/>
          </p:cNvSpPr>
          <p:nvPr>
            <p:ph type="sldNum" sz="quarter" idx="12"/>
          </p:nvPr>
        </p:nvSpPr>
        <p:spPr/>
        <p:txBody>
          <a:bodyPr/>
          <a:lstStyle/>
          <a:p>
            <a:fld id="{81B7CCDB-6D39-0547-B7B3-C80E39D6513A}" type="slidenum">
              <a:rPr lang="en-US" smtClean="0"/>
              <a:pPr/>
              <a:t>50</a:t>
            </a:fld>
            <a:endParaRPr lang="en-US"/>
          </a:p>
        </p:txBody>
      </p:sp>
      <p:sp>
        <p:nvSpPr>
          <p:cNvPr id="6" name="Rectangle 5"/>
          <p:cNvSpPr/>
          <p:nvPr/>
        </p:nvSpPr>
        <p:spPr>
          <a:xfrm>
            <a:off x="836140" y="884260"/>
            <a:ext cx="11006567" cy="2862322"/>
          </a:xfrm>
          <a:prstGeom prst="rect">
            <a:avLst/>
          </a:prstGeom>
        </p:spPr>
        <p:txBody>
          <a:bodyPr wrap="square">
            <a:spAutoFit/>
          </a:bodyPr>
          <a:lstStyle/>
          <a:p>
            <a:r>
              <a:rPr lang="en-US" sz="2000" dirty="0">
                <a:solidFill>
                  <a:schemeClr val="tx1">
                    <a:lumMod val="75000"/>
                    <a:lumOff val="25000"/>
                  </a:schemeClr>
                </a:solidFill>
                <a:latin typeface="Karla" charset="0"/>
                <a:ea typeface="Karla" charset="0"/>
                <a:cs typeface="Karla" charset="0"/>
              </a:rPr>
              <a:t>While the blending we’ve described works well for uncompressed objects what happens when compression is involved?</a:t>
            </a:r>
          </a:p>
          <a:p>
            <a:endParaRPr lang="en-US" sz="2000" dirty="0">
              <a:solidFill>
                <a:schemeClr val="tx1">
                  <a:lumMod val="75000"/>
                  <a:lumOff val="25000"/>
                </a:schemeClr>
              </a:solidFill>
              <a:latin typeface="Karla" charset="0"/>
              <a:ea typeface="Karla" charset="0"/>
              <a:cs typeface="Karla" charset="0"/>
            </a:endParaRPr>
          </a:p>
          <a:p>
            <a:r>
              <a:rPr lang="en-US" sz="2000" dirty="0">
                <a:solidFill>
                  <a:schemeClr val="tx1">
                    <a:lumMod val="75000"/>
                    <a:lumOff val="25000"/>
                  </a:schemeClr>
                </a:solidFill>
                <a:latin typeface="Karla" charset="0"/>
                <a:ea typeface="Karla" charset="0"/>
                <a:cs typeface="Karla" charset="0"/>
              </a:rPr>
              <a:t>The compressed form may not be the best representation with what we would like to blend the objects.</a:t>
            </a:r>
          </a:p>
          <a:p>
            <a:endParaRPr lang="en-US" sz="2000" dirty="0">
              <a:solidFill>
                <a:schemeClr val="tx1">
                  <a:lumMod val="75000"/>
                  <a:lumOff val="25000"/>
                </a:schemeClr>
              </a:solidFill>
              <a:latin typeface="Karla" charset="0"/>
              <a:ea typeface="Karla" charset="0"/>
              <a:cs typeface="Karla" charset="0"/>
            </a:endParaRPr>
          </a:p>
          <a:p>
            <a:r>
              <a:rPr lang="en-US" sz="2000" dirty="0">
                <a:solidFill>
                  <a:schemeClr val="tx1">
                    <a:lumMod val="75000"/>
                    <a:lumOff val="25000"/>
                  </a:schemeClr>
                </a:solidFill>
                <a:latin typeface="Karla" charset="0"/>
                <a:ea typeface="Karla" charset="0"/>
                <a:cs typeface="Karla" charset="0"/>
              </a:rPr>
              <a:t>For example, let’s take the sounds of the words </a:t>
            </a:r>
            <a:r>
              <a:rPr lang="en-US" sz="2000" i="1" dirty="0">
                <a:solidFill>
                  <a:srgbClr val="C00000"/>
                </a:solidFill>
                <a:latin typeface="Karla" charset="0"/>
                <a:ea typeface="Karla" charset="0"/>
                <a:cs typeface="Karla" charset="0"/>
              </a:rPr>
              <a:t>cherry</a:t>
            </a:r>
            <a:r>
              <a:rPr lang="en-US" sz="2000" dirty="0">
                <a:solidFill>
                  <a:srgbClr val="C00000"/>
                </a:solidFill>
                <a:latin typeface="Karla" charset="0"/>
                <a:ea typeface="Karla" charset="0"/>
                <a:cs typeface="Karla" charset="0"/>
              </a:rPr>
              <a:t> </a:t>
            </a:r>
            <a:r>
              <a:rPr lang="en-US" sz="2000" dirty="0">
                <a:solidFill>
                  <a:schemeClr val="tx1">
                    <a:lumMod val="75000"/>
                    <a:lumOff val="25000"/>
                  </a:schemeClr>
                </a:solidFill>
                <a:latin typeface="Karla" charset="0"/>
                <a:ea typeface="Karla" charset="0"/>
                <a:cs typeface="Karla" charset="0"/>
              </a:rPr>
              <a:t>and </a:t>
            </a:r>
            <a:r>
              <a:rPr lang="en-US" sz="2000" i="1" dirty="0">
                <a:solidFill>
                  <a:srgbClr val="C00000"/>
                </a:solidFill>
                <a:latin typeface="Karla" charset="0"/>
                <a:ea typeface="Karla" charset="0"/>
                <a:cs typeface="Karla" charset="0"/>
              </a:rPr>
              <a:t>orange</a:t>
            </a:r>
            <a:r>
              <a:rPr lang="en-US" sz="2000" dirty="0">
                <a:solidFill>
                  <a:schemeClr val="tx1">
                    <a:lumMod val="75000"/>
                    <a:lumOff val="25000"/>
                  </a:schemeClr>
                </a:solidFill>
                <a:latin typeface="Karla" charset="0"/>
                <a:ea typeface="Karla" charset="0"/>
                <a:cs typeface="Karla" charset="0"/>
              </a:rPr>
              <a:t>. </a:t>
            </a:r>
          </a:p>
          <a:p>
            <a:endParaRPr lang="en-US" sz="2000" dirty="0">
              <a:solidFill>
                <a:schemeClr val="tx1">
                  <a:lumMod val="75000"/>
                  <a:lumOff val="25000"/>
                </a:schemeClr>
              </a:solidFill>
              <a:latin typeface="Karla" charset="0"/>
              <a:ea typeface="Karla" charset="0"/>
              <a:cs typeface="Karla" charset="0"/>
            </a:endParaRPr>
          </a:p>
          <a:p>
            <a:r>
              <a:rPr lang="en-US" sz="2000" dirty="0">
                <a:solidFill>
                  <a:schemeClr val="tx1">
                    <a:lumMod val="75000"/>
                    <a:lumOff val="25000"/>
                  </a:schemeClr>
                </a:solidFill>
                <a:latin typeface="Karla" charset="0"/>
                <a:ea typeface="Karla" charset="0"/>
                <a:cs typeface="Karla" charset="0"/>
              </a:rPr>
              <a:t>We can blend these sounds together or we can </a:t>
            </a:r>
            <a:r>
              <a:rPr lang="en-US" sz="2000" i="1" dirty="0">
                <a:solidFill>
                  <a:schemeClr val="tx1">
                    <a:lumMod val="75000"/>
                    <a:lumOff val="25000"/>
                  </a:schemeClr>
                </a:solidFill>
                <a:latin typeface="Karla" charset="0"/>
                <a:ea typeface="Karla" charset="0"/>
                <a:cs typeface="Karla" charset="0"/>
              </a:rPr>
              <a:t>compress them</a:t>
            </a:r>
            <a:r>
              <a:rPr lang="en-US" sz="2000" dirty="0">
                <a:solidFill>
                  <a:schemeClr val="tx1">
                    <a:lumMod val="75000"/>
                    <a:lumOff val="25000"/>
                  </a:schemeClr>
                </a:solidFill>
                <a:latin typeface="Karla" charset="0"/>
                <a:ea typeface="Karla" charset="0"/>
                <a:cs typeface="Karla" charset="0"/>
              </a:rPr>
              <a:t> into written words.</a:t>
            </a:r>
          </a:p>
        </p:txBody>
      </p:sp>
      <p:sp>
        <p:nvSpPr>
          <p:cNvPr id="7"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20042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Latent Variables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51</a:t>
            </a:fld>
            <a:endParaRPr lang="en-US"/>
          </a:p>
        </p:txBody>
      </p:sp>
      <p:sp>
        <p:nvSpPr>
          <p:cNvPr id="3" name="TextBox 2"/>
          <p:cNvSpPr txBox="1"/>
          <p:nvPr/>
        </p:nvSpPr>
        <p:spPr>
          <a:xfrm>
            <a:off x="4807318" y="1058333"/>
            <a:ext cx="6258615" cy="1754326"/>
          </a:xfrm>
          <a:prstGeom prst="rect">
            <a:avLst/>
          </a:prstGeom>
          <a:noFill/>
        </p:spPr>
        <p:txBody>
          <a:bodyPr wrap="square" rtlCol="0">
            <a:spAutoFit/>
          </a:bodyPr>
          <a:lstStyle/>
          <a:p>
            <a:r>
              <a:rPr lang="en-US" dirty="0">
                <a:solidFill>
                  <a:schemeClr val="tx1">
                    <a:lumMod val="75000"/>
                    <a:lumOff val="25000"/>
                  </a:schemeClr>
                </a:solidFill>
                <a:latin typeface="Karla" charset="0"/>
                <a:ea typeface="Karla" charset="0"/>
                <a:cs typeface="Karla" charset="0"/>
              </a:rPr>
              <a:t>Back to the example of MNIST. </a:t>
            </a:r>
          </a:p>
          <a:p>
            <a:endParaRPr lang="en-US" dirty="0">
              <a:solidFill>
                <a:schemeClr val="tx1">
                  <a:lumMod val="75000"/>
                  <a:lumOff val="25000"/>
                </a:schemeClr>
              </a:solidFill>
              <a:latin typeface="Karla" charset="0"/>
              <a:ea typeface="Karla" charset="0"/>
              <a:cs typeface="Karla" charset="0"/>
            </a:endParaRPr>
          </a:p>
          <a:p>
            <a:pPr marL="342900" indent="-342900">
              <a:buFont typeface="+mj-lt"/>
              <a:buAutoNum type="arabicPeriod"/>
            </a:pPr>
            <a:r>
              <a:rPr lang="en-US" dirty="0">
                <a:solidFill>
                  <a:schemeClr val="tx1">
                    <a:lumMod val="75000"/>
                    <a:lumOff val="25000"/>
                  </a:schemeClr>
                </a:solidFill>
                <a:latin typeface="Karla" charset="0"/>
                <a:ea typeface="Karla" charset="0"/>
                <a:cs typeface="Karla" charset="0"/>
              </a:rPr>
              <a:t>We start at the start of the arrows in latent space and then move to end of the arrow in 7 steps. </a:t>
            </a:r>
          </a:p>
          <a:p>
            <a:pPr marL="342900" indent="-342900">
              <a:buFont typeface="+mj-lt"/>
              <a:buAutoNum type="arabicPeriod"/>
            </a:pPr>
            <a:r>
              <a:rPr lang="en-US" dirty="0">
                <a:solidFill>
                  <a:schemeClr val="tx1">
                    <a:lumMod val="75000"/>
                    <a:lumOff val="25000"/>
                  </a:schemeClr>
                </a:solidFill>
                <a:latin typeface="Karla" charset="0"/>
                <a:ea typeface="Karla" charset="0"/>
                <a:cs typeface="Karla" charset="0"/>
              </a:rPr>
              <a:t>For each value of </a:t>
            </a:r>
            <a:r>
              <a:rPr lang="en-US" i="1" dirty="0">
                <a:solidFill>
                  <a:schemeClr val="tx1">
                    <a:lumMod val="75000"/>
                    <a:lumOff val="25000"/>
                  </a:schemeClr>
                </a:solidFill>
                <a:latin typeface="Cambria" panose="02040503050406030204" pitchFamily="18" charset="0"/>
                <a:ea typeface="Karla" charset="0"/>
                <a:cs typeface="Karla" charset="0"/>
              </a:rPr>
              <a:t>z</a:t>
            </a:r>
            <a:r>
              <a:rPr lang="en-US" dirty="0">
                <a:solidFill>
                  <a:schemeClr val="tx1">
                    <a:lumMod val="75000"/>
                    <a:lumOff val="25000"/>
                  </a:schemeClr>
                </a:solidFill>
                <a:latin typeface="Karla" charset="0"/>
                <a:ea typeface="Karla" charset="0"/>
                <a:cs typeface="Karla" charset="0"/>
              </a:rPr>
              <a:t> we use the already trained decoder to produce an image.  </a:t>
            </a:r>
          </a:p>
        </p:txBody>
      </p:sp>
      <p:pic>
        <p:nvPicPr>
          <p:cNvPr id="8" name="Picture 7">
            <a:extLst>
              <a:ext uri="{FF2B5EF4-FFF2-40B4-BE49-F238E27FC236}">
                <a16:creationId xmlns:a16="http://schemas.microsoft.com/office/drawing/2014/main" id="{4A60EF73-C1F0-9449-993A-08D964DE4165}"/>
              </a:ext>
            </a:extLst>
          </p:cNvPr>
          <p:cNvPicPr>
            <a:picLocks noChangeAspect="1"/>
          </p:cNvPicPr>
          <p:nvPr/>
        </p:nvPicPr>
        <p:blipFill>
          <a:blip r:embed="rId2"/>
          <a:stretch>
            <a:fillRect/>
          </a:stretch>
        </p:blipFill>
        <p:spPr>
          <a:xfrm>
            <a:off x="262467" y="983807"/>
            <a:ext cx="3749654" cy="5656439"/>
          </a:xfrm>
          <a:prstGeom prst="rect">
            <a:avLst/>
          </a:prstGeom>
        </p:spPr>
      </p:pic>
      <p:pic>
        <p:nvPicPr>
          <p:cNvPr id="11" name="Picture 10">
            <a:extLst>
              <a:ext uri="{FF2B5EF4-FFF2-40B4-BE49-F238E27FC236}">
                <a16:creationId xmlns:a16="http://schemas.microsoft.com/office/drawing/2014/main" id="{F4E78693-AA74-214C-A7AA-C92C2E63FB3E}"/>
              </a:ext>
            </a:extLst>
          </p:cNvPr>
          <p:cNvPicPr>
            <a:picLocks noChangeAspect="1"/>
          </p:cNvPicPr>
          <p:nvPr/>
        </p:nvPicPr>
        <p:blipFill>
          <a:blip r:embed="rId3"/>
          <a:stretch>
            <a:fillRect/>
          </a:stretch>
        </p:blipFill>
        <p:spPr>
          <a:xfrm>
            <a:off x="4874471" y="3334051"/>
            <a:ext cx="6267662" cy="2694215"/>
          </a:xfrm>
          <a:prstGeom prst="rect">
            <a:avLst/>
          </a:prstGeom>
        </p:spPr>
      </p:pic>
      <p:sp>
        <p:nvSpPr>
          <p:cNvPr id="12" name="Slide Number Placeholder 3">
            <a:extLst>
              <a:ext uri="{FF2B5EF4-FFF2-40B4-BE49-F238E27FC236}">
                <a16:creationId xmlns:a16="http://schemas.microsoft.com/office/drawing/2014/main" id="{DE4A631A-1F01-9145-800A-62911BE82678}"/>
              </a:ext>
            </a:extLst>
          </p:cNvPr>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986286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62D9FC-5B10-3042-B45B-E34A3F497472}"/>
              </a:ext>
            </a:extLst>
          </p:cNvPr>
          <p:cNvSpPr>
            <a:spLocks noGrp="1"/>
          </p:cNvSpPr>
          <p:nvPr>
            <p:ph type="sldNum" sz="quarter" idx="12"/>
          </p:nvPr>
        </p:nvSpPr>
        <p:spPr/>
        <p:txBody>
          <a:bodyPr/>
          <a:lstStyle/>
          <a:p>
            <a:fld id="{A13833A1-46C9-FB45-812F-A8AC7B5136EB}" type="slidenum">
              <a:rPr lang="en-US" smtClean="0"/>
              <a:t>52</a:t>
            </a:fld>
            <a:endParaRPr lang="en-US"/>
          </a:p>
        </p:txBody>
      </p:sp>
      <p:pic>
        <p:nvPicPr>
          <p:cNvPr id="3" name="Picture 2">
            <a:hlinkClick r:id="rId2"/>
            <a:extLst>
              <a:ext uri="{FF2B5EF4-FFF2-40B4-BE49-F238E27FC236}">
                <a16:creationId xmlns:a16="http://schemas.microsoft.com/office/drawing/2014/main" id="{B1E6EB58-5620-5042-93E8-3F8E7885BD82}"/>
              </a:ext>
            </a:extLst>
          </p:cNvPr>
          <p:cNvPicPr>
            <a:picLocks noChangeAspect="1"/>
          </p:cNvPicPr>
          <p:nvPr/>
        </p:nvPicPr>
        <p:blipFill>
          <a:blip r:embed="rId3"/>
          <a:stretch>
            <a:fillRect/>
          </a:stretch>
        </p:blipFill>
        <p:spPr>
          <a:xfrm>
            <a:off x="4699000" y="1047750"/>
            <a:ext cx="2794000" cy="4762500"/>
          </a:xfrm>
          <a:prstGeom prst="rect">
            <a:avLst/>
          </a:prstGeom>
        </p:spPr>
      </p:pic>
    </p:spTree>
    <p:extLst>
      <p:ext uri="{BB962C8B-B14F-4D97-AF65-F5344CB8AC3E}">
        <p14:creationId xmlns:p14="http://schemas.microsoft.com/office/powerpoint/2010/main" val="226180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Applying to novel input</a:t>
            </a:r>
          </a:p>
        </p:txBody>
      </p:sp>
      <p:sp>
        <p:nvSpPr>
          <p:cNvPr id="3" name="Content Placeholder 2"/>
          <p:cNvSpPr>
            <a:spLocks noGrp="1"/>
          </p:cNvSpPr>
          <p:nvPr>
            <p:ph idx="1"/>
          </p:nvPr>
        </p:nvSpPr>
        <p:spPr/>
        <p:txBody>
          <a:bodyPr/>
          <a:lstStyle/>
          <a:p>
            <a:r>
              <a:rPr lang="en-US" dirty="0"/>
              <a:t>Check again if the deep AE trained on MNIST works with “</a:t>
            </a:r>
            <a:r>
              <a:rPr lang="en-US" dirty="0" err="1"/>
              <a:t>Pavlos</a:t>
            </a:r>
            <a:r>
              <a:rPr lang="en-US" dirty="0"/>
              <a:t>” image?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53</a:t>
            </a:fld>
            <a:endParaRPr lang="en-US"/>
          </a:p>
        </p:txBody>
      </p:sp>
      <p:grpSp>
        <p:nvGrpSpPr>
          <p:cNvPr id="14" name="Group 13">
            <a:extLst>
              <a:ext uri="{FF2B5EF4-FFF2-40B4-BE49-F238E27FC236}">
                <a16:creationId xmlns:a16="http://schemas.microsoft.com/office/drawing/2014/main" id="{232B5AA2-8696-6244-A5BE-9FEDE13E7838}"/>
              </a:ext>
            </a:extLst>
          </p:cNvPr>
          <p:cNvGrpSpPr/>
          <p:nvPr/>
        </p:nvGrpSpPr>
        <p:grpSpPr>
          <a:xfrm>
            <a:off x="119447" y="2801291"/>
            <a:ext cx="12005616" cy="1363121"/>
            <a:chOff x="119447" y="2801291"/>
            <a:chExt cx="12005616" cy="1363121"/>
          </a:xfrm>
        </p:grpSpPr>
        <p:grpSp>
          <p:nvGrpSpPr>
            <p:cNvPr id="5" name="Group 4"/>
            <p:cNvGrpSpPr/>
            <p:nvPr/>
          </p:nvGrpSpPr>
          <p:grpSpPr>
            <a:xfrm>
              <a:off x="1127312" y="2801291"/>
              <a:ext cx="9937375" cy="1363121"/>
              <a:chOff x="806826" y="3288901"/>
              <a:chExt cx="10608232" cy="1455143"/>
            </a:xfrm>
          </p:grpSpPr>
          <p:sp>
            <p:nvSpPr>
              <p:cNvPr id="6" name="Rectangle 5"/>
              <p:cNvSpPr>
                <a:spLocks noChangeAspect="1"/>
              </p:cNvSpPr>
              <p:nvPr/>
            </p:nvSpPr>
            <p:spPr>
              <a:xfrm>
                <a:off x="1365273" y="3288901"/>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 neurons</a:t>
                </a:r>
              </a:p>
            </p:txBody>
          </p:sp>
          <p:cxnSp>
            <p:nvCxnSpPr>
              <p:cNvPr id="7" name="Straight Arrow Connector 6"/>
              <p:cNvCxnSpPr/>
              <p:nvPr/>
            </p:nvCxnSpPr>
            <p:spPr>
              <a:xfrm>
                <a:off x="806826" y="4023913"/>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a:spLocks noChangeAspect="1"/>
              </p:cNvSpPr>
              <p:nvPr/>
            </p:nvSpPr>
            <p:spPr>
              <a:xfrm>
                <a:off x="7797512" y="3288901"/>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512neurons</a:t>
                </a:r>
              </a:p>
            </p:txBody>
          </p:sp>
          <p:sp>
            <p:nvSpPr>
              <p:cNvPr id="9" name="Rectangle 8"/>
              <p:cNvSpPr>
                <a:spLocks noChangeAspect="1"/>
              </p:cNvSpPr>
              <p:nvPr/>
            </p:nvSpPr>
            <p:spPr>
              <a:xfrm>
                <a:off x="2936425"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0" name="Rectangle 9"/>
              <p:cNvSpPr>
                <a:spLocks noChangeAspect="1"/>
              </p:cNvSpPr>
              <p:nvPr/>
            </p:nvSpPr>
            <p:spPr>
              <a:xfrm>
                <a:off x="4525411"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lumOff val="25000"/>
                      </a:schemeClr>
                    </a:solidFill>
                  </a:rPr>
                  <a:t>20 neurons</a:t>
                </a:r>
              </a:p>
            </p:txBody>
          </p:sp>
          <p:sp>
            <p:nvSpPr>
              <p:cNvPr id="11" name="Rectangle 10"/>
              <p:cNvSpPr>
                <a:spLocks noChangeAspect="1"/>
              </p:cNvSpPr>
              <p:nvPr/>
            </p:nvSpPr>
            <p:spPr>
              <a:xfrm>
                <a:off x="6208526" y="3290335"/>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2" name="Rectangle 11"/>
              <p:cNvSpPr>
                <a:spLocks noChangeAspect="1"/>
              </p:cNvSpPr>
              <p:nvPr/>
            </p:nvSpPr>
            <p:spPr>
              <a:xfrm>
                <a:off x="9368664" y="3303782"/>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784 neurons</a:t>
                </a:r>
              </a:p>
            </p:txBody>
          </p:sp>
          <p:cxnSp>
            <p:nvCxnSpPr>
              <p:cNvPr id="13" name="Straight Arrow Connector 12"/>
              <p:cNvCxnSpPr/>
              <p:nvPr/>
            </p:nvCxnSpPr>
            <p:spPr>
              <a:xfrm>
                <a:off x="10956117" y="3991297"/>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2"/>
            <a:stretch>
              <a:fillRect/>
            </a:stretch>
          </p:blipFill>
          <p:spPr>
            <a:xfrm>
              <a:off x="11156083" y="2942167"/>
              <a:ext cx="968980" cy="973666"/>
            </a:xfrm>
            <a:prstGeom prst="rect">
              <a:avLst/>
            </a:prstGeom>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9447" y="3067228"/>
              <a:ext cx="957142" cy="957142"/>
            </a:xfrm>
            <a:prstGeom prst="rect">
              <a:avLst/>
            </a:prstGeom>
          </p:spPr>
        </p:pic>
      </p:grpSp>
      <p:sp>
        <p:nvSpPr>
          <p:cNvPr id="15" name="TextBox 14">
            <a:extLst>
              <a:ext uri="{FF2B5EF4-FFF2-40B4-BE49-F238E27FC236}">
                <a16:creationId xmlns:a16="http://schemas.microsoft.com/office/drawing/2014/main" id="{1002A963-2BC0-6545-85D5-EA0AFFE9D09D}"/>
              </a:ext>
            </a:extLst>
          </p:cNvPr>
          <p:cNvSpPr txBox="1"/>
          <p:nvPr/>
        </p:nvSpPr>
        <p:spPr>
          <a:xfrm>
            <a:off x="5626961" y="4926374"/>
            <a:ext cx="938077" cy="769441"/>
          </a:xfrm>
          <a:prstGeom prst="rect">
            <a:avLst/>
          </a:prstGeom>
          <a:noFill/>
        </p:spPr>
        <p:txBody>
          <a:bodyPr wrap="none" rtlCol="0">
            <a:spAutoFit/>
          </a:bodyPr>
          <a:lstStyle/>
          <a:p>
            <a:r>
              <a:rPr lang="en-US" sz="4400" b="1" dirty="0">
                <a:solidFill>
                  <a:schemeClr val="accent2"/>
                </a:solidFill>
              </a:rPr>
              <a:t>NO</a:t>
            </a:r>
          </a:p>
        </p:txBody>
      </p:sp>
      <p:sp>
        <p:nvSpPr>
          <p:cNvPr id="16" name="TextBox 15">
            <a:extLst>
              <a:ext uri="{FF2B5EF4-FFF2-40B4-BE49-F238E27FC236}">
                <a16:creationId xmlns:a16="http://schemas.microsoft.com/office/drawing/2014/main" id="{0D69DCC5-5982-0F48-8E95-323F63939D4C}"/>
              </a:ext>
            </a:extLst>
          </p:cNvPr>
          <p:cNvSpPr txBox="1"/>
          <p:nvPr/>
        </p:nvSpPr>
        <p:spPr>
          <a:xfrm>
            <a:off x="3307093" y="5801885"/>
            <a:ext cx="6056466" cy="369332"/>
          </a:xfrm>
          <a:prstGeom prst="rect">
            <a:avLst/>
          </a:prstGeom>
          <a:noFill/>
        </p:spPr>
        <p:txBody>
          <a:bodyPr wrap="none" rtlCol="0">
            <a:spAutoFit/>
          </a:bodyPr>
          <a:lstStyle/>
          <a:p>
            <a:r>
              <a:rPr lang="en-US" dirty="0">
                <a:latin typeface="Karla" pitchFamily="2" charset="0"/>
                <a:ea typeface="Karla" pitchFamily="2" charset="0"/>
              </a:rPr>
              <a:t>Since we are dealing with images, it is best to use CNNs</a:t>
            </a:r>
          </a:p>
        </p:txBody>
      </p:sp>
    </p:spTree>
    <p:extLst>
      <p:ext uri="{BB962C8B-B14F-4D97-AF65-F5344CB8AC3E}">
        <p14:creationId xmlns:p14="http://schemas.microsoft.com/office/powerpoint/2010/main" val="18542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ular Callout 8">
            <a:extLst>
              <a:ext uri="{FF2B5EF4-FFF2-40B4-BE49-F238E27FC236}">
                <a16:creationId xmlns:a16="http://schemas.microsoft.com/office/drawing/2014/main" id="{C43996DA-2933-1D40-A16B-12CDFEB18544}"/>
              </a:ext>
            </a:extLst>
          </p:cNvPr>
          <p:cNvSpPr/>
          <p:nvPr/>
        </p:nvSpPr>
        <p:spPr>
          <a:xfrm>
            <a:off x="2754630" y="4416218"/>
            <a:ext cx="1817370" cy="1108710"/>
          </a:xfrm>
          <a:prstGeom prst="wedgeRectCallout">
            <a:avLst>
              <a:gd name="adj1" fmla="val -22005"/>
              <a:gd name="adj2" fmla="val -249871"/>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Max pooling 2x2 </a:t>
            </a:r>
          </a:p>
          <a:p>
            <a:pPr algn="ctr"/>
            <a:r>
              <a:rPr lang="en-US" sz="1600" dirty="0">
                <a:solidFill>
                  <a:schemeClr val="accent3">
                    <a:lumMod val="50000"/>
                  </a:schemeClr>
                </a:solidFill>
              </a:rPr>
              <a:t>Output: 14x14x16</a:t>
            </a:r>
          </a:p>
        </p:txBody>
      </p:sp>
      <p:sp>
        <p:nvSpPr>
          <p:cNvPr id="12" name="Rectangular Callout 11">
            <a:extLst>
              <a:ext uri="{FF2B5EF4-FFF2-40B4-BE49-F238E27FC236}">
                <a16:creationId xmlns:a16="http://schemas.microsoft.com/office/drawing/2014/main" id="{971C5A34-B6D9-7A4B-B50F-73C5D5EE6503}"/>
              </a:ext>
            </a:extLst>
          </p:cNvPr>
          <p:cNvSpPr/>
          <p:nvPr/>
        </p:nvSpPr>
        <p:spPr>
          <a:xfrm>
            <a:off x="5145070" y="5120635"/>
            <a:ext cx="1508760" cy="1108710"/>
          </a:xfrm>
          <a:prstGeom prst="wedgeRectCallout">
            <a:avLst>
              <a:gd name="adj1" fmla="val -58712"/>
              <a:gd name="adj2" fmla="val -304511"/>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Max pooling 2x2 </a:t>
            </a:r>
          </a:p>
          <a:p>
            <a:pPr algn="ctr"/>
            <a:r>
              <a:rPr lang="en-US" sz="1600" dirty="0">
                <a:solidFill>
                  <a:schemeClr val="accent3">
                    <a:lumMod val="50000"/>
                  </a:schemeClr>
                </a:solidFill>
              </a:rPr>
              <a:t>Output: 7x7x8</a:t>
            </a:r>
          </a:p>
        </p:txBody>
      </p:sp>
      <p:sp>
        <p:nvSpPr>
          <p:cNvPr id="2" name="Title 1"/>
          <p:cNvSpPr>
            <a:spLocks noGrp="1"/>
          </p:cNvSpPr>
          <p:nvPr>
            <p:ph type="title"/>
          </p:nvPr>
        </p:nvSpPr>
        <p:spPr/>
        <p:txBody>
          <a:bodyPr/>
          <a:lstStyle/>
          <a:p>
            <a:r>
              <a:rPr lang="en-US"/>
              <a:t>Convolutional Autoencoders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107" y="1203916"/>
            <a:ext cx="10326687" cy="1237867"/>
          </a:xfrm>
        </p:spPr>
      </p:pic>
      <p:sp>
        <p:nvSpPr>
          <p:cNvPr id="4" name="Slide Number Placeholder 3"/>
          <p:cNvSpPr>
            <a:spLocks noGrp="1"/>
          </p:cNvSpPr>
          <p:nvPr>
            <p:ph type="sldNum" sz="quarter" idx="12"/>
          </p:nvPr>
        </p:nvSpPr>
        <p:spPr/>
        <p:txBody>
          <a:bodyPr/>
          <a:lstStyle/>
          <a:p>
            <a:fld id="{81B7CCDB-6D39-0547-B7B3-C80E39D6513A}" type="slidenum">
              <a:rPr lang="en-US" smtClean="0"/>
              <a:pPr/>
              <a:t>54</a:t>
            </a:fld>
            <a:endParaRPr lang="en-US"/>
          </a:p>
        </p:txBody>
      </p:sp>
      <p:sp>
        <p:nvSpPr>
          <p:cNvPr id="8" name="Rectangular Callout 7">
            <a:extLst>
              <a:ext uri="{FF2B5EF4-FFF2-40B4-BE49-F238E27FC236}">
                <a16:creationId xmlns:a16="http://schemas.microsoft.com/office/drawing/2014/main" id="{04675684-6750-3E4F-AE43-B8DAA4986E55}"/>
              </a:ext>
            </a:extLst>
          </p:cNvPr>
          <p:cNvSpPr/>
          <p:nvPr/>
        </p:nvSpPr>
        <p:spPr>
          <a:xfrm>
            <a:off x="1474470" y="3032544"/>
            <a:ext cx="1897380" cy="1108710"/>
          </a:xfrm>
          <a:prstGeom prst="wedgeRectCallout">
            <a:avLst>
              <a:gd name="adj1" fmla="val -10227"/>
              <a:gd name="adj2" fmla="val -104511"/>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16 filters (3x3x1) same padding</a:t>
            </a:r>
          </a:p>
          <a:p>
            <a:pPr algn="ctr"/>
            <a:r>
              <a:rPr lang="en-US" sz="1600" dirty="0">
                <a:solidFill>
                  <a:schemeClr val="accent3">
                    <a:lumMod val="50000"/>
                  </a:schemeClr>
                </a:solidFill>
              </a:rPr>
              <a:t>Output: 28x28x16</a:t>
            </a:r>
          </a:p>
        </p:txBody>
      </p:sp>
      <p:sp>
        <p:nvSpPr>
          <p:cNvPr id="11" name="Rectangular Callout 10">
            <a:extLst>
              <a:ext uri="{FF2B5EF4-FFF2-40B4-BE49-F238E27FC236}">
                <a16:creationId xmlns:a16="http://schemas.microsoft.com/office/drawing/2014/main" id="{7B3DAE5B-E8D8-C048-8055-1EFEC5E906A0}"/>
              </a:ext>
            </a:extLst>
          </p:cNvPr>
          <p:cNvSpPr/>
          <p:nvPr/>
        </p:nvSpPr>
        <p:spPr>
          <a:xfrm>
            <a:off x="4686880" y="3781209"/>
            <a:ext cx="2171120" cy="1108710"/>
          </a:xfrm>
          <a:prstGeom prst="wedgeRectCallout">
            <a:avLst>
              <a:gd name="adj1" fmla="val -65671"/>
              <a:gd name="adj2" fmla="val -170490"/>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8 filters (3x3x16) same</a:t>
            </a:r>
          </a:p>
          <a:p>
            <a:pPr algn="ctr"/>
            <a:r>
              <a:rPr lang="en-US" sz="1600" dirty="0">
                <a:solidFill>
                  <a:schemeClr val="accent3">
                    <a:lumMod val="50000"/>
                  </a:schemeClr>
                </a:solidFill>
              </a:rPr>
              <a:t>Output: 14x14x8</a:t>
            </a:r>
          </a:p>
        </p:txBody>
      </p:sp>
      <p:sp>
        <p:nvSpPr>
          <p:cNvPr id="13" name="Rectangular Callout 12">
            <a:extLst>
              <a:ext uri="{FF2B5EF4-FFF2-40B4-BE49-F238E27FC236}">
                <a16:creationId xmlns:a16="http://schemas.microsoft.com/office/drawing/2014/main" id="{9E25F0A2-515F-864E-BBB3-B174638AA081}"/>
              </a:ext>
            </a:extLst>
          </p:cNvPr>
          <p:cNvSpPr/>
          <p:nvPr/>
        </p:nvSpPr>
        <p:spPr>
          <a:xfrm>
            <a:off x="6972880" y="3771468"/>
            <a:ext cx="2171120" cy="1108710"/>
          </a:xfrm>
          <a:prstGeom prst="wedgeRectCallout">
            <a:avLst>
              <a:gd name="adj1" fmla="val -87256"/>
              <a:gd name="adj2" fmla="val -167397"/>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3 filters (3x3x8) same</a:t>
            </a:r>
          </a:p>
          <a:p>
            <a:pPr algn="ctr"/>
            <a:r>
              <a:rPr lang="en-US" sz="1600" dirty="0">
                <a:solidFill>
                  <a:schemeClr val="accent3">
                    <a:lumMod val="50000"/>
                  </a:schemeClr>
                </a:solidFill>
              </a:rPr>
              <a:t>Output: 7x7x3</a:t>
            </a:r>
          </a:p>
        </p:txBody>
      </p:sp>
    </p:spTree>
    <p:extLst>
      <p:ext uri="{BB962C8B-B14F-4D97-AF65-F5344CB8AC3E}">
        <p14:creationId xmlns:p14="http://schemas.microsoft.com/office/powerpoint/2010/main" val="3963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8" grpId="0" animBg="1"/>
      <p:bldP spid="11"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ular Callout 17">
            <a:extLst>
              <a:ext uri="{FF2B5EF4-FFF2-40B4-BE49-F238E27FC236}">
                <a16:creationId xmlns:a16="http://schemas.microsoft.com/office/drawing/2014/main" id="{EA7889AF-558E-B044-BDAC-189D0C71B998}"/>
              </a:ext>
            </a:extLst>
          </p:cNvPr>
          <p:cNvSpPr/>
          <p:nvPr/>
        </p:nvSpPr>
        <p:spPr>
          <a:xfrm>
            <a:off x="9399560" y="5044216"/>
            <a:ext cx="2171120" cy="1108710"/>
          </a:xfrm>
          <a:prstGeom prst="wedgeRectCallout">
            <a:avLst>
              <a:gd name="adj1" fmla="val -91994"/>
              <a:gd name="adj2" fmla="val -297294"/>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solidFill>
                  <a:schemeClr val="accent3">
                    <a:lumMod val="50000"/>
                  </a:schemeClr>
                </a:solidFill>
              </a:rPr>
              <a:t>Upsampling</a:t>
            </a:r>
            <a:r>
              <a:rPr lang="en-US" sz="1600" dirty="0">
                <a:solidFill>
                  <a:schemeClr val="accent3">
                    <a:lumMod val="50000"/>
                  </a:schemeClr>
                </a:solidFill>
              </a:rPr>
              <a:t> 2x2</a:t>
            </a:r>
          </a:p>
          <a:p>
            <a:pPr algn="ctr"/>
            <a:r>
              <a:rPr lang="en-US" sz="1600" dirty="0">
                <a:solidFill>
                  <a:schemeClr val="accent3">
                    <a:lumMod val="50000"/>
                  </a:schemeClr>
                </a:solidFill>
              </a:rPr>
              <a:t>Output: 28x28x16</a:t>
            </a:r>
          </a:p>
        </p:txBody>
      </p:sp>
      <p:sp>
        <p:nvSpPr>
          <p:cNvPr id="2" name="Title 1"/>
          <p:cNvSpPr>
            <a:spLocks noGrp="1"/>
          </p:cNvSpPr>
          <p:nvPr>
            <p:ph type="title"/>
          </p:nvPr>
        </p:nvSpPr>
        <p:spPr/>
        <p:txBody>
          <a:bodyPr/>
          <a:lstStyle/>
          <a:p>
            <a:r>
              <a:rPr lang="en-US"/>
              <a:t>Convolutional Autoencoders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6107" y="1203916"/>
            <a:ext cx="10326687" cy="1237867"/>
          </a:xfrm>
        </p:spPr>
      </p:pic>
      <p:sp>
        <p:nvSpPr>
          <p:cNvPr id="4" name="Slide Number Placeholder 3"/>
          <p:cNvSpPr>
            <a:spLocks noGrp="1"/>
          </p:cNvSpPr>
          <p:nvPr>
            <p:ph type="sldNum" sz="quarter" idx="12"/>
          </p:nvPr>
        </p:nvSpPr>
        <p:spPr/>
        <p:txBody>
          <a:bodyPr/>
          <a:lstStyle/>
          <a:p>
            <a:fld id="{81B7CCDB-6D39-0547-B7B3-C80E39D6513A}" type="slidenum">
              <a:rPr lang="en-US" smtClean="0"/>
              <a:pPr/>
              <a:t>55</a:t>
            </a:fld>
            <a:endParaRPr lang="en-US"/>
          </a:p>
        </p:txBody>
      </p:sp>
      <p:pic>
        <p:nvPicPr>
          <p:cNvPr id="7" name="Picture 6">
            <a:extLst>
              <a:ext uri="{FF2B5EF4-FFF2-40B4-BE49-F238E27FC236}">
                <a16:creationId xmlns:a16="http://schemas.microsoft.com/office/drawing/2014/main" id="{51DCE8C6-3227-B240-9B93-EA499EF96DE2}"/>
              </a:ext>
            </a:extLst>
          </p:cNvPr>
          <p:cNvPicPr>
            <a:picLocks noChangeAspect="1"/>
          </p:cNvPicPr>
          <p:nvPr/>
        </p:nvPicPr>
        <p:blipFill>
          <a:blip r:embed="rId3"/>
          <a:stretch>
            <a:fillRect/>
          </a:stretch>
        </p:blipFill>
        <p:spPr>
          <a:xfrm>
            <a:off x="4991102" y="4731520"/>
            <a:ext cx="3322898" cy="1845127"/>
          </a:xfrm>
          <a:prstGeom prst="rect">
            <a:avLst/>
          </a:prstGeom>
        </p:spPr>
      </p:pic>
      <p:sp>
        <p:nvSpPr>
          <p:cNvPr id="13" name="Rectangular Callout 12">
            <a:extLst>
              <a:ext uri="{FF2B5EF4-FFF2-40B4-BE49-F238E27FC236}">
                <a16:creationId xmlns:a16="http://schemas.microsoft.com/office/drawing/2014/main" id="{9E25F0A2-515F-864E-BBB3-B174638AA081}"/>
              </a:ext>
            </a:extLst>
          </p:cNvPr>
          <p:cNvSpPr/>
          <p:nvPr/>
        </p:nvSpPr>
        <p:spPr>
          <a:xfrm>
            <a:off x="2012260" y="4416218"/>
            <a:ext cx="2171120" cy="1108710"/>
          </a:xfrm>
          <a:prstGeom prst="wedgeRectCallout">
            <a:avLst>
              <a:gd name="adj1" fmla="val 111218"/>
              <a:gd name="adj2" fmla="val -221005"/>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3 filters (3x3x8) same</a:t>
            </a:r>
          </a:p>
          <a:p>
            <a:pPr algn="ctr"/>
            <a:r>
              <a:rPr lang="en-US" sz="1600" dirty="0">
                <a:solidFill>
                  <a:schemeClr val="accent3">
                    <a:lumMod val="50000"/>
                  </a:schemeClr>
                </a:solidFill>
              </a:rPr>
              <a:t>Output: 7x7x3</a:t>
            </a:r>
          </a:p>
        </p:txBody>
      </p:sp>
      <p:sp>
        <p:nvSpPr>
          <p:cNvPr id="14" name="Rectangular Callout 13">
            <a:extLst>
              <a:ext uri="{FF2B5EF4-FFF2-40B4-BE49-F238E27FC236}">
                <a16:creationId xmlns:a16="http://schemas.microsoft.com/office/drawing/2014/main" id="{376CC28F-4DF2-4742-B19B-AA5F3A1DCC49}"/>
              </a:ext>
            </a:extLst>
          </p:cNvPr>
          <p:cNvSpPr/>
          <p:nvPr/>
        </p:nvSpPr>
        <p:spPr>
          <a:xfrm>
            <a:off x="5566991" y="3429000"/>
            <a:ext cx="2171120" cy="1108710"/>
          </a:xfrm>
          <a:prstGeom prst="wedgeRectCallout">
            <a:avLst>
              <a:gd name="adj1" fmla="val 8560"/>
              <a:gd name="adj2" fmla="val -159150"/>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a:solidFill>
                  <a:schemeClr val="accent3">
                    <a:lumMod val="50000"/>
                  </a:schemeClr>
                </a:solidFill>
              </a:rPr>
              <a:t>Upsampling</a:t>
            </a:r>
            <a:r>
              <a:rPr lang="en-US" sz="1600" dirty="0">
                <a:solidFill>
                  <a:schemeClr val="accent3">
                    <a:lumMod val="50000"/>
                  </a:schemeClr>
                </a:solidFill>
              </a:rPr>
              <a:t> 2x2</a:t>
            </a:r>
          </a:p>
          <a:p>
            <a:pPr algn="ctr"/>
            <a:r>
              <a:rPr lang="en-US" sz="1600" dirty="0">
                <a:solidFill>
                  <a:schemeClr val="accent3">
                    <a:lumMod val="50000"/>
                  </a:schemeClr>
                </a:solidFill>
              </a:rPr>
              <a:t>Output: 14x14x3</a:t>
            </a:r>
          </a:p>
        </p:txBody>
      </p:sp>
      <p:sp>
        <p:nvSpPr>
          <p:cNvPr id="15" name="Rectangular Callout 14">
            <a:extLst>
              <a:ext uri="{FF2B5EF4-FFF2-40B4-BE49-F238E27FC236}">
                <a16:creationId xmlns:a16="http://schemas.microsoft.com/office/drawing/2014/main" id="{A803A44D-8E3D-D542-A507-9213756EF4F8}"/>
              </a:ext>
            </a:extLst>
          </p:cNvPr>
          <p:cNvSpPr/>
          <p:nvPr/>
        </p:nvSpPr>
        <p:spPr>
          <a:xfrm>
            <a:off x="8314000" y="3338366"/>
            <a:ext cx="2171120" cy="1108710"/>
          </a:xfrm>
          <a:prstGeom prst="wedgeRectCallout">
            <a:avLst>
              <a:gd name="adj1" fmla="val -68829"/>
              <a:gd name="adj2" fmla="val -141624"/>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16 filters (3x3x3) same</a:t>
            </a:r>
          </a:p>
          <a:p>
            <a:pPr algn="ctr"/>
            <a:r>
              <a:rPr lang="en-US" sz="1600" dirty="0">
                <a:solidFill>
                  <a:schemeClr val="accent3">
                    <a:lumMod val="50000"/>
                  </a:schemeClr>
                </a:solidFill>
              </a:rPr>
              <a:t>Output: 14x14x16</a:t>
            </a:r>
          </a:p>
        </p:txBody>
      </p:sp>
      <p:sp>
        <p:nvSpPr>
          <p:cNvPr id="19" name="Rectangular Callout 18">
            <a:extLst>
              <a:ext uri="{FF2B5EF4-FFF2-40B4-BE49-F238E27FC236}">
                <a16:creationId xmlns:a16="http://schemas.microsoft.com/office/drawing/2014/main" id="{4FD91809-FB37-B840-9963-BD82C576C9EA}"/>
              </a:ext>
            </a:extLst>
          </p:cNvPr>
          <p:cNvSpPr/>
          <p:nvPr/>
        </p:nvSpPr>
        <p:spPr>
          <a:xfrm>
            <a:off x="9817680" y="2079934"/>
            <a:ext cx="2171120" cy="1108710"/>
          </a:xfrm>
          <a:prstGeom prst="wedgeRectCallout">
            <a:avLst>
              <a:gd name="adj1" fmla="val -67776"/>
              <a:gd name="adj2" fmla="val -57088"/>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accent3">
                    <a:lumMod val="50000"/>
                  </a:schemeClr>
                </a:solidFill>
              </a:rPr>
              <a:t>1 filter (3x3x16) same</a:t>
            </a:r>
          </a:p>
          <a:p>
            <a:pPr algn="ctr"/>
            <a:r>
              <a:rPr lang="en-US" sz="1600" dirty="0">
                <a:solidFill>
                  <a:schemeClr val="accent3">
                    <a:lumMod val="50000"/>
                  </a:schemeClr>
                </a:solidFill>
              </a:rPr>
              <a:t>Output: 28x28x1</a:t>
            </a:r>
          </a:p>
        </p:txBody>
      </p:sp>
    </p:spTree>
    <p:extLst>
      <p:ext uri="{BB962C8B-B14F-4D97-AF65-F5344CB8AC3E}">
        <p14:creationId xmlns:p14="http://schemas.microsoft.com/office/powerpoint/2010/main" val="77257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Convolutional Autoencoders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664" y="1207008"/>
            <a:ext cx="10326687" cy="1237867"/>
          </a:xfrm>
        </p:spPr>
      </p:pic>
      <p:sp>
        <p:nvSpPr>
          <p:cNvPr id="4" name="Slide Number Placeholder 3"/>
          <p:cNvSpPr>
            <a:spLocks noGrp="1"/>
          </p:cNvSpPr>
          <p:nvPr>
            <p:ph type="sldNum" sz="quarter" idx="12"/>
          </p:nvPr>
        </p:nvSpPr>
        <p:spPr/>
        <p:txBody>
          <a:bodyPr/>
          <a:lstStyle/>
          <a:p>
            <a:fld id="{81B7CCDB-6D39-0547-B7B3-C80E39D6513A}" type="slidenum">
              <a:rPr lang="en-US" smtClean="0"/>
              <a:pPr/>
              <a:t>56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549" y="3429000"/>
            <a:ext cx="5716451" cy="2440949"/>
          </a:xfrm>
          <a:prstGeom prst="rect">
            <a:avLst/>
          </a:prstGeom>
        </p:spPr>
      </p:pic>
      <p:sp>
        <p:nvSpPr>
          <p:cNvPr id="7" name="TextBox 6">
            <a:extLst>
              <a:ext uri="{FF2B5EF4-FFF2-40B4-BE49-F238E27FC236}">
                <a16:creationId xmlns:a16="http://schemas.microsoft.com/office/drawing/2014/main" id="{BF7688F1-AFBE-E445-9B10-FE8434DC2FF1}"/>
              </a:ext>
            </a:extLst>
          </p:cNvPr>
          <p:cNvSpPr txBox="1"/>
          <p:nvPr/>
        </p:nvSpPr>
        <p:spPr>
          <a:xfrm>
            <a:off x="649874" y="3795462"/>
            <a:ext cx="1858201" cy="369332"/>
          </a:xfrm>
          <a:prstGeom prst="rect">
            <a:avLst/>
          </a:prstGeom>
          <a:noFill/>
        </p:spPr>
        <p:txBody>
          <a:bodyPr wrap="none" rtlCol="0">
            <a:spAutoFit/>
          </a:bodyPr>
          <a:lstStyle/>
          <a:p>
            <a:r>
              <a:rPr lang="en-US" dirty="0">
                <a:solidFill>
                  <a:schemeClr val="tx1">
                    <a:lumMod val="75000"/>
                    <a:lumOff val="25000"/>
                  </a:schemeClr>
                </a:solidFill>
                <a:latin typeface="Karla" pitchFamily="2" charset="0"/>
                <a:ea typeface="Karla" pitchFamily="2" charset="0"/>
              </a:rPr>
              <a:t>Original Images</a:t>
            </a:r>
          </a:p>
        </p:txBody>
      </p:sp>
      <p:sp>
        <p:nvSpPr>
          <p:cNvPr id="8" name="TextBox 7">
            <a:extLst>
              <a:ext uri="{FF2B5EF4-FFF2-40B4-BE49-F238E27FC236}">
                <a16:creationId xmlns:a16="http://schemas.microsoft.com/office/drawing/2014/main" id="{A56705DB-6F52-9142-A0FB-3FB020C265E9}"/>
              </a:ext>
            </a:extLst>
          </p:cNvPr>
          <p:cNvSpPr txBox="1"/>
          <p:nvPr/>
        </p:nvSpPr>
        <p:spPr>
          <a:xfrm>
            <a:off x="649874" y="4887198"/>
            <a:ext cx="2575926" cy="659130"/>
          </a:xfrm>
          <a:prstGeom prst="rect">
            <a:avLst/>
          </a:prstGeom>
          <a:noFill/>
        </p:spPr>
        <p:txBody>
          <a:bodyPr wrap="square" rtlCol="0">
            <a:spAutoFit/>
          </a:bodyPr>
          <a:lstStyle/>
          <a:p>
            <a:r>
              <a:rPr lang="en-US" dirty="0">
                <a:solidFill>
                  <a:schemeClr val="tx1">
                    <a:lumMod val="75000"/>
                    <a:lumOff val="25000"/>
                  </a:schemeClr>
                </a:solidFill>
                <a:latin typeface="Karla" pitchFamily="2" charset="0"/>
                <a:ea typeface="Karla" pitchFamily="2" charset="0"/>
              </a:rPr>
              <a:t>Reconstructed Images with Conv AE</a:t>
            </a:r>
          </a:p>
        </p:txBody>
      </p:sp>
      <p:pic>
        <p:nvPicPr>
          <p:cNvPr id="12" name="Content Placeholder 4">
            <a:extLst>
              <a:ext uri="{FF2B5EF4-FFF2-40B4-BE49-F238E27FC236}">
                <a16:creationId xmlns:a16="http://schemas.microsoft.com/office/drawing/2014/main" id="{C4109328-959A-5B45-86C5-99D04D135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695" y="3434953"/>
            <a:ext cx="5712305" cy="2439178"/>
          </a:xfrm>
          <a:prstGeom prst="rect">
            <a:avLst/>
          </a:prstGeom>
          <a:ln>
            <a:noFill/>
          </a:ln>
        </p:spPr>
      </p:pic>
      <p:sp>
        <p:nvSpPr>
          <p:cNvPr id="13" name="TextBox 12">
            <a:extLst>
              <a:ext uri="{FF2B5EF4-FFF2-40B4-BE49-F238E27FC236}">
                <a16:creationId xmlns:a16="http://schemas.microsoft.com/office/drawing/2014/main" id="{245FBE2B-CFAA-0644-97BC-28C66A3F8F89}"/>
              </a:ext>
            </a:extLst>
          </p:cNvPr>
          <p:cNvSpPr txBox="1"/>
          <p:nvPr/>
        </p:nvSpPr>
        <p:spPr>
          <a:xfrm>
            <a:off x="9162820" y="5176996"/>
            <a:ext cx="2892138" cy="369332"/>
          </a:xfrm>
          <a:prstGeom prst="rect">
            <a:avLst/>
          </a:prstGeom>
          <a:noFill/>
        </p:spPr>
        <p:txBody>
          <a:bodyPr wrap="none" rtlCol="0">
            <a:spAutoFit/>
          </a:bodyPr>
          <a:lstStyle/>
          <a:p>
            <a:r>
              <a:rPr lang="en-US" dirty="0" err="1">
                <a:solidFill>
                  <a:schemeClr val="tx1">
                    <a:lumMod val="75000"/>
                    <a:lumOff val="25000"/>
                  </a:schemeClr>
                </a:solidFill>
                <a:latin typeface="Karla" pitchFamily="2" charset="0"/>
                <a:ea typeface="Karla" pitchFamily="2" charset="0"/>
              </a:rPr>
              <a:t>DeepFCN</a:t>
            </a:r>
            <a:r>
              <a:rPr lang="en-US" dirty="0">
                <a:solidFill>
                  <a:schemeClr val="tx1">
                    <a:lumMod val="75000"/>
                    <a:lumOff val="25000"/>
                  </a:schemeClr>
                </a:solidFill>
                <a:latin typeface="Karla" pitchFamily="2" charset="0"/>
                <a:ea typeface="Karla" pitchFamily="2" charset="0"/>
              </a:rPr>
              <a:t> latent variables</a:t>
            </a:r>
          </a:p>
        </p:txBody>
      </p:sp>
      <p:sp>
        <p:nvSpPr>
          <p:cNvPr id="14" name="TextBox 13">
            <a:extLst>
              <a:ext uri="{FF2B5EF4-FFF2-40B4-BE49-F238E27FC236}">
                <a16:creationId xmlns:a16="http://schemas.microsoft.com/office/drawing/2014/main" id="{172E41B2-1654-D84C-86E4-7A951DBB18F4}"/>
              </a:ext>
            </a:extLst>
          </p:cNvPr>
          <p:cNvSpPr txBox="1"/>
          <p:nvPr/>
        </p:nvSpPr>
        <p:spPr>
          <a:xfrm>
            <a:off x="9144000" y="4837908"/>
            <a:ext cx="2839239" cy="369332"/>
          </a:xfrm>
          <a:prstGeom prst="rect">
            <a:avLst/>
          </a:prstGeom>
          <a:noFill/>
        </p:spPr>
        <p:txBody>
          <a:bodyPr wrap="none" rtlCol="0">
            <a:spAutoFit/>
          </a:bodyPr>
          <a:lstStyle/>
          <a:p>
            <a:r>
              <a:rPr lang="en-US" dirty="0" err="1">
                <a:solidFill>
                  <a:schemeClr val="tx1">
                    <a:lumMod val="75000"/>
                    <a:lumOff val="25000"/>
                  </a:schemeClr>
                </a:solidFill>
                <a:latin typeface="Karla" pitchFamily="2" charset="0"/>
                <a:ea typeface="Karla" pitchFamily="2" charset="0"/>
              </a:rPr>
              <a:t>ConvAE</a:t>
            </a:r>
            <a:r>
              <a:rPr lang="en-US" dirty="0">
                <a:solidFill>
                  <a:schemeClr val="tx1">
                    <a:lumMod val="75000"/>
                    <a:lumOff val="25000"/>
                  </a:schemeClr>
                </a:solidFill>
                <a:latin typeface="Karla" pitchFamily="2" charset="0"/>
                <a:ea typeface="Karla" pitchFamily="2" charset="0"/>
              </a:rPr>
              <a:t>    latent variables</a:t>
            </a:r>
          </a:p>
        </p:txBody>
      </p:sp>
    </p:spTree>
    <p:extLst>
      <p:ext uri="{BB962C8B-B14F-4D97-AF65-F5344CB8AC3E}">
        <p14:creationId xmlns:p14="http://schemas.microsoft.com/office/powerpoint/2010/main" val="398285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5000" fill="hold" nodeType="clickEffect">
                                  <p:stCondLst>
                                    <p:cond delay="0"/>
                                  </p:stCondLst>
                                  <p:childTnLst>
                                    <p:anim calcmode="discrete" valueType="str">
                                      <p:cBhvr>
                                        <p:cTn id="6" dur="2000" fill="hold"/>
                                        <p:tgtEl>
                                          <p:spTgt spid="12"/>
                                        </p:tgtEl>
                                        <p:attrNameLst>
                                          <p:attrName>style.visibility</p:attrName>
                                        </p:attrNameLst>
                                      </p:cBhvr>
                                      <p:tavLst>
                                        <p:tav tm="0">
                                          <p:val>
                                            <p:strVal val="hidden"/>
                                          </p:val>
                                        </p:tav>
                                        <p:tav tm="50000">
                                          <p:val>
                                            <p:strVal val="visible"/>
                                          </p:val>
                                        </p:tav>
                                      </p:tavLst>
                                    </p:anim>
                                  </p:childTnLst>
                                </p:cTn>
                              </p:par>
                              <p:par>
                                <p:cTn id="7" presetID="35" presetClass="emph" presetSubtype="0" repeatCount="5000" fill="hold" grpId="0" nodeType="withEffect">
                                  <p:stCondLst>
                                    <p:cond delay="0"/>
                                  </p:stCondLst>
                                  <p:childTnLst>
                                    <p:anim calcmode="discrete" valueType="str">
                                      <p:cBhvr>
                                        <p:cTn id="8" dur="2000" fill="hold"/>
                                        <p:tgtEl>
                                          <p:spTgt spid="13"/>
                                        </p:tgtEl>
                                        <p:attrNameLst>
                                          <p:attrName>style.visibility</p:attrName>
                                        </p:attrNameLst>
                                      </p:cBhvr>
                                      <p:tavLst>
                                        <p:tav tm="0">
                                          <p:val>
                                            <p:strVal val="hidden"/>
                                          </p:val>
                                        </p:tav>
                                        <p:tav tm="50000">
                                          <p:val>
                                            <p:strVal val="visible"/>
                                          </p:val>
                                        </p:tav>
                                      </p:tavLst>
                                    </p:anim>
                                  </p:childTnLst>
                                </p:cTn>
                              </p:par>
                              <p:par>
                                <p:cTn id="9" presetID="35" presetClass="emph" presetSubtype="0" repeatCount="5000" fill="hold" grpId="0" nodeType="withEffect">
                                  <p:stCondLst>
                                    <p:cond delay="1000"/>
                                  </p:stCondLst>
                                  <p:childTnLst>
                                    <p:anim calcmode="discrete" valueType="str">
                                      <p:cBhvr>
                                        <p:cTn id="10" dur="2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Denoising</a:t>
            </a:r>
          </a:p>
        </p:txBody>
      </p:sp>
      <p:sp>
        <p:nvSpPr>
          <p:cNvPr id="3" name="Content Placeholder 2"/>
          <p:cNvSpPr>
            <a:spLocks noGrp="1"/>
          </p:cNvSpPr>
          <p:nvPr>
            <p:ph idx="1"/>
          </p:nvPr>
        </p:nvSpPr>
        <p:spPr>
          <a:xfrm>
            <a:off x="349292" y="1006283"/>
            <a:ext cx="9804528" cy="701060"/>
          </a:xfrm>
        </p:spPr>
        <p:txBody>
          <a:bodyPr/>
          <a:lstStyle/>
          <a:p>
            <a:r>
              <a:rPr lang="en-US" sz="2000" dirty="0"/>
              <a:t>A popular use of autoencoders is to remove noise from samples.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57</a:t>
            </a:fld>
            <a:endParaRPr lang="en-US"/>
          </a:p>
        </p:txBody>
      </p:sp>
      <p:sp>
        <p:nvSpPr>
          <p:cNvPr id="6" name="Content Placeholder 2">
            <a:extLst>
              <a:ext uri="{FF2B5EF4-FFF2-40B4-BE49-F238E27FC236}">
                <a16:creationId xmlns:a16="http://schemas.microsoft.com/office/drawing/2014/main" id="{5D70E09A-52F1-2849-BD7E-DB7AE87FEABB}"/>
              </a:ext>
            </a:extLst>
          </p:cNvPr>
          <p:cNvSpPr txBox="1">
            <a:spLocks/>
          </p:cNvSpPr>
          <p:nvPr/>
        </p:nvSpPr>
        <p:spPr>
          <a:xfrm>
            <a:off x="1861064" y="1472302"/>
            <a:ext cx="2834175" cy="637575"/>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Start with a </a:t>
            </a:r>
            <a:r>
              <a:rPr lang="en-US" sz="1600" b="1" dirty="0"/>
              <a:t>pristine</a:t>
            </a:r>
            <a:r>
              <a:rPr lang="en-US" sz="1600" dirty="0"/>
              <a:t> images</a:t>
            </a:r>
          </a:p>
          <a:p>
            <a:endParaRPr lang="en-US" sz="1600" dirty="0"/>
          </a:p>
          <a:p>
            <a:endParaRPr lang="en-US" sz="1600" dirty="0"/>
          </a:p>
        </p:txBody>
      </p:sp>
      <p:pic>
        <p:nvPicPr>
          <p:cNvPr id="10" name="Picture 9">
            <a:extLst>
              <a:ext uri="{FF2B5EF4-FFF2-40B4-BE49-F238E27FC236}">
                <a16:creationId xmlns:a16="http://schemas.microsoft.com/office/drawing/2014/main" id="{01E8EA60-B175-1F4F-8C63-B31E81483662}"/>
              </a:ext>
            </a:extLst>
          </p:cNvPr>
          <p:cNvPicPr>
            <a:picLocks noChangeAspect="1"/>
          </p:cNvPicPr>
          <p:nvPr/>
        </p:nvPicPr>
        <p:blipFill>
          <a:blip r:embed="rId2"/>
          <a:stretch>
            <a:fillRect/>
          </a:stretch>
        </p:blipFill>
        <p:spPr>
          <a:xfrm>
            <a:off x="1939338" y="1774156"/>
            <a:ext cx="8306931" cy="4813968"/>
          </a:xfrm>
          <a:prstGeom prst="rect">
            <a:avLst/>
          </a:prstGeom>
        </p:spPr>
      </p:pic>
      <p:sp>
        <p:nvSpPr>
          <p:cNvPr id="12" name="Rectangle 11">
            <a:extLst>
              <a:ext uri="{FF2B5EF4-FFF2-40B4-BE49-F238E27FC236}">
                <a16:creationId xmlns:a16="http://schemas.microsoft.com/office/drawing/2014/main" id="{FF86476F-095C-8241-A423-383BAAEDB20D}"/>
              </a:ext>
            </a:extLst>
          </p:cNvPr>
          <p:cNvSpPr/>
          <p:nvPr/>
        </p:nvSpPr>
        <p:spPr>
          <a:xfrm>
            <a:off x="2810230" y="3259139"/>
            <a:ext cx="1875598" cy="523220"/>
          </a:xfrm>
          <a:prstGeom prst="rect">
            <a:avLst/>
          </a:prstGeom>
        </p:spPr>
        <p:txBody>
          <a:bodyPr wrap="square">
            <a:spAutoFit/>
          </a:bodyPr>
          <a:lstStyle/>
          <a:p>
            <a:r>
              <a:rPr lang="en-US" sz="1400" dirty="0">
                <a:latin typeface="Karla" pitchFamily="2" charset="0"/>
                <a:ea typeface="Karla" pitchFamily="2" charset="0"/>
              </a:rPr>
              <a:t>Add noise to to the input images</a:t>
            </a:r>
          </a:p>
        </p:txBody>
      </p:sp>
      <p:sp>
        <p:nvSpPr>
          <p:cNvPr id="13" name="Rectangle 12">
            <a:extLst>
              <a:ext uri="{FF2B5EF4-FFF2-40B4-BE49-F238E27FC236}">
                <a16:creationId xmlns:a16="http://schemas.microsoft.com/office/drawing/2014/main" id="{25B54B63-9BEC-F04C-A005-A147225D0DEA}"/>
              </a:ext>
            </a:extLst>
          </p:cNvPr>
          <p:cNvSpPr/>
          <p:nvPr/>
        </p:nvSpPr>
        <p:spPr>
          <a:xfrm>
            <a:off x="3345335" y="4750509"/>
            <a:ext cx="1459027" cy="738664"/>
          </a:xfrm>
          <a:prstGeom prst="rect">
            <a:avLst/>
          </a:prstGeom>
        </p:spPr>
        <p:txBody>
          <a:bodyPr wrap="square">
            <a:spAutoFit/>
          </a:bodyPr>
          <a:lstStyle/>
          <a:p>
            <a:r>
              <a:rPr lang="en-US" sz="1400" dirty="0">
                <a:latin typeface="Karla" pitchFamily="2" charset="0"/>
                <a:ea typeface="Karla" pitchFamily="2" charset="0"/>
              </a:rPr>
              <a:t>Feed corrupted input into autoencoder</a:t>
            </a:r>
          </a:p>
        </p:txBody>
      </p:sp>
      <p:sp>
        <p:nvSpPr>
          <p:cNvPr id="14" name="Rectangle 13">
            <a:extLst>
              <a:ext uri="{FF2B5EF4-FFF2-40B4-BE49-F238E27FC236}">
                <a16:creationId xmlns:a16="http://schemas.microsoft.com/office/drawing/2014/main" id="{B3A4EF22-FE18-4A4C-8037-827E847F9EE9}"/>
              </a:ext>
            </a:extLst>
          </p:cNvPr>
          <p:cNvSpPr/>
          <p:nvPr/>
        </p:nvSpPr>
        <p:spPr>
          <a:xfrm>
            <a:off x="5857246" y="2236082"/>
            <a:ext cx="3806981" cy="523220"/>
          </a:xfrm>
          <a:prstGeom prst="rect">
            <a:avLst/>
          </a:prstGeom>
        </p:spPr>
        <p:txBody>
          <a:bodyPr wrap="square">
            <a:spAutoFit/>
          </a:bodyPr>
          <a:lstStyle/>
          <a:p>
            <a:r>
              <a:rPr lang="en-US" sz="1400" dirty="0">
                <a:latin typeface="Karla" pitchFamily="2" charset="0"/>
                <a:ea typeface="Karla" pitchFamily="2" charset="0"/>
              </a:rPr>
              <a:t>Measure reconstruction loss against </a:t>
            </a:r>
            <a:r>
              <a:rPr lang="en-US" sz="1400" b="1" dirty="0">
                <a:latin typeface="Karla" pitchFamily="2" charset="0"/>
                <a:ea typeface="Karla" pitchFamily="2" charset="0"/>
              </a:rPr>
              <a:t>pristine </a:t>
            </a:r>
            <a:r>
              <a:rPr lang="en-US" sz="1400" dirty="0">
                <a:latin typeface="Karla" pitchFamily="2" charset="0"/>
                <a:ea typeface="Karla" pitchFamily="2" charset="0"/>
              </a:rPr>
              <a:t>image</a:t>
            </a:r>
          </a:p>
        </p:txBody>
      </p:sp>
    </p:spTree>
    <p:extLst>
      <p:ext uri="{BB962C8B-B14F-4D97-AF65-F5344CB8AC3E}">
        <p14:creationId xmlns:p14="http://schemas.microsoft.com/office/powerpoint/2010/main" val="20241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Infilling</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58</a:t>
            </a:fld>
            <a:endParaRPr lang="en-US"/>
          </a:p>
        </p:txBody>
      </p:sp>
      <p:sp>
        <p:nvSpPr>
          <p:cNvPr id="7" name="Content Placeholder 6">
            <a:extLst>
              <a:ext uri="{FF2B5EF4-FFF2-40B4-BE49-F238E27FC236}">
                <a16:creationId xmlns:a16="http://schemas.microsoft.com/office/drawing/2014/main" id="{0713A680-C624-EA49-A258-B9467119FE5D}"/>
              </a:ext>
            </a:extLst>
          </p:cNvPr>
          <p:cNvSpPr>
            <a:spLocks noGrp="1"/>
          </p:cNvSpPr>
          <p:nvPr>
            <p:ph idx="1"/>
          </p:nvPr>
        </p:nvSpPr>
        <p:spPr/>
        <p:txBody>
          <a:bodyPr/>
          <a:lstStyle/>
          <a:p>
            <a:r>
              <a:rPr lang="en-US" dirty="0"/>
              <a:t>Claim is that AE learns the contextual information of the images. That would mean if some parts of the image is missing then  </a:t>
            </a:r>
          </a:p>
        </p:txBody>
      </p:sp>
      <p:pic>
        <p:nvPicPr>
          <p:cNvPr id="15" name="Picture 14">
            <a:extLst>
              <a:ext uri="{FF2B5EF4-FFF2-40B4-BE49-F238E27FC236}">
                <a16:creationId xmlns:a16="http://schemas.microsoft.com/office/drawing/2014/main" id="{C051CBCB-F9D1-524E-B09A-F211FE196EE0}"/>
              </a:ext>
            </a:extLst>
          </p:cNvPr>
          <p:cNvPicPr>
            <a:picLocks noChangeAspect="1"/>
          </p:cNvPicPr>
          <p:nvPr/>
        </p:nvPicPr>
        <p:blipFill>
          <a:blip r:embed="rId2"/>
          <a:stretch>
            <a:fillRect/>
          </a:stretch>
        </p:blipFill>
        <p:spPr>
          <a:xfrm>
            <a:off x="3685117" y="3569100"/>
            <a:ext cx="4432300" cy="1625600"/>
          </a:xfrm>
          <a:prstGeom prst="rect">
            <a:avLst/>
          </a:prstGeom>
        </p:spPr>
      </p:pic>
    </p:spTree>
    <p:extLst>
      <p:ext uri="{BB962C8B-B14F-4D97-AF65-F5344CB8AC3E}">
        <p14:creationId xmlns:p14="http://schemas.microsoft.com/office/powerpoint/2010/main" val="3482784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Overcomplete</a:t>
            </a:r>
            <a:r>
              <a:rPr lang="en-US" dirty="0"/>
              <a:t> </a:t>
            </a:r>
            <a:r>
              <a:rPr lang="en-US" dirty="0" err="1"/>
              <a:t>Autoencoders</a:t>
            </a:r>
            <a:endParaRPr lang="en-US" dirty="0"/>
          </a:p>
        </p:txBody>
      </p:sp>
      <p:sp>
        <p:nvSpPr>
          <p:cNvPr id="3" name="Content Placeholder 2"/>
          <p:cNvSpPr>
            <a:spLocks noGrp="1"/>
          </p:cNvSpPr>
          <p:nvPr>
            <p:ph idx="1"/>
          </p:nvPr>
        </p:nvSpPr>
        <p:spPr>
          <a:xfrm>
            <a:off x="651704" y="1069090"/>
            <a:ext cx="6942895" cy="4525963"/>
          </a:xfrm>
        </p:spPr>
        <p:txBody>
          <a:bodyPr/>
          <a:lstStyle/>
          <a:p>
            <a:r>
              <a:rPr lang="en-US" sz="2400" i="1" dirty="0"/>
              <a:t>Over-complete </a:t>
            </a:r>
            <a:r>
              <a:rPr lang="en-US" sz="2400" dirty="0"/>
              <a:t>autoencoder is when</a:t>
            </a:r>
            <a:r>
              <a:rPr lang="en-US" sz="2400" i="1" dirty="0"/>
              <a:t> z </a:t>
            </a:r>
            <a:r>
              <a:rPr lang="en-US" sz="2400" dirty="0"/>
              <a:t>has </a:t>
            </a:r>
            <a:r>
              <a:rPr lang="en-US" sz="2400" dirty="0">
                <a:solidFill>
                  <a:srgbClr val="0000FF"/>
                </a:solidFill>
              </a:rPr>
              <a:t>greater dimension</a:t>
            </a:r>
            <a:r>
              <a:rPr lang="en-US" sz="2400" dirty="0"/>
              <a:t> than </a:t>
            </a:r>
            <a:r>
              <a:rPr lang="en-US" sz="2400" i="1" dirty="0"/>
              <a:t>x.</a:t>
            </a:r>
          </a:p>
          <a:p>
            <a:r>
              <a:rPr lang="en-US" sz="2400" dirty="0"/>
              <a:t>Autoencoder may simply copy input to output without learning anything useful – Mark’s point.</a:t>
            </a:r>
          </a:p>
          <a:p>
            <a:endParaRPr lang="en-US" sz="2400" dirty="0"/>
          </a:p>
          <a:p>
            <a:pPr fontAlgn="base"/>
            <a:r>
              <a:rPr lang="en-US" sz="2400" dirty="0"/>
              <a:t>The ideal autoencoder model balances the following:</a:t>
            </a:r>
          </a:p>
          <a:p>
            <a:pPr marL="457200" indent="-457200" fontAlgn="base">
              <a:buFont typeface="+mj-lt"/>
              <a:buAutoNum type="arabicPeriod"/>
            </a:pPr>
            <a:r>
              <a:rPr lang="en-US" sz="2400" dirty="0"/>
              <a:t>Sensitive to the inputs enough to accurately build a reconstruction.</a:t>
            </a:r>
          </a:p>
          <a:p>
            <a:pPr marL="457200" indent="-457200" fontAlgn="base">
              <a:buFont typeface="+mj-lt"/>
              <a:buAutoNum type="arabicPeriod"/>
            </a:pPr>
            <a:r>
              <a:rPr lang="en-US" sz="2400" dirty="0"/>
              <a:t>Insensitive enough to the inputs that the model doesn't simply memorize or overfits the training data.</a:t>
            </a:r>
          </a:p>
          <a:p>
            <a:endParaRPr lang="en-US" sz="2400" dirty="0"/>
          </a:p>
          <a:p>
            <a:pPr fontAlgn="base"/>
            <a:r>
              <a:rPr lang="en-US" sz="2400" dirty="0"/>
              <a:t>.</a:t>
            </a:r>
          </a:p>
          <a:p>
            <a:endParaRPr lang="en-US" sz="2400" dirty="0"/>
          </a:p>
          <a:p>
            <a:endParaRPr lang="en-US" sz="2400" dirty="0"/>
          </a:p>
        </p:txBody>
      </p:sp>
      <p:pic>
        <p:nvPicPr>
          <p:cNvPr id="90114" name="Picture 2" descr="https://cdn-images-1.medium.com/max/1600/1*A1kd8ZHgbzdU2gxTJ5Vd6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552" y="1851882"/>
            <a:ext cx="4683211" cy="323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2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6</a:t>
            </a:fld>
            <a:endParaRPr lang="en-US"/>
          </a:p>
        </p:txBody>
      </p:sp>
      <p:sp>
        <p:nvSpPr>
          <p:cNvPr id="3" name="Rectangle 2"/>
          <p:cNvSpPr/>
          <p:nvPr/>
        </p:nvSpPr>
        <p:spPr>
          <a:xfrm>
            <a:off x="1258955" y="5477470"/>
            <a:ext cx="10151165" cy="923330"/>
          </a:xfrm>
          <a:prstGeom prst="rect">
            <a:avLst/>
          </a:prstGeom>
        </p:spPr>
        <p:txBody>
          <a:bodyPr wrap="square">
            <a:spAutoFit/>
          </a:bodyPr>
          <a:lstStyle/>
          <a:p>
            <a:r>
              <a:rPr lang="en-US" dirty="0" err="1"/>
              <a:t>LeCun</a:t>
            </a:r>
            <a:r>
              <a:rPr lang="en-US" dirty="0"/>
              <a:t> updated his cake recipe last week at the 2019 International Solid-State Circuits Conference (ISSCC) in San Francisco, replacing “unsupervised learning” with “self-supervised learning,” </a:t>
            </a:r>
            <a:r>
              <a:rPr lang="en-US" dirty="0">
                <a:hlinkClick r:id="rId2"/>
              </a:rPr>
              <a:t>a variant of unsupervised learning where the data provides the supervision</a:t>
            </a:r>
            <a:r>
              <a:rPr lang="en-US" dirty="0"/>
              <a:t>.</a:t>
            </a:r>
          </a:p>
        </p:txBody>
      </p:sp>
      <p:pic>
        <p:nvPicPr>
          <p:cNvPr id="2050" name="Picture 2" descr="https://cdn-images-1.medium.com/max/2600/1*bvMhd_xpVxfJYoKXYp5hu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516" y="658467"/>
            <a:ext cx="8306044" cy="467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15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Overcomplete Autoencoders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60</a:t>
            </a:fld>
            <a:endParaRPr lang="en-US"/>
          </a:p>
        </p:txBody>
      </p:sp>
      <p:sp>
        <p:nvSpPr>
          <p:cNvPr id="7" name="TextBox 6"/>
          <p:cNvSpPr txBox="1"/>
          <p:nvPr/>
        </p:nvSpPr>
        <p:spPr>
          <a:xfrm>
            <a:off x="566737" y="1283073"/>
            <a:ext cx="10728792" cy="1569660"/>
          </a:xfrm>
          <a:prstGeom prst="rect">
            <a:avLst/>
          </a:prstGeom>
          <a:noFill/>
        </p:spPr>
        <p:txBody>
          <a:bodyPr wrap="square" rtlCol="0">
            <a:spAutoFit/>
          </a:bodyPr>
          <a:lstStyle/>
          <a:p>
            <a:pPr marL="342900" indent="-342900">
              <a:buFont typeface="Arial" charset="0"/>
              <a:buChar char="•"/>
            </a:pPr>
            <a:r>
              <a:rPr lang="en-US" sz="2400" dirty="0">
                <a:solidFill>
                  <a:schemeClr val="tx1">
                    <a:lumMod val="75000"/>
                    <a:lumOff val="25000"/>
                  </a:schemeClr>
                </a:solidFill>
                <a:latin typeface="Karla" charset="0"/>
                <a:ea typeface="Karla" charset="0"/>
                <a:cs typeface="Karla" charset="0"/>
              </a:rPr>
              <a:t>We’ve assumed so far that the size of the bottleneck is smaller than the size of the inputs – this is called an </a:t>
            </a:r>
            <a:r>
              <a:rPr lang="en-US" sz="2400" b="1" dirty="0">
                <a:solidFill>
                  <a:schemeClr val="tx1">
                    <a:lumMod val="75000"/>
                    <a:lumOff val="25000"/>
                  </a:schemeClr>
                </a:solidFill>
                <a:latin typeface="Karla" charset="0"/>
                <a:ea typeface="Karla" charset="0"/>
                <a:cs typeface="Karla" charset="0"/>
              </a:rPr>
              <a:t>undercomplete autoencoder.</a:t>
            </a:r>
          </a:p>
          <a:p>
            <a:pPr marL="342900" indent="-342900">
              <a:buFont typeface="Arial" charset="0"/>
              <a:buChar char="•"/>
            </a:pPr>
            <a:r>
              <a:rPr lang="en-US" sz="2400" dirty="0">
                <a:solidFill>
                  <a:schemeClr val="tx1">
                    <a:lumMod val="75000"/>
                    <a:lumOff val="25000"/>
                  </a:schemeClr>
                </a:solidFill>
                <a:latin typeface="Karla" charset="0"/>
                <a:ea typeface="Karla" charset="0"/>
                <a:cs typeface="Karla" charset="0"/>
              </a:rPr>
              <a:t>The case in which the size of the bottleneck is greater than or equal to the number of inputs we call an </a:t>
            </a:r>
            <a:r>
              <a:rPr lang="en-US" sz="2400" b="1" dirty="0">
                <a:solidFill>
                  <a:schemeClr val="tx1">
                    <a:lumMod val="75000"/>
                    <a:lumOff val="25000"/>
                  </a:schemeClr>
                </a:solidFill>
                <a:latin typeface="Karla" charset="0"/>
                <a:ea typeface="Karla" charset="0"/>
                <a:cs typeface="Karla" charset="0"/>
              </a:rPr>
              <a:t>overcomplete autoencoder.</a:t>
            </a:r>
          </a:p>
        </p:txBody>
      </p:sp>
      <p:pic>
        <p:nvPicPr>
          <p:cNvPr id="16" name="Picture 15">
            <a:extLst>
              <a:ext uri="{FF2B5EF4-FFF2-40B4-BE49-F238E27FC236}">
                <a16:creationId xmlns:a16="http://schemas.microsoft.com/office/drawing/2014/main" id="{3AC7966E-0621-44EF-9B78-D909B6977090}"/>
              </a:ext>
            </a:extLst>
          </p:cNvPr>
          <p:cNvPicPr>
            <a:picLocks noChangeAspect="1"/>
          </p:cNvPicPr>
          <p:nvPr/>
        </p:nvPicPr>
        <p:blipFill>
          <a:blip r:embed="rId2"/>
          <a:stretch>
            <a:fillRect/>
          </a:stretch>
        </p:blipFill>
        <p:spPr>
          <a:xfrm>
            <a:off x="1059774" y="2954216"/>
            <a:ext cx="4316095" cy="2841172"/>
          </a:xfrm>
          <a:prstGeom prst="rect">
            <a:avLst/>
          </a:prstGeom>
        </p:spPr>
      </p:pic>
      <p:pic>
        <p:nvPicPr>
          <p:cNvPr id="8" name="Picture 2" descr="https://cdn-images-1.medium.com/max/1600/1*A1kd8ZHgbzdU2gxTJ5Vd6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16656"/>
            <a:ext cx="4122677"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0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Overcomplete Autoencoders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61</a:t>
            </a:fld>
            <a:endParaRPr lang="en-US"/>
          </a:p>
        </p:txBody>
      </p:sp>
      <p:sp>
        <p:nvSpPr>
          <p:cNvPr id="8" name="Slide Number Placeholder 1">
            <a:extLst>
              <a:ext uri="{FF2B5EF4-FFF2-40B4-BE49-F238E27FC236}">
                <a16:creationId xmlns:a16="http://schemas.microsoft.com/office/drawing/2014/main" id="{CFA09A6E-8BC4-4366-ACE4-CB054A58CD55}"/>
              </a:ext>
            </a:extLst>
          </p:cNvPr>
          <p:cNvSpPr txBox="1">
            <a:spLocks/>
          </p:cNvSpPr>
          <p:nvPr/>
        </p:nvSpPr>
        <p:spPr>
          <a:xfrm>
            <a:off x="8737600" y="570676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3833A1-46C9-FB45-812F-A8AC7B5136EB}" type="slidenum">
              <a:rPr lang="en-US" smtClean="0"/>
              <a:pPr/>
              <a:t>61</a:t>
            </a:fld>
            <a:endParaRPr lang="en-US"/>
          </a:p>
        </p:txBody>
      </p:sp>
      <p:pic>
        <p:nvPicPr>
          <p:cNvPr id="9" name="Picture 8">
            <a:extLst>
              <a:ext uri="{FF2B5EF4-FFF2-40B4-BE49-F238E27FC236}">
                <a16:creationId xmlns:a16="http://schemas.microsoft.com/office/drawing/2014/main" id="{C8678E73-04FA-48B2-9373-E847764F4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026" y="4020926"/>
            <a:ext cx="4711148" cy="2011680"/>
          </a:xfrm>
          <a:prstGeom prst="rect">
            <a:avLst/>
          </a:prstGeom>
        </p:spPr>
      </p:pic>
      <p:pic>
        <p:nvPicPr>
          <p:cNvPr id="11" name="Picture 10">
            <a:extLst>
              <a:ext uri="{FF2B5EF4-FFF2-40B4-BE49-F238E27FC236}">
                <a16:creationId xmlns:a16="http://schemas.microsoft.com/office/drawing/2014/main" id="{A731F072-8E2C-4E1A-8C25-0567BAB6C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26" y="1889214"/>
            <a:ext cx="4711148" cy="2011680"/>
          </a:xfrm>
          <a:prstGeom prst="rect">
            <a:avLst/>
          </a:prstGeom>
        </p:spPr>
      </p:pic>
      <p:sp>
        <p:nvSpPr>
          <p:cNvPr id="12" name="TextBox 11">
            <a:extLst>
              <a:ext uri="{FF2B5EF4-FFF2-40B4-BE49-F238E27FC236}">
                <a16:creationId xmlns:a16="http://schemas.microsoft.com/office/drawing/2014/main" id="{082903F0-C4A8-497C-B5B4-B8ED59FDA748}"/>
              </a:ext>
            </a:extLst>
          </p:cNvPr>
          <p:cNvSpPr txBox="1"/>
          <p:nvPr/>
        </p:nvSpPr>
        <p:spPr>
          <a:xfrm>
            <a:off x="729043" y="2625211"/>
            <a:ext cx="2380780" cy="400110"/>
          </a:xfrm>
          <a:prstGeom prst="rect">
            <a:avLst/>
          </a:prstGeom>
          <a:noFill/>
        </p:spPr>
        <p:txBody>
          <a:bodyPr wrap="none" rtlCol="0">
            <a:spAutoFit/>
          </a:bodyPr>
          <a:lstStyle/>
          <a:p>
            <a:r>
              <a:rPr lang="en-US" sz="2000" dirty="0">
                <a:latin typeface="Karla" charset="0"/>
                <a:ea typeface="Karla" charset="0"/>
                <a:cs typeface="Karla" charset="0"/>
              </a:rPr>
              <a:t>20 latent variables</a:t>
            </a:r>
          </a:p>
        </p:txBody>
      </p:sp>
      <p:sp>
        <p:nvSpPr>
          <p:cNvPr id="13" name="TextBox 12">
            <a:extLst>
              <a:ext uri="{FF2B5EF4-FFF2-40B4-BE49-F238E27FC236}">
                <a16:creationId xmlns:a16="http://schemas.microsoft.com/office/drawing/2014/main" id="{EA707BA2-8551-4201-9952-261C783C99AF}"/>
              </a:ext>
            </a:extLst>
          </p:cNvPr>
          <p:cNvSpPr txBox="1"/>
          <p:nvPr/>
        </p:nvSpPr>
        <p:spPr>
          <a:xfrm>
            <a:off x="729043" y="4746503"/>
            <a:ext cx="2289409" cy="400110"/>
          </a:xfrm>
          <a:prstGeom prst="rect">
            <a:avLst/>
          </a:prstGeom>
          <a:noFill/>
        </p:spPr>
        <p:txBody>
          <a:bodyPr wrap="none" rtlCol="0">
            <a:spAutoFit/>
          </a:bodyPr>
          <a:lstStyle/>
          <a:p>
            <a:r>
              <a:rPr lang="en-US" sz="2000">
                <a:latin typeface="Karla" charset="0"/>
                <a:ea typeface="Karla" charset="0"/>
                <a:cs typeface="Karla" charset="0"/>
              </a:rPr>
              <a:t>2  latent variables</a:t>
            </a:r>
          </a:p>
        </p:txBody>
      </p:sp>
      <p:sp>
        <p:nvSpPr>
          <p:cNvPr id="14" name="TextBox 13">
            <a:extLst>
              <a:ext uri="{FF2B5EF4-FFF2-40B4-BE49-F238E27FC236}">
                <a16:creationId xmlns:a16="http://schemas.microsoft.com/office/drawing/2014/main" id="{B7708E0B-5B2F-40B1-8BDA-10B96687E2B4}"/>
              </a:ext>
            </a:extLst>
          </p:cNvPr>
          <p:cNvSpPr txBox="1"/>
          <p:nvPr/>
        </p:nvSpPr>
        <p:spPr>
          <a:xfrm>
            <a:off x="4841528" y="2245461"/>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5" name="TextBox 14">
            <a:extLst>
              <a:ext uri="{FF2B5EF4-FFF2-40B4-BE49-F238E27FC236}">
                <a16:creationId xmlns:a16="http://schemas.microsoft.com/office/drawing/2014/main" id="{7C51B2BC-FFD4-4CA9-B76F-1B0188F56765}"/>
              </a:ext>
            </a:extLst>
          </p:cNvPr>
          <p:cNvSpPr txBox="1"/>
          <p:nvPr/>
        </p:nvSpPr>
        <p:spPr>
          <a:xfrm>
            <a:off x="4504898" y="3076458"/>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16" name="TextBox 15">
            <a:extLst>
              <a:ext uri="{FF2B5EF4-FFF2-40B4-BE49-F238E27FC236}">
                <a16:creationId xmlns:a16="http://schemas.microsoft.com/office/drawing/2014/main" id="{BAF2F993-B28D-479C-8EEB-67796931C8C6}"/>
              </a:ext>
            </a:extLst>
          </p:cNvPr>
          <p:cNvSpPr txBox="1"/>
          <p:nvPr/>
        </p:nvSpPr>
        <p:spPr>
          <a:xfrm>
            <a:off x="4809697" y="4377171"/>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7" name="TextBox 16">
            <a:extLst>
              <a:ext uri="{FF2B5EF4-FFF2-40B4-BE49-F238E27FC236}">
                <a16:creationId xmlns:a16="http://schemas.microsoft.com/office/drawing/2014/main" id="{6DF791E7-A915-4949-B06A-778E75043993}"/>
              </a:ext>
            </a:extLst>
          </p:cNvPr>
          <p:cNvSpPr txBox="1"/>
          <p:nvPr/>
        </p:nvSpPr>
        <p:spPr>
          <a:xfrm>
            <a:off x="4473067" y="5208168"/>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18" name="Rectangle 17">
            <a:extLst>
              <a:ext uri="{FF2B5EF4-FFF2-40B4-BE49-F238E27FC236}">
                <a16:creationId xmlns:a16="http://schemas.microsoft.com/office/drawing/2014/main" id="{00BB59A3-E384-40BE-B577-6A197DFA0F4F}"/>
              </a:ext>
            </a:extLst>
          </p:cNvPr>
          <p:cNvSpPr/>
          <p:nvPr/>
        </p:nvSpPr>
        <p:spPr>
          <a:xfrm>
            <a:off x="172995" y="1889214"/>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8F204C-9E4B-4A37-9A16-0B8CEA607BFA}"/>
              </a:ext>
            </a:extLst>
          </p:cNvPr>
          <p:cNvSpPr/>
          <p:nvPr/>
        </p:nvSpPr>
        <p:spPr>
          <a:xfrm>
            <a:off x="172995" y="4009498"/>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5907167-F497-4189-9E75-460FECA9E59D}"/>
              </a:ext>
            </a:extLst>
          </p:cNvPr>
          <p:cNvSpPr txBox="1"/>
          <p:nvPr/>
        </p:nvSpPr>
        <p:spPr>
          <a:xfrm>
            <a:off x="729043" y="1231392"/>
            <a:ext cx="10403938" cy="461665"/>
          </a:xfrm>
          <a:prstGeom prst="rect">
            <a:avLst/>
          </a:prstGeom>
          <a:noFill/>
        </p:spPr>
        <p:txBody>
          <a:bodyPr wrap="none" rtlCol="0">
            <a:spAutoFit/>
          </a:bodyPr>
          <a:lstStyle/>
          <a:p>
            <a:r>
              <a:rPr lang="en-US" sz="2400" dirty="0"/>
              <a:t>The size of the bottleneck (i.e. the number of latent variables) makes a difference!</a:t>
            </a:r>
          </a:p>
        </p:txBody>
      </p:sp>
    </p:spTree>
    <p:extLst>
      <p:ext uri="{BB962C8B-B14F-4D97-AF65-F5344CB8AC3E}">
        <p14:creationId xmlns:p14="http://schemas.microsoft.com/office/powerpoint/2010/main" val="1895314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Regularized </a:t>
            </a:r>
            <a:r>
              <a:rPr lang="en-US" dirty="0" err="1"/>
              <a:t>Autoencoders</a:t>
            </a:r>
            <a:endParaRPr lang="en-US" dirty="0"/>
          </a:p>
        </p:txBody>
      </p:sp>
      <p:sp>
        <p:nvSpPr>
          <p:cNvPr id="3" name="Content Placeholder 2"/>
          <p:cNvSpPr>
            <a:spLocks noGrp="1"/>
          </p:cNvSpPr>
          <p:nvPr>
            <p:ph idx="1"/>
          </p:nvPr>
        </p:nvSpPr>
        <p:spPr>
          <a:xfrm>
            <a:off x="833415" y="1177758"/>
            <a:ext cx="11121518" cy="2111143"/>
          </a:xfrm>
        </p:spPr>
        <p:txBody>
          <a:bodyPr/>
          <a:lstStyle/>
          <a:p>
            <a:endParaRPr lang="en-US" sz="2800" dirty="0"/>
          </a:p>
          <a:p>
            <a:pPr marL="342900" indent="-342900">
              <a:buFont typeface="Arial" charset="0"/>
              <a:buChar char="•"/>
            </a:pPr>
            <a:r>
              <a:rPr lang="en-US" sz="2800" dirty="0"/>
              <a:t>Sparse autoencoders</a:t>
            </a:r>
          </a:p>
          <a:p>
            <a:pPr marL="342900" indent="-342900">
              <a:buFont typeface="Arial" charset="0"/>
              <a:buChar char="•"/>
            </a:pPr>
            <a:r>
              <a:rPr lang="en-US" dirty="0"/>
              <a:t>Contractive autoencoders</a:t>
            </a:r>
            <a:endParaRPr lang="en-US" sz="2800" dirty="0"/>
          </a:p>
          <a:p>
            <a:pPr marL="342900" indent="-342900">
              <a:buFont typeface="Arial" charset="0"/>
              <a:buChar char="•"/>
            </a:pPr>
            <a:r>
              <a:rPr lang="en-US" sz="2800" dirty="0"/>
              <a:t>Denoising autoencoders and dropout</a:t>
            </a:r>
            <a:endParaRPr lang="en-US" sz="2800" i="1" dirty="0"/>
          </a:p>
        </p:txBody>
      </p:sp>
    </p:spTree>
    <p:extLst>
      <p:ext uri="{BB962C8B-B14F-4D97-AF65-F5344CB8AC3E}">
        <p14:creationId xmlns:p14="http://schemas.microsoft.com/office/powerpoint/2010/main" val="11143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Sparse Autoencoders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61964" y="1177760"/>
                <a:ext cx="11259525" cy="4151896"/>
              </a:xfrm>
            </p:spPr>
            <p:txBody>
              <a:bodyPr/>
              <a:lstStyle/>
              <a:p>
                <a:pPr fontAlgn="base">
                  <a:spcAft>
                    <a:spcPts val="1200"/>
                  </a:spcAft>
                </a:pPr>
                <a:r>
                  <a:rPr lang="en-US" sz="2400" dirty="0"/>
                  <a:t>This trade-off requires the model to maintain only the variations in the data required to reconstruct the input without holding on to redundancies within the input. </a:t>
                </a:r>
              </a:p>
              <a:p>
                <a:pPr fontAlgn="base">
                  <a:spcAft>
                    <a:spcPts val="1200"/>
                  </a:spcAft>
                </a:pPr>
                <a:r>
                  <a:rPr lang="en-US" sz="2400" b="1" dirty="0"/>
                  <a:t>Question</a:t>
                </a:r>
                <a:r>
                  <a:rPr lang="en-US" sz="2400" dirty="0"/>
                  <a:t>: How to achieve this?</a:t>
                </a:r>
              </a:p>
              <a:p>
                <a:pPr marL="754063" algn="just" fontAlgn="base"/>
                <a:r>
                  <a:rPr lang="en-US" sz="2400" dirty="0">
                    <a:solidFill>
                      <a:schemeClr val="accent1">
                        <a:lumMod val="50000"/>
                      </a:schemeClr>
                    </a:solidFill>
                  </a:rPr>
                  <a:t>For most cases, this involves constructing a loss function where one term encourages our model to be sensitive to the inputs (</a:t>
                </a:r>
                <a:r>
                  <a:rPr lang="en-US" sz="2400" dirty="0" err="1">
                    <a:solidFill>
                      <a:schemeClr val="accent1">
                        <a:lumMod val="50000"/>
                      </a:schemeClr>
                    </a:solidFill>
                  </a:rPr>
                  <a:t>ie</a:t>
                </a:r>
                <a:r>
                  <a:rPr lang="en-US" sz="2400" dirty="0">
                    <a:solidFill>
                      <a:schemeClr val="accent1">
                        <a:lumMod val="50000"/>
                      </a:schemeClr>
                    </a:solidFill>
                  </a:rPr>
                  <a:t>. reconstruction loss </a:t>
                </a:r>
                <a14:m>
                  <m:oMath xmlns:m="http://schemas.openxmlformats.org/officeDocument/2006/math">
                    <m:r>
                      <a:rPr lang="en-US" sz="2400" b="0" i="1" smtClean="0">
                        <a:solidFill>
                          <a:schemeClr val="accent1">
                            <a:lumMod val="50000"/>
                          </a:schemeClr>
                        </a:solidFill>
                        <a:latin typeface="Cambria Math" charset="0"/>
                      </a:rPr>
                      <m:t>ℒ</m:t>
                    </m:r>
                    <m:d>
                      <m:dPr>
                        <m:ctrlPr>
                          <a:rPr lang="en-US" sz="2400" b="0" i="1" smtClean="0">
                            <a:solidFill>
                              <a:schemeClr val="accent1">
                                <a:lumMod val="50000"/>
                              </a:schemeClr>
                            </a:solidFill>
                            <a:latin typeface="Cambria Math" panose="02040503050406030204" pitchFamily="18" charset="0"/>
                          </a:rPr>
                        </m:ctrlPr>
                      </m:dPr>
                      <m:e>
                        <m:r>
                          <a:rPr lang="en-US" sz="2400" b="0" i="1" smtClean="0">
                            <a:solidFill>
                              <a:schemeClr val="accent1">
                                <a:lumMod val="50000"/>
                              </a:schemeClr>
                            </a:solidFill>
                            <a:latin typeface="Cambria Math" charset="0"/>
                          </a:rPr>
                          <m:t>𝑥</m:t>
                        </m:r>
                        <m:r>
                          <a:rPr lang="en-US" sz="2400" b="0" i="1" smtClean="0">
                            <a:solidFill>
                              <a:schemeClr val="accent1">
                                <a:lumMod val="50000"/>
                              </a:schemeClr>
                            </a:solidFill>
                            <a:latin typeface="Cambria Math" charset="0"/>
                          </a:rPr>
                          <m:t>,</m:t>
                        </m:r>
                        <m:acc>
                          <m:accPr>
                            <m:chr m:val="̂"/>
                            <m:ctrlPr>
                              <a:rPr lang="en-US" sz="2400" b="0" i="1" smtClean="0">
                                <a:solidFill>
                                  <a:schemeClr val="accent1">
                                    <a:lumMod val="50000"/>
                                  </a:schemeClr>
                                </a:solidFill>
                                <a:latin typeface="Cambria Math" panose="02040503050406030204" pitchFamily="18" charset="0"/>
                              </a:rPr>
                            </m:ctrlPr>
                          </m:accPr>
                          <m:e>
                            <m:r>
                              <a:rPr lang="en-US" sz="2400" b="0" i="1" smtClean="0">
                                <a:solidFill>
                                  <a:schemeClr val="accent1">
                                    <a:lumMod val="50000"/>
                                  </a:schemeClr>
                                </a:solidFill>
                                <a:latin typeface="Cambria Math" charset="0"/>
                              </a:rPr>
                              <m:t>𝑥</m:t>
                            </m:r>
                          </m:e>
                        </m:acc>
                      </m:e>
                    </m:d>
                  </m:oMath>
                </a14:m>
                <a:r>
                  <a:rPr lang="en-US" sz="2400" dirty="0">
                    <a:solidFill>
                      <a:schemeClr val="accent1">
                        <a:lumMod val="50000"/>
                      </a:schemeClr>
                    </a:solidFill>
                  </a:rPr>
                  <a:t> and a second term discourages memorization/overfitting (</a:t>
                </a:r>
                <a:r>
                  <a:rPr lang="en-US" sz="2400" dirty="0" err="1">
                    <a:solidFill>
                      <a:schemeClr val="accent1">
                        <a:lumMod val="50000"/>
                      </a:schemeClr>
                    </a:solidFill>
                  </a:rPr>
                  <a:t>ie</a:t>
                </a:r>
                <a:r>
                  <a:rPr lang="en-US" sz="2400" dirty="0">
                    <a:solidFill>
                      <a:schemeClr val="accent1">
                        <a:lumMod val="50000"/>
                      </a:schemeClr>
                    </a:solidFill>
                  </a:rPr>
                  <a:t>. an added </a:t>
                </a:r>
                <a:r>
                  <a:rPr lang="en-US" sz="2400" dirty="0" err="1">
                    <a:solidFill>
                      <a:schemeClr val="accent1">
                        <a:lumMod val="50000"/>
                      </a:schemeClr>
                    </a:solidFill>
                  </a:rPr>
                  <a:t>regularizer</a:t>
                </a:r>
                <a:r>
                  <a:rPr lang="en-US" sz="2400" dirty="0">
                    <a:solidFill>
                      <a:schemeClr val="accent1">
                        <a:lumMod val="50000"/>
                      </a:schemeClr>
                    </a:solidFill>
                  </a:rPr>
                  <a:t>).</a:t>
                </a:r>
              </a:p>
              <a:p>
                <a:pPr marL="754063" algn="just" fontAlgn="base">
                  <a:spcAft>
                    <a:spcPts val="1200"/>
                  </a:spcAft>
                </a:pPr>
                <a:br>
                  <a:rPr lang="en-US" sz="2400" dirty="0"/>
                </a:br>
                <a14:m>
                  <m:oMathPara xmlns:m="http://schemas.openxmlformats.org/officeDocument/2006/math">
                    <m:oMathParaPr>
                      <m:jc m:val="centerGroup"/>
                    </m:oMathParaPr>
                    <m:oMath xmlns:m="http://schemas.openxmlformats.org/officeDocument/2006/math">
                      <m:r>
                        <a:rPr lang="en-US" b="0" i="1" smtClean="0">
                          <a:latin typeface="Cambria Math" charset="0"/>
                        </a:rPr>
                        <m:t>ℒ</m:t>
                      </m:r>
                      <m:d>
                        <m:dPr>
                          <m:ctrlPr>
                            <a:rPr lang="en-US" b="0" i="1" smtClean="0">
                              <a:latin typeface="Cambria Math" panose="02040503050406030204" pitchFamily="18" charset="0"/>
                            </a:rPr>
                          </m:ctrlPr>
                        </m:dPr>
                        <m:e>
                          <m:r>
                            <a:rPr lang="en-US" b="0" i="1" smtClean="0">
                              <a:latin typeface="Cambria Math" charset="0"/>
                            </a:rPr>
                            <m:t>𝑥</m:t>
                          </m:r>
                          <m:r>
                            <a:rPr lang="en-US" b="0" i="1" smtClean="0">
                              <a:latin typeface="Cambria Math" charset="0"/>
                            </a:rPr>
                            <m:t>,</m:t>
                          </m:r>
                          <m:r>
                            <a:rPr lang="en-US" b="0" i="1" smtClean="0">
                              <a:latin typeface="Cambria Math" charset="0"/>
                            </a:rPr>
                            <m:t>𝑔</m:t>
                          </m:r>
                          <m:d>
                            <m:dPr>
                              <m:ctrlPr>
                                <a:rPr lang="en-US" b="0" i="1" smtClean="0">
                                  <a:latin typeface="Cambria Math" panose="02040503050406030204" pitchFamily="18" charset="0"/>
                                </a:rPr>
                              </m:ctrlPr>
                            </m:dPr>
                            <m:e>
                              <m:r>
                                <a:rPr lang="en-US" b="0" i="1" smtClean="0">
                                  <a:latin typeface="Cambria Math" charset="0"/>
                                </a:rPr>
                                <m:t>𝑓</m:t>
                              </m:r>
                              <m:d>
                                <m:dPr>
                                  <m:ctrlPr>
                                    <a:rPr lang="en-US" b="0" i="1" smtClean="0">
                                      <a:latin typeface="Cambria Math" panose="02040503050406030204" pitchFamily="18" charset="0"/>
                                    </a:rPr>
                                  </m:ctrlPr>
                                </m:dPr>
                                <m:e>
                                  <m:r>
                                    <a:rPr lang="en-US" b="0" i="1" smtClean="0">
                                      <a:latin typeface="Cambria Math" charset="0"/>
                                    </a:rPr>
                                    <m:t>𝑥</m:t>
                                  </m:r>
                                </m:e>
                              </m:d>
                            </m:e>
                          </m:d>
                        </m:e>
                      </m:d>
                      <m:r>
                        <a:rPr lang="en-US" b="0" i="1" smtClean="0">
                          <a:latin typeface="Cambria Math" charset="0"/>
                        </a:rPr>
                        <m:t>+</m:t>
                      </m:r>
                      <m:r>
                        <m:rPr>
                          <m:sty m:val="p"/>
                        </m:rPr>
                        <a:rPr lang="en-US" b="0" i="0" smtClean="0">
                          <a:latin typeface="Cambria Math" charset="0"/>
                        </a:rPr>
                        <m:t>Ω</m:t>
                      </m:r>
                      <m:r>
                        <a:rPr lang="en-US" b="0" i="1" smtClean="0">
                          <a:latin typeface="Cambria Math" charset="0"/>
                        </a:rPr>
                        <m:t>(</m:t>
                      </m:r>
                      <m:r>
                        <a:rPr lang="en-US" b="0" i="1" smtClean="0">
                          <a:latin typeface="Cambria Math" charset="0"/>
                        </a:rPr>
                        <m:t>𝑧</m:t>
                      </m:r>
                      <m:r>
                        <a:rPr lang="en-US" b="0" i="1" smtClean="0">
                          <a:latin typeface="Cambria Math" charset="0"/>
                        </a:rPr>
                        <m:t>)</m:t>
                      </m:r>
                    </m:oMath>
                  </m:oMathPara>
                </a14:m>
                <a:endParaRPr lang="en-US" dirty="0"/>
              </a:p>
              <a:p>
                <a:pPr>
                  <a:spcAft>
                    <a:spcPts val="1200"/>
                  </a:spcAft>
                </a:pPr>
                <a:r>
                  <a:rPr lang="en-US" sz="2400" dirty="0"/>
                  <a:t>Regularization on output of encoder (latent space), </a:t>
                </a:r>
                <a:r>
                  <a:rPr lang="en-US" sz="2400" dirty="0">
                    <a:solidFill>
                      <a:srgbClr val="0000FF"/>
                    </a:solidFill>
                  </a:rPr>
                  <a:t>not on network parameters</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61964" y="1177760"/>
                <a:ext cx="11259525" cy="4151896"/>
              </a:xfrm>
              <a:blipFill>
                <a:blip r:embed="rId3"/>
                <a:stretch>
                  <a:fillRect l="-788" t="-1220" r="-788" b="-26524"/>
                </a:stretch>
              </a:blipFill>
            </p:spPr>
            <p:txBody>
              <a:bodyPr/>
              <a:lstStyle/>
              <a:p>
                <a:r>
                  <a:rPr lang="en-US">
                    <a:noFill/>
                  </a:rPr>
                  <a:t> </a:t>
                </a:r>
              </a:p>
            </p:txBody>
          </p:sp>
        </mc:Fallback>
      </mc:AlternateContent>
    </p:spTree>
    <p:extLst>
      <p:ext uri="{BB962C8B-B14F-4D97-AF65-F5344CB8AC3E}">
        <p14:creationId xmlns:p14="http://schemas.microsoft.com/office/powerpoint/2010/main" val="19197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Sparse Autoencoders</a:t>
            </a:r>
          </a:p>
        </p:txBody>
      </p:sp>
      <p:sp>
        <p:nvSpPr>
          <p:cNvPr id="6" name="Rectangle 5"/>
          <p:cNvSpPr/>
          <p:nvPr/>
        </p:nvSpPr>
        <p:spPr>
          <a:xfrm>
            <a:off x="638432" y="1127198"/>
            <a:ext cx="9976021" cy="2308324"/>
          </a:xfrm>
          <a:prstGeom prst="rect">
            <a:avLst/>
          </a:prstGeom>
        </p:spPr>
        <p:txBody>
          <a:bodyPr wrap="square">
            <a:spAutoFit/>
          </a:bodyPr>
          <a:lstStyle/>
          <a:p>
            <a:pPr marL="342900" indent="-342900" fontAlgn="base">
              <a:buFont typeface="Arial" charset="0"/>
              <a:buChar char="•"/>
            </a:pPr>
            <a:r>
              <a:rPr lang="en-US" sz="2400" dirty="0">
                <a:solidFill>
                  <a:schemeClr val="tx1">
                    <a:lumMod val="75000"/>
                    <a:lumOff val="25000"/>
                  </a:schemeClr>
                </a:solidFill>
                <a:latin typeface="Karla"/>
                <a:cs typeface="Karla"/>
              </a:rPr>
              <a:t>We </a:t>
            </a:r>
            <a:r>
              <a:rPr lang="en-US" sz="2400" b="1" dirty="0">
                <a:solidFill>
                  <a:schemeClr val="tx1">
                    <a:lumMod val="75000"/>
                    <a:lumOff val="25000"/>
                  </a:schemeClr>
                </a:solidFill>
                <a:latin typeface="Karla"/>
                <a:cs typeface="Karla"/>
              </a:rPr>
              <a:t>allow our network to sensitize individual hidden layer nodes toward specific attributes of the input data</a:t>
            </a:r>
            <a:r>
              <a:rPr lang="en-US" sz="2400" dirty="0">
                <a:solidFill>
                  <a:schemeClr val="tx1">
                    <a:lumMod val="75000"/>
                    <a:lumOff val="25000"/>
                  </a:schemeClr>
                </a:solidFill>
                <a:latin typeface="Karla"/>
                <a:cs typeface="Karla"/>
              </a:rPr>
              <a:t>. </a:t>
            </a:r>
          </a:p>
          <a:p>
            <a:pPr marL="342900" indent="-342900" fontAlgn="base">
              <a:buFont typeface="Arial" charset="0"/>
              <a:buChar char="•"/>
            </a:pPr>
            <a:r>
              <a:rPr lang="en-US" sz="2400" dirty="0">
                <a:solidFill>
                  <a:schemeClr val="tx1">
                    <a:lumMod val="75000"/>
                    <a:lumOff val="25000"/>
                  </a:schemeClr>
                </a:solidFill>
                <a:latin typeface="Karla"/>
                <a:cs typeface="Karla"/>
              </a:rPr>
              <a:t>A sparse autoencoder is selectively activate regions of the network depending on the input data. </a:t>
            </a:r>
          </a:p>
          <a:p>
            <a:pPr marL="342900" indent="-342900" fontAlgn="base">
              <a:buFont typeface="Arial" charset="0"/>
              <a:buChar char="•"/>
            </a:pPr>
            <a:r>
              <a:rPr lang="en-US" sz="2400" dirty="0">
                <a:solidFill>
                  <a:schemeClr val="tx1">
                    <a:lumMod val="75000"/>
                    <a:lumOff val="25000"/>
                  </a:schemeClr>
                </a:solidFill>
                <a:latin typeface="Karla"/>
                <a:cs typeface="Karla"/>
              </a:rPr>
              <a:t>Limiting the network's capacity to memorize the input data without limiting the networks capability to extract features from the data. </a:t>
            </a:r>
          </a:p>
        </p:txBody>
      </p:sp>
      <mc:AlternateContent xmlns:mc="http://schemas.openxmlformats.org/markup-compatibility/2006" xmlns:a14="http://schemas.microsoft.com/office/drawing/2010/main">
        <mc:Choice Requires="a14">
          <p:sp>
            <p:nvSpPr>
              <p:cNvPr id="7" name="TextBox 6"/>
              <p:cNvSpPr txBox="1"/>
              <p:nvPr/>
            </p:nvSpPr>
            <p:spPr>
              <a:xfrm>
                <a:off x="2697076" y="4491679"/>
                <a:ext cx="2861809" cy="1045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tx1">
                              <a:lumMod val="75000"/>
                              <a:lumOff val="25000"/>
                            </a:schemeClr>
                          </a:solidFill>
                          <a:latin typeface="Cambria Math" charset="0"/>
                        </a:rPr>
                        <m:t>ℒ</m:t>
                      </m:r>
                      <m:d>
                        <m:dPr>
                          <m:ctrlPr>
                            <a:rPr lang="en-US" sz="2800" b="0" i="1" smtClean="0">
                              <a:solidFill>
                                <a:schemeClr val="tx1">
                                  <a:lumMod val="75000"/>
                                  <a:lumOff val="25000"/>
                                </a:schemeClr>
                              </a:solidFill>
                              <a:latin typeface="Cambria Math" panose="02040503050406030204" pitchFamily="18" charset="0"/>
                            </a:rPr>
                          </m:ctrlPr>
                        </m:dPr>
                        <m:e>
                          <m:r>
                            <a:rPr lang="en-US" sz="2800" b="0" i="1" smtClean="0">
                              <a:solidFill>
                                <a:schemeClr val="tx1">
                                  <a:lumMod val="75000"/>
                                  <a:lumOff val="25000"/>
                                </a:schemeClr>
                              </a:solidFill>
                              <a:latin typeface="Cambria Math" charset="0"/>
                            </a:rPr>
                            <m:t>𝑥</m:t>
                          </m:r>
                          <m:r>
                            <a:rPr lang="en-US" sz="2800" b="0" i="1" smtClean="0">
                              <a:solidFill>
                                <a:schemeClr val="tx1">
                                  <a:lumMod val="75000"/>
                                  <a:lumOff val="25000"/>
                                </a:schemeClr>
                              </a:solidFill>
                              <a:latin typeface="Cambria Math" charset="0"/>
                            </a:rPr>
                            <m:t>, </m:t>
                          </m:r>
                          <m:acc>
                            <m:accPr>
                              <m:chr m:val="̂"/>
                              <m:ctrlPr>
                                <a:rPr lang="en-US" sz="2800" b="0" i="1" smtClean="0">
                                  <a:solidFill>
                                    <a:schemeClr val="tx1">
                                      <a:lumMod val="75000"/>
                                      <a:lumOff val="25000"/>
                                    </a:schemeClr>
                                  </a:solidFill>
                                  <a:latin typeface="Cambria Math" panose="02040503050406030204" pitchFamily="18" charset="0"/>
                                </a:rPr>
                              </m:ctrlPr>
                            </m:accPr>
                            <m:e>
                              <m:r>
                                <a:rPr lang="en-US" sz="2800" b="0" i="1" smtClean="0">
                                  <a:solidFill>
                                    <a:schemeClr val="tx1">
                                      <a:lumMod val="75000"/>
                                      <a:lumOff val="25000"/>
                                    </a:schemeClr>
                                  </a:solidFill>
                                  <a:latin typeface="Cambria Math" charset="0"/>
                                </a:rPr>
                                <m:t>𝑥</m:t>
                              </m:r>
                            </m:e>
                          </m:acc>
                        </m:e>
                      </m:d>
                      <m:r>
                        <a:rPr lang="en-US" sz="2800" b="0" i="1" smtClean="0">
                          <a:solidFill>
                            <a:schemeClr val="tx1">
                              <a:lumMod val="75000"/>
                              <a:lumOff val="25000"/>
                            </a:schemeClr>
                          </a:solidFill>
                          <a:latin typeface="Cambria Math" charset="0"/>
                        </a:rPr>
                        <m:t>+</m:t>
                      </m:r>
                      <m:r>
                        <a:rPr lang="en-US" sz="2800" b="0" i="1" smtClean="0">
                          <a:solidFill>
                            <a:schemeClr val="tx1">
                              <a:lumMod val="75000"/>
                              <a:lumOff val="25000"/>
                            </a:schemeClr>
                          </a:solidFill>
                          <a:latin typeface="Cambria Math" charset="0"/>
                        </a:rPr>
                        <m:t>𝜆</m:t>
                      </m:r>
                      <m:nary>
                        <m:naryPr>
                          <m:chr m:val="∑"/>
                          <m:supHide m:val="on"/>
                          <m:ctrlPr>
                            <a:rPr lang="en-US" sz="2800" b="0" i="1" smtClean="0">
                              <a:solidFill>
                                <a:schemeClr val="tx1">
                                  <a:lumMod val="75000"/>
                                  <a:lumOff val="25000"/>
                                </a:schemeClr>
                              </a:solidFill>
                              <a:latin typeface="Cambria Math" panose="02040503050406030204" pitchFamily="18" charset="0"/>
                            </a:rPr>
                          </m:ctrlPr>
                        </m:naryPr>
                        <m:sub>
                          <m:r>
                            <a:rPr lang="en-US" sz="2800" b="0" i="1" smtClean="0">
                              <a:solidFill>
                                <a:schemeClr val="tx1">
                                  <a:lumMod val="75000"/>
                                  <a:lumOff val="25000"/>
                                </a:schemeClr>
                              </a:solidFill>
                              <a:latin typeface="Cambria Math" charset="0"/>
                            </a:rPr>
                            <m:t>𝑖</m:t>
                          </m:r>
                        </m:sub>
                        <m:sup/>
                        <m:e>
                          <m:r>
                            <a:rPr lang="en-US" sz="2800" b="0" i="1" smtClean="0">
                              <a:solidFill>
                                <a:schemeClr val="tx1">
                                  <a:lumMod val="75000"/>
                                  <a:lumOff val="25000"/>
                                </a:schemeClr>
                              </a:solidFill>
                              <a:latin typeface="Cambria Math" charset="0"/>
                            </a:rPr>
                            <m:t>|</m:t>
                          </m:r>
                          <m:sSub>
                            <m:sSubPr>
                              <m:ctrlPr>
                                <a:rPr lang="en-US" sz="2800" b="0" i="1" smtClean="0">
                                  <a:solidFill>
                                    <a:schemeClr val="tx1">
                                      <a:lumMod val="75000"/>
                                      <a:lumOff val="25000"/>
                                    </a:schemeClr>
                                  </a:solidFill>
                                  <a:latin typeface="Cambria Math" panose="02040503050406030204" pitchFamily="18" charset="0"/>
                                </a:rPr>
                              </m:ctrlPr>
                            </m:sSubPr>
                            <m:e>
                              <m:r>
                                <a:rPr lang="en-US" sz="2800" b="0" i="1" smtClean="0">
                                  <a:solidFill>
                                    <a:schemeClr val="tx1">
                                      <a:lumMod val="75000"/>
                                      <a:lumOff val="25000"/>
                                    </a:schemeClr>
                                  </a:solidFill>
                                  <a:latin typeface="Cambria Math" charset="0"/>
                                </a:rPr>
                                <m:t>𝑧</m:t>
                              </m:r>
                            </m:e>
                            <m:sub>
                              <m:r>
                                <a:rPr lang="en-US" sz="2800" b="0" i="1" smtClean="0">
                                  <a:solidFill>
                                    <a:schemeClr val="tx1">
                                      <a:lumMod val="75000"/>
                                      <a:lumOff val="25000"/>
                                    </a:schemeClr>
                                  </a:solidFill>
                                  <a:latin typeface="Cambria Math" charset="0"/>
                                </a:rPr>
                                <m:t>𝑖</m:t>
                              </m:r>
                            </m:sub>
                          </m:sSub>
                          <m:r>
                            <a:rPr lang="en-US" sz="2800" b="0" i="1" smtClean="0">
                              <a:solidFill>
                                <a:schemeClr val="tx1">
                                  <a:lumMod val="75000"/>
                                  <a:lumOff val="25000"/>
                                </a:schemeClr>
                              </a:solidFill>
                              <a:latin typeface="Cambria Math" charset="0"/>
                            </a:rPr>
                            <m:t>|</m:t>
                          </m:r>
                        </m:e>
                      </m:nary>
                    </m:oMath>
                  </m:oMathPara>
                </a14:m>
                <a:endParaRPr lang="en-US" sz="2800" dirty="0">
                  <a:solidFill>
                    <a:schemeClr val="tx1">
                      <a:lumMod val="75000"/>
                      <a:lumOff val="2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97076" y="4491679"/>
                <a:ext cx="2861809" cy="1045543"/>
              </a:xfrm>
              <a:prstGeom prst="rect">
                <a:avLst/>
              </a:prstGeom>
              <a:blipFill rotWithShape="0">
                <a:blip r:embed="rId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15FCABD-C6FD-A945-872A-971D37C6A0C5}"/>
              </a:ext>
            </a:extLst>
          </p:cNvPr>
          <p:cNvPicPr>
            <a:picLocks noChangeAspect="1"/>
          </p:cNvPicPr>
          <p:nvPr/>
        </p:nvPicPr>
        <p:blipFill>
          <a:blip r:embed="rId4"/>
          <a:stretch>
            <a:fillRect/>
          </a:stretch>
        </p:blipFill>
        <p:spPr>
          <a:xfrm>
            <a:off x="8021724" y="3399082"/>
            <a:ext cx="3373986" cy="3316661"/>
          </a:xfrm>
          <a:prstGeom prst="rect">
            <a:avLst/>
          </a:prstGeom>
        </p:spPr>
      </p:pic>
    </p:spTree>
    <p:extLst>
      <p:ext uri="{BB962C8B-B14F-4D97-AF65-F5344CB8AC3E}">
        <p14:creationId xmlns:p14="http://schemas.microsoft.com/office/powerpoint/2010/main" val="7675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5A92-996C-8344-8F02-9262191D0A6A}"/>
              </a:ext>
            </a:extLst>
          </p:cNvPr>
          <p:cNvSpPr>
            <a:spLocks noGrp="1"/>
          </p:cNvSpPr>
          <p:nvPr>
            <p:ph type="title"/>
          </p:nvPr>
        </p:nvSpPr>
        <p:spPr/>
        <p:txBody>
          <a:bodyPr/>
          <a:lstStyle/>
          <a:p>
            <a:r>
              <a:rPr lang="en-US" dirty="0"/>
              <a:t>Contractive Autoencoders</a:t>
            </a:r>
          </a:p>
        </p:txBody>
      </p:sp>
      <p:sp>
        <p:nvSpPr>
          <p:cNvPr id="4" name="Slide Number Placeholder 3">
            <a:extLst>
              <a:ext uri="{FF2B5EF4-FFF2-40B4-BE49-F238E27FC236}">
                <a16:creationId xmlns:a16="http://schemas.microsoft.com/office/drawing/2014/main" id="{9BA806AB-523D-4F48-86CC-2E851549584C}"/>
              </a:ext>
            </a:extLst>
          </p:cNvPr>
          <p:cNvSpPr>
            <a:spLocks noGrp="1"/>
          </p:cNvSpPr>
          <p:nvPr>
            <p:ph type="sldNum" sz="quarter" idx="12"/>
          </p:nvPr>
        </p:nvSpPr>
        <p:spPr/>
        <p:txBody>
          <a:bodyPr/>
          <a:lstStyle/>
          <a:p>
            <a:fld id="{81B7CCDB-6D39-0547-B7B3-C80E39D6513A}" type="slidenum">
              <a:rPr lang="en-US" smtClean="0"/>
              <a:pPr/>
              <a:t>65</a:t>
            </a:fld>
            <a:endParaRPr lang="en-US"/>
          </a:p>
        </p:txBody>
      </p:sp>
      <p:sp>
        <p:nvSpPr>
          <p:cNvPr id="8" name="Content Placeholder 2">
            <a:extLst>
              <a:ext uri="{FF2B5EF4-FFF2-40B4-BE49-F238E27FC236}">
                <a16:creationId xmlns:a16="http://schemas.microsoft.com/office/drawing/2014/main" id="{66751F49-75F1-8B4E-A170-9150F1027B6B}"/>
              </a:ext>
            </a:extLst>
          </p:cNvPr>
          <p:cNvSpPr>
            <a:spLocks noGrp="1"/>
          </p:cNvSpPr>
          <p:nvPr>
            <p:ph idx="1"/>
          </p:nvPr>
        </p:nvSpPr>
        <p:spPr>
          <a:xfrm>
            <a:off x="833415" y="1177759"/>
            <a:ext cx="10327008" cy="1075112"/>
          </a:xfrm>
          <a:solidFill>
            <a:schemeClr val="bg1">
              <a:lumMod val="85000"/>
            </a:schemeClr>
          </a:solidFill>
        </p:spPr>
        <p:txBody>
          <a:bodyPr/>
          <a:lstStyle/>
          <a:p>
            <a:r>
              <a:rPr lang="en-US" sz="2700" dirty="0"/>
              <a:t>One would expect that </a:t>
            </a:r>
            <a:r>
              <a:rPr lang="en-US" sz="2700" b="1" dirty="0"/>
              <a:t>for very similar inputs, the learned encoding would also be very similar</a:t>
            </a:r>
            <a:r>
              <a:rPr lang="en-US" sz="2700" dirty="0"/>
              <a:t>. </a:t>
            </a:r>
          </a:p>
          <a:p>
            <a:endParaRPr lang="en-US" sz="2700" dirty="0"/>
          </a:p>
          <a:p>
            <a:endParaRPr lang="en-US" sz="2700" dirty="0"/>
          </a:p>
        </p:txBody>
      </p:sp>
      <p:sp>
        <p:nvSpPr>
          <p:cNvPr id="9" name="Rectangle 8">
            <a:extLst>
              <a:ext uri="{FF2B5EF4-FFF2-40B4-BE49-F238E27FC236}">
                <a16:creationId xmlns:a16="http://schemas.microsoft.com/office/drawing/2014/main" id="{D3F2FC68-6A47-304D-9FB7-3C1448F14D44}"/>
              </a:ext>
            </a:extLst>
          </p:cNvPr>
          <p:cNvSpPr/>
          <p:nvPr/>
        </p:nvSpPr>
        <p:spPr>
          <a:xfrm>
            <a:off x="833414" y="2679469"/>
            <a:ext cx="10327007" cy="3139321"/>
          </a:xfrm>
          <a:prstGeom prst="rect">
            <a:avLst/>
          </a:prstGeom>
        </p:spPr>
        <p:txBody>
          <a:bodyPr wrap="square">
            <a:spAutoFit/>
          </a:bodyPr>
          <a:lstStyle/>
          <a:p>
            <a:pPr>
              <a:spcBef>
                <a:spcPts val="1200"/>
              </a:spcBef>
              <a:spcAft>
                <a:spcPts val="600"/>
              </a:spcAft>
            </a:pPr>
            <a:r>
              <a:rPr lang="en-US" sz="2800" dirty="0">
                <a:solidFill>
                  <a:schemeClr val="tx1">
                    <a:lumMod val="75000"/>
                    <a:lumOff val="25000"/>
                  </a:schemeClr>
                </a:solidFill>
                <a:latin typeface="Karla" charset="0"/>
                <a:ea typeface="Karla" charset="0"/>
                <a:cs typeface="Karla" charset="0"/>
              </a:rPr>
              <a:t>We can explicitly train our model for this to be the case by requiring that the </a:t>
            </a:r>
            <a:r>
              <a:rPr lang="en-US" sz="2800" i="1" dirty="0">
                <a:solidFill>
                  <a:schemeClr val="tx1">
                    <a:lumMod val="75000"/>
                    <a:lumOff val="25000"/>
                  </a:schemeClr>
                </a:solidFill>
                <a:latin typeface="Karla" charset="0"/>
                <a:ea typeface="Karla" charset="0"/>
                <a:cs typeface="Karla" charset="0"/>
              </a:rPr>
              <a:t>derivative of the hidden layer activations are small</a:t>
            </a:r>
            <a:r>
              <a:rPr lang="en-US" sz="2800" dirty="0">
                <a:solidFill>
                  <a:schemeClr val="tx1">
                    <a:lumMod val="75000"/>
                    <a:lumOff val="25000"/>
                  </a:schemeClr>
                </a:solidFill>
                <a:latin typeface="Karla" charset="0"/>
                <a:ea typeface="Karla" charset="0"/>
                <a:cs typeface="Karla" charset="0"/>
              </a:rPr>
              <a:t> with respect to the input.</a:t>
            </a:r>
          </a:p>
          <a:p>
            <a:pPr>
              <a:spcBef>
                <a:spcPts val="1200"/>
              </a:spcBef>
              <a:spcAft>
                <a:spcPts val="600"/>
              </a:spcAft>
            </a:pPr>
            <a:r>
              <a:rPr lang="en-US" sz="2800" b="1" dirty="0">
                <a:latin typeface="Karla" charset="0"/>
                <a:ea typeface="Karla" charset="0"/>
                <a:cs typeface="Karla" charset="0"/>
              </a:rPr>
              <a:t>Question: </a:t>
            </a:r>
            <a:r>
              <a:rPr lang="en-US" sz="2800" dirty="0">
                <a:latin typeface="Karla" charset="0"/>
                <a:ea typeface="Karla" charset="0"/>
                <a:cs typeface="Karla" charset="0"/>
              </a:rPr>
              <a:t>How do we find how much the encoded space would change if the input changes?</a:t>
            </a:r>
            <a:endParaRPr lang="en-US" sz="2800" b="1" dirty="0">
              <a:latin typeface="Karla" charset="0"/>
              <a:ea typeface="Karla" charset="0"/>
              <a:cs typeface="Karla" charset="0"/>
            </a:endParaRPr>
          </a:p>
          <a:p>
            <a:pPr>
              <a:spcBef>
                <a:spcPts val="1200"/>
              </a:spcBef>
              <a:spcAft>
                <a:spcPts val="600"/>
              </a:spcAft>
            </a:pPr>
            <a:r>
              <a:rPr lang="en-US" sz="2800" dirty="0">
                <a:solidFill>
                  <a:schemeClr val="tx1">
                    <a:lumMod val="75000"/>
                    <a:lumOff val="25000"/>
                  </a:schemeClr>
                </a:solidFill>
                <a:latin typeface="Karla" charset="0"/>
                <a:ea typeface="Karla" charset="0"/>
                <a:cs typeface="Karla" charset="0"/>
              </a:rPr>
              <a:t> </a:t>
            </a:r>
          </a:p>
        </p:txBody>
      </p:sp>
    </p:spTree>
    <p:extLst>
      <p:ext uri="{BB962C8B-B14F-4D97-AF65-F5344CB8AC3E}">
        <p14:creationId xmlns:p14="http://schemas.microsoft.com/office/powerpoint/2010/main" val="3027035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5A92-996C-8344-8F02-9262191D0A6A}"/>
              </a:ext>
            </a:extLst>
          </p:cNvPr>
          <p:cNvSpPr>
            <a:spLocks noGrp="1"/>
          </p:cNvSpPr>
          <p:nvPr>
            <p:ph type="title"/>
          </p:nvPr>
        </p:nvSpPr>
        <p:spPr/>
        <p:txBody>
          <a:bodyPr/>
          <a:lstStyle/>
          <a:p>
            <a:r>
              <a:rPr lang="en-US" dirty="0"/>
              <a:t>Contractive Autoencoders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5ADDED-3900-7E40-94D2-9B61CB4EC515}"/>
                  </a:ext>
                </a:extLst>
              </p:cNvPr>
              <p:cNvSpPr>
                <a:spLocks noGrp="1"/>
              </p:cNvSpPr>
              <p:nvPr>
                <p:ph idx="1"/>
              </p:nvPr>
            </p:nvSpPr>
            <p:spPr>
              <a:xfrm>
                <a:off x="975992" y="1214639"/>
                <a:ext cx="10327008" cy="2111143"/>
              </a:xfrm>
            </p:spPr>
            <p:txBody>
              <a:bodyPr/>
              <a:lstStyle/>
              <a:p>
                <a:endParaRPr lang="en-US" sz="2400" b="1" dirty="0">
                  <a:solidFill>
                    <a:srgbClr val="C00000"/>
                  </a:solidFill>
                  <a:latin typeface="Karla" charset="0"/>
                  <a:ea typeface="Karla" charset="0"/>
                  <a:cs typeface="Karla" charset="0"/>
                </a:endParaRPr>
              </a:p>
              <a:p>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ℒ</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𝑔</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e>
                          </m:d>
                        </m:e>
                      </m:d>
                      <m:r>
                        <a:rPr lang="en-US" sz="2400" b="0" i="1" smtClean="0">
                          <a:latin typeface="Cambria Math" panose="02040503050406030204" pitchFamily="18" charset="0"/>
                        </a:rPr>
                        <m:t>+</m:t>
                      </m:r>
                      <m:r>
                        <a:rPr lang="en-US" sz="2400" b="0" i="1" smtClean="0">
                          <a:latin typeface="Cambria Math" panose="02040503050406030204" pitchFamily="18" charset="0"/>
                        </a:rPr>
                        <m:t>𝜆</m:t>
                      </m:r>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sub>
                        <m:sup/>
                        <m:e>
                          <m:sSup>
                            <m:sSupPr>
                              <m:ctrlPr>
                                <a:rPr lang="en-US" sz="2400" b="0" i="1" smtClean="0">
                                  <a:latin typeface="Cambria Math" panose="02040503050406030204" pitchFamily="18" charset="0"/>
                                  <a:ea typeface="Cambria Math" panose="02040503050406030204" pitchFamily="18" charset="0"/>
                                </a:rPr>
                              </m:ctrlPr>
                            </m:sSupPr>
                            <m:e>
                              <m:d>
                                <m:dPr>
                                  <m:begChr m:val="|"/>
                                  <m:endChr m:val="|"/>
                                  <m:ctrlPr>
                                    <a:rPr lang="en-US" sz="2400" b="0" i="1" smtClean="0">
                                      <a:latin typeface="Cambria Math" panose="02040503050406030204" pitchFamily="18" charset="0"/>
                                      <a:ea typeface="Cambria Math" panose="02040503050406030204" pitchFamily="18" charset="0"/>
                                    </a:rPr>
                                  </m:ctrlPr>
                                </m:dPr>
                                <m:e>
                                  <m:d>
                                    <m:dPr>
                                      <m:begChr m:val="|"/>
                                      <m:endChr m:val="|"/>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1" smtClean="0">
                                              <a:latin typeface="Cambria Math" panose="02040503050406030204" pitchFamily="18" charset="0"/>
                                              <a:ea typeface="Cambria Math" panose="02040503050406030204" pitchFamily="18" charset="0"/>
                                            </a:rPr>
                                            <m:t>∇</m:t>
                                          </m:r>
                                        </m:e>
                                        <m:sub>
                                          <m:r>
                                            <a:rPr lang="en-US" sz="2400" b="0" i="1" smtClean="0">
                                              <a:latin typeface="Cambria Math" panose="02040503050406030204" pitchFamily="18" charset="0"/>
                                              <a:ea typeface="Cambria Math" panose="02040503050406030204" pitchFamily="18" charset="0"/>
                                            </a:rPr>
                                            <m:t>𝑥</m:t>
                                          </m:r>
                                        </m:sub>
                                      </m:sSub>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𝑧</m:t>
                                          </m:r>
                                        </m:e>
                                        <m:sub>
                                          <m:r>
                                            <a:rPr lang="en-US" sz="2400" b="0" i="1" smtClean="0">
                                              <a:latin typeface="Cambria Math" panose="02040503050406030204" pitchFamily="18" charset="0"/>
                                              <a:ea typeface="Cambria Math" panose="02040503050406030204" pitchFamily="18" charset="0"/>
                                            </a:rPr>
                                            <m:t>𝑖</m:t>
                                          </m:r>
                                        </m:sub>
                                      </m:sSub>
                                    </m:e>
                                  </m:d>
                                </m:e>
                              </m:d>
                            </m:e>
                            <m:sup>
                              <m:r>
                                <a:rPr lang="en-US" sz="2400" b="0" i="1" smtClean="0">
                                  <a:latin typeface="Cambria Math" panose="02040503050406030204" pitchFamily="18" charset="0"/>
                                  <a:ea typeface="Cambria Math" panose="02040503050406030204" pitchFamily="18" charset="0"/>
                                </a:rPr>
                                <m:t>2</m:t>
                              </m:r>
                            </m:sup>
                          </m:sSup>
                        </m:e>
                      </m:nary>
                    </m:oMath>
                  </m:oMathPara>
                </a14:m>
                <a:endParaRPr lang="en-US" sz="2400" dirty="0"/>
              </a:p>
              <a:p>
                <a:endParaRPr lang="en-US" sz="2400" dirty="0"/>
              </a:p>
            </p:txBody>
          </p:sp>
        </mc:Choice>
        <mc:Fallback>
          <p:sp>
            <p:nvSpPr>
              <p:cNvPr id="3" name="Content Placeholder 2">
                <a:extLst>
                  <a:ext uri="{FF2B5EF4-FFF2-40B4-BE49-F238E27FC236}">
                    <a16:creationId xmlns:a16="http://schemas.microsoft.com/office/drawing/2014/main" id="{005ADDED-3900-7E40-94D2-9B61CB4EC515}"/>
                  </a:ext>
                </a:extLst>
              </p:cNvPr>
              <p:cNvSpPr>
                <a:spLocks noGrp="1" noRot="1" noChangeAspect="1" noMove="1" noResize="1" noEditPoints="1" noAdjustHandles="1" noChangeArrowheads="1" noChangeShapeType="1" noTextEdit="1"/>
              </p:cNvSpPr>
              <p:nvPr>
                <p:ph idx="1"/>
              </p:nvPr>
            </p:nvSpPr>
            <p:spPr>
              <a:xfrm>
                <a:off x="975992" y="1214639"/>
                <a:ext cx="10327008" cy="2111143"/>
              </a:xfrm>
              <a:blipFill>
                <a:blip r:embed="rId3"/>
                <a:stretch>
                  <a:fillRect t="-44578" b="-493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BA806AB-523D-4F48-86CC-2E851549584C}"/>
              </a:ext>
            </a:extLst>
          </p:cNvPr>
          <p:cNvSpPr>
            <a:spLocks noGrp="1"/>
          </p:cNvSpPr>
          <p:nvPr>
            <p:ph type="sldNum" sz="quarter" idx="12"/>
          </p:nvPr>
        </p:nvSpPr>
        <p:spPr/>
        <p:txBody>
          <a:bodyPr/>
          <a:lstStyle/>
          <a:p>
            <a:fld id="{81B7CCDB-6D39-0547-B7B3-C80E39D6513A}" type="slidenum">
              <a:rPr lang="en-US" smtClean="0"/>
              <a:pPr/>
              <a:t>66</a:t>
            </a:fld>
            <a:endParaRPr lang="en-US"/>
          </a:p>
        </p:txBody>
      </p:sp>
      <p:sp>
        <p:nvSpPr>
          <p:cNvPr id="5" name="Rectangle 4">
            <a:extLst>
              <a:ext uri="{FF2B5EF4-FFF2-40B4-BE49-F238E27FC236}">
                <a16:creationId xmlns:a16="http://schemas.microsoft.com/office/drawing/2014/main" id="{18FF02E9-73DF-E348-9CBC-60CC2EA3931E}"/>
              </a:ext>
            </a:extLst>
          </p:cNvPr>
          <p:cNvSpPr/>
          <p:nvPr/>
        </p:nvSpPr>
        <p:spPr>
          <a:xfrm>
            <a:off x="833415" y="983807"/>
            <a:ext cx="1837362" cy="461665"/>
          </a:xfrm>
          <a:prstGeom prst="rect">
            <a:avLst/>
          </a:prstGeom>
        </p:spPr>
        <p:txBody>
          <a:bodyPr wrap="none">
            <a:spAutoFit/>
          </a:bodyPr>
          <a:lstStyle/>
          <a:p>
            <a:r>
              <a:rPr lang="en-US" sz="2400" b="1" dirty="0">
                <a:solidFill>
                  <a:srgbClr val="C00000"/>
                </a:solidFill>
                <a:latin typeface="Karla" charset="0"/>
                <a:ea typeface="Karla" charset="0"/>
                <a:cs typeface="Karla" charset="0"/>
              </a:rPr>
              <a:t>Derivatives</a:t>
            </a:r>
            <a:endParaRPr lang="en-US" b="1" dirty="0">
              <a:solidFill>
                <a:srgbClr val="C00000"/>
              </a:solidFill>
              <a:latin typeface="Karla" charset="0"/>
              <a:ea typeface="Karla" charset="0"/>
              <a:cs typeface="Karla" charset="0"/>
            </a:endParaRPr>
          </a:p>
        </p:txBody>
      </p:sp>
      <p:sp>
        <p:nvSpPr>
          <p:cNvPr id="6" name="TextBox 5">
            <a:extLst>
              <a:ext uri="{FF2B5EF4-FFF2-40B4-BE49-F238E27FC236}">
                <a16:creationId xmlns:a16="http://schemas.microsoft.com/office/drawing/2014/main" id="{72CD72BD-375D-D94C-A435-47EA96F65CC3}"/>
              </a:ext>
            </a:extLst>
          </p:cNvPr>
          <p:cNvSpPr txBox="1"/>
          <p:nvPr/>
        </p:nvSpPr>
        <p:spPr>
          <a:xfrm>
            <a:off x="833415" y="2725617"/>
            <a:ext cx="10469585" cy="1938992"/>
          </a:xfrm>
          <a:prstGeom prst="rect">
            <a:avLst/>
          </a:prstGeom>
          <a:noFill/>
        </p:spPr>
        <p:txBody>
          <a:bodyPr wrap="square" rtlCol="0">
            <a:spAutoFit/>
          </a:bodyPr>
          <a:lstStyle/>
          <a:p>
            <a:r>
              <a:rPr lang="en-US" sz="2400" dirty="0">
                <a:solidFill>
                  <a:schemeClr val="tx1">
                    <a:lumMod val="75000"/>
                    <a:lumOff val="25000"/>
                  </a:schemeClr>
                </a:solidFill>
                <a:latin typeface="Karla" pitchFamily="2" charset="0"/>
                <a:ea typeface="Karla" pitchFamily="2" charset="0"/>
              </a:rPr>
              <a:t>This forces the model to learn a function that does not change much when x changes slightly. Because this penalty is applied only at training examples, it forces the autoencoder to learn features that capture information about the training distribution.</a:t>
            </a:r>
          </a:p>
          <a:p>
            <a:endParaRPr lang="en-US" sz="2400" dirty="0">
              <a:solidFill>
                <a:schemeClr val="tx1">
                  <a:lumMod val="75000"/>
                  <a:lumOff val="25000"/>
                </a:schemeClr>
              </a:solidFill>
              <a:latin typeface="Karla" pitchFamily="2" charset="0"/>
              <a:ea typeface="Karla" pitchFamily="2" charset="0"/>
            </a:endParaRPr>
          </a:p>
        </p:txBody>
      </p:sp>
    </p:spTree>
    <p:extLst>
      <p:ext uri="{BB962C8B-B14F-4D97-AF65-F5344CB8AC3E}">
        <p14:creationId xmlns:p14="http://schemas.microsoft.com/office/powerpoint/2010/main" val="49030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Denoising</a:t>
            </a:r>
            <a:r>
              <a:rPr lang="en-US" dirty="0"/>
              <a:t> </a:t>
            </a:r>
            <a:r>
              <a:rPr lang="en-US" dirty="0" err="1"/>
              <a:t>Autoencoders</a:t>
            </a:r>
            <a:endParaRPr lang="en-US" dirty="0"/>
          </a:p>
        </p:txBody>
      </p:sp>
      <p:sp>
        <p:nvSpPr>
          <p:cNvPr id="3" name="Content Placeholder 2"/>
          <p:cNvSpPr>
            <a:spLocks noGrp="1"/>
          </p:cNvSpPr>
          <p:nvPr>
            <p:ph idx="1"/>
          </p:nvPr>
        </p:nvSpPr>
        <p:spPr>
          <a:xfrm>
            <a:off x="833414" y="1177760"/>
            <a:ext cx="11009293" cy="2111143"/>
          </a:xfrm>
        </p:spPr>
        <p:txBody>
          <a:bodyPr/>
          <a:lstStyle/>
          <a:p>
            <a:r>
              <a:rPr lang="en-US" dirty="0"/>
              <a:t>The denoising autoencoder is an autoencoder that receives a corrupted data point as input and is trained to predict the original, uncorrupted data point as its output.</a:t>
            </a:r>
          </a:p>
          <a:p>
            <a:r>
              <a:rPr lang="en-US" dirty="0"/>
              <a:t>For each epoch: </a:t>
            </a:r>
          </a:p>
          <a:p>
            <a:endParaRPr lang="en-US" dirty="0"/>
          </a:p>
        </p:txBody>
      </p:sp>
      <p:pic>
        <p:nvPicPr>
          <p:cNvPr id="87049" name="Picture 9" descr="creen-Shot-2018-03-09-at-10.20.44-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54" y="2828587"/>
            <a:ext cx="6243510" cy="2851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037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Denoising Autoencoders (</a:t>
            </a:r>
            <a:r>
              <a:rPr lang="en-US" dirty="0" err="1"/>
              <a:t>cont</a:t>
            </a:r>
            <a:r>
              <a:rPr lang="en-US" dirty="0"/>
              <a:t>)</a:t>
            </a:r>
          </a:p>
        </p:txBody>
      </p:sp>
      <p:sp>
        <p:nvSpPr>
          <p:cNvPr id="3" name="Content Placeholder 2"/>
          <p:cNvSpPr>
            <a:spLocks noGrp="1"/>
          </p:cNvSpPr>
          <p:nvPr>
            <p:ph idx="1"/>
          </p:nvPr>
        </p:nvSpPr>
        <p:spPr/>
        <p:txBody>
          <a:bodyPr/>
          <a:lstStyle/>
          <a:p>
            <a:r>
              <a:rPr lang="en-US" sz="2400" dirty="0">
                <a:solidFill>
                  <a:schemeClr val="tx1">
                    <a:lumMod val="75000"/>
                    <a:lumOff val="25000"/>
                  </a:schemeClr>
                </a:solidFill>
              </a:rPr>
              <a:t>Denoising autoencoders learn a manifold. </a:t>
            </a:r>
            <a:r>
              <a:rPr lang="en-US" sz="2400" dirty="0"/>
              <a:t>Vector field learned by </a:t>
            </a:r>
            <a:r>
              <a:rPr lang="en-US" sz="2400" dirty="0" err="1"/>
              <a:t>denoising</a:t>
            </a:r>
            <a:r>
              <a:rPr lang="en-US" sz="2400" dirty="0"/>
              <a:t> autoencoder. Each arrow is proportional to </a:t>
            </a:r>
            <a:r>
              <a:rPr lang="en-US" sz="2400" i="1" dirty="0">
                <a:latin typeface="Times New Roman"/>
                <a:cs typeface="Times New Roman"/>
              </a:rPr>
              <a:t>g</a:t>
            </a:r>
            <a:r>
              <a:rPr lang="en-US" sz="2400" dirty="0">
                <a:latin typeface="Times New Roman"/>
                <a:cs typeface="Times New Roman"/>
              </a:rPr>
              <a:t>(</a:t>
            </a:r>
            <a:r>
              <a:rPr lang="en-US" sz="2400" i="1" dirty="0">
                <a:latin typeface="Times New Roman"/>
                <a:cs typeface="Times New Roman"/>
              </a:rPr>
              <a:t>f</a:t>
            </a:r>
            <a:r>
              <a:rPr lang="en-US" sz="2400" dirty="0">
                <a:latin typeface="Times New Roman"/>
                <a:cs typeface="Times New Roman"/>
              </a:rPr>
              <a:t>(</a:t>
            </a:r>
            <a:r>
              <a:rPr lang="en-US" sz="2400" i="1" dirty="0">
                <a:latin typeface="Times New Roman"/>
                <a:cs typeface="Times New Roman"/>
              </a:rPr>
              <a:t>x</a:t>
            </a:r>
            <a:r>
              <a:rPr lang="en-US" sz="2400" dirty="0">
                <a:latin typeface="Times New Roman"/>
                <a:cs typeface="Times New Roman"/>
              </a:rPr>
              <a:t>)) – </a:t>
            </a:r>
            <a:r>
              <a:rPr lang="en-US" sz="2400" i="1" dirty="0">
                <a:latin typeface="Times New Roman"/>
                <a:cs typeface="Times New Roman"/>
              </a:rPr>
              <a:t>x</a:t>
            </a:r>
            <a:r>
              <a:rPr lang="en-US" sz="2400" dirty="0">
                <a:latin typeface="Times New Roman"/>
                <a:cs typeface="Times New Roman"/>
              </a:rPr>
              <a:t> </a:t>
            </a: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68</a:t>
            </a:fld>
            <a:endParaRPr lang="en-US"/>
          </a:p>
        </p:txBody>
      </p:sp>
      <p:pic>
        <p:nvPicPr>
          <p:cNvPr id="6" name="Picture 5"/>
          <p:cNvPicPr>
            <a:picLocks noChangeAspect="1"/>
          </p:cNvPicPr>
          <p:nvPr/>
        </p:nvPicPr>
        <p:blipFill>
          <a:blip r:embed="rId2"/>
          <a:stretch>
            <a:fillRect/>
          </a:stretch>
        </p:blipFill>
        <p:spPr>
          <a:xfrm>
            <a:off x="1855305" y="2233329"/>
            <a:ext cx="7858539" cy="4057553"/>
          </a:xfrm>
          <a:prstGeom prst="rect">
            <a:avLst/>
          </a:prstGeom>
        </p:spPr>
      </p:pic>
    </p:spTree>
    <p:extLst>
      <p:ext uri="{BB962C8B-B14F-4D97-AF65-F5344CB8AC3E}">
        <p14:creationId xmlns:p14="http://schemas.microsoft.com/office/powerpoint/2010/main" val="10054137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Denoising Autoencoders (</a:t>
            </a:r>
            <a:r>
              <a:rPr lang="en-US" dirty="0" err="1"/>
              <a:t>cont</a:t>
            </a:r>
            <a:r>
              <a:rPr lang="en-US" dirty="0"/>
              <a:t>)</a:t>
            </a:r>
          </a:p>
        </p:txBody>
      </p:sp>
      <p:sp>
        <p:nvSpPr>
          <p:cNvPr id="3" name="Content Placeholder 2"/>
          <p:cNvSpPr>
            <a:spLocks noGrp="1"/>
          </p:cNvSpPr>
          <p:nvPr>
            <p:ph idx="1"/>
          </p:nvPr>
        </p:nvSpPr>
        <p:spPr/>
        <p:txBody>
          <a:bodyPr/>
          <a:lstStyle/>
          <a:p>
            <a:r>
              <a:rPr lang="en-US" dirty="0"/>
              <a:t>Vector field learned by </a:t>
            </a:r>
            <a:r>
              <a:rPr lang="en-US" dirty="0" err="1"/>
              <a:t>denoising</a:t>
            </a:r>
            <a:r>
              <a:rPr lang="en-US" dirty="0"/>
              <a:t> autoencoder. Each arrow is proportional to </a:t>
            </a:r>
            <a:r>
              <a:rPr lang="en-US" i="1" dirty="0">
                <a:latin typeface="Times New Roman"/>
                <a:cs typeface="Times New Roman"/>
              </a:rPr>
              <a:t>g</a:t>
            </a:r>
            <a:r>
              <a:rPr lang="en-US" dirty="0">
                <a:latin typeface="Times New Roman"/>
                <a:cs typeface="Times New Roman"/>
              </a:rPr>
              <a:t>(</a:t>
            </a:r>
            <a:r>
              <a:rPr lang="en-US" i="1" dirty="0">
                <a:latin typeface="Times New Roman"/>
                <a:cs typeface="Times New Roman"/>
              </a:rPr>
              <a:t>f</a:t>
            </a:r>
            <a:r>
              <a:rPr lang="en-US" dirty="0">
                <a:latin typeface="Times New Roman"/>
                <a:cs typeface="Times New Roman"/>
              </a:rPr>
              <a:t>(</a:t>
            </a:r>
            <a:r>
              <a:rPr lang="en-US" i="1" dirty="0">
                <a:latin typeface="Times New Roman"/>
                <a:cs typeface="Times New Roman"/>
              </a:rPr>
              <a:t>x</a:t>
            </a:r>
            <a:r>
              <a:rPr lang="en-US" dirty="0">
                <a:latin typeface="Times New Roman"/>
                <a:cs typeface="Times New Roman"/>
              </a:rPr>
              <a:t>)) – </a:t>
            </a:r>
            <a:r>
              <a:rPr lang="en-US" i="1" dirty="0">
                <a:latin typeface="Times New Roman"/>
                <a:cs typeface="Times New Roman"/>
              </a:rPr>
              <a:t>x</a:t>
            </a:r>
            <a:r>
              <a:rPr lang="en-US" dirty="0">
                <a:latin typeface="Times New Roman"/>
                <a:cs typeface="Times New Roman"/>
              </a:rPr>
              <a:t>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69</a:t>
            </a:fld>
            <a:endParaRPr lang="en-US"/>
          </a:p>
        </p:txBody>
      </p:sp>
      <p:pic>
        <p:nvPicPr>
          <p:cNvPr id="5" name="Picture 4"/>
          <p:cNvPicPr>
            <a:picLocks noChangeAspect="1"/>
          </p:cNvPicPr>
          <p:nvPr/>
        </p:nvPicPr>
        <p:blipFill>
          <a:blip r:embed="rId2"/>
          <a:stretch>
            <a:fillRect/>
          </a:stretch>
        </p:blipFill>
        <p:spPr>
          <a:xfrm>
            <a:off x="2945385" y="2233329"/>
            <a:ext cx="5412260" cy="4195671"/>
          </a:xfrm>
          <a:prstGeom prst="rect">
            <a:avLst/>
          </a:prstGeom>
        </p:spPr>
      </p:pic>
    </p:spTree>
    <p:extLst>
      <p:ext uri="{BB962C8B-B14F-4D97-AF65-F5344CB8AC3E}">
        <p14:creationId xmlns:p14="http://schemas.microsoft.com/office/powerpoint/2010/main" val="158700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	</a:t>
            </a:r>
          </a:p>
        </p:txBody>
      </p:sp>
      <p:sp>
        <p:nvSpPr>
          <p:cNvPr id="3" name="Content Placeholder 2"/>
          <p:cNvSpPr>
            <a:spLocks noGrp="1"/>
          </p:cNvSpPr>
          <p:nvPr>
            <p:ph idx="1"/>
          </p:nvPr>
        </p:nvSpPr>
        <p:spPr>
          <a:xfrm>
            <a:off x="799125" y="754848"/>
            <a:ext cx="10327008" cy="2111143"/>
          </a:xfrm>
        </p:spPr>
        <p:txBody>
          <a:bodyPr/>
          <a:lstStyle/>
          <a:p>
            <a:pPr marL="457200" indent="-457200">
              <a:spcAft>
                <a:spcPts val="1200"/>
              </a:spcAft>
              <a:buFont typeface="Arial" charset="0"/>
              <a:buChar char="•"/>
            </a:pPr>
            <a:endParaRPr lang="en-US" dirty="0">
              <a:solidFill>
                <a:schemeClr val="tx1">
                  <a:lumMod val="75000"/>
                  <a:lumOff val="25000"/>
                </a:schemeClr>
              </a:solidFill>
            </a:endParaRPr>
          </a:p>
          <a:p>
            <a:pPr marL="457200" indent="-457200">
              <a:spcAft>
                <a:spcPts val="1200"/>
              </a:spcAft>
              <a:buFont typeface="Arial" charset="0"/>
              <a:buChar char="•"/>
            </a:pPr>
            <a:r>
              <a:rPr lang="en-US" dirty="0"/>
              <a:t>What are </a:t>
            </a:r>
            <a:r>
              <a:rPr lang="en-US" dirty="0" err="1"/>
              <a:t>eutoencoders</a:t>
            </a:r>
            <a:r>
              <a:rPr lang="en-US" dirty="0"/>
              <a:t>? </a:t>
            </a:r>
          </a:p>
          <a:p>
            <a:pPr marL="457200" indent="-457200">
              <a:spcAft>
                <a:spcPts val="1200"/>
              </a:spcAft>
              <a:buFont typeface="Arial" charset="0"/>
              <a:buChar char="•"/>
            </a:pPr>
            <a:r>
              <a:rPr lang="en-US" dirty="0"/>
              <a:t>Brief history of encoding/decoding.</a:t>
            </a:r>
          </a:p>
          <a:p>
            <a:pPr marL="457200" indent="-457200">
              <a:spcAft>
                <a:spcPts val="1200"/>
              </a:spcAft>
              <a:buFont typeface="Arial" charset="0"/>
              <a:buChar char="•"/>
            </a:pPr>
            <a:r>
              <a:rPr lang="en-US" dirty="0">
                <a:solidFill>
                  <a:schemeClr val="tx1">
                    <a:lumMod val="75000"/>
                    <a:lumOff val="25000"/>
                  </a:schemeClr>
                </a:solidFill>
              </a:rPr>
              <a:t>Inside autoencoders.</a:t>
            </a:r>
          </a:p>
          <a:p>
            <a:pPr marL="457200" indent="-457200">
              <a:spcAft>
                <a:spcPts val="1200"/>
              </a:spcAft>
              <a:buFont typeface="Arial" charset="0"/>
              <a:buChar char="•"/>
            </a:pPr>
            <a:r>
              <a:rPr lang="en-US" dirty="0">
                <a:solidFill>
                  <a:schemeClr val="tx1">
                    <a:lumMod val="75000"/>
                    <a:lumOff val="25000"/>
                  </a:schemeClr>
                </a:solidFill>
              </a:rPr>
              <a:t>Regularization of autoencoders.</a:t>
            </a:r>
          </a:p>
          <a:p>
            <a:pPr marL="457200" indent="-457200">
              <a:spcAft>
                <a:spcPts val="1200"/>
              </a:spcAft>
              <a:buFont typeface="Arial" charset="0"/>
              <a:buChar char="•"/>
            </a:pPr>
            <a:r>
              <a:rPr lang="en-US" dirty="0">
                <a:solidFill>
                  <a:schemeClr val="tx1">
                    <a:lumMod val="75000"/>
                    <a:lumOff val="25000"/>
                  </a:schemeClr>
                </a:solidFill>
              </a:rPr>
              <a:t>Applications</a:t>
            </a:r>
          </a:p>
          <a:p>
            <a:pPr marL="1200120" lvl="1" indent="-457200">
              <a:spcAft>
                <a:spcPts val="1200"/>
              </a:spcAft>
              <a:buFont typeface="Arial" charset="0"/>
              <a:buChar char="•"/>
            </a:pPr>
            <a:r>
              <a:rPr lang="en-US" dirty="0">
                <a:solidFill>
                  <a:schemeClr val="tx1">
                    <a:lumMod val="75000"/>
                    <a:lumOff val="25000"/>
                  </a:schemeClr>
                </a:solidFill>
              </a:rPr>
              <a:t>Denoising </a:t>
            </a:r>
          </a:p>
          <a:p>
            <a:pPr marL="1200120" lvl="1" indent="-457200">
              <a:spcAft>
                <a:spcPts val="1200"/>
              </a:spcAft>
              <a:buFont typeface="Arial" charset="0"/>
              <a:buChar char="•"/>
            </a:pPr>
            <a:r>
              <a:rPr lang="en-US" sz="2400" dirty="0">
                <a:solidFill>
                  <a:schemeClr val="tx1">
                    <a:lumMod val="75000"/>
                    <a:lumOff val="25000"/>
                  </a:schemeClr>
                </a:solidFill>
              </a:rPr>
              <a:t>Blending </a:t>
            </a:r>
          </a:p>
          <a:p>
            <a:pPr marL="1200120" lvl="1" indent="-457200">
              <a:spcAft>
                <a:spcPts val="1200"/>
              </a:spcAft>
              <a:buFont typeface="Arial" charset="0"/>
              <a:buChar char="•"/>
            </a:pPr>
            <a:endParaRPr lang="en-US" sz="2400" dirty="0">
              <a:solidFill>
                <a:schemeClr val="tx1">
                  <a:lumMod val="75000"/>
                  <a:lumOff val="25000"/>
                </a:schemeClr>
              </a:solidFill>
            </a:endParaRPr>
          </a:p>
          <a:p>
            <a:pPr>
              <a:spcAft>
                <a:spcPts val="1200"/>
              </a:spcAft>
            </a:pPr>
            <a:endParaRPr lang="en-US" sz="2400" dirty="0">
              <a:solidFill>
                <a:schemeClr val="tx1">
                  <a:lumMod val="75000"/>
                  <a:lumOff val="25000"/>
                </a:schemeClr>
              </a:solidFill>
            </a:endParaRPr>
          </a:p>
          <a:p>
            <a:pPr>
              <a:spcAft>
                <a:spcPts val="1200"/>
              </a:spcAft>
            </a:pPr>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pPr/>
              <a:t>7</a:t>
            </a:fld>
            <a:endParaRPr lang="en-US" dirty="0"/>
          </a:p>
        </p:txBody>
      </p:sp>
    </p:spTree>
    <p:extLst>
      <p:ext uri="{BB962C8B-B14F-4D97-AF65-F5344CB8AC3E}">
        <p14:creationId xmlns:p14="http://schemas.microsoft.com/office/powerpoint/2010/main" val="3239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5A92-996C-8344-8F02-9262191D0A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5ADDED-3900-7E40-94D2-9B61CB4EC515}"/>
              </a:ext>
            </a:extLst>
          </p:cNvPr>
          <p:cNvSpPr>
            <a:spLocks noGrp="1"/>
          </p:cNvSpPr>
          <p:nvPr>
            <p:ph idx="1"/>
          </p:nvPr>
        </p:nvSpPr>
        <p:spPr/>
        <p:txBody>
          <a:bodyPr/>
          <a:lstStyle/>
          <a:p>
            <a:r>
              <a:rPr lang="en-US" dirty="0">
                <a:solidFill>
                  <a:schemeClr val="tx1">
                    <a:lumMod val="75000"/>
                    <a:lumOff val="25000"/>
                  </a:schemeClr>
                </a:solidFill>
              </a:rPr>
              <a:t>We </a:t>
            </a:r>
            <a:r>
              <a:rPr lang="en-US" b="1" dirty="0">
                <a:solidFill>
                  <a:schemeClr val="tx1">
                    <a:lumMod val="75000"/>
                    <a:lumOff val="25000"/>
                  </a:schemeClr>
                </a:solidFill>
              </a:rPr>
              <a:t>allow our network to sensitize individual hidden layer nodes toward specific attributes of the input data</a:t>
            </a:r>
            <a:r>
              <a:rPr lang="en-US" dirty="0">
                <a:solidFill>
                  <a:schemeClr val="tx1">
                    <a:lumMod val="75000"/>
                    <a:lumOff val="25000"/>
                  </a:schemeClr>
                </a:solidFill>
              </a:rPr>
              <a:t>. </a:t>
            </a:r>
          </a:p>
          <a:p>
            <a:endParaRPr lang="en-US" dirty="0"/>
          </a:p>
        </p:txBody>
      </p:sp>
      <p:sp>
        <p:nvSpPr>
          <p:cNvPr id="4" name="Slide Number Placeholder 3">
            <a:extLst>
              <a:ext uri="{FF2B5EF4-FFF2-40B4-BE49-F238E27FC236}">
                <a16:creationId xmlns:a16="http://schemas.microsoft.com/office/drawing/2014/main" id="{9BA806AB-523D-4F48-86CC-2E851549584C}"/>
              </a:ext>
            </a:extLst>
          </p:cNvPr>
          <p:cNvSpPr>
            <a:spLocks noGrp="1"/>
          </p:cNvSpPr>
          <p:nvPr>
            <p:ph type="sldNum" sz="quarter" idx="12"/>
          </p:nvPr>
        </p:nvSpPr>
        <p:spPr/>
        <p:txBody>
          <a:bodyPr/>
          <a:lstStyle/>
          <a:p>
            <a:fld id="{81B7CCDB-6D39-0547-B7B3-C80E39D6513A}" type="slidenum">
              <a:rPr lang="en-US" smtClean="0"/>
              <a:pPr/>
              <a:t>70</a:t>
            </a:fld>
            <a:endParaRPr lang="en-US"/>
          </a:p>
        </p:txBody>
      </p:sp>
      <p:pic>
        <p:nvPicPr>
          <p:cNvPr id="5" name="Picture 4">
            <a:extLst>
              <a:ext uri="{FF2B5EF4-FFF2-40B4-BE49-F238E27FC236}">
                <a16:creationId xmlns:a16="http://schemas.microsoft.com/office/drawing/2014/main" id="{CEC7F462-B8CA-BE43-A122-0BB87F105C37}"/>
              </a:ext>
            </a:extLst>
          </p:cNvPr>
          <p:cNvPicPr>
            <a:picLocks noChangeAspect="1"/>
          </p:cNvPicPr>
          <p:nvPr/>
        </p:nvPicPr>
        <p:blipFill>
          <a:blip r:embed="rId2"/>
          <a:stretch>
            <a:fillRect/>
          </a:stretch>
        </p:blipFill>
        <p:spPr>
          <a:xfrm rot="10800000" flipH="1">
            <a:off x="5667270" y="3429719"/>
            <a:ext cx="3912572" cy="2120278"/>
          </a:xfrm>
          <a:prstGeom prst="rect">
            <a:avLst/>
          </a:prstGeom>
        </p:spPr>
      </p:pic>
    </p:spTree>
    <p:extLst>
      <p:ext uri="{BB962C8B-B14F-4D97-AF65-F5344CB8AC3E}">
        <p14:creationId xmlns:p14="http://schemas.microsoft.com/office/powerpoint/2010/main" val="127899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Problems with Autoencoders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451" y="1279954"/>
            <a:ext cx="4215415" cy="4374292"/>
          </a:xfrm>
          <a:prstGeom prst="rect">
            <a:avLst/>
          </a:prstGeom>
        </p:spPr>
      </p:pic>
      <p:sp>
        <p:nvSpPr>
          <p:cNvPr id="5" name="TextBox 4"/>
          <p:cNvSpPr txBox="1"/>
          <p:nvPr/>
        </p:nvSpPr>
        <p:spPr>
          <a:xfrm>
            <a:off x="586276" y="2436048"/>
            <a:ext cx="5377201" cy="2062103"/>
          </a:xfrm>
          <a:prstGeom prst="rect">
            <a:avLst/>
          </a:prstGeom>
          <a:noFill/>
        </p:spPr>
        <p:txBody>
          <a:bodyPr wrap="square" rtlCol="0">
            <a:spAutoFit/>
          </a:bodyPr>
          <a:lstStyle/>
          <a:p>
            <a:pPr marL="285750" indent="-285750">
              <a:buFont typeface="Arial" charset="0"/>
              <a:buChar char="•"/>
            </a:pPr>
            <a:r>
              <a:rPr lang="en-US" sz="3200" dirty="0">
                <a:solidFill>
                  <a:schemeClr val="tx1">
                    <a:lumMod val="75000"/>
                    <a:lumOff val="25000"/>
                  </a:schemeClr>
                </a:solidFill>
                <a:latin typeface="Karla" charset="0"/>
                <a:ea typeface="Karla" charset="0"/>
                <a:cs typeface="Karla" charset="0"/>
              </a:rPr>
              <a:t>Gaps in the latent space</a:t>
            </a:r>
          </a:p>
          <a:p>
            <a:pPr marL="285750" indent="-285750">
              <a:buFont typeface="Arial" charset="0"/>
              <a:buChar char="•"/>
            </a:pPr>
            <a:r>
              <a:rPr lang="en-US" sz="3200" dirty="0" err="1">
                <a:solidFill>
                  <a:schemeClr val="tx1">
                    <a:lumMod val="75000"/>
                    <a:lumOff val="25000"/>
                  </a:schemeClr>
                </a:solidFill>
                <a:latin typeface="Karla" charset="0"/>
                <a:ea typeface="Karla" charset="0"/>
                <a:cs typeface="Karla" charset="0"/>
              </a:rPr>
              <a:t>Separability</a:t>
            </a:r>
            <a:r>
              <a:rPr lang="en-US" sz="3200" dirty="0">
                <a:solidFill>
                  <a:schemeClr val="tx1">
                    <a:lumMod val="75000"/>
                    <a:lumOff val="25000"/>
                  </a:schemeClr>
                </a:solidFill>
                <a:latin typeface="Karla" charset="0"/>
                <a:ea typeface="Karla" charset="0"/>
                <a:cs typeface="Karla" charset="0"/>
              </a:rPr>
              <a:t> in the latent space</a:t>
            </a:r>
          </a:p>
          <a:p>
            <a:pPr marL="285750" indent="-285750">
              <a:buFont typeface="Arial" charset="0"/>
              <a:buChar char="•"/>
            </a:pPr>
            <a:r>
              <a:rPr lang="en-US" sz="3200" dirty="0">
                <a:solidFill>
                  <a:schemeClr val="tx1">
                    <a:lumMod val="75000"/>
                    <a:lumOff val="25000"/>
                  </a:schemeClr>
                </a:solidFill>
                <a:latin typeface="Karla" charset="0"/>
                <a:ea typeface="Karla" charset="0"/>
                <a:cs typeface="Karla" charset="0"/>
              </a:rPr>
              <a:t>Discrete latent space</a:t>
            </a:r>
          </a:p>
        </p:txBody>
      </p:sp>
    </p:spTree>
    <p:extLst>
      <p:ext uri="{BB962C8B-B14F-4D97-AF65-F5344CB8AC3E}">
        <p14:creationId xmlns:p14="http://schemas.microsoft.com/office/powerpoint/2010/main" val="160811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	</a:t>
            </a:r>
          </a:p>
        </p:txBody>
      </p:sp>
      <p:sp>
        <p:nvSpPr>
          <p:cNvPr id="3" name="Content Placeholder 2"/>
          <p:cNvSpPr>
            <a:spLocks noGrp="1"/>
          </p:cNvSpPr>
          <p:nvPr>
            <p:ph idx="1"/>
          </p:nvPr>
        </p:nvSpPr>
        <p:spPr>
          <a:xfrm>
            <a:off x="799125" y="754848"/>
            <a:ext cx="10327008" cy="2111143"/>
          </a:xfrm>
        </p:spPr>
        <p:txBody>
          <a:bodyPr/>
          <a:lstStyle/>
          <a:p>
            <a:pPr marL="457200" indent="-457200">
              <a:spcAft>
                <a:spcPts val="1200"/>
              </a:spcAft>
              <a:buFont typeface="Arial" charset="0"/>
              <a:buChar char="•"/>
            </a:pPr>
            <a:endParaRPr lang="en-US" dirty="0">
              <a:solidFill>
                <a:schemeClr val="tx1">
                  <a:lumMod val="75000"/>
                  <a:lumOff val="25000"/>
                </a:schemeClr>
              </a:solidFill>
            </a:endParaRPr>
          </a:p>
          <a:p>
            <a:pPr marL="457200" indent="-457200">
              <a:spcAft>
                <a:spcPts val="1200"/>
              </a:spcAft>
              <a:buFont typeface="Arial" charset="0"/>
              <a:buChar char="•"/>
            </a:pPr>
            <a:r>
              <a:rPr lang="en-US" b="1" dirty="0"/>
              <a:t>What are </a:t>
            </a:r>
            <a:r>
              <a:rPr lang="en-US" b="1" dirty="0" err="1"/>
              <a:t>eutoencoders</a:t>
            </a:r>
            <a:r>
              <a:rPr lang="en-US" b="1" dirty="0"/>
              <a:t>? </a:t>
            </a:r>
          </a:p>
          <a:p>
            <a:pPr marL="457200" indent="-457200">
              <a:spcAft>
                <a:spcPts val="1200"/>
              </a:spcAft>
              <a:buFont typeface="Arial" charset="0"/>
              <a:buChar char="•"/>
            </a:pPr>
            <a:r>
              <a:rPr lang="en-US" dirty="0"/>
              <a:t>Brief history of encoding/decoding.</a:t>
            </a:r>
          </a:p>
          <a:p>
            <a:pPr marL="457200" indent="-457200">
              <a:spcAft>
                <a:spcPts val="1200"/>
              </a:spcAft>
              <a:buFont typeface="Arial" charset="0"/>
              <a:buChar char="•"/>
            </a:pPr>
            <a:r>
              <a:rPr lang="en-US" dirty="0">
                <a:solidFill>
                  <a:schemeClr val="tx1">
                    <a:lumMod val="75000"/>
                    <a:lumOff val="25000"/>
                  </a:schemeClr>
                </a:solidFill>
              </a:rPr>
              <a:t>Inside autoencoders.</a:t>
            </a:r>
          </a:p>
          <a:p>
            <a:pPr marL="457200" indent="-457200">
              <a:spcAft>
                <a:spcPts val="1200"/>
              </a:spcAft>
              <a:buFont typeface="Arial" charset="0"/>
              <a:buChar char="•"/>
            </a:pPr>
            <a:r>
              <a:rPr lang="en-US" dirty="0">
                <a:solidFill>
                  <a:schemeClr val="tx1">
                    <a:lumMod val="75000"/>
                    <a:lumOff val="25000"/>
                  </a:schemeClr>
                </a:solidFill>
              </a:rPr>
              <a:t>Regularization of autoencoders.</a:t>
            </a:r>
          </a:p>
          <a:p>
            <a:pPr marL="457200" indent="-457200">
              <a:spcAft>
                <a:spcPts val="1200"/>
              </a:spcAft>
              <a:buFont typeface="Arial" charset="0"/>
              <a:buChar char="•"/>
            </a:pPr>
            <a:r>
              <a:rPr lang="en-US" dirty="0">
                <a:solidFill>
                  <a:schemeClr val="tx1">
                    <a:lumMod val="75000"/>
                    <a:lumOff val="25000"/>
                  </a:schemeClr>
                </a:solidFill>
              </a:rPr>
              <a:t>Applications</a:t>
            </a:r>
          </a:p>
          <a:p>
            <a:pPr marL="1200120" lvl="1" indent="-457200">
              <a:spcAft>
                <a:spcPts val="1200"/>
              </a:spcAft>
              <a:buFont typeface="Arial" charset="0"/>
              <a:buChar char="•"/>
            </a:pPr>
            <a:r>
              <a:rPr lang="en-US" dirty="0">
                <a:solidFill>
                  <a:schemeClr val="tx1">
                    <a:lumMod val="75000"/>
                    <a:lumOff val="25000"/>
                  </a:schemeClr>
                </a:solidFill>
              </a:rPr>
              <a:t>Denoising </a:t>
            </a:r>
          </a:p>
          <a:p>
            <a:pPr marL="1200120" lvl="1" indent="-457200">
              <a:spcAft>
                <a:spcPts val="1200"/>
              </a:spcAft>
              <a:buFont typeface="Arial" charset="0"/>
              <a:buChar char="•"/>
            </a:pPr>
            <a:r>
              <a:rPr lang="en-US" sz="2400" dirty="0">
                <a:solidFill>
                  <a:schemeClr val="tx1">
                    <a:lumMod val="75000"/>
                    <a:lumOff val="25000"/>
                  </a:schemeClr>
                </a:solidFill>
              </a:rPr>
              <a:t>Blending </a:t>
            </a:r>
          </a:p>
          <a:p>
            <a:pPr marL="1200120" lvl="1" indent="-457200">
              <a:spcAft>
                <a:spcPts val="1200"/>
              </a:spcAft>
              <a:buFont typeface="Arial" charset="0"/>
              <a:buChar char="•"/>
            </a:pPr>
            <a:endParaRPr lang="en-US" sz="2400" dirty="0">
              <a:solidFill>
                <a:schemeClr val="tx1">
                  <a:lumMod val="75000"/>
                  <a:lumOff val="25000"/>
                </a:schemeClr>
              </a:solidFill>
            </a:endParaRPr>
          </a:p>
          <a:p>
            <a:pPr>
              <a:spcAft>
                <a:spcPts val="1200"/>
              </a:spcAft>
            </a:pPr>
            <a:endParaRPr lang="en-US" sz="2400" dirty="0">
              <a:solidFill>
                <a:schemeClr val="tx1">
                  <a:lumMod val="75000"/>
                  <a:lumOff val="25000"/>
                </a:schemeClr>
              </a:solidFill>
            </a:endParaRPr>
          </a:p>
          <a:p>
            <a:pPr>
              <a:spcAft>
                <a:spcPts val="1200"/>
              </a:spcAft>
            </a:pPr>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pPr/>
              <a:t>8</a:t>
            </a:fld>
            <a:endParaRPr lang="en-US" dirty="0"/>
          </a:p>
        </p:txBody>
      </p:sp>
    </p:spTree>
    <p:extLst>
      <p:ext uri="{BB962C8B-B14F-4D97-AF65-F5344CB8AC3E}">
        <p14:creationId xmlns:p14="http://schemas.microsoft.com/office/powerpoint/2010/main" val="991556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Quick Review. Neural Networks as function approximation.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58"/>
                <a:ext cx="10327008" cy="4395139"/>
              </a:xfrm>
            </p:spPr>
            <p:txBody>
              <a:bodyPr/>
              <a:lstStyle/>
              <a:p>
                <a:pPr>
                  <a:spcBef>
                    <a:spcPts val="624"/>
                  </a:spcBef>
                  <a:spcAft>
                    <a:spcPts val="1200"/>
                  </a:spcAft>
                </a:pPr>
                <a:r>
                  <a:rPr lang="en-US" sz="2400" b="0" dirty="0">
                    <a:latin typeface="Karla" charset="0"/>
                    <a:ea typeface="Karla" charset="0"/>
                    <a:cs typeface="Karla" charset="0"/>
                  </a:rPr>
                  <a:t>Given an input </a:t>
                </a:r>
                <a:r>
                  <a:rPr lang="en-US" sz="2400" b="0" i="1" dirty="0">
                    <a:latin typeface="Cambria Math" charset="0"/>
                    <a:ea typeface="Cambria Math" charset="0"/>
                    <a:cs typeface="Cambria Math" charset="0"/>
                  </a:rPr>
                  <a:t>x</a:t>
                </a:r>
                <a:r>
                  <a:rPr lang="en-US" sz="2400" b="0" dirty="0">
                    <a:latin typeface="Karla" charset="0"/>
                    <a:ea typeface="Karla" charset="0"/>
                    <a:cs typeface="Karla" charset="0"/>
                  </a:rPr>
                  <a:t>  and an output </a:t>
                </a:r>
                <a:r>
                  <a:rPr lang="en-US" sz="2400" i="1" dirty="0">
                    <a:latin typeface="Cambria Math" charset="0"/>
                    <a:ea typeface="Cambria Math" charset="0"/>
                    <a:cs typeface="Cambria Math" charset="0"/>
                  </a:rPr>
                  <a:t>y </a:t>
                </a:r>
                <a:r>
                  <a:rPr lang="en-US" sz="2400" b="0" dirty="0">
                    <a:latin typeface="Karla" charset="0"/>
                    <a:ea typeface="Karla" charset="0"/>
                    <a:cs typeface="Karla" charset="0"/>
                  </a:rPr>
                  <a:t> </a:t>
                </a:r>
                <a:r>
                  <a:rPr lang="en-US" sz="2400" dirty="0">
                    <a:latin typeface="Karla" charset="0"/>
                    <a:ea typeface="Karla" charset="0"/>
                    <a:cs typeface="Karla" charset="0"/>
                  </a:rPr>
                  <a:t>there exists</a:t>
                </a:r>
                <a:r>
                  <a:rPr lang="en-US" sz="2400" b="0" dirty="0">
                    <a:latin typeface="Karla" charset="0"/>
                    <a:ea typeface="Karla" charset="0"/>
                    <a:cs typeface="Karla" charset="0"/>
                  </a:rPr>
                  <a:t> a mapping from input space to output space as follows:</a:t>
                </a:r>
              </a:p>
              <a:p>
                <a:pPr>
                  <a:spcAft>
                    <a:spcPts val="1200"/>
                  </a:spcAft>
                </a:pPr>
                <a14:m>
                  <m:oMathPara xmlns:m="http://schemas.openxmlformats.org/officeDocument/2006/math">
                    <m:oMathParaPr>
                      <m:jc m:val="centerGroup"/>
                    </m:oMathParaPr>
                    <m:oMath xmlns:m="http://schemas.openxmlformats.org/officeDocument/2006/math">
                      <m:r>
                        <a:rPr lang="en-US" sz="2400" b="0" i="1" smtClean="0">
                          <a:latin typeface="Cambria Math" charset="0"/>
                        </a:rPr>
                        <m:t>   </m:t>
                      </m:r>
                      <m:r>
                        <a:rPr lang="en-US" sz="2400" b="0" i="1" smtClean="0">
                          <a:latin typeface="Cambria Math" charset="0"/>
                        </a:rPr>
                        <m:t>𝑥</m:t>
                      </m:r>
                      <m:r>
                        <a:rPr lang="en-US" sz="2400" b="0" i="1" smtClean="0">
                          <a:latin typeface="Cambria Math" charset="0"/>
                        </a:rPr>
                        <m:t>→</m:t>
                      </m:r>
                      <m:r>
                        <a:rPr lang="en-US" sz="2400" b="0" i="1" smtClean="0">
                          <a:latin typeface="Cambria Math" charset="0"/>
                        </a:rPr>
                        <m:t>𝑦</m:t>
                      </m:r>
                    </m:oMath>
                    <m:oMath xmlns:m="http://schemas.openxmlformats.org/officeDocument/2006/math">
                      <m:r>
                        <a:rPr lang="en-US" sz="2400" b="0" i="1" smtClean="0">
                          <a:latin typeface="Cambria Math" charset="0"/>
                        </a:rPr>
                        <m:t>𝑦</m:t>
                      </m:r>
                      <m:r>
                        <a:rPr lang="en-US" sz="2400" b="0" i="1" smtClean="0">
                          <a:latin typeface="Cambria Math" charset="0"/>
                        </a:rPr>
                        <m:t>=</m:t>
                      </m:r>
                      <m:r>
                        <a:rPr lang="en-US" sz="2400" b="0" i="1" smtClean="0">
                          <a:latin typeface="Cambria Math" charset="0"/>
                        </a:rPr>
                        <m:t>𝑓</m:t>
                      </m:r>
                      <m:d>
                        <m:dPr>
                          <m:ctrlPr>
                            <a:rPr lang="en-US" sz="2400" b="0" i="1" smtClean="0">
                              <a:latin typeface="Cambria Math" panose="02040503050406030204" pitchFamily="18" charset="0"/>
                            </a:rPr>
                          </m:ctrlPr>
                        </m:dPr>
                        <m:e>
                          <m:r>
                            <a:rPr lang="en-US" sz="2400" b="0" i="1" smtClean="0">
                              <a:latin typeface="Cambria Math" charset="0"/>
                            </a:rPr>
                            <m:t>𝑥</m:t>
                          </m:r>
                        </m:e>
                      </m:d>
                      <m:r>
                        <a:rPr lang="en-US" sz="2400" b="0" i="0" smtClean="0">
                          <a:latin typeface="Cambria Math" charset="0"/>
                        </a:rPr>
                        <m:t>+</m:t>
                      </m:r>
                      <m:r>
                        <a:rPr lang="en-US" sz="2400" b="0" i="1" smtClean="0">
                          <a:latin typeface="Cambria Math" charset="0"/>
                        </a:rPr>
                        <m:t>𝜖</m:t>
                      </m:r>
                    </m:oMath>
                  </m:oMathPara>
                </a14:m>
                <a:endParaRPr lang="en-US" sz="2400" b="0" dirty="0"/>
              </a:p>
              <a:p>
                <a:r>
                  <a:rPr lang="en-US" sz="2400" dirty="0"/>
                  <a:t>Our goal is to find  an estimate of </a:t>
                </a:r>
                <a:r>
                  <a:rPr lang="en-US" sz="2400" i="1" dirty="0">
                    <a:latin typeface="Cambria Math" charset="0"/>
                    <a:ea typeface="Cambria Math" charset="0"/>
                    <a:cs typeface="Cambria Math" charset="0"/>
                  </a:rPr>
                  <a:t>f(x) </a:t>
                </a:r>
                <a:r>
                  <a:rPr lang="en-US" sz="2400" dirty="0">
                    <a:latin typeface="Karla" charset="0"/>
                    <a:ea typeface="Karla" charset="0"/>
                    <a:cs typeface="Karla" charset="0"/>
                  </a:rPr>
                  <a:t>which we will call</a:t>
                </a:r>
                <a:r>
                  <a:rPr lang="en-US" sz="2400" i="1" dirty="0">
                    <a:latin typeface="Cambria Math" charset="0"/>
                    <a:ea typeface="Cambria Math" charset="0"/>
                    <a:cs typeface="Cambria Math" charset="0"/>
                  </a:rPr>
                  <a:t> </a:t>
                </a:r>
                <a:r>
                  <a:rPr lang="en-US" sz="2400" dirty="0"/>
                  <a:t> </a:t>
                </a:r>
                <a14:m>
                  <m:oMath xmlns:m="http://schemas.openxmlformats.org/officeDocument/2006/math">
                    <m:acc>
                      <m:accPr>
                        <m:chr m:val="̂"/>
                        <m:ctrlPr>
                          <a:rPr lang="en-US" sz="2400" b="0" i="1" smtClean="0">
                            <a:latin typeface="Cambria Math" panose="02040503050406030204" pitchFamily="18" charset="0"/>
                            <a:ea typeface="Karla" charset="0"/>
                            <a:cs typeface="Karla" charset="0"/>
                          </a:rPr>
                        </m:ctrlPr>
                      </m:accPr>
                      <m:e>
                        <m:r>
                          <a:rPr lang="en-US" sz="2400" b="0" i="1" smtClean="0">
                            <a:latin typeface="Cambria Math" charset="0"/>
                            <a:ea typeface="Karla" charset="0"/>
                            <a:cs typeface="Karla" charset="0"/>
                          </a:rPr>
                          <m:t>𝑓</m:t>
                        </m:r>
                      </m:e>
                    </m:acc>
                    <m:r>
                      <a:rPr lang="en-US" sz="2400" b="0" i="1" smtClean="0">
                        <a:latin typeface="Cambria Math" charset="0"/>
                        <a:ea typeface="Karla" charset="0"/>
                        <a:cs typeface="Karla" charset="0"/>
                      </a:rPr>
                      <m:t>(</m:t>
                    </m:r>
                    <m:r>
                      <a:rPr lang="en-US" sz="2400" b="0" i="1" smtClean="0">
                        <a:latin typeface="Cambria Math" charset="0"/>
                        <a:ea typeface="Karla" charset="0"/>
                        <a:cs typeface="Karla" charset="0"/>
                      </a:rPr>
                      <m:t>𝑥</m:t>
                    </m:r>
                    <m:r>
                      <a:rPr lang="en-US" sz="2400" b="0" i="1" smtClean="0">
                        <a:latin typeface="Cambria Math" charset="0"/>
                        <a:ea typeface="Karla" charset="0"/>
                        <a:cs typeface="Karla" charset="0"/>
                      </a:rPr>
                      <m:t>)</m:t>
                    </m:r>
                  </m:oMath>
                </a14:m>
                <a:r>
                  <a:rPr lang="en-US" sz="2400" dirty="0"/>
                  <a:t>.</a:t>
                </a:r>
              </a:p>
              <a:p>
                <a:r>
                  <a:rPr lang="en-US" sz="2400" dirty="0"/>
                  <a:t> </a:t>
                </a:r>
              </a:p>
              <a:p>
                <a:pPr>
                  <a:spcAft>
                    <a:spcPts val="1200"/>
                  </a:spcAft>
                </a:pPr>
                <a:r>
                  <a:rPr lang="en-US" sz="2400" dirty="0"/>
                  <a:t>Statistical learning or modeling is the process of finding </a:t>
                </a:r>
                <a14:m>
                  <m:oMath xmlns:m="http://schemas.openxmlformats.org/officeDocument/2006/math">
                    <m:acc>
                      <m:accPr>
                        <m:chr m:val="̂"/>
                        <m:ctrlPr>
                          <a:rPr lang="en-US" sz="2400" i="1">
                            <a:latin typeface="Cambria Math" panose="02040503050406030204" pitchFamily="18" charset="0"/>
                            <a:ea typeface="Karla" charset="0"/>
                            <a:cs typeface="Karla" charset="0"/>
                          </a:rPr>
                        </m:ctrlPr>
                      </m:accPr>
                      <m:e>
                        <m:r>
                          <a:rPr lang="en-US" sz="2400" i="1">
                            <a:latin typeface="Cambria Math" charset="0"/>
                            <a:ea typeface="Karla" charset="0"/>
                            <a:cs typeface="Karla" charset="0"/>
                          </a:rPr>
                          <m:t>𝑓</m:t>
                        </m:r>
                      </m:e>
                    </m:acc>
                    <m:r>
                      <a:rPr lang="en-US" sz="2400" i="1">
                        <a:latin typeface="Cambria Math" charset="0"/>
                        <a:ea typeface="Karla" charset="0"/>
                        <a:cs typeface="Karla" charset="0"/>
                      </a:rPr>
                      <m:t>(</m:t>
                    </m:r>
                    <m:r>
                      <a:rPr lang="en-US" sz="2400" b="0" i="1" smtClean="0">
                        <a:latin typeface="Cambria Math" charset="0"/>
                        <a:ea typeface="Karla" charset="0"/>
                        <a:cs typeface="Karla" charset="0"/>
                      </a:rPr>
                      <m:t>𝑥</m:t>
                    </m:r>
                    <m:r>
                      <a:rPr lang="en-US" sz="2400" i="1">
                        <a:latin typeface="Cambria Math" charset="0"/>
                        <a:ea typeface="Karla" charset="0"/>
                        <a:cs typeface="Karla" charset="0"/>
                      </a:rPr>
                      <m:t>)</m:t>
                    </m:r>
                  </m:oMath>
                </a14:m>
                <a:r>
                  <a:rPr lang="en-US" sz="2400" dirty="0"/>
                  <a:t>.</a:t>
                </a:r>
              </a:p>
              <a:p>
                <a:r>
                  <a:rPr lang="en-US" sz="2400" dirty="0"/>
                  <a:t>Neural networks are one of many possible methods we can use to obtain the estimate </a:t>
                </a:r>
                <a14:m>
                  <m:oMath xmlns:m="http://schemas.openxmlformats.org/officeDocument/2006/math">
                    <m:acc>
                      <m:accPr>
                        <m:chr m:val="̂"/>
                        <m:ctrlPr>
                          <a:rPr lang="en-US" sz="2400" i="1">
                            <a:latin typeface="Cambria Math" panose="02040503050406030204" pitchFamily="18" charset="0"/>
                            <a:ea typeface="Karla" charset="0"/>
                            <a:cs typeface="Karla" charset="0"/>
                          </a:rPr>
                        </m:ctrlPr>
                      </m:accPr>
                      <m:e>
                        <m:r>
                          <a:rPr lang="en-US" sz="2400" i="1">
                            <a:latin typeface="Cambria Math" charset="0"/>
                            <a:ea typeface="Karla" charset="0"/>
                            <a:cs typeface="Karla" charset="0"/>
                          </a:rPr>
                          <m:t>𝑓</m:t>
                        </m:r>
                      </m:e>
                    </m:acc>
                    <m:r>
                      <a:rPr lang="en-US" sz="2400" i="1">
                        <a:latin typeface="Cambria Math" charset="0"/>
                        <a:ea typeface="Karla" charset="0"/>
                        <a:cs typeface="Karla" charset="0"/>
                      </a:rPr>
                      <m:t>(</m:t>
                    </m:r>
                    <m:r>
                      <a:rPr lang="en-US" sz="2400" i="1">
                        <a:latin typeface="Cambria Math" charset="0"/>
                        <a:ea typeface="Karla" charset="0"/>
                        <a:cs typeface="Karla" charset="0"/>
                      </a:rPr>
                      <m:t>𝑥</m:t>
                    </m:r>
                    <m:r>
                      <a:rPr lang="en-US" sz="2400" i="1">
                        <a:latin typeface="Cambria Math" charset="0"/>
                        <a:ea typeface="Karla" charset="0"/>
                        <a:cs typeface="Karla" charset="0"/>
                      </a:rPr>
                      <m:t>)</m:t>
                    </m:r>
                  </m:oMath>
                </a14:m>
                <a:r>
                  <a:rPr lang="en-US" sz="2400" dirty="0"/>
                  <a:t>.</a:t>
                </a:r>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4395139"/>
              </a:xfrm>
              <a:blipFill rotWithShape="0">
                <a:blip r:embed="rId2"/>
                <a:stretch>
                  <a:fillRect l="-945" t="-1387" r="-129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pPr/>
              <a:t>9</a:t>
            </a:fld>
            <a:endParaRPr lang="en-US" dirty="0"/>
          </a:p>
        </p:txBody>
      </p:sp>
    </p:spTree>
    <p:extLst>
      <p:ext uri="{BB962C8B-B14F-4D97-AF65-F5344CB8AC3E}">
        <p14:creationId xmlns:p14="http://schemas.microsoft.com/office/powerpoint/2010/main" val="1108294059"/>
      </p:ext>
    </p:extLst>
  </p:cSld>
  <p:clrMapOvr>
    <a:masterClrMapping/>
  </p:clrMapOvr>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F5F00624-00A9-874F-B784-A35A96185B41}" vid="{39D723E7-92C0-1845-A752-6B8EA90799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CS109B_template</Template>
  <TotalTime>29822</TotalTime>
  <Words>2901</Words>
  <Application>Microsoft Macintosh PowerPoint</Application>
  <PresentationFormat>Widescreen</PresentationFormat>
  <Paragraphs>513</Paragraphs>
  <Slides>71</Slides>
  <Notes>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medium-content-sans-serif-font</vt:lpstr>
      <vt:lpstr>Arial</vt:lpstr>
      <vt:lpstr>Calibri</vt:lpstr>
      <vt:lpstr>Cambria</vt:lpstr>
      <vt:lpstr>Cambria Math</vt:lpstr>
      <vt:lpstr>Courier New</vt:lpstr>
      <vt:lpstr>Karla</vt:lpstr>
      <vt:lpstr>Times New Roman</vt:lpstr>
      <vt:lpstr>GEC_template</vt:lpstr>
      <vt:lpstr>Lecture 12: Autoencoders</vt:lpstr>
      <vt:lpstr>PowerPoint Presentation</vt:lpstr>
      <vt:lpstr>PowerPoint Presentation</vt:lpstr>
      <vt:lpstr>PowerPoint Presentation</vt:lpstr>
      <vt:lpstr>PowerPoint Presentation</vt:lpstr>
      <vt:lpstr>PowerPoint Presentation</vt:lpstr>
      <vt:lpstr>Outline </vt:lpstr>
      <vt:lpstr>Outline </vt:lpstr>
      <vt:lpstr>Quick Review. Neural Networks as function approximation.</vt:lpstr>
      <vt:lpstr>Representational Learning</vt:lpstr>
      <vt:lpstr>Representational Learning</vt:lpstr>
      <vt:lpstr>Representational Learning</vt:lpstr>
      <vt:lpstr>Representational Learning</vt:lpstr>
      <vt:lpstr>Representational Learning</vt:lpstr>
      <vt:lpstr>Representational Learning: Supervised Learning</vt:lpstr>
      <vt:lpstr>Representational Learning: Self-supervised Learning</vt:lpstr>
      <vt:lpstr>Representational Learning: Self-supervised Learning</vt:lpstr>
      <vt:lpstr>Brief history of encoding/decoding</vt:lpstr>
      <vt:lpstr>Brief history of encoding/decoding (cont)</vt:lpstr>
      <vt:lpstr>Lossless and Lossy Encoding</vt:lpstr>
      <vt:lpstr>Lossless and Lossy Encoding (cont)</vt:lpstr>
      <vt:lpstr>What are autoencoders?</vt:lpstr>
      <vt:lpstr>MP3 and JPG Image Compression</vt:lpstr>
      <vt:lpstr>MP3 and JPG Image Compression(cont)</vt:lpstr>
      <vt:lpstr>The simplest autoencoder </vt:lpstr>
      <vt:lpstr>The simplest autoencoder </vt:lpstr>
      <vt:lpstr>Autoencoders in action</vt:lpstr>
      <vt:lpstr>Bottleneck</vt:lpstr>
      <vt:lpstr>PowerPoint Presentation</vt:lpstr>
      <vt:lpstr>Latent variables and latent layer</vt:lpstr>
      <vt:lpstr>Autoencoders in action (cont)</vt:lpstr>
      <vt:lpstr>Autoencoders in action (cont)</vt:lpstr>
      <vt:lpstr>Autoencoders in action (cont)</vt:lpstr>
      <vt:lpstr>Autoencoders in action (cont)</vt:lpstr>
      <vt:lpstr>A better autoencoder</vt:lpstr>
      <vt:lpstr>PowerPoint Presentation</vt:lpstr>
      <vt:lpstr>Deeper</vt:lpstr>
      <vt:lpstr>Exploring autoencoders</vt:lpstr>
      <vt:lpstr>Exploring autoencoders (cont)</vt:lpstr>
      <vt:lpstr>Exploring autoencoders (cont)</vt:lpstr>
      <vt:lpstr>Exploring autoencoders (cont)</vt:lpstr>
      <vt:lpstr>Exploring autoencoders (cont)</vt:lpstr>
      <vt:lpstr>Exploring autoencoders (cont)</vt:lpstr>
      <vt:lpstr>Parameter space of autoencoder</vt:lpstr>
      <vt:lpstr>Blending</vt:lpstr>
      <vt:lpstr>Blending</vt:lpstr>
      <vt:lpstr>Blending (cont)</vt:lpstr>
      <vt:lpstr>Blending (cont)</vt:lpstr>
      <vt:lpstr>Parametric or representation blending </vt:lpstr>
      <vt:lpstr>Blending in compressed representation</vt:lpstr>
      <vt:lpstr>Blending Latent Variables</vt:lpstr>
      <vt:lpstr>PowerPoint Presentation</vt:lpstr>
      <vt:lpstr>Applying to novel input</vt:lpstr>
      <vt:lpstr>Convolutional Autoencoders</vt:lpstr>
      <vt:lpstr>Convolutional Autoencoders</vt:lpstr>
      <vt:lpstr>Convolutional Autoencoders</vt:lpstr>
      <vt:lpstr>Denoising</vt:lpstr>
      <vt:lpstr>Infilling</vt:lpstr>
      <vt:lpstr>Overcomplete Autoencoders</vt:lpstr>
      <vt:lpstr>Overcomplete Autoencoders</vt:lpstr>
      <vt:lpstr>Overcomplete Autoencoders</vt:lpstr>
      <vt:lpstr>Regularized Autoencoders</vt:lpstr>
      <vt:lpstr>Sparse Autoencoders</vt:lpstr>
      <vt:lpstr>Sparse Autoencoders</vt:lpstr>
      <vt:lpstr>Contractive Autoencoders</vt:lpstr>
      <vt:lpstr>Contractive Autoencoders</vt:lpstr>
      <vt:lpstr>Denoising Autoencoders</vt:lpstr>
      <vt:lpstr>Denoising Autoencoders (cont)</vt:lpstr>
      <vt:lpstr>Denoising Autoencoders (cont)</vt:lpstr>
      <vt:lpstr>PowerPoint Presentation</vt:lpstr>
      <vt:lpstr>Problems with Autoencoders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Protopapas, Pavlos</cp:lastModifiedBy>
  <cp:revision>369</cp:revision>
  <cp:lastPrinted>2019-04-10T17:05:58Z</cp:lastPrinted>
  <dcterms:created xsi:type="dcterms:W3CDTF">2018-06-13T00:26:17Z</dcterms:created>
  <dcterms:modified xsi:type="dcterms:W3CDTF">2020-03-11T15:28:54Z</dcterms:modified>
</cp:coreProperties>
</file>